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6" r:id="rId2"/>
    <p:sldId id="349" r:id="rId3"/>
    <p:sldId id="306" r:id="rId4"/>
    <p:sldId id="367" r:id="rId5"/>
    <p:sldId id="351" r:id="rId6"/>
    <p:sldId id="288" r:id="rId7"/>
    <p:sldId id="275" r:id="rId8"/>
    <p:sldId id="352" r:id="rId9"/>
    <p:sldId id="362" r:id="rId10"/>
    <p:sldId id="282" r:id="rId11"/>
    <p:sldId id="283" r:id="rId12"/>
    <p:sldId id="284" r:id="rId13"/>
    <p:sldId id="286" r:id="rId14"/>
    <p:sldId id="279" r:id="rId15"/>
    <p:sldId id="353" r:id="rId16"/>
    <p:sldId id="289" r:id="rId17"/>
    <p:sldId id="355" r:id="rId18"/>
    <p:sldId id="341" r:id="rId19"/>
    <p:sldId id="280" r:id="rId20"/>
    <p:sldId id="310" r:id="rId21"/>
    <p:sldId id="334" r:id="rId22"/>
    <p:sldId id="360" r:id="rId23"/>
    <p:sldId id="361" r:id="rId24"/>
    <p:sldId id="342" r:id="rId25"/>
    <p:sldId id="356" r:id="rId26"/>
    <p:sldId id="364" r:id="rId27"/>
    <p:sldId id="358" r:id="rId28"/>
    <p:sldId id="336" r:id="rId29"/>
    <p:sldId id="337" r:id="rId30"/>
    <p:sldId id="338" r:id="rId31"/>
    <p:sldId id="339" r:id="rId32"/>
    <p:sldId id="323" r:id="rId33"/>
    <p:sldId id="363" r:id="rId34"/>
    <p:sldId id="346" r:id="rId35"/>
    <p:sldId id="359" r:id="rId36"/>
    <p:sldId id="340" r:id="rId37"/>
    <p:sldId id="365" r:id="rId38"/>
    <p:sldId id="366" r:id="rId39"/>
    <p:sldId id="357" r:id="rId40"/>
    <p:sldId id="354" r:id="rId41"/>
    <p:sldId id="345" r:id="rId42"/>
    <p:sldId id="347"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3282"/>
    <a:srgbClr val="B6A479"/>
    <a:srgbClr val="9B8ABE"/>
    <a:srgbClr val="7C5FAA"/>
    <a:srgbClr val="9383B2"/>
    <a:srgbClr val="8868B8"/>
    <a:srgbClr val="D8D8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73578"/>
  </p:normalViewPr>
  <p:slideViewPr>
    <p:cSldViewPr snapToGrid="0">
      <p:cViewPr varScale="1">
        <p:scale>
          <a:sx n="66" d="100"/>
          <a:sy n="66" d="100"/>
        </p:scale>
        <p:origin x="56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3A2DB0-ED42-4BA9-97D4-3103DF415320}" type="datetimeFigureOut">
              <a:rPr lang="en-US" smtClean="0"/>
              <a:t>4/6/20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B336D0-BB87-4158-9DDA-BA914A234D18}" type="slidenum">
              <a:rPr lang="en-US" smtClean="0"/>
              <a:t>‹#›</a:t>
            </a:fld>
            <a:endParaRPr lang="en-US"/>
          </a:p>
        </p:txBody>
      </p:sp>
    </p:spTree>
    <p:extLst>
      <p:ext uri="{BB962C8B-B14F-4D97-AF65-F5344CB8AC3E}">
        <p14:creationId xmlns:p14="http://schemas.microsoft.com/office/powerpoint/2010/main" val="593509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B336D0-BB87-4158-9DDA-BA914A234D18}" type="slidenum">
              <a:rPr lang="en-US" smtClean="0"/>
              <a:t>1</a:t>
            </a:fld>
            <a:endParaRPr lang="en-US"/>
          </a:p>
        </p:txBody>
      </p:sp>
    </p:spTree>
    <p:extLst>
      <p:ext uri="{BB962C8B-B14F-4D97-AF65-F5344CB8AC3E}">
        <p14:creationId xmlns:p14="http://schemas.microsoft.com/office/powerpoint/2010/main" val="3483375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17</a:t>
            </a:fld>
            <a:endParaRPr lang="en-US"/>
          </a:p>
        </p:txBody>
      </p:sp>
    </p:spTree>
    <p:extLst>
      <p:ext uri="{BB962C8B-B14F-4D97-AF65-F5344CB8AC3E}">
        <p14:creationId xmlns:p14="http://schemas.microsoft.com/office/powerpoint/2010/main" val="3328641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way we’ve been talking about functions going into big O classes (dropping the lower order terms, dropping the constants, dropping multipliers) is pretty loose / not formal at all. So this next section is going into the more formal definition of big O and is another way to understand the concept more deeply.</a:t>
            </a:r>
          </a:p>
          <a:p>
            <a:endParaRPr lang="en-US" dirty="0"/>
          </a:p>
          <a:p>
            <a:endParaRPr lang="en-US" dirty="0"/>
          </a:p>
          <a:p>
            <a:r>
              <a:rPr lang="en-US" dirty="0"/>
              <a:t>We want a way to formally be able to group n and 4n together and also make sure we’re distinguishing between n^2.  And also make sure that we don’t make the mistake of looking at too small values (we care about infinitely big things and we would get tricked by this third graph if we looked at small values)</a:t>
            </a:r>
          </a:p>
        </p:txBody>
      </p:sp>
      <p:sp>
        <p:nvSpPr>
          <p:cNvPr id="4" name="Slide Number Placeholder 3"/>
          <p:cNvSpPr>
            <a:spLocks noGrp="1"/>
          </p:cNvSpPr>
          <p:nvPr>
            <p:ph type="sldNum" sz="quarter" idx="10"/>
          </p:nvPr>
        </p:nvSpPr>
        <p:spPr/>
        <p:txBody>
          <a:bodyPr/>
          <a:lstStyle/>
          <a:p>
            <a:fld id="{93B336D0-BB87-4158-9DDA-BA914A234D18}" type="slidenum">
              <a:rPr lang="en-US" smtClean="0"/>
              <a:t>19</a:t>
            </a:fld>
            <a:endParaRPr lang="en-US"/>
          </a:p>
        </p:txBody>
      </p:sp>
    </p:spTree>
    <p:extLst>
      <p:ext uri="{BB962C8B-B14F-4D97-AF65-F5344CB8AC3E}">
        <p14:creationId xmlns:p14="http://schemas.microsoft.com/office/powerpoint/2010/main" val="1155224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22</a:t>
            </a:fld>
            <a:endParaRPr lang="en-US"/>
          </a:p>
        </p:txBody>
      </p:sp>
    </p:spTree>
    <p:extLst>
      <p:ext uri="{BB962C8B-B14F-4D97-AF65-F5344CB8AC3E}">
        <p14:creationId xmlns:p14="http://schemas.microsoft.com/office/powerpoint/2010/main" val="1013267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24</a:t>
            </a:fld>
            <a:endParaRPr lang="en-US"/>
          </a:p>
        </p:txBody>
      </p:sp>
    </p:spTree>
    <p:extLst>
      <p:ext uri="{BB962C8B-B14F-4D97-AF65-F5344CB8AC3E}">
        <p14:creationId xmlns:p14="http://schemas.microsoft.com/office/powerpoint/2010/main" val="1990835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for big O the function inside the big O is the dominating one (the greater one)</a:t>
            </a:r>
          </a:p>
          <a:p>
            <a:endParaRPr lang="en-US" dirty="0"/>
          </a:p>
          <a:p>
            <a:r>
              <a:rPr lang="en-US" dirty="0"/>
              <a:t>you have to zoom out enough so that the constants don’t affect anything and then this sanity check will be true :P </a:t>
            </a:r>
          </a:p>
          <a:p>
            <a:endParaRPr lang="en-US" dirty="0"/>
          </a:p>
          <a:p>
            <a:r>
              <a:rPr lang="en-US" dirty="0"/>
              <a:t>@big idea – the graphs and the formal definition say the same thing in different ways – a lot of people prefer the visual method, but if you feel comfortable with one you should be able to transfer your understanding to the other mode and connect the ideas in your mind.</a:t>
            </a:r>
          </a:p>
        </p:txBody>
      </p:sp>
      <p:sp>
        <p:nvSpPr>
          <p:cNvPr id="4" name="Slide Number Placeholder 3"/>
          <p:cNvSpPr>
            <a:spLocks noGrp="1"/>
          </p:cNvSpPr>
          <p:nvPr>
            <p:ph type="sldNum" sz="quarter" idx="5"/>
          </p:nvPr>
        </p:nvSpPr>
        <p:spPr/>
        <p:txBody>
          <a:bodyPr/>
          <a:lstStyle/>
          <a:p>
            <a:fld id="{93B336D0-BB87-4158-9DDA-BA914A234D18}" type="slidenum">
              <a:rPr lang="en-US" smtClean="0"/>
              <a:t>25</a:t>
            </a:fld>
            <a:endParaRPr lang="en-US"/>
          </a:p>
        </p:txBody>
      </p:sp>
    </p:spTree>
    <p:extLst>
      <p:ext uri="{BB962C8B-B14F-4D97-AF65-F5344CB8AC3E}">
        <p14:creationId xmlns:p14="http://schemas.microsoft.com/office/powerpoint/2010/main" val="3029285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26</a:t>
            </a:fld>
            <a:endParaRPr lang="en-US"/>
          </a:p>
        </p:txBody>
      </p:sp>
    </p:spTree>
    <p:extLst>
      <p:ext uri="{BB962C8B-B14F-4D97-AF65-F5344CB8AC3E}">
        <p14:creationId xmlns:p14="http://schemas.microsoft.com/office/powerpoint/2010/main" val="3624096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28</a:t>
            </a:fld>
            <a:endParaRPr lang="en-US"/>
          </a:p>
        </p:txBody>
      </p:sp>
    </p:spTree>
    <p:extLst>
      <p:ext uri="{BB962C8B-B14F-4D97-AF65-F5344CB8AC3E}">
        <p14:creationId xmlns:p14="http://schemas.microsoft.com/office/powerpoint/2010/main" val="33120686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30</a:t>
            </a:fld>
            <a:endParaRPr lang="en-US"/>
          </a:p>
        </p:txBody>
      </p:sp>
    </p:spTree>
    <p:extLst>
      <p:ext uri="{BB962C8B-B14F-4D97-AF65-F5344CB8AC3E}">
        <p14:creationId xmlns:p14="http://schemas.microsoft.com/office/powerpoint/2010/main" val="1637359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31</a:t>
            </a:fld>
            <a:endParaRPr lang="en-US"/>
          </a:p>
        </p:txBody>
      </p:sp>
    </p:spTree>
    <p:extLst>
      <p:ext uri="{BB962C8B-B14F-4D97-AF65-F5344CB8AC3E}">
        <p14:creationId xmlns:p14="http://schemas.microsoft.com/office/powerpoint/2010/main" val="35847989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32</a:t>
            </a:fld>
            <a:endParaRPr lang="en-US"/>
          </a:p>
        </p:txBody>
      </p:sp>
    </p:spTree>
    <p:extLst>
      <p:ext uri="{BB962C8B-B14F-4D97-AF65-F5344CB8AC3E}">
        <p14:creationId xmlns:p14="http://schemas.microsoft.com/office/powerpoint/2010/main" val="3389689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going to talk about the code modeling part of this flowchart first. But we’ll come back to this slide later.  </a:t>
            </a:r>
          </a:p>
        </p:txBody>
      </p:sp>
      <p:sp>
        <p:nvSpPr>
          <p:cNvPr id="4" name="Slide Number Placeholder 3"/>
          <p:cNvSpPr>
            <a:spLocks noGrp="1"/>
          </p:cNvSpPr>
          <p:nvPr>
            <p:ph type="sldNum" sz="quarter" idx="5"/>
          </p:nvPr>
        </p:nvSpPr>
        <p:spPr/>
        <p:txBody>
          <a:bodyPr/>
          <a:lstStyle/>
          <a:p>
            <a:fld id="{93B336D0-BB87-4158-9DDA-BA914A234D18}" type="slidenum">
              <a:rPr lang="en-US" smtClean="0"/>
              <a:t>5</a:t>
            </a:fld>
            <a:endParaRPr lang="en-US"/>
          </a:p>
        </p:txBody>
      </p:sp>
    </p:spTree>
    <p:extLst>
      <p:ext uri="{BB962C8B-B14F-4D97-AF65-F5344CB8AC3E}">
        <p14:creationId xmlns:p14="http://schemas.microsoft.com/office/powerpoint/2010/main" val="1052362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33</a:t>
            </a:fld>
            <a:endParaRPr lang="en-US"/>
          </a:p>
        </p:txBody>
      </p:sp>
    </p:spTree>
    <p:extLst>
      <p:ext uri="{BB962C8B-B14F-4D97-AF65-F5344CB8AC3E}">
        <p14:creationId xmlns:p14="http://schemas.microsoft.com/office/powerpoint/2010/main" val="8465854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34</a:t>
            </a:fld>
            <a:endParaRPr lang="en-US"/>
          </a:p>
        </p:txBody>
      </p:sp>
    </p:spTree>
    <p:extLst>
      <p:ext uri="{BB962C8B-B14F-4D97-AF65-F5344CB8AC3E}">
        <p14:creationId xmlns:p14="http://schemas.microsoft.com/office/powerpoint/2010/main" val="513324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35</a:t>
            </a:fld>
            <a:endParaRPr lang="en-US"/>
          </a:p>
        </p:txBody>
      </p:sp>
    </p:spTree>
    <p:extLst>
      <p:ext uri="{BB962C8B-B14F-4D97-AF65-F5344CB8AC3E}">
        <p14:creationId xmlns:p14="http://schemas.microsoft.com/office/powerpoint/2010/main" val="1646217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36</a:t>
            </a:fld>
            <a:endParaRPr lang="en-US"/>
          </a:p>
        </p:txBody>
      </p:sp>
    </p:spTree>
    <p:extLst>
      <p:ext uri="{BB962C8B-B14F-4D97-AF65-F5344CB8AC3E}">
        <p14:creationId xmlns:p14="http://schemas.microsoft.com/office/powerpoint/2010/main" val="40401890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37</a:t>
            </a:fld>
            <a:endParaRPr lang="en-US"/>
          </a:p>
        </p:txBody>
      </p:sp>
    </p:spTree>
    <p:extLst>
      <p:ext uri="{BB962C8B-B14F-4D97-AF65-F5344CB8AC3E}">
        <p14:creationId xmlns:p14="http://schemas.microsoft.com/office/powerpoint/2010/main" val="7717522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we’re going to talk about the asymptotic analysis part for pretty much the rest of lecture – there’s a lot of different parts of asymptotic analysis, but note that it starts with a math function and goes into the big-Oh notation. There’s no code in this step – and in fact if it makes it simpler, you don’t have to think about the code from this point out.  Now that we have a mathematical function, it could represent anything – money, a physics equation, anything.  We’re totally isolated in this step for the rest of lecture – analyzing math functions in a computer science lens.</a:t>
            </a:r>
          </a:p>
        </p:txBody>
      </p:sp>
      <p:sp>
        <p:nvSpPr>
          <p:cNvPr id="4" name="Slide Number Placeholder 3"/>
          <p:cNvSpPr>
            <a:spLocks noGrp="1"/>
          </p:cNvSpPr>
          <p:nvPr>
            <p:ph type="sldNum" sz="quarter" idx="5"/>
          </p:nvPr>
        </p:nvSpPr>
        <p:spPr/>
        <p:txBody>
          <a:bodyPr/>
          <a:lstStyle/>
          <a:p>
            <a:fld id="{93B336D0-BB87-4158-9DDA-BA914A234D18}" type="slidenum">
              <a:rPr lang="en-US" smtClean="0"/>
              <a:t>38</a:t>
            </a:fld>
            <a:endParaRPr lang="en-US"/>
          </a:p>
        </p:txBody>
      </p:sp>
    </p:spTree>
    <p:extLst>
      <p:ext uri="{BB962C8B-B14F-4D97-AF65-F5344CB8AC3E}">
        <p14:creationId xmlns:p14="http://schemas.microsoft.com/office/powerpoint/2010/main" val="9815858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 lot of code, your function is more normal / simple and so then there isn’t that much use for O / Omega Theta </a:t>
            </a:r>
          </a:p>
        </p:txBody>
      </p:sp>
      <p:sp>
        <p:nvSpPr>
          <p:cNvPr id="4" name="Slide Number Placeholder 3"/>
          <p:cNvSpPr>
            <a:spLocks noGrp="1"/>
          </p:cNvSpPr>
          <p:nvPr>
            <p:ph type="sldNum" sz="quarter" idx="5"/>
          </p:nvPr>
        </p:nvSpPr>
        <p:spPr/>
        <p:txBody>
          <a:bodyPr/>
          <a:lstStyle/>
          <a:p>
            <a:fld id="{93B336D0-BB87-4158-9DDA-BA914A234D18}" type="slidenum">
              <a:rPr lang="en-US" smtClean="0"/>
              <a:t>39</a:t>
            </a:fld>
            <a:endParaRPr lang="en-US"/>
          </a:p>
        </p:txBody>
      </p:sp>
    </p:spTree>
    <p:extLst>
      <p:ext uri="{BB962C8B-B14F-4D97-AF65-F5344CB8AC3E}">
        <p14:creationId xmlns:p14="http://schemas.microsoft.com/office/powerpoint/2010/main" val="20732454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40</a:t>
            </a:fld>
            <a:endParaRPr lang="en-US"/>
          </a:p>
        </p:txBody>
      </p:sp>
    </p:spTree>
    <p:extLst>
      <p:ext uri="{BB962C8B-B14F-4D97-AF65-F5344CB8AC3E}">
        <p14:creationId xmlns:p14="http://schemas.microsoft.com/office/powerpoint/2010/main" val="31410836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42</a:t>
            </a:fld>
            <a:endParaRPr lang="en-US"/>
          </a:p>
        </p:txBody>
      </p:sp>
    </p:spTree>
    <p:extLst>
      <p:ext uri="{BB962C8B-B14F-4D97-AF65-F5344CB8AC3E}">
        <p14:creationId xmlns:p14="http://schemas.microsoft.com/office/powerpoint/2010/main" val="1702315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going to try this approach and see how it goes – there are a couple of problems with it that we’ll uncover, but it’ll give us some intuition about how to think about the runtime of code.</a:t>
            </a:r>
          </a:p>
        </p:txBody>
      </p:sp>
      <p:sp>
        <p:nvSpPr>
          <p:cNvPr id="4" name="Slide Number Placeholder 3"/>
          <p:cNvSpPr>
            <a:spLocks noGrp="1"/>
          </p:cNvSpPr>
          <p:nvPr>
            <p:ph type="sldNum" sz="quarter" idx="5"/>
          </p:nvPr>
        </p:nvSpPr>
        <p:spPr/>
        <p:txBody>
          <a:bodyPr/>
          <a:lstStyle/>
          <a:p>
            <a:fld id="{93B336D0-BB87-4158-9DDA-BA914A234D18}" type="slidenum">
              <a:rPr lang="en-US" smtClean="0"/>
              <a:t>7</a:t>
            </a:fld>
            <a:endParaRPr lang="en-US"/>
          </a:p>
        </p:txBody>
      </p:sp>
    </p:spTree>
    <p:extLst>
      <p:ext uri="{BB962C8B-B14F-4D97-AF65-F5344CB8AC3E}">
        <p14:creationId xmlns:p14="http://schemas.microsoft.com/office/powerpoint/2010/main" val="457882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8</a:t>
            </a:fld>
            <a:endParaRPr lang="en-US"/>
          </a:p>
        </p:txBody>
      </p:sp>
    </p:spTree>
    <p:extLst>
      <p:ext uri="{BB962C8B-B14F-4D97-AF65-F5344CB8AC3E}">
        <p14:creationId xmlns:p14="http://schemas.microsoft.com/office/powerpoint/2010/main" val="801986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we’re going to talk about the asymptotic analysis part for pretty much the rest of lecture – there’s a lot of different parts of asymptotic analysis, but note that it starts with a math function and goes into the big-Oh notation. There’s no code in this step – and in fact if it makes it simpler, you don’t have to think about the code from this point out.  Now that we have a mathematical function, it could represent anything – money, a physics equation, anything.  We’re totally isolated in this step for the rest of lecture – analyzing math functions in a computer science lens.</a:t>
            </a:r>
          </a:p>
        </p:txBody>
      </p:sp>
      <p:sp>
        <p:nvSpPr>
          <p:cNvPr id="4" name="Slide Number Placeholder 3"/>
          <p:cNvSpPr>
            <a:spLocks noGrp="1"/>
          </p:cNvSpPr>
          <p:nvPr>
            <p:ph type="sldNum" sz="quarter" idx="5"/>
          </p:nvPr>
        </p:nvSpPr>
        <p:spPr/>
        <p:txBody>
          <a:bodyPr/>
          <a:lstStyle/>
          <a:p>
            <a:fld id="{93B336D0-BB87-4158-9DDA-BA914A234D18}" type="slidenum">
              <a:rPr lang="en-US" smtClean="0"/>
              <a:t>9</a:t>
            </a:fld>
            <a:endParaRPr lang="en-US"/>
          </a:p>
        </p:txBody>
      </p:sp>
    </p:spTree>
    <p:extLst>
      <p:ext uri="{BB962C8B-B14F-4D97-AF65-F5344CB8AC3E}">
        <p14:creationId xmlns:p14="http://schemas.microsoft.com/office/powerpoint/2010/main" val="2869727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10</a:t>
            </a:fld>
            <a:endParaRPr lang="en-US"/>
          </a:p>
        </p:txBody>
      </p:sp>
    </p:spTree>
    <p:extLst>
      <p:ext uri="{BB962C8B-B14F-4D97-AF65-F5344CB8AC3E}">
        <p14:creationId xmlns:p14="http://schemas.microsoft.com/office/powerpoint/2010/main" val="289638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11</a:t>
            </a:fld>
            <a:endParaRPr lang="en-US"/>
          </a:p>
        </p:txBody>
      </p:sp>
    </p:spTree>
    <p:extLst>
      <p:ext uri="{BB962C8B-B14F-4D97-AF65-F5344CB8AC3E}">
        <p14:creationId xmlns:p14="http://schemas.microsoft.com/office/powerpoint/2010/main" val="3688373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12</a:t>
            </a:fld>
            <a:endParaRPr lang="en-US"/>
          </a:p>
        </p:txBody>
      </p:sp>
    </p:spTree>
    <p:extLst>
      <p:ext uri="{BB962C8B-B14F-4D97-AF65-F5344CB8AC3E}">
        <p14:creationId xmlns:p14="http://schemas.microsoft.com/office/powerpoint/2010/main" val="888124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13</a:t>
            </a:fld>
            <a:endParaRPr lang="en-US"/>
          </a:p>
        </p:txBody>
      </p:sp>
    </p:spTree>
    <p:extLst>
      <p:ext uri="{BB962C8B-B14F-4D97-AF65-F5344CB8AC3E}">
        <p14:creationId xmlns:p14="http://schemas.microsoft.com/office/powerpoint/2010/main" val="21422359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rgbClr val="4C3282"/>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B5EC2F33-17DA-436E-A851-E42A0D33E292}" type="datetime1">
              <a:rPr lang="en-US" smtClean="0"/>
              <a:t>4/6/20</a:t>
            </a:fld>
            <a:endParaRPr lang="en-US"/>
          </a:p>
        </p:txBody>
      </p:sp>
      <p:sp>
        <p:nvSpPr>
          <p:cNvPr id="5" name="Footer Placeholder 4"/>
          <p:cNvSpPr>
            <a:spLocks noGrp="1"/>
          </p:cNvSpPr>
          <p:nvPr>
            <p:ph type="ftr" sz="quarter" idx="11"/>
          </p:nvPr>
        </p:nvSpPr>
        <p:spPr/>
        <p:txBody>
          <a:bodyPr/>
          <a:lstStyle/>
          <a:p>
            <a:r>
              <a:rPr lang="en-US" dirty="0"/>
              <a:t>CSE 373 20 SP – champion &amp; Chun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pic>
        <p:nvPicPr>
          <p:cNvPr id="1028" name="Picture 4" descr="Cherry blossoms on Grant Lane">
            <a:extLst>
              <a:ext uri="{FF2B5EF4-FFF2-40B4-BE49-F238E27FC236}">
                <a16:creationId xmlns:a16="http://schemas.microsoft.com/office/drawing/2014/main" id="{E196A663-22E9-46AF-AE76-3031B2F2C7B5}"/>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0034" b="13442"/>
          <a:stretch/>
        </p:blipFill>
        <p:spPr bwMode="auto">
          <a:xfrm>
            <a:off x="-3" y="-1"/>
            <a:ext cx="12192002" cy="4594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05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20B1D116-9EEC-4608-812B-930500586DFA}" type="datetime1">
              <a:rPr lang="en-US" smtClean="0"/>
              <a:t>4/6/20</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r>
              <a:rPr lang="en-US"/>
              <a:t>CSE 373 SP 18 - Kasey Champion</a:t>
            </a:r>
            <a:endParaRPr lang="en-US" dirty="0"/>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userDrawn="1"/>
        </p:nvCxnSpPr>
        <p:spPr>
          <a:xfrm>
            <a:off x="61415" y="753975"/>
            <a:ext cx="12008609" cy="0"/>
          </a:xfrm>
          <a:prstGeom prst="line">
            <a:avLst/>
          </a:prstGeom>
          <a:ln>
            <a:solidFill>
              <a:srgbClr val="9B8ABE"/>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dirty="0"/>
              <a:t>Click to edit Master title style</a:t>
            </a:r>
          </a:p>
        </p:txBody>
      </p:sp>
      <p:grpSp>
        <p:nvGrpSpPr>
          <p:cNvPr id="13" name="Group 12">
            <a:extLst>
              <a:ext uri="{FF2B5EF4-FFF2-40B4-BE49-F238E27FC236}">
                <a16:creationId xmlns:a16="http://schemas.microsoft.com/office/drawing/2014/main" id="{FB754F48-B758-43EB-980F-1E2884C8E2A7}"/>
              </a:ext>
            </a:extLst>
          </p:cNvPr>
          <p:cNvGrpSpPr/>
          <p:nvPr userDrawn="1"/>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2775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CC2204-D29B-4470-B3F3-74BB4720C8BD}" type="datetime1">
              <a:rPr lang="en-US" smtClean="0"/>
              <a:t>4/6/20</a:t>
            </a:fld>
            <a:endParaRPr lang="en-US"/>
          </a:p>
        </p:txBody>
      </p:sp>
      <p:sp>
        <p:nvSpPr>
          <p:cNvPr id="5" name="Footer Placeholder 4"/>
          <p:cNvSpPr>
            <a:spLocks noGrp="1"/>
          </p:cNvSpPr>
          <p:nvPr>
            <p:ph type="ftr" sz="quarter" idx="11"/>
          </p:nvPr>
        </p:nvSpPr>
        <p:spPr/>
        <p:txBody>
          <a:bodyPr/>
          <a:lstStyle/>
          <a:p>
            <a:r>
              <a:rPr lang="en-US"/>
              <a:t>CSE 373 SP 18 -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1650391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rgbClr val="4C328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77A1C4-F49F-4502-B33D-B8ED0A36CCF4}" type="datetime1">
              <a:rPr lang="en-US" smtClean="0"/>
              <a:t>4/6/20</a:t>
            </a:fld>
            <a:endParaRPr lang="en-US"/>
          </a:p>
        </p:txBody>
      </p:sp>
      <p:sp>
        <p:nvSpPr>
          <p:cNvPr id="5" name="Footer Placeholder 4"/>
          <p:cNvSpPr>
            <a:spLocks noGrp="1"/>
          </p:cNvSpPr>
          <p:nvPr>
            <p:ph type="ftr" sz="quarter" idx="11"/>
          </p:nvPr>
        </p:nvSpPr>
        <p:spPr/>
        <p:txBody>
          <a:bodyPr/>
          <a:lstStyle/>
          <a:p>
            <a:r>
              <a:rPr lang="en-US"/>
              <a:t>CSE 373 SP 18 -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576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82562C-2DAC-44DC-8D70-6EE9220D4C24}" type="datetime1">
              <a:rPr lang="en-US" smtClean="0"/>
              <a:t>4/6/20</a:t>
            </a:fld>
            <a:endParaRPr lang="en-US"/>
          </a:p>
        </p:txBody>
      </p:sp>
      <p:sp>
        <p:nvSpPr>
          <p:cNvPr id="6" name="Footer Placeholder 5"/>
          <p:cNvSpPr>
            <a:spLocks noGrp="1"/>
          </p:cNvSpPr>
          <p:nvPr>
            <p:ph type="ftr" sz="quarter" idx="11"/>
          </p:nvPr>
        </p:nvSpPr>
        <p:spPr/>
        <p:txBody>
          <a:bodyPr/>
          <a:lstStyle/>
          <a:p>
            <a:r>
              <a:rPr lang="en-US"/>
              <a:t>CSE 373 SP 18 - Kasey Champion</a:t>
            </a:r>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876663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dirty="0"/>
              <a:t>Edit Master text styles</a:t>
            </a:r>
          </a:p>
        </p:txBody>
      </p:sp>
      <p:sp>
        <p:nvSpPr>
          <p:cNvPr id="7" name="Date Placeholder 6"/>
          <p:cNvSpPr>
            <a:spLocks noGrp="1"/>
          </p:cNvSpPr>
          <p:nvPr>
            <p:ph type="dt" sz="half" idx="10"/>
          </p:nvPr>
        </p:nvSpPr>
        <p:spPr/>
        <p:txBody>
          <a:bodyPr/>
          <a:lstStyle/>
          <a:p>
            <a:fld id="{A37AD04B-10FF-4801-A134-D6688E0221BA}" type="datetime1">
              <a:rPr lang="en-US" smtClean="0"/>
              <a:t>4/6/20</a:t>
            </a:fld>
            <a:endParaRPr lang="en-US"/>
          </a:p>
        </p:txBody>
      </p:sp>
      <p:sp>
        <p:nvSpPr>
          <p:cNvPr id="8" name="Footer Placeholder 7"/>
          <p:cNvSpPr>
            <a:spLocks noGrp="1"/>
          </p:cNvSpPr>
          <p:nvPr>
            <p:ph type="ftr" sz="quarter" idx="11"/>
          </p:nvPr>
        </p:nvSpPr>
        <p:spPr/>
        <p:txBody>
          <a:bodyPr/>
          <a:lstStyle/>
          <a:p>
            <a:r>
              <a:rPr lang="en-US"/>
              <a:t>CSE 373 SP 18 - Kasey Champion</a:t>
            </a:r>
          </a:p>
        </p:txBody>
      </p:sp>
      <p:sp>
        <p:nvSpPr>
          <p:cNvPr id="9" name="Slide Number Placeholder 8"/>
          <p:cNvSpPr>
            <a:spLocks noGrp="1"/>
          </p:cNvSpPr>
          <p:nvPr>
            <p:ph type="sldNum" sz="quarter" idx="12"/>
          </p:nvPr>
        </p:nvSpPr>
        <p:spPr/>
        <p:txBody>
          <a:bodyPr/>
          <a:lstStyle/>
          <a:p>
            <a:fld id="{659665DE-58FC-41F4-AC58-2C90A5E00527}"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dirty="0"/>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0103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7EC20A-4AF7-4E30-ADB3-371D26C74958}" type="datetime1">
              <a:rPr lang="en-US" smtClean="0"/>
              <a:t>4/6/20</a:t>
            </a:fld>
            <a:endParaRPr lang="en-US"/>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875337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216E4-2A0B-4B27-A3A8-D1D355A92CC7}" type="datetime1">
              <a:rPr lang="en-US" smtClean="0"/>
              <a:t>4/6/20</a:t>
            </a:fld>
            <a:endParaRPr lang="en-US"/>
          </a:p>
        </p:txBody>
      </p:sp>
      <p:sp>
        <p:nvSpPr>
          <p:cNvPr id="3" name="Footer Placeholder 2"/>
          <p:cNvSpPr>
            <a:spLocks noGrp="1"/>
          </p:cNvSpPr>
          <p:nvPr>
            <p:ph type="ftr" sz="quarter" idx="11"/>
          </p:nvPr>
        </p:nvSpPr>
        <p:spPr/>
        <p:txBody>
          <a:bodyPr/>
          <a:lstStyle/>
          <a:p>
            <a:r>
              <a:rPr lang="en-US"/>
              <a:t>CSE 373 SP 18 - Kasey Champion</a:t>
            </a:r>
          </a:p>
        </p:txBody>
      </p:sp>
      <p:sp>
        <p:nvSpPr>
          <p:cNvPr id="4" name="Slide Number Placeholder 3"/>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251561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FF2EE2-AF54-4C36-93AD-A5D9C8C4F0E5}" type="datetime1">
              <a:rPr lang="en-US" smtClean="0"/>
              <a:t>4/6/20</a:t>
            </a:fld>
            <a:endParaRPr lang="en-US"/>
          </a:p>
        </p:txBody>
      </p:sp>
      <p:sp>
        <p:nvSpPr>
          <p:cNvPr id="6" name="Footer Placeholder 5"/>
          <p:cNvSpPr>
            <a:spLocks noGrp="1"/>
          </p:cNvSpPr>
          <p:nvPr>
            <p:ph type="ftr" sz="quarter" idx="11"/>
          </p:nvPr>
        </p:nvSpPr>
        <p:spPr/>
        <p:txBody>
          <a:bodyPr/>
          <a:lstStyle/>
          <a:p>
            <a:r>
              <a:rPr lang="en-US"/>
              <a:t>CSE 373 SP 18 - Kasey Champion</a:t>
            </a:r>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7797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20B1D116-9EEC-4608-812B-930500586DFA}" type="datetime1">
              <a:rPr lang="en-US" smtClean="0"/>
              <a:t>4/6/20</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r>
              <a:rPr lang="en-US"/>
              <a:t>CSE 373 SP 18 - Kasey Champion</a:t>
            </a:r>
            <a:endParaRPr lang="en-US" dirty="0"/>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userDrawn="1"/>
        </p:nvCxnSpPr>
        <p:spPr>
          <a:xfrm>
            <a:off x="138752" y="1917510"/>
            <a:ext cx="11914495" cy="0"/>
          </a:xfrm>
          <a:prstGeom prst="line">
            <a:avLst/>
          </a:prstGeom>
          <a:ln w="19050">
            <a:solidFill>
              <a:srgbClr val="9B8ABE"/>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userDrawn="1"/>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24" name="Rectangle 23">
            <a:extLst>
              <a:ext uri="{FF2B5EF4-FFF2-40B4-BE49-F238E27FC236}">
                <a16:creationId xmlns:a16="http://schemas.microsoft.com/office/drawing/2014/main" id="{4D812236-1A32-4FE2-AB5A-F8F998D835F3}"/>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0533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rgbClr val="B6A479"/>
                </a:solidFill>
                <a:latin typeface="Segoe UI Light" panose="020B0502040204020203" pitchFamily="34" charset="0"/>
                <a:cs typeface="Segoe UI Light" panose="020B0502040204020203" pitchFamily="34" charset="0"/>
              </a:defRPr>
            </a:lvl1pPr>
          </a:lstStyle>
          <a:p>
            <a:fld id="{20B1D116-9EEC-4608-812B-930500586DFA}" type="datetime1">
              <a:rPr lang="en-US" smtClean="0"/>
              <a:pPr/>
              <a:t>4/6/20</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rgbClr val="B6A479"/>
                </a:solidFill>
                <a:latin typeface="Segoe UI Light" panose="020B0502040204020203" pitchFamily="34" charset="0"/>
                <a:cs typeface="Segoe UI Light" panose="020B0502040204020203" pitchFamily="34" charset="0"/>
              </a:defRPr>
            </a:lvl1pPr>
          </a:lstStyle>
          <a:p>
            <a:r>
              <a:rPr lang="en-US"/>
              <a:t>CSE 373 SP 18 - Kasey Champion</a:t>
            </a:r>
            <a:endParaRPr lang="en-US" dirty="0"/>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rgbClr val="B6A479"/>
                </a:solidFill>
                <a:latin typeface="Segoe UI Light" panose="020B0502040204020203" pitchFamily="34" charset="0"/>
                <a:cs typeface="Segoe UI Light" panose="020B0502040204020203" pitchFamily="34" charset="0"/>
              </a:defRPr>
            </a:lvl1pPr>
          </a:lstStyle>
          <a:p>
            <a:fld id="{659665DE-58FC-41F4-AC58-2C90A5E00527}" type="slidenum">
              <a:rPr lang="en-US" smtClean="0"/>
              <a:pPr/>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EB191F82-15E6-F349-8A3D-4B4FFFC58E28}"/>
              </a:ext>
            </a:extLst>
          </p:cNvPr>
          <p:cNvSpPr/>
          <p:nvPr userDrawn="1"/>
        </p:nvSpPr>
        <p:spPr>
          <a:xfrm>
            <a:off x="-914400" y="0"/>
            <a:ext cx="914400" cy="914400"/>
          </a:xfrm>
          <a:prstGeom prst="rect">
            <a:avLst/>
          </a:prstGeom>
          <a:solidFill>
            <a:srgbClr val="B6A479"/>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9FA9E24-0349-D242-A7B1-11303AD41C24}"/>
              </a:ext>
            </a:extLst>
          </p:cNvPr>
          <p:cNvSpPr/>
          <p:nvPr userDrawn="1"/>
        </p:nvSpPr>
        <p:spPr>
          <a:xfrm>
            <a:off x="-914400" y="914400"/>
            <a:ext cx="914400" cy="914400"/>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1E56B35-F607-3748-B5F2-0667175BB481}"/>
              </a:ext>
            </a:extLst>
          </p:cNvPr>
          <p:cNvSpPr/>
          <p:nvPr userDrawn="1"/>
        </p:nvSpPr>
        <p:spPr>
          <a:xfrm>
            <a:off x="-914400" y="1840457"/>
            <a:ext cx="914400" cy="914400"/>
          </a:xfrm>
          <a:prstGeom prst="rect">
            <a:avLst/>
          </a:prstGeom>
          <a:solidFill>
            <a:srgbClr val="7C5FAA"/>
          </a:solidFill>
          <a:ln>
            <a:solidFill>
              <a:srgbClr val="7C5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F0C8F48-EE4F-0249-BE10-1C1B8834D291}"/>
              </a:ext>
            </a:extLst>
          </p:cNvPr>
          <p:cNvSpPr/>
          <p:nvPr userDrawn="1"/>
        </p:nvSpPr>
        <p:spPr>
          <a:xfrm>
            <a:off x="-914400" y="2754857"/>
            <a:ext cx="914400" cy="914400"/>
          </a:xfrm>
          <a:prstGeom prst="rect">
            <a:avLst/>
          </a:prstGeom>
          <a:solidFill>
            <a:srgbClr val="9B8ABE"/>
          </a:solidFill>
          <a:ln>
            <a:solidFill>
              <a:srgbClr val="9B8A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8814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 id="2147483671" r:id="rId10"/>
  </p:sldLayoutIdLst>
  <p:hf hdr="0" dt="0"/>
  <p:txStyles>
    <p:titleStyle>
      <a:lvl1pPr algn="l" defTabSz="914400" rtl="0" eaLnBrk="1" latinLnBrk="0" hangingPunct="1">
        <a:lnSpc>
          <a:spcPct val="80000"/>
        </a:lnSpc>
        <a:spcBef>
          <a:spcPct val="0"/>
        </a:spcBef>
        <a:buNone/>
        <a:defRPr sz="4400" kern="1200" cap="none" spc="100" baseline="0">
          <a:solidFill>
            <a:srgbClr val="4C3282"/>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42.png"/><Relationship Id="rId7" Type="http://schemas.openxmlformats.org/officeDocument/2006/relationships/image" Target="../media/image8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1.png"/><Relationship Id="rId11" Type="http://schemas.openxmlformats.org/officeDocument/2006/relationships/image" Target="../media/image121.png"/><Relationship Id="rId5" Type="http://schemas.openxmlformats.org/officeDocument/2006/relationships/image" Target="../media/image61.png"/><Relationship Id="rId10" Type="http://schemas.openxmlformats.org/officeDocument/2006/relationships/image" Target="../media/image110.png"/><Relationship Id="rId4" Type="http://schemas.openxmlformats.org/officeDocument/2006/relationships/image" Target="../media/image50.png"/><Relationship Id="rId9" Type="http://schemas.openxmlformats.org/officeDocument/2006/relationships/image" Target="../media/image100.png"/></Relationships>
</file>

<file path=ppt/slides/_rels/slide2.xml.rels><?xml version="1.0" encoding="UTF-8" standalone="yes"?>
<Relationships xmlns="http://schemas.openxmlformats.org/package/2006/relationships"><Relationship Id="rId3" Type="http://schemas.openxmlformats.org/officeDocument/2006/relationships/hyperlink" Target="https://www.pollev.com/cse373studentqs" TargetMode="External"/><Relationship Id="rId2" Type="http://schemas.openxmlformats.org/officeDocument/2006/relationships/hyperlink" Target="http://www.pollev.com/cse373activity"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700.png"/><Relationship Id="rId7" Type="http://schemas.openxmlformats.org/officeDocument/2006/relationships/image" Target="../media/image210.png"/><Relationship Id="rId2" Type="http://schemas.openxmlformats.org/officeDocument/2006/relationships/image" Target="../media/image160.png"/><Relationship Id="rId1" Type="http://schemas.openxmlformats.org/officeDocument/2006/relationships/slideLayout" Target="../slideLayouts/slideLayout2.xml"/><Relationship Id="rId5" Type="http://schemas.openxmlformats.org/officeDocument/2006/relationships/image" Target="../media/image19.png"/><Relationship Id="rId10" Type="http://schemas.openxmlformats.org/officeDocument/2006/relationships/image" Target="../media/image100.png"/><Relationship Id="rId4" Type="http://schemas.openxmlformats.org/officeDocument/2006/relationships/image" Target="../media/image141.png"/><Relationship Id="rId9" Type="http://schemas.openxmlformats.org/officeDocument/2006/relationships/image" Target="../media/image90.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20.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NULL"/></Relationships>
</file>

<file path=ppt/slides/_rels/slide2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20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9" Type="http://schemas.openxmlformats.org/officeDocument/2006/relationships/image" Target="../media/image100.png"/></Relationships>
</file>

<file path=ppt/slides/_rels/slide26.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9" Type="http://schemas.openxmlformats.org/officeDocument/2006/relationships/image" Target="../media/image10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hyperlink" Target="http://bigocheatsheet.com/"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80.png"/><Relationship Id="rId7" Type="http://schemas.openxmlformats.org/officeDocument/2006/relationships/image" Target="../media/image40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27.png"/><Relationship Id="rId4" Type="http://schemas.openxmlformats.org/officeDocument/2006/relationships/image" Target="../media/image25.png"/><Relationship Id="rId9" Type="http://schemas.openxmlformats.org/officeDocument/2006/relationships/image" Target="../media/image411.png"/></Relationships>
</file>

<file path=ppt/slides/_rels/slide3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8.png"/><Relationship Id="rId7"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29.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21.png"/><Relationship Id="rId7"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27.png"/><Relationship Id="rId4" Type="http://schemas.openxmlformats.org/officeDocument/2006/relationships/image" Target="../media/image370.png"/><Relationship Id="rId9" Type="http://schemas.openxmlformats.org/officeDocument/2006/relationships/image" Target="../media/image25.png"/></Relationships>
</file>

<file path=ppt/slides/_rels/slide33.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2.xml"/><Relationship Id="rId9" Type="http://schemas.openxmlformats.org/officeDocument/2006/relationships/image" Target="../media/image100.png"/></Relationships>
</file>

<file path=ppt/slides/_rels/slide34.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20.png"/></Relationships>
</file>

<file path=ppt/slides/_rels/slide3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30.png"/><Relationship Id="rId7"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29.png"/><Relationship Id="rId4" Type="http://schemas.openxmlformats.org/officeDocument/2006/relationships/image" Target="../media/image27.png"/><Relationship Id="rId9" Type="http://schemas.openxmlformats.org/officeDocument/2006/relationships/image" Target="../media/image52.png"/></Relationships>
</file>

<file path=ppt/slides/_rels/slide36.xml.rels><?xml version="1.0" encoding="UTF-8" standalone="yes"?>
<Relationships xmlns="http://schemas.openxmlformats.org/package/2006/relationships"><Relationship Id="rId3" Type="http://schemas.openxmlformats.org/officeDocument/2006/relationships/image" Target="../media/image440.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60.png"/><Relationship Id="rId4" Type="http://schemas.openxmlformats.org/officeDocument/2006/relationships/image" Target="../media/image53.png"/></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7.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5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63.png"/><Relationship Id="rId4" Type="http://schemas.openxmlformats.org/officeDocument/2006/relationships/image" Target="../media/image6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B674C-AD1D-4C9D-88D4-76616DF5B22C}"/>
              </a:ext>
            </a:extLst>
          </p:cNvPr>
          <p:cNvSpPr>
            <a:spLocks noGrp="1"/>
          </p:cNvSpPr>
          <p:nvPr>
            <p:ph type="ctrTitle"/>
          </p:nvPr>
        </p:nvSpPr>
        <p:spPr/>
        <p:txBody>
          <a:bodyPr/>
          <a:lstStyle/>
          <a:p>
            <a:r>
              <a:rPr lang="en-US" dirty="0"/>
              <a:t>Lecture 4: Code Modeling and Asymptotic Analysis</a:t>
            </a:r>
          </a:p>
        </p:txBody>
      </p:sp>
      <p:sp>
        <p:nvSpPr>
          <p:cNvPr id="3" name="Subtitle 2">
            <a:extLst>
              <a:ext uri="{FF2B5EF4-FFF2-40B4-BE49-F238E27FC236}">
                <a16:creationId xmlns:a16="http://schemas.microsoft.com/office/drawing/2014/main" id="{FA5873D0-155C-4A49-BE31-7C26918C8D34}"/>
              </a:ext>
            </a:extLst>
          </p:cNvPr>
          <p:cNvSpPr>
            <a:spLocks noGrp="1"/>
          </p:cNvSpPr>
          <p:nvPr>
            <p:ph type="subTitle" idx="1"/>
          </p:nvPr>
        </p:nvSpPr>
        <p:spPr/>
        <p:txBody>
          <a:bodyPr/>
          <a:lstStyle/>
          <a:p>
            <a:r>
              <a:rPr lang="en-US" dirty="0"/>
              <a:t>CSE 373: Data Structures and Algorithms</a:t>
            </a:r>
          </a:p>
        </p:txBody>
      </p:sp>
      <p:sp>
        <p:nvSpPr>
          <p:cNvPr id="5" name="Slide Number Placeholder 4">
            <a:extLst>
              <a:ext uri="{FF2B5EF4-FFF2-40B4-BE49-F238E27FC236}">
                <a16:creationId xmlns:a16="http://schemas.microsoft.com/office/drawing/2014/main" id="{87ADF771-CBF5-4810-A04A-36DE8C4CCBCE}"/>
              </a:ext>
            </a:extLst>
          </p:cNvPr>
          <p:cNvSpPr>
            <a:spLocks noGrp="1"/>
          </p:cNvSpPr>
          <p:nvPr>
            <p:ph type="sldNum" sz="quarter" idx="12"/>
          </p:nvPr>
        </p:nvSpPr>
        <p:spPr/>
        <p:txBody>
          <a:bodyPr/>
          <a:lstStyle/>
          <a:p>
            <a:fld id="{659665DE-58FC-41F4-AC58-2C90A5E00527}" type="slidenum">
              <a:rPr lang="en-US" smtClean="0"/>
              <a:t>1</a:t>
            </a:fld>
            <a:endParaRPr lang="en-US"/>
          </a:p>
        </p:txBody>
      </p:sp>
    </p:spTree>
    <p:extLst>
      <p:ext uri="{BB962C8B-B14F-4D97-AF65-F5344CB8AC3E}">
        <p14:creationId xmlns:p14="http://schemas.microsoft.com/office/powerpoint/2010/main" val="2498527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a Big-O</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63857"/>
                <a:ext cx="6793748" cy="4845504"/>
              </a:xfrm>
            </p:spPr>
            <p:txBody>
              <a:bodyPr/>
              <a:lstStyle/>
              <a:p>
                <a:r>
                  <a:rPr lang="en-US" dirty="0"/>
                  <a:t>We have an expression for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a:t>
                </a:r>
              </a:p>
              <a:p>
                <a:r>
                  <a:rPr lang="en-US" dirty="0"/>
                  <a:t>How do we get the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oMath>
                </a14:m>
                <a:r>
                  <a:rPr lang="en-US" dirty="0"/>
                  <a:t> that we’ve been talking about?</a:t>
                </a:r>
              </a:p>
              <a:p>
                <a:r>
                  <a:rPr lang="en-US" dirty="0"/>
                  <a:t>1. Find the “dominating term” and delete all others. </a:t>
                </a:r>
              </a:p>
              <a:p>
                <a:pPr lvl="1"/>
                <a:r>
                  <a:rPr lang="en-US" dirty="0"/>
                  <a:t>The “dominating” term is the one that is largest as </a:t>
                </a:r>
                <a14:m>
                  <m:oMath xmlns:m="http://schemas.openxmlformats.org/officeDocument/2006/math">
                    <m:r>
                      <a:rPr lang="en-US" b="0" i="1" smtClean="0">
                        <a:latin typeface="Cambria Math" panose="02040503050406030204" pitchFamily="18" charset="0"/>
                      </a:rPr>
                      <m:t>𝑛</m:t>
                    </m:r>
                  </m:oMath>
                </a14:m>
                <a:r>
                  <a:rPr lang="en-US" dirty="0"/>
                  <a:t> gets bigger. In this class, often the largest power of </a:t>
                </a:r>
                <a14:m>
                  <m:oMath xmlns:m="http://schemas.openxmlformats.org/officeDocument/2006/math">
                    <m:r>
                      <a:rPr lang="en-US" b="0" i="1" smtClean="0">
                        <a:latin typeface="Cambria Math" panose="02040503050406030204" pitchFamily="18" charset="0"/>
                      </a:rPr>
                      <m:t>𝑛</m:t>
                    </m:r>
                  </m:oMath>
                </a14:m>
                <a:r>
                  <a:rPr lang="en-US" dirty="0"/>
                  <a:t>.</a:t>
                </a:r>
              </a:p>
              <a:p>
                <a:r>
                  <a:rPr lang="en-US" dirty="0"/>
                  <a:t>2. Remove any constant factors.</a:t>
                </a:r>
              </a:p>
              <a:p>
                <a:r>
                  <a:rPr lang="en-US" dirty="0"/>
                  <a:t>3. Write the final big-O – (basically just putting the O symbol around your remaining n-term)</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63857"/>
                <a:ext cx="6793748" cy="4845504"/>
              </a:xfrm>
              <a:blipFill>
                <a:blip r:embed="rId3"/>
                <a:stretch>
                  <a:fillRect l="-373" t="-15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88B35EB-83E6-6A42-801A-DC3C58F6A7B4}"/>
                  </a:ext>
                </a:extLst>
              </p:cNvPr>
              <p:cNvSpPr txBox="1"/>
              <p:nvPr/>
            </p:nvSpPr>
            <p:spPr>
              <a:xfrm>
                <a:off x="8315500" y="1463857"/>
                <a:ext cx="2626671"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4C3282"/>
                          </a:solidFill>
                          <a:latin typeface="Cambria Math" panose="02040503050406030204" pitchFamily="18" charset="0"/>
                          <a:ea typeface="Cambria Math" panose="02040503050406030204" pitchFamily="18" charset="0"/>
                        </a:rPr>
                        <m:t>𝑓</m:t>
                      </m:r>
                      <m:d>
                        <m:dPr>
                          <m:ctrlPr>
                            <a:rPr lang="en-US" sz="2000" b="0" i="1" smtClean="0">
                              <a:solidFill>
                                <a:srgbClr val="4C3282"/>
                              </a:solidFill>
                              <a:latin typeface="Cambria Math" panose="02040503050406030204" pitchFamily="18" charset="0"/>
                              <a:ea typeface="Cambria Math" panose="02040503050406030204" pitchFamily="18" charset="0"/>
                            </a:rPr>
                          </m:ctrlPr>
                        </m:dPr>
                        <m:e>
                          <m:r>
                            <a:rPr lang="en-US" sz="2000" b="0" i="1" smtClean="0">
                              <a:solidFill>
                                <a:srgbClr val="4C3282"/>
                              </a:solidFill>
                              <a:latin typeface="Cambria Math" panose="02040503050406030204" pitchFamily="18" charset="0"/>
                              <a:ea typeface="Cambria Math" panose="02040503050406030204" pitchFamily="18" charset="0"/>
                            </a:rPr>
                            <m:t>𝑛</m:t>
                          </m:r>
                        </m:e>
                      </m:d>
                      <m:r>
                        <a:rPr lang="en-US" sz="2000" b="0" i="1" smtClean="0">
                          <a:solidFill>
                            <a:srgbClr val="4C3282"/>
                          </a:solidFill>
                          <a:latin typeface="Cambria Math" panose="02040503050406030204" pitchFamily="18" charset="0"/>
                          <a:ea typeface="Cambria Math" panose="02040503050406030204" pitchFamily="18" charset="0"/>
                        </a:rPr>
                        <m:t>=</m:t>
                      </m:r>
                      <m:r>
                        <m:rPr>
                          <m:nor/>
                        </m:rPr>
                        <a:rPr lang="en-US" sz="2000" dirty="0">
                          <a:latin typeface="Cambria Math" panose="02040503050406030204" pitchFamily="18" charset="0"/>
                          <a:ea typeface="Cambria Math" panose="02040503050406030204" pitchFamily="18" charset="0"/>
                        </a:rPr>
                        <m:t>n</m:t>
                      </m:r>
                      <m:r>
                        <m:rPr>
                          <m:nor/>
                        </m:rPr>
                        <a:rPr lang="en-US" sz="2000" dirty="0">
                          <a:latin typeface="Cambria Math" panose="02040503050406030204" pitchFamily="18" charset="0"/>
                          <a:ea typeface="Cambria Math" panose="02040503050406030204" pitchFamily="18" charset="0"/>
                        </a:rPr>
                        <m:t>(8</m:t>
                      </m:r>
                      <m:r>
                        <m:rPr>
                          <m:nor/>
                        </m:rPr>
                        <a:rPr lang="en-US" sz="2000" dirty="0">
                          <a:latin typeface="Cambria Math" panose="02040503050406030204" pitchFamily="18" charset="0"/>
                          <a:ea typeface="Cambria Math" panose="02040503050406030204" pitchFamily="18" charset="0"/>
                        </a:rPr>
                        <m:t>n</m:t>
                      </m:r>
                      <m:r>
                        <m:rPr>
                          <m:nor/>
                        </m:rPr>
                        <a:rPr lang="en-US" sz="2000" dirty="0">
                          <a:latin typeface="Cambria Math" panose="02040503050406030204" pitchFamily="18" charset="0"/>
                          <a:ea typeface="Cambria Math" panose="02040503050406030204" pitchFamily="18" charset="0"/>
                        </a:rPr>
                        <m:t>+3) + 3</m:t>
                      </m:r>
                    </m:oMath>
                  </m:oMathPara>
                </a14:m>
                <a:endParaRPr lang="en-US" sz="2000" dirty="0">
                  <a:solidFill>
                    <a:srgbClr val="4C3282"/>
                  </a:solidFill>
                  <a:latin typeface="Cambria Math" panose="02040503050406030204" pitchFamily="18" charset="0"/>
                  <a:ea typeface="Cambria Math" panose="02040503050406030204" pitchFamily="18" charset="0"/>
                </a:endParaRPr>
              </a:p>
            </p:txBody>
          </p:sp>
        </mc:Choice>
        <mc:Fallback xmlns="">
          <p:sp>
            <p:nvSpPr>
              <p:cNvPr id="4" name="TextBox 3">
                <a:extLst>
                  <a:ext uri="{FF2B5EF4-FFF2-40B4-BE49-F238E27FC236}">
                    <a16:creationId xmlns:a16="http://schemas.microsoft.com/office/drawing/2014/main" id="{288B35EB-83E6-6A42-801A-DC3C58F6A7B4}"/>
                  </a:ext>
                </a:extLst>
              </p:cNvPr>
              <p:cNvSpPr txBox="1">
                <a:spLocks noRot="1" noChangeAspect="1" noMove="1" noResize="1" noEditPoints="1" noAdjustHandles="1" noChangeArrowheads="1" noChangeShapeType="1" noTextEdit="1"/>
              </p:cNvSpPr>
              <p:nvPr/>
            </p:nvSpPr>
            <p:spPr>
              <a:xfrm>
                <a:off x="8315500" y="1463857"/>
                <a:ext cx="2626671" cy="400110"/>
              </a:xfrm>
              <a:prstGeom prst="rect">
                <a:avLst/>
              </a:prstGeom>
              <a:blipFill>
                <a:blip r:embed="rId4"/>
                <a:stretch>
                  <a:fillRect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88B35EB-83E6-6A42-801A-DC3C58F6A7B4}"/>
                  </a:ext>
                </a:extLst>
              </p:cNvPr>
              <p:cNvSpPr txBox="1"/>
              <p:nvPr/>
            </p:nvSpPr>
            <p:spPr>
              <a:xfrm>
                <a:off x="6965577" y="2351363"/>
                <a:ext cx="510988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4C3282"/>
                          </a:solidFill>
                          <a:latin typeface="Cambria Math" panose="02040503050406030204" pitchFamily="18" charset="0"/>
                        </a:rPr>
                        <m:t>𝑓</m:t>
                      </m:r>
                      <m:d>
                        <m:dPr>
                          <m:ctrlPr>
                            <a:rPr lang="en-US" sz="2000" b="0" i="1" smtClean="0">
                              <a:solidFill>
                                <a:srgbClr val="4C3282"/>
                              </a:solidFill>
                              <a:latin typeface="Cambria Math" panose="02040503050406030204" pitchFamily="18" charset="0"/>
                            </a:rPr>
                          </m:ctrlPr>
                        </m:dPr>
                        <m:e>
                          <m:r>
                            <a:rPr lang="en-US" sz="2000" b="0" i="1" smtClean="0">
                              <a:solidFill>
                                <a:srgbClr val="4C3282"/>
                              </a:solidFill>
                              <a:latin typeface="Cambria Math" panose="02040503050406030204" pitchFamily="18" charset="0"/>
                            </a:rPr>
                            <m:t>𝑛</m:t>
                          </m:r>
                        </m:e>
                      </m:d>
                      <m:r>
                        <a:rPr lang="en-US" sz="2000" b="0" i="1" smtClean="0">
                          <a:solidFill>
                            <a:srgbClr val="4C3282"/>
                          </a:solidFill>
                          <a:latin typeface="Cambria Math" panose="02040503050406030204" pitchFamily="18" charset="0"/>
                        </a:rPr>
                        <m:t>=</m:t>
                      </m:r>
                      <m:r>
                        <m:rPr>
                          <m:nor/>
                        </m:rPr>
                        <a:rPr lang="en-US" sz="2000" dirty="0">
                          <a:latin typeface="Cambria Math" panose="02040503050406030204" pitchFamily="18" charset="0"/>
                          <a:ea typeface="Cambria Math" panose="02040503050406030204" pitchFamily="18" charset="0"/>
                        </a:rPr>
                        <m:t>n</m:t>
                      </m:r>
                      <m:r>
                        <m:rPr>
                          <m:nor/>
                        </m:rPr>
                        <a:rPr lang="en-US" sz="2000" dirty="0">
                          <a:latin typeface="Cambria Math" panose="02040503050406030204" pitchFamily="18" charset="0"/>
                          <a:ea typeface="Cambria Math" panose="02040503050406030204" pitchFamily="18" charset="0"/>
                        </a:rPr>
                        <m:t>(8</m:t>
                      </m:r>
                      <m:r>
                        <m:rPr>
                          <m:nor/>
                        </m:rPr>
                        <a:rPr lang="en-US" sz="2000" dirty="0">
                          <a:latin typeface="Cambria Math" panose="02040503050406030204" pitchFamily="18" charset="0"/>
                          <a:ea typeface="Cambria Math" panose="02040503050406030204" pitchFamily="18" charset="0"/>
                        </a:rPr>
                        <m:t>n</m:t>
                      </m:r>
                      <m:r>
                        <m:rPr>
                          <m:nor/>
                        </m:rPr>
                        <a:rPr lang="en-US" sz="2000" dirty="0">
                          <a:latin typeface="Cambria Math" panose="02040503050406030204" pitchFamily="18" charset="0"/>
                          <a:ea typeface="Cambria Math" panose="02040503050406030204" pitchFamily="18" charset="0"/>
                        </a:rPr>
                        <m:t>+3) + 3</m:t>
                      </m:r>
                      <m:r>
                        <a:rPr lang="en-US" sz="2000" b="0" i="1" smtClean="0">
                          <a:solidFill>
                            <a:srgbClr val="4C3282"/>
                          </a:solidFill>
                          <a:latin typeface="Cambria Math" panose="02040503050406030204" pitchFamily="18" charset="0"/>
                        </a:rPr>
                        <m:t>=8</m:t>
                      </m:r>
                      <m:sSup>
                        <m:sSupPr>
                          <m:ctrlPr>
                            <a:rPr lang="en-US" sz="2000" b="0" i="1" smtClean="0">
                              <a:solidFill>
                                <a:srgbClr val="4C3282"/>
                              </a:solidFill>
                              <a:latin typeface="Cambria Math" panose="02040503050406030204" pitchFamily="18" charset="0"/>
                            </a:rPr>
                          </m:ctrlPr>
                        </m:sSupPr>
                        <m:e>
                          <m:r>
                            <a:rPr lang="en-US" sz="2000" b="0" i="1" smtClean="0">
                              <a:solidFill>
                                <a:srgbClr val="4C3282"/>
                              </a:solidFill>
                              <a:latin typeface="Cambria Math" panose="02040503050406030204" pitchFamily="18" charset="0"/>
                            </a:rPr>
                            <m:t>𝑛</m:t>
                          </m:r>
                        </m:e>
                        <m:sup>
                          <m:r>
                            <a:rPr lang="en-US" sz="2000" b="0" i="1" smtClean="0">
                              <a:solidFill>
                                <a:srgbClr val="4C3282"/>
                              </a:solidFill>
                              <a:latin typeface="Cambria Math" panose="02040503050406030204" pitchFamily="18" charset="0"/>
                            </a:rPr>
                            <m:t>2</m:t>
                          </m:r>
                        </m:sup>
                      </m:sSup>
                      <m:r>
                        <a:rPr lang="en-US" sz="2000" b="0" i="1" smtClean="0">
                          <a:solidFill>
                            <a:srgbClr val="4C3282"/>
                          </a:solidFill>
                          <a:latin typeface="Cambria Math" panose="02040503050406030204" pitchFamily="18" charset="0"/>
                        </a:rPr>
                        <m:t>+3</m:t>
                      </m:r>
                      <m:r>
                        <a:rPr lang="en-US" sz="2000" b="0" i="1" smtClean="0">
                          <a:solidFill>
                            <a:srgbClr val="4C3282"/>
                          </a:solidFill>
                          <a:latin typeface="Cambria Math" panose="02040503050406030204" pitchFamily="18" charset="0"/>
                        </a:rPr>
                        <m:t>𝑛</m:t>
                      </m:r>
                      <m:r>
                        <a:rPr lang="en-US" sz="2000" b="0" i="1" smtClean="0">
                          <a:solidFill>
                            <a:srgbClr val="4C3282"/>
                          </a:solidFill>
                          <a:latin typeface="Cambria Math" panose="02040503050406030204" pitchFamily="18" charset="0"/>
                        </a:rPr>
                        <m:t>+3</m:t>
                      </m:r>
                    </m:oMath>
                  </m:oMathPara>
                </a14:m>
                <a:endParaRPr lang="en-US" sz="2000" dirty="0">
                  <a:solidFill>
                    <a:srgbClr val="4C3282"/>
                  </a:solidFill>
                </a:endParaRPr>
              </a:p>
            </p:txBody>
          </p:sp>
        </mc:Choice>
        <mc:Fallback xmlns="">
          <p:sp>
            <p:nvSpPr>
              <p:cNvPr id="5" name="TextBox 4">
                <a:extLst>
                  <a:ext uri="{FF2B5EF4-FFF2-40B4-BE49-F238E27FC236}">
                    <a16:creationId xmlns:a16="http://schemas.microsoft.com/office/drawing/2014/main" id="{288B35EB-83E6-6A42-801A-DC3C58F6A7B4}"/>
                  </a:ext>
                </a:extLst>
              </p:cNvPr>
              <p:cNvSpPr txBox="1">
                <a:spLocks noRot="1" noChangeAspect="1" noMove="1" noResize="1" noEditPoints="1" noAdjustHandles="1" noChangeArrowheads="1" noChangeShapeType="1" noTextEdit="1"/>
              </p:cNvSpPr>
              <p:nvPr/>
            </p:nvSpPr>
            <p:spPr>
              <a:xfrm>
                <a:off x="6965577" y="2351363"/>
                <a:ext cx="5109882" cy="400110"/>
              </a:xfrm>
              <a:prstGeom prst="rect">
                <a:avLst/>
              </a:prstGeom>
              <a:blipFill>
                <a:blip r:embed="rId5"/>
                <a:stretch>
                  <a:fillRect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88B35EB-83E6-6A42-801A-DC3C58F6A7B4}"/>
                  </a:ext>
                </a:extLst>
              </p:cNvPr>
              <p:cNvSpPr txBox="1"/>
              <p:nvPr/>
            </p:nvSpPr>
            <p:spPr>
              <a:xfrm>
                <a:off x="7073894" y="3038814"/>
                <a:ext cx="510988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4C3282"/>
                          </a:solidFill>
                          <a:latin typeface="Cambria Math" panose="02040503050406030204" pitchFamily="18" charset="0"/>
                        </a:rPr>
                        <m:t>𝑓</m:t>
                      </m:r>
                      <m:d>
                        <m:dPr>
                          <m:ctrlPr>
                            <a:rPr lang="en-US" sz="2000" b="0" i="1" smtClean="0">
                              <a:solidFill>
                                <a:srgbClr val="4C3282"/>
                              </a:solidFill>
                              <a:latin typeface="Cambria Math" panose="02040503050406030204" pitchFamily="18" charset="0"/>
                            </a:rPr>
                          </m:ctrlPr>
                        </m:dPr>
                        <m:e>
                          <m:r>
                            <a:rPr lang="en-US" sz="2000" b="0" i="1" smtClean="0">
                              <a:solidFill>
                                <a:srgbClr val="4C3282"/>
                              </a:solidFill>
                              <a:latin typeface="Cambria Math" panose="02040503050406030204" pitchFamily="18" charset="0"/>
                            </a:rPr>
                            <m:t>𝑛</m:t>
                          </m:r>
                        </m:e>
                      </m:d>
                      <m:r>
                        <a:rPr lang="en-US" sz="2000" i="1">
                          <a:solidFill>
                            <a:srgbClr val="4C3282"/>
                          </a:solidFill>
                          <a:latin typeface="Cambria Math" panose="02040503050406030204" pitchFamily="18" charset="0"/>
                        </a:rPr>
                        <m:t>=8</m:t>
                      </m:r>
                      <m:sSup>
                        <m:sSupPr>
                          <m:ctrlPr>
                            <a:rPr lang="en-US" sz="2000" i="1">
                              <a:solidFill>
                                <a:srgbClr val="4C3282"/>
                              </a:solidFill>
                              <a:latin typeface="Cambria Math" panose="02040503050406030204" pitchFamily="18" charset="0"/>
                            </a:rPr>
                          </m:ctrlPr>
                        </m:sSupPr>
                        <m:e>
                          <m:r>
                            <a:rPr lang="en-US" sz="2000" i="1">
                              <a:solidFill>
                                <a:srgbClr val="4C3282"/>
                              </a:solidFill>
                              <a:latin typeface="Cambria Math" panose="02040503050406030204" pitchFamily="18" charset="0"/>
                            </a:rPr>
                            <m:t>𝑛</m:t>
                          </m:r>
                        </m:e>
                        <m:sup>
                          <m:r>
                            <a:rPr lang="en-US" sz="2000" i="1">
                              <a:solidFill>
                                <a:srgbClr val="4C3282"/>
                              </a:solidFill>
                              <a:latin typeface="Cambria Math" panose="02040503050406030204" pitchFamily="18" charset="0"/>
                            </a:rPr>
                            <m:t>2</m:t>
                          </m:r>
                        </m:sup>
                      </m:sSup>
                      <m:r>
                        <a:rPr lang="en-US" sz="2000" i="1">
                          <a:solidFill>
                            <a:srgbClr val="4C3282"/>
                          </a:solidFill>
                          <a:latin typeface="Cambria Math" panose="02040503050406030204" pitchFamily="18" charset="0"/>
                        </a:rPr>
                        <m:t>+3</m:t>
                      </m:r>
                      <m:r>
                        <a:rPr lang="en-US" sz="2000" i="1">
                          <a:solidFill>
                            <a:srgbClr val="4C3282"/>
                          </a:solidFill>
                          <a:latin typeface="Cambria Math" panose="02040503050406030204" pitchFamily="18" charset="0"/>
                        </a:rPr>
                        <m:t>𝑛</m:t>
                      </m:r>
                      <m:r>
                        <a:rPr lang="en-US" sz="2000" i="1">
                          <a:solidFill>
                            <a:srgbClr val="4C3282"/>
                          </a:solidFill>
                          <a:latin typeface="Cambria Math" panose="02040503050406030204" pitchFamily="18" charset="0"/>
                        </a:rPr>
                        <m:t>+3≈8</m:t>
                      </m:r>
                      <m:sSup>
                        <m:sSupPr>
                          <m:ctrlPr>
                            <a:rPr lang="en-US" sz="2000" i="1">
                              <a:solidFill>
                                <a:srgbClr val="4C3282"/>
                              </a:solidFill>
                              <a:latin typeface="Cambria Math" panose="02040503050406030204" pitchFamily="18" charset="0"/>
                            </a:rPr>
                          </m:ctrlPr>
                        </m:sSupPr>
                        <m:e>
                          <m:r>
                            <a:rPr lang="en-US" sz="2000" i="1">
                              <a:solidFill>
                                <a:srgbClr val="4C3282"/>
                              </a:solidFill>
                              <a:latin typeface="Cambria Math" panose="02040503050406030204" pitchFamily="18" charset="0"/>
                            </a:rPr>
                            <m:t>𝑛</m:t>
                          </m:r>
                        </m:e>
                        <m:sup>
                          <m:r>
                            <a:rPr lang="en-US" sz="2000" i="1">
                              <a:solidFill>
                                <a:srgbClr val="4C3282"/>
                              </a:solidFill>
                              <a:latin typeface="Cambria Math" panose="02040503050406030204" pitchFamily="18" charset="0"/>
                            </a:rPr>
                            <m:t>2</m:t>
                          </m:r>
                        </m:sup>
                      </m:sSup>
                    </m:oMath>
                  </m:oMathPara>
                </a14:m>
                <a:endParaRPr lang="en-US" sz="2000" dirty="0">
                  <a:solidFill>
                    <a:srgbClr val="4C3282"/>
                  </a:solidFill>
                </a:endParaRPr>
              </a:p>
            </p:txBody>
          </p:sp>
        </mc:Choice>
        <mc:Fallback xmlns="">
          <p:sp>
            <p:nvSpPr>
              <p:cNvPr id="6" name="TextBox 5">
                <a:extLst>
                  <a:ext uri="{FF2B5EF4-FFF2-40B4-BE49-F238E27FC236}">
                    <a16:creationId xmlns:a16="http://schemas.microsoft.com/office/drawing/2014/main" id="{288B35EB-83E6-6A42-801A-DC3C58F6A7B4}"/>
                  </a:ext>
                </a:extLst>
              </p:cNvPr>
              <p:cNvSpPr txBox="1">
                <a:spLocks noRot="1" noChangeAspect="1" noMove="1" noResize="1" noEditPoints="1" noAdjustHandles="1" noChangeArrowheads="1" noChangeShapeType="1" noTextEdit="1"/>
              </p:cNvSpPr>
              <p:nvPr/>
            </p:nvSpPr>
            <p:spPr>
              <a:xfrm>
                <a:off x="7073894" y="3038814"/>
                <a:ext cx="5109882" cy="400110"/>
              </a:xfrm>
              <a:prstGeom prst="rect">
                <a:avLst/>
              </a:prstGeom>
              <a:blipFill>
                <a:blip r:embed="rId6"/>
                <a:stretch>
                  <a:fillRect b="-121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88B35EB-83E6-6A42-801A-DC3C58F6A7B4}"/>
                  </a:ext>
                </a:extLst>
              </p:cNvPr>
              <p:cNvSpPr txBox="1"/>
              <p:nvPr/>
            </p:nvSpPr>
            <p:spPr>
              <a:xfrm>
                <a:off x="6867706" y="4025592"/>
                <a:ext cx="510988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4C3282"/>
                          </a:solidFill>
                          <a:latin typeface="Cambria Math" panose="02040503050406030204" pitchFamily="18" charset="0"/>
                        </a:rPr>
                        <m:t>𝑓</m:t>
                      </m:r>
                      <m:d>
                        <m:dPr>
                          <m:ctrlPr>
                            <a:rPr lang="en-US" sz="2000" b="0" i="1" smtClean="0">
                              <a:solidFill>
                                <a:srgbClr val="4C3282"/>
                              </a:solidFill>
                              <a:latin typeface="Cambria Math" panose="02040503050406030204" pitchFamily="18" charset="0"/>
                            </a:rPr>
                          </m:ctrlPr>
                        </m:dPr>
                        <m:e>
                          <m:r>
                            <a:rPr lang="en-US" sz="2000" b="0" i="1" smtClean="0">
                              <a:solidFill>
                                <a:srgbClr val="4C3282"/>
                              </a:solidFill>
                              <a:latin typeface="Cambria Math" panose="02040503050406030204" pitchFamily="18" charset="0"/>
                            </a:rPr>
                            <m:t>𝑛</m:t>
                          </m:r>
                        </m:e>
                      </m:d>
                      <m:r>
                        <a:rPr lang="en-US" sz="2000" b="0" i="1" smtClean="0">
                          <a:solidFill>
                            <a:srgbClr val="4C3282"/>
                          </a:solidFill>
                          <a:latin typeface="Cambria Math" panose="02040503050406030204" pitchFamily="18" charset="0"/>
                        </a:rPr>
                        <m:t>≈</m:t>
                      </m:r>
                      <m:r>
                        <a:rPr lang="en-US" sz="2000" i="1">
                          <a:solidFill>
                            <a:srgbClr val="4C3282"/>
                          </a:solidFill>
                          <a:latin typeface="Cambria Math" panose="02040503050406030204" pitchFamily="18" charset="0"/>
                        </a:rPr>
                        <m:t>8</m:t>
                      </m:r>
                      <m:sSup>
                        <m:sSupPr>
                          <m:ctrlPr>
                            <a:rPr lang="en-US" sz="2000" i="1">
                              <a:solidFill>
                                <a:srgbClr val="4C3282"/>
                              </a:solidFill>
                              <a:latin typeface="Cambria Math" panose="02040503050406030204" pitchFamily="18" charset="0"/>
                            </a:rPr>
                          </m:ctrlPr>
                        </m:sSupPr>
                        <m:e>
                          <m:r>
                            <a:rPr lang="en-US" sz="2000" i="1">
                              <a:solidFill>
                                <a:srgbClr val="4C3282"/>
                              </a:solidFill>
                              <a:latin typeface="Cambria Math" panose="02040503050406030204" pitchFamily="18" charset="0"/>
                            </a:rPr>
                            <m:t>𝑛</m:t>
                          </m:r>
                        </m:e>
                        <m:sup>
                          <m:r>
                            <a:rPr lang="en-US" sz="2000" i="1">
                              <a:solidFill>
                                <a:srgbClr val="4C3282"/>
                              </a:solidFill>
                              <a:latin typeface="Cambria Math" panose="02040503050406030204" pitchFamily="18" charset="0"/>
                            </a:rPr>
                            <m:t>2</m:t>
                          </m:r>
                        </m:sup>
                      </m:sSup>
                      <m:r>
                        <a:rPr lang="en-US" sz="2000" b="0" i="1" smtClean="0">
                          <a:solidFill>
                            <a:srgbClr val="4C3282"/>
                          </a:solidFill>
                          <a:latin typeface="Cambria Math" panose="02040503050406030204" pitchFamily="18" charset="0"/>
                        </a:rPr>
                        <m:t>≈</m:t>
                      </m:r>
                      <m:sSup>
                        <m:sSupPr>
                          <m:ctrlPr>
                            <a:rPr lang="en-US" sz="2000" i="1">
                              <a:solidFill>
                                <a:srgbClr val="4C3282"/>
                              </a:solidFill>
                              <a:latin typeface="Cambria Math" panose="02040503050406030204" pitchFamily="18" charset="0"/>
                            </a:rPr>
                          </m:ctrlPr>
                        </m:sSupPr>
                        <m:e>
                          <m:r>
                            <a:rPr lang="en-US" sz="2000" i="1">
                              <a:solidFill>
                                <a:srgbClr val="4C3282"/>
                              </a:solidFill>
                              <a:latin typeface="Cambria Math" panose="02040503050406030204" pitchFamily="18" charset="0"/>
                            </a:rPr>
                            <m:t>𝑛</m:t>
                          </m:r>
                        </m:e>
                        <m:sup>
                          <m:r>
                            <a:rPr lang="en-US" sz="2000" i="1">
                              <a:solidFill>
                                <a:srgbClr val="4C3282"/>
                              </a:solidFill>
                              <a:latin typeface="Cambria Math" panose="02040503050406030204" pitchFamily="18" charset="0"/>
                            </a:rPr>
                            <m:t>2</m:t>
                          </m:r>
                        </m:sup>
                      </m:sSup>
                    </m:oMath>
                  </m:oMathPara>
                </a14:m>
                <a:endParaRPr lang="en-US" sz="2000" dirty="0">
                  <a:solidFill>
                    <a:srgbClr val="4C3282"/>
                  </a:solidFill>
                </a:endParaRPr>
              </a:p>
            </p:txBody>
          </p:sp>
        </mc:Choice>
        <mc:Fallback xmlns="">
          <p:sp>
            <p:nvSpPr>
              <p:cNvPr id="7" name="TextBox 6">
                <a:extLst>
                  <a:ext uri="{FF2B5EF4-FFF2-40B4-BE49-F238E27FC236}">
                    <a16:creationId xmlns:a16="http://schemas.microsoft.com/office/drawing/2014/main" id="{288B35EB-83E6-6A42-801A-DC3C58F6A7B4}"/>
                  </a:ext>
                </a:extLst>
              </p:cNvPr>
              <p:cNvSpPr txBox="1">
                <a:spLocks noRot="1" noChangeAspect="1" noMove="1" noResize="1" noEditPoints="1" noAdjustHandles="1" noChangeArrowheads="1" noChangeShapeType="1" noTextEdit="1"/>
              </p:cNvSpPr>
              <p:nvPr/>
            </p:nvSpPr>
            <p:spPr>
              <a:xfrm>
                <a:off x="6867706" y="4025592"/>
                <a:ext cx="5109882" cy="400110"/>
              </a:xfrm>
              <a:prstGeom prst="rect">
                <a:avLst/>
              </a:prstGeom>
              <a:blipFill>
                <a:blip r:embed="rId7"/>
                <a:stretch>
                  <a:fillRect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88B35EB-83E6-6A42-801A-DC3C58F6A7B4}"/>
                  </a:ext>
                </a:extLst>
              </p:cNvPr>
              <p:cNvSpPr txBox="1"/>
              <p:nvPr/>
            </p:nvSpPr>
            <p:spPr>
              <a:xfrm>
                <a:off x="6652616" y="4512988"/>
                <a:ext cx="5109882" cy="400110"/>
              </a:xfrm>
              <a:prstGeom prst="rect">
                <a:avLst/>
              </a:prstGeom>
              <a:noFill/>
            </p:spPr>
            <p:txBody>
              <a:bodyPr wrap="square" rtlCol="0">
                <a:spAutoFit/>
              </a:bodyPr>
              <a:lstStyle/>
              <a:p>
                <a:pPr algn="ctr"/>
                <a14:m>
                  <m:oMath xmlns:m="http://schemas.openxmlformats.org/officeDocument/2006/math">
                    <m:r>
                      <a:rPr lang="en-US" sz="2000" b="0" i="1" smtClean="0">
                        <a:solidFill>
                          <a:srgbClr val="4C3282"/>
                        </a:solidFill>
                        <a:latin typeface="Cambria Math" panose="02040503050406030204" pitchFamily="18" charset="0"/>
                      </a:rPr>
                      <m:t>𝑓</m:t>
                    </m:r>
                    <m:d>
                      <m:dPr>
                        <m:ctrlPr>
                          <a:rPr lang="en-US" sz="2000" b="0" i="1" smtClean="0">
                            <a:solidFill>
                              <a:srgbClr val="4C3282"/>
                            </a:solidFill>
                            <a:latin typeface="Cambria Math" panose="02040503050406030204" pitchFamily="18" charset="0"/>
                          </a:rPr>
                        </m:ctrlPr>
                      </m:dPr>
                      <m:e>
                        <m:r>
                          <a:rPr lang="en-US" sz="2000" b="0" i="1" smtClean="0">
                            <a:solidFill>
                              <a:srgbClr val="4C3282"/>
                            </a:solidFill>
                            <a:latin typeface="Cambria Math" panose="02040503050406030204" pitchFamily="18" charset="0"/>
                          </a:rPr>
                          <m:t>𝑛</m:t>
                        </m:r>
                      </m:e>
                    </m:d>
                  </m:oMath>
                </a14:m>
                <a:r>
                  <a:rPr lang="en-US" sz="2000" dirty="0">
                    <a:solidFill>
                      <a:srgbClr val="4C3282"/>
                    </a:solidFill>
                  </a:rPr>
                  <a:t> is </a:t>
                </a:r>
                <a14:m>
                  <m:oMath xmlns:m="http://schemas.openxmlformats.org/officeDocument/2006/math">
                    <m:r>
                      <a:rPr lang="en-US" sz="2000" b="0" i="1" smtClean="0">
                        <a:solidFill>
                          <a:srgbClr val="4C3282"/>
                        </a:solidFill>
                        <a:latin typeface="Cambria Math" panose="02040503050406030204" pitchFamily="18" charset="0"/>
                      </a:rPr>
                      <m:t>𝑂</m:t>
                    </m:r>
                    <m:r>
                      <a:rPr lang="en-US" sz="2000" b="0" i="1" smtClean="0">
                        <a:solidFill>
                          <a:srgbClr val="4C3282"/>
                        </a:solidFill>
                        <a:latin typeface="Cambria Math" panose="02040503050406030204" pitchFamily="18" charset="0"/>
                      </a:rPr>
                      <m:t>(</m:t>
                    </m:r>
                    <m:sSup>
                      <m:sSupPr>
                        <m:ctrlPr>
                          <a:rPr lang="en-US" sz="2000" i="1">
                            <a:solidFill>
                              <a:srgbClr val="4C3282"/>
                            </a:solidFill>
                            <a:latin typeface="Cambria Math" panose="02040503050406030204" pitchFamily="18" charset="0"/>
                          </a:rPr>
                        </m:ctrlPr>
                      </m:sSupPr>
                      <m:e>
                        <m:r>
                          <a:rPr lang="en-US" sz="2000" i="1">
                            <a:solidFill>
                              <a:srgbClr val="4C3282"/>
                            </a:solidFill>
                            <a:latin typeface="Cambria Math" panose="02040503050406030204" pitchFamily="18" charset="0"/>
                          </a:rPr>
                          <m:t>𝑛</m:t>
                        </m:r>
                      </m:e>
                      <m:sup>
                        <m:r>
                          <a:rPr lang="en-US" sz="2000" i="1">
                            <a:solidFill>
                              <a:srgbClr val="4C3282"/>
                            </a:solidFill>
                            <a:latin typeface="Cambria Math" panose="02040503050406030204" pitchFamily="18" charset="0"/>
                          </a:rPr>
                          <m:t>2</m:t>
                        </m:r>
                      </m:sup>
                    </m:sSup>
                    <m:r>
                      <a:rPr lang="en-US" sz="2000" b="0" i="1" smtClean="0">
                        <a:solidFill>
                          <a:srgbClr val="4C3282"/>
                        </a:solidFill>
                        <a:latin typeface="Cambria Math" panose="02040503050406030204" pitchFamily="18" charset="0"/>
                      </a:rPr>
                      <m:t>)</m:t>
                    </m:r>
                  </m:oMath>
                </a14:m>
                <a:endParaRPr lang="en-US" sz="2000" dirty="0">
                  <a:solidFill>
                    <a:srgbClr val="4C3282"/>
                  </a:solidFill>
                </a:endParaRPr>
              </a:p>
            </p:txBody>
          </p:sp>
        </mc:Choice>
        <mc:Fallback xmlns="">
          <p:sp>
            <p:nvSpPr>
              <p:cNvPr id="8" name="TextBox 7">
                <a:extLst>
                  <a:ext uri="{FF2B5EF4-FFF2-40B4-BE49-F238E27FC236}">
                    <a16:creationId xmlns:a16="http://schemas.microsoft.com/office/drawing/2014/main" id="{288B35EB-83E6-6A42-801A-DC3C58F6A7B4}"/>
                  </a:ext>
                </a:extLst>
              </p:cNvPr>
              <p:cNvSpPr txBox="1">
                <a:spLocks noRot="1" noChangeAspect="1" noMove="1" noResize="1" noEditPoints="1" noAdjustHandles="1" noChangeArrowheads="1" noChangeShapeType="1" noTextEdit="1"/>
              </p:cNvSpPr>
              <p:nvPr/>
            </p:nvSpPr>
            <p:spPr>
              <a:xfrm>
                <a:off x="6652616" y="4512988"/>
                <a:ext cx="5109882" cy="400110"/>
              </a:xfrm>
              <a:prstGeom prst="rect">
                <a:avLst/>
              </a:prstGeom>
              <a:blipFill>
                <a:blip r:embed="rId8"/>
                <a:stretch>
                  <a:fillRect t="-6061" b="-24242"/>
                </a:stretch>
              </a:blipFill>
            </p:spPr>
            <p:txBody>
              <a:bodyPr/>
              <a:lstStyle/>
              <a:p>
                <a:r>
                  <a:rPr lang="en-US">
                    <a:noFill/>
                  </a:rPr>
                  <a:t> </a:t>
                </a:r>
              </a:p>
            </p:txBody>
          </p:sp>
        </mc:Fallback>
      </mc:AlternateContent>
      <p:sp>
        <p:nvSpPr>
          <p:cNvPr id="9" name="Footer Placeholder 8"/>
          <p:cNvSpPr>
            <a:spLocks noGrp="1"/>
          </p:cNvSpPr>
          <p:nvPr>
            <p:ph type="ftr" sz="quarter" idx="11"/>
          </p:nvPr>
        </p:nvSpPr>
        <p:spPr/>
        <p:txBody>
          <a:bodyPr/>
          <a:lstStyle/>
          <a:p>
            <a:r>
              <a:rPr lang="es-ES"/>
              <a:t>CSE 373 Su 19 - Robbie Weber</a:t>
            </a:r>
            <a:endParaRPr lang="en-US"/>
          </a:p>
        </p:txBody>
      </p:sp>
      <p:sp>
        <p:nvSpPr>
          <p:cNvPr id="10" name="Slide Number Placeholder 9"/>
          <p:cNvSpPr>
            <a:spLocks noGrp="1"/>
          </p:cNvSpPr>
          <p:nvPr>
            <p:ph type="sldNum" sz="quarter" idx="12"/>
          </p:nvPr>
        </p:nvSpPr>
        <p:spPr/>
        <p:txBody>
          <a:bodyPr/>
          <a:lstStyle/>
          <a:p>
            <a:fld id="{B25F79AF-F1DE-48BB-950B-071A0F108E0A}" type="slidenum">
              <a:rPr lang="en-US" smtClean="0"/>
              <a:t>10</a:t>
            </a:fld>
            <a:endParaRPr lang="en-US"/>
          </a:p>
        </p:txBody>
      </p:sp>
    </p:spTree>
    <p:extLst>
      <p:ext uri="{BB962C8B-B14F-4D97-AF65-F5344CB8AC3E}">
        <p14:creationId xmlns:p14="http://schemas.microsoft.com/office/powerpoint/2010/main" val="373973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Wait, what? </a:t>
            </a:r>
            <a:r>
              <a:rPr lang="en-US" b="1" dirty="0"/>
              <a:t>Asymptotic Analysis - big ideas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en-US" dirty="0"/>
                  <a:t>Why did we just throw out all of that information? Big-O is like the “significant digits” of computer science.</a:t>
                </a:r>
              </a:p>
              <a:p>
                <a:r>
                  <a:rPr lang="en-US" sz="3000" b="1" dirty="0"/>
                  <a:t>Asymptotic Analysis</a:t>
                </a:r>
                <a:r>
                  <a:rPr lang="en-US" sz="3000" dirty="0"/>
                  <a:t> </a:t>
                </a:r>
                <a:r>
                  <a:rPr lang="en-US" dirty="0"/>
                  <a:t>is how a function behaves as n→ ∞  so when we do asymptotic analysis (putting functions inside a big-O), </a:t>
                </a:r>
                <a:r>
                  <a:rPr lang="en-US" u="sng" dirty="0"/>
                  <a:t>we only care about what happens when </a:t>
                </a:r>
                <a14:m>
                  <m:oMath xmlns:m="http://schemas.openxmlformats.org/officeDocument/2006/math">
                    <m:r>
                      <a:rPr lang="en-US" b="0" i="1" u="sng" smtClean="0">
                        <a:latin typeface="Cambria Math" panose="02040503050406030204" pitchFamily="18" charset="0"/>
                      </a:rPr>
                      <m:t>𝑛</m:t>
                    </m:r>
                  </m:oMath>
                </a14:m>
                <a:r>
                  <a:rPr lang="en-US" u="sng" dirty="0"/>
                  <a:t> gets bigger and approaches infinity</a:t>
                </a:r>
                <a:r>
                  <a:rPr lang="en-US" dirty="0"/>
                  <a:t>.</a:t>
                </a:r>
              </a:p>
              <a:p>
                <a:pPr marL="128016" lvl="1" indent="0">
                  <a:buNone/>
                </a:pPr>
                <a:endParaRPr lang="en-US" dirty="0"/>
              </a:p>
              <a:p>
                <a:pPr marL="128016" lvl="1" indent="0">
                  <a:buNone/>
                </a:pPr>
                <a:r>
                  <a:rPr lang="en-US" sz="2200" dirty="0"/>
                  <a:t>We don’t care about smaller values because all code is “fast enough” for small </a:t>
                </a:r>
                <a14:m>
                  <m:oMath xmlns:m="http://schemas.openxmlformats.org/officeDocument/2006/math">
                    <m:r>
                      <a:rPr lang="en-US" sz="2200" b="0" i="1" smtClean="0">
                        <a:latin typeface="Cambria Math" panose="02040503050406030204" pitchFamily="18" charset="0"/>
                      </a:rPr>
                      <m:t>𝑛</m:t>
                    </m:r>
                  </m:oMath>
                </a14:m>
                <a:r>
                  <a:rPr lang="en-US" sz="2200" dirty="0"/>
                  <a:t> in practice.  If you’re only focusing on small inputs /small n, you’re not doing asymptotic analysis.</a:t>
                </a:r>
                <a:endParaRPr lang="en-US" dirty="0"/>
              </a:p>
              <a:p>
                <a:r>
                  <a:rPr lang="en-US" u="sng" dirty="0"/>
                  <a:t>Since we’re dealing with infinity, constants and lower-order terms don’t meaningfully add to the final result. The highest-order term is what matters and drives growth, and is why we hone in on it and drop everything else.</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794" t="-1567" r="-454"/>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s-ES" dirty="0"/>
              <a:t>CSE 373 Su 19 - </a:t>
            </a:r>
            <a:r>
              <a:rPr lang="es-ES" dirty="0" err="1"/>
              <a:t>Robbie</a:t>
            </a:r>
            <a:r>
              <a:rPr lang="es-ES" dirty="0"/>
              <a:t> Weber/Hannah </a:t>
            </a:r>
            <a:r>
              <a:rPr lang="es-ES" dirty="0" err="1"/>
              <a:t>tang</a:t>
            </a:r>
            <a:endParaRPr lang="en-US" dirty="0"/>
          </a:p>
        </p:txBody>
      </p:sp>
      <p:sp>
        <p:nvSpPr>
          <p:cNvPr id="5" name="Slide Number Placeholder 4"/>
          <p:cNvSpPr>
            <a:spLocks noGrp="1"/>
          </p:cNvSpPr>
          <p:nvPr>
            <p:ph type="sldNum" sz="quarter" idx="12"/>
          </p:nvPr>
        </p:nvSpPr>
        <p:spPr/>
        <p:txBody>
          <a:bodyPr/>
          <a:lstStyle/>
          <a:p>
            <a:fld id="{B25F79AF-F1DE-48BB-950B-071A0F108E0A}" type="slidenum">
              <a:rPr lang="en-US" smtClean="0"/>
              <a:t>11</a:t>
            </a:fld>
            <a:endParaRPr lang="en-US"/>
          </a:p>
        </p:txBody>
      </p:sp>
      <p:sp>
        <p:nvSpPr>
          <p:cNvPr id="10" name="Explosion 1 9">
            <a:extLst>
              <a:ext uri="{FF2B5EF4-FFF2-40B4-BE49-F238E27FC236}">
                <a16:creationId xmlns:a16="http://schemas.microsoft.com/office/drawing/2014/main" id="{73D0D430-8C63-7F45-A82C-ABE7AF06C0F5}"/>
              </a:ext>
            </a:extLst>
          </p:cNvPr>
          <p:cNvSpPr/>
          <p:nvPr/>
        </p:nvSpPr>
        <p:spPr>
          <a:xfrm>
            <a:off x="4572001" y="5234896"/>
            <a:ext cx="6482442" cy="1583826"/>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Caring about infinity and the highest order term are big ideas!</a:t>
            </a:r>
          </a:p>
        </p:txBody>
      </p:sp>
    </p:spTree>
    <p:extLst>
      <p:ext uri="{BB962C8B-B14F-4D97-AF65-F5344CB8AC3E}">
        <p14:creationId xmlns:p14="http://schemas.microsoft.com/office/powerpoint/2010/main" val="130925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2000"/>
                                        <p:tgtEl>
                                          <p:spTgt spid="10"/>
                                        </p:tgtEl>
                                      </p:cBhvr>
                                    </p:animEffect>
                                    <p:anim calcmode="lin" valueType="num">
                                      <p:cBhvr>
                                        <p:cTn id="16" dur="2000" fill="hold"/>
                                        <p:tgtEl>
                                          <p:spTgt spid="10"/>
                                        </p:tgtEl>
                                        <p:attrNameLst>
                                          <p:attrName>style.rotation</p:attrName>
                                        </p:attrNameLst>
                                      </p:cBhvr>
                                      <p:tavLst>
                                        <p:tav tm="0">
                                          <p:val>
                                            <p:fltVal val="720"/>
                                          </p:val>
                                        </p:tav>
                                        <p:tav tm="100000">
                                          <p:val>
                                            <p:fltVal val="0"/>
                                          </p:val>
                                        </p:tav>
                                      </p:tavLst>
                                    </p:anim>
                                    <p:anim calcmode="lin" valueType="num">
                                      <p:cBhvr>
                                        <p:cTn id="17" dur="2000" fill="hold"/>
                                        <p:tgtEl>
                                          <p:spTgt spid="10"/>
                                        </p:tgtEl>
                                        <p:attrNameLst>
                                          <p:attrName>ppt_h</p:attrName>
                                        </p:attrNameLst>
                                      </p:cBhvr>
                                      <p:tavLst>
                                        <p:tav tm="0">
                                          <p:val>
                                            <p:fltVal val="0"/>
                                          </p:val>
                                        </p:tav>
                                        <p:tav tm="100000">
                                          <p:val>
                                            <p:strVal val="#ppt_h"/>
                                          </p:val>
                                        </p:tav>
                                      </p:tavLst>
                                    </p:anim>
                                    <p:anim calcmode="lin" valueType="num">
                                      <p:cBhvr>
                                        <p:cTn id="18" dur="2000" fill="hold"/>
                                        <p:tgtEl>
                                          <p:spTgt spid="1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239" y="302843"/>
            <a:ext cx="11187259" cy="1014667"/>
          </a:xfrm>
        </p:spPr>
        <p:txBody>
          <a:bodyPr>
            <a:normAutofit fontScale="90000"/>
          </a:bodyPr>
          <a:lstStyle/>
          <a:p>
            <a:r>
              <a:rPr lang="en-US" dirty="0"/>
              <a:t>Using the constants isn’t more accurate either</a:t>
            </a:r>
          </a:p>
        </p:txBody>
      </p:sp>
      <p:sp>
        <p:nvSpPr>
          <p:cNvPr id="7" name="Rectangle 3"/>
          <p:cNvSpPr>
            <a:spLocks noGrp="1" noChangeArrowheads="1"/>
          </p:cNvSpPr>
          <p:nvPr>
            <p:ph idx="1"/>
          </p:nvPr>
        </p:nvSpPr>
        <p:spPr bwMode="auto">
          <a:xfrm>
            <a:off x="73216" y="1348288"/>
            <a:ext cx="6186309" cy="1938992"/>
          </a:xfrm>
          <a:prstGeom prst="rect">
            <a:avLst/>
          </a:prstGeom>
          <a:solidFill>
            <a:schemeClr val="bg1"/>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effectLst/>
                <a:latin typeface="Courier New" panose="02070309020205020404" pitchFamily="49" charset="0"/>
                <a:cs typeface="Courier New" panose="02070309020205020404" pitchFamily="49" charset="0"/>
              </a:rPr>
              <a:t>public static void method1(</a:t>
            </a:r>
            <a:r>
              <a:rPr kumimoji="0" lang="en-US" altLang="en-US" sz="2000" b="0" i="0" u="none" strike="noStrike" cap="none" normalizeH="0" baseline="0" dirty="0" err="1">
                <a:ln>
                  <a:noFill/>
                </a:ln>
                <a:effectLst/>
                <a:latin typeface="Courier New" panose="02070309020205020404" pitchFamily="49" charset="0"/>
                <a:cs typeface="Courier New" panose="02070309020205020404" pitchFamily="49" charset="0"/>
              </a:rPr>
              <a:t>int</a:t>
            </a:r>
            <a:r>
              <a:rPr kumimoji="0" lang="en-US" altLang="en-US" sz="2000" b="0" i="0" u="none" strike="noStrike" cap="none" normalizeH="0" baseline="0" dirty="0">
                <a:ln>
                  <a:noFill/>
                </a:ln>
                <a:effectLst/>
                <a:latin typeface="Courier New" panose="02070309020205020404" pitchFamily="49" charset="0"/>
                <a:cs typeface="Courier New" panose="02070309020205020404" pitchFamily="49" charset="0"/>
              </a:rPr>
              <a:t>[] input)</a:t>
            </a:r>
            <a:br>
              <a:rPr kumimoji="0" lang="en-US" altLang="en-US" sz="2000" b="0" i="0" u="none" strike="noStrike" cap="none" normalizeH="0" baseline="0" dirty="0">
                <a:ln>
                  <a:noFill/>
                </a:ln>
                <a:effectLst/>
                <a:latin typeface="Courier New" panose="02070309020205020404" pitchFamily="49" charset="0"/>
                <a:cs typeface="Courier New" panose="02070309020205020404" pitchFamily="49" charset="0"/>
              </a:rPr>
            </a:br>
            <a:r>
              <a:rPr kumimoji="0" lang="en-US" altLang="en-US" sz="2000" b="0" i="0" u="none" strike="noStrike" cap="none" normalizeH="0" baseline="0" dirty="0">
                <a:ln>
                  <a:noFill/>
                </a:ln>
                <a:effectLst/>
                <a:latin typeface="Courier New" panose="02070309020205020404" pitchFamily="49" charset="0"/>
                <a:cs typeface="Courier New" panose="02070309020205020404" pitchFamily="49" charset="0"/>
              </a:rPr>
              <a:t>{</a:t>
            </a:r>
            <a:br>
              <a:rPr kumimoji="0" lang="en-US" altLang="en-US" sz="2000" b="0" i="0" u="none" strike="noStrike" cap="none" normalizeH="0" baseline="0" dirty="0">
                <a:ln>
                  <a:noFill/>
                </a:ln>
                <a:effectLst/>
                <a:latin typeface="Courier New" panose="02070309020205020404" pitchFamily="49" charset="0"/>
                <a:cs typeface="Courier New" panose="02070309020205020404" pitchFamily="49" charset="0"/>
              </a:rPr>
            </a:br>
            <a:r>
              <a:rPr kumimoji="0" lang="en-US" altLang="en-US" sz="2000" b="0" i="0" u="none" strike="noStrike" cap="none" normalizeH="0" baseline="0" dirty="0">
                <a:ln>
                  <a:noFill/>
                </a:ln>
                <a:effectLst/>
                <a:latin typeface="Courier New" panose="02070309020205020404" pitchFamily="49" charset="0"/>
                <a:cs typeface="Courier New" panose="02070309020205020404" pitchFamily="49" charset="0"/>
              </a:rPr>
              <a:t>    </a:t>
            </a:r>
            <a:r>
              <a:rPr kumimoji="0" lang="en-US" altLang="en-US" sz="2000" b="0" i="0" u="none" strike="noStrike" cap="none" normalizeH="0" baseline="0" dirty="0" err="1">
                <a:ln>
                  <a:noFill/>
                </a:ln>
                <a:effectLst/>
                <a:latin typeface="Courier New" panose="02070309020205020404" pitchFamily="49" charset="0"/>
                <a:cs typeface="Courier New" panose="02070309020205020404" pitchFamily="49" charset="0"/>
              </a:rPr>
              <a:t>int</a:t>
            </a:r>
            <a:r>
              <a:rPr kumimoji="0" lang="en-US" altLang="en-US" sz="2000" b="0" i="0" u="none" strike="noStrike" cap="none" normalizeH="0" baseline="0" dirty="0">
                <a:ln>
                  <a:noFill/>
                </a:ln>
                <a:effectLst/>
                <a:latin typeface="Courier New" panose="02070309020205020404" pitchFamily="49" charset="0"/>
                <a:cs typeface="Courier New" panose="02070309020205020404" pitchFamily="49" charset="0"/>
              </a:rPr>
              <a:t> n = </a:t>
            </a:r>
            <a:r>
              <a:rPr kumimoji="0" lang="en-US" altLang="en-US" sz="2000" b="0" i="0" u="none" strike="noStrike" cap="none" normalizeH="0" baseline="0" dirty="0" err="1">
                <a:ln>
                  <a:noFill/>
                </a:ln>
                <a:effectLst/>
                <a:latin typeface="Courier New" panose="02070309020205020404" pitchFamily="49" charset="0"/>
                <a:cs typeface="Courier New" panose="02070309020205020404" pitchFamily="49" charset="0"/>
              </a:rPr>
              <a:t>input.length</a:t>
            </a:r>
            <a:r>
              <a:rPr kumimoji="0" lang="en-US" altLang="en-US" sz="2000" b="0" i="0" u="none" strike="noStrike" cap="none" normalizeH="0" baseline="0" dirty="0">
                <a:ln>
                  <a:noFill/>
                </a:ln>
                <a:effectLst/>
                <a:latin typeface="Courier New" panose="02070309020205020404" pitchFamily="49" charset="0"/>
                <a:cs typeface="Courier New" panose="02070309020205020404" pitchFamily="49" charset="0"/>
              </a:rPr>
              <a:t>;</a:t>
            </a:r>
            <a:br>
              <a:rPr kumimoji="0" lang="en-US" altLang="en-US" sz="2000" b="0" i="0" u="none" strike="noStrike" cap="none" normalizeH="0" baseline="0" dirty="0">
                <a:ln>
                  <a:noFill/>
                </a:ln>
                <a:effectLst/>
                <a:latin typeface="Courier New" panose="02070309020205020404" pitchFamily="49" charset="0"/>
                <a:cs typeface="Courier New" panose="02070309020205020404" pitchFamily="49" charset="0"/>
              </a:rPr>
            </a:br>
            <a:r>
              <a:rPr kumimoji="0" lang="en-US" altLang="en-US" sz="2000" b="0" i="0" u="none" strike="noStrike" cap="none" normalizeH="0" baseline="0" dirty="0">
                <a:ln>
                  <a:noFill/>
                </a:ln>
                <a:effectLst/>
                <a:latin typeface="Courier New" panose="02070309020205020404" pitchFamily="49" charset="0"/>
                <a:cs typeface="Courier New" panose="02070309020205020404" pitchFamily="49" charset="0"/>
              </a:rPr>
              <a:t>    input[n-1] = input[3] + input[4];</a:t>
            </a:r>
            <a:br>
              <a:rPr kumimoji="0" lang="en-US" altLang="en-US" sz="2000" b="0" i="0" u="none" strike="noStrike" cap="none" normalizeH="0" baseline="0" dirty="0">
                <a:ln>
                  <a:noFill/>
                </a:ln>
                <a:effectLst/>
                <a:latin typeface="Courier New" panose="02070309020205020404" pitchFamily="49" charset="0"/>
                <a:cs typeface="Courier New" panose="02070309020205020404" pitchFamily="49" charset="0"/>
              </a:rPr>
            </a:br>
            <a:r>
              <a:rPr kumimoji="0" lang="en-US" altLang="en-US" sz="2000" b="0" i="0" u="none" strike="noStrike" cap="none" normalizeH="0" baseline="0" dirty="0">
                <a:ln>
                  <a:noFill/>
                </a:ln>
                <a:effectLst/>
                <a:latin typeface="Courier New" panose="02070309020205020404" pitchFamily="49" charset="0"/>
                <a:cs typeface="Courier New" panose="02070309020205020404" pitchFamily="49" charset="0"/>
              </a:rPr>
              <a:t>    input[0]+= input[1];</a:t>
            </a:r>
            <a:br>
              <a:rPr kumimoji="0" lang="en-US" altLang="en-US" sz="2000" b="0" i="0" u="none" strike="noStrike" cap="none" normalizeH="0" baseline="0" dirty="0">
                <a:ln>
                  <a:noFill/>
                </a:ln>
                <a:effectLst/>
                <a:latin typeface="Courier New" panose="02070309020205020404" pitchFamily="49" charset="0"/>
                <a:cs typeface="Courier New" panose="02070309020205020404" pitchFamily="49" charset="0"/>
              </a:rPr>
            </a:br>
            <a:r>
              <a:rPr kumimoji="0" lang="en-US" altLang="en-US" sz="2000" b="0" i="0" u="none" strike="noStrike" cap="none" normalizeH="0" baseline="0" dirty="0">
                <a:ln>
                  <a:noFill/>
                </a:ln>
                <a:effectLst/>
                <a:latin typeface="Courier New" panose="02070309020205020404" pitchFamily="49" charset="0"/>
                <a:cs typeface="Courier New" panose="02070309020205020404" pitchFamily="49" charset="0"/>
              </a:rPr>
              <a:t>}</a:t>
            </a:r>
            <a:endParaRPr kumimoji="0" lang="en-US" altLang="en-US" sz="1800" b="0" i="0" u="none" strike="noStrike" cap="none" normalizeH="0" baseline="0" dirty="0">
              <a:ln>
                <a:noFill/>
              </a:ln>
              <a:effectLst/>
              <a:latin typeface="Arial" panose="020B0604020202020204" pitchFamily="34" charset="0"/>
            </a:endParaRPr>
          </a:p>
        </p:txBody>
      </p:sp>
      <p:sp>
        <p:nvSpPr>
          <p:cNvPr id="8" name="Rectangle 7"/>
          <p:cNvSpPr/>
          <p:nvPr/>
        </p:nvSpPr>
        <p:spPr>
          <a:xfrm>
            <a:off x="6357127" y="1348288"/>
            <a:ext cx="6096000" cy="2000548"/>
          </a:xfrm>
          <a:prstGeom prst="rect">
            <a:avLst/>
          </a:prstGeom>
        </p:spPr>
        <p:txBody>
          <a:bodyPr>
            <a:spAutoFit/>
          </a:bodyPr>
          <a:lstStyle/>
          <a:p>
            <a:pPr lvl="0" eaLnBrk="0" fontAlgn="base" hangingPunct="0">
              <a:spcBef>
                <a:spcPct val="0"/>
              </a:spcBef>
              <a:spcAft>
                <a:spcPct val="0"/>
              </a:spcAft>
            </a:pPr>
            <a:r>
              <a:rPr lang="en-US" altLang="en-US" dirty="0">
                <a:latin typeface="Courier New" panose="02070309020205020404" pitchFamily="49" charset="0"/>
                <a:cs typeface="Courier New" panose="02070309020205020404" pitchFamily="49" charset="0"/>
              </a:rPr>
              <a:t>public static void method2(</a:t>
            </a:r>
            <a:r>
              <a:rPr lang="en-US" altLang="en-US" dirty="0" err="1">
                <a:latin typeface="Courier New" panose="02070309020205020404" pitchFamily="49" charset="0"/>
                <a:cs typeface="Courier New" panose="02070309020205020404" pitchFamily="49" charset="0"/>
              </a:rPr>
              <a:t>int</a:t>
            </a:r>
            <a:r>
              <a:rPr lang="en-US" altLang="en-US" dirty="0">
                <a:latin typeface="Courier New" panose="02070309020205020404" pitchFamily="49" charset="0"/>
                <a:cs typeface="Courier New" panose="02070309020205020404" pitchFamily="49" charset="0"/>
              </a:rPr>
              <a:t>[] input)</a:t>
            </a:r>
            <a:br>
              <a:rPr lang="en-US" altLang="en-US" dirty="0">
                <a:latin typeface="Courier New" panose="02070309020205020404" pitchFamily="49" charset="0"/>
                <a:cs typeface="Courier New" panose="02070309020205020404" pitchFamily="49" charset="0"/>
              </a:rPr>
            </a:br>
            <a:r>
              <a:rPr lang="en-US" altLang="en-US" dirty="0">
                <a:latin typeface="Courier New" panose="02070309020205020404" pitchFamily="49" charset="0"/>
                <a:cs typeface="Courier New" panose="02070309020205020404" pitchFamily="49" charset="0"/>
              </a:rPr>
              <a:t>{</a:t>
            </a:r>
            <a:br>
              <a:rPr lang="en-US" altLang="en-US" dirty="0">
                <a:latin typeface="Courier New" panose="02070309020205020404" pitchFamily="49" charset="0"/>
                <a:cs typeface="Courier New" panose="02070309020205020404" pitchFamily="49" charset="0"/>
              </a:rPr>
            </a:br>
            <a:r>
              <a:rPr lang="en-US" altLang="en-US" dirty="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int</a:t>
            </a:r>
            <a:r>
              <a:rPr lang="en-US" altLang="en-US" dirty="0">
                <a:latin typeface="Courier New" panose="02070309020205020404" pitchFamily="49" charset="0"/>
                <a:cs typeface="Courier New" panose="02070309020205020404" pitchFamily="49" charset="0"/>
              </a:rPr>
              <a:t> five = 5;</a:t>
            </a:r>
            <a:br>
              <a:rPr lang="en-US" altLang="en-US" dirty="0">
                <a:latin typeface="Courier New" panose="02070309020205020404" pitchFamily="49" charset="0"/>
                <a:cs typeface="Courier New" panose="02070309020205020404" pitchFamily="49" charset="0"/>
              </a:rPr>
            </a:br>
            <a:r>
              <a:rPr lang="en-US" altLang="en-US" dirty="0">
                <a:latin typeface="Courier New" panose="02070309020205020404" pitchFamily="49" charset="0"/>
                <a:cs typeface="Courier New" panose="02070309020205020404" pitchFamily="49" charset="0"/>
              </a:rPr>
              <a:t>    input[five] = input[five] + 1;</a:t>
            </a:r>
            <a:br>
              <a:rPr lang="en-US" altLang="en-US" dirty="0">
                <a:latin typeface="Courier New" panose="02070309020205020404" pitchFamily="49" charset="0"/>
                <a:cs typeface="Courier New" panose="02070309020205020404" pitchFamily="49" charset="0"/>
              </a:rPr>
            </a:br>
            <a:r>
              <a:rPr lang="en-US" altLang="en-US" dirty="0">
                <a:latin typeface="Courier New" panose="02070309020205020404" pitchFamily="49" charset="0"/>
                <a:cs typeface="Courier New" panose="02070309020205020404" pitchFamily="49" charset="0"/>
              </a:rPr>
              <a:t>    input[five]--;</a:t>
            </a:r>
            <a:br>
              <a:rPr lang="en-US" altLang="en-US" dirty="0">
                <a:latin typeface="Courier New" panose="02070309020205020404" pitchFamily="49" charset="0"/>
                <a:cs typeface="Courier New" panose="02070309020205020404" pitchFamily="49" charset="0"/>
              </a:rPr>
            </a:br>
            <a:r>
              <a:rPr lang="en-US" altLang="en-US" dirty="0">
                <a:latin typeface="Courier New" panose="02070309020205020404" pitchFamily="49" charset="0"/>
                <a:cs typeface="Courier New" panose="02070309020205020404" pitchFamily="49" charset="0"/>
              </a:rPr>
              <a:t>}</a:t>
            </a:r>
            <a:br>
              <a:rPr lang="en-US" altLang="en-US" sz="800" dirty="0">
                <a:solidFill>
                  <a:srgbClr val="A9B7C6"/>
                </a:solidFill>
                <a:latin typeface="Courier New" panose="02070309020205020404" pitchFamily="49" charset="0"/>
                <a:cs typeface="Courier New" panose="02070309020205020404" pitchFamily="49" charset="0"/>
              </a:rPr>
            </a:br>
            <a:endParaRPr lang="en-US" altLang="en-US" sz="1600" dirty="0">
              <a:latin typeface="Arial" panose="020B0604020202020204" pitchFamily="34" charset="0"/>
            </a:endParaRPr>
          </a:p>
        </p:txBody>
      </p:sp>
      <p:sp>
        <p:nvSpPr>
          <p:cNvPr id="9" name="Rectangle 8"/>
          <p:cNvSpPr/>
          <p:nvPr/>
        </p:nvSpPr>
        <p:spPr>
          <a:xfrm>
            <a:off x="72868" y="3195081"/>
            <a:ext cx="6096000" cy="3693319"/>
          </a:xfrm>
          <a:prstGeom prst="rect">
            <a:avLst/>
          </a:prstGeom>
        </p:spPr>
        <p:txBody>
          <a:bodyPr>
            <a:spAutoFit/>
          </a:bodyPr>
          <a:lstStyle/>
          <a:p>
            <a:r>
              <a:rPr lang="en-US" dirty="0">
                <a:solidFill>
                  <a:srgbClr val="333333"/>
                </a:solidFill>
                <a:latin typeface="Menlo"/>
              </a:rPr>
              <a:t>public static void method1(</a:t>
            </a:r>
            <a:r>
              <a:rPr lang="en-US" dirty="0" err="1">
                <a:solidFill>
                  <a:srgbClr val="333333"/>
                </a:solidFill>
                <a:latin typeface="Menlo"/>
              </a:rPr>
              <a:t>int</a:t>
            </a:r>
            <a:r>
              <a:rPr lang="en-US" dirty="0">
                <a:solidFill>
                  <a:srgbClr val="333333"/>
                </a:solidFill>
                <a:latin typeface="Menlo"/>
              </a:rPr>
              <a:t>[]); Code: </a:t>
            </a:r>
          </a:p>
          <a:p>
            <a:r>
              <a:rPr lang="en-US" dirty="0">
                <a:solidFill>
                  <a:srgbClr val="333333"/>
                </a:solidFill>
                <a:latin typeface="Menlo"/>
              </a:rPr>
              <a:t>0: aload_0 </a:t>
            </a:r>
            <a:br>
              <a:rPr lang="en-US" dirty="0">
                <a:solidFill>
                  <a:srgbClr val="333333"/>
                </a:solidFill>
                <a:latin typeface="Menlo"/>
              </a:rPr>
            </a:br>
            <a:r>
              <a:rPr lang="en-US" dirty="0">
                <a:solidFill>
                  <a:srgbClr val="333333"/>
                </a:solidFill>
                <a:latin typeface="Menlo"/>
              </a:rPr>
              <a:t>1: </a:t>
            </a:r>
            <a:r>
              <a:rPr lang="en-US" dirty="0" err="1">
                <a:solidFill>
                  <a:srgbClr val="333333"/>
                </a:solidFill>
                <a:latin typeface="Menlo"/>
              </a:rPr>
              <a:t>arraylength</a:t>
            </a:r>
            <a:r>
              <a:rPr lang="en-US" dirty="0">
                <a:solidFill>
                  <a:srgbClr val="333333"/>
                </a:solidFill>
                <a:latin typeface="Menlo"/>
              </a:rPr>
              <a:t> </a:t>
            </a:r>
            <a:br>
              <a:rPr lang="en-US" dirty="0">
                <a:solidFill>
                  <a:srgbClr val="333333"/>
                </a:solidFill>
                <a:latin typeface="Menlo"/>
              </a:rPr>
            </a:br>
            <a:r>
              <a:rPr lang="en-US" dirty="0">
                <a:solidFill>
                  <a:srgbClr val="333333"/>
                </a:solidFill>
                <a:latin typeface="Menlo"/>
              </a:rPr>
              <a:t>2: istore_1 </a:t>
            </a:r>
            <a:br>
              <a:rPr lang="en-US" dirty="0">
                <a:solidFill>
                  <a:srgbClr val="333333"/>
                </a:solidFill>
                <a:latin typeface="Menlo"/>
              </a:rPr>
            </a:br>
            <a:r>
              <a:rPr lang="en-US" dirty="0">
                <a:solidFill>
                  <a:srgbClr val="333333"/>
                </a:solidFill>
                <a:latin typeface="Menlo"/>
              </a:rPr>
              <a:t>3: aload_0 </a:t>
            </a:r>
            <a:br>
              <a:rPr lang="en-US" dirty="0">
                <a:solidFill>
                  <a:srgbClr val="333333"/>
                </a:solidFill>
                <a:latin typeface="Menlo"/>
              </a:rPr>
            </a:br>
            <a:r>
              <a:rPr lang="en-US" dirty="0">
                <a:solidFill>
                  <a:srgbClr val="333333"/>
                </a:solidFill>
                <a:latin typeface="Menlo"/>
              </a:rPr>
              <a:t>4: iload_1 </a:t>
            </a:r>
            <a:br>
              <a:rPr lang="en-US" dirty="0">
                <a:solidFill>
                  <a:srgbClr val="333333"/>
                </a:solidFill>
                <a:latin typeface="Menlo"/>
              </a:rPr>
            </a:br>
            <a:r>
              <a:rPr lang="en-US" dirty="0">
                <a:solidFill>
                  <a:srgbClr val="333333"/>
                </a:solidFill>
                <a:latin typeface="Menlo"/>
              </a:rPr>
              <a:t>5: iconst_1 </a:t>
            </a:r>
            <a:br>
              <a:rPr lang="en-US" dirty="0">
                <a:solidFill>
                  <a:srgbClr val="333333"/>
                </a:solidFill>
                <a:latin typeface="Menlo"/>
              </a:rPr>
            </a:br>
            <a:r>
              <a:rPr lang="en-US" dirty="0">
                <a:solidFill>
                  <a:srgbClr val="333333"/>
                </a:solidFill>
                <a:latin typeface="Menlo"/>
              </a:rPr>
              <a:t>6: </a:t>
            </a:r>
            <a:r>
              <a:rPr lang="en-US" dirty="0" err="1">
                <a:solidFill>
                  <a:srgbClr val="333333"/>
                </a:solidFill>
                <a:latin typeface="Menlo"/>
              </a:rPr>
              <a:t>isub</a:t>
            </a:r>
            <a:r>
              <a:rPr lang="en-US" dirty="0">
                <a:solidFill>
                  <a:srgbClr val="333333"/>
                </a:solidFill>
                <a:latin typeface="Menlo"/>
              </a:rPr>
              <a:t> </a:t>
            </a:r>
            <a:br>
              <a:rPr lang="en-US" dirty="0">
                <a:solidFill>
                  <a:srgbClr val="333333"/>
                </a:solidFill>
                <a:latin typeface="Menlo"/>
              </a:rPr>
            </a:br>
            <a:r>
              <a:rPr lang="en-US" dirty="0">
                <a:solidFill>
                  <a:srgbClr val="333333"/>
                </a:solidFill>
                <a:latin typeface="Menlo"/>
              </a:rPr>
              <a:t>7: aload_0 </a:t>
            </a:r>
            <a:br>
              <a:rPr lang="en-US" dirty="0">
                <a:solidFill>
                  <a:srgbClr val="333333"/>
                </a:solidFill>
                <a:latin typeface="Menlo"/>
              </a:rPr>
            </a:br>
            <a:r>
              <a:rPr lang="en-US" dirty="0">
                <a:solidFill>
                  <a:srgbClr val="333333"/>
                </a:solidFill>
                <a:latin typeface="Menlo"/>
              </a:rPr>
              <a:t>8: iconst_3 </a:t>
            </a:r>
            <a:br>
              <a:rPr lang="en-US" dirty="0">
                <a:solidFill>
                  <a:srgbClr val="333333"/>
                </a:solidFill>
                <a:latin typeface="Menlo"/>
              </a:rPr>
            </a:br>
            <a:r>
              <a:rPr lang="en-US" dirty="0">
                <a:solidFill>
                  <a:srgbClr val="333333"/>
                </a:solidFill>
                <a:latin typeface="Menlo"/>
              </a:rPr>
              <a:t>9: </a:t>
            </a:r>
            <a:r>
              <a:rPr lang="en-US" dirty="0" err="1">
                <a:solidFill>
                  <a:srgbClr val="333333"/>
                </a:solidFill>
                <a:latin typeface="Menlo"/>
              </a:rPr>
              <a:t>iaload</a:t>
            </a:r>
            <a:r>
              <a:rPr lang="en-US" dirty="0">
                <a:solidFill>
                  <a:srgbClr val="333333"/>
                </a:solidFill>
                <a:latin typeface="Menlo"/>
              </a:rPr>
              <a:t> </a:t>
            </a:r>
            <a:br>
              <a:rPr lang="en-US" dirty="0">
                <a:solidFill>
                  <a:srgbClr val="333333"/>
                </a:solidFill>
                <a:latin typeface="Menlo"/>
              </a:rPr>
            </a:br>
            <a:br>
              <a:rPr lang="en-US" dirty="0"/>
            </a:br>
            <a:endParaRPr lang="en-US" dirty="0"/>
          </a:p>
        </p:txBody>
      </p:sp>
      <p:sp>
        <p:nvSpPr>
          <p:cNvPr id="10" name="TextBox 9"/>
          <p:cNvSpPr txBox="1"/>
          <p:nvPr/>
        </p:nvSpPr>
        <p:spPr>
          <a:xfrm>
            <a:off x="1748119" y="3461493"/>
            <a:ext cx="1497105" cy="3139321"/>
          </a:xfrm>
          <a:prstGeom prst="rect">
            <a:avLst/>
          </a:prstGeom>
          <a:noFill/>
        </p:spPr>
        <p:txBody>
          <a:bodyPr wrap="square" rtlCol="0">
            <a:spAutoFit/>
          </a:bodyPr>
          <a:lstStyle/>
          <a:p>
            <a:r>
              <a:rPr lang="en-US" dirty="0">
                <a:solidFill>
                  <a:srgbClr val="333333"/>
                </a:solidFill>
                <a:latin typeface="Menlo"/>
              </a:rPr>
              <a:t>10: aload_0 </a:t>
            </a:r>
            <a:br>
              <a:rPr lang="en-US" dirty="0">
                <a:solidFill>
                  <a:srgbClr val="333333"/>
                </a:solidFill>
                <a:latin typeface="Menlo"/>
              </a:rPr>
            </a:br>
            <a:r>
              <a:rPr lang="en-US" dirty="0">
                <a:solidFill>
                  <a:srgbClr val="333333"/>
                </a:solidFill>
                <a:latin typeface="Menlo"/>
              </a:rPr>
              <a:t>11: iconst_4 </a:t>
            </a:r>
            <a:br>
              <a:rPr lang="en-US" dirty="0">
                <a:solidFill>
                  <a:srgbClr val="333333"/>
                </a:solidFill>
                <a:latin typeface="Menlo"/>
              </a:rPr>
            </a:br>
            <a:r>
              <a:rPr lang="en-US" dirty="0">
                <a:solidFill>
                  <a:srgbClr val="333333"/>
                </a:solidFill>
                <a:latin typeface="Menlo"/>
              </a:rPr>
              <a:t>12: </a:t>
            </a:r>
            <a:r>
              <a:rPr lang="en-US" dirty="0" err="1">
                <a:solidFill>
                  <a:srgbClr val="333333"/>
                </a:solidFill>
                <a:latin typeface="Menlo"/>
              </a:rPr>
              <a:t>iaload</a:t>
            </a:r>
            <a:r>
              <a:rPr lang="en-US" dirty="0">
                <a:solidFill>
                  <a:srgbClr val="333333"/>
                </a:solidFill>
                <a:latin typeface="Menlo"/>
              </a:rPr>
              <a:t> </a:t>
            </a:r>
            <a:br>
              <a:rPr lang="en-US" dirty="0">
                <a:solidFill>
                  <a:srgbClr val="333333"/>
                </a:solidFill>
                <a:latin typeface="Menlo"/>
              </a:rPr>
            </a:br>
            <a:r>
              <a:rPr lang="en-US" dirty="0">
                <a:solidFill>
                  <a:srgbClr val="333333"/>
                </a:solidFill>
                <a:latin typeface="Menlo"/>
              </a:rPr>
              <a:t>13: </a:t>
            </a:r>
            <a:r>
              <a:rPr lang="en-US" dirty="0" err="1">
                <a:solidFill>
                  <a:srgbClr val="333333"/>
                </a:solidFill>
                <a:latin typeface="Menlo"/>
              </a:rPr>
              <a:t>iadd</a:t>
            </a:r>
            <a:r>
              <a:rPr lang="en-US" dirty="0">
                <a:solidFill>
                  <a:srgbClr val="333333"/>
                </a:solidFill>
                <a:latin typeface="Menlo"/>
              </a:rPr>
              <a:t> </a:t>
            </a:r>
            <a:br>
              <a:rPr lang="en-US" dirty="0">
                <a:solidFill>
                  <a:srgbClr val="333333"/>
                </a:solidFill>
                <a:latin typeface="Menlo"/>
              </a:rPr>
            </a:br>
            <a:r>
              <a:rPr lang="en-US" dirty="0">
                <a:solidFill>
                  <a:srgbClr val="333333"/>
                </a:solidFill>
                <a:latin typeface="Menlo"/>
              </a:rPr>
              <a:t>14: </a:t>
            </a:r>
            <a:r>
              <a:rPr lang="en-US" dirty="0" err="1">
                <a:solidFill>
                  <a:srgbClr val="333333"/>
                </a:solidFill>
                <a:latin typeface="Menlo"/>
              </a:rPr>
              <a:t>iastore</a:t>
            </a:r>
            <a:r>
              <a:rPr lang="en-US" dirty="0">
                <a:solidFill>
                  <a:srgbClr val="333333"/>
                </a:solidFill>
                <a:latin typeface="Menlo"/>
              </a:rPr>
              <a:t> </a:t>
            </a:r>
            <a:br>
              <a:rPr lang="en-US" dirty="0">
                <a:solidFill>
                  <a:srgbClr val="333333"/>
                </a:solidFill>
                <a:latin typeface="Menlo"/>
              </a:rPr>
            </a:br>
            <a:r>
              <a:rPr lang="en-US" dirty="0">
                <a:solidFill>
                  <a:srgbClr val="333333"/>
                </a:solidFill>
                <a:latin typeface="Menlo"/>
              </a:rPr>
              <a:t>15: aload_0 </a:t>
            </a:r>
            <a:br>
              <a:rPr lang="en-US" dirty="0">
                <a:solidFill>
                  <a:srgbClr val="333333"/>
                </a:solidFill>
                <a:latin typeface="Menlo"/>
              </a:rPr>
            </a:br>
            <a:r>
              <a:rPr lang="en-US" dirty="0">
                <a:solidFill>
                  <a:srgbClr val="333333"/>
                </a:solidFill>
                <a:latin typeface="Menlo"/>
              </a:rPr>
              <a:t>16: iconst_0 </a:t>
            </a:r>
            <a:br>
              <a:rPr lang="en-US" dirty="0">
                <a:solidFill>
                  <a:srgbClr val="333333"/>
                </a:solidFill>
                <a:latin typeface="Menlo"/>
              </a:rPr>
            </a:br>
            <a:r>
              <a:rPr lang="en-US" dirty="0">
                <a:solidFill>
                  <a:srgbClr val="333333"/>
                </a:solidFill>
                <a:latin typeface="Menlo"/>
              </a:rPr>
              <a:t>17: dup2 </a:t>
            </a:r>
            <a:br>
              <a:rPr lang="en-US" dirty="0">
                <a:solidFill>
                  <a:srgbClr val="333333"/>
                </a:solidFill>
                <a:latin typeface="Menlo"/>
              </a:rPr>
            </a:br>
            <a:r>
              <a:rPr lang="en-US" dirty="0">
                <a:solidFill>
                  <a:srgbClr val="333333"/>
                </a:solidFill>
                <a:latin typeface="Menlo"/>
              </a:rPr>
              <a:t>18: </a:t>
            </a:r>
            <a:r>
              <a:rPr lang="en-US" dirty="0" err="1">
                <a:solidFill>
                  <a:srgbClr val="333333"/>
                </a:solidFill>
                <a:latin typeface="Menlo"/>
              </a:rPr>
              <a:t>iaload</a:t>
            </a:r>
            <a:r>
              <a:rPr lang="en-US" dirty="0">
                <a:solidFill>
                  <a:srgbClr val="333333"/>
                </a:solidFill>
                <a:latin typeface="Menlo"/>
              </a:rPr>
              <a:t> </a:t>
            </a:r>
            <a:br>
              <a:rPr lang="en-US" dirty="0">
                <a:solidFill>
                  <a:srgbClr val="333333"/>
                </a:solidFill>
                <a:latin typeface="Menlo"/>
              </a:rPr>
            </a:br>
            <a:r>
              <a:rPr lang="en-US" dirty="0">
                <a:solidFill>
                  <a:srgbClr val="333333"/>
                </a:solidFill>
                <a:latin typeface="Menlo"/>
              </a:rPr>
              <a:t>19: aload_0 </a:t>
            </a:r>
            <a:br>
              <a:rPr lang="en-US" dirty="0">
                <a:solidFill>
                  <a:srgbClr val="333333"/>
                </a:solidFill>
                <a:latin typeface="Menlo"/>
              </a:rPr>
            </a:br>
            <a:endParaRPr lang="en-US" dirty="0"/>
          </a:p>
        </p:txBody>
      </p:sp>
      <p:sp>
        <p:nvSpPr>
          <p:cNvPr id="11" name="TextBox 10"/>
          <p:cNvSpPr txBox="1"/>
          <p:nvPr/>
        </p:nvSpPr>
        <p:spPr>
          <a:xfrm>
            <a:off x="3315793" y="3461493"/>
            <a:ext cx="1604682" cy="1754326"/>
          </a:xfrm>
          <a:prstGeom prst="rect">
            <a:avLst/>
          </a:prstGeom>
          <a:noFill/>
        </p:spPr>
        <p:txBody>
          <a:bodyPr wrap="square" rtlCol="0">
            <a:spAutoFit/>
          </a:bodyPr>
          <a:lstStyle/>
          <a:p>
            <a:r>
              <a:rPr lang="en-US" dirty="0">
                <a:solidFill>
                  <a:srgbClr val="333333"/>
                </a:solidFill>
                <a:latin typeface="Menlo"/>
              </a:rPr>
              <a:t>20: iconst_1 </a:t>
            </a:r>
            <a:br>
              <a:rPr lang="en-US" dirty="0">
                <a:solidFill>
                  <a:srgbClr val="333333"/>
                </a:solidFill>
                <a:latin typeface="Menlo"/>
              </a:rPr>
            </a:br>
            <a:r>
              <a:rPr lang="en-US" dirty="0">
                <a:solidFill>
                  <a:srgbClr val="333333"/>
                </a:solidFill>
                <a:latin typeface="Menlo"/>
              </a:rPr>
              <a:t>21: </a:t>
            </a:r>
            <a:r>
              <a:rPr lang="en-US" dirty="0" err="1">
                <a:solidFill>
                  <a:srgbClr val="333333"/>
                </a:solidFill>
                <a:latin typeface="Menlo"/>
              </a:rPr>
              <a:t>iaload</a:t>
            </a:r>
            <a:r>
              <a:rPr lang="en-US" dirty="0">
                <a:solidFill>
                  <a:srgbClr val="333333"/>
                </a:solidFill>
                <a:latin typeface="Menlo"/>
              </a:rPr>
              <a:t> </a:t>
            </a:r>
            <a:br>
              <a:rPr lang="en-US" dirty="0">
                <a:solidFill>
                  <a:srgbClr val="333333"/>
                </a:solidFill>
                <a:latin typeface="Menlo"/>
              </a:rPr>
            </a:br>
            <a:r>
              <a:rPr lang="en-US" dirty="0">
                <a:solidFill>
                  <a:srgbClr val="333333"/>
                </a:solidFill>
                <a:latin typeface="Menlo"/>
              </a:rPr>
              <a:t>22: </a:t>
            </a:r>
            <a:r>
              <a:rPr lang="en-US" dirty="0" err="1">
                <a:solidFill>
                  <a:srgbClr val="333333"/>
                </a:solidFill>
                <a:latin typeface="Menlo"/>
              </a:rPr>
              <a:t>iadd</a:t>
            </a:r>
            <a:r>
              <a:rPr lang="en-US" dirty="0">
                <a:solidFill>
                  <a:srgbClr val="333333"/>
                </a:solidFill>
                <a:latin typeface="Menlo"/>
              </a:rPr>
              <a:t> </a:t>
            </a:r>
            <a:br>
              <a:rPr lang="en-US" dirty="0">
                <a:solidFill>
                  <a:srgbClr val="333333"/>
                </a:solidFill>
                <a:latin typeface="Menlo"/>
              </a:rPr>
            </a:br>
            <a:r>
              <a:rPr lang="en-US" dirty="0">
                <a:solidFill>
                  <a:srgbClr val="333333"/>
                </a:solidFill>
                <a:latin typeface="Menlo"/>
              </a:rPr>
              <a:t>23: </a:t>
            </a:r>
            <a:r>
              <a:rPr lang="en-US" dirty="0" err="1">
                <a:solidFill>
                  <a:srgbClr val="333333"/>
                </a:solidFill>
                <a:latin typeface="Menlo"/>
              </a:rPr>
              <a:t>iastore</a:t>
            </a:r>
            <a:r>
              <a:rPr lang="en-US" dirty="0">
                <a:solidFill>
                  <a:srgbClr val="333333"/>
                </a:solidFill>
                <a:latin typeface="Menlo"/>
              </a:rPr>
              <a:t> </a:t>
            </a:r>
            <a:br>
              <a:rPr lang="en-US" dirty="0">
                <a:solidFill>
                  <a:srgbClr val="333333"/>
                </a:solidFill>
                <a:latin typeface="Menlo"/>
              </a:rPr>
            </a:br>
            <a:r>
              <a:rPr lang="en-US" dirty="0">
                <a:solidFill>
                  <a:srgbClr val="333333"/>
                </a:solidFill>
                <a:latin typeface="Menlo"/>
              </a:rPr>
              <a:t>24: return </a:t>
            </a:r>
            <a:br>
              <a:rPr lang="en-US" dirty="0">
                <a:solidFill>
                  <a:srgbClr val="333333"/>
                </a:solidFill>
                <a:latin typeface="Menlo"/>
              </a:rPr>
            </a:br>
            <a:endParaRPr lang="en-US" dirty="0"/>
          </a:p>
        </p:txBody>
      </p:sp>
      <p:sp>
        <p:nvSpPr>
          <p:cNvPr id="12" name="TextBox 11"/>
          <p:cNvSpPr txBox="1"/>
          <p:nvPr/>
        </p:nvSpPr>
        <p:spPr>
          <a:xfrm>
            <a:off x="6259525" y="3558988"/>
            <a:ext cx="1503910" cy="3139321"/>
          </a:xfrm>
          <a:prstGeom prst="rect">
            <a:avLst/>
          </a:prstGeom>
          <a:noFill/>
        </p:spPr>
        <p:txBody>
          <a:bodyPr wrap="square" rtlCol="0">
            <a:spAutoFit/>
          </a:bodyPr>
          <a:lstStyle/>
          <a:p>
            <a:r>
              <a:rPr lang="en-US" dirty="0">
                <a:solidFill>
                  <a:srgbClr val="333333"/>
                </a:solidFill>
                <a:latin typeface="Menlo"/>
              </a:rPr>
              <a:t>0: iconst_5 </a:t>
            </a:r>
            <a:br>
              <a:rPr lang="en-US" dirty="0">
                <a:solidFill>
                  <a:srgbClr val="333333"/>
                </a:solidFill>
                <a:latin typeface="Menlo"/>
              </a:rPr>
            </a:br>
            <a:r>
              <a:rPr lang="en-US" dirty="0">
                <a:solidFill>
                  <a:srgbClr val="333333"/>
                </a:solidFill>
                <a:latin typeface="Menlo"/>
              </a:rPr>
              <a:t>1: istore_1 </a:t>
            </a:r>
            <a:br>
              <a:rPr lang="en-US" dirty="0">
                <a:solidFill>
                  <a:srgbClr val="333333"/>
                </a:solidFill>
                <a:latin typeface="Menlo"/>
              </a:rPr>
            </a:br>
            <a:r>
              <a:rPr lang="en-US" dirty="0">
                <a:solidFill>
                  <a:srgbClr val="333333"/>
                </a:solidFill>
                <a:latin typeface="Menlo"/>
              </a:rPr>
              <a:t>2: aload_0 </a:t>
            </a:r>
            <a:br>
              <a:rPr lang="en-US" dirty="0">
                <a:solidFill>
                  <a:srgbClr val="333333"/>
                </a:solidFill>
                <a:latin typeface="Menlo"/>
              </a:rPr>
            </a:br>
            <a:r>
              <a:rPr lang="en-US" dirty="0">
                <a:solidFill>
                  <a:srgbClr val="333333"/>
                </a:solidFill>
                <a:latin typeface="Menlo"/>
              </a:rPr>
              <a:t>3: iload_1 </a:t>
            </a:r>
            <a:br>
              <a:rPr lang="en-US" dirty="0">
                <a:solidFill>
                  <a:srgbClr val="333333"/>
                </a:solidFill>
                <a:latin typeface="Menlo"/>
              </a:rPr>
            </a:br>
            <a:r>
              <a:rPr lang="en-US" dirty="0">
                <a:solidFill>
                  <a:srgbClr val="333333"/>
                </a:solidFill>
                <a:latin typeface="Menlo"/>
              </a:rPr>
              <a:t>4: aload_0 </a:t>
            </a:r>
            <a:br>
              <a:rPr lang="en-US" dirty="0">
                <a:solidFill>
                  <a:srgbClr val="333333"/>
                </a:solidFill>
                <a:latin typeface="Menlo"/>
              </a:rPr>
            </a:br>
            <a:r>
              <a:rPr lang="en-US" dirty="0">
                <a:solidFill>
                  <a:srgbClr val="333333"/>
                </a:solidFill>
                <a:latin typeface="Menlo"/>
              </a:rPr>
              <a:t>5: iload_1 </a:t>
            </a:r>
          </a:p>
          <a:p>
            <a:r>
              <a:rPr lang="en-US" dirty="0">
                <a:solidFill>
                  <a:srgbClr val="333333"/>
                </a:solidFill>
                <a:latin typeface="Menlo"/>
              </a:rPr>
              <a:t>6: </a:t>
            </a:r>
            <a:r>
              <a:rPr lang="en-US" dirty="0" err="1">
                <a:solidFill>
                  <a:srgbClr val="333333"/>
                </a:solidFill>
                <a:latin typeface="Menlo"/>
              </a:rPr>
              <a:t>iaload</a:t>
            </a:r>
            <a:r>
              <a:rPr lang="en-US" dirty="0">
                <a:solidFill>
                  <a:srgbClr val="333333"/>
                </a:solidFill>
                <a:latin typeface="Menlo"/>
              </a:rPr>
              <a:t> </a:t>
            </a:r>
            <a:br>
              <a:rPr lang="en-US" dirty="0">
                <a:solidFill>
                  <a:srgbClr val="333333"/>
                </a:solidFill>
                <a:latin typeface="Menlo"/>
              </a:rPr>
            </a:br>
            <a:r>
              <a:rPr lang="en-US" dirty="0">
                <a:solidFill>
                  <a:srgbClr val="333333"/>
                </a:solidFill>
                <a:latin typeface="Menlo"/>
              </a:rPr>
              <a:t>7: iconst_1 </a:t>
            </a:r>
            <a:br>
              <a:rPr lang="en-US" dirty="0">
                <a:solidFill>
                  <a:srgbClr val="333333"/>
                </a:solidFill>
                <a:latin typeface="Menlo"/>
              </a:rPr>
            </a:br>
            <a:r>
              <a:rPr lang="en-US" dirty="0">
                <a:solidFill>
                  <a:srgbClr val="333333"/>
                </a:solidFill>
                <a:latin typeface="Menlo"/>
              </a:rPr>
              <a:t>8: </a:t>
            </a:r>
            <a:r>
              <a:rPr lang="en-US" dirty="0" err="1">
                <a:solidFill>
                  <a:srgbClr val="333333"/>
                </a:solidFill>
                <a:latin typeface="Menlo"/>
              </a:rPr>
              <a:t>iadd</a:t>
            </a:r>
            <a:r>
              <a:rPr lang="en-US" dirty="0">
                <a:solidFill>
                  <a:srgbClr val="333333"/>
                </a:solidFill>
                <a:latin typeface="Menlo"/>
              </a:rPr>
              <a:t> </a:t>
            </a:r>
            <a:br>
              <a:rPr lang="en-US" dirty="0">
                <a:solidFill>
                  <a:srgbClr val="333333"/>
                </a:solidFill>
                <a:latin typeface="Menlo"/>
              </a:rPr>
            </a:br>
            <a:r>
              <a:rPr lang="en-US" dirty="0">
                <a:solidFill>
                  <a:srgbClr val="333333"/>
                </a:solidFill>
                <a:latin typeface="Menlo"/>
              </a:rPr>
              <a:t>9: </a:t>
            </a:r>
            <a:r>
              <a:rPr lang="en-US" dirty="0" err="1">
                <a:solidFill>
                  <a:srgbClr val="333333"/>
                </a:solidFill>
                <a:latin typeface="Menlo"/>
              </a:rPr>
              <a:t>iastore</a:t>
            </a:r>
            <a:r>
              <a:rPr lang="en-US" dirty="0">
                <a:solidFill>
                  <a:srgbClr val="333333"/>
                </a:solidFill>
                <a:latin typeface="Menlo"/>
              </a:rPr>
              <a:t> </a:t>
            </a:r>
            <a:br>
              <a:rPr lang="en-US" dirty="0">
                <a:solidFill>
                  <a:srgbClr val="333333"/>
                </a:solidFill>
                <a:latin typeface="Menlo"/>
              </a:rPr>
            </a:br>
            <a:endParaRPr lang="en-US" dirty="0"/>
          </a:p>
        </p:txBody>
      </p:sp>
      <p:sp>
        <p:nvSpPr>
          <p:cNvPr id="13" name="TextBox 12"/>
          <p:cNvSpPr txBox="1"/>
          <p:nvPr/>
        </p:nvSpPr>
        <p:spPr>
          <a:xfrm>
            <a:off x="7763435" y="3558988"/>
            <a:ext cx="1972236" cy="2308324"/>
          </a:xfrm>
          <a:prstGeom prst="rect">
            <a:avLst/>
          </a:prstGeom>
          <a:noFill/>
        </p:spPr>
        <p:txBody>
          <a:bodyPr wrap="square" rtlCol="0">
            <a:spAutoFit/>
          </a:bodyPr>
          <a:lstStyle/>
          <a:p>
            <a:r>
              <a:rPr lang="en-US" dirty="0">
                <a:solidFill>
                  <a:srgbClr val="333333"/>
                </a:solidFill>
                <a:latin typeface="Menlo"/>
              </a:rPr>
              <a:t>10: aload_0 </a:t>
            </a:r>
            <a:br>
              <a:rPr lang="en-US" dirty="0">
                <a:solidFill>
                  <a:srgbClr val="333333"/>
                </a:solidFill>
                <a:latin typeface="Menlo"/>
              </a:rPr>
            </a:br>
            <a:r>
              <a:rPr lang="en-US" dirty="0">
                <a:solidFill>
                  <a:srgbClr val="333333"/>
                </a:solidFill>
                <a:latin typeface="Menlo"/>
              </a:rPr>
              <a:t>11: iload_1 </a:t>
            </a:r>
            <a:br>
              <a:rPr lang="en-US" dirty="0">
                <a:solidFill>
                  <a:srgbClr val="333333"/>
                </a:solidFill>
                <a:latin typeface="Menlo"/>
              </a:rPr>
            </a:br>
            <a:r>
              <a:rPr lang="en-US" dirty="0">
                <a:solidFill>
                  <a:srgbClr val="333333"/>
                </a:solidFill>
                <a:latin typeface="Menlo"/>
              </a:rPr>
              <a:t>12: dup2 </a:t>
            </a:r>
            <a:br>
              <a:rPr lang="en-US" dirty="0">
                <a:solidFill>
                  <a:srgbClr val="333333"/>
                </a:solidFill>
                <a:latin typeface="Menlo"/>
              </a:rPr>
            </a:br>
            <a:r>
              <a:rPr lang="en-US" dirty="0">
                <a:solidFill>
                  <a:srgbClr val="333333"/>
                </a:solidFill>
                <a:latin typeface="Menlo"/>
              </a:rPr>
              <a:t>13: </a:t>
            </a:r>
            <a:r>
              <a:rPr lang="en-US" dirty="0" err="1">
                <a:solidFill>
                  <a:srgbClr val="333333"/>
                </a:solidFill>
                <a:latin typeface="Menlo"/>
              </a:rPr>
              <a:t>iaload</a:t>
            </a:r>
            <a:r>
              <a:rPr lang="en-US" dirty="0">
                <a:solidFill>
                  <a:srgbClr val="333333"/>
                </a:solidFill>
                <a:latin typeface="Menlo"/>
              </a:rPr>
              <a:t> </a:t>
            </a:r>
            <a:br>
              <a:rPr lang="en-US" dirty="0">
                <a:solidFill>
                  <a:srgbClr val="333333"/>
                </a:solidFill>
                <a:latin typeface="Menlo"/>
              </a:rPr>
            </a:br>
            <a:r>
              <a:rPr lang="en-US" dirty="0">
                <a:solidFill>
                  <a:srgbClr val="333333"/>
                </a:solidFill>
                <a:latin typeface="Menlo"/>
              </a:rPr>
              <a:t>14: iconst_1 </a:t>
            </a:r>
            <a:br>
              <a:rPr lang="en-US" dirty="0">
                <a:solidFill>
                  <a:srgbClr val="333333"/>
                </a:solidFill>
                <a:latin typeface="Menlo"/>
              </a:rPr>
            </a:br>
            <a:r>
              <a:rPr lang="en-US" dirty="0">
                <a:solidFill>
                  <a:srgbClr val="333333"/>
                </a:solidFill>
                <a:latin typeface="Menlo"/>
              </a:rPr>
              <a:t>15: </a:t>
            </a:r>
            <a:r>
              <a:rPr lang="en-US" dirty="0" err="1">
                <a:solidFill>
                  <a:srgbClr val="333333"/>
                </a:solidFill>
                <a:latin typeface="Menlo"/>
              </a:rPr>
              <a:t>isub</a:t>
            </a:r>
            <a:r>
              <a:rPr lang="en-US" dirty="0">
                <a:solidFill>
                  <a:srgbClr val="333333"/>
                </a:solidFill>
                <a:latin typeface="Menlo"/>
              </a:rPr>
              <a:t> </a:t>
            </a:r>
            <a:br>
              <a:rPr lang="en-US" dirty="0">
                <a:solidFill>
                  <a:srgbClr val="333333"/>
                </a:solidFill>
                <a:latin typeface="Menlo"/>
              </a:rPr>
            </a:br>
            <a:r>
              <a:rPr lang="en-US" dirty="0">
                <a:solidFill>
                  <a:srgbClr val="333333"/>
                </a:solidFill>
                <a:latin typeface="Menlo"/>
              </a:rPr>
              <a:t>16: </a:t>
            </a:r>
            <a:r>
              <a:rPr lang="en-US" dirty="0" err="1">
                <a:solidFill>
                  <a:srgbClr val="333333"/>
                </a:solidFill>
                <a:latin typeface="Menlo"/>
              </a:rPr>
              <a:t>iastore</a:t>
            </a:r>
            <a:r>
              <a:rPr lang="en-US" dirty="0">
                <a:solidFill>
                  <a:srgbClr val="333333"/>
                </a:solidFill>
                <a:latin typeface="Menlo"/>
              </a:rPr>
              <a:t> </a:t>
            </a:r>
            <a:br>
              <a:rPr lang="en-US" dirty="0">
                <a:solidFill>
                  <a:srgbClr val="333333"/>
                </a:solidFill>
                <a:latin typeface="Menlo"/>
              </a:rPr>
            </a:br>
            <a:r>
              <a:rPr lang="en-US" dirty="0">
                <a:solidFill>
                  <a:srgbClr val="333333"/>
                </a:solidFill>
                <a:latin typeface="Menlo"/>
              </a:rPr>
              <a:t>17: return</a:t>
            </a:r>
            <a:endParaRPr lang="en-US" dirty="0"/>
          </a:p>
        </p:txBody>
      </p:sp>
      <p:sp>
        <p:nvSpPr>
          <p:cNvPr id="14" name="TextBox 13"/>
          <p:cNvSpPr txBox="1"/>
          <p:nvPr/>
        </p:nvSpPr>
        <p:spPr>
          <a:xfrm>
            <a:off x="6168868" y="3194948"/>
            <a:ext cx="5711337" cy="369332"/>
          </a:xfrm>
          <a:prstGeom prst="rect">
            <a:avLst/>
          </a:prstGeom>
          <a:noFill/>
        </p:spPr>
        <p:txBody>
          <a:bodyPr wrap="square" rtlCol="0">
            <a:spAutoFit/>
          </a:bodyPr>
          <a:lstStyle/>
          <a:p>
            <a:r>
              <a:rPr lang="en-US" dirty="0">
                <a:solidFill>
                  <a:srgbClr val="333333"/>
                </a:solidFill>
                <a:latin typeface="Menlo"/>
              </a:rPr>
              <a:t>public static void method2(</a:t>
            </a:r>
            <a:r>
              <a:rPr lang="en-US" dirty="0" err="1">
                <a:solidFill>
                  <a:srgbClr val="333333"/>
                </a:solidFill>
                <a:latin typeface="Menlo"/>
              </a:rPr>
              <a:t>int</a:t>
            </a:r>
            <a:r>
              <a:rPr lang="en-US" dirty="0">
                <a:solidFill>
                  <a:srgbClr val="333333"/>
                </a:solidFill>
                <a:latin typeface="Menlo"/>
              </a:rPr>
              <a:t>[]); Code: </a:t>
            </a:r>
            <a:endParaRPr lang="en-US" dirty="0"/>
          </a:p>
        </p:txBody>
      </p:sp>
      <p:sp>
        <p:nvSpPr>
          <p:cNvPr id="3" name="Footer Placeholder 2"/>
          <p:cNvSpPr>
            <a:spLocks noGrp="1"/>
          </p:cNvSpPr>
          <p:nvPr>
            <p:ph type="ftr" sz="quarter" idx="11"/>
          </p:nvPr>
        </p:nvSpPr>
        <p:spPr/>
        <p:txBody>
          <a:bodyPr/>
          <a:lstStyle/>
          <a:p>
            <a:r>
              <a:rPr lang="es-ES"/>
              <a:t>CSE 373 Su 19 - Robbie Weber</a:t>
            </a:r>
            <a:endParaRPr lang="en-US"/>
          </a:p>
        </p:txBody>
      </p:sp>
      <p:sp>
        <p:nvSpPr>
          <p:cNvPr id="4" name="Slide Number Placeholder 3"/>
          <p:cNvSpPr>
            <a:spLocks noGrp="1"/>
          </p:cNvSpPr>
          <p:nvPr>
            <p:ph type="sldNum" sz="quarter" idx="12"/>
          </p:nvPr>
        </p:nvSpPr>
        <p:spPr/>
        <p:txBody>
          <a:bodyPr/>
          <a:lstStyle/>
          <a:p>
            <a:fld id="{B25F79AF-F1DE-48BB-950B-071A0F108E0A}" type="slidenum">
              <a:rPr lang="en-US" smtClean="0"/>
              <a:t>12</a:t>
            </a:fld>
            <a:endParaRPr lang="en-US"/>
          </a:p>
        </p:txBody>
      </p:sp>
    </p:spTree>
    <p:extLst>
      <p:ext uri="{BB962C8B-B14F-4D97-AF65-F5344CB8AC3E}">
        <p14:creationId xmlns:p14="http://schemas.microsoft.com/office/powerpoint/2010/main" val="70290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Code Modeling anticipating asymptotic analysis</a:t>
            </a:r>
          </a:p>
        </p:txBody>
      </p:sp>
      <p:sp>
        <p:nvSpPr>
          <p:cNvPr id="3" name="Content Placeholder 2"/>
          <p:cNvSpPr>
            <a:spLocks noGrp="1"/>
          </p:cNvSpPr>
          <p:nvPr>
            <p:ph idx="1"/>
          </p:nvPr>
        </p:nvSpPr>
        <p:spPr/>
        <p:txBody>
          <a:bodyPr/>
          <a:lstStyle/>
          <a:p>
            <a:r>
              <a:rPr lang="en-US" dirty="0"/>
              <a:t>We can’t accurately model the constant factors just by staring at the code.</a:t>
            </a:r>
          </a:p>
          <a:p>
            <a:endParaRPr lang="en-US" dirty="0"/>
          </a:p>
          <a:p>
            <a:r>
              <a:rPr lang="en-US" dirty="0"/>
              <a:t>And the lower-order terms matter even less than the constant factors.</a:t>
            </a:r>
          </a:p>
          <a:p>
            <a:endParaRPr lang="en-US" dirty="0"/>
          </a:p>
          <a:p>
            <a:r>
              <a:rPr lang="en-US" dirty="0"/>
              <a:t> So we just ignore them for the big-O.</a:t>
            </a:r>
          </a:p>
          <a:p>
            <a:pPr marL="0" indent="0">
              <a:buNone/>
            </a:pPr>
            <a:endParaRPr lang="en-US" dirty="0"/>
          </a:p>
          <a:p>
            <a:r>
              <a:rPr lang="en-US" dirty="0"/>
              <a:t>This does not mean you shouldn’t care about constant factors ever – they are important in real code! </a:t>
            </a:r>
          </a:p>
          <a:p>
            <a:pPr lvl="1"/>
            <a:r>
              <a:rPr lang="en-US" dirty="0"/>
              <a:t>Our theoretical tools aren’t precise enough to analyze them well.</a:t>
            </a:r>
          </a:p>
        </p:txBody>
      </p:sp>
      <p:sp>
        <p:nvSpPr>
          <p:cNvPr id="4" name="Footer Placeholder 3"/>
          <p:cNvSpPr>
            <a:spLocks noGrp="1"/>
          </p:cNvSpPr>
          <p:nvPr>
            <p:ph type="ftr" sz="quarter" idx="11"/>
          </p:nvPr>
        </p:nvSpPr>
        <p:spPr/>
        <p:txBody>
          <a:bodyPr/>
          <a:lstStyle/>
          <a:p>
            <a:r>
              <a:rPr lang="es-ES"/>
              <a:t>CSE 373 Su 19 - Robbie Weber</a:t>
            </a:r>
            <a:endParaRPr lang="en-US"/>
          </a:p>
        </p:txBody>
      </p:sp>
      <p:sp>
        <p:nvSpPr>
          <p:cNvPr id="5" name="Slide Number Placeholder 4"/>
          <p:cNvSpPr>
            <a:spLocks noGrp="1"/>
          </p:cNvSpPr>
          <p:nvPr>
            <p:ph type="sldNum" sz="quarter" idx="12"/>
          </p:nvPr>
        </p:nvSpPr>
        <p:spPr/>
        <p:txBody>
          <a:bodyPr/>
          <a:lstStyle/>
          <a:p>
            <a:fld id="{B25F79AF-F1DE-48BB-950B-071A0F108E0A}" type="slidenum">
              <a:rPr lang="en-US" smtClean="0"/>
              <a:t>13</a:t>
            </a:fld>
            <a:endParaRPr lang="en-US"/>
          </a:p>
        </p:txBody>
      </p:sp>
    </p:spTree>
    <p:extLst>
      <p:ext uri="{BB962C8B-B14F-4D97-AF65-F5344CB8AC3E}">
        <p14:creationId xmlns:p14="http://schemas.microsoft.com/office/powerpoint/2010/main" val="429707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052AE-E99B-0449-882E-F5151384458D}"/>
              </a:ext>
            </a:extLst>
          </p:cNvPr>
          <p:cNvSpPr>
            <a:spLocks noGrp="1"/>
          </p:cNvSpPr>
          <p:nvPr>
            <p:ph type="title"/>
          </p:nvPr>
        </p:nvSpPr>
        <p:spPr/>
        <p:txBody>
          <a:bodyPr/>
          <a:lstStyle/>
          <a:p>
            <a:r>
              <a:rPr lang="en-US" dirty="0"/>
              <a:t>Code modeling: more practice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5A8EE7A-06A9-DE47-B90A-0152F7AFA389}"/>
                  </a:ext>
                </a:extLst>
              </p:cNvPr>
              <p:cNvSpPr>
                <a:spLocks noGrp="1"/>
              </p:cNvSpPr>
              <p:nvPr>
                <p:ph idx="1"/>
              </p:nvPr>
            </p:nvSpPr>
            <p:spPr>
              <a:xfrm>
                <a:off x="575239" y="1739901"/>
                <a:ext cx="8238562" cy="4038600"/>
              </a:xfrm>
            </p:spPr>
            <p:txBody>
              <a:bodyPr>
                <a:normAutofit fontScale="85000" lnSpcReduction="20000"/>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Write the specific mathematical code model for the following code and indicate the big-O runtime in terms of </a:t>
                </a:r>
                <a14:m>
                  <m:oMath xmlns:m="http://schemas.openxmlformats.org/officeDocument/2006/math">
                    <m:r>
                      <a:rPr lang="en-US" b="0" i="1" smtClean="0">
                        <a:latin typeface="Cambria Math" panose="02040503050406030204" pitchFamily="18" charset="0"/>
                        <a:ea typeface="Segoe UI Historic" panose="020B0502040204020203" pitchFamily="34" charset="0"/>
                        <a:cs typeface="Segoe UI Historic" panose="020B0502040204020203" pitchFamily="34" charset="0"/>
                      </a:rPr>
                      <m:t>𝑘</m:t>
                    </m:r>
                  </m:oMath>
                </a14:m>
                <a:r>
                  <a:rPr lang="en-US" dirty="0">
                    <a:latin typeface="Segoe UI Historic" panose="020B0502040204020203" pitchFamily="34" charset="0"/>
                    <a:ea typeface="Segoe UI Historic" panose="020B0502040204020203" pitchFamily="34" charset="0"/>
                    <a:cs typeface="Segoe UI Historic" panose="020B0502040204020203" pitchFamily="34" charset="0"/>
                  </a:rPr>
                  <a:t>. </a:t>
                </a:r>
              </a:p>
              <a:p>
                <a:r>
                  <a:rPr lang="en-US" dirty="0">
                    <a:latin typeface="Courier New" panose="02070309020205020404" pitchFamily="49" charset="0"/>
                    <a:cs typeface="Courier New" panose="02070309020205020404" pitchFamily="49" charset="0"/>
                  </a:rPr>
                  <a:t>public void method3 (</a:t>
                </a:r>
                <a:r>
                  <a:rPr lang="en-US" dirty="0" err="1">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k) {</a:t>
                </a: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j = 0;</a:t>
                </a:r>
              </a:p>
              <a:p>
                <a:r>
                  <a:rPr lang="en-US" dirty="0">
                    <a:latin typeface="Courier New" panose="02070309020205020404" pitchFamily="49" charset="0"/>
                    <a:cs typeface="Courier New" panose="02070309020205020404" pitchFamily="49" charset="0"/>
                  </a:rPr>
                  <a:t>   while (j &lt; k) {</a:t>
                </a:r>
              </a:p>
              <a:p>
                <a:r>
                  <a:rPr lang="en-US" dirty="0">
                    <a:latin typeface="Courier New" panose="02070309020205020404" pitchFamily="49" charset="0"/>
                    <a:cs typeface="Courier New" panose="02070309020205020404" pitchFamily="49" charset="0"/>
                  </a:rPr>
                  <a:t>      for (</a:t>
                </a:r>
                <a:r>
                  <a:rPr lang="en-US" dirty="0" err="1">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 0;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&lt; k;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a:t>
                </a: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System.out.println</a:t>
                </a:r>
                <a:r>
                  <a:rPr lang="en-US" dirty="0">
                    <a:latin typeface="Courier New" panose="02070309020205020404" pitchFamily="49" charset="0"/>
                    <a:cs typeface="Courier New" panose="02070309020205020404" pitchFamily="49" charset="0"/>
                  </a:rPr>
                  <a:t>(“Hello world”);</a:t>
                </a:r>
              </a:p>
              <a:p>
                <a:r>
                  <a:rPr lang="en-US" dirty="0">
                    <a:latin typeface="Courier New" panose="02070309020205020404" pitchFamily="49" charset="0"/>
                    <a:cs typeface="Courier New" panose="02070309020205020404" pitchFamily="49" charset="0"/>
                  </a:rPr>
                  <a:t>      }</a:t>
                </a:r>
              </a:p>
              <a:p>
                <a:r>
                  <a:rPr lang="en-US" dirty="0">
                    <a:latin typeface="Courier New" panose="02070309020205020404" pitchFamily="49" charset="0"/>
                    <a:cs typeface="Courier New" panose="02070309020205020404" pitchFamily="49" charset="0"/>
                  </a:rPr>
                  <a:t>      j = j + 5;</a:t>
                </a:r>
              </a:p>
              <a:p>
                <a:r>
                  <a:rPr lang="en-US" dirty="0">
                    <a:latin typeface="Courier New" panose="02070309020205020404" pitchFamily="49" charset="0"/>
                    <a:cs typeface="Courier New" panose="02070309020205020404" pitchFamily="49" charset="0"/>
                  </a:rPr>
                  <a:t>   }</a:t>
                </a:r>
              </a:p>
              <a:p>
                <a:pPr marL="0" indent="0">
                  <a:buNone/>
                </a:pPr>
                <a:r>
                  <a:rPr lang="en-US" dirty="0">
                    <a:latin typeface="Courier New" panose="02070309020205020404" pitchFamily="49" charset="0"/>
                    <a:cs typeface="Courier New" panose="02070309020205020404" pitchFamily="49" charset="0"/>
                  </a:rPr>
                  <a:t> }</a:t>
                </a:r>
              </a:p>
              <a:p>
                <a:endParaRPr lang="en-US" dirty="0">
                  <a:latin typeface="Courier New" panose="02070309020205020404" pitchFamily="49" charset="0"/>
                  <a:cs typeface="Courier New" panose="02070309020205020404" pitchFamily="49" charset="0"/>
                </a:endParaRPr>
              </a:p>
            </p:txBody>
          </p:sp>
        </mc:Choice>
        <mc:Fallback>
          <p:sp>
            <p:nvSpPr>
              <p:cNvPr id="3" name="Content Placeholder 2">
                <a:extLst>
                  <a:ext uri="{FF2B5EF4-FFF2-40B4-BE49-F238E27FC236}">
                    <a16:creationId xmlns:a16="http://schemas.microsoft.com/office/drawing/2014/main" id="{95A8EE7A-06A9-DE47-B90A-0152F7AFA389}"/>
                  </a:ext>
                </a:extLst>
              </p:cNvPr>
              <p:cNvSpPr>
                <a:spLocks noGrp="1" noRot="1" noChangeAspect="1" noMove="1" noResize="1" noEditPoints="1" noAdjustHandles="1" noChangeArrowheads="1" noChangeShapeType="1" noTextEdit="1"/>
              </p:cNvSpPr>
              <p:nvPr>
                <p:ph idx="1"/>
              </p:nvPr>
            </p:nvSpPr>
            <p:spPr>
              <a:xfrm>
                <a:off x="575239" y="1739901"/>
                <a:ext cx="8238562" cy="4038600"/>
              </a:xfrm>
              <a:blipFill>
                <a:blip r:embed="rId2"/>
                <a:stretch>
                  <a:fillRect t="-2821"/>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EE4E0465-3E4E-664E-B098-DCC89FBB7977}"/>
              </a:ext>
            </a:extLst>
          </p:cNvPr>
          <p:cNvSpPr>
            <a:spLocks noGrp="1"/>
          </p:cNvSpPr>
          <p:nvPr>
            <p:ph type="ftr" sz="quarter" idx="11"/>
          </p:nvPr>
        </p:nvSpPr>
        <p:spPr/>
        <p:txBody>
          <a:bodyPr/>
          <a:lstStyle/>
          <a:p>
            <a:r>
              <a:rPr lang="es-ES"/>
              <a:t>CSE 373 Su 19 - Robbie Weber</a:t>
            </a:r>
            <a:endParaRPr lang="en-US"/>
          </a:p>
        </p:txBody>
      </p:sp>
      <p:sp>
        <p:nvSpPr>
          <p:cNvPr id="5" name="Slide Number Placeholder 4">
            <a:extLst>
              <a:ext uri="{FF2B5EF4-FFF2-40B4-BE49-F238E27FC236}">
                <a16:creationId xmlns:a16="http://schemas.microsoft.com/office/drawing/2014/main" id="{CB258BE5-AE76-F141-9FD6-9B5942E08CF4}"/>
              </a:ext>
            </a:extLst>
          </p:cNvPr>
          <p:cNvSpPr>
            <a:spLocks noGrp="1"/>
          </p:cNvSpPr>
          <p:nvPr>
            <p:ph type="sldNum" sz="quarter" idx="12"/>
          </p:nvPr>
        </p:nvSpPr>
        <p:spPr/>
        <p:txBody>
          <a:bodyPr/>
          <a:lstStyle/>
          <a:p>
            <a:fld id="{659665DE-58FC-41F4-AC58-2C90A5E00527}" type="slidenum">
              <a:rPr lang="en-US" smtClean="0"/>
              <a:t>14</a:t>
            </a:fld>
            <a:endParaRPr lang="en-US"/>
          </a:p>
        </p:txBody>
      </p:sp>
      <p:sp>
        <p:nvSpPr>
          <p:cNvPr id="7" name="TextBox 6">
            <a:extLst>
              <a:ext uri="{FF2B5EF4-FFF2-40B4-BE49-F238E27FC236}">
                <a16:creationId xmlns:a16="http://schemas.microsoft.com/office/drawing/2014/main" id="{B3B4AA61-1760-3F4F-8B81-411792506645}"/>
              </a:ext>
            </a:extLst>
          </p:cNvPr>
          <p:cNvSpPr txBox="1"/>
          <p:nvPr/>
        </p:nvSpPr>
        <p:spPr>
          <a:xfrm>
            <a:off x="6901302" y="3784601"/>
            <a:ext cx="465192" cy="369332"/>
          </a:xfrm>
          <a:prstGeom prst="rect">
            <a:avLst/>
          </a:prstGeom>
          <a:noFill/>
        </p:spPr>
        <p:txBody>
          <a:bodyPr wrap="none" rtlCol="0">
            <a:spAutoFit/>
          </a:bodyPr>
          <a:lstStyle/>
          <a:p>
            <a:r>
              <a:rPr lang="en-US" b="1" dirty="0">
                <a:solidFill>
                  <a:srgbClr val="B6A479"/>
                </a:solidFill>
                <a:latin typeface="Segoe UI Historic" panose="020B0502040204020203" pitchFamily="34" charset="0"/>
                <a:ea typeface="Segoe UI Historic" panose="020B0502040204020203" pitchFamily="34" charset="0"/>
                <a:cs typeface="Segoe UI Historic" panose="020B0502040204020203" pitchFamily="34" charset="0"/>
              </a:rPr>
              <a:t>+1</a:t>
            </a:r>
          </a:p>
        </p:txBody>
      </p:sp>
      <p:sp>
        <p:nvSpPr>
          <p:cNvPr id="9" name="TextBox 8">
            <a:extLst>
              <a:ext uri="{FF2B5EF4-FFF2-40B4-BE49-F238E27FC236}">
                <a16:creationId xmlns:a16="http://schemas.microsoft.com/office/drawing/2014/main" id="{4E3D8EF2-2EA5-9841-8C83-BEB3EE059678}"/>
              </a:ext>
            </a:extLst>
          </p:cNvPr>
          <p:cNvSpPr txBox="1"/>
          <p:nvPr/>
        </p:nvSpPr>
        <p:spPr>
          <a:xfrm>
            <a:off x="3027802" y="4533901"/>
            <a:ext cx="468398" cy="369332"/>
          </a:xfrm>
          <a:prstGeom prst="rect">
            <a:avLst/>
          </a:prstGeom>
          <a:noFill/>
        </p:spPr>
        <p:txBody>
          <a:bodyPr wrap="none" rtlCol="0">
            <a:spAutoFit/>
          </a:bodyPr>
          <a:lstStyle/>
          <a:p>
            <a:r>
              <a:rPr lang="en-US" b="1" dirty="0">
                <a:solidFill>
                  <a:srgbClr val="B6A479"/>
                </a:solidFill>
                <a:latin typeface="Segoe UI Historic" panose="020B0502040204020203" pitchFamily="34" charset="0"/>
                <a:ea typeface="Segoe UI Historic" panose="020B0502040204020203" pitchFamily="34" charset="0"/>
                <a:cs typeface="Segoe UI Historic" panose="020B0502040204020203" pitchFamily="34" charset="0"/>
              </a:rPr>
              <a:t>+2</a:t>
            </a:r>
          </a:p>
        </p:txBody>
      </p:sp>
      <p:sp>
        <p:nvSpPr>
          <p:cNvPr id="10" name="TextBox 9">
            <a:extLst>
              <a:ext uri="{FF2B5EF4-FFF2-40B4-BE49-F238E27FC236}">
                <a16:creationId xmlns:a16="http://schemas.microsoft.com/office/drawing/2014/main" id="{9BBEA51E-B4ED-6043-9A5C-51030D754921}"/>
              </a:ext>
            </a:extLst>
          </p:cNvPr>
          <p:cNvSpPr txBox="1"/>
          <p:nvPr/>
        </p:nvSpPr>
        <p:spPr>
          <a:xfrm>
            <a:off x="2562610" y="2653270"/>
            <a:ext cx="465192" cy="369332"/>
          </a:xfrm>
          <a:prstGeom prst="rect">
            <a:avLst/>
          </a:prstGeom>
          <a:noFill/>
        </p:spPr>
        <p:txBody>
          <a:bodyPr wrap="none" rtlCol="0">
            <a:spAutoFit/>
          </a:bodyPr>
          <a:lstStyle/>
          <a:p>
            <a:r>
              <a:rPr lang="en-US" b="1" dirty="0">
                <a:solidFill>
                  <a:srgbClr val="B6A479"/>
                </a:solidFill>
                <a:latin typeface="Segoe UI Historic" panose="020B0502040204020203" pitchFamily="34" charset="0"/>
                <a:ea typeface="Segoe UI Historic" panose="020B0502040204020203" pitchFamily="34" charset="0"/>
                <a:cs typeface="Segoe UI Historic" panose="020B0502040204020203" pitchFamily="34" charset="0"/>
              </a:rPr>
              <a:t>+1</a:t>
            </a:r>
          </a:p>
        </p:txBody>
      </p:sp>
      <p:sp>
        <p:nvSpPr>
          <p:cNvPr id="11" name="TextBox 10">
            <a:extLst>
              <a:ext uri="{FF2B5EF4-FFF2-40B4-BE49-F238E27FC236}">
                <a16:creationId xmlns:a16="http://schemas.microsoft.com/office/drawing/2014/main" id="{9D8D09E7-0460-B44C-87E3-B976C91EB992}"/>
              </a:ext>
            </a:extLst>
          </p:cNvPr>
          <p:cNvSpPr txBox="1"/>
          <p:nvPr/>
        </p:nvSpPr>
        <p:spPr>
          <a:xfrm>
            <a:off x="5863404" y="3389869"/>
            <a:ext cx="1119217" cy="369332"/>
          </a:xfrm>
          <a:prstGeom prst="rect">
            <a:avLst/>
          </a:prstGeom>
          <a:noFill/>
        </p:spPr>
        <p:txBody>
          <a:bodyPr wrap="none" rtlCol="0">
            <a:spAutoFit/>
          </a:bodyPr>
          <a:lstStyle/>
          <a:p>
            <a:r>
              <a:rPr lang="en-US" b="1" dirty="0">
                <a:solidFill>
                  <a:srgbClr val="B6A479"/>
                </a:solidFill>
                <a:latin typeface="Segoe UI Historic" panose="020B0502040204020203" pitchFamily="34" charset="0"/>
                <a:ea typeface="Segoe UI Historic" panose="020B0502040204020203" pitchFamily="34" charset="0"/>
                <a:cs typeface="Segoe UI Historic" panose="020B0502040204020203" pitchFamily="34" charset="0"/>
              </a:rPr>
              <a:t>+k(body)</a:t>
            </a:r>
          </a:p>
        </p:txBody>
      </p:sp>
      <p:sp>
        <p:nvSpPr>
          <p:cNvPr id="12" name="TextBox 11">
            <a:extLst>
              <a:ext uri="{FF2B5EF4-FFF2-40B4-BE49-F238E27FC236}">
                <a16:creationId xmlns:a16="http://schemas.microsoft.com/office/drawing/2014/main" id="{5E36BECA-137E-1041-8330-81842B89BEBE}"/>
              </a:ext>
            </a:extLst>
          </p:cNvPr>
          <p:cNvSpPr txBox="1"/>
          <p:nvPr/>
        </p:nvSpPr>
        <p:spPr>
          <a:xfrm>
            <a:off x="3362710" y="2985577"/>
            <a:ext cx="1398140" cy="369332"/>
          </a:xfrm>
          <a:prstGeom prst="rect">
            <a:avLst/>
          </a:prstGeom>
          <a:noFill/>
        </p:spPr>
        <p:txBody>
          <a:bodyPr wrap="none" rtlCol="0">
            <a:spAutoFit/>
          </a:bodyPr>
          <a:lstStyle/>
          <a:p>
            <a:r>
              <a:rPr lang="en-US" b="1" dirty="0">
                <a:solidFill>
                  <a:srgbClr val="B6A479"/>
                </a:solidFill>
                <a:latin typeface="Segoe UI Historic" panose="020B0502040204020203" pitchFamily="34" charset="0"/>
                <a:ea typeface="Segoe UI Historic" panose="020B0502040204020203" pitchFamily="34" charset="0"/>
                <a:cs typeface="Segoe UI Historic" panose="020B0502040204020203" pitchFamily="34" charset="0"/>
              </a:rPr>
              <a:t>+k/5 (body)</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77607A35-40D7-104B-9805-457101288982}"/>
                  </a:ext>
                </a:extLst>
              </p:cNvPr>
              <p:cNvSpPr txBox="1"/>
              <p:nvPr/>
            </p:nvSpPr>
            <p:spPr>
              <a:xfrm>
                <a:off x="8485829" y="2998446"/>
                <a:ext cx="2626671" cy="68762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4C3282"/>
                          </a:solidFill>
                          <a:latin typeface="Cambria Math" panose="02040503050406030204" pitchFamily="18" charset="0"/>
                        </a:rPr>
                        <m:t>𝑓</m:t>
                      </m:r>
                      <m:d>
                        <m:dPr>
                          <m:ctrlPr>
                            <a:rPr lang="en-US" sz="2000" b="0" i="1" smtClean="0">
                              <a:solidFill>
                                <a:srgbClr val="4C3282"/>
                              </a:solidFill>
                              <a:latin typeface="Cambria Math" panose="02040503050406030204" pitchFamily="18" charset="0"/>
                            </a:rPr>
                          </m:ctrlPr>
                        </m:dPr>
                        <m:e>
                          <m:r>
                            <a:rPr lang="en-US" sz="2000" b="0" i="1" smtClean="0">
                              <a:solidFill>
                                <a:srgbClr val="4C3282"/>
                              </a:solidFill>
                              <a:latin typeface="Cambria Math" panose="02040503050406030204" pitchFamily="18" charset="0"/>
                            </a:rPr>
                            <m:t>𝑘</m:t>
                          </m:r>
                        </m:e>
                      </m:d>
                      <m:r>
                        <a:rPr lang="en-US" sz="2000" b="0" i="1" smtClean="0">
                          <a:solidFill>
                            <a:srgbClr val="4C3282"/>
                          </a:solidFill>
                          <a:latin typeface="Cambria Math" panose="02040503050406030204" pitchFamily="18" charset="0"/>
                        </a:rPr>
                        <m:t>=</m:t>
                      </m:r>
                      <m:f>
                        <m:fPr>
                          <m:ctrlPr>
                            <a:rPr lang="en-US" sz="2000" b="0" i="1" smtClean="0">
                              <a:solidFill>
                                <a:srgbClr val="4C3282"/>
                              </a:solidFill>
                              <a:latin typeface="Cambria Math" panose="02040503050406030204" pitchFamily="18" charset="0"/>
                            </a:rPr>
                          </m:ctrlPr>
                        </m:fPr>
                        <m:num>
                          <m:r>
                            <a:rPr lang="en-US" sz="2000" b="0" i="1" smtClean="0">
                              <a:solidFill>
                                <a:srgbClr val="4C3282"/>
                              </a:solidFill>
                              <a:latin typeface="Cambria Math" panose="02040503050406030204" pitchFamily="18" charset="0"/>
                            </a:rPr>
                            <m:t>𝑘</m:t>
                          </m:r>
                          <m:d>
                            <m:dPr>
                              <m:ctrlPr>
                                <a:rPr lang="en-US" sz="2000" b="0" i="1" smtClean="0">
                                  <a:solidFill>
                                    <a:srgbClr val="4C3282"/>
                                  </a:solidFill>
                                  <a:latin typeface="Cambria Math" panose="02040503050406030204" pitchFamily="18" charset="0"/>
                                </a:rPr>
                              </m:ctrlPr>
                            </m:dPr>
                            <m:e>
                              <m:r>
                                <a:rPr lang="en-US" sz="2000" b="0" i="1" smtClean="0">
                                  <a:solidFill>
                                    <a:srgbClr val="4C3282"/>
                                  </a:solidFill>
                                  <a:latin typeface="Cambria Math" panose="02040503050406030204" pitchFamily="18" charset="0"/>
                                </a:rPr>
                                <m:t>𝑘</m:t>
                              </m:r>
                              <m:r>
                                <a:rPr lang="en-US" sz="2000" b="0" i="1" smtClean="0">
                                  <a:solidFill>
                                    <a:srgbClr val="4C3282"/>
                                  </a:solidFill>
                                  <a:latin typeface="Cambria Math" panose="02040503050406030204" pitchFamily="18" charset="0"/>
                                </a:rPr>
                                <m:t>+2</m:t>
                              </m:r>
                            </m:e>
                          </m:d>
                        </m:num>
                        <m:den>
                          <m:r>
                            <a:rPr lang="en-US" sz="2000" b="0" i="1" smtClean="0">
                              <a:solidFill>
                                <a:srgbClr val="4C3282"/>
                              </a:solidFill>
                              <a:latin typeface="Cambria Math" panose="02040503050406030204" pitchFamily="18" charset="0"/>
                            </a:rPr>
                            <m:t>5</m:t>
                          </m:r>
                        </m:den>
                      </m:f>
                    </m:oMath>
                  </m:oMathPara>
                </a14:m>
                <a:endParaRPr lang="en-US" sz="2000" dirty="0">
                  <a:solidFill>
                    <a:srgbClr val="4C3282"/>
                  </a:solidFill>
                </a:endParaRPr>
              </a:p>
            </p:txBody>
          </p:sp>
        </mc:Choice>
        <mc:Fallback xmlns="">
          <p:sp>
            <p:nvSpPr>
              <p:cNvPr id="13" name="TextBox 12">
                <a:extLst>
                  <a:ext uri="{FF2B5EF4-FFF2-40B4-BE49-F238E27FC236}">
                    <a16:creationId xmlns:a16="http://schemas.microsoft.com/office/drawing/2014/main" id="{77607A35-40D7-104B-9805-457101288982}"/>
                  </a:ext>
                </a:extLst>
              </p:cNvPr>
              <p:cNvSpPr txBox="1">
                <a:spLocks noRot="1" noChangeAspect="1" noMove="1" noResize="1" noEditPoints="1" noAdjustHandles="1" noChangeArrowheads="1" noChangeShapeType="1" noTextEdit="1"/>
              </p:cNvSpPr>
              <p:nvPr/>
            </p:nvSpPr>
            <p:spPr>
              <a:xfrm>
                <a:off x="8485829" y="2998446"/>
                <a:ext cx="2626671" cy="687624"/>
              </a:xfrm>
              <a:prstGeom prst="rect">
                <a:avLst/>
              </a:prstGeom>
              <a:blipFill>
                <a:blip r:embed="rId3"/>
                <a:stretch>
                  <a:fillRect b="-5455"/>
                </a:stretch>
              </a:blipFill>
            </p:spPr>
            <p:txBody>
              <a:bodyPr/>
              <a:lstStyle/>
              <a:p>
                <a:r>
                  <a:rPr lang="en-US">
                    <a:noFill/>
                  </a:rPr>
                  <a:t> </a:t>
                </a:r>
              </a:p>
            </p:txBody>
          </p:sp>
        </mc:Fallback>
      </mc:AlternateContent>
      <p:sp>
        <p:nvSpPr>
          <p:cNvPr id="14" name="Rectangle 13">
            <a:extLst>
              <a:ext uri="{FF2B5EF4-FFF2-40B4-BE49-F238E27FC236}">
                <a16:creationId xmlns:a16="http://schemas.microsoft.com/office/drawing/2014/main" id="{D5138F25-023A-2340-9966-B81467C633A1}"/>
              </a:ext>
            </a:extLst>
          </p:cNvPr>
          <p:cNvSpPr/>
          <p:nvPr/>
        </p:nvSpPr>
        <p:spPr>
          <a:xfrm>
            <a:off x="8781888" y="2904048"/>
            <a:ext cx="2330612" cy="1499516"/>
          </a:xfrm>
          <a:prstGeom prst="rect">
            <a:avLst/>
          </a:prstGeom>
          <a:no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8F6E7EA-0521-FA4D-BD82-6F231FC9F97C}"/>
                  </a:ext>
                </a:extLst>
              </p:cNvPr>
              <p:cNvSpPr txBox="1"/>
              <p:nvPr/>
            </p:nvSpPr>
            <p:spPr>
              <a:xfrm>
                <a:off x="8848228" y="3839398"/>
                <a:ext cx="2118657" cy="369332"/>
              </a:xfrm>
              <a:prstGeom prst="rect">
                <a:avLst/>
              </a:prstGeom>
              <a:noFill/>
            </p:spPr>
            <p:txBody>
              <a:bodyPr wrap="none" rtlCol="0">
                <a:spAutoFit/>
              </a:bodyPr>
              <a:lstStyle/>
              <a:p>
                <a:r>
                  <a:rPr lang="en-US"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quadratic -&gt; </a:t>
                </a:r>
                <a14:m>
                  <m:oMath xmlns:m="http://schemas.openxmlformats.org/officeDocument/2006/math">
                    <m:r>
                      <a:rPr lang="en-US" i="1" dirty="0" smtClean="0">
                        <a:solidFill>
                          <a:srgbClr val="4C3282"/>
                        </a:solidFill>
                        <a:latin typeface="Cambria Math" panose="02040503050406030204" pitchFamily="18" charset="0"/>
                        <a:ea typeface="Segoe UI Historic" panose="020B0502040204020203" pitchFamily="34" charset="0"/>
                        <a:cs typeface="Segoe UI Historic" panose="020B0502040204020203" pitchFamily="34" charset="0"/>
                      </a:rPr>
                      <m:t>𝑂</m:t>
                    </m:r>
                    <m:d>
                      <m:dPr>
                        <m:ctrlPr>
                          <a:rPr lang="en-US" i="1" dirty="0" smtClean="0">
                            <a:solidFill>
                              <a:srgbClr val="4C3282"/>
                            </a:solidFill>
                            <a:latin typeface="Cambria Math" panose="02040503050406030204" pitchFamily="18" charset="0"/>
                            <a:ea typeface="Segoe UI Historic" panose="020B0502040204020203" pitchFamily="34" charset="0"/>
                            <a:cs typeface="Segoe UI Historic" panose="020B0502040204020203" pitchFamily="34" charset="0"/>
                          </a:rPr>
                        </m:ctrlPr>
                      </m:dPr>
                      <m:e>
                        <m:sSup>
                          <m:sSupPr>
                            <m:ctrlPr>
                              <a:rPr lang="en-US" i="1" dirty="0" smtClean="0">
                                <a:solidFill>
                                  <a:srgbClr val="4C3282"/>
                                </a:solidFill>
                                <a:latin typeface="Cambria Math" panose="02040503050406030204" pitchFamily="18" charset="0"/>
                                <a:ea typeface="Segoe UI Historic" panose="020B0502040204020203" pitchFamily="34" charset="0"/>
                                <a:cs typeface="Segoe UI Historic" panose="020B0502040204020203" pitchFamily="34" charset="0"/>
                              </a:rPr>
                            </m:ctrlPr>
                          </m:sSupPr>
                          <m:e>
                            <m:r>
                              <a:rPr lang="en-US" i="1" dirty="0" smtClean="0">
                                <a:solidFill>
                                  <a:srgbClr val="4C3282"/>
                                </a:solidFill>
                                <a:latin typeface="Cambria Math" panose="02040503050406030204" pitchFamily="18" charset="0"/>
                                <a:ea typeface="Segoe UI Historic" panose="020B0502040204020203" pitchFamily="34" charset="0"/>
                                <a:cs typeface="Segoe UI Historic" panose="020B0502040204020203" pitchFamily="34" charset="0"/>
                              </a:rPr>
                              <m:t>𝑘</m:t>
                            </m:r>
                          </m:e>
                          <m:sup>
                            <m:r>
                              <a:rPr lang="en-US" i="1" dirty="0" smtClean="0">
                                <a:solidFill>
                                  <a:srgbClr val="4C3282"/>
                                </a:solidFill>
                                <a:latin typeface="Cambria Math" panose="02040503050406030204" pitchFamily="18" charset="0"/>
                                <a:ea typeface="Segoe UI Historic" panose="020B0502040204020203" pitchFamily="34" charset="0"/>
                                <a:cs typeface="Segoe UI Historic" panose="020B0502040204020203" pitchFamily="34" charset="0"/>
                              </a:rPr>
                              <m:t>2</m:t>
                            </m:r>
                          </m:sup>
                        </m:sSup>
                      </m:e>
                    </m:d>
                  </m:oMath>
                </a14:m>
                <a:endParaRPr lang="en-US"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mc:Choice>
        <mc:Fallback xmlns="">
          <p:sp>
            <p:nvSpPr>
              <p:cNvPr id="15" name="TextBox 14">
                <a:extLst>
                  <a:ext uri="{FF2B5EF4-FFF2-40B4-BE49-F238E27FC236}">
                    <a16:creationId xmlns:a16="http://schemas.microsoft.com/office/drawing/2014/main" id="{68F6E7EA-0521-FA4D-BD82-6F231FC9F97C}"/>
                  </a:ext>
                </a:extLst>
              </p:cNvPr>
              <p:cNvSpPr txBox="1">
                <a:spLocks noRot="1" noChangeAspect="1" noMove="1" noResize="1" noEditPoints="1" noAdjustHandles="1" noChangeArrowheads="1" noChangeShapeType="1" noTextEdit="1"/>
              </p:cNvSpPr>
              <p:nvPr/>
            </p:nvSpPr>
            <p:spPr>
              <a:xfrm>
                <a:off x="8848228" y="3839398"/>
                <a:ext cx="2118657" cy="369332"/>
              </a:xfrm>
              <a:prstGeom prst="rect">
                <a:avLst/>
              </a:prstGeom>
              <a:blipFill>
                <a:blip r:embed="rId4"/>
                <a:stretch>
                  <a:fillRect l="-2299" t="-8333" b="-28333"/>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69B9AA09-9D46-8C48-91FB-A6B2A461F63B}"/>
              </a:ext>
            </a:extLst>
          </p:cNvPr>
          <p:cNvSpPr txBox="1"/>
          <p:nvPr/>
        </p:nvSpPr>
        <p:spPr>
          <a:xfrm>
            <a:off x="4914900" y="4921981"/>
            <a:ext cx="7188693" cy="1200329"/>
          </a:xfrm>
          <a:prstGeom prst="rect">
            <a:avLst/>
          </a:prstGeom>
          <a:noFill/>
          <a:ln>
            <a:solidFill>
              <a:srgbClr val="4C3282"/>
            </a:solidFill>
          </a:ln>
        </p:spPr>
        <p:txBody>
          <a:bodyPr wrap="square" rtlCol="0">
            <a:spAutoFit/>
          </a:bodyPr>
          <a:lstStyle/>
          <a:p>
            <a:r>
              <a:rPr lang="en-US"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Approach</a:t>
            </a:r>
          </a:p>
          <a:p>
            <a:r>
              <a:rPr lang="en-US" i="1" dirty="0">
                <a:solidFill>
                  <a:srgbClr val="B6A479"/>
                </a:solidFill>
                <a:latin typeface="Segoe UI Historic" panose="020B0502040204020203" pitchFamily="34" charset="0"/>
                <a:ea typeface="Segoe UI Historic" panose="020B0502040204020203" pitchFamily="34" charset="0"/>
                <a:cs typeface="Segoe UI Historic" panose="020B0502040204020203" pitchFamily="34" charset="0"/>
              </a:rPr>
              <a:t>-&gt; start with basic operations, work inside out for control structures</a:t>
            </a:r>
            <a:endParaRPr lang="en-US" dirty="0">
              <a:latin typeface="Segoe UI Historic" panose="020B0502040204020203" pitchFamily="34" charset="0"/>
              <a:ea typeface="Segoe UI Historic" panose="020B0502040204020203" pitchFamily="34" charset="0"/>
              <a:cs typeface="Segoe UI Historic" panose="020B0502040204020203" pitchFamily="34" charset="0"/>
            </a:endParaRPr>
          </a:p>
          <a:p>
            <a:pPr marL="285750" indent="-285750">
              <a:buClr>
                <a:srgbClr val="B6A479"/>
              </a:buClr>
              <a:buFont typeface="System Font Regular"/>
              <a:buChar char="-"/>
            </a:pPr>
            <a:r>
              <a:rPr lang="en-US" dirty="0">
                <a:latin typeface="Segoe UI Historic" panose="020B0502040204020203" pitchFamily="34" charset="0"/>
                <a:ea typeface="Segoe UI Historic" panose="020B0502040204020203" pitchFamily="34" charset="0"/>
                <a:cs typeface="Segoe UI Historic" panose="020B0502040204020203" pitchFamily="34" charset="0"/>
              </a:rPr>
              <a:t>Each basic operation = +1</a:t>
            </a:r>
          </a:p>
          <a:p>
            <a:pPr marL="285750" indent="-285750">
              <a:buClr>
                <a:srgbClr val="B6A479"/>
              </a:buClr>
              <a:buFont typeface="System Font Regular"/>
              <a:buChar char="-"/>
            </a:pPr>
            <a:r>
              <a:rPr lang="en-US" dirty="0">
                <a:latin typeface="Segoe UI Historic" panose="020B0502040204020203" pitchFamily="34" charset="0"/>
                <a:ea typeface="Segoe UI Historic" panose="020B0502040204020203" pitchFamily="34" charset="0"/>
                <a:cs typeface="Segoe UI Historic" panose="020B0502040204020203" pitchFamily="34" charset="0"/>
              </a:rPr>
              <a:t>Loop = #iterations * (operations in loop body)</a:t>
            </a:r>
          </a:p>
        </p:txBody>
      </p:sp>
    </p:spTree>
    <p:extLst>
      <p:ext uri="{BB962C8B-B14F-4D97-AF65-F5344CB8AC3E}">
        <p14:creationId xmlns:p14="http://schemas.microsoft.com/office/powerpoint/2010/main" val="215411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
                                            <p:txEl>
                                              <p:pRg st="0" end="0"/>
                                            </p:txEl>
                                          </p:spTgt>
                                        </p:tgtEl>
                                        <p:attrNameLst>
                                          <p:attrName>style.visibility</p:attrName>
                                        </p:attrNameLst>
                                      </p:cBhvr>
                                      <p:to>
                                        <p:strVal val="visible"/>
                                      </p:to>
                                    </p:set>
                                    <p:animEffect transition="in" filter="fade">
                                      <p:cBhvr>
                                        <p:cTn id="37" dur="500"/>
                                        <p:tgtEl>
                                          <p:spTgt spid="17">
                                            <p:txEl>
                                              <p:pRg st="0" end="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7">
                                            <p:txEl>
                                              <p:pRg st="1" end="1"/>
                                            </p:txEl>
                                          </p:spTgt>
                                        </p:tgtEl>
                                        <p:attrNameLst>
                                          <p:attrName>style.visibility</p:attrName>
                                        </p:attrNameLst>
                                      </p:cBhvr>
                                      <p:to>
                                        <p:strVal val="visible"/>
                                      </p:to>
                                    </p:set>
                                    <p:animEffect transition="in" filter="fade">
                                      <p:cBhvr>
                                        <p:cTn id="40" dur="500"/>
                                        <p:tgtEl>
                                          <p:spTgt spid="17">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7">
                                            <p:txEl>
                                              <p:pRg st="2" end="2"/>
                                            </p:txEl>
                                          </p:spTgt>
                                        </p:tgtEl>
                                        <p:attrNameLst>
                                          <p:attrName>style.visibility</p:attrName>
                                        </p:attrNameLst>
                                      </p:cBhvr>
                                      <p:to>
                                        <p:strVal val="visible"/>
                                      </p:to>
                                    </p:set>
                                    <p:animEffect transition="in" filter="fade">
                                      <p:cBhvr>
                                        <p:cTn id="45" dur="500"/>
                                        <p:tgtEl>
                                          <p:spTgt spid="17">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7">
                                            <p:txEl>
                                              <p:pRg st="3" end="3"/>
                                            </p:txEl>
                                          </p:spTgt>
                                        </p:tgtEl>
                                        <p:attrNameLst>
                                          <p:attrName>style.visibility</p:attrName>
                                        </p:attrNameLst>
                                      </p:cBhvr>
                                      <p:to>
                                        <p:strVal val="visible"/>
                                      </p:to>
                                    </p:set>
                                    <p:animEffect transition="in" filter="fade">
                                      <p:cBhvr>
                                        <p:cTn id="50"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P spid="13" grpId="0"/>
      <p:bldP spid="14" grpId="0" animBg="1"/>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DEBAF-B8E6-E840-B2ED-54B0E60E701E}"/>
              </a:ext>
            </a:extLst>
          </p:cNvPr>
          <p:cNvSpPr>
            <a:spLocks noGrp="1"/>
          </p:cNvSpPr>
          <p:nvPr>
            <p:ph type="title"/>
          </p:nvPr>
        </p:nvSpPr>
        <p:spPr/>
        <p:txBody>
          <a:bodyPr/>
          <a:lstStyle/>
          <a:p>
            <a:r>
              <a:rPr lang="en-US" dirty="0"/>
              <a:t>Code modeling takeaways</a:t>
            </a:r>
          </a:p>
        </p:txBody>
      </p:sp>
      <p:sp>
        <p:nvSpPr>
          <p:cNvPr id="3" name="Content Placeholder 2">
            <a:extLst>
              <a:ext uri="{FF2B5EF4-FFF2-40B4-BE49-F238E27FC236}">
                <a16:creationId xmlns:a16="http://schemas.microsoft.com/office/drawing/2014/main" id="{B213B506-90A9-E942-AD57-DF76DE939567}"/>
              </a:ext>
            </a:extLst>
          </p:cNvPr>
          <p:cNvSpPr>
            <a:spLocks noGrp="1"/>
          </p:cNvSpPr>
          <p:nvPr>
            <p:ph idx="1"/>
          </p:nvPr>
        </p:nvSpPr>
        <p:spPr/>
        <p:txBody>
          <a:bodyPr/>
          <a:lstStyle/>
          <a:p>
            <a:r>
              <a:rPr lang="en-US" dirty="0"/>
              <a:t>- We talked about counting +1s to give you an intuition and point out what’s not important (variable assignments, math operators, etc.) and what is important (loops, method calls, etc.)</a:t>
            </a:r>
          </a:p>
          <a:p>
            <a:pPr>
              <a:buFontTx/>
              <a:buChar char="-"/>
            </a:pPr>
            <a:r>
              <a:rPr lang="en-US" dirty="0"/>
              <a:t>Once you’ve gotten some practice with a couple of these, you’ll find that you won’t need to count up the individual +1s. Those +1s won’t really matter at a high-level (for the most part we’re going to drop constants when we turn the code model function into a big-O), we instead look at what the more expensive operations are (loops, method calls, recursion) and see how the +n’s or the *n’s add up; </a:t>
            </a:r>
          </a:p>
        </p:txBody>
      </p:sp>
      <p:sp>
        <p:nvSpPr>
          <p:cNvPr id="4" name="Footer Placeholder 3">
            <a:extLst>
              <a:ext uri="{FF2B5EF4-FFF2-40B4-BE49-F238E27FC236}">
                <a16:creationId xmlns:a16="http://schemas.microsoft.com/office/drawing/2014/main" id="{113DEC32-C934-5F4F-BB71-A63ED8BE2F4B}"/>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028FB958-B8F3-824D-B7FE-D2AF32BB4DC9}"/>
              </a:ext>
            </a:extLst>
          </p:cNvPr>
          <p:cNvSpPr>
            <a:spLocks noGrp="1"/>
          </p:cNvSpPr>
          <p:nvPr>
            <p:ph type="sldNum" sz="quarter" idx="12"/>
          </p:nvPr>
        </p:nvSpPr>
        <p:spPr/>
        <p:txBody>
          <a:bodyPr/>
          <a:lstStyle/>
          <a:p>
            <a:fld id="{659665DE-58FC-41F4-AC58-2C90A5E00527}" type="slidenum">
              <a:rPr lang="en-US" smtClean="0"/>
              <a:t>15</a:t>
            </a:fld>
            <a:endParaRPr lang="en-US"/>
          </a:p>
        </p:txBody>
      </p:sp>
    </p:spTree>
    <p:extLst>
      <p:ext uri="{BB962C8B-B14F-4D97-AF65-F5344CB8AC3E}">
        <p14:creationId xmlns:p14="http://schemas.microsoft.com/office/powerpoint/2010/main" val="3424811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8BFF6-0A2E-B84C-8348-17D881E293E1}"/>
              </a:ext>
            </a:extLst>
          </p:cNvPr>
          <p:cNvSpPr>
            <a:spLocks noGrp="1"/>
          </p:cNvSpPr>
          <p:nvPr>
            <p:ph type="title"/>
          </p:nvPr>
        </p:nvSpPr>
        <p:spPr/>
        <p:txBody>
          <a:bodyPr/>
          <a:lstStyle/>
          <a:p>
            <a:r>
              <a:rPr lang="en-US" dirty="0"/>
              <a:t>Questions</a:t>
            </a:r>
          </a:p>
        </p:txBody>
      </p:sp>
      <p:sp>
        <p:nvSpPr>
          <p:cNvPr id="3" name="Footer Placeholder 2">
            <a:extLst>
              <a:ext uri="{FF2B5EF4-FFF2-40B4-BE49-F238E27FC236}">
                <a16:creationId xmlns:a16="http://schemas.microsoft.com/office/drawing/2014/main" id="{7878BFBB-E42D-0245-B973-94895E7779AC}"/>
              </a:ext>
            </a:extLst>
          </p:cNvPr>
          <p:cNvSpPr>
            <a:spLocks noGrp="1"/>
          </p:cNvSpPr>
          <p:nvPr>
            <p:ph type="ftr" sz="quarter" idx="11"/>
          </p:nvPr>
        </p:nvSpPr>
        <p:spPr/>
        <p:txBody>
          <a:bodyPr/>
          <a:lstStyle/>
          <a:p>
            <a:r>
              <a:rPr lang="en-US"/>
              <a:t>CSE 373 SP 18 - Kasey Champion</a:t>
            </a:r>
            <a:endParaRPr lang="en-US" dirty="0"/>
          </a:p>
        </p:txBody>
      </p:sp>
      <p:sp>
        <p:nvSpPr>
          <p:cNvPr id="4" name="Slide Number Placeholder 3">
            <a:extLst>
              <a:ext uri="{FF2B5EF4-FFF2-40B4-BE49-F238E27FC236}">
                <a16:creationId xmlns:a16="http://schemas.microsoft.com/office/drawing/2014/main" id="{78B47DD8-50E7-B34A-BA29-354F5B635957}"/>
              </a:ext>
            </a:extLst>
          </p:cNvPr>
          <p:cNvSpPr>
            <a:spLocks noGrp="1"/>
          </p:cNvSpPr>
          <p:nvPr>
            <p:ph type="sldNum" sz="quarter" idx="12"/>
          </p:nvPr>
        </p:nvSpPr>
        <p:spPr/>
        <p:txBody>
          <a:bodyPr/>
          <a:lstStyle/>
          <a:p>
            <a:fld id="{659665DE-58FC-41F4-AC58-2C90A5E00527}" type="slidenum">
              <a:rPr lang="en-US" smtClean="0"/>
              <a:pPr/>
              <a:t>16</a:t>
            </a:fld>
            <a:endParaRPr lang="en-US"/>
          </a:p>
        </p:txBody>
      </p:sp>
      <p:sp>
        <p:nvSpPr>
          <p:cNvPr id="5" name="Text Placeholder 4">
            <a:extLst>
              <a:ext uri="{FF2B5EF4-FFF2-40B4-BE49-F238E27FC236}">
                <a16:creationId xmlns:a16="http://schemas.microsoft.com/office/drawing/2014/main" id="{0E794710-46A5-F247-8127-AD9D84066D0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76616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08573-0541-B446-95DA-E01C3E0328A7}"/>
              </a:ext>
            </a:extLst>
          </p:cNvPr>
          <p:cNvSpPr>
            <a:spLocks noGrp="1"/>
          </p:cNvSpPr>
          <p:nvPr>
            <p:ph type="title"/>
          </p:nvPr>
        </p:nvSpPr>
        <p:spPr>
          <a:xfrm>
            <a:off x="3315881" y="3446573"/>
            <a:ext cx="6139404" cy="1014667"/>
          </a:xfrm>
        </p:spPr>
        <p:txBody>
          <a:bodyPr>
            <a:normAutofit fontScale="90000"/>
          </a:bodyPr>
          <a:lstStyle/>
          <a:p>
            <a:r>
              <a:rPr lang="en-US" dirty="0"/>
              <a:t>Formal Definition of Big-O</a:t>
            </a:r>
          </a:p>
        </p:txBody>
      </p:sp>
      <p:sp>
        <p:nvSpPr>
          <p:cNvPr id="3" name="Footer Placeholder 2">
            <a:extLst>
              <a:ext uri="{FF2B5EF4-FFF2-40B4-BE49-F238E27FC236}">
                <a16:creationId xmlns:a16="http://schemas.microsoft.com/office/drawing/2014/main" id="{6AF09F23-E72C-0941-BD87-D862D2224030}"/>
              </a:ext>
            </a:extLst>
          </p:cNvPr>
          <p:cNvSpPr>
            <a:spLocks noGrp="1"/>
          </p:cNvSpPr>
          <p:nvPr>
            <p:ph type="ftr" sz="quarter" idx="11"/>
          </p:nvPr>
        </p:nvSpPr>
        <p:spPr/>
        <p:txBody>
          <a:bodyPr/>
          <a:lstStyle/>
          <a:p>
            <a:r>
              <a:rPr lang="en-US"/>
              <a:t>CSE 373 SP 18 - Kasey Champion</a:t>
            </a:r>
            <a:endParaRPr lang="en-US" dirty="0"/>
          </a:p>
        </p:txBody>
      </p:sp>
      <p:sp>
        <p:nvSpPr>
          <p:cNvPr id="4" name="Slide Number Placeholder 3">
            <a:extLst>
              <a:ext uri="{FF2B5EF4-FFF2-40B4-BE49-F238E27FC236}">
                <a16:creationId xmlns:a16="http://schemas.microsoft.com/office/drawing/2014/main" id="{37E14AB2-468A-5149-AFA1-61A96CFA4BBA}"/>
              </a:ext>
            </a:extLst>
          </p:cNvPr>
          <p:cNvSpPr>
            <a:spLocks noGrp="1"/>
          </p:cNvSpPr>
          <p:nvPr>
            <p:ph type="sldNum" sz="quarter" idx="12"/>
          </p:nvPr>
        </p:nvSpPr>
        <p:spPr/>
        <p:txBody>
          <a:bodyPr/>
          <a:lstStyle/>
          <a:p>
            <a:fld id="{659665DE-58FC-41F4-AC58-2C90A5E00527}" type="slidenum">
              <a:rPr lang="en-US" smtClean="0"/>
              <a:pPr/>
              <a:t>17</a:t>
            </a:fld>
            <a:endParaRPr lang="en-US"/>
          </a:p>
        </p:txBody>
      </p:sp>
      <p:sp>
        <p:nvSpPr>
          <p:cNvPr id="5" name="Text Placeholder 4">
            <a:extLst>
              <a:ext uri="{FF2B5EF4-FFF2-40B4-BE49-F238E27FC236}">
                <a16:creationId xmlns:a16="http://schemas.microsoft.com/office/drawing/2014/main" id="{0C3E730F-2913-B04B-B803-7A744698CF0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57784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D6BF1-72ED-4732-AE4B-3D17F64C65FB}"/>
              </a:ext>
            </a:extLst>
          </p:cNvPr>
          <p:cNvSpPr>
            <a:spLocks noGrp="1"/>
          </p:cNvSpPr>
          <p:nvPr>
            <p:ph type="title"/>
          </p:nvPr>
        </p:nvSpPr>
        <p:spPr/>
        <p:txBody>
          <a:bodyPr/>
          <a:lstStyle/>
          <a:p>
            <a:r>
              <a:rPr lang="en-US" dirty="0"/>
              <a:t>Formal Definitions: Why?</a:t>
            </a:r>
          </a:p>
        </p:txBody>
      </p:sp>
      <p:sp>
        <p:nvSpPr>
          <p:cNvPr id="3" name="Content Placeholder 2">
            <a:extLst>
              <a:ext uri="{FF2B5EF4-FFF2-40B4-BE49-F238E27FC236}">
                <a16:creationId xmlns:a16="http://schemas.microsoft.com/office/drawing/2014/main" id="{F306C774-E203-474E-9CBA-45E0502EDB17}"/>
              </a:ext>
            </a:extLst>
          </p:cNvPr>
          <p:cNvSpPr>
            <a:spLocks noGrp="1"/>
          </p:cNvSpPr>
          <p:nvPr>
            <p:ph idx="1"/>
          </p:nvPr>
        </p:nvSpPr>
        <p:spPr/>
        <p:txBody>
          <a:bodyPr>
            <a:normAutofit lnSpcReduction="10000"/>
          </a:bodyPr>
          <a:lstStyle/>
          <a:p>
            <a:r>
              <a:rPr lang="en-US" sz="2600" dirty="0"/>
              <a:t>If you’re analyzing simple functions that are similar to those you’ve analyzed before, you don’t bother with the formal definition. You can just be comfortable using your intuitive definition.</a:t>
            </a:r>
          </a:p>
          <a:p>
            <a:endParaRPr lang="en-US" sz="2600" dirty="0"/>
          </a:p>
          <a:p>
            <a:r>
              <a:rPr lang="en-US" sz="2600" dirty="0"/>
              <a:t>If you’re analyzing more complex code or functions, however, this formal definition is a good fallback.</a:t>
            </a:r>
          </a:p>
          <a:p>
            <a:endParaRPr lang="en-US" sz="2600" dirty="0"/>
          </a:p>
          <a:p>
            <a:r>
              <a:rPr lang="en-US" sz="2600" dirty="0"/>
              <a:t>We’re going to be making more subtle big-O statements in this class.</a:t>
            </a:r>
          </a:p>
          <a:p>
            <a:pPr lvl="1"/>
            <a:r>
              <a:rPr lang="en-US" sz="2200" dirty="0"/>
              <a:t>We need a mathematical definition to be sure we know exactly where we are.</a:t>
            </a:r>
          </a:p>
          <a:p>
            <a:r>
              <a:rPr lang="en-US" sz="2600" dirty="0"/>
              <a:t>We’re going to teach you how to use the formal definition, so if you get lost (come across a weird edge case) you know how to get your bearings.</a:t>
            </a:r>
          </a:p>
        </p:txBody>
      </p:sp>
      <p:sp>
        <p:nvSpPr>
          <p:cNvPr id="4" name="Footer Placeholder 3">
            <a:extLst>
              <a:ext uri="{FF2B5EF4-FFF2-40B4-BE49-F238E27FC236}">
                <a16:creationId xmlns:a16="http://schemas.microsoft.com/office/drawing/2014/main" id="{4EC9595A-A7A6-4038-A8EC-BFC928A44D51}"/>
              </a:ext>
            </a:extLst>
          </p:cNvPr>
          <p:cNvSpPr>
            <a:spLocks noGrp="1"/>
          </p:cNvSpPr>
          <p:nvPr>
            <p:ph type="ftr" sz="quarter" idx="11"/>
          </p:nvPr>
        </p:nvSpPr>
        <p:spPr/>
        <p:txBody>
          <a:bodyPr/>
          <a:lstStyle/>
          <a:p>
            <a:r>
              <a:rPr lang="es-ES"/>
              <a:t>CSE 332 SU 18 - Robbie Weber</a:t>
            </a:r>
            <a:endParaRPr lang="en-US"/>
          </a:p>
        </p:txBody>
      </p:sp>
      <p:sp>
        <p:nvSpPr>
          <p:cNvPr id="5" name="Slide Number Placeholder 4">
            <a:extLst>
              <a:ext uri="{FF2B5EF4-FFF2-40B4-BE49-F238E27FC236}">
                <a16:creationId xmlns:a16="http://schemas.microsoft.com/office/drawing/2014/main" id="{7D3944D0-381A-46E6-8188-F31A438AD165}"/>
              </a:ext>
            </a:extLst>
          </p:cNvPr>
          <p:cNvSpPr>
            <a:spLocks noGrp="1"/>
          </p:cNvSpPr>
          <p:nvPr>
            <p:ph type="sldNum" sz="quarter" idx="12"/>
          </p:nvPr>
        </p:nvSpPr>
        <p:spPr/>
        <p:txBody>
          <a:bodyPr/>
          <a:lstStyle/>
          <a:p>
            <a:fld id="{659665DE-58FC-41F4-AC58-2C90A5E00527}" type="slidenum">
              <a:rPr lang="en-US" smtClean="0"/>
              <a:t>18</a:t>
            </a:fld>
            <a:endParaRPr lang="en-US"/>
          </a:p>
        </p:txBody>
      </p:sp>
    </p:spTree>
    <p:extLst>
      <p:ext uri="{BB962C8B-B14F-4D97-AF65-F5344CB8AC3E}">
        <p14:creationId xmlns:p14="http://schemas.microsoft.com/office/powerpoint/2010/main" val="3854970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1AE38-BC29-40E3-B368-21552E69C41F}"/>
              </a:ext>
            </a:extLst>
          </p:cNvPr>
          <p:cNvSpPr>
            <a:spLocks noGrp="1"/>
          </p:cNvSpPr>
          <p:nvPr>
            <p:ph type="title"/>
          </p:nvPr>
        </p:nvSpPr>
        <p:spPr/>
        <p:txBody>
          <a:bodyPr>
            <a:normAutofit fontScale="90000"/>
          </a:bodyPr>
          <a:lstStyle/>
          <a:p>
            <a:r>
              <a:rPr lang="en-US" dirty="0">
                <a:solidFill>
                  <a:schemeClr val="tx1"/>
                </a:solidFill>
              </a:rPr>
              <a:t>Function growth and what we want out of our formal definition</a:t>
            </a:r>
          </a:p>
        </p:txBody>
      </p:sp>
      <p:sp>
        <p:nvSpPr>
          <p:cNvPr id="4" name="Footer Placeholder 3">
            <a:extLst>
              <a:ext uri="{FF2B5EF4-FFF2-40B4-BE49-F238E27FC236}">
                <a16:creationId xmlns:a16="http://schemas.microsoft.com/office/drawing/2014/main" id="{25F1B4D9-F1F0-4AB4-99C1-DEDA9F09EBBD}"/>
              </a:ext>
            </a:extLst>
          </p:cNvPr>
          <p:cNvSpPr>
            <a:spLocks noGrp="1"/>
          </p:cNvSpPr>
          <p:nvPr>
            <p:ph type="ftr" sz="quarter" idx="11"/>
          </p:nvPr>
        </p:nvSpPr>
        <p:spPr>
          <a:xfrm>
            <a:off x="5715301" y="6521027"/>
            <a:ext cx="5901459" cy="274320"/>
          </a:xfrm>
        </p:spPr>
        <p:txBody>
          <a:bodyPr/>
          <a:lstStyle/>
          <a:p>
            <a:r>
              <a:rPr lang="es-ES"/>
              <a:t>CSE 332 SU 18 - Robbie Weber</a:t>
            </a:r>
            <a:endParaRPr lang="en-US" dirty="0"/>
          </a:p>
        </p:txBody>
      </p:sp>
      <p:sp>
        <p:nvSpPr>
          <p:cNvPr id="5" name="Slide Number Placeholder 4">
            <a:extLst>
              <a:ext uri="{FF2B5EF4-FFF2-40B4-BE49-F238E27FC236}">
                <a16:creationId xmlns:a16="http://schemas.microsoft.com/office/drawing/2014/main" id="{1E9FF030-7773-4F0E-86F9-11E453751C86}"/>
              </a:ext>
            </a:extLst>
          </p:cNvPr>
          <p:cNvSpPr>
            <a:spLocks noGrp="1"/>
          </p:cNvSpPr>
          <p:nvPr>
            <p:ph type="sldNum" sz="quarter" idx="12"/>
          </p:nvPr>
        </p:nvSpPr>
        <p:spPr/>
        <p:txBody>
          <a:bodyPr/>
          <a:lstStyle/>
          <a:p>
            <a:fld id="{659665DE-58FC-41F4-AC58-2C90A5E00527}" type="slidenum">
              <a:rPr lang="en-US" smtClean="0"/>
              <a:t>19</a:t>
            </a:fld>
            <a:endParaRPr lang="en-US"/>
          </a:p>
        </p:txBody>
      </p:sp>
      <p:sp>
        <p:nvSpPr>
          <p:cNvPr id="11" name="Rectangle 10">
            <a:extLst>
              <a:ext uri="{FF2B5EF4-FFF2-40B4-BE49-F238E27FC236}">
                <a16:creationId xmlns:a16="http://schemas.microsoft.com/office/drawing/2014/main" id="{C33A5F59-FDA0-41BE-817D-C75A00FEB161}"/>
              </a:ext>
            </a:extLst>
          </p:cNvPr>
          <p:cNvSpPr/>
          <p:nvPr/>
        </p:nvSpPr>
        <p:spPr>
          <a:xfrm>
            <a:off x="4381216" y="4992234"/>
            <a:ext cx="3255241" cy="923330"/>
          </a:xfrm>
          <a:prstGeom prst="rect">
            <a:avLst/>
          </a:prstGeom>
        </p:spPr>
        <p:txBody>
          <a:bodyPr wrap="square">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…but since both are linear eventually look similar at large input sizes</a:t>
            </a:r>
          </a:p>
        </p:txBody>
      </p:sp>
      <p:sp>
        <p:nvSpPr>
          <p:cNvPr id="12" name="Rectangle 11">
            <a:extLst>
              <a:ext uri="{FF2B5EF4-FFF2-40B4-BE49-F238E27FC236}">
                <a16:creationId xmlns:a16="http://schemas.microsoft.com/office/drawing/2014/main" id="{0AADDEFA-2EBA-4DB5-9C89-A05ABCA096F7}"/>
              </a:ext>
            </a:extLst>
          </p:cNvPr>
          <p:cNvSpPr/>
          <p:nvPr/>
        </p:nvSpPr>
        <p:spPr>
          <a:xfrm>
            <a:off x="4376463" y="5947592"/>
            <a:ext cx="3255241" cy="646331"/>
          </a:xfrm>
          <a:prstGeom prst="rect">
            <a:avLst/>
          </a:prstGeom>
        </p:spPr>
        <p:txBody>
          <a:bodyPr wrap="square">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whereas h(n) has a distinctly different growth rate</a:t>
            </a:r>
          </a:p>
        </p:txBody>
      </p:sp>
      <p:sp>
        <p:nvSpPr>
          <p:cNvPr id="15" name="Rectangle 14">
            <a:extLst>
              <a:ext uri="{FF2B5EF4-FFF2-40B4-BE49-F238E27FC236}">
                <a16:creationId xmlns:a16="http://schemas.microsoft.com/office/drawing/2014/main" id="{66C54A9E-A41B-4A35-AAD6-06B77DB9BBC1}"/>
              </a:ext>
            </a:extLst>
          </p:cNvPr>
          <p:cNvSpPr/>
          <p:nvPr/>
        </p:nvSpPr>
        <p:spPr>
          <a:xfrm>
            <a:off x="840559" y="4992234"/>
            <a:ext cx="3059430" cy="923330"/>
          </a:xfrm>
          <a:prstGeom prst="rect">
            <a:avLst/>
          </a:prstGeom>
        </p:spPr>
        <p:txBody>
          <a:bodyPr wrap="square">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The growth rate for f(n) and g(n) looks very different for small numbers of input</a:t>
            </a:r>
          </a:p>
        </p:txBody>
      </p:sp>
      <p:sp>
        <p:nvSpPr>
          <p:cNvPr id="17" name="Rectangle 16">
            <a:extLst>
              <a:ext uri="{FF2B5EF4-FFF2-40B4-BE49-F238E27FC236}">
                <a16:creationId xmlns:a16="http://schemas.microsoft.com/office/drawing/2014/main" id="{4B95566C-EC38-4A87-8895-7250849DA9F7}"/>
              </a:ext>
            </a:extLst>
          </p:cNvPr>
          <p:cNvSpPr/>
          <p:nvPr/>
        </p:nvSpPr>
        <p:spPr>
          <a:xfrm>
            <a:off x="8040410" y="4992234"/>
            <a:ext cx="3550288" cy="923330"/>
          </a:xfrm>
          <a:prstGeom prst="rect">
            <a:avLst/>
          </a:prstGeom>
        </p:spPr>
        <p:txBody>
          <a:bodyPr wrap="square">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But for very small input values h(n) actually has a slower growth rate than either f(n) or g(n)</a:t>
            </a:r>
          </a:p>
        </p:txBody>
      </p:sp>
      <p:sp>
        <p:nvSpPr>
          <p:cNvPr id="3" name="TextBox 2">
            <a:extLst>
              <a:ext uri="{FF2B5EF4-FFF2-40B4-BE49-F238E27FC236}">
                <a16:creationId xmlns:a16="http://schemas.microsoft.com/office/drawing/2014/main" id="{D458AAD6-30EC-B747-8A4E-D660A338AEC1}"/>
              </a:ext>
            </a:extLst>
          </p:cNvPr>
          <p:cNvSpPr txBox="1"/>
          <p:nvPr/>
        </p:nvSpPr>
        <p:spPr>
          <a:xfrm>
            <a:off x="530400" y="1480981"/>
            <a:ext cx="9591500" cy="923330"/>
          </a:xfrm>
          <a:prstGeom prst="rect">
            <a:avLst/>
          </a:prstGeom>
          <a:noFill/>
        </p:spPr>
        <p:txBody>
          <a:bodyPr wrap="squar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Imagine you have three possible algorithms to choose between. </a:t>
            </a:r>
          </a:p>
          <a:p>
            <a:r>
              <a:rPr lang="en-US" dirty="0">
                <a:latin typeface="Segoe UI Historic" panose="020B0502040204020203" pitchFamily="34" charset="0"/>
                <a:ea typeface="Segoe UI Historic" panose="020B0502040204020203" pitchFamily="34" charset="0"/>
                <a:cs typeface="Segoe UI Historic" panose="020B0502040204020203" pitchFamily="34" charset="0"/>
              </a:rPr>
              <a:t>Each has already been reduced to its mathematical model</a:t>
            </a:r>
          </a:p>
          <a:p>
            <a:endParaRPr lang="en-US" dirty="0">
              <a:latin typeface="Segoe UI Historic" panose="020B0502040204020203" pitchFamily="34" charset="0"/>
              <a:ea typeface="Segoe UI Historic" panose="020B0502040204020203" pitchFamily="34" charset="0"/>
              <a:cs typeface="Segoe UI Historic" panose="020B0502040204020203" pitchFamily="34" charset="0"/>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AE9FE99-5238-3645-BB21-B371832DB4FA}"/>
                  </a:ext>
                </a:extLst>
              </p:cNvPr>
              <p:cNvSpPr txBox="1"/>
              <p:nvPr/>
            </p:nvSpPr>
            <p:spPr>
              <a:xfrm>
                <a:off x="7363379" y="1650617"/>
                <a:ext cx="114916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r>
                        <a:rPr lang="en-US" b="0" i="1" smtClean="0">
                          <a:latin typeface="Cambria Math" panose="02040503050406030204" pitchFamily="18" charset="0"/>
                        </a:rPr>
                        <m:t>𝑛</m:t>
                      </m:r>
                    </m:oMath>
                  </m:oMathPara>
                </a14:m>
                <a:endParaRPr lang="en-US" dirty="0"/>
              </a:p>
            </p:txBody>
          </p:sp>
        </mc:Choice>
        <mc:Fallback xmlns="">
          <p:sp>
            <p:nvSpPr>
              <p:cNvPr id="13" name="TextBox 12">
                <a:extLst>
                  <a:ext uri="{FF2B5EF4-FFF2-40B4-BE49-F238E27FC236}">
                    <a16:creationId xmlns:a16="http://schemas.microsoft.com/office/drawing/2014/main" id="{AAE9FE99-5238-3645-BB21-B371832DB4FA}"/>
                  </a:ext>
                </a:extLst>
              </p:cNvPr>
              <p:cNvSpPr txBox="1">
                <a:spLocks noRot="1" noChangeAspect="1" noMove="1" noResize="1" noEditPoints="1" noAdjustHandles="1" noChangeArrowheads="1" noChangeShapeType="1" noTextEdit="1"/>
              </p:cNvSpPr>
              <p:nvPr/>
            </p:nvSpPr>
            <p:spPr>
              <a:xfrm>
                <a:off x="7363379" y="1650617"/>
                <a:ext cx="1149161" cy="369332"/>
              </a:xfrm>
              <a:prstGeom prst="rect">
                <a:avLst/>
              </a:prstGeom>
              <a:blipFill>
                <a:blip r:embed="rId3"/>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48ED0F1-808A-7246-A0CF-42EC6FA29CA5}"/>
                  </a:ext>
                </a:extLst>
              </p:cNvPr>
              <p:cNvSpPr txBox="1"/>
              <p:nvPr/>
            </p:nvSpPr>
            <p:spPr>
              <a:xfrm>
                <a:off x="8672294" y="1647386"/>
                <a:ext cx="128907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=4</m:t>
                      </m:r>
                      <m:r>
                        <a:rPr lang="en-US" b="0" i="1" smtClean="0">
                          <a:latin typeface="Cambria Math" panose="02040503050406030204" pitchFamily="18" charset="0"/>
                        </a:rPr>
                        <m:t>𝑛</m:t>
                      </m:r>
                    </m:oMath>
                  </m:oMathPara>
                </a14:m>
                <a:endParaRPr lang="en-US" dirty="0"/>
              </a:p>
            </p:txBody>
          </p:sp>
        </mc:Choice>
        <mc:Fallback xmlns="">
          <p:sp>
            <p:nvSpPr>
              <p:cNvPr id="16" name="TextBox 15">
                <a:extLst>
                  <a:ext uri="{FF2B5EF4-FFF2-40B4-BE49-F238E27FC236}">
                    <a16:creationId xmlns:a16="http://schemas.microsoft.com/office/drawing/2014/main" id="{D48ED0F1-808A-7246-A0CF-42EC6FA29CA5}"/>
                  </a:ext>
                </a:extLst>
              </p:cNvPr>
              <p:cNvSpPr txBox="1">
                <a:spLocks noRot="1" noChangeAspect="1" noMove="1" noResize="1" noEditPoints="1" noAdjustHandles="1" noChangeArrowheads="1" noChangeShapeType="1" noTextEdit="1"/>
              </p:cNvSpPr>
              <p:nvPr/>
            </p:nvSpPr>
            <p:spPr>
              <a:xfrm>
                <a:off x="8672294" y="1647386"/>
                <a:ext cx="1289071" cy="369332"/>
              </a:xfrm>
              <a:prstGeom prst="rect">
                <a:avLst/>
              </a:prstGeom>
              <a:blipFill>
                <a:blip r:embed="rId4"/>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92A87AE-3D00-5940-B358-3BDC0822FEE6}"/>
                  </a:ext>
                </a:extLst>
              </p:cNvPr>
              <p:cNvSpPr txBox="1"/>
              <p:nvPr/>
            </p:nvSpPr>
            <p:spPr>
              <a:xfrm>
                <a:off x="10121119" y="1648344"/>
                <a:ext cx="125534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h</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oMath>
                  </m:oMathPara>
                </a14:m>
                <a:endParaRPr lang="en-US" dirty="0"/>
              </a:p>
            </p:txBody>
          </p:sp>
        </mc:Choice>
        <mc:Fallback xmlns="">
          <p:sp>
            <p:nvSpPr>
              <p:cNvPr id="18" name="TextBox 17">
                <a:extLst>
                  <a:ext uri="{FF2B5EF4-FFF2-40B4-BE49-F238E27FC236}">
                    <a16:creationId xmlns:a16="http://schemas.microsoft.com/office/drawing/2014/main" id="{992A87AE-3D00-5940-B358-3BDC0822FEE6}"/>
                  </a:ext>
                </a:extLst>
              </p:cNvPr>
              <p:cNvSpPr txBox="1">
                <a:spLocks noRot="1" noChangeAspect="1" noMove="1" noResize="1" noEditPoints="1" noAdjustHandles="1" noChangeArrowheads="1" noChangeShapeType="1" noTextEdit="1"/>
              </p:cNvSpPr>
              <p:nvPr/>
            </p:nvSpPr>
            <p:spPr>
              <a:xfrm>
                <a:off x="10121119" y="1648344"/>
                <a:ext cx="1255344" cy="369332"/>
              </a:xfrm>
              <a:prstGeom prst="rect">
                <a:avLst/>
              </a:prstGeom>
              <a:blipFill>
                <a:blip r:embed="rId5"/>
                <a:stretch>
                  <a:fillRect/>
                </a:stretch>
              </a:blipFill>
            </p:spPr>
            <p:txBody>
              <a:bodyPr/>
              <a:lstStyle/>
              <a:p>
                <a:r>
                  <a:rPr lang="en-US">
                    <a:noFill/>
                  </a:rPr>
                  <a:t> </a:t>
                </a:r>
              </a:p>
            </p:txBody>
          </p:sp>
        </mc:Fallback>
      </mc:AlternateContent>
      <p:cxnSp>
        <p:nvCxnSpPr>
          <p:cNvPr id="19" name="Straight Connector 18">
            <a:extLst>
              <a:ext uri="{FF2B5EF4-FFF2-40B4-BE49-F238E27FC236}">
                <a16:creationId xmlns:a16="http://schemas.microsoft.com/office/drawing/2014/main" id="{79B0B585-E260-3D4A-A796-F4BC3F6E5EF1}"/>
              </a:ext>
            </a:extLst>
          </p:cNvPr>
          <p:cNvCxnSpPr/>
          <p:nvPr/>
        </p:nvCxnSpPr>
        <p:spPr>
          <a:xfrm>
            <a:off x="7445567" y="2016718"/>
            <a:ext cx="962212" cy="0"/>
          </a:xfrm>
          <a:prstGeom prst="line">
            <a:avLst/>
          </a:prstGeom>
          <a:ln w="19050">
            <a:solidFill>
              <a:srgbClr val="301DF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CFD7289-185F-FC44-A3BA-F0826CD7FD29}"/>
              </a:ext>
            </a:extLst>
          </p:cNvPr>
          <p:cNvCxnSpPr/>
          <p:nvPr/>
        </p:nvCxnSpPr>
        <p:spPr>
          <a:xfrm>
            <a:off x="8835723" y="2027062"/>
            <a:ext cx="962212" cy="0"/>
          </a:xfrm>
          <a:prstGeom prst="line">
            <a:avLst/>
          </a:prstGeom>
          <a:ln w="19050">
            <a:solidFill>
              <a:srgbClr val="FB5757"/>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E37454E-527F-1344-9D35-4B9D9C267257}"/>
              </a:ext>
            </a:extLst>
          </p:cNvPr>
          <p:cNvCxnSpPr/>
          <p:nvPr/>
        </p:nvCxnSpPr>
        <p:spPr>
          <a:xfrm>
            <a:off x="10251984" y="2027062"/>
            <a:ext cx="962212" cy="0"/>
          </a:xfrm>
          <a:prstGeom prst="line">
            <a:avLst/>
          </a:prstGeom>
          <a:ln w="19050">
            <a:solidFill>
              <a:srgbClr val="3CB53B"/>
            </a:solidFill>
          </a:ln>
        </p:spPr>
        <p:style>
          <a:lnRef idx="1">
            <a:schemeClr val="accent1"/>
          </a:lnRef>
          <a:fillRef idx="0">
            <a:schemeClr val="accent1"/>
          </a:fillRef>
          <a:effectRef idx="0">
            <a:schemeClr val="accent1"/>
          </a:effectRef>
          <a:fontRef idx="minor">
            <a:schemeClr val="tx1"/>
          </a:fontRef>
        </p:style>
      </p:cxnSp>
      <p:grpSp>
        <p:nvGrpSpPr>
          <p:cNvPr id="80" name="Group 79">
            <a:extLst>
              <a:ext uri="{FF2B5EF4-FFF2-40B4-BE49-F238E27FC236}">
                <a16:creationId xmlns:a16="http://schemas.microsoft.com/office/drawing/2014/main" id="{959B099C-17E6-FF4C-93E3-5FBD2F86C432}"/>
              </a:ext>
            </a:extLst>
          </p:cNvPr>
          <p:cNvGrpSpPr/>
          <p:nvPr/>
        </p:nvGrpSpPr>
        <p:grpSpPr>
          <a:xfrm>
            <a:off x="530400" y="2576954"/>
            <a:ext cx="3510731" cy="2245295"/>
            <a:chOff x="523768" y="2943940"/>
            <a:chExt cx="3510731" cy="2245295"/>
          </a:xfrm>
        </p:grpSpPr>
        <p:cxnSp>
          <p:nvCxnSpPr>
            <p:cNvPr id="24" name="Straight Arrow Connector 23">
              <a:extLst>
                <a:ext uri="{FF2B5EF4-FFF2-40B4-BE49-F238E27FC236}">
                  <a16:creationId xmlns:a16="http://schemas.microsoft.com/office/drawing/2014/main" id="{AAB39364-9777-054E-A98E-B296473F4113}"/>
                </a:ext>
              </a:extLst>
            </p:cNvPr>
            <p:cNvCxnSpPr>
              <a:cxnSpLocks/>
            </p:cNvCxnSpPr>
            <p:nvPr/>
          </p:nvCxnSpPr>
          <p:spPr>
            <a:xfrm flipV="1">
              <a:off x="815409" y="3162301"/>
              <a:ext cx="2843909" cy="1828799"/>
            </a:xfrm>
            <a:prstGeom prst="straightConnector1">
              <a:avLst/>
            </a:prstGeom>
            <a:ln>
              <a:solidFill>
                <a:srgbClr val="FB5757"/>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01DE804-AE59-024B-AE3E-0E59A5782939}"/>
                </a:ext>
              </a:extLst>
            </p:cNvPr>
            <p:cNvCxnSpPr>
              <a:cxnSpLocks/>
            </p:cNvCxnSpPr>
            <p:nvPr/>
          </p:nvCxnSpPr>
          <p:spPr>
            <a:xfrm flipV="1">
              <a:off x="833927" y="4587716"/>
              <a:ext cx="2789290" cy="403384"/>
            </a:xfrm>
            <a:prstGeom prst="straightConnector1">
              <a:avLst/>
            </a:prstGeom>
            <a:ln>
              <a:solidFill>
                <a:srgbClr val="301DFE"/>
              </a:solidFill>
              <a:tailEnd type="triangle"/>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212FC7E9-B56E-AA43-BE47-8B8054C1D6F4}"/>
                </a:ext>
              </a:extLst>
            </p:cNvPr>
            <p:cNvGrpSpPr/>
            <p:nvPr/>
          </p:nvGrpSpPr>
          <p:grpSpPr>
            <a:xfrm>
              <a:off x="523768" y="2943940"/>
              <a:ext cx="3510731" cy="2245295"/>
              <a:chOff x="523768" y="2943940"/>
              <a:chExt cx="3510731" cy="2245295"/>
            </a:xfrm>
          </p:grpSpPr>
          <p:cxnSp>
            <p:nvCxnSpPr>
              <p:cNvPr id="23" name="Straight Arrow Connector 22">
                <a:extLst>
                  <a:ext uri="{FF2B5EF4-FFF2-40B4-BE49-F238E27FC236}">
                    <a16:creationId xmlns:a16="http://schemas.microsoft.com/office/drawing/2014/main" id="{8DBFC57E-D1D4-B644-8B2F-61DB66D3D9A3}"/>
                  </a:ext>
                </a:extLst>
              </p:cNvPr>
              <p:cNvCxnSpPr/>
              <p:nvPr/>
            </p:nvCxnSpPr>
            <p:spPr>
              <a:xfrm>
                <a:off x="850900" y="4991100"/>
                <a:ext cx="282111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6423A0EB-9070-F943-81A5-27806DA7C2E0}"/>
                      </a:ext>
                    </a:extLst>
                  </p:cNvPr>
                  <p:cNvSpPr txBox="1"/>
                  <p:nvPr/>
                </p:nvSpPr>
                <p:spPr>
                  <a:xfrm>
                    <a:off x="523768" y="2943940"/>
                    <a:ext cx="72032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oMath>
                      </m:oMathPara>
                    </a14:m>
                    <a:endParaRPr lang="en-US" dirty="0"/>
                  </a:p>
                </p:txBody>
              </p:sp>
            </mc:Choice>
            <mc:Fallback xmlns="">
              <p:sp>
                <p:nvSpPr>
                  <p:cNvPr id="31" name="TextBox 30">
                    <a:extLst>
                      <a:ext uri="{FF2B5EF4-FFF2-40B4-BE49-F238E27FC236}">
                        <a16:creationId xmlns:a16="http://schemas.microsoft.com/office/drawing/2014/main" id="{6423A0EB-9070-F943-81A5-27806DA7C2E0}"/>
                      </a:ext>
                    </a:extLst>
                  </p:cNvPr>
                  <p:cNvSpPr txBox="1">
                    <a:spLocks noRot="1" noChangeAspect="1" noMove="1" noResize="1" noEditPoints="1" noAdjustHandles="1" noChangeArrowheads="1" noChangeShapeType="1" noTextEdit="1"/>
                  </p:cNvSpPr>
                  <p:nvPr/>
                </p:nvSpPr>
                <p:spPr>
                  <a:xfrm>
                    <a:off x="523768" y="2943940"/>
                    <a:ext cx="720325"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22D59C24-1076-9A49-949C-A2260089F6BB}"/>
                      </a:ext>
                    </a:extLst>
                  </p:cNvPr>
                  <p:cNvSpPr txBox="1"/>
                  <p:nvPr/>
                </p:nvSpPr>
                <p:spPr>
                  <a:xfrm>
                    <a:off x="3648689" y="4819903"/>
                    <a:ext cx="3858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𝑛</m:t>
                          </m:r>
                        </m:oMath>
                      </m:oMathPara>
                    </a14:m>
                    <a:endParaRPr lang="en-US" dirty="0"/>
                  </a:p>
                </p:txBody>
              </p:sp>
            </mc:Choice>
            <mc:Fallback xmlns="">
              <p:sp>
                <p:nvSpPr>
                  <p:cNvPr id="32" name="TextBox 31">
                    <a:extLst>
                      <a:ext uri="{FF2B5EF4-FFF2-40B4-BE49-F238E27FC236}">
                        <a16:creationId xmlns:a16="http://schemas.microsoft.com/office/drawing/2014/main" id="{22D59C24-1076-9A49-949C-A2260089F6BB}"/>
                      </a:ext>
                    </a:extLst>
                  </p:cNvPr>
                  <p:cNvSpPr txBox="1">
                    <a:spLocks noRot="1" noChangeAspect="1" noMove="1" noResize="1" noEditPoints="1" noAdjustHandles="1" noChangeArrowheads="1" noChangeShapeType="1" noTextEdit="1"/>
                  </p:cNvSpPr>
                  <p:nvPr/>
                </p:nvSpPr>
                <p:spPr>
                  <a:xfrm>
                    <a:off x="3648689" y="4819903"/>
                    <a:ext cx="385810" cy="369332"/>
                  </a:xfrm>
                  <a:prstGeom prst="rect">
                    <a:avLst/>
                  </a:prstGeom>
                  <a:blipFill>
                    <a:blip r:embed="rId7"/>
                    <a:stretch>
                      <a:fillRect/>
                    </a:stretch>
                  </a:blipFill>
                </p:spPr>
                <p:txBody>
                  <a:bodyPr/>
                  <a:lstStyle/>
                  <a:p>
                    <a:r>
                      <a:rPr lang="en-US">
                        <a:noFill/>
                      </a:rPr>
                      <a:t> </a:t>
                    </a:r>
                  </a:p>
                </p:txBody>
              </p:sp>
            </mc:Fallback>
          </mc:AlternateContent>
          <p:cxnSp>
            <p:nvCxnSpPr>
              <p:cNvPr id="33" name="Straight Arrow Connector 32">
                <a:extLst>
                  <a:ext uri="{FF2B5EF4-FFF2-40B4-BE49-F238E27FC236}">
                    <a16:creationId xmlns:a16="http://schemas.microsoft.com/office/drawing/2014/main" id="{8D003E0B-EA8A-804C-824C-F69FDE268D37}"/>
                  </a:ext>
                </a:extLst>
              </p:cNvPr>
              <p:cNvCxnSpPr>
                <a:cxnSpLocks/>
              </p:cNvCxnSpPr>
              <p:nvPr/>
            </p:nvCxnSpPr>
            <p:spPr>
              <a:xfrm flipV="1">
                <a:off x="833927" y="3313272"/>
                <a:ext cx="1" cy="16778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81" name="Group 80">
            <a:extLst>
              <a:ext uri="{FF2B5EF4-FFF2-40B4-BE49-F238E27FC236}">
                <a16:creationId xmlns:a16="http://schemas.microsoft.com/office/drawing/2014/main" id="{07DB3BEE-8EF2-5E48-8611-4DA6283568E0}"/>
              </a:ext>
            </a:extLst>
          </p:cNvPr>
          <p:cNvGrpSpPr/>
          <p:nvPr/>
        </p:nvGrpSpPr>
        <p:grpSpPr>
          <a:xfrm>
            <a:off x="4150444" y="2552945"/>
            <a:ext cx="3510731" cy="2245295"/>
            <a:chOff x="4131097" y="3067100"/>
            <a:chExt cx="3510731" cy="2245295"/>
          </a:xfrm>
        </p:grpSpPr>
        <p:grpSp>
          <p:nvGrpSpPr>
            <p:cNvPr id="37" name="Group 36">
              <a:extLst>
                <a:ext uri="{FF2B5EF4-FFF2-40B4-BE49-F238E27FC236}">
                  <a16:creationId xmlns:a16="http://schemas.microsoft.com/office/drawing/2014/main" id="{C17C2675-64D1-BF4D-A086-6C0967851634}"/>
                </a:ext>
              </a:extLst>
            </p:cNvPr>
            <p:cNvGrpSpPr/>
            <p:nvPr/>
          </p:nvGrpSpPr>
          <p:grpSpPr>
            <a:xfrm>
              <a:off x="4131097" y="3067100"/>
              <a:ext cx="3510731" cy="2245295"/>
              <a:chOff x="523768" y="2943940"/>
              <a:chExt cx="3510731" cy="2245295"/>
            </a:xfrm>
          </p:grpSpPr>
          <p:cxnSp>
            <p:nvCxnSpPr>
              <p:cNvPr id="38" name="Straight Arrow Connector 37">
                <a:extLst>
                  <a:ext uri="{FF2B5EF4-FFF2-40B4-BE49-F238E27FC236}">
                    <a16:creationId xmlns:a16="http://schemas.microsoft.com/office/drawing/2014/main" id="{5E866B16-F36F-9845-9387-19BADBD241AA}"/>
                  </a:ext>
                </a:extLst>
              </p:cNvPr>
              <p:cNvCxnSpPr/>
              <p:nvPr/>
            </p:nvCxnSpPr>
            <p:spPr>
              <a:xfrm>
                <a:off x="850900" y="4991100"/>
                <a:ext cx="282111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A8207758-31F9-F649-86F9-AC04FD035320}"/>
                      </a:ext>
                    </a:extLst>
                  </p:cNvPr>
                  <p:cNvSpPr txBox="1"/>
                  <p:nvPr/>
                </p:nvSpPr>
                <p:spPr>
                  <a:xfrm>
                    <a:off x="523768" y="2943940"/>
                    <a:ext cx="72032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oMath>
                      </m:oMathPara>
                    </a14:m>
                    <a:endParaRPr lang="en-US" dirty="0"/>
                  </a:p>
                </p:txBody>
              </p:sp>
            </mc:Choice>
            <mc:Fallback xmlns="">
              <p:sp>
                <p:nvSpPr>
                  <p:cNvPr id="39" name="TextBox 38">
                    <a:extLst>
                      <a:ext uri="{FF2B5EF4-FFF2-40B4-BE49-F238E27FC236}">
                        <a16:creationId xmlns:a16="http://schemas.microsoft.com/office/drawing/2014/main" id="{A8207758-31F9-F649-86F9-AC04FD035320}"/>
                      </a:ext>
                    </a:extLst>
                  </p:cNvPr>
                  <p:cNvSpPr txBox="1">
                    <a:spLocks noRot="1" noChangeAspect="1" noMove="1" noResize="1" noEditPoints="1" noAdjustHandles="1" noChangeArrowheads="1" noChangeShapeType="1" noTextEdit="1"/>
                  </p:cNvSpPr>
                  <p:nvPr/>
                </p:nvSpPr>
                <p:spPr>
                  <a:xfrm>
                    <a:off x="523768" y="2943940"/>
                    <a:ext cx="720325"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8A9F4252-2EFE-E444-AD89-8E949353E4C7}"/>
                      </a:ext>
                    </a:extLst>
                  </p:cNvPr>
                  <p:cNvSpPr txBox="1"/>
                  <p:nvPr/>
                </p:nvSpPr>
                <p:spPr>
                  <a:xfrm>
                    <a:off x="3648689" y="4819903"/>
                    <a:ext cx="3858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𝑛</m:t>
                          </m:r>
                        </m:oMath>
                      </m:oMathPara>
                    </a14:m>
                    <a:endParaRPr lang="en-US" dirty="0"/>
                  </a:p>
                </p:txBody>
              </p:sp>
            </mc:Choice>
            <mc:Fallback xmlns="">
              <p:sp>
                <p:nvSpPr>
                  <p:cNvPr id="40" name="TextBox 39">
                    <a:extLst>
                      <a:ext uri="{FF2B5EF4-FFF2-40B4-BE49-F238E27FC236}">
                        <a16:creationId xmlns:a16="http://schemas.microsoft.com/office/drawing/2014/main" id="{8A9F4252-2EFE-E444-AD89-8E949353E4C7}"/>
                      </a:ext>
                    </a:extLst>
                  </p:cNvPr>
                  <p:cNvSpPr txBox="1">
                    <a:spLocks noRot="1" noChangeAspect="1" noMove="1" noResize="1" noEditPoints="1" noAdjustHandles="1" noChangeArrowheads="1" noChangeShapeType="1" noTextEdit="1"/>
                  </p:cNvSpPr>
                  <p:nvPr/>
                </p:nvSpPr>
                <p:spPr>
                  <a:xfrm>
                    <a:off x="3648689" y="4819903"/>
                    <a:ext cx="385810" cy="369332"/>
                  </a:xfrm>
                  <a:prstGeom prst="rect">
                    <a:avLst/>
                  </a:prstGeom>
                  <a:blipFill>
                    <a:blip r:embed="rId9"/>
                    <a:stretch>
                      <a:fillRect/>
                    </a:stretch>
                  </a:blipFill>
                </p:spPr>
                <p:txBody>
                  <a:bodyPr/>
                  <a:lstStyle/>
                  <a:p>
                    <a:r>
                      <a:rPr lang="en-US">
                        <a:noFill/>
                      </a:rPr>
                      <a:t> </a:t>
                    </a:r>
                  </a:p>
                </p:txBody>
              </p:sp>
            </mc:Fallback>
          </mc:AlternateContent>
          <p:cxnSp>
            <p:nvCxnSpPr>
              <p:cNvPr id="41" name="Straight Arrow Connector 40">
                <a:extLst>
                  <a:ext uri="{FF2B5EF4-FFF2-40B4-BE49-F238E27FC236}">
                    <a16:creationId xmlns:a16="http://schemas.microsoft.com/office/drawing/2014/main" id="{8E03C864-A22D-9C4A-B1FC-C46266320450}"/>
                  </a:ext>
                </a:extLst>
              </p:cNvPr>
              <p:cNvCxnSpPr>
                <a:cxnSpLocks/>
              </p:cNvCxnSpPr>
              <p:nvPr/>
            </p:nvCxnSpPr>
            <p:spPr>
              <a:xfrm flipV="1">
                <a:off x="833927" y="3313272"/>
                <a:ext cx="1" cy="16778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42" name="Straight Arrow Connector 41">
              <a:extLst>
                <a:ext uri="{FF2B5EF4-FFF2-40B4-BE49-F238E27FC236}">
                  <a16:creationId xmlns:a16="http://schemas.microsoft.com/office/drawing/2014/main" id="{002A2846-45CC-5D47-83F0-8A14D09237ED}"/>
                </a:ext>
              </a:extLst>
            </p:cNvPr>
            <p:cNvCxnSpPr>
              <a:cxnSpLocks/>
            </p:cNvCxnSpPr>
            <p:nvPr/>
          </p:nvCxnSpPr>
          <p:spPr>
            <a:xfrm flipV="1">
              <a:off x="4433015" y="4968057"/>
              <a:ext cx="2882806" cy="147103"/>
            </a:xfrm>
            <a:prstGeom prst="straightConnector1">
              <a:avLst/>
            </a:prstGeom>
            <a:ln>
              <a:solidFill>
                <a:srgbClr val="301DFE"/>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75AD3D80-36CA-684F-A769-2ACDF082840A}"/>
                </a:ext>
              </a:extLst>
            </p:cNvPr>
            <p:cNvCxnSpPr>
              <a:cxnSpLocks/>
            </p:cNvCxnSpPr>
            <p:nvPr/>
          </p:nvCxnSpPr>
          <p:spPr>
            <a:xfrm flipV="1">
              <a:off x="4433015" y="4910650"/>
              <a:ext cx="2883374" cy="204510"/>
            </a:xfrm>
            <a:prstGeom prst="straightConnector1">
              <a:avLst/>
            </a:prstGeom>
            <a:ln>
              <a:solidFill>
                <a:srgbClr val="FB5757"/>
              </a:solidFill>
              <a:tailEnd type="triangle"/>
            </a:ln>
          </p:spPr>
          <p:style>
            <a:lnRef idx="1">
              <a:schemeClr val="accent1"/>
            </a:lnRef>
            <a:fillRef idx="0">
              <a:schemeClr val="accent1"/>
            </a:fillRef>
            <a:effectRef idx="0">
              <a:schemeClr val="accent1"/>
            </a:effectRef>
            <a:fontRef idx="minor">
              <a:schemeClr val="tx1"/>
            </a:fontRef>
          </p:style>
        </p:cxnSp>
        <p:sp>
          <p:nvSpPr>
            <p:cNvPr id="63" name="Freeform 62">
              <a:extLst>
                <a:ext uri="{FF2B5EF4-FFF2-40B4-BE49-F238E27FC236}">
                  <a16:creationId xmlns:a16="http://schemas.microsoft.com/office/drawing/2014/main" id="{67A4061E-F4B0-B64B-9AAF-54F8B3B016D1}"/>
                </a:ext>
              </a:extLst>
            </p:cNvPr>
            <p:cNvSpPr/>
            <p:nvPr/>
          </p:nvSpPr>
          <p:spPr>
            <a:xfrm>
              <a:off x="4483100" y="3708400"/>
              <a:ext cx="2832100" cy="1409700"/>
            </a:xfrm>
            <a:custGeom>
              <a:avLst/>
              <a:gdLst>
                <a:gd name="connsiteX0" fmla="*/ 0 w 2832100"/>
                <a:gd name="connsiteY0" fmla="*/ 1409700 h 1409700"/>
                <a:gd name="connsiteX1" fmla="*/ 1638300 w 2832100"/>
                <a:gd name="connsiteY1" fmla="*/ 939800 h 1409700"/>
                <a:gd name="connsiteX2" fmla="*/ 2832100 w 2832100"/>
                <a:gd name="connsiteY2" fmla="*/ 0 h 1409700"/>
                <a:gd name="connsiteX3" fmla="*/ 2832100 w 2832100"/>
                <a:gd name="connsiteY3" fmla="*/ 0 h 1409700"/>
              </a:gdLst>
              <a:ahLst/>
              <a:cxnLst>
                <a:cxn ang="0">
                  <a:pos x="connsiteX0" y="connsiteY0"/>
                </a:cxn>
                <a:cxn ang="0">
                  <a:pos x="connsiteX1" y="connsiteY1"/>
                </a:cxn>
                <a:cxn ang="0">
                  <a:pos x="connsiteX2" y="connsiteY2"/>
                </a:cxn>
                <a:cxn ang="0">
                  <a:pos x="connsiteX3" y="connsiteY3"/>
                </a:cxn>
              </a:cxnLst>
              <a:rect l="l" t="t" r="r" b="b"/>
              <a:pathLst>
                <a:path w="2832100" h="1409700">
                  <a:moveTo>
                    <a:pt x="0" y="1409700"/>
                  </a:moveTo>
                  <a:cubicBezTo>
                    <a:pt x="583141" y="1292225"/>
                    <a:pt x="1166283" y="1174750"/>
                    <a:pt x="1638300" y="939800"/>
                  </a:cubicBezTo>
                  <a:cubicBezTo>
                    <a:pt x="2110317" y="704850"/>
                    <a:pt x="2832100" y="0"/>
                    <a:pt x="2832100" y="0"/>
                  </a:cubicBezTo>
                  <a:lnTo>
                    <a:pt x="2832100" y="0"/>
                  </a:lnTo>
                </a:path>
              </a:pathLst>
            </a:custGeom>
            <a:noFill/>
            <a:ln>
              <a:solidFill>
                <a:srgbClr val="3CB5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1C4584C2-D7B8-5049-B43C-CBF97555B915}"/>
              </a:ext>
            </a:extLst>
          </p:cNvPr>
          <p:cNvGrpSpPr/>
          <p:nvPr/>
        </p:nvGrpSpPr>
        <p:grpSpPr>
          <a:xfrm>
            <a:off x="7872364" y="2546910"/>
            <a:ext cx="3510731" cy="2245295"/>
            <a:chOff x="7824722" y="3253441"/>
            <a:chExt cx="3510731" cy="2245295"/>
          </a:xfrm>
        </p:grpSpPr>
        <p:grpSp>
          <p:nvGrpSpPr>
            <p:cNvPr id="64" name="Group 63">
              <a:extLst>
                <a:ext uri="{FF2B5EF4-FFF2-40B4-BE49-F238E27FC236}">
                  <a16:creationId xmlns:a16="http://schemas.microsoft.com/office/drawing/2014/main" id="{81408294-3B50-7145-898A-0E3FAD7DC1B9}"/>
                </a:ext>
              </a:extLst>
            </p:cNvPr>
            <p:cNvGrpSpPr/>
            <p:nvPr/>
          </p:nvGrpSpPr>
          <p:grpSpPr>
            <a:xfrm>
              <a:off x="7824722" y="3253441"/>
              <a:ext cx="3510731" cy="2245295"/>
              <a:chOff x="523768" y="2943940"/>
              <a:chExt cx="3510731" cy="2245295"/>
            </a:xfrm>
          </p:grpSpPr>
          <p:cxnSp>
            <p:nvCxnSpPr>
              <p:cNvPr id="65" name="Straight Arrow Connector 64">
                <a:extLst>
                  <a:ext uri="{FF2B5EF4-FFF2-40B4-BE49-F238E27FC236}">
                    <a16:creationId xmlns:a16="http://schemas.microsoft.com/office/drawing/2014/main" id="{FD4A64A7-E178-2840-9E74-02721C6B11DA}"/>
                  </a:ext>
                </a:extLst>
              </p:cNvPr>
              <p:cNvCxnSpPr/>
              <p:nvPr/>
            </p:nvCxnSpPr>
            <p:spPr>
              <a:xfrm>
                <a:off x="850900" y="4991100"/>
                <a:ext cx="282111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DF37E334-B4C3-7D4A-8F55-F9EF62A316AD}"/>
                      </a:ext>
                    </a:extLst>
                  </p:cNvPr>
                  <p:cNvSpPr txBox="1"/>
                  <p:nvPr/>
                </p:nvSpPr>
                <p:spPr>
                  <a:xfrm>
                    <a:off x="523768" y="2943940"/>
                    <a:ext cx="72032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oMath>
                      </m:oMathPara>
                    </a14:m>
                    <a:endParaRPr lang="en-US" dirty="0"/>
                  </a:p>
                </p:txBody>
              </p:sp>
            </mc:Choice>
            <mc:Fallback xmlns="">
              <p:sp>
                <p:nvSpPr>
                  <p:cNvPr id="66" name="TextBox 65">
                    <a:extLst>
                      <a:ext uri="{FF2B5EF4-FFF2-40B4-BE49-F238E27FC236}">
                        <a16:creationId xmlns:a16="http://schemas.microsoft.com/office/drawing/2014/main" id="{DF37E334-B4C3-7D4A-8F55-F9EF62A316AD}"/>
                      </a:ext>
                    </a:extLst>
                  </p:cNvPr>
                  <p:cNvSpPr txBox="1">
                    <a:spLocks noRot="1" noChangeAspect="1" noMove="1" noResize="1" noEditPoints="1" noAdjustHandles="1" noChangeArrowheads="1" noChangeShapeType="1" noTextEdit="1"/>
                  </p:cNvSpPr>
                  <p:nvPr/>
                </p:nvSpPr>
                <p:spPr>
                  <a:xfrm>
                    <a:off x="523768" y="2943940"/>
                    <a:ext cx="720325"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805A20A8-2A5A-7A45-A782-7345251323E0}"/>
                      </a:ext>
                    </a:extLst>
                  </p:cNvPr>
                  <p:cNvSpPr txBox="1"/>
                  <p:nvPr/>
                </p:nvSpPr>
                <p:spPr>
                  <a:xfrm>
                    <a:off x="3648689" y="4819903"/>
                    <a:ext cx="3858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𝑛</m:t>
                          </m:r>
                        </m:oMath>
                      </m:oMathPara>
                    </a14:m>
                    <a:endParaRPr lang="en-US" dirty="0"/>
                  </a:p>
                </p:txBody>
              </p:sp>
            </mc:Choice>
            <mc:Fallback xmlns="">
              <p:sp>
                <p:nvSpPr>
                  <p:cNvPr id="67" name="TextBox 66">
                    <a:extLst>
                      <a:ext uri="{FF2B5EF4-FFF2-40B4-BE49-F238E27FC236}">
                        <a16:creationId xmlns:a16="http://schemas.microsoft.com/office/drawing/2014/main" id="{805A20A8-2A5A-7A45-A782-7345251323E0}"/>
                      </a:ext>
                    </a:extLst>
                  </p:cNvPr>
                  <p:cNvSpPr txBox="1">
                    <a:spLocks noRot="1" noChangeAspect="1" noMove="1" noResize="1" noEditPoints="1" noAdjustHandles="1" noChangeArrowheads="1" noChangeShapeType="1" noTextEdit="1"/>
                  </p:cNvSpPr>
                  <p:nvPr/>
                </p:nvSpPr>
                <p:spPr>
                  <a:xfrm>
                    <a:off x="3648689" y="4819903"/>
                    <a:ext cx="385810" cy="369332"/>
                  </a:xfrm>
                  <a:prstGeom prst="rect">
                    <a:avLst/>
                  </a:prstGeom>
                  <a:blipFill>
                    <a:blip r:embed="rId11"/>
                    <a:stretch>
                      <a:fillRect/>
                    </a:stretch>
                  </a:blipFill>
                </p:spPr>
                <p:txBody>
                  <a:bodyPr/>
                  <a:lstStyle/>
                  <a:p>
                    <a:r>
                      <a:rPr lang="en-US">
                        <a:noFill/>
                      </a:rPr>
                      <a:t> </a:t>
                    </a:r>
                  </a:p>
                </p:txBody>
              </p:sp>
            </mc:Fallback>
          </mc:AlternateContent>
          <p:cxnSp>
            <p:nvCxnSpPr>
              <p:cNvPr id="68" name="Straight Arrow Connector 67">
                <a:extLst>
                  <a:ext uri="{FF2B5EF4-FFF2-40B4-BE49-F238E27FC236}">
                    <a16:creationId xmlns:a16="http://schemas.microsoft.com/office/drawing/2014/main" id="{B88BB91E-D7C3-E14D-9025-7B6D450D0540}"/>
                  </a:ext>
                </a:extLst>
              </p:cNvPr>
              <p:cNvCxnSpPr>
                <a:cxnSpLocks/>
              </p:cNvCxnSpPr>
              <p:nvPr/>
            </p:nvCxnSpPr>
            <p:spPr>
              <a:xfrm flipV="1">
                <a:off x="833927" y="3313272"/>
                <a:ext cx="1" cy="16778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9" name="Straight Arrow Connector 68">
              <a:extLst>
                <a:ext uri="{FF2B5EF4-FFF2-40B4-BE49-F238E27FC236}">
                  <a16:creationId xmlns:a16="http://schemas.microsoft.com/office/drawing/2014/main" id="{ED58A358-5119-9D48-983E-03CA84B24518}"/>
                </a:ext>
              </a:extLst>
            </p:cNvPr>
            <p:cNvCxnSpPr>
              <a:cxnSpLocks/>
            </p:cNvCxnSpPr>
            <p:nvPr/>
          </p:nvCxnSpPr>
          <p:spPr>
            <a:xfrm flipV="1">
              <a:off x="8116363" y="3707261"/>
              <a:ext cx="2855422" cy="1606811"/>
            </a:xfrm>
            <a:prstGeom prst="straightConnector1">
              <a:avLst/>
            </a:prstGeom>
            <a:ln>
              <a:solidFill>
                <a:srgbClr val="FB5757"/>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F4C7A338-21EA-9A4D-AEF2-4E6AB79B6BC5}"/>
                </a:ext>
              </a:extLst>
            </p:cNvPr>
            <p:cNvCxnSpPr>
              <a:cxnSpLocks/>
            </p:cNvCxnSpPr>
            <p:nvPr/>
          </p:nvCxnSpPr>
          <p:spPr>
            <a:xfrm flipV="1">
              <a:off x="8134881" y="4528860"/>
              <a:ext cx="2838090" cy="785212"/>
            </a:xfrm>
            <a:prstGeom prst="straightConnector1">
              <a:avLst/>
            </a:prstGeom>
            <a:ln>
              <a:solidFill>
                <a:srgbClr val="301DFE"/>
              </a:solidFill>
              <a:tailEnd type="triangle"/>
            </a:ln>
          </p:spPr>
          <p:style>
            <a:lnRef idx="1">
              <a:schemeClr val="accent1"/>
            </a:lnRef>
            <a:fillRef idx="0">
              <a:schemeClr val="accent1"/>
            </a:fillRef>
            <a:effectRef idx="0">
              <a:schemeClr val="accent1"/>
            </a:effectRef>
            <a:fontRef idx="minor">
              <a:schemeClr val="tx1"/>
            </a:fontRef>
          </p:style>
        </p:cxnSp>
        <p:sp>
          <p:nvSpPr>
            <p:cNvPr id="74" name="Freeform 73">
              <a:extLst>
                <a:ext uri="{FF2B5EF4-FFF2-40B4-BE49-F238E27FC236}">
                  <a16:creationId xmlns:a16="http://schemas.microsoft.com/office/drawing/2014/main" id="{ADBA042E-6BDE-3C43-8AAC-E7B4D0B8C969}"/>
                </a:ext>
              </a:extLst>
            </p:cNvPr>
            <p:cNvSpPr/>
            <p:nvPr/>
          </p:nvSpPr>
          <p:spPr>
            <a:xfrm>
              <a:off x="8153400" y="4135532"/>
              <a:ext cx="2855423" cy="1187408"/>
            </a:xfrm>
            <a:custGeom>
              <a:avLst/>
              <a:gdLst>
                <a:gd name="connsiteX0" fmla="*/ 0 w 3251200"/>
                <a:gd name="connsiteY0" fmla="*/ 1282700 h 1284339"/>
                <a:gd name="connsiteX1" fmla="*/ 584200 w 3251200"/>
                <a:gd name="connsiteY1" fmla="*/ 1244600 h 1284339"/>
                <a:gd name="connsiteX2" fmla="*/ 1524000 w 3251200"/>
                <a:gd name="connsiteY2" fmla="*/ 1016000 h 1284339"/>
                <a:gd name="connsiteX3" fmla="*/ 2628900 w 3251200"/>
                <a:gd name="connsiteY3" fmla="*/ 431800 h 1284339"/>
                <a:gd name="connsiteX4" fmla="*/ 3251200 w 3251200"/>
                <a:gd name="connsiteY4" fmla="*/ 0 h 1284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1284339">
                  <a:moveTo>
                    <a:pt x="0" y="1282700"/>
                  </a:moveTo>
                  <a:cubicBezTo>
                    <a:pt x="165100" y="1285875"/>
                    <a:pt x="330200" y="1289050"/>
                    <a:pt x="584200" y="1244600"/>
                  </a:cubicBezTo>
                  <a:cubicBezTo>
                    <a:pt x="838200" y="1200150"/>
                    <a:pt x="1183217" y="1151467"/>
                    <a:pt x="1524000" y="1016000"/>
                  </a:cubicBezTo>
                  <a:cubicBezTo>
                    <a:pt x="1864783" y="880533"/>
                    <a:pt x="2341033" y="601133"/>
                    <a:pt x="2628900" y="431800"/>
                  </a:cubicBezTo>
                  <a:cubicBezTo>
                    <a:pt x="2916767" y="262467"/>
                    <a:pt x="3083983" y="131233"/>
                    <a:pt x="3251200" y="0"/>
                  </a:cubicBezTo>
                </a:path>
              </a:pathLst>
            </a:custGeom>
            <a:noFill/>
            <a:ln>
              <a:solidFill>
                <a:srgbClr val="3CB5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6697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1"/>
                                        </p:tgtEl>
                                        <p:attrNameLst>
                                          <p:attrName>style.visibility</p:attrName>
                                        </p:attrNameLst>
                                      </p:cBhvr>
                                      <p:to>
                                        <p:strVal val="visible"/>
                                      </p:to>
                                    </p:set>
                                    <p:animEffect transition="in" filter="fade">
                                      <p:cBhvr>
                                        <p:cTn id="15" dur="500"/>
                                        <p:tgtEl>
                                          <p:spTgt spid="8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2"/>
                                        </p:tgtEl>
                                        <p:attrNameLst>
                                          <p:attrName>style.visibility</p:attrName>
                                        </p:attrNameLst>
                                      </p:cBhvr>
                                      <p:to>
                                        <p:strVal val="visible"/>
                                      </p:to>
                                    </p:set>
                                    <p:animEffect transition="in" filter="fade">
                                      <p:cBhvr>
                                        <p:cTn id="30" dur="500"/>
                                        <p:tgtEl>
                                          <p:spTgt spid="8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2E529-91F2-FB4C-8E93-67CFB56DE93E}"/>
              </a:ext>
            </a:extLst>
          </p:cNvPr>
          <p:cNvSpPr>
            <a:spLocks noGrp="1"/>
          </p:cNvSpPr>
          <p:nvPr>
            <p:ph type="title"/>
          </p:nvPr>
        </p:nvSpPr>
        <p:spPr/>
        <p:txBody>
          <a:bodyPr/>
          <a:lstStyle/>
          <a:p>
            <a:r>
              <a:rPr lang="en-US" dirty="0"/>
              <a:t>Warm Up</a:t>
            </a:r>
          </a:p>
        </p:txBody>
      </p:sp>
      <p:sp>
        <p:nvSpPr>
          <p:cNvPr id="3" name="Content Placeholder 2">
            <a:extLst>
              <a:ext uri="{FF2B5EF4-FFF2-40B4-BE49-F238E27FC236}">
                <a16:creationId xmlns:a16="http://schemas.microsoft.com/office/drawing/2014/main" id="{084F82B3-373F-9141-9A27-90F42A22F489}"/>
              </a:ext>
            </a:extLst>
          </p:cNvPr>
          <p:cNvSpPr>
            <a:spLocks noGrp="1"/>
          </p:cNvSpPr>
          <p:nvPr>
            <p:ph idx="1"/>
          </p:nvPr>
        </p:nvSpPr>
        <p:spPr>
          <a:xfrm>
            <a:off x="5214926" y="1606726"/>
            <a:ext cx="3930288" cy="4845504"/>
          </a:xfrm>
        </p:spPr>
        <p:txBody>
          <a:bodyPr>
            <a:normAutofit lnSpcReduction="10000"/>
          </a:bodyPr>
          <a:lstStyle/>
          <a:p>
            <a:r>
              <a:rPr lang="en-US" b="1" dirty="0">
                <a:solidFill>
                  <a:srgbClr val="4C3282"/>
                </a:solidFill>
              </a:rPr>
              <a:t>Respond to the poll everywhere with what complexity class (constant or linear) would best the runtime of the following situations.</a:t>
            </a:r>
          </a:p>
          <a:p>
            <a:r>
              <a:rPr lang="en-US" b="1" dirty="0">
                <a:solidFill>
                  <a:srgbClr val="B6A479"/>
                </a:solidFill>
              </a:rPr>
              <a:t>Situation #1 </a:t>
            </a:r>
            <a:r>
              <a:rPr lang="en-US" dirty="0"/>
              <a:t>– adding a new element to an </a:t>
            </a:r>
            <a:r>
              <a:rPr lang="en-US" dirty="0" err="1"/>
              <a:t>ArrayQueue</a:t>
            </a:r>
            <a:r>
              <a:rPr lang="en-US" dirty="0"/>
              <a:t> when there is still unused capacity in the underlying array “data[]”</a:t>
            </a:r>
          </a:p>
          <a:p>
            <a:r>
              <a:rPr lang="en-US" b="1" dirty="0">
                <a:solidFill>
                  <a:srgbClr val="B6A479"/>
                </a:solidFill>
              </a:rPr>
              <a:t>Situation #2 </a:t>
            </a:r>
            <a:r>
              <a:rPr lang="en-US" dirty="0"/>
              <a:t>- adding a new element to an </a:t>
            </a:r>
            <a:r>
              <a:rPr lang="en-US" dirty="0" err="1"/>
              <a:t>ArrayQueue</a:t>
            </a:r>
            <a:r>
              <a:rPr lang="en-US" dirty="0"/>
              <a:t> when there is no unused </a:t>
            </a:r>
            <a:r>
              <a:rPr lang="en-US" dirty="0" err="1"/>
              <a:t>capcity</a:t>
            </a:r>
            <a:r>
              <a:rPr lang="en-US" dirty="0"/>
              <a:t> in the underlying array “data[]”</a:t>
            </a:r>
          </a:p>
          <a:p>
            <a:r>
              <a:rPr lang="en-US" b="1" dirty="0">
                <a:solidFill>
                  <a:srgbClr val="B6A479"/>
                </a:solidFill>
              </a:rPr>
              <a:t>Situation #3 </a:t>
            </a:r>
            <a:r>
              <a:rPr lang="en-US" dirty="0"/>
              <a:t>– adding a new element to a </a:t>
            </a:r>
            <a:r>
              <a:rPr lang="en-US" dirty="0" err="1"/>
              <a:t>LinkedQueue</a:t>
            </a:r>
            <a:endParaRPr lang="en-US" dirty="0"/>
          </a:p>
        </p:txBody>
      </p:sp>
      <p:sp>
        <p:nvSpPr>
          <p:cNvPr id="4" name="Footer Placeholder 3">
            <a:extLst>
              <a:ext uri="{FF2B5EF4-FFF2-40B4-BE49-F238E27FC236}">
                <a16:creationId xmlns:a16="http://schemas.microsoft.com/office/drawing/2014/main" id="{F511418F-ED0E-9049-8973-F45566CF3041}"/>
              </a:ext>
            </a:extLst>
          </p:cNvPr>
          <p:cNvSpPr>
            <a:spLocks noGrp="1"/>
          </p:cNvSpPr>
          <p:nvPr>
            <p:ph type="ftr" sz="quarter" idx="11"/>
          </p:nvPr>
        </p:nvSpPr>
        <p:spPr/>
        <p:txBody>
          <a:bodyPr/>
          <a:lstStyle/>
          <a:p>
            <a:r>
              <a:rPr lang="en-US" dirty="0"/>
              <a:t>CSE 373 SP 20 - Chun Champion</a:t>
            </a:r>
          </a:p>
        </p:txBody>
      </p:sp>
      <p:sp>
        <p:nvSpPr>
          <p:cNvPr id="5" name="Slide Number Placeholder 4">
            <a:extLst>
              <a:ext uri="{FF2B5EF4-FFF2-40B4-BE49-F238E27FC236}">
                <a16:creationId xmlns:a16="http://schemas.microsoft.com/office/drawing/2014/main" id="{A60AFAD2-CE76-F646-A5E8-67047F3409B7}"/>
              </a:ext>
            </a:extLst>
          </p:cNvPr>
          <p:cNvSpPr>
            <a:spLocks noGrp="1"/>
          </p:cNvSpPr>
          <p:nvPr>
            <p:ph type="sldNum" sz="quarter" idx="12"/>
          </p:nvPr>
        </p:nvSpPr>
        <p:spPr/>
        <p:txBody>
          <a:bodyPr/>
          <a:lstStyle/>
          <a:p>
            <a:fld id="{659665DE-58FC-41F4-AC58-2C90A5E00527}" type="slidenum">
              <a:rPr lang="en-US" smtClean="0"/>
              <a:t>2</a:t>
            </a:fld>
            <a:endParaRPr lang="en-US"/>
          </a:p>
        </p:txBody>
      </p:sp>
      <p:sp>
        <p:nvSpPr>
          <p:cNvPr id="6" name="Rectangle 5">
            <a:extLst>
              <a:ext uri="{FF2B5EF4-FFF2-40B4-BE49-F238E27FC236}">
                <a16:creationId xmlns:a16="http://schemas.microsoft.com/office/drawing/2014/main" id="{8E85E8ED-EC64-9C46-87E1-EA7E39CBA9CD}"/>
              </a:ext>
            </a:extLst>
          </p:cNvPr>
          <p:cNvSpPr/>
          <p:nvPr/>
        </p:nvSpPr>
        <p:spPr>
          <a:xfrm>
            <a:off x="9187454" y="1277943"/>
            <a:ext cx="2909122" cy="5065832"/>
          </a:xfrm>
          <a:prstGeom prst="rect">
            <a:avLst/>
          </a:prstGeom>
          <a:solidFill>
            <a:srgbClr val="B6A47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32D18D5-CD2D-2649-8A75-2532805F0C8A}"/>
              </a:ext>
            </a:extLst>
          </p:cNvPr>
          <p:cNvSpPr txBox="1"/>
          <p:nvPr/>
        </p:nvSpPr>
        <p:spPr>
          <a:xfrm>
            <a:off x="9892237" y="1414839"/>
            <a:ext cx="1703928" cy="369332"/>
          </a:xfrm>
          <a:prstGeom prst="rect">
            <a:avLst/>
          </a:prstGeom>
          <a:solidFill>
            <a:srgbClr val="4C3282"/>
          </a:solidFill>
        </p:spPr>
        <p:txBody>
          <a:bodyPr wrap="none" rtlCol="0">
            <a:spAutoFit/>
          </a:bodyPr>
          <a:lstStyle/>
          <a:p>
            <a:r>
              <a:rPr lang="en-US"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Take 2 Minutes</a:t>
            </a:r>
          </a:p>
        </p:txBody>
      </p:sp>
      <p:sp>
        <p:nvSpPr>
          <p:cNvPr id="8" name="Content Placeholder 2">
            <a:extLst>
              <a:ext uri="{FF2B5EF4-FFF2-40B4-BE49-F238E27FC236}">
                <a16:creationId xmlns:a16="http://schemas.microsoft.com/office/drawing/2014/main" id="{BA4F8E9C-B3DC-3E4C-806E-1B7486399B34}"/>
              </a:ext>
            </a:extLst>
          </p:cNvPr>
          <p:cNvSpPr txBox="1">
            <a:spLocks/>
          </p:cNvSpPr>
          <p:nvPr/>
        </p:nvSpPr>
        <p:spPr>
          <a:xfrm>
            <a:off x="9264223" y="1982061"/>
            <a:ext cx="2832352" cy="4521738"/>
          </a:xfrm>
          <a:prstGeom prst="rect">
            <a:avLst/>
          </a:prstGeom>
          <a:noFill/>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457200" indent="-457200">
              <a:buClr>
                <a:srgbClr val="4C3282"/>
              </a:buClr>
              <a:buFont typeface="+mj-lt"/>
              <a:buAutoNum type="arabicPeriod"/>
            </a:pPr>
            <a:r>
              <a:rPr lang="en-US" sz="2000" dirty="0">
                <a:hlinkClick r:id="rId2"/>
              </a:rPr>
              <a:t>www.pollev.com/cse373activity</a:t>
            </a:r>
            <a:r>
              <a:rPr lang="en-US" sz="2000" dirty="0"/>
              <a:t> for participating in our active learning questions.  For this question label your answer with </a:t>
            </a:r>
          </a:p>
          <a:p>
            <a:pPr lvl="3">
              <a:buClr>
                <a:srgbClr val="4C3282"/>
              </a:buClr>
            </a:pPr>
            <a:r>
              <a:rPr lang="en-US" sz="1800" dirty="0"/>
              <a:t>what situation #</a:t>
            </a:r>
          </a:p>
          <a:p>
            <a:pPr lvl="3">
              <a:buClr>
                <a:srgbClr val="4C3282"/>
              </a:buClr>
            </a:pPr>
            <a:r>
              <a:rPr lang="en-US" sz="1800" dirty="0"/>
              <a:t>Constant or Linear</a:t>
            </a:r>
          </a:p>
          <a:p>
            <a:pPr lvl="3">
              <a:buClr>
                <a:srgbClr val="4C3282"/>
              </a:buClr>
            </a:pPr>
            <a:r>
              <a:rPr lang="en-US" sz="1800" dirty="0"/>
              <a:t>why. </a:t>
            </a:r>
          </a:p>
          <a:p>
            <a:pPr marL="457200" indent="-457200">
              <a:buClr>
                <a:srgbClr val="4C3282"/>
              </a:buClr>
              <a:buFont typeface="+mj-lt"/>
              <a:buAutoNum type="arabicPeriod"/>
            </a:pPr>
            <a:r>
              <a:rPr lang="en-US" sz="2000" dirty="0">
                <a:hlinkClick r:id="rId3"/>
              </a:rPr>
              <a:t>https://www.pollev.com/cse373studentqs</a:t>
            </a:r>
            <a:r>
              <a:rPr lang="en-US" sz="2000" dirty="0"/>
              <a:t> to ask your own questions</a:t>
            </a:r>
          </a:p>
        </p:txBody>
      </p:sp>
      <p:grpSp>
        <p:nvGrpSpPr>
          <p:cNvPr id="9" name="Group 8">
            <a:extLst>
              <a:ext uri="{FF2B5EF4-FFF2-40B4-BE49-F238E27FC236}">
                <a16:creationId xmlns:a16="http://schemas.microsoft.com/office/drawing/2014/main" id="{7A3BB3CD-EE53-3B49-95B3-C84E5901868F}"/>
              </a:ext>
            </a:extLst>
          </p:cNvPr>
          <p:cNvGrpSpPr/>
          <p:nvPr/>
        </p:nvGrpSpPr>
        <p:grpSpPr>
          <a:xfrm>
            <a:off x="520639" y="1573543"/>
            <a:ext cx="2228128" cy="3872355"/>
            <a:chOff x="902359" y="1530095"/>
            <a:chExt cx="2228128" cy="3872355"/>
          </a:xfrm>
        </p:grpSpPr>
        <p:sp>
          <p:nvSpPr>
            <p:cNvPr id="10" name="Rectangle 9">
              <a:extLst>
                <a:ext uri="{FF2B5EF4-FFF2-40B4-BE49-F238E27FC236}">
                  <a16:creationId xmlns:a16="http://schemas.microsoft.com/office/drawing/2014/main" id="{6EFFC8DA-6911-F144-8B08-91E1A7E49118}"/>
                </a:ext>
              </a:extLst>
            </p:cNvPr>
            <p:cNvSpPr/>
            <p:nvPr/>
          </p:nvSpPr>
          <p:spPr>
            <a:xfrm>
              <a:off x="908858" y="2061556"/>
              <a:ext cx="2221629" cy="3340894"/>
            </a:xfrm>
            <a:prstGeom prst="rect">
              <a:avLst/>
            </a:prstGeom>
            <a:solidFill>
              <a:schemeClr val="bg1"/>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B3240C1-DCFB-C743-A2A0-6DEB8F9FE94D}"/>
                </a:ext>
              </a:extLst>
            </p:cNvPr>
            <p:cNvSpPr/>
            <p:nvPr/>
          </p:nvSpPr>
          <p:spPr>
            <a:xfrm>
              <a:off x="908858" y="1530095"/>
              <a:ext cx="2221629" cy="531461"/>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Segoe UI Historic" panose="020B0502040204020203" pitchFamily="34" charset="0"/>
                  <a:ea typeface="Segoe UI Historic" panose="020B0502040204020203" pitchFamily="34" charset="0"/>
                  <a:cs typeface="Segoe UI Historic" panose="020B0502040204020203" pitchFamily="34" charset="0"/>
                </a:rPr>
                <a:t>ArrayQueue</a:t>
              </a:r>
              <a:r>
                <a:rPr lang="en-US" dirty="0">
                  <a:latin typeface="Segoe UI Historic" panose="020B0502040204020203" pitchFamily="34" charset="0"/>
                  <a:ea typeface="Segoe UI Historic" panose="020B0502040204020203" pitchFamily="34" charset="0"/>
                  <a:cs typeface="Segoe UI Historic" panose="020B0502040204020203" pitchFamily="34" charset="0"/>
                </a:rPr>
                <a:t>&lt;E&gt;</a:t>
              </a:r>
            </a:p>
          </p:txBody>
        </p:sp>
        <p:sp>
          <p:nvSpPr>
            <p:cNvPr id="12" name="TextBox 11">
              <a:extLst>
                <a:ext uri="{FF2B5EF4-FFF2-40B4-BE49-F238E27FC236}">
                  <a16:creationId xmlns:a16="http://schemas.microsoft.com/office/drawing/2014/main" id="{5B21DF37-057F-C44A-A1C1-42DCBA991FE4}"/>
                </a:ext>
              </a:extLst>
            </p:cNvPr>
            <p:cNvSpPr txBox="1"/>
            <p:nvPr/>
          </p:nvSpPr>
          <p:spPr>
            <a:xfrm>
              <a:off x="995360" y="3278792"/>
              <a:ext cx="2135127" cy="2123658"/>
            </a:xfrm>
            <a:prstGeom prst="rect">
              <a:avLst/>
            </a:prstGeom>
            <a:noFill/>
          </p:spPr>
          <p:txBody>
            <a:bodyPr wrap="square" rtlCol="0">
              <a:spAutoFit/>
            </a:bodyPr>
            <a:lstStyle/>
            <a:p>
              <a:r>
                <a:rPr lang="en-US" sz="1200" u="sng" dirty="0">
                  <a:latin typeface="Courier New" panose="02070309020205020404" pitchFamily="49" charset="0"/>
                  <a:cs typeface="Courier New" panose="02070309020205020404" pitchFamily="49" charset="0"/>
                </a:rPr>
                <a:t>add</a:t>
              </a:r>
              <a:r>
                <a:rPr lang="en-US" sz="1200" dirty="0">
                  <a:latin typeface="Courier New" panose="02070309020205020404" pitchFamily="49" charset="0"/>
                  <a:cs typeface="Courier New" panose="02070309020205020404" pitchFamily="49" charset="0"/>
                </a:rPr>
                <a:t> – data[size] = value, if out of room grow data</a:t>
              </a:r>
            </a:p>
            <a:p>
              <a:r>
                <a:rPr lang="en-US" sz="1200" u="sng" dirty="0">
                  <a:latin typeface="Courier New" panose="02070309020205020404" pitchFamily="49" charset="0"/>
                  <a:cs typeface="Courier New" panose="02070309020205020404" pitchFamily="49" charset="0"/>
                </a:rPr>
                <a:t>remove</a:t>
              </a:r>
              <a:r>
                <a:rPr lang="en-US" sz="1200" dirty="0">
                  <a:latin typeface="Courier New" panose="02070309020205020404" pitchFamily="49" charset="0"/>
                  <a:cs typeface="Courier New" panose="02070309020205020404" pitchFamily="49" charset="0"/>
                </a:rPr>
                <a:t> – return data[size - 1], size-1</a:t>
              </a:r>
            </a:p>
            <a:p>
              <a:r>
                <a:rPr lang="en-US" sz="1200" u="sng" dirty="0">
                  <a:latin typeface="Courier New" panose="02070309020205020404" pitchFamily="49" charset="0"/>
                  <a:cs typeface="Courier New" panose="02070309020205020404" pitchFamily="49" charset="0"/>
                </a:rPr>
                <a:t>peek</a:t>
              </a:r>
              <a:r>
                <a:rPr lang="en-US" sz="1200" dirty="0">
                  <a:latin typeface="Courier New" panose="02070309020205020404" pitchFamily="49" charset="0"/>
                  <a:cs typeface="Courier New" panose="02070309020205020404" pitchFamily="49" charset="0"/>
                </a:rPr>
                <a:t> – return data[size - 1]</a:t>
              </a:r>
            </a:p>
            <a:p>
              <a:r>
                <a:rPr lang="en-US" sz="1200" u="sng" dirty="0">
                  <a:latin typeface="Courier New" panose="02070309020205020404" pitchFamily="49" charset="0"/>
                  <a:cs typeface="Courier New" panose="02070309020205020404" pitchFamily="49" charset="0"/>
                </a:rPr>
                <a:t>size</a:t>
              </a:r>
              <a:r>
                <a:rPr lang="en-US" sz="1200" dirty="0">
                  <a:latin typeface="Courier New" panose="02070309020205020404" pitchFamily="49" charset="0"/>
                  <a:cs typeface="Courier New" panose="02070309020205020404" pitchFamily="49" charset="0"/>
                </a:rPr>
                <a:t> – return size</a:t>
              </a:r>
            </a:p>
            <a:p>
              <a:r>
                <a:rPr lang="en-US" sz="1200" u="sng" dirty="0" err="1">
                  <a:latin typeface="Courier New" panose="02070309020205020404" pitchFamily="49" charset="0"/>
                  <a:cs typeface="Courier New" panose="02070309020205020404" pitchFamily="49" charset="0"/>
                </a:rPr>
                <a:t>isEmpty</a:t>
              </a:r>
              <a:r>
                <a:rPr lang="en-US" sz="1200" dirty="0">
                  <a:latin typeface="Courier New" panose="02070309020205020404" pitchFamily="49" charset="0"/>
                  <a:cs typeface="Courier New" panose="02070309020205020404" pitchFamily="49" charset="0"/>
                </a:rPr>
                <a:t> – return size == 0</a:t>
              </a:r>
            </a:p>
          </p:txBody>
        </p:sp>
        <p:sp>
          <p:nvSpPr>
            <p:cNvPr id="13" name="TextBox 12">
              <a:extLst>
                <a:ext uri="{FF2B5EF4-FFF2-40B4-BE49-F238E27FC236}">
                  <a16:creationId xmlns:a16="http://schemas.microsoft.com/office/drawing/2014/main" id="{1A0327A1-B56D-594D-83BD-4E474AF50A69}"/>
                </a:ext>
              </a:extLst>
            </p:cNvPr>
            <p:cNvSpPr txBox="1"/>
            <p:nvPr/>
          </p:nvSpPr>
          <p:spPr>
            <a:xfrm>
              <a:off x="921215" y="2081381"/>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state</a:t>
              </a:r>
            </a:p>
          </p:txBody>
        </p:sp>
        <p:sp>
          <p:nvSpPr>
            <p:cNvPr id="14" name="TextBox 13">
              <a:extLst>
                <a:ext uri="{FF2B5EF4-FFF2-40B4-BE49-F238E27FC236}">
                  <a16:creationId xmlns:a16="http://schemas.microsoft.com/office/drawing/2014/main" id="{A5FE617A-A7C4-7942-B073-8962812ED3AB}"/>
                </a:ext>
              </a:extLst>
            </p:cNvPr>
            <p:cNvSpPr txBox="1"/>
            <p:nvPr/>
          </p:nvSpPr>
          <p:spPr>
            <a:xfrm>
              <a:off x="902359" y="3064088"/>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behavior</a:t>
              </a:r>
            </a:p>
          </p:txBody>
        </p:sp>
        <p:sp>
          <p:nvSpPr>
            <p:cNvPr id="15" name="TextBox 14">
              <a:extLst>
                <a:ext uri="{FF2B5EF4-FFF2-40B4-BE49-F238E27FC236}">
                  <a16:creationId xmlns:a16="http://schemas.microsoft.com/office/drawing/2014/main" id="{2C4583A5-641D-2D4B-898E-B47A93E87228}"/>
                </a:ext>
              </a:extLst>
            </p:cNvPr>
            <p:cNvSpPr txBox="1"/>
            <p:nvPr/>
          </p:nvSpPr>
          <p:spPr>
            <a:xfrm>
              <a:off x="1071636" y="2294485"/>
              <a:ext cx="2035232" cy="830997"/>
            </a:xfrm>
            <a:prstGeom prst="rect">
              <a:avLst/>
            </a:prstGeom>
            <a:noFill/>
          </p:spPr>
          <p:txBody>
            <a:bodyPr wrap="square" rtlCol="0">
              <a:spAutoFit/>
            </a:bodyPr>
            <a:lstStyle/>
            <a:p>
              <a:r>
                <a:rPr lang="en-US" sz="1200" dirty="0">
                  <a:latin typeface="Courier New" panose="02070309020205020404" pitchFamily="49" charset="0"/>
                  <a:cs typeface="Courier New" panose="02070309020205020404" pitchFamily="49" charset="0"/>
                </a:rPr>
                <a:t>data[]</a:t>
              </a:r>
            </a:p>
            <a:p>
              <a:r>
                <a:rPr lang="en-US" sz="1200" dirty="0">
                  <a:latin typeface="Courier New" panose="02070309020205020404" pitchFamily="49" charset="0"/>
                  <a:cs typeface="Courier New" panose="02070309020205020404" pitchFamily="49" charset="0"/>
                </a:rPr>
                <a:t>Size</a:t>
              </a:r>
            </a:p>
            <a:p>
              <a:r>
                <a:rPr lang="en-US" sz="1200" dirty="0">
                  <a:latin typeface="Courier New" panose="02070309020205020404" pitchFamily="49" charset="0"/>
                  <a:cs typeface="Courier New" panose="02070309020205020404" pitchFamily="49" charset="0"/>
                </a:rPr>
                <a:t>front index</a:t>
              </a:r>
            </a:p>
            <a:p>
              <a:r>
                <a:rPr lang="en-US" sz="1200" dirty="0">
                  <a:latin typeface="Courier New" panose="02070309020205020404" pitchFamily="49" charset="0"/>
                  <a:cs typeface="Courier New" panose="02070309020205020404" pitchFamily="49" charset="0"/>
                </a:rPr>
                <a:t>back index</a:t>
              </a:r>
            </a:p>
          </p:txBody>
        </p:sp>
      </p:grpSp>
      <p:grpSp>
        <p:nvGrpSpPr>
          <p:cNvPr id="16" name="Group 15">
            <a:extLst>
              <a:ext uri="{FF2B5EF4-FFF2-40B4-BE49-F238E27FC236}">
                <a16:creationId xmlns:a16="http://schemas.microsoft.com/office/drawing/2014/main" id="{2738EAE8-0673-EA4E-B83E-7882B85D1604}"/>
              </a:ext>
            </a:extLst>
          </p:cNvPr>
          <p:cNvGrpSpPr/>
          <p:nvPr/>
        </p:nvGrpSpPr>
        <p:grpSpPr>
          <a:xfrm>
            <a:off x="2911545" y="1580329"/>
            <a:ext cx="2228130" cy="3865569"/>
            <a:chOff x="902359" y="1530095"/>
            <a:chExt cx="2228130" cy="3865569"/>
          </a:xfrm>
        </p:grpSpPr>
        <p:sp>
          <p:nvSpPr>
            <p:cNvPr id="17" name="Rectangle 16">
              <a:extLst>
                <a:ext uri="{FF2B5EF4-FFF2-40B4-BE49-F238E27FC236}">
                  <a16:creationId xmlns:a16="http://schemas.microsoft.com/office/drawing/2014/main" id="{F22D5D8E-A1AF-4742-8B33-BF59242CBF43}"/>
                </a:ext>
              </a:extLst>
            </p:cNvPr>
            <p:cNvSpPr/>
            <p:nvPr/>
          </p:nvSpPr>
          <p:spPr>
            <a:xfrm>
              <a:off x="908859" y="2061556"/>
              <a:ext cx="2221630" cy="3334108"/>
            </a:xfrm>
            <a:prstGeom prst="rect">
              <a:avLst/>
            </a:prstGeom>
            <a:solidFill>
              <a:schemeClr val="bg1"/>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030C5B0-9641-B542-94E6-DDADFCA67C99}"/>
                </a:ext>
              </a:extLst>
            </p:cNvPr>
            <p:cNvSpPr/>
            <p:nvPr/>
          </p:nvSpPr>
          <p:spPr>
            <a:xfrm>
              <a:off x="908859" y="1530095"/>
              <a:ext cx="2198009" cy="531461"/>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Segoe UI Historic" panose="020B0502040204020203" pitchFamily="34" charset="0"/>
                  <a:ea typeface="Segoe UI Historic" panose="020B0502040204020203" pitchFamily="34" charset="0"/>
                  <a:cs typeface="Segoe UI Historic" panose="020B0502040204020203" pitchFamily="34" charset="0"/>
                </a:rPr>
                <a:t>LinkedQueue</a:t>
              </a:r>
              <a:r>
                <a:rPr lang="en-US" dirty="0">
                  <a:latin typeface="Segoe UI Historic" panose="020B0502040204020203" pitchFamily="34" charset="0"/>
                  <a:ea typeface="Segoe UI Historic" panose="020B0502040204020203" pitchFamily="34" charset="0"/>
                  <a:cs typeface="Segoe UI Historic" panose="020B0502040204020203" pitchFamily="34" charset="0"/>
                </a:rPr>
                <a:t>&lt;E&gt;</a:t>
              </a:r>
            </a:p>
          </p:txBody>
        </p:sp>
        <p:sp>
          <p:nvSpPr>
            <p:cNvPr id="19" name="TextBox 18">
              <a:extLst>
                <a:ext uri="{FF2B5EF4-FFF2-40B4-BE49-F238E27FC236}">
                  <a16:creationId xmlns:a16="http://schemas.microsoft.com/office/drawing/2014/main" id="{5152D5F3-C6AE-BD46-8A14-42FAF8F7C2E9}"/>
                </a:ext>
              </a:extLst>
            </p:cNvPr>
            <p:cNvSpPr txBox="1"/>
            <p:nvPr/>
          </p:nvSpPr>
          <p:spPr>
            <a:xfrm>
              <a:off x="995361" y="3278792"/>
              <a:ext cx="2111508" cy="1754326"/>
            </a:xfrm>
            <a:prstGeom prst="rect">
              <a:avLst/>
            </a:prstGeom>
            <a:noFill/>
          </p:spPr>
          <p:txBody>
            <a:bodyPr wrap="square" rtlCol="0">
              <a:spAutoFit/>
            </a:bodyPr>
            <a:lstStyle/>
            <a:p>
              <a:r>
                <a:rPr lang="en-US" sz="1200" u="sng" dirty="0">
                  <a:latin typeface="Courier New" panose="02070309020205020404" pitchFamily="49" charset="0"/>
                  <a:cs typeface="Courier New" panose="02070309020205020404" pitchFamily="49" charset="0"/>
                </a:rPr>
                <a:t>add</a:t>
              </a:r>
              <a:r>
                <a:rPr lang="en-US" sz="1200" dirty="0">
                  <a:latin typeface="Courier New" panose="02070309020205020404" pitchFamily="49" charset="0"/>
                  <a:cs typeface="Courier New" panose="02070309020205020404" pitchFamily="49" charset="0"/>
                </a:rPr>
                <a:t> – add node to back</a:t>
              </a:r>
            </a:p>
            <a:p>
              <a:r>
                <a:rPr lang="en-US" sz="1200" u="sng" dirty="0">
                  <a:latin typeface="Courier New" panose="02070309020205020404" pitchFamily="49" charset="0"/>
                  <a:cs typeface="Courier New" panose="02070309020205020404" pitchFamily="49" charset="0"/>
                </a:rPr>
                <a:t>remove</a:t>
              </a:r>
              <a:r>
                <a:rPr lang="en-US" sz="1200" dirty="0">
                  <a:latin typeface="Courier New" panose="02070309020205020404" pitchFamily="49" charset="0"/>
                  <a:cs typeface="Courier New" panose="02070309020205020404" pitchFamily="49" charset="0"/>
                </a:rPr>
                <a:t> – return and remove node at front</a:t>
              </a:r>
            </a:p>
            <a:p>
              <a:r>
                <a:rPr lang="en-US" sz="1200" u="sng" dirty="0">
                  <a:latin typeface="Courier New" panose="02070309020205020404" pitchFamily="49" charset="0"/>
                  <a:cs typeface="Courier New" panose="02070309020205020404" pitchFamily="49" charset="0"/>
                </a:rPr>
                <a:t>peek</a:t>
              </a:r>
              <a:r>
                <a:rPr lang="en-US" sz="1200" dirty="0">
                  <a:latin typeface="Courier New" panose="02070309020205020404" pitchFamily="49" charset="0"/>
                  <a:cs typeface="Courier New" panose="02070309020205020404" pitchFamily="49" charset="0"/>
                </a:rPr>
                <a:t> – return node at front</a:t>
              </a:r>
            </a:p>
            <a:p>
              <a:r>
                <a:rPr lang="en-US" sz="1200" u="sng" dirty="0">
                  <a:latin typeface="Courier New" panose="02070309020205020404" pitchFamily="49" charset="0"/>
                  <a:cs typeface="Courier New" panose="02070309020205020404" pitchFamily="49" charset="0"/>
                </a:rPr>
                <a:t>size</a:t>
              </a:r>
              <a:r>
                <a:rPr lang="en-US" sz="1200" dirty="0">
                  <a:latin typeface="Courier New" panose="02070309020205020404" pitchFamily="49" charset="0"/>
                  <a:cs typeface="Courier New" panose="02070309020205020404" pitchFamily="49" charset="0"/>
                </a:rPr>
                <a:t> – return size</a:t>
              </a:r>
            </a:p>
            <a:p>
              <a:r>
                <a:rPr lang="en-US" sz="1200" u="sng" dirty="0" err="1">
                  <a:latin typeface="Courier New" panose="02070309020205020404" pitchFamily="49" charset="0"/>
                  <a:cs typeface="Courier New" panose="02070309020205020404" pitchFamily="49" charset="0"/>
                </a:rPr>
                <a:t>isEmpty</a:t>
              </a:r>
              <a:r>
                <a:rPr lang="en-US" sz="1200" dirty="0">
                  <a:latin typeface="Courier New" panose="02070309020205020404" pitchFamily="49" charset="0"/>
                  <a:cs typeface="Courier New" panose="02070309020205020404" pitchFamily="49" charset="0"/>
                </a:rPr>
                <a:t> – return size == 0</a:t>
              </a:r>
            </a:p>
          </p:txBody>
        </p:sp>
        <p:sp>
          <p:nvSpPr>
            <p:cNvPr id="20" name="TextBox 19">
              <a:extLst>
                <a:ext uri="{FF2B5EF4-FFF2-40B4-BE49-F238E27FC236}">
                  <a16:creationId xmlns:a16="http://schemas.microsoft.com/office/drawing/2014/main" id="{8C28FF44-E5A9-D344-BA16-87EE8B4B148D}"/>
                </a:ext>
              </a:extLst>
            </p:cNvPr>
            <p:cNvSpPr txBox="1"/>
            <p:nvPr/>
          </p:nvSpPr>
          <p:spPr>
            <a:xfrm>
              <a:off x="921215" y="2081381"/>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state</a:t>
              </a:r>
            </a:p>
          </p:txBody>
        </p:sp>
        <p:sp>
          <p:nvSpPr>
            <p:cNvPr id="21" name="TextBox 20">
              <a:extLst>
                <a:ext uri="{FF2B5EF4-FFF2-40B4-BE49-F238E27FC236}">
                  <a16:creationId xmlns:a16="http://schemas.microsoft.com/office/drawing/2014/main" id="{06A8B47F-79D8-E349-BBA8-B28951BAEC0B}"/>
                </a:ext>
              </a:extLst>
            </p:cNvPr>
            <p:cNvSpPr txBox="1"/>
            <p:nvPr/>
          </p:nvSpPr>
          <p:spPr>
            <a:xfrm>
              <a:off x="902359" y="3064088"/>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behavior</a:t>
              </a:r>
            </a:p>
          </p:txBody>
        </p:sp>
        <p:sp>
          <p:nvSpPr>
            <p:cNvPr id="22" name="TextBox 21">
              <a:extLst>
                <a:ext uri="{FF2B5EF4-FFF2-40B4-BE49-F238E27FC236}">
                  <a16:creationId xmlns:a16="http://schemas.microsoft.com/office/drawing/2014/main" id="{1AC4F0DC-9CA0-D642-930C-A1119E533BDB}"/>
                </a:ext>
              </a:extLst>
            </p:cNvPr>
            <p:cNvSpPr txBox="1"/>
            <p:nvPr/>
          </p:nvSpPr>
          <p:spPr>
            <a:xfrm>
              <a:off x="1071636" y="2294485"/>
              <a:ext cx="2035232" cy="646331"/>
            </a:xfrm>
            <a:prstGeom prst="rect">
              <a:avLst/>
            </a:prstGeom>
            <a:noFill/>
          </p:spPr>
          <p:txBody>
            <a:bodyPr wrap="square" rtlCol="0">
              <a:spAutoFit/>
            </a:bodyPr>
            <a:lstStyle/>
            <a:p>
              <a:r>
                <a:rPr lang="en-US" sz="1200" dirty="0">
                  <a:latin typeface="Courier New" panose="02070309020205020404" pitchFamily="49" charset="0"/>
                  <a:cs typeface="Courier New" panose="02070309020205020404" pitchFamily="49" charset="0"/>
                </a:rPr>
                <a:t>Node front</a:t>
              </a:r>
            </a:p>
            <a:p>
              <a:r>
                <a:rPr lang="en-US" sz="1200" dirty="0">
                  <a:latin typeface="Courier New" panose="02070309020205020404" pitchFamily="49" charset="0"/>
                  <a:cs typeface="Courier New" panose="02070309020205020404" pitchFamily="49" charset="0"/>
                </a:rPr>
                <a:t>Node back</a:t>
              </a:r>
            </a:p>
            <a:p>
              <a:r>
                <a:rPr lang="en-US" sz="1200" dirty="0">
                  <a:latin typeface="Courier New" panose="02070309020205020404" pitchFamily="49" charset="0"/>
                  <a:cs typeface="Courier New" panose="02070309020205020404" pitchFamily="49" charset="0"/>
                </a:rPr>
                <a:t>size</a:t>
              </a:r>
            </a:p>
          </p:txBody>
        </p:sp>
      </p:grpSp>
    </p:spTree>
    <p:extLst>
      <p:ext uri="{BB962C8B-B14F-4D97-AF65-F5344CB8AC3E}">
        <p14:creationId xmlns:p14="http://schemas.microsoft.com/office/powerpoint/2010/main" val="2961329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F00A6-4E66-9140-A4BC-FDAA11D7A54E}"/>
              </a:ext>
            </a:extLst>
          </p:cNvPr>
          <p:cNvSpPr>
            <a:spLocks noGrp="1"/>
          </p:cNvSpPr>
          <p:nvPr>
            <p:ph type="title"/>
          </p:nvPr>
        </p:nvSpPr>
        <p:spPr/>
        <p:txBody>
          <a:bodyPr/>
          <a:lstStyle/>
          <a:p>
            <a:r>
              <a:rPr lang="en-US" i="1" dirty="0">
                <a:solidFill>
                  <a:srgbClr val="B6A479"/>
                </a:solidFill>
              </a:rPr>
              <a:t>Definition: </a:t>
            </a:r>
            <a:r>
              <a:rPr lang="en-US" dirty="0"/>
              <a:t>Big-O</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3F8A76E-C7B6-4545-B601-13AB551DE07E}"/>
                  </a:ext>
                </a:extLst>
              </p:cNvPr>
              <p:cNvSpPr>
                <a:spLocks noGrp="1"/>
              </p:cNvSpPr>
              <p:nvPr>
                <p:ph idx="1"/>
              </p:nvPr>
            </p:nvSpPr>
            <p:spPr>
              <a:xfrm>
                <a:off x="575240" y="1463857"/>
                <a:ext cx="6236030" cy="4845504"/>
              </a:xfrm>
            </p:spPr>
            <p:txBody>
              <a:bodyPr>
                <a:normAutofit/>
              </a:bodyPr>
              <a:lstStyle/>
              <a:p>
                <a:r>
                  <a:rPr lang="en-US" sz="2000" dirty="0"/>
                  <a:t>We wanted to find an upper bound on our algorithm’s running time, but</a:t>
                </a:r>
              </a:p>
              <a:p>
                <a:pPr lvl="1"/>
                <a:r>
                  <a:rPr lang="en-US" sz="2000" dirty="0"/>
                  <a:t>We only care about what happens as </a:t>
                </a:r>
                <a14:m>
                  <m:oMath xmlns:m="http://schemas.openxmlformats.org/officeDocument/2006/math">
                    <m:r>
                      <a:rPr lang="en-US" sz="2000" i="1">
                        <a:latin typeface="Cambria Math" panose="02040503050406030204" pitchFamily="18" charset="0"/>
                      </a:rPr>
                      <m:t>𝑛</m:t>
                    </m:r>
                  </m:oMath>
                </a14:m>
                <a:r>
                  <a:rPr lang="en-US" sz="2000" dirty="0"/>
                  <a:t> gets large.</a:t>
                </a:r>
              </a:p>
              <a:p>
                <a:pPr lvl="1"/>
                <a:r>
                  <a:rPr lang="en-US" sz="2000" dirty="0"/>
                  <a:t>We don’t want to care about constant factors.</a:t>
                </a:r>
              </a:p>
              <a:p>
                <a:endParaRPr lang="en-US" sz="2000" dirty="0"/>
              </a:p>
            </p:txBody>
          </p:sp>
        </mc:Choice>
        <mc:Fallback xmlns="">
          <p:sp>
            <p:nvSpPr>
              <p:cNvPr id="3" name="Content Placeholder 2">
                <a:extLst>
                  <a:ext uri="{FF2B5EF4-FFF2-40B4-BE49-F238E27FC236}">
                    <a16:creationId xmlns:a16="http://schemas.microsoft.com/office/drawing/2014/main" id="{A3F8A76E-C7B6-4545-B601-13AB551DE07E}"/>
                  </a:ext>
                </a:extLst>
              </p:cNvPr>
              <p:cNvSpPr>
                <a:spLocks noGrp="1" noRot="1" noChangeAspect="1" noMove="1" noResize="1" noEditPoints="1" noAdjustHandles="1" noChangeArrowheads="1" noChangeShapeType="1" noTextEdit="1"/>
              </p:cNvSpPr>
              <p:nvPr>
                <p:ph idx="1"/>
              </p:nvPr>
            </p:nvSpPr>
            <p:spPr>
              <a:xfrm>
                <a:off x="575240" y="1463857"/>
                <a:ext cx="6236030" cy="4845504"/>
              </a:xfrm>
              <a:blipFill>
                <a:blip r:embed="rId2"/>
                <a:stretch>
                  <a:fillRect l="-203" t="-1305"/>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1BB4F330-352D-6F4C-96F4-17F99D217137}"/>
              </a:ext>
            </a:extLst>
          </p:cNvPr>
          <p:cNvSpPr>
            <a:spLocks noGrp="1"/>
          </p:cNvSpPr>
          <p:nvPr>
            <p:ph type="sldNum" sz="quarter" idx="12"/>
          </p:nvPr>
        </p:nvSpPr>
        <p:spPr/>
        <p:txBody>
          <a:bodyPr/>
          <a:lstStyle/>
          <a:p>
            <a:fld id="{659665DE-58FC-41F4-AC58-2C90A5E00527}" type="slidenum">
              <a:rPr lang="en-US" smtClean="0"/>
              <a:t>20</a:t>
            </a:fld>
            <a:endParaRPr lang="en-US"/>
          </a:p>
        </p:txBody>
      </p:sp>
      <p:grpSp>
        <p:nvGrpSpPr>
          <p:cNvPr id="6" name="Group 5">
            <a:extLst>
              <a:ext uri="{FF2B5EF4-FFF2-40B4-BE49-F238E27FC236}">
                <a16:creationId xmlns:a16="http://schemas.microsoft.com/office/drawing/2014/main" id="{DA3B0B53-3812-4C42-9FC9-69D5634F5BFC}"/>
              </a:ext>
            </a:extLst>
          </p:cNvPr>
          <p:cNvGrpSpPr/>
          <p:nvPr/>
        </p:nvGrpSpPr>
        <p:grpSpPr>
          <a:xfrm>
            <a:off x="744923" y="2831650"/>
            <a:ext cx="5351077" cy="1843018"/>
            <a:chOff x="677853" y="1580757"/>
            <a:chExt cx="5351077" cy="1843018"/>
          </a:xfrm>
        </p:grpSpPr>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074CC3FE-8FB6-A64A-BAE8-C149D768A29A}"/>
                    </a:ext>
                  </a:extLst>
                </p:cNvPr>
                <p:cNvSpPr/>
                <p:nvPr/>
              </p:nvSpPr>
              <p:spPr>
                <a:xfrm>
                  <a:off x="677853" y="1580757"/>
                  <a:ext cx="5351077" cy="184301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i="1" dirty="0">
                    <a:latin typeface="Cambria Math" panose="02040503050406030204" pitchFamily="18" charset="0"/>
                  </a:endParaRPr>
                </a:p>
                <a:p>
                  <a14:m>
                    <m:oMath xmlns:m="http://schemas.openxmlformats.org/officeDocument/2006/math">
                      <m:r>
                        <a:rPr lang="en-US" sz="2400" i="1">
                          <a:latin typeface="Cambria Math" panose="02040503050406030204" pitchFamily="18" charset="0"/>
                        </a:rPr>
                        <m:t>𝑓</m:t>
                      </m:r>
                      <m:r>
                        <a:rPr lang="en-US" sz="2400" i="1">
                          <a:latin typeface="Cambria Math" panose="02040503050406030204" pitchFamily="18" charset="0"/>
                        </a:rPr>
                        <m:t>(</m:t>
                      </m:r>
                      <m:r>
                        <a:rPr lang="en-US" sz="2400" i="1">
                          <a:latin typeface="Cambria Math" panose="02040503050406030204" pitchFamily="18" charset="0"/>
                        </a:rPr>
                        <m:t>𝑛</m:t>
                      </m:r>
                      <m:r>
                        <a:rPr lang="en-US" sz="2400" i="1">
                          <a:latin typeface="Cambria Math" panose="02040503050406030204" pitchFamily="18" charset="0"/>
                        </a:rPr>
                        <m:t>)</m:t>
                      </m:r>
                    </m:oMath>
                  </a14:m>
                  <a:r>
                    <a:rPr lang="en-US" sz="2400" dirty="0"/>
                    <a:t> </a:t>
                  </a:r>
                  <a:r>
                    <a:rPr lang="en-US" sz="2400" dirty="0">
                      <a:latin typeface="Segoe UI Historic" panose="020B0502040204020203" pitchFamily="34" charset="0"/>
                      <a:ea typeface="Segoe UI Historic" panose="020B0502040204020203" pitchFamily="34" charset="0"/>
                      <a:cs typeface="Segoe UI Historic" panose="020B0502040204020203" pitchFamily="34" charset="0"/>
                    </a:rPr>
                    <a:t>is</a:t>
                  </a:r>
                  <a:r>
                    <a:rPr lang="en-US" sz="2400" dirty="0"/>
                    <a:t> </a:t>
                  </a:r>
                  <a14:m>
                    <m:oMath xmlns:m="http://schemas.openxmlformats.org/officeDocument/2006/math">
                      <m:r>
                        <a:rPr lang="en-US" sz="2400" i="1">
                          <a:latin typeface="Cambria Math" panose="02040503050406030204" pitchFamily="18" charset="0"/>
                        </a:rPr>
                        <m:t>𝑂</m:t>
                      </m:r>
                      <m:r>
                        <a:rPr lang="en-US" sz="2400" i="1">
                          <a:latin typeface="Cambria Math" panose="02040503050406030204" pitchFamily="18" charset="0"/>
                        </a:rPr>
                        <m:t>(</m:t>
                      </m:r>
                      <m:r>
                        <a:rPr lang="en-US" sz="2400" i="1">
                          <a:latin typeface="Cambria Math" panose="02040503050406030204" pitchFamily="18" charset="0"/>
                        </a:rPr>
                        <m:t>𝑔</m:t>
                      </m:r>
                      <m:d>
                        <m:dPr>
                          <m:ctrlPr>
                            <a:rPr lang="en-US" sz="2400" i="1">
                              <a:latin typeface="Cambria Math" panose="02040503050406030204" pitchFamily="18" charset="0"/>
                            </a:rPr>
                          </m:ctrlPr>
                        </m:dPr>
                        <m:e>
                          <m:r>
                            <a:rPr lang="en-US" sz="2400" i="1">
                              <a:latin typeface="Cambria Math" panose="02040503050406030204" pitchFamily="18" charset="0"/>
                            </a:rPr>
                            <m:t>𝑛</m:t>
                          </m:r>
                        </m:e>
                      </m:d>
                      <m:r>
                        <a:rPr lang="en-US" sz="2400" i="1">
                          <a:latin typeface="Cambria Math" panose="02040503050406030204" pitchFamily="18" charset="0"/>
                        </a:rPr>
                        <m:t>)</m:t>
                      </m:r>
                    </m:oMath>
                  </a14:m>
                  <a:r>
                    <a:rPr lang="en-US" sz="2400" dirty="0"/>
                    <a:t> </a:t>
                  </a:r>
                  <a:r>
                    <a:rPr lang="en-US" sz="2400" dirty="0">
                      <a:latin typeface="Segoe UI Historic" panose="020B0502040204020203" pitchFamily="34" charset="0"/>
                      <a:ea typeface="Segoe UI Historic" panose="020B0502040204020203" pitchFamily="34" charset="0"/>
                      <a:cs typeface="Segoe UI Historic" panose="020B0502040204020203" pitchFamily="34" charset="0"/>
                    </a:rPr>
                    <a:t>if there exist positive constants </a:t>
                  </a:r>
                  <a14:m>
                    <m:oMath xmlns:m="http://schemas.openxmlformats.org/officeDocument/2006/math">
                      <m:r>
                        <a:rPr lang="en-US" sz="2400" i="1">
                          <a:latin typeface="Cambria Math" panose="02040503050406030204" pitchFamily="18" charset="0"/>
                        </a:rPr>
                        <m:t>𝑐</m:t>
                      </m:r>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𝑛</m:t>
                          </m:r>
                        </m:e>
                        <m:sub>
                          <m:r>
                            <a:rPr lang="en-US" sz="2400" i="1">
                              <a:latin typeface="Cambria Math" panose="02040503050406030204" pitchFamily="18" charset="0"/>
                            </a:rPr>
                            <m:t>0</m:t>
                          </m:r>
                        </m:sub>
                      </m:sSub>
                    </m:oMath>
                  </a14:m>
                  <a:r>
                    <a:rPr lang="en-US" sz="2400" dirty="0">
                      <a:latin typeface="Segoe UI Historic" panose="020B0502040204020203" pitchFamily="34" charset="0"/>
                      <a:ea typeface="Segoe UI Historic" panose="020B0502040204020203" pitchFamily="34" charset="0"/>
                      <a:cs typeface="Segoe UI Historic" panose="020B0502040204020203" pitchFamily="34" charset="0"/>
                    </a:rPr>
                    <a:t> such that for all</a:t>
                  </a:r>
                  <a:r>
                    <a:rPr lang="en-US" sz="2400" dirty="0"/>
                    <a:t> </a:t>
                  </a:r>
                  <a14:m>
                    <m:oMath xmlns:m="http://schemas.openxmlformats.org/officeDocument/2006/math">
                      <m:r>
                        <a:rPr lang="en-US" sz="2400" i="1">
                          <a:latin typeface="Cambria Math" panose="02040503050406030204" pitchFamily="18" charset="0"/>
                        </a:rPr>
                        <m:t>𝑛</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𝑛</m:t>
                          </m:r>
                        </m:e>
                        <m:sub>
                          <m:r>
                            <a:rPr lang="en-US" sz="2400" i="1">
                              <a:latin typeface="Cambria Math" panose="02040503050406030204" pitchFamily="18" charset="0"/>
                            </a:rPr>
                            <m:t>0</m:t>
                          </m:r>
                        </m:sub>
                      </m:sSub>
                    </m:oMath>
                  </a14:m>
                  <a:r>
                    <a:rPr lang="en-US" sz="2400" dirty="0"/>
                    <a:t>, </a:t>
                  </a:r>
                </a:p>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𝑓</m:t>
                        </m:r>
                        <m:d>
                          <m:dPr>
                            <m:ctrlPr>
                              <a:rPr lang="en-US" sz="2400" i="1">
                                <a:latin typeface="Cambria Math" panose="02040503050406030204" pitchFamily="18" charset="0"/>
                              </a:rPr>
                            </m:ctrlPr>
                          </m:dPr>
                          <m:e>
                            <m:r>
                              <a:rPr lang="en-US" sz="2400" i="1">
                                <a:latin typeface="Cambria Math" panose="02040503050406030204" pitchFamily="18" charset="0"/>
                              </a:rPr>
                              <m:t>𝑛</m:t>
                            </m:r>
                          </m:e>
                        </m:d>
                        <m:r>
                          <a:rPr lang="en-US" sz="2400" i="1">
                            <a:latin typeface="Cambria Math" panose="02040503050406030204" pitchFamily="18" charset="0"/>
                          </a:rPr>
                          <m:t>≤</m:t>
                        </m:r>
                        <m:r>
                          <a:rPr lang="en-US" sz="2400" i="1">
                            <a:latin typeface="Cambria Math" panose="02040503050406030204" pitchFamily="18" charset="0"/>
                          </a:rPr>
                          <m:t>𝑐</m:t>
                        </m:r>
                        <m:r>
                          <a:rPr lang="en-US" sz="2400" i="1">
                            <a:latin typeface="Cambria Math" panose="02040503050406030204" pitchFamily="18" charset="0"/>
                          </a:rPr>
                          <m:t>⋅</m:t>
                        </m:r>
                        <m:r>
                          <a:rPr lang="en-US" sz="2400" i="1">
                            <a:latin typeface="Cambria Math" panose="02040503050406030204" pitchFamily="18" charset="0"/>
                          </a:rPr>
                          <m:t>𝑔</m:t>
                        </m:r>
                        <m:d>
                          <m:dPr>
                            <m:ctrlPr>
                              <a:rPr lang="en-US" sz="2400" i="1">
                                <a:latin typeface="Cambria Math" panose="02040503050406030204" pitchFamily="18" charset="0"/>
                              </a:rPr>
                            </m:ctrlPr>
                          </m:dPr>
                          <m:e>
                            <m:r>
                              <a:rPr lang="en-US" sz="2400" i="1">
                                <a:latin typeface="Cambria Math" panose="02040503050406030204" pitchFamily="18" charset="0"/>
                              </a:rPr>
                              <m:t>𝑛</m:t>
                            </m:r>
                          </m:e>
                        </m:d>
                      </m:oMath>
                    </m:oMathPara>
                  </a14:m>
                  <a:endParaRPr lang="en-US" sz="2400" dirty="0"/>
                </a:p>
              </p:txBody>
            </p:sp>
          </mc:Choice>
          <mc:Fallback xmlns="">
            <p:sp>
              <p:nvSpPr>
                <p:cNvPr id="7" name="Rectangle 6">
                  <a:extLst>
                    <a:ext uri="{FF2B5EF4-FFF2-40B4-BE49-F238E27FC236}">
                      <a16:creationId xmlns:a16="http://schemas.microsoft.com/office/drawing/2014/main" id="{074CC3FE-8FB6-A64A-BAE8-C149D768A29A}"/>
                    </a:ext>
                  </a:extLst>
                </p:cNvPr>
                <p:cNvSpPr>
                  <a:spLocks noRot="1" noChangeAspect="1" noMove="1" noResize="1" noEditPoints="1" noAdjustHandles="1" noChangeArrowheads="1" noChangeShapeType="1" noTextEdit="1"/>
                </p:cNvSpPr>
                <p:nvPr/>
              </p:nvSpPr>
              <p:spPr>
                <a:xfrm>
                  <a:off x="677853" y="1580757"/>
                  <a:ext cx="5351077" cy="1843018"/>
                </a:xfrm>
                <a:prstGeom prst="rect">
                  <a:avLst/>
                </a:prstGeom>
                <a:blipFill>
                  <a:blip r:embed="rId3"/>
                  <a:stretch>
                    <a:fillRect l="-1896" r="-3081"/>
                  </a:stretch>
                </a:blipFill>
                <a:ln>
                  <a:noFill/>
                </a:ln>
              </p:spPr>
              <p:txBody>
                <a:bodyPr/>
                <a:lstStyle/>
                <a:p>
                  <a:r>
                    <a:rPr lang="en-US">
                      <a:noFill/>
                    </a:rPr>
                    <a:t> </a:t>
                  </a:r>
                </a:p>
              </p:txBody>
            </p:sp>
          </mc:Fallback>
        </mc:AlternateContent>
        <p:sp>
          <p:nvSpPr>
            <p:cNvPr id="8" name="Rectangle 7">
              <a:extLst>
                <a:ext uri="{FF2B5EF4-FFF2-40B4-BE49-F238E27FC236}">
                  <a16:creationId xmlns:a16="http://schemas.microsoft.com/office/drawing/2014/main" id="{DCEA2EF1-00F1-104D-A5E6-A83EFB500B62}"/>
                </a:ext>
              </a:extLst>
            </p:cNvPr>
            <p:cNvSpPr/>
            <p:nvPr/>
          </p:nvSpPr>
          <p:spPr>
            <a:xfrm>
              <a:off x="677853" y="1580758"/>
              <a:ext cx="5351077"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Segoe UI Historic" panose="020B0502040204020203" pitchFamily="34" charset="0"/>
                  <a:ea typeface="Segoe UI Historic" panose="020B0502040204020203" pitchFamily="34" charset="0"/>
                  <a:cs typeface="Segoe UI Historic" panose="020B0502040204020203" pitchFamily="34" charset="0"/>
                </a:rPr>
                <a:t>Big-O</a:t>
              </a:r>
            </a:p>
          </p:txBody>
        </p:sp>
      </p:gr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B254681-2329-CB4D-8860-EE2B6C47C7A2}"/>
                  </a:ext>
                </a:extLst>
              </p:cNvPr>
              <p:cNvSpPr txBox="1"/>
              <p:nvPr/>
            </p:nvSpPr>
            <p:spPr>
              <a:xfrm>
                <a:off x="744923" y="4860582"/>
                <a:ext cx="5589888" cy="492443"/>
              </a:xfrm>
              <a:prstGeom prst="rect">
                <a:avLst/>
              </a:prstGeom>
              <a:noFill/>
            </p:spPr>
            <p:txBody>
              <a:bodyPr wrap="square" rtlCol="0">
                <a:spAutoFit/>
              </a:bodyPr>
              <a:lstStyle/>
              <a:p>
                <a:r>
                  <a:rPr lang="en-US" sz="2200" dirty="0">
                    <a:latin typeface="Segoe UI Semilight" panose="020B0402040204020203" pitchFamily="34" charset="0"/>
                    <a:cs typeface="Segoe UI Semilight" panose="020B0402040204020203" pitchFamily="34" charset="0"/>
                  </a:rPr>
                  <a:t>We also say that </a:t>
                </a:r>
                <a14:m>
                  <m:oMath xmlns:m="http://schemas.openxmlformats.org/officeDocument/2006/math">
                    <m:r>
                      <a:rPr lang="en-US" sz="2600" b="0" i="1" smtClean="0">
                        <a:latin typeface="Cambria Math" panose="02040503050406030204" pitchFamily="18" charset="0"/>
                      </a:rPr>
                      <m:t>𝑔</m:t>
                    </m:r>
                    <m:d>
                      <m:dPr>
                        <m:ctrlPr>
                          <a:rPr lang="en-US" sz="2600" b="0" i="1" smtClean="0">
                            <a:latin typeface="Cambria Math" panose="02040503050406030204" pitchFamily="18" charset="0"/>
                          </a:rPr>
                        </m:ctrlPr>
                      </m:dPr>
                      <m:e>
                        <m:r>
                          <a:rPr lang="en-US" sz="2600" b="0" i="1" smtClean="0">
                            <a:latin typeface="Cambria Math" panose="02040503050406030204" pitchFamily="18" charset="0"/>
                          </a:rPr>
                          <m:t>𝑛</m:t>
                        </m:r>
                      </m:e>
                    </m:d>
                  </m:oMath>
                </a14:m>
                <a:r>
                  <a:rPr lang="en-US" sz="2600" dirty="0"/>
                  <a:t> </a:t>
                </a:r>
                <a:r>
                  <a:rPr lang="en-US" sz="2200" dirty="0">
                    <a:latin typeface="Segoe UI Semilight" panose="020B0402040204020203" pitchFamily="34" charset="0"/>
                    <a:cs typeface="Segoe UI Semilight" panose="020B0402040204020203" pitchFamily="34" charset="0"/>
                  </a:rPr>
                  <a:t>“dominates”</a:t>
                </a:r>
                <a:r>
                  <a:rPr lang="en-US" sz="2600" dirty="0"/>
                  <a:t> </a:t>
                </a:r>
                <a14:m>
                  <m:oMath xmlns:m="http://schemas.openxmlformats.org/officeDocument/2006/math">
                    <m:r>
                      <a:rPr lang="en-US" sz="2600" b="0" i="1" smtClean="0">
                        <a:latin typeface="Cambria Math" panose="02040503050406030204" pitchFamily="18" charset="0"/>
                      </a:rPr>
                      <m:t>𝑓</m:t>
                    </m:r>
                    <m:r>
                      <a:rPr lang="en-US" sz="2600" b="0" i="1" smtClean="0">
                        <a:latin typeface="Cambria Math" panose="02040503050406030204" pitchFamily="18" charset="0"/>
                      </a:rPr>
                      <m:t>(</m:t>
                    </m:r>
                    <m:r>
                      <a:rPr lang="en-US" sz="2600" b="0" i="1" smtClean="0">
                        <a:latin typeface="Cambria Math" panose="02040503050406030204" pitchFamily="18" charset="0"/>
                      </a:rPr>
                      <m:t>𝑛</m:t>
                    </m:r>
                    <m:r>
                      <a:rPr lang="en-US" sz="2600" b="0" i="1" smtClean="0">
                        <a:latin typeface="Cambria Math" panose="02040503050406030204" pitchFamily="18" charset="0"/>
                      </a:rPr>
                      <m:t>)</m:t>
                    </m:r>
                  </m:oMath>
                </a14:m>
                <a:endParaRPr lang="en-US" sz="2200" dirty="0"/>
              </a:p>
            </p:txBody>
          </p:sp>
        </mc:Choice>
        <mc:Fallback xmlns="">
          <p:sp>
            <p:nvSpPr>
              <p:cNvPr id="9" name="TextBox 8">
                <a:extLst>
                  <a:ext uri="{FF2B5EF4-FFF2-40B4-BE49-F238E27FC236}">
                    <a16:creationId xmlns:a16="http://schemas.microsoft.com/office/drawing/2014/main" id="{AB254681-2329-CB4D-8860-EE2B6C47C7A2}"/>
                  </a:ext>
                </a:extLst>
              </p:cNvPr>
              <p:cNvSpPr txBox="1">
                <a:spLocks noRot="1" noChangeAspect="1" noMove="1" noResize="1" noEditPoints="1" noAdjustHandles="1" noChangeArrowheads="1" noChangeShapeType="1" noTextEdit="1"/>
              </p:cNvSpPr>
              <p:nvPr/>
            </p:nvSpPr>
            <p:spPr>
              <a:xfrm>
                <a:off x="744923" y="4860582"/>
                <a:ext cx="5589888" cy="492443"/>
              </a:xfrm>
              <a:prstGeom prst="rect">
                <a:avLst/>
              </a:prstGeom>
              <a:blipFill>
                <a:blip r:embed="rId4"/>
                <a:stretch>
                  <a:fillRect l="-1418" b="-20988"/>
                </a:stretch>
              </a:blipFill>
            </p:spPr>
            <p:txBody>
              <a:bodyPr/>
              <a:lstStyle/>
              <a:p>
                <a:r>
                  <a:rPr lang="en-US">
                    <a:noFill/>
                  </a:rPr>
                  <a:t> </a:t>
                </a:r>
              </a:p>
            </p:txBody>
          </p:sp>
        </mc:Fallback>
      </mc:AlternateContent>
      <p:sp>
        <p:nvSpPr>
          <p:cNvPr id="10" name="Footer Placeholder 3">
            <a:extLst>
              <a:ext uri="{FF2B5EF4-FFF2-40B4-BE49-F238E27FC236}">
                <a16:creationId xmlns:a16="http://schemas.microsoft.com/office/drawing/2014/main" id="{25EA830D-11F9-244D-B3D5-EB8BD5AF5B09}"/>
              </a:ext>
            </a:extLst>
          </p:cNvPr>
          <p:cNvSpPr>
            <a:spLocks noGrp="1"/>
          </p:cNvSpPr>
          <p:nvPr>
            <p:ph type="ftr" sz="quarter" idx="11"/>
          </p:nvPr>
        </p:nvSpPr>
        <p:spPr>
          <a:xfrm>
            <a:off x="5715301" y="6521027"/>
            <a:ext cx="5901459" cy="274320"/>
          </a:xfrm>
        </p:spPr>
        <p:txBody>
          <a:bodyPr/>
          <a:lstStyle/>
          <a:p>
            <a:r>
              <a:rPr lang="es-ES"/>
              <a:t>CSE 332 SU 18 - Robbie Weber</a:t>
            </a:r>
            <a:endParaRPr lang="en-US"/>
          </a:p>
        </p:txBody>
      </p:sp>
      <mc:AlternateContent xmlns:mc="http://schemas.openxmlformats.org/markup-compatibility/2006" xmlns:a14="http://schemas.microsoft.com/office/drawing/2010/main">
        <mc:Choice Requires="a14">
          <p:sp>
            <p:nvSpPr>
              <p:cNvPr id="12" name="Content Placeholder 2">
                <a:extLst>
                  <a:ext uri="{FF2B5EF4-FFF2-40B4-BE49-F238E27FC236}">
                    <a16:creationId xmlns:a16="http://schemas.microsoft.com/office/drawing/2014/main" id="{E213A730-E99E-1746-9F67-4583F645294A}"/>
                  </a:ext>
                </a:extLst>
              </p:cNvPr>
              <p:cNvSpPr txBox="1">
                <a:spLocks/>
              </p:cNvSpPr>
              <p:nvPr/>
            </p:nvSpPr>
            <p:spPr>
              <a:xfrm>
                <a:off x="6980953" y="1145374"/>
                <a:ext cx="4225360" cy="2532889"/>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t>Why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rPr>
                          <m:t>𝑛</m:t>
                        </m:r>
                      </m:e>
                      <m:sub>
                        <m:r>
                          <a:rPr lang="en-US" i="1" smtClean="0">
                            <a:latin typeface="Cambria Math" panose="02040503050406030204" pitchFamily="18" charset="0"/>
                          </a:rPr>
                          <m:t>0</m:t>
                        </m:r>
                      </m:sub>
                    </m:sSub>
                  </m:oMath>
                </a14:m>
                <a:r>
                  <a:rPr lang="en-US" dirty="0"/>
                  <a:t>?</a:t>
                </a:r>
              </a:p>
            </p:txBody>
          </p:sp>
        </mc:Choice>
        <mc:Fallback xmlns="">
          <p:sp>
            <p:nvSpPr>
              <p:cNvPr id="12" name="Content Placeholder 2">
                <a:extLst>
                  <a:ext uri="{FF2B5EF4-FFF2-40B4-BE49-F238E27FC236}">
                    <a16:creationId xmlns:a16="http://schemas.microsoft.com/office/drawing/2014/main" id="{E213A730-E99E-1746-9F67-4583F645294A}"/>
                  </a:ext>
                </a:extLst>
              </p:cNvPr>
              <p:cNvSpPr txBox="1">
                <a:spLocks noRot="1" noChangeAspect="1" noMove="1" noResize="1" noEditPoints="1" noAdjustHandles="1" noChangeArrowheads="1" noChangeShapeType="1" noTextEdit="1"/>
              </p:cNvSpPr>
              <p:nvPr/>
            </p:nvSpPr>
            <p:spPr>
              <a:xfrm>
                <a:off x="6980953" y="1145374"/>
                <a:ext cx="4225360" cy="2532889"/>
              </a:xfrm>
              <a:prstGeom prst="rect">
                <a:avLst/>
              </a:prstGeom>
              <a:blipFill>
                <a:blip r:embed="rId5"/>
                <a:stretch>
                  <a:fillRect l="-601" t="-24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Content Placeholder 2">
                <a:extLst>
                  <a:ext uri="{FF2B5EF4-FFF2-40B4-BE49-F238E27FC236}">
                    <a16:creationId xmlns:a16="http://schemas.microsoft.com/office/drawing/2014/main" id="{A720202B-334F-C54F-8512-DBB93C169354}"/>
                  </a:ext>
                </a:extLst>
              </p:cNvPr>
              <p:cNvSpPr txBox="1">
                <a:spLocks/>
              </p:cNvSpPr>
              <p:nvPr/>
            </p:nvSpPr>
            <p:spPr>
              <a:xfrm>
                <a:off x="7015105" y="3874840"/>
                <a:ext cx="4225360" cy="2545766"/>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t>Why </a:t>
                </a:r>
                <a14:m>
                  <m:oMath xmlns:m="http://schemas.openxmlformats.org/officeDocument/2006/math">
                    <m:r>
                      <a:rPr lang="en-US" b="0" i="1" smtClean="0">
                        <a:latin typeface="Cambria Math" panose="02040503050406030204" pitchFamily="18" charset="0"/>
                      </a:rPr>
                      <m:t>𝑐</m:t>
                    </m:r>
                  </m:oMath>
                </a14:m>
                <a:r>
                  <a:rPr lang="en-US" dirty="0"/>
                  <a:t>?</a:t>
                </a:r>
              </a:p>
            </p:txBody>
          </p:sp>
        </mc:Choice>
        <mc:Fallback xmlns="">
          <p:sp>
            <p:nvSpPr>
              <p:cNvPr id="14" name="Content Placeholder 2">
                <a:extLst>
                  <a:ext uri="{FF2B5EF4-FFF2-40B4-BE49-F238E27FC236}">
                    <a16:creationId xmlns:a16="http://schemas.microsoft.com/office/drawing/2014/main" id="{A720202B-334F-C54F-8512-DBB93C169354}"/>
                  </a:ext>
                </a:extLst>
              </p:cNvPr>
              <p:cNvSpPr txBox="1">
                <a:spLocks noRot="1" noChangeAspect="1" noMove="1" noResize="1" noEditPoints="1" noAdjustHandles="1" noChangeArrowheads="1" noChangeShapeType="1" noTextEdit="1"/>
              </p:cNvSpPr>
              <p:nvPr/>
            </p:nvSpPr>
            <p:spPr>
              <a:xfrm>
                <a:off x="7015105" y="3874840"/>
                <a:ext cx="4225360" cy="2545766"/>
              </a:xfrm>
              <a:prstGeom prst="rect">
                <a:avLst/>
              </a:prstGeom>
              <a:blipFill>
                <a:blip r:embed="rId7"/>
                <a:stretch>
                  <a:fillRect l="-601" t="-2475"/>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64E6A232-9787-304D-8628-CDD93BA943C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30078" y="1585850"/>
            <a:ext cx="3271904" cy="2162784"/>
          </a:xfrm>
          <a:prstGeom prst="rect">
            <a:avLst/>
          </a:prstGeom>
        </p:spPr>
      </p:pic>
      <p:sp>
        <p:nvSpPr>
          <p:cNvPr id="16" name="TextBox 15">
            <a:extLst>
              <a:ext uri="{FF2B5EF4-FFF2-40B4-BE49-F238E27FC236}">
                <a16:creationId xmlns:a16="http://schemas.microsoft.com/office/drawing/2014/main" id="{61E8F97F-00C5-8341-85DB-592F1D98BF44}"/>
              </a:ext>
            </a:extLst>
          </p:cNvPr>
          <p:cNvSpPr txBox="1"/>
          <p:nvPr/>
        </p:nvSpPr>
        <p:spPr>
          <a:xfrm>
            <a:off x="9170715" y="1274978"/>
            <a:ext cx="1385316" cy="369332"/>
          </a:xfrm>
          <a:prstGeom prst="rect">
            <a:avLst/>
          </a:prstGeom>
          <a:noFill/>
        </p:spPr>
        <p:txBody>
          <a:bodyPr wrap="none" rtlCol="0">
            <a:spAutoFit/>
          </a:bodyPr>
          <a:lstStyle/>
          <a:p>
            <a:r>
              <a:rPr lang="en-US" dirty="0"/>
              <a:t>f1(n)=0.01n</a:t>
            </a:r>
            <a:r>
              <a:rPr lang="en-US" baseline="30000" dirty="0"/>
              <a:t>2</a:t>
            </a:r>
            <a:endParaRPr lang="en-US" dirty="0"/>
          </a:p>
        </p:txBody>
      </p:sp>
      <p:sp>
        <p:nvSpPr>
          <p:cNvPr id="17" name="TextBox 16">
            <a:extLst>
              <a:ext uri="{FF2B5EF4-FFF2-40B4-BE49-F238E27FC236}">
                <a16:creationId xmlns:a16="http://schemas.microsoft.com/office/drawing/2014/main" id="{E6EFE7A3-74FF-C441-AA94-4764BEFC6820}"/>
              </a:ext>
            </a:extLst>
          </p:cNvPr>
          <p:cNvSpPr txBox="1"/>
          <p:nvPr/>
        </p:nvSpPr>
        <p:spPr>
          <a:xfrm>
            <a:off x="10263792" y="2227152"/>
            <a:ext cx="869149" cy="369332"/>
          </a:xfrm>
          <a:prstGeom prst="rect">
            <a:avLst/>
          </a:prstGeom>
          <a:noFill/>
        </p:spPr>
        <p:txBody>
          <a:bodyPr wrap="none" rtlCol="0">
            <a:spAutoFit/>
          </a:bodyPr>
          <a:lstStyle/>
          <a:p>
            <a:r>
              <a:rPr lang="en-US" dirty="0"/>
              <a:t>f2(n)=n</a:t>
            </a:r>
          </a:p>
        </p:txBody>
      </p:sp>
      <p:grpSp>
        <p:nvGrpSpPr>
          <p:cNvPr id="18" name="Group 17">
            <a:extLst>
              <a:ext uri="{FF2B5EF4-FFF2-40B4-BE49-F238E27FC236}">
                <a16:creationId xmlns:a16="http://schemas.microsoft.com/office/drawing/2014/main" id="{45BD0813-8390-BB45-A41D-4C8DD5F3F667}"/>
              </a:ext>
            </a:extLst>
          </p:cNvPr>
          <p:cNvGrpSpPr/>
          <p:nvPr/>
        </p:nvGrpSpPr>
        <p:grpSpPr>
          <a:xfrm>
            <a:off x="6910664" y="4346103"/>
            <a:ext cx="3510731" cy="2245295"/>
            <a:chOff x="4131097" y="3067100"/>
            <a:chExt cx="3510731" cy="2245295"/>
          </a:xfrm>
        </p:grpSpPr>
        <p:grpSp>
          <p:nvGrpSpPr>
            <p:cNvPr id="19" name="Group 18">
              <a:extLst>
                <a:ext uri="{FF2B5EF4-FFF2-40B4-BE49-F238E27FC236}">
                  <a16:creationId xmlns:a16="http://schemas.microsoft.com/office/drawing/2014/main" id="{CE8F9A8F-6DB0-CF4F-8777-BD82A5478D61}"/>
                </a:ext>
              </a:extLst>
            </p:cNvPr>
            <p:cNvGrpSpPr/>
            <p:nvPr/>
          </p:nvGrpSpPr>
          <p:grpSpPr>
            <a:xfrm>
              <a:off x="4131097" y="3067100"/>
              <a:ext cx="3510731" cy="2245295"/>
              <a:chOff x="523768" y="2943940"/>
              <a:chExt cx="3510731" cy="2245295"/>
            </a:xfrm>
          </p:grpSpPr>
          <p:cxnSp>
            <p:nvCxnSpPr>
              <p:cNvPr id="23" name="Straight Arrow Connector 22">
                <a:extLst>
                  <a:ext uri="{FF2B5EF4-FFF2-40B4-BE49-F238E27FC236}">
                    <a16:creationId xmlns:a16="http://schemas.microsoft.com/office/drawing/2014/main" id="{1BC66412-BD4F-9040-BC14-66904E2322A2}"/>
                  </a:ext>
                </a:extLst>
              </p:cNvPr>
              <p:cNvCxnSpPr/>
              <p:nvPr/>
            </p:nvCxnSpPr>
            <p:spPr>
              <a:xfrm>
                <a:off x="850900" y="4991100"/>
                <a:ext cx="282111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5A2BD77A-B8EC-1F4C-A4D7-A5B0ACCB5BB0}"/>
                      </a:ext>
                    </a:extLst>
                  </p:cNvPr>
                  <p:cNvSpPr txBox="1"/>
                  <p:nvPr/>
                </p:nvSpPr>
                <p:spPr>
                  <a:xfrm>
                    <a:off x="523768" y="2943940"/>
                    <a:ext cx="72032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oMath>
                      </m:oMathPara>
                    </a14:m>
                    <a:endParaRPr lang="en-US" dirty="0"/>
                  </a:p>
                </p:txBody>
              </p:sp>
            </mc:Choice>
            <mc:Fallback xmlns="">
              <p:sp>
                <p:nvSpPr>
                  <p:cNvPr id="39" name="TextBox 38">
                    <a:extLst>
                      <a:ext uri="{FF2B5EF4-FFF2-40B4-BE49-F238E27FC236}">
                        <a16:creationId xmlns:a16="http://schemas.microsoft.com/office/drawing/2014/main" id="{A8207758-31F9-F649-86F9-AC04FD035320}"/>
                      </a:ext>
                    </a:extLst>
                  </p:cNvPr>
                  <p:cNvSpPr txBox="1">
                    <a:spLocks noRot="1" noChangeAspect="1" noMove="1" noResize="1" noEditPoints="1" noAdjustHandles="1" noChangeArrowheads="1" noChangeShapeType="1" noTextEdit="1"/>
                  </p:cNvSpPr>
                  <p:nvPr/>
                </p:nvSpPr>
                <p:spPr>
                  <a:xfrm>
                    <a:off x="523768" y="2943940"/>
                    <a:ext cx="720325"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E74FF8E6-1DB9-BE41-BDA2-9F9F1CB7E887}"/>
                      </a:ext>
                    </a:extLst>
                  </p:cNvPr>
                  <p:cNvSpPr txBox="1"/>
                  <p:nvPr/>
                </p:nvSpPr>
                <p:spPr>
                  <a:xfrm>
                    <a:off x="3648689" y="4819903"/>
                    <a:ext cx="3858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𝑛</m:t>
                          </m:r>
                        </m:oMath>
                      </m:oMathPara>
                    </a14:m>
                    <a:endParaRPr lang="en-US" dirty="0"/>
                  </a:p>
                </p:txBody>
              </p:sp>
            </mc:Choice>
            <mc:Fallback xmlns="">
              <p:sp>
                <p:nvSpPr>
                  <p:cNvPr id="40" name="TextBox 39">
                    <a:extLst>
                      <a:ext uri="{FF2B5EF4-FFF2-40B4-BE49-F238E27FC236}">
                        <a16:creationId xmlns:a16="http://schemas.microsoft.com/office/drawing/2014/main" id="{8A9F4252-2EFE-E444-AD89-8E949353E4C7}"/>
                      </a:ext>
                    </a:extLst>
                  </p:cNvPr>
                  <p:cNvSpPr txBox="1">
                    <a:spLocks noRot="1" noChangeAspect="1" noMove="1" noResize="1" noEditPoints="1" noAdjustHandles="1" noChangeArrowheads="1" noChangeShapeType="1" noTextEdit="1"/>
                  </p:cNvSpPr>
                  <p:nvPr/>
                </p:nvSpPr>
                <p:spPr>
                  <a:xfrm>
                    <a:off x="3648689" y="4819903"/>
                    <a:ext cx="385810" cy="369332"/>
                  </a:xfrm>
                  <a:prstGeom prst="rect">
                    <a:avLst/>
                  </a:prstGeom>
                  <a:blipFill>
                    <a:blip r:embed="rId10"/>
                    <a:stretch>
                      <a:fillRect/>
                    </a:stretch>
                  </a:blipFill>
                </p:spPr>
                <p:txBody>
                  <a:bodyPr/>
                  <a:lstStyle/>
                  <a:p>
                    <a:r>
                      <a:rPr lang="en-US">
                        <a:noFill/>
                      </a:rPr>
                      <a:t> </a:t>
                    </a:r>
                  </a:p>
                </p:txBody>
              </p:sp>
            </mc:Fallback>
          </mc:AlternateContent>
          <p:cxnSp>
            <p:nvCxnSpPr>
              <p:cNvPr id="26" name="Straight Arrow Connector 25">
                <a:extLst>
                  <a:ext uri="{FF2B5EF4-FFF2-40B4-BE49-F238E27FC236}">
                    <a16:creationId xmlns:a16="http://schemas.microsoft.com/office/drawing/2014/main" id="{88646BD0-47C9-2143-B3C8-07877C288CEF}"/>
                  </a:ext>
                </a:extLst>
              </p:cNvPr>
              <p:cNvCxnSpPr>
                <a:cxnSpLocks/>
              </p:cNvCxnSpPr>
              <p:nvPr/>
            </p:nvCxnSpPr>
            <p:spPr>
              <a:xfrm flipV="1">
                <a:off x="833927" y="3313272"/>
                <a:ext cx="1" cy="16778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0" name="Straight Arrow Connector 19">
              <a:extLst>
                <a:ext uri="{FF2B5EF4-FFF2-40B4-BE49-F238E27FC236}">
                  <a16:creationId xmlns:a16="http://schemas.microsoft.com/office/drawing/2014/main" id="{949754CD-F753-A343-888C-DB280F4FFBA7}"/>
                </a:ext>
              </a:extLst>
            </p:cNvPr>
            <p:cNvCxnSpPr>
              <a:cxnSpLocks/>
            </p:cNvCxnSpPr>
            <p:nvPr/>
          </p:nvCxnSpPr>
          <p:spPr>
            <a:xfrm flipV="1">
              <a:off x="4433015" y="4968057"/>
              <a:ext cx="2882806" cy="147103"/>
            </a:xfrm>
            <a:prstGeom prst="straightConnector1">
              <a:avLst/>
            </a:prstGeom>
            <a:ln>
              <a:solidFill>
                <a:srgbClr val="301DFE"/>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2048B17-DA2F-2346-89EE-B12A97F1E7DB}"/>
                </a:ext>
              </a:extLst>
            </p:cNvPr>
            <p:cNvCxnSpPr>
              <a:cxnSpLocks/>
            </p:cNvCxnSpPr>
            <p:nvPr/>
          </p:nvCxnSpPr>
          <p:spPr>
            <a:xfrm flipV="1">
              <a:off x="4433015" y="4910650"/>
              <a:ext cx="2883374" cy="204510"/>
            </a:xfrm>
            <a:prstGeom prst="straightConnector1">
              <a:avLst/>
            </a:prstGeom>
            <a:ln>
              <a:solidFill>
                <a:srgbClr val="FB5757"/>
              </a:solidFill>
              <a:tailEnd type="triangle"/>
            </a:ln>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F047E23D-19CF-AE40-9BEF-3889D39D1C38}"/>
              </a:ext>
            </a:extLst>
          </p:cNvPr>
          <p:cNvSpPr txBox="1"/>
          <p:nvPr/>
        </p:nvSpPr>
        <p:spPr>
          <a:xfrm>
            <a:off x="9998425" y="5784560"/>
            <a:ext cx="995785" cy="369332"/>
          </a:xfrm>
          <a:prstGeom prst="rect">
            <a:avLst/>
          </a:prstGeom>
          <a:noFill/>
        </p:spPr>
        <p:txBody>
          <a:bodyPr wrap="none" rtlCol="0">
            <a:spAutoFit/>
          </a:bodyPr>
          <a:lstStyle/>
          <a:p>
            <a:r>
              <a:rPr lang="en-US" dirty="0"/>
              <a:t>f1(n)=5n</a:t>
            </a:r>
          </a:p>
        </p:txBody>
      </p:sp>
      <p:sp>
        <p:nvSpPr>
          <p:cNvPr id="37" name="TextBox 36">
            <a:extLst>
              <a:ext uri="{FF2B5EF4-FFF2-40B4-BE49-F238E27FC236}">
                <a16:creationId xmlns:a16="http://schemas.microsoft.com/office/drawing/2014/main" id="{2BCEAAD0-4277-8449-BF65-AE98CEBD5974}"/>
              </a:ext>
            </a:extLst>
          </p:cNvPr>
          <p:cNvSpPr txBox="1"/>
          <p:nvPr/>
        </p:nvSpPr>
        <p:spPr>
          <a:xfrm>
            <a:off x="10292865" y="6153892"/>
            <a:ext cx="869149" cy="369332"/>
          </a:xfrm>
          <a:prstGeom prst="rect">
            <a:avLst/>
          </a:prstGeom>
          <a:noFill/>
        </p:spPr>
        <p:txBody>
          <a:bodyPr wrap="none" rtlCol="0">
            <a:spAutoFit/>
          </a:bodyPr>
          <a:lstStyle/>
          <a:p>
            <a:r>
              <a:rPr lang="en-US" dirty="0"/>
              <a:t>f2(n)=n</a:t>
            </a:r>
          </a:p>
        </p:txBody>
      </p:sp>
    </p:spTree>
    <p:extLst>
      <p:ext uri="{BB962C8B-B14F-4D97-AF65-F5344CB8AC3E}">
        <p14:creationId xmlns:p14="http://schemas.microsoft.com/office/powerpoint/2010/main" val="1463915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EA293-E4EB-4E43-821C-FED95750B935}"/>
              </a:ext>
            </a:extLst>
          </p:cNvPr>
          <p:cNvSpPr>
            <a:spLocks noGrp="1"/>
          </p:cNvSpPr>
          <p:nvPr>
            <p:ph type="title"/>
          </p:nvPr>
        </p:nvSpPr>
        <p:spPr/>
        <p:txBody>
          <a:bodyPr/>
          <a:lstStyle/>
          <a:p>
            <a:r>
              <a:rPr lang="en-US" dirty="0"/>
              <a:t>Big O Definition Proofs</a:t>
            </a:r>
          </a:p>
        </p:txBody>
      </p:sp>
      <p:sp>
        <p:nvSpPr>
          <p:cNvPr id="4" name="Footer Placeholder 3">
            <a:extLst>
              <a:ext uri="{FF2B5EF4-FFF2-40B4-BE49-F238E27FC236}">
                <a16:creationId xmlns:a16="http://schemas.microsoft.com/office/drawing/2014/main" id="{7D2C2BAE-0F86-1E43-9A4C-9647A37FA82D}"/>
              </a:ext>
            </a:extLst>
          </p:cNvPr>
          <p:cNvSpPr>
            <a:spLocks noGrp="1"/>
          </p:cNvSpPr>
          <p:nvPr>
            <p:ph type="ftr" sz="quarter" idx="11"/>
          </p:nvPr>
        </p:nvSpPr>
        <p:spPr/>
        <p:txBody>
          <a:bodyPr/>
          <a:lstStyle/>
          <a:p>
            <a:r>
              <a:rPr lang="es-ES"/>
              <a:t>CSE 332 SU 18 - Robbie Weber</a:t>
            </a:r>
            <a:endParaRPr lang="en-US"/>
          </a:p>
        </p:txBody>
      </p:sp>
      <p:sp>
        <p:nvSpPr>
          <p:cNvPr id="5" name="Slide Number Placeholder 4">
            <a:extLst>
              <a:ext uri="{FF2B5EF4-FFF2-40B4-BE49-F238E27FC236}">
                <a16:creationId xmlns:a16="http://schemas.microsoft.com/office/drawing/2014/main" id="{7A2DFE47-FBB9-EA47-B8EF-AC1E28262BF9}"/>
              </a:ext>
            </a:extLst>
          </p:cNvPr>
          <p:cNvSpPr>
            <a:spLocks noGrp="1"/>
          </p:cNvSpPr>
          <p:nvPr>
            <p:ph type="sldNum" sz="quarter" idx="12"/>
          </p:nvPr>
        </p:nvSpPr>
        <p:spPr/>
        <p:txBody>
          <a:bodyPr/>
          <a:lstStyle/>
          <a:p>
            <a:fld id="{659665DE-58FC-41F4-AC58-2C90A5E00527}" type="slidenum">
              <a:rPr lang="en-US" smtClean="0"/>
              <a:t>21</a:t>
            </a:fld>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E880691-E6D3-BE43-8181-09EEA3EB8DA8}"/>
                  </a:ext>
                </a:extLst>
              </p:cNvPr>
              <p:cNvSpPr txBox="1"/>
              <p:nvPr/>
            </p:nvSpPr>
            <p:spPr>
              <a:xfrm>
                <a:off x="1681546" y="1513961"/>
                <a:ext cx="193783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=10</m:t>
                      </m:r>
                      <m:r>
                        <a:rPr lang="en-US" b="0" i="1" smtClean="0">
                          <a:latin typeface="Cambria Math" panose="02040503050406030204" pitchFamily="18" charset="0"/>
                        </a:rPr>
                        <m:t>𝑛</m:t>
                      </m:r>
                      <m:r>
                        <a:rPr lang="en-US" b="0" i="1" smtClean="0">
                          <a:latin typeface="Cambria Math" panose="02040503050406030204" pitchFamily="18" charset="0"/>
                        </a:rPr>
                        <m:t>+15</m:t>
                      </m:r>
                    </m:oMath>
                  </m:oMathPara>
                </a14:m>
                <a:endParaRPr lang="en-US" dirty="0"/>
              </a:p>
            </p:txBody>
          </p:sp>
        </mc:Choice>
        <mc:Fallback xmlns="">
          <p:sp>
            <p:nvSpPr>
              <p:cNvPr id="6" name="TextBox 5">
                <a:extLst>
                  <a:ext uri="{FF2B5EF4-FFF2-40B4-BE49-F238E27FC236}">
                    <a16:creationId xmlns:a16="http://schemas.microsoft.com/office/drawing/2014/main" id="{8E880691-E6D3-BE43-8181-09EEA3EB8DA8}"/>
                  </a:ext>
                </a:extLst>
              </p:cNvPr>
              <p:cNvSpPr txBox="1">
                <a:spLocks noRot="1" noChangeAspect="1" noMove="1" noResize="1" noEditPoints="1" noAdjustHandles="1" noChangeArrowheads="1" noChangeShapeType="1" noTextEdit="1"/>
              </p:cNvSpPr>
              <p:nvPr/>
            </p:nvSpPr>
            <p:spPr>
              <a:xfrm>
                <a:off x="1681546" y="1513961"/>
                <a:ext cx="1937838" cy="369332"/>
              </a:xfrm>
              <a:prstGeom prst="rect">
                <a:avLst/>
              </a:prstGeom>
              <a:blipFill>
                <a:blip r:embed="rId2"/>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7447ACE-BC89-1342-A81F-D17F27998D6A}"/>
                  </a:ext>
                </a:extLst>
              </p:cNvPr>
              <p:cNvSpPr txBox="1"/>
              <p:nvPr/>
            </p:nvSpPr>
            <p:spPr>
              <a:xfrm>
                <a:off x="3718375" y="1512368"/>
                <a:ext cx="73853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oMath>
                  </m:oMathPara>
                </a14:m>
                <a:endParaRPr lang="en-US" dirty="0"/>
              </a:p>
            </p:txBody>
          </p:sp>
        </mc:Choice>
        <mc:Fallback xmlns="">
          <p:sp>
            <p:nvSpPr>
              <p:cNvPr id="7" name="TextBox 6">
                <a:extLst>
                  <a:ext uri="{FF2B5EF4-FFF2-40B4-BE49-F238E27FC236}">
                    <a16:creationId xmlns:a16="http://schemas.microsoft.com/office/drawing/2014/main" id="{47447ACE-BC89-1342-A81F-D17F27998D6A}"/>
                  </a:ext>
                </a:extLst>
              </p:cNvPr>
              <p:cNvSpPr txBox="1">
                <a:spLocks noRot="1" noChangeAspect="1" noMove="1" noResize="1" noEditPoints="1" noAdjustHandles="1" noChangeArrowheads="1" noChangeShapeType="1" noTextEdit="1"/>
              </p:cNvSpPr>
              <p:nvPr/>
            </p:nvSpPr>
            <p:spPr>
              <a:xfrm>
                <a:off x="3718375" y="1512368"/>
                <a:ext cx="738536" cy="369332"/>
              </a:xfrm>
              <a:prstGeom prst="rect">
                <a:avLst/>
              </a:prstGeom>
              <a:blipFill>
                <a:blip r:embed="rId3"/>
                <a:stretch>
                  <a:fillRect/>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AAC80BDB-9EB7-B840-905D-679CF46A51B7}"/>
              </a:ext>
            </a:extLst>
          </p:cNvPr>
          <p:cNvSpPr txBox="1"/>
          <p:nvPr/>
        </p:nvSpPr>
        <p:spPr>
          <a:xfrm>
            <a:off x="575239" y="1510252"/>
            <a:ext cx="1268296"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Show that </a:t>
            </a:r>
          </a:p>
        </p:txBody>
      </p:sp>
      <p:sp>
        <p:nvSpPr>
          <p:cNvPr id="9" name="TextBox 8">
            <a:extLst>
              <a:ext uri="{FF2B5EF4-FFF2-40B4-BE49-F238E27FC236}">
                <a16:creationId xmlns:a16="http://schemas.microsoft.com/office/drawing/2014/main" id="{FD1F3E0C-CCE2-0248-96C5-27802DB66F0F}"/>
              </a:ext>
            </a:extLst>
          </p:cNvPr>
          <p:cNvSpPr txBox="1"/>
          <p:nvPr/>
        </p:nvSpPr>
        <p:spPr>
          <a:xfrm>
            <a:off x="3505084" y="1510252"/>
            <a:ext cx="338554"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is</a:t>
            </a:r>
          </a:p>
        </p:txBody>
      </p:sp>
      <p:grpSp>
        <p:nvGrpSpPr>
          <p:cNvPr id="10" name="Group 9">
            <a:extLst>
              <a:ext uri="{FF2B5EF4-FFF2-40B4-BE49-F238E27FC236}">
                <a16:creationId xmlns:a16="http://schemas.microsoft.com/office/drawing/2014/main" id="{5738B64E-F415-4445-8F68-51B55640A154}"/>
              </a:ext>
            </a:extLst>
          </p:cNvPr>
          <p:cNvGrpSpPr/>
          <p:nvPr/>
        </p:nvGrpSpPr>
        <p:grpSpPr>
          <a:xfrm>
            <a:off x="7849894" y="177997"/>
            <a:ext cx="4114499" cy="1516921"/>
            <a:chOff x="677853" y="1580757"/>
            <a:chExt cx="4114499" cy="1516921"/>
          </a:xfrm>
        </p:grpSpPr>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45B606AD-FECA-904F-90DC-CC784EF827C4}"/>
                    </a:ext>
                  </a:extLst>
                </p:cNvPr>
                <p:cNvSpPr/>
                <p:nvPr/>
              </p:nvSpPr>
              <p:spPr>
                <a:xfrm>
                  <a:off x="677853" y="1580757"/>
                  <a:ext cx="4114499" cy="151692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i="1" dirty="0">
                    <a:latin typeface="Cambria Math" panose="02040503050406030204" pitchFamily="18" charset="0"/>
                  </a:endParaRPr>
                </a:p>
                <a:p>
                  <a14:m>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oMath>
                  </a14:m>
                  <a:r>
                    <a:rPr lang="en-US" dirty="0"/>
                    <a:t> </a:t>
                  </a:r>
                  <a:r>
                    <a:rPr lang="en-US" dirty="0">
                      <a:latin typeface="Segoe UI Historic" panose="020B0502040204020203" pitchFamily="34" charset="0"/>
                      <a:ea typeface="Segoe UI Historic" panose="020B0502040204020203" pitchFamily="34" charset="0"/>
                      <a:cs typeface="Segoe UI Historic" panose="020B0502040204020203" pitchFamily="34" charset="0"/>
                    </a:rPr>
                    <a:t>is</a:t>
                  </a:r>
                  <a:r>
                    <a:rPr lang="en-US" dirty="0"/>
                    <a:t> </a:t>
                  </a:r>
                  <a14:m>
                    <m:oMath xmlns:m="http://schemas.openxmlformats.org/officeDocument/2006/math">
                      <m:r>
                        <a:rPr lang="en-US" i="1">
                          <a:latin typeface="Cambria Math" panose="02040503050406030204" pitchFamily="18" charset="0"/>
                        </a:rPr>
                        <m:t>𝑂</m:t>
                      </m:r>
                      <m:r>
                        <a:rPr lang="en-US" i="1">
                          <a:latin typeface="Cambria Math" panose="02040503050406030204" pitchFamily="18" charset="0"/>
                        </a:rPr>
                        <m:t>(</m:t>
                      </m:r>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oMath>
                  </a14:m>
                  <a:r>
                    <a:rPr lang="en-US" dirty="0"/>
                    <a:t> </a:t>
                  </a:r>
                  <a:r>
                    <a:rPr lang="en-US" dirty="0">
                      <a:latin typeface="Segoe UI Historic" panose="020B0502040204020203" pitchFamily="34" charset="0"/>
                      <a:ea typeface="Segoe UI Historic" panose="020B0502040204020203" pitchFamily="34" charset="0"/>
                      <a:cs typeface="Segoe UI Historic" panose="020B0502040204020203" pitchFamily="34" charset="0"/>
                    </a:rPr>
                    <a:t>if there exist positive constants </a:t>
                  </a:r>
                  <a14:m>
                    <m:oMath xmlns:m="http://schemas.openxmlformats.org/officeDocument/2006/math">
                      <m:r>
                        <a:rPr lang="en-US" i="1">
                          <a:latin typeface="Cambria Math" panose="02040503050406030204" pitchFamily="18" charset="0"/>
                        </a:rPr>
                        <m:t>𝑐</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0</m:t>
                          </m:r>
                        </m:sub>
                      </m:sSub>
                    </m:oMath>
                  </a14:m>
                  <a:r>
                    <a:rPr lang="en-US" dirty="0">
                      <a:latin typeface="Segoe UI Historic" panose="020B0502040204020203" pitchFamily="34" charset="0"/>
                      <a:ea typeface="Segoe UI Historic" panose="020B0502040204020203" pitchFamily="34" charset="0"/>
                      <a:cs typeface="Segoe UI Historic" panose="020B0502040204020203" pitchFamily="34" charset="0"/>
                    </a:rPr>
                    <a:t> such that for all</a:t>
                  </a:r>
                  <a:r>
                    <a:rPr lang="en-US" dirty="0"/>
                    <a:t> </a:t>
                  </a:r>
                  <a14:m>
                    <m:oMath xmlns:m="http://schemas.openxmlformats.org/officeDocument/2006/math">
                      <m:r>
                        <a:rPr lang="en-US" i="1">
                          <a:latin typeface="Cambria Math" panose="02040503050406030204" pitchFamily="18" charset="0"/>
                        </a:rPr>
                        <m:t>𝑛</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0</m:t>
                          </m:r>
                        </m:sub>
                      </m:sSub>
                    </m:oMath>
                  </a14:m>
                  <a:r>
                    <a:rPr lang="en-US" dirty="0"/>
                    <a:t>, </a:t>
                  </a: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r>
                          <a:rPr lang="en-US" i="1">
                            <a:latin typeface="Cambria Math" panose="02040503050406030204" pitchFamily="18" charset="0"/>
                          </a:rPr>
                          <m:t>𝑐</m:t>
                        </m:r>
                        <m:r>
                          <a:rPr lang="en-US" i="1">
                            <a:latin typeface="Cambria Math" panose="02040503050406030204" pitchFamily="18" charset="0"/>
                          </a:rPr>
                          <m:t>⋅</m:t>
                        </m:r>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𝑛</m:t>
                            </m:r>
                          </m:e>
                        </m:d>
                      </m:oMath>
                    </m:oMathPara>
                  </a14:m>
                  <a:endParaRPr lang="en-US" dirty="0"/>
                </a:p>
              </p:txBody>
            </p:sp>
          </mc:Choice>
          <mc:Fallback xmlns="">
            <p:sp>
              <p:nvSpPr>
                <p:cNvPr id="11" name="Rectangle 10">
                  <a:extLst>
                    <a:ext uri="{FF2B5EF4-FFF2-40B4-BE49-F238E27FC236}">
                      <a16:creationId xmlns:a16="http://schemas.microsoft.com/office/drawing/2014/main" id="{45B606AD-FECA-904F-90DC-CC784EF827C4}"/>
                    </a:ext>
                  </a:extLst>
                </p:cNvPr>
                <p:cNvSpPr>
                  <a:spLocks noRot="1" noChangeAspect="1" noMove="1" noResize="1" noEditPoints="1" noAdjustHandles="1" noChangeArrowheads="1" noChangeShapeType="1" noTextEdit="1"/>
                </p:cNvSpPr>
                <p:nvPr/>
              </p:nvSpPr>
              <p:spPr>
                <a:xfrm>
                  <a:off x="677853" y="1580757"/>
                  <a:ext cx="4114499" cy="1516921"/>
                </a:xfrm>
                <a:prstGeom prst="rect">
                  <a:avLst/>
                </a:prstGeom>
                <a:blipFill>
                  <a:blip r:embed="rId4"/>
                  <a:stretch>
                    <a:fillRect l="-1231" r="-1231"/>
                  </a:stretch>
                </a:blipFill>
                <a:ln>
                  <a:noFill/>
                </a:ln>
              </p:spPr>
              <p:txBody>
                <a:bodyPr/>
                <a:lstStyle/>
                <a:p>
                  <a:r>
                    <a:rPr lang="en-US">
                      <a:noFill/>
                    </a:rPr>
                    <a:t> </a:t>
                  </a:r>
                </a:p>
              </p:txBody>
            </p:sp>
          </mc:Fallback>
        </mc:AlternateContent>
        <p:sp>
          <p:nvSpPr>
            <p:cNvPr id="12" name="Rectangle 11">
              <a:extLst>
                <a:ext uri="{FF2B5EF4-FFF2-40B4-BE49-F238E27FC236}">
                  <a16:creationId xmlns:a16="http://schemas.microsoft.com/office/drawing/2014/main" id="{D0619CF7-9F18-2640-BEAB-07C148F09DB8}"/>
                </a:ext>
              </a:extLst>
            </p:cNvPr>
            <p:cNvSpPr/>
            <p:nvPr/>
          </p:nvSpPr>
          <p:spPr>
            <a:xfrm>
              <a:off x="677853" y="1580758"/>
              <a:ext cx="4114499"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Big-O</a:t>
              </a:r>
            </a:p>
          </p:txBody>
        </p:sp>
      </p:grpSp>
      <p:sp>
        <p:nvSpPr>
          <p:cNvPr id="13" name="TextBox 12">
            <a:extLst>
              <a:ext uri="{FF2B5EF4-FFF2-40B4-BE49-F238E27FC236}">
                <a16:creationId xmlns:a16="http://schemas.microsoft.com/office/drawing/2014/main" id="{6F0E5DD1-1013-CD43-9BA5-87659BB32AEE}"/>
              </a:ext>
            </a:extLst>
          </p:cNvPr>
          <p:cNvSpPr txBox="1"/>
          <p:nvPr/>
        </p:nvSpPr>
        <p:spPr>
          <a:xfrm>
            <a:off x="575239" y="2059525"/>
            <a:ext cx="3193823"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Apply definition term by term</a:t>
            </a:r>
          </a:p>
        </p:txBody>
      </p: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AB69D31C-02B4-6F40-81BE-ABC6876EF62B}"/>
                  </a:ext>
                </a:extLst>
              </p:cNvPr>
              <p:cNvSpPr txBox="1"/>
              <p:nvPr/>
            </p:nvSpPr>
            <p:spPr>
              <a:xfrm>
                <a:off x="1477921" y="2546990"/>
                <a:ext cx="599574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10</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 </m:t>
                      </m:r>
                      <m:r>
                        <m:rPr>
                          <m:sty m:val="p"/>
                        </m:rPr>
                        <a:rPr lang="en-US" b="0" i="0" smtClean="0">
                          <a:latin typeface="Cambria Math" panose="02040503050406030204" pitchFamily="18" charset="0"/>
                        </a:rPr>
                        <m:t>when</m:t>
                      </m:r>
                      <m:r>
                        <a:rPr lang="en-US" b="0" i="1" smtClean="0">
                          <a:latin typeface="Cambria Math" panose="02040503050406030204" pitchFamily="18" charset="0"/>
                        </a:rPr>
                        <m:t> </m:t>
                      </m:r>
                      <m:r>
                        <a:rPr lang="en-US" b="0" i="1" smtClean="0">
                          <a:latin typeface="Cambria Math" panose="02040503050406030204" pitchFamily="18" charset="0"/>
                        </a:rPr>
                        <m:t>𝑐</m:t>
                      </m:r>
                      <m:r>
                        <a:rPr lang="en-US" b="0" i="1" smtClean="0">
                          <a:latin typeface="Cambria Math" panose="02040503050406030204" pitchFamily="18" charset="0"/>
                        </a:rPr>
                        <m:t>=10 </m:t>
                      </m:r>
                      <m:r>
                        <m:rPr>
                          <m:sty m:val="p"/>
                        </m:rPr>
                        <a:rPr lang="en-US" b="0" i="0" smtClean="0">
                          <a:latin typeface="Cambria Math" panose="02040503050406030204" pitchFamily="18" charset="0"/>
                        </a:rPr>
                        <m:t>for</m:t>
                      </m:r>
                      <m:r>
                        <a:rPr lang="en-US" b="0" i="0" smtClean="0">
                          <a:latin typeface="Cambria Math" panose="02040503050406030204" pitchFamily="18" charset="0"/>
                        </a:rPr>
                        <m:t> </m:t>
                      </m:r>
                      <m:r>
                        <m:rPr>
                          <m:sty m:val="p"/>
                        </m:rPr>
                        <a:rPr lang="en-US" b="0" i="0" smtClean="0">
                          <a:latin typeface="Cambria Math" panose="02040503050406030204" pitchFamily="18" charset="0"/>
                        </a:rPr>
                        <m:t>all</m:t>
                      </m:r>
                      <m:r>
                        <a:rPr lang="en-US" b="0" i="0" smtClean="0">
                          <a:latin typeface="Cambria Math" panose="02040503050406030204" pitchFamily="18" charset="0"/>
                        </a:rPr>
                        <m:t> </m:t>
                      </m:r>
                      <m:r>
                        <m:rPr>
                          <m:sty m:val="p"/>
                        </m:rPr>
                        <a:rPr lang="en-US" b="0" i="0" smtClean="0">
                          <a:latin typeface="Cambria Math" panose="02040503050406030204" pitchFamily="18" charset="0"/>
                        </a:rPr>
                        <m:t>values</m:t>
                      </m:r>
                      <m:r>
                        <a:rPr lang="en-US" b="0" i="0" smtClean="0">
                          <a:latin typeface="Cambria Math" panose="02040503050406030204" pitchFamily="18" charset="0"/>
                        </a:rPr>
                        <m:t> </m:t>
                      </m:r>
                      <m:r>
                        <m:rPr>
                          <m:sty m:val="p"/>
                        </m:rPr>
                        <a:rPr lang="en-US" b="0" i="0" smtClean="0">
                          <a:latin typeface="Cambria Math" panose="02040503050406030204" pitchFamily="18" charset="0"/>
                        </a:rPr>
                        <m:t>of</m:t>
                      </m:r>
                      <m:r>
                        <a:rPr lang="en-US" b="0" i="0" smtClean="0">
                          <a:latin typeface="Cambria Math" panose="02040503050406030204" pitchFamily="18" charset="0"/>
                        </a:rPr>
                        <m:t> </m:t>
                      </m:r>
                      <m:r>
                        <a:rPr lang="en-US" b="0" i="1" smtClean="0">
                          <a:latin typeface="Cambria Math" panose="02040503050406030204" pitchFamily="18" charset="0"/>
                        </a:rPr>
                        <m:t>𝑛</m:t>
                      </m:r>
                      <m:r>
                        <a:rPr lang="en-US" b="0" i="1" smtClean="0">
                          <a:latin typeface="Cambria Math" panose="02040503050406030204" pitchFamily="18" charset="0"/>
                        </a:rPr>
                        <m:t>.  </m:t>
                      </m:r>
                      <m:r>
                        <a:rPr lang="en-US" b="0" i="1" smtClean="0">
                          <a:latin typeface="Cambria Math" panose="02040503050406030204" pitchFamily="18" charset="0"/>
                        </a:rPr>
                        <m:t>𝑆𝑜</m:t>
                      </m:r>
                      <m:r>
                        <a:rPr lang="en-US" b="0" i="1" smtClean="0">
                          <a:latin typeface="Cambria Math" panose="02040503050406030204" pitchFamily="18" charset="0"/>
                        </a:rPr>
                        <m:t> 10</m:t>
                      </m:r>
                      <m:r>
                        <a:rPr lang="en-US" b="0" i="1" smtClean="0">
                          <a:latin typeface="Cambria Math" panose="02040503050406030204" pitchFamily="18" charset="0"/>
                        </a:rPr>
                        <m:t>𝑛</m:t>
                      </m:r>
                      <m:r>
                        <a:rPr lang="en-US" b="0" i="1" smtClean="0">
                          <a:latin typeface="Cambria Math" panose="02040503050406030204" pitchFamily="18" charset="0"/>
                        </a:rPr>
                        <m:t>≤10</m:t>
                      </m:r>
                      <m:r>
                        <a:rPr lang="en-US" b="0" i="1" smtClean="0">
                          <a:latin typeface="Cambria Math" panose="02040503050406030204" pitchFamily="18" charset="0"/>
                        </a:rPr>
                        <m:t>𝑛</m:t>
                      </m:r>
                    </m:oMath>
                  </m:oMathPara>
                </a14:m>
                <a:endParaRPr lang="en-US" dirty="0"/>
              </a:p>
            </p:txBody>
          </p:sp>
        </mc:Choice>
        <mc:Fallback>
          <p:sp>
            <p:nvSpPr>
              <p:cNvPr id="14" name="TextBox 13">
                <a:extLst>
                  <a:ext uri="{FF2B5EF4-FFF2-40B4-BE49-F238E27FC236}">
                    <a16:creationId xmlns:a16="http://schemas.microsoft.com/office/drawing/2014/main" id="{AB69D31C-02B4-6F40-81BE-ABC6876EF62B}"/>
                  </a:ext>
                </a:extLst>
              </p:cNvPr>
              <p:cNvSpPr txBox="1">
                <a:spLocks noRot="1" noChangeAspect="1" noMove="1" noResize="1" noEditPoints="1" noAdjustHandles="1" noChangeArrowheads="1" noChangeShapeType="1" noTextEdit="1"/>
              </p:cNvSpPr>
              <p:nvPr/>
            </p:nvSpPr>
            <p:spPr>
              <a:xfrm>
                <a:off x="1477921" y="2546990"/>
                <a:ext cx="5995744" cy="369332"/>
              </a:xfrm>
              <a:prstGeom prst="rect">
                <a:avLst/>
              </a:prstGeom>
              <a:blipFill>
                <a:blip r:embed="rId5"/>
                <a:stretch>
                  <a:fillRect b="-13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4CC14DCF-6473-BF4D-B0FD-0DC7A438764B}"/>
                  </a:ext>
                </a:extLst>
              </p:cNvPr>
              <p:cNvSpPr txBox="1"/>
              <p:nvPr/>
            </p:nvSpPr>
            <p:spPr>
              <a:xfrm>
                <a:off x="1477920" y="3059668"/>
                <a:ext cx="4931671" cy="369332"/>
              </a:xfrm>
              <a:prstGeom prst="rect">
                <a:avLst/>
              </a:prstGeom>
              <a:noFill/>
            </p:spPr>
            <p:txBody>
              <a:bodyPr wrap="none" rtlCol="0">
                <a:spAutoFit/>
              </a:bodyPr>
              <a:lstStyle/>
              <a:p>
                <a:pPr/>
                <a14:m>
                  <m:oMath xmlns:m="http://schemas.openxmlformats.org/officeDocument/2006/math">
                    <m:r>
                      <a:rPr lang="en-US" b="0" i="1" smtClean="0">
                        <a:latin typeface="Cambria Math" panose="02040503050406030204" pitchFamily="18" charset="0"/>
                      </a:rPr>
                      <m:t>15≤</m:t>
                    </m:r>
                    <m:r>
                      <a:rPr lang="en-US" b="0" i="1" smtClean="0">
                        <a:latin typeface="Cambria Math" panose="02040503050406030204" pitchFamily="18" charset="0"/>
                      </a:rPr>
                      <m:t>𝑐</m:t>
                    </m:r>
                    <m:r>
                      <a:rPr lang="en-US" i="1">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 </m:t>
                    </m:r>
                    <m:r>
                      <m:rPr>
                        <m:sty m:val="p"/>
                      </m:rPr>
                      <a:rPr lang="en-US" b="0" i="0" smtClean="0">
                        <a:latin typeface="Cambria Math" panose="02040503050406030204" pitchFamily="18" charset="0"/>
                      </a:rPr>
                      <m:t>when</m:t>
                    </m:r>
                    <m:r>
                      <a:rPr lang="en-US" b="0" i="1" smtClean="0">
                        <a:latin typeface="Cambria Math" panose="02040503050406030204" pitchFamily="18" charset="0"/>
                      </a:rPr>
                      <m:t> </m:t>
                    </m:r>
                    <m:r>
                      <a:rPr lang="en-US" b="0" i="1" smtClean="0">
                        <a:latin typeface="Cambria Math" panose="02040503050406030204" pitchFamily="18" charset="0"/>
                      </a:rPr>
                      <m:t>𝑐</m:t>
                    </m:r>
                    <m:r>
                      <a:rPr lang="en-US" b="0" i="1" smtClean="0">
                        <a:latin typeface="Cambria Math" panose="02040503050406030204" pitchFamily="18" charset="0"/>
                      </a:rPr>
                      <m:t>=15 </m:t>
                    </m:r>
                    <m:r>
                      <a:rPr lang="en-US" b="0" i="1" smtClean="0">
                        <a:latin typeface="Cambria Math" panose="02040503050406030204" pitchFamily="18" charset="0"/>
                      </a:rPr>
                      <m:t>𝑓𝑜𝑟</m:t>
                    </m:r>
                    <m:r>
                      <a:rPr lang="en-US" b="0" i="1" smtClean="0">
                        <a:latin typeface="Cambria Math" panose="02040503050406030204" pitchFamily="18" charset="0"/>
                      </a:rPr>
                      <m:t> </m:t>
                    </m:r>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 </a:t>
                </a:r>
                <a14:m>
                  <m:oMath xmlns:m="http://schemas.openxmlformats.org/officeDocument/2006/math">
                    <m:r>
                      <a:rPr lang="en-US" i="1">
                        <a:latin typeface="Cambria Math" panose="02040503050406030204" pitchFamily="18" charset="0"/>
                      </a:rPr>
                      <m:t>𝑆𝑜</m:t>
                    </m:r>
                    <m:r>
                      <a:rPr lang="en-US" i="1">
                        <a:latin typeface="Cambria Math" panose="02040503050406030204" pitchFamily="18" charset="0"/>
                      </a:rPr>
                      <m:t> 15≤15</m:t>
                    </m:r>
                    <m:r>
                      <a:rPr lang="en-US" i="1">
                        <a:latin typeface="Cambria Math" panose="02040503050406030204" pitchFamily="18" charset="0"/>
                      </a:rPr>
                      <m:t>𝑛</m:t>
                    </m:r>
                  </m:oMath>
                </a14:m>
                <a:endParaRPr lang="en-US" dirty="0"/>
              </a:p>
            </p:txBody>
          </p:sp>
        </mc:Choice>
        <mc:Fallback>
          <p:sp>
            <p:nvSpPr>
              <p:cNvPr id="15" name="TextBox 14">
                <a:extLst>
                  <a:ext uri="{FF2B5EF4-FFF2-40B4-BE49-F238E27FC236}">
                    <a16:creationId xmlns:a16="http://schemas.microsoft.com/office/drawing/2014/main" id="{4CC14DCF-6473-BF4D-B0FD-0DC7A438764B}"/>
                  </a:ext>
                </a:extLst>
              </p:cNvPr>
              <p:cNvSpPr txBox="1">
                <a:spLocks noRot="1" noChangeAspect="1" noMove="1" noResize="1" noEditPoints="1" noAdjustHandles="1" noChangeArrowheads="1" noChangeShapeType="1" noTextEdit="1"/>
              </p:cNvSpPr>
              <p:nvPr/>
            </p:nvSpPr>
            <p:spPr>
              <a:xfrm>
                <a:off x="1477920" y="3059668"/>
                <a:ext cx="4931671" cy="369332"/>
              </a:xfrm>
              <a:prstGeom prst="rect">
                <a:avLst/>
              </a:prstGeom>
              <a:blipFill>
                <a:blip r:embed="rId6"/>
                <a:stretch>
                  <a:fillRect b="-13333"/>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24CCE2A4-52F5-7844-8F00-599AAC0EA464}"/>
              </a:ext>
            </a:extLst>
          </p:cNvPr>
          <p:cNvSpPr txBox="1"/>
          <p:nvPr/>
        </p:nvSpPr>
        <p:spPr>
          <a:xfrm>
            <a:off x="651988" y="3547133"/>
            <a:ext cx="2402068"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Add up all your truths</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BE61D8F0-75B2-A442-8447-AB52ADC7518E}"/>
                  </a:ext>
                </a:extLst>
              </p:cNvPr>
              <p:cNvSpPr txBox="1"/>
              <p:nvPr/>
            </p:nvSpPr>
            <p:spPr>
              <a:xfrm>
                <a:off x="1496854" y="4063687"/>
                <a:ext cx="419121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10</m:t>
                      </m:r>
                      <m:r>
                        <a:rPr lang="en-US" b="0" i="1" smtClean="0">
                          <a:latin typeface="Cambria Math" panose="02040503050406030204" pitchFamily="18" charset="0"/>
                        </a:rPr>
                        <m:t>𝑛</m:t>
                      </m:r>
                      <m:r>
                        <a:rPr lang="en-US" b="0" i="1" smtClean="0">
                          <a:latin typeface="Cambria Math" panose="02040503050406030204" pitchFamily="18" charset="0"/>
                        </a:rPr>
                        <m:t>+15≤10</m:t>
                      </m:r>
                      <m:r>
                        <a:rPr lang="en-US" b="0" i="1" smtClean="0">
                          <a:latin typeface="Cambria Math" panose="02040503050406030204" pitchFamily="18" charset="0"/>
                        </a:rPr>
                        <m:t>𝑛</m:t>
                      </m:r>
                      <m:r>
                        <a:rPr lang="en-US" b="0" i="1" smtClean="0">
                          <a:latin typeface="Cambria Math" panose="02040503050406030204" pitchFamily="18" charset="0"/>
                        </a:rPr>
                        <m:t>+15</m:t>
                      </m:r>
                      <m:r>
                        <a:rPr lang="en-US" b="0" i="1" smtClean="0">
                          <a:latin typeface="Cambria Math" panose="02040503050406030204" pitchFamily="18" charset="0"/>
                        </a:rPr>
                        <m:t>𝑛</m:t>
                      </m:r>
                      <m:r>
                        <a:rPr lang="en-US" b="0" i="1" smtClean="0">
                          <a:latin typeface="Cambria Math" panose="02040503050406030204" pitchFamily="18" charset="0"/>
                        </a:rPr>
                        <m:t>=25</m:t>
                      </m:r>
                      <m:r>
                        <a:rPr lang="en-US" b="0" i="1" smtClean="0">
                          <a:latin typeface="Cambria Math" panose="02040503050406030204" pitchFamily="18" charset="0"/>
                        </a:rPr>
                        <m:t>𝑛</m:t>
                      </m:r>
                      <m:r>
                        <a:rPr lang="en-US" b="0" i="1" smtClean="0">
                          <a:latin typeface="Cambria Math" panose="02040503050406030204" pitchFamily="18" charset="0"/>
                        </a:rPr>
                        <m:t> </m:t>
                      </m:r>
                      <m:r>
                        <m:rPr>
                          <m:sty m:val="p"/>
                        </m:rPr>
                        <a:rPr lang="en-US" b="0" i="0" smtClean="0">
                          <a:latin typeface="Cambria Math" panose="02040503050406030204" pitchFamily="18" charset="0"/>
                        </a:rPr>
                        <m:t>for</m:t>
                      </m:r>
                      <m:r>
                        <a:rPr lang="en-US" b="0" i="1" smtClean="0">
                          <a:latin typeface="Cambria Math" panose="02040503050406030204" pitchFamily="18" charset="0"/>
                        </a:rPr>
                        <m:t> </m:t>
                      </m:r>
                      <m:r>
                        <a:rPr lang="en-US" b="0" i="1" smtClean="0">
                          <a:latin typeface="Cambria Math" panose="02040503050406030204" pitchFamily="18" charset="0"/>
                        </a:rPr>
                        <m:t>𝑛</m:t>
                      </m:r>
                      <m:r>
                        <a:rPr lang="en-US" b="0" i="1" smtClean="0">
                          <a:latin typeface="Cambria Math" panose="02040503050406030204" pitchFamily="18" charset="0"/>
                        </a:rPr>
                        <m:t>≥1</m:t>
                      </m:r>
                    </m:oMath>
                  </m:oMathPara>
                </a14:m>
                <a:endParaRPr lang="en-US" dirty="0"/>
              </a:p>
            </p:txBody>
          </p:sp>
        </mc:Choice>
        <mc:Fallback xmlns="">
          <p:sp>
            <p:nvSpPr>
              <p:cNvPr id="17" name="TextBox 16">
                <a:extLst>
                  <a:ext uri="{FF2B5EF4-FFF2-40B4-BE49-F238E27FC236}">
                    <a16:creationId xmlns:a16="http://schemas.microsoft.com/office/drawing/2014/main" id="{BE61D8F0-75B2-A442-8447-AB52ADC7518E}"/>
                  </a:ext>
                </a:extLst>
              </p:cNvPr>
              <p:cNvSpPr txBox="1">
                <a:spLocks noRot="1" noChangeAspect="1" noMove="1" noResize="1" noEditPoints="1" noAdjustHandles="1" noChangeArrowheads="1" noChangeShapeType="1" noTextEdit="1"/>
              </p:cNvSpPr>
              <p:nvPr/>
            </p:nvSpPr>
            <p:spPr>
              <a:xfrm>
                <a:off x="1496854" y="4063687"/>
                <a:ext cx="4191212" cy="369332"/>
              </a:xfrm>
              <a:prstGeom prst="rect">
                <a:avLst/>
              </a:prstGeom>
              <a:blipFill>
                <a:blip r:embed="rId7"/>
                <a:stretch>
                  <a:fillRect/>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589F8060-98F3-E647-9A35-250156AC1703}"/>
              </a:ext>
            </a:extLst>
          </p:cNvPr>
          <p:cNvSpPr txBox="1"/>
          <p:nvPr/>
        </p:nvSpPr>
        <p:spPr>
          <a:xfrm>
            <a:off x="1564011" y="4362654"/>
            <a:ext cx="3451651" cy="2031325"/>
          </a:xfrm>
          <a:prstGeom prst="rect">
            <a:avLst/>
          </a:prstGeom>
          <a:noFill/>
        </p:spPr>
        <p:txBody>
          <a:bodyPr wrap="none" rtlCol="0">
            <a:spAutoFit/>
          </a:bodyPr>
          <a:lstStyle/>
          <a:p>
            <a:r>
              <a:rPr lang="en-US" b="1" i="1" dirty="0">
                <a:solidFill>
                  <a:srgbClr val="4C3282"/>
                </a:solidFill>
                <a:latin typeface="Cambria Math" panose="02040503050406030204" pitchFamily="18" charset="0"/>
              </a:rPr>
              <a:t>10n + 15 &lt;= 25n for n &gt;= 1.</a:t>
            </a:r>
          </a:p>
          <a:p>
            <a:endParaRPr lang="en-US" dirty="0"/>
          </a:p>
          <a:p>
            <a:r>
              <a:rPr lang="en-US" dirty="0"/>
              <a:t>which is in the form of the definition</a:t>
            </a:r>
          </a:p>
          <a:p>
            <a:endParaRPr lang="en-US" dirty="0"/>
          </a:p>
          <a:p>
            <a:r>
              <a:rPr lang="en-US" dirty="0"/>
              <a:t>f(n) &lt;= c * g(n)</a:t>
            </a:r>
          </a:p>
          <a:p>
            <a:endParaRPr lang="en-US" dirty="0"/>
          </a:p>
          <a:p>
            <a:r>
              <a:rPr lang="en-US" dirty="0"/>
              <a:t>where c = 25 and n0 = 1.</a:t>
            </a:r>
          </a:p>
        </p:txBody>
      </p:sp>
    </p:spTree>
    <p:extLst>
      <p:ext uri="{BB962C8B-B14F-4D97-AF65-F5344CB8AC3E}">
        <p14:creationId xmlns:p14="http://schemas.microsoft.com/office/powerpoint/2010/main" val="2586788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2791D-7EF7-4FDA-986F-AC3A48B2674C}"/>
              </a:ext>
            </a:extLst>
          </p:cNvPr>
          <p:cNvSpPr>
            <a:spLocks noGrp="1"/>
          </p:cNvSpPr>
          <p:nvPr>
            <p:ph type="title"/>
          </p:nvPr>
        </p:nvSpPr>
        <p:spPr/>
        <p:txBody>
          <a:bodyPr/>
          <a:lstStyle/>
          <a:p>
            <a:r>
              <a:rPr lang="en-US" dirty="0">
                <a:solidFill>
                  <a:schemeClr val="tx1"/>
                </a:solidFill>
              </a:rPr>
              <a:t>Big O Definition Proofs: more practice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9E29B0E-1A4D-4B9B-A7CE-BE1648305A11}"/>
                  </a:ext>
                </a:extLst>
              </p:cNvPr>
              <p:cNvSpPr>
                <a:spLocks noGrp="1"/>
              </p:cNvSpPr>
              <p:nvPr>
                <p:ph idx="1"/>
              </p:nvPr>
            </p:nvSpPr>
            <p:spPr>
              <a:xfrm>
                <a:off x="575240" y="1463857"/>
                <a:ext cx="6892360" cy="4845504"/>
              </a:xfrm>
            </p:spPr>
            <p:txBody>
              <a:bodyPr/>
              <a:lstStyle/>
              <a:p>
                <a:r>
                  <a:rPr lang="en-US" dirty="0"/>
                  <a:t>Demonstrate that </a:t>
                </a:r>
                <a14:m>
                  <m:oMath xmlns:m="http://schemas.openxmlformats.org/officeDocument/2006/math">
                    <m:r>
                      <a:rPr lang="en-US" i="1" dirty="0" smtClean="0">
                        <a:latin typeface="Cambria Math" panose="02040503050406030204" pitchFamily="18" charset="0"/>
                      </a:rPr>
                      <m:t>5</m:t>
                    </m:r>
                    <m:r>
                      <a:rPr lang="en-US" i="1" dirty="0" smtClean="0">
                        <a:latin typeface="Cambria Math" panose="02040503050406030204" pitchFamily="18" charset="0"/>
                      </a:rPr>
                      <m:t>𝑛</m:t>
                    </m:r>
                    <m:r>
                      <a:rPr lang="en-US" i="1" baseline="30000" dirty="0">
                        <a:latin typeface="Cambria Math" panose="02040503050406030204" pitchFamily="18" charset="0"/>
                      </a:rPr>
                      <m:t>2</m:t>
                    </m:r>
                    <m:r>
                      <a:rPr lang="en-US" i="1" dirty="0">
                        <a:latin typeface="Cambria Math" panose="02040503050406030204" pitchFamily="18" charset="0"/>
                      </a:rPr>
                      <m:t> + 3</m:t>
                    </m:r>
                    <m:r>
                      <a:rPr lang="en-US" i="1" dirty="0">
                        <a:latin typeface="Cambria Math" panose="02040503050406030204" pitchFamily="18" charset="0"/>
                      </a:rPr>
                      <m:t>𝑛</m:t>
                    </m:r>
                    <m:r>
                      <a:rPr lang="en-US" i="1" dirty="0">
                        <a:latin typeface="Cambria Math" panose="02040503050406030204" pitchFamily="18" charset="0"/>
                      </a:rPr>
                      <m:t> + 6</m:t>
                    </m:r>
                  </m:oMath>
                </a14:m>
                <a:r>
                  <a:rPr lang="en-US" dirty="0"/>
                  <a:t> is dominated by </a:t>
                </a:r>
                <a14:m>
                  <m:oMath xmlns:m="http://schemas.openxmlformats.org/officeDocument/2006/math">
                    <m:r>
                      <a:rPr lang="en-US" i="1" dirty="0" smtClean="0">
                        <a:latin typeface="Cambria Math" panose="02040503050406030204" pitchFamily="18" charset="0"/>
                      </a:rPr>
                      <m:t>𝑛</m:t>
                    </m:r>
                    <m:r>
                      <a:rPr lang="en-US" i="1" baseline="30000" dirty="0">
                        <a:latin typeface="Cambria Math" panose="02040503050406030204" pitchFamily="18" charset="0"/>
                      </a:rPr>
                      <m:t>2</m:t>
                    </m:r>
                  </m:oMath>
                </a14:m>
                <a:r>
                  <a:rPr lang="en-US" dirty="0"/>
                  <a:t> (i.e. that </a:t>
                </a:r>
                <a14:m>
                  <m:oMath xmlns:m="http://schemas.openxmlformats.org/officeDocument/2006/math">
                    <m:r>
                      <a:rPr lang="en-US" b="0" i="1" smtClean="0">
                        <a:latin typeface="Cambria Math" panose="02040503050406030204" pitchFamily="18" charset="0"/>
                      </a:rPr>
                      <m:t>5</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+3</m:t>
                    </m:r>
                    <m:r>
                      <a:rPr lang="en-US" b="0" i="1" smtClean="0">
                        <a:latin typeface="Cambria Math" panose="02040503050406030204" pitchFamily="18" charset="0"/>
                      </a:rPr>
                      <m:t>𝑛</m:t>
                    </m:r>
                    <m:r>
                      <a:rPr lang="en-US" b="0" i="1" smtClean="0">
                        <a:latin typeface="Cambria Math" panose="02040503050406030204" pitchFamily="18" charset="0"/>
                      </a:rPr>
                      <m:t>+6</m:t>
                    </m:r>
                  </m:oMath>
                </a14:m>
                <a:r>
                  <a:rPr lang="en-US" dirty="0"/>
                  <a:t> is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e>
                    </m:d>
                  </m:oMath>
                </a14:m>
                <a:r>
                  <a:rPr lang="en-US" dirty="0"/>
                  <a:t>, by finding a </a:t>
                </a:r>
                <a14:m>
                  <m:oMath xmlns:m="http://schemas.openxmlformats.org/officeDocument/2006/math">
                    <m:r>
                      <a:rPr lang="en-US" i="1" dirty="0" smtClean="0">
                        <a:latin typeface="Cambria Math" panose="02040503050406030204" pitchFamily="18" charset="0"/>
                      </a:rPr>
                      <m:t>𝑐</m:t>
                    </m:r>
                  </m:oMath>
                </a14:m>
                <a:r>
                  <a:rPr lang="en-US" dirty="0"/>
                  <a:t> and </a:t>
                </a:r>
                <a14:m>
                  <m:oMath xmlns:m="http://schemas.openxmlformats.org/officeDocument/2006/math">
                    <m:r>
                      <a:rPr lang="en-US" i="1" dirty="0" smtClean="0">
                        <a:latin typeface="Cambria Math" panose="02040503050406030204" pitchFamily="18" charset="0"/>
                      </a:rPr>
                      <m:t>𝑛</m:t>
                    </m:r>
                    <m:r>
                      <a:rPr lang="en-US" i="1" baseline="-25000" dirty="0">
                        <a:latin typeface="Cambria Math" panose="02040503050406030204" pitchFamily="18" charset="0"/>
                      </a:rPr>
                      <m:t>0</m:t>
                    </m:r>
                  </m:oMath>
                </a14:m>
                <a:r>
                  <a:rPr lang="en-US" dirty="0"/>
                  <a:t> that satisfy the definition of domination</a:t>
                </a:r>
              </a:p>
              <a:p>
                <a:endParaRPr lang="en-US" dirty="0"/>
              </a:p>
              <a:p>
                <a:r>
                  <a:rPr lang="en-US" dirty="0"/>
                  <a:t>5n</a:t>
                </a:r>
                <a:r>
                  <a:rPr lang="en-US" baseline="30000" dirty="0"/>
                  <a:t>2</a:t>
                </a:r>
                <a:r>
                  <a:rPr lang="en-US" dirty="0"/>
                  <a:t> + 3n + 6 ≤ 5n</a:t>
                </a:r>
                <a:r>
                  <a:rPr lang="en-US" baseline="30000" dirty="0"/>
                  <a:t>2</a:t>
                </a:r>
                <a:r>
                  <a:rPr lang="en-US" dirty="0"/>
                  <a:t> + 3n</a:t>
                </a:r>
                <a:r>
                  <a:rPr lang="en-US" baseline="30000" dirty="0"/>
                  <a:t>2</a:t>
                </a:r>
                <a:r>
                  <a:rPr lang="en-US" dirty="0"/>
                  <a:t> + 6n</a:t>
                </a:r>
                <a:r>
                  <a:rPr lang="en-US" baseline="30000" dirty="0"/>
                  <a:t>2</a:t>
                </a:r>
                <a:r>
                  <a:rPr lang="en-US" dirty="0"/>
                  <a:t> when n ≥ 1</a:t>
                </a:r>
              </a:p>
              <a:p>
                <a:r>
                  <a:rPr lang="en-US" dirty="0"/>
                  <a:t>5n</a:t>
                </a:r>
                <a:r>
                  <a:rPr lang="en-US" baseline="30000" dirty="0"/>
                  <a:t>2</a:t>
                </a:r>
                <a:r>
                  <a:rPr lang="en-US" dirty="0"/>
                  <a:t> + 3n</a:t>
                </a:r>
                <a:r>
                  <a:rPr lang="en-US" baseline="30000" dirty="0"/>
                  <a:t>2</a:t>
                </a:r>
                <a:r>
                  <a:rPr lang="en-US" dirty="0"/>
                  <a:t> + 6n</a:t>
                </a:r>
                <a:r>
                  <a:rPr lang="en-US" baseline="30000" dirty="0"/>
                  <a:t>2</a:t>
                </a:r>
                <a:r>
                  <a:rPr lang="en-US" dirty="0"/>
                  <a:t>  = 14n</a:t>
                </a:r>
                <a:r>
                  <a:rPr lang="en-US" baseline="30000" dirty="0"/>
                  <a:t>2</a:t>
                </a:r>
              </a:p>
              <a:p>
                <a:r>
                  <a:rPr lang="en-US" dirty="0"/>
                  <a:t>5n</a:t>
                </a:r>
                <a:r>
                  <a:rPr lang="en-US" baseline="30000" dirty="0"/>
                  <a:t>2</a:t>
                </a:r>
                <a:r>
                  <a:rPr lang="en-US" dirty="0"/>
                  <a:t> + 3n + 6 ≤ 14n</a:t>
                </a:r>
                <a:r>
                  <a:rPr lang="en-US" baseline="30000" dirty="0"/>
                  <a:t>2</a:t>
                </a:r>
                <a:r>
                  <a:rPr lang="en-US" dirty="0"/>
                  <a:t> for n ≥ 1</a:t>
                </a:r>
              </a:p>
              <a:p>
                <a:r>
                  <a:rPr lang="en-US" dirty="0"/>
                  <a:t>14n</a:t>
                </a:r>
                <a:r>
                  <a:rPr lang="en-US" baseline="30000" dirty="0"/>
                  <a:t>2</a:t>
                </a:r>
                <a:r>
                  <a:rPr lang="en-US" dirty="0"/>
                  <a:t> ≤ c*n</a:t>
                </a:r>
                <a:r>
                  <a:rPr lang="en-US" baseline="30000" dirty="0"/>
                  <a:t>2</a:t>
                </a:r>
                <a:r>
                  <a:rPr lang="en-US" dirty="0"/>
                  <a:t> for c = ? n &gt;= ?</a:t>
                </a:r>
              </a:p>
              <a:p>
                <a14:m>
                  <m:oMath xmlns:m="http://schemas.openxmlformats.org/officeDocument/2006/math">
                    <m:r>
                      <a:rPr lang="en-US" b="1" i="1" dirty="0" smtClean="0">
                        <a:solidFill>
                          <a:srgbClr val="4C3282"/>
                        </a:solidFill>
                        <a:latin typeface="Cambria Math" panose="02040503050406030204" pitchFamily="18" charset="0"/>
                      </a:rPr>
                      <m:t>𝒄</m:t>
                    </m:r>
                  </m:oMath>
                </a14:m>
                <a:r>
                  <a:rPr lang="en-US" b="1" dirty="0">
                    <a:solidFill>
                      <a:srgbClr val="4C3282"/>
                    </a:solidFill>
                  </a:rPr>
                  <a:t> = 14 &amp; </a:t>
                </a:r>
                <a14:m>
                  <m:oMath xmlns:m="http://schemas.openxmlformats.org/officeDocument/2006/math">
                    <m:sSub>
                      <m:sSubPr>
                        <m:ctrlPr>
                          <a:rPr lang="en-US" b="1" i="1" dirty="0" smtClean="0">
                            <a:solidFill>
                              <a:srgbClr val="4C3282"/>
                            </a:solidFill>
                            <a:latin typeface="Cambria Math" panose="02040503050406030204" pitchFamily="18" charset="0"/>
                          </a:rPr>
                        </m:ctrlPr>
                      </m:sSubPr>
                      <m:e>
                        <m:r>
                          <a:rPr lang="en-US" b="1" i="1" dirty="0" smtClean="0">
                            <a:solidFill>
                              <a:srgbClr val="4C3282"/>
                            </a:solidFill>
                            <a:latin typeface="Cambria Math" panose="02040503050406030204" pitchFamily="18" charset="0"/>
                          </a:rPr>
                          <m:t>𝒏</m:t>
                        </m:r>
                      </m:e>
                      <m:sub>
                        <m:r>
                          <a:rPr lang="en-US" b="1" i="1" dirty="0" smtClean="0">
                            <a:solidFill>
                              <a:srgbClr val="4C3282"/>
                            </a:solidFill>
                            <a:latin typeface="Cambria Math" panose="02040503050406030204" pitchFamily="18" charset="0"/>
                          </a:rPr>
                          <m:t>𝟎</m:t>
                        </m:r>
                      </m:sub>
                    </m:sSub>
                  </m:oMath>
                </a14:m>
                <a:r>
                  <a:rPr lang="en-US" b="1" dirty="0">
                    <a:solidFill>
                      <a:srgbClr val="4C3282"/>
                    </a:solidFill>
                  </a:rPr>
                  <a:t> = 1</a:t>
                </a:r>
              </a:p>
            </p:txBody>
          </p:sp>
        </mc:Choice>
        <mc:Fallback xmlns="">
          <p:sp>
            <p:nvSpPr>
              <p:cNvPr id="3" name="Content Placeholder 2">
                <a:extLst>
                  <a:ext uri="{FF2B5EF4-FFF2-40B4-BE49-F238E27FC236}">
                    <a16:creationId xmlns:a16="http://schemas.microsoft.com/office/drawing/2014/main" id="{F9E29B0E-1A4D-4B9B-A7CE-BE1648305A11}"/>
                  </a:ext>
                </a:extLst>
              </p:cNvPr>
              <p:cNvSpPr>
                <a:spLocks noGrp="1" noRot="1" noChangeAspect="1" noMove="1" noResize="1" noEditPoints="1" noAdjustHandles="1" noChangeArrowheads="1" noChangeShapeType="1" noTextEdit="1"/>
              </p:cNvSpPr>
              <p:nvPr>
                <p:ph idx="1"/>
              </p:nvPr>
            </p:nvSpPr>
            <p:spPr>
              <a:xfrm>
                <a:off x="575240" y="1463857"/>
                <a:ext cx="6892360" cy="4845504"/>
              </a:xfrm>
              <a:blipFill>
                <a:blip r:embed="rId3"/>
                <a:stretch>
                  <a:fillRect l="-1768" t="-1509"/>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6D632A94-DED5-42DF-BA4E-28271A104E85}"/>
              </a:ext>
            </a:extLst>
          </p:cNvPr>
          <p:cNvSpPr>
            <a:spLocks noGrp="1"/>
          </p:cNvSpPr>
          <p:nvPr>
            <p:ph type="ftr" sz="quarter" idx="11"/>
          </p:nvPr>
        </p:nvSpPr>
        <p:spPr/>
        <p:txBody>
          <a:bodyPr/>
          <a:lstStyle/>
          <a:p>
            <a:r>
              <a:rPr lang="es-ES"/>
              <a:t>CSE 332 SU 18 - Robbie Weber</a:t>
            </a:r>
            <a:endParaRPr lang="en-US"/>
          </a:p>
        </p:txBody>
      </p:sp>
      <p:sp>
        <p:nvSpPr>
          <p:cNvPr id="5" name="Slide Number Placeholder 4">
            <a:extLst>
              <a:ext uri="{FF2B5EF4-FFF2-40B4-BE49-F238E27FC236}">
                <a16:creationId xmlns:a16="http://schemas.microsoft.com/office/drawing/2014/main" id="{9C8A44BF-BDAD-47B6-AA60-E8563F6C9C3C}"/>
              </a:ext>
            </a:extLst>
          </p:cNvPr>
          <p:cNvSpPr>
            <a:spLocks noGrp="1"/>
          </p:cNvSpPr>
          <p:nvPr>
            <p:ph type="sldNum" sz="quarter" idx="12"/>
          </p:nvPr>
        </p:nvSpPr>
        <p:spPr/>
        <p:txBody>
          <a:bodyPr/>
          <a:lstStyle/>
          <a:p>
            <a:fld id="{659665DE-58FC-41F4-AC58-2C90A5E00527}" type="slidenum">
              <a:rPr lang="en-US" smtClean="0"/>
              <a:t>22</a:t>
            </a:fld>
            <a:endParaRPr lang="en-US"/>
          </a:p>
        </p:txBody>
      </p:sp>
      <p:grpSp>
        <p:nvGrpSpPr>
          <p:cNvPr id="6" name="Group 5">
            <a:extLst>
              <a:ext uri="{FF2B5EF4-FFF2-40B4-BE49-F238E27FC236}">
                <a16:creationId xmlns:a16="http://schemas.microsoft.com/office/drawing/2014/main" id="{7C842B03-3350-2B43-B464-228A4EE81E04}"/>
              </a:ext>
            </a:extLst>
          </p:cNvPr>
          <p:cNvGrpSpPr/>
          <p:nvPr/>
        </p:nvGrpSpPr>
        <p:grpSpPr>
          <a:xfrm>
            <a:off x="7778132" y="2670539"/>
            <a:ext cx="4114499" cy="1516921"/>
            <a:chOff x="677853" y="1580757"/>
            <a:chExt cx="4114499" cy="1516921"/>
          </a:xfrm>
        </p:grpSpPr>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4E6A2CD7-19AF-6940-BD99-AB98BEE455E8}"/>
                    </a:ext>
                  </a:extLst>
                </p:cNvPr>
                <p:cNvSpPr/>
                <p:nvPr/>
              </p:nvSpPr>
              <p:spPr>
                <a:xfrm>
                  <a:off x="677853" y="1580757"/>
                  <a:ext cx="4114499" cy="151692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i="1" dirty="0">
                    <a:latin typeface="Cambria Math" panose="02040503050406030204" pitchFamily="18" charset="0"/>
                  </a:endParaRPr>
                </a:p>
                <a:p>
                  <a14:m>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oMath>
                  </a14:m>
                  <a:r>
                    <a:rPr lang="en-US" dirty="0"/>
                    <a:t> </a:t>
                  </a:r>
                  <a:r>
                    <a:rPr lang="en-US" dirty="0">
                      <a:latin typeface="Segoe UI Historic" panose="020B0502040204020203" pitchFamily="34" charset="0"/>
                      <a:ea typeface="Segoe UI Historic" panose="020B0502040204020203" pitchFamily="34" charset="0"/>
                      <a:cs typeface="Segoe UI Historic" panose="020B0502040204020203" pitchFamily="34" charset="0"/>
                    </a:rPr>
                    <a:t>is</a:t>
                  </a:r>
                  <a:r>
                    <a:rPr lang="en-US" dirty="0"/>
                    <a:t> </a:t>
                  </a:r>
                  <a14:m>
                    <m:oMath xmlns:m="http://schemas.openxmlformats.org/officeDocument/2006/math">
                      <m:r>
                        <a:rPr lang="en-US" i="1">
                          <a:latin typeface="Cambria Math" panose="02040503050406030204" pitchFamily="18" charset="0"/>
                        </a:rPr>
                        <m:t>𝑂</m:t>
                      </m:r>
                      <m:r>
                        <a:rPr lang="en-US" i="1">
                          <a:latin typeface="Cambria Math" panose="02040503050406030204" pitchFamily="18" charset="0"/>
                        </a:rPr>
                        <m:t>(</m:t>
                      </m:r>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oMath>
                  </a14:m>
                  <a:r>
                    <a:rPr lang="en-US" dirty="0"/>
                    <a:t> </a:t>
                  </a:r>
                  <a:r>
                    <a:rPr lang="en-US" dirty="0">
                      <a:latin typeface="Segoe UI Historic" panose="020B0502040204020203" pitchFamily="34" charset="0"/>
                      <a:ea typeface="Segoe UI Historic" panose="020B0502040204020203" pitchFamily="34" charset="0"/>
                      <a:cs typeface="Segoe UI Historic" panose="020B0502040204020203" pitchFamily="34" charset="0"/>
                    </a:rPr>
                    <a:t>if there exist positive constants </a:t>
                  </a:r>
                  <a14:m>
                    <m:oMath xmlns:m="http://schemas.openxmlformats.org/officeDocument/2006/math">
                      <m:r>
                        <a:rPr lang="en-US" i="1">
                          <a:latin typeface="Cambria Math" panose="02040503050406030204" pitchFamily="18" charset="0"/>
                        </a:rPr>
                        <m:t>𝑐</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0</m:t>
                          </m:r>
                        </m:sub>
                      </m:sSub>
                    </m:oMath>
                  </a14:m>
                  <a:r>
                    <a:rPr lang="en-US" dirty="0">
                      <a:latin typeface="Segoe UI Historic" panose="020B0502040204020203" pitchFamily="34" charset="0"/>
                      <a:ea typeface="Segoe UI Historic" panose="020B0502040204020203" pitchFamily="34" charset="0"/>
                      <a:cs typeface="Segoe UI Historic" panose="020B0502040204020203" pitchFamily="34" charset="0"/>
                    </a:rPr>
                    <a:t> such that for all</a:t>
                  </a:r>
                  <a:r>
                    <a:rPr lang="en-US" dirty="0"/>
                    <a:t> </a:t>
                  </a:r>
                  <a14:m>
                    <m:oMath xmlns:m="http://schemas.openxmlformats.org/officeDocument/2006/math">
                      <m:r>
                        <a:rPr lang="en-US" i="1">
                          <a:latin typeface="Cambria Math" panose="02040503050406030204" pitchFamily="18" charset="0"/>
                        </a:rPr>
                        <m:t>𝑛</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0</m:t>
                          </m:r>
                        </m:sub>
                      </m:sSub>
                    </m:oMath>
                  </a14:m>
                  <a:r>
                    <a:rPr lang="en-US" dirty="0"/>
                    <a:t>, </a:t>
                  </a: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r>
                          <a:rPr lang="en-US" i="1">
                            <a:latin typeface="Cambria Math" panose="02040503050406030204" pitchFamily="18" charset="0"/>
                          </a:rPr>
                          <m:t>𝑐</m:t>
                        </m:r>
                        <m:r>
                          <a:rPr lang="en-US" i="1">
                            <a:latin typeface="Cambria Math" panose="02040503050406030204" pitchFamily="18" charset="0"/>
                          </a:rPr>
                          <m:t>⋅</m:t>
                        </m:r>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𝑛</m:t>
                            </m:r>
                          </m:e>
                        </m:d>
                      </m:oMath>
                    </m:oMathPara>
                  </a14:m>
                  <a:endParaRPr lang="en-US" dirty="0"/>
                </a:p>
              </p:txBody>
            </p:sp>
          </mc:Choice>
          <mc:Fallback xmlns="">
            <p:sp>
              <p:nvSpPr>
                <p:cNvPr id="7" name="Rectangle 6">
                  <a:extLst>
                    <a:ext uri="{FF2B5EF4-FFF2-40B4-BE49-F238E27FC236}">
                      <a16:creationId xmlns:a16="http://schemas.microsoft.com/office/drawing/2014/main" id="{4E6A2CD7-19AF-6940-BD99-AB98BEE455E8}"/>
                    </a:ext>
                  </a:extLst>
                </p:cNvPr>
                <p:cNvSpPr>
                  <a:spLocks noRot="1" noChangeAspect="1" noMove="1" noResize="1" noEditPoints="1" noAdjustHandles="1" noChangeArrowheads="1" noChangeShapeType="1" noTextEdit="1"/>
                </p:cNvSpPr>
                <p:nvPr/>
              </p:nvSpPr>
              <p:spPr>
                <a:xfrm>
                  <a:off x="677853" y="1580757"/>
                  <a:ext cx="4114499" cy="1516921"/>
                </a:xfrm>
                <a:prstGeom prst="rect">
                  <a:avLst/>
                </a:prstGeom>
                <a:blipFill>
                  <a:blip r:embed="rId4"/>
                  <a:stretch>
                    <a:fillRect l="-1235" r="-1235"/>
                  </a:stretch>
                </a:blipFill>
                <a:ln>
                  <a:noFill/>
                </a:ln>
              </p:spPr>
              <p:txBody>
                <a:bodyPr/>
                <a:lstStyle/>
                <a:p>
                  <a:r>
                    <a:rPr lang="en-US">
                      <a:noFill/>
                    </a:rPr>
                    <a:t> </a:t>
                  </a:r>
                </a:p>
              </p:txBody>
            </p:sp>
          </mc:Fallback>
        </mc:AlternateContent>
        <p:sp>
          <p:nvSpPr>
            <p:cNvPr id="8" name="Rectangle 7">
              <a:extLst>
                <a:ext uri="{FF2B5EF4-FFF2-40B4-BE49-F238E27FC236}">
                  <a16:creationId xmlns:a16="http://schemas.microsoft.com/office/drawing/2014/main" id="{5E9CEFE6-9899-024F-B721-ADD98B97B903}"/>
                </a:ext>
              </a:extLst>
            </p:cNvPr>
            <p:cNvSpPr/>
            <p:nvPr/>
          </p:nvSpPr>
          <p:spPr>
            <a:xfrm>
              <a:off x="677853" y="1580758"/>
              <a:ext cx="4114499"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Big-O</a:t>
              </a:r>
            </a:p>
          </p:txBody>
        </p:sp>
      </p:grpSp>
    </p:spTree>
    <p:extLst>
      <p:ext uri="{BB962C8B-B14F-4D97-AF65-F5344CB8AC3E}">
        <p14:creationId xmlns:p14="http://schemas.microsoft.com/office/powerpoint/2010/main" val="143641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F4601-6028-45B3-9234-44943FC1173C}"/>
              </a:ext>
            </a:extLst>
          </p:cNvPr>
          <p:cNvSpPr>
            <a:spLocks noGrp="1"/>
          </p:cNvSpPr>
          <p:nvPr>
            <p:ph type="title"/>
          </p:nvPr>
        </p:nvSpPr>
        <p:spPr/>
        <p:txBody>
          <a:bodyPr/>
          <a:lstStyle/>
          <a:p>
            <a:r>
              <a:rPr lang="en-US" dirty="0"/>
              <a:t>Big-O Definition Proofs: outline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5DCF799-A377-4E12-8D4F-724F4DA5F364}"/>
                  </a:ext>
                </a:extLst>
              </p:cNvPr>
              <p:cNvSpPr>
                <a:spLocks noGrp="1"/>
              </p:cNvSpPr>
              <p:nvPr>
                <p:ph idx="1"/>
              </p:nvPr>
            </p:nvSpPr>
            <p:spPr/>
            <p:txBody>
              <a:bodyPr>
                <a:normAutofit fontScale="92500" lnSpcReduction="20000"/>
              </a:bodyPr>
              <a:lstStyle/>
              <a:p>
                <a:r>
                  <a:rPr lang="en-US" dirty="0"/>
                  <a:t>Steps to a big-O proof, to show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oMath>
                </a14:m>
                <a:r>
                  <a:rPr lang="en-US" dirty="0"/>
                  <a:t> is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e>
                    </m:d>
                  </m:oMath>
                </a14:m>
                <a:r>
                  <a:rPr lang="en-US" dirty="0"/>
                  <a:t>.</a:t>
                </a:r>
              </a:p>
              <a:p>
                <a:r>
                  <a:rPr lang="en-US" dirty="0"/>
                  <a:t>1. Find a </a:t>
                </a:r>
                <a14:m>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0</m:t>
                        </m:r>
                      </m:sub>
                    </m:sSub>
                  </m:oMath>
                </a14:m>
                <a:r>
                  <a:rPr lang="en-US" dirty="0"/>
                  <a:t> that fit the definition for each of the terms of </a:t>
                </a:r>
                <a14:m>
                  <m:oMath xmlns:m="http://schemas.openxmlformats.org/officeDocument/2006/math">
                    <m:r>
                      <a:rPr lang="en-US" b="0" i="1" smtClean="0">
                        <a:latin typeface="Cambria Math" panose="02040503050406030204" pitchFamily="18" charset="0"/>
                      </a:rPr>
                      <m:t>𝑓</m:t>
                    </m:r>
                  </m:oMath>
                </a14:m>
                <a:r>
                  <a:rPr lang="en-US" dirty="0"/>
                  <a:t>.</a:t>
                </a:r>
              </a:p>
              <a:p>
                <a:pPr lvl="1"/>
                <a:r>
                  <a:rPr lang="en-US" dirty="0"/>
                  <a:t>Each of these is a mini, easier big-O proof.</a:t>
                </a:r>
              </a:p>
              <a:p>
                <a:r>
                  <a:rPr lang="en-US" dirty="0"/>
                  <a:t>2. Add up all your </a:t>
                </a:r>
                <a14:m>
                  <m:oMath xmlns:m="http://schemas.openxmlformats.org/officeDocument/2006/math">
                    <m:r>
                      <a:rPr lang="en-US" b="0" i="1" smtClean="0">
                        <a:latin typeface="Cambria Math" panose="02040503050406030204" pitchFamily="18" charset="0"/>
                      </a:rPr>
                      <m:t>𝑐</m:t>
                    </m:r>
                  </m:oMath>
                </a14:m>
                <a:r>
                  <a:rPr lang="en-US" dirty="0"/>
                  <a:t>, take the max of your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0</m:t>
                        </m:r>
                      </m:sub>
                    </m:sSub>
                    <m:r>
                      <a:rPr lang="en-US" b="0" i="0" smtClean="0">
                        <a:latin typeface="Cambria Math" panose="02040503050406030204" pitchFamily="18" charset="0"/>
                      </a:rPr>
                      <m:t>.</m:t>
                    </m:r>
                  </m:oMath>
                </a14:m>
                <a:endParaRPr lang="en-US" dirty="0"/>
              </a:p>
              <a:p>
                <a:r>
                  <a:rPr lang="en-US" dirty="0"/>
                  <a:t>3. Add up all your inequalities to get the final inequality you want.</a:t>
                </a:r>
              </a:p>
              <a:p>
                <a:r>
                  <a:rPr lang="en-US" dirty="0"/>
                  <a:t>4. Clearly tell us what your </a:t>
                </a:r>
                <a14:m>
                  <m:oMath xmlns:m="http://schemas.openxmlformats.org/officeDocument/2006/math">
                    <m:r>
                      <a:rPr lang="en-US" i="1" dirty="0" smtClean="0">
                        <a:latin typeface="Cambria Math" panose="02040503050406030204" pitchFamily="18" charset="0"/>
                      </a:rPr>
                      <m:t>𝑐</m:t>
                    </m:r>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0</m:t>
                        </m:r>
                      </m:sub>
                    </m:sSub>
                  </m:oMath>
                </a14:m>
                <a:r>
                  <a:rPr lang="en-US" dirty="0"/>
                  <a:t> are!</a:t>
                </a:r>
              </a:p>
              <a:p>
                <a:r>
                  <a:rPr lang="en-US" dirty="0"/>
                  <a:t>For any big-O proof, there are many </a:t>
                </a:r>
                <a14:m>
                  <m:oMath xmlns:m="http://schemas.openxmlformats.org/officeDocument/2006/math">
                    <m:r>
                      <a:rPr lang="en-US" b="0" i="1" smtClean="0">
                        <a:latin typeface="Cambria Math" panose="02040503050406030204" pitchFamily="18" charset="0"/>
                      </a:rPr>
                      <m:t>𝑐</m:t>
                    </m:r>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0</m:t>
                        </m:r>
                      </m:sub>
                    </m:sSub>
                  </m:oMath>
                </a14:m>
                <a:r>
                  <a:rPr lang="en-US" dirty="0"/>
                  <a:t> that work.</a:t>
                </a:r>
              </a:p>
              <a:p>
                <a:r>
                  <a:rPr lang="en-US" dirty="0"/>
                  <a:t>You might be tempted to find the smallest possible </a:t>
                </a:r>
                <a14:m>
                  <m:oMath xmlns:m="http://schemas.openxmlformats.org/officeDocument/2006/math">
                    <m:r>
                      <a:rPr lang="en-US" b="0" i="1" smtClean="0">
                        <a:latin typeface="Cambria Math" panose="02040503050406030204" pitchFamily="18" charset="0"/>
                      </a:rPr>
                      <m:t>𝑐</m:t>
                    </m:r>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0</m:t>
                        </m:r>
                      </m:sub>
                    </m:sSub>
                  </m:oMath>
                </a14:m>
                <a:r>
                  <a:rPr lang="en-US" dirty="0"/>
                  <a:t> that work.</a:t>
                </a:r>
              </a:p>
              <a:p>
                <a:r>
                  <a:rPr lang="en-US" dirty="0"/>
                  <a:t>You might be tempted to just choose </a:t>
                </a:r>
                <a14:m>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=1,000,000,000</m:t>
                    </m:r>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0</m:t>
                        </m:r>
                      </m:sub>
                    </m:sSub>
                    <m:r>
                      <a:rPr lang="en-US" b="0" i="1" smtClean="0">
                        <a:latin typeface="Cambria Math" panose="02040503050406030204" pitchFamily="18" charset="0"/>
                      </a:rPr>
                      <m:t>=73,000,000</m:t>
                    </m:r>
                  </m:oMath>
                </a14:m>
                <a:r>
                  <a:rPr lang="en-US" dirty="0"/>
                  <a:t> for all the proofs.</a:t>
                </a:r>
              </a:p>
              <a:p>
                <a:r>
                  <a:rPr lang="en-US" dirty="0"/>
                  <a:t>Don’t do either of those things.</a:t>
                </a:r>
              </a:p>
              <a:p>
                <a:r>
                  <a:rPr lang="en-US" dirty="0"/>
                  <a:t>A proof is designed to convince your reader that something is true. They should be able to easily verify every statement you make. – We don’t care about the best </a:t>
                </a:r>
                <a14:m>
                  <m:oMath xmlns:m="http://schemas.openxmlformats.org/officeDocument/2006/math">
                    <m:r>
                      <a:rPr lang="en-US" b="0" i="1" smtClean="0">
                        <a:latin typeface="Cambria Math" panose="02040503050406030204" pitchFamily="18" charset="0"/>
                      </a:rPr>
                      <m:t>𝑐</m:t>
                    </m:r>
                  </m:oMath>
                </a14:m>
                <a:r>
                  <a:rPr lang="en-US" dirty="0"/>
                  <a:t>, just an easy-to-understand one.</a:t>
                </a:r>
              </a:p>
              <a:p>
                <a:r>
                  <a:rPr lang="en-US" dirty="0"/>
                  <a:t>We have to be able to see your logic at every step. </a:t>
                </a:r>
              </a:p>
            </p:txBody>
          </p:sp>
        </mc:Choice>
        <mc:Fallback xmlns="">
          <p:sp>
            <p:nvSpPr>
              <p:cNvPr id="3" name="Content Placeholder 2">
                <a:extLst>
                  <a:ext uri="{FF2B5EF4-FFF2-40B4-BE49-F238E27FC236}">
                    <a16:creationId xmlns:a16="http://schemas.microsoft.com/office/drawing/2014/main" id="{75DCF799-A377-4E12-8D4F-724F4DA5F364}"/>
                  </a:ext>
                </a:extLst>
              </p:cNvPr>
              <p:cNvSpPr>
                <a:spLocks noGrp="1" noRot="1" noChangeAspect="1" noMove="1" noResize="1" noEditPoints="1" noAdjustHandles="1" noChangeArrowheads="1" noChangeShapeType="1" noTextEdit="1"/>
              </p:cNvSpPr>
              <p:nvPr>
                <p:ph idx="1"/>
              </p:nvPr>
            </p:nvSpPr>
            <p:spPr>
              <a:blipFill>
                <a:blip r:embed="rId2"/>
                <a:stretch>
                  <a:fillRect l="-163" t="-1887"/>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89CAD78B-32ED-44D7-A691-0B1BBBBFE25D}"/>
              </a:ext>
            </a:extLst>
          </p:cNvPr>
          <p:cNvSpPr>
            <a:spLocks noGrp="1"/>
          </p:cNvSpPr>
          <p:nvPr>
            <p:ph type="ftr" sz="quarter" idx="11"/>
          </p:nvPr>
        </p:nvSpPr>
        <p:spPr/>
        <p:txBody>
          <a:bodyPr/>
          <a:lstStyle/>
          <a:p>
            <a:r>
              <a:rPr lang="es-ES"/>
              <a:t>CSE 332 SU 18 - Robbie Weber</a:t>
            </a:r>
            <a:endParaRPr lang="en-US"/>
          </a:p>
        </p:txBody>
      </p:sp>
      <p:sp>
        <p:nvSpPr>
          <p:cNvPr id="5" name="Slide Number Placeholder 4">
            <a:extLst>
              <a:ext uri="{FF2B5EF4-FFF2-40B4-BE49-F238E27FC236}">
                <a16:creationId xmlns:a16="http://schemas.microsoft.com/office/drawing/2014/main" id="{EA703BFA-F1A3-426C-A347-7D1C49D91FAD}"/>
              </a:ext>
            </a:extLst>
          </p:cNvPr>
          <p:cNvSpPr>
            <a:spLocks noGrp="1"/>
          </p:cNvSpPr>
          <p:nvPr>
            <p:ph type="sldNum" sz="quarter" idx="12"/>
          </p:nvPr>
        </p:nvSpPr>
        <p:spPr/>
        <p:txBody>
          <a:bodyPr/>
          <a:lstStyle/>
          <a:p>
            <a:fld id="{659665DE-58FC-41F4-AC58-2C90A5E00527}" type="slidenum">
              <a:rPr lang="en-US" smtClean="0"/>
              <a:t>23</a:t>
            </a:fld>
            <a:endParaRPr lang="en-US"/>
          </a:p>
        </p:txBody>
      </p:sp>
    </p:spTree>
    <p:extLst>
      <p:ext uri="{BB962C8B-B14F-4D97-AF65-F5344CB8AC3E}">
        <p14:creationId xmlns:p14="http://schemas.microsoft.com/office/powerpoint/2010/main" val="131389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Note: Big-O definition is just an upper-bound, not always an exact bound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63857"/>
                <a:ext cx="11187258" cy="1014667"/>
              </a:xfrm>
            </p:spPr>
            <p:txBody>
              <a:bodyPr>
                <a:normAutofit/>
              </a:bodyPr>
              <a:lstStyle/>
              <a:p>
                <a:r>
                  <a:rPr lang="en-US" b="0" dirty="0"/>
                  <a:t>True or False:  </a:t>
                </a:r>
                <a14:m>
                  <m:oMath xmlns:m="http://schemas.openxmlformats.org/officeDocument/2006/math">
                    <m:r>
                      <a:rPr lang="en-US" b="0" i="1" smtClean="0">
                        <a:latin typeface="Cambria Math" panose="02040503050406030204" pitchFamily="18" charset="0"/>
                      </a:rPr>
                      <m:t>10</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+15</m:t>
                    </m:r>
                    <m:r>
                      <a:rPr lang="en-US" b="0" i="1" smtClean="0">
                        <a:latin typeface="Cambria Math" panose="02040503050406030204" pitchFamily="18" charset="0"/>
                      </a:rPr>
                      <m:t>𝑛</m:t>
                    </m:r>
                    <m:r>
                      <a:rPr lang="en-US" b="0" i="1" smtClean="0">
                        <a:latin typeface="Cambria Math" panose="02040503050406030204" pitchFamily="18" charset="0"/>
                      </a:rPr>
                      <m:t> </m:t>
                    </m:r>
                  </m:oMath>
                </a14:m>
                <a:r>
                  <a:rPr lang="en-US" dirty="0"/>
                  <a:t> is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3</m:t>
                        </m:r>
                      </m:sup>
                    </m:sSup>
                    <m:r>
                      <a:rPr lang="en-US" b="0" i="1" smtClean="0">
                        <a:latin typeface="Cambria Math" panose="02040503050406030204" pitchFamily="18" charset="0"/>
                      </a:rPr>
                      <m:t>)</m:t>
                    </m:r>
                  </m:oMath>
                </a14:m>
                <a:endParaRPr lang="en-US" dirty="0"/>
              </a:p>
              <a:p>
                <a:r>
                  <a:rPr lang="en-US" dirty="0"/>
                  <a:t>It’s true – it fits the definition</a:t>
                </a:r>
              </a:p>
              <a:p>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63857"/>
                <a:ext cx="11187258" cy="1014667"/>
              </a:xfrm>
              <a:blipFill>
                <a:blip r:embed="rId3"/>
                <a:stretch>
                  <a:fillRect l="-227" t="-7407"/>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s-ES"/>
              <a:t>CSE 332 SU 18 -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24</a:t>
            </a:fld>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BF8C0C4-C55B-8B46-A364-39D0C3BF0AC2}"/>
                  </a:ext>
                </a:extLst>
              </p:cNvPr>
              <p:cNvSpPr txBox="1"/>
              <p:nvPr/>
            </p:nvSpPr>
            <p:spPr>
              <a:xfrm>
                <a:off x="998369" y="2392443"/>
                <a:ext cx="393518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10</m:t>
                      </m:r>
                      <m:r>
                        <a:rPr lang="en-US" b="0" i="1" smtClean="0">
                          <a:latin typeface="Cambria Math" panose="02040503050406030204" pitchFamily="18" charset="0"/>
                        </a:rPr>
                        <m:t>𝑛</m:t>
                      </m:r>
                      <m:r>
                        <a:rPr lang="en-US" b="0" i="1" baseline="30000" smtClean="0">
                          <a:latin typeface="Cambria Math" panose="02040503050406030204" pitchFamily="18" charset="0"/>
                        </a:rPr>
                        <m:t>2</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baseline="30000" smtClean="0">
                          <a:latin typeface="Cambria Math" panose="02040503050406030204" pitchFamily="18" charset="0"/>
                        </a:rPr>
                        <m:t>3</m:t>
                      </m:r>
                      <m:r>
                        <a:rPr lang="en-US" b="0" i="1" smtClean="0">
                          <a:latin typeface="Cambria Math" panose="02040503050406030204" pitchFamily="18" charset="0"/>
                        </a:rPr>
                        <m:t> </m:t>
                      </m:r>
                      <m:r>
                        <a:rPr lang="en-US" b="0" i="1" smtClean="0">
                          <a:latin typeface="Cambria Math" panose="02040503050406030204" pitchFamily="18" charset="0"/>
                        </a:rPr>
                        <m:t>𝑤h𝑒𝑛</m:t>
                      </m:r>
                      <m:r>
                        <a:rPr lang="en-US" b="0" i="1" smtClean="0">
                          <a:latin typeface="Cambria Math" panose="02040503050406030204" pitchFamily="18" charset="0"/>
                        </a:rPr>
                        <m:t> </m:t>
                      </m:r>
                      <m:r>
                        <a:rPr lang="en-US" b="0" i="1" smtClean="0">
                          <a:latin typeface="Cambria Math" panose="02040503050406030204" pitchFamily="18" charset="0"/>
                        </a:rPr>
                        <m:t>𝑐</m:t>
                      </m:r>
                      <m:r>
                        <a:rPr lang="en-US" b="0" i="1" smtClean="0">
                          <a:latin typeface="Cambria Math" panose="02040503050406030204" pitchFamily="18" charset="0"/>
                        </a:rPr>
                        <m:t>=10 </m:t>
                      </m:r>
                      <m:r>
                        <a:rPr lang="en-US" b="0" i="1" smtClean="0">
                          <a:latin typeface="Cambria Math" panose="02040503050406030204" pitchFamily="18" charset="0"/>
                        </a:rPr>
                        <m:t>𝑓𝑜𝑟</m:t>
                      </m:r>
                      <m:r>
                        <a:rPr lang="en-US" b="0" i="1" smtClean="0">
                          <a:latin typeface="Cambria Math" panose="02040503050406030204" pitchFamily="18" charset="0"/>
                        </a:rPr>
                        <m:t> </m:t>
                      </m:r>
                      <m:r>
                        <a:rPr lang="en-US" b="0" i="1" smtClean="0">
                          <a:latin typeface="Cambria Math" panose="02040503050406030204" pitchFamily="18" charset="0"/>
                        </a:rPr>
                        <m:t>𝑛</m:t>
                      </m:r>
                      <m:r>
                        <a:rPr lang="en-US" b="0" i="1" smtClean="0">
                          <a:latin typeface="Cambria Math" panose="02040503050406030204" pitchFamily="18" charset="0"/>
                        </a:rPr>
                        <m:t>≥1</m:t>
                      </m:r>
                    </m:oMath>
                  </m:oMathPara>
                </a14:m>
                <a:endParaRPr lang="en-US" dirty="0"/>
              </a:p>
            </p:txBody>
          </p:sp>
        </mc:Choice>
        <mc:Fallback xmlns="">
          <p:sp>
            <p:nvSpPr>
              <p:cNvPr id="6" name="TextBox 5">
                <a:extLst>
                  <a:ext uri="{FF2B5EF4-FFF2-40B4-BE49-F238E27FC236}">
                    <a16:creationId xmlns:a16="http://schemas.microsoft.com/office/drawing/2014/main" id="{EBF8C0C4-C55B-8B46-A364-39D0C3BF0AC2}"/>
                  </a:ext>
                </a:extLst>
              </p:cNvPr>
              <p:cNvSpPr txBox="1">
                <a:spLocks noRot="1" noChangeAspect="1" noMove="1" noResize="1" noEditPoints="1" noAdjustHandles="1" noChangeArrowheads="1" noChangeShapeType="1" noTextEdit="1"/>
              </p:cNvSpPr>
              <p:nvPr/>
            </p:nvSpPr>
            <p:spPr>
              <a:xfrm>
                <a:off x="998369" y="2392443"/>
                <a:ext cx="3935180" cy="369332"/>
              </a:xfrm>
              <a:prstGeom prst="rect">
                <a:avLst/>
              </a:prstGeom>
              <a:blipFill>
                <a:blip r:embed="rId4"/>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AFE932C-6753-EC4F-8A5E-75A54E1A2720}"/>
                  </a:ext>
                </a:extLst>
              </p:cNvPr>
              <p:cNvSpPr txBox="1"/>
              <p:nvPr/>
            </p:nvSpPr>
            <p:spPr>
              <a:xfrm>
                <a:off x="998369" y="2761775"/>
                <a:ext cx="385419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15</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baseline="30000" smtClean="0">
                          <a:latin typeface="Cambria Math" panose="02040503050406030204" pitchFamily="18" charset="0"/>
                        </a:rPr>
                        <m:t>3</m:t>
                      </m:r>
                      <m:r>
                        <a:rPr lang="en-US" b="0" i="1" smtClean="0">
                          <a:latin typeface="Cambria Math" panose="02040503050406030204" pitchFamily="18" charset="0"/>
                        </a:rPr>
                        <m:t> </m:t>
                      </m:r>
                      <m:r>
                        <a:rPr lang="en-US" b="0" i="1" smtClean="0">
                          <a:latin typeface="Cambria Math" panose="02040503050406030204" pitchFamily="18" charset="0"/>
                        </a:rPr>
                        <m:t>𝑤h𝑒𝑛</m:t>
                      </m:r>
                      <m:r>
                        <a:rPr lang="en-US" b="0" i="1" smtClean="0">
                          <a:latin typeface="Cambria Math" panose="02040503050406030204" pitchFamily="18" charset="0"/>
                        </a:rPr>
                        <m:t> </m:t>
                      </m:r>
                      <m:r>
                        <a:rPr lang="en-US" b="0" i="1" smtClean="0">
                          <a:latin typeface="Cambria Math" panose="02040503050406030204" pitchFamily="18" charset="0"/>
                        </a:rPr>
                        <m:t>𝑐</m:t>
                      </m:r>
                      <m:r>
                        <a:rPr lang="en-US" b="0" i="1" smtClean="0">
                          <a:latin typeface="Cambria Math" panose="02040503050406030204" pitchFamily="18" charset="0"/>
                        </a:rPr>
                        <m:t>=15 </m:t>
                      </m:r>
                      <m:r>
                        <a:rPr lang="en-US" b="0" i="1" smtClean="0">
                          <a:latin typeface="Cambria Math" panose="02040503050406030204" pitchFamily="18" charset="0"/>
                        </a:rPr>
                        <m:t>𝑓𝑜𝑟</m:t>
                      </m:r>
                      <m:r>
                        <a:rPr lang="en-US" b="0" i="1" smtClean="0">
                          <a:latin typeface="Cambria Math" panose="02040503050406030204" pitchFamily="18" charset="0"/>
                        </a:rPr>
                        <m:t> </m:t>
                      </m:r>
                      <m:r>
                        <a:rPr lang="en-US" b="0" i="1" smtClean="0">
                          <a:latin typeface="Cambria Math" panose="02040503050406030204" pitchFamily="18" charset="0"/>
                        </a:rPr>
                        <m:t>𝑛</m:t>
                      </m:r>
                      <m:r>
                        <a:rPr lang="en-US" b="0" i="1" smtClean="0">
                          <a:latin typeface="Cambria Math" panose="02040503050406030204" pitchFamily="18" charset="0"/>
                        </a:rPr>
                        <m:t>≥1</m:t>
                      </m:r>
                    </m:oMath>
                  </m:oMathPara>
                </a14:m>
                <a:endParaRPr lang="en-US" dirty="0"/>
              </a:p>
            </p:txBody>
          </p:sp>
        </mc:Choice>
        <mc:Fallback xmlns="">
          <p:sp>
            <p:nvSpPr>
              <p:cNvPr id="7" name="TextBox 6">
                <a:extLst>
                  <a:ext uri="{FF2B5EF4-FFF2-40B4-BE49-F238E27FC236}">
                    <a16:creationId xmlns:a16="http://schemas.microsoft.com/office/drawing/2014/main" id="{1AFE932C-6753-EC4F-8A5E-75A54E1A2720}"/>
                  </a:ext>
                </a:extLst>
              </p:cNvPr>
              <p:cNvSpPr txBox="1">
                <a:spLocks noRot="1" noChangeAspect="1" noMove="1" noResize="1" noEditPoints="1" noAdjustHandles="1" noChangeArrowheads="1" noChangeShapeType="1" noTextEdit="1"/>
              </p:cNvSpPr>
              <p:nvPr/>
            </p:nvSpPr>
            <p:spPr>
              <a:xfrm>
                <a:off x="998369" y="2761775"/>
                <a:ext cx="3854197" cy="369332"/>
              </a:xfrm>
              <a:prstGeom prst="rect">
                <a:avLst/>
              </a:prstGeom>
              <a:blipFill>
                <a:blip r:embed="rId5"/>
                <a:stretch>
                  <a:fillRect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508AB57-38B5-5747-A740-51AFEF21E3CF}"/>
                  </a:ext>
                </a:extLst>
              </p:cNvPr>
              <p:cNvSpPr txBox="1"/>
              <p:nvPr/>
            </p:nvSpPr>
            <p:spPr>
              <a:xfrm>
                <a:off x="1055519" y="3121120"/>
                <a:ext cx="6349752" cy="707886"/>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10</m:t>
                      </m:r>
                      <m:r>
                        <a:rPr lang="en-US" b="0" i="1" smtClean="0">
                          <a:latin typeface="Cambria Math" panose="02040503050406030204" pitchFamily="18" charset="0"/>
                        </a:rPr>
                        <m:t>𝑛</m:t>
                      </m:r>
                      <m:r>
                        <a:rPr lang="en-US" b="0" i="1" baseline="30000" smtClean="0">
                          <a:latin typeface="Cambria Math" panose="02040503050406030204" pitchFamily="18" charset="0"/>
                        </a:rPr>
                        <m:t>2</m:t>
                      </m:r>
                      <m:r>
                        <a:rPr lang="en-US" b="0" i="1" smtClean="0">
                          <a:latin typeface="Cambria Math" panose="02040503050406030204" pitchFamily="18" charset="0"/>
                        </a:rPr>
                        <m:t>+15</m:t>
                      </m:r>
                      <m:r>
                        <a:rPr lang="en-US" b="0" i="1" smtClean="0">
                          <a:latin typeface="Cambria Math" panose="02040503050406030204" pitchFamily="18" charset="0"/>
                        </a:rPr>
                        <m:t>𝑛</m:t>
                      </m:r>
                      <m:r>
                        <a:rPr lang="en-US" b="0" i="1" smtClean="0">
                          <a:latin typeface="Cambria Math" panose="02040503050406030204" pitchFamily="18" charset="0"/>
                        </a:rPr>
                        <m:t>≤10</m:t>
                      </m:r>
                      <m:r>
                        <a:rPr lang="en-US" b="0" i="1" smtClean="0">
                          <a:latin typeface="Cambria Math" panose="02040503050406030204" pitchFamily="18" charset="0"/>
                        </a:rPr>
                        <m:t>𝑛</m:t>
                      </m:r>
                      <m:r>
                        <a:rPr lang="en-US" b="0" i="1" baseline="30000" smtClean="0">
                          <a:latin typeface="Cambria Math" panose="02040503050406030204" pitchFamily="18" charset="0"/>
                        </a:rPr>
                        <m:t>3</m:t>
                      </m:r>
                      <m:r>
                        <a:rPr lang="en-US" b="0" i="1" smtClean="0">
                          <a:latin typeface="Cambria Math" panose="02040503050406030204" pitchFamily="18" charset="0"/>
                        </a:rPr>
                        <m:t>+15</m:t>
                      </m:r>
                      <m:r>
                        <a:rPr lang="en-US" b="0" i="1" smtClean="0">
                          <a:latin typeface="Cambria Math" panose="02040503050406030204" pitchFamily="18" charset="0"/>
                        </a:rPr>
                        <m:t>𝑛</m:t>
                      </m:r>
                      <m:r>
                        <a:rPr lang="en-US" b="0" i="1" baseline="30000" smtClean="0">
                          <a:latin typeface="Cambria Math" panose="02040503050406030204" pitchFamily="18" charset="0"/>
                        </a:rPr>
                        <m:t>3</m:t>
                      </m:r>
                      <m:r>
                        <a:rPr lang="en-US" b="0" i="1" smtClean="0">
                          <a:latin typeface="Cambria Math" panose="02040503050406030204" pitchFamily="18" charset="0"/>
                        </a:rPr>
                        <m:t>≤25</m:t>
                      </m:r>
                      <m:r>
                        <a:rPr lang="en-US" b="0" i="1" smtClean="0">
                          <a:latin typeface="Cambria Math" panose="02040503050406030204" pitchFamily="18" charset="0"/>
                        </a:rPr>
                        <m:t>𝑛</m:t>
                      </m:r>
                      <m:r>
                        <a:rPr lang="en-US" b="0" i="1" baseline="30000" smtClean="0">
                          <a:latin typeface="Cambria Math" panose="02040503050406030204" pitchFamily="18" charset="0"/>
                        </a:rPr>
                        <m:t>3</m:t>
                      </m:r>
                      <m:r>
                        <a:rPr lang="en-US" b="0" i="1" smtClean="0">
                          <a:latin typeface="Cambria Math" panose="02040503050406030204" pitchFamily="18" charset="0"/>
                        </a:rPr>
                        <m:t> </m:t>
                      </m:r>
                      <m:r>
                        <a:rPr lang="en-US" b="0" i="1" smtClean="0">
                          <a:latin typeface="Cambria Math" panose="02040503050406030204" pitchFamily="18" charset="0"/>
                        </a:rPr>
                        <m:t>𝑓𝑜𝑟</m:t>
                      </m:r>
                      <m:r>
                        <a:rPr lang="en-US" b="0" i="1" smtClean="0">
                          <a:latin typeface="Cambria Math" panose="02040503050406030204" pitchFamily="18" charset="0"/>
                        </a:rPr>
                        <m:t> </m:t>
                      </m:r>
                      <m:r>
                        <a:rPr lang="en-US" b="0" i="1" smtClean="0">
                          <a:latin typeface="Cambria Math" panose="02040503050406030204" pitchFamily="18" charset="0"/>
                        </a:rPr>
                        <m:t>𝑛</m:t>
                      </m:r>
                      <m:r>
                        <a:rPr lang="en-US" b="0" i="1" smtClean="0">
                          <a:latin typeface="Cambria Math" panose="02040503050406030204" pitchFamily="18" charset="0"/>
                        </a:rPr>
                        <m:t>≥1</m:t>
                      </m:r>
                    </m:oMath>
                  </m:oMathPara>
                </a14:m>
                <a:endParaRPr lang="en-US" dirty="0"/>
              </a:p>
              <a:p>
                <a14:m>
                  <m:oMath xmlns:m="http://schemas.openxmlformats.org/officeDocument/2006/math">
                    <m:r>
                      <a:rPr lang="en-US" i="1">
                        <a:latin typeface="Cambria Math" panose="02040503050406030204" pitchFamily="18" charset="0"/>
                      </a:rPr>
                      <m:t>10</m:t>
                    </m:r>
                    <m:sSup>
                      <m:sSupPr>
                        <m:ctrlPr>
                          <a:rPr lang="en-US" i="1">
                            <a:latin typeface="Cambria Math" panose="02040503050406030204" pitchFamily="18" charset="0"/>
                          </a:rPr>
                        </m:ctrlPr>
                      </m:sSupPr>
                      <m:e>
                        <m:r>
                          <a:rPr lang="en-US" i="1">
                            <a:latin typeface="Cambria Math" panose="02040503050406030204" pitchFamily="18" charset="0"/>
                          </a:rPr>
                          <m:t>𝑛</m:t>
                        </m:r>
                      </m:e>
                      <m:sup>
                        <m:r>
                          <a:rPr lang="en-US" i="1">
                            <a:latin typeface="Cambria Math" panose="02040503050406030204" pitchFamily="18" charset="0"/>
                          </a:rPr>
                          <m:t>2</m:t>
                        </m:r>
                      </m:sup>
                    </m:sSup>
                    <m:r>
                      <a:rPr lang="en-US" i="1">
                        <a:latin typeface="Cambria Math" panose="02040503050406030204" pitchFamily="18" charset="0"/>
                      </a:rPr>
                      <m:t>+15</m:t>
                    </m:r>
                    <m:r>
                      <a:rPr lang="en-US" i="1">
                        <a:latin typeface="Cambria Math" panose="02040503050406030204" pitchFamily="18" charset="0"/>
                      </a:rPr>
                      <m:t>𝑛</m:t>
                    </m:r>
                    <m:r>
                      <a:rPr lang="en-US" i="1">
                        <a:latin typeface="Cambria Math" panose="02040503050406030204" pitchFamily="18" charset="0"/>
                      </a:rPr>
                      <m:t> </m:t>
                    </m:r>
                  </m:oMath>
                </a14:m>
                <a:r>
                  <a:rPr lang="en-US" dirty="0"/>
                  <a:t> is </a:t>
                </a:r>
                <a14:m>
                  <m:oMath xmlns:m="http://schemas.openxmlformats.org/officeDocument/2006/math">
                    <m:r>
                      <a:rPr lang="en-US" i="1">
                        <a:latin typeface="Cambria Math" panose="02040503050406030204" pitchFamily="18" charset="0"/>
                      </a:rPr>
                      <m:t>𝑂</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𝑛</m:t>
                        </m:r>
                      </m:e>
                      <m:sup>
                        <m:r>
                          <a:rPr lang="en-US" i="1">
                            <a:latin typeface="Cambria Math" panose="02040503050406030204" pitchFamily="18" charset="0"/>
                          </a:rPr>
                          <m:t>3</m:t>
                        </m:r>
                      </m:sup>
                    </m:sSup>
                    <m:r>
                      <a:rPr lang="en-US" i="1">
                        <a:latin typeface="Cambria Math" panose="02040503050406030204" pitchFamily="18" charset="0"/>
                      </a:rPr>
                      <m:t>)</m:t>
                    </m:r>
                  </m:oMath>
                </a14:m>
                <a:r>
                  <a:rPr lang="en-US" dirty="0"/>
                  <a:t> </a:t>
                </a:r>
                <a:r>
                  <a:rPr lang="en-US" sz="2200" dirty="0">
                    <a:latin typeface="Segoe UI Semilight" panose="020B0402040204020203" pitchFamily="34" charset="0"/>
                    <a:cs typeface="Segoe UI Semilight" panose="020B0402040204020203" pitchFamily="34" charset="0"/>
                  </a:rPr>
                  <a:t>because</a:t>
                </a:r>
                <a:r>
                  <a:rPr lang="en-US" dirty="0"/>
                  <a:t> </a:t>
                </a:r>
                <a14:m>
                  <m:oMath xmlns:m="http://schemas.openxmlformats.org/officeDocument/2006/math">
                    <m:r>
                      <a:rPr lang="en-US" i="1">
                        <a:latin typeface="Cambria Math" panose="02040503050406030204" pitchFamily="18" charset="0"/>
                      </a:rPr>
                      <m:t>10</m:t>
                    </m:r>
                    <m:sSup>
                      <m:sSupPr>
                        <m:ctrlPr>
                          <a:rPr lang="en-US" i="1">
                            <a:latin typeface="Cambria Math" panose="02040503050406030204" pitchFamily="18" charset="0"/>
                          </a:rPr>
                        </m:ctrlPr>
                      </m:sSupPr>
                      <m:e>
                        <m:r>
                          <a:rPr lang="en-US" i="1">
                            <a:latin typeface="Cambria Math" panose="02040503050406030204" pitchFamily="18" charset="0"/>
                          </a:rPr>
                          <m:t>𝑛</m:t>
                        </m:r>
                      </m:e>
                      <m:sup>
                        <m:r>
                          <a:rPr lang="en-US" i="1">
                            <a:latin typeface="Cambria Math" panose="02040503050406030204" pitchFamily="18" charset="0"/>
                          </a:rPr>
                          <m:t>2</m:t>
                        </m:r>
                      </m:sup>
                    </m:sSup>
                    <m:r>
                      <a:rPr lang="en-US" i="1">
                        <a:latin typeface="Cambria Math" panose="02040503050406030204" pitchFamily="18" charset="0"/>
                      </a:rPr>
                      <m:t>+15</m:t>
                    </m:r>
                    <m:r>
                      <a:rPr lang="en-US" i="1">
                        <a:latin typeface="Cambria Math" panose="02040503050406030204" pitchFamily="18" charset="0"/>
                      </a:rPr>
                      <m:t>𝑛</m:t>
                    </m:r>
                    <m:r>
                      <a:rPr lang="en-US" b="0" i="1" smtClean="0">
                        <a:latin typeface="Cambria Math" panose="02040503050406030204" pitchFamily="18" charset="0"/>
                      </a:rPr>
                      <m:t>≤25</m:t>
                    </m:r>
                    <m:r>
                      <a:rPr lang="en-US" b="0" i="1" smtClean="0">
                        <a:latin typeface="Cambria Math" panose="02040503050406030204" pitchFamily="18" charset="0"/>
                      </a:rPr>
                      <m:t>𝑛</m:t>
                    </m:r>
                    <m:r>
                      <a:rPr lang="en-US" b="0" i="1" baseline="30000" smtClean="0">
                        <a:latin typeface="Cambria Math" panose="02040503050406030204" pitchFamily="18" charset="0"/>
                      </a:rPr>
                      <m:t>3</m:t>
                    </m:r>
                    <m:r>
                      <a:rPr lang="en-US" b="0" i="1" smtClean="0">
                        <a:latin typeface="Cambria Math" panose="02040503050406030204" pitchFamily="18" charset="0"/>
                      </a:rPr>
                      <m:t> </m:t>
                    </m:r>
                    <m:r>
                      <a:rPr lang="en-US" b="0" i="1" smtClean="0">
                        <a:latin typeface="Cambria Math" panose="02040503050406030204" pitchFamily="18" charset="0"/>
                      </a:rPr>
                      <m:t>𝑓𝑜𝑟</m:t>
                    </m:r>
                    <m:r>
                      <a:rPr lang="en-US" b="0" i="1" smtClean="0">
                        <a:latin typeface="Cambria Math" panose="02040503050406030204" pitchFamily="18" charset="0"/>
                      </a:rPr>
                      <m:t> </m:t>
                    </m:r>
                    <m:r>
                      <a:rPr lang="en-US" b="0" i="1" smtClean="0">
                        <a:latin typeface="Cambria Math" panose="02040503050406030204" pitchFamily="18" charset="0"/>
                      </a:rPr>
                      <m:t>𝑛</m:t>
                    </m:r>
                    <m:r>
                      <a:rPr lang="en-US" b="0" i="1" smtClean="0">
                        <a:latin typeface="Cambria Math" panose="02040503050406030204" pitchFamily="18" charset="0"/>
                      </a:rPr>
                      <m:t>≥1</m:t>
                    </m:r>
                  </m:oMath>
                </a14:m>
                <a:endParaRPr lang="en-US" dirty="0"/>
              </a:p>
            </p:txBody>
          </p:sp>
        </mc:Choice>
        <mc:Fallback xmlns="">
          <p:sp>
            <p:nvSpPr>
              <p:cNvPr id="8" name="TextBox 7">
                <a:extLst>
                  <a:ext uri="{FF2B5EF4-FFF2-40B4-BE49-F238E27FC236}">
                    <a16:creationId xmlns:a16="http://schemas.microsoft.com/office/drawing/2014/main" id="{4508AB57-38B5-5747-A740-51AFEF21E3CF}"/>
                  </a:ext>
                </a:extLst>
              </p:cNvPr>
              <p:cNvSpPr txBox="1">
                <a:spLocks noRot="1" noChangeAspect="1" noMove="1" noResize="1" noEditPoints="1" noAdjustHandles="1" noChangeArrowheads="1" noChangeShapeType="1" noTextEdit="1"/>
              </p:cNvSpPr>
              <p:nvPr/>
            </p:nvSpPr>
            <p:spPr>
              <a:xfrm>
                <a:off x="1055519" y="3121120"/>
                <a:ext cx="6349752" cy="707886"/>
              </a:xfrm>
              <a:prstGeom prst="rect">
                <a:avLst/>
              </a:prstGeom>
              <a:blipFill>
                <a:blip r:embed="rId6"/>
                <a:stretch>
                  <a:fillRect b="-160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58DB712A-8CF5-2949-B4EF-7B72A5CA428E}"/>
                  </a:ext>
                </a:extLst>
              </p:cNvPr>
              <p:cNvSpPr/>
              <p:nvPr/>
            </p:nvSpPr>
            <p:spPr>
              <a:xfrm>
                <a:off x="695484" y="3933025"/>
                <a:ext cx="10153491" cy="2958823"/>
              </a:xfrm>
              <a:prstGeom prst="rect">
                <a:avLst/>
              </a:prstGeom>
            </p:spPr>
            <p:txBody>
              <a:bodyPr wrap="square">
                <a:spAutoFit/>
              </a:bodyPr>
              <a:lstStyle/>
              <a:p>
                <a:r>
                  <a:rPr lang="en-US" sz="2200" dirty="0">
                    <a:latin typeface="Segoe UI Semilight" panose="020B0402040204020203" pitchFamily="34" charset="0"/>
                  </a:rPr>
                  <a:t>Big-O is just an upper bound that may be loose and not describe the function fully. For example, all of the following are true:</a:t>
                </a:r>
              </a:p>
              <a:p>
                <a:endParaRPr lang="en-US" sz="2200" dirty="0">
                  <a:latin typeface="Segoe UI Semilight" panose="020B0402040204020203" pitchFamily="34" charset="0"/>
                </a:endParaRPr>
              </a:p>
              <a:p>
                <a:pPr lvl="1"/>
                <a14:m>
                  <m:oMath xmlns:m="http://schemas.openxmlformats.org/officeDocument/2006/math">
                    <m:r>
                      <a:rPr lang="en-US" sz="2400" i="1">
                        <a:latin typeface="Cambria Math" panose="02040503050406030204" pitchFamily="18" charset="0"/>
                      </a:rPr>
                      <m:t>10</m:t>
                    </m:r>
                    <m:sSup>
                      <m:sSupPr>
                        <m:ctrlPr>
                          <a:rPr lang="en-US" sz="2400" i="1">
                            <a:latin typeface="Cambria Math" panose="02040503050406030204" pitchFamily="18" charset="0"/>
                          </a:rPr>
                        </m:ctrlPr>
                      </m:sSupPr>
                      <m:e>
                        <m:r>
                          <a:rPr lang="en-US" sz="2400" i="1">
                            <a:latin typeface="Cambria Math" panose="02040503050406030204" pitchFamily="18" charset="0"/>
                          </a:rPr>
                          <m:t>𝑛</m:t>
                        </m:r>
                      </m:e>
                      <m:sup>
                        <m:r>
                          <a:rPr lang="en-US" sz="2400" i="1">
                            <a:latin typeface="Cambria Math" panose="02040503050406030204" pitchFamily="18" charset="0"/>
                          </a:rPr>
                          <m:t>2</m:t>
                        </m:r>
                      </m:sup>
                    </m:sSup>
                    <m:r>
                      <a:rPr lang="en-US" sz="2400" i="1">
                        <a:latin typeface="Cambria Math" panose="02040503050406030204" pitchFamily="18" charset="0"/>
                      </a:rPr>
                      <m:t>+15</m:t>
                    </m:r>
                    <m:r>
                      <a:rPr lang="en-US" sz="2400" i="1">
                        <a:latin typeface="Cambria Math" panose="02040503050406030204" pitchFamily="18" charset="0"/>
                      </a:rPr>
                      <m:t>𝑛</m:t>
                    </m:r>
                    <m:r>
                      <a:rPr lang="en-US" sz="2400" i="1">
                        <a:latin typeface="Cambria Math" panose="02040503050406030204" pitchFamily="18" charset="0"/>
                      </a:rPr>
                      <m:t> </m:t>
                    </m:r>
                  </m:oMath>
                </a14:m>
                <a:r>
                  <a:rPr lang="en-US" sz="2400" dirty="0"/>
                  <a:t> is </a:t>
                </a:r>
                <a14:m>
                  <m:oMath xmlns:m="http://schemas.openxmlformats.org/officeDocument/2006/math">
                    <m:r>
                      <a:rPr lang="en-US" sz="2400" i="1">
                        <a:latin typeface="Cambria Math" panose="02040503050406030204" pitchFamily="18" charset="0"/>
                      </a:rPr>
                      <m:t>𝑂</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𝑛</m:t>
                        </m:r>
                      </m:e>
                      <m:sup>
                        <m:r>
                          <a:rPr lang="en-US" sz="2400" i="1">
                            <a:latin typeface="Cambria Math" panose="02040503050406030204" pitchFamily="18" charset="0"/>
                          </a:rPr>
                          <m:t>3</m:t>
                        </m:r>
                      </m:sup>
                    </m:sSup>
                    <m:r>
                      <a:rPr lang="en-US" sz="2400" i="1">
                        <a:latin typeface="Cambria Math" panose="02040503050406030204" pitchFamily="18" charset="0"/>
                      </a:rPr>
                      <m:t>)</m:t>
                    </m:r>
                  </m:oMath>
                </a14:m>
                <a:endParaRPr lang="en-US" sz="2200" dirty="0">
                  <a:latin typeface="Segoe UI Semilight" panose="020B0402040204020203" pitchFamily="34" charset="0"/>
                </a:endParaRPr>
              </a:p>
              <a:p>
                <a:pPr lvl="1"/>
                <a14:m>
                  <m:oMath xmlns:m="http://schemas.openxmlformats.org/officeDocument/2006/math">
                    <m:r>
                      <a:rPr lang="en-US" sz="2400" i="1">
                        <a:latin typeface="Cambria Math" panose="02040503050406030204" pitchFamily="18" charset="0"/>
                      </a:rPr>
                      <m:t>10</m:t>
                    </m:r>
                    <m:sSup>
                      <m:sSupPr>
                        <m:ctrlPr>
                          <a:rPr lang="en-US" sz="2400" i="1">
                            <a:latin typeface="Cambria Math" panose="02040503050406030204" pitchFamily="18" charset="0"/>
                          </a:rPr>
                        </m:ctrlPr>
                      </m:sSupPr>
                      <m:e>
                        <m:r>
                          <a:rPr lang="en-US" sz="2400" i="1">
                            <a:latin typeface="Cambria Math" panose="02040503050406030204" pitchFamily="18" charset="0"/>
                          </a:rPr>
                          <m:t>𝑛</m:t>
                        </m:r>
                      </m:e>
                      <m:sup>
                        <m:r>
                          <a:rPr lang="en-US" sz="2400" i="1">
                            <a:latin typeface="Cambria Math" panose="02040503050406030204" pitchFamily="18" charset="0"/>
                          </a:rPr>
                          <m:t>2</m:t>
                        </m:r>
                      </m:sup>
                    </m:sSup>
                    <m:r>
                      <a:rPr lang="en-US" sz="2400" i="1">
                        <a:latin typeface="Cambria Math" panose="02040503050406030204" pitchFamily="18" charset="0"/>
                      </a:rPr>
                      <m:t>+15</m:t>
                    </m:r>
                    <m:r>
                      <a:rPr lang="en-US" sz="2400" i="1">
                        <a:latin typeface="Cambria Math" panose="02040503050406030204" pitchFamily="18" charset="0"/>
                      </a:rPr>
                      <m:t>𝑛</m:t>
                    </m:r>
                    <m:r>
                      <a:rPr lang="en-US" sz="2400" i="1">
                        <a:latin typeface="Cambria Math" panose="02040503050406030204" pitchFamily="18" charset="0"/>
                      </a:rPr>
                      <m:t> </m:t>
                    </m:r>
                  </m:oMath>
                </a14:m>
                <a:r>
                  <a:rPr lang="en-US" sz="2400" dirty="0"/>
                  <a:t> is </a:t>
                </a:r>
                <a14:m>
                  <m:oMath xmlns:m="http://schemas.openxmlformats.org/officeDocument/2006/math">
                    <m:r>
                      <a:rPr lang="en-US" sz="2400" i="1">
                        <a:latin typeface="Cambria Math" panose="02040503050406030204" pitchFamily="18" charset="0"/>
                      </a:rPr>
                      <m:t>𝑂</m:t>
                    </m:r>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𝑛</m:t>
                            </m:r>
                          </m:e>
                          <m:sup>
                            <m:r>
                              <a:rPr lang="en-US" sz="2400" b="0" i="1" smtClean="0">
                                <a:latin typeface="Cambria Math" panose="02040503050406030204" pitchFamily="18" charset="0"/>
                              </a:rPr>
                              <m:t>4</m:t>
                            </m:r>
                          </m:sup>
                        </m:sSup>
                      </m:e>
                    </m:d>
                  </m:oMath>
                </a14:m>
                <a:endParaRPr lang="en-US" sz="2400" dirty="0"/>
              </a:p>
              <a:p>
                <a:pPr lvl="1"/>
                <a14:m>
                  <m:oMath xmlns:m="http://schemas.openxmlformats.org/officeDocument/2006/math">
                    <m:r>
                      <a:rPr lang="en-US" sz="2400" i="1">
                        <a:latin typeface="Cambria Math" panose="02040503050406030204" pitchFamily="18" charset="0"/>
                      </a:rPr>
                      <m:t>10</m:t>
                    </m:r>
                    <m:sSup>
                      <m:sSupPr>
                        <m:ctrlPr>
                          <a:rPr lang="en-US" sz="2400" i="1">
                            <a:latin typeface="Cambria Math" panose="02040503050406030204" pitchFamily="18" charset="0"/>
                          </a:rPr>
                        </m:ctrlPr>
                      </m:sSupPr>
                      <m:e>
                        <m:r>
                          <a:rPr lang="en-US" sz="2400" i="1">
                            <a:latin typeface="Cambria Math" panose="02040503050406030204" pitchFamily="18" charset="0"/>
                          </a:rPr>
                          <m:t>𝑛</m:t>
                        </m:r>
                      </m:e>
                      <m:sup>
                        <m:r>
                          <a:rPr lang="en-US" sz="2400" i="1">
                            <a:latin typeface="Cambria Math" panose="02040503050406030204" pitchFamily="18" charset="0"/>
                          </a:rPr>
                          <m:t>2</m:t>
                        </m:r>
                      </m:sup>
                    </m:sSup>
                    <m:r>
                      <a:rPr lang="en-US" sz="2400" i="1">
                        <a:latin typeface="Cambria Math" panose="02040503050406030204" pitchFamily="18" charset="0"/>
                      </a:rPr>
                      <m:t>+15</m:t>
                    </m:r>
                    <m:r>
                      <a:rPr lang="en-US" sz="2400" i="1">
                        <a:latin typeface="Cambria Math" panose="02040503050406030204" pitchFamily="18" charset="0"/>
                      </a:rPr>
                      <m:t>𝑛</m:t>
                    </m:r>
                    <m:r>
                      <a:rPr lang="en-US" sz="2400" i="1">
                        <a:latin typeface="Cambria Math" panose="02040503050406030204" pitchFamily="18" charset="0"/>
                      </a:rPr>
                      <m:t> </m:t>
                    </m:r>
                  </m:oMath>
                </a14:m>
                <a:r>
                  <a:rPr lang="en-US" sz="2400" dirty="0"/>
                  <a:t> is </a:t>
                </a:r>
                <a14:m>
                  <m:oMath xmlns:m="http://schemas.openxmlformats.org/officeDocument/2006/math">
                    <m:r>
                      <a:rPr lang="en-US" sz="2400" i="1">
                        <a:latin typeface="Cambria Math" panose="02040503050406030204" pitchFamily="18" charset="0"/>
                      </a:rPr>
                      <m:t>𝑂</m:t>
                    </m:r>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𝑛</m:t>
                            </m:r>
                          </m:e>
                          <m:sup>
                            <m:r>
                              <a:rPr lang="en-US" sz="2400" b="0" i="1" smtClean="0">
                                <a:latin typeface="Cambria Math" panose="02040503050406030204" pitchFamily="18" charset="0"/>
                              </a:rPr>
                              <m:t>5</m:t>
                            </m:r>
                          </m:sup>
                        </m:sSup>
                      </m:e>
                    </m:d>
                  </m:oMath>
                </a14:m>
                <a:endParaRPr lang="en-US" sz="2400" dirty="0"/>
              </a:p>
              <a:p>
                <a:pPr lvl="1"/>
                <a14:m>
                  <m:oMath xmlns:m="http://schemas.openxmlformats.org/officeDocument/2006/math">
                    <m:r>
                      <a:rPr lang="en-US" sz="2400" i="1">
                        <a:latin typeface="Cambria Math" panose="02040503050406030204" pitchFamily="18" charset="0"/>
                      </a:rPr>
                      <m:t>10</m:t>
                    </m:r>
                    <m:sSup>
                      <m:sSupPr>
                        <m:ctrlPr>
                          <a:rPr lang="en-US" sz="2400" i="1">
                            <a:latin typeface="Cambria Math" panose="02040503050406030204" pitchFamily="18" charset="0"/>
                          </a:rPr>
                        </m:ctrlPr>
                      </m:sSupPr>
                      <m:e>
                        <m:r>
                          <a:rPr lang="en-US" sz="2400" i="1">
                            <a:latin typeface="Cambria Math" panose="02040503050406030204" pitchFamily="18" charset="0"/>
                          </a:rPr>
                          <m:t>𝑛</m:t>
                        </m:r>
                      </m:e>
                      <m:sup>
                        <m:r>
                          <a:rPr lang="en-US" sz="2400" i="1">
                            <a:latin typeface="Cambria Math" panose="02040503050406030204" pitchFamily="18" charset="0"/>
                          </a:rPr>
                          <m:t>2</m:t>
                        </m:r>
                      </m:sup>
                    </m:sSup>
                    <m:r>
                      <a:rPr lang="en-US" sz="2400" i="1">
                        <a:latin typeface="Cambria Math" panose="02040503050406030204" pitchFamily="18" charset="0"/>
                      </a:rPr>
                      <m:t>+15</m:t>
                    </m:r>
                    <m:r>
                      <a:rPr lang="en-US" sz="2400" i="1">
                        <a:latin typeface="Cambria Math" panose="02040503050406030204" pitchFamily="18" charset="0"/>
                      </a:rPr>
                      <m:t>𝑛</m:t>
                    </m:r>
                    <m:r>
                      <a:rPr lang="en-US" sz="2400" i="1">
                        <a:latin typeface="Cambria Math" panose="02040503050406030204" pitchFamily="18" charset="0"/>
                      </a:rPr>
                      <m:t> </m:t>
                    </m:r>
                  </m:oMath>
                </a14:m>
                <a:r>
                  <a:rPr lang="en-US" sz="2400" dirty="0"/>
                  <a:t> is </a:t>
                </a:r>
                <a14:m>
                  <m:oMath xmlns:m="http://schemas.openxmlformats.org/officeDocument/2006/math">
                    <m:r>
                      <a:rPr lang="en-US" sz="2400" i="1">
                        <a:latin typeface="Cambria Math" panose="02040503050406030204" pitchFamily="18" charset="0"/>
                      </a:rPr>
                      <m:t>𝑂</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𝑛</m:t>
                        </m:r>
                      </m:e>
                      <m:sup>
                        <m:r>
                          <a:rPr lang="en-US" sz="2400" b="0" i="1" smtClean="0">
                            <a:latin typeface="Cambria Math" panose="02040503050406030204" pitchFamily="18" charset="0"/>
                          </a:rPr>
                          <m:t>𝑛</m:t>
                        </m:r>
                      </m:sup>
                    </m:sSup>
                    <m:r>
                      <a:rPr lang="en-US" sz="2400" i="1">
                        <a:latin typeface="Cambria Math" panose="02040503050406030204" pitchFamily="18" charset="0"/>
                      </a:rPr>
                      <m:t>)</m:t>
                    </m:r>
                  </m:oMath>
                </a14:m>
                <a:endParaRPr lang="en-US" sz="2200" dirty="0">
                  <a:latin typeface="Segoe UI Semilight" panose="020B0402040204020203" pitchFamily="34" charset="0"/>
                </a:endParaRPr>
              </a:p>
              <a:p>
                <a:pPr lvl="1"/>
                <a14:m>
                  <m:oMath xmlns:m="http://schemas.openxmlformats.org/officeDocument/2006/math">
                    <m:r>
                      <a:rPr lang="en-US" sz="2400" i="1">
                        <a:latin typeface="Cambria Math" panose="02040503050406030204" pitchFamily="18" charset="0"/>
                      </a:rPr>
                      <m:t>10</m:t>
                    </m:r>
                    <m:sSup>
                      <m:sSupPr>
                        <m:ctrlPr>
                          <a:rPr lang="en-US" sz="2400" i="1">
                            <a:latin typeface="Cambria Math" panose="02040503050406030204" pitchFamily="18" charset="0"/>
                          </a:rPr>
                        </m:ctrlPr>
                      </m:sSupPr>
                      <m:e>
                        <m:r>
                          <a:rPr lang="en-US" sz="2400" i="1">
                            <a:latin typeface="Cambria Math" panose="02040503050406030204" pitchFamily="18" charset="0"/>
                          </a:rPr>
                          <m:t>𝑛</m:t>
                        </m:r>
                      </m:e>
                      <m:sup>
                        <m:r>
                          <a:rPr lang="en-US" sz="2400" i="1">
                            <a:latin typeface="Cambria Math" panose="02040503050406030204" pitchFamily="18" charset="0"/>
                          </a:rPr>
                          <m:t>2</m:t>
                        </m:r>
                      </m:sup>
                    </m:sSup>
                    <m:r>
                      <a:rPr lang="en-US" sz="2400" i="1">
                        <a:latin typeface="Cambria Math" panose="02040503050406030204" pitchFamily="18" charset="0"/>
                      </a:rPr>
                      <m:t>+15</m:t>
                    </m:r>
                    <m:r>
                      <a:rPr lang="en-US" sz="2400" i="1">
                        <a:latin typeface="Cambria Math" panose="02040503050406030204" pitchFamily="18" charset="0"/>
                      </a:rPr>
                      <m:t>𝑛</m:t>
                    </m:r>
                    <m:r>
                      <a:rPr lang="en-US" sz="2400" i="1">
                        <a:latin typeface="Cambria Math" panose="02040503050406030204" pitchFamily="18" charset="0"/>
                      </a:rPr>
                      <m:t> </m:t>
                    </m:r>
                  </m:oMath>
                </a14:m>
                <a:r>
                  <a:rPr lang="en-US" sz="2400" dirty="0"/>
                  <a:t> is </a:t>
                </a:r>
                <a14:m>
                  <m:oMath xmlns:m="http://schemas.openxmlformats.org/officeDocument/2006/math">
                    <m:r>
                      <a:rPr lang="en-US" sz="2400" i="1">
                        <a:latin typeface="Cambria Math" panose="02040503050406030204" pitchFamily="18" charset="0"/>
                      </a:rPr>
                      <m:t>𝑂</m:t>
                    </m:r>
                    <m:r>
                      <a:rPr lang="en-US" sz="2400" i="1">
                        <a:latin typeface="Cambria Math" panose="02040503050406030204" pitchFamily="18" charset="0"/>
                      </a:rPr>
                      <m:t>(</m:t>
                    </m:r>
                    <m:r>
                      <a:rPr lang="en-US" sz="2400" b="0" i="1" smtClean="0">
                        <a:latin typeface="Cambria Math" panose="02040503050406030204" pitchFamily="18" charset="0"/>
                      </a:rPr>
                      <m:t>𝑛</m:t>
                    </m:r>
                    <m:r>
                      <a:rPr lang="en-US" sz="2400" b="0" i="1" smtClean="0">
                        <a:latin typeface="Cambria Math" panose="02040503050406030204" pitchFamily="18" charset="0"/>
                      </a:rPr>
                      <m:t>!)</m:t>
                    </m:r>
                  </m:oMath>
                </a14:m>
                <a:r>
                  <a:rPr lang="en-US" sz="2200" dirty="0">
                    <a:latin typeface="Segoe UI Semilight" panose="020B0402040204020203" pitchFamily="34" charset="0"/>
                  </a:rPr>
                  <a:t> … and so on</a:t>
                </a:r>
              </a:p>
            </p:txBody>
          </p:sp>
        </mc:Choice>
        <mc:Fallback xmlns="">
          <p:sp>
            <p:nvSpPr>
              <p:cNvPr id="9" name="Rectangle 8">
                <a:extLst>
                  <a:ext uri="{FF2B5EF4-FFF2-40B4-BE49-F238E27FC236}">
                    <a16:creationId xmlns:a16="http://schemas.microsoft.com/office/drawing/2014/main" id="{58DB712A-8CF5-2949-B4EF-7B72A5CA428E}"/>
                  </a:ext>
                </a:extLst>
              </p:cNvPr>
              <p:cNvSpPr>
                <a:spLocks noRot="1" noChangeAspect="1" noMove="1" noResize="1" noEditPoints="1" noAdjustHandles="1" noChangeArrowheads="1" noChangeShapeType="1" noTextEdit="1"/>
              </p:cNvSpPr>
              <p:nvPr/>
            </p:nvSpPr>
            <p:spPr>
              <a:xfrm>
                <a:off x="695484" y="3933025"/>
                <a:ext cx="10153491" cy="2958823"/>
              </a:xfrm>
              <a:prstGeom prst="rect">
                <a:avLst/>
              </a:prstGeom>
              <a:blipFill>
                <a:blip r:embed="rId7"/>
                <a:stretch>
                  <a:fillRect l="-750" t="-1282" b="-3846"/>
                </a:stretch>
              </a:blipFill>
            </p:spPr>
            <p:txBody>
              <a:bodyPr/>
              <a:lstStyle/>
              <a:p>
                <a:r>
                  <a:rPr lang="en-US">
                    <a:noFill/>
                  </a:rPr>
                  <a:t> </a:t>
                </a:r>
              </a:p>
            </p:txBody>
          </p:sp>
        </mc:Fallback>
      </mc:AlternateContent>
      <p:sp>
        <p:nvSpPr>
          <p:cNvPr id="12" name="Explosion 1 11">
            <a:extLst>
              <a:ext uri="{FF2B5EF4-FFF2-40B4-BE49-F238E27FC236}">
                <a16:creationId xmlns:a16="http://schemas.microsoft.com/office/drawing/2014/main" id="{0BD55F5D-BFC9-994C-B649-7C97217B80E7}"/>
              </a:ext>
            </a:extLst>
          </p:cNvPr>
          <p:cNvSpPr/>
          <p:nvPr/>
        </p:nvSpPr>
        <p:spPr>
          <a:xfrm>
            <a:off x="7120459" y="4348787"/>
            <a:ext cx="4376057" cy="1990067"/>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This is a big idea!</a:t>
            </a:r>
          </a:p>
        </p:txBody>
      </p:sp>
    </p:spTree>
    <p:extLst>
      <p:ext uri="{BB962C8B-B14F-4D97-AF65-F5344CB8AC3E}">
        <p14:creationId xmlns:p14="http://schemas.microsoft.com/office/powerpoint/2010/main" val="413930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500"/>
                                        <p:tgtEl>
                                          <p:spTgt spid="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35"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2000"/>
                                        <p:tgtEl>
                                          <p:spTgt spid="12"/>
                                        </p:tgtEl>
                                      </p:cBhvr>
                                    </p:animEffect>
                                    <p:anim calcmode="lin" valueType="num">
                                      <p:cBhvr>
                                        <p:cTn id="38" dur="2000" fill="hold"/>
                                        <p:tgtEl>
                                          <p:spTgt spid="12"/>
                                        </p:tgtEl>
                                        <p:attrNameLst>
                                          <p:attrName>style.rotation</p:attrName>
                                        </p:attrNameLst>
                                      </p:cBhvr>
                                      <p:tavLst>
                                        <p:tav tm="0">
                                          <p:val>
                                            <p:fltVal val="720"/>
                                          </p:val>
                                        </p:tav>
                                        <p:tav tm="100000">
                                          <p:val>
                                            <p:fltVal val="0"/>
                                          </p:val>
                                        </p:tav>
                                      </p:tavLst>
                                    </p:anim>
                                    <p:anim calcmode="lin" valueType="num">
                                      <p:cBhvr>
                                        <p:cTn id="39" dur="2000" fill="hold"/>
                                        <p:tgtEl>
                                          <p:spTgt spid="12"/>
                                        </p:tgtEl>
                                        <p:attrNameLst>
                                          <p:attrName>ppt_h</p:attrName>
                                        </p:attrNameLst>
                                      </p:cBhvr>
                                      <p:tavLst>
                                        <p:tav tm="0">
                                          <p:val>
                                            <p:fltVal val="0"/>
                                          </p:val>
                                        </p:tav>
                                        <p:tav tm="100000">
                                          <p:val>
                                            <p:strVal val="#ppt_h"/>
                                          </p:val>
                                        </p:tav>
                                      </p:tavLst>
                                    </p:anim>
                                    <p:anim calcmode="lin" valueType="num">
                                      <p:cBhvr>
                                        <p:cTn id="40" dur="2000" fill="hold"/>
                                        <p:tgtEl>
                                          <p:spTgt spid="1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8CD5C-7FFE-0B4C-9D55-549D78BFB940}"/>
              </a:ext>
            </a:extLst>
          </p:cNvPr>
          <p:cNvSpPr>
            <a:spLocks noGrp="1"/>
          </p:cNvSpPr>
          <p:nvPr>
            <p:ph type="title"/>
          </p:nvPr>
        </p:nvSpPr>
        <p:spPr/>
        <p:txBody>
          <a:bodyPr>
            <a:normAutofit fontScale="90000"/>
          </a:bodyPr>
          <a:lstStyle/>
          <a:p>
            <a:r>
              <a:rPr lang="en-US" dirty="0"/>
              <a:t>Note: Big-O definition is just an upper-bound, not always an exact bound (plots)</a:t>
            </a:r>
          </a:p>
        </p:txBody>
      </p:sp>
      <p:sp>
        <p:nvSpPr>
          <p:cNvPr id="3" name="Content Placeholder 2">
            <a:extLst>
              <a:ext uri="{FF2B5EF4-FFF2-40B4-BE49-F238E27FC236}">
                <a16:creationId xmlns:a16="http://schemas.microsoft.com/office/drawing/2014/main" id="{E63E0BC5-4FD7-0E42-A262-C1A6BAEB39CE}"/>
              </a:ext>
            </a:extLst>
          </p:cNvPr>
          <p:cNvSpPr>
            <a:spLocks noGrp="1"/>
          </p:cNvSpPr>
          <p:nvPr>
            <p:ph idx="1"/>
          </p:nvPr>
        </p:nvSpPr>
        <p:spPr/>
        <p:txBody>
          <a:bodyPr/>
          <a:lstStyle/>
          <a:p>
            <a:r>
              <a:rPr lang="en-US" dirty="0"/>
              <a:t>What do we want to look for on a plot to determine if one function is in the big-O of the other?</a:t>
            </a:r>
          </a:p>
          <a:p>
            <a:pPr marL="0" indent="0">
              <a:buNone/>
            </a:pPr>
            <a:r>
              <a:rPr lang="en-US" dirty="0"/>
              <a:t> You can sanity check that your g(n) function (the dominating one) overtakes or is equal to your f(n) function after some point and continues that greater-than-or-equal-to trend towards infinity</a:t>
            </a:r>
          </a:p>
        </p:txBody>
      </p:sp>
      <p:sp>
        <p:nvSpPr>
          <p:cNvPr id="4" name="Footer Placeholder 3">
            <a:extLst>
              <a:ext uri="{FF2B5EF4-FFF2-40B4-BE49-F238E27FC236}">
                <a16:creationId xmlns:a16="http://schemas.microsoft.com/office/drawing/2014/main" id="{9D64AA4F-0E96-A546-8623-D521D8B34514}"/>
              </a:ext>
            </a:extLst>
          </p:cNvPr>
          <p:cNvSpPr>
            <a:spLocks noGrp="1"/>
          </p:cNvSpPr>
          <p:nvPr>
            <p:ph type="ftr" sz="quarter" idx="11"/>
          </p:nvPr>
        </p:nvSpPr>
        <p:spPr>
          <a:xfrm>
            <a:off x="4842742" y="6544402"/>
            <a:ext cx="5901459" cy="274320"/>
          </a:xfrm>
        </p:spPr>
        <p:txBody>
          <a:bodyPr/>
          <a:lstStyle/>
          <a:p>
            <a:r>
              <a:rPr lang="en-US" dirty="0"/>
              <a:t>CSE 373 SP 18 - Kasey Champion</a:t>
            </a:r>
          </a:p>
        </p:txBody>
      </p:sp>
      <p:sp>
        <p:nvSpPr>
          <p:cNvPr id="5" name="Slide Number Placeholder 4">
            <a:extLst>
              <a:ext uri="{FF2B5EF4-FFF2-40B4-BE49-F238E27FC236}">
                <a16:creationId xmlns:a16="http://schemas.microsoft.com/office/drawing/2014/main" id="{3D6D5BD1-5F45-EA4F-9B23-F5DB2A3C29E6}"/>
              </a:ext>
            </a:extLst>
          </p:cNvPr>
          <p:cNvSpPr>
            <a:spLocks noGrp="1"/>
          </p:cNvSpPr>
          <p:nvPr>
            <p:ph type="sldNum" sz="quarter" idx="12"/>
          </p:nvPr>
        </p:nvSpPr>
        <p:spPr/>
        <p:txBody>
          <a:bodyPr/>
          <a:lstStyle/>
          <a:p>
            <a:fld id="{659665DE-58FC-41F4-AC58-2C90A5E00527}" type="slidenum">
              <a:rPr lang="en-US" smtClean="0"/>
              <a:t>25</a:t>
            </a:fld>
            <a:endParaRPr lang="en-US"/>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BCB6990E-A404-4D43-A07C-09FB808D0A35}"/>
                  </a:ext>
                </a:extLst>
              </p:cNvPr>
              <p:cNvSpPr/>
              <p:nvPr/>
            </p:nvSpPr>
            <p:spPr>
              <a:xfrm>
                <a:off x="810638" y="4206274"/>
                <a:ext cx="6096000" cy="1480405"/>
              </a:xfrm>
              <a:prstGeom prst="rect">
                <a:avLst/>
              </a:prstGeom>
            </p:spPr>
            <p:txBody>
              <a:bodyPr>
                <a:spAutoFit/>
              </a:bodyPr>
              <a:lstStyle/>
              <a:p>
                <a14:m>
                  <m:oMath xmlns:m="http://schemas.openxmlformats.org/officeDocument/2006/math">
                    <m:r>
                      <a:rPr lang="en-US" i="1">
                        <a:latin typeface="Cambria Math" panose="02040503050406030204" pitchFamily="18" charset="0"/>
                      </a:rPr>
                      <m:t>10</m:t>
                    </m:r>
                    <m:sSup>
                      <m:sSupPr>
                        <m:ctrlPr>
                          <a:rPr lang="en-US" i="1">
                            <a:latin typeface="Cambria Math" panose="02040503050406030204" pitchFamily="18" charset="0"/>
                          </a:rPr>
                        </m:ctrlPr>
                      </m:sSupPr>
                      <m:e>
                        <m:r>
                          <a:rPr lang="en-US" i="1">
                            <a:latin typeface="Cambria Math" panose="02040503050406030204" pitchFamily="18" charset="0"/>
                          </a:rPr>
                          <m:t>𝑛</m:t>
                        </m:r>
                      </m:e>
                      <m:sup>
                        <m:r>
                          <a:rPr lang="en-US" i="1">
                            <a:latin typeface="Cambria Math" panose="02040503050406030204" pitchFamily="18" charset="0"/>
                          </a:rPr>
                          <m:t>2</m:t>
                        </m:r>
                      </m:sup>
                    </m:sSup>
                    <m:r>
                      <a:rPr lang="en-US" i="1">
                        <a:latin typeface="Cambria Math" panose="02040503050406030204" pitchFamily="18" charset="0"/>
                      </a:rPr>
                      <m:t>+15</m:t>
                    </m:r>
                    <m:r>
                      <a:rPr lang="en-US" i="1">
                        <a:latin typeface="Cambria Math" panose="02040503050406030204" pitchFamily="18" charset="0"/>
                      </a:rPr>
                      <m:t>𝑛</m:t>
                    </m:r>
                    <m:r>
                      <a:rPr lang="en-US" i="1">
                        <a:latin typeface="Cambria Math" panose="02040503050406030204" pitchFamily="18" charset="0"/>
                      </a:rPr>
                      <m:t> </m:t>
                    </m:r>
                  </m:oMath>
                </a14:m>
                <a:r>
                  <a:rPr lang="en-US" dirty="0"/>
                  <a:t> is </a:t>
                </a:r>
                <a14:m>
                  <m:oMath xmlns:m="http://schemas.openxmlformats.org/officeDocument/2006/math">
                    <m:r>
                      <a:rPr lang="en-US" i="1">
                        <a:latin typeface="Cambria Math" panose="02040503050406030204" pitchFamily="18" charset="0"/>
                      </a:rPr>
                      <m:t>𝑂</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𝑛</m:t>
                        </m:r>
                      </m:e>
                      <m:sup>
                        <m:r>
                          <a:rPr lang="en-US" i="1">
                            <a:latin typeface="Cambria Math" panose="02040503050406030204" pitchFamily="18" charset="0"/>
                          </a:rPr>
                          <m:t>3</m:t>
                        </m:r>
                      </m:sup>
                    </m:sSup>
                    <m:r>
                      <a:rPr lang="en-US" i="1">
                        <a:latin typeface="Cambria Math" panose="02040503050406030204" pitchFamily="18" charset="0"/>
                      </a:rPr>
                      <m:t>)</m:t>
                    </m:r>
                  </m:oMath>
                </a14:m>
                <a:endParaRPr lang="en-US" dirty="0">
                  <a:latin typeface="Segoe UI Semilight" panose="020B0402040204020203" pitchFamily="34" charset="0"/>
                </a:endParaRPr>
              </a:p>
              <a:p>
                <a14:m>
                  <m:oMath xmlns:m="http://schemas.openxmlformats.org/officeDocument/2006/math">
                    <m:r>
                      <a:rPr lang="en-US" i="1">
                        <a:latin typeface="Cambria Math" panose="02040503050406030204" pitchFamily="18" charset="0"/>
                      </a:rPr>
                      <m:t>10</m:t>
                    </m:r>
                    <m:sSup>
                      <m:sSupPr>
                        <m:ctrlPr>
                          <a:rPr lang="en-US" i="1">
                            <a:latin typeface="Cambria Math" panose="02040503050406030204" pitchFamily="18" charset="0"/>
                          </a:rPr>
                        </m:ctrlPr>
                      </m:sSupPr>
                      <m:e>
                        <m:r>
                          <a:rPr lang="en-US" i="1">
                            <a:latin typeface="Cambria Math" panose="02040503050406030204" pitchFamily="18" charset="0"/>
                          </a:rPr>
                          <m:t>𝑛</m:t>
                        </m:r>
                      </m:e>
                      <m:sup>
                        <m:r>
                          <a:rPr lang="en-US" i="1">
                            <a:latin typeface="Cambria Math" panose="02040503050406030204" pitchFamily="18" charset="0"/>
                          </a:rPr>
                          <m:t>2</m:t>
                        </m:r>
                      </m:sup>
                    </m:sSup>
                    <m:r>
                      <a:rPr lang="en-US" i="1">
                        <a:latin typeface="Cambria Math" panose="02040503050406030204" pitchFamily="18" charset="0"/>
                      </a:rPr>
                      <m:t>+15</m:t>
                    </m:r>
                    <m:r>
                      <a:rPr lang="en-US" i="1">
                        <a:latin typeface="Cambria Math" panose="02040503050406030204" pitchFamily="18" charset="0"/>
                      </a:rPr>
                      <m:t>𝑛</m:t>
                    </m:r>
                    <m:r>
                      <a:rPr lang="en-US" i="1">
                        <a:latin typeface="Cambria Math" panose="02040503050406030204" pitchFamily="18" charset="0"/>
                      </a:rPr>
                      <m:t> </m:t>
                    </m:r>
                  </m:oMath>
                </a14:m>
                <a:r>
                  <a:rPr lang="en-US" dirty="0"/>
                  <a:t> is </a:t>
                </a:r>
                <a14:m>
                  <m:oMath xmlns:m="http://schemas.openxmlformats.org/officeDocument/2006/math">
                    <m:r>
                      <a:rPr lang="en-US" i="1">
                        <a:latin typeface="Cambria Math" panose="02040503050406030204" pitchFamily="18" charset="0"/>
                      </a:rPr>
                      <m:t>𝑂</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𝑛</m:t>
                            </m:r>
                          </m:e>
                          <m:sup>
                            <m:r>
                              <a:rPr lang="en-US" i="1">
                                <a:latin typeface="Cambria Math" panose="02040503050406030204" pitchFamily="18" charset="0"/>
                              </a:rPr>
                              <m:t>4</m:t>
                            </m:r>
                          </m:sup>
                        </m:sSup>
                      </m:e>
                    </m:d>
                  </m:oMath>
                </a14:m>
                <a:endParaRPr lang="en-US" dirty="0"/>
              </a:p>
              <a:p>
                <a14:m>
                  <m:oMath xmlns:m="http://schemas.openxmlformats.org/officeDocument/2006/math">
                    <m:r>
                      <a:rPr lang="en-US" i="1">
                        <a:latin typeface="Cambria Math" panose="02040503050406030204" pitchFamily="18" charset="0"/>
                      </a:rPr>
                      <m:t>10</m:t>
                    </m:r>
                    <m:sSup>
                      <m:sSupPr>
                        <m:ctrlPr>
                          <a:rPr lang="en-US" i="1">
                            <a:latin typeface="Cambria Math" panose="02040503050406030204" pitchFamily="18" charset="0"/>
                          </a:rPr>
                        </m:ctrlPr>
                      </m:sSupPr>
                      <m:e>
                        <m:r>
                          <a:rPr lang="en-US" i="1">
                            <a:latin typeface="Cambria Math" panose="02040503050406030204" pitchFamily="18" charset="0"/>
                          </a:rPr>
                          <m:t>𝑛</m:t>
                        </m:r>
                      </m:e>
                      <m:sup>
                        <m:r>
                          <a:rPr lang="en-US" i="1">
                            <a:latin typeface="Cambria Math" panose="02040503050406030204" pitchFamily="18" charset="0"/>
                          </a:rPr>
                          <m:t>2</m:t>
                        </m:r>
                      </m:sup>
                    </m:sSup>
                    <m:r>
                      <a:rPr lang="en-US" i="1">
                        <a:latin typeface="Cambria Math" panose="02040503050406030204" pitchFamily="18" charset="0"/>
                      </a:rPr>
                      <m:t>+15</m:t>
                    </m:r>
                    <m:r>
                      <a:rPr lang="en-US" i="1">
                        <a:latin typeface="Cambria Math" panose="02040503050406030204" pitchFamily="18" charset="0"/>
                      </a:rPr>
                      <m:t>𝑛</m:t>
                    </m:r>
                    <m:r>
                      <a:rPr lang="en-US" i="1">
                        <a:latin typeface="Cambria Math" panose="02040503050406030204" pitchFamily="18" charset="0"/>
                      </a:rPr>
                      <m:t> </m:t>
                    </m:r>
                  </m:oMath>
                </a14:m>
                <a:r>
                  <a:rPr lang="en-US" dirty="0"/>
                  <a:t> is </a:t>
                </a:r>
                <a14:m>
                  <m:oMath xmlns:m="http://schemas.openxmlformats.org/officeDocument/2006/math">
                    <m:r>
                      <a:rPr lang="en-US" i="1">
                        <a:latin typeface="Cambria Math" panose="02040503050406030204" pitchFamily="18" charset="0"/>
                      </a:rPr>
                      <m:t>𝑂</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𝑛</m:t>
                            </m:r>
                          </m:e>
                          <m:sup>
                            <m:r>
                              <a:rPr lang="en-US" i="1">
                                <a:latin typeface="Cambria Math" panose="02040503050406030204" pitchFamily="18" charset="0"/>
                              </a:rPr>
                              <m:t>5</m:t>
                            </m:r>
                          </m:sup>
                        </m:sSup>
                      </m:e>
                    </m:d>
                  </m:oMath>
                </a14:m>
                <a:endParaRPr lang="en-US" dirty="0"/>
              </a:p>
              <a:p>
                <a:endParaRPr lang="en-US" dirty="0"/>
              </a:p>
              <a:p>
                <a:r>
                  <a:rPr lang="en-US" dirty="0"/>
                  <a:t>… and so on …</a:t>
                </a:r>
              </a:p>
            </p:txBody>
          </p:sp>
        </mc:Choice>
        <mc:Fallback xmlns="">
          <p:sp>
            <p:nvSpPr>
              <p:cNvPr id="6" name="Rectangle 5">
                <a:extLst>
                  <a:ext uri="{FF2B5EF4-FFF2-40B4-BE49-F238E27FC236}">
                    <a16:creationId xmlns:a16="http://schemas.microsoft.com/office/drawing/2014/main" id="{BCB6990E-A404-4D43-A07C-09FB808D0A35}"/>
                  </a:ext>
                </a:extLst>
              </p:cNvPr>
              <p:cNvSpPr>
                <a:spLocks noRot="1" noChangeAspect="1" noMove="1" noResize="1" noEditPoints="1" noAdjustHandles="1" noChangeArrowheads="1" noChangeShapeType="1" noTextEdit="1"/>
              </p:cNvSpPr>
              <p:nvPr/>
            </p:nvSpPr>
            <p:spPr>
              <a:xfrm>
                <a:off x="810638" y="4206274"/>
                <a:ext cx="6096000" cy="1480405"/>
              </a:xfrm>
              <a:prstGeom prst="rect">
                <a:avLst/>
              </a:prstGeom>
              <a:blipFill>
                <a:blip r:embed="rId3"/>
                <a:stretch>
                  <a:fillRect l="-624" t="-847" b="-5932"/>
                </a:stretch>
              </a:blipFill>
            </p:spPr>
            <p:txBody>
              <a:bodyPr/>
              <a:lstStyle/>
              <a:p>
                <a:r>
                  <a:rPr lang="en-US">
                    <a:noFill/>
                  </a:rPr>
                  <a:t> </a:t>
                </a:r>
              </a:p>
            </p:txBody>
          </p:sp>
        </mc:Fallback>
      </mc:AlternateContent>
      <p:grpSp>
        <p:nvGrpSpPr>
          <p:cNvPr id="7" name="Group 6">
            <a:extLst>
              <a:ext uri="{FF2B5EF4-FFF2-40B4-BE49-F238E27FC236}">
                <a16:creationId xmlns:a16="http://schemas.microsoft.com/office/drawing/2014/main" id="{734E04C2-4676-0C47-92F2-851E70B29286}"/>
              </a:ext>
            </a:extLst>
          </p:cNvPr>
          <p:cNvGrpSpPr/>
          <p:nvPr/>
        </p:nvGrpSpPr>
        <p:grpSpPr>
          <a:xfrm>
            <a:off x="3617057" y="4411720"/>
            <a:ext cx="3510731" cy="2245295"/>
            <a:chOff x="4131097" y="3067100"/>
            <a:chExt cx="3510731" cy="2245295"/>
          </a:xfrm>
        </p:grpSpPr>
        <p:grpSp>
          <p:nvGrpSpPr>
            <p:cNvPr id="8" name="Group 7">
              <a:extLst>
                <a:ext uri="{FF2B5EF4-FFF2-40B4-BE49-F238E27FC236}">
                  <a16:creationId xmlns:a16="http://schemas.microsoft.com/office/drawing/2014/main" id="{DCA519EA-D267-7845-8ACE-D0A6E0310605}"/>
                </a:ext>
              </a:extLst>
            </p:cNvPr>
            <p:cNvGrpSpPr/>
            <p:nvPr/>
          </p:nvGrpSpPr>
          <p:grpSpPr>
            <a:xfrm>
              <a:off x="4131097" y="3067100"/>
              <a:ext cx="3510731" cy="2245295"/>
              <a:chOff x="523768" y="2943940"/>
              <a:chExt cx="3510731" cy="2245295"/>
            </a:xfrm>
          </p:grpSpPr>
          <p:cxnSp>
            <p:nvCxnSpPr>
              <p:cNvPr id="12" name="Straight Arrow Connector 11">
                <a:extLst>
                  <a:ext uri="{FF2B5EF4-FFF2-40B4-BE49-F238E27FC236}">
                    <a16:creationId xmlns:a16="http://schemas.microsoft.com/office/drawing/2014/main" id="{B4700274-E758-0F48-9D7B-1585AD91445A}"/>
                  </a:ext>
                </a:extLst>
              </p:cNvPr>
              <p:cNvCxnSpPr/>
              <p:nvPr/>
            </p:nvCxnSpPr>
            <p:spPr>
              <a:xfrm>
                <a:off x="850900" y="4991100"/>
                <a:ext cx="282111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8B42EB2-CE8E-FA4C-A410-FF5C910B702D}"/>
                      </a:ext>
                    </a:extLst>
                  </p:cNvPr>
                  <p:cNvSpPr txBox="1"/>
                  <p:nvPr/>
                </p:nvSpPr>
                <p:spPr>
                  <a:xfrm>
                    <a:off x="523768" y="2943940"/>
                    <a:ext cx="72032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oMath>
                      </m:oMathPara>
                    </a14:m>
                    <a:endParaRPr lang="en-US" dirty="0"/>
                  </a:p>
                </p:txBody>
              </p:sp>
            </mc:Choice>
            <mc:Fallback xmlns="">
              <p:sp>
                <p:nvSpPr>
                  <p:cNvPr id="39" name="TextBox 38">
                    <a:extLst>
                      <a:ext uri="{FF2B5EF4-FFF2-40B4-BE49-F238E27FC236}">
                        <a16:creationId xmlns:a16="http://schemas.microsoft.com/office/drawing/2014/main" id="{A8207758-31F9-F649-86F9-AC04FD035320}"/>
                      </a:ext>
                    </a:extLst>
                  </p:cNvPr>
                  <p:cNvSpPr txBox="1">
                    <a:spLocks noRot="1" noChangeAspect="1" noMove="1" noResize="1" noEditPoints="1" noAdjustHandles="1" noChangeArrowheads="1" noChangeShapeType="1" noTextEdit="1"/>
                  </p:cNvSpPr>
                  <p:nvPr/>
                </p:nvSpPr>
                <p:spPr>
                  <a:xfrm>
                    <a:off x="523768" y="2943940"/>
                    <a:ext cx="720325"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6BC821A-767B-984B-AA92-8820B0981310}"/>
                      </a:ext>
                    </a:extLst>
                  </p:cNvPr>
                  <p:cNvSpPr txBox="1"/>
                  <p:nvPr/>
                </p:nvSpPr>
                <p:spPr>
                  <a:xfrm>
                    <a:off x="3648689" y="4819903"/>
                    <a:ext cx="3858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𝑛</m:t>
                          </m:r>
                        </m:oMath>
                      </m:oMathPara>
                    </a14:m>
                    <a:endParaRPr lang="en-US" dirty="0"/>
                  </a:p>
                </p:txBody>
              </p:sp>
            </mc:Choice>
            <mc:Fallback xmlns="">
              <p:sp>
                <p:nvSpPr>
                  <p:cNvPr id="40" name="TextBox 39">
                    <a:extLst>
                      <a:ext uri="{FF2B5EF4-FFF2-40B4-BE49-F238E27FC236}">
                        <a16:creationId xmlns:a16="http://schemas.microsoft.com/office/drawing/2014/main" id="{8A9F4252-2EFE-E444-AD89-8E949353E4C7}"/>
                      </a:ext>
                    </a:extLst>
                  </p:cNvPr>
                  <p:cNvSpPr txBox="1">
                    <a:spLocks noRot="1" noChangeAspect="1" noMove="1" noResize="1" noEditPoints="1" noAdjustHandles="1" noChangeArrowheads="1" noChangeShapeType="1" noTextEdit="1"/>
                  </p:cNvSpPr>
                  <p:nvPr/>
                </p:nvSpPr>
                <p:spPr>
                  <a:xfrm>
                    <a:off x="3648689" y="4819903"/>
                    <a:ext cx="385810" cy="369332"/>
                  </a:xfrm>
                  <a:prstGeom prst="rect">
                    <a:avLst/>
                  </a:prstGeom>
                  <a:blipFill>
                    <a:blip r:embed="rId9"/>
                    <a:stretch>
                      <a:fillRect/>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ECF4D8F3-2EE7-1847-A424-CE284AD70576}"/>
                  </a:ext>
                </a:extLst>
              </p:cNvPr>
              <p:cNvCxnSpPr>
                <a:cxnSpLocks/>
              </p:cNvCxnSpPr>
              <p:nvPr/>
            </p:nvCxnSpPr>
            <p:spPr>
              <a:xfrm flipV="1">
                <a:off x="833927" y="3313272"/>
                <a:ext cx="1" cy="16778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9" name="Straight Arrow Connector 8">
              <a:extLst>
                <a:ext uri="{FF2B5EF4-FFF2-40B4-BE49-F238E27FC236}">
                  <a16:creationId xmlns:a16="http://schemas.microsoft.com/office/drawing/2014/main" id="{57695E12-899F-CF4C-9A82-BC08AB87F28F}"/>
                </a:ext>
              </a:extLst>
            </p:cNvPr>
            <p:cNvCxnSpPr>
              <a:cxnSpLocks/>
            </p:cNvCxnSpPr>
            <p:nvPr/>
          </p:nvCxnSpPr>
          <p:spPr>
            <a:xfrm flipV="1">
              <a:off x="4433015" y="4968057"/>
              <a:ext cx="2882806" cy="147103"/>
            </a:xfrm>
            <a:prstGeom prst="straightConnector1">
              <a:avLst/>
            </a:prstGeom>
            <a:ln w="412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1" name="Freeform 10">
              <a:extLst>
                <a:ext uri="{FF2B5EF4-FFF2-40B4-BE49-F238E27FC236}">
                  <a16:creationId xmlns:a16="http://schemas.microsoft.com/office/drawing/2014/main" id="{5774D22A-0DA9-0444-B47F-BB553CE37389}"/>
                </a:ext>
              </a:extLst>
            </p:cNvPr>
            <p:cNvSpPr/>
            <p:nvPr/>
          </p:nvSpPr>
          <p:spPr>
            <a:xfrm>
              <a:off x="4483099" y="3965676"/>
              <a:ext cx="2761627" cy="1152423"/>
            </a:xfrm>
            <a:custGeom>
              <a:avLst/>
              <a:gdLst>
                <a:gd name="connsiteX0" fmla="*/ 0 w 2832100"/>
                <a:gd name="connsiteY0" fmla="*/ 1409700 h 1409700"/>
                <a:gd name="connsiteX1" fmla="*/ 1638300 w 2832100"/>
                <a:gd name="connsiteY1" fmla="*/ 939800 h 1409700"/>
                <a:gd name="connsiteX2" fmla="*/ 2832100 w 2832100"/>
                <a:gd name="connsiteY2" fmla="*/ 0 h 1409700"/>
                <a:gd name="connsiteX3" fmla="*/ 2832100 w 2832100"/>
                <a:gd name="connsiteY3" fmla="*/ 0 h 1409700"/>
              </a:gdLst>
              <a:ahLst/>
              <a:cxnLst>
                <a:cxn ang="0">
                  <a:pos x="connsiteX0" y="connsiteY0"/>
                </a:cxn>
                <a:cxn ang="0">
                  <a:pos x="connsiteX1" y="connsiteY1"/>
                </a:cxn>
                <a:cxn ang="0">
                  <a:pos x="connsiteX2" y="connsiteY2"/>
                </a:cxn>
                <a:cxn ang="0">
                  <a:pos x="connsiteX3" y="connsiteY3"/>
                </a:cxn>
              </a:cxnLst>
              <a:rect l="l" t="t" r="r" b="b"/>
              <a:pathLst>
                <a:path w="2832100" h="1409700">
                  <a:moveTo>
                    <a:pt x="0" y="1409700"/>
                  </a:moveTo>
                  <a:cubicBezTo>
                    <a:pt x="583141" y="1292225"/>
                    <a:pt x="1166283" y="1174750"/>
                    <a:pt x="1638300" y="939800"/>
                  </a:cubicBezTo>
                  <a:cubicBezTo>
                    <a:pt x="2110317" y="704850"/>
                    <a:pt x="2832100" y="0"/>
                    <a:pt x="2832100" y="0"/>
                  </a:cubicBezTo>
                  <a:lnTo>
                    <a:pt x="2832100" y="0"/>
                  </a:lnTo>
                </a:path>
              </a:pathLst>
            </a:custGeom>
            <a:noFill/>
            <a:ln w="412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Freeform 17">
            <a:extLst>
              <a:ext uri="{FF2B5EF4-FFF2-40B4-BE49-F238E27FC236}">
                <a16:creationId xmlns:a16="http://schemas.microsoft.com/office/drawing/2014/main" id="{7A09EEF7-7685-9244-8A45-63714B06D330}"/>
              </a:ext>
            </a:extLst>
          </p:cNvPr>
          <p:cNvSpPr/>
          <p:nvPr/>
        </p:nvSpPr>
        <p:spPr>
          <a:xfrm>
            <a:off x="3927215" y="4408788"/>
            <a:ext cx="2778275" cy="2038583"/>
          </a:xfrm>
          <a:custGeom>
            <a:avLst/>
            <a:gdLst>
              <a:gd name="connsiteX0" fmla="*/ 0 w 2832100"/>
              <a:gd name="connsiteY0" fmla="*/ 1409700 h 1409700"/>
              <a:gd name="connsiteX1" fmla="*/ 1638300 w 2832100"/>
              <a:gd name="connsiteY1" fmla="*/ 939800 h 1409700"/>
              <a:gd name="connsiteX2" fmla="*/ 2832100 w 2832100"/>
              <a:gd name="connsiteY2" fmla="*/ 0 h 1409700"/>
              <a:gd name="connsiteX3" fmla="*/ 2832100 w 2832100"/>
              <a:gd name="connsiteY3" fmla="*/ 0 h 1409700"/>
            </a:gdLst>
            <a:ahLst/>
            <a:cxnLst>
              <a:cxn ang="0">
                <a:pos x="connsiteX0" y="connsiteY0"/>
              </a:cxn>
              <a:cxn ang="0">
                <a:pos x="connsiteX1" y="connsiteY1"/>
              </a:cxn>
              <a:cxn ang="0">
                <a:pos x="connsiteX2" y="connsiteY2"/>
              </a:cxn>
              <a:cxn ang="0">
                <a:pos x="connsiteX3" y="connsiteY3"/>
              </a:cxn>
            </a:cxnLst>
            <a:rect l="l" t="t" r="r" b="b"/>
            <a:pathLst>
              <a:path w="2832100" h="1409700">
                <a:moveTo>
                  <a:pt x="0" y="1409700"/>
                </a:moveTo>
                <a:cubicBezTo>
                  <a:pt x="583141" y="1292225"/>
                  <a:pt x="1166283" y="1174750"/>
                  <a:pt x="1638300" y="939800"/>
                </a:cubicBezTo>
                <a:cubicBezTo>
                  <a:pt x="2110317" y="704850"/>
                  <a:pt x="2832100" y="0"/>
                  <a:pt x="2832100" y="0"/>
                </a:cubicBezTo>
                <a:lnTo>
                  <a:pt x="2832100" y="0"/>
                </a:lnTo>
              </a:path>
            </a:pathLst>
          </a:custGeom>
          <a:noFill/>
          <a:ln w="412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a:extLst>
              <a:ext uri="{FF2B5EF4-FFF2-40B4-BE49-F238E27FC236}">
                <a16:creationId xmlns:a16="http://schemas.microsoft.com/office/drawing/2014/main" id="{50E49E13-2FE8-4242-AFF7-63A46DE8EC3E}"/>
              </a:ext>
            </a:extLst>
          </p:cNvPr>
          <p:cNvSpPr/>
          <p:nvPr/>
        </p:nvSpPr>
        <p:spPr>
          <a:xfrm>
            <a:off x="3952086" y="3499419"/>
            <a:ext cx="2778269" cy="2956522"/>
          </a:xfrm>
          <a:custGeom>
            <a:avLst/>
            <a:gdLst>
              <a:gd name="connsiteX0" fmla="*/ 0 w 2832100"/>
              <a:gd name="connsiteY0" fmla="*/ 1409700 h 1409700"/>
              <a:gd name="connsiteX1" fmla="*/ 1638300 w 2832100"/>
              <a:gd name="connsiteY1" fmla="*/ 939800 h 1409700"/>
              <a:gd name="connsiteX2" fmla="*/ 2832100 w 2832100"/>
              <a:gd name="connsiteY2" fmla="*/ 0 h 1409700"/>
              <a:gd name="connsiteX3" fmla="*/ 2832100 w 2832100"/>
              <a:gd name="connsiteY3" fmla="*/ 0 h 1409700"/>
            </a:gdLst>
            <a:ahLst/>
            <a:cxnLst>
              <a:cxn ang="0">
                <a:pos x="connsiteX0" y="connsiteY0"/>
              </a:cxn>
              <a:cxn ang="0">
                <a:pos x="connsiteX1" y="connsiteY1"/>
              </a:cxn>
              <a:cxn ang="0">
                <a:pos x="connsiteX2" y="connsiteY2"/>
              </a:cxn>
              <a:cxn ang="0">
                <a:pos x="connsiteX3" y="connsiteY3"/>
              </a:cxn>
            </a:cxnLst>
            <a:rect l="l" t="t" r="r" b="b"/>
            <a:pathLst>
              <a:path w="2832100" h="1409700">
                <a:moveTo>
                  <a:pt x="0" y="1409700"/>
                </a:moveTo>
                <a:cubicBezTo>
                  <a:pt x="583141" y="1292225"/>
                  <a:pt x="1166283" y="1174750"/>
                  <a:pt x="1638300" y="939800"/>
                </a:cubicBezTo>
                <a:cubicBezTo>
                  <a:pt x="2110317" y="704850"/>
                  <a:pt x="2832100" y="0"/>
                  <a:pt x="2832100" y="0"/>
                </a:cubicBezTo>
                <a:lnTo>
                  <a:pt x="2832100" y="0"/>
                </a:lnTo>
              </a:path>
            </a:pathLst>
          </a:custGeom>
          <a:noFill/>
          <a:ln w="412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BEB34844-BF89-6E44-AF55-F9370656A4FA}"/>
              </a:ext>
            </a:extLst>
          </p:cNvPr>
          <p:cNvSpPr txBox="1"/>
          <p:nvPr/>
        </p:nvSpPr>
        <p:spPr>
          <a:xfrm>
            <a:off x="6830341" y="5125630"/>
            <a:ext cx="370614" cy="369332"/>
          </a:xfrm>
          <a:prstGeom prst="rect">
            <a:avLst/>
          </a:prstGeom>
          <a:noFill/>
        </p:spPr>
        <p:txBody>
          <a:bodyPr wrap="none" rtlCol="0">
            <a:spAutoFit/>
          </a:bodyPr>
          <a:lstStyle/>
          <a:p>
            <a:r>
              <a:rPr lang="en-US" dirty="0"/>
              <a:t>n</a:t>
            </a:r>
            <a:r>
              <a:rPr lang="en-US" baseline="30000" dirty="0"/>
              <a:t>3</a:t>
            </a:r>
            <a:endParaRPr lang="en-US" dirty="0"/>
          </a:p>
        </p:txBody>
      </p:sp>
      <p:sp>
        <p:nvSpPr>
          <p:cNvPr id="21" name="TextBox 20">
            <a:extLst>
              <a:ext uri="{FF2B5EF4-FFF2-40B4-BE49-F238E27FC236}">
                <a16:creationId xmlns:a16="http://schemas.microsoft.com/office/drawing/2014/main" id="{01AAD389-D131-9849-B108-7CA01278CBE6}"/>
              </a:ext>
            </a:extLst>
          </p:cNvPr>
          <p:cNvSpPr txBox="1"/>
          <p:nvPr/>
        </p:nvSpPr>
        <p:spPr>
          <a:xfrm>
            <a:off x="6769324" y="3264945"/>
            <a:ext cx="370614" cy="369332"/>
          </a:xfrm>
          <a:prstGeom prst="rect">
            <a:avLst/>
          </a:prstGeom>
          <a:noFill/>
        </p:spPr>
        <p:txBody>
          <a:bodyPr wrap="none" rtlCol="0">
            <a:spAutoFit/>
          </a:bodyPr>
          <a:lstStyle/>
          <a:p>
            <a:r>
              <a:rPr lang="en-US" dirty="0"/>
              <a:t>n</a:t>
            </a:r>
            <a:r>
              <a:rPr lang="en-US" baseline="30000" dirty="0"/>
              <a:t>5</a:t>
            </a:r>
            <a:endParaRPr lang="en-US" dirty="0"/>
          </a:p>
        </p:txBody>
      </p:sp>
      <p:sp>
        <p:nvSpPr>
          <p:cNvPr id="22" name="TextBox 21">
            <a:extLst>
              <a:ext uri="{FF2B5EF4-FFF2-40B4-BE49-F238E27FC236}">
                <a16:creationId xmlns:a16="http://schemas.microsoft.com/office/drawing/2014/main" id="{C6D233BA-2314-C94B-A3EA-3F81B42AC2E4}"/>
              </a:ext>
            </a:extLst>
          </p:cNvPr>
          <p:cNvSpPr txBox="1"/>
          <p:nvPr/>
        </p:nvSpPr>
        <p:spPr>
          <a:xfrm>
            <a:off x="6765307" y="4175186"/>
            <a:ext cx="370614" cy="369332"/>
          </a:xfrm>
          <a:prstGeom prst="rect">
            <a:avLst/>
          </a:prstGeom>
          <a:noFill/>
        </p:spPr>
        <p:txBody>
          <a:bodyPr wrap="none" rtlCol="0">
            <a:spAutoFit/>
          </a:bodyPr>
          <a:lstStyle/>
          <a:p>
            <a:r>
              <a:rPr lang="en-US" dirty="0"/>
              <a:t>n</a:t>
            </a:r>
            <a:r>
              <a:rPr lang="en-US" baseline="30000" dirty="0"/>
              <a:t>4</a:t>
            </a:r>
            <a:endParaRPr lang="en-US" dirty="0"/>
          </a:p>
        </p:txBody>
      </p:sp>
      <p:sp>
        <p:nvSpPr>
          <p:cNvPr id="23" name="TextBox 22">
            <a:extLst>
              <a:ext uri="{FF2B5EF4-FFF2-40B4-BE49-F238E27FC236}">
                <a16:creationId xmlns:a16="http://schemas.microsoft.com/office/drawing/2014/main" id="{D9E5DA50-8C9F-854C-96E6-10D6702B5CE7}"/>
              </a:ext>
            </a:extLst>
          </p:cNvPr>
          <p:cNvSpPr txBox="1"/>
          <p:nvPr/>
        </p:nvSpPr>
        <p:spPr>
          <a:xfrm>
            <a:off x="6805798" y="6057114"/>
            <a:ext cx="1237839" cy="369332"/>
          </a:xfrm>
          <a:prstGeom prst="rect">
            <a:avLst/>
          </a:prstGeom>
          <a:noFill/>
        </p:spPr>
        <p:txBody>
          <a:bodyPr wrap="none" rtlCol="0">
            <a:spAutoFit/>
          </a:bodyPr>
          <a:lstStyle/>
          <a:p>
            <a:r>
              <a:rPr lang="en-US" dirty="0"/>
              <a:t>10n</a:t>
            </a:r>
            <a:r>
              <a:rPr lang="en-US" baseline="30000" dirty="0"/>
              <a:t>2 </a:t>
            </a:r>
            <a:r>
              <a:rPr lang="en-US" dirty="0"/>
              <a:t>+ 15n</a:t>
            </a:r>
          </a:p>
        </p:txBody>
      </p:sp>
      <p:sp>
        <p:nvSpPr>
          <p:cNvPr id="24" name="Explosion 1 23">
            <a:extLst>
              <a:ext uri="{FF2B5EF4-FFF2-40B4-BE49-F238E27FC236}">
                <a16:creationId xmlns:a16="http://schemas.microsoft.com/office/drawing/2014/main" id="{0B1827F3-E88D-CF41-8E2C-BD717D5E55C8}"/>
              </a:ext>
            </a:extLst>
          </p:cNvPr>
          <p:cNvSpPr/>
          <p:nvPr/>
        </p:nvSpPr>
        <p:spPr>
          <a:xfrm>
            <a:off x="7533599" y="3211240"/>
            <a:ext cx="4376057" cy="295652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visual representation of big-O and asymptotic analysis is a big idea!  </a:t>
            </a:r>
          </a:p>
        </p:txBody>
      </p:sp>
    </p:spTree>
    <p:extLst>
      <p:ext uri="{BB962C8B-B14F-4D97-AF65-F5344CB8AC3E}">
        <p14:creationId xmlns:p14="http://schemas.microsoft.com/office/powerpoint/2010/main" val="4047473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anim calcmode="lin" valueType="num">
                                      <p:cBhvr>
                                        <p:cTn id="8" dur="2000" fill="hold"/>
                                        <p:tgtEl>
                                          <p:spTgt spid="24"/>
                                        </p:tgtEl>
                                        <p:attrNameLst>
                                          <p:attrName>style.rotation</p:attrName>
                                        </p:attrNameLst>
                                      </p:cBhvr>
                                      <p:tavLst>
                                        <p:tav tm="0">
                                          <p:val>
                                            <p:fltVal val="720"/>
                                          </p:val>
                                        </p:tav>
                                        <p:tav tm="100000">
                                          <p:val>
                                            <p:fltVal val="0"/>
                                          </p:val>
                                        </p:tav>
                                      </p:tavLst>
                                    </p:anim>
                                    <p:anim calcmode="lin" valueType="num">
                                      <p:cBhvr>
                                        <p:cTn id="9" dur="2000" fill="hold"/>
                                        <p:tgtEl>
                                          <p:spTgt spid="24"/>
                                        </p:tgtEl>
                                        <p:attrNameLst>
                                          <p:attrName>ppt_h</p:attrName>
                                        </p:attrNameLst>
                                      </p:cBhvr>
                                      <p:tavLst>
                                        <p:tav tm="0">
                                          <p:val>
                                            <p:fltVal val="0"/>
                                          </p:val>
                                        </p:tav>
                                        <p:tav tm="100000">
                                          <p:val>
                                            <p:strVal val="#ppt_h"/>
                                          </p:val>
                                        </p:tav>
                                      </p:tavLst>
                                    </p:anim>
                                    <p:anim calcmode="lin" valueType="num">
                                      <p:cBhvr>
                                        <p:cTn id="10" dur="2000" fill="hold"/>
                                        <p:tgtEl>
                                          <p:spTgt spid="2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8CD5C-7FFE-0B4C-9D55-549D78BFB940}"/>
              </a:ext>
            </a:extLst>
          </p:cNvPr>
          <p:cNvSpPr>
            <a:spLocks noGrp="1"/>
          </p:cNvSpPr>
          <p:nvPr>
            <p:ph type="title"/>
          </p:nvPr>
        </p:nvSpPr>
        <p:spPr/>
        <p:txBody>
          <a:bodyPr/>
          <a:lstStyle/>
          <a:p>
            <a:r>
              <a:rPr lang="en-US" dirty="0"/>
              <a:t>Tight Big-O Definition Plots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63E0BC5-4FD7-0E42-A262-C1A6BAEB39CE}"/>
                  </a:ext>
                </a:extLst>
              </p:cNvPr>
              <p:cNvSpPr>
                <a:spLocks noGrp="1"/>
              </p:cNvSpPr>
              <p:nvPr>
                <p:ph idx="1"/>
              </p:nvPr>
            </p:nvSpPr>
            <p:spPr/>
            <p:txBody>
              <a:bodyPr>
                <a:normAutofit fontScale="92500" lnSpcReduction="10000"/>
              </a:bodyPr>
              <a:lstStyle/>
              <a:p>
                <a:r>
                  <a:rPr lang="en-US" dirty="0"/>
                  <a:t>If we want the most-informative upper bound, we’ll ask you for a simplified, </a:t>
                </a:r>
                <a:r>
                  <a:rPr lang="en-US" b="1" dirty="0"/>
                  <a:t>tight</a:t>
                </a:r>
                <a:r>
                  <a:rPr lang="en-US" dirty="0"/>
                  <a:t> big-O bound.</a:t>
                </a:r>
              </a:p>
              <a:p>
                <a:endParaRPr lang="en-US" i="1" dirty="0">
                  <a:latin typeface="Cambria Math" panose="02040503050406030204" pitchFamily="18" charset="0"/>
                </a:endParaRPr>
              </a:p>
              <a:p>
                <a14:m>
                  <m:oMath xmlns:m="http://schemas.openxmlformats.org/officeDocument/2006/math">
                    <m:r>
                      <a:rPr lang="en-US" i="1">
                        <a:latin typeface="Cambria Math" panose="02040503050406030204" pitchFamily="18" charset="0"/>
                      </a:rPr>
                      <m:t>𝑂</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𝑛</m:t>
                            </m:r>
                          </m:e>
                          <m:sup>
                            <m:r>
                              <a:rPr lang="en-US" i="1">
                                <a:latin typeface="Cambria Math" panose="02040503050406030204" pitchFamily="18" charset="0"/>
                              </a:rPr>
                              <m:t>2</m:t>
                            </m:r>
                          </m:sup>
                        </m:sSup>
                      </m:e>
                    </m:d>
                  </m:oMath>
                </a14:m>
                <a:r>
                  <a:rPr lang="en-US" dirty="0"/>
                  <a:t> is the tight bound for the function f(n) = 10n</a:t>
                </a:r>
                <a:r>
                  <a:rPr lang="en-US" baseline="30000" dirty="0"/>
                  <a:t>2</a:t>
                </a:r>
                <a:r>
                  <a:rPr lang="en-US" dirty="0"/>
                  <a:t>+15n.  See the graph below – the tight big-O bound is the smallest </a:t>
                </a:r>
                <a:r>
                  <a:rPr lang="en-US" dirty="0" err="1"/>
                  <a:t>upperbound</a:t>
                </a:r>
                <a:r>
                  <a:rPr lang="en-US" dirty="0"/>
                  <a:t> within the definition of big-O.</a:t>
                </a:r>
              </a:p>
              <a:p>
                <a:endParaRPr lang="en-US" dirty="0"/>
              </a:p>
              <a:p>
                <a:r>
                  <a:rPr lang="en-US" dirty="0"/>
                  <a:t>Computer scientists It is almost always technically correct to say your code runs in time </a:t>
                </a:r>
                <a14:m>
                  <m:oMath xmlns:m="http://schemas.openxmlformats.org/officeDocument/2006/math">
                    <m:r>
                      <a:rPr lang="en-US" i="1">
                        <a:latin typeface="Cambria Math" panose="02040503050406030204" pitchFamily="18" charset="0"/>
                      </a:rPr>
                      <m:t>𝑂</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oMath>
                </a14:m>
                <a:r>
                  <a:rPr lang="en-US" dirty="0"/>
                  <a:t>. (</a:t>
                </a:r>
                <a:r>
                  <a:rPr lang="en-US" sz="2200" dirty="0"/>
                  <a:t>Warning: don’t try this  trick in an interview or exam</a:t>
                </a:r>
                <a:r>
                  <a:rPr lang="en-US" dirty="0"/>
                  <a:t>)</a:t>
                </a:r>
                <a:endParaRPr lang="en-US" sz="2200" dirty="0"/>
              </a:p>
              <a:p>
                <a:endParaRPr lang="en-US" dirty="0"/>
              </a:p>
              <a:p>
                <a:r>
                  <a:rPr lang="en-US" dirty="0"/>
                  <a:t>If you zoom out a bunch,</a:t>
                </a:r>
              </a:p>
              <a:p>
                <a:r>
                  <a:rPr lang="en-US" dirty="0"/>
                  <a:t>the your tight bound and your function will </a:t>
                </a:r>
              </a:p>
              <a:p>
                <a:r>
                  <a:rPr lang="en-US" dirty="0"/>
                  <a:t>be overlapping compared to other </a:t>
                </a:r>
              </a:p>
              <a:p>
                <a:r>
                  <a:rPr lang="en-US" dirty="0"/>
                  <a:t>complexity classes.</a:t>
                </a:r>
              </a:p>
            </p:txBody>
          </p:sp>
        </mc:Choice>
        <mc:Fallback xmlns="">
          <p:sp>
            <p:nvSpPr>
              <p:cNvPr id="3" name="Content Placeholder 2">
                <a:extLst>
                  <a:ext uri="{FF2B5EF4-FFF2-40B4-BE49-F238E27FC236}">
                    <a16:creationId xmlns:a16="http://schemas.microsoft.com/office/drawing/2014/main" id="{E63E0BC5-4FD7-0E42-A262-C1A6BAEB39CE}"/>
                  </a:ext>
                </a:extLst>
              </p:cNvPr>
              <p:cNvSpPr>
                <a:spLocks noGrp="1" noRot="1" noChangeAspect="1" noMove="1" noResize="1" noEditPoints="1" noAdjustHandles="1" noChangeArrowheads="1" noChangeShapeType="1" noTextEdit="1"/>
              </p:cNvSpPr>
              <p:nvPr>
                <p:ph idx="1"/>
              </p:nvPr>
            </p:nvSpPr>
            <p:spPr>
              <a:blipFill>
                <a:blip r:embed="rId3"/>
                <a:stretch>
                  <a:fillRect l="-907" t="-1828"/>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9D64AA4F-0E96-A546-8623-D521D8B34514}"/>
              </a:ext>
            </a:extLst>
          </p:cNvPr>
          <p:cNvSpPr>
            <a:spLocks noGrp="1"/>
          </p:cNvSpPr>
          <p:nvPr>
            <p:ph type="ftr" sz="quarter" idx="11"/>
          </p:nvPr>
        </p:nvSpPr>
        <p:spPr>
          <a:xfrm>
            <a:off x="4842742" y="6544402"/>
            <a:ext cx="5901459" cy="274320"/>
          </a:xfrm>
        </p:spPr>
        <p:txBody>
          <a:bodyPr/>
          <a:lstStyle/>
          <a:p>
            <a:r>
              <a:rPr lang="en-US" dirty="0"/>
              <a:t>CSE 373 SP 18 - Kasey Champion</a:t>
            </a:r>
          </a:p>
        </p:txBody>
      </p:sp>
      <p:sp>
        <p:nvSpPr>
          <p:cNvPr id="5" name="Slide Number Placeholder 4">
            <a:extLst>
              <a:ext uri="{FF2B5EF4-FFF2-40B4-BE49-F238E27FC236}">
                <a16:creationId xmlns:a16="http://schemas.microsoft.com/office/drawing/2014/main" id="{3D6D5BD1-5F45-EA4F-9B23-F5DB2A3C29E6}"/>
              </a:ext>
            </a:extLst>
          </p:cNvPr>
          <p:cNvSpPr>
            <a:spLocks noGrp="1"/>
          </p:cNvSpPr>
          <p:nvPr>
            <p:ph type="sldNum" sz="quarter" idx="12"/>
          </p:nvPr>
        </p:nvSpPr>
        <p:spPr/>
        <p:txBody>
          <a:bodyPr/>
          <a:lstStyle/>
          <a:p>
            <a:fld id="{659665DE-58FC-41F4-AC58-2C90A5E00527}" type="slidenum">
              <a:rPr lang="en-US" smtClean="0"/>
              <a:t>26</a:t>
            </a:fld>
            <a:endParaRPr lang="en-US"/>
          </a:p>
        </p:txBody>
      </p:sp>
      <p:grpSp>
        <p:nvGrpSpPr>
          <p:cNvPr id="7" name="Group 6">
            <a:extLst>
              <a:ext uri="{FF2B5EF4-FFF2-40B4-BE49-F238E27FC236}">
                <a16:creationId xmlns:a16="http://schemas.microsoft.com/office/drawing/2014/main" id="{734E04C2-4676-0C47-92F2-851E70B29286}"/>
              </a:ext>
            </a:extLst>
          </p:cNvPr>
          <p:cNvGrpSpPr/>
          <p:nvPr/>
        </p:nvGrpSpPr>
        <p:grpSpPr>
          <a:xfrm>
            <a:off x="5270759" y="4213585"/>
            <a:ext cx="3510731" cy="2245295"/>
            <a:chOff x="4131097" y="3067100"/>
            <a:chExt cx="3510731" cy="2245295"/>
          </a:xfrm>
        </p:grpSpPr>
        <p:grpSp>
          <p:nvGrpSpPr>
            <p:cNvPr id="8" name="Group 7">
              <a:extLst>
                <a:ext uri="{FF2B5EF4-FFF2-40B4-BE49-F238E27FC236}">
                  <a16:creationId xmlns:a16="http://schemas.microsoft.com/office/drawing/2014/main" id="{DCA519EA-D267-7845-8ACE-D0A6E0310605}"/>
                </a:ext>
              </a:extLst>
            </p:cNvPr>
            <p:cNvGrpSpPr/>
            <p:nvPr/>
          </p:nvGrpSpPr>
          <p:grpSpPr>
            <a:xfrm>
              <a:off x="4131097" y="3067100"/>
              <a:ext cx="3510731" cy="2245295"/>
              <a:chOff x="523768" y="2943940"/>
              <a:chExt cx="3510731" cy="2245295"/>
            </a:xfrm>
          </p:grpSpPr>
          <p:cxnSp>
            <p:nvCxnSpPr>
              <p:cNvPr id="12" name="Straight Arrow Connector 11">
                <a:extLst>
                  <a:ext uri="{FF2B5EF4-FFF2-40B4-BE49-F238E27FC236}">
                    <a16:creationId xmlns:a16="http://schemas.microsoft.com/office/drawing/2014/main" id="{B4700274-E758-0F48-9D7B-1585AD91445A}"/>
                  </a:ext>
                </a:extLst>
              </p:cNvPr>
              <p:cNvCxnSpPr/>
              <p:nvPr/>
            </p:nvCxnSpPr>
            <p:spPr>
              <a:xfrm>
                <a:off x="850900" y="4991100"/>
                <a:ext cx="282111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8B42EB2-CE8E-FA4C-A410-FF5C910B702D}"/>
                      </a:ext>
                    </a:extLst>
                  </p:cNvPr>
                  <p:cNvSpPr txBox="1"/>
                  <p:nvPr/>
                </p:nvSpPr>
                <p:spPr>
                  <a:xfrm>
                    <a:off x="523768" y="2943940"/>
                    <a:ext cx="72032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oMath>
                      </m:oMathPara>
                    </a14:m>
                    <a:endParaRPr lang="en-US" dirty="0"/>
                  </a:p>
                </p:txBody>
              </p:sp>
            </mc:Choice>
            <mc:Fallback xmlns="">
              <p:sp>
                <p:nvSpPr>
                  <p:cNvPr id="39" name="TextBox 38">
                    <a:extLst>
                      <a:ext uri="{FF2B5EF4-FFF2-40B4-BE49-F238E27FC236}">
                        <a16:creationId xmlns:a16="http://schemas.microsoft.com/office/drawing/2014/main" id="{A8207758-31F9-F649-86F9-AC04FD035320}"/>
                      </a:ext>
                    </a:extLst>
                  </p:cNvPr>
                  <p:cNvSpPr txBox="1">
                    <a:spLocks noRot="1" noChangeAspect="1" noMove="1" noResize="1" noEditPoints="1" noAdjustHandles="1" noChangeArrowheads="1" noChangeShapeType="1" noTextEdit="1"/>
                  </p:cNvSpPr>
                  <p:nvPr/>
                </p:nvSpPr>
                <p:spPr>
                  <a:xfrm>
                    <a:off x="523768" y="2943940"/>
                    <a:ext cx="720325"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6BC821A-767B-984B-AA92-8820B0981310}"/>
                      </a:ext>
                    </a:extLst>
                  </p:cNvPr>
                  <p:cNvSpPr txBox="1"/>
                  <p:nvPr/>
                </p:nvSpPr>
                <p:spPr>
                  <a:xfrm>
                    <a:off x="3648689" y="4819903"/>
                    <a:ext cx="3858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𝑛</m:t>
                          </m:r>
                        </m:oMath>
                      </m:oMathPara>
                    </a14:m>
                    <a:endParaRPr lang="en-US" dirty="0"/>
                  </a:p>
                </p:txBody>
              </p:sp>
            </mc:Choice>
            <mc:Fallback xmlns="">
              <p:sp>
                <p:nvSpPr>
                  <p:cNvPr id="40" name="TextBox 39">
                    <a:extLst>
                      <a:ext uri="{FF2B5EF4-FFF2-40B4-BE49-F238E27FC236}">
                        <a16:creationId xmlns:a16="http://schemas.microsoft.com/office/drawing/2014/main" id="{8A9F4252-2EFE-E444-AD89-8E949353E4C7}"/>
                      </a:ext>
                    </a:extLst>
                  </p:cNvPr>
                  <p:cNvSpPr txBox="1">
                    <a:spLocks noRot="1" noChangeAspect="1" noMove="1" noResize="1" noEditPoints="1" noAdjustHandles="1" noChangeArrowheads="1" noChangeShapeType="1" noTextEdit="1"/>
                  </p:cNvSpPr>
                  <p:nvPr/>
                </p:nvSpPr>
                <p:spPr>
                  <a:xfrm>
                    <a:off x="3648689" y="4819903"/>
                    <a:ext cx="385810" cy="369332"/>
                  </a:xfrm>
                  <a:prstGeom prst="rect">
                    <a:avLst/>
                  </a:prstGeom>
                  <a:blipFill>
                    <a:blip r:embed="rId9"/>
                    <a:stretch>
                      <a:fillRect/>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ECF4D8F3-2EE7-1847-A424-CE284AD70576}"/>
                  </a:ext>
                </a:extLst>
              </p:cNvPr>
              <p:cNvCxnSpPr>
                <a:cxnSpLocks/>
              </p:cNvCxnSpPr>
              <p:nvPr/>
            </p:nvCxnSpPr>
            <p:spPr>
              <a:xfrm flipV="1">
                <a:off x="833927" y="3313272"/>
                <a:ext cx="1" cy="16778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1" name="Freeform 10">
              <a:extLst>
                <a:ext uri="{FF2B5EF4-FFF2-40B4-BE49-F238E27FC236}">
                  <a16:creationId xmlns:a16="http://schemas.microsoft.com/office/drawing/2014/main" id="{5774D22A-0DA9-0444-B47F-BB553CE37389}"/>
                </a:ext>
              </a:extLst>
            </p:cNvPr>
            <p:cNvSpPr/>
            <p:nvPr/>
          </p:nvSpPr>
          <p:spPr>
            <a:xfrm>
              <a:off x="4483100" y="3285756"/>
              <a:ext cx="2736444" cy="1832344"/>
            </a:xfrm>
            <a:custGeom>
              <a:avLst/>
              <a:gdLst>
                <a:gd name="connsiteX0" fmla="*/ 0 w 2832100"/>
                <a:gd name="connsiteY0" fmla="*/ 1409700 h 1409700"/>
                <a:gd name="connsiteX1" fmla="*/ 1638300 w 2832100"/>
                <a:gd name="connsiteY1" fmla="*/ 939800 h 1409700"/>
                <a:gd name="connsiteX2" fmla="*/ 2832100 w 2832100"/>
                <a:gd name="connsiteY2" fmla="*/ 0 h 1409700"/>
                <a:gd name="connsiteX3" fmla="*/ 2832100 w 2832100"/>
                <a:gd name="connsiteY3" fmla="*/ 0 h 1409700"/>
              </a:gdLst>
              <a:ahLst/>
              <a:cxnLst>
                <a:cxn ang="0">
                  <a:pos x="connsiteX0" y="connsiteY0"/>
                </a:cxn>
                <a:cxn ang="0">
                  <a:pos x="connsiteX1" y="connsiteY1"/>
                </a:cxn>
                <a:cxn ang="0">
                  <a:pos x="connsiteX2" y="connsiteY2"/>
                </a:cxn>
                <a:cxn ang="0">
                  <a:pos x="connsiteX3" y="connsiteY3"/>
                </a:cxn>
              </a:cxnLst>
              <a:rect l="l" t="t" r="r" b="b"/>
              <a:pathLst>
                <a:path w="2832100" h="1409700">
                  <a:moveTo>
                    <a:pt x="0" y="1409700"/>
                  </a:moveTo>
                  <a:cubicBezTo>
                    <a:pt x="583141" y="1292225"/>
                    <a:pt x="1166283" y="1174750"/>
                    <a:pt x="1638300" y="939800"/>
                  </a:cubicBezTo>
                  <a:cubicBezTo>
                    <a:pt x="2110317" y="704850"/>
                    <a:pt x="2832100" y="0"/>
                    <a:pt x="2832100" y="0"/>
                  </a:cubicBezTo>
                  <a:lnTo>
                    <a:pt x="2832100" y="0"/>
                  </a:lnTo>
                </a:path>
              </a:pathLst>
            </a:custGeom>
            <a:noFill/>
            <a:ln w="412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BEB34844-BF89-6E44-AF55-F9370656A4FA}"/>
              </a:ext>
            </a:extLst>
          </p:cNvPr>
          <p:cNvSpPr txBox="1"/>
          <p:nvPr/>
        </p:nvSpPr>
        <p:spPr>
          <a:xfrm>
            <a:off x="8493589" y="4505659"/>
            <a:ext cx="370614" cy="369332"/>
          </a:xfrm>
          <a:prstGeom prst="rect">
            <a:avLst/>
          </a:prstGeom>
          <a:noFill/>
        </p:spPr>
        <p:txBody>
          <a:bodyPr wrap="none" rtlCol="0">
            <a:spAutoFit/>
          </a:bodyPr>
          <a:lstStyle/>
          <a:p>
            <a:r>
              <a:rPr lang="en-US" dirty="0"/>
              <a:t>n</a:t>
            </a:r>
            <a:r>
              <a:rPr lang="en-US" baseline="30000" dirty="0"/>
              <a:t>2</a:t>
            </a:r>
            <a:endParaRPr lang="en-US" dirty="0"/>
          </a:p>
        </p:txBody>
      </p:sp>
      <p:sp>
        <p:nvSpPr>
          <p:cNvPr id="23" name="TextBox 22">
            <a:extLst>
              <a:ext uri="{FF2B5EF4-FFF2-40B4-BE49-F238E27FC236}">
                <a16:creationId xmlns:a16="http://schemas.microsoft.com/office/drawing/2014/main" id="{D9E5DA50-8C9F-854C-96E6-10D6702B5CE7}"/>
              </a:ext>
            </a:extLst>
          </p:cNvPr>
          <p:cNvSpPr txBox="1"/>
          <p:nvPr/>
        </p:nvSpPr>
        <p:spPr>
          <a:xfrm>
            <a:off x="7846883" y="4050806"/>
            <a:ext cx="1237839" cy="369332"/>
          </a:xfrm>
          <a:prstGeom prst="rect">
            <a:avLst/>
          </a:prstGeom>
          <a:noFill/>
        </p:spPr>
        <p:txBody>
          <a:bodyPr wrap="none" rtlCol="0">
            <a:spAutoFit/>
          </a:bodyPr>
          <a:lstStyle/>
          <a:p>
            <a:r>
              <a:rPr lang="en-US" dirty="0"/>
              <a:t>10n</a:t>
            </a:r>
            <a:r>
              <a:rPr lang="en-US" baseline="30000" dirty="0"/>
              <a:t>2 </a:t>
            </a:r>
            <a:r>
              <a:rPr lang="en-US" dirty="0"/>
              <a:t>+ 15n</a:t>
            </a:r>
          </a:p>
        </p:txBody>
      </p:sp>
      <p:sp>
        <p:nvSpPr>
          <p:cNvPr id="27" name="Freeform 26">
            <a:extLst>
              <a:ext uri="{FF2B5EF4-FFF2-40B4-BE49-F238E27FC236}">
                <a16:creationId xmlns:a16="http://schemas.microsoft.com/office/drawing/2014/main" id="{785D5E74-761F-1545-B447-71259A8F5F9F}"/>
              </a:ext>
            </a:extLst>
          </p:cNvPr>
          <p:cNvSpPr/>
          <p:nvPr/>
        </p:nvSpPr>
        <p:spPr>
          <a:xfrm>
            <a:off x="5678419" y="4470763"/>
            <a:ext cx="2722367" cy="1832344"/>
          </a:xfrm>
          <a:custGeom>
            <a:avLst/>
            <a:gdLst>
              <a:gd name="connsiteX0" fmla="*/ 0 w 2832100"/>
              <a:gd name="connsiteY0" fmla="*/ 1409700 h 1409700"/>
              <a:gd name="connsiteX1" fmla="*/ 1638300 w 2832100"/>
              <a:gd name="connsiteY1" fmla="*/ 939800 h 1409700"/>
              <a:gd name="connsiteX2" fmla="*/ 2832100 w 2832100"/>
              <a:gd name="connsiteY2" fmla="*/ 0 h 1409700"/>
              <a:gd name="connsiteX3" fmla="*/ 2832100 w 2832100"/>
              <a:gd name="connsiteY3" fmla="*/ 0 h 1409700"/>
            </a:gdLst>
            <a:ahLst/>
            <a:cxnLst>
              <a:cxn ang="0">
                <a:pos x="connsiteX0" y="connsiteY0"/>
              </a:cxn>
              <a:cxn ang="0">
                <a:pos x="connsiteX1" y="connsiteY1"/>
              </a:cxn>
              <a:cxn ang="0">
                <a:pos x="connsiteX2" y="connsiteY2"/>
              </a:cxn>
              <a:cxn ang="0">
                <a:pos x="connsiteX3" y="connsiteY3"/>
              </a:cxn>
            </a:cxnLst>
            <a:rect l="l" t="t" r="r" b="b"/>
            <a:pathLst>
              <a:path w="2832100" h="1409700">
                <a:moveTo>
                  <a:pt x="0" y="1409700"/>
                </a:moveTo>
                <a:cubicBezTo>
                  <a:pt x="583141" y="1292225"/>
                  <a:pt x="1166283" y="1174750"/>
                  <a:pt x="1638300" y="939800"/>
                </a:cubicBezTo>
                <a:cubicBezTo>
                  <a:pt x="2110317" y="704850"/>
                  <a:pt x="2832100" y="0"/>
                  <a:pt x="2832100" y="0"/>
                </a:cubicBezTo>
                <a:lnTo>
                  <a:pt x="2832100" y="0"/>
                </a:lnTo>
              </a:path>
            </a:pathLst>
          </a:custGeom>
          <a:noFill/>
          <a:ln w="412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386456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8BFF6-0A2E-B84C-8348-17D881E293E1}"/>
              </a:ext>
            </a:extLst>
          </p:cNvPr>
          <p:cNvSpPr>
            <a:spLocks noGrp="1"/>
          </p:cNvSpPr>
          <p:nvPr>
            <p:ph type="title"/>
          </p:nvPr>
        </p:nvSpPr>
        <p:spPr/>
        <p:txBody>
          <a:bodyPr/>
          <a:lstStyle/>
          <a:p>
            <a:r>
              <a:rPr lang="en-US" dirty="0"/>
              <a:t>Questions</a:t>
            </a:r>
          </a:p>
        </p:txBody>
      </p:sp>
      <p:sp>
        <p:nvSpPr>
          <p:cNvPr id="3" name="Footer Placeholder 2">
            <a:extLst>
              <a:ext uri="{FF2B5EF4-FFF2-40B4-BE49-F238E27FC236}">
                <a16:creationId xmlns:a16="http://schemas.microsoft.com/office/drawing/2014/main" id="{7878BFBB-E42D-0245-B973-94895E7779AC}"/>
              </a:ext>
            </a:extLst>
          </p:cNvPr>
          <p:cNvSpPr>
            <a:spLocks noGrp="1"/>
          </p:cNvSpPr>
          <p:nvPr>
            <p:ph type="ftr" sz="quarter" idx="11"/>
          </p:nvPr>
        </p:nvSpPr>
        <p:spPr/>
        <p:txBody>
          <a:bodyPr/>
          <a:lstStyle/>
          <a:p>
            <a:r>
              <a:rPr lang="en-US"/>
              <a:t>CSE 373 SP 18 - Kasey Champion</a:t>
            </a:r>
            <a:endParaRPr lang="en-US" dirty="0"/>
          </a:p>
        </p:txBody>
      </p:sp>
      <p:sp>
        <p:nvSpPr>
          <p:cNvPr id="4" name="Slide Number Placeholder 3">
            <a:extLst>
              <a:ext uri="{FF2B5EF4-FFF2-40B4-BE49-F238E27FC236}">
                <a16:creationId xmlns:a16="http://schemas.microsoft.com/office/drawing/2014/main" id="{78B47DD8-50E7-B34A-BA29-354F5B635957}"/>
              </a:ext>
            </a:extLst>
          </p:cNvPr>
          <p:cNvSpPr>
            <a:spLocks noGrp="1"/>
          </p:cNvSpPr>
          <p:nvPr>
            <p:ph type="sldNum" sz="quarter" idx="12"/>
          </p:nvPr>
        </p:nvSpPr>
        <p:spPr/>
        <p:txBody>
          <a:bodyPr/>
          <a:lstStyle/>
          <a:p>
            <a:fld id="{659665DE-58FC-41F4-AC58-2C90A5E00527}" type="slidenum">
              <a:rPr lang="en-US" smtClean="0"/>
              <a:pPr/>
              <a:t>27</a:t>
            </a:fld>
            <a:endParaRPr lang="en-US"/>
          </a:p>
        </p:txBody>
      </p:sp>
      <p:sp>
        <p:nvSpPr>
          <p:cNvPr id="5" name="Text Placeholder 4">
            <a:extLst>
              <a:ext uri="{FF2B5EF4-FFF2-40B4-BE49-F238E27FC236}">
                <a16:creationId xmlns:a16="http://schemas.microsoft.com/office/drawing/2014/main" id="{0E794710-46A5-F247-8127-AD9D84066D0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153673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Uncharted Waters: a different type of code model</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en-US" dirty="0"/>
                  <a:t>Find a model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oMath>
                </a14:m>
                <a:r>
                  <a:rPr lang="en-US" dirty="0"/>
                  <a:t> for the running time of this code on input </a:t>
                </a:r>
                <a14:m>
                  <m:oMath xmlns:m="http://schemas.openxmlformats.org/officeDocument/2006/math">
                    <m:r>
                      <a:rPr lang="en-US" b="0" i="1" smtClean="0">
                        <a:latin typeface="Cambria Math" panose="02040503050406030204" pitchFamily="18" charset="0"/>
                      </a:rPr>
                      <m:t>𝑛</m:t>
                    </m:r>
                    <m:r>
                      <a:rPr lang="en-US" b="0" i="0" smtClean="0">
                        <a:latin typeface="Cambria Math" panose="02040503050406030204" pitchFamily="18" charset="0"/>
                      </a:rPr>
                      <m:t> →</m:t>
                    </m:r>
                  </m:oMath>
                </a14:m>
                <a:r>
                  <a:rPr lang="en-US" dirty="0"/>
                  <a:t> What’s the Big-O?</a:t>
                </a:r>
              </a:p>
              <a:p>
                <a:pPr marL="0" indent="0">
                  <a:lnSpc>
                    <a:spcPct val="20000"/>
                  </a:lnSpc>
                  <a:buNone/>
                </a:pPr>
                <a:r>
                  <a:rPr lang="en-US" dirty="0" err="1">
                    <a:latin typeface="Courier New" panose="02070309020205020404" pitchFamily="49" charset="0"/>
                    <a:cs typeface="Courier New" panose="02070309020205020404" pitchFamily="49" charset="0"/>
                  </a:rPr>
                  <a:t>boolean</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isPrime</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n){</a:t>
                </a:r>
              </a:p>
              <a:p>
                <a:pPr marL="0" indent="0">
                  <a:lnSpc>
                    <a:spcPct val="20000"/>
                  </a:lnSpc>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toTest</a:t>
                </a:r>
                <a:r>
                  <a:rPr lang="en-US" dirty="0">
                    <a:latin typeface="Courier New" panose="02070309020205020404" pitchFamily="49" charset="0"/>
                    <a:cs typeface="Courier New" panose="02070309020205020404" pitchFamily="49" charset="0"/>
                  </a:rPr>
                  <a:t> = 2;</a:t>
                </a:r>
              </a:p>
              <a:p>
                <a:pPr marL="0" indent="0">
                  <a:lnSpc>
                    <a:spcPct val="20000"/>
                  </a:lnSpc>
                  <a:buNone/>
                </a:pPr>
                <a:r>
                  <a:rPr lang="en-US" dirty="0">
                    <a:latin typeface="Courier New" panose="02070309020205020404" pitchFamily="49" charset="0"/>
                    <a:cs typeface="Courier New" panose="02070309020205020404" pitchFamily="49" charset="0"/>
                  </a:rPr>
                  <a:t>    while(</a:t>
                </a:r>
                <a:r>
                  <a:rPr lang="en-US" dirty="0" err="1">
                    <a:latin typeface="Courier New" panose="02070309020205020404" pitchFamily="49" charset="0"/>
                    <a:cs typeface="Courier New" panose="02070309020205020404" pitchFamily="49" charset="0"/>
                  </a:rPr>
                  <a:t>toTest</a:t>
                </a:r>
                <a:r>
                  <a:rPr lang="en-US" dirty="0">
                    <a:latin typeface="Courier New" panose="02070309020205020404" pitchFamily="49" charset="0"/>
                    <a:cs typeface="Courier New" panose="02070309020205020404" pitchFamily="49" charset="0"/>
                  </a:rPr>
                  <a:t> &lt; n){</a:t>
                </a:r>
              </a:p>
              <a:p>
                <a:pPr marL="0" indent="0">
                  <a:lnSpc>
                    <a:spcPct val="20000"/>
                  </a:lnSpc>
                  <a:buNone/>
                </a:pPr>
                <a:r>
                  <a:rPr lang="en-US" dirty="0">
                    <a:latin typeface="Courier New" panose="02070309020205020404" pitchFamily="49" charset="0"/>
                    <a:cs typeface="Courier New" panose="02070309020205020404" pitchFamily="49" charset="0"/>
                  </a:rPr>
                  <a:t>        if(n % </a:t>
                </a:r>
                <a:r>
                  <a:rPr lang="en-US">
                    <a:latin typeface="Courier New" panose="02070309020205020404" pitchFamily="49" charset="0"/>
                    <a:cs typeface="Courier New" panose="02070309020205020404" pitchFamily="49" charset="0"/>
                  </a:rPr>
                  <a:t>toTest </a:t>
                </a:r>
                <a:r>
                  <a:rPr lang="en-US" dirty="0">
                    <a:latin typeface="Courier New" panose="02070309020205020404" pitchFamily="49" charset="0"/>
                    <a:cs typeface="Courier New" panose="02070309020205020404" pitchFamily="49" charset="0"/>
                  </a:rPr>
                  <a:t>== 0) {</a:t>
                </a:r>
              </a:p>
              <a:p>
                <a:pPr marL="0" indent="0">
                  <a:lnSpc>
                    <a:spcPct val="20000"/>
                  </a:lnSpc>
                  <a:buNone/>
                </a:pPr>
                <a:r>
                  <a:rPr lang="en-US" dirty="0">
                    <a:latin typeface="Courier New" panose="02070309020205020404" pitchFamily="49" charset="0"/>
                    <a:cs typeface="Courier New" panose="02070309020205020404" pitchFamily="49" charset="0"/>
                  </a:rPr>
                  <a:t>            return true;</a:t>
                </a:r>
              </a:p>
              <a:p>
                <a:pPr marL="0" indent="0">
                  <a:lnSpc>
                    <a:spcPct val="20000"/>
                  </a:lnSpc>
                  <a:buNone/>
                </a:pPr>
                <a:r>
                  <a:rPr lang="en-US" dirty="0">
                    <a:latin typeface="Courier New" panose="02070309020205020404" pitchFamily="49" charset="0"/>
                    <a:cs typeface="Courier New" panose="02070309020205020404" pitchFamily="49" charset="0"/>
                  </a:rPr>
                  <a:t>        } else {</a:t>
                </a:r>
              </a:p>
              <a:p>
                <a:pPr marL="0" indent="0">
                  <a:lnSpc>
                    <a:spcPct val="20000"/>
                  </a:lnSpc>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toTest</a:t>
                </a:r>
                <a:r>
                  <a:rPr lang="en-US" dirty="0">
                    <a:latin typeface="Courier New" panose="02070309020205020404" pitchFamily="49" charset="0"/>
                    <a:cs typeface="Courier New" panose="02070309020205020404" pitchFamily="49" charset="0"/>
                  </a:rPr>
                  <a:t>++;</a:t>
                </a:r>
              </a:p>
              <a:p>
                <a:pPr marL="0" indent="0">
                  <a:lnSpc>
                    <a:spcPct val="20000"/>
                  </a:lnSpc>
                  <a:buNone/>
                </a:pPr>
                <a:r>
                  <a:rPr lang="en-US" dirty="0">
                    <a:latin typeface="Courier New" panose="02070309020205020404" pitchFamily="49" charset="0"/>
                    <a:cs typeface="Courier New" panose="02070309020205020404" pitchFamily="49" charset="0"/>
                  </a:rPr>
                  <a:t>        }</a:t>
                </a:r>
              </a:p>
              <a:p>
                <a:pPr marL="0" indent="0">
                  <a:lnSpc>
                    <a:spcPct val="20000"/>
                  </a:lnSpc>
                  <a:buNone/>
                </a:pPr>
                <a:r>
                  <a:rPr lang="en-US" dirty="0">
                    <a:latin typeface="Courier New" panose="02070309020205020404" pitchFamily="49" charset="0"/>
                    <a:cs typeface="Courier New" panose="02070309020205020404" pitchFamily="49" charset="0"/>
                  </a:rPr>
                  <a:t>    }</a:t>
                </a:r>
              </a:p>
              <a:p>
                <a:pPr marL="0" indent="0">
                  <a:lnSpc>
                    <a:spcPct val="20000"/>
                  </a:lnSpc>
                  <a:buNone/>
                </a:pPr>
                <a:r>
                  <a:rPr lang="en-US" dirty="0">
                    <a:latin typeface="Courier New" panose="02070309020205020404" pitchFamily="49" charset="0"/>
                    <a:cs typeface="Courier New" panose="02070309020205020404" pitchFamily="49" charset="0"/>
                  </a:rPr>
                  <a:t>    return false;</a:t>
                </a:r>
              </a:p>
              <a:p>
                <a:pPr marL="0" indent="0">
                  <a:lnSpc>
                    <a:spcPct val="20000"/>
                  </a:lnSpc>
                  <a:buNone/>
                </a:pPr>
                <a:r>
                  <a:rPr lang="en-US" dirty="0">
                    <a:latin typeface="Courier New" panose="02070309020205020404" pitchFamily="49" charset="0"/>
                    <a:cs typeface="Courier New" panose="02070309020205020404" pitchFamily="49" charset="0"/>
                  </a:rPr>
                  <a:t>}</a:t>
                </a:r>
              </a:p>
              <a:p>
                <a:pPr marL="0" indent="0">
                  <a:lnSpc>
                    <a:spcPct val="20000"/>
                  </a:lnSpc>
                  <a:buNone/>
                </a:pPr>
                <a:endParaRPr lang="en-US" dirty="0">
                  <a:latin typeface="Courier New" panose="02070309020205020404" pitchFamily="49" charset="0"/>
                  <a:cs typeface="Courier New" panose="02070309020205020404" pitchFamily="49" charset="0"/>
                </a:endParaRPr>
              </a:p>
              <a:p>
                <a:pPr marL="0" indent="0">
                  <a:lnSpc>
                    <a:spcPct val="100000"/>
                  </a:lnSpc>
                  <a:buNone/>
                </a:pPr>
                <a:r>
                  <a:rPr lang="en-US" dirty="0"/>
                  <a:t>Operations per iteration: let’s just call it 1 to keep all the future slides simpler.</a:t>
                </a:r>
              </a:p>
              <a:p>
                <a:pPr>
                  <a:lnSpc>
                    <a:spcPct val="100000"/>
                  </a:lnSpc>
                </a:pPr>
                <a:r>
                  <a:rPr lang="en-US" dirty="0"/>
                  <a:t>Number of iterations? </a:t>
                </a:r>
              </a:p>
              <a:p>
                <a:pPr lvl="1">
                  <a:lnSpc>
                    <a:spcPct val="100000"/>
                  </a:lnSpc>
                </a:pPr>
                <a:r>
                  <a:rPr lang="en-US" dirty="0"/>
                  <a:t>Smallest divisor of </a:t>
                </a:r>
                <a14:m>
                  <m:oMath xmlns:m="http://schemas.openxmlformats.org/officeDocument/2006/math">
                    <m:r>
                      <a:rPr lang="en-US" b="0" i="1" smtClean="0">
                        <a:latin typeface="Cambria Math" panose="02040503050406030204" pitchFamily="18" charset="0"/>
                      </a:rPr>
                      <m:t>𝑛</m:t>
                    </m:r>
                  </m:oMath>
                </a14:m>
                <a:endParaRPr lang="en-US" dirty="0"/>
              </a:p>
              <a:p>
                <a:pPr marL="0" indent="0">
                  <a:lnSpc>
                    <a:spcPct val="100000"/>
                  </a:lnSpc>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20" t="-1567"/>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s-ES"/>
              <a:t>CSE 332 SU 18 -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28</a:t>
            </a:fld>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B6FDB5B-3D08-4EB4-A265-062BED88F751}"/>
                  </a:ext>
                </a:extLst>
              </p:cNvPr>
              <p:cNvSpPr txBox="1"/>
              <p:nvPr/>
            </p:nvSpPr>
            <p:spPr>
              <a:xfrm>
                <a:off x="7105650" y="2153708"/>
                <a:ext cx="4257675"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Remember, </a:t>
                </a:r>
                <a14:m>
                  <m:oMath xmlns:m="http://schemas.openxmlformats.org/officeDocument/2006/math">
                    <m:r>
                      <a:rPr lang="en-US" sz="2400" b="0" i="1" smtClean="0">
                        <a:latin typeface="Cambria Math" panose="02040503050406030204" pitchFamily="18" charset="0"/>
                      </a:rPr>
                      <m:t>𝑓</m:t>
                    </m:r>
                    <m:r>
                      <a:rPr lang="en-US" sz="2400" b="0" i="1" smtClean="0">
                        <a:latin typeface="Cambria Math" panose="02040503050406030204" pitchFamily="18" charset="0"/>
                      </a:rPr>
                      <m:t>(</m:t>
                    </m:r>
                    <m:r>
                      <a:rPr lang="en-US" sz="2400" b="0" i="1" smtClean="0">
                        <a:latin typeface="Cambria Math" panose="02040503050406030204" pitchFamily="18" charset="0"/>
                      </a:rPr>
                      <m:t>𝑛</m:t>
                    </m:r>
                    <m:r>
                      <a:rPr lang="en-US" sz="2400" b="0" i="1" smtClean="0">
                        <a:latin typeface="Cambria Math" panose="02040503050406030204" pitchFamily="18" charset="0"/>
                      </a:rPr>
                      <m:t>)</m:t>
                    </m:r>
                  </m:oMath>
                </a14:m>
                <a:r>
                  <a:rPr lang="en-US" sz="2400" dirty="0">
                    <a:latin typeface="Segoe UI Semilight" panose="020B0402040204020203" pitchFamily="34" charset="0"/>
                    <a:cs typeface="Segoe UI Semilight" panose="020B0402040204020203" pitchFamily="34" charset="0"/>
                  </a:rPr>
                  <a:t> = the number of basic operations performed on the input </a:t>
                </a:r>
                <a14:m>
                  <m:oMath xmlns:m="http://schemas.openxmlformats.org/officeDocument/2006/math">
                    <m:r>
                      <a:rPr lang="en-US" sz="2400" b="0" i="1" smtClean="0">
                        <a:latin typeface="Cambria Math" panose="02040503050406030204" pitchFamily="18" charset="0"/>
                      </a:rPr>
                      <m:t>𝑛</m:t>
                    </m:r>
                  </m:oMath>
                </a14:m>
                <a:r>
                  <a:rPr lang="en-US" sz="2400" dirty="0">
                    <a:latin typeface="Segoe UI Semilight" panose="020B0402040204020203" pitchFamily="34" charset="0"/>
                    <a:cs typeface="Segoe UI Semilight" panose="020B0402040204020203" pitchFamily="34" charset="0"/>
                  </a:rPr>
                  <a:t>.</a:t>
                </a:r>
              </a:p>
            </p:txBody>
          </p:sp>
        </mc:Choice>
        <mc:Fallback xmlns="">
          <p:sp>
            <p:nvSpPr>
              <p:cNvPr id="6" name="TextBox 5">
                <a:extLst>
                  <a:ext uri="{FF2B5EF4-FFF2-40B4-BE49-F238E27FC236}">
                    <a16:creationId xmlns:a16="http://schemas.microsoft.com/office/drawing/2014/main" id="{5B6FDB5B-3D08-4EB4-A265-062BED88F751}"/>
                  </a:ext>
                </a:extLst>
              </p:cNvPr>
              <p:cNvSpPr txBox="1">
                <a:spLocks noRot="1" noChangeAspect="1" noMove="1" noResize="1" noEditPoints="1" noAdjustHandles="1" noChangeArrowheads="1" noChangeShapeType="1" noTextEdit="1"/>
              </p:cNvSpPr>
              <p:nvPr/>
            </p:nvSpPr>
            <p:spPr>
              <a:xfrm>
                <a:off x="7105650" y="2153708"/>
                <a:ext cx="4257675" cy="1200329"/>
              </a:xfrm>
              <a:prstGeom prst="rect">
                <a:avLst/>
              </a:prstGeom>
              <a:blipFill>
                <a:blip r:embed="rId4"/>
                <a:stretch>
                  <a:fillRect l="-2292" t="-3553" b="-11168"/>
                </a:stretch>
              </a:blipFill>
            </p:spPr>
            <p:txBody>
              <a:bodyPr/>
              <a:lstStyle/>
              <a:p>
                <a:r>
                  <a:rPr lang="en-US">
                    <a:noFill/>
                  </a:rPr>
                  <a:t> </a:t>
                </a:r>
              </a:p>
            </p:txBody>
          </p:sp>
        </mc:Fallback>
      </mc:AlternateContent>
    </p:spTree>
    <p:extLst>
      <p:ext uri="{BB962C8B-B14F-4D97-AF65-F5344CB8AC3E}">
        <p14:creationId xmlns:p14="http://schemas.microsoft.com/office/powerpoint/2010/main" val="28659805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Prime Checking Runtime</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5239" y="1414689"/>
            <a:ext cx="8742683" cy="4202340"/>
          </a:xfrm>
        </p:spPr>
      </p:pic>
      <p:sp>
        <p:nvSpPr>
          <p:cNvPr id="4" name="Footer Placeholder 3"/>
          <p:cNvSpPr>
            <a:spLocks noGrp="1"/>
          </p:cNvSpPr>
          <p:nvPr>
            <p:ph type="ftr" sz="quarter" idx="11"/>
          </p:nvPr>
        </p:nvSpPr>
        <p:spPr/>
        <p:txBody>
          <a:bodyPr/>
          <a:lstStyle/>
          <a:p>
            <a:r>
              <a:rPr lang="es-ES"/>
              <a:t>CSE 332 SU 18 -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29</a:t>
            </a:fld>
            <a:endParaRPr lang="en-US"/>
          </a:p>
        </p:txBody>
      </p:sp>
      <mc:AlternateContent xmlns:mc="http://schemas.openxmlformats.org/markup-compatibility/2006" xmlns:a14="http://schemas.microsoft.com/office/drawing/2010/main">
        <mc:Choice Requires="a14">
          <p:sp>
            <p:nvSpPr>
              <p:cNvPr id="8" name="TextBox 7"/>
              <p:cNvSpPr txBox="1"/>
              <p:nvPr/>
            </p:nvSpPr>
            <p:spPr>
              <a:xfrm>
                <a:off x="9317921" y="1396093"/>
                <a:ext cx="2544785" cy="3139321"/>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Is the running time of the code </a:t>
                </a:r>
                <a14:m>
                  <m:oMath xmlns:m="http://schemas.openxmlformats.org/officeDocument/2006/math">
                    <m:r>
                      <a:rPr lang="en-US" i="1" dirty="0" smtClean="0">
                        <a:latin typeface="Cambria Math" panose="02040503050406030204" pitchFamily="18" charset="0"/>
                        <a:cs typeface="Segoe UI Semilight" panose="020B0402040204020203" pitchFamily="34" charset="0"/>
                      </a:rPr>
                      <m:t>𝑂</m:t>
                    </m:r>
                    <m:d>
                      <m:dPr>
                        <m:ctrlPr>
                          <a:rPr lang="en-US" i="1" dirty="0" smtClean="0">
                            <a:latin typeface="Cambria Math" panose="02040503050406030204" pitchFamily="18" charset="0"/>
                            <a:cs typeface="Segoe UI Semilight" panose="020B0402040204020203" pitchFamily="34" charset="0"/>
                          </a:rPr>
                        </m:ctrlPr>
                      </m:dPr>
                      <m:e>
                        <m:r>
                          <a:rPr lang="en-US" i="1" dirty="0" smtClean="0">
                            <a:latin typeface="Cambria Math" panose="02040503050406030204" pitchFamily="18" charset="0"/>
                            <a:cs typeface="Segoe UI Semilight" panose="020B0402040204020203" pitchFamily="34" charset="0"/>
                          </a:rPr>
                          <m:t>1</m:t>
                        </m:r>
                      </m:e>
                    </m:d>
                  </m:oMath>
                </a14:m>
                <a:r>
                  <a:rPr lang="en-US" dirty="0">
                    <a:latin typeface="Segoe UI Semilight" panose="020B0402040204020203" pitchFamily="34" charset="0"/>
                    <a:cs typeface="Segoe UI Semilight" panose="020B0402040204020203" pitchFamily="34" charset="0"/>
                  </a:rPr>
                  <a:t> or </a:t>
                </a:r>
                <a14:m>
                  <m:oMath xmlns:m="http://schemas.openxmlformats.org/officeDocument/2006/math">
                    <m:r>
                      <a:rPr lang="en-US" b="0" i="1" smtClean="0">
                        <a:latin typeface="Cambria Math" panose="02040503050406030204" pitchFamily="18" charset="0"/>
                        <a:cs typeface="Segoe UI Semilight" panose="020B0402040204020203" pitchFamily="34" charset="0"/>
                      </a:rPr>
                      <m:t>𝑂</m:t>
                    </m:r>
                    <m:d>
                      <m:dPr>
                        <m:ctrlPr>
                          <a:rPr lang="en-US" b="0" i="1" smtClean="0">
                            <a:latin typeface="Cambria Math" panose="02040503050406030204" pitchFamily="18" charset="0"/>
                            <a:cs typeface="Segoe UI Semilight" panose="020B0402040204020203" pitchFamily="34" charset="0"/>
                          </a:rPr>
                        </m:ctrlPr>
                      </m:dPr>
                      <m:e>
                        <m:r>
                          <a:rPr lang="en-US" b="0" i="1" smtClean="0">
                            <a:latin typeface="Cambria Math" panose="02040503050406030204" pitchFamily="18" charset="0"/>
                            <a:cs typeface="Segoe UI Semilight" panose="020B0402040204020203" pitchFamily="34" charset="0"/>
                          </a:rPr>
                          <m:t>𝑛</m:t>
                        </m:r>
                      </m:e>
                    </m:d>
                    <m:r>
                      <a:rPr lang="en-US" b="0" i="1" smtClean="0">
                        <a:latin typeface="Cambria Math" panose="02040503050406030204" pitchFamily="18" charset="0"/>
                        <a:cs typeface="Segoe UI Semilight" panose="020B0402040204020203" pitchFamily="34" charset="0"/>
                      </a:rPr>
                      <m:t>?</m:t>
                    </m:r>
                  </m:oMath>
                </a14:m>
                <a:endParaRPr lang="en-US" b="0" dirty="0">
                  <a:latin typeface="Segoe UI Semilight" panose="020B0402040204020203" pitchFamily="34" charset="0"/>
                  <a:cs typeface="Segoe UI Semilight" panose="020B0402040204020203" pitchFamily="34" charset="0"/>
                </a:endParaRPr>
              </a:p>
              <a:p>
                <a:endParaRPr lang="en-US" dirty="0">
                  <a:latin typeface="Segoe UI Semilight" panose="020B0402040204020203" pitchFamily="34" charset="0"/>
                  <a:cs typeface="Segoe UI Semilight" panose="020B0402040204020203" pitchFamily="34" charset="0"/>
                </a:endParaRPr>
              </a:p>
              <a:p>
                <a:r>
                  <a:rPr lang="en-US" dirty="0">
                    <a:latin typeface="Segoe UI Semilight" panose="020B0402040204020203" pitchFamily="34" charset="0"/>
                    <a:cs typeface="Segoe UI Semilight" panose="020B0402040204020203" pitchFamily="34" charset="0"/>
                  </a:rPr>
                  <a:t>More than half the time we need 3 or fewer iterations. Is it </a:t>
                </a:r>
                <a14:m>
                  <m:oMath xmlns:m="http://schemas.openxmlformats.org/officeDocument/2006/math">
                    <m:r>
                      <a:rPr lang="en-US" i="1" dirty="0" smtClean="0">
                        <a:latin typeface="Cambria Math" panose="02040503050406030204" pitchFamily="18" charset="0"/>
                        <a:cs typeface="Segoe UI Semilight" panose="020B0402040204020203" pitchFamily="34" charset="0"/>
                      </a:rPr>
                      <m:t>𝑂</m:t>
                    </m:r>
                    <m:r>
                      <a:rPr lang="en-US" i="1" dirty="0" smtClean="0">
                        <a:latin typeface="Cambria Math" panose="02040503050406030204" pitchFamily="18" charset="0"/>
                        <a:cs typeface="Segoe UI Semilight" panose="020B0402040204020203" pitchFamily="34" charset="0"/>
                      </a:rPr>
                      <m:t>(1)</m:t>
                    </m:r>
                  </m:oMath>
                </a14:m>
                <a:r>
                  <a:rPr lang="en-US" dirty="0">
                    <a:latin typeface="Segoe UI Semilight" panose="020B0402040204020203" pitchFamily="34" charset="0"/>
                    <a:cs typeface="Segoe UI Semilight" panose="020B0402040204020203" pitchFamily="34" charset="0"/>
                  </a:rPr>
                  <a:t>?</a:t>
                </a:r>
              </a:p>
              <a:p>
                <a:endParaRPr lang="en-US" dirty="0">
                  <a:latin typeface="Segoe UI Semilight" panose="020B0402040204020203" pitchFamily="34" charset="0"/>
                  <a:cs typeface="Segoe UI Semilight" panose="020B0402040204020203" pitchFamily="34" charset="0"/>
                </a:endParaRPr>
              </a:p>
              <a:p>
                <a:r>
                  <a:rPr lang="en-US" dirty="0">
                    <a:latin typeface="Segoe UI Semilight" panose="020B0402040204020203" pitchFamily="34" charset="0"/>
                    <a:cs typeface="Segoe UI Semilight" panose="020B0402040204020203" pitchFamily="34" charset="0"/>
                  </a:rPr>
                  <a:t>But there’s still always another number where the code takes </a:t>
                </a:r>
                <a14:m>
                  <m:oMath xmlns:m="http://schemas.openxmlformats.org/officeDocument/2006/math">
                    <m:r>
                      <a:rPr lang="en-US" b="0" i="1" smtClean="0">
                        <a:latin typeface="Cambria Math" panose="02040503050406030204" pitchFamily="18" charset="0"/>
                        <a:cs typeface="Segoe UI Semilight" panose="020B0402040204020203" pitchFamily="34" charset="0"/>
                      </a:rPr>
                      <m:t>𝑛</m:t>
                    </m:r>
                  </m:oMath>
                </a14:m>
                <a:r>
                  <a:rPr lang="en-US" dirty="0">
                    <a:latin typeface="Segoe UI Semilight" panose="020B0402040204020203" pitchFamily="34" charset="0"/>
                    <a:cs typeface="Segoe UI Semilight" panose="020B0402040204020203" pitchFamily="34" charset="0"/>
                  </a:rPr>
                  <a:t> iterations. So </a:t>
                </a:r>
                <a14:m>
                  <m:oMath xmlns:m="http://schemas.openxmlformats.org/officeDocument/2006/math">
                    <m:r>
                      <a:rPr lang="en-US" b="0" i="1" smtClean="0">
                        <a:latin typeface="Cambria Math" panose="02040503050406030204" pitchFamily="18" charset="0"/>
                        <a:cs typeface="Segoe UI Semilight" panose="020B0402040204020203" pitchFamily="34" charset="0"/>
                      </a:rPr>
                      <m:t>𝑂</m:t>
                    </m:r>
                    <m:d>
                      <m:dPr>
                        <m:ctrlPr>
                          <a:rPr lang="en-US" b="0" i="1" smtClean="0">
                            <a:latin typeface="Cambria Math" panose="02040503050406030204" pitchFamily="18" charset="0"/>
                            <a:cs typeface="Segoe UI Semilight" panose="020B0402040204020203" pitchFamily="34" charset="0"/>
                          </a:rPr>
                        </m:ctrlPr>
                      </m:dPr>
                      <m:e>
                        <m:r>
                          <a:rPr lang="en-US" b="0" i="1" smtClean="0">
                            <a:latin typeface="Cambria Math" panose="02040503050406030204" pitchFamily="18" charset="0"/>
                            <a:cs typeface="Segoe UI Semilight" panose="020B0402040204020203" pitchFamily="34" charset="0"/>
                          </a:rPr>
                          <m:t>𝑛</m:t>
                        </m:r>
                      </m:e>
                    </m:d>
                    <m:r>
                      <a:rPr lang="en-US" b="0" i="1" smtClean="0">
                        <a:latin typeface="Cambria Math" panose="02040503050406030204" pitchFamily="18" charset="0"/>
                        <a:cs typeface="Segoe UI Semilight" panose="020B0402040204020203" pitchFamily="34" charset="0"/>
                      </a:rPr>
                      <m:t>?</m:t>
                    </m:r>
                  </m:oMath>
                </a14:m>
                <a:endParaRPr lang="en-US" dirty="0">
                  <a:latin typeface="Segoe UI Semilight" panose="020B0402040204020203" pitchFamily="34" charset="0"/>
                  <a:cs typeface="Segoe UI Semilight" panose="020B0402040204020203"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9317921" y="1396093"/>
                <a:ext cx="2544785" cy="3139321"/>
              </a:xfrm>
              <a:prstGeom prst="rect">
                <a:avLst/>
              </a:prstGeom>
              <a:blipFill>
                <a:blip r:embed="rId3"/>
                <a:stretch>
                  <a:fillRect l="-2158" t="-777" r="-2638" b="-2330"/>
                </a:stretch>
              </a:blipFill>
            </p:spPr>
            <p:txBody>
              <a:bodyPr/>
              <a:lstStyle/>
              <a:p>
                <a:r>
                  <a:rPr lang="en-US">
                    <a:noFill/>
                  </a:rPr>
                  <a:t> </a:t>
                </a:r>
              </a:p>
            </p:txBody>
          </p:sp>
        </mc:Fallback>
      </mc:AlternateContent>
      <p:sp>
        <p:nvSpPr>
          <p:cNvPr id="9" name="TextBox 8"/>
          <p:cNvSpPr txBox="1"/>
          <p:nvPr/>
        </p:nvSpPr>
        <p:spPr>
          <a:xfrm>
            <a:off x="849086" y="5753775"/>
            <a:ext cx="9984921"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This is why we have definitions!</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F3FB14A-20D2-4F8D-A290-CD7AB1706060}"/>
                  </a:ext>
                </a:extLst>
              </p:cNvPr>
              <p:cNvSpPr txBox="1"/>
              <p:nvPr/>
            </p:nvSpPr>
            <p:spPr>
              <a:xfrm>
                <a:off x="849086" y="1414689"/>
                <a:ext cx="914400"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0" i="1" smtClean="0">
                          <a:solidFill>
                            <a:srgbClr val="4C3282"/>
                          </a:solidFill>
                          <a:latin typeface="Cambria Math" panose="02040503050406030204" pitchFamily="18" charset="0"/>
                        </a:rPr>
                        <m:t>𝑓</m:t>
                      </m:r>
                      <m:r>
                        <a:rPr lang="en-US" sz="3600" b="0" i="1" smtClean="0">
                          <a:solidFill>
                            <a:srgbClr val="4C3282"/>
                          </a:solidFill>
                          <a:latin typeface="Cambria Math" panose="02040503050406030204" pitchFamily="18" charset="0"/>
                        </a:rPr>
                        <m:t>(</m:t>
                      </m:r>
                      <m:r>
                        <a:rPr lang="en-US" sz="3600" b="0" i="1" smtClean="0">
                          <a:solidFill>
                            <a:srgbClr val="4C3282"/>
                          </a:solidFill>
                          <a:latin typeface="Cambria Math" panose="02040503050406030204" pitchFamily="18" charset="0"/>
                        </a:rPr>
                        <m:t>𝑛</m:t>
                      </m:r>
                      <m:r>
                        <a:rPr lang="en-US" sz="3600" b="0" i="1" smtClean="0">
                          <a:solidFill>
                            <a:srgbClr val="4C3282"/>
                          </a:solidFill>
                          <a:latin typeface="Cambria Math" panose="02040503050406030204" pitchFamily="18" charset="0"/>
                        </a:rPr>
                        <m:t>)</m:t>
                      </m:r>
                    </m:oMath>
                  </m:oMathPara>
                </a14:m>
                <a:endParaRPr lang="en-US" sz="3600" dirty="0"/>
              </a:p>
            </p:txBody>
          </p:sp>
        </mc:Choice>
        <mc:Fallback xmlns="">
          <p:sp>
            <p:nvSpPr>
              <p:cNvPr id="3" name="TextBox 2">
                <a:extLst>
                  <a:ext uri="{FF2B5EF4-FFF2-40B4-BE49-F238E27FC236}">
                    <a16:creationId xmlns:a16="http://schemas.microsoft.com/office/drawing/2014/main" id="{2F3FB14A-20D2-4F8D-A290-CD7AB1706060}"/>
                  </a:ext>
                </a:extLst>
              </p:cNvPr>
              <p:cNvSpPr txBox="1">
                <a:spLocks noRot="1" noChangeAspect="1" noMove="1" noResize="1" noEditPoints="1" noAdjustHandles="1" noChangeArrowheads="1" noChangeShapeType="1" noTextEdit="1"/>
              </p:cNvSpPr>
              <p:nvPr/>
            </p:nvSpPr>
            <p:spPr>
              <a:xfrm>
                <a:off x="849086" y="1414689"/>
                <a:ext cx="914400" cy="646331"/>
              </a:xfrm>
              <a:prstGeom prst="rect">
                <a:avLst/>
              </a:prstGeom>
              <a:blipFill>
                <a:blip r:embed="rId4"/>
                <a:stretch>
                  <a:fillRect r="-6000"/>
                </a:stretch>
              </a:blipFill>
            </p:spPr>
            <p:txBody>
              <a:bodyPr/>
              <a:lstStyle/>
              <a:p>
                <a:r>
                  <a:rPr lang="en-US">
                    <a:noFill/>
                  </a:rPr>
                  <a:t> </a:t>
                </a:r>
              </a:p>
            </p:txBody>
          </p:sp>
        </mc:Fallback>
      </mc:AlternateContent>
    </p:spTree>
    <p:extLst>
      <p:ext uri="{BB962C8B-B14F-4D97-AF65-F5344CB8AC3E}">
        <p14:creationId xmlns:p14="http://schemas.microsoft.com/office/powerpoint/2010/main" val="79429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8A0D0-3C56-2044-B98C-AB5F43F6CE91}"/>
              </a:ext>
            </a:extLst>
          </p:cNvPr>
          <p:cNvSpPr>
            <a:spLocks noGrp="1"/>
          </p:cNvSpPr>
          <p:nvPr>
            <p:ph type="title"/>
          </p:nvPr>
        </p:nvSpPr>
        <p:spPr/>
        <p:txBody>
          <a:bodyPr/>
          <a:lstStyle/>
          <a:p>
            <a:r>
              <a:rPr lang="en-US" i="1" dirty="0">
                <a:solidFill>
                  <a:srgbClr val="B6A479"/>
                </a:solidFill>
              </a:rPr>
              <a:t>Review: </a:t>
            </a:r>
            <a:r>
              <a:rPr lang="en-US" dirty="0"/>
              <a:t>Complexity Classes</a:t>
            </a:r>
          </a:p>
        </p:txBody>
      </p:sp>
      <p:sp>
        <p:nvSpPr>
          <p:cNvPr id="3" name="Content Placeholder 2">
            <a:extLst>
              <a:ext uri="{FF2B5EF4-FFF2-40B4-BE49-F238E27FC236}">
                <a16:creationId xmlns:a16="http://schemas.microsoft.com/office/drawing/2014/main" id="{C8175751-EAED-DA4E-9D43-01292421CC43}"/>
              </a:ext>
            </a:extLst>
          </p:cNvPr>
          <p:cNvSpPr>
            <a:spLocks noGrp="1"/>
          </p:cNvSpPr>
          <p:nvPr>
            <p:ph idx="1"/>
          </p:nvPr>
        </p:nvSpPr>
        <p:spPr>
          <a:xfrm>
            <a:off x="575239" y="1462325"/>
            <a:ext cx="9660835" cy="4845504"/>
          </a:xfrm>
        </p:spPr>
        <p:txBody>
          <a:bodyPr/>
          <a:lstStyle/>
          <a:p>
            <a:r>
              <a:rPr lang="en-US" b="1" dirty="0">
                <a:solidFill>
                  <a:srgbClr val="4C3282"/>
                </a:solidFill>
              </a:rPr>
              <a:t>complexity class </a:t>
            </a:r>
            <a:r>
              <a:rPr lang="en-US" dirty="0"/>
              <a:t>– a category of algorithm efficiency based on the algorithm’s relationship to the input size N</a:t>
            </a:r>
          </a:p>
        </p:txBody>
      </p:sp>
      <p:sp>
        <p:nvSpPr>
          <p:cNvPr id="4" name="Footer Placeholder 3">
            <a:extLst>
              <a:ext uri="{FF2B5EF4-FFF2-40B4-BE49-F238E27FC236}">
                <a16:creationId xmlns:a16="http://schemas.microsoft.com/office/drawing/2014/main" id="{78ED7A22-0B39-CC44-BD8B-BD0D534A4413}"/>
              </a:ext>
            </a:extLst>
          </p:cNvPr>
          <p:cNvSpPr>
            <a:spLocks noGrp="1"/>
          </p:cNvSpPr>
          <p:nvPr>
            <p:ph type="ftr" sz="quarter" idx="11"/>
          </p:nvPr>
        </p:nvSpPr>
        <p:spPr/>
        <p:txBody>
          <a:bodyPr/>
          <a:lstStyle/>
          <a:p>
            <a:r>
              <a:rPr lang="es-ES"/>
              <a:t>CSE 332 SU 18 - Robbie Weber</a:t>
            </a:r>
            <a:endParaRPr lang="en-US" dirty="0"/>
          </a:p>
        </p:txBody>
      </p:sp>
      <p:sp>
        <p:nvSpPr>
          <p:cNvPr id="5" name="Slide Number Placeholder 4">
            <a:extLst>
              <a:ext uri="{FF2B5EF4-FFF2-40B4-BE49-F238E27FC236}">
                <a16:creationId xmlns:a16="http://schemas.microsoft.com/office/drawing/2014/main" id="{E54329FC-6B7D-2042-A570-BD79BF6C2C83}"/>
              </a:ext>
            </a:extLst>
          </p:cNvPr>
          <p:cNvSpPr>
            <a:spLocks noGrp="1"/>
          </p:cNvSpPr>
          <p:nvPr>
            <p:ph type="sldNum" sz="quarter" idx="12"/>
          </p:nvPr>
        </p:nvSpPr>
        <p:spPr/>
        <p:txBody>
          <a:bodyPr/>
          <a:lstStyle/>
          <a:p>
            <a:fld id="{659665DE-58FC-41F4-AC58-2C90A5E00527}" type="slidenum">
              <a:rPr lang="en-US" smtClean="0"/>
              <a:t>3</a:t>
            </a:fld>
            <a:endParaRPr lang="en-US"/>
          </a:p>
        </p:txBody>
      </p:sp>
      <p:graphicFrame>
        <p:nvGraphicFramePr>
          <p:cNvPr id="6" name="Table 5">
            <a:extLst>
              <a:ext uri="{FF2B5EF4-FFF2-40B4-BE49-F238E27FC236}">
                <a16:creationId xmlns:a16="http://schemas.microsoft.com/office/drawing/2014/main" id="{8CFC6E27-BAC4-7D4E-A140-50D22E8E0F16}"/>
              </a:ext>
            </a:extLst>
          </p:cNvPr>
          <p:cNvGraphicFramePr>
            <a:graphicFrameLocks noGrp="1"/>
          </p:cNvGraphicFramePr>
          <p:nvPr/>
        </p:nvGraphicFramePr>
        <p:xfrm>
          <a:off x="575239" y="2319195"/>
          <a:ext cx="5525810" cy="3728435"/>
        </p:xfrm>
        <a:graphic>
          <a:graphicData uri="http://schemas.openxmlformats.org/drawingml/2006/table">
            <a:tbl>
              <a:tblPr firstRow="1" bandRow="1">
                <a:tableStyleId>{5C22544A-7EE6-4342-B048-85BDC9FD1C3A}</a:tableStyleId>
              </a:tblPr>
              <a:tblGrid>
                <a:gridCol w="1147544">
                  <a:extLst>
                    <a:ext uri="{9D8B030D-6E8A-4147-A177-3AD203B41FA5}">
                      <a16:colId xmlns:a16="http://schemas.microsoft.com/office/drawing/2014/main" val="2161967945"/>
                    </a:ext>
                  </a:extLst>
                </a:gridCol>
                <a:gridCol w="993913">
                  <a:extLst>
                    <a:ext uri="{9D8B030D-6E8A-4147-A177-3AD203B41FA5}">
                      <a16:colId xmlns:a16="http://schemas.microsoft.com/office/drawing/2014/main" val="2105475432"/>
                    </a:ext>
                  </a:extLst>
                </a:gridCol>
                <a:gridCol w="1563756">
                  <a:extLst>
                    <a:ext uri="{9D8B030D-6E8A-4147-A177-3AD203B41FA5}">
                      <a16:colId xmlns:a16="http://schemas.microsoft.com/office/drawing/2014/main" val="4137220164"/>
                    </a:ext>
                  </a:extLst>
                </a:gridCol>
                <a:gridCol w="1820597">
                  <a:extLst>
                    <a:ext uri="{9D8B030D-6E8A-4147-A177-3AD203B41FA5}">
                      <a16:colId xmlns:a16="http://schemas.microsoft.com/office/drawing/2014/main" val="3359711468"/>
                    </a:ext>
                  </a:extLst>
                </a:gridCol>
              </a:tblGrid>
              <a:tr h="331159">
                <a:tc>
                  <a:txBody>
                    <a:bodyPr/>
                    <a:lstStyle/>
                    <a:p>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Class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tc>
                  <a:txBody>
                    <a:bodyPr/>
                    <a:lstStyle/>
                    <a:p>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Big 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tc>
                  <a:txBody>
                    <a:bodyPr/>
                    <a:lstStyle/>
                    <a:p>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If you double 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tc>
                  <a:txBody>
                    <a:bodyPr/>
                    <a:lstStyle/>
                    <a:p>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Example algorithm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extLst>
                  <a:ext uri="{0D108BD9-81ED-4DB2-BD59-A6C34878D82A}">
                    <a16:rowId xmlns:a16="http://schemas.microsoft.com/office/drawing/2014/main" val="1763961553"/>
                  </a:ext>
                </a:extLst>
              </a:tr>
              <a:tr h="331159">
                <a:tc>
                  <a:txBody>
                    <a:bodyPr/>
                    <a:lstStyle/>
                    <a:p>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constant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unchanged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Add to front of linked list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0643563"/>
                  </a:ext>
                </a:extLst>
              </a:tr>
              <a:tr h="331159">
                <a:tc>
                  <a:txBody>
                    <a:bodyPr/>
                    <a:lstStyle/>
                    <a:p>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logarithmic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O(log</a:t>
                      </a:r>
                      <a:r>
                        <a:rPr lang="en-US" sz="1400" baseline="-25000" dirty="0">
                          <a:latin typeface="Segoe UI Historic" panose="020B0502040204020203" pitchFamily="34" charset="0"/>
                          <a:ea typeface="Segoe UI Historic" panose="020B0502040204020203" pitchFamily="34" charset="0"/>
                          <a:cs typeface="Segoe UI Historic" panose="020B0502040204020203" pitchFamily="34" charset="0"/>
                        </a:rPr>
                        <a:t> </a:t>
                      </a: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Increases slightly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Binary search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1916905"/>
                  </a:ext>
                </a:extLst>
              </a:tr>
              <a:tr h="331159">
                <a:tc>
                  <a:txBody>
                    <a:bodyPr/>
                    <a:lstStyle/>
                    <a:p>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linear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doubles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Sequential search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7460521"/>
                  </a:ext>
                </a:extLst>
              </a:tr>
              <a:tr h="331159">
                <a:tc>
                  <a:txBody>
                    <a:bodyPr/>
                    <a:lstStyle/>
                    <a:p>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“n log 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O(</a:t>
                      </a:r>
                      <a:r>
                        <a:rPr lang="en-US" sz="1400" dirty="0" err="1">
                          <a:latin typeface="Segoe UI Historic" panose="020B0502040204020203" pitchFamily="34" charset="0"/>
                          <a:ea typeface="Segoe UI Historic" panose="020B0502040204020203" pitchFamily="34" charset="0"/>
                          <a:cs typeface="Segoe UI Historic" panose="020B0502040204020203" pitchFamily="34" charset="0"/>
                        </a:rPr>
                        <a:t>nlog</a:t>
                      </a:r>
                      <a:r>
                        <a:rPr lang="en-US" sz="1400" baseline="-25000" dirty="0">
                          <a:latin typeface="Segoe UI Historic" panose="020B0502040204020203" pitchFamily="34" charset="0"/>
                          <a:ea typeface="Segoe UI Historic" panose="020B0502040204020203" pitchFamily="34" charset="0"/>
                          <a:cs typeface="Segoe UI Historic" panose="020B0502040204020203" pitchFamily="34" charset="0"/>
                        </a:rPr>
                        <a:t> </a:t>
                      </a: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Slightly more than doubles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Merge sort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2935419"/>
                  </a:ext>
                </a:extLst>
              </a:tr>
              <a:tr h="462715">
                <a:tc>
                  <a:txBody>
                    <a:bodyPr/>
                    <a:lstStyle/>
                    <a:p>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quadratic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O(n</a:t>
                      </a:r>
                      <a:r>
                        <a:rPr lang="en-US" sz="1400" baseline="30000" dirty="0">
                          <a:latin typeface="Segoe UI Historic" panose="020B0502040204020203" pitchFamily="34" charset="0"/>
                          <a:ea typeface="Segoe UI Historic" panose="020B0502040204020203" pitchFamily="34" charset="0"/>
                          <a:cs typeface="Segoe UI Historic" panose="020B0502040204020203" pitchFamily="34" charset="0"/>
                        </a:rPr>
                        <a:t>2</a:t>
                      </a: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quadruples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Nested loops traversing a 2D array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90508639"/>
                  </a:ext>
                </a:extLst>
              </a:tr>
              <a:tr h="331159">
                <a:tc>
                  <a:txBody>
                    <a:bodyPr/>
                    <a:lstStyle/>
                    <a:p>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cubic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O(n</a:t>
                      </a:r>
                      <a:r>
                        <a:rPr lang="en-US" sz="1400" baseline="30000" dirty="0">
                          <a:latin typeface="Segoe UI Historic" panose="020B0502040204020203" pitchFamily="34" charset="0"/>
                          <a:ea typeface="Segoe UI Historic" panose="020B0502040204020203" pitchFamily="34" charset="0"/>
                          <a:cs typeface="Segoe UI Historic" panose="020B0502040204020203" pitchFamily="34" charset="0"/>
                        </a:rPr>
                        <a:t>3</a:t>
                      </a: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Multiplies by 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Triple nested loop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220396"/>
                  </a:ext>
                </a:extLst>
              </a:tr>
              <a:tr h="331159">
                <a:tc>
                  <a:txBody>
                    <a:bodyPr/>
                    <a:lstStyle/>
                    <a:p>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polynomial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O(</a:t>
                      </a:r>
                      <a:r>
                        <a:rPr lang="en-US" sz="1400" dirty="0" err="1">
                          <a:latin typeface="Segoe UI Historic" panose="020B0502040204020203" pitchFamily="34" charset="0"/>
                          <a:ea typeface="Segoe UI Historic" panose="020B0502040204020203" pitchFamily="34" charset="0"/>
                          <a:cs typeface="Segoe UI Historic" panose="020B0502040204020203" pitchFamily="34" charset="0"/>
                        </a:rPr>
                        <a:t>n</a:t>
                      </a:r>
                      <a:r>
                        <a:rPr lang="en-US" sz="1400" baseline="30000" dirty="0" err="1">
                          <a:latin typeface="Segoe UI Historic" panose="020B0502040204020203" pitchFamily="34" charset="0"/>
                          <a:ea typeface="Segoe UI Historic" panose="020B0502040204020203" pitchFamily="34" charset="0"/>
                          <a:cs typeface="Segoe UI Historic" panose="020B0502040204020203" pitchFamily="34" charset="0"/>
                        </a:rPr>
                        <a:t>c</a:t>
                      </a: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latin typeface="Segoe UI Historic" panose="020B0502040204020203" pitchFamily="34" charset="0"/>
                        <a:ea typeface="Segoe UI Historic" panose="020B0502040204020203" pitchFamily="34" charset="0"/>
                        <a:cs typeface="Segoe UI Historic"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latin typeface="Segoe UI Historic" panose="020B0502040204020203" pitchFamily="34" charset="0"/>
                        <a:ea typeface="Segoe UI Historic" panose="020B0502040204020203" pitchFamily="34" charset="0"/>
                        <a:cs typeface="Segoe UI Historic"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9623907"/>
                  </a:ext>
                </a:extLst>
              </a:tr>
              <a:tr h="331159">
                <a:tc>
                  <a:txBody>
                    <a:bodyPr/>
                    <a:lstStyle/>
                    <a:p>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exponential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O(</a:t>
                      </a:r>
                      <a:r>
                        <a:rPr lang="en-US" sz="1400" dirty="0" err="1">
                          <a:latin typeface="Segoe UI Historic" panose="020B0502040204020203" pitchFamily="34" charset="0"/>
                          <a:ea typeface="Segoe UI Historic" panose="020B0502040204020203" pitchFamily="34" charset="0"/>
                          <a:cs typeface="Segoe UI Historic" panose="020B0502040204020203" pitchFamily="34" charset="0"/>
                        </a:rPr>
                        <a:t>c</a:t>
                      </a:r>
                      <a:r>
                        <a:rPr lang="en-US" sz="1400" baseline="30000" dirty="0" err="1">
                          <a:latin typeface="Segoe UI Historic" panose="020B0502040204020203" pitchFamily="34" charset="0"/>
                          <a:ea typeface="Segoe UI Historic" panose="020B0502040204020203" pitchFamily="34" charset="0"/>
                          <a:cs typeface="Segoe UI Historic" panose="020B0502040204020203" pitchFamily="34" charset="0"/>
                        </a:rPr>
                        <a:t>n</a:t>
                      </a: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Increases drastically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latin typeface="Segoe UI Historic" panose="020B0502040204020203" pitchFamily="34" charset="0"/>
                        <a:ea typeface="Segoe UI Historic" panose="020B0502040204020203" pitchFamily="34" charset="0"/>
                        <a:cs typeface="Segoe UI Historic"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5534139"/>
                  </a:ext>
                </a:extLst>
              </a:tr>
            </a:tbl>
          </a:graphicData>
        </a:graphic>
      </p:graphicFrame>
      <p:pic>
        <p:nvPicPr>
          <p:cNvPr id="8" name="Picture 7" descr="A screenshot of a cell phone&#10;&#10;Description automatically generated">
            <a:extLst>
              <a:ext uri="{FF2B5EF4-FFF2-40B4-BE49-F238E27FC236}">
                <a16:creationId xmlns:a16="http://schemas.microsoft.com/office/drawing/2014/main" id="{50C919F2-CFFE-524A-A994-E8D124D335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0971" y="2435105"/>
            <a:ext cx="5493735" cy="3489817"/>
          </a:xfrm>
          <a:prstGeom prst="rect">
            <a:avLst/>
          </a:prstGeom>
        </p:spPr>
      </p:pic>
      <p:sp>
        <p:nvSpPr>
          <p:cNvPr id="9" name="Rectangle 8">
            <a:extLst>
              <a:ext uri="{FF2B5EF4-FFF2-40B4-BE49-F238E27FC236}">
                <a16:creationId xmlns:a16="http://schemas.microsoft.com/office/drawing/2014/main" id="{8DB021CF-4770-4D44-822F-1FC2864E552C}"/>
              </a:ext>
            </a:extLst>
          </p:cNvPr>
          <p:cNvSpPr/>
          <p:nvPr/>
        </p:nvSpPr>
        <p:spPr>
          <a:xfrm>
            <a:off x="575239" y="6521027"/>
            <a:ext cx="3646466" cy="276999"/>
          </a:xfrm>
          <a:prstGeom prst="rect">
            <a:avLst/>
          </a:prstGeom>
        </p:spPr>
        <p:txBody>
          <a:bodyPr wrap="square">
            <a:spAutoFit/>
          </a:bodyPr>
          <a:lstStyle/>
          <a:p>
            <a:r>
              <a:rPr lang="en-US" sz="1200" dirty="0">
                <a:latin typeface="Segoe UI Historic" panose="020B0502040204020203" pitchFamily="34" charset="0"/>
                <a:ea typeface="Segoe UI Historic" panose="020B0502040204020203" pitchFamily="34" charset="0"/>
                <a:cs typeface="Segoe UI Historic" panose="020B0502040204020203" pitchFamily="34" charset="0"/>
                <a:hlinkClick r:id="rId3"/>
              </a:rPr>
              <a:t>http://bigocheatsheet.com/</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a:t>
            </a:r>
          </a:p>
        </p:txBody>
      </p:sp>
      <p:sp>
        <p:nvSpPr>
          <p:cNvPr id="7" name="TextBox 6"/>
          <p:cNvSpPr txBox="1"/>
          <p:nvPr/>
        </p:nvSpPr>
        <p:spPr>
          <a:xfrm>
            <a:off x="653143" y="6172200"/>
            <a:ext cx="8711293" cy="369332"/>
          </a:xfrm>
          <a:prstGeom prst="rect">
            <a:avLst/>
          </a:prstGeom>
          <a:noFill/>
        </p:spPr>
        <p:txBody>
          <a:bodyPr wrap="square" rtlCol="0">
            <a:spAutoFit/>
          </a:bodyPr>
          <a:lstStyle/>
          <a:p>
            <a:r>
              <a:rPr lang="en-US" dirty="0"/>
              <a:t>*There’s no generally agreed on term. “near[</a:t>
            </a:r>
            <a:r>
              <a:rPr lang="en-US" dirty="0" err="1"/>
              <a:t>ly</a:t>
            </a:r>
            <a:r>
              <a:rPr lang="en-US" dirty="0"/>
              <a:t>]-linear” is sometimes used.</a:t>
            </a:r>
          </a:p>
        </p:txBody>
      </p:sp>
    </p:spTree>
    <p:extLst>
      <p:ext uri="{BB962C8B-B14F-4D97-AF65-F5344CB8AC3E}">
        <p14:creationId xmlns:p14="http://schemas.microsoft.com/office/powerpoint/2010/main" val="22570757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s-ES"/>
              <a:t>CSE 332 SU 18 -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30</a:t>
            </a:fld>
            <a:endParaRPr lang="en-US"/>
          </a:p>
        </p:txBody>
      </p:sp>
      <p:grpSp>
        <p:nvGrpSpPr>
          <p:cNvPr id="6" name="Group 5">
            <a:extLst>
              <a:ext uri="{FF2B5EF4-FFF2-40B4-BE49-F238E27FC236}">
                <a16:creationId xmlns:a16="http://schemas.microsoft.com/office/drawing/2014/main" id="{5738B64E-F415-4445-8F68-51B55640A154}"/>
              </a:ext>
            </a:extLst>
          </p:cNvPr>
          <p:cNvGrpSpPr/>
          <p:nvPr/>
        </p:nvGrpSpPr>
        <p:grpSpPr>
          <a:xfrm>
            <a:off x="7849894" y="177997"/>
            <a:ext cx="4114499" cy="1516921"/>
            <a:chOff x="677853" y="1580757"/>
            <a:chExt cx="4114499" cy="1516921"/>
          </a:xfrm>
        </p:grpSpPr>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45B606AD-FECA-904F-90DC-CC784EF827C4}"/>
                    </a:ext>
                  </a:extLst>
                </p:cNvPr>
                <p:cNvSpPr/>
                <p:nvPr/>
              </p:nvSpPr>
              <p:spPr>
                <a:xfrm>
                  <a:off x="677853" y="1580757"/>
                  <a:ext cx="4114499" cy="151692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i="1" dirty="0">
                    <a:latin typeface="Cambria Math" panose="02040503050406030204" pitchFamily="18" charset="0"/>
                  </a:endParaRPr>
                </a:p>
                <a:p>
                  <a14:m>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oMath>
                  </a14:m>
                  <a:r>
                    <a:rPr lang="en-US" dirty="0"/>
                    <a:t> </a:t>
                  </a:r>
                  <a:r>
                    <a:rPr lang="en-US" dirty="0">
                      <a:latin typeface="Segoe UI Historic" panose="020B0502040204020203" pitchFamily="34" charset="0"/>
                      <a:ea typeface="Segoe UI Historic" panose="020B0502040204020203" pitchFamily="34" charset="0"/>
                      <a:cs typeface="Segoe UI Historic" panose="020B0502040204020203" pitchFamily="34" charset="0"/>
                    </a:rPr>
                    <a:t>is</a:t>
                  </a:r>
                  <a:r>
                    <a:rPr lang="en-US" dirty="0"/>
                    <a:t> </a:t>
                  </a:r>
                  <a14:m>
                    <m:oMath xmlns:m="http://schemas.openxmlformats.org/officeDocument/2006/math">
                      <m:r>
                        <a:rPr lang="en-US" i="1">
                          <a:latin typeface="Cambria Math" panose="02040503050406030204" pitchFamily="18" charset="0"/>
                        </a:rPr>
                        <m:t>𝑂</m:t>
                      </m:r>
                      <m:r>
                        <a:rPr lang="en-US" i="1">
                          <a:latin typeface="Cambria Math" panose="02040503050406030204" pitchFamily="18" charset="0"/>
                        </a:rPr>
                        <m:t>(</m:t>
                      </m:r>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oMath>
                  </a14:m>
                  <a:r>
                    <a:rPr lang="en-US" dirty="0"/>
                    <a:t> </a:t>
                  </a:r>
                  <a:r>
                    <a:rPr lang="en-US" dirty="0">
                      <a:latin typeface="Segoe UI Historic" panose="020B0502040204020203" pitchFamily="34" charset="0"/>
                      <a:ea typeface="Segoe UI Historic" panose="020B0502040204020203" pitchFamily="34" charset="0"/>
                      <a:cs typeface="Segoe UI Historic" panose="020B0502040204020203" pitchFamily="34" charset="0"/>
                    </a:rPr>
                    <a:t>if there exist positive constants </a:t>
                  </a:r>
                  <a14:m>
                    <m:oMath xmlns:m="http://schemas.openxmlformats.org/officeDocument/2006/math">
                      <m:r>
                        <a:rPr lang="en-US" i="1">
                          <a:latin typeface="Cambria Math" panose="02040503050406030204" pitchFamily="18" charset="0"/>
                        </a:rPr>
                        <m:t>𝑐</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0</m:t>
                          </m:r>
                        </m:sub>
                      </m:sSub>
                    </m:oMath>
                  </a14:m>
                  <a:r>
                    <a:rPr lang="en-US" dirty="0">
                      <a:latin typeface="Segoe UI Historic" panose="020B0502040204020203" pitchFamily="34" charset="0"/>
                      <a:ea typeface="Segoe UI Historic" panose="020B0502040204020203" pitchFamily="34" charset="0"/>
                      <a:cs typeface="Segoe UI Historic" panose="020B0502040204020203" pitchFamily="34" charset="0"/>
                    </a:rPr>
                    <a:t> such that for all</a:t>
                  </a:r>
                  <a:r>
                    <a:rPr lang="en-US" dirty="0"/>
                    <a:t> </a:t>
                  </a:r>
                  <a14:m>
                    <m:oMath xmlns:m="http://schemas.openxmlformats.org/officeDocument/2006/math">
                      <m:r>
                        <a:rPr lang="en-US" i="1">
                          <a:latin typeface="Cambria Math" panose="02040503050406030204" pitchFamily="18" charset="0"/>
                        </a:rPr>
                        <m:t>𝑛</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0</m:t>
                          </m:r>
                        </m:sub>
                      </m:sSub>
                    </m:oMath>
                  </a14:m>
                  <a:r>
                    <a:rPr lang="en-US" dirty="0"/>
                    <a:t>, </a:t>
                  </a: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r>
                          <a:rPr lang="en-US" i="1">
                            <a:latin typeface="Cambria Math" panose="02040503050406030204" pitchFamily="18" charset="0"/>
                          </a:rPr>
                          <m:t>𝑐</m:t>
                        </m:r>
                        <m:r>
                          <a:rPr lang="en-US" i="1">
                            <a:latin typeface="Cambria Math" panose="02040503050406030204" pitchFamily="18" charset="0"/>
                          </a:rPr>
                          <m:t>⋅</m:t>
                        </m:r>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𝑛</m:t>
                            </m:r>
                          </m:e>
                        </m:d>
                      </m:oMath>
                    </m:oMathPara>
                  </a14:m>
                  <a:endParaRPr lang="en-US" dirty="0"/>
                </a:p>
              </p:txBody>
            </p:sp>
          </mc:Choice>
          <mc:Fallback xmlns="">
            <p:sp>
              <p:nvSpPr>
                <p:cNvPr id="11" name="Rectangle 10">
                  <a:extLst>
                    <a:ext uri="{FF2B5EF4-FFF2-40B4-BE49-F238E27FC236}">
                      <a16:creationId xmlns:a16="http://schemas.microsoft.com/office/drawing/2014/main" id="{45B606AD-FECA-904F-90DC-CC784EF827C4}"/>
                    </a:ext>
                  </a:extLst>
                </p:cNvPr>
                <p:cNvSpPr>
                  <a:spLocks noRot="1" noChangeAspect="1" noMove="1" noResize="1" noEditPoints="1" noAdjustHandles="1" noChangeArrowheads="1" noChangeShapeType="1" noTextEdit="1"/>
                </p:cNvSpPr>
                <p:nvPr/>
              </p:nvSpPr>
              <p:spPr>
                <a:xfrm>
                  <a:off x="677853" y="1580757"/>
                  <a:ext cx="4114499" cy="1516921"/>
                </a:xfrm>
                <a:prstGeom prst="rect">
                  <a:avLst/>
                </a:prstGeom>
                <a:blipFill>
                  <a:blip r:embed="rId4"/>
                  <a:stretch>
                    <a:fillRect l="-1231" r="-1231"/>
                  </a:stretch>
                </a:blipFill>
                <a:ln>
                  <a:noFill/>
                </a:ln>
              </p:spPr>
              <p:txBody>
                <a:bodyPr/>
                <a:lstStyle/>
                <a:p>
                  <a:r>
                    <a:rPr lang="en-US">
                      <a:noFill/>
                    </a:rPr>
                    <a:t> </a:t>
                  </a:r>
                </a:p>
              </p:txBody>
            </p:sp>
          </mc:Fallback>
        </mc:AlternateContent>
        <p:sp>
          <p:nvSpPr>
            <p:cNvPr id="8" name="Rectangle 7">
              <a:extLst>
                <a:ext uri="{FF2B5EF4-FFF2-40B4-BE49-F238E27FC236}">
                  <a16:creationId xmlns:a16="http://schemas.microsoft.com/office/drawing/2014/main" id="{D0619CF7-9F18-2640-BEAB-07C148F09DB8}"/>
                </a:ext>
              </a:extLst>
            </p:cNvPr>
            <p:cNvSpPr/>
            <p:nvPr/>
          </p:nvSpPr>
          <p:spPr>
            <a:xfrm>
              <a:off x="677853" y="1580758"/>
              <a:ext cx="4114499"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Big-O</a:t>
              </a:r>
            </a:p>
          </p:txBody>
        </p:sp>
      </p:grpSp>
      <p:pic>
        <p:nvPicPr>
          <p:cNvPr id="9" name="Content Placeholder 6"/>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558912" y="177234"/>
            <a:ext cx="7095114" cy="3410404"/>
          </a:xfrm>
        </p:spPr>
      </p:pic>
      <mc:AlternateContent xmlns:mc="http://schemas.openxmlformats.org/markup-compatibility/2006" xmlns:a14="http://schemas.microsoft.com/office/drawing/2010/main">
        <mc:Choice Requires="a14">
          <p:sp>
            <p:nvSpPr>
              <p:cNvPr id="10" name="TextBox 9"/>
              <p:cNvSpPr txBox="1"/>
              <p:nvPr/>
            </p:nvSpPr>
            <p:spPr>
              <a:xfrm>
                <a:off x="558913" y="3665764"/>
                <a:ext cx="5023180" cy="1631216"/>
              </a:xfrm>
              <a:prstGeom prst="rect">
                <a:avLst/>
              </a:prstGeom>
              <a:noFill/>
            </p:spPr>
            <p:txBody>
              <a:bodyPr wrap="square" rtlCol="0">
                <a:spAutoFit/>
              </a:bodyPr>
              <a:lstStyle/>
              <a:p>
                <a:r>
                  <a:rPr lang="en-US" sz="2000" dirty="0">
                    <a:latin typeface="Segoe UI Semilight" panose="020B0402040204020203" pitchFamily="34" charset="0"/>
                    <a:cs typeface="Segoe UI Semilight" panose="020B0402040204020203" pitchFamily="34" charset="0"/>
                  </a:rPr>
                  <a:t>Is the running time </a:t>
                </a:r>
                <a14:m>
                  <m:oMath xmlns:m="http://schemas.openxmlformats.org/officeDocument/2006/math">
                    <m:r>
                      <a:rPr lang="en-US" sz="2000" b="0" i="1" smtClean="0">
                        <a:latin typeface="Cambria Math" panose="02040503050406030204" pitchFamily="18" charset="0"/>
                      </a:rPr>
                      <m:t>𝑂</m:t>
                    </m:r>
                    <m:r>
                      <a:rPr lang="en-US" sz="2000" b="0" i="1" smtClean="0">
                        <a:latin typeface="Cambria Math" panose="02040503050406030204" pitchFamily="18" charset="0"/>
                      </a:rPr>
                      <m:t>(</m:t>
                    </m:r>
                    <m:r>
                      <a:rPr lang="en-US" sz="2000" b="0" i="1" smtClean="0">
                        <a:latin typeface="Cambria Math" panose="02040503050406030204" pitchFamily="18" charset="0"/>
                      </a:rPr>
                      <m:t>𝑛</m:t>
                    </m:r>
                    <m:r>
                      <a:rPr lang="en-US" sz="2000" b="0" i="1" smtClean="0">
                        <a:latin typeface="Cambria Math" panose="02040503050406030204" pitchFamily="18" charset="0"/>
                      </a:rPr>
                      <m:t>)</m:t>
                    </m:r>
                  </m:oMath>
                </a14:m>
                <a:r>
                  <a:rPr lang="en-US" sz="2000" dirty="0">
                    <a:latin typeface="Segoe UI Semilight" panose="020B0402040204020203" pitchFamily="34" charset="0"/>
                    <a:cs typeface="Segoe UI Semilight" panose="020B0402040204020203" pitchFamily="34" charset="0"/>
                  </a:rPr>
                  <a:t>?</a:t>
                </a:r>
              </a:p>
              <a:p>
                <a:r>
                  <a:rPr lang="en-US" sz="2000" dirty="0">
                    <a:latin typeface="Segoe UI Semilight" panose="020B0402040204020203" pitchFamily="34" charset="0"/>
                    <a:cs typeface="Segoe UI Semilight" panose="020B0402040204020203" pitchFamily="34" charset="0"/>
                  </a:rPr>
                  <a:t>Can you find constants </a:t>
                </a:r>
                <a14:m>
                  <m:oMath xmlns:m="http://schemas.openxmlformats.org/officeDocument/2006/math">
                    <m:r>
                      <a:rPr lang="en-US" sz="2000" i="1" dirty="0" smtClean="0">
                        <a:latin typeface="Cambria Math" panose="02040503050406030204" pitchFamily="18" charset="0"/>
                        <a:cs typeface="Segoe UI Semilight" panose="020B0402040204020203" pitchFamily="34" charset="0"/>
                      </a:rPr>
                      <m:t>𝑐</m:t>
                    </m:r>
                  </m:oMath>
                </a14:m>
                <a:r>
                  <a:rPr lang="en-US" sz="2000" dirty="0">
                    <a:latin typeface="Segoe UI Semilight" panose="020B0402040204020203" pitchFamily="34" charset="0"/>
                    <a:cs typeface="Segoe UI Semilight" panose="020B0402040204020203" pitchFamily="34" charset="0"/>
                  </a:rPr>
                  <a:t> and </a:t>
                </a:r>
                <a14:m>
                  <m:oMath xmlns:m="http://schemas.openxmlformats.org/officeDocument/2006/math">
                    <m:sSub>
                      <m:sSubPr>
                        <m:ctrlPr>
                          <a:rPr lang="en-US" sz="2000" i="1" dirty="0" smtClean="0">
                            <a:latin typeface="Cambria Math" panose="02040503050406030204" pitchFamily="18" charset="0"/>
                            <a:cs typeface="Segoe UI Semilight" panose="020B0402040204020203" pitchFamily="34" charset="0"/>
                          </a:rPr>
                        </m:ctrlPr>
                      </m:sSubPr>
                      <m:e>
                        <m:r>
                          <a:rPr lang="en-US" sz="2000" i="1" dirty="0" smtClean="0">
                            <a:latin typeface="Cambria Math" panose="02040503050406030204" pitchFamily="18" charset="0"/>
                            <a:cs typeface="Segoe UI Semilight" panose="020B0402040204020203" pitchFamily="34" charset="0"/>
                          </a:rPr>
                          <m:t>𝑛</m:t>
                        </m:r>
                      </m:e>
                      <m:sub>
                        <m:r>
                          <a:rPr lang="en-US" sz="2000" i="1" dirty="0" smtClean="0">
                            <a:latin typeface="Cambria Math" panose="02040503050406030204" pitchFamily="18" charset="0"/>
                            <a:cs typeface="Segoe UI Semilight" panose="020B0402040204020203" pitchFamily="34" charset="0"/>
                          </a:rPr>
                          <m:t>0</m:t>
                        </m:r>
                      </m:sub>
                    </m:sSub>
                  </m:oMath>
                </a14:m>
                <a:r>
                  <a:rPr lang="en-US" sz="2000" dirty="0">
                    <a:latin typeface="Segoe UI Semilight" panose="020B0402040204020203" pitchFamily="34" charset="0"/>
                    <a:cs typeface="Segoe UI Semilight" panose="020B0402040204020203" pitchFamily="34" charset="0"/>
                  </a:rPr>
                  <a:t>?</a:t>
                </a:r>
              </a:p>
              <a:p>
                <a:endParaRPr lang="en-US" sz="2000" dirty="0">
                  <a:latin typeface="Segoe UI Semilight" panose="020B0402040204020203" pitchFamily="34" charset="0"/>
                  <a:cs typeface="Segoe UI Semilight" panose="020B0402040204020203" pitchFamily="34" charset="0"/>
                </a:endParaRPr>
              </a:p>
              <a:p>
                <a:r>
                  <a:rPr lang="en-US" sz="2000" dirty="0">
                    <a:latin typeface="Segoe UI Semilight" panose="020B0402040204020203" pitchFamily="34" charset="0"/>
                    <a:cs typeface="Segoe UI Semilight" panose="020B0402040204020203" pitchFamily="34" charset="0"/>
                  </a:rPr>
                  <a:t>How about </a:t>
                </a:r>
                <a14:m>
                  <m:oMath xmlns:m="http://schemas.openxmlformats.org/officeDocument/2006/math">
                    <m:r>
                      <a:rPr lang="en-US" sz="2000" b="0" i="1" smtClean="0">
                        <a:latin typeface="Cambria Math" panose="02040503050406030204" pitchFamily="18" charset="0"/>
                        <a:cs typeface="Segoe UI Semilight" panose="020B0402040204020203" pitchFamily="34" charset="0"/>
                      </a:rPr>
                      <m:t>𝑐</m:t>
                    </m:r>
                    <m:r>
                      <a:rPr lang="en-US" sz="2000" b="0" i="1" smtClean="0">
                        <a:latin typeface="Cambria Math" panose="02040503050406030204" pitchFamily="18" charset="0"/>
                        <a:cs typeface="Segoe UI Semilight" panose="020B0402040204020203" pitchFamily="34" charset="0"/>
                      </a:rPr>
                      <m:t>=1</m:t>
                    </m:r>
                  </m:oMath>
                </a14:m>
                <a:r>
                  <a:rPr lang="en-US" sz="2000" dirty="0">
                    <a:latin typeface="Segoe UI Semilight" panose="020B0402040204020203" pitchFamily="34" charset="0"/>
                    <a:cs typeface="Segoe UI Semilight" panose="020B0402040204020203" pitchFamily="34" charset="0"/>
                  </a:rPr>
                  <a:t> and </a:t>
                </a:r>
                <a14:m>
                  <m:oMath xmlns:m="http://schemas.openxmlformats.org/officeDocument/2006/math">
                    <m:sSub>
                      <m:sSubPr>
                        <m:ctrlPr>
                          <a:rPr lang="en-US" sz="2000" b="0" i="1" smtClean="0">
                            <a:latin typeface="Cambria Math" panose="02040503050406030204" pitchFamily="18" charset="0"/>
                            <a:cs typeface="Segoe UI Semilight" panose="020B0402040204020203" pitchFamily="34" charset="0"/>
                          </a:rPr>
                        </m:ctrlPr>
                      </m:sSubPr>
                      <m:e>
                        <m:r>
                          <a:rPr lang="en-US" sz="2000" b="0" i="1" smtClean="0">
                            <a:latin typeface="Cambria Math" panose="02040503050406030204" pitchFamily="18" charset="0"/>
                            <a:cs typeface="Segoe UI Semilight" panose="020B0402040204020203" pitchFamily="34" charset="0"/>
                          </a:rPr>
                          <m:t>𝑛</m:t>
                        </m:r>
                      </m:e>
                      <m:sub>
                        <m:r>
                          <a:rPr lang="en-US" sz="2000" b="0" i="1" smtClean="0">
                            <a:latin typeface="Cambria Math" panose="02040503050406030204" pitchFamily="18" charset="0"/>
                            <a:cs typeface="Segoe UI Semilight" panose="020B0402040204020203" pitchFamily="34" charset="0"/>
                          </a:rPr>
                          <m:t>0</m:t>
                        </m:r>
                      </m:sub>
                    </m:sSub>
                    <m:r>
                      <a:rPr lang="en-US" sz="2000" b="0" i="1" smtClean="0">
                        <a:latin typeface="Cambria Math" panose="02040503050406030204" pitchFamily="18" charset="0"/>
                        <a:cs typeface="Segoe UI Semilight" panose="020B0402040204020203" pitchFamily="34" charset="0"/>
                      </a:rPr>
                      <m:t>=5</m:t>
                    </m:r>
                  </m:oMath>
                </a14:m>
                <a:r>
                  <a:rPr lang="en-US" sz="20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000" b="0" i="1" smtClean="0">
                        <a:latin typeface="Cambria Math" panose="02040503050406030204" pitchFamily="18" charset="0"/>
                        <a:cs typeface="Segoe UI Semilight" panose="020B0402040204020203" pitchFamily="34" charset="0"/>
                      </a:rPr>
                      <m:t>𝑓</m:t>
                    </m:r>
                    <m:d>
                      <m:dPr>
                        <m:ctrlPr>
                          <a:rPr lang="en-US" sz="2000" b="0" i="1" smtClean="0">
                            <a:latin typeface="Cambria Math" panose="02040503050406030204" pitchFamily="18" charset="0"/>
                            <a:cs typeface="Segoe UI Semilight" panose="020B0402040204020203" pitchFamily="34" charset="0"/>
                          </a:rPr>
                        </m:ctrlPr>
                      </m:dPr>
                      <m:e>
                        <m:r>
                          <a:rPr lang="en-US" sz="2000" b="0" i="1" smtClean="0">
                            <a:latin typeface="Cambria Math" panose="02040503050406030204" pitchFamily="18" charset="0"/>
                            <a:cs typeface="Segoe UI Semilight" panose="020B0402040204020203" pitchFamily="34" charset="0"/>
                          </a:rPr>
                          <m:t>𝑛</m:t>
                        </m:r>
                      </m:e>
                    </m:d>
                    <m:r>
                      <a:rPr lang="en-US" sz="2000" b="0" i="1" smtClean="0">
                        <a:latin typeface="Cambria Math" panose="02040503050406030204" pitchFamily="18" charset="0"/>
                        <a:cs typeface="Segoe UI Semilight" panose="020B0402040204020203" pitchFamily="34" charset="0"/>
                      </a:rPr>
                      <m:t>=</m:t>
                    </m:r>
                  </m:oMath>
                </a14:m>
                <a:r>
                  <a:rPr lang="en-US" sz="2000" dirty="0">
                    <a:latin typeface="Segoe UI Semilight" panose="020B0402040204020203" pitchFamily="34" charset="0"/>
                    <a:cs typeface="Segoe UI Semilight" panose="020B0402040204020203" pitchFamily="34" charset="0"/>
                  </a:rPr>
                  <a:t>smallest divisor of </a:t>
                </a:r>
                <a14:m>
                  <m:oMath xmlns:m="http://schemas.openxmlformats.org/officeDocument/2006/math">
                    <m:r>
                      <a:rPr lang="en-US" sz="2000" b="0" i="1" smtClean="0">
                        <a:latin typeface="Cambria Math" panose="02040503050406030204" pitchFamily="18" charset="0"/>
                        <a:cs typeface="Segoe UI Semilight" panose="020B0402040204020203" pitchFamily="34" charset="0"/>
                      </a:rPr>
                      <m:t>𝑛</m:t>
                    </m:r>
                    <m:r>
                      <a:rPr lang="en-US" sz="2000" b="0" i="1" smtClean="0">
                        <a:latin typeface="Cambria Math" panose="02040503050406030204" pitchFamily="18" charset="0"/>
                        <a:cs typeface="Segoe UI Semilight" panose="020B0402040204020203" pitchFamily="34" charset="0"/>
                      </a:rPr>
                      <m:t>≤1⋅</m:t>
                    </m:r>
                    <m:r>
                      <a:rPr lang="en-US" sz="2000" b="0" i="1" smtClean="0">
                        <a:latin typeface="Cambria Math" panose="02040503050406030204" pitchFamily="18" charset="0"/>
                        <a:cs typeface="Segoe UI Semilight" panose="020B0402040204020203" pitchFamily="34" charset="0"/>
                      </a:rPr>
                      <m:t>𝑛</m:t>
                    </m:r>
                  </m:oMath>
                </a14:m>
                <a:r>
                  <a:rPr lang="en-US" sz="2000" dirty="0">
                    <a:latin typeface="Segoe UI Semilight" panose="020B0402040204020203" pitchFamily="34" charset="0"/>
                    <a:cs typeface="Segoe UI Semilight" panose="020B0402040204020203" pitchFamily="34" charset="0"/>
                  </a:rPr>
                  <a:t> for </a:t>
                </a:r>
                <a14:m>
                  <m:oMath xmlns:m="http://schemas.openxmlformats.org/officeDocument/2006/math">
                    <m:r>
                      <a:rPr lang="en-US" sz="2000" b="0" i="1" smtClean="0">
                        <a:latin typeface="Cambria Math" panose="02040503050406030204" pitchFamily="18" charset="0"/>
                        <a:cs typeface="Segoe UI Semilight" panose="020B0402040204020203" pitchFamily="34" charset="0"/>
                      </a:rPr>
                      <m:t>𝑛</m:t>
                    </m:r>
                    <m:r>
                      <a:rPr lang="en-US" sz="2000" b="0" i="1" smtClean="0">
                        <a:latin typeface="Cambria Math" panose="02040503050406030204" pitchFamily="18" charset="0"/>
                        <a:cs typeface="Segoe UI Semilight" panose="020B0402040204020203" pitchFamily="34" charset="0"/>
                      </a:rPr>
                      <m:t>≥5</m:t>
                    </m:r>
                  </m:oMath>
                </a14:m>
                <a:endParaRPr lang="en-US" sz="2000" dirty="0">
                  <a:latin typeface="Segoe UI Semilight" panose="020B0402040204020203" pitchFamily="34" charset="0"/>
                  <a:cs typeface="Segoe UI Semilight" panose="020B0402040204020203"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58913" y="3665764"/>
                <a:ext cx="5023180" cy="1631216"/>
              </a:xfrm>
              <a:prstGeom prst="rect">
                <a:avLst/>
              </a:prstGeom>
              <a:blipFill>
                <a:blip r:embed="rId6"/>
                <a:stretch>
                  <a:fillRect l="-1335" t="-1493" b="-5970"/>
                </a:stretch>
              </a:blipFill>
            </p:spPr>
            <p:txBody>
              <a:bodyPr/>
              <a:lstStyle/>
              <a:p>
                <a:r>
                  <a:rPr lang="en-US">
                    <a:noFill/>
                  </a:rPr>
                  <a:t> </a:t>
                </a:r>
              </a:p>
            </p:txBody>
          </p:sp>
        </mc:Fallback>
      </mc:AlternateContent>
      <p:cxnSp>
        <p:nvCxnSpPr>
          <p:cNvPr id="12" name="Straight Connector 11"/>
          <p:cNvCxnSpPr>
            <a:cxnSpLocks/>
          </p:cNvCxnSpPr>
          <p:nvPr/>
        </p:nvCxnSpPr>
        <p:spPr>
          <a:xfrm flipV="1">
            <a:off x="558912" y="281214"/>
            <a:ext cx="7095114" cy="3147786"/>
          </a:xfrm>
          <a:prstGeom prst="line">
            <a:avLst/>
          </a:prstGeom>
          <a:ln w="3492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p:cNvSpPr txBox="1"/>
              <p:nvPr/>
            </p:nvSpPr>
            <p:spPr>
              <a:xfrm>
                <a:off x="6251943" y="3663118"/>
                <a:ext cx="5429727" cy="1938992"/>
              </a:xfrm>
              <a:prstGeom prst="rect">
                <a:avLst/>
              </a:prstGeom>
              <a:noFill/>
            </p:spPr>
            <p:txBody>
              <a:bodyPr wrap="square" rtlCol="0">
                <a:spAutoFit/>
              </a:bodyPr>
              <a:lstStyle/>
              <a:p>
                <a:r>
                  <a:rPr lang="en-US" sz="2000" dirty="0">
                    <a:latin typeface="Segoe UI Semilight" panose="020B0402040204020203" pitchFamily="34" charset="0"/>
                    <a:cs typeface="Segoe UI Semilight" panose="020B0402040204020203" pitchFamily="34" charset="0"/>
                  </a:rPr>
                  <a:t>Is the running time </a:t>
                </a:r>
                <a14:m>
                  <m:oMath xmlns:m="http://schemas.openxmlformats.org/officeDocument/2006/math">
                    <m:r>
                      <a:rPr lang="en-US" sz="2000" b="0" i="1" smtClean="0">
                        <a:latin typeface="Cambria Math" panose="02040503050406030204" pitchFamily="18" charset="0"/>
                      </a:rPr>
                      <m:t>𝑂</m:t>
                    </m:r>
                    <m:r>
                      <a:rPr lang="en-US" sz="2000" b="0" i="1" smtClean="0">
                        <a:latin typeface="Cambria Math" panose="02040503050406030204" pitchFamily="18" charset="0"/>
                      </a:rPr>
                      <m:t>(1)</m:t>
                    </m:r>
                  </m:oMath>
                </a14:m>
                <a:r>
                  <a:rPr lang="en-US" sz="2000" dirty="0">
                    <a:latin typeface="Segoe UI Semilight" panose="020B0402040204020203" pitchFamily="34" charset="0"/>
                    <a:cs typeface="Segoe UI Semilight" panose="020B0402040204020203" pitchFamily="34" charset="0"/>
                  </a:rPr>
                  <a:t>?</a:t>
                </a:r>
              </a:p>
              <a:p>
                <a:r>
                  <a:rPr lang="en-US" sz="2000" dirty="0">
                    <a:latin typeface="Segoe UI Semilight" panose="020B0402040204020203" pitchFamily="34" charset="0"/>
                    <a:cs typeface="Segoe UI Semilight" panose="020B0402040204020203" pitchFamily="34" charset="0"/>
                  </a:rPr>
                  <a:t>Can you find constants </a:t>
                </a:r>
                <a14:m>
                  <m:oMath xmlns:m="http://schemas.openxmlformats.org/officeDocument/2006/math">
                    <m:r>
                      <a:rPr lang="en-US" sz="2000" i="1" dirty="0" smtClean="0">
                        <a:latin typeface="Cambria Math" panose="02040503050406030204" pitchFamily="18" charset="0"/>
                        <a:cs typeface="Segoe UI Semilight" panose="020B0402040204020203" pitchFamily="34" charset="0"/>
                      </a:rPr>
                      <m:t>𝑐</m:t>
                    </m:r>
                  </m:oMath>
                </a14:m>
                <a:r>
                  <a:rPr lang="en-US" sz="2000" dirty="0">
                    <a:latin typeface="Segoe UI Semilight" panose="020B0402040204020203" pitchFamily="34" charset="0"/>
                    <a:cs typeface="Segoe UI Semilight" panose="020B0402040204020203" pitchFamily="34" charset="0"/>
                  </a:rPr>
                  <a:t> and </a:t>
                </a:r>
                <a14:m>
                  <m:oMath xmlns:m="http://schemas.openxmlformats.org/officeDocument/2006/math">
                    <m:sSub>
                      <m:sSubPr>
                        <m:ctrlPr>
                          <a:rPr lang="en-US" sz="2000" i="1" dirty="0" smtClean="0">
                            <a:latin typeface="Cambria Math" panose="02040503050406030204" pitchFamily="18" charset="0"/>
                            <a:cs typeface="Segoe UI Semilight" panose="020B0402040204020203" pitchFamily="34" charset="0"/>
                          </a:rPr>
                        </m:ctrlPr>
                      </m:sSubPr>
                      <m:e>
                        <m:r>
                          <a:rPr lang="en-US" sz="2000" i="1" dirty="0" smtClean="0">
                            <a:latin typeface="Cambria Math" panose="02040503050406030204" pitchFamily="18" charset="0"/>
                            <a:cs typeface="Segoe UI Semilight" panose="020B0402040204020203" pitchFamily="34" charset="0"/>
                          </a:rPr>
                          <m:t>𝑛</m:t>
                        </m:r>
                      </m:e>
                      <m:sub>
                        <m:r>
                          <a:rPr lang="en-US" sz="2000" i="1" dirty="0" smtClean="0">
                            <a:latin typeface="Cambria Math" panose="02040503050406030204" pitchFamily="18" charset="0"/>
                            <a:cs typeface="Segoe UI Semilight" panose="020B0402040204020203" pitchFamily="34" charset="0"/>
                          </a:rPr>
                          <m:t>0</m:t>
                        </m:r>
                      </m:sub>
                    </m:sSub>
                  </m:oMath>
                </a14:m>
                <a:r>
                  <a:rPr lang="en-US" sz="2000" dirty="0">
                    <a:latin typeface="Segoe UI Semilight" panose="020B0402040204020203" pitchFamily="34" charset="0"/>
                    <a:cs typeface="Segoe UI Semilight" panose="020B0402040204020203" pitchFamily="34" charset="0"/>
                  </a:rPr>
                  <a:t>?</a:t>
                </a:r>
              </a:p>
              <a:p>
                <a:endParaRPr lang="en-US" sz="2000" dirty="0">
                  <a:latin typeface="Segoe UI Semilight" panose="020B0402040204020203" pitchFamily="34" charset="0"/>
                  <a:cs typeface="Segoe UI Semilight" panose="020B0402040204020203" pitchFamily="34" charset="0"/>
                </a:endParaRPr>
              </a:p>
              <a:p>
                <a:r>
                  <a:rPr lang="en-US" sz="2000" dirty="0">
                    <a:latin typeface="Segoe UI Semilight" panose="020B0402040204020203" pitchFamily="34" charset="0"/>
                    <a:cs typeface="Segoe UI Semilight" panose="020B0402040204020203" pitchFamily="34" charset="0"/>
                  </a:rPr>
                  <a:t>No! Choose your value of </a:t>
                </a:r>
                <a14:m>
                  <m:oMath xmlns:m="http://schemas.openxmlformats.org/officeDocument/2006/math">
                    <m:r>
                      <a:rPr lang="en-US" sz="2000" b="0" i="1" smtClean="0">
                        <a:latin typeface="Cambria Math" panose="02040503050406030204" pitchFamily="18" charset="0"/>
                        <a:cs typeface="Segoe UI Semilight" panose="020B0402040204020203" pitchFamily="34" charset="0"/>
                      </a:rPr>
                      <m:t>𝑐</m:t>
                    </m:r>
                  </m:oMath>
                </a14:m>
                <a:r>
                  <a:rPr lang="en-US" sz="2000" dirty="0">
                    <a:latin typeface="Segoe UI Semilight" panose="020B0402040204020203" pitchFamily="34" charset="0"/>
                    <a:cs typeface="Segoe UI Semilight" panose="020B0402040204020203" pitchFamily="34" charset="0"/>
                  </a:rPr>
                  <a:t>. I can find a prime number </a:t>
                </a:r>
                <a14:m>
                  <m:oMath xmlns:m="http://schemas.openxmlformats.org/officeDocument/2006/math">
                    <m:r>
                      <a:rPr lang="en-US" sz="2000" b="0" i="1" smtClean="0">
                        <a:latin typeface="Cambria Math" panose="02040503050406030204" pitchFamily="18" charset="0"/>
                        <a:cs typeface="Segoe UI Semilight" panose="020B0402040204020203" pitchFamily="34" charset="0"/>
                      </a:rPr>
                      <m:t>𝑘</m:t>
                    </m:r>
                    <m:r>
                      <a:rPr lang="en-US" sz="2000" b="0" i="1" smtClean="0">
                        <a:latin typeface="Cambria Math" panose="02040503050406030204" pitchFamily="18" charset="0"/>
                        <a:cs typeface="Segoe UI Semilight" panose="020B0402040204020203" pitchFamily="34" charset="0"/>
                      </a:rPr>
                      <m:t> </m:t>
                    </m:r>
                  </m:oMath>
                </a14:m>
                <a:r>
                  <a:rPr lang="en-US" sz="2000" dirty="0">
                    <a:latin typeface="Segoe UI Semilight" panose="020B0402040204020203" pitchFamily="34" charset="0"/>
                    <a:cs typeface="Segoe UI Semilight" panose="020B0402040204020203" pitchFamily="34" charset="0"/>
                  </a:rPr>
                  <a:t>bigger than </a:t>
                </a:r>
                <a14:m>
                  <m:oMath xmlns:m="http://schemas.openxmlformats.org/officeDocument/2006/math">
                    <m:r>
                      <a:rPr lang="en-US" sz="2000" b="0" i="1" smtClean="0">
                        <a:latin typeface="Cambria Math" panose="02040503050406030204" pitchFamily="18" charset="0"/>
                        <a:cs typeface="Segoe UI Semilight" panose="020B0402040204020203" pitchFamily="34" charset="0"/>
                      </a:rPr>
                      <m:t>𝑐</m:t>
                    </m:r>
                    <m:r>
                      <a:rPr lang="en-US" sz="2000" b="0" i="1" smtClean="0">
                        <a:latin typeface="Cambria Math" panose="02040503050406030204" pitchFamily="18" charset="0"/>
                        <a:cs typeface="Segoe UI Semilight" panose="020B0402040204020203" pitchFamily="34" charset="0"/>
                      </a:rPr>
                      <m:t>.</m:t>
                    </m:r>
                  </m:oMath>
                </a14:m>
                <a:endParaRPr lang="en-US" sz="2000" dirty="0">
                  <a:latin typeface="Segoe UI Semilight" panose="020B0402040204020203" pitchFamily="34" charset="0"/>
                  <a:cs typeface="Segoe UI Semilight" panose="020B0402040204020203" pitchFamily="34" charset="0"/>
                </a:endParaRPr>
              </a:p>
              <a:p>
                <a:r>
                  <a:rPr lang="en-US" sz="2000" dirty="0">
                    <a:latin typeface="Segoe UI Semilight" panose="020B0402040204020203" pitchFamily="34" charset="0"/>
                    <a:cs typeface="Segoe UI Semilight" panose="020B0402040204020203" pitchFamily="34" charset="0"/>
                  </a:rPr>
                  <a:t>And </a:t>
                </a:r>
                <a14:m>
                  <m:oMath xmlns:m="http://schemas.openxmlformats.org/officeDocument/2006/math">
                    <m:r>
                      <a:rPr lang="en-US" sz="2000" b="0" i="1" smtClean="0">
                        <a:latin typeface="Cambria Math" panose="02040503050406030204" pitchFamily="18" charset="0"/>
                        <a:cs typeface="Segoe UI Semilight" panose="020B0402040204020203" pitchFamily="34" charset="0"/>
                      </a:rPr>
                      <m:t>𝑓</m:t>
                    </m:r>
                    <m:d>
                      <m:dPr>
                        <m:ctrlPr>
                          <a:rPr lang="en-US" sz="2000" b="0" i="1" smtClean="0">
                            <a:latin typeface="Cambria Math" panose="02040503050406030204" pitchFamily="18" charset="0"/>
                            <a:cs typeface="Segoe UI Semilight" panose="020B0402040204020203" pitchFamily="34" charset="0"/>
                          </a:rPr>
                        </m:ctrlPr>
                      </m:dPr>
                      <m:e>
                        <m:r>
                          <a:rPr lang="en-US" sz="2000" b="0" i="1" smtClean="0">
                            <a:latin typeface="Cambria Math" panose="02040503050406030204" pitchFamily="18" charset="0"/>
                            <a:cs typeface="Segoe UI Semilight" panose="020B0402040204020203" pitchFamily="34" charset="0"/>
                          </a:rPr>
                          <m:t>𝑘</m:t>
                        </m:r>
                      </m:e>
                    </m:d>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𝑘</m:t>
                    </m:r>
                    <m:r>
                      <a:rPr lang="en-US" sz="2000" b="0" i="1" smtClean="0">
                        <a:latin typeface="Cambria Math" panose="02040503050406030204" pitchFamily="18" charset="0"/>
                        <a:cs typeface="Segoe UI Semilight" panose="020B0402040204020203" pitchFamily="34" charset="0"/>
                      </a:rPr>
                      <m:t>&gt;</m:t>
                    </m:r>
                    <m:r>
                      <a:rPr lang="en-US" sz="2000" b="0" i="1" smtClean="0">
                        <a:latin typeface="Cambria Math" panose="02040503050406030204" pitchFamily="18" charset="0"/>
                        <a:cs typeface="Segoe UI Semilight" panose="020B0402040204020203" pitchFamily="34" charset="0"/>
                      </a:rPr>
                      <m:t>𝑐</m:t>
                    </m:r>
                    <m:r>
                      <a:rPr lang="en-US" sz="2000" b="0" i="1" smtClean="0">
                        <a:latin typeface="Cambria Math" panose="02040503050406030204" pitchFamily="18" charset="0"/>
                        <a:cs typeface="Segoe UI Semilight" panose="020B0402040204020203" pitchFamily="34" charset="0"/>
                      </a:rPr>
                      <m:t>⋅1</m:t>
                    </m:r>
                  </m:oMath>
                </a14:m>
                <a:r>
                  <a:rPr lang="en-US" sz="2000" dirty="0">
                    <a:latin typeface="Segoe UI Semilight" panose="020B0402040204020203" pitchFamily="34" charset="0"/>
                    <a:cs typeface="Segoe UI Semilight" panose="020B0402040204020203" pitchFamily="34" charset="0"/>
                  </a:rPr>
                  <a:t> so the definition isn’t met!</a:t>
                </a:r>
              </a:p>
            </p:txBody>
          </p:sp>
        </mc:Choice>
        <mc:Fallback xmlns="">
          <p:sp>
            <p:nvSpPr>
              <p:cNvPr id="16" name="TextBox 15"/>
              <p:cNvSpPr txBox="1">
                <a:spLocks noRot="1" noChangeAspect="1" noMove="1" noResize="1" noEditPoints="1" noAdjustHandles="1" noChangeArrowheads="1" noChangeShapeType="1" noTextEdit="1"/>
              </p:cNvSpPr>
              <p:nvPr/>
            </p:nvSpPr>
            <p:spPr>
              <a:xfrm>
                <a:off x="6251943" y="3663118"/>
                <a:ext cx="5429727" cy="1938992"/>
              </a:xfrm>
              <a:prstGeom prst="rect">
                <a:avLst/>
              </a:prstGeom>
              <a:blipFill>
                <a:blip r:embed="rId7"/>
                <a:stretch>
                  <a:fillRect l="-1236" t="-1572" r="-337" b="-50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558912" y="5603358"/>
                <a:ext cx="10934882"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It’s </a:t>
                </a:r>
                <a14:m>
                  <m:oMath xmlns:m="http://schemas.openxmlformats.org/officeDocument/2006/math">
                    <m:r>
                      <a:rPr lang="en-US" sz="2400" b="0" i="1" smtClean="0">
                        <a:latin typeface="Cambria Math" panose="02040503050406030204" pitchFamily="18" charset="0"/>
                      </a:rPr>
                      <m:t>𝑂</m:t>
                    </m:r>
                    <m:r>
                      <a:rPr lang="en-US" sz="2400" b="0" i="1" smtClean="0">
                        <a:latin typeface="Cambria Math" panose="02040503050406030204" pitchFamily="18" charset="0"/>
                      </a:rPr>
                      <m:t>(</m:t>
                    </m:r>
                    <m:r>
                      <a:rPr lang="en-US" sz="2400" b="0" i="1" smtClean="0">
                        <a:latin typeface="Cambria Math" panose="02040503050406030204" pitchFamily="18" charset="0"/>
                      </a:rPr>
                      <m:t>𝑛</m:t>
                    </m:r>
                    <m:r>
                      <a:rPr lang="en-US" sz="2400" b="0" i="1" smtClean="0">
                        <a:latin typeface="Cambria Math" panose="02040503050406030204" pitchFamily="18" charset="0"/>
                      </a:rPr>
                      <m:t>)</m:t>
                    </m:r>
                  </m:oMath>
                </a14:m>
                <a:r>
                  <a:rPr lang="en-US" sz="2400" dirty="0">
                    <a:latin typeface="Segoe UI Semilight" panose="020B0402040204020203" pitchFamily="34" charset="0"/>
                    <a:cs typeface="Segoe UI Semilight" panose="020B0402040204020203" pitchFamily="34" charset="0"/>
                  </a:rPr>
                  <a:t> but not </a:t>
                </a:r>
                <a14:m>
                  <m:oMath xmlns:m="http://schemas.openxmlformats.org/officeDocument/2006/math">
                    <m:r>
                      <a:rPr lang="en-US" sz="2400" b="0" i="1" smtClean="0">
                        <a:latin typeface="Cambria Math" panose="02040503050406030204" pitchFamily="18" charset="0"/>
                      </a:rPr>
                      <m:t>𝑂</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e>
                    </m:d>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558912" y="5603358"/>
                <a:ext cx="10934882" cy="461665"/>
              </a:xfrm>
              <a:prstGeom prst="rect">
                <a:avLst/>
              </a:prstGeom>
              <a:blipFill>
                <a:blip r:embed="rId8"/>
                <a:stretch>
                  <a:fillRect l="-892" t="-9211" b="-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7B60897-0F13-474C-8405-834B1E05D2C7}"/>
                  </a:ext>
                </a:extLst>
              </p:cNvPr>
              <p:cNvSpPr txBox="1"/>
              <p:nvPr/>
            </p:nvSpPr>
            <p:spPr>
              <a:xfrm>
                <a:off x="849086" y="281214"/>
                <a:ext cx="914400"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0" i="1" smtClean="0">
                          <a:solidFill>
                            <a:srgbClr val="4C3282"/>
                          </a:solidFill>
                          <a:latin typeface="Cambria Math" panose="02040503050406030204" pitchFamily="18" charset="0"/>
                        </a:rPr>
                        <m:t>𝑓</m:t>
                      </m:r>
                      <m:r>
                        <a:rPr lang="en-US" sz="3600" b="0" i="1" smtClean="0">
                          <a:solidFill>
                            <a:srgbClr val="4C3282"/>
                          </a:solidFill>
                          <a:latin typeface="Cambria Math" panose="02040503050406030204" pitchFamily="18" charset="0"/>
                        </a:rPr>
                        <m:t>(</m:t>
                      </m:r>
                      <m:r>
                        <a:rPr lang="en-US" sz="3600" b="0" i="1" smtClean="0">
                          <a:solidFill>
                            <a:srgbClr val="4C3282"/>
                          </a:solidFill>
                          <a:latin typeface="Cambria Math" panose="02040503050406030204" pitchFamily="18" charset="0"/>
                        </a:rPr>
                        <m:t>𝑛</m:t>
                      </m:r>
                      <m:r>
                        <a:rPr lang="en-US" sz="3600" b="0" i="1" smtClean="0">
                          <a:solidFill>
                            <a:srgbClr val="4C3282"/>
                          </a:solidFill>
                          <a:latin typeface="Cambria Math" panose="02040503050406030204" pitchFamily="18" charset="0"/>
                        </a:rPr>
                        <m:t>)</m:t>
                      </m:r>
                    </m:oMath>
                  </m:oMathPara>
                </a14:m>
                <a:endParaRPr lang="en-US" sz="3600" dirty="0"/>
              </a:p>
            </p:txBody>
          </p:sp>
        </mc:Choice>
        <mc:Fallback xmlns="">
          <p:sp>
            <p:nvSpPr>
              <p:cNvPr id="14" name="TextBox 13">
                <a:extLst>
                  <a:ext uri="{FF2B5EF4-FFF2-40B4-BE49-F238E27FC236}">
                    <a16:creationId xmlns:a16="http://schemas.microsoft.com/office/drawing/2014/main" id="{A7B60897-0F13-474C-8405-834B1E05D2C7}"/>
                  </a:ext>
                </a:extLst>
              </p:cNvPr>
              <p:cNvSpPr txBox="1">
                <a:spLocks noRot="1" noChangeAspect="1" noMove="1" noResize="1" noEditPoints="1" noAdjustHandles="1" noChangeArrowheads="1" noChangeShapeType="1" noTextEdit="1"/>
              </p:cNvSpPr>
              <p:nvPr/>
            </p:nvSpPr>
            <p:spPr>
              <a:xfrm>
                <a:off x="849086" y="281214"/>
                <a:ext cx="914400" cy="646331"/>
              </a:xfrm>
              <a:prstGeom prst="rect">
                <a:avLst/>
              </a:prstGeom>
              <a:blipFill>
                <a:blip r:embed="rId9"/>
                <a:stretch>
                  <a:fillRect r="-6000"/>
                </a:stretch>
              </a:blipFill>
            </p:spPr>
            <p:txBody>
              <a:bodyPr/>
              <a:lstStyle/>
              <a:p>
                <a:r>
                  <a:rPr lang="en-US">
                    <a:noFill/>
                  </a:rPr>
                  <a:t> </a:t>
                </a:r>
              </a:p>
            </p:txBody>
          </p:sp>
        </mc:Fallback>
      </mc:AlternateContent>
    </p:spTree>
    <p:extLst>
      <p:ext uri="{BB962C8B-B14F-4D97-AF65-F5344CB8AC3E}">
        <p14:creationId xmlns:p14="http://schemas.microsoft.com/office/powerpoint/2010/main" val="4811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Big-O isn’t everything</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a:t>Our prime finding code is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 </m:t>
                    </m:r>
                  </m:oMath>
                </a14:m>
                <a:r>
                  <a:rPr lang="en-US" dirty="0"/>
                  <a:t>as tight bound. But so is printing all the elements of a list.</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227" t="-1567"/>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s-ES"/>
              <a:t>CSE 332 SU 18 -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31</a:t>
            </a:fld>
            <a:endParaRPr lang="en-US"/>
          </a:p>
        </p:txBody>
      </p:sp>
      <p:pic>
        <p:nvPicPr>
          <p:cNvPr id="6" name="Content Placeholder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239" y="1942236"/>
            <a:ext cx="4873791" cy="234268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5301" y="1942236"/>
            <a:ext cx="5046004" cy="2342682"/>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554877" y="5201365"/>
                <a:ext cx="11227981" cy="1107996"/>
              </a:xfrm>
              <a:prstGeom prst="rect">
                <a:avLst/>
              </a:prstGeom>
              <a:noFill/>
            </p:spPr>
            <p:txBody>
              <a:bodyPr wrap="square" rtlCol="0">
                <a:spAutoFit/>
              </a:bodyPr>
              <a:lstStyle/>
              <a:p>
                <a:r>
                  <a:rPr lang="en-US" sz="2200" dirty="0">
                    <a:latin typeface="Segoe UI Semilight" panose="020B0402040204020203" pitchFamily="34" charset="0"/>
                    <a:cs typeface="Segoe UI Semilight" panose="020B0402040204020203" pitchFamily="34" charset="0"/>
                  </a:rPr>
                  <a:t>Your experience running these two pieces of code is going to be very different. </a:t>
                </a:r>
              </a:p>
              <a:p>
                <a:r>
                  <a:rPr lang="en-US" sz="2200" dirty="0">
                    <a:latin typeface="Segoe UI Semilight" panose="020B0402040204020203" pitchFamily="34" charset="0"/>
                    <a:cs typeface="Segoe UI Semilight" panose="020B0402040204020203" pitchFamily="34" charset="0"/>
                  </a:rPr>
                  <a:t>It’s disappointing that the </a:t>
                </a:r>
                <a14:m>
                  <m:oMath xmlns:m="http://schemas.openxmlformats.org/officeDocument/2006/math">
                    <m:r>
                      <a:rPr lang="en-US" sz="2200" b="0" i="1" smtClean="0">
                        <a:latin typeface="Cambria Math" panose="02040503050406030204" pitchFamily="18" charset="0"/>
                        <a:cs typeface="Segoe UI Semilight" panose="020B0402040204020203" pitchFamily="34" charset="0"/>
                      </a:rPr>
                      <m:t>𝑂</m:t>
                    </m:r>
                    <m:r>
                      <a:rPr lang="en-US" sz="2200" b="0" i="0" smtClean="0">
                        <a:latin typeface="Cambria Math" panose="02040503050406030204" pitchFamily="18" charset="0"/>
                        <a:cs typeface="Segoe UI Semilight" panose="020B0402040204020203" pitchFamily="34" charset="0"/>
                      </a:rPr>
                      <m:t>()</m:t>
                    </m:r>
                  </m:oMath>
                </a14:m>
                <a:r>
                  <a:rPr lang="en-US" sz="2200" dirty="0">
                    <a:latin typeface="Segoe UI Semilight" panose="020B0402040204020203" pitchFamily="34" charset="0"/>
                    <a:cs typeface="Segoe UI Semilight" panose="020B0402040204020203" pitchFamily="34" charset="0"/>
                  </a:rPr>
                  <a:t> are the same – that’s not very precise. </a:t>
                </a:r>
              </a:p>
              <a:p>
                <a:r>
                  <a:rPr lang="en-US" sz="2200" dirty="0">
                    <a:latin typeface="Segoe UI Semilight" panose="020B0402040204020203" pitchFamily="34" charset="0"/>
                    <a:cs typeface="Segoe UI Semilight" panose="020B0402040204020203" pitchFamily="34" charset="0"/>
                  </a:rPr>
                  <a:t>Could we have some way of pointing out the list code always takes AT LEAST </a:t>
                </a:r>
                <a14:m>
                  <m:oMath xmlns:m="http://schemas.openxmlformats.org/officeDocument/2006/math">
                    <m:r>
                      <a:rPr lang="en-US" sz="2200" b="0" i="1" smtClean="0">
                        <a:latin typeface="Cambria Math" panose="02040503050406030204" pitchFamily="18" charset="0"/>
                        <a:cs typeface="Segoe UI Semilight" panose="020B0402040204020203" pitchFamily="34" charset="0"/>
                      </a:rPr>
                      <m:t>𝑛</m:t>
                    </m:r>
                  </m:oMath>
                </a14:m>
                <a:r>
                  <a:rPr lang="en-US" sz="2200" dirty="0">
                    <a:latin typeface="Segoe UI Semilight" panose="020B0402040204020203" pitchFamily="34" charset="0"/>
                    <a:cs typeface="Segoe UI Semilight" panose="020B0402040204020203" pitchFamily="34" charset="0"/>
                  </a:rPr>
                  <a:t> operations?</a:t>
                </a:r>
              </a:p>
            </p:txBody>
          </p:sp>
        </mc:Choice>
        <mc:Fallback xmlns="">
          <p:sp>
            <p:nvSpPr>
              <p:cNvPr id="8" name="TextBox 7"/>
              <p:cNvSpPr txBox="1">
                <a:spLocks noRot="1" noChangeAspect="1" noMove="1" noResize="1" noEditPoints="1" noAdjustHandles="1" noChangeArrowheads="1" noChangeShapeType="1" noTextEdit="1"/>
              </p:cNvSpPr>
              <p:nvPr/>
            </p:nvSpPr>
            <p:spPr>
              <a:xfrm>
                <a:off x="554877" y="5201365"/>
                <a:ext cx="11227981" cy="1107996"/>
              </a:xfrm>
              <a:prstGeom prst="rect">
                <a:avLst/>
              </a:prstGeom>
              <a:blipFill>
                <a:blip r:embed="rId6"/>
                <a:stretch>
                  <a:fillRect l="-678" t="-3409"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C645502-1A69-3C48-8750-ABC24543D3A2}"/>
                  </a:ext>
                </a:extLst>
              </p:cNvPr>
              <p:cNvSpPr txBox="1"/>
              <p:nvPr/>
            </p:nvSpPr>
            <p:spPr>
              <a:xfrm>
                <a:off x="2648893" y="4284918"/>
                <a:ext cx="7393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𝑂</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oMath>
                  </m:oMathPara>
                </a14:m>
                <a:endParaRPr lang="en-US" dirty="0"/>
              </a:p>
            </p:txBody>
          </p:sp>
        </mc:Choice>
        <mc:Fallback xmlns="">
          <p:sp>
            <p:nvSpPr>
              <p:cNvPr id="9" name="TextBox 8">
                <a:extLst>
                  <a:ext uri="{FF2B5EF4-FFF2-40B4-BE49-F238E27FC236}">
                    <a16:creationId xmlns:a16="http://schemas.microsoft.com/office/drawing/2014/main" id="{AC645502-1A69-3C48-8750-ABC24543D3A2}"/>
                  </a:ext>
                </a:extLst>
              </p:cNvPr>
              <p:cNvSpPr txBox="1">
                <a:spLocks noRot="1" noChangeAspect="1" noMove="1" noResize="1" noEditPoints="1" noAdjustHandles="1" noChangeArrowheads="1" noChangeShapeType="1" noTextEdit="1"/>
              </p:cNvSpPr>
              <p:nvPr/>
            </p:nvSpPr>
            <p:spPr>
              <a:xfrm>
                <a:off x="2648893" y="4284918"/>
                <a:ext cx="739305" cy="369332"/>
              </a:xfrm>
              <a:prstGeom prst="rect">
                <a:avLst/>
              </a:prstGeom>
              <a:blipFill>
                <a:blip r:embed="rId7"/>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F19D812-9C80-CF41-BE57-7799C0D1CA02}"/>
                  </a:ext>
                </a:extLst>
              </p:cNvPr>
              <p:cNvSpPr txBox="1"/>
              <p:nvPr/>
            </p:nvSpPr>
            <p:spPr>
              <a:xfrm>
                <a:off x="7875062" y="4393965"/>
                <a:ext cx="7393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𝑂</m:t>
                      </m:r>
                      <m:r>
                        <a:rPr lang="en-US" i="1" smtClean="0">
                          <a:latin typeface="Cambria Math" panose="02040503050406030204" pitchFamily="18" charset="0"/>
                        </a:rPr>
                        <m:t>(</m:t>
                      </m:r>
                      <m:r>
                        <a:rPr lang="en-US" i="1" smtClean="0">
                          <a:latin typeface="Cambria Math" panose="02040503050406030204" pitchFamily="18" charset="0"/>
                        </a:rPr>
                        <m:t>𝑛</m:t>
                      </m:r>
                      <m:r>
                        <a:rPr lang="en-US" i="1" smtClean="0">
                          <a:latin typeface="Cambria Math" panose="02040503050406030204" pitchFamily="18" charset="0"/>
                        </a:rPr>
                        <m:t>)</m:t>
                      </m:r>
                    </m:oMath>
                  </m:oMathPara>
                </a14:m>
                <a:endParaRPr lang="en-US" dirty="0"/>
              </a:p>
            </p:txBody>
          </p:sp>
        </mc:Choice>
        <mc:Fallback xmlns="">
          <p:sp>
            <p:nvSpPr>
              <p:cNvPr id="11" name="TextBox 10">
                <a:extLst>
                  <a:ext uri="{FF2B5EF4-FFF2-40B4-BE49-F238E27FC236}">
                    <a16:creationId xmlns:a16="http://schemas.microsoft.com/office/drawing/2014/main" id="{AF19D812-9C80-CF41-BE57-7799C0D1CA02}"/>
                  </a:ext>
                </a:extLst>
              </p:cNvPr>
              <p:cNvSpPr txBox="1">
                <a:spLocks noRot="1" noChangeAspect="1" noMove="1" noResize="1" noEditPoints="1" noAdjustHandles="1" noChangeArrowheads="1" noChangeShapeType="1" noTextEdit="1"/>
              </p:cNvSpPr>
              <p:nvPr/>
            </p:nvSpPr>
            <p:spPr>
              <a:xfrm>
                <a:off x="7875062" y="4393965"/>
                <a:ext cx="739305" cy="369332"/>
              </a:xfrm>
              <a:prstGeom prst="rect">
                <a:avLst/>
              </a:prstGeom>
              <a:blipFill>
                <a:blip r:embed="rId8"/>
                <a:stretch>
                  <a:fillRect b="-13333"/>
                </a:stretch>
              </a:blipFill>
            </p:spPr>
            <p:txBody>
              <a:bodyPr/>
              <a:lstStyle/>
              <a:p>
                <a:r>
                  <a:rPr lang="en-US">
                    <a:noFill/>
                  </a:rPr>
                  <a:t> </a:t>
                </a:r>
              </a:p>
            </p:txBody>
          </p:sp>
        </mc:Fallback>
      </mc:AlternateContent>
      <p:cxnSp>
        <p:nvCxnSpPr>
          <p:cNvPr id="12" name="Straight Connector 11">
            <a:extLst>
              <a:ext uri="{FF2B5EF4-FFF2-40B4-BE49-F238E27FC236}">
                <a16:creationId xmlns:a16="http://schemas.microsoft.com/office/drawing/2014/main" id="{33040266-BAD9-824A-93DB-9E7E5ADE77B0}"/>
              </a:ext>
            </a:extLst>
          </p:cNvPr>
          <p:cNvCxnSpPr>
            <a:cxnSpLocks/>
          </p:cNvCxnSpPr>
          <p:nvPr/>
        </p:nvCxnSpPr>
        <p:spPr>
          <a:xfrm flipV="1">
            <a:off x="655669" y="1966555"/>
            <a:ext cx="4793362" cy="2107719"/>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8B89862-88AA-AE4D-9FDA-76ABDF7C982C}"/>
              </a:ext>
            </a:extLst>
          </p:cNvPr>
          <p:cNvCxnSpPr>
            <a:cxnSpLocks/>
          </p:cNvCxnSpPr>
          <p:nvPr/>
        </p:nvCxnSpPr>
        <p:spPr>
          <a:xfrm flipV="1">
            <a:off x="5875506" y="1966555"/>
            <a:ext cx="4708188" cy="2107719"/>
          </a:xfrm>
          <a:prstGeom prst="line">
            <a:avLst/>
          </a:prstGeom>
          <a:ln w="349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27486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Big-</a:t>
                </a:r>
                <a14:m>
                  <m:oMath xmlns:m="http://schemas.openxmlformats.org/officeDocument/2006/math">
                    <m:r>
                      <m:rPr>
                        <m:sty m:val="p"/>
                      </m:rPr>
                      <a:rPr lang="en-US" b="0" i="0" smtClean="0">
                        <a:latin typeface="Cambria Math" panose="02040503050406030204" pitchFamily="18" charset="0"/>
                      </a:rPr>
                      <m:t>Ω</m:t>
                    </m:r>
                  </m:oMath>
                </a14:m>
                <a:r>
                  <a:rPr lang="en-US" dirty="0"/>
                  <a:t> [Omega]</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3"/>
                <a:stretch>
                  <a:fillRect l="-2179" t="-6587" b="-9581"/>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s-ES"/>
              <a:t>CSE 332 SU 18 -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32</a:t>
            </a:fld>
            <a:endParaRPr lang="en-US"/>
          </a:p>
        </p:txBody>
      </p:sp>
      <p:grpSp>
        <p:nvGrpSpPr>
          <p:cNvPr id="6" name="Group 5"/>
          <p:cNvGrpSpPr/>
          <p:nvPr/>
        </p:nvGrpSpPr>
        <p:grpSpPr>
          <a:xfrm>
            <a:off x="6491717" y="88924"/>
            <a:ext cx="5042393" cy="1843018"/>
            <a:chOff x="677853" y="1580757"/>
            <a:chExt cx="5042393" cy="1843018"/>
          </a:xfrm>
        </p:grpSpPr>
        <mc:AlternateContent xmlns:mc="http://schemas.openxmlformats.org/markup-compatibility/2006" xmlns:a14="http://schemas.microsoft.com/office/drawing/2010/main">
          <mc:Choice Requires="a14">
            <p:sp>
              <p:nvSpPr>
                <p:cNvPr id="7" name="Rectangle 6"/>
                <p:cNvSpPr/>
                <p:nvPr/>
              </p:nvSpPr>
              <p:spPr>
                <a:xfrm>
                  <a:off x="677853" y="1580757"/>
                  <a:ext cx="5042393" cy="184301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i="1" dirty="0">
                    <a:latin typeface="Cambria Math" panose="02040503050406030204" pitchFamily="18" charset="0"/>
                  </a:endParaRPr>
                </a:p>
                <a:p>
                  <a14:m>
                    <m:oMath xmlns:m="http://schemas.openxmlformats.org/officeDocument/2006/math">
                      <m:r>
                        <a:rPr lang="en-US" sz="2400" i="1">
                          <a:latin typeface="Cambria Math" panose="02040503050406030204" pitchFamily="18" charset="0"/>
                        </a:rPr>
                        <m:t>𝑓</m:t>
                      </m:r>
                      <m:r>
                        <a:rPr lang="en-US" sz="2400" i="1">
                          <a:latin typeface="Cambria Math" panose="02040503050406030204" pitchFamily="18" charset="0"/>
                        </a:rPr>
                        <m:t>(</m:t>
                      </m:r>
                      <m:r>
                        <a:rPr lang="en-US" sz="2400" i="1">
                          <a:latin typeface="Cambria Math" panose="02040503050406030204" pitchFamily="18" charset="0"/>
                        </a:rPr>
                        <m:t>𝑛</m:t>
                      </m:r>
                      <m:r>
                        <a:rPr lang="en-US" sz="2400" i="1">
                          <a:latin typeface="Cambria Math" panose="02040503050406030204" pitchFamily="18" charset="0"/>
                        </a:rPr>
                        <m:t>)</m:t>
                      </m:r>
                    </m:oMath>
                  </a14:m>
                  <a:r>
                    <a:rPr lang="en-US" sz="2400" dirty="0"/>
                    <a:t> </a:t>
                  </a:r>
                  <a:r>
                    <a:rPr lang="en-US" sz="2200" dirty="0">
                      <a:solidFill>
                        <a:schemeClr val="bg1"/>
                      </a:solidFill>
                      <a:latin typeface="Segoe UI Semilight" panose="020B0402040204020203" pitchFamily="34" charset="0"/>
                      <a:cs typeface="Segoe UI Semilight" panose="020B0402040204020203" pitchFamily="34" charset="0"/>
                    </a:rPr>
                    <a:t>is </a:t>
                  </a:r>
                  <a14:m>
                    <m:oMath xmlns:m="http://schemas.openxmlformats.org/officeDocument/2006/math">
                      <m:r>
                        <m:rPr>
                          <m:sty m:val="p"/>
                        </m:rPr>
                        <a:rPr lang="en-US" sz="2400" b="0" i="0" smtClean="0">
                          <a:latin typeface="Cambria Math" panose="02040503050406030204" pitchFamily="18" charset="0"/>
                        </a:rPr>
                        <m:t>Ω</m:t>
                      </m:r>
                      <m:r>
                        <a:rPr lang="en-US" sz="2400" i="1">
                          <a:latin typeface="Cambria Math" panose="02040503050406030204" pitchFamily="18" charset="0"/>
                        </a:rPr>
                        <m:t>(</m:t>
                      </m:r>
                      <m:r>
                        <a:rPr lang="en-US" sz="2400" i="1">
                          <a:latin typeface="Cambria Math" panose="02040503050406030204" pitchFamily="18" charset="0"/>
                        </a:rPr>
                        <m:t>𝑔</m:t>
                      </m:r>
                      <m:d>
                        <m:dPr>
                          <m:ctrlPr>
                            <a:rPr lang="en-US" sz="2400" i="1">
                              <a:latin typeface="Cambria Math" panose="02040503050406030204" pitchFamily="18" charset="0"/>
                            </a:rPr>
                          </m:ctrlPr>
                        </m:dPr>
                        <m:e>
                          <m:r>
                            <a:rPr lang="en-US" sz="2400" i="1">
                              <a:latin typeface="Cambria Math" panose="02040503050406030204" pitchFamily="18" charset="0"/>
                            </a:rPr>
                            <m:t>𝑛</m:t>
                          </m:r>
                        </m:e>
                      </m:d>
                      <m:r>
                        <a:rPr lang="en-US" sz="2400" i="1">
                          <a:latin typeface="Cambria Math" panose="02040503050406030204" pitchFamily="18" charset="0"/>
                        </a:rPr>
                        <m:t>)</m:t>
                      </m:r>
                    </m:oMath>
                  </a14:m>
                  <a:r>
                    <a:rPr lang="en-US" sz="2400" dirty="0"/>
                    <a:t> </a:t>
                  </a:r>
                  <a:r>
                    <a:rPr lang="en-US" sz="2200" dirty="0">
                      <a:solidFill>
                        <a:schemeClr val="bg1"/>
                      </a:solidFill>
                      <a:latin typeface="Segoe UI Semilight" panose="020B0402040204020203" pitchFamily="34" charset="0"/>
                      <a:cs typeface="Segoe UI Semilight" panose="020B0402040204020203" pitchFamily="34" charset="0"/>
                    </a:rPr>
                    <a:t>if there exist positive constants </a:t>
                  </a:r>
                  <a14:m>
                    <m:oMath xmlns:m="http://schemas.openxmlformats.org/officeDocument/2006/math">
                      <m:r>
                        <a:rPr lang="en-US" sz="2200">
                          <a:solidFill>
                            <a:schemeClr val="bg1"/>
                          </a:solidFill>
                          <a:latin typeface="Cambria Math" panose="02040503050406030204" pitchFamily="18" charset="0"/>
                          <a:cs typeface="Segoe UI Semilight" panose="020B0402040204020203" pitchFamily="34" charset="0"/>
                        </a:rPr>
                        <m:t>𝑐</m:t>
                      </m:r>
                      <m:r>
                        <a:rPr lang="en-US" sz="2200">
                          <a:solidFill>
                            <a:schemeClr val="bg1"/>
                          </a:solidFill>
                          <a:latin typeface="Cambria Math" panose="02040503050406030204" pitchFamily="18" charset="0"/>
                          <a:cs typeface="Segoe UI Semilight" panose="020B0402040204020203" pitchFamily="34" charset="0"/>
                        </a:rPr>
                        <m:t>, </m:t>
                      </m:r>
                      <m:sSub>
                        <m:sSubPr>
                          <m:ctrlPr>
                            <a:rPr lang="en-US" sz="2200" i="1">
                              <a:solidFill>
                                <a:schemeClr val="bg1"/>
                              </a:solidFill>
                              <a:latin typeface="Cambria Math" panose="02040503050406030204" pitchFamily="18" charset="0"/>
                              <a:cs typeface="Segoe UI Semilight" panose="020B0402040204020203" pitchFamily="34" charset="0"/>
                            </a:rPr>
                          </m:ctrlPr>
                        </m:sSubPr>
                        <m:e>
                          <m:r>
                            <a:rPr lang="en-US" sz="2200">
                              <a:solidFill>
                                <a:schemeClr val="bg1"/>
                              </a:solidFill>
                              <a:latin typeface="Cambria Math" panose="02040503050406030204" pitchFamily="18" charset="0"/>
                              <a:cs typeface="Segoe UI Semilight" panose="020B0402040204020203" pitchFamily="34" charset="0"/>
                            </a:rPr>
                            <m:t>𝑛</m:t>
                          </m:r>
                        </m:e>
                        <m:sub>
                          <m:r>
                            <a:rPr lang="en-US" sz="2200">
                              <a:solidFill>
                                <a:schemeClr val="bg1"/>
                              </a:solidFill>
                              <a:latin typeface="Cambria Math" panose="02040503050406030204" pitchFamily="18" charset="0"/>
                              <a:cs typeface="Segoe UI Semilight" panose="020B0402040204020203" pitchFamily="34" charset="0"/>
                            </a:rPr>
                            <m:t>0</m:t>
                          </m:r>
                        </m:sub>
                      </m:sSub>
                    </m:oMath>
                  </a14:m>
                  <a:r>
                    <a:rPr lang="en-US" sz="2200" dirty="0">
                      <a:solidFill>
                        <a:schemeClr val="bg1"/>
                      </a:solidFill>
                      <a:latin typeface="Segoe UI Semilight" panose="020B0402040204020203" pitchFamily="34" charset="0"/>
                      <a:cs typeface="Segoe UI Semilight" panose="020B0402040204020203" pitchFamily="34" charset="0"/>
                    </a:rPr>
                    <a:t> such that for all </a:t>
                  </a:r>
                  <a14:m>
                    <m:oMath xmlns:m="http://schemas.openxmlformats.org/officeDocument/2006/math">
                      <m:r>
                        <a:rPr lang="en-US" sz="2400" i="1">
                          <a:latin typeface="Cambria Math" panose="02040503050406030204" pitchFamily="18" charset="0"/>
                        </a:rPr>
                        <m:t>𝑛</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𝑛</m:t>
                          </m:r>
                        </m:e>
                        <m:sub>
                          <m:r>
                            <a:rPr lang="en-US" sz="2400" i="1">
                              <a:latin typeface="Cambria Math" panose="02040503050406030204" pitchFamily="18" charset="0"/>
                            </a:rPr>
                            <m:t>0</m:t>
                          </m:r>
                        </m:sub>
                      </m:sSub>
                    </m:oMath>
                  </a14:m>
                  <a:r>
                    <a:rPr lang="en-US" sz="2400" dirty="0"/>
                    <a:t>, </a:t>
                  </a:r>
                </a:p>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𝑓</m:t>
                        </m:r>
                        <m:d>
                          <m:dPr>
                            <m:ctrlPr>
                              <a:rPr lang="en-US" sz="2400" i="1">
                                <a:latin typeface="Cambria Math" panose="02040503050406030204" pitchFamily="18" charset="0"/>
                              </a:rPr>
                            </m:ctrlPr>
                          </m:dPr>
                          <m:e>
                            <m:r>
                              <a:rPr lang="en-US" sz="2400" i="1">
                                <a:latin typeface="Cambria Math" panose="02040503050406030204" pitchFamily="18" charset="0"/>
                              </a:rPr>
                              <m:t>𝑛</m:t>
                            </m:r>
                          </m:e>
                        </m:d>
                        <m:r>
                          <a:rPr lang="en-US" sz="2400" b="0" i="1" smtClean="0">
                            <a:latin typeface="Cambria Math" panose="02040503050406030204" pitchFamily="18" charset="0"/>
                          </a:rPr>
                          <m:t>≥</m:t>
                        </m:r>
                        <m:r>
                          <a:rPr lang="en-US" sz="2400" i="1">
                            <a:latin typeface="Cambria Math" panose="02040503050406030204" pitchFamily="18" charset="0"/>
                          </a:rPr>
                          <m:t>𝑐</m:t>
                        </m:r>
                        <m:r>
                          <a:rPr lang="en-US" sz="2400" i="1">
                            <a:latin typeface="Cambria Math" panose="02040503050406030204" pitchFamily="18" charset="0"/>
                          </a:rPr>
                          <m:t>⋅</m:t>
                        </m:r>
                        <m:r>
                          <a:rPr lang="en-US" sz="2400" i="1">
                            <a:latin typeface="Cambria Math" panose="02040503050406030204" pitchFamily="18" charset="0"/>
                          </a:rPr>
                          <m:t>𝑔</m:t>
                        </m:r>
                        <m:d>
                          <m:dPr>
                            <m:ctrlPr>
                              <a:rPr lang="en-US" sz="2400" i="1">
                                <a:latin typeface="Cambria Math" panose="02040503050406030204" pitchFamily="18" charset="0"/>
                              </a:rPr>
                            </m:ctrlPr>
                          </m:dPr>
                          <m:e>
                            <m:r>
                              <a:rPr lang="en-US" sz="2400" i="1">
                                <a:latin typeface="Cambria Math" panose="02040503050406030204" pitchFamily="18" charset="0"/>
                              </a:rPr>
                              <m:t>𝑛</m:t>
                            </m:r>
                          </m:e>
                        </m:d>
                      </m:oMath>
                    </m:oMathPara>
                  </a14:m>
                  <a:endParaRPr lang="en-US" sz="2400" dirty="0"/>
                </a:p>
              </p:txBody>
            </p:sp>
          </mc:Choice>
          <mc:Fallback xmlns="">
            <p:sp>
              <p:nvSpPr>
                <p:cNvPr id="7" name="Rectangle 6"/>
                <p:cNvSpPr>
                  <a:spLocks noRot="1" noChangeAspect="1" noMove="1" noResize="1" noEditPoints="1" noAdjustHandles="1" noChangeArrowheads="1" noChangeShapeType="1" noTextEdit="1"/>
                </p:cNvSpPr>
                <p:nvPr/>
              </p:nvSpPr>
              <p:spPr>
                <a:xfrm>
                  <a:off x="677853" y="1580757"/>
                  <a:ext cx="5042393" cy="1843018"/>
                </a:xfrm>
                <a:prstGeom prst="rect">
                  <a:avLst/>
                </a:prstGeom>
                <a:blipFill>
                  <a:blip r:embed="rId4"/>
                  <a:stretch>
                    <a:fillRect l="-1256"/>
                  </a:stretch>
                </a:blipFill>
                <a:ln>
                  <a:noFill/>
                </a:ln>
              </p:spPr>
              <p:txBody>
                <a:bodyPr/>
                <a:lstStyle/>
                <a:p>
                  <a:r>
                    <a:rPr lang="en-US">
                      <a:noFill/>
                    </a:rPr>
                    <a:t> </a:t>
                  </a:r>
                </a:p>
              </p:txBody>
            </p:sp>
          </mc:Fallback>
        </mc:AlternateContent>
        <p:sp>
          <p:nvSpPr>
            <p:cNvPr id="8" name="Rectangle 7"/>
            <p:cNvSpPr/>
            <p:nvPr/>
          </p:nvSpPr>
          <p:spPr>
            <a:xfrm>
              <a:off x="677853" y="1580758"/>
              <a:ext cx="5042392"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chemeClr val="bg1"/>
                  </a:solidFill>
                  <a:latin typeface="Segoe UI Semilight" panose="020B0402040204020203" pitchFamily="34" charset="0"/>
                </a:rPr>
                <a:t>Big-Omega</a:t>
              </a:r>
            </a:p>
          </p:txBody>
        </p:sp>
      </p:grpSp>
      <p:pic>
        <p:nvPicPr>
          <p:cNvPr id="18" name="Content Placeholder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3" y="1931942"/>
            <a:ext cx="7520908" cy="3615070"/>
          </a:xfrm>
          <a:prstGeom prst="rect">
            <a:avLst/>
          </a:prstGeom>
        </p:spPr>
      </p:pic>
      <p:cxnSp>
        <p:nvCxnSpPr>
          <p:cNvPr id="13" name="Straight Connector 12">
            <a:extLst>
              <a:ext uri="{FF2B5EF4-FFF2-40B4-BE49-F238E27FC236}">
                <a16:creationId xmlns:a16="http://schemas.microsoft.com/office/drawing/2014/main" id="{8C2C89EB-607D-314D-96AA-C66402BBBC91}"/>
              </a:ext>
            </a:extLst>
          </p:cNvPr>
          <p:cNvCxnSpPr>
            <a:cxnSpLocks/>
          </p:cNvCxnSpPr>
          <p:nvPr/>
        </p:nvCxnSpPr>
        <p:spPr>
          <a:xfrm flipV="1">
            <a:off x="174391" y="2130201"/>
            <a:ext cx="7179720" cy="3181619"/>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D6048FE-7CB7-F842-BBCB-E43F56ABEB8A}"/>
              </a:ext>
            </a:extLst>
          </p:cNvPr>
          <p:cNvCxnSpPr>
            <a:cxnSpLocks/>
          </p:cNvCxnSpPr>
          <p:nvPr/>
        </p:nvCxnSpPr>
        <p:spPr>
          <a:xfrm>
            <a:off x="174391" y="5311733"/>
            <a:ext cx="7306721" cy="0"/>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BFC1937B-A5FC-E44A-B41C-D48978804259}"/>
                  </a:ext>
                </a:extLst>
              </p:cNvPr>
              <p:cNvSpPr txBox="1"/>
              <p:nvPr/>
            </p:nvSpPr>
            <p:spPr>
              <a:xfrm>
                <a:off x="2334638" y="3198167"/>
                <a:ext cx="177043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𝑂</m:t>
                      </m:r>
                      <m:r>
                        <a:rPr lang="en-US" sz="2400" i="1">
                          <a:latin typeface="Cambria Math" panose="02040503050406030204" pitchFamily="18" charset="0"/>
                        </a:rPr>
                        <m:t>(</m:t>
                      </m:r>
                      <m:r>
                        <a:rPr lang="en-US" sz="2400" i="1">
                          <a:latin typeface="Cambria Math" panose="02040503050406030204" pitchFamily="18" charset="0"/>
                        </a:rPr>
                        <m:t>𝑛</m:t>
                      </m:r>
                      <m:r>
                        <a:rPr lang="en-US" sz="2400" i="1">
                          <a:latin typeface="Cambria Math" panose="02040503050406030204" pitchFamily="18" charset="0"/>
                        </a:rPr>
                        <m:t>)</m:t>
                      </m:r>
                    </m:oMath>
                  </m:oMathPara>
                </a14:m>
                <a:endParaRPr lang="en-US" sz="2400" dirty="0"/>
              </a:p>
            </p:txBody>
          </p:sp>
        </mc:Choice>
        <mc:Fallback xmlns="">
          <p:sp>
            <p:nvSpPr>
              <p:cNvPr id="19" name="TextBox 18">
                <a:extLst>
                  <a:ext uri="{FF2B5EF4-FFF2-40B4-BE49-F238E27FC236}">
                    <a16:creationId xmlns:a16="http://schemas.microsoft.com/office/drawing/2014/main" id="{BFC1937B-A5FC-E44A-B41C-D48978804259}"/>
                  </a:ext>
                </a:extLst>
              </p:cNvPr>
              <p:cNvSpPr txBox="1">
                <a:spLocks noRot="1" noChangeAspect="1" noMove="1" noResize="1" noEditPoints="1" noAdjustHandles="1" noChangeArrowheads="1" noChangeShapeType="1" noTextEdit="1"/>
              </p:cNvSpPr>
              <p:nvPr/>
            </p:nvSpPr>
            <p:spPr>
              <a:xfrm>
                <a:off x="2334638" y="3198167"/>
                <a:ext cx="1770433" cy="461665"/>
              </a:xfrm>
              <a:prstGeom prst="rect">
                <a:avLst/>
              </a:prstGeom>
              <a:blipFill>
                <a:blip r:embed="rId6"/>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4560C591-3F28-CB4B-9CCD-F5AC63E4E828}"/>
                  </a:ext>
                </a:extLst>
              </p:cNvPr>
              <p:cNvSpPr txBox="1"/>
              <p:nvPr/>
            </p:nvSpPr>
            <p:spPr>
              <a:xfrm>
                <a:off x="6220874" y="5311733"/>
                <a:ext cx="90441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400" smtClean="0">
                          <a:latin typeface="Cambria Math" panose="02040503050406030204" pitchFamily="18" charset="0"/>
                        </a:rPr>
                        <m:t>Ω</m:t>
                      </m:r>
                      <m:r>
                        <a:rPr lang="en-US" sz="2400" i="1">
                          <a:latin typeface="Cambria Math" panose="02040503050406030204" pitchFamily="18" charset="0"/>
                        </a:rPr>
                        <m:t>(</m:t>
                      </m:r>
                      <m:r>
                        <a:rPr lang="en-US" sz="2400" b="0" i="1" smtClean="0">
                          <a:latin typeface="Cambria Math" panose="02040503050406030204" pitchFamily="18" charset="0"/>
                        </a:rPr>
                        <m:t>1)</m:t>
                      </m:r>
                    </m:oMath>
                  </m:oMathPara>
                </a14:m>
                <a:endParaRPr lang="en-US" sz="2400" dirty="0"/>
              </a:p>
            </p:txBody>
          </p:sp>
        </mc:Choice>
        <mc:Fallback xmlns="">
          <p:sp>
            <p:nvSpPr>
              <p:cNvPr id="23" name="TextBox 22">
                <a:extLst>
                  <a:ext uri="{FF2B5EF4-FFF2-40B4-BE49-F238E27FC236}">
                    <a16:creationId xmlns:a16="http://schemas.microsoft.com/office/drawing/2014/main" id="{4560C591-3F28-CB4B-9CCD-F5AC63E4E828}"/>
                  </a:ext>
                </a:extLst>
              </p:cNvPr>
              <p:cNvSpPr txBox="1">
                <a:spLocks noRot="1" noChangeAspect="1" noMove="1" noResize="1" noEditPoints="1" noAdjustHandles="1" noChangeArrowheads="1" noChangeShapeType="1" noTextEdit="1"/>
              </p:cNvSpPr>
              <p:nvPr/>
            </p:nvSpPr>
            <p:spPr>
              <a:xfrm>
                <a:off x="6220874" y="5311733"/>
                <a:ext cx="904415" cy="461665"/>
              </a:xfrm>
              <a:prstGeom prst="rect">
                <a:avLst/>
              </a:prstGeom>
              <a:blipFill>
                <a:blip r:embed="rId7"/>
                <a:stretch>
                  <a:fillRect b="-157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48EA345D-D828-CF4A-B08F-CF3E8CE8604C}"/>
                  </a:ext>
                </a:extLst>
              </p:cNvPr>
              <p:cNvSpPr txBox="1"/>
              <p:nvPr/>
            </p:nvSpPr>
            <p:spPr>
              <a:xfrm>
                <a:off x="7354111" y="2275332"/>
                <a:ext cx="4456889" cy="4247317"/>
              </a:xfrm>
              <a:prstGeom prst="rect">
                <a:avLst/>
              </a:prstGeom>
              <a:noFill/>
            </p:spPr>
            <p:txBody>
              <a:bodyPr wrap="square" rtlCol="0">
                <a:spAutoFit/>
              </a:bodyPr>
              <a:lstStyle/>
              <a:p>
                <a:r>
                  <a:rPr lang="en-US" dirty="0"/>
                  <a:t>The formal definition of Big-Omega is the flipped version of Big-Oh. </a:t>
                </a:r>
              </a:p>
              <a:p>
                <a:endParaRPr lang="en-US" dirty="0"/>
              </a:p>
              <a:p>
                <a:r>
                  <a:rPr lang="en-US" dirty="0"/>
                  <a:t>When we make Big-Oh statements about a function and say f(n) is O(g(n)) we’re saying that f(n) grows at most as fast as g(n).</a:t>
                </a:r>
              </a:p>
              <a:p>
                <a:endParaRPr lang="en-US" dirty="0"/>
              </a:p>
              <a:p>
                <a:r>
                  <a:rPr lang="en-US" dirty="0"/>
                  <a:t>But with Big-Omega statements like f(n) is </a:t>
                </a:r>
                <a14:m>
                  <m:oMath xmlns:m="http://schemas.openxmlformats.org/officeDocument/2006/math">
                    <m:r>
                      <m:rPr>
                        <m:sty m:val="p"/>
                      </m:rPr>
                      <a:rPr lang="en-US">
                        <a:latin typeface="Cambria Math" panose="02040503050406030204" pitchFamily="18" charset="0"/>
                      </a:rPr>
                      <m:t>Ω</m:t>
                    </m:r>
                  </m:oMath>
                </a14:m>
                <a:r>
                  <a:rPr lang="en-US" dirty="0"/>
                  <a:t>(g(n)), we’re saying that f(n) will grows at least as fast as g(n).</a:t>
                </a:r>
              </a:p>
              <a:p>
                <a:endParaRPr lang="en-US" dirty="0"/>
              </a:p>
              <a:p>
                <a:r>
                  <a:rPr lang="en-US" dirty="0"/>
                  <a:t>Visually: what is the lower limit of this function? What is bounded on the bottom by?</a:t>
                </a:r>
              </a:p>
              <a:p>
                <a:endParaRPr lang="en-US" dirty="0"/>
              </a:p>
              <a:p>
                <a:endParaRPr lang="en-US" dirty="0"/>
              </a:p>
            </p:txBody>
          </p:sp>
        </mc:Choice>
        <mc:Fallback xmlns="">
          <p:sp>
            <p:nvSpPr>
              <p:cNvPr id="24" name="TextBox 23">
                <a:extLst>
                  <a:ext uri="{FF2B5EF4-FFF2-40B4-BE49-F238E27FC236}">
                    <a16:creationId xmlns:a16="http://schemas.microsoft.com/office/drawing/2014/main" id="{48EA345D-D828-CF4A-B08F-CF3E8CE8604C}"/>
                  </a:ext>
                </a:extLst>
              </p:cNvPr>
              <p:cNvSpPr txBox="1">
                <a:spLocks noRot="1" noChangeAspect="1" noMove="1" noResize="1" noEditPoints="1" noAdjustHandles="1" noChangeArrowheads="1" noChangeShapeType="1" noTextEdit="1"/>
              </p:cNvSpPr>
              <p:nvPr/>
            </p:nvSpPr>
            <p:spPr>
              <a:xfrm>
                <a:off x="7354111" y="2275332"/>
                <a:ext cx="4456889" cy="4247317"/>
              </a:xfrm>
              <a:prstGeom prst="rect">
                <a:avLst/>
              </a:prstGeom>
              <a:blipFill>
                <a:blip r:embed="rId8"/>
                <a:stretch>
                  <a:fillRect l="-852" t="-298" r="-1705"/>
                </a:stretch>
              </a:blipFill>
            </p:spPr>
            <p:txBody>
              <a:bodyPr/>
              <a:lstStyle/>
              <a:p>
                <a:r>
                  <a:rPr lang="en-US">
                    <a:noFill/>
                  </a:rPr>
                  <a:t> </a:t>
                </a:r>
              </a:p>
            </p:txBody>
          </p:sp>
        </mc:Fallback>
      </mc:AlternateContent>
      <p:grpSp>
        <p:nvGrpSpPr>
          <p:cNvPr id="15" name="Group 14">
            <a:extLst>
              <a:ext uri="{FF2B5EF4-FFF2-40B4-BE49-F238E27FC236}">
                <a16:creationId xmlns:a16="http://schemas.microsoft.com/office/drawing/2014/main" id="{65549E4C-02D1-614D-9964-B3661A037363}"/>
              </a:ext>
            </a:extLst>
          </p:cNvPr>
          <p:cNvGrpSpPr/>
          <p:nvPr/>
        </p:nvGrpSpPr>
        <p:grpSpPr>
          <a:xfrm>
            <a:off x="381000" y="1173481"/>
            <a:ext cx="4114499" cy="1516921"/>
            <a:chOff x="677853" y="1580757"/>
            <a:chExt cx="4114499" cy="1516921"/>
          </a:xfrm>
        </p:grpSpPr>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57E0FED9-0FFA-834E-AC63-08BE224E4950}"/>
                    </a:ext>
                  </a:extLst>
                </p:cNvPr>
                <p:cNvSpPr/>
                <p:nvPr/>
              </p:nvSpPr>
              <p:spPr>
                <a:xfrm>
                  <a:off x="677853" y="1580757"/>
                  <a:ext cx="4114499" cy="151692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i="1" dirty="0">
                    <a:latin typeface="Cambria Math" panose="02040503050406030204" pitchFamily="18" charset="0"/>
                  </a:endParaRPr>
                </a:p>
                <a:p>
                  <a14:m>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oMath>
                  </a14:m>
                  <a:r>
                    <a:rPr lang="en-US" dirty="0"/>
                    <a:t> </a:t>
                  </a:r>
                  <a:r>
                    <a:rPr lang="en-US" dirty="0">
                      <a:latin typeface="Segoe UI Historic" panose="020B0502040204020203" pitchFamily="34" charset="0"/>
                      <a:ea typeface="Segoe UI Historic" panose="020B0502040204020203" pitchFamily="34" charset="0"/>
                      <a:cs typeface="Segoe UI Historic" panose="020B0502040204020203" pitchFamily="34" charset="0"/>
                    </a:rPr>
                    <a:t>is</a:t>
                  </a:r>
                  <a:r>
                    <a:rPr lang="en-US" dirty="0"/>
                    <a:t> </a:t>
                  </a:r>
                  <a14:m>
                    <m:oMath xmlns:m="http://schemas.openxmlformats.org/officeDocument/2006/math">
                      <m:r>
                        <a:rPr lang="en-US" i="1">
                          <a:latin typeface="Cambria Math" panose="02040503050406030204" pitchFamily="18" charset="0"/>
                        </a:rPr>
                        <m:t>𝑂</m:t>
                      </m:r>
                      <m:r>
                        <a:rPr lang="en-US" i="1">
                          <a:latin typeface="Cambria Math" panose="02040503050406030204" pitchFamily="18" charset="0"/>
                        </a:rPr>
                        <m:t>(</m:t>
                      </m:r>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oMath>
                  </a14:m>
                  <a:r>
                    <a:rPr lang="en-US" dirty="0"/>
                    <a:t> </a:t>
                  </a:r>
                  <a:r>
                    <a:rPr lang="en-US" dirty="0">
                      <a:latin typeface="Segoe UI Historic" panose="020B0502040204020203" pitchFamily="34" charset="0"/>
                      <a:ea typeface="Segoe UI Historic" panose="020B0502040204020203" pitchFamily="34" charset="0"/>
                      <a:cs typeface="Segoe UI Historic" panose="020B0502040204020203" pitchFamily="34" charset="0"/>
                    </a:rPr>
                    <a:t>if there exist positive constants </a:t>
                  </a:r>
                  <a14:m>
                    <m:oMath xmlns:m="http://schemas.openxmlformats.org/officeDocument/2006/math">
                      <m:r>
                        <a:rPr lang="en-US" i="1">
                          <a:latin typeface="Cambria Math" panose="02040503050406030204" pitchFamily="18" charset="0"/>
                        </a:rPr>
                        <m:t>𝑐</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0</m:t>
                          </m:r>
                        </m:sub>
                      </m:sSub>
                    </m:oMath>
                  </a14:m>
                  <a:r>
                    <a:rPr lang="en-US" dirty="0">
                      <a:latin typeface="Segoe UI Historic" panose="020B0502040204020203" pitchFamily="34" charset="0"/>
                      <a:ea typeface="Segoe UI Historic" panose="020B0502040204020203" pitchFamily="34" charset="0"/>
                      <a:cs typeface="Segoe UI Historic" panose="020B0502040204020203" pitchFamily="34" charset="0"/>
                    </a:rPr>
                    <a:t> such that for all</a:t>
                  </a:r>
                  <a:r>
                    <a:rPr lang="en-US" dirty="0"/>
                    <a:t> </a:t>
                  </a:r>
                  <a14:m>
                    <m:oMath xmlns:m="http://schemas.openxmlformats.org/officeDocument/2006/math">
                      <m:r>
                        <a:rPr lang="en-US" i="1">
                          <a:latin typeface="Cambria Math" panose="02040503050406030204" pitchFamily="18" charset="0"/>
                        </a:rPr>
                        <m:t>𝑛</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0</m:t>
                          </m:r>
                        </m:sub>
                      </m:sSub>
                    </m:oMath>
                  </a14:m>
                  <a:r>
                    <a:rPr lang="en-US" dirty="0"/>
                    <a:t>, </a:t>
                  </a: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r>
                          <a:rPr lang="en-US" i="1">
                            <a:latin typeface="Cambria Math" panose="02040503050406030204" pitchFamily="18" charset="0"/>
                          </a:rPr>
                          <m:t>𝑐</m:t>
                        </m:r>
                        <m:r>
                          <a:rPr lang="en-US" i="1">
                            <a:latin typeface="Cambria Math" panose="02040503050406030204" pitchFamily="18" charset="0"/>
                          </a:rPr>
                          <m:t>⋅</m:t>
                        </m:r>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𝑛</m:t>
                            </m:r>
                          </m:e>
                        </m:d>
                      </m:oMath>
                    </m:oMathPara>
                  </a14:m>
                  <a:endParaRPr lang="en-US" dirty="0"/>
                </a:p>
              </p:txBody>
            </p:sp>
          </mc:Choice>
          <mc:Fallback xmlns="">
            <p:sp>
              <p:nvSpPr>
                <p:cNvPr id="11" name="Rectangle 10">
                  <a:extLst>
                    <a:ext uri="{FF2B5EF4-FFF2-40B4-BE49-F238E27FC236}">
                      <a16:creationId xmlns:a16="http://schemas.microsoft.com/office/drawing/2014/main" id="{45B606AD-FECA-904F-90DC-CC784EF827C4}"/>
                    </a:ext>
                  </a:extLst>
                </p:cNvPr>
                <p:cNvSpPr>
                  <a:spLocks noRot="1" noChangeAspect="1" noMove="1" noResize="1" noEditPoints="1" noAdjustHandles="1" noChangeArrowheads="1" noChangeShapeType="1" noTextEdit="1"/>
                </p:cNvSpPr>
                <p:nvPr/>
              </p:nvSpPr>
              <p:spPr>
                <a:xfrm>
                  <a:off x="677853" y="1580757"/>
                  <a:ext cx="4114499" cy="1516921"/>
                </a:xfrm>
                <a:prstGeom prst="rect">
                  <a:avLst/>
                </a:prstGeom>
                <a:blipFill>
                  <a:blip r:embed="rId9"/>
                  <a:stretch>
                    <a:fillRect l="-1231" r="-1231"/>
                  </a:stretch>
                </a:blipFill>
                <a:ln>
                  <a:noFill/>
                </a:ln>
              </p:spPr>
              <p:txBody>
                <a:bodyPr/>
                <a:lstStyle/>
                <a:p>
                  <a:r>
                    <a:rPr lang="en-US">
                      <a:noFill/>
                    </a:rPr>
                    <a:t> </a:t>
                  </a:r>
                </a:p>
              </p:txBody>
            </p:sp>
          </mc:Fallback>
        </mc:AlternateContent>
        <p:sp>
          <p:nvSpPr>
            <p:cNvPr id="17" name="Rectangle 16">
              <a:extLst>
                <a:ext uri="{FF2B5EF4-FFF2-40B4-BE49-F238E27FC236}">
                  <a16:creationId xmlns:a16="http://schemas.microsoft.com/office/drawing/2014/main" id="{FA118CA0-B6F6-7B47-9739-20C211FB12E5}"/>
                </a:ext>
              </a:extLst>
            </p:cNvPr>
            <p:cNvSpPr/>
            <p:nvPr/>
          </p:nvSpPr>
          <p:spPr>
            <a:xfrm>
              <a:off x="677853" y="1580758"/>
              <a:ext cx="4114499"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Big-O</a:t>
              </a:r>
            </a:p>
          </p:txBody>
        </p:sp>
      </p:grpSp>
    </p:spTree>
    <p:extLst>
      <p:ext uri="{BB962C8B-B14F-4D97-AF65-F5344CB8AC3E}">
        <p14:creationId xmlns:p14="http://schemas.microsoft.com/office/powerpoint/2010/main" val="121416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ABA8D-8795-BE47-B80A-79332F0D3B33}"/>
              </a:ext>
            </a:extLst>
          </p:cNvPr>
          <p:cNvSpPr>
            <a:spLocks noGrp="1"/>
          </p:cNvSpPr>
          <p:nvPr>
            <p:ph type="title"/>
          </p:nvPr>
        </p:nvSpPr>
        <p:spPr/>
        <p:txBody>
          <a:bodyPr/>
          <a:lstStyle/>
          <a:p>
            <a:r>
              <a:rPr lang="en-US" dirty="0"/>
              <a:t>Big-Omega definition Plots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4847454-5483-D644-BEFE-945CE9B49BAE}"/>
                  </a:ext>
                </a:extLst>
              </p:cNvPr>
              <p:cNvSpPr>
                <a:spLocks noGrp="1"/>
              </p:cNvSpPr>
              <p:nvPr>
                <p:ph idx="1"/>
              </p:nvPr>
            </p:nvSpPr>
            <p:spPr/>
            <p:txBody>
              <a:bodyPr>
                <a:normAutofit fontScale="85000" lnSpcReduction="10000"/>
              </a:bodyPr>
              <a:lstStyle/>
              <a:p>
                <a14:m>
                  <m:oMath xmlns:m="http://schemas.openxmlformats.org/officeDocument/2006/math">
                    <m:r>
                      <a:rPr lang="en-US" sz="3200" b="0" i="1" smtClean="0">
                        <a:latin typeface="Cambria Math" panose="02040503050406030204" pitchFamily="18" charset="0"/>
                      </a:rPr>
                      <m:t>2</m:t>
                    </m:r>
                    <m:sSup>
                      <m:sSupPr>
                        <m:ctrlPr>
                          <a:rPr lang="en-US" sz="3200" i="1" smtClean="0">
                            <a:latin typeface="Cambria Math" panose="02040503050406030204" pitchFamily="18" charset="0"/>
                          </a:rPr>
                        </m:ctrlPr>
                      </m:sSupPr>
                      <m:e>
                        <m:r>
                          <a:rPr lang="en-US" sz="3200" b="0" i="1" smtClean="0">
                            <a:latin typeface="Cambria Math" panose="02040503050406030204" pitchFamily="18" charset="0"/>
                          </a:rPr>
                          <m:t>𝑛</m:t>
                        </m:r>
                      </m:e>
                      <m:sup>
                        <m:r>
                          <a:rPr lang="en-US" sz="3200" b="0" i="1" smtClean="0">
                            <a:latin typeface="Cambria Math" panose="02040503050406030204" pitchFamily="18" charset="0"/>
                          </a:rPr>
                          <m:t>3</m:t>
                        </m:r>
                      </m:sup>
                    </m:sSup>
                    <m:r>
                      <a:rPr lang="en-US" sz="3200" b="0" i="0" smtClean="0">
                        <a:latin typeface="Cambria Math" panose="02040503050406030204" pitchFamily="18" charset="0"/>
                      </a:rPr>
                      <m:t> </m:t>
                    </m:r>
                    <m:r>
                      <m:rPr>
                        <m:sty m:val="p"/>
                      </m:rPr>
                      <a:rPr lang="en-US" sz="3200" b="0" i="0" smtClean="0">
                        <a:latin typeface="Cambria Math" panose="02040503050406030204" pitchFamily="18" charset="0"/>
                      </a:rPr>
                      <m:t>is</m:t>
                    </m:r>
                    <m:r>
                      <a:rPr lang="en-US" sz="3200" b="0" i="0" smtClean="0">
                        <a:latin typeface="Cambria Math" panose="02040503050406030204" pitchFamily="18" charset="0"/>
                      </a:rPr>
                      <m:t> </m:t>
                    </m:r>
                    <m:r>
                      <m:rPr>
                        <m:sty m:val="p"/>
                      </m:rPr>
                      <a:rPr lang="en-US" sz="3200">
                        <a:latin typeface="Cambria Math" panose="02040503050406030204" pitchFamily="18" charset="0"/>
                      </a:rPr>
                      <m:t>Ω</m:t>
                    </m:r>
                    <m:r>
                      <a:rPr lang="en-US" sz="3200" b="0" i="0" smtClean="0">
                        <a:latin typeface="Cambria Math" panose="02040503050406030204" pitchFamily="18" charset="0"/>
                      </a:rPr>
                      <m:t>(</m:t>
                    </m:r>
                  </m:oMath>
                </a14:m>
                <a:r>
                  <a:rPr lang="en-US" sz="3200" dirty="0"/>
                  <a:t>1)</a:t>
                </a:r>
              </a:p>
              <a:p>
                <a14:m>
                  <m:oMath xmlns:m="http://schemas.openxmlformats.org/officeDocument/2006/math">
                    <m:sSup>
                      <m:sSupPr>
                        <m:ctrlPr>
                          <a:rPr lang="en-US" sz="3200" i="1">
                            <a:latin typeface="Cambria Math" panose="02040503050406030204" pitchFamily="18" charset="0"/>
                          </a:rPr>
                        </m:ctrlPr>
                      </m:sSupPr>
                      <m:e>
                        <m:r>
                          <a:rPr lang="en-US" sz="3200" b="0" i="1" smtClean="0">
                            <a:latin typeface="Cambria Math" panose="02040503050406030204" pitchFamily="18" charset="0"/>
                          </a:rPr>
                          <m:t>2</m:t>
                        </m:r>
                        <m:r>
                          <a:rPr lang="en-US" sz="3200" i="1">
                            <a:latin typeface="Cambria Math" panose="02040503050406030204" pitchFamily="18" charset="0"/>
                          </a:rPr>
                          <m:t>𝑛</m:t>
                        </m:r>
                      </m:e>
                      <m:sup>
                        <m:r>
                          <a:rPr lang="en-US" sz="3200" i="1">
                            <a:latin typeface="Cambria Math" panose="02040503050406030204" pitchFamily="18" charset="0"/>
                          </a:rPr>
                          <m:t>3</m:t>
                        </m:r>
                      </m:sup>
                    </m:sSup>
                    <m:r>
                      <a:rPr lang="en-US" sz="3200">
                        <a:latin typeface="Cambria Math" panose="02040503050406030204" pitchFamily="18" charset="0"/>
                      </a:rPr>
                      <m:t> </m:t>
                    </m:r>
                    <m:r>
                      <m:rPr>
                        <m:sty m:val="p"/>
                      </m:rPr>
                      <a:rPr lang="en-US" sz="3200">
                        <a:latin typeface="Cambria Math" panose="02040503050406030204" pitchFamily="18" charset="0"/>
                      </a:rPr>
                      <m:t>is</m:t>
                    </m:r>
                    <m:r>
                      <a:rPr lang="en-US" sz="3200">
                        <a:latin typeface="Cambria Math" panose="02040503050406030204" pitchFamily="18" charset="0"/>
                      </a:rPr>
                      <m:t> </m:t>
                    </m:r>
                    <m:r>
                      <m:rPr>
                        <m:sty m:val="p"/>
                      </m:rPr>
                      <a:rPr lang="en-US" sz="3200">
                        <a:latin typeface="Cambria Math" panose="02040503050406030204" pitchFamily="18" charset="0"/>
                      </a:rPr>
                      <m:t>Ω</m:t>
                    </m:r>
                    <m:r>
                      <a:rPr lang="en-US" sz="3200">
                        <a:latin typeface="Cambria Math" panose="02040503050406030204" pitchFamily="18" charset="0"/>
                      </a:rPr>
                      <m:t>(</m:t>
                    </m:r>
                    <m:r>
                      <m:rPr>
                        <m:sty m:val="p"/>
                      </m:rPr>
                      <a:rPr lang="en-US" sz="3200" b="0" i="0" smtClean="0">
                        <a:latin typeface="Cambria Math" panose="02040503050406030204" pitchFamily="18" charset="0"/>
                      </a:rPr>
                      <m:t>n</m:t>
                    </m:r>
                  </m:oMath>
                </a14:m>
                <a:r>
                  <a:rPr lang="en-US" sz="3200" dirty="0"/>
                  <a:t>)</a:t>
                </a:r>
              </a:p>
              <a:p>
                <a14:m>
                  <m:oMath xmlns:m="http://schemas.openxmlformats.org/officeDocument/2006/math">
                    <m:r>
                      <a:rPr lang="en-US" sz="3200" b="0" i="1" smtClean="0">
                        <a:latin typeface="Cambria Math" panose="02040503050406030204" pitchFamily="18" charset="0"/>
                      </a:rPr>
                      <m:t>2</m:t>
                    </m:r>
                    <m:sSup>
                      <m:sSupPr>
                        <m:ctrlPr>
                          <a:rPr lang="en-US" sz="3200" i="1">
                            <a:latin typeface="Cambria Math" panose="02040503050406030204" pitchFamily="18" charset="0"/>
                          </a:rPr>
                        </m:ctrlPr>
                      </m:sSupPr>
                      <m:e>
                        <m:r>
                          <a:rPr lang="en-US" sz="3200" i="1">
                            <a:latin typeface="Cambria Math" panose="02040503050406030204" pitchFamily="18" charset="0"/>
                          </a:rPr>
                          <m:t>𝑛</m:t>
                        </m:r>
                      </m:e>
                      <m:sup>
                        <m:r>
                          <a:rPr lang="en-US" sz="3200" i="1">
                            <a:latin typeface="Cambria Math" panose="02040503050406030204" pitchFamily="18" charset="0"/>
                          </a:rPr>
                          <m:t>3</m:t>
                        </m:r>
                      </m:sup>
                    </m:sSup>
                    <m:r>
                      <a:rPr lang="en-US" sz="3200">
                        <a:latin typeface="Cambria Math" panose="02040503050406030204" pitchFamily="18" charset="0"/>
                      </a:rPr>
                      <m:t> </m:t>
                    </m:r>
                    <m:r>
                      <m:rPr>
                        <m:sty m:val="p"/>
                      </m:rPr>
                      <a:rPr lang="en-US" sz="3200">
                        <a:latin typeface="Cambria Math" panose="02040503050406030204" pitchFamily="18" charset="0"/>
                      </a:rPr>
                      <m:t>is</m:t>
                    </m:r>
                    <m:r>
                      <a:rPr lang="en-US" sz="3200">
                        <a:latin typeface="Cambria Math" panose="02040503050406030204" pitchFamily="18" charset="0"/>
                      </a:rPr>
                      <m:t> </m:t>
                    </m:r>
                    <m:r>
                      <m:rPr>
                        <m:sty m:val="p"/>
                      </m:rPr>
                      <a:rPr lang="en-US" sz="3200">
                        <a:latin typeface="Cambria Math" panose="02040503050406030204" pitchFamily="18" charset="0"/>
                      </a:rPr>
                      <m:t>Ω</m:t>
                    </m:r>
                    <m:r>
                      <a:rPr lang="en-US" sz="3200">
                        <a:latin typeface="Cambria Math" panose="02040503050406030204" pitchFamily="18" charset="0"/>
                      </a:rPr>
                      <m:t>(</m:t>
                    </m:r>
                    <m:sSup>
                      <m:sSupPr>
                        <m:ctrlPr>
                          <a:rPr lang="en-US" sz="3200" i="1">
                            <a:latin typeface="Cambria Math" panose="02040503050406030204" pitchFamily="18" charset="0"/>
                          </a:rPr>
                        </m:ctrlPr>
                      </m:sSupPr>
                      <m:e>
                        <m:r>
                          <a:rPr lang="en-US" sz="3200" i="1">
                            <a:latin typeface="Cambria Math" panose="02040503050406030204" pitchFamily="18" charset="0"/>
                          </a:rPr>
                          <m:t>𝑛</m:t>
                        </m:r>
                      </m:e>
                      <m:sup>
                        <m:r>
                          <a:rPr lang="en-US" sz="3200" b="0" i="1" smtClean="0">
                            <a:latin typeface="Cambria Math" panose="02040503050406030204" pitchFamily="18" charset="0"/>
                          </a:rPr>
                          <m:t>2</m:t>
                        </m:r>
                      </m:sup>
                    </m:sSup>
                    <m:r>
                      <a:rPr lang="en-US" sz="3200" b="0" i="0" smtClean="0">
                        <a:latin typeface="Cambria Math" panose="02040503050406030204" pitchFamily="18" charset="0"/>
                      </a:rPr>
                      <m:t>)</m:t>
                    </m:r>
                  </m:oMath>
                </a14:m>
                <a:endParaRPr lang="en-US" sz="3200" dirty="0"/>
              </a:p>
              <a:p>
                <a14:m>
                  <m:oMath xmlns:m="http://schemas.openxmlformats.org/officeDocument/2006/math">
                    <m:sSup>
                      <m:sSupPr>
                        <m:ctrlPr>
                          <a:rPr lang="en-US" sz="3200" i="1">
                            <a:latin typeface="Cambria Math" panose="02040503050406030204" pitchFamily="18" charset="0"/>
                          </a:rPr>
                        </m:ctrlPr>
                      </m:sSupPr>
                      <m:e>
                        <m:r>
                          <a:rPr lang="en-US" sz="3200" b="0" i="1" smtClean="0">
                            <a:latin typeface="Cambria Math" panose="02040503050406030204" pitchFamily="18" charset="0"/>
                          </a:rPr>
                          <m:t>2</m:t>
                        </m:r>
                        <m:r>
                          <a:rPr lang="en-US" sz="3200" i="1">
                            <a:latin typeface="Cambria Math" panose="02040503050406030204" pitchFamily="18" charset="0"/>
                          </a:rPr>
                          <m:t>𝑛</m:t>
                        </m:r>
                      </m:e>
                      <m:sup>
                        <m:r>
                          <a:rPr lang="en-US" sz="3200" i="1">
                            <a:latin typeface="Cambria Math" panose="02040503050406030204" pitchFamily="18" charset="0"/>
                          </a:rPr>
                          <m:t>3</m:t>
                        </m:r>
                      </m:sup>
                    </m:sSup>
                    <m:r>
                      <a:rPr lang="en-US" sz="3200">
                        <a:latin typeface="Cambria Math" panose="02040503050406030204" pitchFamily="18" charset="0"/>
                      </a:rPr>
                      <m:t> </m:t>
                    </m:r>
                    <m:r>
                      <m:rPr>
                        <m:sty m:val="p"/>
                      </m:rPr>
                      <a:rPr lang="en-US" sz="3200">
                        <a:latin typeface="Cambria Math" panose="02040503050406030204" pitchFamily="18" charset="0"/>
                      </a:rPr>
                      <m:t>is</m:t>
                    </m:r>
                    <m:r>
                      <a:rPr lang="en-US" sz="3200">
                        <a:latin typeface="Cambria Math" panose="02040503050406030204" pitchFamily="18" charset="0"/>
                      </a:rPr>
                      <m:t> </m:t>
                    </m:r>
                    <m:r>
                      <m:rPr>
                        <m:sty m:val="p"/>
                      </m:rPr>
                      <a:rPr lang="en-US" sz="3200">
                        <a:latin typeface="Cambria Math" panose="02040503050406030204" pitchFamily="18" charset="0"/>
                      </a:rPr>
                      <m:t>Ω</m:t>
                    </m:r>
                    <m:r>
                      <a:rPr lang="en-US" sz="3200">
                        <a:latin typeface="Cambria Math" panose="02040503050406030204" pitchFamily="18" charset="0"/>
                      </a:rPr>
                      <m:t>(</m:t>
                    </m:r>
                    <m:sSup>
                      <m:sSupPr>
                        <m:ctrlPr>
                          <a:rPr lang="en-US" sz="3200" i="1">
                            <a:latin typeface="Cambria Math" panose="02040503050406030204" pitchFamily="18" charset="0"/>
                          </a:rPr>
                        </m:ctrlPr>
                      </m:sSupPr>
                      <m:e>
                        <m:r>
                          <a:rPr lang="en-US" sz="3200" i="1">
                            <a:latin typeface="Cambria Math" panose="02040503050406030204" pitchFamily="18" charset="0"/>
                          </a:rPr>
                          <m:t>𝑛</m:t>
                        </m:r>
                      </m:e>
                      <m:sup>
                        <m:r>
                          <a:rPr lang="en-US" sz="3200" b="0" i="1" smtClean="0">
                            <a:latin typeface="Cambria Math" panose="02040503050406030204" pitchFamily="18" charset="0"/>
                          </a:rPr>
                          <m:t>3</m:t>
                        </m:r>
                      </m:sup>
                    </m:sSup>
                    <m:r>
                      <a:rPr lang="en-US" sz="3200">
                        <a:latin typeface="Cambria Math" panose="02040503050406030204" pitchFamily="18" charset="0"/>
                      </a:rPr>
                      <m:t>)</m:t>
                    </m:r>
                  </m:oMath>
                </a14:m>
                <a:endParaRPr lang="en-US" sz="3200" dirty="0"/>
              </a:p>
              <a:p>
                <a:endParaRPr lang="en-US" sz="3200" dirty="0"/>
              </a:p>
              <a:p>
                <a:endParaRPr lang="en-US" sz="3200" b="0" i="1" dirty="0">
                  <a:latin typeface="Cambria Math" panose="02040503050406030204" pitchFamily="18" charset="0"/>
                </a:endParaRPr>
              </a:p>
              <a:p>
                <a14:m>
                  <m:oMath xmlns:m="http://schemas.openxmlformats.org/officeDocument/2006/math">
                    <m:r>
                      <a:rPr lang="en-US" sz="3200" b="0" i="1" smtClean="0">
                        <a:latin typeface="Cambria Math" panose="02040503050406030204" pitchFamily="18" charset="0"/>
                      </a:rPr>
                      <m:t>2</m:t>
                    </m:r>
                    <m:sSup>
                      <m:sSupPr>
                        <m:ctrlPr>
                          <a:rPr lang="en-US" sz="3200" i="1">
                            <a:latin typeface="Cambria Math" panose="02040503050406030204" pitchFamily="18" charset="0"/>
                          </a:rPr>
                        </m:ctrlPr>
                      </m:sSupPr>
                      <m:e>
                        <m:r>
                          <a:rPr lang="en-US" sz="3200" i="1">
                            <a:latin typeface="Cambria Math" panose="02040503050406030204" pitchFamily="18" charset="0"/>
                          </a:rPr>
                          <m:t>𝑛</m:t>
                        </m:r>
                      </m:e>
                      <m:sup>
                        <m:r>
                          <a:rPr lang="en-US" sz="3200" i="1">
                            <a:latin typeface="Cambria Math" panose="02040503050406030204" pitchFamily="18" charset="0"/>
                          </a:rPr>
                          <m:t>3</m:t>
                        </m:r>
                      </m:sup>
                    </m:sSup>
                    <m:r>
                      <a:rPr lang="en-US" sz="3200">
                        <a:latin typeface="Cambria Math" panose="02040503050406030204" pitchFamily="18" charset="0"/>
                      </a:rPr>
                      <m:t> </m:t>
                    </m:r>
                    <m:r>
                      <m:rPr>
                        <m:sty m:val="p"/>
                      </m:rPr>
                      <a:rPr lang="en-US" sz="3200">
                        <a:latin typeface="Cambria Math" panose="02040503050406030204" pitchFamily="18" charset="0"/>
                      </a:rPr>
                      <m:t>is</m:t>
                    </m:r>
                    <m:r>
                      <a:rPr lang="en-US" sz="3200">
                        <a:latin typeface="Cambria Math" panose="02040503050406030204" pitchFamily="18" charset="0"/>
                      </a:rPr>
                      <m:t> </m:t>
                    </m:r>
                    <m:r>
                      <m:rPr>
                        <m:sty m:val="p"/>
                      </m:rPr>
                      <a:rPr lang="en-US" sz="3200" b="0" i="0" smtClean="0">
                        <a:latin typeface="Cambria Math" panose="02040503050406030204" pitchFamily="18" charset="0"/>
                      </a:rPr>
                      <m:t>lowerbounded</m:t>
                    </m:r>
                    <m:r>
                      <a:rPr lang="en-US" sz="3200" b="0" i="0" smtClean="0">
                        <a:latin typeface="Cambria Math" panose="02040503050406030204" pitchFamily="18" charset="0"/>
                      </a:rPr>
                      <m:t> </m:t>
                    </m:r>
                    <m:r>
                      <m:rPr>
                        <m:sty m:val="p"/>
                      </m:rPr>
                      <a:rPr lang="en-US" sz="3200" b="0" i="0" smtClean="0">
                        <a:latin typeface="Cambria Math" panose="02040503050406030204" pitchFamily="18" charset="0"/>
                      </a:rPr>
                      <m:t>by</m:t>
                    </m:r>
                    <m:r>
                      <a:rPr lang="en-US" sz="3200" b="0" i="0" smtClean="0">
                        <a:latin typeface="Cambria Math" panose="02040503050406030204" pitchFamily="18" charset="0"/>
                      </a:rPr>
                      <m:t> </m:t>
                    </m:r>
                    <m:r>
                      <m:rPr>
                        <m:sty m:val="p"/>
                      </m:rPr>
                      <a:rPr lang="en-US" sz="3200" b="0" i="0" smtClean="0">
                        <a:latin typeface="Cambria Math" panose="02040503050406030204" pitchFamily="18" charset="0"/>
                      </a:rPr>
                      <m:t>all</m:t>
                    </m:r>
                    <m:r>
                      <a:rPr lang="en-US" sz="3200" b="0" i="0" smtClean="0">
                        <a:latin typeface="Cambria Math" panose="02040503050406030204" pitchFamily="18" charset="0"/>
                      </a:rPr>
                      <m:t> </m:t>
                    </m:r>
                    <m:r>
                      <m:rPr>
                        <m:sty m:val="p"/>
                      </m:rPr>
                      <a:rPr lang="en-US" sz="3200" b="0" i="0" smtClean="0">
                        <a:latin typeface="Cambria Math" panose="02040503050406030204" pitchFamily="18" charset="0"/>
                      </a:rPr>
                      <m:t>the</m:t>
                    </m:r>
                    <m:r>
                      <a:rPr lang="en-US" sz="3200" b="0" i="0" smtClean="0">
                        <a:latin typeface="Cambria Math" panose="02040503050406030204" pitchFamily="18" charset="0"/>
                      </a:rPr>
                      <m:t> </m:t>
                    </m:r>
                    <m:r>
                      <m:rPr>
                        <m:sty m:val="p"/>
                      </m:rPr>
                      <a:rPr lang="en-US" sz="3200" b="0" i="0" smtClean="0">
                        <a:latin typeface="Cambria Math" panose="02040503050406030204" pitchFamily="18" charset="0"/>
                      </a:rPr>
                      <m:t>complexity</m:t>
                    </m:r>
                    <m:r>
                      <a:rPr lang="en-US" sz="3200" b="0" i="0" smtClean="0">
                        <a:latin typeface="Cambria Math" panose="02040503050406030204" pitchFamily="18" charset="0"/>
                      </a:rPr>
                      <m:t> </m:t>
                    </m:r>
                    <m:r>
                      <m:rPr>
                        <m:sty m:val="p"/>
                      </m:rPr>
                      <a:rPr lang="en-US" sz="3200" b="0" i="0" smtClean="0">
                        <a:latin typeface="Cambria Math" panose="02040503050406030204" pitchFamily="18" charset="0"/>
                      </a:rPr>
                      <m:t>classes</m:t>
                    </m:r>
                    <m:r>
                      <a:rPr lang="en-US" sz="3200" b="0" i="0" smtClean="0">
                        <a:latin typeface="Cambria Math" panose="02040503050406030204" pitchFamily="18" charset="0"/>
                      </a:rPr>
                      <m:t> </m:t>
                    </m:r>
                    <m:r>
                      <m:rPr>
                        <m:sty m:val="p"/>
                      </m:rPr>
                      <a:rPr lang="en-US" sz="3200" b="0" i="0" smtClean="0">
                        <a:latin typeface="Cambria Math" panose="02040503050406030204" pitchFamily="18" charset="0"/>
                      </a:rPr>
                      <m:t>listed</m:t>
                    </m:r>
                    <m:r>
                      <a:rPr lang="en-US" sz="3200" b="0" i="0" smtClean="0">
                        <a:latin typeface="Cambria Math" panose="02040503050406030204" pitchFamily="18" charset="0"/>
                      </a:rPr>
                      <m:t> </m:t>
                    </m:r>
                    <m:r>
                      <m:rPr>
                        <m:sty m:val="p"/>
                      </m:rPr>
                      <a:rPr lang="en-US" sz="3200" b="0" i="0" smtClean="0">
                        <a:latin typeface="Cambria Math" panose="02040503050406030204" pitchFamily="18" charset="0"/>
                      </a:rPr>
                      <m:t>above</m:t>
                    </m:r>
                    <m:r>
                      <a:rPr lang="en-US" sz="3200" b="0" i="0" smtClean="0">
                        <a:latin typeface="Cambria Math" panose="02040503050406030204" pitchFamily="18" charset="0"/>
                      </a:rPr>
                      <m:t> (1, </m:t>
                    </m:r>
                    <m:r>
                      <m:rPr>
                        <m:sty m:val="p"/>
                      </m:rPr>
                      <a:rPr lang="en-US" sz="3200" b="0" i="0" smtClean="0">
                        <a:latin typeface="Cambria Math" panose="02040503050406030204" pitchFamily="18" charset="0"/>
                      </a:rPr>
                      <m:t>n</m:t>
                    </m:r>
                    <m:r>
                      <a:rPr lang="en-US" sz="3200" b="0" i="0" smtClean="0">
                        <a:latin typeface="Cambria Math" panose="02040503050406030204" pitchFamily="18" charset="0"/>
                      </a:rPr>
                      <m:t>,</m:t>
                    </m:r>
                    <m:sSup>
                      <m:sSupPr>
                        <m:ctrlPr>
                          <a:rPr lang="en-US" sz="3200" i="1">
                            <a:latin typeface="Cambria Math" panose="02040503050406030204" pitchFamily="18" charset="0"/>
                          </a:rPr>
                        </m:ctrlPr>
                      </m:sSupPr>
                      <m:e>
                        <m:r>
                          <a:rPr lang="en-US" sz="3200" i="1">
                            <a:latin typeface="Cambria Math" panose="02040503050406030204" pitchFamily="18" charset="0"/>
                          </a:rPr>
                          <m:t>𝑛</m:t>
                        </m:r>
                      </m:e>
                      <m:sup>
                        <m:r>
                          <a:rPr lang="en-US" sz="3200" b="0" i="1" smtClean="0">
                            <a:latin typeface="Cambria Math" panose="02040503050406030204" pitchFamily="18" charset="0"/>
                          </a:rPr>
                          <m:t>2</m:t>
                        </m:r>
                      </m:sup>
                    </m:sSup>
                    <m:r>
                      <a:rPr lang="en-US" sz="3200" b="0" i="0" smtClean="0">
                        <a:latin typeface="Cambria Math" panose="02040503050406030204" pitchFamily="18" charset="0"/>
                      </a:rPr>
                      <m:t>,</m:t>
                    </m:r>
                    <m:sSup>
                      <m:sSupPr>
                        <m:ctrlPr>
                          <a:rPr lang="en-US" sz="3200" i="1">
                            <a:latin typeface="Cambria Math" panose="02040503050406030204" pitchFamily="18" charset="0"/>
                          </a:rPr>
                        </m:ctrlPr>
                      </m:sSupPr>
                      <m:e>
                        <m:r>
                          <a:rPr lang="en-US" sz="3200" i="1">
                            <a:latin typeface="Cambria Math" panose="02040503050406030204" pitchFamily="18" charset="0"/>
                          </a:rPr>
                          <m:t>𝑛</m:t>
                        </m:r>
                      </m:e>
                      <m:sup>
                        <m:r>
                          <a:rPr lang="en-US" sz="3200" b="0" i="1" smtClean="0">
                            <a:latin typeface="Cambria Math" panose="02040503050406030204" pitchFamily="18" charset="0"/>
                          </a:rPr>
                          <m:t>3</m:t>
                        </m:r>
                      </m:sup>
                    </m:sSup>
                    <m:r>
                      <a:rPr lang="en-US" sz="3200">
                        <a:latin typeface="Cambria Math" panose="02040503050406030204" pitchFamily="18" charset="0"/>
                      </a:rPr>
                      <m:t>)</m:t>
                    </m:r>
                  </m:oMath>
                </a14:m>
                <a:endParaRPr lang="en-US" sz="3200" dirty="0"/>
              </a:p>
              <a:p>
                <a:endParaRPr lang="en-US" sz="3200" dirty="0"/>
              </a:p>
              <a:p>
                <a:endParaRPr lang="en-US" sz="3200" dirty="0"/>
              </a:p>
              <a:p>
                <a:endParaRPr lang="en-US" sz="3200" dirty="0"/>
              </a:p>
              <a:p>
                <a:endParaRPr lang="en-US" sz="3200" dirty="0"/>
              </a:p>
            </p:txBody>
          </p:sp>
        </mc:Choice>
        <mc:Fallback xmlns="">
          <p:sp>
            <p:nvSpPr>
              <p:cNvPr id="3" name="Content Placeholder 2">
                <a:extLst>
                  <a:ext uri="{FF2B5EF4-FFF2-40B4-BE49-F238E27FC236}">
                    <a16:creationId xmlns:a16="http://schemas.microsoft.com/office/drawing/2014/main" id="{B4847454-5483-D644-BEFE-945CE9B49BAE}"/>
                  </a:ext>
                </a:extLst>
              </p:cNvPr>
              <p:cNvSpPr>
                <a:spLocks noGrp="1" noRot="1" noChangeAspect="1" noMove="1" noResize="1" noEditPoints="1" noAdjustHandles="1" noChangeArrowheads="1" noChangeShapeType="1" noTextEdit="1"/>
              </p:cNvSpPr>
              <p:nvPr>
                <p:ph idx="1"/>
              </p:nvPr>
            </p:nvSpPr>
            <p:spPr>
              <a:blipFill>
                <a:blip r:embed="rId3"/>
                <a:stretch>
                  <a:fillRect l="-1361" t="-2611" r="-567"/>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A9182966-0572-ED4E-852F-A3BB4B7378B4}"/>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E84D3015-2ED5-AD4D-A989-1E0561D0978C}"/>
              </a:ext>
            </a:extLst>
          </p:cNvPr>
          <p:cNvSpPr>
            <a:spLocks noGrp="1"/>
          </p:cNvSpPr>
          <p:nvPr>
            <p:ph type="sldNum" sz="quarter" idx="12"/>
          </p:nvPr>
        </p:nvSpPr>
        <p:spPr/>
        <p:txBody>
          <a:bodyPr/>
          <a:lstStyle/>
          <a:p>
            <a:fld id="{659665DE-58FC-41F4-AC58-2C90A5E00527}" type="slidenum">
              <a:rPr lang="en-US" smtClean="0"/>
              <a:t>33</a:t>
            </a:fld>
            <a:endParaRPr lang="en-US"/>
          </a:p>
        </p:txBody>
      </p:sp>
      <p:grpSp>
        <p:nvGrpSpPr>
          <p:cNvPr id="6" name="Group 5">
            <a:extLst>
              <a:ext uri="{FF2B5EF4-FFF2-40B4-BE49-F238E27FC236}">
                <a16:creationId xmlns:a16="http://schemas.microsoft.com/office/drawing/2014/main" id="{6DFE13B9-F531-2946-B56B-242F61A3199F}"/>
              </a:ext>
            </a:extLst>
          </p:cNvPr>
          <p:cNvGrpSpPr/>
          <p:nvPr/>
        </p:nvGrpSpPr>
        <p:grpSpPr>
          <a:xfrm>
            <a:off x="5017840" y="1826704"/>
            <a:ext cx="3510731" cy="2245295"/>
            <a:chOff x="4131097" y="3067100"/>
            <a:chExt cx="3510731" cy="2245295"/>
          </a:xfrm>
        </p:grpSpPr>
        <p:grpSp>
          <p:nvGrpSpPr>
            <p:cNvPr id="7" name="Group 6">
              <a:extLst>
                <a:ext uri="{FF2B5EF4-FFF2-40B4-BE49-F238E27FC236}">
                  <a16:creationId xmlns:a16="http://schemas.microsoft.com/office/drawing/2014/main" id="{A9633827-B1AE-6F49-B782-74B57D54DD22}"/>
                </a:ext>
              </a:extLst>
            </p:cNvPr>
            <p:cNvGrpSpPr/>
            <p:nvPr/>
          </p:nvGrpSpPr>
          <p:grpSpPr>
            <a:xfrm>
              <a:off x="4131097" y="3067100"/>
              <a:ext cx="3510731" cy="2245295"/>
              <a:chOff x="523768" y="2943940"/>
              <a:chExt cx="3510731" cy="2245295"/>
            </a:xfrm>
          </p:grpSpPr>
          <p:cxnSp>
            <p:nvCxnSpPr>
              <p:cNvPr id="10" name="Straight Arrow Connector 9">
                <a:extLst>
                  <a:ext uri="{FF2B5EF4-FFF2-40B4-BE49-F238E27FC236}">
                    <a16:creationId xmlns:a16="http://schemas.microsoft.com/office/drawing/2014/main" id="{F1ABD29C-7AD6-D34C-B9A5-700DA7030AFF}"/>
                  </a:ext>
                </a:extLst>
              </p:cNvPr>
              <p:cNvCxnSpPr/>
              <p:nvPr/>
            </p:nvCxnSpPr>
            <p:spPr>
              <a:xfrm>
                <a:off x="850900" y="4991100"/>
                <a:ext cx="282111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4F67A54-24E8-3F45-BC44-2E9B88921D80}"/>
                      </a:ext>
                    </a:extLst>
                  </p:cNvPr>
                  <p:cNvSpPr txBox="1"/>
                  <p:nvPr/>
                </p:nvSpPr>
                <p:spPr>
                  <a:xfrm>
                    <a:off x="523768" y="2943940"/>
                    <a:ext cx="72032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oMath>
                      </m:oMathPara>
                    </a14:m>
                    <a:endParaRPr lang="en-US" dirty="0"/>
                  </a:p>
                </p:txBody>
              </p:sp>
            </mc:Choice>
            <mc:Fallback xmlns="">
              <p:sp>
                <p:nvSpPr>
                  <p:cNvPr id="39" name="TextBox 38">
                    <a:extLst>
                      <a:ext uri="{FF2B5EF4-FFF2-40B4-BE49-F238E27FC236}">
                        <a16:creationId xmlns:a16="http://schemas.microsoft.com/office/drawing/2014/main" id="{A8207758-31F9-F649-86F9-AC04FD035320}"/>
                      </a:ext>
                    </a:extLst>
                  </p:cNvPr>
                  <p:cNvSpPr txBox="1">
                    <a:spLocks noRot="1" noChangeAspect="1" noMove="1" noResize="1" noEditPoints="1" noAdjustHandles="1" noChangeArrowheads="1" noChangeShapeType="1" noTextEdit="1"/>
                  </p:cNvSpPr>
                  <p:nvPr/>
                </p:nvSpPr>
                <p:spPr>
                  <a:xfrm>
                    <a:off x="523768" y="2943940"/>
                    <a:ext cx="720325"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EA5FFBA-9E3C-B944-8DC3-F79E0F7A6F1F}"/>
                      </a:ext>
                    </a:extLst>
                  </p:cNvPr>
                  <p:cNvSpPr txBox="1"/>
                  <p:nvPr/>
                </p:nvSpPr>
                <p:spPr>
                  <a:xfrm>
                    <a:off x="3648689" y="4819903"/>
                    <a:ext cx="3858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𝑛</m:t>
                          </m:r>
                        </m:oMath>
                      </m:oMathPara>
                    </a14:m>
                    <a:endParaRPr lang="en-US" dirty="0"/>
                  </a:p>
                </p:txBody>
              </p:sp>
            </mc:Choice>
            <mc:Fallback xmlns="">
              <p:sp>
                <p:nvSpPr>
                  <p:cNvPr id="40" name="TextBox 39">
                    <a:extLst>
                      <a:ext uri="{FF2B5EF4-FFF2-40B4-BE49-F238E27FC236}">
                        <a16:creationId xmlns:a16="http://schemas.microsoft.com/office/drawing/2014/main" id="{8A9F4252-2EFE-E444-AD89-8E949353E4C7}"/>
                      </a:ext>
                    </a:extLst>
                  </p:cNvPr>
                  <p:cNvSpPr txBox="1">
                    <a:spLocks noRot="1" noChangeAspect="1" noMove="1" noResize="1" noEditPoints="1" noAdjustHandles="1" noChangeArrowheads="1" noChangeShapeType="1" noTextEdit="1"/>
                  </p:cNvSpPr>
                  <p:nvPr/>
                </p:nvSpPr>
                <p:spPr>
                  <a:xfrm>
                    <a:off x="3648689" y="4819903"/>
                    <a:ext cx="385810" cy="369332"/>
                  </a:xfrm>
                  <a:prstGeom prst="rect">
                    <a:avLst/>
                  </a:prstGeom>
                  <a:blipFill>
                    <a:blip r:embed="rId9"/>
                    <a:stretch>
                      <a:fillRect/>
                    </a:stretch>
                  </a:blipFill>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F6EB67A0-593C-0D44-ADBF-E71624FB41C7}"/>
                  </a:ext>
                </a:extLst>
              </p:cNvPr>
              <p:cNvCxnSpPr>
                <a:cxnSpLocks/>
              </p:cNvCxnSpPr>
              <p:nvPr/>
            </p:nvCxnSpPr>
            <p:spPr>
              <a:xfrm flipV="1">
                <a:off x="833927" y="3313272"/>
                <a:ext cx="1" cy="16778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8" name="Straight Arrow Connector 7">
              <a:extLst>
                <a:ext uri="{FF2B5EF4-FFF2-40B4-BE49-F238E27FC236}">
                  <a16:creationId xmlns:a16="http://schemas.microsoft.com/office/drawing/2014/main" id="{8CB3245A-57AB-7C4C-B39F-B7F7051631A8}"/>
                </a:ext>
              </a:extLst>
            </p:cNvPr>
            <p:cNvCxnSpPr>
              <a:cxnSpLocks/>
            </p:cNvCxnSpPr>
            <p:nvPr/>
          </p:nvCxnSpPr>
          <p:spPr>
            <a:xfrm flipV="1">
              <a:off x="4433015" y="4669396"/>
              <a:ext cx="2863534" cy="445765"/>
            </a:xfrm>
            <a:prstGeom prst="straightConnector1">
              <a:avLst/>
            </a:prstGeom>
            <a:ln w="476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9" name="Freeform 8">
              <a:extLst>
                <a:ext uri="{FF2B5EF4-FFF2-40B4-BE49-F238E27FC236}">
                  <a16:creationId xmlns:a16="http://schemas.microsoft.com/office/drawing/2014/main" id="{8DBE474F-05A5-6045-A3DA-F34C2888E079}"/>
                </a:ext>
              </a:extLst>
            </p:cNvPr>
            <p:cNvSpPr/>
            <p:nvPr/>
          </p:nvSpPr>
          <p:spPr>
            <a:xfrm>
              <a:off x="4483099" y="3965676"/>
              <a:ext cx="2761627" cy="1152423"/>
            </a:xfrm>
            <a:custGeom>
              <a:avLst/>
              <a:gdLst>
                <a:gd name="connsiteX0" fmla="*/ 0 w 2832100"/>
                <a:gd name="connsiteY0" fmla="*/ 1409700 h 1409700"/>
                <a:gd name="connsiteX1" fmla="*/ 1638300 w 2832100"/>
                <a:gd name="connsiteY1" fmla="*/ 939800 h 1409700"/>
                <a:gd name="connsiteX2" fmla="*/ 2832100 w 2832100"/>
                <a:gd name="connsiteY2" fmla="*/ 0 h 1409700"/>
                <a:gd name="connsiteX3" fmla="*/ 2832100 w 2832100"/>
                <a:gd name="connsiteY3" fmla="*/ 0 h 1409700"/>
              </a:gdLst>
              <a:ahLst/>
              <a:cxnLst>
                <a:cxn ang="0">
                  <a:pos x="connsiteX0" y="connsiteY0"/>
                </a:cxn>
                <a:cxn ang="0">
                  <a:pos x="connsiteX1" y="connsiteY1"/>
                </a:cxn>
                <a:cxn ang="0">
                  <a:pos x="connsiteX2" y="connsiteY2"/>
                </a:cxn>
                <a:cxn ang="0">
                  <a:pos x="connsiteX3" y="connsiteY3"/>
                </a:cxn>
              </a:cxnLst>
              <a:rect l="l" t="t" r="r" b="b"/>
              <a:pathLst>
                <a:path w="2832100" h="1409700">
                  <a:moveTo>
                    <a:pt x="0" y="1409700"/>
                  </a:moveTo>
                  <a:cubicBezTo>
                    <a:pt x="583141" y="1292225"/>
                    <a:pt x="1166283" y="1174750"/>
                    <a:pt x="1638300" y="939800"/>
                  </a:cubicBezTo>
                  <a:cubicBezTo>
                    <a:pt x="2110317" y="704850"/>
                    <a:pt x="2832100" y="0"/>
                    <a:pt x="2832100" y="0"/>
                  </a:cubicBezTo>
                  <a:lnTo>
                    <a:pt x="2832100" y="0"/>
                  </a:lnTo>
                </a:path>
              </a:pathLst>
            </a:custGeom>
            <a:noFill/>
            <a:ln w="476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Freeform 13">
            <a:extLst>
              <a:ext uri="{FF2B5EF4-FFF2-40B4-BE49-F238E27FC236}">
                <a16:creationId xmlns:a16="http://schemas.microsoft.com/office/drawing/2014/main" id="{51FA1580-5DBE-2B49-BF63-6C510F609A21}"/>
              </a:ext>
            </a:extLst>
          </p:cNvPr>
          <p:cNvSpPr/>
          <p:nvPr/>
        </p:nvSpPr>
        <p:spPr>
          <a:xfrm>
            <a:off x="5345200" y="1826711"/>
            <a:ext cx="2778275" cy="2038583"/>
          </a:xfrm>
          <a:custGeom>
            <a:avLst/>
            <a:gdLst>
              <a:gd name="connsiteX0" fmla="*/ 0 w 2832100"/>
              <a:gd name="connsiteY0" fmla="*/ 1409700 h 1409700"/>
              <a:gd name="connsiteX1" fmla="*/ 1638300 w 2832100"/>
              <a:gd name="connsiteY1" fmla="*/ 939800 h 1409700"/>
              <a:gd name="connsiteX2" fmla="*/ 2832100 w 2832100"/>
              <a:gd name="connsiteY2" fmla="*/ 0 h 1409700"/>
              <a:gd name="connsiteX3" fmla="*/ 2832100 w 2832100"/>
              <a:gd name="connsiteY3" fmla="*/ 0 h 1409700"/>
            </a:gdLst>
            <a:ahLst/>
            <a:cxnLst>
              <a:cxn ang="0">
                <a:pos x="connsiteX0" y="connsiteY0"/>
              </a:cxn>
              <a:cxn ang="0">
                <a:pos x="connsiteX1" y="connsiteY1"/>
              </a:cxn>
              <a:cxn ang="0">
                <a:pos x="connsiteX2" y="connsiteY2"/>
              </a:cxn>
              <a:cxn ang="0">
                <a:pos x="connsiteX3" y="connsiteY3"/>
              </a:cxn>
            </a:cxnLst>
            <a:rect l="l" t="t" r="r" b="b"/>
            <a:pathLst>
              <a:path w="2832100" h="1409700">
                <a:moveTo>
                  <a:pt x="0" y="1409700"/>
                </a:moveTo>
                <a:cubicBezTo>
                  <a:pt x="583141" y="1292225"/>
                  <a:pt x="1166283" y="1174750"/>
                  <a:pt x="1638300" y="939800"/>
                </a:cubicBezTo>
                <a:cubicBezTo>
                  <a:pt x="2110317" y="704850"/>
                  <a:pt x="2832100" y="0"/>
                  <a:pt x="2832100" y="0"/>
                </a:cubicBezTo>
                <a:lnTo>
                  <a:pt x="2832100" y="0"/>
                </a:lnTo>
              </a:path>
            </a:pathLst>
          </a:custGeom>
          <a:no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853F08D-08A2-594A-93DA-948887D27B87}"/>
              </a:ext>
            </a:extLst>
          </p:cNvPr>
          <p:cNvSpPr txBox="1"/>
          <p:nvPr/>
        </p:nvSpPr>
        <p:spPr>
          <a:xfrm>
            <a:off x="8183292" y="1593109"/>
            <a:ext cx="497252" cy="369332"/>
          </a:xfrm>
          <a:prstGeom prst="rect">
            <a:avLst/>
          </a:prstGeom>
          <a:noFill/>
        </p:spPr>
        <p:txBody>
          <a:bodyPr wrap="none" rtlCol="0">
            <a:spAutoFit/>
          </a:bodyPr>
          <a:lstStyle/>
          <a:p>
            <a:r>
              <a:rPr lang="en-US" dirty="0"/>
              <a:t>2n</a:t>
            </a:r>
            <a:r>
              <a:rPr lang="en-US" baseline="30000" dirty="0"/>
              <a:t>3</a:t>
            </a:r>
            <a:endParaRPr lang="en-US" dirty="0"/>
          </a:p>
        </p:txBody>
      </p:sp>
      <p:cxnSp>
        <p:nvCxnSpPr>
          <p:cNvPr id="19" name="Straight Arrow Connector 18">
            <a:extLst>
              <a:ext uri="{FF2B5EF4-FFF2-40B4-BE49-F238E27FC236}">
                <a16:creationId xmlns:a16="http://schemas.microsoft.com/office/drawing/2014/main" id="{35A4D9DF-A7C5-204B-A980-09BD0C78198B}"/>
              </a:ext>
            </a:extLst>
          </p:cNvPr>
          <p:cNvCxnSpPr>
            <a:cxnSpLocks/>
          </p:cNvCxnSpPr>
          <p:nvPr/>
        </p:nvCxnSpPr>
        <p:spPr>
          <a:xfrm flipV="1">
            <a:off x="5405601" y="3811133"/>
            <a:ext cx="2725868" cy="1"/>
          </a:xfrm>
          <a:prstGeom prst="straightConnector1">
            <a:avLst/>
          </a:prstGeom>
          <a:ln w="476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40F5CEC-DE74-8E48-BE35-F94A7451CC0B}"/>
              </a:ext>
            </a:extLst>
          </p:cNvPr>
          <p:cNvSpPr txBox="1"/>
          <p:nvPr/>
        </p:nvSpPr>
        <p:spPr>
          <a:xfrm>
            <a:off x="8140675" y="2502338"/>
            <a:ext cx="370614" cy="369332"/>
          </a:xfrm>
          <a:prstGeom prst="rect">
            <a:avLst/>
          </a:prstGeom>
          <a:noFill/>
        </p:spPr>
        <p:txBody>
          <a:bodyPr wrap="none" rtlCol="0">
            <a:spAutoFit/>
          </a:bodyPr>
          <a:lstStyle/>
          <a:p>
            <a:r>
              <a:rPr lang="en-US" dirty="0"/>
              <a:t>n</a:t>
            </a:r>
            <a:r>
              <a:rPr lang="en-US" baseline="30000" dirty="0"/>
              <a:t>2</a:t>
            </a:r>
            <a:endParaRPr lang="en-US" dirty="0"/>
          </a:p>
        </p:txBody>
      </p:sp>
      <p:sp>
        <p:nvSpPr>
          <p:cNvPr id="25" name="TextBox 24">
            <a:extLst>
              <a:ext uri="{FF2B5EF4-FFF2-40B4-BE49-F238E27FC236}">
                <a16:creationId xmlns:a16="http://schemas.microsoft.com/office/drawing/2014/main" id="{E631D456-29D6-EE49-8DAD-9EBC13000380}"/>
              </a:ext>
            </a:extLst>
          </p:cNvPr>
          <p:cNvSpPr txBox="1"/>
          <p:nvPr/>
        </p:nvSpPr>
        <p:spPr>
          <a:xfrm>
            <a:off x="8200492" y="3145337"/>
            <a:ext cx="285656" cy="369332"/>
          </a:xfrm>
          <a:prstGeom prst="rect">
            <a:avLst/>
          </a:prstGeom>
          <a:noFill/>
        </p:spPr>
        <p:txBody>
          <a:bodyPr wrap="none" rtlCol="0">
            <a:spAutoFit/>
          </a:bodyPr>
          <a:lstStyle/>
          <a:p>
            <a:r>
              <a:rPr lang="en-US" dirty="0"/>
              <a:t>n</a:t>
            </a:r>
          </a:p>
        </p:txBody>
      </p:sp>
      <p:sp>
        <p:nvSpPr>
          <p:cNvPr id="26" name="TextBox 25">
            <a:extLst>
              <a:ext uri="{FF2B5EF4-FFF2-40B4-BE49-F238E27FC236}">
                <a16:creationId xmlns:a16="http://schemas.microsoft.com/office/drawing/2014/main" id="{5D142930-037C-0743-9A74-22ADE266B8D4}"/>
              </a:ext>
            </a:extLst>
          </p:cNvPr>
          <p:cNvSpPr txBox="1"/>
          <p:nvPr/>
        </p:nvSpPr>
        <p:spPr>
          <a:xfrm>
            <a:off x="8077724" y="3558252"/>
            <a:ext cx="311304" cy="369332"/>
          </a:xfrm>
          <a:prstGeom prst="rect">
            <a:avLst/>
          </a:prstGeom>
          <a:noFill/>
        </p:spPr>
        <p:txBody>
          <a:bodyPr wrap="none" rtlCol="0">
            <a:spAutoFit/>
          </a:bodyPr>
          <a:lstStyle/>
          <a:p>
            <a:r>
              <a:rPr lang="en-US" dirty="0"/>
              <a:t>1</a:t>
            </a:r>
          </a:p>
        </p:txBody>
      </p:sp>
      <p:sp>
        <p:nvSpPr>
          <p:cNvPr id="27" name="Freeform 26">
            <a:extLst>
              <a:ext uri="{FF2B5EF4-FFF2-40B4-BE49-F238E27FC236}">
                <a16:creationId xmlns:a16="http://schemas.microsoft.com/office/drawing/2014/main" id="{17D97475-3D36-B342-9C0A-4697DD5671D0}"/>
              </a:ext>
            </a:extLst>
          </p:cNvPr>
          <p:cNvSpPr/>
          <p:nvPr/>
        </p:nvSpPr>
        <p:spPr>
          <a:xfrm>
            <a:off x="5369841" y="1962441"/>
            <a:ext cx="2761623" cy="1965139"/>
          </a:xfrm>
          <a:custGeom>
            <a:avLst/>
            <a:gdLst>
              <a:gd name="connsiteX0" fmla="*/ 0 w 2832100"/>
              <a:gd name="connsiteY0" fmla="*/ 1409700 h 1409700"/>
              <a:gd name="connsiteX1" fmla="*/ 1638300 w 2832100"/>
              <a:gd name="connsiteY1" fmla="*/ 939800 h 1409700"/>
              <a:gd name="connsiteX2" fmla="*/ 2832100 w 2832100"/>
              <a:gd name="connsiteY2" fmla="*/ 0 h 1409700"/>
              <a:gd name="connsiteX3" fmla="*/ 2832100 w 2832100"/>
              <a:gd name="connsiteY3" fmla="*/ 0 h 1409700"/>
            </a:gdLst>
            <a:ahLst/>
            <a:cxnLst>
              <a:cxn ang="0">
                <a:pos x="connsiteX0" y="connsiteY0"/>
              </a:cxn>
              <a:cxn ang="0">
                <a:pos x="connsiteX1" y="connsiteY1"/>
              </a:cxn>
              <a:cxn ang="0">
                <a:pos x="connsiteX2" y="connsiteY2"/>
              </a:cxn>
              <a:cxn ang="0">
                <a:pos x="connsiteX3" y="connsiteY3"/>
              </a:cxn>
            </a:cxnLst>
            <a:rect l="l" t="t" r="r" b="b"/>
            <a:pathLst>
              <a:path w="2832100" h="1409700">
                <a:moveTo>
                  <a:pt x="0" y="1409700"/>
                </a:moveTo>
                <a:cubicBezTo>
                  <a:pt x="583141" y="1292225"/>
                  <a:pt x="1166283" y="1174750"/>
                  <a:pt x="1638300" y="939800"/>
                </a:cubicBezTo>
                <a:cubicBezTo>
                  <a:pt x="2110317" y="704850"/>
                  <a:pt x="2832100" y="0"/>
                  <a:pt x="2832100" y="0"/>
                </a:cubicBezTo>
                <a:lnTo>
                  <a:pt x="2832100" y="0"/>
                </a:lnTo>
              </a:path>
            </a:pathLst>
          </a:custGeom>
          <a:noFill/>
          <a:ln w="476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572E853E-388A-F041-83B9-6B596018AC8C}"/>
              </a:ext>
            </a:extLst>
          </p:cNvPr>
          <p:cNvSpPr txBox="1"/>
          <p:nvPr/>
        </p:nvSpPr>
        <p:spPr>
          <a:xfrm>
            <a:off x="8216520" y="1940535"/>
            <a:ext cx="370614" cy="369332"/>
          </a:xfrm>
          <a:prstGeom prst="rect">
            <a:avLst/>
          </a:prstGeom>
          <a:noFill/>
        </p:spPr>
        <p:txBody>
          <a:bodyPr wrap="none" rtlCol="0">
            <a:spAutoFit/>
          </a:bodyPr>
          <a:lstStyle/>
          <a:p>
            <a:r>
              <a:rPr lang="en-US" dirty="0"/>
              <a:t>n</a:t>
            </a:r>
            <a:r>
              <a:rPr lang="en-US" baseline="30000" dirty="0"/>
              <a:t>3</a:t>
            </a:r>
            <a:endParaRPr lang="en-US" dirty="0"/>
          </a:p>
        </p:txBody>
      </p:sp>
    </p:spTree>
    <p:extLst>
      <p:ext uri="{BB962C8B-B14F-4D97-AF65-F5344CB8AC3E}">
        <p14:creationId xmlns:p14="http://schemas.microsoft.com/office/powerpoint/2010/main" val="23918136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7CDF9-EDBE-496E-B2CE-88D78CF100FE}"/>
              </a:ext>
            </a:extLst>
          </p:cNvPr>
          <p:cNvSpPr>
            <a:spLocks noGrp="1"/>
          </p:cNvSpPr>
          <p:nvPr>
            <p:ph type="title"/>
          </p:nvPr>
        </p:nvSpPr>
        <p:spPr/>
        <p:txBody>
          <a:bodyPr/>
          <a:lstStyle/>
          <a:p>
            <a:r>
              <a:rPr lang="en-US" dirty="0">
                <a:solidFill>
                  <a:srgbClr val="4C3282"/>
                </a:solidFill>
              </a:rPr>
              <a:t>Examples</a:t>
            </a:r>
          </a:p>
        </p:txBody>
      </p:sp>
      <p:sp>
        <p:nvSpPr>
          <p:cNvPr id="3" name="Content Placeholder 2">
            <a:extLst>
              <a:ext uri="{FF2B5EF4-FFF2-40B4-BE49-F238E27FC236}">
                <a16:creationId xmlns:a16="http://schemas.microsoft.com/office/drawing/2014/main" id="{4994FC08-38EC-440A-8F1A-AA45CD379243}"/>
              </a:ext>
            </a:extLst>
          </p:cNvPr>
          <p:cNvSpPr>
            <a:spLocks noGrp="1"/>
          </p:cNvSpPr>
          <p:nvPr>
            <p:ph idx="1"/>
          </p:nvPr>
        </p:nvSpPr>
        <p:spPr>
          <a:xfrm>
            <a:off x="575240" y="1463857"/>
            <a:ext cx="3996760" cy="4845504"/>
          </a:xfrm>
        </p:spPr>
        <p:txBody>
          <a:bodyPr/>
          <a:lstStyle/>
          <a:p>
            <a:r>
              <a:rPr lang="en-US" dirty="0"/>
              <a:t>4n</a:t>
            </a:r>
            <a:r>
              <a:rPr lang="en-US" baseline="30000" dirty="0"/>
              <a:t>2</a:t>
            </a:r>
            <a:r>
              <a:rPr lang="en-US" dirty="0"/>
              <a:t> </a:t>
            </a:r>
            <a:r>
              <a:rPr lang="en-US" b="1" dirty="0">
                <a:solidFill>
                  <a:srgbClr val="B6A479"/>
                </a:solidFill>
              </a:rPr>
              <a:t>∈ </a:t>
            </a:r>
            <a:r>
              <a:rPr lang="el-GR" dirty="0"/>
              <a:t>Ω</a:t>
            </a:r>
            <a:r>
              <a:rPr lang="en-US" dirty="0"/>
              <a:t>(1)</a:t>
            </a:r>
          </a:p>
          <a:p>
            <a:r>
              <a:rPr lang="en-US" b="1" dirty="0">
                <a:solidFill>
                  <a:srgbClr val="4C3282"/>
                </a:solidFill>
              </a:rPr>
              <a:t>true</a:t>
            </a:r>
          </a:p>
          <a:p>
            <a:r>
              <a:rPr lang="en-US" dirty="0"/>
              <a:t>4n</a:t>
            </a:r>
            <a:r>
              <a:rPr lang="en-US" baseline="30000" dirty="0"/>
              <a:t>2</a:t>
            </a:r>
            <a:r>
              <a:rPr lang="en-US" dirty="0"/>
              <a:t> </a:t>
            </a:r>
            <a:r>
              <a:rPr lang="en-US" b="1" dirty="0">
                <a:solidFill>
                  <a:srgbClr val="B6A479"/>
                </a:solidFill>
              </a:rPr>
              <a:t>∈ </a:t>
            </a:r>
            <a:r>
              <a:rPr lang="el-GR" dirty="0"/>
              <a:t>Ω</a:t>
            </a:r>
            <a:r>
              <a:rPr lang="en-US" dirty="0"/>
              <a:t>(n) </a:t>
            </a:r>
          </a:p>
          <a:p>
            <a:r>
              <a:rPr lang="en-US" b="1" dirty="0">
                <a:solidFill>
                  <a:srgbClr val="4C3282"/>
                </a:solidFill>
              </a:rPr>
              <a:t>true</a:t>
            </a:r>
          </a:p>
          <a:p>
            <a:r>
              <a:rPr lang="en-US" dirty="0"/>
              <a:t>4n</a:t>
            </a:r>
            <a:r>
              <a:rPr lang="en-US" baseline="30000" dirty="0"/>
              <a:t>2</a:t>
            </a:r>
            <a:r>
              <a:rPr lang="en-US" dirty="0"/>
              <a:t> </a:t>
            </a:r>
            <a:r>
              <a:rPr lang="en-US" b="1" dirty="0">
                <a:solidFill>
                  <a:srgbClr val="B6A479"/>
                </a:solidFill>
              </a:rPr>
              <a:t>∈ </a:t>
            </a:r>
            <a:r>
              <a:rPr lang="el-GR" dirty="0"/>
              <a:t>Ω</a:t>
            </a:r>
            <a:r>
              <a:rPr lang="en-US" dirty="0"/>
              <a:t>(n</a:t>
            </a:r>
            <a:r>
              <a:rPr lang="en-US" baseline="30000" dirty="0"/>
              <a:t>2</a:t>
            </a:r>
            <a:r>
              <a:rPr lang="en-US" dirty="0"/>
              <a:t>) </a:t>
            </a:r>
          </a:p>
          <a:p>
            <a:r>
              <a:rPr lang="en-US" b="1" dirty="0">
                <a:solidFill>
                  <a:srgbClr val="4C3282"/>
                </a:solidFill>
              </a:rPr>
              <a:t>true</a:t>
            </a:r>
          </a:p>
          <a:p>
            <a:r>
              <a:rPr lang="en-US" dirty="0"/>
              <a:t>4n</a:t>
            </a:r>
            <a:r>
              <a:rPr lang="en-US" baseline="30000" dirty="0"/>
              <a:t>2</a:t>
            </a:r>
            <a:r>
              <a:rPr lang="en-US" dirty="0"/>
              <a:t> </a:t>
            </a:r>
            <a:r>
              <a:rPr lang="en-US" b="1" dirty="0">
                <a:solidFill>
                  <a:srgbClr val="B6A479"/>
                </a:solidFill>
              </a:rPr>
              <a:t>∈ </a:t>
            </a:r>
            <a:r>
              <a:rPr lang="el-GR" dirty="0"/>
              <a:t>Ω</a:t>
            </a:r>
            <a:r>
              <a:rPr lang="en-US" dirty="0"/>
              <a:t>(n</a:t>
            </a:r>
            <a:r>
              <a:rPr lang="en-US" baseline="30000" dirty="0"/>
              <a:t>3</a:t>
            </a:r>
            <a:r>
              <a:rPr lang="en-US" dirty="0"/>
              <a:t>) </a:t>
            </a:r>
          </a:p>
          <a:p>
            <a:r>
              <a:rPr lang="en-US" b="1" dirty="0">
                <a:solidFill>
                  <a:srgbClr val="B6A479"/>
                </a:solidFill>
              </a:rPr>
              <a:t>false</a:t>
            </a:r>
          </a:p>
          <a:p>
            <a:r>
              <a:rPr lang="en-US" dirty="0"/>
              <a:t>4n</a:t>
            </a:r>
            <a:r>
              <a:rPr lang="en-US" baseline="30000" dirty="0"/>
              <a:t>2</a:t>
            </a:r>
            <a:r>
              <a:rPr lang="en-US" dirty="0"/>
              <a:t> </a:t>
            </a:r>
            <a:r>
              <a:rPr lang="en-US" b="1" dirty="0">
                <a:solidFill>
                  <a:srgbClr val="B6A479"/>
                </a:solidFill>
              </a:rPr>
              <a:t>∈ </a:t>
            </a:r>
            <a:r>
              <a:rPr lang="el-GR" dirty="0"/>
              <a:t>Ω</a:t>
            </a:r>
            <a:r>
              <a:rPr lang="en-US" dirty="0"/>
              <a:t>(n</a:t>
            </a:r>
            <a:r>
              <a:rPr lang="en-US" baseline="30000" dirty="0"/>
              <a:t>4</a:t>
            </a:r>
            <a:r>
              <a:rPr lang="en-US" dirty="0"/>
              <a:t>) </a:t>
            </a:r>
          </a:p>
          <a:p>
            <a:r>
              <a:rPr lang="en-US" b="1" dirty="0">
                <a:solidFill>
                  <a:srgbClr val="B6A479"/>
                </a:solidFill>
              </a:rPr>
              <a:t>false</a:t>
            </a:r>
          </a:p>
        </p:txBody>
      </p:sp>
      <p:sp>
        <p:nvSpPr>
          <p:cNvPr id="4" name="Footer Placeholder 3">
            <a:extLst>
              <a:ext uri="{FF2B5EF4-FFF2-40B4-BE49-F238E27FC236}">
                <a16:creationId xmlns:a16="http://schemas.microsoft.com/office/drawing/2014/main" id="{385F8B7D-25CA-4053-9483-B25390D86E79}"/>
              </a:ext>
            </a:extLst>
          </p:cNvPr>
          <p:cNvSpPr>
            <a:spLocks noGrp="1"/>
          </p:cNvSpPr>
          <p:nvPr>
            <p:ph type="ftr" sz="quarter" idx="11"/>
          </p:nvPr>
        </p:nvSpPr>
        <p:spPr/>
        <p:txBody>
          <a:bodyPr/>
          <a:lstStyle/>
          <a:p>
            <a:r>
              <a:rPr lang="es-ES"/>
              <a:t>CSE 332 SU 18 - Robbie Weber</a:t>
            </a:r>
            <a:endParaRPr lang="en-US"/>
          </a:p>
        </p:txBody>
      </p:sp>
      <p:sp>
        <p:nvSpPr>
          <p:cNvPr id="5" name="Slide Number Placeholder 4">
            <a:extLst>
              <a:ext uri="{FF2B5EF4-FFF2-40B4-BE49-F238E27FC236}">
                <a16:creationId xmlns:a16="http://schemas.microsoft.com/office/drawing/2014/main" id="{90AAB6C3-10A7-4344-BF52-93298620DD72}"/>
              </a:ext>
            </a:extLst>
          </p:cNvPr>
          <p:cNvSpPr>
            <a:spLocks noGrp="1"/>
          </p:cNvSpPr>
          <p:nvPr>
            <p:ph type="sldNum" sz="quarter" idx="12"/>
          </p:nvPr>
        </p:nvSpPr>
        <p:spPr/>
        <p:txBody>
          <a:bodyPr/>
          <a:lstStyle/>
          <a:p>
            <a:fld id="{659665DE-58FC-41F4-AC58-2C90A5E00527}" type="slidenum">
              <a:rPr lang="en-US" smtClean="0"/>
              <a:t>34</a:t>
            </a:fld>
            <a:endParaRPr lang="en-US"/>
          </a:p>
        </p:txBody>
      </p:sp>
      <p:sp>
        <p:nvSpPr>
          <p:cNvPr id="6" name="Content Placeholder 2">
            <a:extLst>
              <a:ext uri="{FF2B5EF4-FFF2-40B4-BE49-F238E27FC236}">
                <a16:creationId xmlns:a16="http://schemas.microsoft.com/office/drawing/2014/main" id="{E9F0FF53-AAD3-4BB1-885A-2E8E38E27AC8}"/>
              </a:ext>
            </a:extLst>
          </p:cNvPr>
          <p:cNvSpPr txBox="1">
            <a:spLocks/>
          </p:cNvSpPr>
          <p:nvPr/>
        </p:nvSpPr>
        <p:spPr>
          <a:xfrm>
            <a:off x="4572000" y="1376227"/>
            <a:ext cx="3996760" cy="4845504"/>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t>4n</a:t>
            </a:r>
            <a:r>
              <a:rPr lang="en-US" baseline="30000" dirty="0"/>
              <a:t>2</a:t>
            </a:r>
            <a:r>
              <a:rPr lang="en-US" dirty="0"/>
              <a:t> </a:t>
            </a:r>
            <a:r>
              <a:rPr lang="en-US" b="1" dirty="0">
                <a:solidFill>
                  <a:srgbClr val="B6A479"/>
                </a:solidFill>
              </a:rPr>
              <a:t>∈ </a:t>
            </a:r>
            <a:r>
              <a:rPr lang="en-US" dirty="0"/>
              <a:t>O(1) </a:t>
            </a:r>
          </a:p>
          <a:p>
            <a:r>
              <a:rPr lang="en-US" b="1" dirty="0">
                <a:solidFill>
                  <a:srgbClr val="B6A479"/>
                </a:solidFill>
              </a:rPr>
              <a:t>false</a:t>
            </a:r>
          </a:p>
          <a:p>
            <a:r>
              <a:rPr lang="en-US" dirty="0"/>
              <a:t>4n</a:t>
            </a:r>
            <a:r>
              <a:rPr lang="en-US" baseline="30000" dirty="0"/>
              <a:t>2</a:t>
            </a:r>
            <a:r>
              <a:rPr lang="en-US" dirty="0"/>
              <a:t> </a:t>
            </a:r>
            <a:r>
              <a:rPr lang="en-US" b="1" dirty="0">
                <a:solidFill>
                  <a:srgbClr val="B6A479"/>
                </a:solidFill>
              </a:rPr>
              <a:t>∈ </a:t>
            </a:r>
            <a:r>
              <a:rPr lang="en-US" dirty="0"/>
              <a:t>O(n) </a:t>
            </a:r>
          </a:p>
          <a:p>
            <a:r>
              <a:rPr lang="en-US" b="1" dirty="0">
                <a:solidFill>
                  <a:srgbClr val="B6A479"/>
                </a:solidFill>
              </a:rPr>
              <a:t>false</a:t>
            </a:r>
          </a:p>
          <a:p>
            <a:r>
              <a:rPr lang="en-US" dirty="0"/>
              <a:t>4n</a:t>
            </a:r>
            <a:r>
              <a:rPr lang="en-US" baseline="30000" dirty="0"/>
              <a:t>2</a:t>
            </a:r>
            <a:r>
              <a:rPr lang="en-US" dirty="0"/>
              <a:t> </a:t>
            </a:r>
            <a:r>
              <a:rPr lang="en-US" b="1" dirty="0">
                <a:solidFill>
                  <a:srgbClr val="B6A479"/>
                </a:solidFill>
              </a:rPr>
              <a:t>∈ </a:t>
            </a:r>
            <a:r>
              <a:rPr lang="en-US" dirty="0"/>
              <a:t>O(n</a:t>
            </a:r>
            <a:r>
              <a:rPr lang="en-US" baseline="30000" dirty="0"/>
              <a:t>2</a:t>
            </a:r>
            <a:r>
              <a:rPr lang="en-US" dirty="0"/>
              <a:t>) </a:t>
            </a:r>
          </a:p>
          <a:p>
            <a:r>
              <a:rPr lang="en-US" b="1" dirty="0">
                <a:solidFill>
                  <a:srgbClr val="4C3282"/>
                </a:solidFill>
              </a:rPr>
              <a:t>true</a:t>
            </a:r>
          </a:p>
          <a:p>
            <a:r>
              <a:rPr lang="en-US" dirty="0"/>
              <a:t>4n</a:t>
            </a:r>
            <a:r>
              <a:rPr lang="en-US" baseline="30000" dirty="0"/>
              <a:t>2</a:t>
            </a:r>
            <a:r>
              <a:rPr lang="en-US" dirty="0"/>
              <a:t> </a:t>
            </a:r>
            <a:r>
              <a:rPr lang="en-US" b="1" dirty="0">
                <a:solidFill>
                  <a:srgbClr val="B6A479"/>
                </a:solidFill>
              </a:rPr>
              <a:t>∈ </a:t>
            </a:r>
            <a:r>
              <a:rPr lang="en-US" dirty="0"/>
              <a:t>O(n</a:t>
            </a:r>
            <a:r>
              <a:rPr lang="en-US" baseline="30000" dirty="0"/>
              <a:t>3</a:t>
            </a:r>
            <a:r>
              <a:rPr lang="en-US" dirty="0"/>
              <a:t>) </a:t>
            </a:r>
          </a:p>
          <a:p>
            <a:r>
              <a:rPr lang="en-US" b="1" dirty="0">
                <a:solidFill>
                  <a:srgbClr val="4C3282"/>
                </a:solidFill>
              </a:rPr>
              <a:t>true</a:t>
            </a:r>
          </a:p>
          <a:p>
            <a:r>
              <a:rPr lang="en-US" dirty="0"/>
              <a:t>4n</a:t>
            </a:r>
            <a:r>
              <a:rPr lang="en-US" baseline="30000" dirty="0"/>
              <a:t>2</a:t>
            </a:r>
            <a:r>
              <a:rPr lang="en-US" dirty="0"/>
              <a:t> </a:t>
            </a:r>
            <a:r>
              <a:rPr lang="en-US" b="1" dirty="0">
                <a:solidFill>
                  <a:srgbClr val="B6A479"/>
                </a:solidFill>
              </a:rPr>
              <a:t>∈ </a:t>
            </a:r>
            <a:r>
              <a:rPr lang="en-US" dirty="0"/>
              <a:t>O(n</a:t>
            </a:r>
            <a:r>
              <a:rPr lang="en-US" baseline="30000" dirty="0"/>
              <a:t>4</a:t>
            </a:r>
            <a:r>
              <a:rPr lang="en-US" dirty="0"/>
              <a:t>) </a:t>
            </a:r>
          </a:p>
          <a:p>
            <a:r>
              <a:rPr lang="en-US" b="1" dirty="0">
                <a:solidFill>
                  <a:srgbClr val="4C3282"/>
                </a:solidFill>
              </a:rPr>
              <a:t>true</a:t>
            </a:r>
          </a:p>
        </p:txBody>
      </p:sp>
      <p:grpSp>
        <p:nvGrpSpPr>
          <p:cNvPr id="14" name="Group 13">
            <a:extLst>
              <a:ext uri="{FF2B5EF4-FFF2-40B4-BE49-F238E27FC236}">
                <a16:creationId xmlns:a16="http://schemas.microsoft.com/office/drawing/2014/main" id="{92B16B9C-CFE9-BF40-BD33-85CDF025D542}"/>
              </a:ext>
            </a:extLst>
          </p:cNvPr>
          <p:cNvGrpSpPr/>
          <p:nvPr/>
        </p:nvGrpSpPr>
        <p:grpSpPr>
          <a:xfrm>
            <a:off x="7778132" y="818778"/>
            <a:ext cx="4114499" cy="1516921"/>
            <a:chOff x="677853" y="1580757"/>
            <a:chExt cx="4114499" cy="1516921"/>
          </a:xfrm>
        </p:grpSpPr>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7568C0A0-4260-BE49-8FA0-97B9BC1ACD22}"/>
                    </a:ext>
                  </a:extLst>
                </p:cNvPr>
                <p:cNvSpPr/>
                <p:nvPr/>
              </p:nvSpPr>
              <p:spPr>
                <a:xfrm>
                  <a:off x="677853" y="1580757"/>
                  <a:ext cx="4114499" cy="151692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i="1" dirty="0">
                    <a:latin typeface="Cambria Math" panose="02040503050406030204" pitchFamily="18" charset="0"/>
                  </a:endParaRPr>
                </a:p>
                <a:p>
                  <a14:m>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oMath>
                  </a14:m>
                  <a:r>
                    <a:rPr lang="en-US" dirty="0"/>
                    <a:t> </a:t>
                  </a:r>
                  <a14:m>
                    <m:oMath xmlns:m="http://schemas.openxmlformats.org/officeDocument/2006/math">
                      <m:r>
                        <a:rPr lang="en-US" i="1">
                          <a:latin typeface="Cambria Math" panose="02040503050406030204" pitchFamily="18" charset="0"/>
                        </a:rPr>
                        <m:t>∈</m:t>
                      </m:r>
                    </m:oMath>
                  </a14:m>
                  <a:r>
                    <a:rPr lang="en-US" dirty="0"/>
                    <a:t> </a:t>
                  </a:r>
                  <a14:m>
                    <m:oMath xmlns:m="http://schemas.openxmlformats.org/officeDocument/2006/math">
                      <m:r>
                        <a:rPr lang="en-US" i="1">
                          <a:latin typeface="Cambria Math" panose="02040503050406030204" pitchFamily="18" charset="0"/>
                        </a:rPr>
                        <m:t>𝑂</m:t>
                      </m:r>
                      <m:r>
                        <a:rPr lang="en-US" i="1">
                          <a:latin typeface="Cambria Math" panose="02040503050406030204" pitchFamily="18" charset="0"/>
                        </a:rPr>
                        <m:t>(</m:t>
                      </m:r>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oMath>
                  </a14:m>
                  <a:r>
                    <a:rPr lang="en-US" dirty="0"/>
                    <a:t> </a:t>
                  </a:r>
                  <a:r>
                    <a:rPr lang="en-US" dirty="0">
                      <a:latin typeface="Segoe UI Historic" panose="020B0502040204020203" pitchFamily="34" charset="0"/>
                      <a:ea typeface="Segoe UI Historic" panose="020B0502040204020203" pitchFamily="34" charset="0"/>
                      <a:cs typeface="Segoe UI Historic" panose="020B0502040204020203" pitchFamily="34" charset="0"/>
                    </a:rPr>
                    <a:t>if there exist positive constants </a:t>
                  </a:r>
                  <a14:m>
                    <m:oMath xmlns:m="http://schemas.openxmlformats.org/officeDocument/2006/math">
                      <m:r>
                        <a:rPr lang="en-US" i="1">
                          <a:latin typeface="Cambria Math" panose="02040503050406030204" pitchFamily="18" charset="0"/>
                        </a:rPr>
                        <m:t>𝑐</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0</m:t>
                          </m:r>
                        </m:sub>
                      </m:sSub>
                    </m:oMath>
                  </a14:m>
                  <a:r>
                    <a:rPr lang="en-US" dirty="0">
                      <a:latin typeface="Segoe UI Historic" panose="020B0502040204020203" pitchFamily="34" charset="0"/>
                      <a:ea typeface="Segoe UI Historic" panose="020B0502040204020203" pitchFamily="34" charset="0"/>
                      <a:cs typeface="Segoe UI Historic" panose="020B0502040204020203" pitchFamily="34" charset="0"/>
                    </a:rPr>
                    <a:t> such that for all</a:t>
                  </a:r>
                  <a:r>
                    <a:rPr lang="en-US" dirty="0"/>
                    <a:t> </a:t>
                  </a:r>
                  <a14:m>
                    <m:oMath xmlns:m="http://schemas.openxmlformats.org/officeDocument/2006/math">
                      <m:r>
                        <a:rPr lang="en-US" i="1">
                          <a:latin typeface="Cambria Math" panose="02040503050406030204" pitchFamily="18" charset="0"/>
                        </a:rPr>
                        <m:t>𝑛</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0</m:t>
                          </m:r>
                        </m:sub>
                      </m:sSub>
                    </m:oMath>
                  </a14:m>
                  <a:r>
                    <a:rPr lang="en-US" dirty="0"/>
                    <a:t>, </a:t>
                  </a: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r>
                          <a:rPr lang="en-US" i="1">
                            <a:latin typeface="Cambria Math" panose="02040503050406030204" pitchFamily="18" charset="0"/>
                          </a:rPr>
                          <m:t>𝑐</m:t>
                        </m:r>
                        <m:r>
                          <a:rPr lang="en-US" i="1">
                            <a:latin typeface="Cambria Math" panose="02040503050406030204" pitchFamily="18" charset="0"/>
                          </a:rPr>
                          <m:t>⋅</m:t>
                        </m:r>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𝑛</m:t>
                            </m:r>
                          </m:e>
                        </m:d>
                      </m:oMath>
                    </m:oMathPara>
                  </a14:m>
                  <a:endParaRPr lang="en-US" dirty="0"/>
                </a:p>
              </p:txBody>
            </p:sp>
          </mc:Choice>
          <mc:Fallback xmlns="">
            <p:sp>
              <p:nvSpPr>
                <p:cNvPr id="15" name="Rectangle 14">
                  <a:extLst>
                    <a:ext uri="{FF2B5EF4-FFF2-40B4-BE49-F238E27FC236}">
                      <a16:creationId xmlns:a16="http://schemas.microsoft.com/office/drawing/2014/main" id="{7568C0A0-4260-BE49-8FA0-97B9BC1ACD22}"/>
                    </a:ext>
                  </a:extLst>
                </p:cNvPr>
                <p:cNvSpPr>
                  <a:spLocks noRot="1" noChangeAspect="1" noMove="1" noResize="1" noEditPoints="1" noAdjustHandles="1" noChangeArrowheads="1" noChangeShapeType="1" noTextEdit="1"/>
                </p:cNvSpPr>
                <p:nvPr/>
              </p:nvSpPr>
              <p:spPr>
                <a:xfrm>
                  <a:off x="677853" y="1580757"/>
                  <a:ext cx="4114499" cy="1516921"/>
                </a:xfrm>
                <a:prstGeom prst="rect">
                  <a:avLst/>
                </a:prstGeom>
                <a:blipFill>
                  <a:blip r:embed="rId3"/>
                  <a:stretch>
                    <a:fillRect l="-1235" r="-1235"/>
                  </a:stretch>
                </a:blipFill>
                <a:ln>
                  <a:noFill/>
                </a:ln>
              </p:spPr>
              <p:txBody>
                <a:bodyPr/>
                <a:lstStyle/>
                <a:p>
                  <a:r>
                    <a:rPr lang="en-US">
                      <a:noFill/>
                    </a:rPr>
                    <a:t> </a:t>
                  </a:r>
                </a:p>
              </p:txBody>
            </p:sp>
          </mc:Fallback>
        </mc:AlternateContent>
        <p:sp>
          <p:nvSpPr>
            <p:cNvPr id="16" name="Rectangle 15">
              <a:extLst>
                <a:ext uri="{FF2B5EF4-FFF2-40B4-BE49-F238E27FC236}">
                  <a16:creationId xmlns:a16="http://schemas.microsoft.com/office/drawing/2014/main" id="{4FA3ABDB-AD4C-2B4E-9DEE-C92462BFE0A5}"/>
                </a:ext>
              </a:extLst>
            </p:cNvPr>
            <p:cNvSpPr/>
            <p:nvPr/>
          </p:nvSpPr>
          <p:spPr>
            <a:xfrm>
              <a:off x="677853" y="1580758"/>
              <a:ext cx="4114499"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Big-O</a:t>
              </a:r>
            </a:p>
          </p:txBody>
        </p:sp>
      </p:grpSp>
      <p:grpSp>
        <p:nvGrpSpPr>
          <p:cNvPr id="17" name="Group 16">
            <a:extLst>
              <a:ext uri="{FF2B5EF4-FFF2-40B4-BE49-F238E27FC236}">
                <a16:creationId xmlns:a16="http://schemas.microsoft.com/office/drawing/2014/main" id="{EDF2C373-D836-8F47-95E7-F3A914D06F25}"/>
              </a:ext>
            </a:extLst>
          </p:cNvPr>
          <p:cNvGrpSpPr/>
          <p:nvPr/>
        </p:nvGrpSpPr>
        <p:grpSpPr>
          <a:xfrm>
            <a:off x="7778132" y="2641261"/>
            <a:ext cx="4114499" cy="1516921"/>
            <a:chOff x="1605747" y="1580757"/>
            <a:chExt cx="4114499" cy="1516921"/>
          </a:xfrm>
        </p:grpSpPr>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F4342AB9-5956-C541-A0C6-622BF98BC9E8}"/>
                    </a:ext>
                  </a:extLst>
                </p:cNvPr>
                <p:cNvSpPr/>
                <p:nvPr/>
              </p:nvSpPr>
              <p:spPr>
                <a:xfrm>
                  <a:off x="1605747" y="1580757"/>
                  <a:ext cx="4114499" cy="151692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i="1" dirty="0">
                    <a:latin typeface="Cambria Math" panose="02040503050406030204" pitchFamily="18" charset="0"/>
                  </a:endParaRPr>
                </a:p>
                <a:p>
                  <a14:m>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oMath>
                  </a14:m>
                  <a:r>
                    <a:rPr lang="en-US" dirty="0"/>
                    <a:t> </a:t>
                  </a:r>
                  <a14:m>
                    <m:oMath xmlns:m="http://schemas.openxmlformats.org/officeDocument/2006/math">
                      <m:r>
                        <a:rPr lang="en-US" i="1">
                          <a:latin typeface="Cambria Math" panose="02040503050406030204" pitchFamily="18" charset="0"/>
                        </a:rPr>
                        <m:t>∈ </m:t>
                      </m:r>
                      <m:r>
                        <m:rPr>
                          <m:sty m:val="p"/>
                        </m:rPr>
                        <a:rPr lang="en-US" b="0" i="0" smtClean="0">
                          <a:latin typeface="Cambria Math" panose="02040503050406030204" pitchFamily="18" charset="0"/>
                        </a:rPr>
                        <m:t>Ω</m:t>
                      </m:r>
                      <m:r>
                        <a:rPr lang="en-US" i="1">
                          <a:latin typeface="Cambria Math" panose="02040503050406030204" pitchFamily="18" charset="0"/>
                        </a:rPr>
                        <m:t>(</m:t>
                      </m:r>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oMath>
                  </a14:m>
                  <a:r>
                    <a:rPr lang="en-US" dirty="0"/>
                    <a:t> </a:t>
                  </a:r>
                  <a:r>
                    <a:rPr lang="en-US" dirty="0">
                      <a:solidFill>
                        <a:schemeClr val="bg1"/>
                      </a:solidFill>
                      <a:latin typeface="Segoe UI Semilight" panose="020B0402040204020203" pitchFamily="34" charset="0"/>
                      <a:cs typeface="Segoe UI Semilight" panose="020B0402040204020203" pitchFamily="34" charset="0"/>
                    </a:rPr>
                    <a:t>if there exist positive constants </a:t>
                  </a:r>
                  <a14:m>
                    <m:oMath xmlns:m="http://schemas.openxmlformats.org/officeDocument/2006/math">
                      <m:r>
                        <a:rPr lang="en-US">
                          <a:solidFill>
                            <a:schemeClr val="bg1"/>
                          </a:solidFill>
                          <a:latin typeface="Cambria Math" panose="02040503050406030204" pitchFamily="18" charset="0"/>
                          <a:cs typeface="Segoe UI Semilight" panose="020B0402040204020203" pitchFamily="34" charset="0"/>
                        </a:rPr>
                        <m:t>𝑐</m:t>
                      </m:r>
                      <m:r>
                        <a:rPr lang="en-US">
                          <a:solidFill>
                            <a:schemeClr val="bg1"/>
                          </a:solidFill>
                          <a:latin typeface="Cambria Math" panose="02040503050406030204" pitchFamily="18" charset="0"/>
                          <a:cs typeface="Segoe UI Semilight" panose="020B0402040204020203" pitchFamily="34" charset="0"/>
                        </a:rPr>
                        <m:t>, </m:t>
                      </m:r>
                      <m:sSub>
                        <m:sSubPr>
                          <m:ctrlPr>
                            <a:rPr lang="en-US" i="1">
                              <a:solidFill>
                                <a:schemeClr val="bg1"/>
                              </a:solidFill>
                              <a:latin typeface="Cambria Math" panose="02040503050406030204" pitchFamily="18" charset="0"/>
                              <a:cs typeface="Segoe UI Semilight" panose="020B0402040204020203" pitchFamily="34" charset="0"/>
                            </a:rPr>
                          </m:ctrlPr>
                        </m:sSubPr>
                        <m:e>
                          <m:r>
                            <a:rPr lang="en-US">
                              <a:solidFill>
                                <a:schemeClr val="bg1"/>
                              </a:solidFill>
                              <a:latin typeface="Cambria Math" panose="02040503050406030204" pitchFamily="18" charset="0"/>
                              <a:cs typeface="Segoe UI Semilight" panose="020B0402040204020203" pitchFamily="34" charset="0"/>
                            </a:rPr>
                            <m:t>𝑛</m:t>
                          </m:r>
                        </m:e>
                        <m:sub>
                          <m:r>
                            <a:rPr lang="en-US">
                              <a:solidFill>
                                <a:schemeClr val="bg1"/>
                              </a:solidFill>
                              <a:latin typeface="Cambria Math" panose="02040503050406030204" pitchFamily="18" charset="0"/>
                              <a:cs typeface="Segoe UI Semilight" panose="020B0402040204020203" pitchFamily="34" charset="0"/>
                            </a:rPr>
                            <m:t>0</m:t>
                          </m:r>
                        </m:sub>
                      </m:sSub>
                    </m:oMath>
                  </a14:m>
                  <a:r>
                    <a:rPr lang="en-US" dirty="0">
                      <a:solidFill>
                        <a:schemeClr val="bg1"/>
                      </a:solidFill>
                      <a:latin typeface="Segoe UI Semilight" panose="020B0402040204020203" pitchFamily="34" charset="0"/>
                      <a:cs typeface="Segoe UI Semilight" panose="020B0402040204020203" pitchFamily="34" charset="0"/>
                    </a:rPr>
                    <a:t> such that for all </a:t>
                  </a:r>
                  <a14:m>
                    <m:oMath xmlns:m="http://schemas.openxmlformats.org/officeDocument/2006/math">
                      <m:r>
                        <a:rPr lang="en-US" i="1">
                          <a:latin typeface="Cambria Math" panose="02040503050406030204" pitchFamily="18" charset="0"/>
                        </a:rPr>
                        <m:t>𝑛</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0</m:t>
                          </m:r>
                        </m:sub>
                      </m:sSub>
                    </m:oMath>
                  </a14:m>
                  <a:r>
                    <a:rPr lang="en-US" dirty="0"/>
                    <a:t>, </a:t>
                  </a: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𝑛</m:t>
                            </m:r>
                          </m:e>
                        </m:d>
                        <m:r>
                          <a:rPr lang="en-US" b="0" i="1" smtClean="0">
                            <a:latin typeface="Cambria Math" panose="02040503050406030204" pitchFamily="18" charset="0"/>
                          </a:rPr>
                          <m:t>≥</m:t>
                        </m:r>
                        <m:r>
                          <a:rPr lang="en-US" i="1">
                            <a:latin typeface="Cambria Math" panose="02040503050406030204" pitchFamily="18" charset="0"/>
                          </a:rPr>
                          <m:t>𝑐</m:t>
                        </m:r>
                        <m:r>
                          <a:rPr lang="en-US" i="1">
                            <a:latin typeface="Cambria Math" panose="02040503050406030204" pitchFamily="18" charset="0"/>
                          </a:rPr>
                          <m:t>⋅</m:t>
                        </m:r>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𝑛</m:t>
                            </m:r>
                          </m:e>
                        </m:d>
                      </m:oMath>
                    </m:oMathPara>
                  </a14:m>
                  <a:endParaRPr lang="en-US" dirty="0"/>
                </a:p>
              </p:txBody>
            </p:sp>
          </mc:Choice>
          <mc:Fallback xmlns="">
            <p:sp>
              <p:nvSpPr>
                <p:cNvPr id="18" name="Rectangle 17">
                  <a:extLst>
                    <a:ext uri="{FF2B5EF4-FFF2-40B4-BE49-F238E27FC236}">
                      <a16:creationId xmlns:a16="http://schemas.microsoft.com/office/drawing/2014/main" id="{F4342AB9-5956-C541-A0C6-622BF98BC9E8}"/>
                    </a:ext>
                  </a:extLst>
                </p:cNvPr>
                <p:cNvSpPr>
                  <a:spLocks noRot="1" noChangeAspect="1" noMove="1" noResize="1" noEditPoints="1" noAdjustHandles="1" noChangeArrowheads="1" noChangeShapeType="1" noTextEdit="1"/>
                </p:cNvSpPr>
                <p:nvPr/>
              </p:nvSpPr>
              <p:spPr>
                <a:xfrm>
                  <a:off x="1605747" y="1580757"/>
                  <a:ext cx="4114499" cy="1516921"/>
                </a:xfrm>
                <a:prstGeom prst="rect">
                  <a:avLst/>
                </a:prstGeom>
                <a:blipFill>
                  <a:blip r:embed="rId4"/>
                  <a:stretch>
                    <a:fillRect l="-1235"/>
                  </a:stretch>
                </a:blipFill>
                <a:ln>
                  <a:noFill/>
                </a:ln>
              </p:spPr>
              <p:txBody>
                <a:bodyPr/>
                <a:lstStyle/>
                <a:p>
                  <a:r>
                    <a:rPr lang="en-US">
                      <a:noFill/>
                    </a:rPr>
                    <a:t> </a:t>
                  </a:r>
                </a:p>
              </p:txBody>
            </p:sp>
          </mc:Fallback>
        </mc:AlternateContent>
        <p:sp>
          <p:nvSpPr>
            <p:cNvPr id="19" name="Rectangle 18">
              <a:extLst>
                <a:ext uri="{FF2B5EF4-FFF2-40B4-BE49-F238E27FC236}">
                  <a16:creationId xmlns:a16="http://schemas.microsoft.com/office/drawing/2014/main" id="{417401C2-BC74-8D43-9490-DD96908755D4}"/>
                </a:ext>
              </a:extLst>
            </p:cNvPr>
            <p:cNvSpPr/>
            <p:nvPr/>
          </p:nvSpPr>
          <p:spPr>
            <a:xfrm>
              <a:off x="1605747" y="1580758"/>
              <a:ext cx="4114498"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bg1"/>
                  </a:solidFill>
                  <a:latin typeface="Segoe UI Semilight" panose="020B0402040204020203" pitchFamily="34" charset="0"/>
                </a:rPr>
                <a:t>Big-Omega</a:t>
              </a:r>
            </a:p>
          </p:txBody>
        </p:sp>
      </p:grpSp>
    </p:spTree>
    <p:extLst>
      <p:ext uri="{BB962C8B-B14F-4D97-AF65-F5344CB8AC3E}">
        <p14:creationId xmlns:p14="http://schemas.microsoft.com/office/powerpoint/2010/main" val="2434338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fade">
                                      <p:cBhvr>
                                        <p:cTn id="20" dur="500"/>
                                        <p:tgtEl>
                                          <p:spTgt spid="3">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fade">
                                      <p:cBhvr>
                                        <p:cTn id="30" dur="500"/>
                                        <p:tgtEl>
                                          <p:spTgt spid="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500"/>
                                        <p:tgtEl>
                                          <p:spTgt spid="6">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
                                            <p:txEl>
                                              <p:pRg st="5" end="5"/>
                                            </p:txEl>
                                          </p:spTgt>
                                        </p:tgtEl>
                                        <p:attrNameLst>
                                          <p:attrName>style.visibility</p:attrName>
                                        </p:attrNameLst>
                                      </p:cBhvr>
                                      <p:to>
                                        <p:strVal val="visible"/>
                                      </p:to>
                                    </p:set>
                                    <p:animEffect transition="in" filter="fade">
                                      <p:cBhvr>
                                        <p:cTn id="40" dur="500"/>
                                        <p:tgtEl>
                                          <p:spTgt spid="6">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6">
                                            <p:txEl>
                                              <p:pRg st="7" end="7"/>
                                            </p:txEl>
                                          </p:spTgt>
                                        </p:tgtEl>
                                        <p:attrNameLst>
                                          <p:attrName>style.visibility</p:attrName>
                                        </p:attrNameLst>
                                      </p:cBhvr>
                                      <p:to>
                                        <p:strVal val="visible"/>
                                      </p:to>
                                    </p:set>
                                    <p:animEffect transition="in" filter="fade">
                                      <p:cBhvr>
                                        <p:cTn id="45" dur="500"/>
                                        <p:tgtEl>
                                          <p:spTgt spid="6">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6">
                                            <p:txEl>
                                              <p:pRg st="9" end="9"/>
                                            </p:txEl>
                                          </p:spTgt>
                                        </p:tgtEl>
                                        <p:attrNameLst>
                                          <p:attrName>style.visibility</p:attrName>
                                        </p:attrNameLst>
                                      </p:cBhvr>
                                      <p:to>
                                        <p:strVal val="visible"/>
                                      </p:to>
                                    </p:set>
                                    <p:animEffect transition="in" filter="fade">
                                      <p:cBhvr>
                                        <p:cTn id="50"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p:txBody>
              <a:bodyPr>
                <a:normAutofit fontScale="90000"/>
              </a:bodyPr>
              <a:lstStyle/>
              <a:p>
                <a:r>
                  <a:rPr lang="en-US" dirty="0"/>
                  <a:t>Tight Big-O and Big-</a:t>
                </a:r>
                <a14:m>
                  <m:oMath xmlns:m="http://schemas.openxmlformats.org/officeDocument/2006/math">
                    <m:r>
                      <m:rPr>
                        <m:sty m:val="p"/>
                      </m:rPr>
                      <a:rPr lang="en-US" b="0" i="0" smtClean="0">
                        <a:latin typeface="Cambria Math" panose="02040503050406030204" pitchFamily="18" charset="0"/>
                      </a:rPr>
                      <m:t>Ω</m:t>
                    </m:r>
                    <m:r>
                      <a:rPr lang="en-US" b="0" i="0" smtClean="0">
                        <a:latin typeface="Cambria Math" panose="02040503050406030204" pitchFamily="18" charset="0"/>
                      </a:rPr>
                      <m:t> </m:t>
                    </m:r>
                    <m:r>
                      <m:rPr>
                        <m:sty m:val="p"/>
                      </m:rPr>
                      <a:rPr lang="en-US" b="0" i="0" smtClean="0">
                        <a:latin typeface="Cambria Math" panose="02040503050406030204" pitchFamily="18" charset="0"/>
                      </a:rPr>
                      <m:t>bounds</m:t>
                    </m:r>
                    <m:r>
                      <a:rPr lang="en-US" b="0" i="0" smtClean="0">
                        <a:latin typeface="Cambria Math" panose="02040503050406030204" pitchFamily="18" charset="0"/>
                      </a:rPr>
                      <m:t> </m:t>
                    </m:r>
                    <m:r>
                      <m:rPr>
                        <m:sty m:val="p"/>
                      </m:rPr>
                      <a:rPr lang="en-US" b="0" i="0" smtClean="0">
                        <a:latin typeface="Cambria Math" panose="02040503050406030204" pitchFamily="18" charset="0"/>
                      </a:rPr>
                      <m:t>shown</m:t>
                    </m:r>
                    <m:r>
                      <a:rPr lang="en-US" b="0" i="0" smtClean="0">
                        <a:latin typeface="Cambria Math" panose="02040503050406030204" pitchFamily="18" charset="0"/>
                      </a:rPr>
                      <m:t> </m:t>
                    </m:r>
                    <m:r>
                      <m:rPr>
                        <m:sty m:val="p"/>
                      </m:rPr>
                      <a:rPr lang="en-US" b="0" i="0" smtClean="0">
                        <a:latin typeface="Cambria Math" panose="02040503050406030204" pitchFamily="18" charset="0"/>
                      </a:rPr>
                      <m:t>together</m:t>
                    </m:r>
                  </m:oMath>
                </a14:m>
                <a:endParaRPr lang="en-US" dirty="0"/>
              </a:p>
            </p:txBody>
          </p:sp>
        </mc:Choice>
        <mc:Fallback>
          <p:sp>
            <p:nvSpPr>
              <p:cNvPr id="2" name="Title 1"/>
              <p:cNvSpPr>
                <a:spLocks noGrp="1" noRot="1" noChangeAspect="1" noMove="1" noResize="1" noEditPoints="1" noAdjustHandles="1" noChangeArrowheads="1" noChangeShapeType="1" noTextEdit="1"/>
              </p:cNvSpPr>
              <p:nvPr>
                <p:ph type="title"/>
              </p:nvPr>
            </p:nvSpPr>
            <p:spPr>
              <a:blipFill>
                <a:blip r:embed="rId3"/>
                <a:stretch>
                  <a:fillRect l="-1814" b="-4938"/>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s-ES"/>
              <a:t>CSE 332 SU 18 -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35</a:t>
            </a:fld>
            <a:endParaRPr lang="en-US"/>
          </a:p>
        </p:txBody>
      </p:sp>
      <p:pic>
        <p:nvPicPr>
          <p:cNvPr id="18" name="Content Placeholder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2439" y="1871330"/>
            <a:ext cx="4873791" cy="2342682"/>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0050" y="1883366"/>
            <a:ext cx="5046004" cy="2342682"/>
          </a:xfrm>
          <a:prstGeom prst="rect">
            <a:avLst/>
          </a:prstGeom>
        </p:spPr>
      </p:pic>
      <p:cxnSp>
        <p:nvCxnSpPr>
          <p:cNvPr id="15" name="Straight Connector 14">
            <a:extLst>
              <a:ext uri="{FF2B5EF4-FFF2-40B4-BE49-F238E27FC236}">
                <a16:creationId xmlns:a16="http://schemas.microsoft.com/office/drawing/2014/main" id="{84003002-FC10-AD4F-B3E4-756B910978D6}"/>
              </a:ext>
            </a:extLst>
          </p:cNvPr>
          <p:cNvCxnSpPr>
            <a:cxnSpLocks/>
          </p:cNvCxnSpPr>
          <p:nvPr/>
        </p:nvCxnSpPr>
        <p:spPr>
          <a:xfrm flipV="1">
            <a:off x="1128589" y="1931942"/>
            <a:ext cx="4793362" cy="21077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67DF750-4639-CF44-9255-0C03B8650853}"/>
              </a:ext>
            </a:extLst>
          </p:cNvPr>
          <p:cNvCxnSpPr>
            <a:cxnSpLocks/>
          </p:cNvCxnSpPr>
          <p:nvPr/>
        </p:nvCxnSpPr>
        <p:spPr>
          <a:xfrm>
            <a:off x="1128589" y="4005790"/>
            <a:ext cx="4793362"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D0E5790-422E-6942-B385-D5305EAA8A9C}"/>
              </a:ext>
            </a:extLst>
          </p:cNvPr>
          <p:cNvCxnSpPr>
            <a:cxnSpLocks/>
          </p:cNvCxnSpPr>
          <p:nvPr/>
        </p:nvCxnSpPr>
        <p:spPr>
          <a:xfrm flipV="1">
            <a:off x="6285771" y="2040782"/>
            <a:ext cx="4793362" cy="21077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1782486-CE4E-874A-A1BB-ECC94C8C7AF0}"/>
              </a:ext>
            </a:extLst>
          </p:cNvPr>
          <p:cNvCxnSpPr>
            <a:cxnSpLocks/>
          </p:cNvCxnSpPr>
          <p:nvPr/>
        </p:nvCxnSpPr>
        <p:spPr>
          <a:xfrm flipV="1">
            <a:off x="6285771" y="2106294"/>
            <a:ext cx="4873790" cy="2107718"/>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C6D1AEBA-004F-6647-9F91-C863DC2C6460}"/>
              </a:ext>
            </a:extLst>
          </p:cNvPr>
          <p:cNvSpPr txBox="1"/>
          <p:nvPr/>
        </p:nvSpPr>
        <p:spPr>
          <a:xfrm>
            <a:off x="3572997" y="5278563"/>
            <a:ext cx="5046005" cy="1477328"/>
          </a:xfrm>
          <a:prstGeom prst="rect">
            <a:avLst/>
          </a:prstGeom>
          <a:noFill/>
        </p:spPr>
        <p:txBody>
          <a:bodyPr wrap="square" rtlCol="0">
            <a:spAutoFit/>
          </a:bodyPr>
          <a:lstStyle/>
          <a:p>
            <a:r>
              <a:rPr lang="en-US" dirty="0"/>
              <a:t>Note: this right graph’s tight O bound is O(n) and its tight Omega bound is Omega(n).  This is what most of the functions we’ll deal with will look like, but there exists some code that would produce runtime functions like on the left.</a:t>
            </a:r>
          </a:p>
        </p:txBody>
      </p:sp>
      <p:sp>
        <p:nvSpPr>
          <p:cNvPr id="23" name="TextBox 22">
            <a:extLst>
              <a:ext uri="{FF2B5EF4-FFF2-40B4-BE49-F238E27FC236}">
                <a16:creationId xmlns:a16="http://schemas.microsoft.com/office/drawing/2014/main" id="{0B794278-AC78-6B47-9EE8-4C3021720343}"/>
              </a:ext>
            </a:extLst>
          </p:cNvPr>
          <p:cNvSpPr txBox="1"/>
          <p:nvPr/>
        </p:nvSpPr>
        <p:spPr>
          <a:xfrm>
            <a:off x="7996136" y="1556426"/>
            <a:ext cx="870751" cy="369332"/>
          </a:xfrm>
          <a:prstGeom prst="rect">
            <a:avLst/>
          </a:prstGeom>
          <a:noFill/>
        </p:spPr>
        <p:txBody>
          <a:bodyPr wrap="none" rtlCol="0">
            <a:spAutoFit/>
          </a:bodyPr>
          <a:lstStyle/>
          <a:p>
            <a:r>
              <a:rPr lang="en-US" dirty="0"/>
              <a:t>f(n) = n</a:t>
            </a:r>
          </a:p>
        </p:txBody>
      </p:sp>
      <p:sp>
        <p:nvSpPr>
          <p:cNvPr id="24" name="TextBox 23">
            <a:extLst>
              <a:ext uri="{FF2B5EF4-FFF2-40B4-BE49-F238E27FC236}">
                <a16:creationId xmlns:a16="http://schemas.microsoft.com/office/drawing/2014/main" id="{22F79DD3-1E9F-9C4B-A3D9-8D7229F0CDBB}"/>
              </a:ext>
            </a:extLst>
          </p:cNvPr>
          <p:cNvSpPr txBox="1"/>
          <p:nvPr/>
        </p:nvSpPr>
        <p:spPr>
          <a:xfrm>
            <a:off x="2195154" y="1417926"/>
            <a:ext cx="2201052" cy="646331"/>
          </a:xfrm>
          <a:prstGeom prst="rect">
            <a:avLst/>
          </a:prstGeom>
          <a:noFill/>
        </p:spPr>
        <p:txBody>
          <a:bodyPr wrap="none" rtlCol="0">
            <a:spAutoFit/>
          </a:bodyPr>
          <a:lstStyle/>
          <a:p>
            <a:r>
              <a:rPr lang="en-US" dirty="0"/>
              <a:t>prime runtime function</a:t>
            </a:r>
          </a:p>
          <a:p>
            <a:endParaRPr lang="en-US" dirty="0"/>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EFA3DBB2-D18F-1C4B-9604-416CAE256884}"/>
                  </a:ext>
                </a:extLst>
              </p:cNvPr>
              <p:cNvSpPr txBox="1"/>
              <p:nvPr/>
            </p:nvSpPr>
            <p:spPr>
              <a:xfrm>
                <a:off x="2648893" y="4284918"/>
                <a:ext cx="7393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𝑂</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oMath>
                  </m:oMathPara>
                </a14:m>
                <a:endParaRPr lang="en-US" dirty="0"/>
              </a:p>
            </p:txBody>
          </p:sp>
        </mc:Choice>
        <mc:Fallback xmlns="">
          <p:sp>
            <p:nvSpPr>
              <p:cNvPr id="25" name="TextBox 24">
                <a:extLst>
                  <a:ext uri="{FF2B5EF4-FFF2-40B4-BE49-F238E27FC236}">
                    <a16:creationId xmlns:a16="http://schemas.microsoft.com/office/drawing/2014/main" id="{EFA3DBB2-D18F-1C4B-9604-416CAE256884}"/>
                  </a:ext>
                </a:extLst>
              </p:cNvPr>
              <p:cNvSpPr txBox="1">
                <a:spLocks noRot="1" noChangeAspect="1" noMove="1" noResize="1" noEditPoints="1" noAdjustHandles="1" noChangeArrowheads="1" noChangeShapeType="1" noTextEdit="1"/>
              </p:cNvSpPr>
              <p:nvPr/>
            </p:nvSpPr>
            <p:spPr>
              <a:xfrm>
                <a:off x="2648893" y="4284918"/>
                <a:ext cx="739305" cy="369332"/>
              </a:xfrm>
              <a:prstGeom prst="rect">
                <a:avLst/>
              </a:prstGeom>
              <a:blipFill>
                <a:blip r:embed="rId6"/>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3C69D1BD-12E6-5D4A-9076-A9690661BB73}"/>
                  </a:ext>
                </a:extLst>
              </p:cNvPr>
              <p:cNvSpPr txBox="1"/>
              <p:nvPr/>
            </p:nvSpPr>
            <p:spPr>
              <a:xfrm>
                <a:off x="8127582" y="4183656"/>
                <a:ext cx="7393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𝑂</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oMath>
                  </m:oMathPara>
                </a14:m>
                <a:endParaRPr lang="en-US" dirty="0"/>
              </a:p>
            </p:txBody>
          </p:sp>
        </mc:Choice>
        <mc:Fallback xmlns="">
          <p:sp>
            <p:nvSpPr>
              <p:cNvPr id="26" name="TextBox 25">
                <a:extLst>
                  <a:ext uri="{FF2B5EF4-FFF2-40B4-BE49-F238E27FC236}">
                    <a16:creationId xmlns:a16="http://schemas.microsoft.com/office/drawing/2014/main" id="{3C69D1BD-12E6-5D4A-9076-A9690661BB73}"/>
                  </a:ext>
                </a:extLst>
              </p:cNvPr>
              <p:cNvSpPr txBox="1">
                <a:spLocks noRot="1" noChangeAspect="1" noMove="1" noResize="1" noEditPoints="1" noAdjustHandles="1" noChangeArrowheads="1" noChangeShapeType="1" noTextEdit="1"/>
              </p:cNvSpPr>
              <p:nvPr/>
            </p:nvSpPr>
            <p:spPr>
              <a:xfrm>
                <a:off x="8127582" y="4183656"/>
                <a:ext cx="739305" cy="369332"/>
              </a:xfrm>
              <a:prstGeom prst="rect">
                <a:avLst/>
              </a:prstGeom>
              <a:blipFill>
                <a:blip r:embed="rId7"/>
                <a:stretch>
                  <a:fillRect b="-96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B0B1D910-D067-164B-BD26-49680BEE2889}"/>
                  </a:ext>
                </a:extLst>
              </p:cNvPr>
              <p:cNvSpPr txBox="1"/>
              <p:nvPr/>
            </p:nvSpPr>
            <p:spPr>
              <a:xfrm>
                <a:off x="2665379" y="4805464"/>
                <a:ext cx="662361" cy="369332"/>
              </a:xfrm>
              <a:prstGeom prst="rect">
                <a:avLst/>
              </a:prstGeom>
              <a:noFill/>
            </p:spPr>
            <p:txBody>
              <a:bodyPr wrap="none" rtlCol="0">
                <a:spAutoFit/>
              </a:bodyPr>
              <a:lstStyle/>
              <a:p>
                <a14:m>
                  <m:oMath xmlns:m="http://schemas.openxmlformats.org/officeDocument/2006/math">
                    <m:r>
                      <m:rPr>
                        <m:sty m:val="p"/>
                      </m:rPr>
                      <a:rPr lang="en-US">
                        <a:latin typeface="Cambria Math" panose="02040503050406030204" pitchFamily="18" charset="0"/>
                        <a:ea typeface="Cambria Math" panose="02040503050406030204" pitchFamily="18" charset="0"/>
                      </a:rPr>
                      <m:t>Ω</m:t>
                    </m:r>
                  </m:oMath>
                </a14:m>
                <a:r>
                  <a:rPr lang="en-US" dirty="0">
                    <a:latin typeface="Cambria Math" panose="02040503050406030204" pitchFamily="18" charset="0"/>
                    <a:ea typeface="Cambria Math" panose="02040503050406030204" pitchFamily="18" charset="0"/>
                  </a:rPr>
                  <a:t>(1)</a:t>
                </a:r>
              </a:p>
            </p:txBody>
          </p:sp>
        </mc:Choice>
        <mc:Fallback xmlns="">
          <p:sp>
            <p:nvSpPr>
              <p:cNvPr id="27" name="TextBox 26">
                <a:extLst>
                  <a:ext uri="{FF2B5EF4-FFF2-40B4-BE49-F238E27FC236}">
                    <a16:creationId xmlns:a16="http://schemas.microsoft.com/office/drawing/2014/main" id="{B0B1D910-D067-164B-BD26-49680BEE2889}"/>
                  </a:ext>
                </a:extLst>
              </p:cNvPr>
              <p:cNvSpPr txBox="1">
                <a:spLocks noRot="1" noChangeAspect="1" noMove="1" noResize="1" noEditPoints="1" noAdjustHandles="1" noChangeArrowheads="1" noChangeShapeType="1" noTextEdit="1"/>
              </p:cNvSpPr>
              <p:nvPr/>
            </p:nvSpPr>
            <p:spPr>
              <a:xfrm>
                <a:off x="2665379" y="4805464"/>
                <a:ext cx="662361" cy="369332"/>
              </a:xfrm>
              <a:prstGeom prst="rect">
                <a:avLst/>
              </a:prstGeom>
              <a:blipFill>
                <a:blip r:embed="rId8"/>
                <a:stretch>
                  <a:fillRect t="-3333" r="-566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E5C31309-DF0D-DA42-B0C2-656CB8D63007}"/>
                  </a:ext>
                </a:extLst>
              </p:cNvPr>
              <p:cNvSpPr txBox="1"/>
              <p:nvPr/>
            </p:nvSpPr>
            <p:spPr>
              <a:xfrm>
                <a:off x="8147477" y="4704200"/>
                <a:ext cx="662361" cy="369332"/>
              </a:xfrm>
              <a:prstGeom prst="rect">
                <a:avLst/>
              </a:prstGeom>
              <a:noFill/>
            </p:spPr>
            <p:txBody>
              <a:bodyPr wrap="none" rtlCol="0">
                <a:spAutoFit/>
              </a:bodyPr>
              <a:lstStyle/>
              <a:p>
                <a14:m>
                  <m:oMath xmlns:m="http://schemas.openxmlformats.org/officeDocument/2006/math">
                    <m:r>
                      <m:rPr>
                        <m:sty m:val="p"/>
                      </m:rPr>
                      <a:rPr lang="en-US">
                        <a:latin typeface="Cambria Math" panose="02040503050406030204" pitchFamily="18" charset="0"/>
                        <a:ea typeface="Cambria Math" panose="02040503050406030204" pitchFamily="18" charset="0"/>
                      </a:rPr>
                      <m:t>Ω</m:t>
                    </m:r>
                  </m:oMath>
                </a14:m>
                <a:r>
                  <a:rPr lang="en-US" dirty="0">
                    <a:latin typeface="Cambria Math" panose="02040503050406030204" pitchFamily="18" charset="0"/>
                    <a:ea typeface="Cambria Math" panose="02040503050406030204" pitchFamily="18" charset="0"/>
                  </a:rPr>
                  <a:t>(n)</a:t>
                </a:r>
              </a:p>
            </p:txBody>
          </p:sp>
        </mc:Choice>
        <mc:Fallback xmlns="">
          <p:sp>
            <p:nvSpPr>
              <p:cNvPr id="28" name="TextBox 27">
                <a:extLst>
                  <a:ext uri="{FF2B5EF4-FFF2-40B4-BE49-F238E27FC236}">
                    <a16:creationId xmlns:a16="http://schemas.microsoft.com/office/drawing/2014/main" id="{E5C31309-DF0D-DA42-B0C2-656CB8D63007}"/>
                  </a:ext>
                </a:extLst>
              </p:cNvPr>
              <p:cNvSpPr txBox="1">
                <a:spLocks noRot="1" noChangeAspect="1" noMove="1" noResize="1" noEditPoints="1" noAdjustHandles="1" noChangeArrowheads="1" noChangeShapeType="1" noTextEdit="1"/>
              </p:cNvSpPr>
              <p:nvPr/>
            </p:nvSpPr>
            <p:spPr>
              <a:xfrm>
                <a:off x="8147477" y="4704200"/>
                <a:ext cx="662361" cy="369332"/>
              </a:xfrm>
              <a:prstGeom prst="rect">
                <a:avLst/>
              </a:prstGeom>
              <a:blipFill>
                <a:blip r:embed="rId9"/>
                <a:stretch>
                  <a:fillRect t="-3333" r="-5660" b="-26667"/>
                </a:stretch>
              </a:blipFill>
            </p:spPr>
            <p:txBody>
              <a:bodyPr/>
              <a:lstStyle/>
              <a:p>
                <a:r>
                  <a:rPr lang="en-US">
                    <a:noFill/>
                  </a:rPr>
                  <a:t> </a:t>
                </a:r>
              </a:p>
            </p:txBody>
          </p:sp>
        </mc:Fallback>
      </mc:AlternateContent>
    </p:spTree>
    <p:extLst>
      <p:ext uri="{BB962C8B-B14F-4D97-AF65-F5344CB8AC3E}">
        <p14:creationId xmlns:p14="http://schemas.microsoft.com/office/powerpoint/2010/main" val="1514741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 and Omega, and Theta [oh my?]</a:t>
            </a:r>
          </a:p>
        </p:txBody>
      </p:sp>
      <p:sp>
        <p:nvSpPr>
          <p:cNvPr id="3" name="Content Placeholder 2"/>
          <p:cNvSpPr>
            <a:spLocks noGrp="1"/>
          </p:cNvSpPr>
          <p:nvPr>
            <p:ph idx="1"/>
          </p:nvPr>
        </p:nvSpPr>
        <p:spPr/>
        <p:txBody>
          <a:bodyPr>
            <a:normAutofit/>
          </a:bodyPr>
          <a:lstStyle/>
          <a:p>
            <a:r>
              <a:rPr lang="en-US" sz="2400" dirty="0"/>
              <a:t>Big-O is an </a:t>
            </a:r>
            <a:r>
              <a:rPr lang="en-US" sz="2400" b="1" dirty="0"/>
              <a:t>upper bound </a:t>
            </a:r>
          </a:p>
          <a:p>
            <a:pPr lvl="1"/>
            <a:r>
              <a:rPr lang="en-US" sz="2400" dirty="0"/>
              <a:t>My code takes at most this long to run</a:t>
            </a:r>
            <a:endParaRPr lang="en-US" sz="2400" b="1" dirty="0"/>
          </a:p>
          <a:p>
            <a:endParaRPr lang="en-US" sz="2400" dirty="0"/>
          </a:p>
          <a:p>
            <a:r>
              <a:rPr lang="en-US" sz="2400" dirty="0"/>
              <a:t>Big-Omega is a </a:t>
            </a:r>
            <a:r>
              <a:rPr lang="en-US" sz="2400" b="1" dirty="0"/>
              <a:t>lower bound</a:t>
            </a:r>
          </a:p>
          <a:p>
            <a:pPr lvl="1"/>
            <a:r>
              <a:rPr lang="en-US" sz="2400" b="1" dirty="0"/>
              <a:t>My code takes at least this long to run</a:t>
            </a:r>
          </a:p>
          <a:p>
            <a:pPr marL="0" indent="0">
              <a:buNone/>
            </a:pPr>
            <a:endParaRPr lang="en-US" sz="2400" dirty="0"/>
          </a:p>
          <a:p>
            <a:pPr marL="0" indent="0">
              <a:buNone/>
            </a:pPr>
            <a:endParaRPr lang="en-US" sz="2400" dirty="0"/>
          </a:p>
          <a:p>
            <a:r>
              <a:rPr lang="en-US" sz="2400" dirty="0"/>
              <a:t>Big Theta is </a:t>
            </a:r>
            <a:r>
              <a:rPr lang="en-US" sz="2400" b="1" dirty="0"/>
              <a:t>“equal to”</a:t>
            </a:r>
          </a:p>
          <a:p>
            <a:pPr lvl="1"/>
            <a:r>
              <a:rPr lang="en-US" sz="2000" dirty="0"/>
              <a:t>My code takes “exactly”* this long to run</a:t>
            </a:r>
          </a:p>
          <a:p>
            <a:pPr lvl="1"/>
            <a:r>
              <a:rPr lang="en-US" sz="2000" dirty="0"/>
              <a:t>*Except for constant factors and lower order terms</a:t>
            </a:r>
          </a:p>
        </p:txBody>
      </p:sp>
      <p:sp>
        <p:nvSpPr>
          <p:cNvPr id="4" name="Footer Placeholder 3"/>
          <p:cNvSpPr>
            <a:spLocks noGrp="1"/>
          </p:cNvSpPr>
          <p:nvPr>
            <p:ph type="ftr" sz="quarter" idx="11"/>
          </p:nvPr>
        </p:nvSpPr>
        <p:spPr/>
        <p:txBody>
          <a:bodyPr/>
          <a:lstStyle/>
          <a:p>
            <a:r>
              <a:rPr lang="es-ES"/>
              <a:t>CSE 332 SU 18 -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36</a:t>
            </a:fld>
            <a:endParaRPr lang="en-US"/>
          </a:p>
        </p:txBody>
      </p:sp>
      <p:grpSp>
        <p:nvGrpSpPr>
          <p:cNvPr id="6" name="Group 5"/>
          <p:cNvGrpSpPr/>
          <p:nvPr/>
        </p:nvGrpSpPr>
        <p:grpSpPr>
          <a:xfrm>
            <a:off x="6510200" y="2728590"/>
            <a:ext cx="5366372" cy="1609494"/>
            <a:chOff x="677852" y="1580757"/>
            <a:chExt cx="6576586" cy="1609494"/>
          </a:xfrm>
        </p:grpSpPr>
        <mc:AlternateContent xmlns:mc="http://schemas.openxmlformats.org/markup-compatibility/2006" xmlns:a14="http://schemas.microsoft.com/office/drawing/2010/main">
          <mc:Choice Requires="a14">
            <p:sp>
              <p:nvSpPr>
                <p:cNvPr id="7" name="Rectangle 6"/>
                <p:cNvSpPr/>
                <p:nvPr/>
              </p:nvSpPr>
              <p:spPr>
                <a:xfrm>
                  <a:off x="677853" y="1580757"/>
                  <a:ext cx="6576585" cy="1609494"/>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i="1" dirty="0">
                    <a:latin typeface="Cambria Math" panose="02040503050406030204" pitchFamily="18" charset="0"/>
                  </a:endParaRPr>
                </a:p>
                <a:p>
                  <a14:m>
                    <m:oMath xmlns:m="http://schemas.openxmlformats.org/officeDocument/2006/math">
                      <m:r>
                        <a:rPr lang="en-US" sz="2000" i="1">
                          <a:latin typeface="Cambria Math" panose="02040503050406030204" pitchFamily="18" charset="0"/>
                        </a:rPr>
                        <m:t>𝑓</m:t>
                      </m:r>
                      <m:r>
                        <a:rPr lang="en-US" sz="2000" i="1">
                          <a:latin typeface="Cambria Math" panose="02040503050406030204" pitchFamily="18" charset="0"/>
                        </a:rPr>
                        <m:t>(</m:t>
                      </m:r>
                      <m:r>
                        <a:rPr lang="en-US" sz="2000" i="1">
                          <a:latin typeface="Cambria Math" panose="02040503050406030204" pitchFamily="18" charset="0"/>
                        </a:rPr>
                        <m:t>𝑛</m:t>
                      </m:r>
                      <m:r>
                        <a:rPr lang="en-US" sz="2000" i="1">
                          <a:latin typeface="Cambria Math" panose="02040503050406030204" pitchFamily="18" charset="0"/>
                        </a:rPr>
                        <m:t>)</m:t>
                      </m:r>
                    </m:oMath>
                  </a14:m>
                  <a:r>
                    <a:rPr lang="en-US" sz="2000" dirty="0"/>
                    <a:t> </a:t>
                  </a:r>
                  <a:r>
                    <a:rPr lang="en-US" sz="2000" dirty="0">
                      <a:solidFill>
                        <a:schemeClr val="bg1"/>
                      </a:solidFill>
                      <a:latin typeface="Segoe UI Semilight" panose="020B0402040204020203" pitchFamily="34" charset="0"/>
                      <a:cs typeface="Segoe UI Semilight" panose="020B0402040204020203" pitchFamily="34" charset="0"/>
                    </a:rPr>
                    <a:t>is </a:t>
                  </a:r>
                  <a14:m>
                    <m:oMath xmlns:m="http://schemas.openxmlformats.org/officeDocument/2006/math">
                      <m:r>
                        <m:rPr>
                          <m:sty m:val="p"/>
                        </m:rPr>
                        <a:rPr lang="en-US" sz="2000" b="0" i="0" smtClean="0">
                          <a:latin typeface="Cambria Math" panose="02040503050406030204" pitchFamily="18" charset="0"/>
                        </a:rPr>
                        <m:t>Ω</m:t>
                      </m:r>
                      <m:r>
                        <a:rPr lang="en-US" sz="2000" i="1">
                          <a:latin typeface="Cambria Math" panose="02040503050406030204" pitchFamily="18" charset="0"/>
                        </a:rPr>
                        <m:t>(</m:t>
                      </m:r>
                      <m:r>
                        <a:rPr lang="en-US" sz="2000" i="1">
                          <a:latin typeface="Cambria Math" panose="02040503050406030204" pitchFamily="18" charset="0"/>
                        </a:rPr>
                        <m:t>𝑔</m:t>
                      </m:r>
                      <m:d>
                        <m:dPr>
                          <m:ctrlPr>
                            <a:rPr lang="en-US" sz="2000" i="1">
                              <a:latin typeface="Cambria Math" panose="02040503050406030204" pitchFamily="18" charset="0"/>
                            </a:rPr>
                          </m:ctrlPr>
                        </m:dPr>
                        <m:e>
                          <m:r>
                            <a:rPr lang="en-US" sz="2000" i="1">
                              <a:latin typeface="Cambria Math" panose="02040503050406030204" pitchFamily="18" charset="0"/>
                            </a:rPr>
                            <m:t>𝑛</m:t>
                          </m:r>
                        </m:e>
                      </m:d>
                      <m:r>
                        <a:rPr lang="en-US" sz="2000" i="1">
                          <a:latin typeface="Cambria Math" panose="02040503050406030204" pitchFamily="18" charset="0"/>
                        </a:rPr>
                        <m:t>)</m:t>
                      </m:r>
                    </m:oMath>
                  </a14:m>
                  <a:r>
                    <a:rPr lang="en-US" sz="2000" dirty="0"/>
                    <a:t> </a:t>
                  </a:r>
                  <a:r>
                    <a:rPr lang="en-US" sz="2000" dirty="0">
                      <a:solidFill>
                        <a:schemeClr val="bg1"/>
                      </a:solidFill>
                      <a:latin typeface="Segoe UI Semilight" panose="020B0402040204020203" pitchFamily="34" charset="0"/>
                      <a:cs typeface="Segoe UI Semilight" panose="020B0402040204020203" pitchFamily="34" charset="0"/>
                    </a:rPr>
                    <a:t>if there exist positive constants </a:t>
                  </a:r>
                  <a14:m>
                    <m:oMath xmlns:m="http://schemas.openxmlformats.org/officeDocument/2006/math">
                      <m:r>
                        <a:rPr lang="en-US" sz="2000">
                          <a:solidFill>
                            <a:schemeClr val="bg1"/>
                          </a:solidFill>
                          <a:latin typeface="Cambria Math" panose="02040503050406030204" pitchFamily="18" charset="0"/>
                          <a:cs typeface="Segoe UI Semilight" panose="020B0402040204020203" pitchFamily="34" charset="0"/>
                        </a:rPr>
                        <m:t>𝑐</m:t>
                      </m:r>
                      <m:r>
                        <a:rPr lang="en-US" sz="2000">
                          <a:solidFill>
                            <a:schemeClr val="bg1"/>
                          </a:solidFill>
                          <a:latin typeface="Cambria Math" panose="02040503050406030204" pitchFamily="18" charset="0"/>
                          <a:cs typeface="Segoe UI Semilight" panose="020B0402040204020203" pitchFamily="34" charset="0"/>
                        </a:rPr>
                        <m:t>, </m:t>
                      </m:r>
                      <m:sSub>
                        <m:sSubPr>
                          <m:ctrlPr>
                            <a:rPr lang="en-US" sz="2000" i="1">
                              <a:solidFill>
                                <a:schemeClr val="bg1"/>
                              </a:solidFill>
                              <a:latin typeface="Cambria Math" panose="02040503050406030204" pitchFamily="18" charset="0"/>
                              <a:cs typeface="Segoe UI Semilight" panose="020B0402040204020203" pitchFamily="34" charset="0"/>
                            </a:rPr>
                          </m:ctrlPr>
                        </m:sSubPr>
                        <m:e>
                          <m:r>
                            <a:rPr lang="en-US" sz="2000">
                              <a:solidFill>
                                <a:schemeClr val="bg1"/>
                              </a:solidFill>
                              <a:latin typeface="Cambria Math" panose="02040503050406030204" pitchFamily="18" charset="0"/>
                              <a:cs typeface="Segoe UI Semilight" panose="020B0402040204020203" pitchFamily="34" charset="0"/>
                            </a:rPr>
                            <m:t>𝑛</m:t>
                          </m:r>
                        </m:e>
                        <m:sub>
                          <m:r>
                            <a:rPr lang="en-US" sz="2000">
                              <a:solidFill>
                                <a:schemeClr val="bg1"/>
                              </a:solidFill>
                              <a:latin typeface="Cambria Math" panose="02040503050406030204" pitchFamily="18" charset="0"/>
                              <a:cs typeface="Segoe UI Semilight" panose="020B0402040204020203" pitchFamily="34" charset="0"/>
                            </a:rPr>
                            <m:t>0</m:t>
                          </m:r>
                        </m:sub>
                      </m:sSub>
                    </m:oMath>
                  </a14:m>
                  <a:r>
                    <a:rPr lang="en-US" sz="2000" dirty="0">
                      <a:solidFill>
                        <a:schemeClr val="bg1"/>
                      </a:solidFill>
                      <a:latin typeface="Segoe UI Semilight" panose="020B0402040204020203" pitchFamily="34" charset="0"/>
                      <a:cs typeface="Segoe UI Semilight" panose="020B0402040204020203" pitchFamily="34" charset="0"/>
                    </a:rPr>
                    <a:t> such that for all </a:t>
                  </a:r>
                  <a14:m>
                    <m:oMath xmlns:m="http://schemas.openxmlformats.org/officeDocument/2006/math">
                      <m:r>
                        <a:rPr lang="en-US" sz="2000" i="1">
                          <a:latin typeface="Cambria Math" panose="02040503050406030204" pitchFamily="18" charset="0"/>
                        </a:rPr>
                        <m:t>𝑛</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0</m:t>
                          </m:r>
                        </m:sub>
                      </m:sSub>
                    </m:oMath>
                  </a14:m>
                  <a:r>
                    <a:rPr lang="en-US" sz="2000" dirty="0"/>
                    <a:t>, </a:t>
                  </a:r>
                </a:p>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i="1">
                                <a:latin typeface="Cambria Math" panose="02040503050406030204" pitchFamily="18" charset="0"/>
                              </a:rPr>
                              <m:t>𝑛</m:t>
                            </m:r>
                          </m:e>
                        </m:d>
                        <m:r>
                          <a:rPr lang="en-US" sz="2000" b="0" i="1" smtClean="0">
                            <a:latin typeface="Cambria Math" panose="02040503050406030204" pitchFamily="18" charset="0"/>
                          </a:rPr>
                          <m:t>≥</m:t>
                        </m:r>
                        <m:r>
                          <a:rPr lang="en-US" sz="2000" i="1">
                            <a:latin typeface="Cambria Math" panose="02040503050406030204" pitchFamily="18" charset="0"/>
                          </a:rPr>
                          <m:t>𝑐</m:t>
                        </m:r>
                        <m:r>
                          <a:rPr lang="en-US" sz="2000" i="1">
                            <a:latin typeface="Cambria Math" panose="02040503050406030204" pitchFamily="18" charset="0"/>
                          </a:rPr>
                          <m:t>⋅</m:t>
                        </m:r>
                        <m:r>
                          <a:rPr lang="en-US" sz="2000" i="1">
                            <a:latin typeface="Cambria Math" panose="02040503050406030204" pitchFamily="18" charset="0"/>
                          </a:rPr>
                          <m:t>𝑔</m:t>
                        </m:r>
                        <m:d>
                          <m:dPr>
                            <m:ctrlPr>
                              <a:rPr lang="en-US" sz="2000" i="1">
                                <a:latin typeface="Cambria Math" panose="02040503050406030204" pitchFamily="18" charset="0"/>
                              </a:rPr>
                            </m:ctrlPr>
                          </m:dPr>
                          <m:e>
                            <m:r>
                              <a:rPr lang="en-US" sz="2000" i="1">
                                <a:latin typeface="Cambria Math" panose="02040503050406030204" pitchFamily="18" charset="0"/>
                              </a:rPr>
                              <m:t>𝑛</m:t>
                            </m:r>
                          </m:e>
                        </m:d>
                      </m:oMath>
                    </m:oMathPara>
                  </a14:m>
                  <a:endParaRPr lang="en-US" sz="2000" dirty="0"/>
                </a:p>
              </p:txBody>
            </p:sp>
          </mc:Choice>
          <mc:Fallback xmlns="">
            <p:sp>
              <p:nvSpPr>
                <p:cNvPr id="7" name="Rectangle 6"/>
                <p:cNvSpPr>
                  <a:spLocks noRot="1" noChangeAspect="1" noMove="1" noResize="1" noEditPoints="1" noAdjustHandles="1" noChangeArrowheads="1" noChangeShapeType="1" noTextEdit="1"/>
                </p:cNvSpPr>
                <p:nvPr/>
              </p:nvSpPr>
              <p:spPr>
                <a:xfrm>
                  <a:off x="677853" y="1580757"/>
                  <a:ext cx="6576585" cy="1609494"/>
                </a:xfrm>
                <a:prstGeom prst="rect">
                  <a:avLst/>
                </a:prstGeom>
                <a:blipFill>
                  <a:blip r:embed="rId3"/>
                  <a:stretch>
                    <a:fillRect l="-568" r="-1023"/>
                  </a:stretch>
                </a:blipFill>
                <a:ln>
                  <a:noFill/>
                </a:ln>
              </p:spPr>
              <p:txBody>
                <a:bodyPr/>
                <a:lstStyle/>
                <a:p>
                  <a:r>
                    <a:rPr lang="en-US">
                      <a:noFill/>
                    </a:rPr>
                    <a:t> </a:t>
                  </a:r>
                </a:p>
              </p:txBody>
            </p:sp>
          </mc:Fallback>
        </mc:AlternateContent>
        <p:sp>
          <p:nvSpPr>
            <p:cNvPr id="8" name="Rectangle 7"/>
            <p:cNvSpPr/>
            <p:nvPr/>
          </p:nvSpPr>
          <p:spPr>
            <a:xfrm>
              <a:off x="677852" y="1580758"/>
              <a:ext cx="6576585"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chemeClr val="bg1"/>
                  </a:solidFill>
                  <a:latin typeface="Segoe UI Semilight" panose="020B0402040204020203" pitchFamily="34" charset="0"/>
                </a:rPr>
                <a:t>Big-Omega</a:t>
              </a:r>
            </a:p>
          </p:txBody>
        </p:sp>
      </p:grpSp>
      <p:grpSp>
        <p:nvGrpSpPr>
          <p:cNvPr id="12" name="Group 11"/>
          <p:cNvGrpSpPr/>
          <p:nvPr/>
        </p:nvGrpSpPr>
        <p:grpSpPr>
          <a:xfrm>
            <a:off x="6462711" y="4594130"/>
            <a:ext cx="5356824" cy="2263869"/>
            <a:chOff x="672906" y="5149728"/>
            <a:chExt cx="6580155" cy="2263869"/>
          </a:xfrm>
        </p:grpSpPr>
        <mc:AlternateContent xmlns:mc="http://schemas.openxmlformats.org/markup-compatibility/2006" xmlns:a14="http://schemas.microsoft.com/office/drawing/2010/main">
          <mc:Choice Requires="a14">
            <p:sp>
              <p:nvSpPr>
                <p:cNvPr id="10" name="Rectangle 9"/>
                <p:cNvSpPr/>
                <p:nvPr/>
              </p:nvSpPr>
              <p:spPr>
                <a:xfrm>
                  <a:off x="672907" y="5625978"/>
                  <a:ext cx="6580154" cy="178761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a:rPr lang="en-US" sz="2400" i="1" smtClean="0">
                          <a:latin typeface="Cambria Math" panose="02040503050406030204" pitchFamily="18" charset="0"/>
                        </a:rPr>
                        <m:t>𝑓</m:t>
                      </m:r>
                      <m:r>
                        <a:rPr lang="en-US" sz="2400" i="1" smtClean="0">
                          <a:latin typeface="Cambria Math" panose="02040503050406030204" pitchFamily="18" charset="0"/>
                        </a:rPr>
                        <m:t>(</m:t>
                      </m:r>
                      <m:r>
                        <a:rPr lang="en-US" sz="2400" i="1" smtClean="0">
                          <a:latin typeface="Cambria Math" panose="02040503050406030204" pitchFamily="18" charset="0"/>
                        </a:rPr>
                        <m:t>𝑛</m:t>
                      </m:r>
                      <m:r>
                        <a:rPr lang="en-US" sz="2400" i="1" smtClean="0">
                          <a:latin typeface="Cambria Math" panose="02040503050406030204" pitchFamily="18" charset="0"/>
                        </a:rPr>
                        <m:t>)</m:t>
                      </m:r>
                    </m:oMath>
                  </a14:m>
                  <a:r>
                    <a:rPr lang="en-US" sz="2200" dirty="0">
                      <a:solidFill>
                        <a:schemeClr val="bg1"/>
                      </a:solidFill>
                      <a:latin typeface="Segoe UI Semilight" panose="020B0402040204020203" pitchFamily="34" charset="0"/>
                    </a:rPr>
                    <a:t> is </a:t>
                  </a:r>
                  <a14:m>
                    <m:oMath xmlns:m="http://schemas.openxmlformats.org/officeDocument/2006/math">
                      <m:r>
                        <m:rPr>
                          <m:sty m:val="p"/>
                        </m:rPr>
                        <a:rPr lang="en-US" sz="2400" b="0" i="0" smtClean="0">
                          <a:latin typeface="Cambria Math" panose="02040503050406030204" pitchFamily="18" charset="0"/>
                        </a:rPr>
                        <m:t>Θ</m:t>
                      </m:r>
                      <m:r>
                        <a:rPr lang="en-US" sz="2400" i="1">
                          <a:latin typeface="Cambria Math" panose="02040503050406030204" pitchFamily="18" charset="0"/>
                        </a:rPr>
                        <m:t>(</m:t>
                      </m:r>
                      <m:r>
                        <a:rPr lang="en-US" sz="2400" i="1">
                          <a:latin typeface="Cambria Math" panose="02040503050406030204" pitchFamily="18" charset="0"/>
                        </a:rPr>
                        <m:t>𝑔</m:t>
                      </m:r>
                      <m:d>
                        <m:dPr>
                          <m:ctrlPr>
                            <a:rPr lang="en-US" sz="2400" i="1">
                              <a:latin typeface="Cambria Math" panose="02040503050406030204" pitchFamily="18" charset="0"/>
                            </a:rPr>
                          </m:ctrlPr>
                        </m:dPr>
                        <m:e>
                          <m:r>
                            <a:rPr lang="en-US" sz="2400" i="1">
                              <a:latin typeface="Cambria Math" panose="02040503050406030204" pitchFamily="18" charset="0"/>
                            </a:rPr>
                            <m:t>𝑛</m:t>
                          </m:r>
                        </m:e>
                      </m:d>
                      <m:r>
                        <a:rPr lang="en-US" sz="2400" i="1">
                          <a:latin typeface="Cambria Math" panose="02040503050406030204" pitchFamily="18" charset="0"/>
                        </a:rPr>
                        <m:t>)</m:t>
                      </m:r>
                    </m:oMath>
                  </a14:m>
                  <a:r>
                    <a:rPr lang="en-US" sz="2400" dirty="0"/>
                    <a:t> </a:t>
                  </a:r>
                  <a:r>
                    <a:rPr lang="en-US" sz="2200" dirty="0">
                      <a:solidFill>
                        <a:schemeClr val="bg1"/>
                      </a:solidFill>
                      <a:latin typeface="Segoe UI Semilight" panose="020B0402040204020203" pitchFamily="34" charset="0"/>
                    </a:rPr>
                    <a:t>if </a:t>
                  </a:r>
                </a:p>
                <a:p>
                  <a14:m>
                    <m:oMath xmlns:m="http://schemas.openxmlformats.org/officeDocument/2006/math">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oMath>
                  </a14:m>
                  <a:r>
                    <a:rPr lang="en-US" sz="2200" dirty="0">
                      <a:solidFill>
                        <a:schemeClr val="bg1"/>
                      </a:solidFill>
                      <a:latin typeface="Segoe UI Semilight" panose="020B0402040204020203" pitchFamily="34" charset="0"/>
                    </a:rPr>
                    <a:t> is </a:t>
                  </a:r>
                  <a14:m>
                    <m:oMath xmlns:m="http://schemas.openxmlformats.org/officeDocument/2006/math">
                      <m:r>
                        <a:rPr lang="en-US" sz="2400" b="0" i="1" smtClean="0">
                          <a:latin typeface="Cambria Math" panose="02040503050406030204" pitchFamily="18" charset="0"/>
                        </a:rPr>
                        <m:t>𝑂</m:t>
                      </m:r>
                      <m:r>
                        <a:rPr lang="en-US" sz="2400" b="0" i="1" smtClean="0">
                          <a:latin typeface="Cambria Math" panose="02040503050406030204" pitchFamily="18" charset="0"/>
                        </a:rPr>
                        <m:t>(</m:t>
                      </m:r>
                      <m:r>
                        <a:rPr lang="en-US" sz="2400" b="0" i="1" smtClean="0">
                          <a:latin typeface="Cambria Math" panose="02040503050406030204" pitchFamily="18" charset="0"/>
                        </a:rPr>
                        <m:t>𝑔</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r>
                        <a:rPr lang="en-US" sz="2400" b="0" i="1" smtClean="0">
                          <a:latin typeface="Cambria Math" panose="02040503050406030204" pitchFamily="18" charset="0"/>
                        </a:rPr>
                        <m:t>)</m:t>
                      </m:r>
                    </m:oMath>
                  </a14:m>
                  <a:r>
                    <a:rPr lang="en-US" sz="2200" dirty="0">
                      <a:solidFill>
                        <a:schemeClr val="bg1"/>
                      </a:solidFill>
                      <a:latin typeface="Segoe UI Semilight" panose="020B0402040204020203" pitchFamily="34" charset="0"/>
                    </a:rPr>
                    <a:t> and </a:t>
                  </a:r>
                  <a14:m>
                    <m:oMath xmlns:m="http://schemas.openxmlformats.org/officeDocument/2006/math">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oMath>
                  </a14:m>
                  <a:r>
                    <a:rPr lang="en-US" sz="2200" dirty="0">
                      <a:solidFill>
                        <a:schemeClr val="bg1"/>
                      </a:solidFill>
                      <a:latin typeface="Segoe UI Semilight" panose="020B0402040204020203" pitchFamily="34" charset="0"/>
                    </a:rPr>
                    <a:t> is </a:t>
                  </a:r>
                  <a14:m>
                    <m:oMath xmlns:m="http://schemas.openxmlformats.org/officeDocument/2006/math">
                      <m:r>
                        <m:rPr>
                          <m:sty m:val="p"/>
                        </m:rPr>
                        <a:rPr lang="en-US" sz="2400" b="0" i="0" smtClean="0">
                          <a:latin typeface="Cambria Math" panose="02040503050406030204" pitchFamily="18" charset="0"/>
                        </a:rPr>
                        <m:t>Ω</m:t>
                      </m:r>
                      <m:r>
                        <a:rPr lang="en-US" sz="2400" b="0" i="1" smtClean="0">
                          <a:latin typeface="Cambria Math" panose="02040503050406030204" pitchFamily="18" charset="0"/>
                        </a:rPr>
                        <m:t>(</m:t>
                      </m:r>
                      <m:r>
                        <a:rPr lang="en-US" sz="2400" b="0" i="1" smtClean="0">
                          <a:latin typeface="Cambria Math" panose="02040503050406030204" pitchFamily="18" charset="0"/>
                        </a:rPr>
                        <m:t>𝑔</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r>
                        <a:rPr lang="en-US" sz="2400" b="0" i="1" smtClean="0">
                          <a:latin typeface="Cambria Math" panose="02040503050406030204" pitchFamily="18" charset="0"/>
                        </a:rPr>
                        <m:t>)</m:t>
                      </m:r>
                    </m:oMath>
                  </a14:m>
                  <a:r>
                    <a:rPr lang="en-US" sz="2400" dirty="0"/>
                    <a:t>.</a:t>
                  </a:r>
                  <a:endParaRPr lang="en-US" sz="2400" b="0" i="0" dirty="0">
                    <a:latin typeface="Cambria Math" panose="02040503050406030204" pitchFamily="18" charset="0"/>
                  </a:endParaRPr>
                </a:p>
                <a:p>
                  <a:r>
                    <a:rPr lang="en-US" sz="1600" b="0" i="0" dirty="0">
                      <a:latin typeface="Cambria Math" panose="02040503050406030204" pitchFamily="18" charset="0"/>
                    </a:rPr>
                    <a:t>(in other words: </a:t>
                  </a:r>
                  <a:r>
                    <a:rPr lang="en-US" sz="1600" dirty="0">
                      <a:solidFill>
                        <a:schemeClr val="bg1"/>
                      </a:solidFill>
                      <a:latin typeface="Segoe UI Semilight" panose="020B0402040204020203" pitchFamily="34" charset="0"/>
                      <a:cs typeface="Segoe UI Semilight" panose="020B0402040204020203" pitchFamily="34" charset="0"/>
                    </a:rPr>
                    <a:t>there exist positive constants </a:t>
                  </a:r>
                  <a14:m>
                    <m:oMath xmlns:m="http://schemas.openxmlformats.org/officeDocument/2006/math">
                      <m:r>
                        <a:rPr lang="en-US" sz="1600">
                          <a:solidFill>
                            <a:schemeClr val="bg1"/>
                          </a:solidFill>
                          <a:latin typeface="Cambria Math" panose="02040503050406030204" pitchFamily="18" charset="0"/>
                          <a:cs typeface="Segoe UI Semilight" panose="020B0402040204020203" pitchFamily="34" charset="0"/>
                        </a:rPr>
                        <m:t>𝑐</m:t>
                      </m:r>
                      <m:r>
                        <a:rPr lang="en-US" sz="1600" b="0" i="0" smtClean="0">
                          <a:solidFill>
                            <a:schemeClr val="bg1"/>
                          </a:solidFill>
                          <a:latin typeface="Cambria Math" panose="02040503050406030204" pitchFamily="18" charset="0"/>
                          <a:cs typeface="Segoe UI Semilight" panose="020B0402040204020203" pitchFamily="34" charset="0"/>
                        </a:rPr>
                        <m:t>1, </m:t>
                      </m:r>
                      <m:r>
                        <m:rPr>
                          <m:sty m:val="p"/>
                        </m:rPr>
                        <a:rPr lang="en-US" sz="1600" b="0" i="0" smtClean="0">
                          <a:solidFill>
                            <a:schemeClr val="bg1"/>
                          </a:solidFill>
                          <a:latin typeface="Cambria Math" panose="02040503050406030204" pitchFamily="18" charset="0"/>
                          <a:cs typeface="Segoe UI Semilight" panose="020B0402040204020203" pitchFamily="34" charset="0"/>
                        </a:rPr>
                        <m:t>c</m:t>
                      </m:r>
                      <m:r>
                        <a:rPr lang="en-US" sz="1600" b="0" i="0" smtClean="0">
                          <a:solidFill>
                            <a:schemeClr val="bg1"/>
                          </a:solidFill>
                          <a:latin typeface="Cambria Math" panose="02040503050406030204" pitchFamily="18" charset="0"/>
                          <a:cs typeface="Segoe UI Semilight" panose="020B0402040204020203" pitchFamily="34" charset="0"/>
                        </a:rPr>
                        <m:t>2, </m:t>
                      </m:r>
                      <m:sSub>
                        <m:sSubPr>
                          <m:ctrlPr>
                            <a:rPr lang="en-US" sz="1600" i="1">
                              <a:solidFill>
                                <a:schemeClr val="bg1"/>
                              </a:solidFill>
                              <a:latin typeface="Cambria Math" panose="02040503050406030204" pitchFamily="18" charset="0"/>
                              <a:cs typeface="Segoe UI Semilight" panose="020B0402040204020203" pitchFamily="34" charset="0"/>
                            </a:rPr>
                          </m:ctrlPr>
                        </m:sSubPr>
                        <m:e>
                          <m:r>
                            <a:rPr lang="en-US" sz="1600">
                              <a:solidFill>
                                <a:schemeClr val="bg1"/>
                              </a:solidFill>
                              <a:latin typeface="Cambria Math" panose="02040503050406030204" pitchFamily="18" charset="0"/>
                              <a:cs typeface="Segoe UI Semilight" panose="020B0402040204020203" pitchFamily="34" charset="0"/>
                            </a:rPr>
                            <m:t>𝑛</m:t>
                          </m:r>
                        </m:e>
                        <m:sub>
                          <m:r>
                            <a:rPr lang="en-US" sz="1600">
                              <a:solidFill>
                                <a:schemeClr val="bg1"/>
                              </a:solidFill>
                              <a:latin typeface="Cambria Math" panose="02040503050406030204" pitchFamily="18" charset="0"/>
                              <a:cs typeface="Segoe UI Semilight" panose="020B0402040204020203" pitchFamily="34" charset="0"/>
                            </a:rPr>
                            <m:t>0</m:t>
                          </m:r>
                        </m:sub>
                      </m:sSub>
                    </m:oMath>
                  </a14:m>
                  <a:r>
                    <a:rPr lang="en-US" sz="1600" dirty="0">
                      <a:solidFill>
                        <a:schemeClr val="bg1"/>
                      </a:solidFill>
                      <a:latin typeface="Segoe UI Semilight" panose="020B0402040204020203" pitchFamily="34" charset="0"/>
                      <a:cs typeface="Segoe UI Semilight" panose="020B0402040204020203" pitchFamily="34" charset="0"/>
                    </a:rPr>
                    <a:t> such that for all </a:t>
                  </a:r>
                  <a14:m>
                    <m:oMath xmlns:m="http://schemas.openxmlformats.org/officeDocument/2006/math">
                      <m:r>
                        <a:rPr lang="en-US" sz="1600" i="1">
                          <a:latin typeface="Cambria Math" panose="02040503050406030204" pitchFamily="18" charset="0"/>
                        </a:rPr>
                        <m:t>𝑛</m:t>
                      </m:r>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𝑛</m:t>
                          </m:r>
                        </m:e>
                        <m:sub>
                          <m:r>
                            <a:rPr lang="en-US" sz="1600" i="1">
                              <a:latin typeface="Cambria Math" panose="02040503050406030204" pitchFamily="18" charset="0"/>
                            </a:rPr>
                            <m:t>0</m:t>
                          </m:r>
                        </m:sub>
                      </m:sSub>
                    </m:oMath>
                  </a14:m>
                  <a:r>
                    <a:rPr lang="en-US" sz="1600" b="0" i="0" dirty="0">
                      <a:latin typeface="Cambria Math" panose="02040503050406030204" pitchFamily="18" charset="0"/>
                    </a:rPr>
                    <a:t>)</a:t>
                  </a:r>
                </a:p>
                <a:p>
                  <a14:m>
                    <m:oMath xmlns:m="http://schemas.openxmlformats.org/officeDocument/2006/math">
                      <m:r>
                        <m:rPr>
                          <m:sty m:val="p"/>
                        </m:rPr>
                        <a:rPr lang="en-US" sz="2400" b="0" i="0" smtClean="0">
                          <a:latin typeface="Cambria Math" panose="02040503050406030204" pitchFamily="18" charset="0"/>
                        </a:rPr>
                        <m:t>c</m:t>
                      </m:r>
                      <m:r>
                        <a:rPr lang="en-US" sz="2400" b="0" i="0" baseline="-25000" smtClean="0">
                          <a:latin typeface="Cambria Math" panose="02040503050406030204" pitchFamily="18" charset="0"/>
                        </a:rPr>
                        <m:t>1</m:t>
                      </m:r>
                      <m:r>
                        <a:rPr lang="en-US" sz="2400" i="1">
                          <a:latin typeface="Cambria Math" panose="02040503050406030204" pitchFamily="18" charset="0"/>
                        </a:rPr>
                        <m:t>⋅</m:t>
                      </m:r>
                      <m:r>
                        <a:rPr lang="en-US" sz="2400" b="0" i="1" smtClean="0">
                          <a:latin typeface="Cambria Math" panose="02040503050406030204" pitchFamily="18" charset="0"/>
                        </a:rPr>
                        <m:t>𝑔</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r>
                        <a:rPr lang="en-US" sz="2400" i="1">
                          <a:latin typeface="Cambria Math" panose="02040503050406030204" pitchFamily="18" charset="0"/>
                        </a:rPr>
                        <m:t>≤</m:t>
                      </m:r>
                      <m:r>
                        <a:rPr lang="en-US" sz="2400" i="1">
                          <a:latin typeface="Cambria Math" panose="02040503050406030204" pitchFamily="18" charset="0"/>
                        </a:rPr>
                        <m:t>𝑓</m:t>
                      </m:r>
                      <m:d>
                        <m:dPr>
                          <m:ctrlPr>
                            <a:rPr lang="en-US" sz="2400" i="1">
                              <a:latin typeface="Cambria Math" panose="02040503050406030204" pitchFamily="18" charset="0"/>
                            </a:rPr>
                          </m:ctrlPr>
                        </m:dPr>
                        <m:e>
                          <m:r>
                            <a:rPr lang="en-US" sz="2400" i="1">
                              <a:latin typeface="Cambria Math" panose="02040503050406030204" pitchFamily="18" charset="0"/>
                            </a:rPr>
                            <m:t>𝑛</m:t>
                          </m:r>
                        </m:e>
                      </m:d>
                    </m:oMath>
                  </a14:m>
                  <a:r>
                    <a:rPr lang="en-US" sz="2200" dirty="0">
                      <a:solidFill>
                        <a:schemeClr val="bg1"/>
                      </a:solidFill>
                      <a:latin typeface="Segoe UI Semilight" panose="020B0402040204020203" pitchFamily="34" charset="0"/>
                    </a:rPr>
                    <a:t> </a:t>
                  </a:r>
                  <a14:m>
                    <m:oMath xmlns:m="http://schemas.openxmlformats.org/officeDocument/2006/math">
                      <m:r>
                        <a:rPr lang="en-US" sz="2400" i="1">
                          <a:latin typeface="Cambria Math" panose="02040503050406030204" pitchFamily="18" charset="0"/>
                        </a:rPr>
                        <m:t>≤</m:t>
                      </m:r>
                      <m:r>
                        <m:rPr>
                          <m:sty m:val="p"/>
                        </m:rPr>
                        <a:rPr lang="en-US" sz="2400">
                          <a:latin typeface="Cambria Math" panose="02040503050406030204" pitchFamily="18" charset="0"/>
                        </a:rPr>
                        <m:t>c</m:t>
                      </m:r>
                      <m:r>
                        <a:rPr lang="en-US" sz="2400" b="0" i="1" baseline="-25000" smtClean="0">
                          <a:latin typeface="Cambria Math" panose="02040503050406030204" pitchFamily="18" charset="0"/>
                        </a:rPr>
                        <m:t>2</m:t>
                      </m:r>
                      <m:r>
                        <a:rPr lang="en-US" sz="2400" i="1">
                          <a:latin typeface="Cambria Math" panose="02040503050406030204" pitchFamily="18" charset="0"/>
                        </a:rPr>
                        <m:t>⋅</m:t>
                      </m:r>
                      <m:r>
                        <a:rPr lang="en-US" sz="2400" i="1">
                          <a:latin typeface="Cambria Math" panose="02040503050406030204" pitchFamily="18" charset="0"/>
                        </a:rPr>
                        <m:t>𝑔</m:t>
                      </m:r>
                      <m:d>
                        <m:dPr>
                          <m:ctrlPr>
                            <a:rPr lang="en-US" sz="2400" i="1">
                              <a:latin typeface="Cambria Math" panose="02040503050406030204" pitchFamily="18" charset="0"/>
                            </a:rPr>
                          </m:ctrlPr>
                        </m:dPr>
                        <m:e>
                          <m:r>
                            <a:rPr lang="en-US" sz="2400" i="1">
                              <a:latin typeface="Cambria Math" panose="02040503050406030204" pitchFamily="18" charset="0"/>
                            </a:rPr>
                            <m:t>𝑛</m:t>
                          </m:r>
                        </m:e>
                      </m:d>
                    </m:oMath>
                  </a14:m>
                  <a:endParaRPr lang="en-US" sz="2400" dirty="0"/>
                </a:p>
              </p:txBody>
            </p:sp>
          </mc:Choice>
          <mc:Fallback xmlns="">
            <p:sp>
              <p:nvSpPr>
                <p:cNvPr id="10" name="Rectangle 9"/>
                <p:cNvSpPr>
                  <a:spLocks noRot="1" noChangeAspect="1" noMove="1" noResize="1" noEditPoints="1" noAdjustHandles="1" noChangeArrowheads="1" noChangeShapeType="1" noTextEdit="1"/>
                </p:cNvSpPr>
                <p:nvPr/>
              </p:nvSpPr>
              <p:spPr>
                <a:xfrm>
                  <a:off x="672907" y="5625978"/>
                  <a:ext cx="6580154" cy="1787619"/>
                </a:xfrm>
                <a:prstGeom prst="rect">
                  <a:avLst/>
                </a:prstGeom>
                <a:blipFill>
                  <a:blip r:embed="rId4"/>
                  <a:stretch>
                    <a:fillRect l="-946" b="-1408"/>
                  </a:stretch>
                </a:blipFill>
                <a:ln>
                  <a:noFill/>
                </a:ln>
              </p:spPr>
              <p:txBody>
                <a:bodyPr/>
                <a:lstStyle/>
                <a:p>
                  <a:r>
                    <a:rPr lang="en-US">
                      <a:noFill/>
                    </a:rPr>
                    <a:t> </a:t>
                  </a:r>
                </a:p>
              </p:txBody>
            </p:sp>
          </mc:Fallback>
        </mc:AlternateContent>
        <p:sp>
          <p:nvSpPr>
            <p:cNvPr id="11" name="Rectangle 10"/>
            <p:cNvSpPr/>
            <p:nvPr/>
          </p:nvSpPr>
          <p:spPr>
            <a:xfrm>
              <a:off x="672906" y="5149728"/>
              <a:ext cx="6580155"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chemeClr val="bg1"/>
                  </a:solidFill>
                  <a:latin typeface="Segoe UI Semilight" panose="020B0402040204020203" pitchFamily="34" charset="0"/>
                </a:rPr>
                <a:t>Big-Theta</a:t>
              </a:r>
            </a:p>
          </p:txBody>
        </p:sp>
      </p:grpSp>
      <p:grpSp>
        <p:nvGrpSpPr>
          <p:cNvPr id="18" name="Group 17">
            <a:extLst>
              <a:ext uri="{FF2B5EF4-FFF2-40B4-BE49-F238E27FC236}">
                <a16:creationId xmlns:a16="http://schemas.microsoft.com/office/drawing/2014/main" id="{5738B64E-F415-4445-8F68-51B55640A154}"/>
              </a:ext>
            </a:extLst>
          </p:cNvPr>
          <p:cNvGrpSpPr/>
          <p:nvPr/>
        </p:nvGrpSpPr>
        <p:grpSpPr>
          <a:xfrm>
            <a:off x="6510201" y="1128869"/>
            <a:ext cx="5366370" cy="1516921"/>
            <a:chOff x="677853" y="1580757"/>
            <a:chExt cx="4114499" cy="1516921"/>
          </a:xfrm>
        </p:grpSpPr>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45B606AD-FECA-904F-90DC-CC784EF827C4}"/>
                    </a:ext>
                  </a:extLst>
                </p:cNvPr>
                <p:cNvSpPr/>
                <p:nvPr/>
              </p:nvSpPr>
              <p:spPr>
                <a:xfrm>
                  <a:off x="677853" y="1580757"/>
                  <a:ext cx="4114499" cy="151692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i="1" dirty="0">
                    <a:latin typeface="Cambria Math" panose="02040503050406030204" pitchFamily="18" charset="0"/>
                  </a:endParaRPr>
                </a:p>
                <a:p>
                  <a14:m>
                    <m:oMath xmlns:m="http://schemas.openxmlformats.org/officeDocument/2006/math">
                      <m:r>
                        <a:rPr lang="en-US" sz="2000" i="1">
                          <a:latin typeface="Cambria Math" panose="02040503050406030204" pitchFamily="18" charset="0"/>
                        </a:rPr>
                        <m:t>𝑓</m:t>
                      </m:r>
                      <m:r>
                        <a:rPr lang="en-US" sz="2000" i="1">
                          <a:latin typeface="Cambria Math" panose="02040503050406030204" pitchFamily="18" charset="0"/>
                        </a:rPr>
                        <m:t>(</m:t>
                      </m:r>
                      <m:r>
                        <a:rPr lang="en-US" sz="2000" i="1">
                          <a:latin typeface="Cambria Math" panose="02040503050406030204" pitchFamily="18" charset="0"/>
                        </a:rPr>
                        <m:t>𝑛</m:t>
                      </m:r>
                      <m:r>
                        <a:rPr lang="en-US" sz="2000" i="1">
                          <a:latin typeface="Cambria Math" panose="02040503050406030204" pitchFamily="18" charset="0"/>
                        </a:rPr>
                        <m:t>)</m:t>
                      </m:r>
                    </m:oMath>
                  </a14:m>
                  <a:r>
                    <a:rPr lang="en-US" sz="2000" dirty="0"/>
                    <a:t> </a:t>
                  </a:r>
                  <a:r>
                    <a:rPr lang="en-US" sz="2000" dirty="0">
                      <a:latin typeface="Segoe UI Historic" panose="020B0502040204020203" pitchFamily="34" charset="0"/>
                      <a:ea typeface="Segoe UI Historic" panose="020B0502040204020203" pitchFamily="34" charset="0"/>
                      <a:cs typeface="Segoe UI Historic" panose="020B0502040204020203" pitchFamily="34" charset="0"/>
                    </a:rPr>
                    <a:t>is</a:t>
                  </a:r>
                  <a:r>
                    <a:rPr lang="en-US" sz="2000" dirty="0"/>
                    <a:t> </a:t>
                  </a:r>
                  <a14:m>
                    <m:oMath xmlns:m="http://schemas.openxmlformats.org/officeDocument/2006/math">
                      <m:r>
                        <a:rPr lang="en-US" sz="2000" i="1">
                          <a:latin typeface="Cambria Math" panose="02040503050406030204" pitchFamily="18" charset="0"/>
                        </a:rPr>
                        <m:t>𝑂</m:t>
                      </m:r>
                      <m:r>
                        <a:rPr lang="en-US" sz="2000" i="1">
                          <a:latin typeface="Cambria Math" panose="02040503050406030204" pitchFamily="18" charset="0"/>
                        </a:rPr>
                        <m:t>(</m:t>
                      </m:r>
                      <m:r>
                        <a:rPr lang="en-US" sz="2000" i="1">
                          <a:latin typeface="Cambria Math" panose="02040503050406030204" pitchFamily="18" charset="0"/>
                        </a:rPr>
                        <m:t>𝑔</m:t>
                      </m:r>
                      <m:d>
                        <m:dPr>
                          <m:ctrlPr>
                            <a:rPr lang="en-US" sz="2000" i="1">
                              <a:latin typeface="Cambria Math" panose="02040503050406030204" pitchFamily="18" charset="0"/>
                            </a:rPr>
                          </m:ctrlPr>
                        </m:dPr>
                        <m:e>
                          <m:r>
                            <a:rPr lang="en-US" sz="2000" i="1">
                              <a:latin typeface="Cambria Math" panose="02040503050406030204" pitchFamily="18" charset="0"/>
                            </a:rPr>
                            <m:t>𝑛</m:t>
                          </m:r>
                        </m:e>
                      </m:d>
                      <m:r>
                        <a:rPr lang="en-US" sz="2000" i="1">
                          <a:latin typeface="Cambria Math" panose="02040503050406030204" pitchFamily="18" charset="0"/>
                        </a:rPr>
                        <m:t>)</m:t>
                      </m:r>
                    </m:oMath>
                  </a14:m>
                  <a:r>
                    <a:rPr lang="en-US" sz="2000" dirty="0"/>
                    <a:t> </a:t>
                  </a:r>
                  <a:r>
                    <a:rPr lang="en-US" sz="2000" dirty="0">
                      <a:latin typeface="Segoe UI Historic" panose="020B0502040204020203" pitchFamily="34" charset="0"/>
                      <a:ea typeface="Segoe UI Historic" panose="020B0502040204020203" pitchFamily="34" charset="0"/>
                      <a:cs typeface="Segoe UI Historic" panose="020B0502040204020203" pitchFamily="34" charset="0"/>
                    </a:rPr>
                    <a:t>if there exist positive constants </a:t>
                  </a:r>
                  <a14:m>
                    <m:oMath xmlns:m="http://schemas.openxmlformats.org/officeDocument/2006/math">
                      <m:r>
                        <a:rPr lang="en-US" sz="2000" i="1">
                          <a:latin typeface="Cambria Math" panose="02040503050406030204" pitchFamily="18" charset="0"/>
                        </a:rPr>
                        <m:t>𝑐</m:t>
                      </m:r>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0</m:t>
                          </m:r>
                        </m:sub>
                      </m:sSub>
                    </m:oMath>
                  </a14:m>
                  <a:r>
                    <a:rPr lang="en-US" sz="2000" dirty="0">
                      <a:latin typeface="Segoe UI Historic" panose="020B0502040204020203" pitchFamily="34" charset="0"/>
                      <a:ea typeface="Segoe UI Historic" panose="020B0502040204020203" pitchFamily="34" charset="0"/>
                      <a:cs typeface="Segoe UI Historic" panose="020B0502040204020203" pitchFamily="34" charset="0"/>
                    </a:rPr>
                    <a:t> such that for all</a:t>
                  </a:r>
                  <a:r>
                    <a:rPr lang="en-US" sz="2000" dirty="0"/>
                    <a:t> </a:t>
                  </a:r>
                  <a14:m>
                    <m:oMath xmlns:m="http://schemas.openxmlformats.org/officeDocument/2006/math">
                      <m:r>
                        <a:rPr lang="en-US" sz="2000" i="1">
                          <a:latin typeface="Cambria Math" panose="02040503050406030204" pitchFamily="18" charset="0"/>
                        </a:rPr>
                        <m:t>𝑛</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0</m:t>
                          </m:r>
                        </m:sub>
                      </m:sSub>
                    </m:oMath>
                  </a14:m>
                  <a:r>
                    <a:rPr lang="en-US" sz="2000" dirty="0"/>
                    <a:t>, </a:t>
                  </a:r>
                </a:p>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i="1">
                                <a:latin typeface="Cambria Math" panose="02040503050406030204" pitchFamily="18" charset="0"/>
                              </a:rPr>
                              <m:t>𝑛</m:t>
                            </m:r>
                          </m:e>
                        </m:d>
                        <m:r>
                          <a:rPr lang="en-US" sz="2000" i="1">
                            <a:latin typeface="Cambria Math" panose="02040503050406030204" pitchFamily="18" charset="0"/>
                          </a:rPr>
                          <m:t>≤</m:t>
                        </m:r>
                        <m:r>
                          <a:rPr lang="en-US" sz="2000" i="1">
                            <a:latin typeface="Cambria Math" panose="02040503050406030204" pitchFamily="18" charset="0"/>
                          </a:rPr>
                          <m:t>𝑐</m:t>
                        </m:r>
                        <m:r>
                          <a:rPr lang="en-US" sz="2000" i="1">
                            <a:latin typeface="Cambria Math" panose="02040503050406030204" pitchFamily="18" charset="0"/>
                          </a:rPr>
                          <m:t>⋅</m:t>
                        </m:r>
                        <m:r>
                          <a:rPr lang="en-US" sz="2000" i="1">
                            <a:latin typeface="Cambria Math" panose="02040503050406030204" pitchFamily="18" charset="0"/>
                          </a:rPr>
                          <m:t>𝑔</m:t>
                        </m:r>
                        <m:d>
                          <m:dPr>
                            <m:ctrlPr>
                              <a:rPr lang="en-US" sz="2000" i="1">
                                <a:latin typeface="Cambria Math" panose="02040503050406030204" pitchFamily="18" charset="0"/>
                              </a:rPr>
                            </m:ctrlPr>
                          </m:dPr>
                          <m:e>
                            <m:r>
                              <a:rPr lang="en-US" sz="2000" i="1">
                                <a:latin typeface="Cambria Math" panose="02040503050406030204" pitchFamily="18" charset="0"/>
                              </a:rPr>
                              <m:t>𝑛</m:t>
                            </m:r>
                          </m:e>
                        </m:d>
                      </m:oMath>
                    </m:oMathPara>
                  </a14:m>
                  <a:endParaRPr lang="en-US" sz="2000" dirty="0"/>
                </a:p>
              </p:txBody>
            </p:sp>
          </mc:Choice>
          <mc:Fallback xmlns="">
            <p:sp>
              <p:nvSpPr>
                <p:cNvPr id="19" name="Rectangle 18">
                  <a:extLst>
                    <a:ext uri="{FF2B5EF4-FFF2-40B4-BE49-F238E27FC236}">
                      <a16:creationId xmlns:a16="http://schemas.microsoft.com/office/drawing/2014/main" id="{45B606AD-FECA-904F-90DC-CC784EF827C4}"/>
                    </a:ext>
                  </a:extLst>
                </p:cNvPr>
                <p:cNvSpPr>
                  <a:spLocks noRot="1" noChangeAspect="1" noMove="1" noResize="1" noEditPoints="1" noAdjustHandles="1" noChangeArrowheads="1" noChangeShapeType="1" noTextEdit="1"/>
                </p:cNvSpPr>
                <p:nvPr/>
              </p:nvSpPr>
              <p:spPr>
                <a:xfrm>
                  <a:off x="677853" y="1580757"/>
                  <a:ext cx="4114499" cy="1516921"/>
                </a:xfrm>
                <a:prstGeom prst="rect">
                  <a:avLst/>
                </a:prstGeom>
                <a:blipFill>
                  <a:blip r:embed="rId5"/>
                  <a:stretch>
                    <a:fillRect l="-1250"/>
                  </a:stretch>
                </a:blipFill>
                <a:ln>
                  <a:noFill/>
                </a:ln>
              </p:spPr>
              <p:txBody>
                <a:bodyPr/>
                <a:lstStyle/>
                <a:p>
                  <a:r>
                    <a:rPr lang="en-US">
                      <a:noFill/>
                    </a:rPr>
                    <a:t> </a:t>
                  </a:r>
                </a:p>
              </p:txBody>
            </p:sp>
          </mc:Fallback>
        </mc:AlternateContent>
        <p:sp>
          <p:nvSpPr>
            <p:cNvPr id="20" name="Rectangle 19">
              <a:extLst>
                <a:ext uri="{FF2B5EF4-FFF2-40B4-BE49-F238E27FC236}">
                  <a16:creationId xmlns:a16="http://schemas.microsoft.com/office/drawing/2014/main" id="{D0619CF7-9F18-2640-BEAB-07C148F09DB8}"/>
                </a:ext>
              </a:extLst>
            </p:cNvPr>
            <p:cNvSpPr/>
            <p:nvPr/>
          </p:nvSpPr>
          <p:spPr>
            <a:xfrm>
              <a:off x="677853" y="1580758"/>
              <a:ext cx="4114499"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Big-O</a:t>
              </a:r>
            </a:p>
          </p:txBody>
        </p:sp>
      </p:grpSp>
    </p:spTree>
    <p:extLst>
      <p:ext uri="{BB962C8B-B14F-4D97-AF65-F5344CB8AC3E}">
        <p14:creationId xmlns:p14="http://schemas.microsoft.com/office/powerpoint/2010/main" val="993648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 and Omega, and Theta [oh my?]</a:t>
            </a:r>
          </a:p>
        </p:txBody>
      </p:sp>
      <p:sp>
        <p:nvSpPr>
          <p:cNvPr id="3" name="Content Placeholder 2"/>
          <p:cNvSpPr>
            <a:spLocks noGrp="1"/>
          </p:cNvSpPr>
          <p:nvPr>
            <p:ph idx="1"/>
          </p:nvPr>
        </p:nvSpPr>
        <p:spPr/>
        <p:txBody>
          <a:bodyPr>
            <a:normAutofit/>
          </a:bodyPr>
          <a:lstStyle/>
          <a:p>
            <a:pPr marL="0" indent="0">
              <a:buNone/>
            </a:pPr>
            <a:r>
              <a:rPr lang="en-US" sz="2400" dirty="0"/>
              <a:t>Big Theta is </a:t>
            </a:r>
            <a:r>
              <a:rPr lang="en-US" sz="2400" b="1" dirty="0"/>
              <a:t>“equal to”</a:t>
            </a:r>
          </a:p>
          <a:p>
            <a:pPr lvl="1"/>
            <a:r>
              <a:rPr lang="en-US" sz="2000" dirty="0"/>
              <a:t>My code takes “exactly”* this long to run</a:t>
            </a:r>
          </a:p>
          <a:p>
            <a:pPr lvl="1"/>
            <a:r>
              <a:rPr lang="en-US" sz="2000" dirty="0"/>
              <a:t>*Except for constant factors and lower order terms</a:t>
            </a:r>
          </a:p>
        </p:txBody>
      </p:sp>
      <p:sp>
        <p:nvSpPr>
          <p:cNvPr id="4" name="Footer Placeholder 3"/>
          <p:cNvSpPr>
            <a:spLocks noGrp="1"/>
          </p:cNvSpPr>
          <p:nvPr>
            <p:ph type="ftr" sz="quarter" idx="11"/>
          </p:nvPr>
        </p:nvSpPr>
        <p:spPr/>
        <p:txBody>
          <a:bodyPr/>
          <a:lstStyle/>
          <a:p>
            <a:r>
              <a:rPr lang="es-ES"/>
              <a:t>CSE 332 SU 18 -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37</a:t>
            </a:fld>
            <a:endParaRPr lang="en-US"/>
          </a:p>
        </p:txBody>
      </p:sp>
      <p:grpSp>
        <p:nvGrpSpPr>
          <p:cNvPr id="12" name="Group 11"/>
          <p:cNvGrpSpPr/>
          <p:nvPr/>
        </p:nvGrpSpPr>
        <p:grpSpPr>
          <a:xfrm>
            <a:off x="6259936" y="1165131"/>
            <a:ext cx="5356824" cy="2263869"/>
            <a:chOff x="672906" y="5149728"/>
            <a:chExt cx="6580155" cy="2263869"/>
          </a:xfrm>
        </p:grpSpPr>
        <mc:AlternateContent xmlns:mc="http://schemas.openxmlformats.org/markup-compatibility/2006" xmlns:a14="http://schemas.microsoft.com/office/drawing/2010/main">
          <mc:Choice Requires="a14">
            <p:sp>
              <p:nvSpPr>
                <p:cNvPr id="10" name="Rectangle 9"/>
                <p:cNvSpPr/>
                <p:nvPr/>
              </p:nvSpPr>
              <p:spPr>
                <a:xfrm>
                  <a:off x="672907" y="5625978"/>
                  <a:ext cx="6580154" cy="178761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a:rPr lang="en-US" sz="2400" i="1" smtClean="0">
                          <a:latin typeface="Cambria Math" panose="02040503050406030204" pitchFamily="18" charset="0"/>
                        </a:rPr>
                        <m:t>𝑓</m:t>
                      </m:r>
                      <m:r>
                        <a:rPr lang="en-US" sz="2400" i="1" smtClean="0">
                          <a:latin typeface="Cambria Math" panose="02040503050406030204" pitchFamily="18" charset="0"/>
                        </a:rPr>
                        <m:t>(</m:t>
                      </m:r>
                      <m:r>
                        <a:rPr lang="en-US" sz="2400" i="1" smtClean="0">
                          <a:latin typeface="Cambria Math" panose="02040503050406030204" pitchFamily="18" charset="0"/>
                        </a:rPr>
                        <m:t>𝑛</m:t>
                      </m:r>
                      <m:r>
                        <a:rPr lang="en-US" sz="2400" i="1" smtClean="0">
                          <a:latin typeface="Cambria Math" panose="02040503050406030204" pitchFamily="18" charset="0"/>
                        </a:rPr>
                        <m:t>)</m:t>
                      </m:r>
                    </m:oMath>
                  </a14:m>
                  <a:r>
                    <a:rPr lang="en-US" sz="2200" dirty="0">
                      <a:solidFill>
                        <a:schemeClr val="bg1"/>
                      </a:solidFill>
                      <a:latin typeface="Segoe UI Semilight" panose="020B0402040204020203" pitchFamily="34" charset="0"/>
                    </a:rPr>
                    <a:t> is </a:t>
                  </a:r>
                  <a14:m>
                    <m:oMath xmlns:m="http://schemas.openxmlformats.org/officeDocument/2006/math">
                      <m:r>
                        <m:rPr>
                          <m:sty m:val="p"/>
                        </m:rPr>
                        <a:rPr lang="en-US" sz="2400" b="0" i="0" smtClean="0">
                          <a:latin typeface="Cambria Math" panose="02040503050406030204" pitchFamily="18" charset="0"/>
                        </a:rPr>
                        <m:t>Θ</m:t>
                      </m:r>
                      <m:r>
                        <a:rPr lang="en-US" sz="2400" i="1">
                          <a:latin typeface="Cambria Math" panose="02040503050406030204" pitchFamily="18" charset="0"/>
                        </a:rPr>
                        <m:t>(</m:t>
                      </m:r>
                      <m:r>
                        <a:rPr lang="en-US" sz="2400" i="1">
                          <a:latin typeface="Cambria Math" panose="02040503050406030204" pitchFamily="18" charset="0"/>
                        </a:rPr>
                        <m:t>𝑔</m:t>
                      </m:r>
                      <m:d>
                        <m:dPr>
                          <m:ctrlPr>
                            <a:rPr lang="en-US" sz="2400" i="1">
                              <a:latin typeface="Cambria Math" panose="02040503050406030204" pitchFamily="18" charset="0"/>
                            </a:rPr>
                          </m:ctrlPr>
                        </m:dPr>
                        <m:e>
                          <m:r>
                            <a:rPr lang="en-US" sz="2400" i="1">
                              <a:latin typeface="Cambria Math" panose="02040503050406030204" pitchFamily="18" charset="0"/>
                            </a:rPr>
                            <m:t>𝑛</m:t>
                          </m:r>
                        </m:e>
                      </m:d>
                      <m:r>
                        <a:rPr lang="en-US" sz="2400" i="1">
                          <a:latin typeface="Cambria Math" panose="02040503050406030204" pitchFamily="18" charset="0"/>
                        </a:rPr>
                        <m:t>)</m:t>
                      </m:r>
                    </m:oMath>
                  </a14:m>
                  <a:r>
                    <a:rPr lang="en-US" sz="2400" dirty="0"/>
                    <a:t> </a:t>
                  </a:r>
                  <a:r>
                    <a:rPr lang="en-US" sz="2200" dirty="0">
                      <a:solidFill>
                        <a:schemeClr val="bg1"/>
                      </a:solidFill>
                      <a:latin typeface="Segoe UI Semilight" panose="020B0402040204020203" pitchFamily="34" charset="0"/>
                    </a:rPr>
                    <a:t>if </a:t>
                  </a:r>
                </a:p>
                <a:p>
                  <a14:m>
                    <m:oMath xmlns:m="http://schemas.openxmlformats.org/officeDocument/2006/math">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oMath>
                  </a14:m>
                  <a:r>
                    <a:rPr lang="en-US" sz="2200" dirty="0">
                      <a:solidFill>
                        <a:schemeClr val="bg1"/>
                      </a:solidFill>
                      <a:latin typeface="Segoe UI Semilight" panose="020B0402040204020203" pitchFamily="34" charset="0"/>
                    </a:rPr>
                    <a:t> is </a:t>
                  </a:r>
                  <a14:m>
                    <m:oMath xmlns:m="http://schemas.openxmlformats.org/officeDocument/2006/math">
                      <m:r>
                        <a:rPr lang="en-US" sz="2400" b="0" i="1" smtClean="0">
                          <a:latin typeface="Cambria Math" panose="02040503050406030204" pitchFamily="18" charset="0"/>
                        </a:rPr>
                        <m:t>𝑂</m:t>
                      </m:r>
                      <m:r>
                        <a:rPr lang="en-US" sz="2400" b="0" i="1" smtClean="0">
                          <a:latin typeface="Cambria Math" panose="02040503050406030204" pitchFamily="18" charset="0"/>
                        </a:rPr>
                        <m:t>(</m:t>
                      </m:r>
                      <m:r>
                        <a:rPr lang="en-US" sz="2400" b="0" i="1" smtClean="0">
                          <a:latin typeface="Cambria Math" panose="02040503050406030204" pitchFamily="18" charset="0"/>
                        </a:rPr>
                        <m:t>𝑔</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r>
                        <a:rPr lang="en-US" sz="2400" b="0" i="1" smtClean="0">
                          <a:latin typeface="Cambria Math" panose="02040503050406030204" pitchFamily="18" charset="0"/>
                        </a:rPr>
                        <m:t>)</m:t>
                      </m:r>
                    </m:oMath>
                  </a14:m>
                  <a:r>
                    <a:rPr lang="en-US" sz="2200" dirty="0">
                      <a:solidFill>
                        <a:schemeClr val="bg1"/>
                      </a:solidFill>
                      <a:latin typeface="Segoe UI Semilight" panose="020B0402040204020203" pitchFamily="34" charset="0"/>
                    </a:rPr>
                    <a:t> and </a:t>
                  </a:r>
                  <a14:m>
                    <m:oMath xmlns:m="http://schemas.openxmlformats.org/officeDocument/2006/math">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oMath>
                  </a14:m>
                  <a:r>
                    <a:rPr lang="en-US" sz="2200" dirty="0">
                      <a:solidFill>
                        <a:schemeClr val="bg1"/>
                      </a:solidFill>
                      <a:latin typeface="Segoe UI Semilight" panose="020B0402040204020203" pitchFamily="34" charset="0"/>
                    </a:rPr>
                    <a:t> is </a:t>
                  </a:r>
                  <a14:m>
                    <m:oMath xmlns:m="http://schemas.openxmlformats.org/officeDocument/2006/math">
                      <m:r>
                        <m:rPr>
                          <m:sty m:val="p"/>
                        </m:rPr>
                        <a:rPr lang="en-US" sz="2400" b="0" i="0" smtClean="0">
                          <a:latin typeface="Cambria Math" panose="02040503050406030204" pitchFamily="18" charset="0"/>
                        </a:rPr>
                        <m:t>Ω</m:t>
                      </m:r>
                      <m:r>
                        <a:rPr lang="en-US" sz="2400" b="0" i="1" smtClean="0">
                          <a:latin typeface="Cambria Math" panose="02040503050406030204" pitchFamily="18" charset="0"/>
                        </a:rPr>
                        <m:t>(</m:t>
                      </m:r>
                      <m:r>
                        <a:rPr lang="en-US" sz="2400" b="0" i="1" smtClean="0">
                          <a:latin typeface="Cambria Math" panose="02040503050406030204" pitchFamily="18" charset="0"/>
                        </a:rPr>
                        <m:t>𝑔</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r>
                        <a:rPr lang="en-US" sz="2400" b="0" i="1" smtClean="0">
                          <a:latin typeface="Cambria Math" panose="02040503050406030204" pitchFamily="18" charset="0"/>
                        </a:rPr>
                        <m:t>)</m:t>
                      </m:r>
                    </m:oMath>
                  </a14:m>
                  <a:r>
                    <a:rPr lang="en-US" sz="2400" dirty="0"/>
                    <a:t>.</a:t>
                  </a:r>
                  <a:endParaRPr lang="en-US" sz="2400" b="0" i="0" dirty="0">
                    <a:latin typeface="Cambria Math" panose="02040503050406030204" pitchFamily="18" charset="0"/>
                  </a:endParaRPr>
                </a:p>
                <a:p>
                  <a:r>
                    <a:rPr lang="en-US" sz="1600" b="0" i="0" dirty="0">
                      <a:latin typeface="Cambria Math" panose="02040503050406030204" pitchFamily="18" charset="0"/>
                    </a:rPr>
                    <a:t>(in other words: </a:t>
                  </a:r>
                  <a:r>
                    <a:rPr lang="en-US" sz="1600" dirty="0">
                      <a:solidFill>
                        <a:schemeClr val="bg1"/>
                      </a:solidFill>
                      <a:latin typeface="Segoe UI Semilight" panose="020B0402040204020203" pitchFamily="34" charset="0"/>
                      <a:cs typeface="Segoe UI Semilight" panose="020B0402040204020203" pitchFamily="34" charset="0"/>
                    </a:rPr>
                    <a:t>there exist positive constants </a:t>
                  </a:r>
                  <a14:m>
                    <m:oMath xmlns:m="http://schemas.openxmlformats.org/officeDocument/2006/math">
                      <m:r>
                        <a:rPr lang="en-US" sz="1600">
                          <a:solidFill>
                            <a:schemeClr val="bg1"/>
                          </a:solidFill>
                          <a:latin typeface="Cambria Math" panose="02040503050406030204" pitchFamily="18" charset="0"/>
                          <a:cs typeface="Segoe UI Semilight" panose="020B0402040204020203" pitchFamily="34" charset="0"/>
                        </a:rPr>
                        <m:t>𝑐</m:t>
                      </m:r>
                      <m:r>
                        <a:rPr lang="en-US" sz="1600" b="0" i="0" smtClean="0">
                          <a:solidFill>
                            <a:schemeClr val="bg1"/>
                          </a:solidFill>
                          <a:latin typeface="Cambria Math" panose="02040503050406030204" pitchFamily="18" charset="0"/>
                          <a:cs typeface="Segoe UI Semilight" panose="020B0402040204020203" pitchFamily="34" charset="0"/>
                        </a:rPr>
                        <m:t>1, </m:t>
                      </m:r>
                      <m:r>
                        <m:rPr>
                          <m:sty m:val="p"/>
                        </m:rPr>
                        <a:rPr lang="en-US" sz="1600" b="0" i="0" smtClean="0">
                          <a:solidFill>
                            <a:schemeClr val="bg1"/>
                          </a:solidFill>
                          <a:latin typeface="Cambria Math" panose="02040503050406030204" pitchFamily="18" charset="0"/>
                          <a:cs typeface="Segoe UI Semilight" panose="020B0402040204020203" pitchFamily="34" charset="0"/>
                        </a:rPr>
                        <m:t>c</m:t>
                      </m:r>
                      <m:r>
                        <a:rPr lang="en-US" sz="1600" b="0" i="0" smtClean="0">
                          <a:solidFill>
                            <a:schemeClr val="bg1"/>
                          </a:solidFill>
                          <a:latin typeface="Cambria Math" panose="02040503050406030204" pitchFamily="18" charset="0"/>
                          <a:cs typeface="Segoe UI Semilight" panose="020B0402040204020203" pitchFamily="34" charset="0"/>
                        </a:rPr>
                        <m:t>2, </m:t>
                      </m:r>
                      <m:sSub>
                        <m:sSubPr>
                          <m:ctrlPr>
                            <a:rPr lang="en-US" sz="1600" i="1">
                              <a:solidFill>
                                <a:schemeClr val="bg1"/>
                              </a:solidFill>
                              <a:latin typeface="Cambria Math" panose="02040503050406030204" pitchFamily="18" charset="0"/>
                              <a:cs typeface="Segoe UI Semilight" panose="020B0402040204020203" pitchFamily="34" charset="0"/>
                            </a:rPr>
                          </m:ctrlPr>
                        </m:sSubPr>
                        <m:e>
                          <m:r>
                            <a:rPr lang="en-US" sz="1600">
                              <a:solidFill>
                                <a:schemeClr val="bg1"/>
                              </a:solidFill>
                              <a:latin typeface="Cambria Math" panose="02040503050406030204" pitchFamily="18" charset="0"/>
                              <a:cs typeface="Segoe UI Semilight" panose="020B0402040204020203" pitchFamily="34" charset="0"/>
                            </a:rPr>
                            <m:t>𝑛</m:t>
                          </m:r>
                        </m:e>
                        <m:sub>
                          <m:r>
                            <a:rPr lang="en-US" sz="1600">
                              <a:solidFill>
                                <a:schemeClr val="bg1"/>
                              </a:solidFill>
                              <a:latin typeface="Cambria Math" panose="02040503050406030204" pitchFamily="18" charset="0"/>
                              <a:cs typeface="Segoe UI Semilight" panose="020B0402040204020203" pitchFamily="34" charset="0"/>
                            </a:rPr>
                            <m:t>0</m:t>
                          </m:r>
                        </m:sub>
                      </m:sSub>
                    </m:oMath>
                  </a14:m>
                  <a:r>
                    <a:rPr lang="en-US" sz="1600" dirty="0">
                      <a:solidFill>
                        <a:schemeClr val="bg1"/>
                      </a:solidFill>
                      <a:latin typeface="Segoe UI Semilight" panose="020B0402040204020203" pitchFamily="34" charset="0"/>
                      <a:cs typeface="Segoe UI Semilight" panose="020B0402040204020203" pitchFamily="34" charset="0"/>
                    </a:rPr>
                    <a:t> such that for all </a:t>
                  </a:r>
                  <a14:m>
                    <m:oMath xmlns:m="http://schemas.openxmlformats.org/officeDocument/2006/math">
                      <m:r>
                        <a:rPr lang="en-US" sz="1600" i="1">
                          <a:latin typeface="Cambria Math" panose="02040503050406030204" pitchFamily="18" charset="0"/>
                        </a:rPr>
                        <m:t>𝑛</m:t>
                      </m:r>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𝑛</m:t>
                          </m:r>
                        </m:e>
                        <m:sub>
                          <m:r>
                            <a:rPr lang="en-US" sz="1600" i="1">
                              <a:latin typeface="Cambria Math" panose="02040503050406030204" pitchFamily="18" charset="0"/>
                            </a:rPr>
                            <m:t>0</m:t>
                          </m:r>
                        </m:sub>
                      </m:sSub>
                    </m:oMath>
                  </a14:m>
                  <a:r>
                    <a:rPr lang="en-US" sz="1600" b="0" i="0" dirty="0">
                      <a:latin typeface="Cambria Math" panose="02040503050406030204" pitchFamily="18" charset="0"/>
                    </a:rPr>
                    <a:t>)</a:t>
                  </a:r>
                </a:p>
                <a:p>
                  <a14:m>
                    <m:oMath xmlns:m="http://schemas.openxmlformats.org/officeDocument/2006/math">
                      <m:r>
                        <m:rPr>
                          <m:sty m:val="p"/>
                        </m:rPr>
                        <a:rPr lang="en-US" sz="2400" b="0" i="0" smtClean="0">
                          <a:latin typeface="Cambria Math" panose="02040503050406030204" pitchFamily="18" charset="0"/>
                        </a:rPr>
                        <m:t>c</m:t>
                      </m:r>
                      <m:r>
                        <a:rPr lang="en-US" sz="2400" b="0" i="0" baseline="-25000" smtClean="0">
                          <a:latin typeface="Cambria Math" panose="02040503050406030204" pitchFamily="18" charset="0"/>
                        </a:rPr>
                        <m:t>1</m:t>
                      </m:r>
                      <m:r>
                        <a:rPr lang="en-US" sz="2400" i="1">
                          <a:latin typeface="Cambria Math" panose="02040503050406030204" pitchFamily="18" charset="0"/>
                        </a:rPr>
                        <m:t>⋅</m:t>
                      </m:r>
                      <m:r>
                        <a:rPr lang="en-US" sz="2400" b="0" i="1" smtClean="0">
                          <a:latin typeface="Cambria Math" panose="02040503050406030204" pitchFamily="18" charset="0"/>
                        </a:rPr>
                        <m:t>𝑔</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r>
                        <a:rPr lang="en-US" sz="2400" i="1">
                          <a:latin typeface="Cambria Math" panose="02040503050406030204" pitchFamily="18" charset="0"/>
                        </a:rPr>
                        <m:t>≤</m:t>
                      </m:r>
                      <m:r>
                        <a:rPr lang="en-US" sz="2400" i="1">
                          <a:latin typeface="Cambria Math" panose="02040503050406030204" pitchFamily="18" charset="0"/>
                        </a:rPr>
                        <m:t>𝑓</m:t>
                      </m:r>
                      <m:d>
                        <m:dPr>
                          <m:ctrlPr>
                            <a:rPr lang="en-US" sz="2400" i="1">
                              <a:latin typeface="Cambria Math" panose="02040503050406030204" pitchFamily="18" charset="0"/>
                            </a:rPr>
                          </m:ctrlPr>
                        </m:dPr>
                        <m:e>
                          <m:r>
                            <a:rPr lang="en-US" sz="2400" i="1">
                              <a:latin typeface="Cambria Math" panose="02040503050406030204" pitchFamily="18" charset="0"/>
                            </a:rPr>
                            <m:t>𝑛</m:t>
                          </m:r>
                        </m:e>
                      </m:d>
                    </m:oMath>
                  </a14:m>
                  <a:r>
                    <a:rPr lang="en-US" sz="2200" dirty="0">
                      <a:solidFill>
                        <a:schemeClr val="bg1"/>
                      </a:solidFill>
                      <a:latin typeface="Segoe UI Semilight" panose="020B0402040204020203" pitchFamily="34" charset="0"/>
                    </a:rPr>
                    <a:t> </a:t>
                  </a:r>
                  <a14:m>
                    <m:oMath xmlns:m="http://schemas.openxmlformats.org/officeDocument/2006/math">
                      <m:r>
                        <a:rPr lang="en-US" sz="2400" i="1">
                          <a:latin typeface="Cambria Math" panose="02040503050406030204" pitchFamily="18" charset="0"/>
                        </a:rPr>
                        <m:t>≤</m:t>
                      </m:r>
                      <m:r>
                        <m:rPr>
                          <m:sty m:val="p"/>
                        </m:rPr>
                        <a:rPr lang="en-US" sz="2400">
                          <a:latin typeface="Cambria Math" panose="02040503050406030204" pitchFamily="18" charset="0"/>
                        </a:rPr>
                        <m:t>c</m:t>
                      </m:r>
                      <m:r>
                        <a:rPr lang="en-US" sz="2400" b="0" i="1" baseline="-25000" smtClean="0">
                          <a:latin typeface="Cambria Math" panose="02040503050406030204" pitchFamily="18" charset="0"/>
                        </a:rPr>
                        <m:t>2</m:t>
                      </m:r>
                      <m:r>
                        <a:rPr lang="en-US" sz="2400" i="1">
                          <a:latin typeface="Cambria Math" panose="02040503050406030204" pitchFamily="18" charset="0"/>
                        </a:rPr>
                        <m:t>⋅</m:t>
                      </m:r>
                      <m:r>
                        <a:rPr lang="en-US" sz="2400" i="1">
                          <a:latin typeface="Cambria Math" panose="02040503050406030204" pitchFamily="18" charset="0"/>
                        </a:rPr>
                        <m:t>𝑔</m:t>
                      </m:r>
                      <m:d>
                        <m:dPr>
                          <m:ctrlPr>
                            <a:rPr lang="en-US" sz="2400" i="1">
                              <a:latin typeface="Cambria Math" panose="02040503050406030204" pitchFamily="18" charset="0"/>
                            </a:rPr>
                          </m:ctrlPr>
                        </m:dPr>
                        <m:e>
                          <m:r>
                            <a:rPr lang="en-US" sz="2400" i="1">
                              <a:latin typeface="Cambria Math" panose="02040503050406030204" pitchFamily="18" charset="0"/>
                            </a:rPr>
                            <m:t>𝑛</m:t>
                          </m:r>
                        </m:e>
                      </m:d>
                    </m:oMath>
                  </a14:m>
                  <a:endParaRPr lang="en-US" sz="2400" dirty="0"/>
                </a:p>
              </p:txBody>
            </p:sp>
          </mc:Choice>
          <mc:Fallback xmlns="">
            <p:sp>
              <p:nvSpPr>
                <p:cNvPr id="10" name="Rectangle 9"/>
                <p:cNvSpPr>
                  <a:spLocks noRot="1" noChangeAspect="1" noMove="1" noResize="1" noEditPoints="1" noAdjustHandles="1" noChangeArrowheads="1" noChangeShapeType="1" noTextEdit="1"/>
                </p:cNvSpPr>
                <p:nvPr/>
              </p:nvSpPr>
              <p:spPr>
                <a:xfrm>
                  <a:off x="672907" y="5625978"/>
                  <a:ext cx="6580154" cy="1787619"/>
                </a:xfrm>
                <a:prstGeom prst="rect">
                  <a:avLst/>
                </a:prstGeom>
                <a:blipFill>
                  <a:blip r:embed="rId3"/>
                  <a:stretch>
                    <a:fillRect l="-946" b="-1408"/>
                  </a:stretch>
                </a:blipFill>
                <a:ln>
                  <a:noFill/>
                </a:ln>
              </p:spPr>
              <p:txBody>
                <a:bodyPr/>
                <a:lstStyle/>
                <a:p>
                  <a:r>
                    <a:rPr lang="en-US">
                      <a:noFill/>
                    </a:rPr>
                    <a:t> </a:t>
                  </a:r>
                </a:p>
              </p:txBody>
            </p:sp>
          </mc:Fallback>
        </mc:AlternateContent>
        <p:sp>
          <p:nvSpPr>
            <p:cNvPr id="11" name="Rectangle 10"/>
            <p:cNvSpPr/>
            <p:nvPr/>
          </p:nvSpPr>
          <p:spPr>
            <a:xfrm>
              <a:off x="672906" y="5149728"/>
              <a:ext cx="6580155"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chemeClr val="bg1"/>
                  </a:solidFill>
                  <a:latin typeface="Segoe UI Semilight" panose="020B0402040204020203" pitchFamily="34" charset="0"/>
                </a:rPr>
                <a:t>Big-Theta</a:t>
              </a:r>
            </a:p>
          </p:txBody>
        </p:sp>
      </p:grpSp>
      <p:pic>
        <p:nvPicPr>
          <p:cNvPr id="15" name="Picture 14">
            <a:extLst>
              <a:ext uri="{FF2B5EF4-FFF2-40B4-BE49-F238E27FC236}">
                <a16:creationId xmlns:a16="http://schemas.microsoft.com/office/drawing/2014/main" id="{898C795E-A4E5-1B40-8D99-E5631D097D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239" y="3066603"/>
            <a:ext cx="5046004" cy="2342682"/>
          </a:xfrm>
          <a:prstGeom prst="rect">
            <a:avLst/>
          </a:prstGeom>
        </p:spPr>
      </p:pic>
      <p:cxnSp>
        <p:nvCxnSpPr>
          <p:cNvPr id="16" name="Straight Connector 15">
            <a:extLst>
              <a:ext uri="{FF2B5EF4-FFF2-40B4-BE49-F238E27FC236}">
                <a16:creationId xmlns:a16="http://schemas.microsoft.com/office/drawing/2014/main" id="{539391FC-DF5B-DA4B-9AF5-A43DE97BA6F2}"/>
              </a:ext>
            </a:extLst>
          </p:cNvPr>
          <p:cNvCxnSpPr>
            <a:cxnSpLocks/>
          </p:cNvCxnSpPr>
          <p:nvPr/>
        </p:nvCxnSpPr>
        <p:spPr>
          <a:xfrm flipV="1">
            <a:off x="747453" y="3066603"/>
            <a:ext cx="4793362" cy="21077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63B58A5-8328-464F-A60E-33AB6E4EAFC9}"/>
              </a:ext>
            </a:extLst>
          </p:cNvPr>
          <p:cNvCxnSpPr>
            <a:cxnSpLocks/>
          </p:cNvCxnSpPr>
          <p:nvPr/>
        </p:nvCxnSpPr>
        <p:spPr>
          <a:xfrm flipV="1">
            <a:off x="747453" y="3156413"/>
            <a:ext cx="4873790" cy="2154454"/>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2471EF9-5C3D-E949-A0D4-EF6146931A51}"/>
                  </a:ext>
                </a:extLst>
              </p:cNvPr>
              <p:cNvSpPr txBox="1"/>
              <p:nvPr/>
            </p:nvSpPr>
            <p:spPr>
              <a:xfrm>
                <a:off x="1500201" y="5730021"/>
                <a:ext cx="7393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𝑂</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oMath>
                  </m:oMathPara>
                </a14:m>
                <a:endParaRPr lang="en-US" dirty="0"/>
              </a:p>
            </p:txBody>
          </p:sp>
        </mc:Choice>
        <mc:Fallback xmlns="">
          <p:sp>
            <p:nvSpPr>
              <p:cNvPr id="21" name="TextBox 20">
                <a:extLst>
                  <a:ext uri="{FF2B5EF4-FFF2-40B4-BE49-F238E27FC236}">
                    <a16:creationId xmlns:a16="http://schemas.microsoft.com/office/drawing/2014/main" id="{92471EF9-5C3D-E949-A0D4-EF6146931A51}"/>
                  </a:ext>
                </a:extLst>
              </p:cNvPr>
              <p:cNvSpPr txBox="1">
                <a:spLocks noRot="1" noChangeAspect="1" noMove="1" noResize="1" noEditPoints="1" noAdjustHandles="1" noChangeArrowheads="1" noChangeShapeType="1" noTextEdit="1"/>
              </p:cNvSpPr>
              <p:nvPr/>
            </p:nvSpPr>
            <p:spPr>
              <a:xfrm>
                <a:off x="1500201" y="5730021"/>
                <a:ext cx="739305" cy="369332"/>
              </a:xfrm>
              <a:prstGeom prst="rect">
                <a:avLst/>
              </a:prstGeom>
              <a:blipFill>
                <a:blip r:embed="rId5"/>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43D6D63C-6C61-4D4A-B1A9-7568B4C90B6D}"/>
                  </a:ext>
                </a:extLst>
              </p:cNvPr>
              <p:cNvSpPr txBox="1"/>
              <p:nvPr/>
            </p:nvSpPr>
            <p:spPr>
              <a:xfrm>
                <a:off x="2609159" y="5730021"/>
                <a:ext cx="662361" cy="369332"/>
              </a:xfrm>
              <a:prstGeom prst="rect">
                <a:avLst/>
              </a:prstGeom>
              <a:noFill/>
            </p:spPr>
            <p:txBody>
              <a:bodyPr wrap="none" rtlCol="0">
                <a:spAutoFit/>
              </a:bodyPr>
              <a:lstStyle/>
              <a:p>
                <a14:m>
                  <m:oMath xmlns:m="http://schemas.openxmlformats.org/officeDocument/2006/math">
                    <m:r>
                      <m:rPr>
                        <m:sty m:val="p"/>
                      </m:rPr>
                      <a:rPr lang="en-US">
                        <a:latin typeface="Cambria Math" panose="02040503050406030204" pitchFamily="18" charset="0"/>
                        <a:ea typeface="Cambria Math" panose="02040503050406030204" pitchFamily="18" charset="0"/>
                      </a:rPr>
                      <m:t>Ω</m:t>
                    </m:r>
                  </m:oMath>
                </a14:m>
                <a:r>
                  <a:rPr lang="en-US" dirty="0">
                    <a:latin typeface="Cambria Math" panose="02040503050406030204" pitchFamily="18" charset="0"/>
                    <a:ea typeface="Cambria Math" panose="02040503050406030204" pitchFamily="18" charset="0"/>
                  </a:rPr>
                  <a:t>(n)</a:t>
                </a:r>
              </a:p>
            </p:txBody>
          </p:sp>
        </mc:Choice>
        <mc:Fallback xmlns="">
          <p:sp>
            <p:nvSpPr>
              <p:cNvPr id="22" name="TextBox 21">
                <a:extLst>
                  <a:ext uri="{FF2B5EF4-FFF2-40B4-BE49-F238E27FC236}">
                    <a16:creationId xmlns:a16="http://schemas.microsoft.com/office/drawing/2014/main" id="{43D6D63C-6C61-4D4A-B1A9-7568B4C90B6D}"/>
                  </a:ext>
                </a:extLst>
              </p:cNvPr>
              <p:cNvSpPr txBox="1">
                <a:spLocks noRot="1" noChangeAspect="1" noMove="1" noResize="1" noEditPoints="1" noAdjustHandles="1" noChangeArrowheads="1" noChangeShapeType="1" noTextEdit="1"/>
              </p:cNvSpPr>
              <p:nvPr/>
            </p:nvSpPr>
            <p:spPr>
              <a:xfrm>
                <a:off x="2609159" y="5730021"/>
                <a:ext cx="662361" cy="369332"/>
              </a:xfrm>
              <a:prstGeom prst="rect">
                <a:avLst/>
              </a:prstGeom>
              <a:blipFill>
                <a:blip r:embed="rId6"/>
                <a:stretch>
                  <a:fillRect t="-3333" r="-5556"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CAC35AF-0044-394D-827D-8640EB5F5CD1}"/>
                  </a:ext>
                </a:extLst>
              </p:cNvPr>
              <p:cNvSpPr txBox="1"/>
              <p:nvPr/>
            </p:nvSpPr>
            <p:spPr>
              <a:xfrm>
                <a:off x="3598882" y="5752144"/>
                <a:ext cx="72885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mtClean="0">
                          <a:latin typeface="Cambria Math" panose="02040503050406030204" pitchFamily="18" charset="0"/>
                        </a:rPr>
                        <m:t>Θ</m:t>
                      </m:r>
                      <m:r>
                        <a:rPr lang="en-US" i="1">
                          <a:latin typeface="Cambria Math" panose="02040503050406030204" pitchFamily="18" charset="0"/>
                        </a:rPr>
                        <m:t>(</m:t>
                      </m:r>
                      <m:r>
                        <a:rPr lang="en-US" b="0" i="1" smtClean="0">
                          <a:latin typeface="Cambria Math" panose="02040503050406030204" pitchFamily="18" charset="0"/>
                        </a:rPr>
                        <m:t>𝑛</m:t>
                      </m:r>
                      <m:r>
                        <a:rPr lang="en-US" i="1">
                          <a:latin typeface="Cambria Math" panose="02040503050406030204" pitchFamily="18" charset="0"/>
                        </a:rPr>
                        <m:t>)</m:t>
                      </m:r>
                    </m:oMath>
                  </m:oMathPara>
                </a14:m>
                <a:endParaRPr lang="en-US" dirty="0"/>
              </a:p>
            </p:txBody>
          </p:sp>
        </mc:Choice>
        <mc:Fallback xmlns="">
          <p:sp>
            <p:nvSpPr>
              <p:cNvPr id="13" name="TextBox 12">
                <a:extLst>
                  <a:ext uri="{FF2B5EF4-FFF2-40B4-BE49-F238E27FC236}">
                    <a16:creationId xmlns:a16="http://schemas.microsoft.com/office/drawing/2014/main" id="{1CAC35AF-0044-394D-827D-8640EB5F5CD1}"/>
                  </a:ext>
                </a:extLst>
              </p:cNvPr>
              <p:cNvSpPr txBox="1">
                <a:spLocks noRot="1" noChangeAspect="1" noMove="1" noResize="1" noEditPoints="1" noAdjustHandles="1" noChangeArrowheads="1" noChangeShapeType="1" noTextEdit="1"/>
              </p:cNvSpPr>
              <p:nvPr/>
            </p:nvSpPr>
            <p:spPr>
              <a:xfrm>
                <a:off x="3598882" y="5752144"/>
                <a:ext cx="728854" cy="369332"/>
              </a:xfrm>
              <a:prstGeom prst="rect">
                <a:avLst/>
              </a:prstGeom>
              <a:blipFill>
                <a:blip r:embed="rId7"/>
                <a:stretch>
                  <a:fillRect b="-13333"/>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637F453D-D3D4-1641-946D-E7BFA79FF1B6}"/>
              </a:ext>
            </a:extLst>
          </p:cNvPr>
          <p:cNvSpPr txBox="1"/>
          <p:nvPr/>
        </p:nvSpPr>
        <p:spPr>
          <a:xfrm>
            <a:off x="2748972" y="2787081"/>
            <a:ext cx="870751" cy="369332"/>
          </a:xfrm>
          <a:prstGeom prst="rect">
            <a:avLst/>
          </a:prstGeom>
          <a:noFill/>
        </p:spPr>
        <p:txBody>
          <a:bodyPr wrap="none" rtlCol="0">
            <a:spAutoFit/>
          </a:bodyPr>
          <a:lstStyle/>
          <a:p>
            <a:r>
              <a:rPr lang="en-US" dirty="0"/>
              <a:t>f(n) = n</a:t>
            </a:r>
          </a:p>
        </p:txBody>
      </p:sp>
      <p:sp>
        <p:nvSpPr>
          <p:cNvPr id="25" name="TextBox 24">
            <a:extLst>
              <a:ext uri="{FF2B5EF4-FFF2-40B4-BE49-F238E27FC236}">
                <a16:creationId xmlns:a16="http://schemas.microsoft.com/office/drawing/2014/main" id="{3E30A903-38E7-7348-AA29-1B72674D13C3}"/>
              </a:ext>
            </a:extLst>
          </p:cNvPr>
          <p:cNvSpPr txBox="1"/>
          <p:nvPr/>
        </p:nvSpPr>
        <p:spPr>
          <a:xfrm>
            <a:off x="6168868" y="4233639"/>
            <a:ext cx="5275679" cy="2092881"/>
          </a:xfrm>
          <a:prstGeom prst="rect">
            <a:avLst/>
          </a:prstGeom>
          <a:noFill/>
        </p:spPr>
        <p:txBody>
          <a:bodyPr wrap="square" rtlCol="0">
            <a:spAutoFit/>
          </a:bodyPr>
          <a:lstStyle/>
          <a:p>
            <a:r>
              <a:rPr lang="en-US" sz="2600" dirty="0"/>
              <a:t>To define a big-Theta, you expect the tight big-Oh and tight big-Omega bounds to be touching on the graph (meaning they’re the same complexity class)</a:t>
            </a:r>
          </a:p>
        </p:txBody>
      </p:sp>
    </p:spTree>
    <p:extLst>
      <p:ext uri="{BB962C8B-B14F-4D97-AF65-F5344CB8AC3E}">
        <p14:creationId xmlns:p14="http://schemas.microsoft.com/office/powerpoint/2010/main" val="55232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223561C-B055-744A-9E22-A61433542648}"/>
              </a:ext>
            </a:extLst>
          </p:cNvPr>
          <p:cNvSpPr>
            <a:spLocks noGrp="1"/>
          </p:cNvSpPr>
          <p:nvPr>
            <p:ph type="ftr" sz="quarter" idx="11"/>
          </p:nvPr>
        </p:nvSpPr>
        <p:spPr/>
        <p:txBody>
          <a:bodyPr/>
          <a:lstStyle/>
          <a:p>
            <a:r>
              <a:rPr lang="en-US"/>
              <a:t>CSE 373 SP 18 - Kasey Champion</a:t>
            </a:r>
          </a:p>
        </p:txBody>
      </p:sp>
      <p:sp>
        <p:nvSpPr>
          <p:cNvPr id="3" name="Slide Number Placeholder 2">
            <a:extLst>
              <a:ext uri="{FF2B5EF4-FFF2-40B4-BE49-F238E27FC236}">
                <a16:creationId xmlns:a16="http://schemas.microsoft.com/office/drawing/2014/main" id="{87112169-F67C-814B-AEE9-2DF58F5D24B2}"/>
              </a:ext>
            </a:extLst>
          </p:cNvPr>
          <p:cNvSpPr>
            <a:spLocks noGrp="1"/>
          </p:cNvSpPr>
          <p:nvPr>
            <p:ph type="sldNum" sz="quarter" idx="12"/>
          </p:nvPr>
        </p:nvSpPr>
        <p:spPr/>
        <p:txBody>
          <a:bodyPr/>
          <a:lstStyle/>
          <a:p>
            <a:fld id="{659665DE-58FC-41F4-AC58-2C90A5E00527}" type="slidenum">
              <a:rPr lang="en-US" smtClean="0"/>
              <a:t>38</a:t>
            </a:fld>
            <a:endParaRPr lang="en-US"/>
          </a:p>
        </p:txBody>
      </p:sp>
      <p:sp>
        <p:nvSpPr>
          <p:cNvPr id="4" name="Rounded Rectangle 3">
            <a:extLst>
              <a:ext uri="{FF2B5EF4-FFF2-40B4-BE49-F238E27FC236}">
                <a16:creationId xmlns:a16="http://schemas.microsoft.com/office/drawing/2014/main" id="{D401003D-9A4C-4E4B-91CB-903CEB9F650D}"/>
              </a:ext>
            </a:extLst>
          </p:cNvPr>
          <p:cNvSpPr/>
          <p:nvPr/>
        </p:nvSpPr>
        <p:spPr>
          <a:xfrm>
            <a:off x="392745" y="659742"/>
            <a:ext cx="1805312" cy="17993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piece of code </a:t>
            </a:r>
          </a:p>
        </p:txBody>
      </p:sp>
      <p:sp>
        <p:nvSpPr>
          <p:cNvPr id="6" name="Rounded Rectangle 5">
            <a:extLst>
              <a:ext uri="{FF2B5EF4-FFF2-40B4-BE49-F238E27FC236}">
                <a16:creationId xmlns:a16="http://schemas.microsoft.com/office/drawing/2014/main" id="{8D6DF2C2-EC64-A34A-B9EE-A4C732D1B3C4}"/>
              </a:ext>
            </a:extLst>
          </p:cNvPr>
          <p:cNvSpPr/>
          <p:nvPr/>
        </p:nvSpPr>
        <p:spPr>
          <a:xfrm>
            <a:off x="4975736" y="659741"/>
            <a:ext cx="2442224" cy="17993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function modeling the runtime of a piece of code</a:t>
            </a:r>
          </a:p>
        </p:txBody>
      </p:sp>
      <p:sp>
        <p:nvSpPr>
          <p:cNvPr id="7" name="Rounded Rectangle 6">
            <a:extLst>
              <a:ext uri="{FF2B5EF4-FFF2-40B4-BE49-F238E27FC236}">
                <a16:creationId xmlns:a16="http://schemas.microsoft.com/office/drawing/2014/main" id="{F0D8AA74-0BA4-2541-A300-79D7FB0775F4}"/>
              </a:ext>
            </a:extLst>
          </p:cNvPr>
          <p:cNvSpPr/>
          <p:nvPr/>
        </p:nvSpPr>
        <p:spPr>
          <a:xfrm>
            <a:off x="9934676" y="659744"/>
            <a:ext cx="1805313" cy="17993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big O runtime</a:t>
            </a:r>
          </a:p>
        </p:txBody>
      </p:sp>
      <p:sp>
        <p:nvSpPr>
          <p:cNvPr id="9" name="Right Arrow 8">
            <a:extLst>
              <a:ext uri="{FF2B5EF4-FFF2-40B4-BE49-F238E27FC236}">
                <a16:creationId xmlns:a16="http://schemas.microsoft.com/office/drawing/2014/main" id="{2A9E708E-84BA-AC4C-80FC-DFF7B0F27E87}"/>
              </a:ext>
            </a:extLst>
          </p:cNvPr>
          <p:cNvSpPr/>
          <p:nvPr/>
        </p:nvSpPr>
        <p:spPr>
          <a:xfrm>
            <a:off x="2570999" y="659741"/>
            <a:ext cx="2330245" cy="17993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code modeling</a:t>
            </a:r>
          </a:p>
        </p:txBody>
      </p:sp>
      <p:sp>
        <p:nvSpPr>
          <p:cNvPr id="10" name="Right Arrow 9">
            <a:extLst>
              <a:ext uri="{FF2B5EF4-FFF2-40B4-BE49-F238E27FC236}">
                <a16:creationId xmlns:a16="http://schemas.microsoft.com/office/drawing/2014/main" id="{8AA044A7-2903-D94B-B69F-0579FAAFED96}"/>
              </a:ext>
            </a:extLst>
          </p:cNvPr>
          <p:cNvSpPr/>
          <p:nvPr/>
        </p:nvSpPr>
        <p:spPr>
          <a:xfrm>
            <a:off x="7511195" y="659741"/>
            <a:ext cx="2330245" cy="17993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asymptotic analysis</a:t>
            </a:r>
          </a:p>
        </p:txBody>
      </p:sp>
      <p:sp>
        <p:nvSpPr>
          <p:cNvPr id="13" name="Rounded Rectangle 12">
            <a:extLst>
              <a:ext uri="{FF2B5EF4-FFF2-40B4-BE49-F238E27FC236}">
                <a16:creationId xmlns:a16="http://schemas.microsoft.com/office/drawing/2014/main" id="{579562B9-A6FE-9845-8E5E-686791F91207}"/>
              </a:ext>
            </a:extLst>
          </p:cNvPr>
          <p:cNvSpPr/>
          <p:nvPr/>
        </p:nvSpPr>
        <p:spPr>
          <a:xfrm>
            <a:off x="392745" y="3602071"/>
            <a:ext cx="1805312" cy="1799303"/>
          </a:xfrm>
          <a:prstGeom prst="roundRect">
            <a:avLst/>
          </a:prstGeom>
          <a:solidFill>
            <a:srgbClr val="4C32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ourier New" panose="02070309020205020404" pitchFamily="49" charset="0"/>
                <a:cs typeface="Courier New" panose="02070309020205020404" pitchFamily="49" charset="0"/>
              </a:rPr>
              <a:t>method1()</a:t>
            </a:r>
          </a:p>
        </p:txBody>
      </p:sp>
      <mc:AlternateContent xmlns:mc="http://schemas.openxmlformats.org/markup-compatibility/2006" xmlns:a14="http://schemas.microsoft.com/office/drawing/2010/main">
        <mc:Choice Requires="a14">
          <p:sp>
            <p:nvSpPr>
              <p:cNvPr id="14" name="Rounded Rectangle 13">
                <a:extLst>
                  <a:ext uri="{FF2B5EF4-FFF2-40B4-BE49-F238E27FC236}">
                    <a16:creationId xmlns:a16="http://schemas.microsoft.com/office/drawing/2014/main" id="{67E9DAE7-D093-564F-A63F-56DBAE85B0D8}"/>
                  </a:ext>
                </a:extLst>
              </p:cNvPr>
              <p:cNvSpPr/>
              <p:nvPr/>
            </p:nvSpPr>
            <p:spPr>
              <a:xfrm>
                <a:off x="4975736" y="3663275"/>
                <a:ext cx="2442224" cy="1799303"/>
              </a:xfrm>
              <a:prstGeom prst="roundRect">
                <a:avLst/>
              </a:prstGeom>
              <a:solidFill>
                <a:srgbClr val="4C32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f(n) = 5</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oMath>
                </a14:m>
                <a:r>
                  <a:rPr lang="en-US" dirty="0"/>
                  <a:t>+3n+2</a:t>
                </a:r>
              </a:p>
              <a:p>
                <a:pPr algn="ctr"/>
                <a:endParaRPr lang="en-US" dirty="0"/>
              </a:p>
              <a:p>
                <a:pPr algn="ctr"/>
                <a:r>
                  <a:rPr lang="en-US" dirty="0"/>
                  <a:t>or</a:t>
                </a:r>
              </a:p>
              <a:p>
                <a:pPr algn="ctr"/>
                <a:endParaRPr lang="en-US" dirty="0"/>
              </a:p>
              <a:p>
                <a:pPr algn="ctr"/>
                <a:r>
                  <a:rPr lang="en-US" dirty="0"/>
                  <a:t>visual plot representation</a:t>
                </a:r>
              </a:p>
            </p:txBody>
          </p:sp>
        </mc:Choice>
        <mc:Fallback xmlns="">
          <p:sp>
            <p:nvSpPr>
              <p:cNvPr id="14" name="Rounded Rectangle 13">
                <a:extLst>
                  <a:ext uri="{FF2B5EF4-FFF2-40B4-BE49-F238E27FC236}">
                    <a16:creationId xmlns:a16="http://schemas.microsoft.com/office/drawing/2014/main" id="{67E9DAE7-D093-564F-A63F-56DBAE85B0D8}"/>
                  </a:ext>
                </a:extLst>
              </p:cNvPr>
              <p:cNvSpPr>
                <a:spLocks noRot="1" noChangeAspect="1" noMove="1" noResize="1" noEditPoints="1" noAdjustHandles="1" noChangeArrowheads="1" noChangeShapeType="1" noTextEdit="1"/>
              </p:cNvSpPr>
              <p:nvPr/>
            </p:nvSpPr>
            <p:spPr>
              <a:xfrm>
                <a:off x="4975736" y="3663275"/>
                <a:ext cx="2442224" cy="1799303"/>
              </a:xfrm>
              <a:prstGeom prst="roundRect">
                <a:avLst/>
              </a:prstGeom>
              <a:blipFill>
                <a:blip r:embed="rId3"/>
                <a:stretch>
                  <a:fillRect b="-2797"/>
                </a:stretch>
              </a:blipFill>
            </p:spPr>
            <p:txBody>
              <a:bodyPr/>
              <a:lstStyle/>
              <a:p>
                <a:r>
                  <a:rPr lang="en-US">
                    <a:noFill/>
                  </a:rPr>
                  <a:t> </a:t>
                </a:r>
              </a:p>
            </p:txBody>
          </p:sp>
        </mc:Fallback>
      </mc:AlternateContent>
      <p:sp>
        <p:nvSpPr>
          <p:cNvPr id="15" name="Right Arrow 14">
            <a:extLst>
              <a:ext uri="{FF2B5EF4-FFF2-40B4-BE49-F238E27FC236}">
                <a16:creationId xmlns:a16="http://schemas.microsoft.com/office/drawing/2014/main" id="{31B2935E-3600-0141-876C-A72F0559B91A}"/>
              </a:ext>
            </a:extLst>
          </p:cNvPr>
          <p:cNvSpPr/>
          <p:nvPr/>
        </p:nvSpPr>
        <p:spPr>
          <a:xfrm>
            <a:off x="2570999" y="3602070"/>
            <a:ext cx="2330245" cy="1799303"/>
          </a:xfrm>
          <a:prstGeom prst="rightArrow">
            <a:avLst/>
          </a:prstGeom>
          <a:solidFill>
            <a:srgbClr val="4C32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code modeling</a:t>
            </a:r>
          </a:p>
        </p:txBody>
      </p:sp>
      <p:sp>
        <p:nvSpPr>
          <p:cNvPr id="16" name="Right Arrow 15">
            <a:extLst>
              <a:ext uri="{FF2B5EF4-FFF2-40B4-BE49-F238E27FC236}">
                <a16:creationId xmlns:a16="http://schemas.microsoft.com/office/drawing/2014/main" id="{17F6974C-8BF0-1E49-A30A-542CFE0D53AF}"/>
              </a:ext>
            </a:extLst>
          </p:cNvPr>
          <p:cNvSpPr/>
          <p:nvPr/>
        </p:nvSpPr>
        <p:spPr>
          <a:xfrm>
            <a:off x="7511195" y="3602070"/>
            <a:ext cx="2330245" cy="1799303"/>
          </a:xfrm>
          <a:prstGeom prst="rightArrow">
            <a:avLst/>
          </a:prstGeom>
          <a:solidFill>
            <a:srgbClr val="4C32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asymptotic analysis</a:t>
            </a:r>
          </a:p>
        </p:txBody>
      </p:sp>
      <mc:AlternateContent xmlns:mc="http://schemas.openxmlformats.org/markup-compatibility/2006" xmlns:a14="http://schemas.microsoft.com/office/drawing/2010/main">
        <mc:Choice Requires="a14">
          <p:sp>
            <p:nvSpPr>
              <p:cNvPr id="17" name="Rounded Rectangle 16">
                <a:extLst>
                  <a:ext uri="{FF2B5EF4-FFF2-40B4-BE49-F238E27FC236}">
                    <a16:creationId xmlns:a16="http://schemas.microsoft.com/office/drawing/2014/main" id="{4269C622-009E-A844-A962-CC476D4768B2}"/>
                  </a:ext>
                </a:extLst>
              </p:cNvPr>
              <p:cNvSpPr/>
              <p:nvPr/>
            </p:nvSpPr>
            <p:spPr>
              <a:xfrm>
                <a:off x="10005687" y="3602071"/>
                <a:ext cx="1805313" cy="1799302"/>
              </a:xfrm>
              <a:prstGeom prst="roundRect">
                <a:avLst/>
              </a:prstGeom>
              <a:solidFill>
                <a:srgbClr val="4C32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oMath>
                </a14:m>
                <a:r>
                  <a:rPr lang="en-US" dirty="0"/>
                  <a:t>)</a:t>
                </a:r>
              </a:p>
            </p:txBody>
          </p:sp>
        </mc:Choice>
        <mc:Fallback xmlns="">
          <p:sp>
            <p:nvSpPr>
              <p:cNvPr id="17" name="Rounded Rectangle 16">
                <a:extLst>
                  <a:ext uri="{FF2B5EF4-FFF2-40B4-BE49-F238E27FC236}">
                    <a16:creationId xmlns:a16="http://schemas.microsoft.com/office/drawing/2014/main" id="{4269C622-009E-A844-A962-CC476D4768B2}"/>
                  </a:ext>
                </a:extLst>
              </p:cNvPr>
              <p:cNvSpPr>
                <a:spLocks noRot="1" noChangeAspect="1" noMove="1" noResize="1" noEditPoints="1" noAdjustHandles="1" noChangeArrowheads="1" noChangeShapeType="1" noTextEdit="1"/>
              </p:cNvSpPr>
              <p:nvPr/>
            </p:nvSpPr>
            <p:spPr>
              <a:xfrm>
                <a:off x="10005687" y="3602071"/>
                <a:ext cx="1805313" cy="1799302"/>
              </a:xfrm>
              <a:prstGeom prst="roundRect">
                <a:avLst/>
              </a:prstGeom>
              <a:blipFill>
                <a:blip r:embed="rId4"/>
                <a:stretch>
                  <a:fillRect/>
                </a:stretch>
              </a:blipFill>
            </p:spPr>
            <p:txBody>
              <a:bodyPr/>
              <a:lstStyle/>
              <a:p>
                <a:r>
                  <a:rPr lang="en-US">
                    <a:noFill/>
                  </a:rPr>
                  <a:t> </a:t>
                </a:r>
              </a:p>
            </p:txBody>
          </p:sp>
        </mc:Fallback>
      </mc:AlternateContent>
      <p:cxnSp>
        <p:nvCxnSpPr>
          <p:cNvPr id="19" name="Straight Connector 18">
            <a:extLst>
              <a:ext uri="{FF2B5EF4-FFF2-40B4-BE49-F238E27FC236}">
                <a16:creationId xmlns:a16="http://schemas.microsoft.com/office/drawing/2014/main" id="{108CFC26-CA26-DE47-B97E-50FCA7343A4B}"/>
              </a:ext>
            </a:extLst>
          </p:cNvPr>
          <p:cNvCxnSpPr/>
          <p:nvPr/>
        </p:nvCxnSpPr>
        <p:spPr>
          <a:xfrm>
            <a:off x="0" y="3097161"/>
            <a:ext cx="12477135"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E2AB1C3-0D34-7244-A816-0BC7AF9B6E8C}"/>
              </a:ext>
            </a:extLst>
          </p:cNvPr>
          <p:cNvSpPr txBox="1"/>
          <p:nvPr/>
        </p:nvSpPr>
        <p:spPr>
          <a:xfrm>
            <a:off x="4975736" y="39278"/>
            <a:ext cx="4327710" cy="461665"/>
          </a:xfrm>
          <a:prstGeom prst="rect">
            <a:avLst/>
          </a:prstGeom>
          <a:noFill/>
        </p:spPr>
        <p:txBody>
          <a:bodyPr wrap="square" rtlCol="0">
            <a:spAutoFit/>
          </a:bodyPr>
          <a:lstStyle/>
          <a:p>
            <a:r>
              <a:rPr lang="en-US" sz="2400" dirty="0"/>
              <a:t>Initial general process</a:t>
            </a:r>
          </a:p>
        </p:txBody>
      </p:sp>
      <p:sp>
        <p:nvSpPr>
          <p:cNvPr id="21" name="TextBox 20">
            <a:extLst>
              <a:ext uri="{FF2B5EF4-FFF2-40B4-BE49-F238E27FC236}">
                <a16:creationId xmlns:a16="http://schemas.microsoft.com/office/drawing/2014/main" id="{C8B0DABB-7853-F84C-9EB2-ED6A0A5E2399}"/>
              </a:ext>
            </a:extLst>
          </p:cNvPr>
          <p:cNvSpPr txBox="1"/>
          <p:nvPr/>
        </p:nvSpPr>
        <p:spPr>
          <a:xfrm>
            <a:off x="4901244" y="3164950"/>
            <a:ext cx="2629438" cy="369332"/>
          </a:xfrm>
          <a:prstGeom prst="rect">
            <a:avLst/>
          </a:prstGeom>
          <a:noFill/>
        </p:spPr>
        <p:txBody>
          <a:bodyPr wrap="none" rtlCol="0">
            <a:spAutoFit/>
          </a:bodyPr>
          <a:lstStyle/>
          <a:p>
            <a:r>
              <a:rPr lang="en-US" dirty="0"/>
              <a:t>An example of the process</a:t>
            </a:r>
          </a:p>
        </p:txBody>
      </p:sp>
    </p:spTree>
    <p:extLst>
      <p:ext uri="{BB962C8B-B14F-4D97-AF65-F5344CB8AC3E}">
        <p14:creationId xmlns:p14="http://schemas.microsoft.com/office/powerpoint/2010/main" val="15415383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223561C-B055-744A-9E22-A61433542648}"/>
              </a:ext>
            </a:extLst>
          </p:cNvPr>
          <p:cNvSpPr>
            <a:spLocks noGrp="1"/>
          </p:cNvSpPr>
          <p:nvPr>
            <p:ph type="ftr" sz="quarter" idx="11"/>
          </p:nvPr>
        </p:nvSpPr>
        <p:spPr/>
        <p:txBody>
          <a:bodyPr/>
          <a:lstStyle/>
          <a:p>
            <a:r>
              <a:rPr lang="en-US"/>
              <a:t>CSE 373 SP 18 - Kasey Champion</a:t>
            </a:r>
          </a:p>
        </p:txBody>
      </p:sp>
      <p:sp>
        <p:nvSpPr>
          <p:cNvPr id="3" name="Slide Number Placeholder 2">
            <a:extLst>
              <a:ext uri="{FF2B5EF4-FFF2-40B4-BE49-F238E27FC236}">
                <a16:creationId xmlns:a16="http://schemas.microsoft.com/office/drawing/2014/main" id="{87112169-F67C-814B-AEE9-2DF58F5D24B2}"/>
              </a:ext>
            </a:extLst>
          </p:cNvPr>
          <p:cNvSpPr>
            <a:spLocks noGrp="1"/>
          </p:cNvSpPr>
          <p:nvPr>
            <p:ph type="sldNum" sz="quarter" idx="12"/>
          </p:nvPr>
        </p:nvSpPr>
        <p:spPr/>
        <p:txBody>
          <a:bodyPr/>
          <a:lstStyle/>
          <a:p>
            <a:fld id="{659665DE-58FC-41F4-AC58-2C90A5E00527}" type="slidenum">
              <a:rPr lang="en-US" smtClean="0"/>
              <a:t>39</a:t>
            </a:fld>
            <a:endParaRPr lang="en-US"/>
          </a:p>
        </p:txBody>
      </p:sp>
      <p:sp>
        <p:nvSpPr>
          <p:cNvPr id="4" name="Rounded Rectangle 3">
            <a:extLst>
              <a:ext uri="{FF2B5EF4-FFF2-40B4-BE49-F238E27FC236}">
                <a16:creationId xmlns:a16="http://schemas.microsoft.com/office/drawing/2014/main" id="{D401003D-9A4C-4E4B-91CB-903CEB9F650D}"/>
              </a:ext>
            </a:extLst>
          </p:cNvPr>
          <p:cNvSpPr/>
          <p:nvPr/>
        </p:nvSpPr>
        <p:spPr>
          <a:xfrm>
            <a:off x="392745" y="659742"/>
            <a:ext cx="1805312" cy="17993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piece of code </a:t>
            </a:r>
          </a:p>
        </p:txBody>
      </p:sp>
      <p:sp>
        <p:nvSpPr>
          <p:cNvPr id="6" name="Rounded Rectangle 5">
            <a:extLst>
              <a:ext uri="{FF2B5EF4-FFF2-40B4-BE49-F238E27FC236}">
                <a16:creationId xmlns:a16="http://schemas.microsoft.com/office/drawing/2014/main" id="{8D6DF2C2-EC64-A34A-B9EE-A4C732D1B3C4}"/>
              </a:ext>
            </a:extLst>
          </p:cNvPr>
          <p:cNvSpPr/>
          <p:nvPr/>
        </p:nvSpPr>
        <p:spPr>
          <a:xfrm>
            <a:off x="4975736" y="659741"/>
            <a:ext cx="2442224" cy="17993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function modeling the runtime of a piece of code</a:t>
            </a:r>
          </a:p>
        </p:txBody>
      </p:sp>
      <p:sp>
        <p:nvSpPr>
          <p:cNvPr id="7" name="Rounded Rectangle 6">
            <a:extLst>
              <a:ext uri="{FF2B5EF4-FFF2-40B4-BE49-F238E27FC236}">
                <a16:creationId xmlns:a16="http://schemas.microsoft.com/office/drawing/2014/main" id="{F0D8AA74-0BA4-2541-A300-79D7FB0775F4}"/>
              </a:ext>
            </a:extLst>
          </p:cNvPr>
          <p:cNvSpPr/>
          <p:nvPr/>
        </p:nvSpPr>
        <p:spPr>
          <a:xfrm>
            <a:off x="9934676" y="659744"/>
            <a:ext cx="2257324" cy="4881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big O runtime</a:t>
            </a:r>
          </a:p>
        </p:txBody>
      </p:sp>
      <p:sp>
        <p:nvSpPr>
          <p:cNvPr id="9" name="Right Arrow 8">
            <a:extLst>
              <a:ext uri="{FF2B5EF4-FFF2-40B4-BE49-F238E27FC236}">
                <a16:creationId xmlns:a16="http://schemas.microsoft.com/office/drawing/2014/main" id="{2A9E708E-84BA-AC4C-80FC-DFF7B0F27E87}"/>
              </a:ext>
            </a:extLst>
          </p:cNvPr>
          <p:cNvSpPr/>
          <p:nvPr/>
        </p:nvSpPr>
        <p:spPr>
          <a:xfrm>
            <a:off x="2570999" y="659741"/>
            <a:ext cx="2330245" cy="17993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code modeling</a:t>
            </a:r>
          </a:p>
        </p:txBody>
      </p:sp>
      <p:sp>
        <p:nvSpPr>
          <p:cNvPr id="10" name="Right Arrow 9">
            <a:extLst>
              <a:ext uri="{FF2B5EF4-FFF2-40B4-BE49-F238E27FC236}">
                <a16:creationId xmlns:a16="http://schemas.microsoft.com/office/drawing/2014/main" id="{8AA044A7-2903-D94B-B69F-0579FAAFED96}"/>
              </a:ext>
            </a:extLst>
          </p:cNvPr>
          <p:cNvSpPr/>
          <p:nvPr/>
        </p:nvSpPr>
        <p:spPr>
          <a:xfrm>
            <a:off x="7675442" y="2515483"/>
            <a:ext cx="2330245" cy="7101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asymptotic analysis</a:t>
            </a:r>
          </a:p>
        </p:txBody>
      </p:sp>
      <p:sp>
        <p:nvSpPr>
          <p:cNvPr id="13" name="Rounded Rectangle 12">
            <a:extLst>
              <a:ext uri="{FF2B5EF4-FFF2-40B4-BE49-F238E27FC236}">
                <a16:creationId xmlns:a16="http://schemas.microsoft.com/office/drawing/2014/main" id="{579562B9-A6FE-9845-8E5E-686791F91207}"/>
              </a:ext>
            </a:extLst>
          </p:cNvPr>
          <p:cNvSpPr/>
          <p:nvPr/>
        </p:nvSpPr>
        <p:spPr>
          <a:xfrm>
            <a:off x="392745" y="3602071"/>
            <a:ext cx="1805312" cy="1799303"/>
          </a:xfrm>
          <a:prstGeom prst="roundRect">
            <a:avLst/>
          </a:prstGeom>
          <a:solidFill>
            <a:srgbClr val="4C32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ourier New" panose="02070309020205020404" pitchFamily="49" charset="0"/>
                <a:cs typeface="Courier New" panose="02070309020205020404" pitchFamily="49" charset="0"/>
              </a:rPr>
              <a:t>method1()</a:t>
            </a:r>
          </a:p>
        </p:txBody>
      </p:sp>
      <p:sp>
        <p:nvSpPr>
          <p:cNvPr id="14" name="Rounded Rectangle 13">
            <a:extLst>
              <a:ext uri="{FF2B5EF4-FFF2-40B4-BE49-F238E27FC236}">
                <a16:creationId xmlns:a16="http://schemas.microsoft.com/office/drawing/2014/main" id="{67E9DAE7-D093-564F-A63F-56DBAE85B0D8}"/>
              </a:ext>
            </a:extLst>
          </p:cNvPr>
          <p:cNvSpPr/>
          <p:nvPr/>
        </p:nvSpPr>
        <p:spPr>
          <a:xfrm>
            <a:off x="4975736" y="3602070"/>
            <a:ext cx="2422768" cy="1799303"/>
          </a:xfrm>
          <a:prstGeom prst="roundRect">
            <a:avLst/>
          </a:prstGeom>
          <a:solidFill>
            <a:srgbClr val="4C32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f(n) = </a:t>
            </a:r>
          </a:p>
          <a:p>
            <a:pPr algn="ctr"/>
            <a:endParaRPr lang="en-US" dirty="0"/>
          </a:p>
          <a:p>
            <a:pPr algn="ctr"/>
            <a:r>
              <a:rPr lang="en-US" dirty="0"/>
              <a:t>5n +3</a:t>
            </a:r>
          </a:p>
        </p:txBody>
      </p:sp>
      <p:sp>
        <p:nvSpPr>
          <p:cNvPr id="15" name="Right Arrow 14">
            <a:extLst>
              <a:ext uri="{FF2B5EF4-FFF2-40B4-BE49-F238E27FC236}">
                <a16:creationId xmlns:a16="http://schemas.microsoft.com/office/drawing/2014/main" id="{31B2935E-3600-0141-876C-A72F0559B91A}"/>
              </a:ext>
            </a:extLst>
          </p:cNvPr>
          <p:cNvSpPr/>
          <p:nvPr/>
        </p:nvSpPr>
        <p:spPr>
          <a:xfrm>
            <a:off x="2570999" y="3602070"/>
            <a:ext cx="2330245" cy="1799303"/>
          </a:xfrm>
          <a:prstGeom prst="rightArrow">
            <a:avLst/>
          </a:prstGeom>
          <a:solidFill>
            <a:srgbClr val="4C32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code modeling</a:t>
            </a:r>
          </a:p>
        </p:txBody>
      </p:sp>
      <mc:AlternateContent xmlns:mc="http://schemas.openxmlformats.org/markup-compatibility/2006" xmlns:a14="http://schemas.microsoft.com/office/drawing/2010/main">
        <mc:Choice Requires="a14">
          <p:sp>
            <p:nvSpPr>
              <p:cNvPr id="17" name="Rounded Rectangle 16">
                <a:extLst>
                  <a:ext uri="{FF2B5EF4-FFF2-40B4-BE49-F238E27FC236}">
                    <a16:creationId xmlns:a16="http://schemas.microsoft.com/office/drawing/2014/main" id="{4269C622-009E-A844-A962-CC476D4768B2}"/>
                  </a:ext>
                </a:extLst>
              </p:cNvPr>
              <p:cNvSpPr/>
              <p:nvPr/>
            </p:nvSpPr>
            <p:spPr>
              <a:xfrm>
                <a:off x="10005687" y="3621526"/>
                <a:ext cx="1805313" cy="555912"/>
              </a:xfrm>
              <a:prstGeom prst="roundRect">
                <a:avLst/>
              </a:prstGeom>
              <a:solidFill>
                <a:srgbClr val="4C32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tight upper bound: O(n</a:t>
                </a:r>
                <a14:m>
                  <m:oMath xmlns:m="http://schemas.openxmlformats.org/officeDocument/2006/math">
                    <m:r>
                      <a:rPr lang="en-US" b="0" i="0" smtClean="0">
                        <a:latin typeface="Cambria Math" panose="02040503050406030204" pitchFamily="18" charset="0"/>
                      </a:rPr>
                      <m:t>)</m:t>
                    </m:r>
                  </m:oMath>
                </a14:m>
                <a:endParaRPr lang="en-US" dirty="0"/>
              </a:p>
            </p:txBody>
          </p:sp>
        </mc:Choice>
        <mc:Fallback xmlns="">
          <p:sp>
            <p:nvSpPr>
              <p:cNvPr id="17" name="Rounded Rectangle 16">
                <a:extLst>
                  <a:ext uri="{FF2B5EF4-FFF2-40B4-BE49-F238E27FC236}">
                    <a16:creationId xmlns:a16="http://schemas.microsoft.com/office/drawing/2014/main" id="{4269C622-009E-A844-A962-CC476D4768B2}"/>
                  </a:ext>
                </a:extLst>
              </p:cNvPr>
              <p:cNvSpPr>
                <a:spLocks noRot="1" noChangeAspect="1" noMove="1" noResize="1" noEditPoints="1" noAdjustHandles="1" noChangeArrowheads="1" noChangeShapeType="1" noTextEdit="1"/>
              </p:cNvSpPr>
              <p:nvPr/>
            </p:nvSpPr>
            <p:spPr>
              <a:xfrm>
                <a:off x="10005687" y="3621526"/>
                <a:ext cx="1805313" cy="555912"/>
              </a:xfrm>
              <a:prstGeom prst="roundRect">
                <a:avLst/>
              </a:prstGeom>
              <a:blipFill>
                <a:blip r:embed="rId3"/>
                <a:stretch>
                  <a:fillRect t="-10870" b="-21739"/>
                </a:stretch>
              </a:blipFill>
            </p:spPr>
            <p:txBody>
              <a:bodyPr/>
              <a:lstStyle/>
              <a:p>
                <a:r>
                  <a:rPr lang="en-US">
                    <a:noFill/>
                  </a:rPr>
                  <a:t> </a:t>
                </a:r>
              </a:p>
            </p:txBody>
          </p:sp>
        </mc:Fallback>
      </mc:AlternateContent>
      <p:cxnSp>
        <p:nvCxnSpPr>
          <p:cNvPr id="19" name="Straight Connector 18">
            <a:extLst>
              <a:ext uri="{FF2B5EF4-FFF2-40B4-BE49-F238E27FC236}">
                <a16:creationId xmlns:a16="http://schemas.microsoft.com/office/drawing/2014/main" id="{108CFC26-CA26-DE47-B97E-50FCA7343A4B}"/>
              </a:ext>
            </a:extLst>
          </p:cNvPr>
          <p:cNvCxnSpPr/>
          <p:nvPr/>
        </p:nvCxnSpPr>
        <p:spPr>
          <a:xfrm>
            <a:off x="0" y="3097161"/>
            <a:ext cx="12477135"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E2AB1C3-0D34-7244-A816-0BC7AF9B6E8C}"/>
              </a:ext>
            </a:extLst>
          </p:cNvPr>
          <p:cNvSpPr txBox="1"/>
          <p:nvPr/>
        </p:nvSpPr>
        <p:spPr>
          <a:xfrm>
            <a:off x="2570999" y="100280"/>
            <a:ext cx="8266334" cy="461665"/>
          </a:xfrm>
          <a:prstGeom prst="rect">
            <a:avLst/>
          </a:prstGeom>
          <a:noFill/>
        </p:spPr>
        <p:txBody>
          <a:bodyPr wrap="square" rtlCol="0">
            <a:spAutoFit/>
          </a:bodyPr>
          <a:lstStyle/>
          <a:p>
            <a:r>
              <a:rPr lang="en-US" sz="2400" dirty="0"/>
              <a:t>General process after knowing about Omega and Theta</a:t>
            </a:r>
          </a:p>
        </p:txBody>
      </p:sp>
      <p:sp>
        <p:nvSpPr>
          <p:cNvPr id="21" name="TextBox 20">
            <a:extLst>
              <a:ext uri="{FF2B5EF4-FFF2-40B4-BE49-F238E27FC236}">
                <a16:creationId xmlns:a16="http://schemas.microsoft.com/office/drawing/2014/main" id="{C8B0DABB-7853-F84C-9EB2-ED6A0A5E2399}"/>
              </a:ext>
            </a:extLst>
          </p:cNvPr>
          <p:cNvSpPr txBox="1"/>
          <p:nvPr/>
        </p:nvSpPr>
        <p:spPr>
          <a:xfrm>
            <a:off x="4901244" y="3164950"/>
            <a:ext cx="2629438" cy="369332"/>
          </a:xfrm>
          <a:prstGeom prst="rect">
            <a:avLst/>
          </a:prstGeom>
          <a:noFill/>
        </p:spPr>
        <p:txBody>
          <a:bodyPr wrap="none" rtlCol="0">
            <a:spAutoFit/>
          </a:bodyPr>
          <a:lstStyle/>
          <a:p>
            <a:r>
              <a:rPr lang="en-US" dirty="0"/>
              <a:t>An example of the process</a:t>
            </a:r>
          </a:p>
        </p:txBody>
      </p:sp>
      <p:sp>
        <p:nvSpPr>
          <p:cNvPr id="18" name="Rounded Rectangle 17">
            <a:extLst>
              <a:ext uri="{FF2B5EF4-FFF2-40B4-BE49-F238E27FC236}">
                <a16:creationId xmlns:a16="http://schemas.microsoft.com/office/drawing/2014/main" id="{9D1A966F-8DFB-EF4A-A9C4-3E0AA9B27E62}"/>
              </a:ext>
            </a:extLst>
          </p:cNvPr>
          <p:cNvSpPr/>
          <p:nvPr/>
        </p:nvSpPr>
        <p:spPr>
          <a:xfrm>
            <a:off x="9967496" y="1369919"/>
            <a:ext cx="2257324" cy="4881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big Omega runtime</a:t>
            </a:r>
          </a:p>
        </p:txBody>
      </p:sp>
      <p:sp>
        <p:nvSpPr>
          <p:cNvPr id="22" name="Rounded Rectangle 21">
            <a:extLst>
              <a:ext uri="{FF2B5EF4-FFF2-40B4-BE49-F238E27FC236}">
                <a16:creationId xmlns:a16="http://schemas.microsoft.com/office/drawing/2014/main" id="{C6BA7AE3-D10D-BA44-8F37-5031FB5AAD9F}"/>
              </a:ext>
            </a:extLst>
          </p:cNvPr>
          <p:cNvSpPr/>
          <p:nvPr/>
        </p:nvSpPr>
        <p:spPr>
          <a:xfrm>
            <a:off x="10005687" y="2214982"/>
            <a:ext cx="2257324" cy="4881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big Theta runtime</a:t>
            </a:r>
          </a:p>
        </p:txBody>
      </p:sp>
      <p:cxnSp>
        <p:nvCxnSpPr>
          <p:cNvPr id="8" name="Straight Arrow Connector 7">
            <a:extLst>
              <a:ext uri="{FF2B5EF4-FFF2-40B4-BE49-F238E27FC236}">
                <a16:creationId xmlns:a16="http://schemas.microsoft.com/office/drawing/2014/main" id="{86895499-CC35-5C4C-A77E-DBDC8F37E82F}"/>
              </a:ext>
            </a:extLst>
          </p:cNvPr>
          <p:cNvCxnSpPr>
            <a:stCxn id="6" idx="3"/>
            <a:endCxn id="7" idx="1"/>
          </p:cNvCxnSpPr>
          <p:nvPr/>
        </p:nvCxnSpPr>
        <p:spPr>
          <a:xfrm flipV="1">
            <a:off x="7417960" y="903804"/>
            <a:ext cx="2516716" cy="655589"/>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2E94CFC-010C-6B40-A89E-68CCE0A1AA79}"/>
              </a:ext>
            </a:extLst>
          </p:cNvPr>
          <p:cNvCxnSpPr>
            <a:cxnSpLocks/>
            <a:stCxn id="6" idx="3"/>
            <a:endCxn id="18" idx="1"/>
          </p:cNvCxnSpPr>
          <p:nvPr/>
        </p:nvCxnSpPr>
        <p:spPr>
          <a:xfrm>
            <a:off x="7417960" y="1559393"/>
            <a:ext cx="2549536" cy="54586"/>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C38D4A59-7C34-414A-893D-AB05EB84B2DE}"/>
              </a:ext>
            </a:extLst>
          </p:cNvPr>
          <p:cNvCxnSpPr>
            <a:cxnSpLocks/>
            <a:stCxn id="6" idx="3"/>
            <a:endCxn id="22" idx="1"/>
          </p:cNvCxnSpPr>
          <p:nvPr/>
        </p:nvCxnSpPr>
        <p:spPr>
          <a:xfrm>
            <a:off x="7417960" y="1559393"/>
            <a:ext cx="2587727" cy="899649"/>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Rounded Rectangle 27">
                <a:extLst>
                  <a:ext uri="{FF2B5EF4-FFF2-40B4-BE49-F238E27FC236}">
                    <a16:creationId xmlns:a16="http://schemas.microsoft.com/office/drawing/2014/main" id="{9F3A6C28-416E-874C-8372-033EF60778F8}"/>
                  </a:ext>
                </a:extLst>
              </p:cNvPr>
              <p:cNvSpPr/>
              <p:nvPr/>
            </p:nvSpPr>
            <p:spPr>
              <a:xfrm>
                <a:off x="10005687" y="4655890"/>
                <a:ext cx="1805313" cy="555912"/>
              </a:xfrm>
              <a:prstGeom prst="roundRect">
                <a:avLst/>
              </a:prstGeom>
              <a:solidFill>
                <a:srgbClr val="4C32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ea typeface="Cambria Math" panose="02040503050406030204" pitchFamily="18" charset="0"/>
                  </a:rPr>
                  <a:t>tight lower bound: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Ω</m:t>
                    </m:r>
                  </m:oMath>
                </a14:m>
                <a:r>
                  <a:rPr lang="en-US" dirty="0"/>
                  <a:t>(n)</a:t>
                </a:r>
              </a:p>
              <a:p>
                <a:pPr algn="ctr"/>
                <a:endParaRPr lang="en-US" dirty="0"/>
              </a:p>
            </p:txBody>
          </p:sp>
        </mc:Choice>
        <mc:Fallback xmlns="">
          <p:sp>
            <p:nvSpPr>
              <p:cNvPr id="28" name="Rounded Rectangle 27">
                <a:extLst>
                  <a:ext uri="{FF2B5EF4-FFF2-40B4-BE49-F238E27FC236}">
                    <a16:creationId xmlns:a16="http://schemas.microsoft.com/office/drawing/2014/main" id="{9F3A6C28-416E-874C-8372-033EF60778F8}"/>
                  </a:ext>
                </a:extLst>
              </p:cNvPr>
              <p:cNvSpPr>
                <a:spLocks noRot="1" noChangeAspect="1" noMove="1" noResize="1" noEditPoints="1" noAdjustHandles="1" noChangeArrowheads="1" noChangeShapeType="1" noTextEdit="1"/>
              </p:cNvSpPr>
              <p:nvPr/>
            </p:nvSpPr>
            <p:spPr>
              <a:xfrm>
                <a:off x="10005687" y="4655890"/>
                <a:ext cx="1805313" cy="555912"/>
              </a:xfrm>
              <a:prstGeom prst="roundRect">
                <a:avLst/>
              </a:prstGeom>
              <a:blipFill>
                <a:blip r:embed="rId4"/>
                <a:stretch>
                  <a:fillRect t="-11111"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ounded Rectangle 28">
                <a:extLst>
                  <a:ext uri="{FF2B5EF4-FFF2-40B4-BE49-F238E27FC236}">
                    <a16:creationId xmlns:a16="http://schemas.microsoft.com/office/drawing/2014/main" id="{F0DDA10B-5AE6-2F42-B351-8044E49A42BD}"/>
                  </a:ext>
                </a:extLst>
              </p:cNvPr>
              <p:cNvSpPr/>
              <p:nvPr/>
            </p:nvSpPr>
            <p:spPr>
              <a:xfrm>
                <a:off x="10025142" y="5760876"/>
                <a:ext cx="1805313" cy="593951"/>
              </a:xfrm>
              <a:prstGeom prst="roundRect">
                <a:avLst/>
              </a:prstGeom>
              <a:solidFill>
                <a:srgbClr val="4C32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Θ</m:t>
                    </m:r>
                  </m:oMath>
                </a14:m>
                <a:r>
                  <a:rPr lang="en-US" dirty="0"/>
                  <a:t>(n)</a:t>
                </a:r>
              </a:p>
            </p:txBody>
          </p:sp>
        </mc:Choice>
        <mc:Fallback xmlns="">
          <p:sp>
            <p:nvSpPr>
              <p:cNvPr id="29" name="Rounded Rectangle 28">
                <a:extLst>
                  <a:ext uri="{FF2B5EF4-FFF2-40B4-BE49-F238E27FC236}">
                    <a16:creationId xmlns:a16="http://schemas.microsoft.com/office/drawing/2014/main" id="{F0DDA10B-5AE6-2F42-B351-8044E49A42BD}"/>
                  </a:ext>
                </a:extLst>
              </p:cNvPr>
              <p:cNvSpPr>
                <a:spLocks noRot="1" noChangeAspect="1" noMove="1" noResize="1" noEditPoints="1" noAdjustHandles="1" noChangeArrowheads="1" noChangeShapeType="1" noTextEdit="1"/>
              </p:cNvSpPr>
              <p:nvPr/>
            </p:nvSpPr>
            <p:spPr>
              <a:xfrm>
                <a:off x="10025142" y="5760876"/>
                <a:ext cx="1805313" cy="593951"/>
              </a:xfrm>
              <a:prstGeom prst="roundRect">
                <a:avLst/>
              </a:prstGeom>
              <a:blipFill>
                <a:blip r:embed="rId5"/>
                <a:stretch>
                  <a:fillRect/>
                </a:stretch>
              </a:blipFill>
            </p:spPr>
            <p:txBody>
              <a:bodyPr/>
              <a:lstStyle/>
              <a:p>
                <a:r>
                  <a:rPr lang="en-US">
                    <a:noFill/>
                  </a:rPr>
                  <a:t> </a:t>
                </a:r>
              </a:p>
            </p:txBody>
          </p:sp>
        </mc:Fallback>
      </mc:AlternateContent>
      <p:cxnSp>
        <p:nvCxnSpPr>
          <p:cNvPr id="30" name="Straight Arrow Connector 29">
            <a:extLst>
              <a:ext uri="{FF2B5EF4-FFF2-40B4-BE49-F238E27FC236}">
                <a16:creationId xmlns:a16="http://schemas.microsoft.com/office/drawing/2014/main" id="{D399CF53-4B71-1047-964B-011106A058EA}"/>
              </a:ext>
            </a:extLst>
          </p:cNvPr>
          <p:cNvCxnSpPr>
            <a:cxnSpLocks/>
            <a:endCxn id="28" idx="1"/>
          </p:cNvCxnSpPr>
          <p:nvPr/>
        </p:nvCxnSpPr>
        <p:spPr>
          <a:xfrm>
            <a:off x="7417960" y="4655891"/>
            <a:ext cx="2587727" cy="277955"/>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615B851-1443-324A-AC22-F06501987294}"/>
              </a:ext>
            </a:extLst>
          </p:cNvPr>
          <p:cNvCxnSpPr>
            <a:cxnSpLocks/>
            <a:endCxn id="28" idx="1"/>
          </p:cNvCxnSpPr>
          <p:nvPr/>
        </p:nvCxnSpPr>
        <p:spPr>
          <a:xfrm>
            <a:off x="7417960" y="4655890"/>
            <a:ext cx="2587727" cy="277956"/>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464878C-CB3B-ED4F-A17D-1898B09DB31A}"/>
              </a:ext>
            </a:extLst>
          </p:cNvPr>
          <p:cNvCxnSpPr>
            <a:cxnSpLocks/>
            <a:endCxn id="28" idx="1"/>
          </p:cNvCxnSpPr>
          <p:nvPr/>
        </p:nvCxnSpPr>
        <p:spPr>
          <a:xfrm>
            <a:off x="7417960" y="4655890"/>
            <a:ext cx="2587727" cy="277956"/>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E5A4034-2FB2-E041-835D-BB94D9E66A6F}"/>
              </a:ext>
            </a:extLst>
          </p:cNvPr>
          <p:cNvCxnSpPr>
            <a:cxnSpLocks/>
          </p:cNvCxnSpPr>
          <p:nvPr/>
        </p:nvCxnSpPr>
        <p:spPr>
          <a:xfrm flipV="1">
            <a:off x="7427687" y="3920536"/>
            <a:ext cx="2610986" cy="703563"/>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92F1D01E-F2DF-684B-8173-E1B0AB2AB73C}"/>
              </a:ext>
            </a:extLst>
          </p:cNvPr>
          <p:cNvCxnSpPr>
            <a:cxnSpLocks/>
            <a:endCxn id="29" idx="1"/>
          </p:cNvCxnSpPr>
          <p:nvPr/>
        </p:nvCxnSpPr>
        <p:spPr>
          <a:xfrm>
            <a:off x="7417959" y="4655889"/>
            <a:ext cx="2607183" cy="1401963"/>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424BACC-0744-374E-9869-67FAEB4E6939}"/>
              </a:ext>
            </a:extLst>
          </p:cNvPr>
          <p:cNvSpPr txBox="1"/>
          <p:nvPr/>
        </p:nvSpPr>
        <p:spPr>
          <a:xfrm>
            <a:off x="392745" y="6147881"/>
            <a:ext cx="9031819" cy="646331"/>
          </a:xfrm>
          <a:prstGeom prst="rect">
            <a:avLst/>
          </a:prstGeom>
          <a:noFill/>
        </p:spPr>
        <p:txBody>
          <a:bodyPr wrap="square" rtlCol="0">
            <a:spAutoFit/>
          </a:bodyPr>
          <a:lstStyle/>
          <a:p>
            <a:r>
              <a:rPr lang="en-US" dirty="0"/>
              <a:t>Most code is more straightforward and the tight O and tight Omega are the same, so we can just </a:t>
            </a:r>
          </a:p>
          <a:p>
            <a:r>
              <a:rPr lang="en-US" dirty="0"/>
              <a:t>refer to the Theta runtime.</a:t>
            </a:r>
          </a:p>
        </p:txBody>
      </p:sp>
    </p:spTree>
    <p:extLst>
      <p:ext uri="{BB962C8B-B14F-4D97-AF65-F5344CB8AC3E}">
        <p14:creationId xmlns:p14="http://schemas.microsoft.com/office/powerpoint/2010/main" val="879144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04661-0DF2-5E44-923F-EDA0D6916631}"/>
              </a:ext>
            </a:extLst>
          </p:cNvPr>
          <p:cNvSpPr>
            <a:spLocks noGrp="1"/>
          </p:cNvSpPr>
          <p:nvPr>
            <p:ph type="title"/>
          </p:nvPr>
        </p:nvSpPr>
        <p:spPr/>
        <p:txBody>
          <a:bodyPr/>
          <a:lstStyle/>
          <a:p>
            <a:r>
              <a:rPr lang="en-US" dirty="0"/>
              <a:t>Administrivia</a:t>
            </a:r>
          </a:p>
        </p:txBody>
      </p:sp>
      <p:sp>
        <p:nvSpPr>
          <p:cNvPr id="3" name="Content Placeholder 2">
            <a:extLst>
              <a:ext uri="{FF2B5EF4-FFF2-40B4-BE49-F238E27FC236}">
                <a16:creationId xmlns:a16="http://schemas.microsoft.com/office/drawing/2014/main" id="{11EEF68D-2CA7-2A40-89D0-1DEA3F6381C7}"/>
              </a:ext>
            </a:extLst>
          </p:cNvPr>
          <p:cNvSpPr>
            <a:spLocks noGrp="1"/>
          </p:cNvSpPr>
          <p:nvPr>
            <p:ph idx="1"/>
          </p:nvPr>
        </p:nvSpPr>
        <p:spPr/>
        <p:txBody>
          <a:bodyPr>
            <a:normAutofit/>
          </a:bodyPr>
          <a:lstStyle/>
          <a:p>
            <a:pPr lvl="1"/>
            <a:r>
              <a:rPr lang="en-US" sz="2800" dirty="0"/>
              <a:t>Project 0 is due Wednesday at 11:59pm PST</a:t>
            </a:r>
          </a:p>
          <a:p>
            <a:pPr lvl="1"/>
            <a:r>
              <a:rPr lang="en-US" sz="2800" dirty="0"/>
              <a:t>Office hours start this week, check out the calendar</a:t>
            </a:r>
          </a:p>
          <a:p>
            <a:pPr lvl="1"/>
            <a:r>
              <a:rPr lang="en-US" sz="2800" dirty="0"/>
              <a:t>Project 1 will go live by Wednesday 11:59pm (you might want to find a partner)</a:t>
            </a:r>
          </a:p>
          <a:p>
            <a:pPr lvl="1"/>
            <a:r>
              <a:rPr lang="en-US" sz="2800" dirty="0"/>
              <a:t>Check out the slack! </a:t>
            </a:r>
          </a:p>
          <a:p>
            <a:pPr lvl="2"/>
            <a:r>
              <a:rPr lang="en-US" sz="2400" dirty="0"/>
              <a:t>Find a partner</a:t>
            </a:r>
          </a:p>
          <a:p>
            <a:pPr lvl="1"/>
            <a:r>
              <a:rPr lang="en-US" sz="2800" dirty="0"/>
              <a:t>Individual written exercise going out on Friday</a:t>
            </a:r>
          </a:p>
          <a:p>
            <a:pPr lvl="1"/>
            <a:r>
              <a:rPr lang="en-US" sz="2800" dirty="0"/>
              <a:t>Feedback: too many breaks for questions</a:t>
            </a:r>
          </a:p>
        </p:txBody>
      </p:sp>
      <p:sp>
        <p:nvSpPr>
          <p:cNvPr id="5" name="Slide Number Placeholder 4">
            <a:extLst>
              <a:ext uri="{FF2B5EF4-FFF2-40B4-BE49-F238E27FC236}">
                <a16:creationId xmlns:a16="http://schemas.microsoft.com/office/drawing/2014/main" id="{A5E85984-A9E0-9D46-80C5-F01860B6477E}"/>
              </a:ext>
            </a:extLst>
          </p:cNvPr>
          <p:cNvSpPr>
            <a:spLocks noGrp="1"/>
          </p:cNvSpPr>
          <p:nvPr>
            <p:ph type="sldNum" sz="quarter" idx="12"/>
          </p:nvPr>
        </p:nvSpPr>
        <p:spPr/>
        <p:txBody>
          <a:bodyPr/>
          <a:lstStyle/>
          <a:p>
            <a:fld id="{659665DE-58FC-41F4-AC58-2C90A5E00527}" type="slidenum">
              <a:rPr lang="en-US" smtClean="0"/>
              <a:t>4</a:t>
            </a:fld>
            <a:endParaRPr lang="en-US"/>
          </a:p>
        </p:txBody>
      </p:sp>
      <p:sp>
        <p:nvSpPr>
          <p:cNvPr id="6" name="Footer Placeholder 3">
            <a:extLst>
              <a:ext uri="{FF2B5EF4-FFF2-40B4-BE49-F238E27FC236}">
                <a16:creationId xmlns:a16="http://schemas.microsoft.com/office/drawing/2014/main" id="{41477528-8A69-0E48-952E-CC11AA26E0C3}"/>
              </a:ext>
            </a:extLst>
          </p:cNvPr>
          <p:cNvSpPr>
            <a:spLocks noGrp="1"/>
          </p:cNvSpPr>
          <p:nvPr>
            <p:ph type="ftr" sz="quarter" idx="11"/>
          </p:nvPr>
        </p:nvSpPr>
        <p:spPr>
          <a:xfrm>
            <a:off x="4842742" y="6544402"/>
            <a:ext cx="5901459" cy="274320"/>
          </a:xfrm>
        </p:spPr>
        <p:txBody>
          <a:bodyPr/>
          <a:lstStyle/>
          <a:p>
            <a:r>
              <a:rPr lang="en-US" dirty="0"/>
              <a:t>CSE 373 SP 20 - Chun Champion</a:t>
            </a:r>
          </a:p>
        </p:txBody>
      </p:sp>
    </p:spTree>
    <p:extLst>
      <p:ext uri="{BB962C8B-B14F-4D97-AF65-F5344CB8AC3E}">
        <p14:creationId xmlns:p14="http://schemas.microsoft.com/office/powerpoint/2010/main" val="33896310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223561C-B055-744A-9E22-A61433542648}"/>
              </a:ext>
            </a:extLst>
          </p:cNvPr>
          <p:cNvSpPr>
            <a:spLocks noGrp="1"/>
          </p:cNvSpPr>
          <p:nvPr>
            <p:ph type="ftr" sz="quarter" idx="11"/>
          </p:nvPr>
        </p:nvSpPr>
        <p:spPr/>
        <p:txBody>
          <a:bodyPr/>
          <a:lstStyle/>
          <a:p>
            <a:r>
              <a:rPr lang="en-US"/>
              <a:t>CSE 373 SP 18 - Kasey Champion</a:t>
            </a:r>
          </a:p>
        </p:txBody>
      </p:sp>
      <p:sp>
        <p:nvSpPr>
          <p:cNvPr id="3" name="Slide Number Placeholder 2">
            <a:extLst>
              <a:ext uri="{FF2B5EF4-FFF2-40B4-BE49-F238E27FC236}">
                <a16:creationId xmlns:a16="http://schemas.microsoft.com/office/drawing/2014/main" id="{87112169-F67C-814B-AEE9-2DF58F5D24B2}"/>
              </a:ext>
            </a:extLst>
          </p:cNvPr>
          <p:cNvSpPr>
            <a:spLocks noGrp="1"/>
          </p:cNvSpPr>
          <p:nvPr>
            <p:ph type="sldNum" sz="quarter" idx="12"/>
          </p:nvPr>
        </p:nvSpPr>
        <p:spPr/>
        <p:txBody>
          <a:bodyPr/>
          <a:lstStyle/>
          <a:p>
            <a:fld id="{659665DE-58FC-41F4-AC58-2C90A5E00527}" type="slidenum">
              <a:rPr lang="en-US" smtClean="0"/>
              <a:t>40</a:t>
            </a:fld>
            <a:endParaRPr lang="en-US"/>
          </a:p>
        </p:txBody>
      </p:sp>
      <p:sp>
        <p:nvSpPr>
          <p:cNvPr id="4" name="Rounded Rectangle 3">
            <a:extLst>
              <a:ext uri="{FF2B5EF4-FFF2-40B4-BE49-F238E27FC236}">
                <a16:creationId xmlns:a16="http://schemas.microsoft.com/office/drawing/2014/main" id="{D401003D-9A4C-4E4B-91CB-903CEB9F650D}"/>
              </a:ext>
            </a:extLst>
          </p:cNvPr>
          <p:cNvSpPr/>
          <p:nvPr/>
        </p:nvSpPr>
        <p:spPr>
          <a:xfrm>
            <a:off x="392745" y="659742"/>
            <a:ext cx="1805312" cy="17993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piece of code </a:t>
            </a:r>
          </a:p>
        </p:txBody>
      </p:sp>
      <p:sp>
        <p:nvSpPr>
          <p:cNvPr id="6" name="Rounded Rectangle 5">
            <a:extLst>
              <a:ext uri="{FF2B5EF4-FFF2-40B4-BE49-F238E27FC236}">
                <a16:creationId xmlns:a16="http://schemas.microsoft.com/office/drawing/2014/main" id="{8D6DF2C2-EC64-A34A-B9EE-A4C732D1B3C4}"/>
              </a:ext>
            </a:extLst>
          </p:cNvPr>
          <p:cNvSpPr/>
          <p:nvPr/>
        </p:nvSpPr>
        <p:spPr>
          <a:xfrm>
            <a:off x="4975736" y="659741"/>
            <a:ext cx="2442224" cy="17993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function modeling the runtime of a piece of code</a:t>
            </a:r>
          </a:p>
        </p:txBody>
      </p:sp>
      <p:sp>
        <p:nvSpPr>
          <p:cNvPr id="7" name="Rounded Rectangle 6">
            <a:extLst>
              <a:ext uri="{FF2B5EF4-FFF2-40B4-BE49-F238E27FC236}">
                <a16:creationId xmlns:a16="http://schemas.microsoft.com/office/drawing/2014/main" id="{F0D8AA74-0BA4-2541-A300-79D7FB0775F4}"/>
              </a:ext>
            </a:extLst>
          </p:cNvPr>
          <p:cNvSpPr/>
          <p:nvPr/>
        </p:nvSpPr>
        <p:spPr>
          <a:xfrm>
            <a:off x="9934676" y="659744"/>
            <a:ext cx="2257324" cy="4881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big O runtime</a:t>
            </a:r>
          </a:p>
        </p:txBody>
      </p:sp>
      <p:sp>
        <p:nvSpPr>
          <p:cNvPr id="9" name="Right Arrow 8">
            <a:extLst>
              <a:ext uri="{FF2B5EF4-FFF2-40B4-BE49-F238E27FC236}">
                <a16:creationId xmlns:a16="http://schemas.microsoft.com/office/drawing/2014/main" id="{2A9E708E-84BA-AC4C-80FC-DFF7B0F27E87}"/>
              </a:ext>
            </a:extLst>
          </p:cNvPr>
          <p:cNvSpPr/>
          <p:nvPr/>
        </p:nvSpPr>
        <p:spPr>
          <a:xfrm>
            <a:off x="2570999" y="659741"/>
            <a:ext cx="2330245" cy="17993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code modeling</a:t>
            </a:r>
          </a:p>
        </p:txBody>
      </p:sp>
      <p:sp>
        <p:nvSpPr>
          <p:cNvPr id="10" name="Right Arrow 9">
            <a:extLst>
              <a:ext uri="{FF2B5EF4-FFF2-40B4-BE49-F238E27FC236}">
                <a16:creationId xmlns:a16="http://schemas.microsoft.com/office/drawing/2014/main" id="{8AA044A7-2903-D94B-B69F-0579FAAFED96}"/>
              </a:ext>
            </a:extLst>
          </p:cNvPr>
          <p:cNvSpPr/>
          <p:nvPr/>
        </p:nvSpPr>
        <p:spPr>
          <a:xfrm>
            <a:off x="7675442" y="2515483"/>
            <a:ext cx="2330245" cy="7101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asymptotic analysis</a:t>
            </a:r>
          </a:p>
        </p:txBody>
      </p:sp>
      <p:sp>
        <p:nvSpPr>
          <p:cNvPr id="13" name="Rounded Rectangle 12">
            <a:extLst>
              <a:ext uri="{FF2B5EF4-FFF2-40B4-BE49-F238E27FC236}">
                <a16:creationId xmlns:a16="http://schemas.microsoft.com/office/drawing/2014/main" id="{579562B9-A6FE-9845-8E5E-686791F91207}"/>
              </a:ext>
            </a:extLst>
          </p:cNvPr>
          <p:cNvSpPr/>
          <p:nvPr/>
        </p:nvSpPr>
        <p:spPr>
          <a:xfrm>
            <a:off x="392745" y="3602071"/>
            <a:ext cx="1805312" cy="1799303"/>
          </a:xfrm>
          <a:prstGeom prst="roundRect">
            <a:avLst/>
          </a:prstGeom>
          <a:solidFill>
            <a:srgbClr val="4C32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Courier New" panose="02070309020205020404" pitchFamily="49" charset="0"/>
                <a:cs typeface="Courier New" panose="02070309020205020404" pitchFamily="49" charset="0"/>
              </a:rPr>
              <a:t>isPrime</a:t>
            </a:r>
            <a:r>
              <a:rPr lang="en-US" dirty="0">
                <a:latin typeface="Courier New" panose="02070309020205020404" pitchFamily="49" charset="0"/>
                <a:cs typeface="Courier New" panose="02070309020205020404" pitchFamily="49" charset="0"/>
              </a:rPr>
              <a:t>(n)</a:t>
            </a:r>
          </a:p>
        </p:txBody>
      </p:sp>
      <p:sp>
        <p:nvSpPr>
          <p:cNvPr id="14" name="Rounded Rectangle 13">
            <a:extLst>
              <a:ext uri="{FF2B5EF4-FFF2-40B4-BE49-F238E27FC236}">
                <a16:creationId xmlns:a16="http://schemas.microsoft.com/office/drawing/2014/main" id="{67E9DAE7-D093-564F-A63F-56DBAE85B0D8}"/>
              </a:ext>
            </a:extLst>
          </p:cNvPr>
          <p:cNvSpPr/>
          <p:nvPr/>
        </p:nvSpPr>
        <p:spPr>
          <a:xfrm>
            <a:off x="4975736" y="3602070"/>
            <a:ext cx="2422768" cy="1799303"/>
          </a:xfrm>
          <a:prstGeom prst="roundRect">
            <a:avLst/>
          </a:prstGeom>
          <a:solidFill>
            <a:srgbClr val="4C32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f(n) = </a:t>
            </a:r>
          </a:p>
          <a:p>
            <a:pPr algn="ctr"/>
            <a:endParaRPr lang="en-US" dirty="0"/>
          </a:p>
          <a:p>
            <a:pPr algn="ctr"/>
            <a:r>
              <a:rPr lang="en-US" dirty="0"/>
              <a:t>5n +3 when n is prime</a:t>
            </a:r>
          </a:p>
          <a:p>
            <a:pPr algn="ctr"/>
            <a:endParaRPr lang="en-US" dirty="0"/>
          </a:p>
          <a:p>
            <a:pPr algn="ctr"/>
            <a:r>
              <a:rPr lang="en-US" dirty="0"/>
              <a:t>or 4 otherwise</a:t>
            </a:r>
          </a:p>
          <a:p>
            <a:pPr algn="ctr"/>
            <a:endParaRPr lang="en-US" dirty="0"/>
          </a:p>
        </p:txBody>
      </p:sp>
      <p:sp>
        <p:nvSpPr>
          <p:cNvPr id="15" name="Right Arrow 14">
            <a:extLst>
              <a:ext uri="{FF2B5EF4-FFF2-40B4-BE49-F238E27FC236}">
                <a16:creationId xmlns:a16="http://schemas.microsoft.com/office/drawing/2014/main" id="{31B2935E-3600-0141-876C-A72F0559B91A}"/>
              </a:ext>
            </a:extLst>
          </p:cNvPr>
          <p:cNvSpPr/>
          <p:nvPr/>
        </p:nvSpPr>
        <p:spPr>
          <a:xfrm>
            <a:off x="2570999" y="3602070"/>
            <a:ext cx="2330245" cy="1799303"/>
          </a:xfrm>
          <a:prstGeom prst="rightArrow">
            <a:avLst/>
          </a:prstGeom>
          <a:solidFill>
            <a:srgbClr val="4C32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code modeling</a:t>
            </a:r>
          </a:p>
        </p:txBody>
      </p:sp>
      <mc:AlternateContent xmlns:mc="http://schemas.openxmlformats.org/markup-compatibility/2006" xmlns:a14="http://schemas.microsoft.com/office/drawing/2010/main">
        <mc:Choice Requires="a14">
          <p:sp>
            <p:nvSpPr>
              <p:cNvPr id="17" name="Rounded Rectangle 16">
                <a:extLst>
                  <a:ext uri="{FF2B5EF4-FFF2-40B4-BE49-F238E27FC236}">
                    <a16:creationId xmlns:a16="http://schemas.microsoft.com/office/drawing/2014/main" id="{4269C622-009E-A844-A962-CC476D4768B2}"/>
                  </a:ext>
                </a:extLst>
              </p:cNvPr>
              <p:cNvSpPr/>
              <p:nvPr/>
            </p:nvSpPr>
            <p:spPr>
              <a:xfrm>
                <a:off x="10005687" y="3621526"/>
                <a:ext cx="1805313" cy="555912"/>
              </a:xfrm>
              <a:prstGeom prst="roundRect">
                <a:avLst/>
              </a:prstGeom>
              <a:solidFill>
                <a:srgbClr val="4C32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tight upper bound: O(n</a:t>
                </a:r>
                <a14:m>
                  <m:oMath xmlns:m="http://schemas.openxmlformats.org/officeDocument/2006/math">
                    <m:r>
                      <a:rPr lang="en-US" b="0" i="0" smtClean="0">
                        <a:latin typeface="Cambria Math" panose="02040503050406030204" pitchFamily="18" charset="0"/>
                      </a:rPr>
                      <m:t>)</m:t>
                    </m:r>
                  </m:oMath>
                </a14:m>
                <a:endParaRPr lang="en-US" dirty="0"/>
              </a:p>
            </p:txBody>
          </p:sp>
        </mc:Choice>
        <mc:Fallback xmlns="">
          <p:sp>
            <p:nvSpPr>
              <p:cNvPr id="17" name="Rounded Rectangle 16">
                <a:extLst>
                  <a:ext uri="{FF2B5EF4-FFF2-40B4-BE49-F238E27FC236}">
                    <a16:creationId xmlns:a16="http://schemas.microsoft.com/office/drawing/2014/main" id="{4269C622-009E-A844-A962-CC476D4768B2}"/>
                  </a:ext>
                </a:extLst>
              </p:cNvPr>
              <p:cNvSpPr>
                <a:spLocks noRot="1" noChangeAspect="1" noMove="1" noResize="1" noEditPoints="1" noAdjustHandles="1" noChangeArrowheads="1" noChangeShapeType="1" noTextEdit="1"/>
              </p:cNvSpPr>
              <p:nvPr/>
            </p:nvSpPr>
            <p:spPr>
              <a:xfrm>
                <a:off x="10005687" y="3621526"/>
                <a:ext cx="1805313" cy="555912"/>
              </a:xfrm>
              <a:prstGeom prst="roundRect">
                <a:avLst/>
              </a:prstGeom>
              <a:blipFill>
                <a:blip r:embed="rId3"/>
                <a:stretch>
                  <a:fillRect t="-10870" b="-21739"/>
                </a:stretch>
              </a:blipFill>
            </p:spPr>
            <p:txBody>
              <a:bodyPr/>
              <a:lstStyle/>
              <a:p>
                <a:r>
                  <a:rPr lang="en-US">
                    <a:noFill/>
                  </a:rPr>
                  <a:t> </a:t>
                </a:r>
              </a:p>
            </p:txBody>
          </p:sp>
        </mc:Fallback>
      </mc:AlternateContent>
      <p:cxnSp>
        <p:nvCxnSpPr>
          <p:cNvPr id="19" name="Straight Connector 18">
            <a:extLst>
              <a:ext uri="{FF2B5EF4-FFF2-40B4-BE49-F238E27FC236}">
                <a16:creationId xmlns:a16="http://schemas.microsoft.com/office/drawing/2014/main" id="{108CFC26-CA26-DE47-B97E-50FCA7343A4B}"/>
              </a:ext>
            </a:extLst>
          </p:cNvPr>
          <p:cNvCxnSpPr/>
          <p:nvPr/>
        </p:nvCxnSpPr>
        <p:spPr>
          <a:xfrm>
            <a:off x="0" y="3097161"/>
            <a:ext cx="12477135"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E2AB1C3-0D34-7244-A816-0BC7AF9B6E8C}"/>
              </a:ext>
            </a:extLst>
          </p:cNvPr>
          <p:cNvSpPr txBox="1"/>
          <p:nvPr/>
        </p:nvSpPr>
        <p:spPr>
          <a:xfrm>
            <a:off x="5111923" y="100280"/>
            <a:ext cx="4327710" cy="461665"/>
          </a:xfrm>
          <a:prstGeom prst="rect">
            <a:avLst/>
          </a:prstGeom>
          <a:noFill/>
        </p:spPr>
        <p:txBody>
          <a:bodyPr wrap="square" rtlCol="0">
            <a:spAutoFit/>
          </a:bodyPr>
          <a:lstStyle/>
          <a:p>
            <a:r>
              <a:rPr lang="en-US" sz="2400" dirty="0"/>
              <a:t>General process</a:t>
            </a:r>
          </a:p>
        </p:txBody>
      </p:sp>
      <p:sp>
        <p:nvSpPr>
          <p:cNvPr id="21" name="TextBox 20">
            <a:extLst>
              <a:ext uri="{FF2B5EF4-FFF2-40B4-BE49-F238E27FC236}">
                <a16:creationId xmlns:a16="http://schemas.microsoft.com/office/drawing/2014/main" id="{C8B0DABB-7853-F84C-9EB2-ED6A0A5E2399}"/>
              </a:ext>
            </a:extLst>
          </p:cNvPr>
          <p:cNvSpPr txBox="1"/>
          <p:nvPr/>
        </p:nvSpPr>
        <p:spPr>
          <a:xfrm>
            <a:off x="4901244" y="3164950"/>
            <a:ext cx="2629438" cy="369332"/>
          </a:xfrm>
          <a:prstGeom prst="rect">
            <a:avLst/>
          </a:prstGeom>
          <a:noFill/>
        </p:spPr>
        <p:txBody>
          <a:bodyPr wrap="none" rtlCol="0">
            <a:spAutoFit/>
          </a:bodyPr>
          <a:lstStyle/>
          <a:p>
            <a:r>
              <a:rPr lang="en-US" dirty="0"/>
              <a:t>An example of the process</a:t>
            </a:r>
          </a:p>
        </p:txBody>
      </p:sp>
      <p:sp>
        <p:nvSpPr>
          <p:cNvPr id="18" name="Rounded Rectangle 17">
            <a:extLst>
              <a:ext uri="{FF2B5EF4-FFF2-40B4-BE49-F238E27FC236}">
                <a16:creationId xmlns:a16="http://schemas.microsoft.com/office/drawing/2014/main" id="{9D1A966F-8DFB-EF4A-A9C4-3E0AA9B27E62}"/>
              </a:ext>
            </a:extLst>
          </p:cNvPr>
          <p:cNvSpPr/>
          <p:nvPr/>
        </p:nvSpPr>
        <p:spPr>
          <a:xfrm>
            <a:off x="9967496" y="1369919"/>
            <a:ext cx="2257324" cy="4881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big Omega runtime</a:t>
            </a:r>
          </a:p>
        </p:txBody>
      </p:sp>
      <p:sp>
        <p:nvSpPr>
          <p:cNvPr id="22" name="Rounded Rectangle 21">
            <a:extLst>
              <a:ext uri="{FF2B5EF4-FFF2-40B4-BE49-F238E27FC236}">
                <a16:creationId xmlns:a16="http://schemas.microsoft.com/office/drawing/2014/main" id="{C6BA7AE3-D10D-BA44-8F37-5031FB5AAD9F}"/>
              </a:ext>
            </a:extLst>
          </p:cNvPr>
          <p:cNvSpPr/>
          <p:nvPr/>
        </p:nvSpPr>
        <p:spPr>
          <a:xfrm>
            <a:off x="10005687" y="2214982"/>
            <a:ext cx="2257324" cy="4881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big Theta runtime</a:t>
            </a:r>
          </a:p>
        </p:txBody>
      </p:sp>
      <p:cxnSp>
        <p:nvCxnSpPr>
          <p:cNvPr id="8" name="Straight Arrow Connector 7">
            <a:extLst>
              <a:ext uri="{FF2B5EF4-FFF2-40B4-BE49-F238E27FC236}">
                <a16:creationId xmlns:a16="http://schemas.microsoft.com/office/drawing/2014/main" id="{86895499-CC35-5C4C-A77E-DBDC8F37E82F}"/>
              </a:ext>
            </a:extLst>
          </p:cNvPr>
          <p:cNvCxnSpPr>
            <a:stCxn id="6" idx="3"/>
            <a:endCxn id="7" idx="1"/>
          </p:cNvCxnSpPr>
          <p:nvPr/>
        </p:nvCxnSpPr>
        <p:spPr>
          <a:xfrm flipV="1">
            <a:off x="7417960" y="903804"/>
            <a:ext cx="2516716" cy="655589"/>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2E94CFC-010C-6B40-A89E-68CCE0A1AA79}"/>
              </a:ext>
            </a:extLst>
          </p:cNvPr>
          <p:cNvCxnSpPr>
            <a:cxnSpLocks/>
            <a:stCxn id="6" idx="3"/>
            <a:endCxn id="18" idx="1"/>
          </p:cNvCxnSpPr>
          <p:nvPr/>
        </p:nvCxnSpPr>
        <p:spPr>
          <a:xfrm>
            <a:off x="7417960" y="1559393"/>
            <a:ext cx="2549536" cy="54586"/>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C38D4A59-7C34-414A-893D-AB05EB84B2DE}"/>
              </a:ext>
            </a:extLst>
          </p:cNvPr>
          <p:cNvCxnSpPr>
            <a:cxnSpLocks/>
            <a:stCxn id="6" idx="3"/>
            <a:endCxn id="22" idx="1"/>
          </p:cNvCxnSpPr>
          <p:nvPr/>
        </p:nvCxnSpPr>
        <p:spPr>
          <a:xfrm>
            <a:off x="7417960" y="1559393"/>
            <a:ext cx="2587727" cy="899649"/>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Rounded Rectangle 27">
                <a:extLst>
                  <a:ext uri="{FF2B5EF4-FFF2-40B4-BE49-F238E27FC236}">
                    <a16:creationId xmlns:a16="http://schemas.microsoft.com/office/drawing/2014/main" id="{9F3A6C28-416E-874C-8372-033EF60778F8}"/>
                  </a:ext>
                </a:extLst>
              </p:cNvPr>
              <p:cNvSpPr/>
              <p:nvPr/>
            </p:nvSpPr>
            <p:spPr>
              <a:xfrm>
                <a:off x="10005687" y="4655890"/>
                <a:ext cx="1805313" cy="555912"/>
              </a:xfrm>
              <a:prstGeom prst="roundRect">
                <a:avLst/>
              </a:prstGeom>
              <a:solidFill>
                <a:srgbClr val="4C32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ea typeface="Cambria Math" panose="02040503050406030204" pitchFamily="18" charset="0"/>
                  </a:rPr>
                  <a:t>tight lower bound: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Ω</m:t>
                    </m:r>
                  </m:oMath>
                </a14:m>
                <a:r>
                  <a:rPr lang="en-US" dirty="0"/>
                  <a:t>(1)</a:t>
                </a:r>
              </a:p>
              <a:p>
                <a:pPr algn="ctr"/>
                <a:endParaRPr lang="en-US" dirty="0"/>
              </a:p>
            </p:txBody>
          </p:sp>
        </mc:Choice>
        <mc:Fallback xmlns="">
          <p:sp>
            <p:nvSpPr>
              <p:cNvPr id="28" name="Rounded Rectangle 27">
                <a:extLst>
                  <a:ext uri="{FF2B5EF4-FFF2-40B4-BE49-F238E27FC236}">
                    <a16:creationId xmlns:a16="http://schemas.microsoft.com/office/drawing/2014/main" id="{9F3A6C28-416E-874C-8372-033EF60778F8}"/>
                  </a:ext>
                </a:extLst>
              </p:cNvPr>
              <p:cNvSpPr>
                <a:spLocks noRot="1" noChangeAspect="1" noMove="1" noResize="1" noEditPoints="1" noAdjustHandles="1" noChangeArrowheads="1" noChangeShapeType="1" noTextEdit="1"/>
              </p:cNvSpPr>
              <p:nvPr/>
            </p:nvSpPr>
            <p:spPr>
              <a:xfrm>
                <a:off x="10005687" y="4655890"/>
                <a:ext cx="1805313" cy="555912"/>
              </a:xfrm>
              <a:prstGeom prst="roundRect">
                <a:avLst/>
              </a:prstGeom>
              <a:blipFill>
                <a:blip r:embed="rId4"/>
                <a:stretch>
                  <a:fillRect t="-11111"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ounded Rectangle 28">
                <a:extLst>
                  <a:ext uri="{FF2B5EF4-FFF2-40B4-BE49-F238E27FC236}">
                    <a16:creationId xmlns:a16="http://schemas.microsoft.com/office/drawing/2014/main" id="{F0DDA10B-5AE6-2F42-B351-8044E49A42BD}"/>
                  </a:ext>
                </a:extLst>
              </p:cNvPr>
              <p:cNvSpPr/>
              <p:nvPr/>
            </p:nvSpPr>
            <p:spPr>
              <a:xfrm>
                <a:off x="10025143" y="5447473"/>
                <a:ext cx="1785857" cy="1262492"/>
              </a:xfrm>
              <a:prstGeom prst="roundRect">
                <a:avLst/>
              </a:prstGeom>
              <a:solidFill>
                <a:srgbClr val="4C32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𝑛𝑜</m:t>
                      </m:r>
                      <m:r>
                        <a:rPr lang="en-US" b="0" i="1" smtClean="0">
                          <a:latin typeface="Cambria Math" panose="02040503050406030204" pitchFamily="18" charset="0"/>
                        </a:rPr>
                        <m:t> </m:t>
                      </m:r>
                      <m:r>
                        <a:rPr lang="en-US" b="0" i="1" smtClean="0">
                          <a:latin typeface="Cambria Math" panose="02040503050406030204" pitchFamily="18" charset="0"/>
                        </a:rPr>
                        <m:t>𝑟𝑒𝑎𝑠𝑜𝑛𝑎𝑏𝑙𝑒</m:t>
                      </m:r>
                    </m:oMath>
                  </m:oMathPara>
                </a14:m>
                <a:endParaRPr lang="en-US" b="0"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𝑇h𝑒𝑡𝑎</m:t>
                      </m:r>
                      <m:r>
                        <a:rPr lang="en-US" b="0" i="1" smtClean="0">
                          <a:latin typeface="Cambria Math" panose="02040503050406030204" pitchFamily="18" charset="0"/>
                        </a:rPr>
                        <m:t> </m:t>
                      </m:r>
                      <m:r>
                        <a:rPr lang="en-US" b="0" i="1" smtClean="0">
                          <a:latin typeface="Cambria Math" panose="02040503050406030204" pitchFamily="18" charset="0"/>
                        </a:rPr>
                        <m:t>𝑏𝑜𝑢𝑛𝑑</m:t>
                      </m:r>
                    </m:oMath>
                  </m:oMathPara>
                </a14:m>
                <a:endParaRPr lang="en-US" dirty="0"/>
              </a:p>
            </p:txBody>
          </p:sp>
        </mc:Choice>
        <mc:Fallback xmlns="">
          <p:sp>
            <p:nvSpPr>
              <p:cNvPr id="29" name="Rounded Rectangle 28">
                <a:extLst>
                  <a:ext uri="{FF2B5EF4-FFF2-40B4-BE49-F238E27FC236}">
                    <a16:creationId xmlns:a16="http://schemas.microsoft.com/office/drawing/2014/main" id="{F0DDA10B-5AE6-2F42-B351-8044E49A42BD}"/>
                  </a:ext>
                </a:extLst>
              </p:cNvPr>
              <p:cNvSpPr>
                <a:spLocks noRot="1" noChangeAspect="1" noMove="1" noResize="1" noEditPoints="1" noAdjustHandles="1" noChangeArrowheads="1" noChangeShapeType="1" noTextEdit="1"/>
              </p:cNvSpPr>
              <p:nvPr/>
            </p:nvSpPr>
            <p:spPr>
              <a:xfrm>
                <a:off x="10025143" y="5447473"/>
                <a:ext cx="1785857" cy="1262492"/>
              </a:xfrm>
              <a:prstGeom prst="roundRect">
                <a:avLst/>
              </a:prstGeom>
              <a:blipFill>
                <a:blip r:embed="rId5"/>
                <a:stretch>
                  <a:fillRect/>
                </a:stretch>
              </a:blipFill>
            </p:spPr>
            <p:txBody>
              <a:bodyPr/>
              <a:lstStyle/>
              <a:p>
                <a:r>
                  <a:rPr lang="en-US">
                    <a:noFill/>
                  </a:rPr>
                  <a:t> </a:t>
                </a:r>
              </a:p>
            </p:txBody>
          </p:sp>
        </mc:Fallback>
      </mc:AlternateContent>
      <p:cxnSp>
        <p:nvCxnSpPr>
          <p:cNvPr id="30" name="Straight Arrow Connector 29">
            <a:extLst>
              <a:ext uri="{FF2B5EF4-FFF2-40B4-BE49-F238E27FC236}">
                <a16:creationId xmlns:a16="http://schemas.microsoft.com/office/drawing/2014/main" id="{D399CF53-4B71-1047-964B-011106A058EA}"/>
              </a:ext>
            </a:extLst>
          </p:cNvPr>
          <p:cNvCxnSpPr>
            <a:cxnSpLocks/>
            <a:endCxn id="28" idx="1"/>
          </p:cNvCxnSpPr>
          <p:nvPr/>
        </p:nvCxnSpPr>
        <p:spPr>
          <a:xfrm>
            <a:off x="7417960" y="4655891"/>
            <a:ext cx="2587727" cy="277955"/>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615B851-1443-324A-AC22-F06501987294}"/>
              </a:ext>
            </a:extLst>
          </p:cNvPr>
          <p:cNvCxnSpPr>
            <a:cxnSpLocks/>
            <a:endCxn id="28" idx="1"/>
          </p:cNvCxnSpPr>
          <p:nvPr/>
        </p:nvCxnSpPr>
        <p:spPr>
          <a:xfrm>
            <a:off x="7417960" y="4655890"/>
            <a:ext cx="2587727" cy="277956"/>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464878C-CB3B-ED4F-A17D-1898B09DB31A}"/>
              </a:ext>
            </a:extLst>
          </p:cNvPr>
          <p:cNvCxnSpPr>
            <a:cxnSpLocks/>
            <a:endCxn id="28" idx="1"/>
          </p:cNvCxnSpPr>
          <p:nvPr/>
        </p:nvCxnSpPr>
        <p:spPr>
          <a:xfrm>
            <a:off x="7417960" y="4655890"/>
            <a:ext cx="2587727" cy="277956"/>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E5A4034-2FB2-E041-835D-BB94D9E66A6F}"/>
              </a:ext>
            </a:extLst>
          </p:cNvPr>
          <p:cNvCxnSpPr>
            <a:cxnSpLocks/>
          </p:cNvCxnSpPr>
          <p:nvPr/>
        </p:nvCxnSpPr>
        <p:spPr>
          <a:xfrm flipV="1">
            <a:off x="7427687" y="3920536"/>
            <a:ext cx="2610986" cy="703563"/>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92F1D01E-F2DF-684B-8173-E1B0AB2AB73C}"/>
              </a:ext>
            </a:extLst>
          </p:cNvPr>
          <p:cNvCxnSpPr>
            <a:cxnSpLocks/>
            <a:endCxn id="29" idx="1"/>
          </p:cNvCxnSpPr>
          <p:nvPr/>
        </p:nvCxnSpPr>
        <p:spPr>
          <a:xfrm>
            <a:off x="7488971" y="4655890"/>
            <a:ext cx="2536172" cy="1422829"/>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AF878721-25A2-784D-A1AF-EA2844551B83}"/>
              </a:ext>
            </a:extLst>
          </p:cNvPr>
          <p:cNvSpPr txBox="1"/>
          <p:nvPr/>
        </p:nvSpPr>
        <p:spPr>
          <a:xfrm>
            <a:off x="1556426" y="6050604"/>
            <a:ext cx="3439916" cy="369332"/>
          </a:xfrm>
          <a:prstGeom prst="rect">
            <a:avLst/>
          </a:prstGeom>
          <a:noFill/>
        </p:spPr>
        <p:txBody>
          <a:bodyPr wrap="none" rtlCol="0">
            <a:spAutoFit/>
          </a:bodyPr>
          <a:lstStyle/>
          <a:p>
            <a:r>
              <a:rPr lang="en-US" dirty="0" err="1"/>
              <a:t>isPrime</a:t>
            </a:r>
            <a:r>
              <a:rPr lang="en-US" dirty="0"/>
              <a:t> example (unusual odd case)</a:t>
            </a:r>
          </a:p>
        </p:txBody>
      </p:sp>
    </p:spTree>
    <p:extLst>
      <p:ext uri="{BB962C8B-B14F-4D97-AF65-F5344CB8AC3E}">
        <p14:creationId xmlns:p14="http://schemas.microsoft.com/office/powerpoint/2010/main" val="40061089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81DD5-FFD7-D344-8D67-8C9AA154E822}"/>
              </a:ext>
            </a:extLst>
          </p:cNvPr>
          <p:cNvSpPr>
            <a:spLocks noGrp="1"/>
          </p:cNvSpPr>
          <p:nvPr>
            <p:ph type="title"/>
          </p:nvPr>
        </p:nvSpPr>
        <p:spPr/>
        <p:txBody>
          <a:bodyPr/>
          <a:lstStyle/>
          <a:p>
            <a:r>
              <a:rPr lang="en-US" dirty="0"/>
              <a:t>Questions</a:t>
            </a:r>
          </a:p>
        </p:txBody>
      </p:sp>
      <p:sp>
        <p:nvSpPr>
          <p:cNvPr id="3" name="Footer Placeholder 2">
            <a:extLst>
              <a:ext uri="{FF2B5EF4-FFF2-40B4-BE49-F238E27FC236}">
                <a16:creationId xmlns:a16="http://schemas.microsoft.com/office/drawing/2014/main" id="{B049FC34-7E03-C045-8BFD-53EFD8D22712}"/>
              </a:ext>
            </a:extLst>
          </p:cNvPr>
          <p:cNvSpPr>
            <a:spLocks noGrp="1"/>
          </p:cNvSpPr>
          <p:nvPr>
            <p:ph type="ftr" sz="quarter" idx="11"/>
          </p:nvPr>
        </p:nvSpPr>
        <p:spPr/>
        <p:txBody>
          <a:bodyPr/>
          <a:lstStyle/>
          <a:p>
            <a:r>
              <a:rPr lang="en-US"/>
              <a:t>CSE 373 SP 18 - Kasey Champion</a:t>
            </a:r>
            <a:endParaRPr lang="en-US" dirty="0"/>
          </a:p>
        </p:txBody>
      </p:sp>
      <p:sp>
        <p:nvSpPr>
          <p:cNvPr id="4" name="Slide Number Placeholder 3">
            <a:extLst>
              <a:ext uri="{FF2B5EF4-FFF2-40B4-BE49-F238E27FC236}">
                <a16:creationId xmlns:a16="http://schemas.microsoft.com/office/drawing/2014/main" id="{60665FB6-728A-4649-BAC5-A36B91FB884B}"/>
              </a:ext>
            </a:extLst>
          </p:cNvPr>
          <p:cNvSpPr>
            <a:spLocks noGrp="1"/>
          </p:cNvSpPr>
          <p:nvPr>
            <p:ph type="sldNum" sz="quarter" idx="12"/>
          </p:nvPr>
        </p:nvSpPr>
        <p:spPr/>
        <p:txBody>
          <a:bodyPr/>
          <a:lstStyle/>
          <a:p>
            <a:fld id="{659665DE-58FC-41F4-AC58-2C90A5E00527}" type="slidenum">
              <a:rPr lang="en-US" smtClean="0"/>
              <a:pPr/>
              <a:t>41</a:t>
            </a:fld>
            <a:endParaRPr lang="en-US"/>
          </a:p>
        </p:txBody>
      </p:sp>
      <p:sp>
        <p:nvSpPr>
          <p:cNvPr id="5" name="Text Placeholder 4">
            <a:extLst>
              <a:ext uri="{FF2B5EF4-FFF2-40B4-BE49-F238E27FC236}">
                <a16:creationId xmlns:a16="http://schemas.microsoft.com/office/drawing/2014/main" id="{2FA9A128-6726-9A49-8689-2A1AFEB382D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835876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22A62E5-768C-DD4D-9BAC-0006E7292698}"/>
              </a:ext>
            </a:extLst>
          </p:cNvPr>
          <p:cNvSpPr>
            <a:spLocks noGrp="1"/>
          </p:cNvSpPr>
          <p:nvPr>
            <p:ph type="ftr" sz="quarter" idx="11"/>
          </p:nvPr>
        </p:nvSpPr>
        <p:spPr/>
        <p:txBody>
          <a:bodyPr/>
          <a:lstStyle/>
          <a:p>
            <a:r>
              <a:rPr lang="en-US"/>
              <a:t>CSE 373 SP 18 - Kasey Champion</a:t>
            </a:r>
          </a:p>
        </p:txBody>
      </p:sp>
      <p:sp>
        <p:nvSpPr>
          <p:cNvPr id="3" name="Slide Number Placeholder 2">
            <a:extLst>
              <a:ext uri="{FF2B5EF4-FFF2-40B4-BE49-F238E27FC236}">
                <a16:creationId xmlns:a16="http://schemas.microsoft.com/office/drawing/2014/main" id="{5175566A-D9DD-7A4D-A67E-C46E3F65F186}"/>
              </a:ext>
            </a:extLst>
          </p:cNvPr>
          <p:cNvSpPr>
            <a:spLocks noGrp="1"/>
          </p:cNvSpPr>
          <p:nvPr>
            <p:ph type="sldNum" sz="quarter" idx="12"/>
          </p:nvPr>
        </p:nvSpPr>
        <p:spPr/>
        <p:txBody>
          <a:bodyPr/>
          <a:lstStyle/>
          <a:p>
            <a:fld id="{659665DE-58FC-41F4-AC58-2C90A5E00527}" type="slidenum">
              <a:rPr lang="en-US" smtClean="0"/>
              <a:t>42</a:t>
            </a:fld>
            <a:endParaRPr lang="en-US"/>
          </a:p>
        </p:txBody>
      </p:sp>
      <p:sp>
        <p:nvSpPr>
          <p:cNvPr id="5" name="TextBox 4">
            <a:extLst>
              <a:ext uri="{FF2B5EF4-FFF2-40B4-BE49-F238E27FC236}">
                <a16:creationId xmlns:a16="http://schemas.microsoft.com/office/drawing/2014/main" id="{23B8B796-016D-1246-8D64-CDB8654D3039}"/>
              </a:ext>
            </a:extLst>
          </p:cNvPr>
          <p:cNvSpPr txBox="1"/>
          <p:nvPr/>
        </p:nvSpPr>
        <p:spPr>
          <a:xfrm>
            <a:off x="784293" y="1397675"/>
            <a:ext cx="11026707" cy="4031873"/>
          </a:xfrm>
          <a:prstGeom prst="rect">
            <a:avLst/>
          </a:prstGeom>
          <a:noFill/>
        </p:spPr>
        <p:txBody>
          <a:bodyPr wrap="square" rtlCol="0">
            <a:spAutoFit/>
          </a:bodyPr>
          <a:lstStyle/>
          <a:p>
            <a:r>
              <a:rPr lang="en-US" sz="3200" dirty="0">
                <a:latin typeface="Segoe UI Emoji" panose="020B0502040204020203" pitchFamily="34" charset="0"/>
                <a:ea typeface="Segoe UI Emoji" panose="020B0502040204020203" pitchFamily="34" charset="0"/>
              </a:rPr>
              <a:t>- rough idea of how to turn a piece of code into a function that we can categorize with big-O, Omega, and Theta</a:t>
            </a:r>
          </a:p>
          <a:p>
            <a:endParaRPr lang="en-US" sz="3200" dirty="0">
              <a:latin typeface="Segoe UI Emoji" panose="020B0502040204020203" pitchFamily="34" charset="0"/>
              <a:ea typeface="Segoe UI Emoji" panose="020B0502040204020203" pitchFamily="34" charset="0"/>
            </a:endParaRPr>
          </a:p>
          <a:p>
            <a:pPr marL="285750" indent="-285750">
              <a:buFontTx/>
              <a:buChar char="-"/>
            </a:pPr>
            <a:r>
              <a:rPr lang="en-US" sz="3200" dirty="0">
                <a:latin typeface="Segoe UI Emoji" panose="020B0502040204020203" pitchFamily="34" charset="0"/>
                <a:ea typeface="Segoe UI Emoji" panose="020B0502040204020203" pitchFamily="34" charset="0"/>
              </a:rPr>
              <a:t>definition of big O, Omega Theta and how functions fit into them:</a:t>
            </a:r>
          </a:p>
          <a:p>
            <a:pPr marL="742950" lvl="1" indent="-285750">
              <a:buFontTx/>
              <a:buChar char="-"/>
            </a:pPr>
            <a:r>
              <a:rPr lang="en-US" sz="3200" dirty="0">
                <a:latin typeface="Segoe UI Emoji" panose="020B0502040204020203" pitchFamily="34" charset="0"/>
                <a:ea typeface="Segoe UI Emoji" panose="020B0502040204020203" pitchFamily="34" charset="0"/>
              </a:rPr>
              <a:t>visually with plots</a:t>
            </a:r>
          </a:p>
          <a:p>
            <a:pPr marL="742950" lvl="1" indent="-285750">
              <a:buFontTx/>
              <a:buChar char="-"/>
            </a:pPr>
            <a:r>
              <a:rPr lang="en-US" sz="3200" dirty="0">
                <a:latin typeface="Segoe UI Emoji" panose="020B0502040204020203" pitchFamily="34" charset="0"/>
                <a:ea typeface="Segoe UI Emoji" panose="020B0502040204020203" pitchFamily="34" charset="0"/>
              </a:rPr>
              <a:t>through formal math definitions</a:t>
            </a:r>
          </a:p>
          <a:p>
            <a:pPr marL="742950" lvl="1" indent="-285750">
              <a:buFontTx/>
              <a:buChar char="-"/>
            </a:pPr>
            <a:r>
              <a:rPr lang="en-US" sz="3200" dirty="0">
                <a:latin typeface="Segoe UI Emoji" panose="020B0502040204020203" pitchFamily="34" charset="0"/>
                <a:ea typeface="Segoe UI Emoji" panose="020B0502040204020203" pitchFamily="34" charset="0"/>
              </a:rPr>
              <a:t>tight/loose bounds</a:t>
            </a:r>
          </a:p>
        </p:txBody>
      </p:sp>
      <p:sp>
        <p:nvSpPr>
          <p:cNvPr id="7" name="TextBox 6">
            <a:extLst>
              <a:ext uri="{FF2B5EF4-FFF2-40B4-BE49-F238E27FC236}">
                <a16:creationId xmlns:a16="http://schemas.microsoft.com/office/drawing/2014/main" id="{C7614267-3C03-1942-96BB-A21C006A8798}"/>
              </a:ext>
            </a:extLst>
          </p:cNvPr>
          <p:cNvSpPr txBox="1"/>
          <p:nvPr/>
        </p:nvSpPr>
        <p:spPr>
          <a:xfrm>
            <a:off x="784293" y="473528"/>
            <a:ext cx="2202654" cy="646331"/>
          </a:xfrm>
          <a:prstGeom prst="rect">
            <a:avLst/>
          </a:prstGeom>
          <a:noFill/>
        </p:spPr>
        <p:txBody>
          <a:bodyPr wrap="none" rtlCol="0">
            <a:spAutoFit/>
          </a:bodyPr>
          <a:lstStyle/>
          <a:p>
            <a:r>
              <a:rPr lang="en-US" sz="3600" dirty="0"/>
              <a:t>Takeaways</a:t>
            </a:r>
          </a:p>
        </p:txBody>
      </p:sp>
    </p:spTree>
    <p:extLst>
      <p:ext uri="{BB962C8B-B14F-4D97-AF65-F5344CB8AC3E}">
        <p14:creationId xmlns:p14="http://schemas.microsoft.com/office/powerpoint/2010/main" val="1796697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223561C-B055-744A-9E22-A61433542648}"/>
              </a:ext>
            </a:extLst>
          </p:cNvPr>
          <p:cNvSpPr>
            <a:spLocks noGrp="1"/>
          </p:cNvSpPr>
          <p:nvPr>
            <p:ph type="ftr" sz="quarter" idx="11"/>
          </p:nvPr>
        </p:nvSpPr>
        <p:spPr/>
        <p:txBody>
          <a:bodyPr/>
          <a:lstStyle/>
          <a:p>
            <a:r>
              <a:rPr lang="en-US"/>
              <a:t>CSE 373 SP 18 - Kasey Champion</a:t>
            </a:r>
          </a:p>
        </p:txBody>
      </p:sp>
      <p:sp>
        <p:nvSpPr>
          <p:cNvPr id="3" name="Slide Number Placeholder 2">
            <a:extLst>
              <a:ext uri="{FF2B5EF4-FFF2-40B4-BE49-F238E27FC236}">
                <a16:creationId xmlns:a16="http://schemas.microsoft.com/office/drawing/2014/main" id="{87112169-F67C-814B-AEE9-2DF58F5D24B2}"/>
              </a:ext>
            </a:extLst>
          </p:cNvPr>
          <p:cNvSpPr>
            <a:spLocks noGrp="1"/>
          </p:cNvSpPr>
          <p:nvPr>
            <p:ph type="sldNum" sz="quarter" idx="12"/>
          </p:nvPr>
        </p:nvSpPr>
        <p:spPr/>
        <p:txBody>
          <a:bodyPr/>
          <a:lstStyle/>
          <a:p>
            <a:fld id="{659665DE-58FC-41F4-AC58-2C90A5E00527}" type="slidenum">
              <a:rPr lang="en-US" smtClean="0"/>
              <a:t>5</a:t>
            </a:fld>
            <a:endParaRPr lang="en-US"/>
          </a:p>
        </p:txBody>
      </p:sp>
      <p:sp>
        <p:nvSpPr>
          <p:cNvPr id="4" name="Rounded Rectangle 3">
            <a:extLst>
              <a:ext uri="{FF2B5EF4-FFF2-40B4-BE49-F238E27FC236}">
                <a16:creationId xmlns:a16="http://schemas.microsoft.com/office/drawing/2014/main" id="{D401003D-9A4C-4E4B-91CB-903CEB9F650D}"/>
              </a:ext>
            </a:extLst>
          </p:cNvPr>
          <p:cNvSpPr/>
          <p:nvPr/>
        </p:nvSpPr>
        <p:spPr>
          <a:xfrm>
            <a:off x="392745" y="659742"/>
            <a:ext cx="1805312" cy="17993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piece of code </a:t>
            </a:r>
          </a:p>
        </p:txBody>
      </p:sp>
      <p:sp>
        <p:nvSpPr>
          <p:cNvPr id="6" name="Rounded Rectangle 5">
            <a:extLst>
              <a:ext uri="{FF2B5EF4-FFF2-40B4-BE49-F238E27FC236}">
                <a16:creationId xmlns:a16="http://schemas.microsoft.com/office/drawing/2014/main" id="{8D6DF2C2-EC64-A34A-B9EE-A4C732D1B3C4}"/>
              </a:ext>
            </a:extLst>
          </p:cNvPr>
          <p:cNvSpPr/>
          <p:nvPr/>
        </p:nvSpPr>
        <p:spPr>
          <a:xfrm>
            <a:off x="4975736" y="659741"/>
            <a:ext cx="2442224" cy="17993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mathematical function modeling the runtime of a piece of code</a:t>
            </a:r>
          </a:p>
        </p:txBody>
      </p:sp>
      <p:sp>
        <p:nvSpPr>
          <p:cNvPr id="7" name="Rounded Rectangle 6">
            <a:extLst>
              <a:ext uri="{FF2B5EF4-FFF2-40B4-BE49-F238E27FC236}">
                <a16:creationId xmlns:a16="http://schemas.microsoft.com/office/drawing/2014/main" id="{F0D8AA74-0BA4-2541-A300-79D7FB0775F4}"/>
              </a:ext>
            </a:extLst>
          </p:cNvPr>
          <p:cNvSpPr/>
          <p:nvPr/>
        </p:nvSpPr>
        <p:spPr>
          <a:xfrm>
            <a:off x="9934676" y="659744"/>
            <a:ext cx="1805313" cy="17993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big O runtime</a:t>
            </a:r>
          </a:p>
        </p:txBody>
      </p:sp>
      <p:sp>
        <p:nvSpPr>
          <p:cNvPr id="9" name="Right Arrow 8">
            <a:extLst>
              <a:ext uri="{FF2B5EF4-FFF2-40B4-BE49-F238E27FC236}">
                <a16:creationId xmlns:a16="http://schemas.microsoft.com/office/drawing/2014/main" id="{2A9E708E-84BA-AC4C-80FC-DFF7B0F27E87}"/>
              </a:ext>
            </a:extLst>
          </p:cNvPr>
          <p:cNvSpPr/>
          <p:nvPr/>
        </p:nvSpPr>
        <p:spPr>
          <a:xfrm>
            <a:off x="2570999" y="659741"/>
            <a:ext cx="2330245" cy="17993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code modeling</a:t>
            </a:r>
          </a:p>
        </p:txBody>
      </p:sp>
      <p:sp>
        <p:nvSpPr>
          <p:cNvPr id="10" name="Right Arrow 9">
            <a:extLst>
              <a:ext uri="{FF2B5EF4-FFF2-40B4-BE49-F238E27FC236}">
                <a16:creationId xmlns:a16="http://schemas.microsoft.com/office/drawing/2014/main" id="{8AA044A7-2903-D94B-B69F-0579FAAFED96}"/>
              </a:ext>
            </a:extLst>
          </p:cNvPr>
          <p:cNvSpPr/>
          <p:nvPr/>
        </p:nvSpPr>
        <p:spPr>
          <a:xfrm>
            <a:off x="7511195" y="659741"/>
            <a:ext cx="2330245" cy="17993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asymptotic analysis</a:t>
            </a:r>
          </a:p>
        </p:txBody>
      </p:sp>
      <p:sp>
        <p:nvSpPr>
          <p:cNvPr id="13" name="Rounded Rectangle 12">
            <a:extLst>
              <a:ext uri="{FF2B5EF4-FFF2-40B4-BE49-F238E27FC236}">
                <a16:creationId xmlns:a16="http://schemas.microsoft.com/office/drawing/2014/main" id="{579562B9-A6FE-9845-8E5E-686791F91207}"/>
              </a:ext>
            </a:extLst>
          </p:cNvPr>
          <p:cNvSpPr/>
          <p:nvPr/>
        </p:nvSpPr>
        <p:spPr>
          <a:xfrm>
            <a:off x="392745" y="3602071"/>
            <a:ext cx="1805312" cy="1799303"/>
          </a:xfrm>
          <a:prstGeom prst="roundRect">
            <a:avLst/>
          </a:prstGeom>
          <a:solidFill>
            <a:srgbClr val="4C32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ourier New" panose="02070309020205020404" pitchFamily="49" charset="0"/>
                <a:cs typeface="Courier New" panose="02070309020205020404" pitchFamily="49" charset="0"/>
              </a:rPr>
              <a:t>method1()</a:t>
            </a:r>
          </a:p>
        </p:txBody>
      </p:sp>
      <mc:AlternateContent xmlns:mc="http://schemas.openxmlformats.org/markup-compatibility/2006" xmlns:a14="http://schemas.microsoft.com/office/drawing/2010/main">
        <mc:Choice Requires="a14">
          <p:sp>
            <p:nvSpPr>
              <p:cNvPr id="14" name="Rounded Rectangle 13">
                <a:extLst>
                  <a:ext uri="{FF2B5EF4-FFF2-40B4-BE49-F238E27FC236}">
                    <a16:creationId xmlns:a16="http://schemas.microsoft.com/office/drawing/2014/main" id="{67E9DAE7-D093-564F-A63F-56DBAE85B0D8}"/>
                  </a:ext>
                </a:extLst>
              </p:cNvPr>
              <p:cNvSpPr/>
              <p:nvPr/>
            </p:nvSpPr>
            <p:spPr>
              <a:xfrm>
                <a:off x="4975736" y="3602070"/>
                <a:ext cx="2442224" cy="1799303"/>
              </a:xfrm>
              <a:prstGeom prst="roundRect">
                <a:avLst/>
              </a:prstGeom>
              <a:solidFill>
                <a:srgbClr val="4C32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f(n) = 5</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oMath>
                </a14:m>
                <a:r>
                  <a:rPr lang="en-US" dirty="0"/>
                  <a:t>+3n+2</a:t>
                </a:r>
              </a:p>
            </p:txBody>
          </p:sp>
        </mc:Choice>
        <mc:Fallback xmlns="">
          <p:sp>
            <p:nvSpPr>
              <p:cNvPr id="14" name="Rounded Rectangle 13">
                <a:extLst>
                  <a:ext uri="{FF2B5EF4-FFF2-40B4-BE49-F238E27FC236}">
                    <a16:creationId xmlns:a16="http://schemas.microsoft.com/office/drawing/2014/main" id="{67E9DAE7-D093-564F-A63F-56DBAE85B0D8}"/>
                  </a:ext>
                </a:extLst>
              </p:cNvPr>
              <p:cNvSpPr>
                <a:spLocks noRot="1" noChangeAspect="1" noMove="1" noResize="1" noEditPoints="1" noAdjustHandles="1" noChangeArrowheads="1" noChangeShapeType="1" noTextEdit="1"/>
              </p:cNvSpPr>
              <p:nvPr/>
            </p:nvSpPr>
            <p:spPr>
              <a:xfrm>
                <a:off x="4975736" y="3602070"/>
                <a:ext cx="2442224" cy="1799303"/>
              </a:xfrm>
              <a:prstGeom prst="roundRect">
                <a:avLst/>
              </a:prstGeom>
              <a:blipFill>
                <a:blip r:embed="rId3"/>
                <a:stretch>
                  <a:fillRect/>
                </a:stretch>
              </a:blipFill>
            </p:spPr>
            <p:txBody>
              <a:bodyPr/>
              <a:lstStyle/>
              <a:p>
                <a:r>
                  <a:rPr lang="en-US">
                    <a:noFill/>
                  </a:rPr>
                  <a:t> </a:t>
                </a:r>
              </a:p>
            </p:txBody>
          </p:sp>
        </mc:Fallback>
      </mc:AlternateContent>
      <p:sp>
        <p:nvSpPr>
          <p:cNvPr id="15" name="Right Arrow 14">
            <a:extLst>
              <a:ext uri="{FF2B5EF4-FFF2-40B4-BE49-F238E27FC236}">
                <a16:creationId xmlns:a16="http://schemas.microsoft.com/office/drawing/2014/main" id="{31B2935E-3600-0141-876C-A72F0559B91A}"/>
              </a:ext>
            </a:extLst>
          </p:cNvPr>
          <p:cNvSpPr/>
          <p:nvPr/>
        </p:nvSpPr>
        <p:spPr>
          <a:xfrm>
            <a:off x="2570999" y="3602070"/>
            <a:ext cx="2330245" cy="1799303"/>
          </a:xfrm>
          <a:prstGeom prst="rightArrow">
            <a:avLst/>
          </a:prstGeom>
          <a:solidFill>
            <a:srgbClr val="4C32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code modeling</a:t>
            </a:r>
          </a:p>
        </p:txBody>
      </p:sp>
      <p:sp>
        <p:nvSpPr>
          <p:cNvPr id="16" name="Right Arrow 15">
            <a:extLst>
              <a:ext uri="{FF2B5EF4-FFF2-40B4-BE49-F238E27FC236}">
                <a16:creationId xmlns:a16="http://schemas.microsoft.com/office/drawing/2014/main" id="{17F6974C-8BF0-1E49-A30A-542CFE0D53AF}"/>
              </a:ext>
            </a:extLst>
          </p:cNvPr>
          <p:cNvSpPr/>
          <p:nvPr/>
        </p:nvSpPr>
        <p:spPr>
          <a:xfrm>
            <a:off x="7511195" y="3602070"/>
            <a:ext cx="2330245" cy="1799303"/>
          </a:xfrm>
          <a:prstGeom prst="rightArrow">
            <a:avLst/>
          </a:prstGeom>
          <a:solidFill>
            <a:srgbClr val="4C32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asymptotic analysis</a:t>
            </a:r>
          </a:p>
        </p:txBody>
      </p:sp>
      <mc:AlternateContent xmlns:mc="http://schemas.openxmlformats.org/markup-compatibility/2006" xmlns:a14="http://schemas.microsoft.com/office/drawing/2010/main">
        <mc:Choice Requires="a14">
          <p:sp>
            <p:nvSpPr>
              <p:cNvPr id="17" name="Rounded Rectangle 16">
                <a:extLst>
                  <a:ext uri="{FF2B5EF4-FFF2-40B4-BE49-F238E27FC236}">
                    <a16:creationId xmlns:a16="http://schemas.microsoft.com/office/drawing/2014/main" id="{4269C622-009E-A844-A962-CC476D4768B2}"/>
                  </a:ext>
                </a:extLst>
              </p:cNvPr>
              <p:cNvSpPr/>
              <p:nvPr/>
            </p:nvSpPr>
            <p:spPr>
              <a:xfrm>
                <a:off x="10005687" y="3602071"/>
                <a:ext cx="1805313" cy="1799302"/>
              </a:xfrm>
              <a:prstGeom prst="roundRect">
                <a:avLst/>
              </a:prstGeom>
              <a:solidFill>
                <a:srgbClr val="4C32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oMath>
                </a14:m>
                <a:r>
                  <a:rPr lang="en-US" dirty="0"/>
                  <a:t>)</a:t>
                </a:r>
              </a:p>
            </p:txBody>
          </p:sp>
        </mc:Choice>
        <mc:Fallback xmlns="">
          <p:sp>
            <p:nvSpPr>
              <p:cNvPr id="17" name="Rounded Rectangle 16">
                <a:extLst>
                  <a:ext uri="{FF2B5EF4-FFF2-40B4-BE49-F238E27FC236}">
                    <a16:creationId xmlns:a16="http://schemas.microsoft.com/office/drawing/2014/main" id="{4269C622-009E-A844-A962-CC476D4768B2}"/>
                  </a:ext>
                </a:extLst>
              </p:cNvPr>
              <p:cNvSpPr>
                <a:spLocks noRot="1" noChangeAspect="1" noMove="1" noResize="1" noEditPoints="1" noAdjustHandles="1" noChangeArrowheads="1" noChangeShapeType="1" noTextEdit="1"/>
              </p:cNvSpPr>
              <p:nvPr/>
            </p:nvSpPr>
            <p:spPr>
              <a:xfrm>
                <a:off x="10005687" y="3602071"/>
                <a:ext cx="1805313" cy="1799302"/>
              </a:xfrm>
              <a:prstGeom prst="roundRect">
                <a:avLst/>
              </a:prstGeom>
              <a:blipFill>
                <a:blip r:embed="rId4"/>
                <a:stretch>
                  <a:fillRect/>
                </a:stretch>
              </a:blipFill>
            </p:spPr>
            <p:txBody>
              <a:bodyPr/>
              <a:lstStyle/>
              <a:p>
                <a:r>
                  <a:rPr lang="en-US">
                    <a:noFill/>
                  </a:rPr>
                  <a:t> </a:t>
                </a:r>
              </a:p>
            </p:txBody>
          </p:sp>
        </mc:Fallback>
      </mc:AlternateContent>
      <p:cxnSp>
        <p:nvCxnSpPr>
          <p:cNvPr id="19" name="Straight Connector 18">
            <a:extLst>
              <a:ext uri="{FF2B5EF4-FFF2-40B4-BE49-F238E27FC236}">
                <a16:creationId xmlns:a16="http://schemas.microsoft.com/office/drawing/2014/main" id="{108CFC26-CA26-DE47-B97E-50FCA7343A4B}"/>
              </a:ext>
            </a:extLst>
          </p:cNvPr>
          <p:cNvCxnSpPr/>
          <p:nvPr/>
        </p:nvCxnSpPr>
        <p:spPr>
          <a:xfrm>
            <a:off x="0" y="3097161"/>
            <a:ext cx="12477135"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E2AB1C3-0D34-7244-A816-0BC7AF9B6E8C}"/>
              </a:ext>
            </a:extLst>
          </p:cNvPr>
          <p:cNvSpPr txBox="1"/>
          <p:nvPr/>
        </p:nvSpPr>
        <p:spPr>
          <a:xfrm>
            <a:off x="4975736" y="39278"/>
            <a:ext cx="4327710" cy="461665"/>
          </a:xfrm>
          <a:prstGeom prst="rect">
            <a:avLst/>
          </a:prstGeom>
          <a:noFill/>
        </p:spPr>
        <p:txBody>
          <a:bodyPr wrap="square" rtlCol="0">
            <a:spAutoFit/>
          </a:bodyPr>
          <a:lstStyle/>
          <a:p>
            <a:r>
              <a:rPr lang="en-US" sz="2400" dirty="0"/>
              <a:t>General process</a:t>
            </a:r>
          </a:p>
        </p:txBody>
      </p:sp>
      <p:sp>
        <p:nvSpPr>
          <p:cNvPr id="21" name="TextBox 20">
            <a:extLst>
              <a:ext uri="{FF2B5EF4-FFF2-40B4-BE49-F238E27FC236}">
                <a16:creationId xmlns:a16="http://schemas.microsoft.com/office/drawing/2014/main" id="{C8B0DABB-7853-F84C-9EB2-ED6A0A5E2399}"/>
              </a:ext>
            </a:extLst>
          </p:cNvPr>
          <p:cNvSpPr txBox="1"/>
          <p:nvPr/>
        </p:nvSpPr>
        <p:spPr>
          <a:xfrm>
            <a:off x="4901244" y="3164950"/>
            <a:ext cx="2629438" cy="369332"/>
          </a:xfrm>
          <a:prstGeom prst="rect">
            <a:avLst/>
          </a:prstGeom>
          <a:noFill/>
        </p:spPr>
        <p:txBody>
          <a:bodyPr wrap="none" rtlCol="0">
            <a:spAutoFit/>
          </a:bodyPr>
          <a:lstStyle/>
          <a:p>
            <a:r>
              <a:rPr lang="en-US" dirty="0"/>
              <a:t>An example of the process</a:t>
            </a:r>
          </a:p>
        </p:txBody>
      </p:sp>
    </p:spTree>
    <p:extLst>
      <p:ext uri="{BB962C8B-B14F-4D97-AF65-F5344CB8AC3E}">
        <p14:creationId xmlns:p14="http://schemas.microsoft.com/office/powerpoint/2010/main" val="1868887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Disclaimer</a:t>
            </a:r>
          </a:p>
        </p:txBody>
      </p:sp>
      <p:sp>
        <p:nvSpPr>
          <p:cNvPr id="7" name="Content Placeholder 6"/>
          <p:cNvSpPr>
            <a:spLocks noGrp="1"/>
          </p:cNvSpPr>
          <p:nvPr>
            <p:ph idx="1"/>
          </p:nvPr>
        </p:nvSpPr>
        <p:spPr/>
        <p:txBody>
          <a:bodyPr/>
          <a:lstStyle/>
          <a:p>
            <a:r>
              <a:rPr lang="en-US" dirty="0"/>
              <a:t>This topic has lots of details/subtle relationships between concepts. </a:t>
            </a:r>
          </a:p>
          <a:p>
            <a:r>
              <a:rPr lang="en-US" dirty="0"/>
              <a:t>We’re going to try to introduce things one at a time (all at once can be overwhelming).</a:t>
            </a:r>
          </a:p>
          <a:p>
            <a:endParaRPr lang="en-US" dirty="0"/>
          </a:p>
          <a:p>
            <a:r>
              <a:rPr lang="en-US" dirty="0"/>
              <a:t>“We’ll see that later” might be the answer to a lot of questions.</a:t>
            </a:r>
          </a:p>
          <a:p>
            <a:endParaRPr lang="en-US" dirty="0"/>
          </a:p>
          <a:p>
            <a:r>
              <a:rPr lang="en-US" dirty="0"/>
              <a:t>“Could you go over ____ again? or “ ____ part of this topic is confusing” are totally valid questions / opinions to voice.  If you’re able to say those on </a:t>
            </a:r>
            <a:r>
              <a:rPr lang="en-US" dirty="0" err="1"/>
              <a:t>pollev</a:t>
            </a:r>
            <a:r>
              <a:rPr lang="en-US" dirty="0"/>
              <a:t> / chat we can probably all learn and benefit from it.</a:t>
            </a:r>
          </a:p>
        </p:txBody>
      </p:sp>
      <p:sp>
        <p:nvSpPr>
          <p:cNvPr id="3" name="Footer Placeholder 2"/>
          <p:cNvSpPr>
            <a:spLocks noGrp="1"/>
          </p:cNvSpPr>
          <p:nvPr>
            <p:ph type="ftr" sz="quarter" idx="11"/>
          </p:nvPr>
        </p:nvSpPr>
        <p:spPr/>
        <p:txBody>
          <a:bodyPr/>
          <a:lstStyle/>
          <a:p>
            <a:r>
              <a:rPr lang="es-ES"/>
              <a:t>CSE 373 Su 19 - Robbie Weber</a:t>
            </a:r>
            <a:endParaRPr lang="en-US"/>
          </a:p>
        </p:txBody>
      </p:sp>
      <p:sp>
        <p:nvSpPr>
          <p:cNvPr id="4" name="Slide Number Placeholder 3"/>
          <p:cNvSpPr>
            <a:spLocks noGrp="1"/>
          </p:cNvSpPr>
          <p:nvPr>
            <p:ph type="sldNum" sz="quarter" idx="12"/>
          </p:nvPr>
        </p:nvSpPr>
        <p:spPr/>
        <p:txBody>
          <a:bodyPr/>
          <a:lstStyle/>
          <a:p>
            <a:fld id="{B25F79AF-F1DE-48BB-950B-071A0F108E0A}" type="slidenum">
              <a:rPr lang="en-US" smtClean="0"/>
              <a:t>6</a:t>
            </a:fld>
            <a:endParaRPr lang="en-US"/>
          </a:p>
        </p:txBody>
      </p:sp>
    </p:spTree>
    <p:extLst>
      <p:ext uri="{BB962C8B-B14F-4D97-AF65-F5344CB8AC3E}">
        <p14:creationId xmlns:p14="http://schemas.microsoft.com/office/powerpoint/2010/main" val="1979543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2687A-00F2-6E4A-8BA6-C1754693F861}"/>
              </a:ext>
            </a:extLst>
          </p:cNvPr>
          <p:cNvSpPr>
            <a:spLocks noGrp="1"/>
          </p:cNvSpPr>
          <p:nvPr>
            <p:ph type="title"/>
          </p:nvPr>
        </p:nvSpPr>
        <p:spPr/>
        <p:txBody>
          <a:bodyPr/>
          <a:lstStyle/>
          <a:p>
            <a:r>
              <a:rPr lang="en-US" dirty="0"/>
              <a:t>Code Modeling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249CE89-7C7A-A44D-B38A-187A63D6EA34}"/>
                  </a:ext>
                </a:extLst>
              </p:cNvPr>
              <p:cNvSpPr>
                <a:spLocks noGrp="1"/>
              </p:cNvSpPr>
              <p:nvPr>
                <p:ph idx="1"/>
              </p:nvPr>
            </p:nvSpPr>
            <p:spPr>
              <a:xfrm>
                <a:off x="575240" y="1463857"/>
                <a:ext cx="10562660" cy="2816043"/>
              </a:xfrm>
            </p:spPr>
            <p:txBody>
              <a:bodyPr>
                <a:normAutofit/>
              </a:bodyPr>
              <a:lstStyle/>
              <a:p>
                <a:r>
                  <a:rPr lang="en-US" b="1" dirty="0">
                    <a:solidFill>
                      <a:srgbClr val="4C3282"/>
                    </a:solidFill>
                  </a:rPr>
                  <a:t>code modeling</a:t>
                </a:r>
                <a:r>
                  <a:rPr lang="en-US" dirty="0"/>
                  <a:t> – the process of mathematically representing how many operations a piece of code will run in relation to the number of inputs </a:t>
                </a:r>
                <a14:m>
                  <m:oMath xmlns:m="http://schemas.openxmlformats.org/officeDocument/2006/math">
                    <m:r>
                      <a:rPr lang="en-US" i="1" dirty="0" smtClean="0">
                        <a:latin typeface="Cambria Math" panose="02040503050406030204" pitchFamily="18" charset="0"/>
                      </a:rPr>
                      <m:t>𝑛</m:t>
                    </m:r>
                  </m:oMath>
                </a14:m>
                <a:r>
                  <a:rPr lang="en-US" dirty="0"/>
                  <a:t>. (We’re going to turn code into a function representing it’s runtime)</a:t>
                </a:r>
              </a:p>
            </p:txBody>
          </p:sp>
        </mc:Choice>
        <mc:Fallback xmlns="">
          <p:sp>
            <p:nvSpPr>
              <p:cNvPr id="3" name="Content Placeholder 2">
                <a:extLst>
                  <a:ext uri="{FF2B5EF4-FFF2-40B4-BE49-F238E27FC236}">
                    <a16:creationId xmlns:a16="http://schemas.microsoft.com/office/drawing/2014/main" id="{8249CE89-7C7A-A44D-B38A-187A63D6EA34}"/>
                  </a:ext>
                </a:extLst>
              </p:cNvPr>
              <p:cNvSpPr>
                <a:spLocks noGrp="1" noRot="1" noChangeAspect="1" noMove="1" noResize="1" noEditPoints="1" noAdjustHandles="1" noChangeArrowheads="1" noChangeShapeType="1" noTextEdit="1"/>
              </p:cNvSpPr>
              <p:nvPr>
                <p:ph idx="1"/>
              </p:nvPr>
            </p:nvSpPr>
            <p:spPr>
              <a:xfrm>
                <a:off x="575240" y="1463857"/>
                <a:ext cx="10562660" cy="2816043"/>
              </a:xfrm>
              <a:blipFill>
                <a:blip r:embed="rId3"/>
                <a:stretch>
                  <a:fillRect l="-240" t="-2691" r="-720"/>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F3020FEE-29A3-8B44-8184-16D93CDB7130}"/>
              </a:ext>
            </a:extLst>
          </p:cNvPr>
          <p:cNvSpPr>
            <a:spLocks noGrp="1"/>
          </p:cNvSpPr>
          <p:nvPr>
            <p:ph type="ftr" sz="quarter" idx="11"/>
          </p:nvPr>
        </p:nvSpPr>
        <p:spPr/>
        <p:txBody>
          <a:bodyPr/>
          <a:lstStyle/>
          <a:p>
            <a:r>
              <a:rPr lang="es-ES"/>
              <a:t>CSE 373 Su 19 - Robbie Weber</a:t>
            </a:r>
            <a:endParaRPr lang="en-US"/>
          </a:p>
        </p:txBody>
      </p:sp>
      <p:sp>
        <p:nvSpPr>
          <p:cNvPr id="5" name="Slide Number Placeholder 4">
            <a:extLst>
              <a:ext uri="{FF2B5EF4-FFF2-40B4-BE49-F238E27FC236}">
                <a16:creationId xmlns:a16="http://schemas.microsoft.com/office/drawing/2014/main" id="{0616B2B6-A5B1-304A-AC48-797692155198}"/>
              </a:ext>
            </a:extLst>
          </p:cNvPr>
          <p:cNvSpPr>
            <a:spLocks noGrp="1"/>
          </p:cNvSpPr>
          <p:nvPr>
            <p:ph type="sldNum" sz="quarter" idx="12"/>
          </p:nvPr>
        </p:nvSpPr>
        <p:spPr/>
        <p:txBody>
          <a:bodyPr/>
          <a:lstStyle/>
          <a:p>
            <a:fld id="{659665DE-58FC-41F4-AC58-2C90A5E00527}" type="slidenum">
              <a:rPr lang="en-US" smtClean="0"/>
              <a:t>7</a:t>
            </a:fld>
            <a:endParaRPr lang="en-US"/>
          </a:p>
        </p:txBody>
      </p:sp>
      <p:sp>
        <p:nvSpPr>
          <p:cNvPr id="7" name="Content Placeholder 2">
            <a:extLst>
              <a:ext uri="{FF2B5EF4-FFF2-40B4-BE49-F238E27FC236}">
                <a16:creationId xmlns:a16="http://schemas.microsoft.com/office/drawing/2014/main" id="{3BE5C079-33DE-4E45-8030-A306097D892C}"/>
              </a:ext>
            </a:extLst>
          </p:cNvPr>
          <p:cNvSpPr txBox="1">
            <a:spLocks/>
          </p:cNvSpPr>
          <p:nvPr/>
        </p:nvSpPr>
        <p:spPr>
          <a:xfrm>
            <a:off x="575239" y="2572706"/>
            <a:ext cx="4682560" cy="3218335"/>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t>What counts as an “operation”?</a:t>
            </a:r>
          </a:p>
          <a:p>
            <a:r>
              <a:rPr lang="en-US" dirty="0">
                <a:solidFill>
                  <a:srgbClr val="B6A479"/>
                </a:solidFill>
              </a:rPr>
              <a:t>Basic operations</a:t>
            </a:r>
          </a:p>
          <a:p>
            <a:pPr lvl="1"/>
            <a:r>
              <a:rPr lang="en-US" dirty="0"/>
              <a:t>Adding </a:t>
            </a:r>
            <a:r>
              <a:rPr lang="en-US" dirty="0" err="1"/>
              <a:t>ints</a:t>
            </a:r>
            <a:r>
              <a:rPr lang="en-US" dirty="0"/>
              <a:t> or doubles</a:t>
            </a:r>
          </a:p>
          <a:p>
            <a:pPr lvl="1"/>
            <a:r>
              <a:rPr lang="en-US" dirty="0"/>
              <a:t>Variable update</a:t>
            </a:r>
          </a:p>
          <a:p>
            <a:pPr lvl="1"/>
            <a:r>
              <a:rPr lang="en-US" dirty="0"/>
              <a:t>Return statement</a:t>
            </a:r>
          </a:p>
          <a:p>
            <a:pPr lvl="1"/>
            <a:r>
              <a:rPr lang="en-US" dirty="0"/>
              <a:t>Accessing array index or object field</a:t>
            </a:r>
          </a:p>
          <a:p>
            <a:r>
              <a:rPr lang="en-US" dirty="0">
                <a:solidFill>
                  <a:srgbClr val="B6A479"/>
                </a:solidFill>
              </a:rPr>
              <a:t>Consecutive statements</a:t>
            </a:r>
          </a:p>
          <a:p>
            <a:pPr lvl="1"/>
            <a:r>
              <a:rPr lang="en-US" dirty="0"/>
              <a:t>Sum time of each statement</a:t>
            </a:r>
          </a:p>
          <a:p>
            <a:pPr marL="0" indent="0">
              <a:buNone/>
            </a:pPr>
            <a:endParaRPr lang="en-US" dirty="0"/>
          </a:p>
        </p:txBody>
      </p:sp>
      <p:sp>
        <p:nvSpPr>
          <p:cNvPr id="10" name="Content Placeholder 2">
            <a:extLst>
              <a:ext uri="{FF2B5EF4-FFF2-40B4-BE49-F238E27FC236}">
                <a16:creationId xmlns:a16="http://schemas.microsoft.com/office/drawing/2014/main" id="{322BEF27-0A87-D144-9771-227C93AF57C6}"/>
              </a:ext>
            </a:extLst>
          </p:cNvPr>
          <p:cNvSpPr txBox="1">
            <a:spLocks/>
          </p:cNvSpPr>
          <p:nvPr/>
        </p:nvSpPr>
        <p:spPr>
          <a:xfrm>
            <a:off x="4686300" y="2982226"/>
            <a:ext cx="5372100" cy="3217819"/>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solidFill>
                  <a:srgbClr val="B6A479"/>
                </a:solidFill>
              </a:rPr>
              <a:t>Function calls</a:t>
            </a:r>
          </a:p>
          <a:p>
            <a:pPr lvl="1"/>
            <a:r>
              <a:rPr lang="en-US" dirty="0"/>
              <a:t>Count runtime of function body</a:t>
            </a:r>
          </a:p>
          <a:p>
            <a:pPr lvl="1"/>
            <a:r>
              <a:rPr lang="en-US" dirty="0"/>
              <a:t>Remember that </a:t>
            </a:r>
            <a:r>
              <a:rPr lang="en-US" dirty="0">
                <a:latin typeface="Courier New" panose="02070309020205020404" pitchFamily="49" charset="0"/>
                <a:cs typeface="Courier New" panose="02070309020205020404" pitchFamily="49" charset="0"/>
              </a:rPr>
              <a:t>new</a:t>
            </a:r>
            <a:r>
              <a:rPr lang="en-US" dirty="0"/>
              <a:t> calls a function!</a:t>
            </a:r>
            <a:endParaRPr lang="en-US" dirty="0">
              <a:latin typeface="Courier New" panose="02070309020205020404" pitchFamily="49" charset="0"/>
              <a:cs typeface="Courier New" panose="02070309020205020404" pitchFamily="49" charset="0"/>
            </a:endParaRPr>
          </a:p>
          <a:p>
            <a:r>
              <a:rPr lang="en-US" dirty="0">
                <a:solidFill>
                  <a:srgbClr val="B6A479"/>
                </a:solidFill>
              </a:rPr>
              <a:t>Conditionals</a:t>
            </a:r>
          </a:p>
          <a:p>
            <a:pPr lvl="1"/>
            <a:r>
              <a:rPr lang="en-US" dirty="0"/>
              <a:t>Time of test + appropriate branch</a:t>
            </a:r>
          </a:p>
          <a:p>
            <a:pPr lvl="2"/>
            <a:r>
              <a:rPr lang="en-US" dirty="0"/>
              <a:t>We’ll talk about which branch to analyze when we get to cases.</a:t>
            </a:r>
          </a:p>
          <a:p>
            <a:r>
              <a:rPr lang="en-US" dirty="0">
                <a:solidFill>
                  <a:srgbClr val="B6A479"/>
                </a:solidFill>
              </a:rPr>
              <a:t>Loops </a:t>
            </a:r>
          </a:p>
          <a:p>
            <a:pPr lvl="1"/>
            <a:r>
              <a:rPr lang="en-US" dirty="0"/>
              <a:t>(Number of loop iterations) * (runtime of loop body)</a:t>
            </a:r>
          </a:p>
        </p:txBody>
      </p:sp>
      <p:sp>
        <p:nvSpPr>
          <p:cNvPr id="11" name="TextBox 10">
            <a:extLst>
              <a:ext uri="{FF2B5EF4-FFF2-40B4-BE49-F238E27FC236}">
                <a16:creationId xmlns:a16="http://schemas.microsoft.com/office/drawing/2014/main" id="{A36C1147-7844-8D45-BD32-A1F7D4459D21}"/>
              </a:ext>
            </a:extLst>
          </p:cNvPr>
          <p:cNvSpPr txBox="1"/>
          <p:nvPr/>
        </p:nvSpPr>
        <p:spPr>
          <a:xfrm>
            <a:off x="4686300" y="2529842"/>
            <a:ext cx="5191678" cy="369332"/>
          </a:xfrm>
          <a:prstGeom prst="rect">
            <a:avLst/>
          </a:prstGeom>
          <a:solidFill>
            <a:srgbClr val="B6A479"/>
          </a:solidFill>
        </p:spPr>
        <p:txBody>
          <a:bodyPr wrap="none" rtlCol="0">
            <a:spAutoFit/>
          </a:bodyPr>
          <a:lstStyle/>
          <a:p>
            <a:r>
              <a:rPr lang="en-US"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Assume all basic operations run in equivalent time</a:t>
            </a:r>
          </a:p>
        </p:txBody>
      </p:sp>
    </p:spTree>
    <p:extLst>
      <p:ext uri="{BB962C8B-B14F-4D97-AF65-F5344CB8AC3E}">
        <p14:creationId xmlns:p14="http://schemas.microsoft.com/office/powerpoint/2010/main" val="767326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B14DEB81-0E5A-6742-B006-342CECD49F20}"/>
              </a:ext>
            </a:extLst>
          </p:cNvPr>
          <p:cNvGraphicFramePr>
            <a:graphicFrameLocks noGrp="1"/>
          </p:cNvGraphicFramePr>
          <p:nvPr>
            <p:ph idx="1"/>
            <p:extLst>
              <p:ext uri="{D42A27DB-BD31-4B8C-83A1-F6EECF244321}">
                <p14:modId xmlns:p14="http://schemas.microsoft.com/office/powerpoint/2010/main" val="1819950003"/>
              </p:ext>
            </p:extLst>
          </p:nvPr>
        </p:nvGraphicFramePr>
        <p:xfrm>
          <a:off x="-28075" y="11773"/>
          <a:ext cx="12192000" cy="7132320"/>
        </p:xfrm>
        <a:graphic>
          <a:graphicData uri="http://schemas.openxmlformats.org/drawingml/2006/table">
            <a:tbl>
              <a:tblPr firstRow="1" bandRow="1">
                <a:tableStyleId>{5C22544A-7EE6-4342-B048-85BDC9FD1C3A}</a:tableStyleId>
              </a:tblPr>
              <a:tblGrid>
                <a:gridCol w="10299032">
                  <a:extLst>
                    <a:ext uri="{9D8B030D-6E8A-4147-A177-3AD203B41FA5}">
                      <a16:colId xmlns:a16="http://schemas.microsoft.com/office/drawing/2014/main" val="3143229356"/>
                    </a:ext>
                  </a:extLst>
                </a:gridCol>
                <a:gridCol w="1892968">
                  <a:extLst>
                    <a:ext uri="{9D8B030D-6E8A-4147-A177-3AD203B41FA5}">
                      <a16:colId xmlns:a16="http://schemas.microsoft.com/office/drawing/2014/main" val="490189326"/>
                    </a:ext>
                  </a:extLst>
                </a:gridCol>
              </a:tblGrid>
              <a:tr h="270852">
                <a:tc>
                  <a:txBody>
                    <a:bodyPr/>
                    <a:lstStyle/>
                    <a:p>
                      <a:r>
                        <a:rPr lang="en-US" dirty="0"/>
                        <a:t>Code</a:t>
                      </a:r>
                    </a:p>
                  </a:txBody>
                  <a:tcPr/>
                </a:tc>
                <a:tc>
                  <a:txBody>
                    <a:bodyPr/>
                    <a:lstStyle/>
                    <a:p>
                      <a:r>
                        <a:rPr lang="en-US" dirty="0"/>
                        <a:t>Runtime function</a:t>
                      </a:r>
                    </a:p>
                  </a:txBody>
                  <a:tcPr/>
                </a:tc>
                <a:extLst>
                  <a:ext uri="{0D108BD9-81ED-4DB2-BD59-A6C34878D82A}">
                    <a16:rowId xmlns:a16="http://schemas.microsoft.com/office/drawing/2014/main" val="646970771"/>
                  </a:ext>
                </a:extLst>
              </a:tr>
              <a:tr h="2106230">
                <a:tc>
                  <a:txBody>
                    <a:bodyPr/>
                    <a:lstStyle/>
                    <a:p>
                      <a:r>
                        <a:rPr lang="en-US" dirty="0">
                          <a:latin typeface="Courier New" panose="02070309020205020404" pitchFamily="49" charset="0"/>
                          <a:cs typeface="Courier New" panose="02070309020205020404" pitchFamily="49" charset="0"/>
                        </a:rPr>
                        <a:t>public void method1(</a:t>
                      </a:r>
                      <a:r>
                        <a:rPr lang="en-US" dirty="0" err="1">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n) {</a:t>
                      </a: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sum = 0;</a:t>
                      </a: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 0;</a:t>
                      </a:r>
                    </a:p>
                    <a:p>
                      <a:r>
                        <a:rPr lang="en-US" dirty="0">
                          <a:latin typeface="Courier New" panose="02070309020205020404" pitchFamily="49" charset="0"/>
                          <a:cs typeface="Courier New" panose="02070309020205020404" pitchFamily="49" charset="0"/>
                        </a:rPr>
                        <a:t>    while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&lt; n) {</a:t>
                      </a:r>
                    </a:p>
                    <a:p>
                      <a:r>
                        <a:rPr lang="en-US" dirty="0">
                          <a:latin typeface="Courier New" panose="02070309020205020404" pitchFamily="49" charset="0"/>
                          <a:cs typeface="Courier New" panose="02070309020205020404" pitchFamily="49" charset="0"/>
                        </a:rPr>
                        <a:t>        sum = sum +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 3);</a:t>
                      </a: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+ 1;</a:t>
                      </a:r>
                    </a:p>
                    <a:p>
                      <a:r>
                        <a:rPr lang="en-US" dirty="0">
                          <a:latin typeface="Courier New" panose="02070309020205020404" pitchFamily="49" charset="0"/>
                          <a:cs typeface="Courier New" panose="02070309020205020404" pitchFamily="49" charset="0"/>
                        </a:rPr>
                        <a:t>    }</a:t>
                      </a:r>
                    </a:p>
                    <a:p>
                      <a:r>
                        <a:rPr lang="en-US" dirty="0">
                          <a:latin typeface="Courier New" panose="02070309020205020404" pitchFamily="49" charset="0"/>
                          <a:cs typeface="Courier New" panose="02070309020205020404" pitchFamily="49" charset="0"/>
                        </a:rPr>
                        <a:t>    return sum;</a:t>
                      </a:r>
                    </a:p>
                    <a:p>
                      <a:r>
                        <a:rPr lang="en-US" dirty="0">
                          <a:latin typeface="Courier New" panose="02070309020205020404" pitchFamily="49" charset="0"/>
                          <a:cs typeface="Courier New" panose="02070309020205020404" pitchFamily="49" charset="0"/>
                        </a:rPr>
                        <a:t>}</a:t>
                      </a:r>
                    </a:p>
                  </a:txBody>
                  <a:tcPr/>
                </a:tc>
                <a:tc>
                  <a:txBody>
                    <a:bodyPr/>
                    <a:lstStyle/>
                    <a:p>
                      <a:endParaRPr lang="en-US" dirty="0"/>
                    </a:p>
                    <a:p>
                      <a:endParaRPr lang="en-US" dirty="0"/>
                    </a:p>
                    <a:p>
                      <a:endParaRPr lang="en-US" dirty="0"/>
                    </a:p>
                    <a:p>
                      <a:endParaRPr lang="en-US" dirty="0"/>
                    </a:p>
                    <a:p>
                      <a:endParaRPr lang="en-US" dirty="0"/>
                    </a:p>
                  </a:txBody>
                  <a:tcPr/>
                </a:tc>
                <a:extLst>
                  <a:ext uri="{0D108BD9-81ED-4DB2-BD59-A6C34878D82A}">
                    <a16:rowId xmlns:a16="http://schemas.microsoft.com/office/drawing/2014/main" val="1104120030"/>
                  </a:ext>
                </a:extLst>
              </a:tr>
              <a:tr h="3481621">
                <a:tc>
                  <a:txBody>
                    <a:bodyPr/>
                    <a:lstStyle/>
                    <a:p>
                      <a:r>
                        <a:rPr lang="en-US" dirty="0">
                          <a:latin typeface="Courier New" panose="02070309020205020404" pitchFamily="49" charset="0"/>
                          <a:cs typeface="Courier New" panose="02070309020205020404" pitchFamily="49" charset="0"/>
                        </a:rPr>
                        <a:t>public void method2(</a:t>
                      </a:r>
                      <a:r>
                        <a:rPr lang="en-US" dirty="0" err="1">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n) {</a:t>
                      </a: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sum = 0;</a:t>
                      </a: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 0;</a:t>
                      </a:r>
                    </a:p>
                    <a:p>
                      <a:r>
                        <a:rPr lang="en-US" dirty="0">
                          <a:latin typeface="Courier New" panose="02070309020205020404" pitchFamily="49" charset="0"/>
                          <a:cs typeface="Courier New" panose="02070309020205020404" pitchFamily="49" charset="0"/>
                        </a:rPr>
                        <a:t>    while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&lt; n) {</a:t>
                      </a: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j = 0;    </a:t>
                      </a:r>
                    </a:p>
                    <a:p>
                      <a:r>
                        <a:rPr lang="en-US" dirty="0">
                          <a:latin typeface="Courier New" panose="02070309020205020404" pitchFamily="49" charset="0"/>
                          <a:cs typeface="Courier New" panose="02070309020205020404" pitchFamily="49" charset="0"/>
                        </a:rPr>
                        <a:t>        while (j &lt; n) {</a:t>
                      </a:r>
                    </a:p>
                    <a:p>
                      <a:r>
                        <a:rPr lang="en-US" dirty="0">
                          <a:latin typeface="Courier New" panose="02070309020205020404" pitchFamily="49" charset="0"/>
                          <a:cs typeface="Courier New" panose="02070309020205020404" pitchFamily="49" charset="0"/>
                        </a:rPr>
                        <a:t>            if (j % 2 == 0) {</a:t>
                      </a:r>
                    </a:p>
                    <a:p>
                      <a:r>
                        <a:rPr lang="en-US" dirty="0">
                          <a:latin typeface="Courier New" panose="02070309020205020404" pitchFamily="49" charset="0"/>
                          <a:cs typeface="Courier New" panose="02070309020205020404" pitchFamily="49" charset="0"/>
                        </a:rPr>
                        <a:t>                // do nothing, just for fun!</a:t>
                      </a:r>
                    </a:p>
                    <a:p>
                      <a:r>
                        <a:rPr lang="en-US" dirty="0">
                          <a:latin typeface="Courier New" panose="02070309020205020404" pitchFamily="49" charset="0"/>
                          <a:cs typeface="Courier New" panose="02070309020205020404" pitchFamily="49" charset="0"/>
                        </a:rPr>
                        <a:t>            }</a:t>
                      </a:r>
                    </a:p>
                    <a:p>
                      <a:r>
                        <a:rPr lang="en-US" dirty="0">
                          <a:latin typeface="Courier New" panose="02070309020205020404" pitchFamily="49" charset="0"/>
                          <a:cs typeface="Courier New" panose="02070309020205020404" pitchFamily="49" charset="0"/>
                        </a:rPr>
                        <a:t>            sum = sum +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 3) + j;</a:t>
                      </a:r>
                    </a:p>
                    <a:p>
                      <a:r>
                        <a:rPr lang="en-US" dirty="0">
                          <a:latin typeface="Courier New" panose="02070309020205020404" pitchFamily="49" charset="0"/>
                          <a:cs typeface="Courier New" panose="02070309020205020404" pitchFamily="49" charset="0"/>
                        </a:rPr>
                        <a:t>            j = j + 1;</a:t>
                      </a:r>
                    </a:p>
                    <a:p>
                      <a:r>
                        <a:rPr lang="en-US" dirty="0">
                          <a:latin typeface="Courier New" panose="02070309020205020404" pitchFamily="49" charset="0"/>
                          <a:cs typeface="Courier New" panose="02070309020205020404" pitchFamily="49" charset="0"/>
                        </a:rPr>
                        <a:t>        }</a:t>
                      </a: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+ 1;</a:t>
                      </a:r>
                    </a:p>
                    <a:p>
                      <a:r>
                        <a:rPr lang="en-US" dirty="0">
                          <a:latin typeface="Courier New" panose="02070309020205020404" pitchFamily="49" charset="0"/>
                          <a:cs typeface="Courier New" panose="02070309020205020404" pitchFamily="49" charset="0"/>
                        </a:rPr>
                        <a:t>    } return sum;</a:t>
                      </a:r>
                    </a:p>
                    <a:p>
                      <a:r>
                        <a:rPr lang="en-US" dirty="0">
                          <a:latin typeface="Courier New" panose="02070309020205020404" pitchFamily="49" charset="0"/>
                          <a:cs typeface="Courier New" panose="02070309020205020404" pitchFamily="49" charset="0"/>
                        </a:rPr>
                        <a:t>}</a:t>
                      </a:r>
                    </a:p>
                  </a:txBody>
                  <a:tcPr/>
                </a:tc>
                <a:tc>
                  <a:txBody>
                    <a:bodyPr/>
                    <a:lstStyle/>
                    <a:p>
                      <a:endParaRPr lang="en-US" dirty="0"/>
                    </a:p>
                    <a:p>
                      <a:endParaRPr lang="en-US" dirty="0"/>
                    </a:p>
                    <a:p>
                      <a:endParaRPr lang="en-US" dirty="0"/>
                    </a:p>
                    <a:p>
                      <a:endParaRPr lang="en-US" dirty="0"/>
                    </a:p>
                  </a:txBody>
                  <a:tcPr/>
                </a:tc>
                <a:extLst>
                  <a:ext uri="{0D108BD9-81ED-4DB2-BD59-A6C34878D82A}">
                    <a16:rowId xmlns:a16="http://schemas.microsoft.com/office/drawing/2014/main" val="3623782184"/>
                  </a:ext>
                </a:extLst>
              </a:tr>
            </a:tbl>
          </a:graphicData>
        </a:graphic>
      </p:graphicFrame>
      <p:sp>
        <p:nvSpPr>
          <p:cNvPr id="4" name="Footer Placeholder 3">
            <a:extLst>
              <a:ext uri="{FF2B5EF4-FFF2-40B4-BE49-F238E27FC236}">
                <a16:creationId xmlns:a16="http://schemas.microsoft.com/office/drawing/2014/main" id="{257495E1-34DB-D84F-A90C-6BF023E0BED1}"/>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0BDD5388-73A9-634F-8B73-5C406B587C5C}"/>
              </a:ext>
            </a:extLst>
          </p:cNvPr>
          <p:cNvSpPr>
            <a:spLocks noGrp="1"/>
          </p:cNvSpPr>
          <p:nvPr>
            <p:ph type="sldNum" sz="quarter" idx="12"/>
          </p:nvPr>
        </p:nvSpPr>
        <p:spPr/>
        <p:txBody>
          <a:bodyPr/>
          <a:lstStyle/>
          <a:p>
            <a:fld id="{659665DE-58FC-41F4-AC58-2C90A5E00527}" type="slidenum">
              <a:rPr lang="en-US" smtClean="0"/>
              <a:t>8</a:t>
            </a:fld>
            <a:endParaRPr lang="en-US"/>
          </a:p>
        </p:txBody>
      </p:sp>
      <p:sp>
        <p:nvSpPr>
          <p:cNvPr id="7" name="TextBox 6">
            <a:extLst>
              <a:ext uri="{FF2B5EF4-FFF2-40B4-BE49-F238E27FC236}">
                <a16:creationId xmlns:a16="http://schemas.microsoft.com/office/drawing/2014/main" id="{E4828C5A-20CD-FB43-B3C5-8126B011DDDB}"/>
              </a:ext>
            </a:extLst>
          </p:cNvPr>
          <p:cNvSpPr txBox="1"/>
          <p:nvPr/>
        </p:nvSpPr>
        <p:spPr>
          <a:xfrm>
            <a:off x="3867148" y="369260"/>
            <a:ext cx="8513432" cy="1200329"/>
          </a:xfrm>
          <a:prstGeom prst="rect">
            <a:avLst/>
          </a:prstGeom>
          <a:noFill/>
          <a:ln>
            <a:solidFill>
              <a:srgbClr val="4C3282"/>
            </a:solidFill>
          </a:ln>
        </p:spPr>
        <p:txBody>
          <a:bodyPr wrap="square" rtlCol="0">
            <a:spAutoFit/>
          </a:bodyPr>
          <a:lstStyle/>
          <a:p>
            <a:r>
              <a:rPr lang="en-US"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Approach</a:t>
            </a:r>
          </a:p>
          <a:p>
            <a:r>
              <a:rPr lang="en-US" i="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-&gt; start with basic operations </a:t>
            </a:r>
            <a:endParaRPr lang="en-US"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endParaRPr>
          </a:p>
          <a:p>
            <a:pPr marL="285750" indent="-285750">
              <a:buClr>
                <a:srgbClr val="B6A479"/>
              </a:buClr>
              <a:buFont typeface="System Font Regular"/>
              <a:buChar char="-"/>
            </a:pPr>
            <a:r>
              <a:rPr lang="en-US"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Each basic operation = +1</a:t>
            </a:r>
          </a:p>
          <a:p>
            <a:pPr marL="285750" indent="-285750">
              <a:buClr>
                <a:srgbClr val="B6A479"/>
              </a:buClr>
              <a:buFont typeface="System Font Regular"/>
              <a:buChar char="-"/>
            </a:pPr>
            <a:r>
              <a:rPr lang="en-US"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Loop = #iterations * (operations in loop body)</a:t>
            </a:r>
          </a:p>
        </p:txBody>
      </p:sp>
      <p:sp>
        <p:nvSpPr>
          <p:cNvPr id="9" name="TextBox 8">
            <a:extLst>
              <a:ext uri="{FF2B5EF4-FFF2-40B4-BE49-F238E27FC236}">
                <a16:creationId xmlns:a16="http://schemas.microsoft.com/office/drawing/2014/main" id="{E11B77C6-5D54-8241-9058-04A8AA4783FD}"/>
              </a:ext>
            </a:extLst>
          </p:cNvPr>
          <p:cNvSpPr txBox="1"/>
          <p:nvPr/>
        </p:nvSpPr>
        <p:spPr>
          <a:xfrm>
            <a:off x="2194722" y="609574"/>
            <a:ext cx="494046" cy="461665"/>
          </a:xfrm>
          <a:prstGeom prst="rect">
            <a:avLst/>
          </a:prstGeom>
          <a:noFill/>
        </p:spPr>
        <p:txBody>
          <a:bodyPr wrap="none" rtlCol="0">
            <a:spAutoFit/>
          </a:bodyPr>
          <a:lstStyle/>
          <a:p>
            <a:r>
              <a:rPr lang="en-US" sz="2400" b="1" dirty="0">
                <a:solidFill>
                  <a:srgbClr val="B6A479"/>
                </a:solidFill>
                <a:latin typeface="Segoe UI Light" panose="020B0502040204020203" pitchFamily="34" charset="0"/>
                <a:cs typeface="Segoe UI Light" panose="020B0502040204020203" pitchFamily="34" charset="0"/>
              </a:rPr>
              <a:t>+1</a:t>
            </a:r>
          </a:p>
        </p:txBody>
      </p:sp>
      <p:sp>
        <p:nvSpPr>
          <p:cNvPr id="10" name="TextBox 9">
            <a:extLst>
              <a:ext uri="{FF2B5EF4-FFF2-40B4-BE49-F238E27FC236}">
                <a16:creationId xmlns:a16="http://schemas.microsoft.com/office/drawing/2014/main" id="{567929A1-EAAF-9F42-A3B1-EBCA5C0F2D9D}"/>
              </a:ext>
            </a:extLst>
          </p:cNvPr>
          <p:cNvSpPr txBox="1"/>
          <p:nvPr/>
        </p:nvSpPr>
        <p:spPr>
          <a:xfrm>
            <a:off x="2191437" y="3168323"/>
            <a:ext cx="494046" cy="461665"/>
          </a:xfrm>
          <a:prstGeom prst="rect">
            <a:avLst/>
          </a:prstGeom>
          <a:noFill/>
        </p:spPr>
        <p:txBody>
          <a:bodyPr wrap="none" rtlCol="0">
            <a:spAutoFit/>
          </a:bodyPr>
          <a:lstStyle/>
          <a:p>
            <a:r>
              <a:rPr lang="en-US" sz="2400" b="1" dirty="0">
                <a:solidFill>
                  <a:srgbClr val="B6A479"/>
                </a:solidFill>
                <a:latin typeface="Segoe UI Light" panose="020B0502040204020203" pitchFamily="34" charset="0"/>
                <a:cs typeface="Segoe UI Light" panose="020B0502040204020203" pitchFamily="34" charset="0"/>
              </a:rPr>
              <a:t>+1</a:t>
            </a:r>
          </a:p>
        </p:txBody>
      </p:sp>
      <p:sp>
        <p:nvSpPr>
          <p:cNvPr id="11" name="TextBox 10">
            <a:extLst>
              <a:ext uri="{FF2B5EF4-FFF2-40B4-BE49-F238E27FC236}">
                <a16:creationId xmlns:a16="http://schemas.microsoft.com/office/drawing/2014/main" id="{A69C2874-9649-3542-846B-359E499F26D9}"/>
              </a:ext>
            </a:extLst>
          </p:cNvPr>
          <p:cNvSpPr txBox="1"/>
          <p:nvPr/>
        </p:nvSpPr>
        <p:spPr>
          <a:xfrm>
            <a:off x="2432095" y="1727367"/>
            <a:ext cx="494046" cy="461665"/>
          </a:xfrm>
          <a:prstGeom prst="rect">
            <a:avLst/>
          </a:prstGeom>
          <a:noFill/>
        </p:spPr>
        <p:txBody>
          <a:bodyPr wrap="none" rtlCol="0">
            <a:spAutoFit/>
          </a:bodyPr>
          <a:lstStyle/>
          <a:p>
            <a:r>
              <a:rPr lang="en-US" sz="2400" b="1" dirty="0">
                <a:solidFill>
                  <a:srgbClr val="B6A479"/>
                </a:solidFill>
                <a:latin typeface="Segoe UI Light" panose="020B0502040204020203" pitchFamily="34" charset="0"/>
                <a:cs typeface="Segoe UI Light" panose="020B0502040204020203" pitchFamily="34" charset="0"/>
              </a:rPr>
              <a:t>+2</a:t>
            </a:r>
          </a:p>
        </p:txBody>
      </p:sp>
      <p:sp>
        <p:nvSpPr>
          <p:cNvPr id="12" name="TextBox 11">
            <a:extLst>
              <a:ext uri="{FF2B5EF4-FFF2-40B4-BE49-F238E27FC236}">
                <a16:creationId xmlns:a16="http://schemas.microsoft.com/office/drawing/2014/main" id="{9D987CDF-D73C-3A4E-81C6-AEF87732AFC4}"/>
              </a:ext>
            </a:extLst>
          </p:cNvPr>
          <p:cNvSpPr txBox="1"/>
          <p:nvPr/>
        </p:nvSpPr>
        <p:spPr>
          <a:xfrm>
            <a:off x="3782168" y="1410826"/>
            <a:ext cx="494046" cy="461665"/>
          </a:xfrm>
          <a:prstGeom prst="rect">
            <a:avLst/>
          </a:prstGeom>
          <a:noFill/>
        </p:spPr>
        <p:txBody>
          <a:bodyPr wrap="none" rtlCol="0">
            <a:spAutoFit/>
          </a:bodyPr>
          <a:lstStyle/>
          <a:p>
            <a:r>
              <a:rPr lang="en-US" sz="2400" b="1" dirty="0">
                <a:solidFill>
                  <a:srgbClr val="B6A479"/>
                </a:solidFill>
                <a:latin typeface="Segoe UI Light" panose="020B0502040204020203" pitchFamily="34" charset="0"/>
                <a:cs typeface="Segoe UI Light" panose="020B0502040204020203" pitchFamily="34" charset="0"/>
              </a:rPr>
              <a:t>+3</a:t>
            </a:r>
          </a:p>
        </p:txBody>
      </p:sp>
      <p:sp>
        <p:nvSpPr>
          <p:cNvPr id="13" name="TextBox 12">
            <a:extLst>
              <a:ext uri="{FF2B5EF4-FFF2-40B4-BE49-F238E27FC236}">
                <a16:creationId xmlns:a16="http://schemas.microsoft.com/office/drawing/2014/main" id="{1E8D3822-4B13-504C-A08C-37CD4611DCD6}"/>
              </a:ext>
            </a:extLst>
          </p:cNvPr>
          <p:cNvSpPr txBox="1"/>
          <p:nvPr/>
        </p:nvSpPr>
        <p:spPr>
          <a:xfrm flipH="1">
            <a:off x="2685483" y="1179994"/>
            <a:ext cx="998807" cy="461665"/>
          </a:xfrm>
          <a:prstGeom prst="rect">
            <a:avLst/>
          </a:prstGeom>
          <a:noFill/>
        </p:spPr>
        <p:txBody>
          <a:bodyPr wrap="square" rtlCol="0">
            <a:spAutoFit/>
          </a:bodyPr>
          <a:lstStyle/>
          <a:p>
            <a:r>
              <a:rPr lang="en-US" sz="2400" b="1" dirty="0">
                <a:solidFill>
                  <a:srgbClr val="B6A479"/>
                </a:solidFill>
                <a:latin typeface="Segoe UI Light" panose="020B0502040204020203" pitchFamily="34" charset="0"/>
                <a:cs typeface="Segoe UI Light" panose="020B0502040204020203" pitchFamily="34" charset="0"/>
              </a:rPr>
              <a:t>+1</a:t>
            </a:r>
          </a:p>
        </p:txBody>
      </p:sp>
      <p:sp>
        <p:nvSpPr>
          <p:cNvPr id="14" name="TextBox 13">
            <a:extLst>
              <a:ext uri="{FF2B5EF4-FFF2-40B4-BE49-F238E27FC236}">
                <a16:creationId xmlns:a16="http://schemas.microsoft.com/office/drawing/2014/main" id="{51565FC9-0C55-614C-A63D-182D46C1239D}"/>
              </a:ext>
            </a:extLst>
          </p:cNvPr>
          <p:cNvSpPr txBox="1"/>
          <p:nvPr/>
        </p:nvSpPr>
        <p:spPr>
          <a:xfrm>
            <a:off x="2048541" y="2282321"/>
            <a:ext cx="494046" cy="461665"/>
          </a:xfrm>
          <a:prstGeom prst="rect">
            <a:avLst/>
          </a:prstGeom>
          <a:noFill/>
        </p:spPr>
        <p:txBody>
          <a:bodyPr wrap="none" rtlCol="0">
            <a:spAutoFit/>
          </a:bodyPr>
          <a:lstStyle/>
          <a:p>
            <a:r>
              <a:rPr lang="en-US" sz="2400" b="1" dirty="0">
                <a:solidFill>
                  <a:srgbClr val="B6A479"/>
                </a:solidFill>
                <a:latin typeface="Segoe UI Light" panose="020B0502040204020203" pitchFamily="34" charset="0"/>
                <a:cs typeface="Segoe UI Light" panose="020B0502040204020203" pitchFamily="34" charset="0"/>
              </a:rPr>
              <a:t>+1</a:t>
            </a:r>
          </a:p>
        </p:txBody>
      </p:sp>
      <p:sp>
        <p:nvSpPr>
          <p:cNvPr id="15" name="TextBox 14">
            <a:extLst>
              <a:ext uri="{FF2B5EF4-FFF2-40B4-BE49-F238E27FC236}">
                <a16:creationId xmlns:a16="http://schemas.microsoft.com/office/drawing/2014/main" id="{B26FEC5C-16D3-ED46-B629-A962E2AD7504}"/>
              </a:ext>
            </a:extLst>
          </p:cNvPr>
          <p:cNvSpPr txBox="1"/>
          <p:nvPr/>
        </p:nvSpPr>
        <p:spPr>
          <a:xfrm>
            <a:off x="5419092" y="1773534"/>
            <a:ext cx="3062057" cy="830997"/>
          </a:xfrm>
          <a:prstGeom prst="rect">
            <a:avLst/>
          </a:prstGeom>
          <a:noFill/>
        </p:spPr>
        <p:txBody>
          <a:bodyPr wrap="none" rtlCol="0">
            <a:spAutoFit/>
          </a:bodyPr>
          <a:lstStyle/>
          <a:p>
            <a:r>
              <a:rPr lang="en-US" sz="2400" b="1" dirty="0">
                <a:solidFill>
                  <a:srgbClr val="B6A479"/>
                </a:solidFill>
                <a:latin typeface="Segoe UI Light" panose="020B0502040204020203" pitchFamily="34" charset="0"/>
                <a:cs typeface="Segoe UI Light" panose="020B0502040204020203" pitchFamily="34" charset="0"/>
              </a:rPr>
              <a:t>- the loop runs n times</a:t>
            </a:r>
            <a:br>
              <a:rPr lang="en-US" sz="2400" b="1" dirty="0">
                <a:solidFill>
                  <a:srgbClr val="B6A479"/>
                </a:solidFill>
                <a:latin typeface="Segoe UI Light" panose="020B0502040204020203" pitchFamily="34" charset="0"/>
                <a:cs typeface="Segoe UI Light" panose="020B0502040204020203" pitchFamily="34" charset="0"/>
              </a:rPr>
            </a:br>
            <a:r>
              <a:rPr lang="en-US" sz="2400" b="1" dirty="0">
                <a:solidFill>
                  <a:srgbClr val="B6A479"/>
                </a:solidFill>
                <a:latin typeface="Segoe UI Light" panose="020B0502040204020203" pitchFamily="34" charset="0"/>
                <a:cs typeface="Segoe UI Light" panose="020B0502040204020203" pitchFamily="34" charset="0"/>
              </a:rPr>
              <a:t>- 6 steps per iteration</a:t>
            </a:r>
          </a:p>
        </p:txBody>
      </p:sp>
      <p:sp>
        <p:nvSpPr>
          <p:cNvPr id="16" name="Right Brace 15">
            <a:extLst>
              <a:ext uri="{FF2B5EF4-FFF2-40B4-BE49-F238E27FC236}">
                <a16:creationId xmlns:a16="http://schemas.microsoft.com/office/drawing/2014/main" id="{835DA30C-0071-D443-9B9D-C5770F6EC956}"/>
              </a:ext>
            </a:extLst>
          </p:cNvPr>
          <p:cNvSpPr/>
          <p:nvPr/>
        </p:nvSpPr>
        <p:spPr>
          <a:xfrm>
            <a:off x="4936869" y="1486573"/>
            <a:ext cx="442112" cy="979908"/>
          </a:xfrm>
          <a:prstGeom prst="rightBrace">
            <a:avLst>
              <a:gd name="adj1" fmla="val 53576"/>
              <a:gd name="adj2" fmla="val 50000"/>
            </a:avLst>
          </a:prstGeom>
          <a:ln>
            <a:solidFill>
              <a:srgbClr val="B6A4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a:extLst>
              <a:ext uri="{FF2B5EF4-FFF2-40B4-BE49-F238E27FC236}">
                <a16:creationId xmlns:a16="http://schemas.microsoft.com/office/drawing/2014/main" id="{1BF6A39C-CFFA-2E4B-B6D8-0A287B164917}"/>
              </a:ext>
            </a:extLst>
          </p:cNvPr>
          <p:cNvSpPr txBox="1"/>
          <p:nvPr/>
        </p:nvSpPr>
        <p:spPr>
          <a:xfrm>
            <a:off x="2048541" y="916215"/>
            <a:ext cx="494046" cy="461665"/>
          </a:xfrm>
          <a:prstGeom prst="rect">
            <a:avLst/>
          </a:prstGeom>
          <a:noFill/>
        </p:spPr>
        <p:txBody>
          <a:bodyPr wrap="none" rtlCol="0">
            <a:spAutoFit/>
          </a:bodyPr>
          <a:lstStyle/>
          <a:p>
            <a:r>
              <a:rPr lang="en-US" sz="2400" b="1" dirty="0">
                <a:solidFill>
                  <a:srgbClr val="B6A479"/>
                </a:solidFill>
                <a:latin typeface="Segoe UI Light" panose="020B0502040204020203" pitchFamily="34" charset="0"/>
                <a:cs typeface="Segoe UI Light" panose="020B0502040204020203" pitchFamily="34" charset="0"/>
              </a:rPr>
              <a:t>+1</a:t>
            </a:r>
          </a:p>
        </p:txBody>
      </p:sp>
      <p:sp>
        <p:nvSpPr>
          <p:cNvPr id="19" name="TextBox 18">
            <a:extLst>
              <a:ext uri="{FF2B5EF4-FFF2-40B4-BE49-F238E27FC236}">
                <a16:creationId xmlns:a16="http://schemas.microsoft.com/office/drawing/2014/main" id="{7F035F87-55A8-584D-A701-4DCD655B2739}"/>
              </a:ext>
            </a:extLst>
          </p:cNvPr>
          <p:cNvSpPr txBox="1"/>
          <p:nvPr/>
        </p:nvSpPr>
        <p:spPr>
          <a:xfrm>
            <a:off x="2000474" y="3470662"/>
            <a:ext cx="494046" cy="461665"/>
          </a:xfrm>
          <a:prstGeom prst="rect">
            <a:avLst/>
          </a:prstGeom>
          <a:noFill/>
        </p:spPr>
        <p:txBody>
          <a:bodyPr wrap="none" rtlCol="0">
            <a:spAutoFit/>
          </a:bodyPr>
          <a:lstStyle/>
          <a:p>
            <a:r>
              <a:rPr lang="en-US" sz="2400" b="1" dirty="0">
                <a:solidFill>
                  <a:srgbClr val="B6A479"/>
                </a:solidFill>
                <a:latin typeface="Segoe UI Light" panose="020B0502040204020203" pitchFamily="34" charset="0"/>
                <a:cs typeface="Segoe UI Light" panose="020B0502040204020203" pitchFamily="34" charset="0"/>
              </a:rPr>
              <a:t>+1</a:t>
            </a:r>
          </a:p>
        </p:txBody>
      </p:sp>
      <p:sp>
        <p:nvSpPr>
          <p:cNvPr id="20" name="TextBox 19">
            <a:extLst>
              <a:ext uri="{FF2B5EF4-FFF2-40B4-BE49-F238E27FC236}">
                <a16:creationId xmlns:a16="http://schemas.microsoft.com/office/drawing/2014/main" id="{39962023-4730-7D4A-8BCD-71BE21CADBFD}"/>
              </a:ext>
            </a:extLst>
          </p:cNvPr>
          <p:cNvSpPr txBox="1"/>
          <p:nvPr/>
        </p:nvSpPr>
        <p:spPr>
          <a:xfrm>
            <a:off x="2611730" y="3734360"/>
            <a:ext cx="494046" cy="461665"/>
          </a:xfrm>
          <a:prstGeom prst="rect">
            <a:avLst/>
          </a:prstGeom>
          <a:noFill/>
        </p:spPr>
        <p:txBody>
          <a:bodyPr wrap="none" rtlCol="0">
            <a:spAutoFit/>
          </a:bodyPr>
          <a:lstStyle/>
          <a:p>
            <a:r>
              <a:rPr lang="en-US" sz="2400" b="1" dirty="0">
                <a:solidFill>
                  <a:srgbClr val="B6A479"/>
                </a:solidFill>
                <a:latin typeface="Segoe UI Light" panose="020B0502040204020203" pitchFamily="34" charset="0"/>
                <a:cs typeface="Segoe UI Light" panose="020B0502040204020203" pitchFamily="34" charset="0"/>
              </a:rPr>
              <a:t>+1</a:t>
            </a:r>
          </a:p>
        </p:txBody>
      </p:sp>
      <p:sp>
        <p:nvSpPr>
          <p:cNvPr id="21" name="TextBox 20">
            <a:extLst>
              <a:ext uri="{FF2B5EF4-FFF2-40B4-BE49-F238E27FC236}">
                <a16:creationId xmlns:a16="http://schemas.microsoft.com/office/drawing/2014/main" id="{3506CAE6-67D9-0B4A-96E4-FB08737BFD62}"/>
              </a:ext>
            </a:extLst>
          </p:cNvPr>
          <p:cNvSpPr txBox="1"/>
          <p:nvPr/>
        </p:nvSpPr>
        <p:spPr>
          <a:xfrm>
            <a:off x="2471372" y="4036367"/>
            <a:ext cx="494046" cy="461665"/>
          </a:xfrm>
          <a:prstGeom prst="rect">
            <a:avLst/>
          </a:prstGeom>
          <a:noFill/>
        </p:spPr>
        <p:txBody>
          <a:bodyPr wrap="none" rtlCol="0">
            <a:spAutoFit/>
          </a:bodyPr>
          <a:lstStyle/>
          <a:p>
            <a:r>
              <a:rPr lang="en-US" sz="2400" b="1" dirty="0">
                <a:solidFill>
                  <a:srgbClr val="B6A479"/>
                </a:solidFill>
                <a:latin typeface="Segoe UI Light" panose="020B0502040204020203" pitchFamily="34" charset="0"/>
                <a:cs typeface="Segoe UI Light" panose="020B0502040204020203" pitchFamily="34" charset="0"/>
              </a:rPr>
              <a:t>+1</a:t>
            </a:r>
          </a:p>
        </p:txBody>
      </p:sp>
      <p:sp>
        <p:nvSpPr>
          <p:cNvPr id="22" name="TextBox 21">
            <a:extLst>
              <a:ext uri="{FF2B5EF4-FFF2-40B4-BE49-F238E27FC236}">
                <a16:creationId xmlns:a16="http://schemas.microsoft.com/office/drawing/2014/main" id="{693E5EF2-1D38-554C-8F20-30FEAAB03B04}"/>
              </a:ext>
            </a:extLst>
          </p:cNvPr>
          <p:cNvSpPr txBox="1"/>
          <p:nvPr/>
        </p:nvSpPr>
        <p:spPr>
          <a:xfrm>
            <a:off x="3249442" y="4267200"/>
            <a:ext cx="494046" cy="461665"/>
          </a:xfrm>
          <a:prstGeom prst="rect">
            <a:avLst/>
          </a:prstGeom>
          <a:noFill/>
        </p:spPr>
        <p:txBody>
          <a:bodyPr wrap="none" rtlCol="0">
            <a:spAutoFit/>
          </a:bodyPr>
          <a:lstStyle/>
          <a:p>
            <a:r>
              <a:rPr lang="en-US" sz="2400" b="1" dirty="0">
                <a:solidFill>
                  <a:srgbClr val="B6A479"/>
                </a:solidFill>
                <a:latin typeface="Segoe UI Light" panose="020B0502040204020203" pitchFamily="34" charset="0"/>
                <a:cs typeface="Segoe UI Light" panose="020B0502040204020203" pitchFamily="34" charset="0"/>
              </a:rPr>
              <a:t>+1</a:t>
            </a:r>
          </a:p>
        </p:txBody>
      </p:sp>
      <p:sp>
        <p:nvSpPr>
          <p:cNvPr id="23" name="TextBox 22">
            <a:extLst>
              <a:ext uri="{FF2B5EF4-FFF2-40B4-BE49-F238E27FC236}">
                <a16:creationId xmlns:a16="http://schemas.microsoft.com/office/drawing/2014/main" id="{A6FF393B-A58C-C14A-9E24-278F2DE90E4C}"/>
              </a:ext>
            </a:extLst>
          </p:cNvPr>
          <p:cNvSpPr txBox="1"/>
          <p:nvPr/>
        </p:nvSpPr>
        <p:spPr>
          <a:xfrm>
            <a:off x="4974312" y="5383213"/>
            <a:ext cx="494046" cy="461665"/>
          </a:xfrm>
          <a:prstGeom prst="rect">
            <a:avLst/>
          </a:prstGeom>
          <a:noFill/>
        </p:spPr>
        <p:txBody>
          <a:bodyPr wrap="none" rtlCol="0">
            <a:spAutoFit/>
          </a:bodyPr>
          <a:lstStyle/>
          <a:p>
            <a:r>
              <a:rPr lang="en-US" sz="2400" b="1" dirty="0">
                <a:solidFill>
                  <a:srgbClr val="B6A479"/>
                </a:solidFill>
                <a:latin typeface="Segoe UI Light" panose="020B0502040204020203" pitchFamily="34" charset="0"/>
                <a:cs typeface="Segoe UI Light" panose="020B0502040204020203" pitchFamily="34" charset="0"/>
              </a:rPr>
              <a:t>+4</a:t>
            </a:r>
          </a:p>
        </p:txBody>
      </p:sp>
      <p:sp>
        <p:nvSpPr>
          <p:cNvPr id="24" name="TextBox 23">
            <a:extLst>
              <a:ext uri="{FF2B5EF4-FFF2-40B4-BE49-F238E27FC236}">
                <a16:creationId xmlns:a16="http://schemas.microsoft.com/office/drawing/2014/main" id="{AF97E5A1-9332-2A43-87AA-F349E2E55898}"/>
              </a:ext>
            </a:extLst>
          </p:cNvPr>
          <p:cNvSpPr txBox="1"/>
          <p:nvPr/>
        </p:nvSpPr>
        <p:spPr>
          <a:xfrm flipH="1">
            <a:off x="3074667" y="5741353"/>
            <a:ext cx="942747" cy="461665"/>
          </a:xfrm>
          <a:prstGeom prst="rect">
            <a:avLst/>
          </a:prstGeom>
          <a:noFill/>
        </p:spPr>
        <p:txBody>
          <a:bodyPr wrap="square" rtlCol="0">
            <a:spAutoFit/>
          </a:bodyPr>
          <a:lstStyle/>
          <a:p>
            <a:r>
              <a:rPr lang="en-US" sz="2400" b="1" dirty="0">
                <a:solidFill>
                  <a:srgbClr val="B6A479"/>
                </a:solidFill>
                <a:latin typeface="Segoe UI Light" panose="020B0502040204020203" pitchFamily="34" charset="0"/>
                <a:cs typeface="Segoe UI Light" panose="020B0502040204020203" pitchFamily="34" charset="0"/>
              </a:rPr>
              <a:t>+2</a:t>
            </a:r>
          </a:p>
        </p:txBody>
      </p:sp>
      <p:sp>
        <p:nvSpPr>
          <p:cNvPr id="25" name="TextBox 24">
            <a:extLst>
              <a:ext uri="{FF2B5EF4-FFF2-40B4-BE49-F238E27FC236}">
                <a16:creationId xmlns:a16="http://schemas.microsoft.com/office/drawing/2014/main" id="{2337B95D-E75F-BA40-93C0-2133DAF6A114}"/>
              </a:ext>
            </a:extLst>
          </p:cNvPr>
          <p:cNvSpPr txBox="1"/>
          <p:nvPr/>
        </p:nvSpPr>
        <p:spPr>
          <a:xfrm>
            <a:off x="2542587" y="6207540"/>
            <a:ext cx="494046" cy="461665"/>
          </a:xfrm>
          <a:prstGeom prst="rect">
            <a:avLst/>
          </a:prstGeom>
          <a:noFill/>
        </p:spPr>
        <p:txBody>
          <a:bodyPr wrap="none" rtlCol="0">
            <a:spAutoFit/>
          </a:bodyPr>
          <a:lstStyle/>
          <a:p>
            <a:r>
              <a:rPr lang="en-US" sz="2400" b="1" dirty="0">
                <a:solidFill>
                  <a:srgbClr val="B6A479"/>
                </a:solidFill>
                <a:latin typeface="Segoe UI Light" panose="020B0502040204020203" pitchFamily="34" charset="0"/>
                <a:cs typeface="Segoe UI Light" panose="020B0502040204020203" pitchFamily="34" charset="0"/>
              </a:rPr>
              <a:t>+2</a:t>
            </a:r>
          </a:p>
        </p:txBody>
      </p:sp>
      <p:sp>
        <p:nvSpPr>
          <p:cNvPr id="26" name="Right Brace 25">
            <a:extLst>
              <a:ext uri="{FF2B5EF4-FFF2-40B4-BE49-F238E27FC236}">
                <a16:creationId xmlns:a16="http://schemas.microsoft.com/office/drawing/2014/main" id="{CBD56478-DE55-B84D-AAD8-18C7682EB351}"/>
              </a:ext>
            </a:extLst>
          </p:cNvPr>
          <p:cNvSpPr/>
          <p:nvPr/>
        </p:nvSpPr>
        <p:spPr>
          <a:xfrm>
            <a:off x="5951622" y="4452945"/>
            <a:ext cx="442112" cy="1714649"/>
          </a:xfrm>
          <a:prstGeom prst="rightBrace">
            <a:avLst>
              <a:gd name="adj1" fmla="val 53576"/>
              <a:gd name="adj2" fmla="val 50000"/>
            </a:avLst>
          </a:prstGeom>
          <a:ln>
            <a:solidFill>
              <a:srgbClr val="B6A4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TextBox 28">
            <a:extLst>
              <a:ext uri="{FF2B5EF4-FFF2-40B4-BE49-F238E27FC236}">
                <a16:creationId xmlns:a16="http://schemas.microsoft.com/office/drawing/2014/main" id="{B443967B-CD76-C341-A19B-824E090993F8}"/>
              </a:ext>
            </a:extLst>
          </p:cNvPr>
          <p:cNvSpPr txBox="1"/>
          <p:nvPr/>
        </p:nvSpPr>
        <p:spPr>
          <a:xfrm>
            <a:off x="6300693" y="4831854"/>
            <a:ext cx="1411820" cy="1077218"/>
          </a:xfrm>
          <a:prstGeom prst="rect">
            <a:avLst/>
          </a:prstGeom>
          <a:noFill/>
        </p:spPr>
        <p:txBody>
          <a:bodyPr wrap="square" rtlCol="0">
            <a:spAutoFit/>
          </a:bodyPr>
          <a:lstStyle/>
          <a:p>
            <a:r>
              <a:rPr lang="en-US" sz="1600" dirty="0">
                <a:solidFill>
                  <a:srgbClr val="B6A479"/>
                </a:solidFill>
                <a:latin typeface="Segoe UI Light" panose="020B0502040204020203" pitchFamily="34" charset="0"/>
                <a:cs typeface="Segoe UI Light" panose="020B0502040204020203" pitchFamily="34" charset="0"/>
              </a:rPr>
              <a:t>- inner loop: runs n times  </a:t>
            </a:r>
            <a:br>
              <a:rPr lang="en-US" sz="1600" dirty="0">
                <a:solidFill>
                  <a:srgbClr val="B6A479"/>
                </a:solidFill>
                <a:latin typeface="Segoe UI Light" panose="020B0502040204020203" pitchFamily="34" charset="0"/>
                <a:cs typeface="Segoe UI Light" panose="020B0502040204020203" pitchFamily="34" charset="0"/>
              </a:rPr>
            </a:br>
            <a:r>
              <a:rPr lang="en-US" sz="1600" dirty="0">
                <a:solidFill>
                  <a:srgbClr val="B6A479"/>
                </a:solidFill>
                <a:latin typeface="Segoe UI Light" panose="020B0502040204020203" pitchFamily="34" charset="0"/>
                <a:cs typeface="Segoe UI Light" panose="020B0502040204020203" pitchFamily="34" charset="0"/>
              </a:rPr>
              <a:t>- 8 steps per iteration</a:t>
            </a:r>
          </a:p>
        </p:txBody>
      </p:sp>
      <p:sp>
        <p:nvSpPr>
          <p:cNvPr id="32" name="TextBox 31">
            <a:extLst>
              <a:ext uri="{FF2B5EF4-FFF2-40B4-BE49-F238E27FC236}">
                <a16:creationId xmlns:a16="http://schemas.microsoft.com/office/drawing/2014/main" id="{D6819783-B03B-4F4F-A45D-DE5CE46F06A6}"/>
              </a:ext>
            </a:extLst>
          </p:cNvPr>
          <p:cNvSpPr txBox="1"/>
          <p:nvPr/>
        </p:nvSpPr>
        <p:spPr>
          <a:xfrm>
            <a:off x="3922035" y="4584487"/>
            <a:ext cx="494046" cy="461665"/>
          </a:xfrm>
          <a:prstGeom prst="rect">
            <a:avLst/>
          </a:prstGeom>
          <a:noFill/>
        </p:spPr>
        <p:txBody>
          <a:bodyPr wrap="none" rtlCol="0">
            <a:spAutoFit/>
          </a:bodyPr>
          <a:lstStyle/>
          <a:p>
            <a:r>
              <a:rPr lang="en-US" sz="2400" b="1" dirty="0">
                <a:solidFill>
                  <a:srgbClr val="B6A479"/>
                </a:solidFill>
                <a:latin typeface="Segoe UI Light" panose="020B0502040204020203" pitchFamily="34" charset="0"/>
                <a:cs typeface="Segoe UI Light" panose="020B0502040204020203" pitchFamily="34" charset="0"/>
              </a:rPr>
              <a:t>+1</a:t>
            </a:r>
          </a:p>
        </p:txBody>
      </p:sp>
      <p:sp>
        <p:nvSpPr>
          <p:cNvPr id="34" name="TextBox 33">
            <a:extLst>
              <a:ext uri="{FF2B5EF4-FFF2-40B4-BE49-F238E27FC236}">
                <a16:creationId xmlns:a16="http://schemas.microsoft.com/office/drawing/2014/main" id="{0B23A9B0-E74A-914B-BA4A-B7968B6A11AE}"/>
              </a:ext>
            </a:extLst>
          </p:cNvPr>
          <p:cNvSpPr txBox="1"/>
          <p:nvPr/>
        </p:nvSpPr>
        <p:spPr>
          <a:xfrm>
            <a:off x="8732684" y="2097149"/>
            <a:ext cx="630301" cy="369332"/>
          </a:xfrm>
          <a:prstGeom prst="rect">
            <a:avLst/>
          </a:prstGeom>
          <a:noFill/>
        </p:spPr>
        <p:txBody>
          <a:bodyPr wrap="none" rtlCol="0">
            <a:spAutoFit/>
          </a:bodyPr>
          <a:lstStyle/>
          <a:p>
            <a:r>
              <a:rPr lang="en-US" dirty="0"/>
              <a:t>= 6n</a:t>
            </a:r>
          </a:p>
        </p:txBody>
      </p:sp>
      <p:sp>
        <p:nvSpPr>
          <p:cNvPr id="36" name="TextBox 35">
            <a:extLst>
              <a:ext uri="{FF2B5EF4-FFF2-40B4-BE49-F238E27FC236}">
                <a16:creationId xmlns:a16="http://schemas.microsoft.com/office/drawing/2014/main" id="{FD29E77C-D10F-224C-B82D-64C8A35DE38B}"/>
              </a:ext>
            </a:extLst>
          </p:cNvPr>
          <p:cNvSpPr txBox="1"/>
          <p:nvPr/>
        </p:nvSpPr>
        <p:spPr>
          <a:xfrm>
            <a:off x="7386023" y="5130425"/>
            <a:ext cx="630301" cy="369332"/>
          </a:xfrm>
          <a:prstGeom prst="rect">
            <a:avLst/>
          </a:prstGeom>
          <a:noFill/>
        </p:spPr>
        <p:txBody>
          <a:bodyPr wrap="none" rtlCol="0">
            <a:spAutoFit/>
          </a:bodyPr>
          <a:lstStyle/>
          <a:p>
            <a:r>
              <a:rPr lang="en-US" dirty="0"/>
              <a:t>= 8n</a:t>
            </a:r>
          </a:p>
        </p:txBody>
      </p:sp>
      <p:sp>
        <p:nvSpPr>
          <p:cNvPr id="40" name="Right Brace 39">
            <a:extLst>
              <a:ext uri="{FF2B5EF4-FFF2-40B4-BE49-F238E27FC236}">
                <a16:creationId xmlns:a16="http://schemas.microsoft.com/office/drawing/2014/main" id="{7A01E709-1A2D-6E4F-9E8E-C9426254A6AF}"/>
              </a:ext>
            </a:extLst>
          </p:cNvPr>
          <p:cNvSpPr/>
          <p:nvPr/>
        </p:nvSpPr>
        <p:spPr>
          <a:xfrm>
            <a:off x="7963738" y="3629988"/>
            <a:ext cx="442112" cy="3188734"/>
          </a:xfrm>
          <a:prstGeom prst="rightBrace">
            <a:avLst>
              <a:gd name="adj1" fmla="val 53576"/>
              <a:gd name="adj2" fmla="val 50000"/>
            </a:avLst>
          </a:prstGeom>
          <a:ln>
            <a:solidFill>
              <a:srgbClr val="B6A4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2" name="TextBox 41">
            <a:extLst>
              <a:ext uri="{FF2B5EF4-FFF2-40B4-BE49-F238E27FC236}">
                <a16:creationId xmlns:a16="http://schemas.microsoft.com/office/drawing/2014/main" id="{DA131950-017F-DE46-B7FE-AB63B4307347}"/>
              </a:ext>
            </a:extLst>
          </p:cNvPr>
          <p:cNvSpPr txBox="1"/>
          <p:nvPr/>
        </p:nvSpPr>
        <p:spPr>
          <a:xfrm>
            <a:off x="8657075" y="4664135"/>
            <a:ext cx="1411820" cy="1077218"/>
          </a:xfrm>
          <a:prstGeom prst="rect">
            <a:avLst/>
          </a:prstGeom>
          <a:noFill/>
        </p:spPr>
        <p:txBody>
          <a:bodyPr wrap="square" rtlCol="0">
            <a:spAutoFit/>
          </a:bodyPr>
          <a:lstStyle/>
          <a:p>
            <a:r>
              <a:rPr lang="en-US" sz="1600" dirty="0">
                <a:solidFill>
                  <a:srgbClr val="B6A479"/>
                </a:solidFill>
                <a:latin typeface="Segoe UI Light" panose="020B0502040204020203" pitchFamily="34" charset="0"/>
                <a:cs typeface="Segoe UI Light" panose="020B0502040204020203" pitchFamily="34" charset="0"/>
              </a:rPr>
              <a:t>- outer loop: runs n times  </a:t>
            </a:r>
            <a:br>
              <a:rPr lang="en-US" sz="1600" dirty="0">
                <a:solidFill>
                  <a:srgbClr val="B6A479"/>
                </a:solidFill>
                <a:latin typeface="Segoe UI Light" panose="020B0502040204020203" pitchFamily="34" charset="0"/>
                <a:cs typeface="Segoe UI Light" panose="020B0502040204020203" pitchFamily="34" charset="0"/>
              </a:rPr>
            </a:br>
            <a:r>
              <a:rPr lang="en-US" sz="1600" dirty="0">
                <a:solidFill>
                  <a:srgbClr val="B6A479"/>
                </a:solidFill>
                <a:latin typeface="Segoe UI Light" panose="020B0502040204020203" pitchFamily="34" charset="0"/>
                <a:cs typeface="Segoe UI Light" panose="020B0502040204020203" pitchFamily="34" charset="0"/>
              </a:rPr>
              <a:t>- 8n + 3 steps per iteration</a:t>
            </a:r>
          </a:p>
        </p:txBody>
      </p:sp>
      <p:sp>
        <p:nvSpPr>
          <p:cNvPr id="43" name="TextBox 42">
            <a:extLst>
              <a:ext uri="{FF2B5EF4-FFF2-40B4-BE49-F238E27FC236}">
                <a16:creationId xmlns:a16="http://schemas.microsoft.com/office/drawing/2014/main" id="{965A023B-84DE-D040-ABF1-7C1F75C3DC1F}"/>
              </a:ext>
            </a:extLst>
          </p:cNvPr>
          <p:cNvSpPr txBox="1"/>
          <p:nvPr/>
        </p:nvSpPr>
        <p:spPr>
          <a:xfrm>
            <a:off x="9834721" y="4940938"/>
            <a:ext cx="1136850" cy="369332"/>
          </a:xfrm>
          <a:prstGeom prst="rect">
            <a:avLst/>
          </a:prstGeom>
          <a:noFill/>
        </p:spPr>
        <p:txBody>
          <a:bodyPr wrap="none" rtlCol="0">
            <a:spAutoFit/>
          </a:bodyPr>
          <a:lstStyle/>
          <a:p>
            <a:r>
              <a:rPr lang="en-US" dirty="0"/>
              <a:t>= n(8n+3)</a:t>
            </a:r>
          </a:p>
        </p:txBody>
      </p:sp>
      <p:sp>
        <p:nvSpPr>
          <p:cNvPr id="48" name="TextBox 47">
            <a:extLst>
              <a:ext uri="{FF2B5EF4-FFF2-40B4-BE49-F238E27FC236}">
                <a16:creationId xmlns:a16="http://schemas.microsoft.com/office/drawing/2014/main" id="{11BB2E54-C059-DE4D-A68D-03E24A2FE638}"/>
              </a:ext>
            </a:extLst>
          </p:cNvPr>
          <p:cNvSpPr txBox="1"/>
          <p:nvPr/>
        </p:nvSpPr>
        <p:spPr>
          <a:xfrm>
            <a:off x="10343925" y="1911152"/>
            <a:ext cx="1406154" cy="369332"/>
          </a:xfrm>
          <a:prstGeom prst="rect">
            <a:avLst/>
          </a:prstGeom>
          <a:noFill/>
        </p:spPr>
        <p:txBody>
          <a:bodyPr wrap="none" rtlCol="0">
            <a:spAutoFit/>
          </a:bodyPr>
          <a:lstStyle/>
          <a:p>
            <a:r>
              <a:rPr lang="en-US" dirty="0"/>
              <a:t>f(n) = 6n + 3</a:t>
            </a:r>
          </a:p>
        </p:txBody>
      </p:sp>
      <p:sp>
        <p:nvSpPr>
          <p:cNvPr id="49" name="TextBox 48">
            <a:extLst>
              <a:ext uri="{FF2B5EF4-FFF2-40B4-BE49-F238E27FC236}">
                <a16:creationId xmlns:a16="http://schemas.microsoft.com/office/drawing/2014/main" id="{143C114E-737A-2444-AB0D-CED846DEAB45}"/>
              </a:ext>
            </a:extLst>
          </p:cNvPr>
          <p:cNvSpPr txBox="1"/>
          <p:nvPr/>
        </p:nvSpPr>
        <p:spPr>
          <a:xfrm>
            <a:off x="10383970" y="4110479"/>
            <a:ext cx="1584088" cy="923330"/>
          </a:xfrm>
          <a:prstGeom prst="rect">
            <a:avLst/>
          </a:prstGeom>
          <a:noFill/>
        </p:spPr>
        <p:txBody>
          <a:bodyPr wrap="none" rtlCol="0">
            <a:spAutoFit/>
          </a:bodyPr>
          <a:lstStyle/>
          <a:p>
            <a:r>
              <a:rPr lang="en-US" dirty="0"/>
              <a:t>f(n) = </a:t>
            </a:r>
          </a:p>
          <a:p>
            <a:r>
              <a:rPr lang="en-US" dirty="0"/>
              <a:t>    n(8n+3) + 3</a:t>
            </a:r>
          </a:p>
          <a:p>
            <a:endParaRPr lang="en-US" dirty="0"/>
          </a:p>
        </p:txBody>
      </p:sp>
    </p:spTree>
    <p:extLst>
      <p:ext uri="{BB962C8B-B14F-4D97-AF65-F5344CB8AC3E}">
        <p14:creationId xmlns:p14="http://schemas.microsoft.com/office/powerpoint/2010/main" val="161006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500"/>
                                        <p:tgtEl>
                                          <p:spTgt spid="21"/>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fade">
                                      <p:cBhvr>
                                        <p:cTn id="74" dur="500"/>
                                        <p:tgtEl>
                                          <p:spTgt spid="23"/>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500"/>
                                        <p:tgtEl>
                                          <p:spTgt spid="24"/>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500"/>
                                        <p:tgtEl>
                                          <p:spTgt spid="25"/>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500"/>
                                        <p:tgtEl>
                                          <p:spTgt spid="32"/>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26"/>
                                        </p:tgtEl>
                                        <p:attrNameLst>
                                          <p:attrName>style.visibility</p:attrName>
                                        </p:attrNameLst>
                                      </p:cBhvr>
                                      <p:to>
                                        <p:strVal val="visible"/>
                                      </p:to>
                                    </p:set>
                                    <p:animEffect transition="in" filter="fade">
                                      <p:cBhvr>
                                        <p:cTn id="94" dur="500"/>
                                        <p:tgtEl>
                                          <p:spTgt spid="26"/>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fade">
                                      <p:cBhvr>
                                        <p:cTn id="99" dur="500"/>
                                        <p:tgtEl>
                                          <p:spTgt spid="29"/>
                                        </p:tgtEl>
                                      </p:cBhvr>
                                    </p:animEffec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36"/>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40"/>
                                        </p:tgtEl>
                                        <p:attrNameLst>
                                          <p:attrName>style.visibility</p:attrName>
                                        </p:attrNameLst>
                                      </p:cBhvr>
                                      <p:to>
                                        <p:strVal val="visible"/>
                                      </p:to>
                                    </p:set>
                                    <p:animEffect transition="in" filter="fade">
                                      <p:cBhvr>
                                        <p:cTn id="108" dur="500"/>
                                        <p:tgtEl>
                                          <p:spTgt spid="40"/>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42"/>
                                        </p:tgtEl>
                                        <p:attrNameLst>
                                          <p:attrName>style.visibility</p:attrName>
                                        </p:attrNameLst>
                                      </p:cBhvr>
                                      <p:to>
                                        <p:strVal val="visible"/>
                                      </p:to>
                                    </p:set>
                                    <p:animEffect transition="in" filter="fade">
                                      <p:cBhvr>
                                        <p:cTn id="113" dur="500"/>
                                        <p:tgtEl>
                                          <p:spTgt spid="42"/>
                                        </p:tgtEl>
                                      </p:cBhvr>
                                    </p:animEffec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43"/>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16"/>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grpId="0" nodeType="clickEffect">
                                  <p:stCondLst>
                                    <p:cond delay="0"/>
                                  </p:stCondLst>
                                  <p:childTnLst>
                                    <p:set>
                                      <p:cBhvr>
                                        <p:cTn id="123"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animBg="1"/>
      <p:bldP spid="18" grpId="0"/>
      <p:bldP spid="19" grpId="0"/>
      <p:bldP spid="20" grpId="0"/>
      <p:bldP spid="21" grpId="0"/>
      <p:bldP spid="22" grpId="0"/>
      <p:bldP spid="23" grpId="0"/>
      <p:bldP spid="24" grpId="0"/>
      <p:bldP spid="25" grpId="0"/>
      <p:bldP spid="26" grpId="0" animBg="1"/>
      <p:bldP spid="29" grpId="0"/>
      <p:bldP spid="32" grpId="0"/>
      <p:bldP spid="34" grpId="0"/>
      <p:bldP spid="36" grpId="0"/>
      <p:bldP spid="40" grpId="0" animBg="1"/>
      <p:bldP spid="42" grpId="0"/>
      <p:bldP spid="43" grpId="0"/>
      <p:bldP spid="48" grpId="0"/>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223561C-B055-744A-9E22-A61433542648}"/>
              </a:ext>
            </a:extLst>
          </p:cNvPr>
          <p:cNvSpPr>
            <a:spLocks noGrp="1"/>
          </p:cNvSpPr>
          <p:nvPr>
            <p:ph type="ftr" sz="quarter" idx="11"/>
          </p:nvPr>
        </p:nvSpPr>
        <p:spPr/>
        <p:txBody>
          <a:bodyPr/>
          <a:lstStyle/>
          <a:p>
            <a:r>
              <a:rPr lang="en-US"/>
              <a:t>CSE 373 SP 18 - Kasey Champion</a:t>
            </a:r>
          </a:p>
        </p:txBody>
      </p:sp>
      <p:sp>
        <p:nvSpPr>
          <p:cNvPr id="3" name="Slide Number Placeholder 2">
            <a:extLst>
              <a:ext uri="{FF2B5EF4-FFF2-40B4-BE49-F238E27FC236}">
                <a16:creationId xmlns:a16="http://schemas.microsoft.com/office/drawing/2014/main" id="{87112169-F67C-814B-AEE9-2DF58F5D24B2}"/>
              </a:ext>
            </a:extLst>
          </p:cNvPr>
          <p:cNvSpPr>
            <a:spLocks noGrp="1"/>
          </p:cNvSpPr>
          <p:nvPr>
            <p:ph type="sldNum" sz="quarter" idx="12"/>
          </p:nvPr>
        </p:nvSpPr>
        <p:spPr/>
        <p:txBody>
          <a:bodyPr/>
          <a:lstStyle/>
          <a:p>
            <a:fld id="{659665DE-58FC-41F4-AC58-2C90A5E00527}" type="slidenum">
              <a:rPr lang="en-US" smtClean="0"/>
              <a:t>9</a:t>
            </a:fld>
            <a:endParaRPr lang="en-US"/>
          </a:p>
        </p:txBody>
      </p:sp>
      <p:sp>
        <p:nvSpPr>
          <p:cNvPr id="4" name="Rounded Rectangle 3">
            <a:extLst>
              <a:ext uri="{FF2B5EF4-FFF2-40B4-BE49-F238E27FC236}">
                <a16:creationId xmlns:a16="http://schemas.microsoft.com/office/drawing/2014/main" id="{D401003D-9A4C-4E4B-91CB-903CEB9F650D}"/>
              </a:ext>
            </a:extLst>
          </p:cNvPr>
          <p:cNvSpPr/>
          <p:nvPr/>
        </p:nvSpPr>
        <p:spPr>
          <a:xfrm>
            <a:off x="392745" y="659742"/>
            <a:ext cx="1805312" cy="17993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piece of code </a:t>
            </a:r>
          </a:p>
        </p:txBody>
      </p:sp>
      <p:sp>
        <p:nvSpPr>
          <p:cNvPr id="6" name="Rounded Rectangle 5">
            <a:extLst>
              <a:ext uri="{FF2B5EF4-FFF2-40B4-BE49-F238E27FC236}">
                <a16:creationId xmlns:a16="http://schemas.microsoft.com/office/drawing/2014/main" id="{8D6DF2C2-EC64-A34A-B9EE-A4C732D1B3C4}"/>
              </a:ext>
            </a:extLst>
          </p:cNvPr>
          <p:cNvSpPr/>
          <p:nvPr/>
        </p:nvSpPr>
        <p:spPr>
          <a:xfrm>
            <a:off x="4975736" y="659741"/>
            <a:ext cx="2442224" cy="17993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function modeling the runtime of a piece of code</a:t>
            </a:r>
          </a:p>
        </p:txBody>
      </p:sp>
      <p:sp>
        <p:nvSpPr>
          <p:cNvPr id="7" name="Rounded Rectangle 6">
            <a:extLst>
              <a:ext uri="{FF2B5EF4-FFF2-40B4-BE49-F238E27FC236}">
                <a16:creationId xmlns:a16="http://schemas.microsoft.com/office/drawing/2014/main" id="{F0D8AA74-0BA4-2541-A300-79D7FB0775F4}"/>
              </a:ext>
            </a:extLst>
          </p:cNvPr>
          <p:cNvSpPr/>
          <p:nvPr/>
        </p:nvSpPr>
        <p:spPr>
          <a:xfrm>
            <a:off x="9934676" y="659744"/>
            <a:ext cx="1805313" cy="17993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big O runtime</a:t>
            </a:r>
          </a:p>
        </p:txBody>
      </p:sp>
      <p:sp>
        <p:nvSpPr>
          <p:cNvPr id="9" name="Right Arrow 8">
            <a:extLst>
              <a:ext uri="{FF2B5EF4-FFF2-40B4-BE49-F238E27FC236}">
                <a16:creationId xmlns:a16="http://schemas.microsoft.com/office/drawing/2014/main" id="{2A9E708E-84BA-AC4C-80FC-DFF7B0F27E87}"/>
              </a:ext>
            </a:extLst>
          </p:cNvPr>
          <p:cNvSpPr/>
          <p:nvPr/>
        </p:nvSpPr>
        <p:spPr>
          <a:xfrm>
            <a:off x="2570999" y="659741"/>
            <a:ext cx="2330245" cy="17993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code modeling</a:t>
            </a:r>
          </a:p>
        </p:txBody>
      </p:sp>
      <p:sp>
        <p:nvSpPr>
          <p:cNvPr id="10" name="Right Arrow 9">
            <a:extLst>
              <a:ext uri="{FF2B5EF4-FFF2-40B4-BE49-F238E27FC236}">
                <a16:creationId xmlns:a16="http://schemas.microsoft.com/office/drawing/2014/main" id="{8AA044A7-2903-D94B-B69F-0579FAAFED96}"/>
              </a:ext>
            </a:extLst>
          </p:cNvPr>
          <p:cNvSpPr/>
          <p:nvPr/>
        </p:nvSpPr>
        <p:spPr>
          <a:xfrm>
            <a:off x="7511195" y="659741"/>
            <a:ext cx="2330245" cy="17993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asymptotic analysis</a:t>
            </a:r>
          </a:p>
        </p:txBody>
      </p:sp>
      <p:sp>
        <p:nvSpPr>
          <p:cNvPr id="13" name="Rounded Rectangle 12">
            <a:extLst>
              <a:ext uri="{FF2B5EF4-FFF2-40B4-BE49-F238E27FC236}">
                <a16:creationId xmlns:a16="http://schemas.microsoft.com/office/drawing/2014/main" id="{579562B9-A6FE-9845-8E5E-686791F91207}"/>
              </a:ext>
            </a:extLst>
          </p:cNvPr>
          <p:cNvSpPr/>
          <p:nvPr/>
        </p:nvSpPr>
        <p:spPr>
          <a:xfrm>
            <a:off x="392745" y="3602071"/>
            <a:ext cx="1805312" cy="1799303"/>
          </a:xfrm>
          <a:prstGeom prst="roundRect">
            <a:avLst/>
          </a:prstGeom>
          <a:solidFill>
            <a:srgbClr val="4C32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ourier New" panose="02070309020205020404" pitchFamily="49" charset="0"/>
                <a:cs typeface="Courier New" panose="02070309020205020404" pitchFamily="49" charset="0"/>
              </a:rPr>
              <a:t>method1()</a:t>
            </a:r>
          </a:p>
        </p:txBody>
      </p:sp>
      <mc:AlternateContent xmlns:mc="http://schemas.openxmlformats.org/markup-compatibility/2006" xmlns:a14="http://schemas.microsoft.com/office/drawing/2010/main">
        <mc:Choice Requires="a14">
          <p:sp>
            <p:nvSpPr>
              <p:cNvPr id="14" name="Rounded Rectangle 13">
                <a:extLst>
                  <a:ext uri="{FF2B5EF4-FFF2-40B4-BE49-F238E27FC236}">
                    <a16:creationId xmlns:a16="http://schemas.microsoft.com/office/drawing/2014/main" id="{67E9DAE7-D093-564F-A63F-56DBAE85B0D8}"/>
                  </a:ext>
                </a:extLst>
              </p:cNvPr>
              <p:cNvSpPr/>
              <p:nvPr/>
            </p:nvSpPr>
            <p:spPr>
              <a:xfrm>
                <a:off x="4975736" y="3663275"/>
                <a:ext cx="2442224" cy="1799303"/>
              </a:xfrm>
              <a:prstGeom prst="roundRect">
                <a:avLst/>
              </a:prstGeom>
              <a:solidFill>
                <a:srgbClr val="4C32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f(n) = 5</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oMath>
                </a14:m>
                <a:r>
                  <a:rPr lang="en-US" dirty="0"/>
                  <a:t>+3n+2</a:t>
                </a:r>
              </a:p>
              <a:p>
                <a:pPr algn="ctr"/>
                <a:endParaRPr lang="en-US" dirty="0"/>
              </a:p>
              <a:p>
                <a:pPr algn="ctr"/>
                <a:r>
                  <a:rPr lang="en-US" dirty="0"/>
                  <a:t>or</a:t>
                </a:r>
              </a:p>
              <a:p>
                <a:pPr algn="ctr"/>
                <a:endParaRPr lang="en-US" dirty="0"/>
              </a:p>
              <a:p>
                <a:pPr algn="ctr"/>
                <a:r>
                  <a:rPr lang="en-US" dirty="0"/>
                  <a:t>visual plot representation</a:t>
                </a:r>
              </a:p>
            </p:txBody>
          </p:sp>
        </mc:Choice>
        <mc:Fallback xmlns="">
          <p:sp>
            <p:nvSpPr>
              <p:cNvPr id="14" name="Rounded Rectangle 13">
                <a:extLst>
                  <a:ext uri="{FF2B5EF4-FFF2-40B4-BE49-F238E27FC236}">
                    <a16:creationId xmlns:a16="http://schemas.microsoft.com/office/drawing/2014/main" id="{67E9DAE7-D093-564F-A63F-56DBAE85B0D8}"/>
                  </a:ext>
                </a:extLst>
              </p:cNvPr>
              <p:cNvSpPr>
                <a:spLocks noRot="1" noChangeAspect="1" noMove="1" noResize="1" noEditPoints="1" noAdjustHandles="1" noChangeArrowheads="1" noChangeShapeType="1" noTextEdit="1"/>
              </p:cNvSpPr>
              <p:nvPr/>
            </p:nvSpPr>
            <p:spPr>
              <a:xfrm>
                <a:off x="4975736" y="3663275"/>
                <a:ext cx="2442224" cy="1799303"/>
              </a:xfrm>
              <a:prstGeom prst="roundRect">
                <a:avLst/>
              </a:prstGeom>
              <a:blipFill>
                <a:blip r:embed="rId3"/>
                <a:stretch>
                  <a:fillRect b="-2797"/>
                </a:stretch>
              </a:blipFill>
            </p:spPr>
            <p:txBody>
              <a:bodyPr/>
              <a:lstStyle/>
              <a:p>
                <a:r>
                  <a:rPr lang="en-US">
                    <a:noFill/>
                  </a:rPr>
                  <a:t> </a:t>
                </a:r>
              </a:p>
            </p:txBody>
          </p:sp>
        </mc:Fallback>
      </mc:AlternateContent>
      <p:sp>
        <p:nvSpPr>
          <p:cNvPr id="15" name="Right Arrow 14">
            <a:extLst>
              <a:ext uri="{FF2B5EF4-FFF2-40B4-BE49-F238E27FC236}">
                <a16:creationId xmlns:a16="http://schemas.microsoft.com/office/drawing/2014/main" id="{31B2935E-3600-0141-876C-A72F0559B91A}"/>
              </a:ext>
            </a:extLst>
          </p:cNvPr>
          <p:cNvSpPr/>
          <p:nvPr/>
        </p:nvSpPr>
        <p:spPr>
          <a:xfrm>
            <a:off x="2570999" y="3602070"/>
            <a:ext cx="2330245" cy="1799303"/>
          </a:xfrm>
          <a:prstGeom prst="rightArrow">
            <a:avLst/>
          </a:prstGeom>
          <a:solidFill>
            <a:srgbClr val="4C32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code modeling</a:t>
            </a:r>
          </a:p>
        </p:txBody>
      </p:sp>
      <p:sp>
        <p:nvSpPr>
          <p:cNvPr id="16" name="Right Arrow 15">
            <a:extLst>
              <a:ext uri="{FF2B5EF4-FFF2-40B4-BE49-F238E27FC236}">
                <a16:creationId xmlns:a16="http://schemas.microsoft.com/office/drawing/2014/main" id="{17F6974C-8BF0-1E49-A30A-542CFE0D53AF}"/>
              </a:ext>
            </a:extLst>
          </p:cNvPr>
          <p:cNvSpPr/>
          <p:nvPr/>
        </p:nvSpPr>
        <p:spPr>
          <a:xfrm>
            <a:off x="7511195" y="3602070"/>
            <a:ext cx="2330245" cy="1799303"/>
          </a:xfrm>
          <a:prstGeom prst="rightArrow">
            <a:avLst/>
          </a:prstGeom>
          <a:solidFill>
            <a:srgbClr val="4C32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asymptotic analysis</a:t>
            </a:r>
          </a:p>
        </p:txBody>
      </p:sp>
      <mc:AlternateContent xmlns:mc="http://schemas.openxmlformats.org/markup-compatibility/2006" xmlns:a14="http://schemas.microsoft.com/office/drawing/2010/main">
        <mc:Choice Requires="a14">
          <p:sp>
            <p:nvSpPr>
              <p:cNvPr id="17" name="Rounded Rectangle 16">
                <a:extLst>
                  <a:ext uri="{FF2B5EF4-FFF2-40B4-BE49-F238E27FC236}">
                    <a16:creationId xmlns:a16="http://schemas.microsoft.com/office/drawing/2014/main" id="{4269C622-009E-A844-A962-CC476D4768B2}"/>
                  </a:ext>
                </a:extLst>
              </p:cNvPr>
              <p:cNvSpPr/>
              <p:nvPr/>
            </p:nvSpPr>
            <p:spPr>
              <a:xfrm>
                <a:off x="10005687" y="3602071"/>
                <a:ext cx="1805313" cy="1799302"/>
              </a:xfrm>
              <a:prstGeom prst="roundRect">
                <a:avLst/>
              </a:prstGeom>
              <a:solidFill>
                <a:srgbClr val="4C32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oMath>
                </a14:m>
                <a:r>
                  <a:rPr lang="en-US" dirty="0"/>
                  <a:t>)</a:t>
                </a:r>
              </a:p>
            </p:txBody>
          </p:sp>
        </mc:Choice>
        <mc:Fallback xmlns="">
          <p:sp>
            <p:nvSpPr>
              <p:cNvPr id="17" name="Rounded Rectangle 16">
                <a:extLst>
                  <a:ext uri="{FF2B5EF4-FFF2-40B4-BE49-F238E27FC236}">
                    <a16:creationId xmlns:a16="http://schemas.microsoft.com/office/drawing/2014/main" id="{4269C622-009E-A844-A962-CC476D4768B2}"/>
                  </a:ext>
                </a:extLst>
              </p:cNvPr>
              <p:cNvSpPr>
                <a:spLocks noRot="1" noChangeAspect="1" noMove="1" noResize="1" noEditPoints="1" noAdjustHandles="1" noChangeArrowheads="1" noChangeShapeType="1" noTextEdit="1"/>
              </p:cNvSpPr>
              <p:nvPr/>
            </p:nvSpPr>
            <p:spPr>
              <a:xfrm>
                <a:off x="10005687" y="3602071"/>
                <a:ext cx="1805313" cy="1799302"/>
              </a:xfrm>
              <a:prstGeom prst="roundRect">
                <a:avLst/>
              </a:prstGeom>
              <a:blipFill>
                <a:blip r:embed="rId4"/>
                <a:stretch>
                  <a:fillRect/>
                </a:stretch>
              </a:blipFill>
            </p:spPr>
            <p:txBody>
              <a:bodyPr/>
              <a:lstStyle/>
              <a:p>
                <a:r>
                  <a:rPr lang="en-US">
                    <a:noFill/>
                  </a:rPr>
                  <a:t> </a:t>
                </a:r>
              </a:p>
            </p:txBody>
          </p:sp>
        </mc:Fallback>
      </mc:AlternateContent>
      <p:cxnSp>
        <p:nvCxnSpPr>
          <p:cNvPr id="19" name="Straight Connector 18">
            <a:extLst>
              <a:ext uri="{FF2B5EF4-FFF2-40B4-BE49-F238E27FC236}">
                <a16:creationId xmlns:a16="http://schemas.microsoft.com/office/drawing/2014/main" id="{108CFC26-CA26-DE47-B97E-50FCA7343A4B}"/>
              </a:ext>
            </a:extLst>
          </p:cNvPr>
          <p:cNvCxnSpPr/>
          <p:nvPr/>
        </p:nvCxnSpPr>
        <p:spPr>
          <a:xfrm>
            <a:off x="0" y="3097161"/>
            <a:ext cx="12477135"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E2AB1C3-0D34-7244-A816-0BC7AF9B6E8C}"/>
              </a:ext>
            </a:extLst>
          </p:cNvPr>
          <p:cNvSpPr txBox="1"/>
          <p:nvPr/>
        </p:nvSpPr>
        <p:spPr>
          <a:xfrm>
            <a:off x="4975736" y="39278"/>
            <a:ext cx="4327710" cy="461665"/>
          </a:xfrm>
          <a:prstGeom prst="rect">
            <a:avLst/>
          </a:prstGeom>
          <a:noFill/>
        </p:spPr>
        <p:txBody>
          <a:bodyPr wrap="square" rtlCol="0">
            <a:spAutoFit/>
          </a:bodyPr>
          <a:lstStyle/>
          <a:p>
            <a:r>
              <a:rPr lang="en-US" sz="2400" dirty="0"/>
              <a:t>General process</a:t>
            </a:r>
          </a:p>
        </p:txBody>
      </p:sp>
      <p:sp>
        <p:nvSpPr>
          <p:cNvPr id="21" name="TextBox 20">
            <a:extLst>
              <a:ext uri="{FF2B5EF4-FFF2-40B4-BE49-F238E27FC236}">
                <a16:creationId xmlns:a16="http://schemas.microsoft.com/office/drawing/2014/main" id="{C8B0DABB-7853-F84C-9EB2-ED6A0A5E2399}"/>
              </a:ext>
            </a:extLst>
          </p:cNvPr>
          <p:cNvSpPr txBox="1"/>
          <p:nvPr/>
        </p:nvSpPr>
        <p:spPr>
          <a:xfrm>
            <a:off x="4901244" y="3164950"/>
            <a:ext cx="2629438" cy="369332"/>
          </a:xfrm>
          <a:prstGeom prst="rect">
            <a:avLst/>
          </a:prstGeom>
          <a:noFill/>
        </p:spPr>
        <p:txBody>
          <a:bodyPr wrap="none" rtlCol="0">
            <a:spAutoFit/>
          </a:bodyPr>
          <a:lstStyle/>
          <a:p>
            <a:r>
              <a:rPr lang="en-US" dirty="0"/>
              <a:t>An example of the process</a:t>
            </a:r>
          </a:p>
        </p:txBody>
      </p:sp>
    </p:spTree>
    <p:extLst>
      <p:ext uri="{BB962C8B-B14F-4D97-AF65-F5344CB8AC3E}">
        <p14:creationId xmlns:p14="http://schemas.microsoft.com/office/powerpoint/2010/main" val="2038932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2">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2918</TotalTime>
  <Words>5434</Words>
  <Application>Microsoft Macintosh PowerPoint</Application>
  <PresentationFormat>Widescreen</PresentationFormat>
  <Paragraphs>744</Paragraphs>
  <Slides>42</Slides>
  <Notes>28</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42</vt:i4>
      </vt:variant>
    </vt:vector>
  </HeadingPairs>
  <TitlesOfParts>
    <vt:vector size="56" baseType="lpstr">
      <vt:lpstr>Arial</vt:lpstr>
      <vt:lpstr>Calibri</vt:lpstr>
      <vt:lpstr>Cambria Math</vt:lpstr>
      <vt:lpstr>Courier New</vt:lpstr>
      <vt:lpstr>Menlo</vt:lpstr>
      <vt:lpstr>Segoe UI</vt:lpstr>
      <vt:lpstr>Segoe UI Emoji</vt:lpstr>
      <vt:lpstr>Segoe UI Historic</vt:lpstr>
      <vt:lpstr>Segoe UI Light</vt:lpstr>
      <vt:lpstr>Segoe UI Semilight</vt:lpstr>
      <vt:lpstr>System Font Regular</vt:lpstr>
      <vt:lpstr>Tw Cen MT</vt:lpstr>
      <vt:lpstr>Wingdings 3</vt:lpstr>
      <vt:lpstr>Integral</vt:lpstr>
      <vt:lpstr>Lecture 4: Code Modeling and Asymptotic Analysis</vt:lpstr>
      <vt:lpstr>Warm Up</vt:lpstr>
      <vt:lpstr>Review: Complexity Classes</vt:lpstr>
      <vt:lpstr>Administrivia</vt:lpstr>
      <vt:lpstr>PowerPoint Presentation</vt:lpstr>
      <vt:lpstr>Disclaimer</vt:lpstr>
      <vt:lpstr>Code Modeling</vt:lpstr>
      <vt:lpstr>PowerPoint Presentation</vt:lpstr>
      <vt:lpstr>PowerPoint Presentation</vt:lpstr>
      <vt:lpstr>Finding a Big-O</vt:lpstr>
      <vt:lpstr>Wait, what? Asymptotic Analysis - big ideas</vt:lpstr>
      <vt:lpstr>Using the constants isn’t more accurate either</vt:lpstr>
      <vt:lpstr>Code Modeling anticipating asymptotic analysis</vt:lpstr>
      <vt:lpstr>Code modeling: more practice</vt:lpstr>
      <vt:lpstr>Code modeling takeaways</vt:lpstr>
      <vt:lpstr>Questions</vt:lpstr>
      <vt:lpstr>Formal Definition of Big-O</vt:lpstr>
      <vt:lpstr>Formal Definitions: Why?</vt:lpstr>
      <vt:lpstr>Function growth and what we want out of our formal definition</vt:lpstr>
      <vt:lpstr>Definition: Big-O</vt:lpstr>
      <vt:lpstr>Big O Definition Proofs</vt:lpstr>
      <vt:lpstr>Big O Definition Proofs: more practice</vt:lpstr>
      <vt:lpstr>Big-O Definition Proofs: outline</vt:lpstr>
      <vt:lpstr>Note: Big-O definition is just an upper-bound, not always an exact bound</vt:lpstr>
      <vt:lpstr>Note: Big-O definition is just an upper-bound, not always an exact bound (plots)</vt:lpstr>
      <vt:lpstr>Tight Big-O Definition Plots</vt:lpstr>
      <vt:lpstr>Questions</vt:lpstr>
      <vt:lpstr>Uncharted Waters: a different type of code model</vt:lpstr>
      <vt:lpstr>Prime Checking Runtime</vt:lpstr>
      <vt:lpstr>PowerPoint Presentation</vt:lpstr>
      <vt:lpstr>Big-O isn’t everything</vt:lpstr>
      <vt:lpstr>Big-Ω [Omega]</vt:lpstr>
      <vt:lpstr>Big-Omega definition Plots</vt:lpstr>
      <vt:lpstr>Examples</vt:lpstr>
      <vt:lpstr>Tight Big-O and Big-Ω bounds shown together</vt:lpstr>
      <vt:lpstr>O, and Omega, and Theta [oh my?]</vt:lpstr>
      <vt:lpstr>O, and Omega, and Theta [oh my?]</vt:lpstr>
      <vt:lpstr>PowerPoint Presentation</vt:lpstr>
      <vt:lpstr>PowerPoint Presentation</vt:lpstr>
      <vt:lpstr>PowerPoint Presentation</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Kasey Champion</dc:creator>
  <cp:lastModifiedBy>Zachary Chun</cp:lastModifiedBy>
  <cp:revision>229</cp:revision>
  <cp:lastPrinted>2020-04-06T16:35:42Z</cp:lastPrinted>
  <dcterms:created xsi:type="dcterms:W3CDTF">2018-03-22T00:41:11Z</dcterms:created>
  <dcterms:modified xsi:type="dcterms:W3CDTF">2020-04-06T16:42:37Z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kaseyc@microsoft.com</vt:lpwstr>
  </property>
  <property fmtid="{D5CDD505-2E9C-101B-9397-08002B2CF9AE}" pid="5" name="MSIP_Label_f42aa342-8706-4288-bd11-ebb85995028c_SetDate">
    <vt:lpwstr>2018-03-22T00:48:15.4212377Z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