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92" r:id="rId3"/>
    <p:sldId id="278" r:id="rId4"/>
    <p:sldId id="293" r:id="rId5"/>
    <p:sldId id="313" r:id="rId6"/>
    <p:sldId id="296" r:id="rId7"/>
    <p:sldId id="314" r:id="rId8"/>
    <p:sldId id="258" r:id="rId9"/>
    <p:sldId id="260" r:id="rId10"/>
    <p:sldId id="289" r:id="rId11"/>
    <p:sldId id="299" r:id="rId12"/>
    <p:sldId id="259" r:id="rId13"/>
    <p:sldId id="261" r:id="rId14"/>
    <p:sldId id="288" r:id="rId15"/>
    <p:sldId id="290" r:id="rId16"/>
    <p:sldId id="318" r:id="rId17"/>
    <p:sldId id="315" r:id="rId18"/>
    <p:sldId id="316" r:id="rId19"/>
    <p:sldId id="317" r:id="rId20"/>
    <p:sldId id="279" r:id="rId21"/>
    <p:sldId id="280" r:id="rId22"/>
    <p:sldId id="281" r:id="rId23"/>
    <p:sldId id="282" r:id="rId24"/>
    <p:sldId id="2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9B8ABE"/>
    <a:srgbClr val="7C5FAA"/>
    <a:srgbClr val="9383B2"/>
    <a:srgbClr val="8868B8"/>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autoAdjust="0"/>
    <p:restoredTop sz="94679"/>
  </p:normalViewPr>
  <p:slideViewPr>
    <p:cSldViewPr snapToGrid="0">
      <p:cViewPr varScale="1">
        <p:scale>
          <a:sx n="88" d="100"/>
          <a:sy n="88" d="100"/>
        </p:scale>
        <p:origin x="103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4/3/20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296578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rest of class implementing queue – do we need to address circular queues?</a:t>
            </a:r>
          </a:p>
        </p:txBody>
      </p:sp>
      <p:sp>
        <p:nvSpPr>
          <p:cNvPr id="4" name="Slide Number Placeholder 3"/>
          <p:cNvSpPr>
            <a:spLocks noGrp="1"/>
          </p:cNvSpPr>
          <p:nvPr>
            <p:ph type="sldNum" sz="quarter" idx="10"/>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881823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3531182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19</a:t>
            </a:fld>
            <a:endParaRPr lang="en-US"/>
          </a:p>
        </p:txBody>
      </p:sp>
    </p:spTree>
    <p:extLst>
      <p:ext uri="{BB962C8B-B14F-4D97-AF65-F5344CB8AC3E}">
        <p14:creationId xmlns:p14="http://schemas.microsoft.com/office/powerpoint/2010/main" val="17197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22</a:t>
            </a:fld>
            <a:endParaRPr lang="en-US"/>
          </a:p>
        </p:txBody>
      </p:sp>
    </p:spTree>
    <p:extLst>
      <p:ext uri="{BB962C8B-B14F-4D97-AF65-F5344CB8AC3E}">
        <p14:creationId xmlns:p14="http://schemas.microsoft.com/office/powerpoint/2010/main" val="3835839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23</a:t>
            </a:fld>
            <a:endParaRPr lang="en-US"/>
          </a:p>
        </p:txBody>
      </p:sp>
    </p:spTree>
    <p:extLst>
      <p:ext uri="{BB962C8B-B14F-4D97-AF65-F5344CB8AC3E}">
        <p14:creationId xmlns:p14="http://schemas.microsoft.com/office/powerpoint/2010/main" val="118300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121281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a:t>
            </a:fld>
            <a:endParaRPr lang="en-US"/>
          </a:p>
        </p:txBody>
      </p:sp>
    </p:spTree>
    <p:extLst>
      <p:ext uri="{BB962C8B-B14F-4D97-AF65-F5344CB8AC3E}">
        <p14:creationId xmlns:p14="http://schemas.microsoft.com/office/powerpoint/2010/main" val="100000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3</a:t>
            </a:fld>
            <a:endParaRPr lang="en-US"/>
          </a:p>
        </p:txBody>
      </p:sp>
    </p:spTree>
    <p:extLst>
      <p:ext uri="{BB962C8B-B14F-4D97-AF65-F5344CB8AC3E}">
        <p14:creationId xmlns:p14="http://schemas.microsoft.com/office/powerpoint/2010/main" val="3314410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a:t>
            </a:fld>
            <a:endParaRPr lang="en-US"/>
          </a:p>
        </p:txBody>
      </p:sp>
    </p:spTree>
    <p:extLst>
      <p:ext uri="{BB962C8B-B14F-4D97-AF65-F5344CB8AC3E}">
        <p14:creationId xmlns:p14="http://schemas.microsoft.com/office/powerpoint/2010/main" val="2243099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377062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152677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414839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12</a:t>
            </a:fld>
            <a:endParaRPr lang="en-US"/>
          </a:p>
        </p:txBody>
      </p:sp>
    </p:spTree>
    <p:extLst>
      <p:ext uri="{BB962C8B-B14F-4D97-AF65-F5344CB8AC3E}">
        <p14:creationId xmlns:p14="http://schemas.microsoft.com/office/powerpoint/2010/main" val="2786618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 rest of class implementing queue – do we need to address circular queues?</a:t>
            </a:r>
          </a:p>
        </p:txBody>
      </p:sp>
      <p:sp>
        <p:nvSpPr>
          <p:cNvPr id="4" name="Slide Number Placeholder 3"/>
          <p:cNvSpPr>
            <a:spLocks noGrp="1"/>
          </p:cNvSpPr>
          <p:nvPr>
            <p:ph type="sldNum" sz="quarter" idx="10"/>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32731517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rgbClr val="4C328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4/3/20</a:t>
            </a:fld>
            <a:endParaRPr lang="en-US"/>
          </a:p>
        </p:txBody>
      </p:sp>
      <p:sp>
        <p:nvSpPr>
          <p:cNvPr id="5" name="Footer Placeholder 4"/>
          <p:cNvSpPr>
            <a:spLocks noGrp="1"/>
          </p:cNvSpPr>
          <p:nvPr>
            <p:ph type="ftr" sz="quarter" idx="11"/>
          </p:nvPr>
        </p:nvSpPr>
        <p:spPr/>
        <p:txBody>
          <a:bodyPr/>
          <a:lstStyle/>
          <a:p>
            <a:r>
              <a:rPr lang="en-US" dirty="0"/>
              <a:t>CSE 373 20 SP – champion &amp; Chun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4/3/20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74F733CC-2D13-824F-AEF8-39DA701BC1AC}"/>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4/3/20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55508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4/3/20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
        <p:nvSpPr>
          <p:cNvPr id="7" name="Footer Placeholder 4">
            <a:extLst>
              <a:ext uri="{FF2B5EF4-FFF2-40B4-BE49-F238E27FC236}">
                <a16:creationId xmlns:a16="http://schemas.microsoft.com/office/drawing/2014/main" id="{FAD07D74-53B6-9B44-9C63-9C53606CCCE4}"/>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rgbClr val="4C32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4/3/20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CDD50A81-8BE9-D24F-8051-3C47A232F9BA}"/>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4/3/20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4">
            <a:extLst>
              <a:ext uri="{FF2B5EF4-FFF2-40B4-BE49-F238E27FC236}">
                <a16:creationId xmlns:a16="http://schemas.microsoft.com/office/drawing/2014/main" id="{84C79F73-CB83-CC46-B32F-110390BFABF9}"/>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4/3/20</a:t>
            </a:fld>
            <a:endParaRPr lang="en-US"/>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ED218A38-B533-C44C-93C0-7FA065138AD7}"/>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4/3/20</a:t>
            </a:fld>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
        <p:nvSpPr>
          <p:cNvPr id="6" name="Footer Placeholder 4">
            <a:extLst>
              <a:ext uri="{FF2B5EF4-FFF2-40B4-BE49-F238E27FC236}">
                <a16:creationId xmlns:a16="http://schemas.microsoft.com/office/drawing/2014/main" id="{707518B3-4C56-B448-876C-523CD643AEFE}"/>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4/3/20</a:t>
            </a:fld>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
        <p:nvSpPr>
          <p:cNvPr id="5" name="Footer Placeholder 4">
            <a:extLst>
              <a:ext uri="{FF2B5EF4-FFF2-40B4-BE49-F238E27FC236}">
                <a16:creationId xmlns:a16="http://schemas.microsoft.com/office/drawing/2014/main" id="{3A597237-8715-0546-B73C-FA4FA3EF62C6}"/>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4/3/20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D5280ACE-6E37-3141-B1D1-2410877D61D3}"/>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4/3/20</a:t>
            </a:fld>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9B8AB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4">
            <a:extLst>
              <a:ext uri="{FF2B5EF4-FFF2-40B4-BE49-F238E27FC236}">
                <a16:creationId xmlns:a16="http://schemas.microsoft.com/office/drawing/2014/main" id="{D592CFEE-7A32-6144-BECB-B8B06391849D}"/>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20B1D116-9EEC-4608-812B-930500586DFA}" type="datetime1">
              <a:rPr lang="en-US" smtClean="0"/>
              <a:pPr/>
              <a:t>4/3/20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191F82-15E6-F349-8A3D-4B4FFFC58E28}"/>
              </a:ext>
            </a:extLst>
          </p:cNvPr>
          <p:cNvSpPr/>
          <p:nvPr userDrawn="1"/>
        </p:nvSpPr>
        <p:spPr>
          <a:xfrm>
            <a:off x="-914400" y="0"/>
            <a:ext cx="914400" cy="91440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FA9E24-0349-D242-A7B1-11303AD41C24}"/>
              </a:ext>
            </a:extLst>
          </p:cNvPr>
          <p:cNvSpPr/>
          <p:nvPr userDrawn="1"/>
        </p:nvSpPr>
        <p:spPr>
          <a:xfrm>
            <a:off x="-914400" y="914400"/>
            <a:ext cx="914400" cy="914400"/>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56B35-F607-3748-B5F2-0667175BB481}"/>
              </a:ext>
            </a:extLst>
          </p:cNvPr>
          <p:cNvSpPr/>
          <p:nvPr userDrawn="1"/>
        </p:nvSpPr>
        <p:spPr>
          <a:xfrm>
            <a:off x="-914400" y="1840457"/>
            <a:ext cx="914400" cy="914400"/>
          </a:xfrm>
          <a:prstGeom prst="rect">
            <a:avLst/>
          </a:prstGeom>
          <a:solidFill>
            <a:srgbClr val="7C5FAA"/>
          </a:solidFill>
          <a:ln>
            <a:solidFill>
              <a:srgbClr val="7C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C8F48-EE4F-0249-BE10-1C1B8834D291}"/>
              </a:ext>
            </a:extLst>
          </p:cNvPr>
          <p:cNvSpPr/>
          <p:nvPr userDrawn="1"/>
        </p:nvSpPr>
        <p:spPr>
          <a:xfrm>
            <a:off x="-914400" y="2754857"/>
            <a:ext cx="914400" cy="914400"/>
          </a:xfrm>
          <a:prstGeom prst="rect">
            <a:avLst/>
          </a:prstGeom>
          <a:solidFill>
            <a:srgbClr val="9B8ABE"/>
          </a:solidFill>
          <a:ln>
            <a:solidFill>
              <a:srgbClr val="9B8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rgbClr val="4C3282"/>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presentation/d/15HiAPu6yYz2WWbkonRejBtUcq_FFhmoWFyT2l25G06o/edit#slide=id.g8289eae46a_0_694" TargetMode="External"/><Relationship Id="rId2" Type="http://schemas.openxmlformats.org/officeDocument/2006/relationships/hyperlink" Target="https://forms.gle/b9NiC1s11FKBcpm8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ollev.com/cse373activi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ollev.com/cse373studentq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3: Stacks, Queues, and Dictionaries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6AF6-FDC2-5D41-B3BA-4CADC1E07A4A}"/>
              </a:ext>
            </a:extLst>
          </p:cNvPr>
          <p:cNvSpPr>
            <a:spLocks noGrp="1"/>
          </p:cNvSpPr>
          <p:nvPr>
            <p:ph type="title"/>
          </p:nvPr>
        </p:nvSpPr>
        <p:spPr/>
        <p:txBody>
          <a:bodyPr/>
          <a:lstStyle/>
          <a:p>
            <a:r>
              <a:rPr lang="en-US" dirty="0"/>
              <a:t>Implementing a Stack with Nodes</a:t>
            </a:r>
          </a:p>
        </p:txBody>
      </p:sp>
      <p:sp>
        <p:nvSpPr>
          <p:cNvPr id="4" name="Footer Placeholder 3">
            <a:extLst>
              <a:ext uri="{FF2B5EF4-FFF2-40B4-BE49-F238E27FC236}">
                <a16:creationId xmlns:a16="http://schemas.microsoft.com/office/drawing/2014/main" id="{791EEC06-D2A0-5541-AF2E-51137B847F9E}"/>
              </a:ext>
            </a:extLst>
          </p:cNvPr>
          <p:cNvSpPr>
            <a:spLocks noGrp="1"/>
          </p:cNvSpPr>
          <p:nvPr>
            <p:ph type="ftr" sz="quarter" idx="11"/>
          </p:nvPr>
        </p:nvSpPr>
        <p:spPr>
          <a:xfrm>
            <a:off x="5715301" y="6521027"/>
            <a:ext cx="5901459" cy="274320"/>
          </a:xfrm>
        </p:spPr>
        <p:txBody>
          <a:bodyPr/>
          <a:lstStyle/>
          <a:p>
            <a:r>
              <a:rPr lang="en-US"/>
              <a:t>CSE 373 19 WI - Kasey Champion</a:t>
            </a:r>
            <a:endParaRPr lang="en-US" dirty="0"/>
          </a:p>
        </p:txBody>
      </p:sp>
      <p:sp>
        <p:nvSpPr>
          <p:cNvPr id="5" name="Slide Number Placeholder 4">
            <a:extLst>
              <a:ext uri="{FF2B5EF4-FFF2-40B4-BE49-F238E27FC236}">
                <a16:creationId xmlns:a16="http://schemas.microsoft.com/office/drawing/2014/main" id="{71AAA9CB-778D-D047-9B91-72C4C948A0DB}"/>
              </a:ext>
            </a:extLst>
          </p:cNvPr>
          <p:cNvSpPr>
            <a:spLocks noGrp="1"/>
          </p:cNvSpPr>
          <p:nvPr>
            <p:ph type="sldNum" sz="quarter" idx="12"/>
          </p:nvPr>
        </p:nvSpPr>
        <p:spPr/>
        <p:txBody>
          <a:bodyPr/>
          <a:lstStyle/>
          <a:p>
            <a:fld id="{659665DE-58FC-41F4-AC58-2C90A5E00527}" type="slidenum">
              <a:rPr lang="en-US" smtClean="0"/>
              <a:t>10</a:t>
            </a:fld>
            <a:endParaRPr lang="en-US"/>
          </a:p>
        </p:txBody>
      </p:sp>
      <p:sp>
        <p:nvSpPr>
          <p:cNvPr id="7" name="TextBox 6">
            <a:extLst>
              <a:ext uri="{FF2B5EF4-FFF2-40B4-BE49-F238E27FC236}">
                <a16:creationId xmlns:a16="http://schemas.microsoft.com/office/drawing/2014/main" id="{C2788C58-48BD-744E-808C-2FC17CED823D}"/>
              </a:ext>
            </a:extLst>
          </p:cNvPr>
          <p:cNvSpPr txBox="1"/>
          <p:nvPr/>
        </p:nvSpPr>
        <p:spPr>
          <a:xfrm>
            <a:off x="886303" y="5101101"/>
            <a:ext cx="1892277" cy="1200329"/>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push(3)</a:t>
            </a:r>
          </a:p>
          <a:p>
            <a:r>
              <a:rPr lang="en-US" sz="2400" dirty="0">
                <a:latin typeface="Courier New" panose="02070309020205020404" pitchFamily="49" charset="0"/>
                <a:cs typeface="Courier New" panose="02070309020205020404" pitchFamily="49" charset="0"/>
              </a:rPr>
              <a:t>push(4)</a:t>
            </a:r>
          </a:p>
          <a:p>
            <a:r>
              <a:rPr lang="en-US" sz="2400" dirty="0">
                <a:latin typeface="Courier New" panose="02070309020205020404" pitchFamily="49" charset="0"/>
                <a:cs typeface="Courier New" panose="02070309020205020404" pitchFamily="49" charset="0"/>
              </a:rPr>
              <a:t>pop()</a:t>
            </a:r>
          </a:p>
        </p:txBody>
      </p:sp>
      <p:sp>
        <p:nvSpPr>
          <p:cNvPr id="11" name="TextBox 10">
            <a:extLst>
              <a:ext uri="{FF2B5EF4-FFF2-40B4-BE49-F238E27FC236}">
                <a16:creationId xmlns:a16="http://schemas.microsoft.com/office/drawing/2014/main" id="{EF706D0D-5819-244A-A248-B6E91DF87BB9}"/>
              </a:ext>
            </a:extLst>
          </p:cNvPr>
          <p:cNvSpPr txBox="1"/>
          <p:nvPr/>
        </p:nvSpPr>
        <p:spPr>
          <a:xfrm>
            <a:off x="3283000" y="6002659"/>
            <a:ext cx="2390398"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numberOfItems</a:t>
            </a:r>
            <a:r>
              <a:rPr lang="en-US" dirty="0">
                <a:latin typeface="Courier New" panose="02070309020205020404" pitchFamily="49" charset="0"/>
                <a:cs typeface="Courier New" panose="02070309020205020404" pitchFamily="49" charset="0"/>
              </a:rPr>
              <a:t> = </a:t>
            </a:r>
          </a:p>
        </p:txBody>
      </p:sp>
      <p:sp>
        <p:nvSpPr>
          <p:cNvPr id="12" name="TextBox 11">
            <a:extLst>
              <a:ext uri="{FF2B5EF4-FFF2-40B4-BE49-F238E27FC236}">
                <a16:creationId xmlns:a16="http://schemas.microsoft.com/office/drawing/2014/main" id="{4B3C8779-E4D8-C94E-82B2-A18FC79060FE}"/>
              </a:ext>
            </a:extLst>
          </p:cNvPr>
          <p:cNvSpPr txBox="1"/>
          <p:nvPr/>
        </p:nvSpPr>
        <p:spPr>
          <a:xfrm>
            <a:off x="5548786" y="6018515"/>
            <a:ext cx="322524"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0</a:t>
            </a:r>
          </a:p>
        </p:txBody>
      </p:sp>
      <p:sp>
        <p:nvSpPr>
          <p:cNvPr id="13" name="TextBox 12">
            <a:extLst>
              <a:ext uri="{FF2B5EF4-FFF2-40B4-BE49-F238E27FC236}">
                <a16:creationId xmlns:a16="http://schemas.microsoft.com/office/drawing/2014/main" id="{217361B3-8EFA-0448-A525-C57ECB956332}"/>
              </a:ext>
            </a:extLst>
          </p:cNvPr>
          <p:cNvSpPr txBox="1"/>
          <p:nvPr/>
        </p:nvSpPr>
        <p:spPr>
          <a:xfrm>
            <a:off x="5548786" y="601058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14" name="TextBox 13">
            <a:extLst>
              <a:ext uri="{FF2B5EF4-FFF2-40B4-BE49-F238E27FC236}">
                <a16:creationId xmlns:a16="http://schemas.microsoft.com/office/drawing/2014/main" id="{D311294B-A936-BE44-B3F3-4930F7D1A4B6}"/>
              </a:ext>
            </a:extLst>
          </p:cNvPr>
          <p:cNvSpPr txBox="1"/>
          <p:nvPr/>
        </p:nvSpPr>
        <p:spPr>
          <a:xfrm>
            <a:off x="5548786" y="6018515"/>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grpSp>
        <p:nvGrpSpPr>
          <p:cNvPr id="15" name="Group 14">
            <a:extLst>
              <a:ext uri="{FF2B5EF4-FFF2-40B4-BE49-F238E27FC236}">
                <a16:creationId xmlns:a16="http://schemas.microsoft.com/office/drawing/2014/main" id="{E08B197C-5EB7-1541-9CA4-19D3FFDD2B2D}"/>
              </a:ext>
            </a:extLst>
          </p:cNvPr>
          <p:cNvGrpSpPr/>
          <p:nvPr/>
        </p:nvGrpSpPr>
        <p:grpSpPr>
          <a:xfrm>
            <a:off x="3569076" y="1666626"/>
            <a:ext cx="3005791" cy="2853316"/>
            <a:chOff x="908858" y="1530095"/>
            <a:chExt cx="3005791" cy="2853316"/>
          </a:xfrm>
        </p:grpSpPr>
        <p:sp>
          <p:nvSpPr>
            <p:cNvPr id="16" name="Rectangle 15">
              <a:extLst>
                <a:ext uri="{FF2B5EF4-FFF2-40B4-BE49-F238E27FC236}">
                  <a16:creationId xmlns:a16="http://schemas.microsoft.com/office/drawing/2014/main" id="{7219B58D-E20D-AC43-BB92-C5433947C985}"/>
                </a:ext>
              </a:extLst>
            </p:cNvPr>
            <p:cNvSpPr/>
            <p:nvPr/>
          </p:nvSpPr>
          <p:spPr>
            <a:xfrm>
              <a:off x="908858" y="2061556"/>
              <a:ext cx="3005791" cy="2321855"/>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C98684E-3F61-9042-A4B3-4216AE98B557}"/>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LinkedStack</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8" name="TextBox 17">
              <a:extLst>
                <a:ext uri="{FF2B5EF4-FFF2-40B4-BE49-F238E27FC236}">
                  <a16:creationId xmlns:a16="http://schemas.microsoft.com/office/drawing/2014/main" id="{AC7E082F-FFC9-3241-8548-9B296BF4A2B1}"/>
                </a:ext>
              </a:extLst>
            </p:cNvPr>
            <p:cNvSpPr txBox="1"/>
            <p:nvPr/>
          </p:nvSpPr>
          <p:spPr>
            <a:xfrm>
              <a:off x="1014216" y="2887740"/>
              <a:ext cx="2900433" cy="1200329"/>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push</a:t>
              </a:r>
              <a:r>
                <a:rPr lang="en-US" sz="1200" dirty="0">
                  <a:latin typeface="Courier New" panose="02070309020205020404" pitchFamily="49" charset="0"/>
                  <a:cs typeface="Courier New" panose="02070309020205020404" pitchFamily="49" charset="0"/>
                </a:rPr>
                <a:t> add new node at top</a:t>
              </a:r>
            </a:p>
            <a:p>
              <a:r>
                <a:rPr lang="en-US" sz="1200" u="sng" dirty="0">
                  <a:latin typeface="Courier New" panose="02070309020205020404" pitchFamily="49" charset="0"/>
                  <a:cs typeface="Courier New" panose="02070309020205020404" pitchFamily="49" charset="0"/>
                </a:rPr>
                <a:t>pop</a:t>
              </a:r>
              <a:r>
                <a:rPr lang="en-US" sz="1200" dirty="0">
                  <a:latin typeface="Courier New" panose="02070309020205020404" pitchFamily="49" charset="0"/>
                  <a:cs typeface="Courier New" panose="02070309020205020404" pitchFamily="49" charset="0"/>
                </a:rPr>
                <a:t> return and remove node at top</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return node at top</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return size == 0</a:t>
              </a:r>
            </a:p>
          </p:txBody>
        </p:sp>
        <p:sp>
          <p:nvSpPr>
            <p:cNvPr id="19" name="TextBox 18">
              <a:extLst>
                <a:ext uri="{FF2B5EF4-FFF2-40B4-BE49-F238E27FC236}">
                  <a16:creationId xmlns:a16="http://schemas.microsoft.com/office/drawing/2014/main" id="{4AE167D3-2948-C548-A1A4-2542A6B84EB0}"/>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0" name="TextBox 19">
              <a:extLst>
                <a:ext uri="{FF2B5EF4-FFF2-40B4-BE49-F238E27FC236}">
                  <a16:creationId xmlns:a16="http://schemas.microsoft.com/office/drawing/2014/main" id="{64C5EDC2-7146-7D48-A1E6-D65B27ACC232}"/>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1" name="TextBox 20">
              <a:extLst>
                <a:ext uri="{FF2B5EF4-FFF2-40B4-BE49-F238E27FC236}">
                  <a16:creationId xmlns:a16="http://schemas.microsoft.com/office/drawing/2014/main" id="{F658A23E-9ADE-404E-9C59-A5669BFCCB3C}"/>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Node top</a:t>
              </a:r>
            </a:p>
            <a:p>
              <a:r>
                <a:rPr lang="en-US" sz="1200" dirty="0">
                  <a:latin typeface="Courier New" panose="02070309020205020404" pitchFamily="49" charset="0"/>
                  <a:cs typeface="Courier New" panose="02070309020205020404" pitchFamily="49" charset="0"/>
                </a:rPr>
                <a:t>size</a:t>
              </a:r>
            </a:p>
          </p:txBody>
        </p:sp>
      </p:grpSp>
      <p:sp>
        <p:nvSpPr>
          <p:cNvPr id="22" name="Rectangle 21">
            <a:extLst>
              <a:ext uri="{FF2B5EF4-FFF2-40B4-BE49-F238E27FC236}">
                <a16:creationId xmlns:a16="http://schemas.microsoft.com/office/drawing/2014/main" id="{7AF4C6FE-9D82-6640-A78F-397F4DDF743D}"/>
              </a:ext>
            </a:extLst>
          </p:cNvPr>
          <p:cNvSpPr/>
          <p:nvPr/>
        </p:nvSpPr>
        <p:spPr>
          <a:xfrm>
            <a:off x="7024118" y="1666626"/>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A476440-A38C-A04D-A78B-649EC8940E43}"/>
              </a:ext>
            </a:extLst>
          </p:cNvPr>
          <p:cNvSpPr txBox="1"/>
          <p:nvPr/>
        </p:nvSpPr>
        <p:spPr>
          <a:xfrm>
            <a:off x="7162970" y="1847295"/>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pop()</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peek()</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isEmpty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push()</a:t>
            </a:r>
          </a:p>
        </p:txBody>
      </p:sp>
      <p:sp>
        <p:nvSpPr>
          <p:cNvPr id="24" name="TextBox 23">
            <a:extLst>
              <a:ext uri="{FF2B5EF4-FFF2-40B4-BE49-F238E27FC236}">
                <a16:creationId xmlns:a16="http://schemas.microsoft.com/office/drawing/2014/main" id="{E02D9EAB-0793-324C-B283-AB0318EA4064}"/>
              </a:ext>
            </a:extLst>
          </p:cNvPr>
          <p:cNvSpPr txBox="1"/>
          <p:nvPr/>
        </p:nvSpPr>
        <p:spPr>
          <a:xfrm>
            <a:off x="8580337" y="3826710"/>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5" name="TextBox 24">
            <a:extLst>
              <a:ext uri="{FF2B5EF4-FFF2-40B4-BE49-F238E27FC236}">
                <a16:creationId xmlns:a16="http://schemas.microsoft.com/office/drawing/2014/main" id="{9BD75716-86EC-CB4E-8DEB-CE9F6EBBC7D0}"/>
              </a:ext>
            </a:extLst>
          </p:cNvPr>
          <p:cNvSpPr txBox="1"/>
          <p:nvPr/>
        </p:nvSpPr>
        <p:spPr>
          <a:xfrm>
            <a:off x="8580337" y="2213016"/>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6" name="TextBox 25">
            <a:extLst>
              <a:ext uri="{FF2B5EF4-FFF2-40B4-BE49-F238E27FC236}">
                <a16:creationId xmlns:a16="http://schemas.microsoft.com/office/drawing/2014/main" id="{264090E1-6488-574B-862A-676E0EC77CA7}"/>
              </a:ext>
            </a:extLst>
          </p:cNvPr>
          <p:cNvSpPr txBox="1"/>
          <p:nvPr/>
        </p:nvSpPr>
        <p:spPr>
          <a:xfrm>
            <a:off x="8580337" y="2609373"/>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7" name="TextBox 26">
            <a:extLst>
              <a:ext uri="{FF2B5EF4-FFF2-40B4-BE49-F238E27FC236}">
                <a16:creationId xmlns:a16="http://schemas.microsoft.com/office/drawing/2014/main" id="{6576F578-F8A3-4F4F-935F-ECF430317767}"/>
              </a:ext>
            </a:extLst>
          </p:cNvPr>
          <p:cNvSpPr txBox="1"/>
          <p:nvPr/>
        </p:nvSpPr>
        <p:spPr>
          <a:xfrm>
            <a:off x="8580337" y="3049794"/>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8" name="TextBox 27">
            <a:extLst>
              <a:ext uri="{FF2B5EF4-FFF2-40B4-BE49-F238E27FC236}">
                <a16:creationId xmlns:a16="http://schemas.microsoft.com/office/drawing/2014/main" id="{B40E6D14-A2EB-7C4B-8570-CDC7EBC53EAB}"/>
              </a:ext>
            </a:extLst>
          </p:cNvPr>
          <p:cNvSpPr txBox="1"/>
          <p:nvPr/>
        </p:nvSpPr>
        <p:spPr>
          <a:xfrm>
            <a:off x="8580337" y="3457378"/>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grpSp>
        <p:nvGrpSpPr>
          <p:cNvPr id="29" name="Group 28">
            <a:extLst>
              <a:ext uri="{FF2B5EF4-FFF2-40B4-BE49-F238E27FC236}">
                <a16:creationId xmlns:a16="http://schemas.microsoft.com/office/drawing/2014/main" id="{B6F9B55F-7BA8-D543-A199-E8269C1BE0E1}"/>
              </a:ext>
            </a:extLst>
          </p:cNvPr>
          <p:cNvGrpSpPr/>
          <p:nvPr/>
        </p:nvGrpSpPr>
        <p:grpSpPr>
          <a:xfrm>
            <a:off x="589754" y="1666626"/>
            <a:ext cx="2320363" cy="2780359"/>
            <a:chOff x="908857" y="1530095"/>
            <a:chExt cx="2320363" cy="2780359"/>
          </a:xfrm>
        </p:grpSpPr>
        <p:sp>
          <p:nvSpPr>
            <p:cNvPr id="30" name="Rectangle 29">
              <a:extLst>
                <a:ext uri="{FF2B5EF4-FFF2-40B4-BE49-F238E27FC236}">
                  <a16:creationId xmlns:a16="http://schemas.microsoft.com/office/drawing/2014/main" id="{C203E101-A15B-4A4D-B1C4-84F82293BEDF}"/>
                </a:ext>
              </a:extLst>
            </p:cNvPr>
            <p:cNvSpPr/>
            <p:nvPr/>
          </p:nvSpPr>
          <p:spPr>
            <a:xfrm>
              <a:off x="908857" y="2061556"/>
              <a:ext cx="2320363" cy="224889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220AF12-5F29-1E43-8DCF-376EB61F0B35}"/>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Stack ADT</a:t>
              </a:r>
            </a:p>
          </p:txBody>
        </p:sp>
        <p:sp>
          <p:nvSpPr>
            <p:cNvPr id="32" name="TextBox 31">
              <a:extLst>
                <a:ext uri="{FF2B5EF4-FFF2-40B4-BE49-F238E27FC236}">
                  <a16:creationId xmlns:a16="http://schemas.microsoft.com/office/drawing/2014/main" id="{883B41A2-B3EB-594A-97BA-07E1535DEB87}"/>
                </a:ext>
              </a:extLst>
            </p:cNvPr>
            <p:cNvSpPr txBox="1"/>
            <p:nvPr/>
          </p:nvSpPr>
          <p:spPr>
            <a:xfrm>
              <a:off x="1076296" y="2988919"/>
              <a:ext cx="215292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push(item)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pop()</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and remove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look at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33" name="TextBox 32">
              <a:extLst>
                <a:ext uri="{FF2B5EF4-FFF2-40B4-BE49-F238E27FC236}">
                  <a16:creationId xmlns:a16="http://schemas.microsoft.com/office/drawing/2014/main" id="{E6413832-1E02-CF43-B8F1-41D5D8EC12CB}"/>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34" name="TextBox 33">
              <a:extLst>
                <a:ext uri="{FF2B5EF4-FFF2-40B4-BE49-F238E27FC236}">
                  <a16:creationId xmlns:a16="http://schemas.microsoft.com/office/drawing/2014/main" id="{8DF47279-7DC6-254E-856E-4EC3C03F106D}"/>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35" name="TextBox 34">
              <a:extLst>
                <a:ext uri="{FF2B5EF4-FFF2-40B4-BE49-F238E27FC236}">
                  <a16:creationId xmlns:a16="http://schemas.microsoft.com/office/drawing/2014/main" id="{5123E4BE-7B57-F74E-A499-4FEE9149B75F}"/>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cxnSp>
        <p:nvCxnSpPr>
          <p:cNvPr id="51" name="Straight Arrow Connector 50">
            <a:extLst>
              <a:ext uri="{FF2B5EF4-FFF2-40B4-BE49-F238E27FC236}">
                <a16:creationId xmlns:a16="http://schemas.microsoft.com/office/drawing/2014/main" id="{82F6C2BC-DC7D-CA4C-861A-89B9FD0FA150}"/>
              </a:ext>
            </a:extLst>
          </p:cNvPr>
          <p:cNvCxnSpPr>
            <a:cxnSpLocks/>
          </p:cNvCxnSpPr>
          <p:nvPr/>
        </p:nvCxnSpPr>
        <p:spPr>
          <a:xfrm>
            <a:off x="4162120" y="5506700"/>
            <a:ext cx="685183"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625DB728-9385-6641-90C4-744049C8B226}"/>
              </a:ext>
            </a:extLst>
          </p:cNvPr>
          <p:cNvGrpSpPr/>
          <p:nvPr/>
        </p:nvGrpSpPr>
        <p:grpSpPr>
          <a:xfrm>
            <a:off x="4324783" y="4684849"/>
            <a:ext cx="846246" cy="434249"/>
            <a:chOff x="6736302" y="6015894"/>
            <a:chExt cx="846246" cy="434249"/>
          </a:xfrm>
        </p:grpSpPr>
        <p:sp>
          <p:nvSpPr>
            <p:cNvPr id="44" name="Rectangle 43">
              <a:extLst>
                <a:ext uri="{FF2B5EF4-FFF2-40B4-BE49-F238E27FC236}">
                  <a16:creationId xmlns:a16="http://schemas.microsoft.com/office/drawing/2014/main" id="{C574DE7B-E475-DB49-B7CC-A6E39A1287DD}"/>
                </a:ext>
              </a:extLst>
            </p:cNvPr>
            <p:cNvSpPr/>
            <p:nvPr/>
          </p:nvSpPr>
          <p:spPr>
            <a:xfrm>
              <a:off x="6743392" y="6015894"/>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5EA76A96-0EF6-8B4D-989B-6E8A7606ACD8}"/>
                </a:ext>
              </a:extLst>
            </p:cNvPr>
            <p:cNvCxnSpPr>
              <a:cxnSpLocks/>
            </p:cNvCxnSpPr>
            <p:nvPr/>
          </p:nvCxnSpPr>
          <p:spPr>
            <a:xfrm>
              <a:off x="7358383" y="6019866"/>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01918A68-579B-6746-8172-3E7FC1A7D202}"/>
                </a:ext>
              </a:extLst>
            </p:cNvPr>
            <p:cNvSpPr txBox="1"/>
            <p:nvPr/>
          </p:nvSpPr>
          <p:spPr>
            <a:xfrm>
              <a:off x="6736302" y="6080877"/>
              <a:ext cx="654207" cy="307777"/>
            </a:xfrm>
            <a:prstGeom prst="rect">
              <a:avLst/>
            </a:prstGeom>
            <a:noFill/>
          </p:spPr>
          <p:txBody>
            <a:bodyPr wrap="square" rtlCol="0">
              <a:spAutoFit/>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grpSp>
      <p:grpSp>
        <p:nvGrpSpPr>
          <p:cNvPr id="58" name="Group 57">
            <a:extLst>
              <a:ext uri="{FF2B5EF4-FFF2-40B4-BE49-F238E27FC236}">
                <a16:creationId xmlns:a16="http://schemas.microsoft.com/office/drawing/2014/main" id="{B039E052-E09C-0344-A962-09180C2A99D3}"/>
              </a:ext>
            </a:extLst>
          </p:cNvPr>
          <p:cNvGrpSpPr/>
          <p:nvPr/>
        </p:nvGrpSpPr>
        <p:grpSpPr>
          <a:xfrm>
            <a:off x="4933031" y="5272907"/>
            <a:ext cx="850668" cy="450285"/>
            <a:chOff x="4651525" y="5241015"/>
            <a:chExt cx="850668" cy="450285"/>
          </a:xfrm>
        </p:grpSpPr>
        <p:sp>
          <p:nvSpPr>
            <p:cNvPr id="48" name="Rectangle 47">
              <a:extLst>
                <a:ext uri="{FF2B5EF4-FFF2-40B4-BE49-F238E27FC236}">
                  <a16:creationId xmlns:a16="http://schemas.microsoft.com/office/drawing/2014/main" id="{09A91D5E-D0A0-D944-9202-E9B85B46C091}"/>
                </a:ext>
              </a:extLst>
            </p:cNvPr>
            <p:cNvSpPr/>
            <p:nvPr/>
          </p:nvSpPr>
          <p:spPr>
            <a:xfrm>
              <a:off x="4658615" y="5257051"/>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905273F5-DF68-AF40-B551-D6F8A5C1077D}"/>
                </a:ext>
              </a:extLst>
            </p:cNvPr>
            <p:cNvCxnSpPr>
              <a:cxnSpLocks/>
            </p:cNvCxnSpPr>
            <p:nvPr/>
          </p:nvCxnSpPr>
          <p:spPr>
            <a:xfrm>
              <a:off x="5273606" y="5261023"/>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A076A6B3-C946-F94C-857D-BFF67A258022}"/>
                </a:ext>
              </a:extLst>
            </p:cNvPr>
            <p:cNvSpPr txBox="1"/>
            <p:nvPr/>
          </p:nvSpPr>
          <p:spPr>
            <a:xfrm>
              <a:off x="4651525" y="5322034"/>
              <a:ext cx="654207" cy="307777"/>
            </a:xfrm>
            <a:prstGeom prst="rect">
              <a:avLst/>
            </a:prstGeom>
            <a:noFill/>
          </p:spPr>
          <p:txBody>
            <a:bodyPr wrap="square" rtlCol="0">
              <a:spAutoFit/>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3</a:t>
              </a:r>
            </a:p>
          </p:txBody>
        </p:sp>
        <p:cxnSp>
          <p:nvCxnSpPr>
            <p:cNvPr id="53" name="Straight Connector 52">
              <a:extLst>
                <a:ext uri="{FF2B5EF4-FFF2-40B4-BE49-F238E27FC236}">
                  <a16:creationId xmlns:a16="http://schemas.microsoft.com/office/drawing/2014/main" id="{1EE95322-EC58-364D-A09F-4E5B4D11098F}"/>
                </a:ext>
              </a:extLst>
            </p:cNvPr>
            <p:cNvCxnSpPr/>
            <p:nvPr/>
          </p:nvCxnSpPr>
          <p:spPr>
            <a:xfrm flipH="1">
              <a:off x="5278028" y="5241015"/>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FBBD29A7-78BC-0149-8CE1-1A38A725D636}"/>
              </a:ext>
            </a:extLst>
          </p:cNvPr>
          <p:cNvSpPr txBox="1"/>
          <p:nvPr/>
        </p:nvSpPr>
        <p:spPr>
          <a:xfrm>
            <a:off x="3132097" y="5331934"/>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front</a:t>
            </a:r>
          </a:p>
        </p:txBody>
      </p:sp>
      <p:cxnSp>
        <p:nvCxnSpPr>
          <p:cNvPr id="61" name="Elbow Connector 60">
            <a:extLst>
              <a:ext uri="{FF2B5EF4-FFF2-40B4-BE49-F238E27FC236}">
                <a16:creationId xmlns:a16="http://schemas.microsoft.com/office/drawing/2014/main" id="{C199255A-A604-7F4C-9E1C-7AA17BCC5792}"/>
              </a:ext>
            </a:extLst>
          </p:cNvPr>
          <p:cNvCxnSpPr>
            <a:stCxn id="54" idx="3"/>
            <a:endCxn id="46" idx="1"/>
          </p:cNvCxnSpPr>
          <p:nvPr/>
        </p:nvCxnSpPr>
        <p:spPr>
          <a:xfrm flipV="1">
            <a:off x="4006054" y="4903721"/>
            <a:ext cx="318729" cy="612879"/>
          </a:xfrm>
          <a:prstGeom prst="bentConnector3">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a:extLst>
              <a:ext uri="{FF2B5EF4-FFF2-40B4-BE49-F238E27FC236}">
                <a16:creationId xmlns:a16="http://schemas.microsoft.com/office/drawing/2014/main" id="{BC680198-3D10-264C-B791-E5A270ABA1BE}"/>
              </a:ext>
            </a:extLst>
          </p:cNvPr>
          <p:cNvCxnSpPr>
            <a:cxnSpLocks/>
            <a:stCxn id="44" idx="3"/>
            <a:endCxn id="50" idx="1"/>
          </p:cNvCxnSpPr>
          <p:nvPr/>
        </p:nvCxnSpPr>
        <p:spPr>
          <a:xfrm flipH="1">
            <a:off x="4933031" y="4901974"/>
            <a:ext cx="237998" cy="605841"/>
          </a:xfrm>
          <a:prstGeom prst="bentConnector5">
            <a:avLst>
              <a:gd name="adj1" fmla="val -96051"/>
              <a:gd name="adj2" fmla="val 55219"/>
              <a:gd name="adj3" fmla="val 19605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F82C7796-5030-E74F-A3F4-5BE66EE5F243}"/>
              </a:ext>
            </a:extLst>
          </p:cNvPr>
          <p:cNvSpPr txBox="1"/>
          <p:nvPr/>
        </p:nvSpPr>
        <p:spPr>
          <a:xfrm>
            <a:off x="7055717" y="4907811"/>
            <a:ext cx="3671070"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1 min to respond to activity </a:t>
            </a:r>
          </a:p>
        </p:txBody>
      </p:sp>
      <p:sp>
        <p:nvSpPr>
          <p:cNvPr id="52" name="TextBox 51">
            <a:extLst>
              <a:ext uri="{FF2B5EF4-FFF2-40B4-BE49-F238E27FC236}">
                <a16:creationId xmlns:a16="http://schemas.microsoft.com/office/drawing/2014/main" id="{E30E8A23-4639-5547-A243-03D9E004F89C}"/>
              </a:ext>
            </a:extLst>
          </p:cNvPr>
          <p:cNvSpPr txBox="1"/>
          <p:nvPr/>
        </p:nvSpPr>
        <p:spPr>
          <a:xfrm>
            <a:off x="7024118" y="5355592"/>
            <a:ext cx="4375395" cy="923330"/>
          </a:xfrm>
          <a:prstGeom prst="rect">
            <a:avLst/>
          </a:prstGeom>
          <a:noFill/>
          <a:ln>
            <a:solidFill>
              <a:srgbClr val="4C3282"/>
            </a:solidFill>
          </a:ln>
        </p:spPr>
        <p:txBody>
          <a:bodyPr wrap="square" rtlCol="0">
            <a:spAutoFit/>
          </a:bodyPr>
          <a:lstStyle/>
          <a:p>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www.pollev.com</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/cse373activity</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What do you think the worst possible runtime of the “push()” operation will be? </a:t>
            </a:r>
          </a:p>
        </p:txBody>
      </p:sp>
    </p:spTree>
    <p:extLst>
      <p:ext uri="{BB962C8B-B14F-4D97-AF65-F5344CB8AC3E}">
        <p14:creationId xmlns:p14="http://schemas.microsoft.com/office/powerpoint/2010/main" val="223202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ntr" presetSubtype="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10" presetClass="entr" presetSubtype="0" fill="hold"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xit" presetSubtype="0" fill="hold" nodeType="withEffect">
                                  <p:stCondLst>
                                    <p:cond delay="0"/>
                                  </p:stCondLst>
                                  <p:childTnLst>
                                    <p:animEffect transition="out" filter="fade">
                                      <p:cBhvr>
                                        <p:cTn id="47" dur="500"/>
                                        <p:tgtEl>
                                          <p:spTgt spid="51"/>
                                        </p:tgtEl>
                                      </p:cBhvr>
                                    </p:animEffect>
                                    <p:set>
                                      <p:cBhvr>
                                        <p:cTn id="48" dur="1" fill="hold">
                                          <p:stCondLst>
                                            <p:cond delay="499"/>
                                          </p:stCondLst>
                                        </p:cTn>
                                        <p:tgtEl>
                                          <p:spTgt spid="51"/>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7">
                                            <p:txEl>
                                              <p:pRg st="2" end="2"/>
                                            </p:txEl>
                                          </p:spTgt>
                                        </p:tgtEl>
                                        <p:attrNameLst>
                                          <p:attrName>style.visibility</p:attrName>
                                        </p:attrNameLst>
                                      </p:cBhvr>
                                      <p:to>
                                        <p:strVal val="visible"/>
                                      </p:to>
                                    </p:set>
                                    <p:animEffect transition="in" filter="fade">
                                      <p:cBhvr>
                                        <p:cTn id="56" dur="500"/>
                                        <p:tgtEl>
                                          <p:spTgt spid="7">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xit" presetSubtype="0" fill="hold" grpId="1"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6"/>
                                        </p:tgtEl>
                                      </p:cBhvr>
                                    </p:animEffect>
                                    <p:set>
                                      <p:cBhvr>
                                        <p:cTn id="70" dur="1" fill="hold">
                                          <p:stCondLst>
                                            <p:cond delay="499"/>
                                          </p:stCondLst>
                                        </p:cTn>
                                        <p:tgtEl>
                                          <p:spTgt spid="6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59"/>
                                        </p:tgtEl>
                                      </p:cBhvr>
                                    </p:animEffect>
                                    <p:set>
                                      <p:cBhvr>
                                        <p:cTn id="73" dur="1" fill="hold">
                                          <p:stCondLst>
                                            <p:cond delay="499"/>
                                          </p:stCondLst>
                                        </p:cTn>
                                        <p:tgtEl>
                                          <p:spTgt spid="5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500"/>
                                        <p:tgtEl>
                                          <p:spTgt spid="2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500"/>
                                        <p:tgtEl>
                                          <p:spTgt spid="25"/>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500"/>
                                        <p:tgtEl>
                                          <p:spTgt spid="2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500"/>
                                        <p:tgtEl>
                                          <p:spTgt spid="28"/>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fade">
                                      <p:cBhvr>
                                        <p:cTn id="106" dur="500"/>
                                        <p:tgtEl>
                                          <p:spTgt spid="4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2"/>
                                        </p:tgtEl>
                                        <p:attrNameLst>
                                          <p:attrName>style.visibility</p:attrName>
                                        </p:attrNameLst>
                                      </p:cBhvr>
                                      <p:to>
                                        <p:strVal val="visible"/>
                                      </p:to>
                                    </p:set>
                                    <p:animEffect transition="in" filter="fade">
                                      <p:cBhvr>
                                        <p:cTn id="109" dur="500"/>
                                        <p:tgtEl>
                                          <p:spTgt spid="5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4" grpId="1" animBg="1"/>
      <p:bldP spid="22" grpId="0" animBg="1"/>
      <p:bldP spid="23" grpId="0"/>
      <p:bldP spid="24" grpId="0"/>
      <p:bldP spid="25" grpId="0"/>
      <p:bldP spid="26" grpId="0"/>
      <p:bldP spid="27" grpId="0"/>
      <p:bldP spid="28" grpId="0"/>
      <p:bldP spid="54" grpId="0"/>
      <p:bldP spid="47"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378DA-4FC3-9C47-B3AF-DEEBA08D21A0}"/>
              </a:ext>
            </a:extLst>
          </p:cNvPr>
          <p:cNvSpPr>
            <a:spLocks noGrp="1"/>
          </p:cNvSpPr>
          <p:nvPr>
            <p:ph type="title"/>
          </p:nvPr>
        </p:nvSpPr>
        <p:spPr/>
        <p:txBody>
          <a:bodyPr/>
          <a:lstStyle/>
          <a:p>
            <a:r>
              <a:rPr lang="en-US" dirty="0"/>
              <a:t>Question Break</a:t>
            </a:r>
          </a:p>
        </p:txBody>
      </p:sp>
      <p:sp>
        <p:nvSpPr>
          <p:cNvPr id="3" name="Slide Number Placeholder 2">
            <a:extLst>
              <a:ext uri="{FF2B5EF4-FFF2-40B4-BE49-F238E27FC236}">
                <a16:creationId xmlns:a16="http://schemas.microsoft.com/office/drawing/2014/main" id="{E9F88DE8-18E3-4A42-BF5C-33A07594EB5E}"/>
              </a:ext>
            </a:extLst>
          </p:cNvPr>
          <p:cNvSpPr>
            <a:spLocks noGrp="1"/>
          </p:cNvSpPr>
          <p:nvPr>
            <p:ph type="sldNum" sz="quarter" idx="12"/>
          </p:nvPr>
        </p:nvSpPr>
        <p:spPr/>
        <p:txBody>
          <a:bodyPr/>
          <a:lstStyle/>
          <a:p>
            <a:fld id="{659665DE-58FC-41F4-AC58-2C90A5E00527}" type="slidenum">
              <a:rPr lang="en-US" smtClean="0"/>
              <a:pPr/>
              <a:t>11</a:t>
            </a:fld>
            <a:endParaRPr lang="en-US"/>
          </a:p>
        </p:txBody>
      </p:sp>
      <p:sp>
        <p:nvSpPr>
          <p:cNvPr id="4" name="Text Placeholder 3">
            <a:extLst>
              <a:ext uri="{FF2B5EF4-FFF2-40B4-BE49-F238E27FC236}">
                <a16:creationId xmlns:a16="http://schemas.microsoft.com/office/drawing/2014/main" id="{A6ACACC9-1F67-184E-B857-978559EBA17A}"/>
              </a:ext>
            </a:extLst>
          </p:cNvPr>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688AECBB-3BE8-644C-8AEB-DE8E770FD3C9}"/>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73283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8E7D2-EE8E-4665-B68E-B3B7B101AABE}"/>
              </a:ext>
            </a:extLst>
          </p:cNvPr>
          <p:cNvSpPr>
            <a:spLocks noGrp="1"/>
          </p:cNvSpPr>
          <p:nvPr>
            <p:ph type="title"/>
          </p:nvPr>
        </p:nvSpPr>
        <p:spPr/>
        <p:txBody>
          <a:bodyPr/>
          <a:lstStyle/>
          <a:p>
            <a:r>
              <a:rPr lang="en-US" i="1" dirty="0">
                <a:solidFill>
                  <a:srgbClr val="B6A479"/>
                </a:solidFill>
              </a:rPr>
              <a:t>Review: </a:t>
            </a:r>
            <a:r>
              <a:rPr lang="en-US" dirty="0"/>
              <a:t>What is a Queue?</a:t>
            </a:r>
          </a:p>
        </p:txBody>
      </p:sp>
      <p:sp>
        <p:nvSpPr>
          <p:cNvPr id="3" name="Content Placeholder 2">
            <a:extLst>
              <a:ext uri="{FF2B5EF4-FFF2-40B4-BE49-F238E27FC236}">
                <a16:creationId xmlns:a16="http://schemas.microsoft.com/office/drawing/2014/main" id="{72F9AB26-302B-4F93-B77E-B50206B7D358}"/>
              </a:ext>
            </a:extLst>
          </p:cNvPr>
          <p:cNvSpPr>
            <a:spLocks noGrp="1"/>
          </p:cNvSpPr>
          <p:nvPr>
            <p:ph idx="1"/>
          </p:nvPr>
        </p:nvSpPr>
        <p:spPr>
          <a:xfrm>
            <a:off x="575240" y="1463857"/>
            <a:ext cx="6848817" cy="1719262"/>
          </a:xfrm>
        </p:spPr>
        <p:txBody>
          <a:bodyPr/>
          <a:lstStyle/>
          <a:p>
            <a:r>
              <a:rPr lang="en-US" altLang="en-US" b="1" dirty="0">
                <a:solidFill>
                  <a:srgbClr val="4C3282"/>
                </a:solidFill>
              </a:rPr>
              <a:t>queue</a:t>
            </a:r>
            <a:r>
              <a:rPr lang="en-US" altLang="en-US" dirty="0">
                <a:solidFill>
                  <a:srgbClr val="4C3282"/>
                </a:solidFill>
              </a:rPr>
              <a:t>:</a:t>
            </a:r>
            <a:r>
              <a:rPr lang="en-US" altLang="en-US" dirty="0"/>
              <a:t> Retrieves elements in the order they were added.</a:t>
            </a:r>
          </a:p>
          <a:p>
            <a:pPr lvl="1"/>
            <a:r>
              <a:rPr lang="en-US" altLang="en-US" dirty="0"/>
              <a:t>First-In, First-Out ("FIFO")</a:t>
            </a:r>
          </a:p>
          <a:p>
            <a:pPr lvl="1"/>
            <a:r>
              <a:rPr lang="en-US" altLang="en-US" dirty="0"/>
              <a:t>Elements are stored in order of insertion but don't have indexes.</a:t>
            </a:r>
          </a:p>
          <a:p>
            <a:pPr lvl="1"/>
            <a:r>
              <a:rPr lang="en-US" altLang="en-US" dirty="0"/>
              <a:t>Client can only add to the end of the queue, and can only examine/remove the front of the queue.</a:t>
            </a:r>
          </a:p>
        </p:txBody>
      </p:sp>
      <p:sp>
        <p:nvSpPr>
          <p:cNvPr id="4" name="Footer Placeholder 3">
            <a:extLst>
              <a:ext uri="{FF2B5EF4-FFF2-40B4-BE49-F238E27FC236}">
                <a16:creationId xmlns:a16="http://schemas.microsoft.com/office/drawing/2014/main" id="{9131A6B5-2067-4AA3-9153-CA4EB1ECE271}"/>
              </a:ext>
            </a:extLst>
          </p:cNvPr>
          <p:cNvSpPr>
            <a:spLocks noGrp="1"/>
          </p:cNvSpPr>
          <p:nvPr>
            <p:ph type="ftr" sz="quarter" idx="11"/>
          </p:nvPr>
        </p:nvSpPr>
        <p:spPr/>
        <p:txBody>
          <a:bodyPr/>
          <a:lstStyle/>
          <a:p>
            <a:r>
              <a:rPr lang="en-US" dirty="0"/>
              <a:t>CSE 143 SP 17 – Zora Fung</a:t>
            </a:r>
          </a:p>
        </p:txBody>
      </p:sp>
      <p:sp>
        <p:nvSpPr>
          <p:cNvPr id="5" name="Slide Number Placeholder 4">
            <a:extLst>
              <a:ext uri="{FF2B5EF4-FFF2-40B4-BE49-F238E27FC236}">
                <a16:creationId xmlns:a16="http://schemas.microsoft.com/office/drawing/2014/main" id="{233217E4-C11C-40ED-9F01-2EF5F69D2E31}"/>
              </a:ext>
            </a:extLst>
          </p:cNvPr>
          <p:cNvSpPr>
            <a:spLocks noGrp="1"/>
          </p:cNvSpPr>
          <p:nvPr>
            <p:ph type="sldNum" sz="quarter" idx="12"/>
          </p:nvPr>
        </p:nvSpPr>
        <p:spPr/>
        <p:txBody>
          <a:bodyPr/>
          <a:lstStyle/>
          <a:p>
            <a:fld id="{659665DE-58FC-41F4-AC58-2C90A5E00527}" type="slidenum">
              <a:rPr lang="en-US" smtClean="0"/>
              <a:t>12</a:t>
            </a:fld>
            <a:endParaRPr lang="en-US"/>
          </a:p>
        </p:txBody>
      </p:sp>
      <p:graphicFrame>
        <p:nvGraphicFramePr>
          <p:cNvPr id="7" name="Group 135">
            <a:extLst>
              <a:ext uri="{FF2B5EF4-FFF2-40B4-BE49-F238E27FC236}">
                <a16:creationId xmlns:a16="http://schemas.microsoft.com/office/drawing/2014/main" id="{10DB36E2-F518-4D85-9B34-ADCFE11C4DCE}"/>
              </a:ext>
            </a:extLst>
          </p:cNvPr>
          <p:cNvGraphicFramePr>
            <a:graphicFrameLocks noGrp="1"/>
          </p:cNvGraphicFramePr>
          <p:nvPr/>
        </p:nvGraphicFramePr>
        <p:xfrm>
          <a:off x="5300886" y="3256337"/>
          <a:ext cx="2559050" cy="965200"/>
        </p:xfrm>
        <a:graphic>
          <a:graphicData uri="http://schemas.openxmlformats.org/drawingml/2006/table">
            <a:tbl>
              <a:tblPr/>
              <a:tblGrid>
                <a:gridCol w="852488">
                  <a:extLst>
                    <a:ext uri="{9D8B030D-6E8A-4147-A177-3AD203B41FA5}">
                      <a16:colId xmlns:a16="http://schemas.microsoft.com/office/drawing/2014/main" val="155430290"/>
                    </a:ext>
                  </a:extLst>
                </a:gridCol>
                <a:gridCol w="854075">
                  <a:extLst>
                    <a:ext uri="{9D8B030D-6E8A-4147-A177-3AD203B41FA5}">
                      <a16:colId xmlns:a16="http://schemas.microsoft.com/office/drawing/2014/main" val="2721957330"/>
                    </a:ext>
                  </a:extLst>
                </a:gridCol>
                <a:gridCol w="852487">
                  <a:extLst>
                    <a:ext uri="{9D8B030D-6E8A-4147-A177-3AD203B41FA5}">
                      <a16:colId xmlns:a16="http://schemas.microsoft.com/office/drawing/2014/main" val="3666642777"/>
                    </a:ext>
                  </a:extLst>
                </a:gridCol>
              </a:tblGrid>
              <a:tr h="482600">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front</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back</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808073"/>
                  </a:ext>
                </a:extLst>
              </a:tr>
              <a:tr h="482600">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73436592"/>
                  </a:ext>
                </a:extLst>
              </a:tr>
            </a:tbl>
          </a:graphicData>
        </a:graphic>
      </p:graphicFrame>
      <p:sp>
        <p:nvSpPr>
          <p:cNvPr id="8" name="Line 130">
            <a:extLst>
              <a:ext uri="{FF2B5EF4-FFF2-40B4-BE49-F238E27FC236}">
                <a16:creationId xmlns:a16="http://schemas.microsoft.com/office/drawing/2014/main" id="{515BEBD5-41E9-40C2-BF72-3179D33B2646}"/>
              </a:ext>
            </a:extLst>
          </p:cNvPr>
          <p:cNvSpPr>
            <a:spLocks noChangeShapeType="1"/>
          </p:cNvSpPr>
          <p:nvPr/>
        </p:nvSpPr>
        <p:spPr bwMode="auto">
          <a:xfrm flipH="1">
            <a:off x="7967886" y="3942137"/>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9" name="Text Box 131">
            <a:extLst>
              <a:ext uri="{FF2B5EF4-FFF2-40B4-BE49-F238E27FC236}">
                <a16:creationId xmlns:a16="http://schemas.microsoft.com/office/drawing/2014/main" id="{52453C8E-5409-404A-B5C5-FB4D606DADA4}"/>
              </a:ext>
            </a:extLst>
          </p:cNvPr>
          <p:cNvSpPr txBox="1">
            <a:spLocks noChangeArrowheads="1"/>
          </p:cNvSpPr>
          <p:nvPr/>
        </p:nvSpPr>
        <p:spPr bwMode="auto">
          <a:xfrm>
            <a:off x="8272686" y="3545262"/>
            <a:ext cx="596900"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add</a:t>
            </a:r>
          </a:p>
        </p:txBody>
      </p:sp>
      <p:sp>
        <p:nvSpPr>
          <p:cNvPr id="10" name="Line 132">
            <a:extLst>
              <a:ext uri="{FF2B5EF4-FFF2-40B4-BE49-F238E27FC236}">
                <a16:creationId xmlns:a16="http://schemas.microsoft.com/office/drawing/2014/main" id="{C8C71462-9D40-48CD-A352-90125A726931}"/>
              </a:ext>
            </a:extLst>
          </p:cNvPr>
          <p:cNvSpPr>
            <a:spLocks noChangeShapeType="1"/>
          </p:cNvSpPr>
          <p:nvPr/>
        </p:nvSpPr>
        <p:spPr bwMode="auto">
          <a:xfrm flipH="1">
            <a:off x="4538886" y="3956425"/>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11" name="Text Box 133">
            <a:extLst>
              <a:ext uri="{FF2B5EF4-FFF2-40B4-BE49-F238E27FC236}">
                <a16:creationId xmlns:a16="http://schemas.microsoft.com/office/drawing/2014/main" id="{036AEA02-126A-43D8-BFB2-AE1355236ED9}"/>
              </a:ext>
            </a:extLst>
          </p:cNvPr>
          <p:cNvSpPr txBox="1">
            <a:spLocks noChangeArrowheads="1"/>
          </p:cNvSpPr>
          <p:nvPr/>
        </p:nvSpPr>
        <p:spPr bwMode="auto">
          <a:xfrm>
            <a:off x="3472086" y="3530975"/>
            <a:ext cx="17097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dirty="0">
                <a:latin typeface="Tahoma" charset="0"/>
                <a:ea typeface="+mn-ea"/>
              </a:rPr>
              <a:t>remove, peek</a:t>
            </a:r>
          </a:p>
        </p:txBody>
      </p:sp>
      <p:pic>
        <p:nvPicPr>
          <p:cNvPr id="12" name="Picture 6">
            <a:extLst>
              <a:ext uri="{FF2B5EF4-FFF2-40B4-BE49-F238E27FC236}">
                <a16:creationId xmlns:a16="http://schemas.microsoft.com/office/drawing/2014/main" id="{D195FC31-A89A-475E-B1A3-527731697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6030" y="1463556"/>
            <a:ext cx="28194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BD9E7B0E-A260-254B-B6E8-8C78CCCF1CCD}"/>
              </a:ext>
            </a:extLst>
          </p:cNvPr>
          <p:cNvGrpSpPr/>
          <p:nvPr/>
        </p:nvGrpSpPr>
        <p:grpSpPr>
          <a:xfrm>
            <a:off x="575239" y="3369033"/>
            <a:ext cx="2335392" cy="2751705"/>
            <a:chOff x="908857" y="1530095"/>
            <a:chExt cx="2335392" cy="2751705"/>
          </a:xfrm>
        </p:grpSpPr>
        <p:sp>
          <p:nvSpPr>
            <p:cNvPr id="14" name="Rectangle 13">
              <a:extLst>
                <a:ext uri="{FF2B5EF4-FFF2-40B4-BE49-F238E27FC236}">
                  <a16:creationId xmlns:a16="http://schemas.microsoft.com/office/drawing/2014/main" id="{89662CC6-034A-2540-82DC-EA43D00D020B}"/>
                </a:ext>
              </a:extLst>
            </p:cNvPr>
            <p:cNvSpPr/>
            <p:nvPr/>
          </p:nvSpPr>
          <p:spPr>
            <a:xfrm>
              <a:off x="908857" y="2061556"/>
              <a:ext cx="2335391" cy="2220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1EA8DD-D89F-4A49-827E-D2BC1BE3E78B}"/>
                </a:ext>
              </a:extLst>
            </p:cNvPr>
            <p:cNvSpPr/>
            <p:nvPr/>
          </p:nvSpPr>
          <p:spPr>
            <a:xfrm>
              <a:off x="908857" y="1530095"/>
              <a:ext cx="233539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Queue ADT</a:t>
              </a:r>
            </a:p>
          </p:txBody>
        </p:sp>
        <p:sp>
          <p:nvSpPr>
            <p:cNvPr id="16" name="TextBox 15">
              <a:extLst>
                <a:ext uri="{FF2B5EF4-FFF2-40B4-BE49-F238E27FC236}">
                  <a16:creationId xmlns:a16="http://schemas.microsoft.com/office/drawing/2014/main" id="{6EE9A9E5-73E6-1D48-9167-FC2573159404}"/>
                </a:ext>
              </a:extLst>
            </p:cNvPr>
            <p:cNvSpPr txBox="1"/>
            <p:nvPr/>
          </p:nvSpPr>
          <p:spPr>
            <a:xfrm>
              <a:off x="1076295" y="2988919"/>
              <a:ext cx="216795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back </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and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17" name="TextBox 16">
              <a:extLst>
                <a:ext uri="{FF2B5EF4-FFF2-40B4-BE49-F238E27FC236}">
                  <a16:creationId xmlns:a16="http://schemas.microsoft.com/office/drawing/2014/main" id="{06A66167-A9B5-FF4B-A926-0A59B8D3C025}"/>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18" name="TextBox 17">
              <a:extLst>
                <a:ext uri="{FF2B5EF4-FFF2-40B4-BE49-F238E27FC236}">
                  <a16:creationId xmlns:a16="http://schemas.microsoft.com/office/drawing/2014/main" id="{08F4582E-75F2-344D-9F93-56AC09DE911F}"/>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19" name="TextBox 18">
              <a:extLst>
                <a:ext uri="{FF2B5EF4-FFF2-40B4-BE49-F238E27FC236}">
                  <a16:creationId xmlns:a16="http://schemas.microsoft.com/office/drawing/2014/main" id="{BE5E2C61-D792-5548-AB93-DAEB327D416B}"/>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20" name="Content Placeholder 2">
            <a:extLst>
              <a:ext uri="{FF2B5EF4-FFF2-40B4-BE49-F238E27FC236}">
                <a16:creationId xmlns:a16="http://schemas.microsoft.com/office/drawing/2014/main" id="{AC22D9D0-265E-E044-A6EA-18A2BB0E9491}"/>
              </a:ext>
            </a:extLst>
          </p:cNvPr>
          <p:cNvSpPr txBox="1">
            <a:spLocks/>
          </p:cNvSpPr>
          <p:nvPr/>
        </p:nvSpPr>
        <p:spPr>
          <a:xfrm>
            <a:off x="3193254" y="4486220"/>
            <a:ext cx="7910624" cy="2108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altLang="en-US" dirty="0">
                <a:solidFill>
                  <a:srgbClr val="B6A479"/>
                </a:solidFill>
              </a:rPr>
              <a:t>supported operations:</a:t>
            </a:r>
          </a:p>
          <a:p>
            <a:pPr lvl="1"/>
            <a:r>
              <a:rPr lang="en-US" altLang="en-US" b="1" dirty="0"/>
              <a:t>add(item): </a:t>
            </a:r>
            <a:r>
              <a:rPr lang="en-US" altLang="en-US" dirty="0"/>
              <a:t>aka “enqueue” add an element to the back.</a:t>
            </a:r>
          </a:p>
          <a:p>
            <a:pPr lvl="1"/>
            <a:r>
              <a:rPr lang="en-US" altLang="en-US" b="1" dirty="0"/>
              <a:t>remove():</a:t>
            </a:r>
            <a:r>
              <a:rPr lang="en-US" altLang="en-US" dirty="0"/>
              <a:t> aka “dequeue” Remove the front element and return.</a:t>
            </a:r>
          </a:p>
          <a:p>
            <a:pPr lvl="1"/>
            <a:r>
              <a:rPr lang="en-US" altLang="en-US" b="1" dirty="0"/>
              <a:t>peek()</a:t>
            </a:r>
            <a:r>
              <a:rPr lang="en-US" altLang="en-US" dirty="0"/>
              <a:t>: Examine the front element without removing it.</a:t>
            </a:r>
          </a:p>
          <a:p>
            <a:pPr lvl="1"/>
            <a:r>
              <a:rPr lang="en-US" altLang="en-US" b="1" dirty="0"/>
              <a:t>size(): </a:t>
            </a:r>
            <a:r>
              <a:rPr lang="en-US" altLang="en-US" dirty="0"/>
              <a:t>how many items are stored in the queue?</a:t>
            </a:r>
          </a:p>
          <a:p>
            <a:pPr lvl="1"/>
            <a:r>
              <a:rPr lang="en-US" altLang="en-US" b="1" dirty="0" err="1"/>
              <a:t>isEmpty</a:t>
            </a:r>
            <a:r>
              <a:rPr lang="en-US" altLang="en-US" b="1" dirty="0"/>
              <a:t>(): </a:t>
            </a:r>
            <a:r>
              <a:rPr lang="en-US" altLang="en-US" dirty="0"/>
              <a:t>if 1 or more items in the queue returns true, false otherwise</a:t>
            </a:r>
          </a:p>
          <a:p>
            <a:endParaRPr lang="en-US" dirty="0"/>
          </a:p>
        </p:txBody>
      </p:sp>
    </p:spTree>
    <p:extLst>
      <p:ext uri="{BB962C8B-B14F-4D97-AF65-F5344CB8AC3E}">
        <p14:creationId xmlns:p14="http://schemas.microsoft.com/office/powerpoint/2010/main" val="184652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1FAB-5DC5-499D-8292-DE1A31D1F829}"/>
              </a:ext>
            </a:extLst>
          </p:cNvPr>
          <p:cNvSpPr>
            <a:spLocks noGrp="1"/>
          </p:cNvSpPr>
          <p:nvPr>
            <p:ph type="title"/>
          </p:nvPr>
        </p:nvSpPr>
        <p:spPr/>
        <p:txBody>
          <a:bodyPr/>
          <a:lstStyle/>
          <a:p>
            <a:r>
              <a:rPr lang="en-US" dirty="0"/>
              <a:t>Implementing a Queue with an Array</a:t>
            </a:r>
          </a:p>
        </p:txBody>
      </p:sp>
      <p:graphicFrame>
        <p:nvGraphicFramePr>
          <p:cNvPr id="6" name="Content Placeholder 5">
            <a:extLst>
              <a:ext uri="{FF2B5EF4-FFF2-40B4-BE49-F238E27FC236}">
                <a16:creationId xmlns:a16="http://schemas.microsoft.com/office/drawing/2014/main" id="{8A8D6DB0-8FC4-4508-B2B2-23ABF9955FAA}"/>
              </a:ext>
            </a:extLst>
          </p:cNvPr>
          <p:cNvGraphicFramePr>
            <a:graphicFrameLocks noGrp="1"/>
          </p:cNvGraphicFramePr>
          <p:nvPr>
            <p:ph idx="1"/>
          </p:nvPr>
        </p:nvGraphicFramePr>
        <p:xfrm>
          <a:off x="3117867" y="4709369"/>
          <a:ext cx="3589295" cy="1014668"/>
        </p:xfrm>
        <a:graphic>
          <a:graphicData uri="http://schemas.openxmlformats.org/drawingml/2006/table">
            <a:tbl>
              <a:tblPr firstRow="1" bandRow="1">
                <a:tableStyleId>{5C22544A-7EE6-4342-B048-85BDC9FD1C3A}</a:tableStyleId>
              </a:tblPr>
              <a:tblGrid>
                <a:gridCol w="717859">
                  <a:extLst>
                    <a:ext uri="{9D8B030D-6E8A-4147-A177-3AD203B41FA5}">
                      <a16:colId xmlns:a16="http://schemas.microsoft.com/office/drawing/2014/main" val="3841469450"/>
                    </a:ext>
                  </a:extLst>
                </a:gridCol>
                <a:gridCol w="717859">
                  <a:extLst>
                    <a:ext uri="{9D8B030D-6E8A-4147-A177-3AD203B41FA5}">
                      <a16:colId xmlns:a16="http://schemas.microsoft.com/office/drawing/2014/main" val="4098681375"/>
                    </a:ext>
                  </a:extLst>
                </a:gridCol>
                <a:gridCol w="717859">
                  <a:extLst>
                    <a:ext uri="{9D8B030D-6E8A-4147-A177-3AD203B41FA5}">
                      <a16:colId xmlns:a16="http://schemas.microsoft.com/office/drawing/2014/main" val="661582428"/>
                    </a:ext>
                  </a:extLst>
                </a:gridCol>
                <a:gridCol w="717859">
                  <a:extLst>
                    <a:ext uri="{9D8B030D-6E8A-4147-A177-3AD203B41FA5}">
                      <a16:colId xmlns:a16="http://schemas.microsoft.com/office/drawing/2014/main" val="1595276035"/>
                    </a:ext>
                  </a:extLst>
                </a:gridCol>
                <a:gridCol w="717859">
                  <a:extLst>
                    <a:ext uri="{9D8B030D-6E8A-4147-A177-3AD203B41FA5}">
                      <a16:colId xmlns:a16="http://schemas.microsoft.com/office/drawing/2014/main" val="1189247982"/>
                    </a:ext>
                  </a:extLst>
                </a:gridCol>
              </a:tblGrid>
              <a:tr h="507334">
                <a:tc>
                  <a:txBody>
                    <a:bodyPr/>
                    <a:lstStyle/>
                    <a:p>
                      <a:pPr algn="ctr"/>
                      <a:r>
                        <a:rPr lang="en-US" dirty="0">
                          <a:solidFill>
                            <a:srgbClr val="B6A479"/>
                          </a:solidFill>
                        </a:rPr>
                        <a:t>0</a:t>
                      </a:r>
                    </a:p>
                  </a:txBody>
                  <a:tcPr anchor="b">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b">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b">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b">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437719"/>
                  </a:ext>
                </a:extLst>
              </a:tr>
              <a:tr h="5073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638349"/>
                  </a:ext>
                </a:extLst>
              </a:tr>
            </a:tbl>
          </a:graphicData>
        </a:graphic>
      </p:graphicFrame>
      <p:sp>
        <p:nvSpPr>
          <p:cNvPr id="5" name="Slide Number Placeholder 4">
            <a:extLst>
              <a:ext uri="{FF2B5EF4-FFF2-40B4-BE49-F238E27FC236}">
                <a16:creationId xmlns:a16="http://schemas.microsoft.com/office/drawing/2014/main" id="{5E3486CE-B5F9-4E95-B300-C508C69D7A1B}"/>
              </a:ext>
            </a:extLst>
          </p:cNvPr>
          <p:cNvSpPr>
            <a:spLocks noGrp="1"/>
          </p:cNvSpPr>
          <p:nvPr>
            <p:ph type="sldNum" sz="quarter" idx="12"/>
          </p:nvPr>
        </p:nvSpPr>
        <p:spPr/>
        <p:txBody>
          <a:bodyPr/>
          <a:lstStyle/>
          <a:p>
            <a:fld id="{659665DE-58FC-41F4-AC58-2C90A5E00527}" type="slidenum">
              <a:rPr lang="en-US" smtClean="0"/>
              <a:t>13</a:t>
            </a:fld>
            <a:endParaRPr lang="en-US"/>
          </a:p>
        </p:txBody>
      </p:sp>
      <p:sp>
        <p:nvSpPr>
          <p:cNvPr id="7" name="TextBox 6">
            <a:extLst>
              <a:ext uri="{FF2B5EF4-FFF2-40B4-BE49-F238E27FC236}">
                <a16:creationId xmlns:a16="http://schemas.microsoft.com/office/drawing/2014/main" id="{732D862C-78C8-4933-9480-0AA1CE398C2F}"/>
              </a:ext>
            </a:extLst>
          </p:cNvPr>
          <p:cNvSpPr txBox="1"/>
          <p:nvPr/>
        </p:nvSpPr>
        <p:spPr>
          <a:xfrm>
            <a:off x="666609" y="5196751"/>
            <a:ext cx="2113532" cy="1569660"/>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add(5)</a:t>
            </a:r>
          </a:p>
          <a:p>
            <a:r>
              <a:rPr lang="en-US" sz="2400" dirty="0">
                <a:latin typeface="Courier New" panose="02070309020205020404" pitchFamily="49" charset="0"/>
                <a:cs typeface="Courier New" panose="02070309020205020404" pitchFamily="49" charset="0"/>
              </a:rPr>
              <a:t>add(8)</a:t>
            </a:r>
          </a:p>
          <a:p>
            <a:r>
              <a:rPr lang="en-US" sz="2400" dirty="0">
                <a:latin typeface="Courier New" panose="02070309020205020404" pitchFamily="49" charset="0"/>
                <a:cs typeface="Courier New" panose="02070309020205020404" pitchFamily="49" charset="0"/>
              </a:rPr>
              <a:t>add(9)</a:t>
            </a:r>
          </a:p>
          <a:p>
            <a:r>
              <a:rPr lang="en-US" sz="2400" dirty="0">
                <a:latin typeface="Courier New" panose="02070309020205020404" pitchFamily="49" charset="0"/>
                <a:cs typeface="Courier New" panose="02070309020205020404" pitchFamily="49" charset="0"/>
              </a:rPr>
              <a:t>remove()</a:t>
            </a:r>
          </a:p>
        </p:txBody>
      </p:sp>
      <p:sp>
        <p:nvSpPr>
          <p:cNvPr id="8" name="TextBox 7">
            <a:extLst>
              <a:ext uri="{FF2B5EF4-FFF2-40B4-BE49-F238E27FC236}">
                <a16:creationId xmlns:a16="http://schemas.microsoft.com/office/drawing/2014/main" id="{224D351B-E5C9-46D4-BE2E-7996563D5290}"/>
              </a:ext>
            </a:extLst>
          </p:cNvPr>
          <p:cNvSpPr txBox="1"/>
          <p:nvPr/>
        </p:nvSpPr>
        <p:spPr>
          <a:xfrm>
            <a:off x="3439875" y="5815883"/>
            <a:ext cx="2390398"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numberOfItems</a:t>
            </a:r>
            <a:r>
              <a:rPr lang="en-US" dirty="0">
                <a:latin typeface="Courier New" panose="02070309020205020404" pitchFamily="49" charset="0"/>
                <a:cs typeface="Courier New" panose="02070309020205020404" pitchFamily="49" charset="0"/>
              </a:rPr>
              <a:t> = </a:t>
            </a:r>
          </a:p>
        </p:txBody>
      </p:sp>
      <p:sp>
        <p:nvSpPr>
          <p:cNvPr id="9" name="TextBox 8">
            <a:extLst>
              <a:ext uri="{FF2B5EF4-FFF2-40B4-BE49-F238E27FC236}">
                <a16:creationId xmlns:a16="http://schemas.microsoft.com/office/drawing/2014/main" id="{09D5550B-86F8-4A1F-B6A0-F16674B43346}"/>
              </a:ext>
            </a:extLst>
          </p:cNvPr>
          <p:cNvSpPr txBox="1"/>
          <p:nvPr/>
        </p:nvSpPr>
        <p:spPr>
          <a:xfrm>
            <a:off x="5830273" y="5815883"/>
            <a:ext cx="322524"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0</a:t>
            </a:r>
          </a:p>
        </p:txBody>
      </p:sp>
      <p:sp>
        <p:nvSpPr>
          <p:cNvPr id="10" name="TextBox 9">
            <a:extLst>
              <a:ext uri="{FF2B5EF4-FFF2-40B4-BE49-F238E27FC236}">
                <a16:creationId xmlns:a16="http://schemas.microsoft.com/office/drawing/2014/main" id="{D510BE18-1CF6-452F-893D-A44D0A1D19F5}"/>
              </a:ext>
            </a:extLst>
          </p:cNvPr>
          <p:cNvSpPr txBox="1"/>
          <p:nvPr/>
        </p:nvSpPr>
        <p:spPr>
          <a:xfrm>
            <a:off x="3316573" y="5261612"/>
            <a:ext cx="338554" cy="400110"/>
          </a:xfrm>
          <a:prstGeom prst="rect">
            <a:avLst/>
          </a:prstGeom>
          <a:noFill/>
        </p:spPr>
        <p:txBody>
          <a:bodyPr wrap="none" rtlCol="0">
            <a:spAutoFit/>
          </a:bodyPr>
          <a:lstStyle/>
          <a:p>
            <a:r>
              <a:rPr lang="en-US" sz="2000" b="1" dirty="0">
                <a:solidFill>
                  <a:srgbClr val="4C3282"/>
                </a:solidFill>
                <a:latin typeface="Courier New" panose="02070309020205020404" pitchFamily="49" charset="0"/>
                <a:cs typeface="Courier New" panose="02070309020205020404" pitchFamily="49" charset="0"/>
              </a:rPr>
              <a:t>5</a:t>
            </a:r>
          </a:p>
        </p:txBody>
      </p:sp>
      <p:sp>
        <p:nvSpPr>
          <p:cNvPr id="11" name="TextBox 10">
            <a:extLst>
              <a:ext uri="{FF2B5EF4-FFF2-40B4-BE49-F238E27FC236}">
                <a16:creationId xmlns:a16="http://schemas.microsoft.com/office/drawing/2014/main" id="{CFFA9B92-BCA8-4E90-9085-0B8C74AA7120}"/>
              </a:ext>
            </a:extLst>
          </p:cNvPr>
          <p:cNvSpPr txBox="1"/>
          <p:nvPr/>
        </p:nvSpPr>
        <p:spPr>
          <a:xfrm>
            <a:off x="4041123" y="5261612"/>
            <a:ext cx="338554" cy="400110"/>
          </a:xfrm>
          <a:prstGeom prst="rect">
            <a:avLst/>
          </a:prstGeom>
          <a:noFill/>
        </p:spPr>
        <p:txBody>
          <a:bodyPr wrap="none" rtlCol="0">
            <a:spAutoFit/>
          </a:bodyPr>
          <a:lstStyle/>
          <a:p>
            <a:r>
              <a:rPr lang="en-US" sz="2000" b="1" dirty="0">
                <a:solidFill>
                  <a:srgbClr val="4C3282"/>
                </a:solidFill>
                <a:latin typeface="Courier New" panose="02070309020205020404" pitchFamily="49" charset="0"/>
                <a:cs typeface="Courier New" panose="02070309020205020404" pitchFamily="49" charset="0"/>
              </a:rPr>
              <a:t>8</a:t>
            </a:r>
          </a:p>
        </p:txBody>
      </p:sp>
      <p:sp>
        <p:nvSpPr>
          <p:cNvPr id="12" name="TextBox 11">
            <a:extLst>
              <a:ext uri="{FF2B5EF4-FFF2-40B4-BE49-F238E27FC236}">
                <a16:creationId xmlns:a16="http://schemas.microsoft.com/office/drawing/2014/main" id="{E9D9F463-BEED-479C-B412-10EB6EF63606}"/>
              </a:ext>
            </a:extLst>
          </p:cNvPr>
          <p:cNvSpPr txBox="1"/>
          <p:nvPr/>
        </p:nvSpPr>
        <p:spPr>
          <a:xfrm>
            <a:off x="4743237" y="5261612"/>
            <a:ext cx="338554" cy="400110"/>
          </a:xfrm>
          <a:prstGeom prst="rect">
            <a:avLst/>
          </a:prstGeom>
          <a:noFill/>
        </p:spPr>
        <p:txBody>
          <a:bodyPr wrap="none" rtlCol="0">
            <a:spAutoFit/>
          </a:bodyPr>
          <a:lstStyle/>
          <a:p>
            <a:r>
              <a:rPr lang="en-US" sz="2000" b="1" dirty="0">
                <a:solidFill>
                  <a:srgbClr val="4C3282"/>
                </a:solidFill>
                <a:latin typeface="Courier New" panose="02070309020205020404" pitchFamily="49" charset="0"/>
                <a:cs typeface="Courier New" panose="02070309020205020404" pitchFamily="49" charset="0"/>
              </a:rPr>
              <a:t>9</a:t>
            </a:r>
          </a:p>
        </p:txBody>
      </p:sp>
      <p:sp>
        <p:nvSpPr>
          <p:cNvPr id="13" name="TextBox 12">
            <a:extLst>
              <a:ext uri="{FF2B5EF4-FFF2-40B4-BE49-F238E27FC236}">
                <a16:creationId xmlns:a16="http://schemas.microsoft.com/office/drawing/2014/main" id="{AA606E28-763B-4499-B7C9-A7CD0188CA55}"/>
              </a:ext>
            </a:extLst>
          </p:cNvPr>
          <p:cNvSpPr txBox="1"/>
          <p:nvPr/>
        </p:nvSpPr>
        <p:spPr>
          <a:xfrm>
            <a:off x="5830273" y="581547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14" name="TextBox 13">
            <a:extLst>
              <a:ext uri="{FF2B5EF4-FFF2-40B4-BE49-F238E27FC236}">
                <a16:creationId xmlns:a16="http://schemas.microsoft.com/office/drawing/2014/main" id="{9D771B11-40D5-457C-A02A-292FE796BEF0}"/>
              </a:ext>
            </a:extLst>
          </p:cNvPr>
          <p:cNvSpPr txBox="1"/>
          <p:nvPr/>
        </p:nvSpPr>
        <p:spPr>
          <a:xfrm>
            <a:off x="5830273" y="581547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sp>
        <p:nvSpPr>
          <p:cNvPr id="15" name="TextBox 14">
            <a:extLst>
              <a:ext uri="{FF2B5EF4-FFF2-40B4-BE49-F238E27FC236}">
                <a16:creationId xmlns:a16="http://schemas.microsoft.com/office/drawing/2014/main" id="{9350320F-07C0-4535-8008-10B5BC335559}"/>
              </a:ext>
            </a:extLst>
          </p:cNvPr>
          <p:cNvSpPr txBox="1"/>
          <p:nvPr/>
        </p:nvSpPr>
        <p:spPr>
          <a:xfrm>
            <a:off x="5830273" y="581547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3</a:t>
            </a:r>
          </a:p>
        </p:txBody>
      </p:sp>
      <p:grpSp>
        <p:nvGrpSpPr>
          <p:cNvPr id="16" name="Group 15">
            <a:extLst>
              <a:ext uri="{FF2B5EF4-FFF2-40B4-BE49-F238E27FC236}">
                <a16:creationId xmlns:a16="http://schemas.microsoft.com/office/drawing/2014/main" id="{6D86F711-E716-7C4F-A10A-3490E13359D9}"/>
              </a:ext>
            </a:extLst>
          </p:cNvPr>
          <p:cNvGrpSpPr/>
          <p:nvPr/>
        </p:nvGrpSpPr>
        <p:grpSpPr>
          <a:xfrm>
            <a:off x="3514990" y="1517683"/>
            <a:ext cx="3012290" cy="3203822"/>
            <a:chOff x="902359" y="1530095"/>
            <a:chExt cx="3012290" cy="3203822"/>
          </a:xfrm>
        </p:grpSpPr>
        <p:sp>
          <p:nvSpPr>
            <p:cNvPr id="17" name="Rectangle 16">
              <a:extLst>
                <a:ext uri="{FF2B5EF4-FFF2-40B4-BE49-F238E27FC236}">
                  <a16:creationId xmlns:a16="http://schemas.microsoft.com/office/drawing/2014/main" id="{474361D0-9F8E-AC4B-855E-FED1172AE5F1}"/>
                </a:ext>
              </a:extLst>
            </p:cNvPr>
            <p:cNvSpPr/>
            <p:nvPr/>
          </p:nvSpPr>
          <p:spPr>
            <a:xfrm>
              <a:off x="908858" y="2061556"/>
              <a:ext cx="3005791" cy="267236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8CAFC3-C65D-124C-99A2-83E668D4C867}"/>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ArrayQueue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9" name="TextBox 18">
              <a:extLst>
                <a:ext uri="{FF2B5EF4-FFF2-40B4-BE49-F238E27FC236}">
                  <a16:creationId xmlns:a16="http://schemas.microsoft.com/office/drawing/2014/main" id="{ECB04E1D-DAA6-7E4A-BD01-0BF2EC633224}"/>
                </a:ext>
              </a:extLst>
            </p:cNvPr>
            <p:cNvSpPr txBox="1"/>
            <p:nvPr/>
          </p:nvSpPr>
          <p:spPr>
            <a:xfrm>
              <a:off x="995360" y="3278792"/>
              <a:ext cx="2900433" cy="1384995"/>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add</a:t>
              </a:r>
              <a:r>
                <a:rPr lang="en-US" sz="1200" dirty="0">
                  <a:latin typeface="Courier New" panose="02070309020205020404" pitchFamily="49" charset="0"/>
                  <a:cs typeface="Courier New" panose="02070309020205020404" pitchFamily="49" charset="0"/>
                </a:rPr>
                <a:t> – data[size] = value, if out of room grow data</a:t>
              </a: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 return data[size - 1], size-1</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 return data[size - 1]</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 return size == 0</a:t>
              </a:r>
            </a:p>
          </p:txBody>
        </p:sp>
        <p:sp>
          <p:nvSpPr>
            <p:cNvPr id="20" name="TextBox 19">
              <a:extLst>
                <a:ext uri="{FF2B5EF4-FFF2-40B4-BE49-F238E27FC236}">
                  <a16:creationId xmlns:a16="http://schemas.microsoft.com/office/drawing/2014/main" id="{8D903B8C-964F-D24C-B819-AA4219853B75}"/>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1" name="TextBox 20">
              <a:extLst>
                <a:ext uri="{FF2B5EF4-FFF2-40B4-BE49-F238E27FC236}">
                  <a16:creationId xmlns:a16="http://schemas.microsoft.com/office/drawing/2014/main" id="{68950E64-7881-1F48-8B2C-91E156EBF33C}"/>
                </a:ext>
              </a:extLst>
            </p:cNvPr>
            <p:cNvSpPr txBox="1"/>
            <p:nvPr/>
          </p:nvSpPr>
          <p:spPr>
            <a:xfrm>
              <a:off x="902359" y="3064088"/>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2" name="TextBox 21">
              <a:extLst>
                <a:ext uri="{FF2B5EF4-FFF2-40B4-BE49-F238E27FC236}">
                  <a16:creationId xmlns:a16="http://schemas.microsoft.com/office/drawing/2014/main" id="{77792EF0-F5B0-1A40-90AE-F8AB58CF83BD}"/>
                </a:ext>
              </a:extLst>
            </p:cNvPr>
            <p:cNvSpPr txBox="1"/>
            <p:nvPr/>
          </p:nvSpPr>
          <p:spPr>
            <a:xfrm>
              <a:off x="1071636" y="2294485"/>
              <a:ext cx="2035232" cy="830997"/>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a:p>
              <a:r>
                <a:rPr lang="en-US" sz="1200" dirty="0">
                  <a:latin typeface="Courier New" panose="02070309020205020404" pitchFamily="49" charset="0"/>
                  <a:cs typeface="Courier New" panose="02070309020205020404" pitchFamily="49" charset="0"/>
                </a:rPr>
                <a:t>front index</a:t>
              </a:r>
            </a:p>
            <a:p>
              <a:r>
                <a:rPr lang="en-US" sz="1200" dirty="0">
                  <a:latin typeface="Courier New" panose="02070309020205020404" pitchFamily="49" charset="0"/>
                  <a:cs typeface="Courier New" panose="02070309020205020404" pitchFamily="49" charset="0"/>
                </a:rPr>
                <a:t>back index</a:t>
              </a:r>
            </a:p>
          </p:txBody>
        </p:sp>
      </p:grpSp>
      <p:grpSp>
        <p:nvGrpSpPr>
          <p:cNvPr id="23" name="Group 22">
            <a:extLst>
              <a:ext uri="{FF2B5EF4-FFF2-40B4-BE49-F238E27FC236}">
                <a16:creationId xmlns:a16="http://schemas.microsoft.com/office/drawing/2014/main" id="{0B069CC0-DAA5-D744-9A34-EB5ADA45F15A}"/>
              </a:ext>
            </a:extLst>
          </p:cNvPr>
          <p:cNvGrpSpPr/>
          <p:nvPr/>
        </p:nvGrpSpPr>
        <p:grpSpPr>
          <a:xfrm>
            <a:off x="575239" y="1517683"/>
            <a:ext cx="2335392" cy="2751705"/>
            <a:chOff x="908857" y="1530095"/>
            <a:chExt cx="2335392" cy="2751705"/>
          </a:xfrm>
        </p:grpSpPr>
        <p:sp>
          <p:nvSpPr>
            <p:cNvPr id="24" name="Rectangle 23">
              <a:extLst>
                <a:ext uri="{FF2B5EF4-FFF2-40B4-BE49-F238E27FC236}">
                  <a16:creationId xmlns:a16="http://schemas.microsoft.com/office/drawing/2014/main" id="{E54FBBA3-BD03-444C-AC5B-3BCB86610A37}"/>
                </a:ext>
              </a:extLst>
            </p:cNvPr>
            <p:cNvSpPr/>
            <p:nvPr/>
          </p:nvSpPr>
          <p:spPr>
            <a:xfrm>
              <a:off x="908857" y="2061556"/>
              <a:ext cx="2335391" cy="2220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21806A4-CD8E-344E-9E42-1DDBC63B6E50}"/>
                </a:ext>
              </a:extLst>
            </p:cNvPr>
            <p:cNvSpPr/>
            <p:nvPr/>
          </p:nvSpPr>
          <p:spPr>
            <a:xfrm>
              <a:off x="908857" y="1530095"/>
              <a:ext cx="233539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Queue ADT</a:t>
              </a:r>
            </a:p>
          </p:txBody>
        </p:sp>
        <p:sp>
          <p:nvSpPr>
            <p:cNvPr id="26" name="TextBox 25">
              <a:extLst>
                <a:ext uri="{FF2B5EF4-FFF2-40B4-BE49-F238E27FC236}">
                  <a16:creationId xmlns:a16="http://schemas.microsoft.com/office/drawing/2014/main" id="{BED040AA-AF7E-9E41-9422-0357B47FC9BB}"/>
                </a:ext>
              </a:extLst>
            </p:cNvPr>
            <p:cNvSpPr txBox="1"/>
            <p:nvPr/>
          </p:nvSpPr>
          <p:spPr>
            <a:xfrm>
              <a:off x="1076295" y="2988919"/>
              <a:ext cx="216795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back </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and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27" name="TextBox 26">
              <a:extLst>
                <a:ext uri="{FF2B5EF4-FFF2-40B4-BE49-F238E27FC236}">
                  <a16:creationId xmlns:a16="http://schemas.microsoft.com/office/drawing/2014/main" id="{F76A2F8F-9FDB-2249-ABF0-96F7EB240977}"/>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28" name="TextBox 27">
              <a:extLst>
                <a:ext uri="{FF2B5EF4-FFF2-40B4-BE49-F238E27FC236}">
                  <a16:creationId xmlns:a16="http://schemas.microsoft.com/office/drawing/2014/main" id="{D1496F10-8BDE-9A47-9A49-E7C1DC3301FE}"/>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29" name="TextBox 28">
              <a:extLst>
                <a:ext uri="{FF2B5EF4-FFF2-40B4-BE49-F238E27FC236}">
                  <a16:creationId xmlns:a16="http://schemas.microsoft.com/office/drawing/2014/main" id="{9056E83F-CB5B-7942-86C6-163CDA9BD32C}"/>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30" name="TextBox 29">
            <a:extLst>
              <a:ext uri="{FF2B5EF4-FFF2-40B4-BE49-F238E27FC236}">
                <a16:creationId xmlns:a16="http://schemas.microsoft.com/office/drawing/2014/main" id="{B479D5DF-D383-3A4E-96DC-34487333DDE8}"/>
              </a:ext>
            </a:extLst>
          </p:cNvPr>
          <p:cNvSpPr txBox="1"/>
          <p:nvPr/>
        </p:nvSpPr>
        <p:spPr>
          <a:xfrm>
            <a:off x="3439875" y="6127629"/>
            <a:ext cx="1425390"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front = 0</a:t>
            </a:r>
          </a:p>
        </p:txBody>
      </p:sp>
      <p:sp>
        <p:nvSpPr>
          <p:cNvPr id="31" name="TextBox 30">
            <a:extLst>
              <a:ext uri="{FF2B5EF4-FFF2-40B4-BE49-F238E27FC236}">
                <a16:creationId xmlns:a16="http://schemas.microsoft.com/office/drawing/2014/main" id="{5CD22E7A-3309-9E41-BACA-E8D6D5584940}"/>
              </a:ext>
            </a:extLst>
          </p:cNvPr>
          <p:cNvSpPr txBox="1"/>
          <p:nvPr/>
        </p:nvSpPr>
        <p:spPr>
          <a:xfrm>
            <a:off x="3439875" y="6426015"/>
            <a:ext cx="128753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back = 0</a:t>
            </a:r>
          </a:p>
        </p:txBody>
      </p:sp>
      <p:sp>
        <p:nvSpPr>
          <p:cNvPr id="33" name="Rectangle 32">
            <a:extLst>
              <a:ext uri="{FF2B5EF4-FFF2-40B4-BE49-F238E27FC236}">
                <a16:creationId xmlns:a16="http://schemas.microsoft.com/office/drawing/2014/main" id="{DF9923C0-5A1F-8D45-9CDA-ABE4D3307184}"/>
              </a:ext>
            </a:extLst>
          </p:cNvPr>
          <p:cNvSpPr/>
          <p:nvPr/>
        </p:nvSpPr>
        <p:spPr>
          <a:xfrm>
            <a:off x="7138021" y="1510353"/>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E47608-600A-A04F-8A4D-1F0F47440C32}"/>
              </a:ext>
            </a:extLst>
          </p:cNvPr>
          <p:cNvSpPr txBox="1"/>
          <p:nvPr/>
        </p:nvSpPr>
        <p:spPr>
          <a:xfrm>
            <a:off x="7276873" y="1691022"/>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peek()</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isEmpty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add()</a:t>
            </a:r>
          </a:p>
        </p:txBody>
      </p:sp>
      <p:sp>
        <p:nvSpPr>
          <p:cNvPr id="36" name="TextBox 35">
            <a:extLst>
              <a:ext uri="{FF2B5EF4-FFF2-40B4-BE49-F238E27FC236}">
                <a16:creationId xmlns:a16="http://schemas.microsoft.com/office/drawing/2014/main" id="{9A07BBBD-E595-954A-B9D8-5DE9EC2290D9}"/>
              </a:ext>
            </a:extLst>
          </p:cNvPr>
          <p:cNvSpPr txBox="1"/>
          <p:nvPr/>
        </p:nvSpPr>
        <p:spPr>
          <a:xfrm>
            <a:off x="8694240" y="3670437"/>
            <a:ext cx="3372142" cy="646331"/>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 if you have to resize</a:t>
            </a:r>
            <a:br>
              <a:rPr lang="en-US" dirty="0">
                <a:latin typeface="Segoe UI Historic" panose="020B0502040204020203" pitchFamily="34" charset="0"/>
                <a:ea typeface="Segoe UI Historic" panose="020B0502040204020203" pitchFamily="34" charset="0"/>
                <a:cs typeface="Segoe UI Historic" panose="020B0502040204020203" pitchFamily="34" charset="0"/>
              </a:rPr>
            </a:br>
            <a:r>
              <a:rPr lang="en-US" dirty="0">
                <a:latin typeface="Segoe UI Historic" panose="020B0502040204020203" pitchFamily="34" charset="0"/>
                <a:ea typeface="Segoe UI Historic" panose="020B0502040204020203" pitchFamily="34" charset="0"/>
                <a:cs typeface="Segoe UI Historic" panose="020B0502040204020203" pitchFamily="34" charset="0"/>
              </a:rPr>
              <a:t>O(1) otherwise</a:t>
            </a:r>
          </a:p>
        </p:txBody>
      </p:sp>
      <p:sp>
        <p:nvSpPr>
          <p:cNvPr id="37" name="TextBox 36">
            <a:extLst>
              <a:ext uri="{FF2B5EF4-FFF2-40B4-BE49-F238E27FC236}">
                <a16:creationId xmlns:a16="http://schemas.microsoft.com/office/drawing/2014/main" id="{AD30105D-7A02-494D-B764-32A55D5F5711}"/>
              </a:ext>
            </a:extLst>
          </p:cNvPr>
          <p:cNvSpPr txBox="1"/>
          <p:nvPr/>
        </p:nvSpPr>
        <p:spPr>
          <a:xfrm>
            <a:off x="8694240" y="2056743"/>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8" name="TextBox 37">
            <a:extLst>
              <a:ext uri="{FF2B5EF4-FFF2-40B4-BE49-F238E27FC236}">
                <a16:creationId xmlns:a16="http://schemas.microsoft.com/office/drawing/2014/main" id="{EFB1C883-4597-A149-AFA9-6B141E2EBFB1}"/>
              </a:ext>
            </a:extLst>
          </p:cNvPr>
          <p:cNvSpPr txBox="1"/>
          <p:nvPr/>
        </p:nvSpPr>
        <p:spPr>
          <a:xfrm>
            <a:off x="8694240" y="2453100"/>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9" name="TextBox 38">
            <a:extLst>
              <a:ext uri="{FF2B5EF4-FFF2-40B4-BE49-F238E27FC236}">
                <a16:creationId xmlns:a16="http://schemas.microsoft.com/office/drawing/2014/main" id="{3FD6BCF6-F2E2-FB4A-9846-0FC01FE5FDE9}"/>
              </a:ext>
            </a:extLst>
          </p:cNvPr>
          <p:cNvSpPr txBox="1"/>
          <p:nvPr/>
        </p:nvSpPr>
        <p:spPr>
          <a:xfrm>
            <a:off x="8694240" y="2893521"/>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0" name="TextBox 39">
            <a:extLst>
              <a:ext uri="{FF2B5EF4-FFF2-40B4-BE49-F238E27FC236}">
                <a16:creationId xmlns:a16="http://schemas.microsoft.com/office/drawing/2014/main" id="{5D666FFD-EF45-6241-894E-1A137C52AD9B}"/>
              </a:ext>
            </a:extLst>
          </p:cNvPr>
          <p:cNvSpPr txBox="1"/>
          <p:nvPr/>
        </p:nvSpPr>
        <p:spPr>
          <a:xfrm>
            <a:off x="8694240" y="3301105"/>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1" name="TextBox 40">
            <a:extLst>
              <a:ext uri="{FF2B5EF4-FFF2-40B4-BE49-F238E27FC236}">
                <a16:creationId xmlns:a16="http://schemas.microsoft.com/office/drawing/2014/main" id="{04BBEA7F-F732-4745-ADB1-F102024A47C0}"/>
              </a:ext>
            </a:extLst>
          </p:cNvPr>
          <p:cNvSpPr txBox="1"/>
          <p:nvPr/>
        </p:nvSpPr>
        <p:spPr>
          <a:xfrm>
            <a:off x="4413934" y="6428495"/>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42" name="TextBox 41">
            <a:extLst>
              <a:ext uri="{FF2B5EF4-FFF2-40B4-BE49-F238E27FC236}">
                <a16:creationId xmlns:a16="http://schemas.microsoft.com/office/drawing/2014/main" id="{2682533B-3BB3-B847-9D72-F814FDDFD685}"/>
              </a:ext>
            </a:extLst>
          </p:cNvPr>
          <p:cNvSpPr txBox="1"/>
          <p:nvPr/>
        </p:nvSpPr>
        <p:spPr>
          <a:xfrm>
            <a:off x="4409409" y="6426015"/>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sp>
        <p:nvSpPr>
          <p:cNvPr id="44" name="TextBox 43">
            <a:extLst>
              <a:ext uri="{FF2B5EF4-FFF2-40B4-BE49-F238E27FC236}">
                <a16:creationId xmlns:a16="http://schemas.microsoft.com/office/drawing/2014/main" id="{716774D9-A8F9-534A-93C7-9C05109822F6}"/>
              </a:ext>
            </a:extLst>
          </p:cNvPr>
          <p:cNvSpPr txBox="1"/>
          <p:nvPr/>
        </p:nvSpPr>
        <p:spPr>
          <a:xfrm>
            <a:off x="4558051" y="611970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45" name="Footer Placeholder 3">
            <a:extLst>
              <a:ext uri="{FF2B5EF4-FFF2-40B4-BE49-F238E27FC236}">
                <a16:creationId xmlns:a16="http://schemas.microsoft.com/office/drawing/2014/main" id="{BBCBF4F9-4444-BA43-8A8D-59303A5B738B}"/>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
        <p:nvSpPr>
          <p:cNvPr id="43" name="TextBox 42">
            <a:extLst>
              <a:ext uri="{FF2B5EF4-FFF2-40B4-BE49-F238E27FC236}">
                <a16:creationId xmlns:a16="http://schemas.microsoft.com/office/drawing/2014/main" id="{6CC2BA4E-2D6B-844E-B244-27F183356FD6}"/>
              </a:ext>
            </a:extLst>
          </p:cNvPr>
          <p:cNvSpPr txBox="1"/>
          <p:nvPr/>
        </p:nvSpPr>
        <p:spPr>
          <a:xfrm>
            <a:off x="7080137" y="4686100"/>
            <a:ext cx="3563411"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1 min to respond to activity </a:t>
            </a:r>
          </a:p>
        </p:txBody>
      </p:sp>
      <p:sp>
        <p:nvSpPr>
          <p:cNvPr id="46" name="TextBox 45">
            <a:extLst>
              <a:ext uri="{FF2B5EF4-FFF2-40B4-BE49-F238E27FC236}">
                <a16:creationId xmlns:a16="http://schemas.microsoft.com/office/drawing/2014/main" id="{D3962A04-084C-444E-8666-BBC358848FB5}"/>
              </a:ext>
            </a:extLst>
          </p:cNvPr>
          <p:cNvSpPr txBox="1"/>
          <p:nvPr/>
        </p:nvSpPr>
        <p:spPr>
          <a:xfrm>
            <a:off x="7080137" y="5176462"/>
            <a:ext cx="4754610" cy="923330"/>
          </a:xfrm>
          <a:prstGeom prst="rect">
            <a:avLst/>
          </a:prstGeom>
          <a:noFill/>
          <a:ln>
            <a:solidFill>
              <a:srgbClr val="4C3282"/>
            </a:solidFill>
          </a:ln>
        </p:spPr>
        <p:txBody>
          <a:bodyPr wrap="square" rtlCol="0">
            <a:spAutoFit/>
          </a:bodyPr>
          <a:lstStyle/>
          <a:p>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www.pollev.com</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/cse373activity</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What do you think the worst possible runtime of the “add()” operation will be? </a:t>
            </a:r>
          </a:p>
        </p:txBody>
      </p:sp>
    </p:spTree>
    <p:extLst>
      <p:ext uri="{BB962C8B-B14F-4D97-AF65-F5344CB8AC3E}">
        <p14:creationId xmlns:p14="http://schemas.microsoft.com/office/powerpoint/2010/main" val="394640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fade">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Effect transition="in" filter="fade">
                                      <p:cBhvr>
                                        <p:cTn id="69" dur="500"/>
                                        <p:tgtEl>
                                          <p:spTgt spid="7">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0"/>
                                        </p:tgtEl>
                                      </p:cBhvr>
                                    </p:animEffect>
                                    <p:set>
                                      <p:cBhvr>
                                        <p:cTn id="74" dur="1" fill="hold">
                                          <p:stCondLst>
                                            <p:cond delay="499"/>
                                          </p:stCondLst>
                                        </p:cTn>
                                        <p:tgtEl>
                                          <p:spTgt spid="10"/>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500"/>
                                        <p:tgtEl>
                                          <p:spTgt spid="4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500"/>
                                        <p:tgtEl>
                                          <p:spTgt spid="4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500"/>
                                        <p:tgtEl>
                                          <p:spTgt spid="46"/>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0" grpId="1"/>
      <p:bldP spid="11" grpId="0"/>
      <p:bldP spid="12" grpId="0"/>
      <p:bldP spid="13" grpId="0" animBg="1"/>
      <p:bldP spid="14" grpId="0" animBg="1"/>
      <p:bldP spid="15" grpId="0" animBg="1"/>
      <p:bldP spid="15" grpId="1" animBg="1"/>
      <p:bldP spid="30" grpId="0"/>
      <p:bldP spid="31" grpId="0"/>
      <p:bldP spid="33" grpId="0" animBg="1"/>
      <p:bldP spid="35" grpId="0"/>
      <p:bldP spid="36" grpId="0"/>
      <p:bldP spid="37" grpId="0"/>
      <p:bldP spid="38" grpId="0"/>
      <p:bldP spid="39" grpId="0"/>
      <p:bldP spid="40" grpId="0"/>
      <p:bldP spid="41" grpId="0" animBg="1"/>
      <p:bldP spid="42" grpId="0" animBg="1"/>
      <p:bldP spid="44" grpId="0" animBg="1"/>
      <p:bldP spid="43" grpId="0" animBg="1"/>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B29B5-F302-4ACB-928B-225E055D66E0}"/>
              </a:ext>
            </a:extLst>
          </p:cNvPr>
          <p:cNvSpPr>
            <a:spLocks noGrp="1"/>
          </p:cNvSpPr>
          <p:nvPr>
            <p:ph type="title"/>
          </p:nvPr>
        </p:nvSpPr>
        <p:spPr>
          <a:xfrm>
            <a:off x="575239" y="157876"/>
            <a:ext cx="11187259" cy="1014667"/>
          </a:xfrm>
        </p:spPr>
        <p:txBody>
          <a:bodyPr/>
          <a:lstStyle/>
          <a:p>
            <a:r>
              <a:rPr lang="en-US" dirty="0"/>
              <a:t>Implementing a Queue with an Array</a:t>
            </a:r>
          </a:p>
        </p:txBody>
      </p:sp>
      <p:sp>
        <p:nvSpPr>
          <p:cNvPr id="4" name="Footer Placeholder 3">
            <a:extLst>
              <a:ext uri="{FF2B5EF4-FFF2-40B4-BE49-F238E27FC236}">
                <a16:creationId xmlns:a16="http://schemas.microsoft.com/office/drawing/2014/main" id="{A5364C2C-F943-4F6F-9AA7-C44F4249BCA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A0D686EB-8378-4025-B91D-CEF92C7BF23D}"/>
              </a:ext>
            </a:extLst>
          </p:cNvPr>
          <p:cNvSpPr>
            <a:spLocks noGrp="1"/>
          </p:cNvSpPr>
          <p:nvPr>
            <p:ph type="sldNum" sz="quarter" idx="12"/>
          </p:nvPr>
        </p:nvSpPr>
        <p:spPr/>
        <p:txBody>
          <a:bodyPr/>
          <a:lstStyle/>
          <a:p>
            <a:fld id="{659665DE-58FC-41F4-AC58-2C90A5E00527}" type="slidenum">
              <a:rPr lang="en-US" smtClean="0"/>
              <a:t>14</a:t>
            </a:fld>
            <a:endParaRPr lang="en-US"/>
          </a:p>
        </p:txBody>
      </p:sp>
      <p:graphicFrame>
        <p:nvGraphicFramePr>
          <p:cNvPr id="6" name="Content Placeholder 5">
            <a:extLst>
              <a:ext uri="{FF2B5EF4-FFF2-40B4-BE49-F238E27FC236}">
                <a16:creationId xmlns:a16="http://schemas.microsoft.com/office/drawing/2014/main" id="{650100AD-E8A7-4A5A-9294-6A4FBC11B7DD}"/>
              </a:ext>
            </a:extLst>
          </p:cNvPr>
          <p:cNvGraphicFramePr>
            <a:graphicFrameLocks/>
          </p:cNvGraphicFramePr>
          <p:nvPr/>
        </p:nvGraphicFramePr>
        <p:xfrm>
          <a:off x="6610932" y="2370402"/>
          <a:ext cx="3952250" cy="1343920"/>
        </p:xfrm>
        <a:graphic>
          <a:graphicData uri="http://schemas.openxmlformats.org/drawingml/2006/table">
            <a:tbl>
              <a:tblPr firstRow="1" bandRow="1">
                <a:tableStyleId>{5C22544A-7EE6-4342-B048-85BDC9FD1C3A}</a:tableStyleId>
              </a:tblPr>
              <a:tblGrid>
                <a:gridCol w="790450">
                  <a:extLst>
                    <a:ext uri="{9D8B030D-6E8A-4147-A177-3AD203B41FA5}">
                      <a16:colId xmlns:a16="http://schemas.microsoft.com/office/drawing/2014/main" val="3841469450"/>
                    </a:ext>
                  </a:extLst>
                </a:gridCol>
                <a:gridCol w="790450">
                  <a:extLst>
                    <a:ext uri="{9D8B030D-6E8A-4147-A177-3AD203B41FA5}">
                      <a16:colId xmlns:a16="http://schemas.microsoft.com/office/drawing/2014/main" val="4098681375"/>
                    </a:ext>
                  </a:extLst>
                </a:gridCol>
                <a:gridCol w="790450">
                  <a:extLst>
                    <a:ext uri="{9D8B030D-6E8A-4147-A177-3AD203B41FA5}">
                      <a16:colId xmlns:a16="http://schemas.microsoft.com/office/drawing/2014/main" val="661582428"/>
                    </a:ext>
                  </a:extLst>
                </a:gridCol>
                <a:gridCol w="790450">
                  <a:extLst>
                    <a:ext uri="{9D8B030D-6E8A-4147-A177-3AD203B41FA5}">
                      <a16:colId xmlns:a16="http://schemas.microsoft.com/office/drawing/2014/main" val="1595276035"/>
                    </a:ext>
                  </a:extLst>
                </a:gridCol>
                <a:gridCol w="790450">
                  <a:extLst>
                    <a:ext uri="{9D8B030D-6E8A-4147-A177-3AD203B41FA5}">
                      <a16:colId xmlns:a16="http://schemas.microsoft.com/office/drawing/2014/main" val="1189247982"/>
                    </a:ext>
                  </a:extLst>
                </a:gridCol>
              </a:tblGrid>
              <a:tr h="671960">
                <a:tc>
                  <a:txBody>
                    <a:bodyPr/>
                    <a:lstStyle/>
                    <a:p>
                      <a:pPr algn="ctr"/>
                      <a:r>
                        <a:rPr lang="en-US" dirty="0">
                          <a:solidFill>
                            <a:schemeClr val="bg1">
                              <a:lumMod val="65000"/>
                            </a:schemeClr>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437719"/>
                  </a:ext>
                </a:extLst>
              </a:tr>
              <a:tr h="67196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638349"/>
                  </a:ext>
                </a:extLst>
              </a:tr>
            </a:tbl>
          </a:graphicData>
        </a:graphic>
      </p:graphicFrame>
      <p:sp>
        <p:nvSpPr>
          <p:cNvPr id="7" name="TextBox 6">
            <a:extLst>
              <a:ext uri="{FF2B5EF4-FFF2-40B4-BE49-F238E27FC236}">
                <a16:creationId xmlns:a16="http://schemas.microsoft.com/office/drawing/2014/main" id="{DF60052E-1886-44E2-A79F-ACB648C49F74}"/>
              </a:ext>
            </a:extLst>
          </p:cNvPr>
          <p:cNvSpPr txBox="1"/>
          <p:nvPr/>
        </p:nvSpPr>
        <p:spPr>
          <a:xfrm>
            <a:off x="7107315" y="4005925"/>
            <a:ext cx="2390398"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numberOfItems</a:t>
            </a:r>
            <a:r>
              <a:rPr lang="en-US" dirty="0">
                <a:latin typeface="Courier New" panose="02070309020205020404" pitchFamily="49" charset="0"/>
                <a:cs typeface="Courier New" panose="02070309020205020404" pitchFamily="49" charset="0"/>
              </a:rPr>
              <a:t> = </a:t>
            </a:r>
          </a:p>
        </p:txBody>
      </p:sp>
      <p:sp>
        <p:nvSpPr>
          <p:cNvPr id="8" name="TextBox 7">
            <a:extLst>
              <a:ext uri="{FF2B5EF4-FFF2-40B4-BE49-F238E27FC236}">
                <a16:creationId xmlns:a16="http://schemas.microsoft.com/office/drawing/2014/main" id="{7D092558-4AB5-455D-B330-441328737CD1}"/>
              </a:ext>
            </a:extLst>
          </p:cNvPr>
          <p:cNvSpPr txBox="1"/>
          <p:nvPr/>
        </p:nvSpPr>
        <p:spPr>
          <a:xfrm>
            <a:off x="9497713" y="400551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3</a:t>
            </a:r>
          </a:p>
        </p:txBody>
      </p:sp>
      <p:sp>
        <p:nvSpPr>
          <p:cNvPr id="9" name="TextBox 8">
            <a:extLst>
              <a:ext uri="{FF2B5EF4-FFF2-40B4-BE49-F238E27FC236}">
                <a16:creationId xmlns:a16="http://schemas.microsoft.com/office/drawing/2014/main" id="{4E3F97C8-D6B0-4133-B86A-F7D0CF7F4D55}"/>
              </a:ext>
            </a:extLst>
          </p:cNvPr>
          <p:cNvSpPr txBox="1"/>
          <p:nvPr/>
        </p:nvSpPr>
        <p:spPr>
          <a:xfrm>
            <a:off x="7341762" y="1395408"/>
            <a:ext cx="873957"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front</a:t>
            </a:r>
          </a:p>
        </p:txBody>
      </p:sp>
      <p:sp>
        <p:nvSpPr>
          <p:cNvPr id="10" name="TextBox 9">
            <a:extLst>
              <a:ext uri="{FF2B5EF4-FFF2-40B4-BE49-F238E27FC236}">
                <a16:creationId xmlns:a16="http://schemas.microsoft.com/office/drawing/2014/main" id="{A1A0FCFD-9BE2-4662-B865-0E1D72E80CB1}"/>
              </a:ext>
            </a:extLst>
          </p:cNvPr>
          <p:cNvSpPr txBox="1"/>
          <p:nvPr/>
        </p:nvSpPr>
        <p:spPr>
          <a:xfrm>
            <a:off x="8996179" y="1399722"/>
            <a:ext cx="736099" cy="369332"/>
          </a:xfrm>
          <a:prstGeom prst="rect">
            <a:avLst/>
          </a:prstGeom>
          <a:noFill/>
          <a:ln>
            <a:solidFill>
              <a:srgbClr val="4C3282"/>
            </a:solidFill>
          </a:ln>
        </p:spPr>
        <p:txBody>
          <a:bodyPr wrap="none" rtlCol="0">
            <a:spAutoFit/>
          </a:bodyPr>
          <a:lstStyle/>
          <a:p>
            <a:r>
              <a:rPr lang="en-US" dirty="0">
                <a:latin typeface="Courier New" panose="02070309020205020404" pitchFamily="49" charset="0"/>
                <a:cs typeface="Courier New" panose="02070309020205020404" pitchFamily="49" charset="0"/>
              </a:rPr>
              <a:t>back</a:t>
            </a:r>
          </a:p>
        </p:txBody>
      </p:sp>
      <p:cxnSp>
        <p:nvCxnSpPr>
          <p:cNvPr id="12" name="Straight Arrow Connector 11">
            <a:extLst>
              <a:ext uri="{FF2B5EF4-FFF2-40B4-BE49-F238E27FC236}">
                <a16:creationId xmlns:a16="http://schemas.microsoft.com/office/drawing/2014/main" id="{20AD5211-EA1B-4A7E-8EBA-38EF1358C9DB}"/>
              </a:ext>
            </a:extLst>
          </p:cNvPr>
          <p:cNvCxnSpPr>
            <a:cxnSpLocks/>
            <a:stCxn id="9" idx="2"/>
          </p:cNvCxnSpPr>
          <p:nvPr/>
        </p:nvCxnSpPr>
        <p:spPr>
          <a:xfrm>
            <a:off x="7778741" y="1764740"/>
            <a:ext cx="0" cy="77018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3C1ED3-B571-4404-8B57-6CE2BF24B650}"/>
              </a:ext>
            </a:extLst>
          </p:cNvPr>
          <p:cNvCxnSpPr>
            <a:stCxn id="10" idx="2"/>
          </p:cNvCxnSpPr>
          <p:nvPr/>
        </p:nvCxnSpPr>
        <p:spPr>
          <a:xfrm flipH="1">
            <a:off x="9358788" y="1769054"/>
            <a:ext cx="5441" cy="685118"/>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9EF20D1-FF23-4C37-92FA-918098F65D47}"/>
              </a:ext>
            </a:extLst>
          </p:cNvPr>
          <p:cNvSpPr txBox="1"/>
          <p:nvPr/>
        </p:nvSpPr>
        <p:spPr>
          <a:xfrm>
            <a:off x="7606397"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5</a:t>
            </a:r>
          </a:p>
        </p:txBody>
      </p:sp>
      <p:sp>
        <p:nvSpPr>
          <p:cNvPr id="17" name="TextBox 16">
            <a:extLst>
              <a:ext uri="{FF2B5EF4-FFF2-40B4-BE49-F238E27FC236}">
                <a16:creationId xmlns:a16="http://schemas.microsoft.com/office/drawing/2014/main" id="{1E2009C6-DB88-409F-AEA3-1A8AE62C5C4B}"/>
              </a:ext>
            </a:extLst>
          </p:cNvPr>
          <p:cNvSpPr txBox="1"/>
          <p:nvPr/>
        </p:nvSpPr>
        <p:spPr>
          <a:xfrm>
            <a:off x="8401276"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9</a:t>
            </a:r>
          </a:p>
        </p:txBody>
      </p:sp>
      <p:sp>
        <p:nvSpPr>
          <p:cNvPr id="18" name="TextBox 17">
            <a:extLst>
              <a:ext uri="{FF2B5EF4-FFF2-40B4-BE49-F238E27FC236}">
                <a16:creationId xmlns:a16="http://schemas.microsoft.com/office/drawing/2014/main" id="{EBA355DA-3A34-4EE7-ABDB-F74A755B0252}"/>
              </a:ext>
            </a:extLst>
          </p:cNvPr>
          <p:cNvSpPr txBox="1"/>
          <p:nvPr/>
        </p:nvSpPr>
        <p:spPr>
          <a:xfrm>
            <a:off x="9165608"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2</a:t>
            </a:r>
          </a:p>
        </p:txBody>
      </p:sp>
      <p:sp>
        <p:nvSpPr>
          <p:cNvPr id="19" name="TextBox 18">
            <a:extLst>
              <a:ext uri="{FF2B5EF4-FFF2-40B4-BE49-F238E27FC236}">
                <a16:creationId xmlns:a16="http://schemas.microsoft.com/office/drawing/2014/main" id="{975B10A2-80B9-40F5-A386-657B0BB8E0B7}"/>
              </a:ext>
            </a:extLst>
          </p:cNvPr>
          <p:cNvSpPr txBox="1"/>
          <p:nvPr/>
        </p:nvSpPr>
        <p:spPr>
          <a:xfrm>
            <a:off x="9989958"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7</a:t>
            </a:r>
          </a:p>
        </p:txBody>
      </p:sp>
      <p:sp>
        <p:nvSpPr>
          <p:cNvPr id="20" name="TextBox 19">
            <a:extLst>
              <a:ext uri="{FF2B5EF4-FFF2-40B4-BE49-F238E27FC236}">
                <a16:creationId xmlns:a16="http://schemas.microsoft.com/office/drawing/2014/main" id="{B6A5755E-E5A4-4DC6-9116-14907062A883}"/>
              </a:ext>
            </a:extLst>
          </p:cNvPr>
          <p:cNvSpPr txBox="1"/>
          <p:nvPr/>
        </p:nvSpPr>
        <p:spPr>
          <a:xfrm>
            <a:off x="6782047" y="3105069"/>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4</a:t>
            </a:r>
          </a:p>
        </p:txBody>
      </p:sp>
      <p:sp>
        <p:nvSpPr>
          <p:cNvPr id="21" name="TextBox 20">
            <a:extLst>
              <a:ext uri="{FF2B5EF4-FFF2-40B4-BE49-F238E27FC236}">
                <a16:creationId xmlns:a16="http://schemas.microsoft.com/office/drawing/2014/main" id="{1529B322-58B3-4BE0-8B80-BF150A027424}"/>
              </a:ext>
            </a:extLst>
          </p:cNvPr>
          <p:cNvSpPr txBox="1"/>
          <p:nvPr/>
        </p:nvSpPr>
        <p:spPr>
          <a:xfrm>
            <a:off x="999302" y="1525740"/>
            <a:ext cx="1844529" cy="1938992"/>
          </a:xfrm>
          <a:prstGeom prst="rect">
            <a:avLst/>
          </a:prstGeom>
          <a:noFill/>
        </p:spPr>
        <p:txBody>
          <a:bodyPr wrap="square" rtlCol="0">
            <a:spAutoFit/>
          </a:bodyPr>
          <a:lstStyle/>
          <a:p>
            <a:r>
              <a:rPr lang="en-US" sz="4000" dirty="0">
                <a:latin typeface="Segoe UI Semilight" panose="020B0402040204020203" pitchFamily="34" charset="0"/>
                <a:cs typeface="Segoe UI Semilight" panose="020B0402040204020203" pitchFamily="34" charset="0"/>
              </a:rPr>
              <a:t>add(7)</a:t>
            </a:r>
          </a:p>
          <a:p>
            <a:r>
              <a:rPr lang="en-US" sz="4000" dirty="0">
                <a:latin typeface="Segoe UI Semilight" panose="020B0402040204020203" pitchFamily="34" charset="0"/>
                <a:cs typeface="Segoe UI Semilight" panose="020B0402040204020203" pitchFamily="34" charset="0"/>
              </a:rPr>
              <a:t>add(4)</a:t>
            </a:r>
          </a:p>
          <a:p>
            <a:r>
              <a:rPr lang="en-US" sz="4000" dirty="0">
                <a:latin typeface="Segoe UI Semilight" panose="020B0402040204020203" pitchFamily="34" charset="0"/>
                <a:cs typeface="Segoe UI Semilight" panose="020B0402040204020203" pitchFamily="34" charset="0"/>
              </a:rPr>
              <a:t>add(1)</a:t>
            </a:r>
          </a:p>
        </p:txBody>
      </p:sp>
      <p:sp>
        <p:nvSpPr>
          <p:cNvPr id="22" name="TextBox 21">
            <a:extLst>
              <a:ext uri="{FF2B5EF4-FFF2-40B4-BE49-F238E27FC236}">
                <a16:creationId xmlns:a16="http://schemas.microsoft.com/office/drawing/2014/main" id="{52D90F61-33B0-4AEA-9A47-89C800860B82}"/>
              </a:ext>
            </a:extLst>
          </p:cNvPr>
          <p:cNvSpPr txBox="1"/>
          <p:nvPr/>
        </p:nvSpPr>
        <p:spPr>
          <a:xfrm>
            <a:off x="9497713" y="400551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4</a:t>
            </a:r>
          </a:p>
        </p:txBody>
      </p:sp>
      <p:cxnSp>
        <p:nvCxnSpPr>
          <p:cNvPr id="26" name="Straight Arrow Connector 25">
            <a:extLst>
              <a:ext uri="{FF2B5EF4-FFF2-40B4-BE49-F238E27FC236}">
                <a16:creationId xmlns:a16="http://schemas.microsoft.com/office/drawing/2014/main" id="{BD80EAF4-B2C8-4114-BBF4-3361004E1EFE}"/>
              </a:ext>
            </a:extLst>
          </p:cNvPr>
          <p:cNvCxnSpPr>
            <a:cxnSpLocks/>
          </p:cNvCxnSpPr>
          <p:nvPr/>
        </p:nvCxnSpPr>
        <p:spPr>
          <a:xfrm flipH="1">
            <a:off x="6981781" y="1594922"/>
            <a:ext cx="2008959" cy="993005"/>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DE2C82F-5CB4-4C06-9F41-B2A6D801AB34}"/>
              </a:ext>
            </a:extLst>
          </p:cNvPr>
          <p:cNvSpPr txBox="1"/>
          <p:nvPr/>
        </p:nvSpPr>
        <p:spPr>
          <a:xfrm>
            <a:off x="9492562" y="400551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5</a:t>
            </a:r>
          </a:p>
        </p:txBody>
      </p:sp>
      <p:graphicFrame>
        <p:nvGraphicFramePr>
          <p:cNvPr id="30" name="Content Placeholder 5">
            <a:extLst>
              <a:ext uri="{FF2B5EF4-FFF2-40B4-BE49-F238E27FC236}">
                <a16:creationId xmlns:a16="http://schemas.microsoft.com/office/drawing/2014/main" id="{6C0CA7C9-2257-4059-8B5B-095566EEE141}"/>
              </a:ext>
            </a:extLst>
          </p:cNvPr>
          <p:cNvGraphicFramePr>
            <a:graphicFrameLocks/>
          </p:cNvGraphicFramePr>
          <p:nvPr/>
        </p:nvGraphicFramePr>
        <p:xfrm>
          <a:off x="1507625" y="5088946"/>
          <a:ext cx="8898560" cy="1343920"/>
        </p:xfrm>
        <a:graphic>
          <a:graphicData uri="http://schemas.openxmlformats.org/drawingml/2006/table">
            <a:tbl>
              <a:tblPr firstRow="1" bandRow="1">
                <a:tableStyleId>{5C22544A-7EE6-4342-B048-85BDC9FD1C3A}</a:tableStyleId>
              </a:tblPr>
              <a:tblGrid>
                <a:gridCol w="889856">
                  <a:extLst>
                    <a:ext uri="{9D8B030D-6E8A-4147-A177-3AD203B41FA5}">
                      <a16:colId xmlns:a16="http://schemas.microsoft.com/office/drawing/2014/main" val="3841469450"/>
                    </a:ext>
                  </a:extLst>
                </a:gridCol>
                <a:gridCol w="889856">
                  <a:extLst>
                    <a:ext uri="{9D8B030D-6E8A-4147-A177-3AD203B41FA5}">
                      <a16:colId xmlns:a16="http://schemas.microsoft.com/office/drawing/2014/main" val="4098681375"/>
                    </a:ext>
                  </a:extLst>
                </a:gridCol>
                <a:gridCol w="889856">
                  <a:extLst>
                    <a:ext uri="{9D8B030D-6E8A-4147-A177-3AD203B41FA5}">
                      <a16:colId xmlns:a16="http://schemas.microsoft.com/office/drawing/2014/main" val="661582428"/>
                    </a:ext>
                  </a:extLst>
                </a:gridCol>
                <a:gridCol w="889856">
                  <a:extLst>
                    <a:ext uri="{9D8B030D-6E8A-4147-A177-3AD203B41FA5}">
                      <a16:colId xmlns:a16="http://schemas.microsoft.com/office/drawing/2014/main" val="1595276035"/>
                    </a:ext>
                  </a:extLst>
                </a:gridCol>
                <a:gridCol w="889856">
                  <a:extLst>
                    <a:ext uri="{9D8B030D-6E8A-4147-A177-3AD203B41FA5}">
                      <a16:colId xmlns:a16="http://schemas.microsoft.com/office/drawing/2014/main" val="1189247982"/>
                    </a:ext>
                  </a:extLst>
                </a:gridCol>
                <a:gridCol w="889856">
                  <a:extLst>
                    <a:ext uri="{9D8B030D-6E8A-4147-A177-3AD203B41FA5}">
                      <a16:colId xmlns:a16="http://schemas.microsoft.com/office/drawing/2014/main" val="97032416"/>
                    </a:ext>
                  </a:extLst>
                </a:gridCol>
                <a:gridCol w="889856">
                  <a:extLst>
                    <a:ext uri="{9D8B030D-6E8A-4147-A177-3AD203B41FA5}">
                      <a16:colId xmlns:a16="http://schemas.microsoft.com/office/drawing/2014/main" val="2657480612"/>
                    </a:ext>
                  </a:extLst>
                </a:gridCol>
                <a:gridCol w="889856">
                  <a:extLst>
                    <a:ext uri="{9D8B030D-6E8A-4147-A177-3AD203B41FA5}">
                      <a16:colId xmlns:a16="http://schemas.microsoft.com/office/drawing/2014/main" val="398093445"/>
                    </a:ext>
                  </a:extLst>
                </a:gridCol>
                <a:gridCol w="889856">
                  <a:extLst>
                    <a:ext uri="{9D8B030D-6E8A-4147-A177-3AD203B41FA5}">
                      <a16:colId xmlns:a16="http://schemas.microsoft.com/office/drawing/2014/main" val="2764165528"/>
                    </a:ext>
                  </a:extLst>
                </a:gridCol>
                <a:gridCol w="889856">
                  <a:extLst>
                    <a:ext uri="{9D8B030D-6E8A-4147-A177-3AD203B41FA5}">
                      <a16:colId xmlns:a16="http://schemas.microsoft.com/office/drawing/2014/main" val="463216641"/>
                    </a:ext>
                  </a:extLst>
                </a:gridCol>
              </a:tblGrid>
              <a:tr h="671960">
                <a:tc>
                  <a:txBody>
                    <a:bodyPr/>
                    <a:lstStyle/>
                    <a:p>
                      <a:pPr algn="ctr"/>
                      <a:r>
                        <a:rPr lang="en-US" dirty="0">
                          <a:solidFill>
                            <a:schemeClr val="bg1">
                              <a:lumMod val="65000"/>
                            </a:schemeClr>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bg1">
                              <a:lumMod val="65000"/>
                            </a:schemeClr>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7437719"/>
                  </a:ext>
                </a:extLst>
              </a:tr>
              <a:tr h="671960">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rgbClr val="4C3282"/>
                          </a:solidFill>
                          <a:latin typeface="Courier New" panose="02070309020205020404" pitchFamily="49" charset="0"/>
                          <a:cs typeface="Courier New" panose="02070309020205020404" pitchFamily="49"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800" b="1" dirty="0">
                        <a:solidFill>
                          <a:srgbClr val="4C3282"/>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638349"/>
                  </a:ext>
                </a:extLst>
              </a:tr>
            </a:tbl>
          </a:graphicData>
        </a:graphic>
      </p:graphicFrame>
      <p:sp>
        <p:nvSpPr>
          <p:cNvPr id="31" name="TextBox 30">
            <a:extLst>
              <a:ext uri="{FF2B5EF4-FFF2-40B4-BE49-F238E27FC236}">
                <a16:creationId xmlns:a16="http://schemas.microsoft.com/office/drawing/2014/main" id="{A22B83DB-5B2F-49C9-AEB7-7883E5A9D8E5}"/>
              </a:ext>
            </a:extLst>
          </p:cNvPr>
          <p:cNvSpPr txBox="1"/>
          <p:nvPr/>
        </p:nvSpPr>
        <p:spPr>
          <a:xfrm>
            <a:off x="1507625" y="3997186"/>
            <a:ext cx="873957"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front</a:t>
            </a:r>
          </a:p>
        </p:txBody>
      </p:sp>
      <p:cxnSp>
        <p:nvCxnSpPr>
          <p:cNvPr id="32" name="Straight Arrow Connector 31">
            <a:extLst>
              <a:ext uri="{FF2B5EF4-FFF2-40B4-BE49-F238E27FC236}">
                <a16:creationId xmlns:a16="http://schemas.microsoft.com/office/drawing/2014/main" id="{7D3EFB44-C8E6-4FC7-9E03-128385FE355B}"/>
              </a:ext>
            </a:extLst>
          </p:cNvPr>
          <p:cNvCxnSpPr>
            <a:cxnSpLocks/>
            <a:stCxn id="31" idx="2"/>
          </p:cNvCxnSpPr>
          <p:nvPr/>
        </p:nvCxnSpPr>
        <p:spPr>
          <a:xfrm>
            <a:off x="1944604" y="4366518"/>
            <a:ext cx="0" cy="77018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43D3142-3064-43F1-A59F-A26EABC3288D}"/>
              </a:ext>
            </a:extLst>
          </p:cNvPr>
          <p:cNvSpPr txBox="1"/>
          <p:nvPr/>
        </p:nvSpPr>
        <p:spPr>
          <a:xfrm>
            <a:off x="5144852" y="4066080"/>
            <a:ext cx="736099" cy="369332"/>
          </a:xfrm>
          <a:prstGeom prst="rect">
            <a:avLst/>
          </a:prstGeom>
          <a:noFill/>
          <a:ln>
            <a:solidFill>
              <a:srgbClr val="4C3282"/>
            </a:solidFill>
          </a:ln>
        </p:spPr>
        <p:txBody>
          <a:bodyPr wrap="none" rtlCol="0">
            <a:spAutoFit/>
          </a:bodyPr>
          <a:lstStyle/>
          <a:p>
            <a:r>
              <a:rPr lang="en-US" dirty="0">
                <a:latin typeface="Courier New" panose="02070309020205020404" pitchFamily="49" charset="0"/>
                <a:cs typeface="Courier New" panose="02070309020205020404" pitchFamily="49" charset="0"/>
              </a:rPr>
              <a:t>back</a:t>
            </a:r>
          </a:p>
        </p:txBody>
      </p:sp>
      <p:cxnSp>
        <p:nvCxnSpPr>
          <p:cNvPr id="34" name="Straight Arrow Connector 33">
            <a:extLst>
              <a:ext uri="{FF2B5EF4-FFF2-40B4-BE49-F238E27FC236}">
                <a16:creationId xmlns:a16="http://schemas.microsoft.com/office/drawing/2014/main" id="{1161EE3F-1677-463C-8716-3FE7A73EBD8E}"/>
              </a:ext>
            </a:extLst>
          </p:cNvPr>
          <p:cNvCxnSpPr>
            <a:stCxn id="33" idx="2"/>
          </p:cNvCxnSpPr>
          <p:nvPr/>
        </p:nvCxnSpPr>
        <p:spPr>
          <a:xfrm flipH="1">
            <a:off x="5507461" y="4435412"/>
            <a:ext cx="5441" cy="685118"/>
          </a:xfrm>
          <a:prstGeom prst="straightConnector1">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F5D40EF-2AE3-462F-AFE4-C2D9971D7EAA}"/>
              </a:ext>
            </a:extLst>
          </p:cNvPr>
          <p:cNvSpPr txBox="1"/>
          <p:nvPr/>
        </p:nvSpPr>
        <p:spPr>
          <a:xfrm>
            <a:off x="6200446" y="5816456"/>
            <a:ext cx="399468" cy="523220"/>
          </a:xfrm>
          <a:prstGeom prst="rect">
            <a:avLst/>
          </a:prstGeom>
          <a:noFill/>
        </p:spPr>
        <p:txBody>
          <a:bodyPr wrap="none" rtlCol="0">
            <a:spAutoFit/>
          </a:bodyPr>
          <a:lstStyle/>
          <a:p>
            <a:r>
              <a:rPr lang="en-US" sz="2800" b="1" dirty="0">
                <a:solidFill>
                  <a:srgbClr val="4C3282"/>
                </a:solidFill>
                <a:latin typeface="Courier New" panose="02070309020205020404" pitchFamily="49" charset="0"/>
                <a:cs typeface="Courier New" panose="02070309020205020404" pitchFamily="49" charset="0"/>
              </a:rPr>
              <a:t>1</a:t>
            </a:r>
          </a:p>
        </p:txBody>
      </p:sp>
      <p:cxnSp>
        <p:nvCxnSpPr>
          <p:cNvPr id="11" name="Elbow Connector 10">
            <a:extLst>
              <a:ext uri="{FF2B5EF4-FFF2-40B4-BE49-F238E27FC236}">
                <a16:creationId xmlns:a16="http://schemas.microsoft.com/office/drawing/2014/main" id="{A0B820B7-6A72-9846-A6FB-015FA8678262}"/>
              </a:ext>
            </a:extLst>
          </p:cNvPr>
          <p:cNvCxnSpPr>
            <a:cxnSpLocks/>
            <a:stCxn id="10" idx="2"/>
          </p:cNvCxnSpPr>
          <p:nvPr/>
        </p:nvCxnSpPr>
        <p:spPr>
          <a:xfrm rot="16200000" flipH="1">
            <a:off x="9334236" y="1799046"/>
            <a:ext cx="859746" cy="799761"/>
          </a:xfrm>
          <a:prstGeom prst="bentConnector3">
            <a:avLst>
              <a:gd name="adj1" fmla="val 50000"/>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
        <p:nvSpPr>
          <p:cNvPr id="36" name="Title 1">
            <a:extLst>
              <a:ext uri="{FF2B5EF4-FFF2-40B4-BE49-F238E27FC236}">
                <a16:creationId xmlns:a16="http://schemas.microsoft.com/office/drawing/2014/main" id="{A606129F-9344-FC45-9687-64385136DE64}"/>
              </a:ext>
            </a:extLst>
          </p:cNvPr>
          <p:cNvSpPr txBox="1">
            <a:spLocks/>
          </p:cNvSpPr>
          <p:nvPr/>
        </p:nvSpPr>
        <p:spPr>
          <a:xfrm>
            <a:off x="1004741" y="595136"/>
            <a:ext cx="4791191" cy="1014667"/>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sz="3600" dirty="0">
                <a:solidFill>
                  <a:srgbClr val="4C3282"/>
                </a:solidFill>
              </a:rPr>
              <a:t>&gt; Wrapping Around</a:t>
            </a:r>
          </a:p>
        </p:txBody>
      </p:sp>
      <p:cxnSp>
        <p:nvCxnSpPr>
          <p:cNvPr id="41" name="Elbow Connector 40">
            <a:extLst>
              <a:ext uri="{FF2B5EF4-FFF2-40B4-BE49-F238E27FC236}">
                <a16:creationId xmlns:a16="http://schemas.microsoft.com/office/drawing/2014/main" id="{D505BA09-B193-3242-BE96-884F3DBDBA3E}"/>
              </a:ext>
            </a:extLst>
          </p:cNvPr>
          <p:cNvCxnSpPr>
            <a:cxnSpLocks/>
            <a:stCxn id="33" idx="2"/>
          </p:cNvCxnSpPr>
          <p:nvPr/>
        </p:nvCxnSpPr>
        <p:spPr>
          <a:xfrm rot="16200000" flipH="1">
            <a:off x="5499157" y="4449156"/>
            <a:ext cx="909536" cy="882047"/>
          </a:xfrm>
          <a:prstGeom prst="bentConnector3">
            <a:avLst/>
          </a:prstGeom>
          <a:ln>
            <a:solidFill>
              <a:srgbClr val="4C328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48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xit" presetSubtype="0" fill="hold"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animEffect transition="in" filter="fade">
                                      <p:cBhvr>
                                        <p:cTn id="26" dur="500"/>
                                        <p:tgtEl>
                                          <p:spTgt spid="2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xit" presetSubtype="0" fill="hold"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xEl>
                                              <p:pRg st="2" end="2"/>
                                            </p:txEl>
                                          </p:spTgt>
                                        </p:tgtEl>
                                        <p:attrNameLst>
                                          <p:attrName>style.visibility</p:attrName>
                                        </p:attrNameLst>
                                      </p:cBhvr>
                                      <p:to>
                                        <p:strVal val="visible"/>
                                      </p:to>
                                    </p:set>
                                    <p:animEffect transition="in" filter="fade">
                                      <p:cBhvr>
                                        <p:cTn id="45" dur="500"/>
                                        <p:tgtEl>
                                          <p:spTgt spid="21">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childTnLst>
                                </p:cTn>
                              </p:par>
                              <p:par>
                                <p:cTn id="51" presetID="10"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par>
                                <p:cTn id="54" presetID="10" presetClass="exit" presetSubtype="0" fill="hold" nodeType="withEffect">
                                  <p:stCondLst>
                                    <p:cond delay="0"/>
                                  </p:stCondLst>
                                  <p:childTnLst>
                                    <p:animEffect transition="out" filter="fade">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500"/>
                                        <p:tgtEl>
                                          <p:spTgt spid="34"/>
                                        </p:tgtEl>
                                      </p:cBhvr>
                                    </p:animEffect>
                                  </p:childTnLst>
                                </p:cTn>
                              </p:par>
                              <p:par>
                                <p:cTn id="66" presetID="10"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10" presetClass="entr" presetSubtype="0"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fade">
                                      <p:cBhvr>
                                        <p:cTn id="76" dur="500"/>
                                        <p:tgtEl>
                                          <p:spTgt spid="41"/>
                                        </p:tgtEl>
                                      </p:cBhvr>
                                    </p:animEffect>
                                  </p:childTnLst>
                                </p:cTn>
                              </p:par>
                              <p:par>
                                <p:cTn id="77" presetID="10" presetClass="exit" presetSubtype="0" fill="hold" nodeType="withEffect">
                                  <p:stCondLst>
                                    <p:cond delay="0"/>
                                  </p:stCondLst>
                                  <p:childTnLst>
                                    <p:animEffect transition="out" filter="fade">
                                      <p:cBhvr>
                                        <p:cTn id="78" dur="500"/>
                                        <p:tgtEl>
                                          <p:spTgt spid="34"/>
                                        </p:tgtEl>
                                      </p:cBhvr>
                                    </p:animEffect>
                                    <p:set>
                                      <p:cBhvr>
                                        <p:cTn id="79"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P spid="27" grpId="0" animBg="1"/>
      <p:bldP spid="31" grpId="0" animBg="1"/>
      <p:bldP spid="33"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1FAB-5DC5-499D-8292-DE1A31D1F829}"/>
              </a:ext>
            </a:extLst>
          </p:cNvPr>
          <p:cNvSpPr>
            <a:spLocks noGrp="1"/>
          </p:cNvSpPr>
          <p:nvPr>
            <p:ph type="title"/>
          </p:nvPr>
        </p:nvSpPr>
        <p:spPr/>
        <p:txBody>
          <a:bodyPr/>
          <a:lstStyle/>
          <a:p>
            <a:r>
              <a:rPr lang="en-US" dirty="0"/>
              <a:t>Implementing a Queue with Nodes</a:t>
            </a:r>
          </a:p>
        </p:txBody>
      </p:sp>
      <p:sp>
        <p:nvSpPr>
          <p:cNvPr id="5" name="Slide Number Placeholder 4">
            <a:extLst>
              <a:ext uri="{FF2B5EF4-FFF2-40B4-BE49-F238E27FC236}">
                <a16:creationId xmlns:a16="http://schemas.microsoft.com/office/drawing/2014/main" id="{5E3486CE-B5F9-4E95-B300-C508C69D7A1B}"/>
              </a:ext>
            </a:extLst>
          </p:cNvPr>
          <p:cNvSpPr>
            <a:spLocks noGrp="1"/>
          </p:cNvSpPr>
          <p:nvPr>
            <p:ph type="sldNum" sz="quarter" idx="12"/>
          </p:nvPr>
        </p:nvSpPr>
        <p:spPr/>
        <p:txBody>
          <a:bodyPr/>
          <a:lstStyle/>
          <a:p>
            <a:fld id="{659665DE-58FC-41F4-AC58-2C90A5E00527}" type="slidenum">
              <a:rPr lang="en-US" smtClean="0"/>
              <a:t>15</a:t>
            </a:fld>
            <a:endParaRPr lang="en-US"/>
          </a:p>
        </p:txBody>
      </p:sp>
      <p:sp>
        <p:nvSpPr>
          <p:cNvPr id="7" name="TextBox 6">
            <a:extLst>
              <a:ext uri="{FF2B5EF4-FFF2-40B4-BE49-F238E27FC236}">
                <a16:creationId xmlns:a16="http://schemas.microsoft.com/office/drawing/2014/main" id="{732D862C-78C8-4933-9480-0AA1CE398C2F}"/>
              </a:ext>
            </a:extLst>
          </p:cNvPr>
          <p:cNvSpPr txBox="1"/>
          <p:nvPr/>
        </p:nvSpPr>
        <p:spPr>
          <a:xfrm>
            <a:off x="666609" y="5196751"/>
            <a:ext cx="2113532" cy="1200329"/>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add(5)</a:t>
            </a:r>
          </a:p>
          <a:p>
            <a:r>
              <a:rPr lang="en-US" sz="2400" dirty="0">
                <a:latin typeface="Courier New" panose="02070309020205020404" pitchFamily="49" charset="0"/>
                <a:cs typeface="Courier New" panose="02070309020205020404" pitchFamily="49" charset="0"/>
              </a:rPr>
              <a:t>add(8)</a:t>
            </a:r>
          </a:p>
          <a:p>
            <a:r>
              <a:rPr lang="en-US" sz="2400" dirty="0">
                <a:latin typeface="Courier New" panose="02070309020205020404" pitchFamily="49" charset="0"/>
                <a:cs typeface="Courier New" panose="02070309020205020404" pitchFamily="49" charset="0"/>
              </a:rPr>
              <a:t>remove()</a:t>
            </a:r>
          </a:p>
        </p:txBody>
      </p:sp>
      <p:grpSp>
        <p:nvGrpSpPr>
          <p:cNvPr id="16" name="Group 15">
            <a:extLst>
              <a:ext uri="{FF2B5EF4-FFF2-40B4-BE49-F238E27FC236}">
                <a16:creationId xmlns:a16="http://schemas.microsoft.com/office/drawing/2014/main" id="{6D86F711-E716-7C4F-A10A-3490E13359D9}"/>
              </a:ext>
            </a:extLst>
          </p:cNvPr>
          <p:cNvGrpSpPr/>
          <p:nvPr/>
        </p:nvGrpSpPr>
        <p:grpSpPr>
          <a:xfrm>
            <a:off x="3514990" y="1517683"/>
            <a:ext cx="3012290" cy="3203822"/>
            <a:chOff x="902359" y="1530095"/>
            <a:chExt cx="3012290" cy="3203822"/>
          </a:xfrm>
        </p:grpSpPr>
        <p:sp>
          <p:nvSpPr>
            <p:cNvPr id="17" name="Rectangle 16">
              <a:extLst>
                <a:ext uri="{FF2B5EF4-FFF2-40B4-BE49-F238E27FC236}">
                  <a16:creationId xmlns:a16="http://schemas.microsoft.com/office/drawing/2014/main" id="{474361D0-9F8E-AC4B-855E-FED1172AE5F1}"/>
                </a:ext>
              </a:extLst>
            </p:cNvPr>
            <p:cNvSpPr/>
            <p:nvPr/>
          </p:nvSpPr>
          <p:spPr>
            <a:xfrm>
              <a:off x="908858" y="2061556"/>
              <a:ext cx="3005791" cy="267236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8CAFC3-C65D-124C-99A2-83E668D4C867}"/>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LinkedQueue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9" name="TextBox 18">
              <a:extLst>
                <a:ext uri="{FF2B5EF4-FFF2-40B4-BE49-F238E27FC236}">
                  <a16:creationId xmlns:a16="http://schemas.microsoft.com/office/drawing/2014/main" id="{ECB04E1D-DAA6-7E4A-BD01-0BF2EC633224}"/>
                </a:ext>
              </a:extLst>
            </p:cNvPr>
            <p:cNvSpPr txBox="1"/>
            <p:nvPr/>
          </p:nvSpPr>
          <p:spPr>
            <a:xfrm>
              <a:off x="995360" y="3278792"/>
              <a:ext cx="2900433" cy="1200329"/>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add</a:t>
              </a:r>
              <a:r>
                <a:rPr lang="en-US" sz="1200" dirty="0">
                  <a:latin typeface="Courier New" panose="02070309020205020404" pitchFamily="49" charset="0"/>
                  <a:cs typeface="Courier New" panose="02070309020205020404" pitchFamily="49" charset="0"/>
                </a:rPr>
                <a:t> – add node to back</a:t>
              </a: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 return and remove node at front</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 return node at front</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 return size == 0</a:t>
              </a:r>
            </a:p>
          </p:txBody>
        </p:sp>
        <p:sp>
          <p:nvSpPr>
            <p:cNvPr id="20" name="TextBox 19">
              <a:extLst>
                <a:ext uri="{FF2B5EF4-FFF2-40B4-BE49-F238E27FC236}">
                  <a16:creationId xmlns:a16="http://schemas.microsoft.com/office/drawing/2014/main" id="{8D903B8C-964F-D24C-B819-AA4219853B75}"/>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1" name="TextBox 20">
              <a:extLst>
                <a:ext uri="{FF2B5EF4-FFF2-40B4-BE49-F238E27FC236}">
                  <a16:creationId xmlns:a16="http://schemas.microsoft.com/office/drawing/2014/main" id="{68950E64-7881-1F48-8B2C-91E156EBF33C}"/>
                </a:ext>
              </a:extLst>
            </p:cNvPr>
            <p:cNvSpPr txBox="1"/>
            <p:nvPr/>
          </p:nvSpPr>
          <p:spPr>
            <a:xfrm>
              <a:off x="902359" y="3064088"/>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2" name="TextBox 21">
              <a:extLst>
                <a:ext uri="{FF2B5EF4-FFF2-40B4-BE49-F238E27FC236}">
                  <a16:creationId xmlns:a16="http://schemas.microsoft.com/office/drawing/2014/main" id="{77792EF0-F5B0-1A40-90AE-F8AB58CF83BD}"/>
                </a:ext>
              </a:extLst>
            </p:cNvPr>
            <p:cNvSpPr txBox="1"/>
            <p:nvPr/>
          </p:nvSpPr>
          <p:spPr>
            <a:xfrm>
              <a:off x="1071636" y="2294485"/>
              <a:ext cx="2035232" cy="646331"/>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Node front</a:t>
              </a:r>
            </a:p>
            <a:p>
              <a:r>
                <a:rPr lang="en-US" sz="1200" dirty="0">
                  <a:latin typeface="Courier New" panose="02070309020205020404" pitchFamily="49" charset="0"/>
                  <a:cs typeface="Courier New" panose="02070309020205020404" pitchFamily="49" charset="0"/>
                </a:rPr>
                <a:t>Node back</a:t>
              </a:r>
            </a:p>
            <a:p>
              <a:r>
                <a:rPr lang="en-US" sz="1200" dirty="0">
                  <a:latin typeface="Courier New" panose="02070309020205020404" pitchFamily="49" charset="0"/>
                  <a:cs typeface="Courier New" panose="02070309020205020404" pitchFamily="49" charset="0"/>
                </a:rPr>
                <a:t>size</a:t>
              </a:r>
            </a:p>
          </p:txBody>
        </p:sp>
      </p:grpSp>
      <p:grpSp>
        <p:nvGrpSpPr>
          <p:cNvPr id="23" name="Group 22">
            <a:extLst>
              <a:ext uri="{FF2B5EF4-FFF2-40B4-BE49-F238E27FC236}">
                <a16:creationId xmlns:a16="http://schemas.microsoft.com/office/drawing/2014/main" id="{0B069CC0-DAA5-D744-9A34-EB5ADA45F15A}"/>
              </a:ext>
            </a:extLst>
          </p:cNvPr>
          <p:cNvGrpSpPr/>
          <p:nvPr/>
        </p:nvGrpSpPr>
        <p:grpSpPr>
          <a:xfrm>
            <a:off x="575239" y="1517683"/>
            <a:ext cx="2335392" cy="2751705"/>
            <a:chOff x="908857" y="1530095"/>
            <a:chExt cx="2335392" cy="2751705"/>
          </a:xfrm>
        </p:grpSpPr>
        <p:sp>
          <p:nvSpPr>
            <p:cNvPr id="24" name="Rectangle 23">
              <a:extLst>
                <a:ext uri="{FF2B5EF4-FFF2-40B4-BE49-F238E27FC236}">
                  <a16:creationId xmlns:a16="http://schemas.microsoft.com/office/drawing/2014/main" id="{E54FBBA3-BD03-444C-AC5B-3BCB86610A37}"/>
                </a:ext>
              </a:extLst>
            </p:cNvPr>
            <p:cNvSpPr/>
            <p:nvPr/>
          </p:nvSpPr>
          <p:spPr>
            <a:xfrm>
              <a:off x="908857" y="2061556"/>
              <a:ext cx="2335391" cy="2220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21806A4-CD8E-344E-9E42-1DDBC63B6E50}"/>
                </a:ext>
              </a:extLst>
            </p:cNvPr>
            <p:cNvSpPr/>
            <p:nvPr/>
          </p:nvSpPr>
          <p:spPr>
            <a:xfrm>
              <a:off x="908857" y="1530095"/>
              <a:ext cx="233539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Queue ADT</a:t>
              </a:r>
            </a:p>
          </p:txBody>
        </p:sp>
        <p:sp>
          <p:nvSpPr>
            <p:cNvPr id="26" name="TextBox 25">
              <a:extLst>
                <a:ext uri="{FF2B5EF4-FFF2-40B4-BE49-F238E27FC236}">
                  <a16:creationId xmlns:a16="http://schemas.microsoft.com/office/drawing/2014/main" id="{BED040AA-AF7E-9E41-9422-0357B47FC9BB}"/>
                </a:ext>
              </a:extLst>
            </p:cNvPr>
            <p:cNvSpPr txBox="1"/>
            <p:nvPr/>
          </p:nvSpPr>
          <p:spPr>
            <a:xfrm>
              <a:off x="1076295" y="2988919"/>
              <a:ext cx="216795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back </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and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27" name="TextBox 26">
              <a:extLst>
                <a:ext uri="{FF2B5EF4-FFF2-40B4-BE49-F238E27FC236}">
                  <a16:creationId xmlns:a16="http://schemas.microsoft.com/office/drawing/2014/main" id="{F76A2F8F-9FDB-2249-ABF0-96F7EB240977}"/>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28" name="TextBox 27">
              <a:extLst>
                <a:ext uri="{FF2B5EF4-FFF2-40B4-BE49-F238E27FC236}">
                  <a16:creationId xmlns:a16="http://schemas.microsoft.com/office/drawing/2014/main" id="{D1496F10-8BDE-9A47-9A49-E7C1DC3301FE}"/>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29" name="TextBox 28">
              <a:extLst>
                <a:ext uri="{FF2B5EF4-FFF2-40B4-BE49-F238E27FC236}">
                  <a16:creationId xmlns:a16="http://schemas.microsoft.com/office/drawing/2014/main" id="{9056E83F-CB5B-7942-86C6-163CDA9BD32C}"/>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33" name="Rectangle 32">
            <a:extLst>
              <a:ext uri="{FF2B5EF4-FFF2-40B4-BE49-F238E27FC236}">
                <a16:creationId xmlns:a16="http://schemas.microsoft.com/office/drawing/2014/main" id="{DF9923C0-5A1F-8D45-9CDA-ABE4D3307184}"/>
              </a:ext>
            </a:extLst>
          </p:cNvPr>
          <p:cNvSpPr/>
          <p:nvPr/>
        </p:nvSpPr>
        <p:spPr>
          <a:xfrm>
            <a:off x="7138021" y="1510353"/>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9E47608-600A-A04F-8A4D-1F0F47440C32}"/>
              </a:ext>
            </a:extLst>
          </p:cNvPr>
          <p:cNvSpPr txBox="1"/>
          <p:nvPr/>
        </p:nvSpPr>
        <p:spPr>
          <a:xfrm>
            <a:off x="7276873" y="1691022"/>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peek()</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isEmpty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add()</a:t>
            </a:r>
          </a:p>
        </p:txBody>
      </p:sp>
      <p:sp>
        <p:nvSpPr>
          <p:cNvPr id="36" name="TextBox 35">
            <a:extLst>
              <a:ext uri="{FF2B5EF4-FFF2-40B4-BE49-F238E27FC236}">
                <a16:creationId xmlns:a16="http://schemas.microsoft.com/office/drawing/2014/main" id="{9A07BBBD-E595-954A-B9D8-5DE9EC2290D9}"/>
              </a:ext>
            </a:extLst>
          </p:cNvPr>
          <p:cNvSpPr txBox="1"/>
          <p:nvPr/>
        </p:nvSpPr>
        <p:spPr>
          <a:xfrm>
            <a:off x="8694240" y="3733889"/>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7" name="TextBox 36">
            <a:extLst>
              <a:ext uri="{FF2B5EF4-FFF2-40B4-BE49-F238E27FC236}">
                <a16:creationId xmlns:a16="http://schemas.microsoft.com/office/drawing/2014/main" id="{AD30105D-7A02-494D-B764-32A55D5F5711}"/>
              </a:ext>
            </a:extLst>
          </p:cNvPr>
          <p:cNvSpPr txBox="1"/>
          <p:nvPr/>
        </p:nvSpPr>
        <p:spPr>
          <a:xfrm>
            <a:off x="8694240" y="2056743"/>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8" name="TextBox 37">
            <a:extLst>
              <a:ext uri="{FF2B5EF4-FFF2-40B4-BE49-F238E27FC236}">
                <a16:creationId xmlns:a16="http://schemas.microsoft.com/office/drawing/2014/main" id="{EFB1C883-4597-A149-AFA9-6B141E2EBFB1}"/>
              </a:ext>
            </a:extLst>
          </p:cNvPr>
          <p:cNvSpPr txBox="1"/>
          <p:nvPr/>
        </p:nvSpPr>
        <p:spPr>
          <a:xfrm>
            <a:off x="8694240" y="2453100"/>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9" name="TextBox 38">
            <a:extLst>
              <a:ext uri="{FF2B5EF4-FFF2-40B4-BE49-F238E27FC236}">
                <a16:creationId xmlns:a16="http://schemas.microsoft.com/office/drawing/2014/main" id="{3FD6BCF6-F2E2-FB4A-9846-0FC01FE5FDE9}"/>
              </a:ext>
            </a:extLst>
          </p:cNvPr>
          <p:cNvSpPr txBox="1"/>
          <p:nvPr/>
        </p:nvSpPr>
        <p:spPr>
          <a:xfrm>
            <a:off x="8694240" y="2893521"/>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0" name="TextBox 39">
            <a:extLst>
              <a:ext uri="{FF2B5EF4-FFF2-40B4-BE49-F238E27FC236}">
                <a16:creationId xmlns:a16="http://schemas.microsoft.com/office/drawing/2014/main" id="{5D666FFD-EF45-6241-894E-1A137C52AD9B}"/>
              </a:ext>
            </a:extLst>
          </p:cNvPr>
          <p:cNvSpPr txBox="1"/>
          <p:nvPr/>
        </p:nvSpPr>
        <p:spPr>
          <a:xfrm>
            <a:off x="8694240" y="3301105"/>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5" name="Footer Placeholder 3">
            <a:extLst>
              <a:ext uri="{FF2B5EF4-FFF2-40B4-BE49-F238E27FC236}">
                <a16:creationId xmlns:a16="http://schemas.microsoft.com/office/drawing/2014/main" id="{BBCBF4F9-4444-BA43-8A8D-59303A5B738B}"/>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sp>
        <p:nvSpPr>
          <p:cNvPr id="43" name="TextBox 42">
            <a:extLst>
              <a:ext uri="{FF2B5EF4-FFF2-40B4-BE49-F238E27FC236}">
                <a16:creationId xmlns:a16="http://schemas.microsoft.com/office/drawing/2014/main" id="{EF185FD9-7D6A-694F-9911-6048A2A5AEAB}"/>
              </a:ext>
            </a:extLst>
          </p:cNvPr>
          <p:cNvSpPr txBox="1"/>
          <p:nvPr/>
        </p:nvSpPr>
        <p:spPr>
          <a:xfrm>
            <a:off x="3122086" y="4793416"/>
            <a:ext cx="2390398"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numberOfItems</a:t>
            </a:r>
            <a:r>
              <a:rPr lang="en-US" dirty="0">
                <a:latin typeface="Courier New" panose="02070309020205020404" pitchFamily="49" charset="0"/>
                <a:cs typeface="Courier New" panose="02070309020205020404" pitchFamily="49" charset="0"/>
              </a:rPr>
              <a:t> = </a:t>
            </a:r>
          </a:p>
        </p:txBody>
      </p:sp>
      <p:sp>
        <p:nvSpPr>
          <p:cNvPr id="46" name="TextBox 45">
            <a:extLst>
              <a:ext uri="{FF2B5EF4-FFF2-40B4-BE49-F238E27FC236}">
                <a16:creationId xmlns:a16="http://schemas.microsoft.com/office/drawing/2014/main" id="{17381BB9-2023-7240-A70A-120457084233}"/>
              </a:ext>
            </a:extLst>
          </p:cNvPr>
          <p:cNvSpPr txBox="1"/>
          <p:nvPr/>
        </p:nvSpPr>
        <p:spPr>
          <a:xfrm>
            <a:off x="5338690" y="4793416"/>
            <a:ext cx="322524"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0</a:t>
            </a:r>
          </a:p>
        </p:txBody>
      </p:sp>
      <p:sp>
        <p:nvSpPr>
          <p:cNvPr id="47" name="TextBox 46">
            <a:extLst>
              <a:ext uri="{FF2B5EF4-FFF2-40B4-BE49-F238E27FC236}">
                <a16:creationId xmlns:a16="http://schemas.microsoft.com/office/drawing/2014/main" id="{AFB00D60-EF21-A649-82B4-7B14A4C82170}"/>
              </a:ext>
            </a:extLst>
          </p:cNvPr>
          <p:cNvSpPr txBox="1"/>
          <p:nvPr/>
        </p:nvSpPr>
        <p:spPr>
          <a:xfrm>
            <a:off x="5338690" y="4796474"/>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48" name="TextBox 47">
            <a:extLst>
              <a:ext uri="{FF2B5EF4-FFF2-40B4-BE49-F238E27FC236}">
                <a16:creationId xmlns:a16="http://schemas.microsoft.com/office/drawing/2014/main" id="{8FE5D93A-9333-7D43-82C4-FAA715C632C7}"/>
              </a:ext>
            </a:extLst>
          </p:cNvPr>
          <p:cNvSpPr txBox="1"/>
          <p:nvPr/>
        </p:nvSpPr>
        <p:spPr>
          <a:xfrm>
            <a:off x="5337774" y="4796167"/>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cxnSp>
        <p:nvCxnSpPr>
          <p:cNvPr id="49" name="Straight Arrow Connector 48">
            <a:extLst>
              <a:ext uri="{FF2B5EF4-FFF2-40B4-BE49-F238E27FC236}">
                <a16:creationId xmlns:a16="http://schemas.microsoft.com/office/drawing/2014/main" id="{2F34F10E-755B-AA4D-BF5C-62F0848DAD9B}"/>
              </a:ext>
            </a:extLst>
          </p:cNvPr>
          <p:cNvCxnSpPr>
            <a:cxnSpLocks/>
          </p:cNvCxnSpPr>
          <p:nvPr/>
        </p:nvCxnSpPr>
        <p:spPr>
          <a:xfrm>
            <a:off x="3996043" y="5727286"/>
            <a:ext cx="38049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07A43FED-5367-174C-8E05-2AA3FADC3816}"/>
              </a:ext>
            </a:extLst>
          </p:cNvPr>
          <p:cNvGrpSpPr/>
          <p:nvPr/>
        </p:nvGrpSpPr>
        <p:grpSpPr>
          <a:xfrm>
            <a:off x="5788535" y="5520694"/>
            <a:ext cx="846246" cy="434249"/>
            <a:chOff x="6736302" y="6015894"/>
            <a:chExt cx="846246" cy="434249"/>
          </a:xfrm>
        </p:grpSpPr>
        <p:sp>
          <p:nvSpPr>
            <p:cNvPr id="51" name="Rectangle 50">
              <a:extLst>
                <a:ext uri="{FF2B5EF4-FFF2-40B4-BE49-F238E27FC236}">
                  <a16:creationId xmlns:a16="http://schemas.microsoft.com/office/drawing/2014/main" id="{529F27B1-09B3-474B-BC22-3F2FB8A46CFE}"/>
                </a:ext>
              </a:extLst>
            </p:cNvPr>
            <p:cNvSpPr/>
            <p:nvPr/>
          </p:nvSpPr>
          <p:spPr>
            <a:xfrm>
              <a:off x="6743392" y="6015894"/>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2" name="Straight Connector 51">
              <a:extLst>
                <a:ext uri="{FF2B5EF4-FFF2-40B4-BE49-F238E27FC236}">
                  <a16:creationId xmlns:a16="http://schemas.microsoft.com/office/drawing/2014/main" id="{F61AEF1A-E033-4746-A41C-9EF80725DA1A}"/>
                </a:ext>
              </a:extLst>
            </p:cNvPr>
            <p:cNvCxnSpPr>
              <a:cxnSpLocks/>
            </p:cNvCxnSpPr>
            <p:nvPr/>
          </p:nvCxnSpPr>
          <p:spPr>
            <a:xfrm>
              <a:off x="7358383" y="6019866"/>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7CE2CCA-37EC-494F-8BDE-19A4C3C85E5F}"/>
                </a:ext>
              </a:extLst>
            </p:cNvPr>
            <p:cNvSpPr txBox="1"/>
            <p:nvPr/>
          </p:nvSpPr>
          <p:spPr>
            <a:xfrm>
              <a:off x="6736302" y="6080877"/>
              <a:ext cx="654207" cy="307777"/>
            </a:xfrm>
            <a:prstGeom prst="rect">
              <a:avLst/>
            </a:prstGeom>
            <a:noFill/>
          </p:spPr>
          <p:txBody>
            <a:bodyPr wrap="square" rtlCol="0">
              <a:spAutoFit/>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a:t>
              </a:r>
            </a:p>
          </p:txBody>
        </p:sp>
      </p:grpSp>
      <p:sp>
        <p:nvSpPr>
          <p:cNvPr id="55" name="Rectangle 54">
            <a:extLst>
              <a:ext uri="{FF2B5EF4-FFF2-40B4-BE49-F238E27FC236}">
                <a16:creationId xmlns:a16="http://schemas.microsoft.com/office/drawing/2014/main" id="{B46AC73F-841B-C64B-A73E-1A6E0BA76379}"/>
              </a:ext>
            </a:extLst>
          </p:cNvPr>
          <p:cNvSpPr/>
          <p:nvPr/>
        </p:nvSpPr>
        <p:spPr>
          <a:xfrm>
            <a:off x="4558552" y="5511300"/>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5D162F2F-6146-B24B-8B13-1D9AC83AD694}"/>
              </a:ext>
            </a:extLst>
          </p:cNvPr>
          <p:cNvCxnSpPr>
            <a:cxnSpLocks/>
          </p:cNvCxnSpPr>
          <p:nvPr/>
        </p:nvCxnSpPr>
        <p:spPr>
          <a:xfrm>
            <a:off x="5173543" y="5515272"/>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3153986-0EE3-4649-9FE4-8EF1D88015BF}"/>
              </a:ext>
            </a:extLst>
          </p:cNvPr>
          <p:cNvSpPr txBox="1"/>
          <p:nvPr/>
        </p:nvSpPr>
        <p:spPr>
          <a:xfrm>
            <a:off x="4551463" y="5576283"/>
            <a:ext cx="601330" cy="307777"/>
          </a:xfrm>
          <a:prstGeom prst="rect">
            <a:avLst/>
          </a:prstGeom>
          <a:noFill/>
        </p:spPr>
        <p:txBody>
          <a:bodyPr wrap="square" rtlCol="0">
            <a:spAutoFit/>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5</a:t>
            </a:r>
          </a:p>
        </p:txBody>
      </p:sp>
      <p:cxnSp>
        <p:nvCxnSpPr>
          <p:cNvPr id="58" name="Straight Connector 57">
            <a:extLst>
              <a:ext uri="{FF2B5EF4-FFF2-40B4-BE49-F238E27FC236}">
                <a16:creationId xmlns:a16="http://schemas.microsoft.com/office/drawing/2014/main" id="{CB924F13-AC7C-694D-B1FC-0149285F0B5D}"/>
              </a:ext>
            </a:extLst>
          </p:cNvPr>
          <p:cNvCxnSpPr/>
          <p:nvPr/>
        </p:nvCxnSpPr>
        <p:spPr>
          <a:xfrm flipH="1">
            <a:off x="5177965" y="5495264"/>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D1B4249-2CEA-C142-BFD9-73C81A6C0F96}"/>
              </a:ext>
            </a:extLst>
          </p:cNvPr>
          <p:cNvSpPr txBox="1"/>
          <p:nvPr/>
        </p:nvSpPr>
        <p:spPr>
          <a:xfrm>
            <a:off x="3122086" y="5553153"/>
            <a:ext cx="873957"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front</a:t>
            </a:r>
          </a:p>
        </p:txBody>
      </p:sp>
      <p:cxnSp>
        <p:nvCxnSpPr>
          <p:cNvPr id="62" name="Straight Arrow Connector 61">
            <a:extLst>
              <a:ext uri="{FF2B5EF4-FFF2-40B4-BE49-F238E27FC236}">
                <a16:creationId xmlns:a16="http://schemas.microsoft.com/office/drawing/2014/main" id="{F8722E38-2DD7-A04F-A7FD-3AB416AD1F69}"/>
              </a:ext>
            </a:extLst>
          </p:cNvPr>
          <p:cNvCxnSpPr>
            <a:cxnSpLocks/>
          </p:cNvCxnSpPr>
          <p:nvPr/>
        </p:nvCxnSpPr>
        <p:spPr>
          <a:xfrm>
            <a:off x="3979052" y="6248678"/>
            <a:ext cx="38049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5A37AD7E-44AC-AF46-B274-12B0921D47F1}"/>
              </a:ext>
            </a:extLst>
          </p:cNvPr>
          <p:cNvSpPr txBox="1"/>
          <p:nvPr/>
        </p:nvSpPr>
        <p:spPr>
          <a:xfrm>
            <a:off x="3143572" y="6074545"/>
            <a:ext cx="736099"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back</a:t>
            </a:r>
          </a:p>
        </p:txBody>
      </p:sp>
      <p:cxnSp>
        <p:nvCxnSpPr>
          <p:cNvPr id="64" name="Straight Arrow Connector 63">
            <a:extLst>
              <a:ext uri="{FF2B5EF4-FFF2-40B4-BE49-F238E27FC236}">
                <a16:creationId xmlns:a16="http://schemas.microsoft.com/office/drawing/2014/main" id="{5E1BDA14-C84D-C74C-8EDF-D989F8BFFA11}"/>
              </a:ext>
            </a:extLst>
          </p:cNvPr>
          <p:cNvCxnSpPr/>
          <p:nvPr/>
        </p:nvCxnSpPr>
        <p:spPr>
          <a:xfrm flipV="1">
            <a:off x="3996043" y="5781896"/>
            <a:ext cx="380497" cy="46678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BBC7AF0-97DF-E74F-B8B2-6C7EDD85C198}"/>
              </a:ext>
            </a:extLst>
          </p:cNvPr>
          <p:cNvCxnSpPr>
            <a:cxnSpLocks/>
          </p:cNvCxnSpPr>
          <p:nvPr/>
        </p:nvCxnSpPr>
        <p:spPr>
          <a:xfrm>
            <a:off x="5334804" y="5728572"/>
            <a:ext cx="38049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60C51D9-D68E-894B-AD0B-85DCB0F87D20}"/>
              </a:ext>
            </a:extLst>
          </p:cNvPr>
          <p:cNvCxnSpPr/>
          <p:nvPr/>
        </p:nvCxnSpPr>
        <p:spPr>
          <a:xfrm flipH="1">
            <a:off x="6400589" y="5534976"/>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C3BDCD50-7B65-7047-BE86-1DC0BBF4ED2F}"/>
              </a:ext>
            </a:extLst>
          </p:cNvPr>
          <p:cNvCxnSpPr/>
          <p:nvPr/>
        </p:nvCxnSpPr>
        <p:spPr>
          <a:xfrm flipV="1">
            <a:off x="3996043" y="5979191"/>
            <a:ext cx="1792492" cy="2694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0CE44BF5-9197-A04F-95A6-C159DFB89A57}"/>
              </a:ext>
            </a:extLst>
          </p:cNvPr>
          <p:cNvCxnSpPr>
            <a:stCxn id="59" idx="3"/>
          </p:cNvCxnSpPr>
          <p:nvPr/>
        </p:nvCxnSpPr>
        <p:spPr>
          <a:xfrm flipV="1">
            <a:off x="3996043" y="5727286"/>
            <a:ext cx="1719258" cy="1053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E32D287B-3263-9D47-BB8C-315AAEA793B2}"/>
              </a:ext>
            </a:extLst>
          </p:cNvPr>
          <p:cNvSpPr txBox="1"/>
          <p:nvPr/>
        </p:nvSpPr>
        <p:spPr>
          <a:xfrm>
            <a:off x="7080137" y="4678010"/>
            <a:ext cx="3563411"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1 min to respond to activity </a:t>
            </a:r>
          </a:p>
        </p:txBody>
      </p:sp>
      <p:sp>
        <p:nvSpPr>
          <p:cNvPr id="60" name="TextBox 59">
            <a:extLst>
              <a:ext uri="{FF2B5EF4-FFF2-40B4-BE49-F238E27FC236}">
                <a16:creationId xmlns:a16="http://schemas.microsoft.com/office/drawing/2014/main" id="{0EB117CA-DA0E-1B48-8BDB-8CE7565D6F64}"/>
              </a:ext>
            </a:extLst>
          </p:cNvPr>
          <p:cNvSpPr txBox="1"/>
          <p:nvPr/>
        </p:nvSpPr>
        <p:spPr>
          <a:xfrm>
            <a:off x="7080137" y="5176462"/>
            <a:ext cx="4297637" cy="923330"/>
          </a:xfrm>
          <a:prstGeom prst="rect">
            <a:avLst/>
          </a:prstGeom>
          <a:noFill/>
          <a:ln>
            <a:solidFill>
              <a:srgbClr val="4C3282"/>
            </a:solidFill>
          </a:ln>
        </p:spPr>
        <p:txBody>
          <a:bodyPr wrap="square" rtlCol="0">
            <a:spAutoFit/>
          </a:bodyPr>
          <a:lstStyle/>
          <a:p>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www.pollev.com</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/cse373activity</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What do you think the worst case runtime of the “add()” operation will be? </a:t>
            </a:r>
          </a:p>
        </p:txBody>
      </p:sp>
    </p:spTree>
    <p:extLst>
      <p:ext uri="{BB962C8B-B14F-4D97-AF65-F5344CB8AC3E}">
        <p14:creationId xmlns:p14="http://schemas.microsoft.com/office/powerpoint/2010/main" val="239513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500"/>
                                        <p:tgtEl>
                                          <p:spTgt spid="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fade">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xit" presetSubtype="0" fill="hold" nodeType="withEffect">
                                  <p:stCondLst>
                                    <p:cond delay="0"/>
                                  </p:stCondLst>
                                  <p:childTnLst>
                                    <p:animEffect transition="out" filter="fade">
                                      <p:cBhvr>
                                        <p:cTn id="34" dur="500"/>
                                        <p:tgtEl>
                                          <p:spTgt spid="62"/>
                                        </p:tgtEl>
                                      </p:cBhvr>
                                    </p:animEffect>
                                    <p:set>
                                      <p:cBhvr>
                                        <p:cTn id="35" dur="1" fill="hold">
                                          <p:stCondLst>
                                            <p:cond delay="499"/>
                                          </p:stCondLst>
                                        </p:cTn>
                                        <p:tgtEl>
                                          <p:spTgt spid="62"/>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5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fade">
                                      <p:cBhvr>
                                        <p:cTn id="50" dur="500"/>
                                        <p:tgtEl>
                                          <p:spTgt spid="58"/>
                                        </p:tgtEl>
                                      </p:cBhvr>
                                    </p:animEffect>
                                  </p:childTnLst>
                                </p:cTn>
                              </p:par>
                              <p:par>
                                <p:cTn id="51" presetID="10" presetClass="entr" presetSubtype="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fade">
                                      <p:cBhvr>
                                        <p:cTn id="61" dur="5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fade">
                                      <p:cBhvr>
                                        <p:cTn id="66" dur="500"/>
                                        <p:tgtEl>
                                          <p:spTgt spid="65"/>
                                        </p:tgtEl>
                                      </p:cBhvr>
                                    </p:animEffect>
                                  </p:childTnLst>
                                </p:cTn>
                              </p:par>
                              <p:par>
                                <p:cTn id="67" presetID="10" presetClass="entr" presetSubtype="0" fill="hold"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par>
                                <p:cTn id="70" presetID="10" presetClass="entr" presetSubtype="0" fill="hold"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par>
                                <p:cTn id="73" presetID="10" presetClass="exit" presetSubtype="0" fill="hold" nodeType="withEffect">
                                  <p:stCondLst>
                                    <p:cond delay="0"/>
                                  </p:stCondLst>
                                  <p:childTnLst>
                                    <p:animEffect transition="out" filter="fade">
                                      <p:cBhvr>
                                        <p:cTn id="74" dur="500"/>
                                        <p:tgtEl>
                                          <p:spTgt spid="58"/>
                                        </p:tgtEl>
                                      </p:cBhvr>
                                    </p:animEffect>
                                    <p:set>
                                      <p:cBhvr>
                                        <p:cTn id="75" dur="1" fill="hold">
                                          <p:stCondLst>
                                            <p:cond delay="499"/>
                                          </p:stCondLst>
                                        </p:cTn>
                                        <p:tgtEl>
                                          <p:spTgt spid="58"/>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par>
                                <p:cTn id="79" presetID="10" presetClass="exit" presetSubtype="0" fill="hold" nodeType="withEffect">
                                  <p:stCondLst>
                                    <p:cond delay="0"/>
                                  </p:stCondLst>
                                  <p:childTnLst>
                                    <p:animEffect transition="out" filter="fade">
                                      <p:cBhvr>
                                        <p:cTn id="80" dur="500"/>
                                        <p:tgtEl>
                                          <p:spTgt spid="64"/>
                                        </p:tgtEl>
                                      </p:cBhvr>
                                    </p:animEffect>
                                    <p:set>
                                      <p:cBhvr>
                                        <p:cTn id="81" dur="1" fill="hold">
                                          <p:stCondLst>
                                            <p:cond delay="499"/>
                                          </p:stCondLst>
                                        </p:cTn>
                                        <p:tgtEl>
                                          <p:spTgt spid="64"/>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7">
                                            <p:txEl>
                                              <p:pRg st="2" end="2"/>
                                            </p:txEl>
                                          </p:spTgt>
                                        </p:tgtEl>
                                        <p:attrNameLst>
                                          <p:attrName>style.visibility</p:attrName>
                                        </p:attrNameLst>
                                      </p:cBhvr>
                                      <p:to>
                                        <p:strVal val="visible"/>
                                      </p:to>
                                    </p:set>
                                    <p:animEffect transition="in" filter="fade">
                                      <p:cBhvr>
                                        <p:cTn id="89" dur="500"/>
                                        <p:tgtEl>
                                          <p:spTgt spid="7">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56"/>
                                        </p:tgtEl>
                                      </p:cBhvr>
                                    </p:animEffect>
                                    <p:set>
                                      <p:cBhvr>
                                        <p:cTn id="94" dur="1" fill="hold">
                                          <p:stCondLst>
                                            <p:cond delay="499"/>
                                          </p:stCondLst>
                                        </p:cTn>
                                        <p:tgtEl>
                                          <p:spTgt spid="56"/>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58"/>
                                        </p:tgtEl>
                                      </p:cBhvr>
                                    </p:animEffect>
                                    <p:set>
                                      <p:cBhvr>
                                        <p:cTn id="97" dur="1" fill="hold">
                                          <p:stCondLst>
                                            <p:cond delay="499"/>
                                          </p:stCondLst>
                                        </p:cTn>
                                        <p:tgtEl>
                                          <p:spTgt spid="58"/>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55"/>
                                        </p:tgtEl>
                                      </p:cBhvr>
                                    </p:animEffect>
                                    <p:set>
                                      <p:cBhvr>
                                        <p:cTn id="100" dur="1" fill="hold">
                                          <p:stCondLst>
                                            <p:cond delay="499"/>
                                          </p:stCondLst>
                                        </p:cTn>
                                        <p:tgtEl>
                                          <p:spTgt spid="55"/>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5"/>
                                        </p:tgtEl>
                                      </p:cBhvr>
                                    </p:animEffect>
                                    <p:set>
                                      <p:cBhvr>
                                        <p:cTn id="103" dur="1" fill="hold">
                                          <p:stCondLst>
                                            <p:cond delay="499"/>
                                          </p:stCondLst>
                                        </p:cTn>
                                        <p:tgtEl>
                                          <p:spTgt spid="65"/>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57"/>
                                        </p:tgtEl>
                                      </p:cBhvr>
                                    </p:animEffect>
                                    <p:set>
                                      <p:cBhvr>
                                        <p:cTn id="106" dur="1" fill="hold">
                                          <p:stCondLst>
                                            <p:cond delay="499"/>
                                          </p:stCondLst>
                                        </p:cTn>
                                        <p:tgtEl>
                                          <p:spTgt spid="57"/>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49"/>
                                        </p:tgtEl>
                                      </p:cBhvr>
                                    </p:animEffect>
                                    <p:set>
                                      <p:cBhvr>
                                        <p:cTn id="109" dur="1" fill="hold">
                                          <p:stCondLst>
                                            <p:cond delay="499"/>
                                          </p:stCondLst>
                                        </p:cTn>
                                        <p:tgtEl>
                                          <p:spTgt spid="49"/>
                                        </p:tgtEl>
                                        <p:attrNameLst>
                                          <p:attrName>style.visibility</p:attrName>
                                        </p:attrNameLst>
                                      </p:cBhvr>
                                      <p:to>
                                        <p:strVal val="hidden"/>
                                      </p:to>
                                    </p:set>
                                  </p:childTnLst>
                                </p:cTn>
                              </p:par>
                              <p:par>
                                <p:cTn id="110" presetID="10" presetClass="entr" presetSubtype="0" fill="hold" nodeType="with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500"/>
                                        <p:tgtEl>
                                          <p:spTgt spid="70"/>
                                        </p:tgtEl>
                                      </p:cBhvr>
                                    </p:animEffect>
                                  </p:childTnLst>
                                </p:cTn>
                              </p:par>
                              <p:par>
                                <p:cTn id="113" presetID="10" presetClass="exit" presetSubtype="0" fill="hold" grpId="1" nodeType="withEffect">
                                  <p:stCondLst>
                                    <p:cond delay="0"/>
                                  </p:stCondLst>
                                  <p:childTnLst>
                                    <p:animEffect transition="out" filter="fade">
                                      <p:cBhvr>
                                        <p:cTn id="114" dur="500"/>
                                        <p:tgtEl>
                                          <p:spTgt spid="48"/>
                                        </p:tgtEl>
                                      </p:cBhvr>
                                    </p:animEffect>
                                    <p:set>
                                      <p:cBhvr>
                                        <p:cTn id="115" dur="1" fill="hold">
                                          <p:stCondLst>
                                            <p:cond delay="499"/>
                                          </p:stCondLst>
                                        </p:cTn>
                                        <p:tgtEl>
                                          <p:spTgt spid="48"/>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fade">
                                      <p:cBhvr>
                                        <p:cTn id="120" dur="500"/>
                                        <p:tgtEl>
                                          <p:spTgt spid="3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fade">
                                      <p:cBhvr>
                                        <p:cTn id="123" dur="500"/>
                                        <p:tgtEl>
                                          <p:spTgt spid="35"/>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7"/>
                                        </p:tgtEl>
                                        <p:attrNameLst>
                                          <p:attrName>style.visibility</p:attrName>
                                        </p:attrNameLst>
                                      </p:cBhvr>
                                      <p:to>
                                        <p:strVal val="visible"/>
                                      </p:to>
                                    </p:set>
                                    <p:animEffect transition="in" filter="fade">
                                      <p:cBhvr>
                                        <p:cTn id="128" dur="500"/>
                                        <p:tgtEl>
                                          <p:spTgt spid="37"/>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fade">
                                      <p:cBhvr>
                                        <p:cTn id="133" dur="500"/>
                                        <p:tgtEl>
                                          <p:spTgt spid="38"/>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500"/>
                                        <p:tgtEl>
                                          <p:spTgt spid="3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40"/>
                                        </p:tgtEl>
                                        <p:attrNameLst>
                                          <p:attrName>style.visibility</p:attrName>
                                        </p:attrNameLst>
                                      </p:cBhvr>
                                      <p:to>
                                        <p:strVal val="visible"/>
                                      </p:to>
                                    </p:set>
                                    <p:animEffect transition="in" filter="fade">
                                      <p:cBhvr>
                                        <p:cTn id="143" dur="500"/>
                                        <p:tgtEl>
                                          <p:spTgt spid="40"/>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54"/>
                                        </p:tgtEl>
                                        <p:attrNameLst>
                                          <p:attrName>style.visibility</p:attrName>
                                        </p:attrNameLst>
                                      </p:cBhvr>
                                      <p:to>
                                        <p:strVal val="visible"/>
                                      </p:to>
                                    </p:set>
                                    <p:animEffect transition="in" filter="fade">
                                      <p:cBhvr>
                                        <p:cTn id="148" dur="500"/>
                                        <p:tgtEl>
                                          <p:spTgt spid="5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60"/>
                                        </p:tgtEl>
                                        <p:attrNameLst>
                                          <p:attrName>style.visibility</p:attrName>
                                        </p:attrNameLst>
                                      </p:cBhvr>
                                      <p:to>
                                        <p:strVal val="visible"/>
                                      </p:to>
                                    </p:set>
                                    <p:animEffect transition="in" filter="fade">
                                      <p:cBhvr>
                                        <p:cTn id="151" dur="500"/>
                                        <p:tgtEl>
                                          <p:spTgt spid="60"/>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6" grpId="0"/>
      <p:bldP spid="37" grpId="0"/>
      <p:bldP spid="38" grpId="0"/>
      <p:bldP spid="39" grpId="0"/>
      <p:bldP spid="40" grpId="0"/>
      <p:bldP spid="43" grpId="0"/>
      <p:bldP spid="46" grpId="0" animBg="1"/>
      <p:bldP spid="47" grpId="0" animBg="1"/>
      <p:bldP spid="48" grpId="0" animBg="1"/>
      <p:bldP spid="48" grpId="1" animBg="1"/>
      <p:bldP spid="55" grpId="0" animBg="1"/>
      <p:bldP spid="55" grpId="1" animBg="1"/>
      <p:bldP spid="57" grpId="0"/>
      <p:bldP spid="57" grpId="1"/>
      <p:bldP spid="59" grpId="0"/>
      <p:bldP spid="63" grpId="0"/>
      <p:bldP spid="54"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CFFE-9BF7-7A49-AB11-3074EBB6FB98}"/>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2B6225F9-7182-9A42-AE88-2903C19F6131}"/>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FFA46AA9-8404-AA4A-A520-244549B7E401}"/>
              </a:ext>
            </a:extLst>
          </p:cNvPr>
          <p:cNvSpPr>
            <a:spLocks noGrp="1"/>
          </p:cNvSpPr>
          <p:nvPr>
            <p:ph type="sldNum" sz="quarter" idx="12"/>
          </p:nvPr>
        </p:nvSpPr>
        <p:spPr/>
        <p:txBody>
          <a:bodyPr/>
          <a:lstStyle/>
          <a:p>
            <a:fld id="{659665DE-58FC-41F4-AC58-2C90A5E00527}" type="slidenum">
              <a:rPr lang="en-US" smtClean="0"/>
              <a:pPr/>
              <a:t>16</a:t>
            </a:fld>
            <a:endParaRPr lang="en-US"/>
          </a:p>
        </p:txBody>
      </p:sp>
      <p:sp>
        <p:nvSpPr>
          <p:cNvPr id="5" name="Text Placeholder 4">
            <a:extLst>
              <a:ext uri="{FF2B5EF4-FFF2-40B4-BE49-F238E27FC236}">
                <a16:creationId xmlns:a16="http://schemas.microsoft.com/office/drawing/2014/main" id="{199B2762-EF53-1747-BD7A-D47053FD0BA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691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61A0-A368-4E72-88FE-CD3416BA1D6F}"/>
              </a:ext>
            </a:extLst>
          </p:cNvPr>
          <p:cNvSpPr>
            <a:spLocks noGrp="1"/>
          </p:cNvSpPr>
          <p:nvPr>
            <p:ph type="title"/>
          </p:nvPr>
        </p:nvSpPr>
        <p:spPr/>
        <p:txBody>
          <a:bodyPr/>
          <a:lstStyle/>
          <a:p>
            <a:r>
              <a:rPr lang="en-US" dirty="0"/>
              <a:t>Design Decisions</a:t>
            </a:r>
          </a:p>
        </p:txBody>
      </p:sp>
      <p:sp>
        <p:nvSpPr>
          <p:cNvPr id="3" name="Content Placeholder 2">
            <a:extLst>
              <a:ext uri="{FF2B5EF4-FFF2-40B4-BE49-F238E27FC236}">
                <a16:creationId xmlns:a16="http://schemas.microsoft.com/office/drawing/2014/main" id="{664E9F9D-2923-4EA0-84E4-0DDF4980AB69}"/>
              </a:ext>
            </a:extLst>
          </p:cNvPr>
          <p:cNvSpPr>
            <a:spLocks noGrp="1"/>
          </p:cNvSpPr>
          <p:nvPr>
            <p:ph idx="1"/>
          </p:nvPr>
        </p:nvSpPr>
        <p:spPr/>
        <p:txBody>
          <a:bodyPr>
            <a:normAutofit/>
          </a:bodyPr>
          <a:lstStyle/>
          <a:p>
            <a:r>
              <a:rPr lang="en-US" b="1" dirty="0">
                <a:solidFill>
                  <a:srgbClr val="4C3282"/>
                </a:solidFill>
              </a:rPr>
              <a:t>Discuss in your Breakouts: </a:t>
            </a:r>
            <a:r>
              <a:rPr lang="en-US" dirty="0"/>
              <a:t>For each scenario select the appropriate ADT and implementation to best optimize for the given scenario.</a:t>
            </a:r>
          </a:p>
          <a:p>
            <a:pPr marL="0" lvl="0" indent="0">
              <a:buNone/>
            </a:pPr>
            <a:endParaRPr lang="en-US" dirty="0"/>
          </a:p>
          <a:p>
            <a:pPr lvl="0"/>
            <a:r>
              <a:rPr lang="en-US" b="1" dirty="0">
                <a:solidFill>
                  <a:srgbClr val="B6A479"/>
                </a:solidFill>
              </a:rPr>
              <a:t>Situation: </a:t>
            </a:r>
            <a:r>
              <a:rPr lang="en-US" dirty="0"/>
              <a:t>You are writing a program to schedule jobs sent to a laser printer. The laser printer should process these jobs in the order in which the requests were received. There are busy and slow times for requests that can have large differences in the volume of jobs sent to the printer. Which ADT and what implementation would you use to store the jobs sent to the printer?</a:t>
            </a:r>
          </a:p>
        </p:txBody>
      </p:sp>
      <p:sp>
        <p:nvSpPr>
          <p:cNvPr id="5" name="Slide Number Placeholder 4">
            <a:extLst>
              <a:ext uri="{FF2B5EF4-FFF2-40B4-BE49-F238E27FC236}">
                <a16:creationId xmlns:a16="http://schemas.microsoft.com/office/drawing/2014/main" id="{81C12254-5039-41F1-97ED-007D962F8E8A}"/>
              </a:ext>
            </a:extLst>
          </p:cNvPr>
          <p:cNvSpPr>
            <a:spLocks noGrp="1"/>
          </p:cNvSpPr>
          <p:nvPr>
            <p:ph type="sldNum" sz="quarter" idx="12"/>
          </p:nvPr>
        </p:nvSpPr>
        <p:spPr/>
        <p:txBody>
          <a:bodyPr/>
          <a:lstStyle/>
          <a:p>
            <a:fld id="{659665DE-58FC-41F4-AC58-2C90A5E00527}" type="slidenum">
              <a:rPr lang="en-US" smtClean="0"/>
              <a:t>17</a:t>
            </a:fld>
            <a:endParaRPr lang="en-US"/>
          </a:p>
        </p:txBody>
      </p:sp>
      <p:sp>
        <p:nvSpPr>
          <p:cNvPr id="7" name="Footer Placeholder 3">
            <a:extLst>
              <a:ext uri="{FF2B5EF4-FFF2-40B4-BE49-F238E27FC236}">
                <a16:creationId xmlns:a16="http://schemas.microsoft.com/office/drawing/2014/main" id="{A6ED5720-91AE-ED45-91D9-EC05220C266B}"/>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
        <p:nvSpPr>
          <p:cNvPr id="6" name="TextBox 5">
            <a:extLst>
              <a:ext uri="{FF2B5EF4-FFF2-40B4-BE49-F238E27FC236}">
                <a16:creationId xmlns:a16="http://schemas.microsoft.com/office/drawing/2014/main" id="{F6D840B0-14D0-5146-AA85-237B36D2A5D2}"/>
              </a:ext>
            </a:extLst>
          </p:cNvPr>
          <p:cNvSpPr txBox="1"/>
          <p:nvPr/>
        </p:nvSpPr>
        <p:spPr>
          <a:xfrm>
            <a:off x="4952056" y="585943"/>
            <a:ext cx="1695913"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5 Minutes</a:t>
            </a:r>
          </a:p>
        </p:txBody>
      </p:sp>
      <p:sp>
        <p:nvSpPr>
          <p:cNvPr id="4" name="TextBox 3">
            <a:extLst>
              <a:ext uri="{FF2B5EF4-FFF2-40B4-BE49-F238E27FC236}">
                <a16:creationId xmlns:a16="http://schemas.microsoft.com/office/drawing/2014/main" id="{B9541920-4D57-BF44-A4DE-F61795C988E0}"/>
              </a:ext>
            </a:extLst>
          </p:cNvPr>
          <p:cNvSpPr txBox="1"/>
          <p:nvPr/>
        </p:nvSpPr>
        <p:spPr>
          <a:xfrm>
            <a:off x="575239" y="4208545"/>
            <a:ext cx="7030247" cy="2308324"/>
          </a:xfrm>
          <a:prstGeom prst="rect">
            <a:avLst/>
          </a:prstGeom>
          <a:noFill/>
        </p:spPr>
        <p:txBody>
          <a:bodyPr wrap="square" rtlCol="0">
            <a:spAutoFit/>
          </a:bodyPr>
          <a:lstStyle/>
          <a:p>
            <a:r>
              <a:rPr lang="en-US" dirty="0"/>
              <a:t>ADT options:</a:t>
            </a:r>
          </a:p>
          <a:p>
            <a:pPr marL="285750" indent="-285750">
              <a:buFontTx/>
              <a:buChar char="-"/>
            </a:pPr>
            <a:r>
              <a:rPr lang="en-US" dirty="0"/>
              <a:t>List</a:t>
            </a:r>
          </a:p>
          <a:p>
            <a:pPr marL="285750" indent="-285750">
              <a:buFontTx/>
              <a:buChar char="-"/>
            </a:pPr>
            <a:r>
              <a:rPr lang="en-US" dirty="0"/>
              <a:t>Stack</a:t>
            </a:r>
          </a:p>
          <a:p>
            <a:pPr marL="285750" indent="-285750">
              <a:buFontTx/>
              <a:buChar char="-"/>
            </a:pPr>
            <a:r>
              <a:rPr lang="en-US" dirty="0"/>
              <a:t>Queue</a:t>
            </a:r>
          </a:p>
          <a:p>
            <a:endParaRPr lang="en-US" dirty="0"/>
          </a:p>
          <a:p>
            <a:r>
              <a:rPr lang="en-US" dirty="0"/>
              <a:t>Implementation options:</a:t>
            </a:r>
          </a:p>
          <a:p>
            <a:pPr marL="285750" indent="-285750">
              <a:buFontTx/>
              <a:buChar char="-"/>
            </a:pPr>
            <a:r>
              <a:rPr lang="en-US" dirty="0"/>
              <a:t>array</a:t>
            </a:r>
          </a:p>
          <a:p>
            <a:pPr marL="285750" indent="-285750">
              <a:buFontTx/>
              <a:buChar char="-"/>
            </a:pPr>
            <a:r>
              <a:rPr lang="en-US" dirty="0"/>
              <a:t>linked nodes</a:t>
            </a:r>
          </a:p>
        </p:txBody>
      </p:sp>
    </p:spTree>
    <p:extLst>
      <p:ext uri="{BB962C8B-B14F-4D97-AF65-F5344CB8AC3E}">
        <p14:creationId xmlns:p14="http://schemas.microsoft.com/office/powerpoint/2010/main" val="339577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F5CE7-8101-A947-9C5D-2134A77D1D0A}"/>
              </a:ext>
            </a:extLst>
          </p:cNvPr>
          <p:cNvSpPr>
            <a:spLocks noGrp="1"/>
          </p:cNvSpPr>
          <p:nvPr>
            <p:ph type="title"/>
          </p:nvPr>
        </p:nvSpPr>
        <p:spPr/>
        <p:txBody>
          <a:bodyPr/>
          <a:lstStyle/>
          <a:p>
            <a:r>
              <a:rPr lang="en-US" dirty="0"/>
              <a:t>Breakout Instructions</a:t>
            </a:r>
          </a:p>
        </p:txBody>
      </p:sp>
      <p:sp>
        <p:nvSpPr>
          <p:cNvPr id="3" name="Content Placeholder 2">
            <a:extLst>
              <a:ext uri="{FF2B5EF4-FFF2-40B4-BE49-F238E27FC236}">
                <a16:creationId xmlns:a16="http://schemas.microsoft.com/office/drawing/2014/main" id="{8DE32CCA-0C0E-5E44-BA02-9A074F7F2B03}"/>
              </a:ext>
            </a:extLst>
          </p:cNvPr>
          <p:cNvSpPr>
            <a:spLocks noGrp="1"/>
          </p:cNvSpPr>
          <p:nvPr>
            <p:ph idx="1"/>
          </p:nvPr>
        </p:nvSpPr>
        <p:spPr/>
        <p:txBody>
          <a:bodyPr/>
          <a:lstStyle/>
          <a:p>
            <a:r>
              <a:rPr lang="en-US" dirty="0"/>
              <a:t>1. Instructor will trigger breakout rooms</a:t>
            </a:r>
          </a:p>
          <a:p>
            <a:r>
              <a:rPr lang="en-US" dirty="0"/>
              <a:t>2. Accept the invite that pops up</a:t>
            </a:r>
          </a:p>
          <a:p>
            <a:r>
              <a:rPr lang="en-US" dirty="0"/>
              <a:t>3. Work with your partners to answer the question on slide 16</a:t>
            </a:r>
          </a:p>
          <a:p>
            <a:r>
              <a:rPr lang="en-US" dirty="0"/>
              <a:t>4. TAs will be coming in and out. Fill out this form to request a TA’s assistance: </a:t>
            </a:r>
            <a:r>
              <a:rPr lang="en-US" u="sng" dirty="0">
                <a:hlinkClick r:id="rId2"/>
              </a:rPr>
              <a:t>https://forms.gle/b9NiC1s11FKBcpm89</a:t>
            </a:r>
            <a:endParaRPr lang="en-US" u="sng" dirty="0"/>
          </a:p>
          <a:p>
            <a:r>
              <a:rPr lang="en-US" dirty="0"/>
              <a:t>5. Instructor will end the breakouts in 5 minutes</a:t>
            </a:r>
          </a:p>
          <a:p>
            <a:endParaRPr lang="en-US" dirty="0"/>
          </a:p>
          <a:p>
            <a:r>
              <a:rPr lang="en-US" dirty="0"/>
              <a:t>For detailed instructions on how breakouts work: </a:t>
            </a:r>
            <a:r>
              <a:rPr lang="en-US" u="sng" dirty="0">
                <a:hlinkClick r:id="rId3"/>
              </a:rPr>
              <a:t>https://docs.google.com/presentation/d/15HiAPu6yYz2WWbkonRejBtUcq_FFhmoWFyT2l25G06o/edit#slide=id.g8289eae46a_0_694</a:t>
            </a:r>
            <a:endParaRPr lang="en-US" dirty="0"/>
          </a:p>
        </p:txBody>
      </p:sp>
      <p:sp>
        <p:nvSpPr>
          <p:cNvPr id="4" name="Slide Number Placeholder 3">
            <a:extLst>
              <a:ext uri="{FF2B5EF4-FFF2-40B4-BE49-F238E27FC236}">
                <a16:creationId xmlns:a16="http://schemas.microsoft.com/office/drawing/2014/main" id="{3215C684-5C5C-C147-B70A-B197C27CF489}"/>
              </a:ext>
            </a:extLst>
          </p:cNvPr>
          <p:cNvSpPr>
            <a:spLocks noGrp="1"/>
          </p:cNvSpPr>
          <p:nvPr>
            <p:ph type="sldNum" sz="quarter" idx="12"/>
          </p:nvPr>
        </p:nvSpPr>
        <p:spPr/>
        <p:txBody>
          <a:bodyPr/>
          <a:lstStyle/>
          <a:p>
            <a:fld id="{659665DE-58FC-41F4-AC58-2C90A5E00527}" type="slidenum">
              <a:rPr lang="en-US" smtClean="0"/>
              <a:t>18</a:t>
            </a:fld>
            <a:endParaRPr lang="en-US"/>
          </a:p>
        </p:txBody>
      </p:sp>
      <p:sp>
        <p:nvSpPr>
          <p:cNvPr id="5" name="Footer Placeholder 4">
            <a:extLst>
              <a:ext uri="{FF2B5EF4-FFF2-40B4-BE49-F238E27FC236}">
                <a16:creationId xmlns:a16="http://schemas.microsoft.com/office/drawing/2014/main" id="{75366CC9-68D5-3B4C-BF9D-04461DC3BB6E}"/>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3577433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61A0-A368-4E72-88FE-CD3416BA1D6F}"/>
              </a:ext>
            </a:extLst>
          </p:cNvPr>
          <p:cNvSpPr>
            <a:spLocks noGrp="1"/>
          </p:cNvSpPr>
          <p:nvPr>
            <p:ph type="title"/>
          </p:nvPr>
        </p:nvSpPr>
        <p:spPr/>
        <p:txBody>
          <a:bodyPr/>
          <a:lstStyle/>
          <a:p>
            <a:r>
              <a:rPr lang="en-US" dirty="0"/>
              <a:t>Design Decisions</a:t>
            </a:r>
          </a:p>
        </p:txBody>
      </p:sp>
      <p:sp>
        <p:nvSpPr>
          <p:cNvPr id="3" name="Content Placeholder 2">
            <a:extLst>
              <a:ext uri="{FF2B5EF4-FFF2-40B4-BE49-F238E27FC236}">
                <a16:creationId xmlns:a16="http://schemas.microsoft.com/office/drawing/2014/main" id="{664E9F9D-2923-4EA0-84E4-0DDF4980AB69}"/>
              </a:ext>
            </a:extLst>
          </p:cNvPr>
          <p:cNvSpPr>
            <a:spLocks noGrp="1"/>
          </p:cNvSpPr>
          <p:nvPr>
            <p:ph idx="1"/>
          </p:nvPr>
        </p:nvSpPr>
        <p:spPr/>
        <p:txBody>
          <a:bodyPr>
            <a:normAutofit/>
          </a:bodyPr>
          <a:lstStyle/>
          <a:p>
            <a:r>
              <a:rPr lang="en-US" b="1" dirty="0">
                <a:solidFill>
                  <a:srgbClr val="4C3282"/>
                </a:solidFill>
              </a:rPr>
              <a:t>Discuss in your Breakouts: </a:t>
            </a:r>
            <a:r>
              <a:rPr lang="en-US" dirty="0"/>
              <a:t>For each scenario select the appropriate ADT and implementation to best optimize for the given scenario.</a:t>
            </a:r>
          </a:p>
          <a:p>
            <a:pPr marL="0" lvl="0" indent="0">
              <a:buNone/>
            </a:pPr>
            <a:endParaRPr lang="en-US" dirty="0"/>
          </a:p>
          <a:p>
            <a:pPr lvl="0"/>
            <a:r>
              <a:rPr lang="en-US" b="1" dirty="0">
                <a:solidFill>
                  <a:srgbClr val="B6A479"/>
                </a:solidFill>
              </a:rPr>
              <a:t>Situation: </a:t>
            </a:r>
            <a:r>
              <a:rPr lang="en-US" dirty="0"/>
              <a:t>You are writing a program to schedule jobs sent to a laser printer. The laser printer should process these jobs in the order in which the requests were received. There are busy and slow times for requests that can have large differences in the volume of jobs sent to the printer. Which ADT and what implementation would you use to store the jobs sent to the printer?</a:t>
            </a:r>
          </a:p>
        </p:txBody>
      </p:sp>
      <p:sp>
        <p:nvSpPr>
          <p:cNvPr id="5" name="Slide Number Placeholder 4">
            <a:extLst>
              <a:ext uri="{FF2B5EF4-FFF2-40B4-BE49-F238E27FC236}">
                <a16:creationId xmlns:a16="http://schemas.microsoft.com/office/drawing/2014/main" id="{81C12254-5039-41F1-97ED-007D962F8E8A}"/>
              </a:ext>
            </a:extLst>
          </p:cNvPr>
          <p:cNvSpPr>
            <a:spLocks noGrp="1"/>
          </p:cNvSpPr>
          <p:nvPr>
            <p:ph type="sldNum" sz="quarter" idx="12"/>
          </p:nvPr>
        </p:nvSpPr>
        <p:spPr/>
        <p:txBody>
          <a:bodyPr/>
          <a:lstStyle/>
          <a:p>
            <a:fld id="{659665DE-58FC-41F4-AC58-2C90A5E00527}" type="slidenum">
              <a:rPr lang="en-US" smtClean="0"/>
              <a:t>19</a:t>
            </a:fld>
            <a:endParaRPr lang="en-US"/>
          </a:p>
        </p:txBody>
      </p:sp>
      <p:sp>
        <p:nvSpPr>
          <p:cNvPr id="7" name="Footer Placeholder 3">
            <a:extLst>
              <a:ext uri="{FF2B5EF4-FFF2-40B4-BE49-F238E27FC236}">
                <a16:creationId xmlns:a16="http://schemas.microsoft.com/office/drawing/2014/main" id="{A6ED5720-91AE-ED45-91D9-EC05220C266B}"/>
              </a:ext>
            </a:extLst>
          </p:cNvPr>
          <p:cNvSpPr>
            <a:spLocks noGrp="1"/>
          </p:cNvSpPr>
          <p:nvPr>
            <p:ph type="ftr" sz="quarter" idx="11"/>
          </p:nvPr>
        </p:nvSpPr>
        <p:spPr>
          <a:xfrm>
            <a:off x="5715301" y="6521027"/>
            <a:ext cx="5901459" cy="274320"/>
          </a:xfrm>
        </p:spPr>
        <p:txBody>
          <a:bodyPr/>
          <a:lstStyle/>
          <a:p>
            <a:r>
              <a:rPr lang="en-US" dirty="0"/>
              <a:t>CSE 373 19 </a:t>
            </a:r>
            <a:r>
              <a:rPr lang="en-US" dirty="0" err="1"/>
              <a:t>sp</a:t>
            </a:r>
            <a:r>
              <a:rPr lang="en-US" dirty="0"/>
              <a:t> - Kasey Champion</a:t>
            </a:r>
          </a:p>
        </p:txBody>
      </p:sp>
      <p:sp>
        <p:nvSpPr>
          <p:cNvPr id="6" name="TextBox 5">
            <a:extLst>
              <a:ext uri="{FF2B5EF4-FFF2-40B4-BE49-F238E27FC236}">
                <a16:creationId xmlns:a16="http://schemas.microsoft.com/office/drawing/2014/main" id="{F6D840B0-14D0-5146-AA85-237B36D2A5D2}"/>
              </a:ext>
            </a:extLst>
          </p:cNvPr>
          <p:cNvSpPr txBox="1"/>
          <p:nvPr/>
        </p:nvSpPr>
        <p:spPr>
          <a:xfrm>
            <a:off x="4952056" y="585943"/>
            <a:ext cx="1695913"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5 Minutes</a:t>
            </a:r>
          </a:p>
        </p:txBody>
      </p:sp>
      <p:sp>
        <p:nvSpPr>
          <p:cNvPr id="8" name="TextBox 7">
            <a:extLst>
              <a:ext uri="{FF2B5EF4-FFF2-40B4-BE49-F238E27FC236}">
                <a16:creationId xmlns:a16="http://schemas.microsoft.com/office/drawing/2014/main" id="{F137EC59-AD46-AF46-A705-C4A06540C40A}"/>
              </a:ext>
            </a:extLst>
          </p:cNvPr>
          <p:cNvSpPr txBox="1"/>
          <p:nvPr/>
        </p:nvSpPr>
        <p:spPr>
          <a:xfrm>
            <a:off x="575239" y="4208545"/>
            <a:ext cx="7030247" cy="2308324"/>
          </a:xfrm>
          <a:prstGeom prst="rect">
            <a:avLst/>
          </a:prstGeom>
          <a:noFill/>
        </p:spPr>
        <p:txBody>
          <a:bodyPr wrap="square" rtlCol="0">
            <a:spAutoFit/>
          </a:bodyPr>
          <a:lstStyle/>
          <a:p>
            <a:r>
              <a:rPr lang="en-US" dirty="0"/>
              <a:t>ADT options:</a:t>
            </a:r>
          </a:p>
          <a:p>
            <a:pPr marL="285750" indent="-285750">
              <a:buFontTx/>
              <a:buChar char="-"/>
            </a:pPr>
            <a:r>
              <a:rPr lang="en-US" dirty="0"/>
              <a:t>List</a:t>
            </a:r>
          </a:p>
          <a:p>
            <a:pPr marL="285750" indent="-285750">
              <a:buFontTx/>
              <a:buChar char="-"/>
            </a:pPr>
            <a:r>
              <a:rPr lang="en-US" dirty="0"/>
              <a:t>Stack</a:t>
            </a:r>
          </a:p>
          <a:p>
            <a:pPr marL="285750" indent="-285750">
              <a:buFontTx/>
              <a:buChar char="-"/>
            </a:pPr>
            <a:r>
              <a:rPr lang="en-US" dirty="0"/>
              <a:t>Queue</a:t>
            </a:r>
          </a:p>
          <a:p>
            <a:endParaRPr lang="en-US" dirty="0"/>
          </a:p>
          <a:p>
            <a:r>
              <a:rPr lang="en-US" dirty="0"/>
              <a:t>Implementation options:</a:t>
            </a:r>
          </a:p>
          <a:p>
            <a:pPr marL="285750" indent="-285750">
              <a:buFontTx/>
              <a:buChar char="-"/>
            </a:pPr>
            <a:r>
              <a:rPr lang="en-US" dirty="0"/>
              <a:t>array</a:t>
            </a:r>
          </a:p>
          <a:p>
            <a:pPr marL="285750" indent="-285750">
              <a:buFontTx/>
              <a:buChar char="-"/>
            </a:pPr>
            <a:r>
              <a:rPr lang="en-US" dirty="0"/>
              <a:t>linked nodes</a:t>
            </a:r>
          </a:p>
        </p:txBody>
      </p:sp>
    </p:spTree>
    <p:extLst>
      <p:ext uri="{BB962C8B-B14F-4D97-AF65-F5344CB8AC3E}">
        <p14:creationId xmlns:p14="http://schemas.microsoft.com/office/powerpoint/2010/main" val="272088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98799851-7403-674E-B661-D6829B8620B6}"/>
              </a:ext>
            </a:extLst>
          </p:cNvPr>
          <p:cNvSpPr/>
          <p:nvPr/>
        </p:nvSpPr>
        <p:spPr>
          <a:xfrm>
            <a:off x="9295634" y="1580329"/>
            <a:ext cx="2800941" cy="4763446"/>
          </a:xfrm>
          <a:prstGeom prst="rect">
            <a:avLst/>
          </a:prstGeom>
          <a:solidFill>
            <a:srgbClr val="B6A47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7CFF03-9116-3A49-929C-C3DB7BB3F30C}"/>
              </a:ext>
            </a:extLst>
          </p:cNvPr>
          <p:cNvSpPr>
            <a:spLocks noGrp="1"/>
          </p:cNvSpPr>
          <p:nvPr>
            <p:ph type="title"/>
          </p:nvPr>
        </p:nvSpPr>
        <p:spPr/>
        <p:txBody>
          <a:bodyPr/>
          <a:lstStyle/>
          <a:p>
            <a:r>
              <a:rPr lang="en-US" dirty="0"/>
              <a:t>Warm Up</a:t>
            </a:r>
          </a:p>
        </p:txBody>
      </p:sp>
      <p:sp>
        <p:nvSpPr>
          <p:cNvPr id="3" name="Content Placeholder 2">
            <a:extLst>
              <a:ext uri="{FF2B5EF4-FFF2-40B4-BE49-F238E27FC236}">
                <a16:creationId xmlns:a16="http://schemas.microsoft.com/office/drawing/2014/main" id="{8DA7744E-A4B7-9947-9DFD-EE69E8C9053C}"/>
              </a:ext>
            </a:extLst>
          </p:cNvPr>
          <p:cNvSpPr>
            <a:spLocks noGrp="1"/>
          </p:cNvSpPr>
          <p:nvPr>
            <p:ph idx="1"/>
          </p:nvPr>
        </p:nvSpPr>
        <p:spPr>
          <a:xfrm>
            <a:off x="9264223" y="2633256"/>
            <a:ext cx="2832352" cy="3870543"/>
          </a:xfrm>
          <a:noFill/>
        </p:spPr>
        <p:txBody>
          <a:bodyPr>
            <a:normAutofit fontScale="92500" lnSpcReduction="10000"/>
          </a:bodyPr>
          <a:lstStyle/>
          <a:p>
            <a:pPr marL="457200" indent="-457200">
              <a:buClr>
                <a:srgbClr val="4C3282"/>
              </a:buClr>
              <a:buFont typeface="+mj-lt"/>
              <a:buAutoNum type="arabicPeriod"/>
            </a:pPr>
            <a:r>
              <a:rPr lang="en-US" sz="2000" dirty="0">
                <a:hlinkClick r:id="rId3"/>
              </a:rPr>
              <a:t>www.pollev.com/cse373activity</a:t>
            </a:r>
            <a:r>
              <a:rPr lang="en-US" sz="2000" dirty="0"/>
              <a:t> for participating in our active learning questions.  For this particular question label your answer with </a:t>
            </a:r>
          </a:p>
          <a:p>
            <a:pPr lvl="1">
              <a:buClr>
                <a:srgbClr val="4C3282"/>
              </a:buClr>
            </a:pPr>
            <a:r>
              <a:rPr lang="en-US" sz="1600" dirty="0"/>
              <a:t>what situation #</a:t>
            </a:r>
          </a:p>
          <a:p>
            <a:pPr lvl="1">
              <a:buClr>
                <a:srgbClr val="4C3282"/>
              </a:buClr>
            </a:pPr>
            <a:r>
              <a:rPr lang="en-US" sz="1600" dirty="0" err="1"/>
              <a:t>ArrayList</a:t>
            </a:r>
            <a:r>
              <a:rPr lang="en-US" sz="1600" dirty="0"/>
              <a:t>/LinkedList </a:t>
            </a:r>
          </a:p>
          <a:p>
            <a:pPr lvl="1">
              <a:buClr>
                <a:srgbClr val="4C3282"/>
              </a:buClr>
            </a:pPr>
            <a:r>
              <a:rPr lang="en-US" sz="1600" dirty="0"/>
              <a:t>why. </a:t>
            </a:r>
          </a:p>
          <a:p>
            <a:pPr marL="457200" indent="-457200">
              <a:buClr>
                <a:srgbClr val="4C3282"/>
              </a:buClr>
              <a:buFont typeface="+mj-lt"/>
              <a:buAutoNum type="arabicPeriod"/>
            </a:pPr>
            <a:r>
              <a:rPr lang="en-US" sz="2000" dirty="0">
                <a:hlinkClick r:id="rId4"/>
              </a:rPr>
              <a:t>https://www.pollev.com/cse373studentqs</a:t>
            </a:r>
            <a:r>
              <a:rPr lang="en-US" sz="2000" dirty="0"/>
              <a:t> to ask your own questions</a:t>
            </a:r>
          </a:p>
        </p:txBody>
      </p:sp>
      <p:sp>
        <p:nvSpPr>
          <p:cNvPr id="4" name="Footer Placeholder 3">
            <a:extLst>
              <a:ext uri="{FF2B5EF4-FFF2-40B4-BE49-F238E27FC236}">
                <a16:creationId xmlns:a16="http://schemas.microsoft.com/office/drawing/2014/main" id="{5797935C-00F8-904F-94E9-506A05017B08}"/>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8A60CDD1-6767-7D40-83D3-FAAAF6305626}"/>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14" name="Rectangle 13">
            <a:extLst>
              <a:ext uri="{FF2B5EF4-FFF2-40B4-BE49-F238E27FC236}">
                <a16:creationId xmlns:a16="http://schemas.microsoft.com/office/drawing/2014/main" id="{29076719-D0F3-FC44-91B8-A6DE1523DEBD}"/>
              </a:ext>
            </a:extLst>
          </p:cNvPr>
          <p:cNvSpPr/>
          <p:nvPr/>
        </p:nvSpPr>
        <p:spPr>
          <a:xfrm>
            <a:off x="69407" y="1518246"/>
            <a:ext cx="2854649" cy="47947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FDDB39BF-3A65-CF4B-9A1A-CE338E2CEEAD}"/>
              </a:ext>
            </a:extLst>
          </p:cNvPr>
          <p:cNvGrpSpPr/>
          <p:nvPr/>
        </p:nvGrpSpPr>
        <p:grpSpPr>
          <a:xfrm>
            <a:off x="346640" y="2012143"/>
            <a:ext cx="2140972" cy="3268328"/>
            <a:chOff x="908858" y="1530095"/>
            <a:chExt cx="2140972" cy="3268328"/>
          </a:xfrm>
        </p:grpSpPr>
        <p:sp>
          <p:nvSpPr>
            <p:cNvPr id="16" name="Rectangle 15">
              <a:extLst>
                <a:ext uri="{FF2B5EF4-FFF2-40B4-BE49-F238E27FC236}">
                  <a16:creationId xmlns:a16="http://schemas.microsoft.com/office/drawing/2014/main" id="{613B122C-0280-4344-8EAC-E3D4674FB916}"/>
                </a:ext>
              </a:extLst>
            </p:cNvPr>
            <p:cNvSpPr/>
            <p:nvPr/>
          </p:nvSpPr>
          <p:spPr>
            <a:xfrm>
              <a:off x="908858" y="2061556"/>
              <a:ext cx="2139969" cy="262868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972E50-EBA3-B840-97F4-F27D87E43E50}"/>
                </a:ext>
              </a:extLst>
            </p:cNvPr>
            <p:cNvSpPr/>
            <p:nvPr/>
          </p:nvSpPr>
          <p:spPr>
            <a:xfrm>
              <a:off x="908858" y="1530095"/>
              <a:ext cx="2139969"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atin typeface="Segoe UI Historic" panose="020B0502040204020203" pitchFamily="34" charset="0"/>
                  <a:ea typeface="Segoe UI Historic" panose="020B0502040204020203" pitchFamily="34" charset="0"/>
                  <a:cs typeface="Segoe UI Historic" panose="020B0502040204020203" pitchFamily="34" charset="0"/>
                </a:rPr>
                <a:t>ArrayList</a:t>
              </a:r>
              <a:endParaRPr lang="en-US" sz="1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8" name="TextBox 17">
              <a:extLst>
                <a:ext uri="{FF2B5EF4-FFF2-40B4-BE49-F238E27FC236}">
                  <a16:creationId xmlns:a16="http://schemas.microsoft.com/office/drawing/2014/main" id="{5F15E085-5BB3-5741-8403-A527EE9653D7}"/>
                </a:ext>
              </a:extLst>
            </p:cNvPr>
            <p:cNvSpPr txBox="1"/>
            <p:nvPr/>
          </p:nvSpPr>
          <p:spPr>
            <a:xfrm>
              <a:off x="1014216" y="2605515"/>
              <a:ext cx="2034611" cy="2192908"/>
            </a:xfrm>
            <a:prstGeom prst="rect">
              <a:avLst/>
            </a:prstGeom>
            <a:noFill/>
          </p:spPr>
          <p:txBody>
            <a:bodyPr wrap="square" rtlCol="0">
              <a:spAutoFit/>
            </a:bodyPr>
            <a:lstStyle/>
            <a:p>
              <a:r>
                <a:rPr lang="en-US" sz="1050" u="sng" dirty="0">
                  <a:latin typeface="Courier New" panose="02070309020205020404" pitchFamily="49" charset="0"/>
                  <a:cs typeface="Courier New" panose="02070309020205020404" pitchFamily="49" charset="0"/>
                </a:rPr>
                <a:t>get</a:t>
              </a:r>
              <a:r>
                <a:rPr lang="en-US" sz="1050" dirty="0">
                  <a:latin typeface="Courier New" panose="02070309020205020404" pitchFamily="49" charset="0"/>
                  <a:cs typeface="Courier New" panose="02070309020205020404" pitchFamily="49" charset="0"/>
                </a:rPr>
                <a:t> return data[index]</a:t>
              </a:r>
            </a:p>
            <a:p>
              <a:r>
                <a:rPr lang="en-US" sz="1050" u="sng" dirty="0">
                  <a:latin typeface="Courier New" panose="02070309020205020404" pitchFamily="49" charset="0"/>
                  <a:cs typeface="Courier New" panose="02070309020205020404" pitchFamily="49" charset="0"/>
                </a:rPr>
                <a:t>set</a:t>
              </a:r>
              <a:r>
                <a:rPr lang="en-US" sz="1050" dirty="0">
                  <a:latin typeface="Courier New" panose="02070309020205020404" pitchFamily="49" charset="0"/>
                  <a:cs typeface="Courier New" panose="02070309020205020404" pitchFamily="49" charset="0"/>
                </a:rPr>
                <a:t> data[index] = value</a:t>
              </a:r>
            </a:p>
            <a:p>
              <a:r>
                <a:rPr lang="en-US" sz="1050" u="sng" dirty="0">
                  <a:latin typeface="Courier New" panose="02070309020205020404" pitchFamily="49" charset="0"/>
                  <a:cs typeface="Courier New" panose="02070309020205020404" pitchFamily="49" charset="0"/>
                </a:rPr>
                <a:t>add</a:t>
              </a:r>
              <a:r>
                <a:rPr lang="en-US" sz="1050" dirty="0">
                  <a:latin typeface="Courier New" panose="02070309020205020404" pitchFamily="49" charset="0"/>
                  <a:cs typeface="Courier New" panose="02070309020205020404" pitchFamily="49" charset="0"/>
                </a:rPr>
                <a:t> data[size] = value, if out of space grow data</a:t>
              </a:r>
            </a:p>
            <a:p>
              <a:r>
                <a:rPr lang="en-US" sz="1050" u="sng" dirty="0">
                  <a:latin typeface="Courier New" panose="02070309020205020404" pitchFamily="49" charset="0"/>
                  <a:cs typeface="Courier New" panose="02070309020205020404" pitchFamily="49" charset="0"/>
                </a:rPr>
                <a:t>insert</a:t>
              </a:r>
              <a:r>
                <a:rPr lang="en-US" sz="1050" dirty="0">
                  <a:latin typeface="Courier New" panose="02070309020205020404" pitchFamily="49" charset="0"/>
                  <a:cs typeface="Courier New" panose="02070309020205020404" pitchFamily="49" charset="0"/>
                </a:rPr>
                <a:t> shift values to make hole at index, data[index] = value, if out of space grow data</a:t>
              </a:r>
            </a:p>
            <a:p>
              <a:r>
                <a:rPr lang="en-US" sz="1050" u="sng" dirty="0">
                  <a:latin typeface="Courier New" panose="02070309020205020404" pitchFamily="49" charset="0"/>
                  <a:cs typeface="Courier New" panose="02070309020205020404" pitchFamily="49" charset="0"/>
                </a:rPr>
                <a:t>delete</a:t>
              </a:r>
              <a:r>
                <a:rPr lang="en-US" sz="1050" dirty="0">
                  <a:latin typeface="Courier New" panose="02070309020205020404" pitchFamily="49" charset="0"/>
                  <a:cs typeface="Courier New" panose="02070309020205020404" pitchFamily="49" charset="0"/>
                </a:rPr>
                <a:t> shift following values forward</a:t>
              </a:r>
            </a:p>
            <a:p>
              <a:r>
                <a:rPr lang="en-US" sz="1050" u="sng" dirty="0">
                  <a:latin typeface="Courier New" panose="02070309020205020404" pitchFamily="49" charset="0"/>
                  <a:cs typeface="Courier New" panose="02070309020205020404" pitchFamily="49" charset="0"/>
                </a:rPr>
                <a:t>size</a:t>
              </a:r>
              <a:r>
                <a:rPr lang="en-US" sz="1050" dirty="0">
                  <a:latin typeface="Courier New" panose="02070309020205020404" pitchFamily="49" charset="0"/>
                  <a:cs typeface="Courier New" panose="02070309020205020404" pitchFamily="49" charset="0"/>
                </a:rPr>
                <a:t> return size </a:t>
              </a:r>
            </a:p>
            <a:p>
              <a:endParaRPr lang="en-US" sz="1050" dirty="0">
                <a:latin typeface="Courier New" panose="02070309020205020404" pitchFamily="49" charset="0"/>
                <a:cs typeface="Courier New" panose="02070309020205020404" pitchFamily="49" charset="0"/>
              </a:endParaRPr>
            </a:p>
          </p:txBody>
        </p:sp>
        <p:sp>
          <p:nvSpPr>
            <p:cNvPr id="19" name="TextBox 18">
              <a:extLst>
                <a:ext uri="{FF2B5EF4-FFF2-40B4-BE49-F238E27FC236}">
                  <a16:creationId xmlns:a16="http://schemas.microsoft.com/office/drawing/2014/main" id="{FD1DB354-9D5D-2E46-8B45-A683FF8271B4}"/>
                </a:ext>
              </a:extLst>
            </p:cNvPr>
            <p:cNvSpPr txBox="1"/>
            <p:nvPr/>
          </p:nvSpPr>
          <p:spPr>
            <a:xfrm>
              <a:off x="921215" y="2024936"/>
              <a:ext cx="2035232" cy="276999"/>
            </a:xfrm>
            <a:prstGeom prst="rect">
              <a:avLst/>
            </a:prstGeom>
            <a:noFill/>
          </p:spPr>
          <p:txBody>
            <a:bodyPr wrap="square" rtlCol="0">
              <a:spAutoFit/>
            </a:bodyPr>
            <a:lstStyle/>
            <a:p>
              <a:r>
                <a:rPr lang="en-US" sz="1200" b="1" dirty="0">
                  <a:solidFill>
                    <a:srgbClr val="B6A479"/>
                  </a:solidFill>
                  <a:latin typeface="Courier New" panose="02070309020205020404" pitchFamily="49" charset="0"/>
                  <a:cs typeface="Courier New" panose="02070309020205020404" pitchFamily="49" charset="0"/>
                </a:rPr>
                <a:t>state</a:t>
              </a:r>
            </a:p>
          </p:txBody>
        </p:sp>
        <p:sp>
          <p:nvSpPr>
            <p:cNvPr id="20" name="TextBox 19">
              <a:extLst>
                <a:ext uri="{FF2B5EF4-FFF2-40B4-BE49-F238E27FC236}">
                  <a16:creationId xmlns:a16="http://schemas.microsoft.com/office/drawing/2014/main" id="{C3D1FE09-3FD9-E342-BE61-EC9EAD71B86F}"/>
                </a:ext>
              </a:extLst>
            </p:cNvPr>
            <p:cNvSpPr txBox="1"/>
            <p:nvPr/>
          </p:nvSpPr>
          <p:spPr>
            <a:xfrm>
              <a:off x="921215" y="2447256"/>
              <a:ext cx="2035232" cy="276999"/>
            </a:xfrm>
            <a:prstGeom prst="rect">
              <a:avLst/>
            </a:prstGeom>
            <a:noFill/>
          </p:spPr>
          <p:txBody>
            <a:bodyPr wrap="square" rtlCol="0">
              <a:spAutoFit/>
            </a:bodyPr>
            <a:lstStyle/>
            <a:p>
              <a:r>
                <a:rPr lang="en-US" sz="1200" b="1" dirty="0">
                  <a:solidFill>
                    <a:srgbClr val="B6A479"/>
                  </a:solidFill>
                  <a:latin typeface="Courier New" panose="02070309020205020404" pitchFamily="49" charset="0"/>
                  <a:cs typeface="Courier New" panose="02070309020205020404" pitchFamily="49" charset="0"/>
                </a:rPr>
                <a:t>behavior</a:t>
              </a:r>
            </a:p>
          </p:txBody>
        </p:sp>
        <p:sp>
          <p:nvSpPr>
            <p:cNvPr id="21" name="TextBox 20">
              <a:extLst>
                <a:ext uri="{FF2B5EF4-FFF2-40B4-BE49-F238E27FC236}">
                  <a16:creationId xmlns:a16="http://schemas.microsoft.com/office/drawing/2014/main" id="{89E99611-DABC-A34D-AD6D-5163FD5E19ED}"/>
                </a:ext>
              </a:extLst>
            </p:cNvPr>
            <p:cNvSpPr txBox="1"/>
            <p:nvPr/>
          </p:nvSpPr>
          <p:spPr>
            <a:xfrm>
              <a:off x="1014598" y="2152172"/>
              <a:ext cx="2035232" cy="430887"/>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data[]</a:t>
              </a:r>
            </a:p>
            <a:p>
              <a:r>
                <a:rPr lang="en-US" sz="1050" dirty="0">
                  <a:latin typeface="Courier New" panose="02070309020205020404" pitchFamily="49" charset="0"/>
                  <a:cs typeface="Courier New" panose="02070309020205020404" pitchFamily="49" charset="0"/>
                </a:rPr>
                <a:t>size</a:t>
              </a:r>
            </a:p>
          </p:txBody>
        </p:sp>
      </p:grpSp>
      <p:sp>
        <p:nvSpPr>
          <p:cNvPr id="22" name="TextBox 21">
            <a:extLst>
              <a:ext uri="{FF2B5EF4-FFF2-40B4-BE49-F238E27FC236}">
                <a16:creationId xmlns:a16="http://schemas.microsoft.com/office/drawing/2014/main" id="{987E745D-2863-0A47-9F5B-8AF215F0335B}"/>
              </a:ext>
            </a:extLst>
          </p:cNvPr>
          <p:cNvSpPr txBox="1"/>
          <p:nvPr/>
        </p:nvSpPr>
        <p:spPr>
          <a:xfrm>
            <a:off x="152063" y="1519700"/>
            <a:ext cx="2591159" cy="461665"/>
          </a:xfrm>
          <a:prstGeom prst="rect">
            <a:avLst/>
          </a:prstGeom>
          <a:noFill/>
        </p:spPr>
        <p:txBody>
          <a:bodyPr wrap="none" rtlCol="0">
            <a:spAutoFit/>
          </a:bodyPr>
          <a:lstStyle/>
          <a:p>
            <a:r>
              <a:rPr lang="en-US" sz="1200" b="1" dirty="0" err="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uses an Array as underlying storage</a:t>
            </a:r>
          </a:p>
        </p:txBody>
      </p:sp>
      <p:graphicFrame>
        <p:nvGraphicFramePr>
          <p:cNvPr id="23" name="Table 22">
            <a:extLst>
              <a:ext uri="{FF2B5EF4-FFF2-40B4-BE49-F238E27FC236}">
                <a16:creationId xmlns:a16="http://schemas.microsoft.com/office/drawing/2014/main" id="{2C99D00A-BE27-D441-8B05-93078E22E1D7}"/>
              </a:ext>
            </a:extLst>
          </p:cNvPr>
          <p:cNvGraphicFramePr>
            <a:graphicFrameLocks noGrp="1"/>
          </p:cNvGraphicFramePr>
          <p:nvPr/>
        </p:nvGraphicFramePr>
        <p:xfrm>
          <a:off x="152063" y="5152316"/>
          <a:ext cx="2678150" cy="581203"/>
        </p:xfrm>
        <a:graphic>
          <a:graphicData uri="http://schemas.openxmlformats.org/drawingml/2006/table">
            <a:tbl>
              <a:tblPr firstRow="1" bandRow="1">
                <a:tableStyleId>{5C22544A-7EE6-4342-B048-85BDC9FD1C3A}</a:tableStyleId>
              </a:tblPr>
              <a:tblGrid>
                <a:gridCol w="535630">
                  <a:extLst>
                    <a:ext uri="{9D8B030D-6E8A-4147-A177-3AD203B41FA5}">
                      <a16:colId xmlns:a16="http://schemas.microsoft.com/office/drawing/2014/main" val="4248359978"/>
                    </a:ext>
                  </a:extLst>
                </a:gridCol>
                <a:gridCol w="535630">
                  <a:extLst>
                    <a:ext uri="{9D8B030D-6E8A-4147-A177-3AD203B41FA5}">
                      <a16:colId xmlns:a16="http://schemas.microsoft.com/office/drawing/2014/main" val="2810211850"/>
                    </a:ext>
                  </a:extLst>
                </a:gridCol>
                <a:gridCol w="535630">
                  <a:extLst>
                    <a:ext uri="{9D8B030D-6E8A-4147-A177-3AD203B41FA5}">
                      <a16:colId xmlns:a16="http://schemas.microsoft.com/office/drawing/2014/main" val="1860582927"/>
                    </a:ext>
                  </a:extLst>
                </a:gridCol>
                <a:gridCol w="535630">
                  <a:extLst>
                    <a:ext uri="{9D8B030D-6E8A-4147-A177-3AD203B41FA5}">
                      <a16:colId xmlns:a16="http://schemas.microsoft.com/office/drawing/2014/main" val="4218443044"/>
                    </a:ext>
                  </a:extLst>
                </a:gridCol>
                <a:gridCol w="535630">
                  <a:extLst>
                    <a:ext uri="{9D8B030D-6E8A-4147-A177-3AD203B41FA5}">
                      <a16:colId xmlns:a16="http://schemas.microsoft.com/office/drawing/2014/main" val="3149305604"/>
                    </a:ext>
                  </a:extLst>
                </a:gridCol>
              </a:tblGrid>
              <a:tr h="209338">
                <a:tc>
                  <a:txBody>
                    <a:bodyPr/>
                    <a:lstStyle/>
                    <a:p>
                      <a:pPr algn="ctr"/>
                      <a:r>
                        <a:rPr lang="en-US" sz="1100" b="0" dirty="0">
                          <a:solidFill>
                            <a:srgbClr val="B6A479"/>
                          </a:solidFill>
                          <a:latin typeface="Courier New" panose="02070309020205020404" pitchFamily="49" charset="0"/>
                          <a:cs typeface="Courier New" panose="02070309020205020404" pitchFamily="49" charset="0"/>
                        </a:rPr>
                        <a:t>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rgbClr val="B6A479"/>
                          </a:solidFill>
                          <a:latin typeface="Courier New" panose="02070309020205020404" pitchFamily="49" charset="0"/>
                          <a:cs typeface="Courier New" panose="02070309020205020404" pitchFamily="49" charset="0"/>
                        </a:rPr>
                        <a:t>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rgbClr val="B6A479"/>
                          </a:solidFill>
                          <a:latin typeface="Courier New" panose="02070309020205020404" pitchFamily="49" charset="0"/>
                          <a:cs typeface="Courier New" panose="02070309020205020404" pitchFamily="49" charset="0"/>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rgbClr val="B6A479"/>
                          </a:solidFill>
                          <a:latin typeface="Courier New" panose="02070309020205020404" pitchFamily="49" charset="0"/>
                          <a:cs typeface="Courier New" panose="02070309020205020404" pitchFamily="49"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dirty="0">
                          <a:solidFill>
                            <a:srgbClr val="B6A479"/>
                          </a:solidFill>
                          <a:latin typeface="Courier New" panose="02070309020205020404" pitchFamily="49" charset="0"/>
                          <a:cs typeface="Courier New" panose="02070309020205020404" pitchFamily="49"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633687"/>
                  </a:ext>
                </a:extLst>
              </a:tr>
              <a:tr h="322123">
                <a:tc>
                  <a:txBody>
                    <a:bodyPr/>
                    <a:lstStyle/>
                    <a:p>
                      <a:pPr algn="ctr"/>
                      <a:r>
                        <a:rPr lang="en-US" sz="11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680631"/>
                  </a:ext>
                </a:extLst>
              </a:tr>
            </a:tbl>
          </a:graphicData>
        </a:graphic>
      </p:graphicFrame>
      <p:sp>
        <p:nvSpPr>
          <p:cNvPr id="24" name="Left Bracket 23">
            <a:extLst>
              <a:ext uri="{FF2B5EF4-FFF2-40B4-BE49-F238E27FC236}">
                <a16:creationId xmlns:a16="http://schemas.microsoft.com/office/drawing/2014/main" id="{C527AF58-1B53-964A-90FF-707BA9CC0C4F}"/>
              </a:ext>
            </a:extLst>
          </p:cNvPr>
          <p:cNvSpPr/>
          <p:nvPr/>
        </p:nvSpPr>
        <p:spPr>
          <a:xfrm rot="16200000">
            <a:off x="884012" y="5090151"/>
            <a:ext cx="121088" cy="1565537"/>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Left Bracket 24">
            <a:extLst>
              <a:ext uri="{FF2B5EF4-FFF2-40B4-BE49-F238E27FC236}">
                <a16:creationId xmlns:a16="http://schemas.microsoft.com/office/drawing/2014/main" id="{3056FFA5-5C4E-024F-8A6F-37D3B8FC2C8A}"/>
              </a:ext>
            </a:extLst>
          </p:cNvPr>
          <p:cNvSpPr/>
          <p:nvPr/>
        </p:nvSpPr>
        <p:spPr>
          <a:xfrm rot="16200000">
            <a:off x="2256534" y="5355787"/>
            <a:ext cx="95267" cy="1034257"/>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a:extLst>
              <a:ext uri="{FF2B5EF4-FFF2-40B4-BE49-F238E27FC236}">
                <a16:creationId xmlns:a16="http://schemas.microsoft.com/office/drawing/2014/main" id="{08803C23-F3C4-3F4C-A06C-F86DC4BACDE9}"/>
              </a:ext>
            </a:extLst>
          </p:cNvPr>
          <p:cNvSpPr txBox="1"/>
          <p:nvPr/>
        </p:nvSpPr>
        <p:spPr>
          <a:xfrm>
            <a:off x="682304" y="5975130"/>
            <a:ext cx="524503" cy="261610"/>
          </a:xfrm>
          <a:prstGeom prst="rect">
            <a:avLst/>
          </a:prstGeom>
          <a:noFill/>
        </p:spPr>
        <p:txBody>
          <a:bodyPr wrap="none" rtlCol="0">
            <a:spAutoFit/>
          </a:bodyPr>
          <a:lstStyle/>
          <a:p>
            <a:r>
              <a:rPr lang="en-US" sz="1100" dirty="0">
                <a:latin typeface="Courier New" panose="02070309020205020404" pitchFamily="49" charset="0"/>
                <a:cs typeface="Courier New" panose="02070309020205020404" pitchFamily="49" charset="0"/>
              </a:rPr>
              <a:t>list</a:t>
            </a:r>
          </a:p>
        </p:txBody>
      </p:sp>
      <p:sp>
        <p:nvSpPr>
          <p:cNvPr id="27" name="TextBox 26">
            <a:extLst>
              <a:ext uri="{FF2B5EF4-FFF2-40B4-BE49-F238E27FC236}">
                <a16:creationId xmlns:a16="http://schemas.microsoft.com/office/drawing/2014/main" id="{DA742D1D-65BA-F243-81EB-E876E094C064}"/>
              </a:ext>
            </a:extLst>
          </p:cNvPr>
          <p:cNvSpPr txBox="1"/>
          <p:nvPr/>
        </p:nvSpPr>
        <p:spPr>
          <a:xfrm>
            <a:off x="1889799" y="5920550"/>
            <a:ext cx="1034257" cy="261610"/>
          </a:xfrm>
          <a:prstGeom prst="rect">
            <a:avLst/>
          </a:prstGeom>
          <a:noFill/>
        </p:spPr>
        <p:txBody>
          <a:bodyPr wrap="none" rtlCol="0">
            <a:spAutoFit/>
          </a:bodyPr>
          <a:lstStyle/>
          <a:p>
            <a:r>
              <a:rPr lang="en-US" sz="1100" dirty="0">
                <a:latin typeface="Courier New" panose="02070309020205020404" pitchFamily="49" charset="0"/>
                <a:cs typeface="Courier New" panose="02070309020205020404" pitchFamily="49" charset="0"/>
              </a:rPr>
              <a:t>free space</a:t>
            </a:r>
          </a:p>
        </p:txBody>
      </p:sp>
      <p:sp>
        <p:nvSpPr>
          <p:cNvPr id="30" name="Rectangle 29">
            <a:extLst>
              <a:ext uri="{FF2B5EF4-FFF2-40B4-BE49-F238E27FC236}">
                <a16:creationId xmlns:a16="http://schemas.microsoft.com/office/drawing/2014/main" id="{49131459-10B9-D342-A259-1B908B8158CE}"/>
              </a:ext>
            </a:extLst>
          </p:cNvPr>
          <p:cNvSpPr/>
          <p:nvPr/>
        </p:nvSpPr>
        <p:spPr>
          <a:xfrm>
            <a:off x="3026816" y="1518246"/>
            <a:ext cx="2731983" cy="46650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A43565D6-FC39-274F-B12D-1A67706FCB55}"/>
              </a:ext>
            </a:extLst>
          </p:cNvPr>
          <p:cNvGrpSpPr/>
          <p:nvPr/>
        </p:nvGrpSpPr>
        <p:grpSpPr>
          <a:xfrm>
            <a:off x="3225157" y="2070758"/>
            <a:ext cx="2149722" cy="3534204"/>
            <a:chOff x="900108" y="1530095"/>
            <a:chExt cx="2149722" cy="3534204"/>
          </a:xfrm>
        </p:grpSpPr>
        <p:sp>
          <p:nvSpPr>
            <p:cNvPr id="32" name="Rectangle 31">
              <a:extLst>
                <a:ext uri="{FF2B5EF4-FFF2-40B4-BE49-F238E27FC236}">
                  <a16:creationId xmlns:a16="http://schemas.microsoft.com/office/drawing/2014/main" id="{03A57849-501D-9D41-9660-5744E34511B8}"/>
                </a:ext>
              </a:extLst>
            </p:cNvPr>
            <p:cNvSpPr/>
            <p:nvPr/>
          </p:nvSpPr>
          <p:spPr>
            <a:xfrm>
              <a:off x="908859" y="2061556"/>
              <a:ext cx="2134328" cy="3002743"/>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259FB3C-103C-AF47-97CF-697E9BEECB22}"/>
                </a:ext>
              </a:extLst>
            </p:cNvPr>
            <p:cNvSpPr/>
            <p:nvPr/>
          </p:nvSpPr>
          <p:spPr>
            <a:xfrm>
              <a:off x="908859" y="1530095"/>
              <a:ext cx="2134328"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Segoe UI Historic" panose="020B0502040204020203" pitchFamily="34" charset="0"/>
                  <a:ea typeface="Segoe UI Historic" panose="020B0502040204020203" pitchFamily="34" charset="0"/>
                  <a:cs typeface="Segoe UI Historic" panose="020B0502040204020203" pitchFamily="34" charset="0"/>
                </a:rPr>
                <a:t>LinkedList</a:t>
              </a:r>
            </a:p>
          </p:txBody>
        </p:sp>
        <p:sp>
          <p:nvSpPr>
            <p:cNvPr id="34" name="TextBox 33">
              <a:extLst>
                <a:ext uri="{FF2B5EF4-FFF2-40B4-BE49-F238E27FC236}">
                  <a16:creationId xmlns:a16="http://schemas.microsoft.com/office/drawing/2014/main" id="{CE596BEE-0544-3F44-9171-040B16BFD2CF}"/>
                </a:ext>
              </a:extLst>
            </p:cNvPr>
            <p:cNvSpPr txBox="1"/>
            <p:nvPr/>
          </p:nvSpPr>
          <p:spPr>
            <a:xfrm>
              <a:off x="1000041" y="2705836"/>
              <a:ext cx="1965601" cy="2354491"/>
            </a:xfrm>
            <a:prstGeom prst="rect">
              <a:avLst/>
            </a:prstGeom>
            <a:noFill/>
          </p:spPr>
          <p:txBody>
            <a:bodyPr wrap="square" rtlCol="0">
              <a:spAutoFit/>
            </a:bodyPr>
            <a:lstStyle/>
            <a:p>
              <a:r>
                <a:rPr lang="en-US" sz="1050" u="sng" dirty="0">
                  <a:latin typeface="Courier New" panose="02070309020205020404" pitchFamily="49" charset="0"/>
                  <a:cs typeface="Courier New" panose="02070309020205020404" pitchFamily="49" charset="0"/>
                </a:rPr>
                <a:t>get</a:t>
              </a:r>
              <a:r>
                <a:rPr lang="en-US" sz="1050" dirty="0">
                  <a:latin typeface="Courier New" panose="02070309020205020404" pitchFamily="49" charset="0"/>
                  <a:cs typeface="Courier New" panose="02070309020205020404" pitchFamily="49" charset="0"/>
                </a:rPr>
                <a:t> loop until index, return node’s value</a:t>
              </a:r>
            </a:p>
            <a:p>
              <a:r>
                <a:rPr lang="en-US" sz="1050" u="sng" dirty="0">
                  <a:latin typeface="Courier New" panose="02070309020205020404" pitchFamily="49" charset="0"/>
                  <a:cs typeface="Courier New" panose="02070309020205020404" pitchFamily="49" charset="0"/>
                </a:rPr>
                <a:t>set</a:t>
              </a:r>
              <a:r>
                <a:rPr lang="en-US" sz="1050" dirty="0">
                  <a:latin typeface="Courier New" panose="02070309020205020404" pitchFamily="49" charset="0"/>
                  <a:cs typeface="Courier New" panose="02070309020205020404" pitchFamily="49" charset="0"/>
                </a:rPr>
                <a:t> loop until index, update node’s value</a:t>
              </a:r>
            </a:p>
            <a:p>
              <a:r>
                <a:rPr lang="en-US" sz="1050" u="sng" dirty="0">
                  <a:latin typeface="Courier New" panose="02070309020205020404" pitchFamily="49" charset="0"/>
                  <a:cs typeface="Courier New" panose="02070309020205020404" pitchFamily="49" charset="0"/>
                </a:rPr>
                <a:t>add</a:t>
              </a:r>
              <a:r>
                <a:rPr lang="en-US" sz="1050" dirty="0">
                  <a:latin typeface="Courier New" panose="02070309020205020404" pitchFamily="49" charset="0"/>
                  <a:cs typeface="Courier New" panose="02070309020205020404" pitchFamily="49" charset="0"/>
                </a:rPr>
                <a:t> create new node, update next of last node</a:t>
              </a:r>
            </a:p>
            <a:p>
              <a:r>
                <a:rPr lang="en-US" sz="1050" u="sng" dirty="0">
                  <a:latin typeface="Courier New" panose="02070309020205020404" pitchFamily="49" charset="0"/>
                  <a:cs typeface="Courier New" panose="02070309020205020404" pitchFamily="49" charset="0"/>
                </a:rPr>
                <a:t>insert</a:t>
              </a:r>
              <a:r>
                <a:rPr lang="en-US" sz="1050" dirty="0">
                  <a:latin typeface="Courier New" panose="02070309020205020404" pitchFamily="49" charset="0"/>
                  <a:cs typeface="Courier New" panose="02070309020205020404" pitchFamily="49" charset="0"/>
                </a:rPr>
                <a:t> create new node, loop until index, update next fields</a:t>
              </a:r>
            </a:p>
            <a:p>
              <a:r>
                <a:rPr lang="en-US" sz="1050" u="sng" dirty="0">
                  <a:latin typeface="Courier New" panose="02070309020205020404" pitchFamily="49" charset="0"/>
                  <a:cs typeface="Courier New" panose="02070309020205020404" pitchFamily="49" charset="0"/>
                </a:rPr>
                <a:t>delete</a:t>
              </a:r>
              <a:r>
                <a:rPr lang="en-US" sz="1050" dirty="0">
                  <a:latin typeface="Courier New" panose="02070309020205020404" pitchFamily="49" charset="0"/>
                  <a:cs typeface="Courier New" panose="02070309020205020404" pitchFamily="49" charset="0"/>
                </a:rPr>
                <a:t> loop until index, skip node</a:t>
              </a:r>
            </a:p>
            <a:p>
              <a:r>
                <a:rPr lang="en-US" sz="1050" u="sng" dirty="0">
                  <a:latin typeface="Courier New" panose="02070309020205020404" pitchFamily="49" charset="0"/>
                  <a:cs typeface="Courier New" panose="02070309020205020404" pitchFamily="49" charset="0"/>
                </a:rPr>
                <a:t>size</a:t>
              </a:r>
              <a:r>
                <a:rPr lang="en-US" sz="1050" dirty="0">
                  <a:latin typeface="Courier New" panose="02070309020205020404" pitchFamily="49" charset="0"/>
                  <a:cs typeface="Courier New" panose="02070309020205020404" pitchFamily="49" charset="0"/>
                </a:rPr>
                <a:t> return size </a:t>
              </a:r>
            </a:p>
          </p:txBody>
        </p:sp>
        <p:sp>
          <p:nvSpPr>
            <p:cNvPr id="35" name="TextBox 34">
              <a:extLst>
                <a:ext uri="{FF2B5EF4-FFF2-40B4-BE49-F238E27FC236}">
                  <a16:creationId xmlns:a16="http://schemas.microsoft.com/office/drawing/2014/main" id="{D98F9DE7-E7BC-5644-8197-A4010617D2B9}"/>
                </a:ext>
              </a:extLst>
            </p:cNvPr>
            <p:cNvSpPr txBox="1"/>
            <p:nvPr/>
          </p:nvSpPr>
          <p:spPr>
            <a:xfrm>
              <a:off x="917657" y="2040644"/>
              <a:ext cx="2035232" cy="276999"/>
            </a:xfrm>
            <a:prstGeom prst="rect">
              <a:avLst/>
            </a:prstGeom>
            <a:noFill/>
          </p:spPr>
          <p:txBody>
            <a:bodyPr wrap="square" rtlCol="0">
              <a:spAutoFit/>
            </a:bodyPr>
            <a:lstStyle/>
            <a:p>
              <a:r>
                <a:rPr lang="en-US" sz="1200" b="1" dirty="0">
                  <a:solidFill>
                    <a:srgbClr val="B6A479"/>
                  </a:solidFill>
                  <a:latin typeface="Courier New" panose="02070309020205020404" pitchFamily="49" charset="0"/>
                  <a:cs typeface="Courier New" panose="02070309020205020404" pitchFamily="49" charset="0"/>
                </a:rPr>
                <a:t>state</a:t>
              </a:r>
            </a:p>
          </p:txBody>
        </p:sp>
        <p:sp>
          <p:nvSpPr>
            <p:cNvPr id="36" name="TextBox 35">
              <a:extLst>
                <a:ext uri="{FF2B5EF4-FFF2-40B4-BE49-F238E27FC236}">
                  <a16:creationId xmlns:a16="http://schemas.microsoft.com/office/drawing/2014/main" id="{3704ED9E-60F6-5443-B6C5-A5406FDC05D1}"/>
                </a:ext>
              </a:extLst>
            </p:cNvPr>
            <p:cNvSpPr txBox="1"/>
            <p:nvPr/>
          </p:nvSpPr>
          <p:spPr>
            <a:xfrm>
              <a:off x="900108" y="2516740"/>
              <a:ext cx="2035232" cy="276999"/>
            </a:xfrm>
            <a:prstGeom prst="rect">
              <a:avLst/>
            </a:prstGeom>
            <a:noFill/>
          </p:spPr>
          <p:txBody>
            <a:bodyPr wrap="square" rtlCol="0">
              <a:spAutoFit/>
            </a:bodyPr>
            <a:lstStyle/>
            <a:p>
              <a:r>
                <a:rPr lang="en-US" sz="1200" b="1" dirty="0">
                  <a:solidFill>
                    <a:srgbClr val="B6A479"/>
                  </a:solidFill>
                  <a:latin typeface="Courier New" panose="02070309020205020404" pitchFamily="49" charset="0"/>
                  <a:cs typeface="Courier New" panose="02070309020205020404" pitchFamily="49" charset="0"/>
                </a:rPr>
                <a:t>behavior</a:t>
              </a:r>
            </a:p>
          </p:txBody>
        </p:sp>
        <p:sp>
          <p:nvSpPr>
            <p:cNvPr id="37" name="TextBox 36">
              <a:extLst>
                <a:ext uri="{FF2B5EF4-FFF2-40B4-BE49-F238E27FC236}">
                  <a16:creationId xmlns:a16="http://schemas.microsoft.com/office/drawing/2014/main" id="{72E74279-7FB9-304B-B44B-281E7A8E28D7}"/>
                </a:ext>
              </a:extLst>
            </p:cNvPr>
            <p:cNvSpPr txBox="1"/>
            <p:nvPr/>
          </p:nvSpPr>
          <p:spPr>
            <a:xfrm>
              <a:off x="1014598" y="2210753"/>
              <a:ext cx="2035232" cy="430887"/>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Node front</a:t>
              </a:r>
            </a:p>
            <a:p>
              <a:r>
                <a:rPr lang="en-US" sz="1050" dirty="0">
                  <a:latin typeface="Courier New" panose="02070309020205020404" pitchFamily="49" charset="0"/>
                  <a:cs typeface="Courier New" panose="02070309020205020404" pitchFamily="49" charset="0"/>
                </a:rPr>
                <a:t>size</a:t>
              </a:r>
            </a:p>
          </p:txBody>
        </p:sp>
      </p:grpSp>
      <p:sp>
        <p:nvSpPr>
          <p:cNvPr id="38" name="TextBox 37">
            <a:extLst>
              <a:ext uri="{FF2B5EF4-FFF2-40B4-BE49-F238E27FC236}">
                <a16:creationId xmlns:a16="http://schemas.microsoft.com/office/drawing/2014/main" id="{F30986AB-4411-5F4E-9891-DDC5976DC912}"/>
              </a:ext>
            </a:extLst>
          </p:cNvPr>
          <p:cNvSpPr txBox="1"/>
          <p:nvPr/>
        </p:nvSpPr>
        <p:spPr>
          <a:xfrm>
            <a:off x="3029892" y="1563669"/>
            <a:ext cx="2800126" cy="461665"/>
          </a:xfrm>
          <a:prstGeom prst="rect">
            <a:avLst/>
          </a:prstGeom>
          <a:noFill/>
        </p:spPr>
        <p:txBody>
          <a:bodyPr wrap="none" rtlCol="0">
            <a:spAutoFit/>
          </a:bodyPr>
          <a:lstStyle/>
          <a:p>
            <a:r>
              <a:rPr lang="en-US" sz="12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LinkedList</a:t>
            </a:r>
            <a:endParaRPr lang="en-US" sz="1200" dirty="0">
              <a:latin typeface="Segoe UI Historic" panose="020B0502040204020203" pitchFamily="34" charset="0"/>
              <a:ea typeface="Segoe UI Historic" panose="020B0502040204020203" pitchFamily="34" charset="0"/>
              <a:cs typeface="Segoe UI Historic" panose="020B0502040204020203" pitchFamily="34" charset="0"/>
            </a:endParaRPr>
          </a:p>
          <a:p>
            <a:pPr algn="ct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uses nodes as underlying storage</a:t>
            </a:r>
          </a:p>
        </p:txBody>
      </p:sp>
      <p:grpSp>
        <p:nvGrpSpPr>
          <p:cNvPr id="39" name="Group 38">
            <a:extLst>
              <a:ext uri="{FF2B5EF4-FFF2-40B4-BE49-F238E27FC236}">
                <a16:creationId xmlns:a16="http://schemas.microsoft.com/office/drawing/2014/main" id="{DCF88599-E116-754F-8B59-5B34DC43003B}"/>
              </a:ext>
            </a:extLst>
          </p:cNvPr>
          <p:cNvGrpSpPr/>
          <p:nvPr/>
        </p:nvGrpSpPr>
        <p:grpSpPr>
          <a:xfrm>
            <a:off x="3160115" y="5692661"/>
            <a:ext cx="2281914" cy="333875"/>
            <a:chOff x="6161778" y="2203456"/>
            <a:chExt cx="3036054" cy="444216"/>
          </a:xfrm>
        </p:grpSpPr>
        <p:grpSp>
          <p:nvGrpSpPr>
            <p:cNvPr id="40" name="Group 39">
              <a:extLst>
                <a:ext uri="{FF2B5EF4-FFF2-40B4-BE49-F238E27FC236}">
                  <a16:creationId xmlns:a16="http://schemas.microsoft.com/office/drawing/2014/main" id="{291B6C89-1748-F848-B1D2-5FD01156F661}"/>
                </a:ext>
              </a:extLst>
            </p:cNvPr>
            <p:cNvGrpSpPr/>
            <p:nvPr/>
          </p:nvGrpSpPr>
          <p:grpSpPr>
            <a:xfrm>
              <a:off x="6161778" y="2213423"/>
              <a:ext cx="1018250" cy="434249"/>
              <a:chOff x="6161778" y="2213423"/>
              <a:chExt cx="1018250" cy="434249"/>
            </a:xfrm>
          </p:grpSpPr>
          <p:sp>
            <p:nvSpPr>
              <p:cNvPr id="51" name="Rectangle 50">
                <a:extLst>
                  <a:ext uri="{FF2B5EF4-FFF2-40B4-BE49-F238E27FC236}">
                    <a16:creationId xmlns:a16="http://schemas.microsoft.com/office/drawing/2014/main" id="{0FAB5C78-A8D6-1A4B-B6E9-3D4F287458B7}"/>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EE700312-ACC9-9C42-890F-9768935F35EE}"/>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F1043CA-310D-D94C-A184-0D75BA54AB6B}"/>
                  </a:ext>
                </a:extLst>
              </p:cNvPr>
              <p:cNvSpPr txBox="1"/>
              <p:nvPr/>
            </p:nvSpPr>
            <p:spPr>
              <a:xfrm>
                <a:off x="6161778" y="2278407"/>
                <a:ext cx="654206" cy="327594"/>
              </a:xfrm>
              <a:prstGeom prst="rect">
                <a:avLst/>
              </a:prstGeom>
              <a:noFill/>
            </p:spPr>
            <p:txBody>
              <a:bodyPr wrap="square" rtlCol="0">
                <a:spAutoFit/>
              </a:bodyPr>
              <a:lstStyle/>
              <a:p>
                <a:r>
                  <a:rPr lang="en-US" sz="10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p:txBody>
          </p:sp>
          <p:cxnSp>
            <p:nvCxnSpPr>
              <p:cNvPr id="54" name="Straight Arrow Connector 53">
                <a:extLst>
                  <a:ext uri="{FF2B5EF4-FFF2-40B4-BE49-F238E27FC236}">
                    <a16:creationId xmlns:a16="http://schemas.microsoft.com/office/drawing/2014/main" id="{E5746055-6701-A240-B631-5FDB80913E31}"/>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AE623AF-5986-5244-BDDE-6E8EF865F7FB}"/>
                </a:ext>
              </a:extLst>
            </p:cNvPr>
            <p:cNvGrpSpPr/>
            <p:nvPr/>
          </p:nvGrpSpPr>
          <p:grpSpPr>
            <a:xfrm>
              <a:off x="7257824" y="2213422"/>
              <a:ext cx="1018250" cy="434249"/>
              <a:chOff x="6161778" y="2213423"/>
              <a:chExt cx="1018250" cy="434249"/>
            </a:xfrm>
          </p:grpSpPr>
          <p:sp>
            <p:nvSpPr>
              <p:cNvPr id="47" name="Rectangle 46">
                <a:extLst>
                  <a:ext uri="{FF2B5EF4-FFF2-40B4-BE49-F238E27FC236}">
                    <a16:creationId xmlns:a16="http://schemas.microsoft.com/office/drawing/2014/main" id="{7ABC6FF6-7F6B-CC4B-BD6A-698C1767F339}"/>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091A35B8-A184-6A4F-ACBD-A7F87B3DBFBB}"/>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186625DA-37DA-3E43-A18E-AC07F9BFC0B7}"/>
                  </a:ext>
                </a:extLst>
              </p:cNvPr>
              <p:cNvSpPr txBox="1"/>
              <p:nvPr/>
            </p:nvSpPr>
            <p:spPr>
              <a:xfrm>
                <a:off x="6161778" y="2278407"/>
                <a:ext cx="654206" cy="327594"/>
              </a:xfrm>
              <a:prstGeom prst="rect">
                <a:avLst/>
              </a:prstGeom>
              <a:noFill/>
            </p:spPr>
            <p:txBody>
              <a:bodyPr wrap="square" rtlCol="0">
                <a:spAutoFit/>
              </a:bodyPr>
              <a:lstStyle/>
              <a:p>
                <a:r>
                  <a:rPr lang="en-US" sz="10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p:txBody>
          </p:sp>
          <p:cxnSp>
            <p:nvCxnSpPr>
              <p:cNvPr id="50" name="Straight Arrow Connector 49">
                <a:extLst>
                  <a:ext uri="{FF2B5EF4-FFF2-40B4-BE49-F238E27FC236}">
                    <a16:creationId xmlns:a16="http://schemas.microsoft.com/office/drawing/2014/main" id="{C6E3F27E-CC7E-F540-AC07-DE3BF3CC7D8C}"/>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A20BE2EA-ADE9-C343-BA31-C201657A5779}"/>
                </a:ext>
              </a:extLst>
            </p:cNvPr>
            <p:cNvGrpSpPr/>
            <p:nvPr/>
          </p:nvGrpSpPr>
          <p:grpSpPr>
            <a:xfrm>
              <a:off x="8351586" y="2203456"/>
              <a:ext cx="846246" cy="434249"/>
              <a:chOff x="6161778" y="2213423"/>
              <a:chExt cx="846246" cy="434249"/>
            </a:xfrm>
          </p:grpSpPr>
          <p:sp>
            <p:nvSpPr>
              <p:cNvPr id="44" name="Rectangle 43">
                <a:extLst>
                  <a:ext uri="{FF2B5EF4-FFF2-40B4-BE49-F238E27FC236}">
                    <a16:creationId xmlns:a16="http://schemas.microsoft.com/office/drawing/2014/main" id="{AD05D419-122E-3847-933E-58040056B463}"/>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64E5502B-9405-DF4F-8461-5442755B4F93}"/>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3EE18EAE-565F-0A4C-A2A8-183DC917C87E}"/>
                  </a:ext>
                </a:extLst>
              </p:cNvPr>
              <p:cNvSpPr txBox="1"/>
              <p:nvPr/>
            </p:nvSpPr>
            <p:spPr>
              <a:xfrm>
                <a:off x="6161778" y="2278407"/>
                <a:ext cx="654206" cy="327594"/>
              </a:xfrm>
              <a:prstGeom prst="rect">
                <a:avLst/>
              </a:prstGeom>
              <a:noFill/>
            </p:spPr>
            <p:txBody>
              <a:bodyPr wrap="square" rtlCol="0">
                <a:spAutoFit/>
              </a:bodyPr>
              <a:lstStyle/>
              <a:p>
                <a:r>
                  <a:rPr lang="en-US" sz="10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p:txBody>
          </p:sp>
        </p:grpSp>
        <p:cxnSp>
          <p:nvCxnSpPr>
            <p:cNvPr id="43" name="Straight Connector 42">
              <a:extLst>
                <a:ext uri="{FF2B5EF4-FFF2-40B4-BE49-F238E27FC236}">
                  <a16:creationId xmlns:a16="http://schemas.microsoft.com/office/drawing/2014/main" id="{24C68301-552F-5E41-B83E-C2DF0F493B83}"/>
                </a:ext>
              </a:extLst>
            </p:cNvPr>
            <p:cNvCxnSpPr/>
            <p:nvPr/>
          </p:nvCxnSpPr>
          <p:spPr>
            <a:xfrm flipH="1">
              <a:off x="8973667" y="2203456"/>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70F1766F-D81D-8640-B161-A62D1A15AA52}"/>
              </a:ext>
            </a:extLst>
          </p:cNvPr>
          <p:cNvSpPr txBox="1"/>
          <p:nvPr/>
        </p:nvSpPr>
        <p:spPr>
          <a:xfrm>
            <a:off x="3225699" y="251606"/>
            <a:ext cx="8196755" cy="954107"/>
          </a:xfrm>
          <a:prstGeom prst="rect">
            <a:avLst/>
          </a:prstGeom>
          <a:noFill/>
        </p:spPr>
        <p:txBody>
          <a:bodyPr wrap="square" rtlCol="0">
            <a:spAutoFit/>
          </a:bodyPr>
          <a:lstStyle/>
          <a:p>
            <a:r>
              <a:rPr lang="en-US" sz="2800" b="1" spc="100" dirty="0">
                <a:solidFill>
                  <a:srgbClr val="4C3282"/>
                </a:solidFill>
                <a:latin typeface="Segoe UI" panose="020B0502040204020203" pitchFamily="34" charset="0"/>
                <a:ea typeface="+mj-ea"/>
              </a:rPr>
              <a:t>Q: Would you use a </a:t>
            </a:r>
            <a:r>
              <a:rPr lang="en-US" sz="2800" b="1" spc="100" dirty="0" err="1">
                <a:solidFill>
                  <a:srgbClr val="4C3282"/>
                </a:solidFill>
                <a:latin typeface="Segoe UI" panose="020B0502040204020203" pitchFamily="34" charset="0"/>
                <a:ea typeface="+mj-ea"/>
              </a:rPr>
              <a:t>LinkedList</a:t>
            </a:r>
            <a:r>
              <a:rPr lang="en-US" sz="2800" b="1" spc="100" dirty="0">
                <a:solidFill>
                  <a:srgbClr val="4C3282"/>
                </a:solidFill>
                <a:latin typeface="Segoe UI" panose="020B0502040204020203" pitchFamily="34" charset="0"/>
                <a:ea typeface="+mj-ea"/>
              </a:rPr>
              <a:t> or </a:t>
            </a:r>
            <a:r>
              <a:rPr lang="en-US" sz="2800" b="1" spc="100" dirty="0" err="1">
                <a:solidFill>
                  <a:srgbClr val="4C3282"/>
                </a:solidFill>
                <a:latin typeface="Segoe UI" panose="020B0502040204020203" pitchFamily="34" charset="0"/>
                <a:ea typeface="+mj-ea"/>
              </a:rPr>
              <a:t>ArrayList</a:t>
            </a:r>
            <a:r>
              <a:rPr lang="en-US" sz="2800" b="1" spc="100" dirty="0">
                <a:solidFill>
                  <a:srgbClr val="4C3282"/>
                </a:solidFill>
                <a:latin typeface="Segoe UI" panose="020B0502040204020203" pitchFamily="34" charset="0"/>
                <a:ea typeface="+mj-ea"/>
              </a:rPr>
              <a:t> implementation for each of these scenarios?</a:t>
            </a:r>
          </a:p>
        </p:txBody>
      </p:sp>
      <p:sp>
        <p:nvSpPr>
          <p:cNvPr id="56" name="TextBox 55">
            <a:extLst>
              <a:ext uri="{FF2B5EF4-FFF2-40B4-BE49-F238E27FC236}">
                <a16:creationId xmlns:a16="http://schemas.microsoft.com/office/drawing/2014/main" id="{5BBA27B4-AE88-FE47-9082-374FA9DCE83D}"/>
              </a:ext>
            </a:extLst>
          </p:cNvPr>
          <p:cNvSpPr txBox="1"/>
          <p:nvPr/>
        </p:nvSpPr>
        <p:spPr>
          <a:xfrm>
            <a:off x="9648267" y="1580329"/>
            <a:ext cx="2145314" cy="461665"/>
          </a:xfrm>
          <a:prstGeom prst="rect">
            <a:avLst/>
          </a:prstGeom>
          <a:noFill/>
        </p:spPr>
        <p:txBody>
          <a:bodyPr wrap="square" rtlCol="0">
            <a:spAutoFit/>
          </a:bodyPr>
          <a:lstStyle/>
          <a:p>
            <a:pPr algn="ctr"/>
            <a:r>
              <a:rPr lang="en-US" sz="2400" b="1" spc="100" dirty="0">
                <a:solidFill>
                  <a:srgbClr val="4C3282"/>
                </a:solidFill>
                <a:latin typeface="Segoe UI" panose="020B0502040204020203" pitchFamily="34" charset="0"/>
                <a:ea typeface="+mj-ea"/>
              </a:rPr>
              <a:t>Instructions</a:t>
            </a:r>
          </a:p>
        </p:txBody>
      </p:sp>
      <p:sp>
        <p:nvSpPr>
          <p:cNvPr id="57" name="TextBox 56">
            <a:extLst>
              <a:ext uri="{FF2B5EF4-FFF2-40B4-BE49-F238E27FC236}">
                <a16:creationId xmlns:a16="http://schemas.microsoft.com/office/drawing/2014/main" id="{3FFAC517-31FB-6F47-BE6D-6E658B20E88A}"/>
              </a:ext>
            </a:extLst>
          </p:cNvPr>
          <p:cNvSpPr txBox="1"/>
          <p:nvPr/>
        </p:nvSpPr>
        <p:spPr>
          <a:xfrm>
            <a:off x="9848147" y="2152222"/>
            <a:ext cx="1703928"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2 Minutes</a:t>
            </a:r>
          </a:p>
        </p:txBody>
      </p:sp>
      <p:sp>
        <p:nvSpPr>
          <p:cNvPr id="28" name="Rectangle 27"/>
          <p:cNvSpPr/>
          <p:nvPr/>
        </p:nvSpPr>
        <p:spPr>
          <a:xfrm>
            <a:off x="5812902" y="1305342"/>
            <a:ext cx="3331098" cy="4524315"/>
          </a:xfrm>
          <a:prstGeom prst="rect">
            <a:avLst/>
          </a:prstGeom>
        </p:spPr>
        <p:txBody>
          <a:bodyPr wrap="square">
            <a:spAutoFit/>
          </a:bodyPr>
          <a:lstStyle/>
          <a:p>
            <a:r>
              <a:rPr lang="en-US" b="1" dirty="0">
                <a:solidFill>
                  <a:srgbClr val="B6A479"/>
                </a:solidFill>
              </a:rPr>
              <a:t>Situation #1: </a:t>
            </a:r>
            <a:r>
              <a:rPr lang="en-US" dirty="0"/>
              <a:t>Choose a data structure that implements the List ADT that will be used to store a list of songs in a playlist. </a:t>
            </a:r>
          </a:p>
          <a:p>
            <a:endParaRPr lang="en-US" dirty="0"/>
          </a:p>
          <a:p>
            <a:r>
              <a:rPr lang="en-US" b="1" dirty="0">
                <a:solidFill>
                  <a:srgbClr val="B6A479"/>
                </a:solidFill>
              </a:rPr>
              <a:t>Situation #2: </a:t>
            </a:r>
            <a:r>
              <a:rPr lang="en-US" dirty="0"/>
              <a:t>Choose a data structure that implements the List ADT that will be used to store the history of a bank customer’s transactions.</a:t>
            </a:r>
          </a:p>
          <a:p>
            <a:endParaRPr lang="en-US" b="1" dirty="0">
              <a:solidFill>
                <a:srgbClr val="B6A479"/>
              </a:solidFill>
            </a:endParaRPr>
          </a:p>
          <a:p>
            <a:r>
              <a:rPr lang="en-US" b="1" dirty="0">
                <a:solidFill>
                  <a:srgbClr val="B6A479"/>
                </a:solidFill>
              </a:rPr>
              <a:t>Situation #3: Choose</a:t>
            </a:r>
            <a:r>
              <a:rPr lang="en-US" dirty="0"/>
              <a:t> a data structure that implements the List ADT that will be used to store the order of students waiting to speak to a TA at a tutoring center</a:t>
            </a:r>
          </a:p>
        </p:txBody>
      </p:sp>
    </p:spTree>
    <p:extLst>
      <p:ext uri="{BB962C8B-B14F-4D97-AF65-F5344CB8AC3E}">
        <p14:creationId xmlns:p14="http://schemas.microsoft.com/office/powerpoint/2010/main" val="1930910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A5D6CC-DA60-47B3-BBC0-7676D565849E}"/>
              </a:ext>
            </a:extLst>
          </p:cNvPr>
          <p:cNvSpPr>
            <a:spLocks noGrp="1"/>
          </p:cNvSpPr>
          <p:nvPr>
            <p:ph type="title"/>
          </p:nvPr>
        </p:nvSpPr>
        <p:spPr/>
        <p:txBody>
          <a:bodyPr/>
          <a:lstStyle/>
          <a:p>
            <a:r>
              <a:rPr lang="en-US" dirty="0"/>
              <a:t>Dictionaries</a:t>
            </a:r>
          </a:p>
        </p:txBody>
      </p:sp>
      <p:sp>
        <p:nvSpPr>
          <p:cNvPr id="4" name="Footer Placeholder 3">
            <a:extLst>
              <a:ext uri="{FF2B5EF4-FFF2-40B4-BE49-F238E27FC236}">
                <a16:creationId xmlns:a16="http://schemas.microsoft.com/office/drawing/2014/main" id="{0E4B5252-119D-4D2E-A654-05911D43B585}"/>
              </a:ext>
            </a:extLst>
          </p:cNvPr>
          <p:cNvSpPr>
            <a:spLocks noGrp="1"/>
          </p:cNvSpPr>
          <p:nvPr>
            <p:ph type="ftr" sz="quarter" idx="11"/>
          </p:nvPr>
        </p:nvSpPr>
        <p:spPr/>
        <p:txBody>
          <a:bodyPr/>
          <a:lstStyle/>
          <a:p>
            <a:r>
              <a:rPr lang="es-ES"/>
              <a:t>CSE 373 19 Su - Robbie Weber</a:t>
            </a:r>
            <a:endParaRPr lang="en-US" dirty="0"/>
          </a:p>
        </p:txBody>
      </p:sp>
      <p:sp>
        <p:nvSpPr>
          <p:cNvPr id="7" name="Text Placeholder 6">
            <a:extLst>
              <a:ext uri="{FF2B5EF4-FFF2-40B4-BE49-F238E27FC236}">
                <a16:creationId xmlns:a16="http://schemas.microsoft.com/office/drawing/2014/main" id="{729852FE-E110-4532-A158-FBF0E748ECA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9905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Dictionaries (aka Maps)</a:t>
            </a:r>
          </a:p>
        </p:txBody>
      </p:sp>
      <p:sp>
        <p:nvSpPr>
          <p:cNvPr id="3" name="Content Placeholder 2"/>
          <p:cNvSpPr>
            <a:spLocks noGrp="1"/>
          </p:cNvSpPr>
          <p:nvPr>
            <p:ph idx="1"/>
          </p:nvPr>
        </p:nvSpPr>
        <p:spPr/>
        <p:txBody>
          <a:bodyPr>
            <a:normAutofit/>
          </a:bodyPr>
          <a:lstStyle/>
          <a:p>
            <a:r>
              <a:rPr lang="en-US" sz="2400" dirty="0"/>
              <a:t>Every Programmer’s Best Friend</a:t>
            </a:r>
          </a:p>
          <a:p>
            <a:r>
              <a:rPr lang="en-US" sz="2400" dirty="0"/>
              <a:t>You’ll probably use one in almost every programming project.</a:t>
            </a:r>
          </a:p>
          <a:p>
            <a:pPr lvl="1"/>
            <a:r>
              <a:rPr lang="en-US" sz="2400" dirty="0"/>
              <a:t>Because it’s hard to make a big project without needing one sooner or later.</a:t>
            </a:r>
          </a:p>
        </p:txBody>
      </p:sp>
      <p:sp>
        <p:nvSpPr>
          <p:cNvPr id="4" name="Footer Placeholder 3"/>
          <p:cNvSpPr>
            <a:spLocks noGrp="1"/>
          </p:cNvSpPr>
          <p:nvPr>
            <p:ph type="ftr" sz="quarter" idx="11"/>
          </p:nvPr>
        </p:nvSpPr>
        <p:spPr/>
        <p:txBody>
          <a:bodyPr/>
          <a:lstStyle/>
          <a:p>
            <a:r>
              <a:rPr lang="es-ES"/>
              <a:t>CSE 373 19 Su - Robbie Weber</a:t>
            </a:r>
            <a:endParaRPr lang="en-US" dirty="0"/>
          </a:p>
        </p:txBody>
      </p:sp>
      <p:sp>
        <p:nvSpPr>
          <p:cNvPr id="5" name="TextBox 4">
            <a:extLst>
              <a:ext uri="{FF2B5EF4-FFF2-40B4-BE49-F238E27FC236}">
                <a16:creationId xmlns:a16="http://schemas.microsoft.com/office/drawing/2014/main" id="{ACA2EF23-D51C-304C-BBCA-6BA94F7D9624}"/>
              </a:ext>
            </a:extLst>
          </p:cNvPr>
          <p:cNvSpPr txBox="1"/>
          <p:nvPr/>
        </p:nvSpPr>
        <p:spPr>
          <a:xfrm>
            <a:off x="575239" y="3428999"/>
            <a:ext cx="10168962" cy="1754326"/>
          </a:xfrm>
          <a:prstGeom prst="rect">
            <a:avLst/>
          </a:prstGeom>
          <a:noFill/>
        </p:spPr>
        <p:txBody>
          <a:bodyPr wrap="square" rtlCol="0">
            <a:spAutoFit/>
          </a:bodyPr>
          <a:lstStyle/>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two types of Map implementations supposedly covered in CSE 143 </a:t>
            </a:r>
          </a:p>
          <a:p>
            <a:r>
              <a:rPr lang="en-US" dirty="0">
                <a:latin typeface="Courier New" panose="02070309020205020404" pitchFamily="49" charset="0"/>
                <a:cs typeface="Courier New" panose="02070309020205020404" pitchFamily="49" charset="0"/>
              </a:rPr>
              <a:t>Map&lt;String, Integer&gt; map1 = new HashMap&lt;&gt;();</a:t>
            </a:r>
          </a:p>
          <a:p>
            <a:r>
              <a:rPr lang="en-US" dirty="0">
                <a:latin typeface="Courier New" panose="02070309020205020404" pitchFamily="49" charset="0"/>
                <a:cs typeface="Courier New" panose="02070309020205020404" pitchFamily="49" charset="0"/>
              </a:rPr>
              <a:t>Map&lt;String, String&gt; map2 =  new </a:t>
            </a:r>
            <a:r>
              <a:rPr lang="en-US" dirty="0" err="1">
                <a:latin typeface="Courier New" panose="02070309020205020404" pitchFamily="49" charset="0"/>
                <a:cs typeface="Courier New" panose="02070309020205020404" pitchFamily="49" charset="0"/>
              </a:rPr>
              <a:t>TreeMap</a:t>
            </a:r>
            <a:r>
              <a:rPr lang="en-US" dirty="0">
                <a:latin typeface="Courier New" panose="02070309020205020404" pitchFamily="49" charset="0"/>
                <a:cs typeface="Courier New" panose="02070309020205020404" pitchFamily="49" charset="0"/>
              </a:rPr>
              <a:t>&lt;&gt;();</a:t>
            </a:r>
          </a:p>
          <a:p>
            <a:endParaRPr lang="en-US" dirty="0">
              <a:latin typeface="Courier New" panose="02070309020205020404" pitchFamily="49" charset="0"/>
              <a:cs typeface="Courier New" panose="02070309020205020404" pitchFamily="49" charset="0"/>
            </a:endParaRP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55808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562A7FB0-EE36-45B5-8477-04AC72DB0954}"/>
              </a:ext>
            </a:extLst>
          </p:cNvPr>
          <p:cNvSpPr/>
          <p:nvPr/>
        </p:nvSpPr>
        <p:spPr>
          <a:xfrm>
            <a:off x="7455381" y="319208"/>
            <a:ext cx="4350328" cy="1917469"/>
          </a:xfrm>
          <a:prstGeom prst="ellipse">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B73DA-8BAD-4A3A-9678-53E818DD4DDC}"/>
              </a:ext>
            </a:extLst>
          </p:cNvPr>
          <p:cNvSpPr>
            <a:spLocks noGrp="1"/>
          </p:cNvSpPr>
          <p:nvPr>
            <p:ph type="title"/>
          </p:nvPr>
        </p:nvSpPr>
        <p:spPr/>
        <p:txBody>
          <a:bodyPr/>
          <a:lstStyle/>
          <a:p>
            <a:r>
              <a:rPr lang="en-US" i="1" dirty="0">
                <a:solidFill>
                  <a:srgbClr val="B6A479"/>
                </a:solidFill>
              </a:rPr>
              <a:t>Review: </a:t>
            </a:r>
            <a:r>
              <a:rPr lang="en-US" dirty="0"/>
              <a:t>Maps </a:t>
            </a:r>
          </a:p>
        </p:txBody>
      </p:sp>
      <p:sp>
        <p:nvSpPr>
          <p:cNvPr id="3" name="Content Placeholder 2">
            <a:extLst>
              <a:ext uri="{FF2B5EF4-FFF2-40B4-BE49-F238E27FC236}">
                <a16:creationId xmlns:a16="http://schemas.microsoft.com/office/drawing/2014/main" id="{906AF241-ECB0-4536-AAFB-B6597FF2126E}"/>
              </a:ext>
            </a:extLst>
          </p:cNvPr>
          <p:cNvSpPr>
            <a:spLocks noGrp="1"/>
          </p:cNvSpPr>
          <p:nvPr>
            <p:ph idx="1"/>
          </p:nvPr>
        </p:nvSpPr>
        <p:spPr>
          <a:xfrm>
            <a:off x="575240" y="1463857"/>
            <a:ext cx="6386669" cy="1197275"/>
          </a:xfrm>
        </p:spPr>
        <p:txBody>
          <a:bodyPr/>
          <a:lstStyle/>
          <a:p>
            <a:r>
              <a:rPr lang="en-US" altLang="en-US" b="1" dirty="0">
                <a:solidFill>
                  <a:srgbClr val="4C3282"/>
                </a:solidFill>
              </a:rPr>
              <a:t>map</a:t>
            </a:r>
            <a:r>
              <a:rPr lang="en-US" altLang="en-US" dirty="0"/>
              <a:t>: Holds a set of distinct </a:t>
            </a:r>
            <a:r>
              <a:rPr lang="en-US" altLang="en-US" i="1" dirty="0"/>
              <a:t>keys</a:t>
            </a:r>
            <a:r>
              <a:rPr lang="en-US" altLang="en-US" dirty="0"/>
              <a:t> and a collection of </a:t>
            </a:r>
            <a:r>
              <a:rPr lang="en-US" altLang="en-US" i="1" dirty="0"/>
              <a:t>values</a:t>
            </a:r>
            <a:r>
              <a:rPr lang="en-US" altLang="en-US" dirty="0"/>
              <a:t>, where each key is associated with one value.</a:t>
            </a:r>
          </a:p>
          <a:p>
            <a:pPr lvl="1"/>
            <a:r>
              <a:rPr lang="en-US" altLang="en-US" dirty="0"/>
              <a:t>a.k.a. "dictionary"</a:t>
            </a:r>
          </a:p>
        </p:txBody>
      </p:sp>
      <p:sp>
        <p:nvSpPr>
          <p:cNvPr id="4" name="Footer Placeholder 3">
            <a:extLst>
              <a:ext uri="{FF2B5EF4-FFF2-40B4-BE49-F238E27FC236}">
                <a16:creationId xmlns:a16="http://schemas.microsoft.com/office/drawing/2014/main" id="{AF28EA46-3034-4F50-817B-475237CF7B68}"/>
              </a:ext>
            </a:extLst>
          </p:cNvPr>
          <p:cNvSpPr>
            <a:spLocks noGrp="1"/>
          </p:cNvSpPr>
          <p:nvPr>
            <p:ph type="ftr" sz="quarter" idx="11"/>
          </p:nvPr>
        </p:nvSpPr>
        <p:spPr/>
        <p:txBody>
          <a:bodyPr/>
          <a:lstStyle/>
          <a:p>
            <a:r>
              <a:rPr lang="es-ES"/>
              <a:t>CSE 373 19 Su - Robbie Weber</a:t>
            </a:r>
            <a:endParaRPr lang="en-US" dirty="0"/>
          </a:p>
        </p:txBody>
      </p:sp>
      <p:pic>
        <p:nvPicPr>
          <p:cNvPr id="7" name="Picture 1">
            <a:extLst>
              <a:ext uri="{FF2B5EF4-FFF2-40B4-BE49-F238E27FC236}">
                <a16:creationId xmlns:a16="http://schemas.microsoft.com/office/drawing/2014/main" id="{12DE51E1-1CD1-4E0B-8A62-814150528A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9162" y="3490176"/>
            <a:ext cx="4014787"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 name="Table 18">
            <a:extLst>
              <a:ext uri="{FF2B5EF4-FFF2-40B4-BE49-F238E27FC236}">
                <a16:creationId xmlns:a16="http://schemas.microsoft.com/office/drawing/2014/main" id="{185C69CA-8C91-4A22-82F7-C775303F4267}"/>
              </a:ext>
            </a:extLst>
          </p:cNvPr>
          <p:cNvGraphicFramePr>
            <a:graphicFrameLocks noGrp="1"/>
          </p:cNvGraphicFramePr>
          <p:nvPr/>
        </p:nvGraphicFramePr>
        <p:xfrm>
          <a:off x="7790790" y="1161979"/>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“you"</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22</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0" name="Table 19">
            <a:extLst>
              <a:ext uri="{FF2B5EF4-FFF2-40B4-BE49-F238E27FC236}">
                <a16:creationId xmlns:a16="http://schemas.microsoft.com/office/drawing/2014/main" id="{F2D221D3-2F6E-4506-89D5-0ABE68D0D95F}"/>
              </a:ext>
            </a:extLst>
          </p:cNvPr>
          <p:cNvGraphicFramePr>
            <a:graphicFrameLocks noGrp="1"/>
          </p:cNvGraphicFramePr>
          <p:nvPr/>
        </p:nvGraphicFramePr>
        <p:xfrm>
          <a:off x="10179068" y="903053"/>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“in"</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37</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1" name="Table 20">
            <a:extLst>
              <a:ext uri="{FF2B5EF4-FFF2-40B4-BE49-F238E27FC236}">
                <a16:creationId xmlns:a16="http://schemas.microsoft.com/office/drawing/2014/main" id="{9BDAF3C3-B420-407C-9C5F-C61955991EDD}"/>
              </a:ext>
            </a:extLst>
          </p:cNvPr>
          <p:cNvGraphicFramePr>
            <a:graphicFrameLocks noGrp="1"/>
          </p:cNvGraphicFramePr>
          <p:nvPr/>
        </p:nvGraphicFramePr>
        <p:xfrm>
          <a:off x="9167932" y="1559345"/>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“the"</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56</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2" name="Table 21">
            <a:extLst>
              <a:ext uri="{FF2B5EF4-FFF2-40B4-BE49-F238E27FC236}">
                <a16:creationId xmlns:a16="http://schemas.microsoft.com/office/drawing/2014/main" id="{D417CDE0-E265-4FCC-A931-28CB2331CE79}"/>
              </a:ext>
            </a:extLst>
          </p:cNvPr>
          <p:cNvGraphicFramePr>
            <a:graphicFrameLocks noGrp="1"/>
          </p:cNvGraphicFramePr>
          <p:nvPr/>
        </p:nvGraphicFramePr>
        <p:xfrm>
          <a:off x="8857398" y="546846"/>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“at"</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43</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sp>
        <p:nvSpPr>
          <p:cNvPr id="24" name="Text Box 6">
            <a:extLst>
              <a:ext uri="{FF2B5EF4-FFF2-40B4-BE49-F238E27FC236}">
                <a16:creationId xmlns:a16="http://schemas.microsoft.com/office/drawing/2014/main" id="{79B42129-871F-4CFC-82B2-CB21E7F2C7EE}"/>
              </a:ext>
            </a:extLst>
          </p:cNvPr>
          <p:cNvSpPr txBox="1">
            <a:spLocks noChangeArrowheads="1"/>
          </p:cNvSpPr>
          <p:nvPr/>
        </p:nvSpPr>
        <p:spPr bwMode="auto">
          <a:xfrm>
            <a:off x="7659134" y="2852857"/>
            <a:ext cx="2377341" cy="3698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err="1">
                <a:latin typeface="Courier New" charset="0"/>
                <a:ea typeface="+mn-ea"/>
              </a:rPr>
              <a:t>map.get</a:t>
            </a:r>
            <a:r>
              <a:rPr lang="en-US" dirty="0">
                <a:latin typeface="Courier New" charset="0"/>
                <a:ea typeface="+mn-ea"/>
              </a:rPr>
              <a:t>("the")</a:t>
            </a:r>
          </a:p>
        </p:txBody>
      </p:sp>
      <p:sp>
        <p:nvSpPr>
          <p:cNvPr id="25" name="Text Box 8">
            <a:extLst>
              <a:ext uri="{FF2B5EF4-FFF2-40B4-BE49-F238E27FC236}">
                <a16:creationId xmlns:a16="http://schemas.microsoft.com/office/drawing/2014/main" id="{E35EE7A6-EF33-495D-9C9F-B0EAC15764FB}"/>
              </a:ext>
            </a:extLst>
          </p:cNvPr>
          <p:cNvSpPr txBox="1">
            <a:spLocks noChangeArrowheads="1"/>
          </p:cNvSpPr>
          <p:nvPr/>
        </p:nvSpPr>
        <p:spPr bwMode="auto">
          <a:xfrm>
            <a:off x="10405194" y="2843598"/>
            <a:ext cx="517589" cy="3698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a:latin typeface="Courier New" charset="0"/>
                <a:ea typeface="+mn-ea"/>
              </a:rPr>
              <a:t>56</a:t>
            </a:r>
          </a:p>
        </p:txBody>
      </p:sp>
      <p:cxnSp>
        <p:nvCxnSpPr>
          <p:cNvPr id="27" name="Straight Arrow Connector 26">
            <a:extLst>
              <a:ext uri="{FF2B5EF4-FFF2-40B4-BE49-F238E27FC236}">
                <a16:creationId xmlns:a16="http://schemas.microsoft.com/office/drawing/2014/main" id="{BA479D91-5B74-4629-A5EA-6155A1E93DDB}"/>
              </a:ext>
            </a:extLst>
          </p:cNvPr>
          <p:cNvCxnSpPr>
            <a:cxnSpLocks/>
          </p:cNvCxnSpPr>
          <p:nvPr/>
        </p:nvCxnSpPr>
        <p:spPr>
          <a:xfrm flipV="1">
            <a:off x="8652085" y="2187306"/>
            <a:ext cx="0" cy="67388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381412F-F5D2-4E41-9D96-BFD00F654BE3}"/>
              </a:ext>
            </a:extLst>
          </p:cNvPr>
          <p:cNvCxnSpPr>
            <a:cxnSpLocks/>
          </p:cNvCxnSpPr>
          <p:nvPr/>
        </p:nvCxnSpPr>
        <p:spPr>
          <a:xfrm flipH="1">
            <a:off x="10644581" y="2187306"/>
            <a:ext cx="1" cy="633216"/>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78B59D1-737E-B545-A50D-E8DD8E79DBE9}"/>
              </a:ext>
            </a:extLst>
          </p:cNvPr>
          <p:cNvGrpSpPr/>
          <p:nvPr/>
        </p:nvGrpSpPr>
        <p:grpSpPr>
          <a:xfrm>
            <a:off x="575239" y="3207322"/>
            <a:ext cx="2320363" cy="3313705"/>
            <a:chOff x="908857" y="1530095"/>
            <a:chExt cx="2320363" cy="3313705"/>
          </a:xfrm>
        </p:grpSpPr>
        <p:sp>
          <p:nvSpPr>
            <p:cNvPr id="17" name="Rectangle 16">
              <a:extLst>
                <a:ext uri="{FF2B5EF4-FFF2-40B4-BE49-F238E27FC236}">
                  <a16:creationId xmlns:a16="http://schemas.microsoft.com/office/drawing/2014/main" id="{AFE8B959-8452-1445-B0E1-D5061A7987B4}"/>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1F10EB-8377-AD43-9C0D-A61C251BC5DB}"/>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Dictionary ADT</a:t>
              </a:r>
            </a:p>
          </p:txBody>
        </p:sp>
        <p:sp>
          <p:nvSpPr>
            <p:cNvPr id="26" name="TextBox 25">
              <a:extLst>
                <a:ext uri="{FF2B5EF4-FFF2-40B4-BE49-F238E27FC236}">
                  <a16:creationId xmlns:a16="http://schemas.microsoft.com/office/drawing/2014/main" id="{86D7C423-E843-8D4D-8596-755AC2D4C22A}"/>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28" name="TextBox 27">
              <a:extLst>
                <a:ext uri="{FF2B5EF4-FFF2-40B4-BE49-F238E27FC236}">
                  <a16:creationId xmlns:a16="http://schemas.microsoft.com/office/drawing/2014/main" id="{90045A4C-A371-D248-BFCC-E16D703166FD}"/>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30" name="TextBox 29">
              <a:extLst>
                <a:ext uri="{FF2B5EF4-FFF2-40B4-BE49-F238E27FC236}">
                  <a16:creationId xmlns:a16="http://schemas.microsoft.com/office/drawing/2014/main" id="{249EE9DF-5520-6C44-A18A-EB56BF524501}"/>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31" name="TextBox 30">
              <a:extLst>
                <a:ext uri="{FF2B5EF4-FFF2-40B4-BE49-F238E27FC236}">
                  <a16:creationId xmlns:a16="http://schemas.microsoft.com/office/drawing/2014/main" id="{BCB11B9E-BB02-CC4F-9CC6-D3F10AA13080}"/>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32" name="Content Placeholder 2">
            <a:extLst>
              <a:ext uri="{FF2B5EF4-FFF2-40B4-BE49-F238E27FC236}">
                <a16:creationId xmlns:a16="http://schemas.microsoft.com/office/drawing/2014/main" id="{B007207A-9CE2-DE44-86D2-C46E6CAA537A}"/>
              </a:ext>
            </a:extLst>
          </p:cNvPr>
          <p:cNvSpPr txBox="1">
            <a:spLocks/>
          </p:cNvSpPr>
          <p:nvPr/>
        </p:nvSpPr>
        <p:spPr>
          <a:xfrm>
            <a:off x="3218080" y="3129929"/>
            <a:ext cx="4441054" cy="3460482"/>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altLang="en-US" b="1" dirty="0">
                <a:solidFill>
                  <a:srgbClr val="B6A479"/>
                </a:solidFill>
              </a:rPr>
              <a:t>supported operations</a:t>
            </a:r>
            <a:r>
              <a:rPr lang="en-US" altLang="en-US" dirty="0"/>
              <a:t>:</a:t>
            </a:r>
          </a:p>
          <a:p>
            <a:pPr lvl="1"/>
            <a:r>
              <a:rPr lang="en-US" altLang="en-US" b="1" dirty="0"/>
              <a:t>put</a:t>
            </a:r>
            <a:r>
              <a:rPr lang="en-US" altLang="en-US" dirty="0"/>
              <a:t>(</a:t>
            </a:r>
            <a:r>
              <a:rPr lang="en-US" altLang="en-US" i="1" dirty="0"/>
              <a:t>key</a:t>
            </a:r>
            <a:r>
              <a:rPr lang="en-US" altLang="en-US" dirty="0"/>
              <a:t>, </a:t>
            </a:r>
            <a:r>
              <a:rPr lang="en-US" altLang="en-US" i="1" dirty="0"/>
              <a:t>value</a:t>
            </a:r>
            <a:r>
              <a:rPr lang="en-US" altLang="en-US" dirty="0"/>
              <a:t>): Adds a given item into collection with associated key, </a:t>
            </a:r>
          </a:p>
          <a:p>
            <a:pPr lvl="2"/>
            <a:r>
              <a:rPr lang="en-US" altLang="en-US" sz="1800" b="1" dirty="0"/>
              <a:t>if the map previously had a mapping for the given key, old value is replaced.  </a:t>
            </a:r>
            <a:br>
              <a:rPr lang="en-US" altLang="en-US" b="1" dirty="0"/>
            </a:br>
            <a:endParaRPr lang="en-US" altLang="en-US" sz="400" b="1" dirty="0"/>
          </a:p>
          <a:p>
            <a:pPr lvl="1"/>
            <a:r>
              <a:rPr lang="en-US" altLang="en-US" b="1" dirty="0"/>
              <a:t>get</a:t>
            </a:r>
            <a:r>
              <a:rPr lang="en-US" altLang="en-US" dirty="0"/>
              <a:t>(</a:t>
            </a:r>
            <a:r>
              <a:rPr lang="en-US" altLang="en-US" i="1" dirty="0"/>
              <a:t>key</a:t>
            </a:r>
            <a:r>
              <a:rPr lang="en-US" altLang="en-US" dirty="0"/>
              <a:t>): Retrieves the value mapped to the key</a:t>
            </a:r>
          </a:p>
          <a:p>
            <a:pPr lvl="1"/>
            <a:r>
              <a:rPr lang="en-US" altLang="en-US" b="1" dirty="0" err="1"/>
              <a:t>containsKey</a:t>
            </a:r>
            <a:r>
              <a:rPr lang="en-US" altLang="en-US" dirty="0"/>
              <a:t>(key): returns true if key is already associated with value in map, false otherwise</a:t>
            </a:r>
            <a:endParaRPr lang="en-US" altLang="en-US" sz="800" dirty="0"/>
          </a:p>
          <a:p>
            <a:pPr lvl="1"/>
            <a:r>
              <a:rPr lang="en-US" altLang="en-US" b="1" dirty="0"/>
              <a:t>remove</a:t>
            </a:r>
            <a:r>
              <a:rPr lang="en-US" altLang="en-US" dirty="0"/>
              <a:t>(</a:t>
            </a:r>
            <a:r>
              <a:rPr lang="en-US" altLang="en-US" i="1" dirty="0"/>
              <a:t>key</a:t>
            </a:r>
            <a:r>
              <a:rPr lang="en-US" altLang="en-US" dirty="0"/>
              <a:t>): Removes the given key and its mapped value</a:t>
            </a:r>
          </a:p>
        </p:txBody>
      </p:sp>
    </p:spTree>
    <p:extLst>
      <p:ext uri="{BB962C8B-B14F-4D97-AF65-F5344CB8AC3E}">
        <p14:creationId xmlns:p14="http://schemas.microsoft.com/office/powerpoint/2010/main" val="780953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E6CA-224D-2F4E-BD51-B3E8AF64743C}"/>
              </a:ext>
            </a:extLst>
          </p:cNvPr>
          <p:cNvSpPr>
            <a:spLocks noGrp="1"/>
          </p:cNvSpPr>
          <p:nvPr>
            <p:ph type="title"/>
          </p:nvPr>
        </p:nvSpPr>
        <p:spPr/>
        <p:txBody>
          <a:bodyPr/>
          <a:lstStyle/>
          <a:p>
            <a:r>
              <a:rPr lang="en-US" dirty="0"/>
              <a:t>Implementing a Dictionary with an Array</a:t>
            </a:r>
          </a:p>
        </p:txBody>
      </p:sp>
      <p:grpSp>
        <p:nvGrpSpPr>
          <p:cNvPr id="13" name="Group 12">
            <a:extLst>
              <a:ext uri="{FF2B5EF4-FFF2-40B4-BE49-F238E27FC236}">
                <a16:creationId xmlns:a16="http://schemas.microsoft.com/office/drawing/2014/main" id="{D80C0270-E7C8-CD41-8FC7-469E1530D9D3}"/>
              </a:ext>
            </a:extLst>
          </p:cNvPr>
          <p:cNvGrpSpPr/>
          <p:nvPr/>
        </p:nvGrpSpPr>
        <p:grpSpPr>
          <a:xfrm>
            <a:off x="2931561" y="1419454"/>
            <a:ext cx="4215179" cy="4050690"/>
            <a:chOff x="908858" y="1530095"/>
            <a:chExt cx="3005791" cy="4050690"/>
          </a:xfrm>
        </p:grpSpPr>
        <p:sp>
          <p:nvSpPr>
            <p:cNvPr id="14" name="Rectangle 13">
              <a:extLst>
                <a:ext uri="{FF2B5EF4-FFF2-40B4-BE49-F238E27FC236}">
                  <a16:creationId xmlns:a16="http://schemas.microsoft.com/office/drawing/2014/main" id="{D6FE16D3-EB1E-4E4A-A7D1-334AC7DAF77A}"/>
                </a:ext>
              </a:extLst>
            </p:cNvPr>
            <p:cNvSpPr/>
            <p:nvPr/>
          </p:nvSpPr>
          <p:spPr>
            <a:xfrm>
              <a:off x="908858" y="2061557"/>
              <a:ext cx="3005791" cy="3319174"/>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FAED8D-8EAF-DC48-9A1F-888BA3D2DEFF}"/>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ArrayDictionary</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&lt;K, V&gt;</a:t>
              </a:r>
            </a:p>
          </p:txBody>
        </p:sp>
        <p:sp>
          <p:nvSpPr>
            <p:cNvPr id="16" name="TextBox 15">
              <a:extLst>
                <a:ext uri="{FF2B5EF4-FFF2-40B4-BE49-F238E27FC236}">
                  <a16:creationId xmlns:a16="http://schemas.microsoft.com/office/drawing/2014/main" id="{ED13A7C6-AF41-F34D-9959-B84827B35032}"/>
                </a:ext>
              </a:extLst>
            </p:cNvPr>
            <p:cNvSpPr txBox="1"/>
            <p:nvPr/>
          </p:nvSpPr>
          <p:spPr>
            <a:xfrm>
              <a:off x="1014216" y="2887740"/>
              <a:ext cx="2900433" cy="2693045"/>
            </a:xfrm>
            <a:prstGeom prst="rect">
              <a:avLst/>
            </a:prstGeom>
            <a:noFill/>
          </p:spPr>
          <p:txBody>
            <a:bodyPr wrap="square" rtlCol="0">
              <a:spAutoFit/>
            </a:bodyPr>
            <a:lstStyle/>
            <a:p>
              <a:r>
                <a:rPr lang="en-US" sz="1300" u="sng" dirty="0">
                  <a:latin typeface="Courier New" panose="02070309020205020404" pitchFamily="49" charset="0"/>
                  <a:cs typeface="Courier New" panose="02070309020205020404" pitchFamily="49" charset="0"/>
                </a:rPr>
                <a:t>put</a:t>
              </a:r>
              <a:r>
                <a:rPr lang="en-US" sz="1300" dirty="0">
                  <a:latin typeface="Courier New" panose="02070309020205020404" pitchFamily="49" charset="0"/>
                  <a:cs typeface="Courier New" panose="02070309020205020404" pitchFamily="49" charset="0"/>
                </a:rPr>
                <a:t> find key, overwrite value if there. Otherwise create new pair, add to next available spot, grow array if necessary</a:t>
              </a:r>
            </a:p>
            <a:p>
              <a:r>
                <a:rPr lang="en-US" sz="1300" u="sng" dirty="0">
                  <a:latin typeface="Courier New" panose="02070309020205020404" pitchFamily="49" charset="0"/>
                  <a:cs typeface="Courier New" panose="02070309020205020404" pitchFamily="49" charset="0"/>
                </a:rPr>
                <a:t>get</a:t>
              </a:r>
              <a:r>
                <a:rPr lang="en-US" sz="1300" dirty="0">
                  <a:latin typeface="Courier New" panose="02070309020205020404" pitchFamily="49" charset="0"/>
                  <a:cs typeface="Courier New" panose="02070309020205020404" pitchFamily="49" charset="0"/>
                </a:rPr>
                <a:t> scan all pairs looking for given key, return associated item if found</a:t>
              </a:r>
            </a:p>
            <a:p>
              <a:r>
                <a:rPr lang="en-US" sz="1300" u="sng" dirty="0" err="1">
                  <a:latin typeface="Courier New" panose="02070309020205020404" pitchFamily="49" charset="0"/>
                  <a:cs typeface="Courier New" panose="02070309020205020404" pitchFamily="49" charset="0"/>
                </a:rPr>
                <a:t>containsKey</a:t>
              </a:r>
              <a:r>
                <a:rPr lang="en-US" sz="1300" dirty="0">
                  <a:latin typeface="Courier New" panose="02070309020205020404" pitchFamily="49" charset="0"/>
                  <a:cs typeface="Courier New" panose="02070309020205020404" pitchFamily="49" charset="0"/>
                </a:rPr>
                <a:t> scan all pairs, return if key is found</a:t>
              </a:r>
              <a:endParaRPr lang="en-US" sz="1300" u="sng" dirty="0">
                <a:latin typeface="Courier New" panose="02070309020205020404" pitchFamily="49" charset="0"/>
                <a:cs typeface="Courier New" panose="02070309020205020404" pitchFamily="49" charset="0"/>
              </a:endParaRPr>
            </a:p>
            <a:p>
              <a:r>
                <a:rPr lang="en-US" sz="1300" u="sng" dirty="0">
                  <a:latin typeface="Courier New" panose="02070309020205020404" pitchFamily="49" charset="0"/>
                  <a:cs typeface="Courier New" panose="02070309020205020404" pitchFamily="49" charset="0"/>
                </a:rPr>
                <a:t>remove</a:t>
              </a:r>
              <a:r>
                <a:rPr lang="en-US" sz="1300" dirty="0">
                  <a:latin typeface="Courier New" panose="02070309020205020404" pitchFamily="49" charset="0"/>
                  <a:cs typeface="Courier New" panose="02070309020205020404" pitchFamily="49" charset="0"/>
                </a:rPr>
                <a:t> scan all pairs, replace pair to be removed with last pair in collection</a:t>
              </a:r>
            </a:p>
            <a:p>
              <a:r>
                <a:rPr lang="en-US" sz="1300" u="sng" dirty="0">
                  <a:latin typeface="Courier New" panose="02070309020205020404" pitchFamily="49" charset="0"/>
                  <a:cs typeface="Courier New" panose="02070309020205020404" pitchFamily="49" charset="0"/>
                </a:rPr>
                <a:t>size</a:t>
              </a:r>
              <a:r>
                <a:rPr lang="en-US" sz="1300" dirty="0">
                  <a:latin typeface="Courier New" panose="02070309020205020404" pitchFamily="49" charset="0"/>
                  <a:cs typeface="Courier New" panose="02070309020205020404" pitchFamily="49" charset="0"/>
                </a:rPr>
                <a:t> return count of items in dictionary</a:t>
              </a:r>
              <a:endParaRPr lang="en-US" sz="1300" u="sng"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FCEAFF43-4C60-6A4E-BB33-0CBDA4866A6C}"/>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8" name="TextBox 17">
              <a:extLst>
                <a:ext uri="{FF2B5EF4-FFF2-40B4-BE49-F238E27FC236}">
                  <a16:creationId xmlns:a16="http://schemas.microsoft.com/office/drawing/2014/main" id="{C053BCA7-B32F-F445-BE5D-B5DFD07C3A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9" name="TextBox 18">
              <a:extLst>
                <a:ext uri="{FF2B5EF4-FFF2-40B4-BE49-F238E27FC236}">
                  <a16:creationId xmlns:a16="http://schemas.microsoft.com/office/drawing/2014/main" id="{B0C8F134-A183-CB45-B5DF-C2276C3D077D}"/>
                </a:ext>
              </a:extLst>
            </p:cNvPr>
            <p:cNvSpPr txBox="1"/>
            <p:nvPr/>
          </p:nvSpPr>
          <p:spPr>
            <a:xfrm>
              <a:off x="1014598" y="2298929"/>
              <a:ext cx="2035232" cy="276999"/>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Pair&lt;K, V&gt;[] data</a:t>
              </a:r>
            </a:p>
          </p:txBody>
        </p:sp>
      </p:grpSp>
      <p:sp>
        <p:nvSpPr>
          <p:cNvPr id="20" name="Rectangle 19">
            <a:extLst>
              <a:ext uri="{FF2B5EF4-FFF2-40B4-BE49-F238E27FC236}">
                <a16:creationId xmlns:a16="http://schemas.microsoft.com/office/drawing/2014/main" id="{130AA161-9E40-854D-BE46-0D256726AA31}"/>
              </a:ext>
            </a:extLst>
          </p:cNvPr>
          <p:cNvSpPr/>
          <p:nvPr/>
        </p:nvSpPr>
        <p:spPr>
          <a:xfrm>
            <a:off x="7199081" y="1033728"/>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40A52A83-078E-454D-A946-26C7D9FCC42A}"/>
              </a:ext>
            </a:extLst>
          </p:cNvPr>
          <p:cNvSpPr txBox="1"/>
          <p:nvPr/>
        </p:nvSpPr>
        <p:spPr>
          <a:xfrm>
            <a:off x="7337933" y="1214397"/>
            <a:ext cx="4765660" cy="2689198"/>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 – (if key is the last one looked at / not in the dictionary) </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22" name="TextBox 21">
            <a:extLst>
              <a:ext uri="{FF2B5EF4-FFF2-40B4-BE49-F238E27FC236}">
                <a16:creationId xmlns:a16="http://schemas.microsoft.com/office/drawing/2014/main" id="{FECBDCE2-5630-2145-812A-5DCFEE8700A3}"/>
              </a:ext>
            </a:extLst>
          </p:cNvPr>
          <p:cNvSpPr txBox="1"/>
          <p:nvPr/>
        </p:nvSpPr>
        <p:spPr>
          <a:xfrm>
            <a:off x="9298629" y="3505745"/>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23" name="TextBox 22">
            <a:extLst>
              <a:ext uri="{FF2B5EF4-FFF2-40B4-BE49-F238E27FC236}">
                <a16:creationId xmlns:a16="http://schemas.microsoft.com/office/drawing/2014/main" id="{09B23651-8E95-AA44-88CF-669D51914BB8}"/>
              </a:ext>
            </a:extLst>
          </p:cNvPr>
          <p:cNvSpPr txBox="1"/>
          <p:nvPr/>
        </p:nvSpPr>
        <p:spPr>
          <a:xfrm>
            <a:off x="9298629" y="1892051"/>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4" name="TextBox 23">
            <a:extLst>
              <a:ext uri="{FF2B5EF4-FFF2-40B4-BE49-F238E27FC236}">
                <a16:creationId xmlns:a16="http://schemas.microsoft.com/office/drawing/2014/main" id="{AD774A97-7CEC-AE42-9214-985D90EE1DAB}"/>
              </a:ext>
            </a:extLst>
          </p:cNvPr>
          <p:cNvSpPr txBox="1"/>
          <p:nvPr/>
        </p:nvSpPr>
        <p:spPr>
          <a:xfrm>
            <a:off x="9298629" y="2288408"/>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5" name="TextBox 24">
            <a:extLst>
              <a:ext uri="{FF2B5EF4-FFF2-40B4-BE49-F238E27FC236}">
                <a16:creationId xmlns:a16="http://schemas.microsoft.com/office/drawing/2014/main" id="{A757C3FB-89EE-764B-9E5F-59DEAD848E0C}"/>
              </a:ext>
            </a:extLst>
          </p:cNvPr>
          <p:cNvSpPr txBox="1"/>
          <p:nvPr/>
        </p:nvSpPr>
        <p:spPr>
          <a:xfrm>
            <a:off x="9298629" y="2728829"/>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26" name="TextBox 25">
            <a:extLst>
              <a:ext uri="{FF2B5EF4-FFF2-40B4-BE49-F238E27FC236}">
                <a16:creationId xmlns:a16="http://schemas.microsoft.com/office/drawing/2014/main" id="{F11C23BF-8160-B545-8A9F-C46049B1B78C}"/>
              </a:ext>
            </a:extLst>
          </p:cNvPr>
          <p:cNvSpPr txBox="1"/>
          <p:nvPr/>
        </p:nvSpPr>
        <p:spPr>
          <a:xfrm>
            <a:off x="9298629" y="3136413"/>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graphicFrame>
        <p:nvGraphicFramePr>
          <p:cNvPr id="27" name="Content Placeholder 5">
            <a:extLst>
              <a:ext uri="{FF2B5EF4-FFF2-40B4-BE49-F238E27FC236}">
                <a16:creationId xmlns:a16="http://schemas.microsoft.com/office/drawing/2014/main" id="{EF22EFAD-3E7B-CE43-B213-606F8A5B4AA4}"/>
              </a:ext>
            </a:extLst>
          </p:cNvPr>
          <p:cNvGraphicFramePr>
            <a:graphicFrameLocks noGrp="1"/>
          </p:cNvGraphicFramePr>
          <p:nvPr>
            <p:ph idx="1"/>
          </p:nvPr>
        </p:nvGraphicFramePr>
        <p:xfrm>
          <a:off x="2598471" y="5516291"/>
          <a:ext cx="3868628" cy="1062382"/>
        </p:xfrm>
        <a:graphic>
          <a:graphicData uri="http://schemas.openxmlformats.org/drawingml/2006/table">
            <a:tbl>
              <a:tblPr firstRow="1" bandRow="1">
                <a:tableStyleId>{5C22544A-7EE6-4342-B048-85BDC9FD1C3A}</a:tableStyleId>
              </a:tblPr>
              <a:tblGrid>
                <a:gridCol w="967157">
                  <a:extLst>
                    <a:ext uri="{9D8B030D-6E8A-4147-A177-3AD203B41FA5}">
                      <a16:colId xmlns:a16="http://schemas.microsoft.com/office/drawing/2014/main" val="3634816842"/>
                    </a:ext>
                  </a:extLst>
                </a:gridCol>
                <a:gridCol w="967157">
                  <a:extLst>
                    <a:ext uri="{9D8B030D-6E8A-4147-A177-3AD203B41FA5}">
                      <a16:colId xmlns:a16="http://schemas.microsoft.com/office/drawing/2014/main" val="2376362431"/>
                    </a:ext>
                  </a:extLst>
                </a:gridCol>
                <a:gridCol w="967157">
                  <a:extLst>
                    <a:ext uri="{9D8B030D-6E8A-4147-A177-3AD203B41FA5}">
                      <a16:colId xmlns:a16="http://schemas.microsoft.com/office/drawing/2014/main" val="2204204455"/>
                    </a:ext>
                  </a:extLst>
                </a:gridCol>
                <a:gridCol w="967157">
                  <a:extLst>
                    <a:ext uri="{9D8B030D-6E8A-4147-A177-3AD203B41FA5}">
                      <a16:colId xmlns:a16="http://schemas.microsoft.com/office/drawing/2014/main" val="584026190"/>
                    </a:ext>
                  </a:extLst>
                </a:gridCol>
              </a:tblGrid>
              <a:tr h="531191">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879438"/>
                  </a:ext>
                </a:extLst>
              </a:tr>
              <a:tr h="531191">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997942"/>
                  </a:ext>
                </a:extLst>
              </a:tr>
            </a:tbl>
          </a:graphicData>
        </a:graphic>
      </p:graphicFrame>
      <p:sp>
        <p:nvSpPr>
          <p:cNvPr id="28" name="TextBox 27">
            <a:extLst>
              <a:ext uri="{FF2B5EF4-FFF2-40B4-BE49-F238E27FC236}">
                <a16:creationId xmlns:a16="http://schemas.microsoft.com/office/drawing/2014/main" id="{7E8E9485-CFD3-D44C-85AA-D03E1A58C580}"/>
              </a:ext>
            </a:extLst>
          </p:cNvPr>
          <p:cNvSpPr txBox="1"/>
          <p:nvPr/>
        </p:nvSpPr>
        <p:spPr>
          <a:xfrm>
            <a:off x="96143" y="5372456"/>
            <a:ext cx="2854113" cy="1323439"/>
          </a:xfrm>
          <a:prstGeom prst="rect">
            <a:avLst/>
          </a:prstGeom>
          <a:noFill/>
        </p:spPr>
        <p:txBody>
          <a:bodyPr wrap="square" rtlCol="0">
            <a:spAutoFit/>
          </a:bodyPr>
          <a:lstStyle/>
          <a:p>
            <a:r>
              <a:rPr lang="en-US" sz="2000" dirty="0" err="1">
                <a:latin typeface="Courier New" panose="02070309020205020404" pitchFamily="49" charset="0"/>
                <a:cs typeface="Courier New" panose="02070309020205020404" pitchFamily="49" charset="0"/>
              </a:rPr>
              <a:t>containsKey</a:t>
            </a:r>
            <a:r>
              <a:rPr lang="en-US" sz="2000" dirty="0">
                <a:latin typeface="Courier New" panose="02070309020205020404" pitchFamily="49" charset="0"/>
                <a:cs typeface="Courier New" panose="02070309020205020404" pitchFamily="49" charset="0"/>
              </a:rPr>
              <a:t>(‘c’)</a:t>
            </a:r>
          </a:p>
          <a:p>
            <a:r>
              <a:rPr lang="en-US" sz="2000" dirty="0">
                <a:latin typeface="Courier New" panose="02070309020205020404" pitchFamily="49" charset="0"/>
                <a:cs typeface="Courier New" panose="02070309020205020404" pitchFamily="49" charset="0"/>
              </a:rPr>
              <a:t>get(‘d’)</a:t>
            </a:r>
          </a:p>
          <a:p>
            <a:r>
              <a:rPr lang="en-US" sz="2000" dirty="0">
                <a:latin typeface="Courier New" panose="02070309020205020404" pitchFamily="49" charset="0"/>
                <a:cs typeface="Courier New" panose="02070309020205020404" pitchFamily="49" charset="0"/>
              </a:rPr>
              <a:t>put(‘b’, 97)</a:t>
            </a:r>
          </a:p>
          <a:p>
            <a:r>
              <a:rPr lang="en-US" sz="2000" dirty="0">
                <a:latin typeface="Courier New" panose="02070309020205020404" pitchFamily="49" charset="0"/>
                <a:cs typeface="Courier New" panose="02070309020205020404" pitchFamily="49" charset="0"/>
              </a:rPr>
              <a:t>put(‘e’, 20)</a:t>
            </a:r>
          </a:p>
        </p:txBody>
      </p:sp>
      <p:sp>
        <p:nvSpPr>
          <p:cNvPr id="29" name="TextBox 28">
            <a:extLst>
              <a:ext uri="{FF2B5EF4-FFF2-40B4-BE49-F238E27FC236}">
                <a16:creationId xmlns:a16="http://schemas.microsoft.com/office/drawing/2014/main" id="{2F9FA22B-BB2E-8549-A587-266013B0D1FB}"/>
              </a:ext>
            </a:extLst>
          </p:cNvPr>
          <p:cNvSpPr txBox="1"/>
          <p:nvPr/>
        </p:nvSpPr>
        <p:spPr>
          <a:xfrm>
            <a:off x="2583347" y="6126489"/>
            <a:ext cx="811441" cy="369332"/>
          </a:xfrm>
          <a:prstGeom prst="rect">
            <a:avLst/>
          </a:prstGeom>
          <a:noFill/>
        </p:spPr>
        <p:txBody>
          <a:bodyPr wrap="none" rtlCol="0">
            <a:spAutoFit/>
          </a:bodyPr>
          <a:lstStyle/>
          <a:p>
            <a:r>
              <a:rPr lang="en-US" b="1" dirty="0">
                <a:solidFill>
                  <a:srgbClr val="4C3282"/>
                </a:solidFill>
              </a:rPr>
              <a:t>(‘a’, 1)</a:t>
            </a:r>
          </a:p>
        </p:txBody>
      </p:sp>
      <p:sp>
        <p:nvSpPr>
          <p:cNvPr id="43" name="TextBox 42">
            <a:extLst>
              <a:ext uri="{FF2B5EF4-FFF2-40B4-BE49-F238E27FC236}">
                <a16:creationId xmlns:a16="http://schemas.microsoft.com/office/drawing/2014/main" id="{5E73055A-ED5C-5145-B895-0661A5023510}"/>
              </a:ext>
            </a:extLst>
          </p:cNvPr>
          <p:cNvSpPr txBox="1"/>
          <p:nvPr/>
        </p:nvSpPr>
        <p:spPr>
          <a:xfrm>
            <a:off x="3652896" y="6126489"/>
            <a:ext cx="811441" cy="369332"/>
          </a:xfrm>
          <a:prstGeom prst="rect">
            <a:avLst/>
          </a:prstGeom>
          <a:noFill/>
        </p:spPr>
        <p:txBody>
          <a:bodyPr wrap="none" rtlCol="0">
            <a:spAutoFit/>
          </a:bodyPr>
          <a:lstStyle/>
          <a:p>
            <a:r>
              <a:rPr lang="en-US" b="1" dirty="0">
                <a:solidFill>
                  <a:srgbClr val="4C3282"/>
                </a:solidFill>
              </a:rPr>
              <a:t>(‘b’, 2)</a:t>
            </a:r>
          </a:p>
        </p:txBody>
      </p:sp>
      <p:grpSp>
        <p:nvGrpSpPr>
          <p:cNvPr id="44" name="Group 43">
            <a:extLst>
              <a:ext uri="{FF2B5EF4-FFF2-40B4-BE49-F238E27FC236}">
                <a16:creationId xmlns:a16="http://schemas.microsoft.com/office/drawing/2014/main" id="{F70B4FF1-3580-C546-B593-7735A4127DF9}"/>
              </a:ext>
            </a:extLst>
          </p:cNvPr>
          <p:cNvGrpSpPr/>
          <p:nvPr/>
        </p:nvGrpSpPr>
        <p:grpSpPr>
          <a:xfrm>
            <a:off x="331341" y="1478366"/>
            <a:ext cx="2320363" cy="3313705"/>
            <a:chOff x="908857" y="1530095"/>
            <a:chExt cx="2320363" cy="3313705"/>
          </a:xfrm>
        </p:grpSpPr>
        <p:sp>
          <p:nvSpPr>
            <p:cNvPr id="45" name="Rectangle 44">
              <a:extLst>
                <a:ext uri="{FF2B5EF4-FFF2-40B4-BE49-F238E27FC236}">
                  <a16:creationId xmlns:a16="http://schemas.microsoft.com/office/drawing/2014/main" id="{9C1F820A-A742-1F46-940B-49012129990D}"/>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69DD73-A938-2B44-ABDD-8B004CF4C7A1}"/>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Dictionary ADT</a:t>
              </a:r>
            </a:p>
          </p:txBody>
        </p:sp>
        <p:sp>
          <p:nvSpPr>
            <p:cNvPr id="47" name="TextBox 46">
              <a:extLst>
                <a:ext uri="{FF2B5EF4-FFF2-40B4-BE49-F238E27FC236}">
                  <a16:creationId xmlns:a16="http://schemas.microsoft.com/office/drawing/2014/main" id="{F399056C-F696-0442-801F-86E53552423E}"/>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48" name="TextBox 47">
              <a:extLst>
                <a:ext uri="{FF2B5EF4-FFF2-40B4-BE49-F238E27FC236}">
                  <a16:creationId xmlns:a16="http://schemas.microsoft.com/office/drawing/2014/main" id="{4EE41F04-DD8A-3E42-8E3A-05EE9C60E424}"/>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49" name="TextBox 48">
              <a:extLst>
                <a:ext uri="{FF2B5EF4-FFF2-40B4-BE49-F238E27FC236}">
                  <a16:creationId xmlns:a16="http://schemas.microsoft.com/office/drawing/2014/main" id="{126699E0-B7C0-0640-A69D-2DA9E06C979C}"/>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50" name="TextBox 49">
              <a:extLst>
                <a:ext uri="{FF2B5EF4-FFF2-40B4-BE49-F238E27FC236}">
                  <a16:creationId xmlns:a16="http://schemas.microsoft.com/office/drawing/2014/main" id="{43B3152C-FEEC-AD45-9F1C-033ED6C1FEF4}"/>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52" name="TextBox 51">
            <a:extLst>
              <a:ext uri="{FF2B5EF4-FFF2-40B4-BE49-F238E27FC236}">
                <a16:creationId xmlns:a16="http://schemas.microsoft.com/office/drawing/2014/main" id="{28197E85-4CC6-574A-B932-1BBE03349184}"/>
              </a:ext>
            </a:extLst>
          </p:cNvPr>
          <p:cNvSpPr txBox="1"/>
          <p:nvPr/>
        </p:nvSpPr>
        <p:spPr>
          <a:xfrm>
            <a:off x="4620027" y="6126489"/>
            <a:ext cx="811441" cy="369332"/>
          </a:xfrm>
          <a:prstGeom prst="rect">
            <a:avLst/>
          </a:prstGeom>
          <a:noFill/>
        </p:spPr>
        <p:txBody>
          <a:bodyPr wrap="none" rtlCol="0">
            <a:spAutoFit/>
          </a:bodyPr>
          <a:lstStyle/>
          <a:p>
            <a:r>
              <a:rPr lang="en-US" b="1" dirty="0">
                <a:solidFill>
                  <a:srgbClr val="4C3282"/>
                </a:solidFill>
              </a:rPr>
              <a:t>(‘c’, 3)</a:t>
            </a:r>
          </a:p>
        </p:txBody>
      </p:sp>
      <p:sp>
        <p:nvSpPr>
          <p:cNvPr id="53" name="TextBox 52">
            <a:extLst>
              <a:ext uri="{FF2B5EF4-FFF2-40B4-BE49-F238E27FC236}">
                <a16:creationId xmlns:a16="http://schemas.microsoft.com/office/drawing/2014/main" id="{EBEEA012-2C4B-F14B-BD13-3F504E713F2F}"/>
              </a:ext>
            </a:extLst>
          </p:cNvPr>
          <p:cNvSpPr txBox="1"/>
          <p:nvPr/>
        </p:nvSpPr>
        <p:spPr>
          <a:xfrm>
            <a:off x="4050144" y="6136176"/>
            <a:ext cx="500458" cy="369332"/>
          </a:xfrm>
          <a:prstGeom prst="rect">
            <a:avLst/>
          </a:prstGeom>
          <a:solidFill>
            <a:schemeClr val="bg1"/>
          </a:solidFill>
        </p:spPr>
        <p:txBody>
          <a:bodyPr wrap="none" rtlCol="0">
            <a:spAutoFit/>
          </a:bodyPr>
          <a:lstStyle/>
          <a:p>
            <a:r>
              <a:rPr lang="en-US" b="1" dirty="0">
                <a:solidFill>
                  <a:srgbClr val="4C3282"/>
                </a:solidFill>
              </a:rPr>
              <a:t>97)</a:t>
            </a:r>
          </a:p>
        </p:txBody>
      </p:sp>
      <p:sp>
        <p:nvSpPr>
          <p:cNvPr id="54" name="TextBox 53">
            <a:extLst>
              <a:ext uri="{FF2B5EF4-FFF2-40B4-BE49-F238E27FC236}">
                <a16:creationId xmlns:a16="http://schemas.microsoft.com/office/drawing/2014/main" id="{511AFCD3-CB3B-B846-89FF-AF2590DE3D34}"/>
              </a:ext>
            </a:extLst>
          </p:cNvPr>
          <p:cNvSpPr txBox="1"/>
          <p:nvPr/>
        </p:nvSpPr>
        <p:spPr>
          <a:xfrm>
            <a:off x="5542370" y="6126489"/>
            <a:ext cx="811441" cy="369332"/>
          </a:xfrm>
          <a:prstGeom prst="rect">
            <a:avLst/>
          </a:prstGeom>
          <a:solidFill>
            <a:schemeClr val="bg1"/>
          </a:solidFill>
        </p:spPr>
        <p:txBody>
          <a:bodyPr wrap="none" rtlCol="0">
            <a:spAutoFit/>
          </a:bodyPr>
          <a:lstStyle/>
          <a:p>
            <a:r>
              <a:rPr lang="en-US" b="1" dirty="0">
                <a:solidFill>
                  <a:srgbClr val="4C3282"/>
                </a:solidFill>
              </a:rPr>
              <a:t>(‘d’, 4)</a:t>
            </a:r>
          </a:p>
        </p:txBody>
      </p:sp>
      <p:sp>
        <p:nvSpPr>
          <p:cNvPr id="33" name="Footer Placeholder 3">
            <a:extLst>
              <a:ext uri="{FF2B5EF4-FFF2-40B4-BE49-F238E27FC236}">
                <a16:creationId xmlns:a16="http://schemas.microsoft.com/office/drawing/2014/main" id="{7176D6FE-5243-904C-B002-BD4BFA8DD166}"/>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34" name="TextBox 33">
            <a:extLst>
              <a:ext uri="{FF2B5EF4-FFF2-40B4-BE49-F238E27FC236}">
                <a16:creationId xmlns:a16="http://schemas.microsoft.com/office/drawing/2014/main" id="{C9CEA69D-16F6-2345-B368-985E32FC76B7}"/>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2 Minutes</a:t>
            </a:r>
          </a:p>
        </p:txBody>
      </p:sp>
      <p:sp>
        <p:nvSpPr>
          <p:cNvPr id="35" name="Rectangle 34">
            <a:extLst>
              <a:ext uri="{FF2B5EF4-FFF2-40B4-BE49-F238E27FC236}">
                <a16:creationId xmlns:a16="http://schemas.microsoft.com/office/drawing/2014/main" id="{130AA161-9E40-854D-BE46-0D256726AA31}"/>
              </a:ext>
            </a:extLst>
          </p:cNvPr>
          <p:cNvSpPr/>
          <p:nvPr/>
        </p:nvSpPr>
        <p:spPr>
          <a:xfrm>
            <a:off x="7226790" y="3779697"/>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40A52A83-078E-454D-A946-26C7D9FCC42A}"/>
              </a:ext>
            </a:extLst>
          </p:cNvPr>
          <p:cNvSpPr txBox="1"/>
          <p:nvPr/>
        </p:nvSpPr>
        <p:spPr>
          <a:xfrm>
            <a:off x="7365641" y="3960366"/>
            <a:ext cx="4956273" cy="2689198"/>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 – (if the key is the first one looked at)</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37" name="TextBox 36">
            <a:extLst>
              <a:ext uri="{FF2B5EF4-FFF2-40B4-BE49-F238E27FC236}">
                <a16:creationId xmlns:a16="http://schemas.microsoft.com/office/drawing/2014/main" id="{FECBDCE2-5630-2145-812A-5DCFEE8700A3}"/>
              </a:ext>
            </a:extLst>
          </p:cNvPr>
          <p:cNvSpPr txBox="1"/>
          <p:nvPr/>
        </p:nvSpPr>
        <p:spPr>
          <a:xfrm>
            <a:off x="9298629" y="6251072"/>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8" name="TextBox 37">
            <a:extLst>
              <a:ext uri="{FF2B5EF4-FFF2-40B4-BE49-F238E27FC236}">
                <a16:creationId xmlns:a16="http://schemas.microsoft.com/office/drawing/2014/main" id="{09B23651-8E95-AA44-88CF-669D51914BB8}"/>
              </a:ext>
            </a:extLst>
          </p:cNvPr>
          <p:cNvSpPr txBox="1"/>
          <p:nvPr/>
        </p:nvSpPr>
        <p:spPr>
          <a:xfrm>
            <a:off x="9298629" y="4637378"/>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9" name="TextBox 38">
            <a:extLst>
              <a:ext uri="{FF2B5EF4-FFF2-40B4-BE49-F238E27FC236}">
                <a16:creationId xmlns:a16="http://schemas.microsoft.com/office/drawing/2014/main" id="{AD774A97-7CEC-AE42-9214-985D90EE1DAB}"/>
              </a:ext>
            </a:extLst>
          </p:cNvPr>
          <p:cNvSpPr txBox="1"/>
          <p:nvPr/>
        </p:nvSpPr>
        <p:spPr>
          <a:xfrm>
            <a:off x="9298629" y="5033735"/>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0" name="TextBox 39">
            <a:extLst>
              <a:ext uri="{FF2B5EF4-FFF2-40B4-BE49-F238E27FC236}">
                <a16:creationId xmlns:a16="http://schemas.microsoft.com/office/drawing/2014/main" id="{A757C3FB-89EE-764B-9E5F-59DEAD848E0C}"/>
              </a:ext>
            </a:extLst>
          </p:cNvPr>
          <p:cNvSpPr txBox="1"/>
          <p:nvPr/>
        </p:nvSpPr>
        <p:spPr>
          <a:xfrm>
            <a:off x="9298629" y="5474156"/>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41" name="TextBox 40">
            <a:extLst>
              <a:ext uri="{FF2B5EF4-FFF2-40B4-BE49-F238E27FC236}">
                <a16:creationId xmlns:a16="http://schemas.microsoft.com/office/drawing/2014/main" id="{F11C23BF-8160-B545-8A9F-C46049B1B78C}"/>
              </a:ext>
            </a:extLst>
          </p:cNvPr>
          <p:cNvSpPr txBox="1"/>
          <p:nvPr/>
        </p:nvSpPr>
        <p:spPr>
          <a:xfrm>
            <a:off x="9298629" y="5881740"/>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graphicFrame>
        <p:nvGraphicFramePr>
          <p:cNvPr id="6" name="Table 5">
            <a:extLst>
              <a:ext uri="{FF2B5EF4-FFF2-40B4-BE49-F238E27FC236}">
                <a16:creationId xmlns:a16="http://schemas.microsoft.com/office/drawing/2014/main" id="{4177CFC1-E15A-1E48-80AA-66903DD798E8}"/>
              </a:ext>
            </a:extLst>
          </p:cNvPr>
          <p:cNvGraphicFramePr>
            <a:graphicFrameLocks noGrp="1"/>
          </p:cNvGraphicFramePr>
          <p:nvPr/>
        </p:nvGraphicFramePr>
        <p:xfrm>
          <a:off x="6464713" y="6052133"/>
          <a:ext cx="811440" cy="524131"/>
        </p:xfrm>
        <a:graphic>
          <a:graphicData uri="http://schemas.openxmlformats.org/drawingml/2006/table">
            <a:tbl>
              <a:tblPr/>
              <a:tblGrid>
                <a:gridCol w="811440">
                  <a:extLst>
                    <a:ext uri="{9D8B030D-6E8A-4147-A177-3AD203B41FA5}">
                      <a16:colId xmlns:a16="http://schemas.microsoft.com/office/drawing/2014/main" val="3648774892"/>
                    </a:ext>
                  </a:extLst>
                </a:gridCol>
              </a:tblGrid>
              <a:tr h="524131">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49364196"/>
                  </a:ext>
                </a:extLst>
              </a:tr>
            </a:tbl>
          </a:graphicData>
        </a:graphic>
      </p:graphicFrame>
      <p:sp>
        <p:nvSpPr>
          <p:cNvPr id="7" name="TextBox 6">
            <a:extLst>
              <a:ext uri="{FF2B5EF4-FFF2-40B4-BE49-F238E27FC236}">
                <a16:creationId xmlns:a16="http://schemas.microsoft.com/office/drawing/2014/main" id="{1DC1988D-DEF6-B14A-8CF6-9F694E148EA4}"/>
              </a:ext>
            </a:extLst>
          </p:cNvPr>
          <p:cNvSpPr txBox="1"/>
          <p:nvPr/>
        </p:nvSpPr>
        <p:spPr>
          <a:xfrm>
            <a:off x="6714781" y="5592715"/>
            <a:ext cx="311304" cy="369332"/>
          </a:xfrm>
          <a:prstGeom prst="rect">
            <a:avLst/>
          </a:prstGeom>
          <a:noFill/>
        </p:spPr>
        <p:txBody>
          <a:bodyPr wrap="none" rtlCol="0">
            <a:spAutoFit/>
          </a:bodyPr>
          <a:lstStyle/>
          <a:p>
            <a:pPr algn="ctr" defTabSz="914400"/>
            <a:r>
              <a:rPr lang="en-US" b="1" dirty="0">
                <a:solidFill>
                  <a:srgbClr val="B6A479"/>
                </a:solidFill>
              </a:rPr>
              <a:t>4</a:t>
            </a:r>
          </a:p>
        </p:txBody>
      </p:sp>
      <p:sp>
        <p:nvSpPr>
          <p:cNvPr id="51" name="TextBox 50">
            <a:extLst>
              <a:ext uri="{FF2B5EF4-FFF2-40B4-BE49-F238E27FC236}">
                <a16:creationId xmlns:a16="http://schemas.microsoft.com/office/drawing/2014/main" id="{AF4BE365-3E53-CB40-B53C-16D9E1110403}"/>
              </a:ext>
            </a:extLst>
          </p:cNvPr>
          <p:cNvSpPr txBox="1"/>
          <p:nvPr/>
        </p:nvSpPr>
        <p:spPr>
          <a:xfrm>
            <a:off x="6401754" y="6106652"/>
            <a:ext cx="922047" cy="369332"/>
          </a:xfrm>
          <a:prstGeom prst="rect">
            <a:avLst/>
          </a:prstGeom>
          <a:solidFill>
            <a:schemeClr val="bg1"/>
          </a:solidFill>
        </p:spPr>
        <p:txBody>
          <a:bodyPr wrap="none" rtlCol="0">
            <a:spAutoFit/>
          </a:bodyPr>
          <a:lstStyle/>
          <a:p>
            <a:r>
              <a:rPr lang="en-US" b="1" dirty="0">
                <a:solidFill>
                  <a:srgbClr val="4C3282"/>
                </a:solidFill>
              </a:rPr>
              <a:t>(‘e’, 20)</a:t>
            </a:r>
          </a:p>
        </p:txBody>
      </p:sp>
    </p:spTree>
    <p:extLst>
      <p:ext uri="{BB962C8B-B14F-4D97-AF65-F5344CB8AC3E}">
        <p14:creationId xmlns:p14="http://schemas.microsoft.com/office/powerpoint/2010/main" val="223249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500"/>
                                        <p:tgtEl>
                                          <p:spTgt spid="3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53" grpId="0" animBg="1"/>
      <p:bldP spid="37" grpId="0"/>
      <p:bldP spid="38" grpId="0"/>
      <p:bldP spid="39" grpId="0"/>
      <p:bldP spid="40" grpId="0"/>
      <p:bldP spid="41" grpId="0"/>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9E6CA-224D-2F4E-BD51-B3E8AF64743C}"/>
              </a:ext>
            </a:extLst>
          </p:cNvPr>
          <p:cNvSpPr>
            <a:spLocks noGrp="1"/>
          </p:cNvSpPr>
          <p:nvPr>
            <p:ph type="title"/>
          </p:nvPr>
        </p:nvSpPr>
        <p:spPr>
          <a:xfrm>
            <a:off x="575239" y="263276"/>
            <a:ext cx="11187259" cy="1014667"/>
          </a:xfrm>
        </p:spPr>
        <p:txBody>
          <a:bodyPr/>
          <a:lstStyle/>
          <a:p>
            <a:r>
              <a:rPr lang="en-US" dirty="0"/>
              <a:t>Implementing a Dictionary with Nodes</a:t>
            </a:r>
          </a:p>
        </p:txBody>
      </p:sp>
      <p:grpSp>
        <p:nvGrpSpPr>
          <p:cNvPr id="13" name="Group 12">
            <a:extLst>
              <a:ext uri="{FF2B5EF4-FFF2-40B4-BE49-F238E27FC236}">
                <a16:creationId xmlns:a16="http://schemas.microsoft.com/office/drawing/2014/main" id="{D80C0270-E7C8-CD41-8FC7-469E1530D9D3}"/>
              </a:ext>
            </a:extLst>
          </p:cNvPr>
          <p:cNvGrpSpPr/>
          <p:nvPr/>
        </p:nvGrpSpPr>
        <p:grpSpPr>
          <a:xfrm>
            <a:off x="3218949" y="1444362"/>
            <a:ext cx="3869239" cy="3481303"/>
            <a:chOff x="908858" y="1530095"/>
            <a:chExt cx="3869239" cy="3481303"/>
          </a:xfrm>
        </p:grpSpPr>
        <p:sp>
          <p:nvSpPr>
            <p:cNvPr id="14" name="Rectangle 13">
              <a:extLst>
                <a:ext uri="{FF2B5EF4-FFF2-40B4-BE49-F238E27FC236}">
                  <a16:creationId xmlns:a16="http://schemas.microsoft.com/office/drawing/2014/main" id="{D6FE16D3-EB1E-4E4A-A7D1-334AC7DAF77A}"/>
                </a:ext>
              </a:extLst>
            </p:cNvPr>
            <p:cNvSpPr/>
            <p:nvPr/>
          </p:nvSpPr>
          <p:spPr>
            <a:xfrm>
              <a:off x="908858" y="2061557"/>
              <a:ext cx="3869239" cy="294984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FAED8D-8EAF-DC48-9A1F-888BA3D2DEFF}"/>
                </a:ext>
              </a:extLst>
            </p:cNvPr>
            <p:cNvSpPr/>
            <p:nvPr/>
          </p:nvSpPr>
          <p:spPr>
            <a:xfrm>
              <a:off x="908858" y="1530095"/>
              <a:ext cx="3869234"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LinkedDictionary</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&lt;K, V&gt;</a:t>
              </a:r>
            </a:p>
          </p:txBody>
        </p:sp>
        <p:sp>
          <p:nvSpPr>
            <p:cNvPr id="16" name="TextBox 15">
              <a:extLst>
                <a:ext uri="{FF2B5EF4-FFF2-40B4-BE49-F238E27FC236}">
                  <a16:creationId xmlns:a16="http://schemas.microsoft.com/office/drawing/2014/main" id="{ED13A7C6-AF41-F34D-9959-B84827B35032}"/>
                </a:ext>
              </a:extLst>
            </p:cNvPr>
            <p:cNvSpPr txBox="1"/>
            <p:nvPr/>
          </p:nvSpPr>
          <p:spPr>
            <a:xfrm>
              <a:off x="1014215" y="2887740"/>
              <a:ext cx="3763877" cy="2123658"/>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if key is unused, create new with pair, add to front of list, else replace with new value</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scan all pairs looking for given key, return associated item if found</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scan all pairs, return if key is found</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scan all pairs, skip pair to be removed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FCEAFF43-4C60-6A4E-BB33-0CBDA4866A6C}"/>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8" name="TextBox 17">
              <a:extLst>
                <a:ext uri="{FF2B5EF4-FFF2-40B4-BE49-F238E27FC236}">
                  <a16:creationId xmlns:a16="http://schemas.microsoft.com/office/drawing/2014/main" id="{C053BCA7-B32F-F445-BE5D-B5DFD07C3A3E}"/>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9" name="TextBox 18">
              <a:extLst>
                <a:ext uri="{FF2B5EF4-FFF2-40B4-BE49-F238E27FC236}">
                  <a16:creationId xmlns:a16="http://schemas.microsoft.com/office/drawing/2014/main" id="{B0C8F134-A183-CB45-B5DF-C2276C3D077D}"/>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front</a:t>
              </a:r>
            </a:p>
            <a:p>
              <a:r>
                <a:rPr lang="en-US" sz="1200" dirty="0">
                  <a:latin typeface="Courier New" panose="02070309020205020404" pitchFamily="49" charset="0"/>
                  <a:cs typeface="Courier New" panose="02070309020205020404" pitchFamily="49" charset="0"/>
                </a:rPr>
                <a:t>size</a:t>
              </a:r>
            </a:p>
          </p:txBody>
        </p:sp>
      </p:grpSp>
      <p:sp>
        <p:nvSpPr>
          <p:cNvPr id="28" name="TextBox 27">
            <a:extLst>
              <a:ext uri="{FF2B5EF4-FFF2-40B4-BE49-F238E27FC236}">
                <a16:creationId xmlns:a16="http://schemas.microsoft.com/office/drawing/2014/main" id="{7E8E9485-CFD3-D44C-85AA-D03E1A58C580}"/>
              </a:ext>
            </a:extLst>
          </p:cNvPr>
          <p:cNvSpPr txBox="1"/>
          <p:nvPr/>
        </p:nvSpPr>
        <p:spPr>
          <a:xfrm>
            <a:off x="191943" y="4889811"/>
            <a:ext cx="2777262" cy="1323439"/>
          </a:xfrm>
          <a:prstGeom prst="rect">
            <a:avLst/>
          </a:prstGeom>
          <a:noFill/>
        </p:spPr>
        <p:txBody>
          <a:bodyPr wrap="square" rtlCol="0">
            <a:spAutoFit/>
          </a:bodyPr>
          <a:lstStyle/>
          <a:p>
            <a:r>
              <a:rPr lang="en-US" sz="2000" dirty="0" err="1">
                <a:latin typeface="Courier New" panose="02070309020205020404" pitchFamily="49" charset="0"/>
                <a:cs typeface="Courier New" panose="02070309020205020404" pitchFamily="49" charset="0"/>
              </a:rPr>
              <a:t>containsKey</a:t>
            </a:r>
            <a:r>
              <a:rPr lang="en-US" sz="2000" dirty="0">
                <a:latin typeface="Courier New" panose="02070309020205020404" pitchFamily="49" charset="0"/>
                <a:cs typeface="Courier New" panose="02070309020205020404" pitchFamily="49" charset="0"/>
              </a:rPr>
              <a:t>(‘c’)</a:t>
            </a:r>
          </a:p>
          <a:p>
            <a:r>
              <a:rPr lang="en-US" sz="2000" dirty="0">
                <a:latin typeface="Courier New" panose="02070309020205020404" pitchFamily="49" charset="0"/>
                <a:cs typeface="Courier New" panose="02070309020205020404" pitchFamily="49" charset="0"/>
              </a:rPr>
              <a:t>get(‘d’)</a:t>
            </a:r>
          </a:p>
          <a:p>
            <a:r>
              <a:rPr lang="en-US" sz="2000" dirty="0">
                <a:latin typeface="Courier New" panose="02070309020205020404" pitchFamily="49" charset="0"/>
                <a:cs typeface="Courier New" panose="02070309020205020404" pitchFamily="49" charset="0"/>
              </a:rPr>
              <a:t>put(‘b’, 20)</a:t>
            </a:r>
          </a:p>
          <a:p>
            <a:endParaRPr lang="en-US" sz="2000" dirty="0">
              <a:latin typeface="Courier New" panose="02070309020205020404" pitchFamily="49" charset="0"/>
              <a:cs typeface="Courier New" panose="02070309020205020404" pitchFamily="49" charset="0"/>
            </a:endParaRPr>
          </a:p>
        </p:txBody>
      </p:sp>
      <p:grpSp>
        <p:nvGrpSpPr>
          <p:cNvPr id="44" name="Group 43">
            <a:extLst>
              <a:ext uri="{FF2B5EF4-FFF2-40B4-BE49-F238E27FC236}">
                <a16:creationId xmlns:a16="http://schemas.microsoft.com/office/drawing/2014/main" id="{F70B4FF1-3580-C546-B593-7735A4127DF9}"/>
              </a:ext>
            </a:extLst>
          </p:cNvPr>
          <p:cNvGrpSpPr/>
          <p:nvPr/>
        </p:nvGrpSpPr>
        <p:grpSpPr>
          <a:xfrm>
            <a:off x="648841" y="1427566"/>
            <a:ext cx="2320363" cy="3313705"/>
            <a:chOff x="908857" y="1530095"/>
            <a:chExt cx="2320363" cy="3313705"/>
          </a:xfrm>
        </p:grpSpPr>
        <p:sp>
          <p:nvSpPr>
            <p:cNvPr id="45" name="Rectangle 44">
              <a:extLst>
                <a:ext uri="{FF2B5EF4-FFF2-40B4-BE49-F238E27FC236}">
                  <a16:creationId xmlns:a16="http://schemas.microsoft.com/office/drawing/2014/main" id="{9C1F820A-A742-1F46-940B-49012129990D}"/>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7769DD73-A938-2B44-ABDD-8B004CF4C7A1}"/>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Dictionary ADT</a:t>
              </a:r>
            </a:p>
          </p:txBody>
        </p:sp>
        <p:sp>
          <p:nvSpPr>
            <p:cNvPr id="47" name="TextBox 46">
              <a:extLst>
                <a:ext uri="{FF2B5EF4-FFF2-40B4-BE49-F238E27FC236}">
                  <a16:creationId xmlns:a16="http://schemas.microsoft.com/office/drawing/2014/main" id="{F399056C-F696-0442-801F-86E53552423E}"/>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48" name="TextBox 47">
              <a:extLst>
                <a:ext uri="{FF2B5EF4-FFF2-40B4-BE49-F238E27FC236}">
                  <a16:creationId xmlns:a16="http://schemas.microsoft.com/office/drawing/2014/main" id="{4EE41F04-DD8A-3E42-8E3A-05EE9C60E424}"/>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49" name="TextBox 48">
              <a:extLst>
                <a:ext uri="{FF2B5EF4-FFF2-40B4-BE49-F238E27FC236}">
                  <a16:creationId xmlns:a16="http://schemas.microsoft.com/office/drawing/2014/main" id="{126699E0-B7C0-0640-A69D-2DA9E06C979C}"/>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50" name="TextBox 49">
              <a:extLst>
                <a:ext uri="{FF2B5EF4-FFF2-40B4-BE49-F238E27FC236}">
                  <a16:creationId xmlns:a16="http://schemas.microsoft.com/office/drawing/2014/main" id="{43B3152C-FEEC-AD45-9F1C-033ED6C1FEF4}"/>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10" name="TextBox 9">
            <a:extLst>
              <a:ext uri="{FF2B5EF4-FFF2-40B4-BE49-F238E27FC236}">
                <a16:creationId xmlns:a16="http://schemas.microsoft.com/office/drawing/2014/main" id="{338AE5B0-4C30-ED48-9F1B-6C8C8A3F330C}"/>
              </a:ext>
            </a:extLst>
          </p:cNvPr>
          <p:cNvSpPr txBox="1"/>
          <p:nvPr/>
        </p:nvSpPr>
        <p:spPr>
          <a:xfrm>
            <a:off x="3021785" y="5178504"/>
            <a:ext cx="721672"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front</a:t>
            </a:r>
          </a:p>
        </p:txBody>
      </p:sp>
      <p:sp>
        <p:nvSpPr>
          <p:cNvPr id="68" name="Rectangle 67">
            <a:extLst>
              <a:ext uri="{FF2B5EF4-FFF2-40B4-BE49-F238E27FC236}">
                <a16:creationId xmlns:a16="http://schemas.microsoft.com/office/drawing/2014/main" id="{FD1953D5-18F4-F843-9E59-71180E4C4122}"/>
              </a:ext>
            </a:extLst>
          </p:cNvPr>
          <p:cNvSpPr/>
          <p:nvPr/>
        </p:nvSpPr>
        <p:spPr>
          <a:xfrm>
            <a:off x="5500191"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D6EDF7C4-8B6C-F348-94CB-BF029796821C}"/>
              </a:ext>
            </a:extLst>
          </p:cNvPr>
          <p:cNvCxnSpPr>
            <a:cxnSpLocks/>
          </p:cNvCxnSpPr>
          <p:nvPr/>
        </p:nvCxnSpPr>
        <p:spPr>
          <a:xfrm>
            <a:off x="5920449"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29FD6258-DF3D-6D40-B647-FF2C5EB6C270}"/>
              </a:ext>
            </a:extLst>
          </p:cNvPr>
          <p:cNvSpPr txBox="1"/>
          <p:nvPr/>
        </p:nvSpPr>
        <p:spPr>
          <a:xfrm>
            <a:off x="5448289" y="6150013"/>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‘c’</a:t>
            </a:r>
          </a:p>
        </p:txBody>
      </p:sp>
      <p:cxnSp>
        <p:nvCxnSpPr>
          <p:cNvPr id="71" name="Straight Arrow Connector 70">
            <a:extLst>
              <a:ext uri="{FF2B5EF4-FFF2-40B4-BE49-F238E27FC236}">
                <a16:creationId xmlns:a16="http://schemas.microsoft.com/office/drawing/2014/main" id="{7E8EFCEF-969E-8B4D-A871-F8BDCE158B77}"/>
              </a:ext>
            </a:extLst>
          </p:cNvPr>
          <p:cNvCxnSpPr/>
          <p:nvPr/>
        </p:nvCxnSpPr>
        <p:spPr>
          <a:xfrm>
            <a:off x="6354896" y="6295435"/>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EC02B28-DA24-7C44-A1BC-F28EE5BE5AB9}"/>
              </a:ext>
            </a:extLst>
          </p:cNvPr>
          <p:cNvCxnSpPr>
            <a:cxnSpLocks/>
          </p:cNvCxnSpPr>
          <p:nvPr/>
        </p:nvCxnSpPr>
        <p:spPr>
          <a:xfrm>
            <a:off x="6260444"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EEA619A4-639F-094F-948A-564C396A29FF}"/>
              </a:ext>
            </a:extLst>
          </p:cNvPr>
          <p:cNvSpPr txBox="1"/>
          <p:nvPr/>
        </p:nvSpPr>
        <p:spPr>
          <a:xfrm>
            <a:off x="5953190"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a:t>
            </a:r>
          </a:p>
        </p:txBody>
      </p:sp>
      <p:sp>
        <p:nvSpPr>
          <p:cNvPr id="75" name="Rectangle 74">
            <a:extLst>
              <a:ext uri="{FF2B5EF4-FFF2-40B4-BE49-F238E27FC236}">
                <a16:creationId xmlns:a16="http://schemas.microsoft.com/office/drawing/2014/main" id="{E4977230-B703-E04C-B781-DE7CF5E4AF2C}"/>
              </a:ext>
            </a:extLst>
          </p:cNvPr>
          <p:cNvSpPr/>
          <p:nvPr/>
        </p:nvSpPr>
        <p:spPr>
          <a:xfrm>
            <a:off x="4274870"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a:extLst>
              <a:ext uri="{FF2B5EF4-FFF2-40B4-BE49-F238E27FC236}">
                <a16:creationId xmlns:a16="http://schemas.microsoft.com/office/drawing/2014/main" id="{209AC17C-F610-9348-96EE-87F2ED70A110}"/>
              </a:ext>
            </a:extLst>
          </p:cNvPr>
          <p:cNvCxnSpPr>
            <a:cxnSpLocks/>
          </p:cNvCxnSpPr>
          <p:nvPr/>
        </p:nvCxnSpPr>
        <p:spPr>
          <a:xfrm>
            <a:off x="4695128"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0E995337-2962-FC45-A092-7387ACA6FCE1}"/>
              </a:ext>
            </a:extLst>
          </p:cNvPr>
          <p:cNvSpPr txBox="1"/>
          <p:nvPr/>
        </p:nvSpPr>
        <p:spPr>
          <a:xfrm>
            <a:off x="4222968" y="6150013"/>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‘b’</a:t>
            </a:r>
          </a:p>
        </p:txBody>
      </p:sp>
      <p:cxnSp>
        <p:nvCxnSpPr>
          <p:cNvPr id="78" name="Straight Arrow Connector 77">
            <a:extLst>
              <a:ext uri="{FF2B5EF4-FFF2-40B4-BE49-F238E27FC236}">
                <a16:creationId xmlns:a16="http://schemas.microsoft.com/office/drawing/2014/main" id="{C30599A6-FF25-E842-83A2-0BF8BBCAE7B5}"/>
              </a:ext>
            </a:extLst>
          </p:cNvPr>
          <p:cNvCxnSpPr>
            <a:cxnSpLocks/>
          </p:cNvCxnSpPr>
          <p:nvPr/>
        </p:nvCxnSpPr>
        <p:spPr>
          <a:xfrm>
            <a:off x="5129575" y="6295435"/>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E3B8463-E49E-AB4E-B078-57CAE87DFE68}"/>
              </a:ext>
            </a:extLst>
          </p:cNvPr>
          <p:cNvCxnSpPr>
            <a:cxnSpLocks/>
          </p:cNvCxnSpPr>
          <p:nvPr/>
        </p:nvCxnSpPr>
        <p:spPr>
          <a:xfrm>
            <a:off x="5035123"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3EFF6C0-64CD-3D4A-A32E-66B2858CA789}"/>
              </a:ext>
            </a:extLst>
          </p:cNvPr>
          <p:cNvSpPr txBox="1"/>
          <p:nvPr/>
        </p:nvSpPr>
        <p:spPr>
          <a:xfrm>
            <a:off x="4727869"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7</a:t>
            </a:r>
          </a:p>
        </p:txBody>
      </p:sp>
      <p:sp>
        <p:nvSpPr>
          <p:cNvPr id="60" name="Rectangle 59">
            <a:extLst>
              <a:ext uri="{FF2B5EF4-FFF2-40B4-BE49-F238E27FC236}">
                <a16:creationId xmlns:a16="http://schemas.microsoft.com/office/drawing/2014/main" id="{C8B91615-A08B-324F-A693-56216A7B0B0E}"/>
              </a:ext>
            </a:extLst>
          </p:cNvPr>
          <p:cNvSpPr/>
          <p:nvPr/>
        </p:nvSpPr>
        <p:spPr>
          <a:xfrm>
            <a:off x="6707796" y="6086778"/>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10268C7F-A5ED-2A4C-9170-0A6D431BFE57}"/>
              </a:ext>
            </a:extLst>
          </p:cNvPr>
          <p:cNvCxnSpPr>
            <a:cxnSpLocks/>
          </p:cNvCxnSpPr>
          <p:nvPr/>
        </p:nvCxnSpPr>
        <p:spPr>
          <a:xfrm>
            <a:off x="7128054" y="6086778"/>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ED8507A-0AAA-9940-A7CA-488CAAF79516}"/>
              </a:ext>
            </a:extLst>
          </p:cNvPr>
          <p:cNvSpPr txBox="1"/>
          <p:nvPr/>
        </p:nvSpPr>
        <p:spPr>
          <a:xfrm>
            <a:off x="6692292" y="6163665"/>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‘d’</a:t>
            </a:r>
          </a:p>
        </p:txBody>
      </p:sp>
      <p:cxnSp>
        <p:nvCxnSpPr>
          <p:cNvPr id="64" name="Straight Connector 63">
            <a:extLst>
              <a:ext uri="{FF2B5EF4-FFF2-40B4-BE49-F238E27FC236}">
                <a16:creationId xmlns:a16="http://schemas.microsoft.com/office/drawing/2014/main" id="{A28CA2B7-7FD0-6B45-BB2E-E5011AD2939D}"/>
              </a:ext>
            </a:extLst>
          </p:cNvPr>
          <p:cNvCxnSpPr>
            <a:cxnSpLocks/>
          </p:cNvCxnSpPr>
          <p:nvPr/>
        </p:nvCxnSpPr>
        <p:spPr>
          <a:xfrm>
            <a:off x="7468049" y="6086777"/>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5A65EE51-5D2F-9545-9DC7-D629DA26E720}"/>
              </a:ext>
            </a:extLst>
          </p:cNvPr>
          <p:cNvSpPr txBox="1"/>
          <p:nvPr/>
        </p:nvSpPr>
        <p:spPr>
          <a:xfrm>
            <a:off x="7160795" y="6150013"/>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4</a:t>
            </a:r>
          </a:p>
        </p:txBody>
      </p:sp>
      <p:cxnSp>
        <p:nvCxnSpPr>
          <p:cNvPr id="106" name="Straight Connector 105">
            <a:extLst>
              <a:ext uri="{FF2B5EF4-FFF2-40B4-BE49-F238E27FC236}">
                <a16:creationId xmlns:a16="http://schemas.microsoft.com/office/drawing/2014/main" id="{3886EF00-B3A8-F94B-AE13-EB6E1B16927E}"/>
              </a:ext>
            </a:extLst>
          </p:cNvPr>
          <p:cNvCxnSpPr>
            <a:cxnSpLocks/>
          </p:cNvCxnSpPr>
          <p:nvPr/>
        </p:nvCxnSpPr>
        <p:spPr>
          <a:xfrm flipH="1">
            <a:off x="7489934" y="6086777"/>
            <a:ext cx="144116" cy="428290"/>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B500C2DC-099E-3646-B217-2AC92704161E}"/>
              </a:ext>
            </a:extLst>
          </p:cNvPr>
          <p:cNvSpPr/>
          <p:nvPr/>
        </p:nvSpPr>
        <p:spPr>
          <a:xfrm>
            <a:off x="2928995" y="6092503"/>
            <a:ext cx="929790"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EA109C48-EBD9-D144-BD74-5CE1096AAB56}"/>
              </a:ext>
            </a:extLst>
          </p:cNvPr>
          <p:cNvCxnSpPr>
            <a:cxnSpLocks/>
          </p:cNvCxnSpPr>
          <p:nvPr/>
        </p:nvCxnSpPr>
        <p:spPr>
          <a:xfrm>
            <a:off x="3527249" y="609250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2C3D8690-7083-A442-82C7-20F1782E6AD9}"/>
              </a:ext>
            </a:extLst>
          </p:cNvPr>
          <p:cNvSpPr txBox="1"/>
          <p:nvPr/>
        </p:nvSpPr>
        <p:spPr>
          <a:xfrm>
            <a:off x="3055089" y="6155740"/>
            <a:ext cx="532451"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‘a’</a:t>
            </a:r>
          </a:p>
        </p:txBody>
      </p:sp>
      <p:cxnSp>
        <p:nvCxnSpPr>
          <p:cNvPr id="86" name="Straight Connector 85">
            <a:extLst>
              <a:ext uri="{FF2B5EF4-FFF2-40B4-BE49-F238E27FC236}">
                <a16:creationId xmlns:a16="http://schemas.microsoft.com/office/drawing/2014/main" id="{51A6A807-A288-8445-B95F-951FECA9EF14}"/>
              </a:ext>
            </a:extLst>
          </p:cNvPr>
          <p:cNvCxnSpPr>
            <a:cxnSpLocks/>
          </p:cNvCxnSpPr>
          <p:nvPr/>
        </p:nvCxnSpPr>
        <p:spPr>
          <a:xfrm>
            <a:off x="3867244" y="6092504"/>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AA412AD0-6CCC-4548-A177-C9F9D39B6B0D}"/>
              </a:ext>
            </a:extLst>
          </p:cNvPr>
          <p:cNvSpPr txBox="1"/>
          <p:nvPr/>
        </p:nvSpPr>
        <p:spPr>
          <a:xfrm>
            <a:off x="3559990" y="6155740"/>
            <a:ext cx="307254"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1</a:t>
            </a:r>
          </a:p>
        </p:txBody>
      </p:sp>
      <p:cxnSp>
        <p:nvCxnSpPr>
          <p:cNvPr id="74" name="Straight Arrow Connector 73">
            <a:extLst>
              <a:ext uri="{FF2B5EF4-FFF2-40B4-BE49-F238E27FC236}">
                <a16:creationId xmlns:a16="http://schemas.microsoft.com/office/drawing/2014/main" id="{7670A213-663A-414B-863D-804E627853C6}"/>
              </a:ext>
            </a:extLst>
          </p:cNvPr>
          <p:cNvCxnSpPr>
            <a:cxnSpLocks/>
          </p:cNvCxnSpPr>
          <p:nvPr/>
        </p:nvCxnSpPr>
        <p:spPr>
          <a:xfrm>
            <a:off x="3893657" y="6295436"/>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319875ED-D88B-6740-BC63-ACDF6CAC3BB3}"/>
              </a:ext>
            </a:extLst>
          </p:cNvPr>
          <p:cNvCxnSpPr>
            <a:cxnSpLocks/>
          </p:cNvCxnSpPr>
          <p:nvPr/>
        </p:nvCxnSpPr>
        <p:spPr>
          <a:xfrm>
            <a:off x="3484890" y="5549516"/>
            <a:ext cx="40655" cy="4613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CA8291D-0953-A84F-A504-601B14EDA144}"/>
              </a:ext>
            </a:extLst>
          </p:cNvPr>
          <p:cNvSpPr txBox="1"/>
          <p:nvPr/>
        </p:nvSpPr>
        <p:spPr>
          <a:xfrm>
            <a:off x="4688587" y="6146040"/>
            <a:ext cx="397889"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20</a:t>
            </a:r>
          </a:p>
        </p:txBody>
      </p:sp>
      <p:sp>
        <p:nvSpPr>
          <p:cNvPr id="57" name="Footer Placeholder 3">
            <a:extLst>
              <a:ext uri="{FF2B5EF4-FFF2-40B4-BE49-F238E27FC236}">
                <a16:creationId xmlns:a16="http://schemas.microsoft.com/office/drawing/2014/main" id="{93E6170C-7B53-E84D-A71D-D099C627A771}"/>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58" name="TextBox 57">
            <a:extLst>
              <a:ext uri="{FF2B5EF4-FFF2-40B4-BE49-F238E27FC236}">
                <a16:creationId xmlns:a16="http://schemas.microsoft.com/office/drawing/2014/main" id="{66D09179-97A5-7B4A-97FD-C58230D5666B}"/>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2 Minutes</a:t>
            </a:r>
          </a:p>
        </p:txBody>
      </p:sp>
      <p:sp>
        <p:nvSpPr>
          <p:cNvPr id="93" name="Rectangle 92">
            <a:extLst>
              <a:ext uri="{FF2B5EF4-FFF2-40B4-BE49-F238E27FC236}">
                <a16:creationId xmlns:a16="http://schemas.microsoft.com/office/drawing/2014/main" id="{7573B986-9A8F-E246-AE65-1EF17B21310E}"/>
              </a:ext>
            </a:extLst>
          </p:cNvPr>
          <p:cNvSpPr/>
          <p:nvPr/>
        </p:nvSpPr>
        <p:spPr>
          <a:xfrm>
            <a:off x="7468049" y="1018089"/>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a:extLst>
              <a:ext uri="{FF2B5EF4-FFF2-40B4-BE49-F238E27FC236}">
                <a16:creationId xmlns:a16="http://schemas.microsoft.com/office/drawing/2014/main" id="{699F864F-6804-224E-A2D6-FEF8C0B8D375}"/>
              </a:ext>
            </a:extLst>
          </p:cNvPr>
          <p:cNvSpPr txBox="1"/>
          <p:nvPr/>
        </p:nvSpPr>
        <p:spPr>
          <a:xfrm>
            <a:off x="7606901" y="1198758"/>
            <a:ext cx="4765660" cy="2689198"/>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 – (if key is the last one looked at / not in the dictionary) </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95" name="TextBox 94">
            <a:extLst>
              <a:ext uri="{FF2B5EF4-FFF2-40B4-BE49-F238E27FC236}">
                <a16:creationId xmlns:a16="http://schemas.microsoft.com/office/drawing/2014/main" id="{84DA6CE6-27AE-C347-ADD6-7263033F11D7}"/>
              </a:ext>
            </a:extLst>
          </p:cNvPr>
          <p:cNvSpPr txBox="1"/>
          <p:nvPr/>
        </p:nvSpPr>
        <p:spPr>
          <a:xfrm>
            <a:off x="9567597" y="3490106"/>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96" name="TextBox 95">
            <a:extLst>
              <a:ext uri="{FF2B5EF4-FFF2-40B4-BE49-F238E27FC236}">
                <a16:creationId xmlns:a16="http://schemas.microsoft.com/office/drawing/2014/main" id="{6FB5CC9F-CA85-2245-B078-95F300F4D950}"/>
              </a:ext>
            </a:extLst>
          </p:cNvPr>
          <p:cNvSpPr txBox="1"/>
          <p:nvPr/>
        </p:nvSpPr>
        <p:spPr>
          <a:xfrm>
            <a:off x="9567597" y="1876412"/>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98" name="TextBox 97">
            <a:extLst>
              <a:ext uri="{FF2B5EF4-FFF2-40B4-BE49-F238E27FC236}">
                <a16:creationId xmlns:a16="http://schemas.microsoft.com/office/drawing/2014/main" id="{1D7E82E0-C04C-6B49-A0D7-26BCF72AA886}"/>
              </a:ext>
            </a:extLst>
          </p:cNvPr>
          <p:cNvSpPr txBox="1"/>
          <p:nvPr/>
        </p:nvSpPr>
        <p:spPr>
          <a:xfrm>
            <a:off x="9567597" y="2272769"/>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100" name="TextBox 99">
            <a:extLst>
              <a:ext uri="{FF2B5EF4-FFF2-40B4-BE49-F238E27FC236}">
                <a16:creationId xmlns:a16="http://schemas.microsoft.com/office/drawing/2014/main" id="{F14D7DE2-C6C0-F341-9252-2CCEC29BCD1C}"/>
              </a:ext>
            </a:extLst>
          </p:cNvPr>
          <p:cNvSpPr txBox="1"/>
          <p:nvPr/>
        </p:nvSpPr>
        <p:spPr>
          <a:xfrm>
            <a:off x="9567597" y="2713190"/>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101" name="TextBox 100">
            <a:extLst>
              <a:ext uri="{FF2B5EF4-FFF2-40B4-BE49-F238E27FC236}">
                <a16:creationId xmlns:a16="http://schemas.microsoft.com/office/drawing/2014/main" id="{34603C7A-B62A-1547-9255-37172489F86F}"/>
              </a:ext>
            </a:extLst>
          </p:cNvPr>
          <p:cNvSpPr txBox="1"/>
          <p:nvPr/>
        </p:nvSpPr>
        <p:spPr>
          <a:xfrm>
            <a:off x="9567597" y="3120774"/>
            <a:ext cx="1292341"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a:t>
            </a:r>
          </a:p>
        </p:txBody>
      </p:sp>
      <p:sp>
        <p:nvSpPr>
          <p:cNvPr id="102" name="TextBox 101">
            <a:extLst>
              <a:ext uri="{FF2B5EF4-FFF2-40B4-BE49-F238E27FC236}">
                <a16:creationId xmlns:a16="http://schemas.microsoft.com/office/drawing/2014/main" id="{C4C7E073-70BF-B044-A472-8C285D5F2DF9}"/>
              </a:ext>
            </a:extLst>
          </p:cNvPr>
          <p:cNvSpPr txBox="1"/>
          <p:nvPr/>
        </p:nvSpPr>
        <p:spPr>
          <a:xfrm>
            <a:off x="7603873" y="3981364"/>
            <a:ext cx="4956273" cy="2689198"/>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 – (if the key is the first one looked at)</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get()</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containsKey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remove()</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p:txBody>
      </p:sp>
      <p:sp>
        <p:nvSpPr>
          <p:cNvPr id="103" name="TextBox 102">
            <a:extLst>
              <a:ext uri="{FF2B5EF4-FFF2-40B4-BE49-F238E27FC236}">
                <a16:creationId xmlns:a16="http://schemas.microsoft.com/office/drawing/2014/main" id="{1BB96B5D-E89D-B84B-A1F0-C461A03972E0}"/>
              </a:ext>
            </a:extLst>
          </p:cNvPr>
          <p:cNvSpPr txBox="1"/>
          <p:nvPr/>
        </p:nvSpPr>
        <p:spPr>
          <a:xfrm>
            <a:off x="9487396" y="6101528"/>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104" name="TextBox 103">
            <a:extLst>
              <a:ext uri="{FF2B5EF4-FFF2-40B4-BE49-F238E27FC236}">
                <a16:creationId xmlns:a16="http://schemas.microsoft.com/office/drawing/2014/main" id="{0FA33DDC-E26D-7548-A8CF-1E648434EDE7}"/>
              </a:ext>
            </a:extLst>
          </p:cNvPr>
          <p:cNvSpPr txBox="1"/>
          <p:nvPr/>
        </p:nvSpPr>
        <p:spPr>
          <a:xfrm>
            <a:off x="9487396" y="4487834"/>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107" name="TextBox 106">
            <a:extLst>
              <a:ext uri="{FF2B5EF4-FFF2-40B4-BE49-F238E27FC236}">
                <a16:creationId xmlns:a16="http://schemas.microsoft.com/office/drawing/2014/main" id="{6ED75C21-E4D3-AB49-8D6A-38A60E547436}"/>
              </a:ext>
            </a:extLst>
          </p:cNvPr>
          <p:cNvSpPr txBox="1"/>
          <p:nvPr/>
        </p:nvSpPr>
        <p:spPr>
          <a:xfrm>
            <a:off x="9487396" y="4884191"/>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108" name="TextBox 107">
            <a:extLst>
              <a:ext uri="{FF2B5EF4-FFF2-40B4-BE49-F238E27FC236}">
                <a16:creationId xmlns:a16="http://schemas.microsoft.com/office/drawing/2014/main" id="{1595233C-E3BC-0940-A921-0BA2745FD39B}"/>
              </a:ext>
            </a:extLst>
          </p:cNvPr>
          <p:cNvSpPr txBox="1"/>
          <p:nvPr/>
        </p:nvSpPr>
        <p:spPr>
          <a:xfrm>
            <a:off x="9487396" y="5324612"/>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109" name="TextBox 108">
            <a:extLst>
              <a:ext uri="{FF2B5EF4-FFF2-40B4-BE49-F238E27FC236}">
                <a16:creationId xmlns:a16="http://schemas.microsoft.com/office/drawing/2014/main" id="{7E66933C-38DA-3E4D-A1ED-4B868131272E}"/>
              </a:ext>
            </a:extLst>
          </p:cNvPr>
          <p:cNvSpPr txBox="1"/>
          <p:nvPr/>
        </p:nvSpPr>
        <p:spPr>
          <a:xfrm>
            <a:off x="9487396" y="5732196"/>
            <a:ext cx="1558440"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Tree>
    <p:extLst>
      <p:ext uri="{BB962C8B-B14F-4D97-AF65-F5344CB8AC3E}">
        <p14:creationId xmlns:p14="http://schemas.microsoft.com/office/powerpoint/2010/main" val="188729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5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fade">
                                      <p:cBhvr>
                                        <p:cTn id="12" dur="500"/>
                                        <p:tgtEl>
                                          <p:spTgt spid="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500"/>
                                        <p:tgtEl>
                                          <p:spTgt spid="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0"/>
                                        </p:tgtEl>
                                      </p:cBhvr>
                                    </p:animEffect>
                                    <p:set>
                                      <p:cBhvr>
                                        <p:cTn id="22" dur="1" fill="hold">
                                          <p:stCondLst>
                                            <p:cond delay="499"/>
                                          </p:stCondLst>
                                        </p:cTn>
                                        <p:tgtEl>
                                          <p:spTgt spid="80"/>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500"/>
                                        <p:tgtEl>
                                          <p:spTgt spid="10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500"/>
                                        <p:tgtEl>
                                          <p:spTgt spid="9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fade">
                                      <p:cBhvr>
                                        <p:cTn id="35" dur="500"/>
                                        <p:tgtEl>
                                          <p:spTgt spid="9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500"/>
                                        <p:tgtEl>
                                          <p:spTgt spid="9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500"/>
                                        <p:tgtEl>
                                          <p:spTgt spid="10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fade">
                                      <p:cBhvr>
                                        <p:cTn id="60" dur="500"/>
                                        <p:tgtEl>
                                          <p:spTgt spid="10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500"/>
                                        <p:tgtEl>
                                          <p:spTgt spid="10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fade">
                                      <p:cBhvr>
                                        <p:cTn id="70" dur="500"/>
                                        <p:tgtEl>
                                          <p:spTgt spid="10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3"/>
                                        </p:tgtEl>
                                        <p:attrNameLst>
                                          <p:attrName>style.visibility</p:attrName>
                                        </p:attrNameLst>
                                      </p:cBhvr>
                                      <p:to>
                                        <p:strVal val="visible"/>
                                      </p:to>
                                    </p:set>
                                    <p:animEffect transition="in" filter="fade">
                                      <p:cBhvr>
                                        <p:cTn id="7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105" grpId="0"/>
      <p:bldP spid="95" grpId="0"/>
      <p:bldP spid="96" grpId="0"/>
      <p:bldP spid="98" grpId="0"/>
      <p:bldP spid="100" grpId="0"/>
      <p:bldP spid="101" grpId="0"/>
      <p:bldP spid="103" grpId="0"/>
      <p:bldP spid="104" grpId="0"/>
      <p:bldP spid="107" grpId="0"/>
      <p:bldP spid="108"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61A0-A368-4E72-88FE-CD3416BA1D6F}"/>
              </a:ext>
            </a:extLst>
          </p:cNvPr>
          <p:cNvSpPr>
            <a:spLocks noGrp="1"/>
          </p:cNvSpPr>
          <p:nvPr>
            <p:ph type="title"/>
          </p:nvPr>
        </p:nvSpPr>
        <p:spPr/>
        <p:txBody>
          <a:bodyPr/>
          <a:lstStyle/>
          <a:p>
            <a:r>
              <a:rPr lang="en-US" dirty="0"/>
              <a:t>Design Decisions</a:t>
            </a:r>
          </a:p>
        </p:txBody>
      </p:sp>
      <p:sp>
        <p:nvSpPr>
          <p:cNvPr id="3" name="Content Placeholder 2">
            <a:extLst>
              <a:ext uri="{FF2B5EF4-FFF2-40B4-BE49-F238E27FC236}">
                <a16:creationId xmlns:a16="http://schemas.microsoft.com/office/drawing/2014/main" id="{664E9F9D-2923-4EA0-84E4-0DDF4980AB69}"/>
              </a:ext>
            </a:extLst>
          </p:cNvPr>
          <p:cNvSpPr>
            <a:spLocks noGrp="1"/>
          </p:cNvSpPr>
          <p:nvPr>
            <p:ph idx="1"/>
          </p:nvPr>
        </p:nvSpPr>
        <p:spPr>
          <a:xfrm>
            <a:off x="575240" y="1277943"/>
            <a:ext cx="11187258" cy="5353766"/>
          </a:xfrm>
        </p:spPr>
        <p:txBody>
          <a:bodyPr>
            <a:normAutofit/>
          </a:bodyPr>
          <a:lstStyle/>
          <a:p>
            <a:r>
              <a:rPr lang="en-US" b="1" dirty="0">
                <a:solidFill>
                  <a:srgbClr val="B6A479"/>
                </a:solidFill>
              </a:rPr>
              <a:t>Situation #1: </a:t>
            </a:r>
            <a:r>
              <a:rPr lang="en-US" dirty="0"/>
              <a:t>Write a data structure that implements the List ADT that will be used to store a list of songs in a playlist. </a:t>
            </a:r>
          </a:p>
          <a:p>
            <a:pPr algn="ctr"/>
            <a:r>
              <a:rPr lang="en-US" b="1" dirty="0" err="1">
                <a:solidFill>
                  <a:srgbClr val="4C3282"/>
                </a:solidFill>
              </a:rPr>
              <a:t>ArrayList</a:t>
            </a:r>
            <a:r>
              <a:rPr lang="en-US" b="1" dirty="0">
                <a:solidFill>
                  <a:srgbClr val="4C3282"/>
                </a:solidFill>
              </a:rPr>
              <a:t> – I want to be able to shuffle play on the playlist</a:t>
            </a:r>
          </a:p>
          <a:p>
            <a:r>
              <a:rPr lang="en-US" b="1" dirty="0">
                <a:solidFill>
                  <a:srgbClr val="B6A479"/>
                </a:solidFill>
              </a:rPr>
              <a:t>Situation #2: </a:t>
            </a:r>
            <a:r>
              <a:rPr lang="en-US" dirty="0"/>
              <a:t>Write a data structure that implements the List ADT that will be used to store the history of a bank customer’s transactions.</a:t>
            </a:r>
          </a:p>
          <a:p>
            <a:pPr algn="ctr"/>
            <a:r>
              <a:rPr lang="en-US" b="1" dirty="0" err="1">
                <a:solidFill>
                  <a:srgbClr val="4C3282"/>
                </a:solidFill>
              </a:rPr>
              <a:t>ArrayList</a:t>
            </a:r>
            <a:r>
              <a:rPr lang="en-US" b="1" dirty="0">
                <a:solidFill>
                  <a:srgbClr val="4C3282"/>
                </a:solidFill>
              </a:rPr>
              <a:t> – optimize for addition to back and accessing of elements </a:t>
            </a:r>
          </a:p>
          <a:p>
            <a:r>
              <a:rPr lang="en-US" b="1" dirty="0">
                <a:solidFill>
                  <a:srgbClr val="B6A479"/>
                </a:solidFill>
              </a:rPr>
              <a:t>Situation #3: </a:t>
            </a:r>
            <a:r>
              <a:rPr lang="en-US" dirty="0"/>
              <a:t>Write a data structure that implements the List ADT that will be used to store the order of students waiting to speak to a TA at a tutoring center</a:t>
            </a:r>
          </a:p>
          <a:p>
            <a:pPr algn="ctr"/>
            <a:r>
              <a:rPr lang="en-US" b="1" dirty="0">
                <a:solidFill>
                  <a:srgbClr val="4C3282"/>
                </a:solidFill>
              </a:rPr>
              <a:t>LinkedList - optimize for removal from front</a:t>
            </a:r>
          </a:p>
          <a:p>
            <a:pPr algn="ctr"/>
            <a:r>
              <a:rPr lang="en-US" b="1" dirty="0" err="1">
                <a:solidFill>
                  <a:srgbClr val="4C3282"/>
                </a:solidFill>
              </a:rPr>
              <a:t>ArrayList</a:t>
            </a:r>
            <a:r>
              <a:rPr lang="en-US" b="1" dirty="0">
                <a:solidFill>
                  <a:srgbClr val="4C3282"/>
                </a:solidFill>
              </a:rPr>
              <a:t> – optimize for addition to back</a:t>
            </a:r>
            <a:endParaRPr lang="en-US" dirty="0"/>
          </a:p>
        </p:txBody>
      </p:sp>
      <p:sp>
        <p:nvSpPr>
          <p:cNvPr id="5" name="Slide Number Placeholder 4">
            <a:extLst>
              <a:ext uri="{FF2B5EF4-FFF2-40B4-BE49-F238E27FC236}">
                <a16:creationId xmlns:a16="http://schemas.microsoft.com/office/drawing/2014/main" id="{81C12254-5039-41F1-97ED-007D962F8E8A}"/>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7" name="Footer Placeholder 3">
            <a:extLst>
              <a:ext uri="{FF2B5EF4-FFF2-40B4-BE49-F238E27FC236}">
                <a16:creationId xmlns:a16="http://schemas.microsoft.com/office/drawing/2014/main" id="{A6ED5720-91AE-ED45-91D9-EC05220C266B}"/>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252206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0B73-23F5-4B1B-8D8E-49C7D11F65D0}"/>
              </a:ext>
            </a:extLst>
          </p:cNvPr>
          <p:cNvSpPr>
            <a:spLocks noGrp="1"/>
          </p:cNvSpPr>
          <p:nvPr>
            <p:ph type="title"/>
          </p:nvPr>
        </p:nvSpPr>
        <p:spPr/>
        <p:txBody>
          <a:bodyPr/>
          <a:lstStyle/>
          <a:p>
            <a:r>
              <a:rPr lang="en-US" dirty="0"/>
              <a:t>List ADT tradeoffs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0193C5-3041-464C-99F3-871F1179E898}"/>
                  </a:ext>
                </a:extLst>
              </p:cNvPr>
              <p:cNvSpPr>
                <a:spLocks noGrp="1"/>
              </p:cNvSpPr>
              <p:nvPr>
                <p:ph idx="1"/>
              </p:nvPr>
            </p:nvSpPr>
            <p:spPr>
              <a:xfrm>
                <a:off x="575239" y="1476733"/>
                <a:ext cx="11187258" cy="4845504"/>
              </a:xfrm>
            </p:spPr>
            <p:txBody>
              <a:bodyPr>
                <a:normAutofit/>
              </a:bodyPr>
              <a:lstStyle/>
              <a:p>
                <a:r>
                  <a:rPr lang="en-US" dirty="0"/>
                  <a:t>Last time: we used “slow” and “fast” to describe running times. Let’s be a little more precise.</a:t>
                </a:r>
              </a:p>
              <a:p>
                <a:r>
                  <a:rPr lang="en-US" dirty="0"/>
                  <a:t>Recall these basic Big-O ideas from 14X: Suppose our list has N elements</a:t>
                </a:r>
              </a:p>
              <a:p>
                <a:pPr lvl="1"/>
                <a:r>
                  <a:rPr lang="en-US" dirty="0"/>
                  <a:t>If a method takes a constant number of steps (like 23 or 5) its running time is O(1)</a:t>
                </a:r>
              </a:p>
              <a:p>
                <a:pPr lvl="1"/>
                <a:r>
                  <a:rPr lang="en-US" dirty="0"/>
                  <a:t>If a method takes a linear number of steps (like 4N+3) its running time is O(N)</a:t>
                </a:r>
              </a:p>
              <a:p>
                <a:r>
                  <a:rPr lang="en-US" dirty="0"/>
                  <a:t>For </a:t>
                </a:r>
                <a:r>
                  <a:rPr lang="en-US" dirty="0" err="1"/>
                  <a:t>ArrayLists</a:t>
                </a:r>
                <a:r>
                  <a:rPr lang="en-US" dirty="0"/>
                  <a:t> and </a:t>
                </a:r>
                <a:r>
                  <a:rPr lang="en-US" dirty="0" err="1"/>
                  <a:t>LinkedLists</a:t>
                </a:r>
                <a:r>
                  <a:rPr lang="en-US" dirty="0"/>
                  <a:t>, what is the O() for each of these operations?</a:t>
                </a:r>
              </a:p>
              <a:p>
                <a:pPr lvl="1"/>
                <a:r>
                  <a:rPr lang="en-US" dirty="0"/>
                  <a:t>Time needed to access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m:rPr>
                            <m:sty m:val="p"/>
                          </m:rPr>
                          <a:rPr lang="en-US" b="0" i="0" smtClean="0">
                            <a:latin typeface="Cambria Math" panose="02040503050406030204" pitchFamily="18" charset="0"/>
                          </a:rPr>
                          <m:t>th</m:t>
                        </m:r>
                      </m:sup>
                    </m:sSup>
                  </m:oMath>
                </a14:m>
                <a:r>
                  <a:rPr lang="en-US" dirty="0"/>
                  <a:t> element:</a:t>
                </a:r>
              </a:p>
              <a:p>
                <a:pPr lvl="1"/>
                <a:r>
                  <a:rPr lang="en-US" dirty="0"/>
                  <a:t>Time needed to insert at end (the array is full!)</a:t>
                </a:r>
              </a:p>
              <a:p>
                <a:r>
                  <a:rPr lang="en-US" dirty="0"/>
                  <a:t>What are the memory tradeoffs for our two implementations?</a:t>
                </a:r>
              </a:p>
              <a:p>
                <a:pPr lvl="1"/>
                <a:r>
                  <a:rPr lang="en-US" dirty="0"/>
                  <a:t>Amount of space used overall</a:t>
                </a:r>
              </a:p>
              <a:p>
                <a:pPr lvl="1"/>
                <a:r>
                  <a:rPr lang="en-US" dirty="0"/>
                  <a:t>Amount of space used per element</a:t>
                </a:r>
              </a:p>
            </p:txBody>
          </p:sp>
        </mc:Choice>
        <mc:Fallback xmlns="">
          <p:sp>
            <p:nvSpPr>
              <p:cNvPr id="3" name="Content Placeholder 2">
                <a:extLst>
                  <a:ext uri="{FF2B5EF4-FFF2-40B4-BE49-F238E27FC236}">
                    <a16:creationId xmlns:a16="http://schemas.microsoft.com/office/drawing/2014/main" id="{FF0193C5-3041-464C-99F3-871F1179E898}"/>
                  </a:ext>
                </a:extLst>
              </p:cNvPr>
              <p:cNvSpPr>
                <a:spLocks noGrp="1" noRot="1" noChangeAspect="1" noMove="1" noResize="1" noEditPoints="1" noAdjustHandles="1" noChangeArrowheads="1" noChangeShapeType="1" noTextEdit="1"/>
              </p:cNvSpPr>
              <p:nvPr>
                <p:ph idx="1"/>
              </p:nvPr>
            </p:nvSpPr>
            <p:spPr>
              <a:xfrm>
                <a:off x="575239" y="1476733"/>
                <a:ext cx="11187258" cy="4845504"/>
              </a:xfrm>
              <a:blipFill>
                <a:blip r:embed="rId3"/>
                <a:stretch>
                  <a:fillRect l="-272" t="-1509" r="-109"/>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EF47F6E-6DD0-4229-9147-DAE4C7E57795}"/>
              </a:ext>
            </a:extLst>
          </p:cNvPr>
          <p:cNvSpPr>
            <a:spLocks noGrp="1"/>
          </p:cNvSpPr>
          <p:nvPr>
            <p:ph type="sldNum" sz="quarter" idx="12"/>
          </p:nvPr>
        </p:nvSpPr>
        <p:spPr/>
        <p:txBody>
          <a:bodyPr/>
          <a:lstStyle/>
          <a:p>
            <a:fld id="{659665DE-58FC-41F4-AC58-2C90A5E00527}" type="slidenum">
              <a:rPr lang="en-US" smtClean="0"/>
              <a:t>4</a:t>
            </a:fld>
            <a:endParaRPr lang="en-US"/>
          </a:p>
        </p:txBody>
      </p:sp>
      <p:graphicFrame>
        <p:nvGraphicFramePr>
          <p:cNvPr id="6" name="Table 5">
            <a:extLst>
              <a:ext uri="{FF2B5EF4-FFF2-40B4-BE49-F238E27FC236}">
                <a16:creationId xmlns:a16="http://schemas.microsoft.com/office/drawing/2014/main" id="{6A4CD886-8A8F-4F9B-AED7-69502F235FFB}"/>
              </a:ext>
            </a:extLst>
          </p:cNvPr>
          <p:cNvGraphicFramePr>
            <a:graphicFrameLocks noGrp="1"/>
          </p:cNvGraphicFramePr>
          <p:nvPr/>
        </p:nvGraphicFramePr>
        <p:xfrm>
          <a:off x="934673" y="5430862"/>
          <a:ext cx="3083340" cy="1022994"/>
        </p:xfrm>
        <a:graphic>
          <a:graphicData uri="http://schemas.openxmlformats.org/drawingml/2006/table">
            <a:tbl>
              <a:tblPr firstRow="1" bandRow="1">
                <a:tableStyleId>{5C22544A-7EE6-4342-B048-85BDC9FD1C3A}</a:tableStyleId>
              </a:tblPr>
              <a:tblGrid>
                <a:gridCol w="616668">
                  <a:extLst>
                    <a:ext uri="{9D8B030D-6E8A-4147-A177-3AD203B41FA5}">
                      <a16:colId xmlns:a16="http://schemas.microsoft.com/office/drawing/2014/main" val="2446071598"/>
                    </a:ext>
                  </a:extLst>
                </a:gridCol>
                <a:gridCol w="616668">
                  <a:extLst>
                    <a:ext uri="{9D8B030D-6E8A-4147-A177-3AD203B41FA5}">
                      <a16:colId xmlns:a16="http://schemas.microsoft.com/office/drawing/2014/main" val="3620560489"/>
                    </a:ext>
                  </a:extLst>
                </a:gridCol>
                <a:gridCol w="616668">
                  <a:extLst>
                    <a:ext uri="{9D8B030D-6E8A-4147-A177-3AD203B41FA5}">
                      <a16:colId xmlns:a16="http://schemas.microsoft.com/office/drawing/2014/main" val="2959674909"/>
                    </a:ext>
                  </a:extLst>
                </a:gridCol>
                <a:gridCol w="616668">
                  <a:extLst>
                    <a:ext uri="{9D8B030D-6E8A-4147-A177-3AD203B41FA5}">
                      <a16:colId xmlns:a16="http://schemas.microsoft.com/office/drawing/2014/main" val="339803086"/>
                    </a:ext>
                  </a:extLst>
                </a:gridCol>
                <a:gridCol w="616668">
                  <a:extLst>
                    <a:ext uri="{9D8B030D-6E8A-4147-A177-3AD203B41FA5}">
                      <a16:colId xmlns:a16="http://schemas.microsoft.com/office/drawing/2014/main" val="973120545"/>
                    </a:ext>
                  </a:extLst>
                </a:gridCol>
              </a:tblGrid>
              <a:tr h="511497">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364455"/>
                  </a:ext>
                </a:extLst>
              </a:tr>
              <a:tr h="511497">
                <a:tc>
                  <a:txBody>
                    <a:bodyPr/>
                    <a:lstStyle/>
                    <a:p>
                      <a:pPr algn="ctr"/>
                      <a:r>
                        <a:rPr lang="en-US" b="1" dirty="0">
                          <a:solidFill>
                            <a:srgbClr val="4C3282"/>
                          </a:solidFill>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07876"/>
                  </a:ext>
                </a:extLst>
              </a:tr>
            </a:tbl>
          </a:graphicData>
        </a:graphic>
      </p:graphicFrame>
      <p:graphicFrame>
        <p:nvGraphicFramePr>
          <p:cNvPr id="7" name="Table 6">
            <a:extLst>
              <a:ext uri="{FF2B5EF4-FFF2-40B4-BE49-F238E27FC236}">
                <a16:creationId xmlns:a16="http://schemas.microsoft.com/office/drawing/2014/main" id="{50871158-10E1-4E62-B723-A67134869F0B}"/>
              </a:ext>
            </a:extLst>
          </p:cNvPr>
          <p:cNvGraphicFramePr>
            <a:graphicFrameLocks noGrp="1"/>
          </p:cNvGraphicFramePr>
          <p:nvPr/>
        </p:nvGraphicFramePr>
        <p:xfrm>
          <a:off x="6107568" y="5886583"/>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algn="ctr"/>
                      <a:r>
                        <a:rPr lang="en-US" sz="1800" b="1" kern="1200" dirty="0">
                          <a:solidFill>
                            <a:srgbClr val="4C3282"/>
                          </a:solidFill>
                          <a:latin typeface="+mn-lt"/>
                          <a:ea typeface="+mn-ea"/>
                          <a:cs typeface="+mn-cs"/>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9" name="Straight Arrow Connector 8">
            <a:extLst>
              <a:ext uri="{FF2B5EF4-FFF2-40B4-BE49-F238E27FC236}">
                <a16:creationId xmlns:a16="http://schemas.microsoft.com/office/drawing/2014/main" id="{7383BCA7-96F6-4DE0-94CC-614BD9FB82FA}"/>
              </a:ext>
            </a:extLst>
          </p:cNvPr>
          <p:cNvCxnSpPr>
            <a:cxnSpLocks/>
          </p:cNvCxnSpPr>
          <p:nvPr/>
        </p:nvCxnSpPr>
        <p:spPr>
          <a:xfrm>
            <a:off x="6862943" y="6184756"/>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BCB1EA20-783D-4B46-A8ED-046B93A83B6C}"/>
              </a:ext>
            </a:extLst>
          </p:cNvPr>
          <p:cNvGraphicFramePr>
            <a:graphicFrameLocks noGrp="1"/>
          </p:cNvGraphicFramePr>
          <p:nvPr/>
        </p:nvGraphicFramePr>
        <p:xfrm>
          <a:off x="10831126" y="5889443"/>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graphicFrame>
        <p:nvGraphicFramePr>
          <p:cNvPr id="20" name="Table 19">
            <a:extLst>
              <a:ext uri="{FF2B5EF4-FFF2-40B4-BE49-F238E27FC236}">
                <a16:creationId xmlns:a16="http://schemas.microsoft.com/office/drawing/2014/main" id="{3D46166A-ACE1-4C83-823B-6F0B5A085590}"/>
              </a:ext>
            </a:extLst>
          </p:cNvPr>
          <p:cNvGraphicFramePr>
            <a:graphicFrameLocks noGrp="1"/>
          </p:cNvGraphicFramePr>
          <p:nvPr/>
        </p:nvGraphicFramePr>
        <p:xfrm>
          <a:off x="7316830" y="5900745"/>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21" name="Straight Arrow Connector 20">
            <a:extLst>
              <a:ext uri="{FF2B5EF4-FFF2-40B4-BE49-F238E27FC236}">
                <a16:creationId xmlns:a16="http://schemas.microsoft.com/office/drawing/2014/main" id="{3E44B41F-5AD1-4930-9827-7F855390238E}"/>
              </a:ext>
            </a:extLst>
          </p:cNvPr>
          <p:cNvCxnSpPr>
            <a:cxnSpLocks/>
          </p:cNvCxnSpPr>
          <p:nvPr/>
        </p:nvCxnSpPr>
        <p:spPr>
          <a:xfrm>
            <a:off x="8072205" y="6198918"/>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1">
            <a:extLst>
              <a:ext uri="{FF2B5EF4-FFF2-40B4-BE49-F238E27FC236}">
                <a16:creationId xmlns:a16="http://schemas.microsoft.com/office/drawing/2014/main" id="{3DD2678B-204A-4ABF-A204-4709D822A482}"/>
              </a:ext>
            </a:extLst>
          </p:cNvPr>
          <p:cNvGraphicFramePr>
            <a:graphicFrameLocks noGrp="1"/>
          </p:cNvGraphicFramePr>
          <p:nvPr/>
        </p:nvGraphicFramePr>
        <p:xfrm>
          <a:off x="8489583" y="5900745"/>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23" name="Straight Arrow Connector 22">
            <a:extLst>
              <a:ext uri="{FF2B5EF4-FFF2-40B4-BE49-F238E27FC236}">
                <a16:creationId xmlns:a16="http://schemas.microsoft.com/office/drawing/2014/main" id="{CD1AF675-71F7-448F-9B1E-B067D4C4FA3A}"/>
              </a:ext>
            </a:extLst>
          </p:cNvPr>
          <p:cNvCxnSpPr>
            <a:cxnSpLocks/>
          </p:cNvCxnSpPr>
          <p:nvPr/>
        </p:nvCxnSpPr>
        <p:spPr>
          <a:xfrm>
            <a:off x="9244958" y="6198918"/>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Table 23">
            <a:extLst>
              <a:ext uri="{FF2B5EF4-FFF2-40B4-BE49-F238E27FC236}">
                <a16:creationId xmlns:a16="http://schemas.microsoft.com/office/drawing/2014/main" id="{778D3BE9-6598-4143-8DA2-35FAA7E424BE}"/>
              </a:ext>
            </a:extLst>
          </p:cNvPr>
          <p:cNvGraphicFramePr>
            <a:graphicFrameLocks noGrp="1"/>
          </p:cNvGraphicFramePr>
          <p:nvPr/>
        </p:nvGraphicFramePr>
        <p:xfrm>
          <a:off x="9662336" y="5900745"/>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25" name="Straight Arrow Connector 24">
            <a:extLst>
              <a:ext uri="{FF2B5EF4-FFF2-40B4-BE49-F238E27FC236}">
                <a16:creationId xmlns:a16="http://schemas.microsoft.com/office/drawing/2014/main" id="{5D6EB688-BFE5-4808-9F53-7E66D02C5F8C}"/>
              </a:ext>
            </a:extLst>
          </p:cNvPr>
          <p:cNvCxnSpPr>
            <a:cxnSpLocks/>
          </p:cNvCxnSpPr>
          <p:nvPr/>
        </p:nvCxnSpPr>
        <p:spPr>
          <a:xfrm>
            <a:off x="10417711" y="6198918"/>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3B5DAF9-F0AE-4FF2-B0BC-CA639C4156FE}"/>
              </a:ext>
            </a:extLst>
          </p:cNvPr>
          <p:cNvCxnSpPr>
            <a:cxnSpLocks/>
          </p:cNvCxnSpPr>
          <p:nvPr/>
        </p:nvCxnSpPr>
        <p:spPr>
          <a:xfrm>
            <a:off x="5671156" y="6184756"/>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C6197FF-E2F8-4FDE-B1B9-F2DF9845EE0F}"/>
              </a:ext>
            </a:extLst>
          </p:cNvPr>
          <p:cNvSpPr txBox="1"/>
          <p:nvPr/>
        </p:nvSpPr>
        <p:spPr>
          <a:xfrm>
            <a:off x="934673" y="5272057"/>
            <a:ext cx="3393878"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ArrayList</a:t>
            </a:r>
            <a:r>
              <a:rPr lang="en-US" sz="1600" dirty="0">
                <a:latin typeface="Courier New" panose="02070309020205020404" pitchFamily="49" charset="0"/>
                <a:cs typeface="Courier New" panose="02070309020205020404" pitchFamily="49" charset="0"/>
              </a:rPr>
              <a:t>&lt;Character&gt; </a:t>
            </a:r>
            <a:r>
              <a:rPr lang="en-US" sz="1600" dirty="0" err="1">
                <a:latin typeface="Courier New" panose="02070309020205020404" pitchFamily="49" charset="0"/>
                <a:cs typeface="Courier New" panose="02070309020205020404" pitchFamily="49" charset="0"/>
              </a:rPr>
              <a:t>myArr</a:t>
            </a:r>
            <a:endParaRPr lang="en-US" sz="1600" dirty="0">
              <a:latin typeface="Courier New" panose="02070309020205020404" pitchFamily="49" charset="0"/>
              <a:cs typeface="Courier New" panose="02070309020205020404" pitchFamily="49" charset="0"/>
            </a:endParaRPr>
          </a:p>
        </p:txBody>
      </p:sp>
      <p:sp>
        <p:nvSpPr>
          <p:cNvPr id="28" name="TextBox 27">
            <a:extLst>
              <a:ext uri="{FF2B5EF4-FFF2-40B4-BE49-F238E27FC236}">
                <a16:creationId xmlns:a16="http://schemas.microsoft.com/office/drawing/2014/main" id="{E2C33B82-7639-4149-9489-FEC387D2B261}"/>
              </a:ext>
            </a:extLst>
          </p:cNvPr>
          <p:cNvSpPr txBox="1"/>
          <p:nvPr/>
        </p:nvSpPr>
        <p:spPr>
          <a:xfrm>
            <a:off x="4971754" y="6000090"/>
            <a:ext cx="660950" cy="369332"/>
          </a:xfrm>
          <a:prstGeom prst="rect">
            <a:avLst/>
          </a:prstGeom>
          <a:noFill/>
        </p:spPr>
        <p:txBody>
          <a:bodyPr wrap="none" rtlCol="0">
            <a:spAutoFit/>
          </a:bodyPr>
          <a:lstStyle/>
          <a:p>
            <a:r>
              <a:rPr lang="en-US" dirty="0">
                <a:latin typeface="Segoe UI Semilight" panose="020B0402040204020203" pitchFamily="34" charset="0"/>
                <a:cs typeface="Segoe UI Semilight" panose="020B0402040204020203" pitchFamily="34" charset="0"/>
              </a:rPr>
              <a:t>front</a:t>
            </a:r>
          </a:p>
        </p:txBody>
      </p:sp>
      <p:sp>
        <p:nvSpPr>
          <p:cNvPr id="29" name="TextBox 28">
            <a:extLst>
              <a:ext uri="{FF2B5EF4-FFF2-40B4-BE49-F238E27FC236}">
                <a16:creationId xmlns:a16="http://schemas.microsoft.com/office/drawing/2014/main" id="{39857ECA-D33C-4725-ABBF-5C98E0659BFD}"/>
              </a:ext>
            </a:extLst>
          </p:cNvPr>
          <p:cNvSpPr txBox="1"/>
          <p:nvPr/>
        </p:nvSpPr>
        <p:spPr>
          <a:xfrm>
            <a:off x="7316830" y="5295557"/>
            <a:ext cx="3393878"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LinkedList&lt;Character&gt; </a:t>
            </a:r>
            <a:r>
              <a:rPr lang="en-US" sz="1600" dirty="0" err="1">
                <a:latin typeface="Courier New" panose="02070309020205020404" pitchFamily="49" charset="0"/>
                <a:cs typeface="Courier New" panose="02070309020205020404" pitchFamily="49" charset="0"/>
              </a:rPr>
              <a:t>myLl</a:t>
            </a:r>
            <a:endParaRPr lang="en-US" sz="1600" dirty="0">
              <a:latin typeface="Courier New" panose="02070309020205020404" pitchFamily="49" charset="0"/>
              <a:cs typeface="Courier New" panose="02070309020205020404" pitchFamily="49" charset="0"/>
            </a:endParaRPr>
          </a:p>
        </p:txBody>
      </p:sp>
      <p:sp>
        <p:nvSpPr>
          <p:cNvPr id="31" name="Footer Placeholder 3">
            <a:extLst>
              <a:ext uri="{FF2B5EF4-FFF2-40B4-BE49-F238E27FC236}">
                <a16:creationId xmlns:a16="http://schemas.microsoft.com/office/drawing/2014/main" id="{DD854953-67F0-FB4B-909E-DAC2CE95CAA9}"/>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Tree>
    <p:extLst>
      <p:ext uri="{BB962C8B-B14F-4D97-AF65-F5344CB8AC3E}">
        <p14:creationId xmlns:p14="http://schemas.microsoft.com/office/powerpoint/2010/main" val="95973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0B73-23F5-4B1B-8D8E-49C7D11F65D0}"/>
              </a:ext>
            </a:extLst>
          </p:cNvPr>
          <p:cNvSpPr>
            <a:spLocks noGrp="1"/>
          </p:cNvSpPr>
          <p:nvPr>
            <p:ph type="title"/>
          </p:nvPr>
        </p:nvSpPr>
        <p:spPr/>
        <p:txBody>
          <a:bodyPr/>
          <a:lstStyle/>
          <a:p>
            <a:r>
              <a:rPr lang="en-US" dirty="0"/>
              <a:t>List ADT tradeoffs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0193C5-3041-464C-99F3-871F1179E898}"/>
                  </a:ext>
                </a:extLst>
              </p:cNvPr>
              <p:cNvSpPr>
                <a:spLocks noGrp="1"/>
              </p:cNvSpPr>
              <p:nvPr>
                <p:ph idx="1"/>
              </p:nvPr>
            </p:nvSpPr>
            <p:spPr>
              <a:xfrm>
                <a:off x="575239" y="1476733"/>
                <a:ext cx="11187258" cy="4845504"/>
              </a:xfrm>
            </p:spPr>
            <p:txBody>
              <a:bodyPr>
                <a:normAutofit/>
              </a:bodyPr>
              <a:lstStyle/>
              <a:p>
                <a:r>
                  <a:rPr lang="en-US" dirty="0"/>
                  <a:t>Time needed to access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m:rPr>
                            <m:sty m:val="p"/>
                          </m:rPr>
                          <a:rPr lang="en-US" b="0" i="0" smtClean="0">
                            <a:latin typeface="Cambria Math" panose="02040503050406030204" pitchFamily="18" charset="0"/>
                          </a:rPr>
                          <m:t>th</m:t>
                        </m:r>
                      </m:sup>
                    </m:sSup>
                  </m:oMath>
                </a14:m>
                <a:r>
                  <a:rPr lang="en-US" dirty="0"/>
                  <a:t> element:</a:t>
                </a:r>
              </a:p>
              <a:p>
                <a:pPr lvl="1"/>
                <a:r>
                  <a:rPr lang="en-US" u="sng" dirty="0" err="1">
                    <a:solidFill>
                      <a:srgbClr val="4C3282"/>
                    </a:solidFill>
                  </a:rPr>
                  <a:t>ArrayList</a:t>
                </a:r>
                <a:r>
                  <a:rPr lang="en-US" dirty="0"/>
                  <a:t>: O(1) constant time</a:t>
                </a:r>
              </a:p>
              <a:p>
                <a:pPr lvl="1"/>
                <a:r>
                  <a:rPr lang="en-US" u="sng" dirty="0">
                    <a:solidFill>
                      <a:srgbClr val="4C3282"/>
                    </a:solidFill>
                  </a:rPr>
                  <a:t>LinkedList</a:t>
                </a:r>
                <a:r>
                  <a:rPr lang="en-US" dirty="0"/>
                  <a:t>: O(N) linear time</a:t>
                </a:r>
              </a:p>
              <a:p>
                <a:r>
                  <a:rPr lang="en-US" dirty="0"/>
                  <a:t>Time needed to insert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𝑁</m:t>
                        </m:r>
                      </m:e>
                      <m:sup>
                        <m:r>
                          <m:rPr>
                            <m:sty m:val="p"/>
                          </m:rPr>
                          <a:rPr lang="en-US" b="0" i="0" smtClean="0">
                            <a:latin typeface="Cambria Math" panose="02040503050406030204" pitchFamily="18" charset="0"/>
                          </a:rPr>
                          <m:t>th</m:t>
                        </m:r>
                      </m:sup>
                    </m:sSup>
                  </m:oMath>
                </a14:m>
                <a:r>
                  <a:rPr lang="en-US" dirty="0"/>
                  <a:t> element (the array is full!)</a:t>
                </a:r>
              </a:p>
              <a:p>
                <a:pPr lvl="1"/>
                <a:r>
                  <a:rPr lang="en-US" u="sng" dirty="0" err="1">
                    <a:solidFill>
                      <a:srgbClr val="4C3282"/>
                    </a:solidFill>
                  </a:rPr>
                  <a:t>ArrayList</a:t>
                </a:r>
                <a:r>
                  <a:rPr lang="en-US" dirty="0"/>
                  <a:t>: O(N) linear time</a:t>
                </a:r>
              </a:p>
              <a:p>
                <a:pPr lvl="1"/>
                <a:r>
                  <a:rPr lang="en-US" u="sng" dirty="0">
                    <a:solidFill>
                      <a:srgbClr val="4C3282"/>
                    </a:solidFill>
                  </a:rPr>
                  <a:t>LinkedList</a:t>
                </a:r>
                <a:r>
                  <a:rPr lang="en-US" dirty="0"/>
                  <a:t>: O(N) linear time</a:t>
                </a:r>
              </a:p>
              <a:p>
                <a:r>
                  <a:rPr lang="en-US" dirty="0"/>
                  <a:t>Amount of space used overall</a:t>
                </a:r>
              </a:p>
              <a:p>
                <a:pPr lvl="1"/>
                <a:r>
                  <a:rPr lang="en-US" u="sng" dirty="0" err="1">
                    <a:solidFill>
                      <a:srgbClr val="4C3282"/>
                    </a:solidFill>
                  </a:rPr>
                  <a:t>ArrayList</a:t>
                </a:r>
                <a:r>
                  <a:rPr lang="en-US" dirty="0"/>
                  <a:t>: sometimes wasted space</a:t>
                </a:r>
              </a:p>
              <a:p>
                <a:pPr lvl="1"/>
                <a:r>
                  <a:rPr lang="en-US" u="sng" dirty="0">
                    <a:solidFill>
                      <a:srgbClr val="4C3282"/>
                    </a:solidFill>
                  </a:rPr>
                  <a:t>LinkedList</a:t>
                </a:r>
                <a:r>
                  <a:rPr lang="en-US" dirty="0"/>
                  <a:t>: compact</a:t>
                </a:r>
              </a:p>
              <a:p>
                <a:r>
                  <a:rPr lang="en-US" dirty="0"/>
                  <a:t>Amount of space used per element</a:t>
                </a:r>
              </a:p>
              <a:p>
                <a:pPr lvl="1"/>
                <a:r>
                  <a:rPr lang="en-US" u="sng" dirty="0" err="1">
                    <a:solidFill>
                      <a:srgbClr val="4C3282"/>
                    </a:solidFill>
                  </a:rPr>
                  <a:t>ArrayList</a:t>
                </a:r>
                <a:r>
                  <a:rPr lang="en-US" dirty="0"/>
                  <a:t>: minimal</a:t>
                </a:r>
              </a:p>
              <a:p>
                <a:pPr lvl="1"/>
                <a:r>
                  <a:rPr lang="en-US" u="sng" dirty="0">
                    <a:solidFill>
                      <a:srgbClr val="4C3282"/>
                    </a:solidFill>
                  </a:rPr>
                  <a:t>LinkedList</a:t>
                </a:r>
                <a:r>
                  <a:rPr lang="en-US" dirty="0"/>
                  <a:t>: tiny extra</a:t>
                </a:r>
              </a:p>
            </p:txBody>
          </p:sp>
        </mc:Choice>
        <mc:Fallback xmlns="">
          <p:sp>
            <p:nvSpPr>
              <p:cNvPr id="3" name="Content Placeholder 2">
                <a:extLst>
                  <a:ext uri="{FF2B5EF4-FFF2-40B4-BE49-F238E27FC236}">
                    <a16:creationId xmlns:a16="http://schemas.microsoft.com/office/drawing/2014/main" id="{FF0193C5-3041-464C-99F3-871F1179E898}"/>
                  </a:ext>
                </a:extLst>
              </p:cNvPr>
              <p:cNvSpPr>
                <a:spLocks noGrp="1" noRot="1" noChangeAspect="1" noMove="1" noResize="1" noEditPoints="1" noAdjustHandles="1" noChangeArrowheads="1" noChangeShapeType="1" noTextEdit="1"/>
              </p:cNvSpPr>
              <p:nvPr>
                <p:ph idx="1"/>
              </p:nvPr>
            </p:nvSpPr>
            <p:spPr>
              <a:xfrm>
                <a:off x="575239" y="1476733"/>
                <a:ext cx="11187258" cy="4845504"/>
              </a:xfrm>
              <a:blipFill>
                <a:blip r:embed="rId3"/>
                <a:stretch>
                  <a:fillRect l="-272" t="-125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4EF47F6E-6DD0-4229-9147-DAE4C7E57795}"/>
              </a:ext>
            </a:extLst>
          </p:cNvPr>
          <p:cNvSpPr>
            <a:spLocks noGrp="1"/>
          </p:cNvSpPr>
          <p:nvPr>
            <p:ph type="sldNum" sz="quarter" idx="12"/>
          </p:nvPr>
        </p:nvSpPr>
        <p:spPr/>
        <p:txBody>
          <a:bodyPr/>
          <a:lstStyle/>
          <a:p>
            <a:fld id="{659665DE-58FC-41F4-AC58-2C90A5E00527}" type="slidenum">
              <a:rPr lang="en-US" smtClean="0"/>
              <a:t>5</a:t>
            </a:fld>
            <a:endParaRPr lang="en-US"/>
          </a:p>
        </p:txBody>
      </p:sp>
      <p:graphicFrame>
        <p:nvGraphicFramePr>
          <p:cNvPr id="6" name="Table 5">
            <a:extLst>
              <a:ext uri="{FF2B5EF4-FFF2-40B4-BE49-F238E27FC236}">
                <a16:creationId xmlns:a16="http://schemas.microsoft.com/office/drawing/2014/main" id="{6A4CD886-8A8F-4F9B-AED7-69502F235FFB}"/>
              </a:ext>
            </a:extLst>
          </p:cNvPr>
          <p:cNvGraphicFramePr>
            <a:graphicFrameLocks noGrp="1"/>
          </p:cNvGraphicFramePr>
          <p:nvPr/>
        </p:nvGraphicFramePr>
        <p:xfrm>
          <a:off x="8169183" y="2105920"/>
          <a:ext cx="3083340" cy="1022994"/>
        </p:xfrm>
        <a:graphic>
          <a:graphicData uri="http://schemas.openxmlformats.org/drawingml/2006/table">
            <a:tbl>
              <a:tblPr firstRow="1" bandRow="1">
                <a:tableStyleId>{5C22544A-7EE6-4342-B048-85BDC9FD1C3A}</a:tableStyleId>
              </a:tblPr>
              <a:tblGrid>
                <a:gridCol w="616668">
                  <a:extLst>
                    <a:ext uri="{9D8B030D-6E8A-4147-A177-3AD203B41FA5}">
                      <a16:colId xmlns:a16="http://schemas.microsoft.com/office/drawing/2014/main" val="2446071598"/>
                    </a:ext>
                  </a:extLst>
                </a:gridCol>
                <a:gridCol w="616668">
                  <a:extLst>
                    <a:ext uri="{9D8B030D-6E8A-4147-A177-3AD203B41FA5}">
                      <a16:colId xmlns:a16="http://schemas.microsoft.com/office/drawing/2014/main" val="3620560489"/>
                    </a:ext>
                  </a:extLst>
                </a:gridCol>
                <a:gridCol w="616668">
                  <a:extLst>
                    <a:ext uri="{9D8B030D-6E8A-4147-A177-3AD203B41FA5}">
                      <a16:colId xmlns:a16="http://schemas.microsoft.com/office/drawing/2014/main" val="2959674909"/>
                    </a:ext>
                  </a:extLst>
                </a:gridCol>
                <a:gridCol w="616668">
                  <a:extLst>
                    <a:ext uri="{9D8B030D-6E8A-4147-A177-3AD203B41FA5}">
                      <a16:colId xmlns:a16="http://schemas.microsoft.com/office/drawing/2014/main" val="339803086"/>
                    </a:ext>
                  </a:extLst>
                </a:gridCol>
                <a:gridCol w="616668">
                  <a:extLst>
                    <a:ext uri="{9D8B030D-6E8A-4147-A177-3AD203B41FA5}">
                      <a16:colId xmlns:a16="http://schemas.microsoft.com/office/drawing/2014/main" val="973120545"/>
                    </a:ext>
                  </a:extLst>
                </a:gridCol>
              </a:tblGrid>
              <a:tr h="511497">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364455"/>
                  </a:ext>
                </a:extLst>
              </a:tr>
              <a:tr h="511497">
                <a:tc>
                  <a:txBody>
                    <a:bodyPr/>
                    <a:lstStyle/>
                    <a:p>
                      <a:pPr algn="ctr"/>
                      <a:r>
                        <a:rPr lang="en-US" b="1" dirty="0">
                          <a:solidFill>
                            <a:srgbClr val="4C3282"/>
                          </a:solidFill>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7107876"/>
                  </a:ext>
                </a:extLst>
              </a:tr>
            </a:tbl>
          </a:graphicData>
        </a:graphic>
      </p:graphicFrame>
      <p:graphicFrame>
        <p:nvGraphicFramePr>
          <p:cNvPr id="7" name="Table 6">
            <a:extLst>
              <a:ext uri="{FF2B5EF4-FFF2-40B4-BE49-F238E27FC236}">
                <a16:creationId xmlns:a16="http://schemas.microsoft.com/office/drawing/2014/main" id="{50871158-10E1-4E62-B723-A67134869F0B}"/>
              </a:ext>
            </a:extLst>
          </p:cNvPr>
          <p:cNvGraphicFramePr>
            <a:graphicFrameLocks noGrp="1"/>
          </p:cNvGraphicFramePr>
          <p:nvPr/>
        </p:nvGraphicFramePr>
        <p:xfrm>
          <a:off x="6107568" y="4276275"/>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algn="ctr"/>
                      <a:r>
                        <a:rPr lang="en-US" sz="1800" b="1" kern="1200" dirty="0">
                          <a:solidFill>
                            <a:srgbClr val="4C3282"/>
                          </a:solidFill>
                          <a:latin typeface="+mn-lt"/>
                          <a:ea typeface="+mn-ea"/>
                          <a:cs typeface="+mn-cs"/>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9" name="Straight Arrow Connector 8">
            <a:extLst>
              <a:ext uri="{FF2B5EF4-FFF2-40B4-BE49-F238E27FC236}">
                <a16:creationId xmlns:a16="http://schemas.microsoft.com/office/drawing/2014/main" id="{7383BCA7-96F6-4DE0-94CC-614BD9FB82FA}"/>
              </a:ext>
            </a:extLst>
          </p:cNvPr>
          <p:cNvCxnSpPr>
            <a:cxnSpLocks/>
          </p:cNvCxnSpPr>
          <p:nvPr/>
        </p:nvCxnSpPr>
        <p:spPr>
          <a:xfrm>
            <a:off x="6862943" y="4574448"/>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BCB1EA20-783D-4B46-A8ED-046B93A83B6C}"/>
              </a:ext>
            </a:extLst>
          </p:cNvPr>
          <p:cNvGraphicFramePr>
            <a:graphicFrameLocks noGrp="1"/>
          </p:cNvGraphicFramePr>
          <p:nvPr/>
        </p:nvGraphicFramePr>
        <p:xfrm>
          <a:off x="10831126" y="4279135"/>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graphicFrame>
        <p:nvGraphicFramePr>
          <p:cNvPr id="20" name="Table 19">
            <a:extLst>
              <a:ext uri="{FF2B5EF4-FFF2-40B4-BE49-F238E27FC236}">
                <a16:creationId xmlns:a16="http://schemas.microsoft.com/office/drawing/2014/main" id="{3D46166A-ACE1-4C83-823B-6F0B5A085590}"/>
              </a:ext>
            </a:extLst>
          </p:cNvPr>
          <p:cNvGraphicFramePr>
            <a:graphicFrameLocks noGrp="1"/>
          </p:cNvGraphicFramePr>
          <p:nvPr/>
        </p:nvGraphicFramePr>
        <p:xfrm>
          <a:off x="7316830" y="4290437"/>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21" name="Straight Arrow Connector 20">
            <a:extLst>
              <a:ext uri="{FF2B5EF4-FFF2-40B4-BE49-F238E27FC236}">
                <a16:creationId xmlns:a16="http://schemas.microsoft.com/office/drawing/2014/main" id="{3E44B41F-5AD1-4930-9827-7F855390238E}"/>
              </a:ext>
            </a:extLst>
          </p:cNvPr>
          <p:cNvCxnSpPr>
            <a:cxnSpLocks/>
          </p:cNvCxnSpPr>
          <p:nvPr/>
        </p:nvCxnSpPr>
        <p:spPr>
          <a:xfrm>
            <a:off x="8072205" y="4588610"/>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1">
            <a:extLst>
              <a:ext uri="{FF2B5EF4-FFF2-40B4-BE49-F238E27FC236}">
                <a16:creationId xmlns:a16="http://schemas.microsoft.com/office/drawing/2014/main" id="{3DD2678B-204A-4ABF-A204-4709D822A482}"/>
              </a:ext>
            </a:extLst>
          </p:cNvPr>
          <p:cNvGraphicFramePr>
            <a:graphicFrameLocks noGrp="1"/>
          </p:cNvGraphicFramePr>
          <p:nvPr/>
        </p:nvGraphicFramePr>
        <p:xfrm>
          <a:off x="8489583" y="4290437"/>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23" name="Straight Arrow Connector 22">
            <a:extLst>
              <a:ext uri="{FF2B5EF4-FFF2-40B4-BE49-F238E27FC236}">
                <a16:creationId xmlns:a16="http://schemas.microsoft.com/office/drawing/2014/main" id="{CD1AF675-71F7-448F-9B1E-B067D4C4FA3A}"/>
              </a:ext>
            </a:extLst>
          </p:cNvPr>
          <p:cNvCxnSpPr>
            <a:cxnSpLocks/>
          </p:cNvCxnSpPr>
          <p:nvPr/>
        </p:nvCxnSpPr>
        <p:spPr>
          <a:xfrm>
            <a:off x="9244958" y="4588610"/>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Table 23">
            <a:extLst>
              <a:ext uri="{FF2B5EF4-FFF2-40B4-BE49-F238E27FC236}">
                <a16:creationId xmlns:a16="http://schemas.microsoft.com/office/drawing/2014/main" id="{778D3BE9-6598-4143-8DA2-35FAA7E424BE}"/>
              </a:ext>
            </a:extLst>
          </p:cNvPr>
          <p:cNvGraphicFramePr>
            <a:graphicFrameLocks noGrp="1"/>
          </p:cNvGraphicFramePr>
          <p:nvPr/>
        </p:nvGraphicFramePr>
        <p:xfrm>
          <a:off x="9662336" y="4290437"/>
          <a:ext cx="907775" cy="609600"/>
        </p:xfrm>
        <a:graphic>
          <a:graphicData uri="http://schemas.openxmlformats.org/drawingml/2006/table">
            <a:tbl>
              <a:tblPr firstRow="1" bandRow="1">
                <a:tableStyleId>{5C22544A-7EE6-4342-B048-85BDC9FD1C3A}</a:tableStyleId>
              </a:tblPr>
              <a:tblGrid>
                <a:gridCol w="649357">
                  <a:extLst>
                    <a:ext uri="{9D8B030D-6E8A-4147-A177-3AD203B41FA5}">
                      <a16:colId xmlns:a16="http://schemas.microsoft.com/office/drawing/2014/main" val="321960373"/>
                    </a:ext>
                  </a:extLst>
                </a:gridCol>
                <a:gridCol w="258418">
                  <a:extLst>
                    <a:ext uri="{9D8B030D-6E8A-4147-A177-3AD203B41FA5}">
                      <a16:colId xmlns:a16="http://schemas.microsoft.com/office/drawing/2014/main" val="1075968545"/>
                    </a:ext>
                  </a:extLst>
                </a:gridCol>
              </a:tblGrid>
              <a:tr h="609600">
                <a:tc>
                  <a:txBody>
                    <a:bodyPr/>
                    <a:lstStyle/>
                    <a:p>
                      <a:pPr marL="0" algn="ctr" defTabSz="914400" rtl="0" eaLnBrk="1" latinLnBrk="0" hangingPunct="1"/>
                      <a:r>
                        <a:rPr lang="en-US" sz="1800" b="1" kern="1200" dirty="0">
                          <a:solidFill>
                            <a:srgbClr val="4C3282"/>
                          </a:solidFill>
                          <a:latin typeface="+mn-lt"/>
                          <a:ea typeface="+mn-ea"/>
                          <a:cs typeface="+mn-cs"/>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4592676"/>
                  </a:ext>
                </a:extLst>
              </a:tr>
            </a:tbl>
          </a:graphicData>
        </a:graphic>
      </p:graphicFrame>
      <p:cxnSp>
        <p:nvCxnSpPr>
          <p:cNvPr id="25" name="Straight Arrow Connector 24">
            <a:extLst>
              <a:ext uri="{FF2B5EF4-FFF2-40B4-BE49-F238E27FC236}">
                <a16:creationId xmlns:a16="http://schemas.microsoft.com/office/drawing/2014/main" id="{5D6EB688-BFE5-4808-9F53-7E66D02C5F8C}"/>
              </a:ext>
            </a:extLst>
          </p:cNvPr>
          <p:cNvCxnSpPr>
            <a:cxnSpLocks/>
          </p:cNvCxnSpPr>
          <p:nvPr/>
        </p:nvCxnSpPr>
        <p:spPr>
          <a:xfrm>
            <a:off x="10417711" y="4588610"/>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3B5DAF9-F0AE-4FF2-B0BC-CA639C4156FE}"/>
              </a:ext>
            </a:extLst>
          </p:cNvPr>
          <p:cNvCxnSpPr>
            <a:cxnSpLocks/>
          </p:cNvCxnSpPr>
          <p:nvPr/>
        </p:nvCxnSpPr>
        <p:spPr>
          <a:xfrm>
            <a:off x="5671156" y="4574448"/>
            <a:ext cx="377556" cy="0"/>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2C33B82-7639-4149-9489-FEC387D2B261}"/>
              </a:ext>
            </a:extLst>
          </p:cNvPr>
          <p:cNvSpPr txBox="1"/>
          <p:nvPr/>
        </p:nvSpPr>
        <p:spPr>
          <a:xfrm>
            <a:off x="4971754" y="4389782"/>
            <a:ext cx="660950" cy="369332"/>
          </a:xfrm>
          <a:prstGeom prst="rect">
            <a:avLst/>
          </a:prstGeom>
          <a:noFill/>
        </p:spPr>
        <p:txBody>
          <a:bodyPr wrap="none" rtlCol="0">
            <a:spAutoFit/>
          </a:bodyPr>
          <a:lstStyle/>
          <a:p>
            <a:r>
              <a:rPr lang="en-US" dirty="0">
                <a:latin typeface="Segoe UI Semilight" panose="020B0402040204020203" pitchFamily="34" charset="0"/>
                <a:cs typeface="Segoe UI Semilight" panose="020B0402040204020203" pitchFamily="34" charset="0"/>
              </a:rPr>
              <a:t>front</a:t>
            </a:r>
          </a:p>
        </p:txBody>
      </p:sp>
      <p:sp>
        <p:nvSpPr>
          <p:cNvPr id="31" name="Footer Placeholder 3">
            <a:extLst>
              <a:ext uri="{FF2B5EF4-FFF2-40B4-BE49-F238E27FC236}">
                <a16:creationId xmlns:a16="http://schemas.microsoft.com/office/drawing/2014/main" id="{DD854953-67F0-FB4B-909E-DAC2CE95CAA9}"/>
              </a:ext>
            </a:extLst>
          </p:cNvPr>
          <p:cNvSpPr>
            <a:spLocks noGrp="1"/>
          </p:cNvSpPr>
          <p:nvPr>
            <p:ph type="ftr" sz="quarter" idx="11"/>
          </p:nvPr>
        </p:nvSpPr>
        <p:spPr>
          <a:xfrm>
            <a:off x="5715301" y="6521027"/>
            <a:ext cx="5901459" cy="274320"/>
          </a:xfrm>
        </p:spPr>
        <p:txBody>
          <a:bodyPr/>
          <a:lstStyle/>
          <a:p>
            <a:r>
              <a:rPr lang="es-ES"/>
              <a:t>CSE 373 19 Su -- Robbie Weber</a:t>
            </a:r>
            <a:endParaRPr lang="en-US" dirty="0"/>
          </a:p>
        </p:txBody>
      </p:sp>
      <p:sp>
        <p:nvSpPr>
          <p:cNvPr id="30" name="TextBox 29">
            <a:extLst>
              <a:ext uri="{FF2B5EF4-FFF2-40B4-BE49-F238E27FC236}">
                <a16:creationId xmlns:a16="http://schemas.microsoft.com/office/drawing/2014/main" id="{1C6197FF-E2F8-4FDE-B1B9-F2DF9845EE0F}"/>
              </a:ext>
            </a:extLst>
          </p:cNvPr>
          <p:cNvSpPr txBox="1"/>
          <p:nvPr/>
        </p:nvSpPr>
        <p:spPr>
          <a:xfrm>
            <a:off x="8072205" y="1885533"/>
            <a:ext cx="3393878" cy="338554"/>
          </a:xfrm>
          <a:prstGeom prst="rect">
            <a:avLst/>
          </a:prstGeom>
          <a:noFill/>
        </p:spPr>
        <p:txBody>
          <a:bodyPr wrap="none" rtlCol="0">
            <a:spAutoFit/>
          </a:bodyPr>
          <a:lstStyle/>
          <a:p>
            <a:r>
              <a:rPr lang="en-US" sz="1600" dirty="0" err="1">
                <a:latin typeface="Courier New" panose="02070309020205020404" pitchFamily="49" charset="0"/>
                <a:cs typeface="Courier New" panose="02070309020205020404" pitchFamily="49" charset="0"/>
              </a:rPr>
              <a:t>ArrayList</a:t>
            </a:r>
            <a:r>
              <a:rPr lang="en-US" sz="1600" dirty="0">
                <a:latin typeface="Courier New" panose="02070309020205020404" pitchFamily="49" charset="0"/>
                <a:cs typeface="Courier New" panose="02070309020205020404" pitchFamily="49" charset="0"/>
              </a:rPr>
              <a:t>&lt;Character&gt; </a:t>
            </a:r>
            <a:r>
              <a:rPr lang="en-US" sz="1600" dirty="0" err="1">
                <a:latin typeface="Courier New" panose="02070309020205020404" pitchFamily="49" charset="0"/>
                <a:cs typeface="Courier New" panose="02070309020205020404" pitchFamily="49" charset="0"/>
              </a:rPr>
              <a:t>myArr</a:t>
            </a:r>
            <a:endParaRPr lang="en-US" sz="1600" dirty="0">
              <a:latin typeface="Courier New" panose="02070309020205020404" pitchFamily="49" charset="0"/>
              <a:cs typeface="Courier New" panose="02070309020205020404" pitchFamily="49" charset="0"/>
            </a:endParaRPr>
          </a:p>
        </p:txBody>
      </p:sp>
      <p:sp>
        <p:nvSpPr>
          <p:cNvPr id="32" name="TextBox 31">
            <a:extLst>
              <a:ext uri="{FF2B5EF4-FFF2-40B4-BE49-F238E27FC236}">
                <a16:creationId xmlns:a16="http://schemas.microsoft.com/office/drawing/2014/main" id="{39857ECA-D33C-4725-ABBF-5C98E0659BFD}"/>
              </a:ext>
            </a:extLst>
          </p:cNvPr>
          <p:cNvSpPr txBox="1"/>
          <p:nvPr/>
        </p:nvSpPr>
        <p:spPr>
          <a:xfrm>
            <a:off x="7548019" y="3905781"/>
            <a:ext cx="3393878"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LinkedList&lt;Character&gt; </a:t>
            </a:r>
            <a:r>
              <a:rPr lang="en-US" sz="1600" dirty="0" err="1">
                <a:latin typeface="Courier New" panose="02070309020205020404" pitchFamily="49" charset="0"/>
                <a:cs typeface="Courier New" panose="02070309020205020404" pitchFamily="49" charset="0"/>
              </a:rPr>
              <a:t>myLl</a:t>
            </a: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6597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5F6A-AC65-CD4A-AD22-87AEF1960F81}"/>
              </a:ext>
            </a:extLst>
          </p:cNvPr>
          <p:cNvSpPr>
            <a:spLocks noGrp="1"/>
          </p:cNvSpPr>
          <p:nvPr>
            <p:ph type="title"/>
          </p:nvPr>
        </p:nvSpPr>
        <p:spPr/>
        <p:txBody>
          <a:bodyPr/>
          <a:lstStyle/>
          <a:p>
            <a:r>
              <a:rPr lang="en-US" dirty="0" err="1"/>
              <a:t>Administrivia</a:t>
            </a:r>
            <a:endParaRPr lang="en-US" dirty="0"/>
          </a:p>
        </p:txBody>
      </p:sp>
      <p:sp>
        <p:nvSpPr>
          <p:cNvPr id="3" name="Content Placeholder 2">
            <a:extLst>
              <a:ext uri="{FF2B5EF4-FFF2-40B4-BE49-F238E27FC236}">
                <a16:creationId xmlns:a16="http://schemas.microsoft.com/office/drawing/2014/main" id="{E92D68C1-0C6A-5F49-A7F6-936F6BAD559F}"/>
              </a:ext>
            </a:extLst>
          </p:cNvPr>
          <p:cNvSpPr>
            <a:spLocks noGrp="1"/>
          </p:cNvSpPr>
          <p:nvPr>
            <p:ph idx="1"/>
          </p:nvPr>
        </p:nvSpPr>
        <p:spPr>
          <a:xfrm>
            <a:off x="575240" y="1060057"/>
            <a:ext cx="11187258" cy="5249304"/>
          </a:xfrm>
        </p:spPr>
        <p:txBody>
          <a:bodyPr>
            <a:normAutofit lnSpcReduction="10000"/>
          </a:bodyPr>
          <a:lstStyle/>
          <a:p>
            <a:pPr marL="0" indent="0">
              <a:buNone/>
            </a:pPr>
            <a:r>
              <a:rPr lang="en-US" dirty="0"/>
              <a:t> - reminder: P0 released on Wednesday, due next Wednesday. Lots of good setup questions on Piazza, continue to use that resource</a:t>
            </a:r>
          </a:p>
          <a:p>
            <a:r>
              <a:rPr lang="en-US" dirty="0"/>
              <a:t>- 4/1 Lecture is a  </a:t>
            </a:r>
            <a:r>
              <a:rPr lang="en-US" dirty="0" err="1"/>
              <a:t>panopto</a:t>
            </a:r>
            <a:r>
              <a:rPr lang="en-US" dirty="0"/>
              <a:t> recording because we had to make some edits -- sorry for the inconvenience. If it's not published immediately in the future, it'll also be on </a:t>
            </a:r>
            <a:r>
              <a:rPr lang="en-US" dirty="0" err="1"/>
              <a:t>Panopto</a:t>
            </a:r>
            <a:r>
              <a:rPr lang="en-US" dirty="0"/>
              <a:t> and a little bit delayed.</a:t>
            </a:r>
          </a:p>
          <a:p>
            <a:r>
              <a:rPr lang="en-US" dirty="0"/>
              <a:t>- Section -- video/recording is being worked on and edited by our TAs right now, should be up soon. Handouts/Solutions/Slides always posted on the website -- the solutions/slides are up now. We'll make a Piazza announcement when the video is up.  </a:t>
            </a:r>
          </a:p>
          <a:p>
            <a:r>
              <a:rPr lang="en-US" dirty="0"/>
              <a:t>- Student Slack -- Totally optional chatroom for </a:t>
            </a:r>
            <a:r>
              <a:rPr lang="en-US" dirty="0" err="1"/>
              <a:t>y'all</a:t>
            </a:r>
            <a:r>
              <a:rPr lang="en-US" dirty="0"/>
              <a:t> to join to build a community for this class (beyond piazza which is </a:t>
            </a:r>
            <a:r>
              <a:rPr lang="en-US" dirty="0" err="1"/>
              <a:t>kinda</a:t>
            </a:r>
            <a:r>
              <a:rPr lang="en-US" dirty="0"/>
              <a:t> rigid).  You can use it to find a partner/coordinate with them, plan study sessions, or just chat with people in general!   We won’t be monitoring this closely, but please be kind and respectful to others.   Feel free to report any incidents and we can look into it. Everyone registered should have received an invite.</a:t>
            </a:r>
          </a:p>
          <a:p>
            <a:r>
              <a:rPr lang="en-US" dirty="0"/>
              <a:t>- Office Hours today, see the calendar on course website for schedule and the Zoom tab on Canvas for meeting link</a:t>
            </a:r>
          </a:p>
        </p:txBody>
      </p:sp>
      <p:sp>
        <p:nvSpPr>
          <p:cNvPr id="4" name="Footer Placeholder 3">
            <a:extLst>
              <a:ext uri="{FF2B5EF4-FFF2-40B4-BE49-F238E27FC236}">
                <a16:creationId xmlns:a16="http://schemas.microsoft.com/office/drawing/2014/main" id="{FD3D47DC-A3A8-6147-88AD-125817C3EC16}"/>
              </a:ext>
            </a:extLst>
          </p:cNvPr>
          <p:cNvSpPr>
            <a:spLocks noGrp="1"/>
          </p:cNvSpPr>
          <p:nvPr>
            <p:ph type="ftr" sz="quarter" idx="11"/>
          </p:nvPr>
        </p:nvSpPr>
        <p:spPr/>
        <p:txBody>
          <a:bodyPr/>
          <a:lstStyle/>
          <a:p>
            <a:r>
              <a:rPr lang="es-ES"/>
              <a:t>CSE 373 19 Su -- Robbie Weber</a:t>
            </a:r>
            <a:endParaRPr lang="en-US" dirty="0"/>
          </a:p>
        </p:txBody>
      </p:sp>
      <p:sp>
        <p:nvSpPr>
          <p:cNvPr id="5" name="Slide Number Placeholder 4">
            <a:extLst>
              <a:ext uri="{FF2B5EF4-FFF2-40B4-BE49-F238E27FC236}">
                <a16:creationId xmlns:a16="http://schemas.microsoft.com/office/drawing/2014/main" id="{8A8DF7D5-DB64-3D45-B9E6-58927C74583A}"/>
              </a:ext>
            </a:extLst>
          </p:cNvPr>
          <p:cNvSpPr>
            <a:spLocks noGrp="1"/>
          </p:cNvSpPr>
          <p:nvPr>
            <p:ph type="sldNum" sz="quarter" idx="12"/>
          </p:nvPr>
        </p:nvSpPr>
        <p:spPr/>
        <p:txBody>
          <a:bodyPr/>
          <a:lstStyle/>
          <a:p>
            <a:fld id="{659665DE-58FC-41F4-AC58-2C90A5E00527}" type="slidenum">
              <a:rPr lang="en-US" smtClean="0"/>
              <a:t>6</a:t>
            </a:fld>
            <a:endParaRPr lang="en-US"/>
          </a:p>
        </p:txBody>
      </p:sp>
    </p:spTree>
    <p:extLst>
      <p:ext uri="{BB962C8B-B14F-4D97-AF65-F5344CB8AC3E}">
        <p14:creationId xmlns:p14="http://schemas.microsoft.com/office/powerpoint/2010/main" val="262698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CFFE-9BF7-7A49-AB11-3074EBB6FB98}"/>
              </a:ext>
            </a:extLst>
          </p:cNvPr>
          <p:cNvSpPr>
            <a:spLocks noGrp="1"/>
          </p:cNvSpPr>
          <p:nvPr>
            <p:ph type="title"/>
          </p:nvPr>
        </p:nvSpPr>
        <p:spPr/>
        <p:txBody>
          <a:bodyPr/>
          <a:lstStyle/>
          <a:p>
            <a:r>
              <a:rPr lang="en-US" dirty="0"/>
              <a:t>Questions?</a:t>
            </a:r>
          </a:p>
        </p:txBody>
      </p:sp>
      <p:sp>
        <p:nvSpPr>
          <p:cNvPr id="3" name="Footer Placeholder 2">
            <a:extLst>
              <a:ext uri="{FF2B5EF4-FFF2-40B4-BE49-F238E27FC236}">
                <a16:creationId xmlns:a16="http://schemas.microsoft.com/office/drawing/2014/main" id="{2B6225F9-7182-9A42-AE88-2903C19F6131}"/>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FFA46AA9-8404-AA4A-A520-244549B7E401}"/>
              </a:ext>
            </a:extLst>
          </p:cNvPr>
          <p:cNvSpPr>
            <a:spLocks noGrp="1"/>
          </p:cNvSpPr>
          <p:nvPr>
            <p:ph type="sldNum" sz="quarter" idx="12"/>
          </p:nvPr>
        </p:nvSpPr>
        <p:spPr/>
        <p:txBody>
          <a:bodyPr/>
          <a:lstStyle/>
          <a:p>
            <a:fld id="{659665DE-58FC-41F4-AC58-2C90A5E00527}" type="slidenum">
              <a:rPr lang="en-US" smtClean="0"/>
              <a:pPr/>
              <a:t>7</a:t>
            </a:fld>
            <a:endParaRPr lang="en-US"/>
          </a:p>
        </p:txBody>
      </p:sp>
      <p:sp>
        <p:nvSpPr>
          <p:cNvPr id="5" name="Text Placeholder 4">
            <a:extLst>
              <a:ext uri="{FF2B5EF4-FFF2-40B4-BE49-F238E27FC236}">
                <a16:creationId xmlns:a16="http://schemas.microsoft.com/office/drawing/2014/main" id="{199B2762-EF53-1747-BD7A-D47053FD0BA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189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C3E6-1915-4A36-AC58-1FCA0811A2E5}"/>
              </a:ext>
            </a:extLst>
          </p:cNvPr>
          <p:cNvSpPr>
            <a:spLocks noGrp="1"/>
          </p:cNvSpPr>
          <p:nvPr>
            <p:ph type="title"/>
          </p:nvPr>
        </p:nvSpPr>
        <p:spPr/>
        <p:txBody>
          <a:bodyPr/>
          <a:lstStyle/>
          <a:p>
            <a:r>
              <a:rPr lang="en-US" i="1" dirty="0">
                <a:solidFill>
                  <a:srgbClr val="B6A479"/>
                </a:solidFill>
              </a:rPr>
              <a:t>Review:</a:t>
            </a:r>
            <a:r>
              <a:rPr lang="en-US" dirty="0"/>
              <a:t> What is a Stack?</a:t>
            </a:r>
          </a:p>
        </p:txBody>
      </p:sp>
      <p:sp>
        <p:nvSpPr>
          <p:cNvPr id="3" name="Content Placeholder 2">
            <a:extLst>
              <a:ext uri="{FF2B5EF4-FFF2-40B4-BE49-F238E27FC236}">
                <a16:creationId xmlns:a16="http://schemas.microsoft.com/office/drawing/2014/main" id="{4D397004-A995-482E-9F89-B771BDFF5F4C}"/>
              </a:ext>
            </a:extLst>
          </p:cNvPr>
          <p:cNvSpPr>
            <a:spLocks noGrp="1"/>
          </p:cNvSpPr>
          <p:nvPr>
            <p:ph idx="1"/>
          </p:nvPr>
        </p:nvSpPr>
        <p:spPr>
          <a:xfrm>
            <a:off x="575240" y="1463857"/>
            <a:ext cx="8179896" cy="2344745"/>
          </a:xfrm>
        </p:spPr>
        <p:txBody>
          <a:bodyPr/>
          <a:lstStyle/>
          <a:p>
            <a:r>
              <a:rPr lang="en-US" altLang="en-US" b="1" dirty="0">
                <a:solidFill>
                  <a:srgbClr val="4C3282"/>
                </a:solidFill>
              </a:rPr>
              <a:t>stack</a:t>
            </a:r>
            <a:r>
              <a:rPr lang="en-US" altLang="en-US" dirty="0">
                <a:solidFill>
                  <a:srgbClr val="4C3282"/>
                </a:solidFill>
              </a:rPr>
              <a:t>: </a:t>
            </a:r>
            <a:r>
              <a:rPr lang="en-US" altLang="en-US" dirty="0"/>
              <a:t>A collection based on the principle of adding elements and retrieving them in the opposite order.</a:t>
            </a:r>
          </a:p>
          <a:p>
            <a:pPr lvl="1"/>
            <a:r>
              <a:rPr lang="en-US" altLang="en-US" dirty="0"/>
              <a:t>Last-In, First-Out ("LIFO")</a:t>
            </a:r>
          </a:p>
          <a:p>
            <a:pPr lvl="1"/>
            <a:r>
              <a:rPr lang="en-US" altLang="en-US" dirty="0"/>
              <a:t>Elements are stored in order of insertion.</a:t>
            </a:r>
          </a:p>
          <a:p>
            <a:pPr lvl="2"/>
            <a:r>
              <a:rPr lang="en-US" altLang="en-US" dirty="0"/>
              <a:t>We do not think of them as having indexes.</a:t>
            </a:r>
          </a:p>
          <a:p>
            <a:pPr lvl="1"/>
            <a:r>
              <a:rPr lang="en-US" altLang="en-US" dirty="0"/>
              <a:t>Client can only add/remove/examine the last element added (the "top").</a:t>
            </a:r>
          </a:p>
        </p:txBody>
      </p:sp>
      <p:sp>
        <p:nvSpPr>
          <p:cNvPr id="4" name="Footer Placeholder 3">
            <a:extLst>
              <a:ext uri="{FF2B5EF4-FFF2-40B4-BE49-F238E27FC236}">
                <a16:creationId xmlns:a16="http://schemas.microsoft.com/office/drawing/2014/main" id="{DFDA3962-501B-4DBB-82AD-87CF5EC2A796}"/>
              </a:ext>
            </a:extLst>
          </p:cNvPr>
          <p:cNvSpPr>
            <a:spLocks noGrp="1"/>
          </p:cNvSpPr>
          <p:nvPr>
            <p:ph type="ftr" sz="quarter" idx="11"/>
          </p:nvPr>
        </p:nvSpPr>
        <p:spPr/>
        <p:txBody>
          <a:bodyPr/>
          <a:lstStyle/>
          <a:p>
            <a:r>
              <a:rPr lang="en-US" dirty="0"/>
              <a:t>CSE 143 SP 17 – Zora Fung</a:t>
            </a:r>
          </a:p>
        </p:txBody>
      </p:sp>
      <p:sp>
        <p:nvSpPr>
          <p:cNvPr id="5" name="Slide Number Placeholder 4">
            <a:extLst>
              <a:ext uri="{FF2B5EF4-FFF2-40B4-BE49-F238E27FC236}">
                <a16:creationId xmlns:a16="http://schemas.microsoft.com/office/drawing/2014/main" id="{14125C0C-A6F4-4665-AEFF-AC3E669AD10B}"/>
              </a:ext>
            </a:extLst>
          </p:cNvPr>
          <p:cNvSpPr>
            <a:spLocks noGrp="1"/>
          </p:cNvSpPr>
          <p:nvPr>
            <p:ph type="sldNum" sz="quarter" idx="12"/>
          </p:nvPr>
        </p:nvSpPr>
        <p:spPr/>
        <p:txBody>
          <a:bodyPr/>
          <a:lstStyle/>
          <a:p>
            <a:fld id="{659665DE-58FC-41F4-AC58-2C90A5E00527}" type="slidenum">
              <a:rPr lang="en-US" smtClean="0"/>
              <a:t>8</a:t>
            </a:fld>
            <a:endParaRPr lang="en-US"/>
          </a:p>
        </p:txBody>
      </p:sp>
      <p:graphicFrame>
        <p:nvGraphicFramePr>
          <p:cNvPr id="7" name="Group 134">
            <a:extLst>
              <a:ext uri="{FF2B5EF4-FFF2-40B4-BE49-F238E27FC236}">
                <a16:creationId xmlns:a16="http://schemas.microsoft.com/office/drawing/2014/main" id="{52EEEA4B-AFF8-43FF-AA58-6D1FC8D5444B}"/>
              </a:ext>
            </a:extLst>
          </p:cNvPr>
          <p:cNvGraphicFramePr>
            <a:graphicFrameLocks noGrp="1"/>
          </p:cNvGraphicFramePr>
          <p:nvPr/>
        </p:nvGraphicFramePr>
        <p:xfrm>
          <a:off x="8152699" y="2856840"/>
          <a:ext cx="2133600" cy="1584816"/>
        </p:xfrm>
        <a:graphic>
          <a:graphicData uri="http://schemas.openxmlformats.org/drawingml/2006/table">
            <a:tbl>
              <a:tblPr/>
              <a:tblGrid>
                <a:gridCol w="1219200">
                  <a:extLst>
                    <a:ext uri="{9D8B030D-6E8A-4147-A177-3AD203B41FA5}">
                      <a16:colId xmlns:a16="http://schemas.microsoft.com/office/drawing/2014/main" val="415142542"/>
                    </a:ext>
                  </a:extLst>
                </a:gridCol>
                <a:gridCol w="914400">
                  <a:extLst>
                    <a:ext uri="{9D8B030D-6E8A-4147-A177-3AD203B41FA5}">
                      <a16:colId xmlns:a16="http://schemas.microsoft.com/office/drawing/2014/main" val="2917066332"/>
                    </a:ext>
                  </a:extLst>
                </a:gridCol>
              </a:tblGrid>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endParaRP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endParaRP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033683"/>
                  </a:ext>
                </a:extLst>
              </a:tr>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top</a:t>
                      </a: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rPr>
                        <a:t>3</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291148407"/>
                  </a:ext>
                </a:extLst>
              </a:tr>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endParaRP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rPr>
                        <a:t>2</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53327139"/>
                  </a:ext>
                </a:extLst>
              </a:tr>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bottom</a:t>
                      </a: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rPr>
                        <a:t>1</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614743078"/>
                  </a:ext>
                </a:extLst>
              </a:tr>
            </a:tbl>
          </a:graphicData>
        </a:graphic>
      </p:graphicFrame>
      <p:sp>
        <p:nvSpPr>
          <p:cNvPr id="8" name="Line 73">
            <a:extLst>
              <a:ext uri="{FF2B5EF4-FFF2-40B4-BE49-F238E27FC236}">
                <a16:creationId xmlns:a16="http://schemas.microsoft.com/office/drawing/2014/main" id="{76F83C57-5FF6-4DCA-B472-E4B184783D13}"/>
              </a:ext>
            </a:extLst>
          </p:cNvPr>
          <p:cNvSpPr>
            <a:spLocks noChangeShapeType="1"/>
          </p:cNvSpPr>
          <p:nvPr/>
        </p:nvSpPr>
        <p:spPr bwMode="auto">
          <a:xfrm>
            <a:off x="8990899" y="2323440"/>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9" name="Text Box 74">
            <a:extLst>
              <a:ext uri="{FF2B5EF4-FFF2-40B4-BE49-F238E27FC236}">
                <a16:creationId xmlns:a16="http://schemas.microsoft.com/office/drawing/2014/main" id="{116D4573-1C94-4174-9D4C-B98992063663}"/>
              </a:ext>
            </a:extLst>
          </p:cNvPr>
          <p:cNvSpPr txBox="1">
            <a:spLocks noChangeArrowheads="1"/>
          </p:cNvSpPr>
          <p:nvPr/>
        </p:nvSpPr>
        <p:spPr bwMode="auto">
          <a:xfrm>
            <a:off x="10667299" y="2078965"/>
            <a:ext cx="12906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pop, peek</a:t>
            </a:r>
          </a:p>
        </p:txBody>
      </p:sp>
      <p:sp>
        <p:nvSpPr>
          <p:cNvPr id="10" name="Text Box 75">
            <a:extLst>
              <a:ext uri="{FF2B5EF4-FFF2-40B4-BE49-F238E27FC236}">
                <a16:creationId xmlns:a16="http://schemas.microsoft.com/office/drawing/2014/main" id="{224BE95C-4D75-47DF-85D5-85A650AFB011}"/>
              </a:ext>
            </a:extLst>
          </p:cNvPr>
          <p:cNvSpPr txBox="1">
            <a:spLocks noChangeArrowheads="1"/>
          </p:cNvSpPr>
          <p:nvPr/>
        </p:nvSpPr>
        <p:spPr bwMode="auto">
          <a:xfrm>
            <a:off x="8305099" y="2064677"/>
            <a:ext cx="7191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push</a:t>
            </a:r>
          </a:p>
        </p:txBody>
      </p:sp>
      <p:sp>
        <p:nvSpPr>
          <p:cNvPr id="11" name="Line 76">
            <a:extLst>
              <a:ext uri="{FF2B5EF4-FFF2-40B4-BE49-F238E27FC236}">
                <a16:creationId xmlns:a16="http://schemas.microsoft.com/office/drawing/2014/main" id="{85EF3B67-820D-4DA5-A092-7D8BD974EABC}"/>
              </a:ext>
            </a:extLst>
          </p:cNvPr>
          <p:cNvSpPr>
            <a:spLocks noChangeShapeType="1"/>
          </p:cNvSpPr>
          <p:nvPr/>
        </p:nvSpPr>
        <p:spPr bwMode="auto">
          <a:xfrm flipV="1">
            <a:off x="10057699" y="2323440"/>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pic>
        <p:nvPicPr>
          <p:cNvPr id="12" name="Picture 5">
            <a:extLst>
              <a:ext uri="{FF2B5EF4-FFF2-40B4-BE49-F238E27FC236}">
                <a16:creationId xmlns:a16="http://schemas.microsoft.com/office/drawing/2014/main" id="{A322361A-4763-43CE-B465-EB12F6DA0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699" y="429092"/>
            <a:ext cx="9509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a:extLst>
              <a:ext uri="{FF2B5EF4-FFF2-40B4-BE49-F238E27FC236}">
                <a16:creationId xmlns:a16="http://schemas.microsoft.com/office/drawing/2014/main" id="{874245D6-F7BC-3A4B-9839-3A514FFC09B3}"/>
              </a:ext>
            </a:extLst>
          </p:cNvPr>
          <p:cNvGrpSpPr/>
          <p:nvPr/>
        </p:nvGrpSpPr>
        <p:grpSpPr>
          <a:xfrm>
            <a:off x="732180" y="3503158"/>
            <a:ext cx="2320363" cy="2780359"/>
            <a:chOff x="908857" y="1530095"/>
            <a:chExt cx="2320363" cy="2780359"/>
          </a:xfrm>
        </p:grpSpPr>
        <p:sp>
          <p:nvSpPr>
            <p:cNvPr id="22" name="Rectangle 21">
              <a:extLst>
                <a:ext uri="{FF2B5EF4-FFF2-40B4-BE49-F238E27FC236}">
                  <a16:creationId xmlns:a16="http://schemas.microsoft.com/office/drawing/2014/main" id="{A545C8B9-E06C-424B-AC73-4FEA7A683127}"/>
                </a:ext>
              </a:extLst>
            </p:cNvPr>
            <p:cNvSpPr/>
            <p:nvPr/>
          </p:nvSpPr>
          <p:spPr>
            <a:xfrm>
              <a:off x="908857" y="2061556"/>
              <a:ext cx="2320363" cy="224889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B33688-1C72-DB4D-AE0B-E6FCDAFBAF28}"/>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Stack ADT</a:t>
              </a:r>
            </a:p>
          </p:txBody>
        </p:sp>
        <p:sp>
          <p:nvSpPr>
            <p:cNvPr id="24" name="TextBox 23">
              <a:extLst>
                <a:ext uri="{FF2B5EF4-FFF2-40B4-BE49-F238E27FC236}">
                  <a16:creationId xmlns:a16="http://schemas.microsoft.com/office/drawing/2014/main" id="{614FA5A9-1F75-AE4B-9AE9-858B79D04392}"/>
                </a:ext>
              </a:extLst>
            </p:cNvPr>
            <p:cNvSpPr txBox="1"/>
            <p:nvPr/>
          </p:nvSpPr>
          <p:spPr>
            <a:xfrm>
              <a:off x="1076296" y="2988919"/>
              <a:ext cx="215292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push(item)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pop()</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and remove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look at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25" name="TextBox 24">
              <a:extLst>
                <a:ext uri="{FF2B5EF4-FFF2-40B4-BE49-F238E27FC236}">
                  <a16:creationId xmlns:a16="http://schemas.microsoft.com/office/drawing/2014/main" id="{AFB29586-0F1A-EC45-8EEC-C1E4479B5BC9}"/>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26" name="TextBox 25">
              <a:extLst>
                <a:ext uri="{FF2B5EF4-FFF2-40B4-BE49-F238E27FC236}">
                  <a16:creationId xmlns:a16="http://schemas.microsoft.com/office/drawing/2014/main" id="{55466BB0-B93C-2F47-ADAA-DF1215C2A9A4}"/>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27" name="TextBox 26">
              <a:extLst>
                <a:ext uri="{FF2B5EF4-FFF2-40B4-BE49-F238E27FC236}">
                  <a16:creationId xmlns:a16="http://schemas.microsoft.com/office/drawing/2014/main" id="{AA9A69C8-F5AD-6045-9E0E-974665C7023A}"/>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28" name="Content Placeholder 2">
            <a:extLst>
              <a:ext uri="{FF2B5EF4-FFF2-40B4-BE49-F238E27FC236}">
                <a16:creationId xmlns:a16="http://schemas.microsoft.com/office/drawing/2014/main" id="{BEF577DC-62CC-5F4A-80DC-EF6C0197DA53}"/>
              </a:ext>
            </a:extLst>
          </p:cNvPr>
          <p:cNvSpPr txBox="1">
            <a:spLocks/>
          </p:cNvSpPr>
          <p:nvPr/>
        </p:nvSpPr>
        <p:spPr>
          <a:xfrm>
            <a:off x="3219981" y="4067365"/>
            <a:ext cx="6869756" cy="2015080"/>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n-US" altLang="en-US" dirty="0">
                <a:solidFill>
                  <a:srgbClr val="B6A479"/>
                </a:solidFill>
              </a:rPr>
              <a:t>supported operations:</a:t>
            </a:r>
          </a:p>
          <a:p>
            <a:pPr lvl="1"/>
            <a:r>
              <a:rPr lang="en-US" altLang="en-US" b="1" dirty="0"/>
              <a:t>push(item)</a:t>
            </a:r>
            <a:r>
              <a:rPr lang="en-US" altLang="en-US" dirty="0"/>
              <a:t>: Add an element to the top of stack</a:t>
            </a:r>
          </a:p>
          <a:p>
            <a:pPr lvl="1"/>
            <a:r>
              <a:rPr lang="en-US" altLang="en-US" b="1" dirty="0"/>
              <a:t>pop()</a:t>
            </a:r>
            <a:r>
              <a:rPr lang="en-US" altLang="en-US" dirty="0"/>
              <a:t>: Remove the top element and returns it</a:t>
            </a:r>
          </a:p>
          <a:p>
            <a:pPr lvl="1"/>
            <a:r>
              <a:rPr lang="en-US" altLang="en-US" b="1" dirty="0"/>
              <a:t>peek()</a:t>
            </a:r>
            <a:r>
              <a:rPr lang="en-US" altLang="en-US" dirty="0"/>
              <a:t>: Examine the top element without removing it</a:t>
            </a:r>
          </a:p>
          <a:p>
            <a:pPr lvl="1"/>
            <a:r>
              <a:rPr lang="en-US" altLang="en-US" b="1" dirty="0"/>
              <a:t>size(): </a:t>
            </a:r>
            <a:r>
              <a:rPr lang="en-US" altLang="en-US" dirty="0"/>
              <a:t>how many items are in the stack?</a:t>
            </a:r>
          </a:p>
          <a:p>
            <a:pPr lvl="1"/>
            <a:r>
              <a:rPr lang="en-US" altLang="en-US" b="1" dirty="0" err="1"/>
              <a:t>isEmpty</a:t>
            </a:r>
            <a:r>
              <a:rPr lang="en-US" altLang="en-US" b="1" dirty="0"/>
              <a:t>(): </a:t>
            </a:r>
            <a:r>
              <a:rPr lang="en-US" altLang="en-US" dirty="0"/>
              <a:t>true if there are 1 or more items in stack, false otherwise</a:t>
            </a:r>
          </a:p>
          <a:p>
            <a:pPr lvl="1"/>
            <a:endParaRPr lang="en-US" altLang="en-US" dirty="0"/>
          </a:p>
          <a:p>
            <a:endParaRPr lang="en-US" dirty="0"/>
          </a:p>
        </p:txBody>
      </p:sp>
    </p:spTree>
    <p:extLst>
      <p:ext uri="{BB962C8B-B14F-4D97-AF65-F5344CB8AC3E}">
        <p14:creationId xmlns:p14="http://schemas.microsoft.com/office/powerpoint/2010/main" val="1829619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6936-C1A0-45A5-9EE9-73C303D269CE}"/>
              </a:ext>
            </a:extLst>
          </p:cNvPr>
          <p:cNvSpPr>
            <a:spLocks noGrp="1"/>
          </p:cNvSpPr>
          <p:nvPr>
            <p:ph type="title"/>
          </p:nvPr>
        </p:nvSpPr>
        <p:spPr/>
        <p:txBody>
          <a:bodyPr/>
          <a:lstStyle/>
          <a:p>
            <a:r>
              <a:rPr lang="en-US" dirty="0"/>
              <a:t>Implementing a Stack with an Array</a:t>
            </a:r>
          </a:p>
        </p:txBody>
      </p:sp>
      <p:graphicFrame>
        <p:nvGraphicFramePr>
          <p:cNvPr id="6" name="Content Placeholder 5">
            <a:extLst>
              <a:ext uri="{FF2B5EF4-FFF2-40B4-BE49-F238E27FC236}">
                <a16:creationId xmlns:a16="http://schemas.microsoft.com/office/drawing/2014/main" id="{7AC63299-11D1-4E32-8A11-24DDA3C13751}"/>
              </a:ext>
            </a:extLst>
          </p:cNvPr>
          <p:cNvGraphicFramePr>
            <a:graphicFrameLocks noGrp="1"/>
          </p:cNvGraphicFramePr>
          <p:nvPr>
            <p:ph idx="1"/>
          </p:nvPr>
        </p:nvGraphicFramePr>
        <p:xfrm>
          <a:off x="3278111" y="4741271"/>
          <a:ext cx="3208160" cy="815870"/>
        </p:xfrm>
        <a:graphic>
          <a:graphicData uri="http://schemas.openxmlformats.org/drawingml/2006/table">
            <a:tbl>
              <a:tblPr firstRow="1" bandRow="1">
                <a:tableStyleId>{5C22544A-7EE6-4342-B048-85BDC9FD1C3A}</a:tableStyleId>
              </a:tblPr>
              <a:tblGrid>
                <a:gridCol w="802040">
                  <a:extLst>
                    <a:ext uri="{9D8B030D-6E8A-4147-A177-3AD203B41FA5}">
                      <a16:colId xmlns:a16="http://schemas.microsoft.com/office/drawing/2014/main" val="3634816842"/>
                    </a:ext>
                  </a:extLst>
                </a:gridCol>
                <a:gridCol w="802040">
                  <a:extLst>
                    <a:ext uri="{9D8B030D-6E8A-4147-A177-3AD203B41FA5}">
                      <a16:colId xmlns:a16="http://schemas.microsoft.com/office/drawing/2014/main" val="2376362431"/>
                    </a:ext>
                  </a:extLst>
                </a:gridCol>
                <a:gridCol w="802040">
                  <a:extLst>
                    <a:ext uri="{9D8B030D-6E8A-4147-A177-3AD203B41FA5}">
                      <a16:colId xmlns:a16="http://schemas.microsoft.com/office/drawing/2014/main" val="2204204455"/>
                    </a:ext>
                  </a:extLst>
                </a:gridCol>
                <a:gridCol w="802040">
                  <a:extLst>
                    <a:ext uri="{9D8B030D-6E8A-4147-A177-3AD203B41FA5}">
                      <a16:colId xmlns:a16="http://schemas.microsoft.com/office/drawing/2014/main" val="584026190"/>
                    </a:ext>
                  </a:extLst>
                </a:gridCol>
              </a:tblGrid>
              <a:tr h="407935">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0879438"/>
                  </a:ext>
                </a:extLst>
              </a:tr>
              <a:tr h="407935">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i="1" dirty="0">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997942"/>
                  </a:ext>
                </a:extLst>
              </a:tr>
            </a:tbl>
          </a:graphicData>
        </a:graphic>
      </p:graphicFrame>
      <p:sp>
        <p:nvSpPr>
          <p:cNvPr id="5" name="Slide Number Placeholder 4">
            <a:extLst>
              <a:ext uri="{FF2B5EF4-FFF2-40B4-BE49-F238E27FC236}">
                <a16:creationId xmlns:a16="http://schemas.microsoft.com/office/drawing/2014/main" id="{E0A46355-91B8-4866-83B6-BA68E8C3F7FF}"/>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7" name="TextBox 6">
            <a:extLst>
              <a:ext uri="{FF2B5EF4-FFF2-40B4-BE49-F238E27FC236}">
                <a16:creationId xmlns:a16="http://schemas.microsoft.com/office/drawing/2014/main" id="{4BF93BC5-EC5F-4261-A1F1-9CC889E45A12}"/>
              </a:ext>
            </a:extLst>
          </p:cNvPr>
          <p:cNvSpPr txBox="1"/>
          <p:nvPr/>
        </p:nvSpPr>
        <p:spPr>
          <a:xfrm>
            <a:off x="868664" y="4853837"/>
            <a:ext cx="1892277" cy="1569660"/>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push(3)</a:t>
            </a:r>
          </a:p>
          <a:p>
            <a:r>
              <a:rPr lang="en-US" sz="2400" dirty="0">
                <a:latin typeface="Courier New" panose="02070309020205020404" pitchFamily="49" charset="0"/>
                <a:cs typeface="Courier New" panose="02070309020205020404" pitchFamily="49" charset="0"/>
              </a:rPr>
              <a:t>push(4)</a:t>
            </a:r>
          </a:p>
          <a:p>
            <a:r>
              <a:rPr lang="en-US" sz="2400" dirty="0">
                <a:latin typeface="Courier New" panose="02070309020205020404" pitchFamily="49" charset="0"/>
                <a:cs typeface="Courier New" panose="02070309020205020404" pitchFamily="49" charset="0"/>
              </a:rPr>
              <a:t>pop()</a:t>
            </a:r>
          </a:p>
          <a:p>
            <a:r>
              <a:rPr lang="en-US" sz="2400" dirty="0">
                <a:latin typeface="Courier New" panose="02070309020205020404" pitchFamily="49" charset="0"/>
                <a:cs typeface="Courier New" panose="02070309020205020404" pitchFamily="49" charset="0"/>
              </a:rPr>
              <a:t>push(5)</a:t>
            </a:r>
          </a:p>
        </p:txBody>
      </p:sp>
      <p:sp>
        <p:nvSpPr>
          <p:cNvPr id="8" name="TextBox 7">
            <a:extLst>
              <a:ext uri="{FF2B5EF4-FFF2-40B4-BE49-F238E27FC236}">
                <a16:creationId xmlns:a16="http://schemas.microsoft.com/office/drawing/2014/main" id="{B2BEA012-944E-411E-867D-BC0A86929C1F}"/>
              </a:ext>
            </a:extLst>
          </p:cNvPr>
          <p:cNvSpPr txBox="1"/>
          <p:nvPr/>
        </p:nvSpPr>
        <p:spPr>
          <a:xfrm>
            <a:off x="3512656" y="5175662"/>
            <a:ext cx="306494" cy="369332"/>
          </a:xfrm>
          <a:prstGeom prst="rect">
            <a:avLst/>
          </a:prstGeom>
          <a:noFill/>
        </p:spPr>
        <p:txBody>
          <a:bodyPr wrap="none" rtlCol="0">
            <a:spAutoFit/>
          </a:bodyPr>
          <a:lstStyle/>
          <a:p>
            <a:r>
              <a:rPr lang="en-US" b="1" dirty="0">
                <a:solidFill>
                  <a:srgbClr val="4C3282"/>
                </a:solidFill>
              </a:rPr>
              <a:t>3</a:t>
            </a:r>
          </a:p>
        </p:txBody>
      </p:sp>
      <p:sp>
        <p:nvSpPr>
          <p:cNvPr id="9" name="TextBox 8">
            <a:extLst>
              <a:ext uri="{FF2B5EF4-FFF2-40B4-BE49-F238E27FC236}">
                <a16:creationId xmlns:a16="http://schemas.microsoft.com/office/drawing/2014/main" id="{C2B0F66E-4278-45B3-86F9-E3AAED1D2E4D}"/>
              </a:ext>
            </a:extLst>
          </p:cNvPr>
          <p:cNvSpPr txBox="1"/>
          <p:nvPr/>
        </p:nvSpPr>
        <p:spPr>
          <a:xfrm>
            <a:off x="4333758" y="5175662"/>
            <a:ext cx="306494" cy="369332"/>
          </a:xfrm>
          <a:prstGeom prst="rect">
            <a:avLst/>
          </a:prstGeom>
          <a:noFill/>
        </p:spPr>
        <p:txBody>
          <a:bodyPr wrap="none" rtlCol="0">
            <a:spAutoFit/>
          </a:bodyPr>
          <a:lstStyle/>
          <a:p>
            <a:r>
              <a:rPr lang="en-US" b="1" dirty="0">
                <a:solidFill>
                  <a:srgbClr val="4C3282"/>
                </a:solidFill>
              </a:rPr>
              <a:t>4</a:t>
            </a:r>
          </a:p>
        </p:txBody>
      </p:sp>
      <p:sp>
        <p:nvSpPr>
          <p:cNvPr id="10" name="TextBox 9">
            <a:extLst>
              <a:ext uri="{FF2B5EF4-FFF2-40B4-BE49-F238E27FC236}">
                <a16:creationId xmlns:a16="http://schemas.microsoft.com/office/drawing/2014/main" id="{421A1597-8AB3-486E-A738-DF2FA5A06EAB}"/>
              </a:ext>
            </a:extLst>
          </p:cNvPr>
          <p:cNvSpPr txBox="1"/>
          <p:nvPr/>
        </p:nvSpPr>
        <p:spPr>
          <a:xfrm>
            <a:off x="4333758" y="5175662"/>
            <a:ext cx="306494" cy="369332"/>
          </a:xfrm>
          <a:prstGeom prst="rect">
            <a:avLst/>
          </a:prstGeom>
          <a:solidFill>
            <a:schemeClr val="bg1"/>
          </a:solidFill>
        </p:spPr>
        <p:txBody>
          <a:bodyPr wrap="none" rtlCol="0">
            <a:spAutoFit/>
          </a:bodyPr>
          <a:lstStyle/>
          <a:p>
            <a:r>
              <a:rPr lang="en-US" b="1" dirty="0">
                <a:solidFill>
                  <a:srgbClr val="4C3282"/>
                </a:solidFill>
              </a:rPr>
              <a:t>5</a:t>
            </a:r>
          </a:p>
        </p:txBody>
      </p:sp>
      <p:sp>
        <p:nvSpPr>
          <p:cNvPr id="11" name="TextBox 10">
            <a:extLst>
              <a:ext uri="{FF2B5EF4-FFF2-40B4-BE49-F238E27FC236}">
                <a16:creationId xmlns:a16="http://schemas.microsoft.com/office/drawing/2014/main" id="{FCC85905-B048-40F6-B3A5-E63CBFBA5287}"/>
              </a:ext>
            </a:extLst>
          </p:cNvPr>
          <p:cNvSpPr txBox="1"/>
          <p:nvPr/>
        </p:nvSpPr>
        <p:spPr>
          <a:xfrm>
            <a:off x="3268485" y="5846386"/>
            <a:ext cx="2390398" cy="369332"/>
          </a:xfrm>
          <a:prstGeom prst="rect">
            <a:avLst/>
          </a:prstGeom>
          <a:noFill/>
        </p:spPr>
        <p:txBody>
          <a:bodyPr wrap="none" rtlCol="0">
            <a:spAutoFit/>
          </a:bodyPr>
          <a:lstStyle/>
          <a:p>
            <a:r>
              <a:rPr lang="en-US" dirty="0" err="1">
                <a:latin typeface="Courier New" panose="02070309020205020404" pitchFamily="49" charset="0"/>
                <a:cs typeface="Courier New" panose="02070309020205020404" pitchFamily="49" charset="0"/>
              </a:rPr>
              <a:t>numberOfItems</a:t>
            </a:r>
            <a:r>
              <a:rPr lang="en-US" dirty="0">
                <a:latin typeface="Courier New" panose="02070309020205020404" pitchFamily="49" charset="0"/>
                <a:cs typeface="Courier New" panose="02070309020205020404" pitchFamily="49" charset="0"/>
              </a:rPr>
              <a:t> = </a:t>
            </a:r>
          </a:p>
        </p:txBody>
      </p:sp>
      <p:sp>
        <p:nvSpPr>
          <p:cNvPr id="12" name="TextBox 11">
            <a:extLst>
              <a:ext uri="{FF2B5EF4-FFF2-40B4-BE49-F238E27FC236}">
                <a16:creationId xmlns:a16="http://schemas.microsoft.com/office/drawing/2014/main" id="{A7C03733-F64B-490B-8257-2393BFC4606F}"/>
              </a:ext>
            </a:extLst>
          </p:cNvPr>
          <p:cNvSpPr txBox="1"/>
          <p:nvPr/>
        </p:nvSpPr>
        <p:spPr>
          <a:xfrm>
            <a:off x="5534271" y="5839650"/>
            <a:ext cx="322524" cy="369332"/>
          </a:xfrm>
          <a:prstGeom prst="rect">
            <a:avLst/>
          </a:prstGeom>
          <a:no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0</a:t>
            </a:r>
          </a:p>
        </p:txBody>
      </p:sp>
      <p:sp>
        <p:nvSpPr>
          <p:cNvPr id="13" name="TextBox 12">
            <a:extLst>
              <a:ext uri="{FF2B5EF4-FFF2-40B4-BE49-F238E27FC236}">
                <a16:creationId xmlns:a16="http://schemas.microsoft.com/office/drawing/2014/main" id="{DDF7436C-B274-4B85-9226-C1558F6753FB}"/>
              </a:ext>
            </a:extLst>
          </p:cNvPr>
          <p:cNvSpPr txBox="1"/>
          <p:nvPr/>
        </p:nvSpPr>
        <p:spPr>
          <a:xfrm>
            <a:off x="5534271" y="5844041"/>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1</a:t>
            </a:r>
          </a:p>
        </p:txBody>
      </p:sp>
      <p:sp>
        <p:nvSpPr>
          <p:cNvPr id="14" name="TextBox 13">
            <a:extLst>
              <a:ext uri="{FF2B5EF4-FFF2-40B4-BE49-F238E27FC236}">
                <a16:creationId xmlns:a16="http://schemas.microsoft.com/office/drawing/2014/main" id="{E7E7B92E-4145-4E18-8AFC-479544962C2A}"/>
              </a:ext>
            </a:extLst>
          </p:cNvPr>
          <p:cNvSpPr txBox="1"/>
          <p:nvPr/>
        </p:nvSpPr>
        <p:spPr>
          <a:xfrm>
            <a:off x="5534271" y="5835259"/>
            <a:ext cx="322524" cy="369332"/>
          </a:xfrm>
          <a:prstGeom prst="rect">
            <a:avLst/>
          </a:prstGeom>
          <a:solidFill>
            <a:schemeClr val="bg1"/>
          </a:solidFill>
          <a:ln>
            <a:solidFill>
              <a:srgbClr val="B6A479"/>
            </a:solidFill>
          </a:ln>
        </p:spPr>
        <p:txBody>
          <a:bodyPr wrap="none" rtlCol="0">
            <a:spAutoFit/>
          </a:bodyPr>
          <a:lstStyle/>
          <a:p>
            <a:r>
              <a:rPr lang="en-US" dirty="0">
                <a:latin typeface="Courier New" panose="02070309020205020404" pitchFamily="49" charset="0"/>
                <a:cs typeface="Courier New" panose="02070309020205020404" pitchFamily="49" charset="0"/>
              </a:rPr>
              <a:t>2</a:t>
            </a:r>
          </a:p>
        </p:txBody>
      </p:sp>
      <p:grpSp>
        <p:nvGrpSpPr>
          <p:cNvPr id="22" name="Group 21">
            <a:extLst>
              <a:ext uri="{FF2B5EF4-FFF2-40B4-BE49-F238E27FC236}">
                <a16:creationId xmlns:a16="http://schemas.microsoft.com/office/drawing/2014/main" id="{33A48B90-30BD-0841-8E63-95ADB00027B4}"/>
              </a:ext>
            </a:extLst>
          </p:cNvPr>
          <p:cNvGrpSpPr/>
          <p:nvPr/>
        </p:nvGrpSpPr>
        <p:grpSpPr>
          <a:xfrm>
            <a:off x="3554561" y="1596081"/>
            <a:ext cx="3005791" cy="2853316"/>
            <a:chOff x="908858" y="1530095"/>
            <a:chExt cx="3005791" cy="2853316"/>
          </a:xfrm>
        </p:grpSpPr>
        <p:sp>
          <p:nvSpPr>
            <p:cNvPr id="23" name="Rectangle 22">
              <a:extLst>
                <a:ext uri="{FF2B5EF4-FFF2-40B4-BE49-F238E27FC236}">
                  <a16:creationId xmlns:a16="http://schemas.microsoft.com/office/drawing/2014/main" id="{8505B88A-2C28-3C46-AC86-BE5052833344}"/>
                </a:ext>
              </a:extLst>
            </p:cNvPr>
            <p:cNvSpPr/>
            <p:nvPr/>
          </p:nvSpPr>
          <p:spPr>
            <a:xfrm>
              <a:off x="908858" y="2061556"/>
              <a:ext cx="3005791" cy="2321855"/>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EE91555-5451-3B4E-9A7B-04C01E4A772C}"/>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ArrayStack</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25" name="TextBox 24">
              <a:extLst>
                <a:ext uri="{FF2B5EF4-FFF2-40B4-BE49-F238E27FC236}">
                  <a16:creationId xmlns:a16="http://schemas.microsoft.com/office/drawing/2014/main" id="{C83D13BC-934A-8446-ABB1-2161DBECF198}"/>
                </a:ext>
              </a:extLst>
            </p:cNvPr>
            <p:cNvSpPr txBox="1"/>
            <p:nvPr/>
          </p:nvSpPr>
          <p:spPr>
            <a:xfrm>
              <a:off x="1014216" y="2887740"/>
              <a:ext cx="2900433" cy="1384995"/>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push</a:t>
              </a:r>
              <a:r>
                <a:rPr lang="en-US" sz="1200" dirty="0">
                  <a:latin typeface="Courier New" panose="02070309020205020404" pitchFamily="49" charset="0"/>
                  <a:cs typeface="Courier New" panose="02070309020205020404" pitchFamily="49" charset="0"/>
                </a:rPr>
                <a:t> data[size] = value, if out of room grow data</a:t>
              </a:r>
            </a:p>
            <a:p>
              <a:r>
                <a:rPr lang="en-US" sz="1200" u="sng" dirty="0">
                  <a:latin typeface="Courier New" panose="02070309020205020404" pitchFamily="49" charset="0"/>
                  <a:cs typeface="Courier New" panose="02070309020205020404" pitchFamily="49" charset="0"/>
                </a:rPr>
                <a:t>pop</a:t>
              </a:r>
              <a:r>
                <a:rPr lang="en-US" sz="1200" dirty="0">
                  <a:latin typeface="Courier New" panose="02070309020205020404" pitchFamily="49" charset="0"/>
                  <a:cs typeface="Courier New" panose="02070309020205020404" pitchFamily="49" charset="0"/>
                </a:rPr>
                <a:t> return data[size - 1], size-1</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return data[size - 1]</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return size == 0</a:t>
              </a:r>
            </a:p>
          </p:txBody>
        </p:sp>
        <p:sp>
          <p:nvSpPr>
            <p:cNvPr id="26" name="TextBox 25">
              <a:extLst>
                <a:ext uri="{FF2B5EF4-FFF2-40B4-BE49-F238E27FC236}">
                  <a16:creationId xmlns:a16="http://schemas.microsoft.com/office/drawing/2014/main" id="{AA9FF246-4532-A24E-89E6-62F34A268428}"/>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7" name="TextBox 26">
              <a:extLst>
                <a:ext uri="{FF2B5EF4-FFF2-40B4-BE49-F238E27FC236}">
                  <a16:creationId xmlns:a16="http://schemas.microsoft.com/office/drawing/2014/main" id="{005330CE-5607-0649-8EE1-A8540DD55191}"/>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8" name="TextBox 27">
              <a:extLst>
                <a:ext uri="{FF2B5EF4-FFF2-40B4-BE49-F238E27FC236}">
                  <a16:creationId xmlns:a16="http://schemas.microsoft.com/office/drawing/2014/main" id="{177FBE14-3869-EA44-A569-847A52E1A2A4}"/>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p:sp>
        <p:nvSpPr>
          <p:cNvPr id="35" name="Rectangle 34">
            <a:extLst>
              <a:ext uri="{FF2B5EF4-FFF2-40B4-BE49-F238E27FC236}">
                <a16:creationId xmlns:a16="http://schemas.microsoft.com/office/drawing/2014/main" id="{70F44C53-39D9-9043-809F-7E82F9C48945}"/>
              </a:ext>
            </a:extLst>
          </p:cNvPr>
          <p:cNvSpPr/>
          <p:nvPr/>
        </p:nvSpPr>
        <p:spPr>
          <a:xfrm>
            <a:off x="7009603" y="1596081"/>
            <a:ext cx="4754610" cy="286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6A2B853-F57F-C94F-A4DD-E4685A15741A}"/>
              </a:ext>
            </a:extLst>
          </p:cNvPr>
          <p:cNvSpPr txBox="1"/>
          <p:nvPr/>
        </p:nvSpPr>
        <p:spPr>
          <a:xfrm>
            <a:off x="7148455" y="1776750"/>
            <a:ext cx="2050964" cy="2412199"/>
          </a:xfrm>
          <a:prstGeom prst="rect">
            <a:avLst/>
          </a:prstGeom>
          <a:noFill/>
        </p:spPr>
        <p:txBody>
          <a:bodyPr wrap="squar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Big O Analysis</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pop()</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peek()</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size()</a:t>
            </a:r>
          </a:p>
          <a:p>
            <a:pPr>
              <a:lnSpc>
                <a:spcPct val="150000"/>
              </a:lnSpc>
            </a:pPr>
            <a:r>
              <a:rPr lang="en-US" dirty="0" err="1">
                <a:latin typeface="Courier New" panose="02070309020205020404" pitchFamily="49" charset="0"/>
                <a:ea typeface="Segoe UI Historic" panose="020B0502040204020203" pitchFamily="34" charset="0"/>
                <a:cs typeface="Courier New" panose="02070309020205020404" pitchFamily="49" charset="0"/>
              </a:rPr>
              <a:t>isEmpty</a:t>
            </a:r>
            <a:r>
              <a:rPr lang="en-US" dirty="0">
                <a:latin typeface="Courier New" panose="02070309020205020404" pitchFamily="49" charset="0"/>
                <a:ea typeface="Segoe UI Historic" panose="020B0502040204020203" pitchFamily="34" charset="0"/>
                <a:cs typeface="Courier New" panose="02070309020205020404" pitchFamily="49" charset="0"/>
              </a:rPr>
              <a:t>()</a:t>
            </a:r>
          </a:p>
          <a:p>
            <a:pPr>
              <a:lnSpc>
                <a:spcPct val="150000"/>
              </a:lnSpc>
            </a:pPr>
            <a:r>
              <a:rPr lang="en-US" dirty="0">
                <a:latin typeface="Courier New" panose="02070309020205020404" pitchFamily="49" charset="0"/>
                <a:ea typeface="Segoe UI Historic" panose="020B0502040204020203" pitchFamily="34" charset="0"/>
                <a:cs typeface="Courier New" panose="02070309020205020404" pitchFamily="49" charset="0"/>
              </a:rPr>
              <a:t>push()</a:t>
            </a:r>
          </a:p>
        </p:txBody>
      </p:sp>
      <p:sp>
        <p:nvSpPr>
          <p:cNvPr id="29" name="TextBox 28">
            <a:extLst>
              <a:ext uri="{FF2B5EF4-FFF2-40B4-BE49-F238E27FC236}">
                <a16:creationId xmlns:a16="http://schemas.microsoft.com/office/drawing/2014/main" id="{923D2588-9CDA-8848-BC15-B4F96A8C6C60}"/>
              </a:ext>
            </a:extLst>
          </p:cNvPr>
          <p:cNvSpPr txBox="1"/>
          <p:nvPr/>
        </p:nvSpPr>
        <p:spPr>
          <a:xfrm>
            <a:off x="8565822" y="3756165"/>
            <a:ext cx="3372142" cy="646331"/>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O(N) linear if you have to resize</a:t>
            </a:r>
            <a:br>
              <a:rPr lang="en-US" dirty="0">
                <a:latin typeface="Segoe UI Historic" panose="020B0502040204020203" pitchFamily="34" charset="0"/>
                <a:ea typeface="Segoe UI Historic" panose="020B0502040204020203" pitchFamily="34" charset="0"/>
                <a:cs typeface="Segoe UI Historic" panose="020B0502040204020203" pitchFamily="34" charset="0"/>
              </a:rPr>
            </a:br>
            <a:r>
              <a:rPr lang="en-US" dirty="0">
                <a:latin typeface="Segoe UI Historic" panose="020B0502040204020203" pitchFamily="34" charset="0"/>
                <a:ea typeface="Segoe UI Historic" panose="020B0502040204020203" pitchFamily="34" charset="0"/>
                <a:cs typeface="Segoe UI Historic" panose="020B0502040204020203" pitchFamily="34" charset="0"/>
              </a:rPr>
              <a:t>O(1) otherwise</a:t>
            </a:r>
          </a:p>
        </p:txBody>
      </p:sp>
      <p:sp>
        <p:nvSpPr>
          <p:cNvPr id="30" name="TextBox 29">
            <a:extLst>
              <a:ext uri="{FF2B5EF4-FFF2-40B4-BE49-F238E27FC236}">
                <a16:creationId xmlns:a16="http://schemas.microsoft.com/office/drawing/2014/main" id="{2501AA03-50D6-9044-8136-85284C1E59C0}"/>
              </a:ext>
            </a:extLst>
          </p:cNvPr>
          <p:cNvSpPr txBox="1"/>
          <p:nvPr/>
        </p:nvSpPr>
        <p:spPr>
          <a:xfrm>
            <a:off x="8565822" y="2142471"/>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1" name="TextBox 30">
            <a:extLst>
              <a:ext uri="{FF2B5EF4-FFF2-40B4-BE49-F238E27FC236}">
                <a16:creationId xmlns:a16="http://schemas.microsoft.com/office/drawing/2014/main" id="{23986DCD-F0FB-844B-9E15-8E32BFF08766}"/>
              </a:ext>
            </a:extLst>
          </p:cNvPr>
          <p:cNvSpPr txBox="1"/>
          <p:nvPr/>
        </p:nvSpPr>
        <p:spPr>
          <a:xfrm>
            <a:off x="8565822" y="2538828"/>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2" name="TextBox 31">
            <a:extLst>
              <a:ext uri="{FF2B5EF4-FFF2-40B4-BE49-F238E27FC236}">
                <a16:creationId xmlns:a16="http://schemas.microsoft.com/office/drawing/2014/main" id="{97372B80-19D0-CE4C-BADF-C20C31D0F666}"/>
              </a:ext>
            </a:extLst>
          </p:cNvPr>
          <p:cNvSpPr txBox="1"/>
          <p:nvPr/>
        </p:nvSpPr>
        <p:spPr>
          <a:xfrm>
            <a:off x="8565822" y="2979249"/>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3" name="TextBox 32">
            <a:extLst>
              <a:ext uri="{FF2B5EF4-FFF2-40B4-BE49-F238E27FC236}">
                <a16:creationId xmlns:a16="http://schemas.microsoft.com/office/drawing/2014/main" id="{62D52AD2-64C7-C84D-A88D-AE067DC63032}"/>
              </a:ext>
            </a:extLst>
          </p:cNvPr>
          <p:cNvSpPr txBox="1"/>
          <p:nvPr/>
        </p:nvSpPr>
        <p:spPr>
          <a:xfrm>
            <a:off x="8565822" y="3386833"/>
            <a:ext cx="1593706" cy="369332"/>
          </a:xfrm>
          <a:prstGeom prst="rect">
            <a:avLst/>
          </a:prstGeom>
          <a:noFill/>
        </p:spPr>
        <p:txBody>
          <a:bodyPr wrap="none" rtlCol="0">
            <a:spAutoFit/>
          </a:bodyPr>
          <a:lstStyle/>
          <a:p>
            <a:r>
              <a:rPr lang="en-US" dirty="0">
                <a:latin typeface="Segoe UI Historic" panose="020B0502040204020203" pitchFamily="34" charset="0"/>
                <a:ea typeface="Segoe UI Historic" panose="020B0502040204020203" pitchFamily="34" charset="0"/>
                <a:cs typeface="Segoe UI Historic" panose="020B0502040204020203" pitchFamily="34" charset="0"/>
              </a:rPr>
              <a:t>O(1) Constant</a:t>
            </a:r>
          </a:p>
        </p:txBody>
      </p:sp>
      <p:sp>
        <p:nvSpPr>
          <p:cNvPr id="37" name="Footer Placeholder 3">
            <a:extLst>
              <a:ext uri="{FF2B5EF4-FFF2-40B4-BE49-F238E27FC236}">
                <a16:creationId xmlns:a16="http://schemas.microsoft.com/office/drawing/2014/main" id="{5696B9EC-78C7-B74F-B86E-532468505479}"/>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38" name="Group 37">
            <a:extLst>
              <a:ext uri="{FF2B5EF4-FFF2-40B4-BE49-F238E27FC236}">
                <a16:creationId xmlns:a16="http://schemas.microsoft.com/office/drawing/2014/main" id="{AC56E9A0-E135-3E41-B34C-5DD14CF34289}"/>
              </a:ext>
            </a:extLst>
          </p:cNvPr>
          <p:cNvGrpSpPr/>
          <p:nvPr/>
        </p:nvGrpSpPr>
        <p:grpSpPr>
          <a:xfrm>
            <a:off x="575239" y="1596081"/>
            <a:ext cx="2320363" cy="2780359"/>
            <a:chOff x="908857" y="1530095"/>
            <a:chExt cx="2320363" cy="2780359"/>
          </a:xfrm>
        </p:grpSpPr>
        <p:sp>
          <p:nvSpPr>
            <p:cNvPr id="39" name="Rectangle 38">
              <a:extLst>
                <a:ext uri="{FF2B5EF4-FFF2-40B4-BE49-F238E27FC236}">
                  <a16:creationId xmlns:a16="http://schemas.microsoft.com/office/drawing/2014/main" id="{5E609F58-9455-6740-B1DD-F6C42BD89CCA}"/>
                </a:ext>
              </a:extLst>
            </p:cNvPr>
            <p:cNvSpPr/>
            <p:nvPr/>
          </p:nvSpPr>
          <p:spPr>
            <a:xfrm>
              <a:off x="908857" y="2061556"/>
              <a:ext cx="2320363" cy="224889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8C11540-E9B2-C340-AA21-B01D51E10698}"/>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Stack ADT</a:t>
              </a:r>
            </a:p>
          </p:txBody>
        </p:sp>
        <p:sp>
          <p:nvSpPr>
            <p:cNvPr id="41" name="TextBox 40">
              <a:extLst>
                <a:ext uri="{FF2B5EF4-FFF2-40B4-BE49-F238E27FC236}">
                  <a16:creationId xmlns:a16="http://schemas.microsoft.com/office/drawing/2014/main" id="{A9648E0C-C660-D646-A2C0-4394838C2427}"/>
                </a:ext>
              </a:extLst>
            </p:cNvPr>
            <p:cNvSpPr txBox="1"/>
            <p:nvPr/>
          </p:nvSpPr>
          <p:spPr>
            <a:xfrm>
              <a:off x="1076296" y="2988919"/>
              <a:ext cx="215292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push(item)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pop()</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and remove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look at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42" name="TextBox 41">
              <a:extLst>
                <a:ext uri="{FF2B5EF4-FFF2-40B4-BE49-F238E27FC236}">
                  <a16:creationId xmlns:a16="http://schemas.microsoft.com/office/drawing/2014/main" id="{52439E8E-ED63-044A-84EE-24DD0672E585}"/>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43" name="TextBox 42">
              <a:extLst>
                <a:ext uri="{FF2B5EF4-FFF2-40B4-BE49-F238E27FC236}">
                  <a16:creationId xmlns:a16="http://schemas.microsoft.com/office/drawing/2014/main" id="{EF1F2958-1989-364E-8926-CB5679AC5F64}"/>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44" name="TextBox 43">
              <a:extLst>
                <a:ext uri="{FF2B5EF4-FFF2-40B4-BE49-F238E27FC236}">
                  <a16:creationId xmlns:a16="http://schemas.microsoft.com/office/drawing/2014/main" id="{C138AD69-AA46-1E46-875D-7FEFFB78D0AE}"/>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sp>
        <p:nvSpPr>
          <p:cNvPr id="36" name="TextBox 35">
            <a:extLst>
              <a:ext uri="{FF2B5EF4-FFF2-40B4-BE49-F238E27FC236}">
                <a16:creationId xmlns:a16="http://schemas.microsoft.com/office/drawing/2014/main" id="{80B9B862-0FCD-F941-B78B-93A59F5C076D}"/>
              </a:ext>
            </a:extLst>
          </p:cNvPr>
          <p:cNvSpPr txBox="1"/>
          <p:nvPr/>
        </p:nvSpPr>
        <p:spPr>
          <a:xfrm>
            <a:off x="7009603" y="4892587"/>
            <a:ext cx="3563411" cy="369332"/>
          </a:xfrm>
          <a:prstGeom prst="rect">
            <a:avLst/>
          </a:prstGeom>
          <a:solidFill>
            <a:srgbClr val="4C3282"/>
          </a:solidFill>
        </p:spPr>
        <p:txBody>
          <a:bodyPr wrap="none" rtlCol="0">
            <a:spAutoFit/>
          </a:bodyPr>
          <a:lstStyle/>
          <a:p>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Take 1 min to respond to activity </a:t>
            </a:r>
          </a:p>
        </p:txBody>
      </p:sp>
      <p:sp>
        <p:nvSpPr>
          <p:cNvPr id="4" name="TextBox 3">
            <a:extLst>
              <a:ext uri="{FF2B5EF4-FFF2-40B4-BE49-F238E27FC236}">
                <a16:creationId xmlns:a16="http://schemas.microsoft.com/office/drawing/2014/main" id="{1D9F4121-A051-7E47-BBAA-7A6E8E5FBC23}"/>
              </a:ext>
            </a:extLst>
          </p:cNvPr>
          <p:cNvSpPr txBox="1"/>
          <p:nvPr/>
        </p:nvSpPr>
        <p:spPr>
          <a:xfrm>
            <a:off x="7004471" y="5366717"/>
            <a:ext cx="4631070" cy="923330"/>
          </a:xfrm>
          <a:prstGeom prst="rect">
            <a:avLst/>
          </a:prstGeom>
          <a:noFill/>
          <a:ln>
            <a:solidFill>
              <a:srgbClr val="4C3282"/>
            </a:solidFill>
          </a:ln>
        </p:spPr>
        <p:txBody>
          <a:bodyPr wrap="square" rtlCol="0">
            <a:spAutoFit/>
          </a:bodyPr>
          <a:lstStyle/>
          <a:p>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www.pollev.com</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/cse373activity</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What do you think the worst possible runtime of the “push()” operation will be? </a:t>
            </a:r>
          </a:p>
        </p:txBody>
      </p:sp>
    </p:spTree>
    <p:extLst>
      <p:ext uri="{BB962C8B-B14F-4D97-AF65-F5344CB8AC3E}">
        <p14:creationId xmlns:p14="http://schemas.microsoft.com/office/powerpoint/2010/main" val="354064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Effect transition="in" filter="fade">
                                      <p:cBhvr>
                                        <p:cTn id="44" dur="500"/>
                                        <p:tgtEl>
                                          <p:spTgt spid="7">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fade">
                                      <p:cBhvr>
                                        <p:cTn id="57" dur="500"/>
                                        <p:tgtEl>
                                          <p:spTgt spid="7">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2"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500"/>
                                        <p:tgtEl>
                                          <p:spTgt spid="3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
                                        </p:tgtEl>
                                        <p:attrNameLst>
                                          <p:attrName>style.visibility</p:attrName>
                                        </p:attrNameLst>
                                      </p:cBhvr>
                                      <p:to>
                                        <p:strVal val="visible"/>
                                      </p:to>
                                    </p:set>
                                    <p:animEffect transition="in" filter="fade">
                                      <p:cBhvr>
                                        <p:cTn id="101" dur="500"/>
                                        <p:tgtEl>
                                          <p:spTgt spid="4"/>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P spid="10" grpId="0" animBg="1"/>
      <p:bldP spid="11" grpId="0"/>
      <p:bldP spid="12" grpId="0" animBg="1"/>
      <p:bldP spid="13" grpId="0" animBg="1"/>
      <p:bldP spid="14" grpId="0" animBg="1"/>
      <p:bldP spid="14" grpId="1" animBg="1"/>
      <p:bldP spid="14" grpId="2" animBg="1"/>
      <p:bldP spid="35" grpId="0" animBg="1"/>
      <p:bldP spid="3" grpId="0"/>
      <p:bldP spid="29" grpId="0"/>
      <p:bldP spid="30" grpId="0"/>
      <p:bldP spid="31" grpId="0"/>
      <p:bldP spid="32" grpId="0"/>
      <p:bldP spid="33" grpId="0"/>
      <p:bldP spid="36" grpId="0" animBg="1"/>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2250</TotalTime>
  <Words>3554</Words>
  <Application>Microsoft Macintosh PowerPoint</Application>
  <PresentationFormat>Widescreen</PresentationFormat>
  <Paragraphs>688</Paragraphs>
  <Slides>24</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Calibri</vt:lpstr>
      <vt:lpstr>Cambria Math</vt:lpstr>
      <vt:lpstr>Courier New</vt:lpstr>
      <vt:lpstr>Segoe UI</vt:lpstr>
      <vt:lpstr>Segoe UI Historic</vt:lpstr>
      <vt:lpstr>Segoe UI Light</vt:lpstr>
      <vt:lpstr>Segoe UI Semibold</vt:lpstr>
      <vt:lpstr>Segoe UI Semilight</vt:lpstr>
      <vt:lpstr>Tahoma</vt:lpstr>
      <vt:lpstr>Tw Cen MT</vt:lpstr>
      <vt:lpstr>Wingdings 3</vt:lpstr>
      <vt:lpstr>Integral</vt:lpstr>
      <vt:lpstr>Lecture 3: Stacks, Queues, and Dictionaries</vt:lpstr>
      <vt:lpstr>Warm Up</vt:lpstr>
      <vt:lpstr>Design Decisions</vt:lpstr>
      <vt:lpstr>List ADT tradeoffs </vt:lpstr>
      <vt:lpstr>List ADT tradeoffs </vt:lpstr>
      <vt:lpstr>Administrivia</vt:lpstr>
      <vt:lpstr>Questions?</vt:lpstr>
      <vt:lpstr>Review: What is a Stack?</vt:lpstr>
      <vt:lpstr>Implementing a Stack with an Array</vt:lpstr>
      <vt:lpstr>Implementing a Stack with Nodes</vt:lpstr>
      <vt:lpstr>Question Break</vt:lpstr>
      <vt:lpstr>Review: What is a Queue?</vt:lpstr>
      <vt:lpstr>Implementing a Queue with an Array</vt:lpstr>
      <vt:lpstr>Implementing a Queue with an Array</vt:lpstr>
      <vt:lpstr>Implementing a Queue with Nodes</vt:lpstr>
      <vt:lpstr>Questions?</vt:lpstr>
      <vt:lpstr>Design Decisions</vt:lpstr>
      <vt:lpstr>Breakout Instructions</vt:lpstr>
      <vt:lpstr>Design Decisions</vt:lpstr>
      <vt:lpstr>Dictionaries</vt:lpstr>
      <vt:lpstr>Dictionaries (aka Maps)</vt:lpstr>
      <vt:lpstr>Review: Maps </vt:lpstr>
      <vt:lpstr>Implementing a Dictionary with an Array</vt:lpstr>
      <vt:lpstr>Implementing a Dictionary with Nodes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91</cp:revision>
  <dcterms:created xsi:type="dcterms:W3CDTF">2018-03-22T00:41:11Z</dcterms:created>
  <dcterms:modified xsi:type="dcterms:W3CDTF">2020-04-03T14:56:10Z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