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97" r:id="rId3"/>
    <p:sldId id="257" r:id="rId4"/>
    <p:sldId id="300" r:id="rId5"/>
    <p:sldId id="285" r:id="rId6"/>
    <p:sldId id="294" r:id="rId7"/>
    <p:sldId id="291" r:id="rId8"/>
    <p:sldId id="301" r:id="rId9"/>
    <p:sldId id="280" r:id="rId10"/>
    <p:sldId id="302" r:id="rId11"/>
    <p:sldId id="303" r:id="rId12"/>
    <p:sldId id="281" r:id="rId13"/>
    <p:sldId id="276" r:id="rId14"/>
    <p:sldId id="296" r:id="rId15"/>
    <p:sldId id="307" r:id="rId16"/>
    <p:sldId id="304" r:id="rId17"/>
    <p:sldId id="305" r:id="rId18"/>
    <p:sldId id="306" r:id="rId19"/>
    <p:sldId id="308" r:id="rId20"/>
    <p:sldId id="278" r:id="rId21"/>
    <p:sldId id="258" r:id="rId22"/>
    <p:sldId id="260" r:id="rId23"/>
    <p:sldId id="289" r:id="rId24"/>
    <p:sldId id="299" r:id="rId25"/>
    <p:sldId id="259" r:id="rId26"/>
    <p:sldId id="261" r:id="rId27"/>
    <p:sldId id="288" r:id="rId28"/>
    <p:sldId id="290" r:id="rId29"/>
    <p:sldId id="29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3282"/>
    <a:srgbClr val="B6A479"/>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3" autoAdjust="0"/>
    <p:restoredTop sz="81014" autoAdjust="0"/>
  </p:normalViewPr>
  <p:slideViewPr>
    <p:cSldViewPr snapToGrid="0">
      <p:cViewPr varScale="1">
        <p:scale>
          <a:sx n="93" d="100"/>
          <a:sy n="93" d="100"/>
        </p:scale>
        <p:origin x="592" y="200"/>
      </p:cViewPr>
      <p:guideLst/>
    </p:cSldViewPr>
  </p:slideViewPr>
  <p:notesTextViewPr>
    <p:cViewPr>
      <p:scale>
        <a:sx n="1" d="1"/>
        <a:sy n="1" d="1"/>
      </p:scale>
      <p:origin x="0" y="0"/>
    </p:cViewPr>
  </p:notesTextViewPr>
  <p:notesViewPr>
    <p:cSldViewPr snapToGrid="0">
      <p:cViewPr varScale="1">
        <p:scale>
          <a:sx n="82" d="100"/>
          <a:sy n="82" d="100"/>
        </p:scale>
        <p:origin x="3352"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4/1/20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20</a:t>
            </a:fld>
            <a:endParaRPr lang="en-US"/>
          </a:p>
        </p:txBody>
      </p:sp>
    </p:spTree>
    <p:extLst>
      <p:ext uri="{BB962C8B-B14F-4D97-AF65-F5344CB8AC3E}">
        <p14:creationId xmlns:p14="http://schemas.microsoft.com/office/powerpoint/2010/main" val="1911139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21</a:t>
            </a:fld>
            <a:endParaRPr lang="en-US"/>
          </a:p>
        </p:txBody>
      </p:sp>
    </p:spTree>
    <p:extLst>
      <p:ext uri="{BB962C8B-B14F-4D97-AF65-F5344CB8AC3E}">
        <p14:creationId xmlns:p14="http://schemas.microsoft.com/office/powerpoint/2010/main" val="2627807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22</a:t>
            </a:fld>
            <a:endParaRPr lang="en-US"/>
          </a:p>
        </p:txBody>
      </p:sp>
    </p:spTree>
    <p:extLst>
      <p:ext uri="{BB962C8B-B14F-4D97-AF65-F5344CB8AC3E}">
        <p14:creationId xmlns:p14="http://schemas.microsoft.com/office/powerpoint/2010/main" val="1302472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25</a:t>
            </a:fld>
            <a:endParaRPr lang="en-US"/>
          </a:p>
        </p:txBody>
      </p:sp>
    </p:spTree>
    <p:extLst>
      <p:ext uri="{BB962C8B-B14F-4D97-AF65-F5344CB8AC3E}">
        <p14:creationId xmlns:p14="http://schemas.microsoft.com/office/powerpoint/2010/main" val="2462088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Spend rest of class implementing queue – do we need to address circular queues?</a:t>
            </a:r>
          </a:p>
        </p:txBody>
      </p:sp>
      <p:sp>
        <p:nvSpPr>
          <p:cNvPr id="4" name="Slide Number Placeholder 3"/>
          <p:cNvSpPr>
            <a:spLocks noGrp="1"/>
          </p:cNvSpPr>
          <p:nvPr>
            <p:ph type="sldNum" sz="quarter" idx="10"/>
          </p:nvPr>
        </p:nvSpPr>
        <p:spPr/>
        <p:txBody>
          <a:bodyPr/>
          <a:lstStyle/>
          <a:p>
            <a:fld id="{93B336D0-BB87-4158-9DDA-BA914A234D18}" type="slidenum">
              <a:rPr lang="en-US" smtClean="0"/>
              <a:t>26</a:t>
            </a:fld>
            <a:endParaRPr lang="en-US"/>
          </a:p>
        </p:txBody>
      </p:sp>
    </p:spTree>
    <p:extLst>
      <p:ext uri="{BB962C8B-B14F-4D97-AF65-F5344CB8AC3E}">
        <p14:creationId xmlns:p14="http://schemas.microsoft.com/office/powerpoint/2010/main" val="297537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27</a:t>
            </a:fld>
            <a:endParaRPr lang="en-US"/>
          </a:p>
        </p:txBody>
      </p:sp>
    </p:spTree>
    <p:extLst>
      <p:ext uri="{BB962C8B-B14F-4D97-AF65-F5344CB8AC3E}">
        <p14:creationId xmlns:p14="http://schemas.microsoft.com/office/powerpoint/2010/main" val="1857170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Spend rest of class implementing queue – do we need to address circular queues?</a:t>
            </a:r>
          </a:p>
        </p:txBody>
      </p:sp>
      <p:sp>
        <p:nvSpPr>
          <p:cNvPr id="4" name="Slide Number Placeholder 3"/>
          <p:cNvSpPr>
            <a:spLocks noGrp="1"/>
          </p:cNvSpPr>
          <p:nvPr>
            <p:ph type="sldNum" sz="quarter" idx="10"/>
          </p:nvPr>
        </p:nvSpPr>
        <p:spPr/>
        <p:txBody>
          <a:bodyPr/>
          <a:lstStyle/>
          <a:p>
            <a:fld id="{93B336D0-BB87-4158-9DDA-BA914A234D18}" type="slidenum">
              <a:rPr lang="en-US" smtClean="0"/>
              <a:t>28</a:t>
            </a:fld>
            <a:endParaRPr lang="en-US"/>
          </a:p>
        </p:txBody>
      </p:sp>
    </p:spTree>
    <p:extLst>
      <p:ext uri="{BB962C8B-B14F-4D97-AF65-F5344CB8AC3E}">
        <p14:creationId xmlns:p14="http://schemas.microsoft.com/office/powerpoint/2010/main" val="4126205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29</a:t>
            </a:fld>
            <a:endParaRPr lang="en-US"/>
          </a:p>
        </p:txBody>
      </p:sp>
    </p:spTree>
    <p:extLst>
      <p:ext uri="{BB962C8B-B14F-4D97-AF65-F5344CB8AC3E}">
        <p14:creationId xmlns:p14="http://schemas.microsoft.com/office/powerpoint/2010/main" val="1771369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5</a:t>
            </a:fld>
            <a:endParaRPr lang="en-US"/>
          </a:p>
        </p:txBody>
      </p:sp>
    </p:spTree>
    <p:extLst>
      <p:ext uri="{BB962C8B-B14F-4D97-AF65-F5344CB8AC3E}">
        <p14:creationId xmlns:p14="http://schemas.microsoft.com/office/powerpoint/2010/main" val="1946257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6</a:t>
            </a:fld>
            <a:endParaRPr lang="en-US"/>
          </a:p>
        </p:txBody>
      </p:sp>
    </p:spTree>
    <p:extLst>
      <p:ext uri="{BB962C8B-B14F-4D97-AF65-F5344CB8AC3E}">
        <p14:creationId xmlns:p14="http://schemas.microsoft.com/office/powerpoint/2010/main" val="1572436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idea is that a list can store pieces of data and you can control the order when you add / remove / it.</a:t>
            </a:r>
          </a:p>
          <a:p>
            <a:endParaRPr lang="en-US" dirty="0"/>
          </a:p>
          <a:p>
            <a:r>
              <a:rPr lang="en-US" dirty="0"/>
              <a:t>Also a note on these slides before we talk about code: we know our code isn’t going to be perfect java programs since we want it to be readable / simple when possible, but if there’s something that’s bothering or confusing you about the code (like syntax or what something means) please ask.  There will definitely be weird typos since </a:t>
            </a:r>
            <a:r>
              <a:rPr lang="en-US" dirty="0" err="1"/>
              <a:t>Powerpoint</a:t>
            </a:r>
            <a:r>
              <a:rPr lang="en-US" dirty="0"/>
              <a:t> is not the best way to write code.</a:t>
            </a:r>
          </a:p>
          <a:p>
            <a:endParaRPr lang="en-US" dirty="0"/>
          </a:p>
          <a:p>
            <a:r>
              <a:rPr lang="en-US" dirty="0"/>
              <a:t>Transition to next slide: Now that we have perspective of what the ADT representation is (when we think about this visual model and understanding the indices), let’s talk about this line of code that specifies </a:t>
            </a:r>
            <a:r>
              <a:rPr lang="en-US" dirty="0" err="1"/>
              <a:t>ArrayList</a:t>
            </a:r>
            <a:r>
              <a:rPr lang="en-US" dirty="0"/>
              <a:t> and what an </a:t>
            </a:r>
            <a:r>
              <a:rPr lang="en-US" dirty="0" err="1"/>
              <a:t>ArrayList</a:t>
            </a:r>
            <a:r>
              <a:rPr lang="en-US" dirty="0"/>
              <a:t> is.</a:t>
            </a:r>
          </a:p>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7</a:t>
            </a:fld>
            <a:endParaRPr lang="en-US"/>
          </a:p>
        </p:txBody>
      </p:sp>
    </p:spTree>
    <p:extLst>
      <p:ext uri="{BB962C8B-B14F-4D97-AF65-F5344CB8AC3E}">
        <p14:creationId xmlns:p14="http://schemas.microsoft.com/office/powerpoint/2010/main" val="1284283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Mention on the relevant slide: There are plenty of more methods that the ADT defines and listed here as reference and for curiosity, but they’re not necessary for the rest of today’s lecture.</a:t>
            </a:r>
          </a:p>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8</a:t>
            </a:fld>
            <a:endParaRPr lang="en-US"/>
          </a:p>
        </p:txBody>
      </p:sp>
    </p:spTree>
    <p:extLst>
      <p:ext uri="{BB962C8B-B14F-4D97-AF65-F5344CB8AC3E}">
        <p14:creationId xmlns:p14="http://schemas.microsoft.com/office/powerpoint/2010/main" val="3180657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9</a:t>
            </a:fld>
            <a:endParaRPr lang="en-US"/>
          </a:p>
        </p:txBody>
      </p:sp>
    </p:spTree>
    <p:extLst>
      <p:ext uri="{BB962C8B-B14F-4D97-AF65-F5344CB8AC3E}">
        <p14:creationId xmlns:p14="http://schemas.microsoft.com/office/powerpoint/2010/main" val="3627013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r>
              <a:rPr lang="en-US"/>
              <a:t>2 minutes – how does insert work?</a:t>
            </a:r>
            <a:r>
              <a:rPr lang="en-US" baseline="0"/>
              <a:t> Delete?</a:t>
            </a:r>
          </a:p>
          <a:p>
            <a:r>
              <a:rPr lang="en-US" baseline="0"/>
              <a:t>2 minutes – should we overwrite garbage values with null or leave them garbage?</a:t>
            </a:r>
          </a:p>
          <a:p>
            <a:endParaRPr lang="en-US" baseline="0"/>
          </a:p>
          <a:p>
            <a:endParaRPr lang="en-US" baseline="0"/>
          </a:p>
          <a:p>
            <a:endParaRPr lang="en-US" baseline="0"/>
          </a:p>
          <a:p>
            <a:r>
              <a:rPr lang="en-US" baseline="0"/>
              <a:t>Which should we do? The answer is: I don’t know! It depends on what we’re trying to achieve with this particular data structure – this is a major theme of this course (here are the pros, here are the cons, but there are multiple correct answers).  Something probably new compared to CSE 142 / 143, but we’re going to do a lot of it in this class. Throughout this course we’re going to come up with reasons for one option to be good, and other reasons for another option to be good and debate them.</a:t>
            </a:r>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10</a:t>
            </a:fld>
            <a:endParaRPr lang="en-US"/>
          </a:p>
        </p:txBody>
      </p:sp>
    </p:spTree>
    <p:extLst>
      <p:ext uri="{BB962C8B-B14F-4D97-AF65-F5344CB8AC3E}">
        <p14:creationId xmlns:p14="http://schemas.microsoft.com/office/powerpoint/2010/main" val="220548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zoom out again.</a:t>
            </a:r>
          </a:p>
          <a:p>
            <a:endParaRPr lang="en-US"/>
          </a:p>
          <a:p>
            <a:r>
              <a:rPr lang="en-US"/>
              <a:t>Just talked about </a:t>
            </a:r>
            <a:r>
              <a:rPr lang="en-US" err="1"/>
              <a:t>ArrayList</a:t>
            </a:r>
            <a:r>
              <a:rPr lang="en-US"/>
              <a:t>, one possible data structure implementation for the List ADT. Let’s compare it to LinkedList, the other implementation!</a:t>
            </a:r>
          </a:p>
          <a:p>
            <a:endParaRPr lang="en-US"/>
          </a:p>
          <a:p>
            <a:r>
              <a:rPr lang="en-US"/>
              <a:t>With </a:t>
            </a:r>
            <a:r>
              <a:rPr lang="en-US" err="1"/>
              <a:t>ArrayList</a:t>
            </a:r>
            <a:r>
              <a:rPr lang="en-US"/>
              <a:t> you can specify the index and just notation like data[index], but for LL the only way to get to data further in the list is to follow the .next fields (the arrows in this picture here). So for get for example, for </a:t>
            </a:r>
            <a:r>
              <a:rPr lang="en-US" err="1"/>
              <a:t>ArrayList</a:t>
            </a:r>
            <a:r>
              <a:rPr lang="en-US"/>
              <a:t> we just said looks like data[index], one line of code and pretty simple. But for LL, we have to start at the front, then go to the next, and the next and the next, till we get to the specified index.</a:t>
            </a:r>
          </a:p>
          <a:p>
            <a:endParaRPr lang="en-US"/>
          </a:p>
          <a:p>
            <a:r>
              <a:rPr lang="en-US"/>
              <a:t>So it seems like that’s one case where </a:t>
            </a:r>
            <a:r>
              <a:rPr lang="en-US" err="1"/>
              <a:t>ArrayList</a:t>
            </a:r>
            <a:r>
              <a:rPr lang="en-US"/>
              <a:t> is preferred over LinkedList, but since we’re so focused on design stuff:</a:t>
            </a:r>
          </a:p>
          <a:p>
            <a:endParaRPr lang="en-US"/>
          </a:p>
          <a:p>
            <a:r>
              <a:rPr lang="en-US"/>
              <a:t>What about the other side?  In what situations (what methods / parameters) is LinkedList preferred?</a:t>
            </a:r>
          </a:p>
        </p:txBody>
      </p:sp>
      <p:sp>
        <p:nvSpPr>
          <p:cNvPr id="4" name="Slide Number Placeholder 3"/>
          <p:cNvSpPr>
            <a:spLocks noGrp="1"/>
          </p:cNvSpPr>
          <p:nvPr>
            <p:ph type="sldNum" sz="quarter" idx="10"/>
          </p:nvPr>
        </p:nvSpPr>
        <p:spPr/>
        <p:txBody>
          <a:bodyPr/>
          <a:lstStyle/>
          <a:p>
            <a:fld id="{93B336D0-BB87-4158-9DDA-BA914A234D18}" type="slidenum">
              <a:rPr lang="en-US" smtClean="0"/>
              <a:t>12</a:t>
            </a:fld>
            <a:endParaRPr lang="en-US"/>
          </a:p>
        </p:txBody>
      </p:sp>
    </p:spTree>
    <p:extLst>
      <p:ext uri="{BB962C8B-B14F-4D97-AF65-F5344CB8AC3E}">
        <p14:creationId xmlns:p14="http://schemas.microsoft.com/office/powerpoint/2010/main" val="1912250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13</a:t>
            </a:fld>
            <a:endParaRPr lang="en-US"/>
          </a:p>
        </p:txBody>
      </p:sp>
    </p:spTree>
    <p:extLst>
      <p:ext uri="{BB962C8B-B14F-4D97-AF65-F5344CB8AC3E}">
        <p14:creationId xmlns:p14="http://schemas.microsoft.com/office/powerpoint/2010/main" val="2750258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4/1/20</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4/1/20</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277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0B1D116-9EEC-4608-812B-930500586DFA}" type="datetime1">
              <a:rPr lang="en-US" smtClean="0"/>
              <a:t>4/1/20</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659665DE-58FC-41F4-AC58-2C90A5E00527}" type="slidenum">
              <a:rPr lang="en-US" smtClean="0"/>
              <a:pPr/>
              <a:t>‹#›</a:t>
            </a:fld>
            <a:endParaRPr lang="en-US"/>
          </a:p>
        </p:txBody>
      </p:sp>
      <p:sp>
        <p:nvSpPr>
          <p:cNvPr id="7" name="Oval 6">
            <a:extLst>
              <a:ext uri="{FF2B5EF4-FFF2-40B4-BE49-F238E27FC236}">
                <a16:creationId xmlns:a16="http://schemas.microsoft.com/office/drawing/2014/main"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7050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C2204-D29B-4470-B3F3-74BB4720C8BD}" type="datetime1">
              <a:rPr lang="en-US" smtClean="0"/>
              <a:t>4/1/20</a:t>
            </a:fld>
            <a:endParaRPr lang="en-US"/>
          </a:p>
        </p:txBody>
      </p:sp>
      <p:sp>
        <p:nvSpPr>
          <p:cNvPr id="5" name="Footer Placeholder 4"/>
          <p:cNvSpPr>
            <a:spLocks noGrp="1"/>
          </p:cNvSpPr>
          <p:nvPr>
            <p:ph type="ftr" sz="quarter" idx="11"/>
          </p:nvPr>
        </p:nvSpPr>
        <p:spPr/>
        <p:txBody>
          <a:bodyPr/>
          <a:lstStyle/>
          <a:p>
            <a:r>
              <a:rPr lang="en-US" dirty="0"/>
              <a:t>CSE 373 19 WI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77A1C4-F49F-4502-B33D-B8ED0A36CCF4}" type="datetime1">
              <a:rPr lang="en-US" smtClean="0"/>
              <a:t>4/1/20</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2562C-2DAC-44DC-8D70-6EE9220D4C24}" type="datetime1">
              <a:rPr lang="en-US" smtClean="0"/>
              <a:t>4/1/20</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4/1/20</a:t>
            </a:fld>
            <a:endParaRPr lang="en-US"/>
          </a:p>
        </p:txBody>
      </p:sp>
      <p:sp>
        <p:nvSpPr>
          <p:cNvPr id="8" name="Footer Placeholder 7"/>
          <p:cNvSpPr>
            <a:spLocks noGrp="1"/>
          </p:cNvSpPr>
          <p:nvPr>
            <p:ph type="ftr" sz="quarter" idx="11"/>
          </p:nvPr>
        </p:nvSpPr>
        <p:spPr/>
        <p:txBody>
          <a:bodyPr/>
          <a:lstStyle/>
          <a:p>
            <a:r>
              <a:rPr lang="en-US"/>
              <a:t>CSE 373 SP 18 - Kasey Champion</a:t>
            </a:r>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EC20A-4AF7-4E30-ADB3-371D26C74958}" type="datetime1">
              <a:rPr lang="en-US" smtClean="0"/>
              <a:t>4/1/20</a:t>
            </a:fld>
            <a:endParaRPr lang="en-US"/>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4/1/20</a:t>
            </a:fld>
            <a:endParaRPr lang="en-US"/>
          </a:p>
        </p:txBody>
      </p:sp>
      <p:sp>
        <p:nvSpPr>
          <p:cNvPr id="3" name="Footer Placeholder 2"/>
          <p:cNvSpPr>
            <a:spLocks noGrp="1"/>
          </p:cNvSpPr>
          <p:nvPr>
            <p:ph type="ftr" sz="quarter" idx="11"/>
          </p:nvPr>
        </p:nvSpPr>
        <p:spPr/>
        <p:txBody>
          <a:bodyPr/>
          <a:lstStyle/>
          <a:p>
            <a:r>
              <a:rPr lang="en-US"/>
              <a:t>CSE 373 SP 18 - Kasey Champion</a:t>
            </a:r>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F2EE2-AF54-4C36-93AD-A5D9C8C4F0E5}" type="datetime1">
              <a:rPr lang="en-US" smtClean="0"/>
              <a:t>4/1/20</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4/1/20</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userDrawn="1"/>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0B1D116-9EEC-4608-812B-930500586DFA}" type="datetime1">
              <a:rPr lang="en-US" smtClean="0"/>
              <a:t>4/1/20</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n-US" dirty="0"/>
              <a:t>CSE 373 19 </a:t>
            </a:r>
            <a:r>
              <a:rPr lang="en-US" dirty="0" err="1"/>
              <a:t>wi</a:t>
            </a:r>
            <a:r>
              <a:rPr lang="en-US" dirty="0"/>
              <a:t> - Kasey Champion</a:t>
            </a:r>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ollev.com/cse373activity%20to%20submit%20a%20&#8216;Yes&#821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ollev.com/cse373activity%20to%20submit%20a%20&#8216;Yes&#821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pollev.com/cse373activity" TargetMode="External"/><Relationship Id="rId2" Type="http://schemas.openxmlformats.org/officeDocument/2006/relationships/hyperlink" Target="https://docs.google.com/presentation/d/15HiAPu6yYz2WWbkonRejBtUcq_FFhmoWFyT2l25G06o/edit#slide=id.g8289eae46a_0_55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pollev.com/cse373activity" TargetMode="External"/><Relationship Id="rId2" Type="http://schemas.openxmlformats.org/officeDocument/2006/relationships/hyperlink" Target="http://www.pollev.com/cse373studentq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dirty="0"/>
              <a:t>Lecture 2: Lists</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CSE 373: Data Structures and Algorithms</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421C6A9-1B98-B941-A52D-A19202847789}"/>
              </a:ext>
            </a:extLst>
          </p:cNvPr>
          <p:cNvSpPr/>
          <p:nvPr/>
        </p:nvSpPr>
        <p:spPr>
          <a:xfrm>
            <a:off x="4326339" y="1688348"/>
            <a:ext cx="6951393" cy="18707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0871EF-0F1F-554B-A555-85E4C23DDFAC}"/>
              </a:ext>
            </a:extLst>
          </p:cNvPr>
          <p:cNvSpPr>
            <a:spLocks noGrp="1"/>
          </p:cNvSpPr>
          <p:nvPr>
            <p:ph type="title"/>
          </p:nvPr>
        </p:nvSpPr>
        <p:spPr/>
        <p:txBody>
          <a:bodyPr/>
          <a:lstStyle/>
          <a:p>
            <a:r>
              <a:rPr lang="en-US"/>
              <a:t>Implementing </a:t>
            </a:r>
            <a:r>
              <a:rPr lang="en-US" err="1"/>
              <a:t>ArrayList</a:t>
            </a:r>
            <a:endParaRPr lang="en-US"/>
          </a:p>
        </p:txBody>
      </p:sp>
      <p:sp>
        <p:nvSpPr>
          <p:cNvPr id="4" name="Footer Placeholder 3">
            <a:extLst>
              <a:ext uri="{FF2B5EF4-FFF2-40B4-BE49-F238E27FC236}">
                <a16:creationId xmlns:a16="http://schemas.microsoft.com/office/drawing/2014/main" id="{B47BFB2F-8F0A-D84B-892D-54710A1BFDC9}"/>
              </a:ext>
            </a:extLst>
          </p:cNvPr>
          <p:cNvSpPr>
            <a:spLocks noGrp="1"/>
          </p:cNvSpPr>
          <p:nvPr>
            <p:ph type="ftr" sz="quarter" idx="11"/>
          </p:nvPr>
        </p:nvSpPr>
        <p:spPr/>
        <p:txBody>
          <a:bodyPr/>
          <a:lstStyle/>
          <a:p>
            <a:r>
              <a:rPr lang="es-ES"/>
              <a:t>CSE 373 19 SU - Robbie Weber</a:t>
            </a:r>
            <a:endParaRPr lang="en-US"/>
          </a:p>
        </p:txBody>
      </p:sp>
      <p:sp>
        <p:nvSpPr>
          <p:cNvPr id="5" name="Slide Number Placeholder 4">
            <a:extLst>
              <a:ext uri="{FF2B5EF4-FFF2-40B4-BE49-F238E27FC236}">
                <a16:creationId xmlns:a16="http://schemas.microsoft.com/office/drawing/2014/main" id="{A83380F5-2A36-624C-AFF0-DC7F09CF9871}"/>
              </a:ext>
            </a:extLst>
          </p:cNvPr>
          <p:cNvSpPr>
            <a:spLocks noGrp="1"/>
          </p:cNvSpPr>
          <p:nvPr>
            <p:ph type="sldNum" sz="quarter" idx="12"/>
          </p:nvPr>
        </p:nvSpPr>
        <p:spPr/>
        <p:txBody>
          <a:bodyPr/>
          <a:lstStyle/>
          <a:p>
            <a:fld id="{659665DE-58FC-41F4-AC58-2C90A5E00527}" type="slidenum">
              <a:rPr lang="en-US" smtClean="0"/>
              <a:t>10</a:t>
            </a:fld>
            <a:endParaRPr lang="en-US"/>
          </a:p>
        </p:txBody>
      </p:sp>
      <p:grpSp>
        <p:nvGrpSpPr>
          <p:cNvPr id="6" name="Group 5">
            <a:extLst>
              <a:ext uri="{FF2B5EF4-FFF2-40B4-BE49-F238E27FC236}">
                <a16:creationId xmlns:a16="http://schemas.microsoft.com/office/drawing/2014/main" id="{AF9E19FC-6B24-D640-B6B5-8FD06E710913}"/>
              </a:ext>
            </a:extLst>
          </p:cNvPr>
          <p:cNvGrpSpPr/>
          <p:nvPr/>
        </p:nvGrpSpPr>
        <p:grpSpPr>
          <a:xfrm>
            <a:off x="837538" y="1421391"/>
            <a:ext cx="2657777" cy="4067095"/>
            <a:chOff x="908858" y="1530095"/>
            <a:chExt cx="2657777" cy="4067095"/>
          </a:xfrm>
        </p:grpSpPr>
        <p:sp>
          <p:nvSpPr>
            <p:cNvPr id="7" name="Rectangle 6">
              <a:extLst>
                <a:ext uri="{FF2B5EF4-FFF2-40B4-BE49-F238E27FC236}">
                  <a16:creationId xmlns:a16="http://schemas.microsoft.com/office/drawing/2014/main" id="{3FFD530D-A680-5A4D-9A21-42C2797E8D77}"/>
                </a:ext>
              </a:extLst>
            </p:cNvPr>
            <p:cNvSpPr/>
            <p:nvPr/>
          </p:nvSpPr>
          <p:spPr>
            <a:xfrm>
              <a:off x="985588" y="2061556"/>
              <a:ext cx="2581047" cy="3535634"/>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4FE3B0-254B-4E4A-8B93-B226C64D1CDF}"/>
                </a:ext>
              </a:extLst>
            </p:cNvPr>
            <p:cNvSpPr/>
            <p:nvPr/>
          </p:nvSpPr>
          <p:spPr>
            <a:xfrm>
              <a:off x="908858" y="1530095"/>
              <a:ext cx="2657777"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latin typeface="Segoe UI Historic" panose="020B0502040204020203" pitchFamily="34" charset="0"/>
                  <a:ea typeface="Segoe UI Historic" panose="020B0502040204020203" pitchFamily="34" charset="0"/>
                  <a:cs typeface="Segoe UI Historic" panose="020B0502040204020203" pitchFamily="34" charset="0"/>
                </a:rPr>
                <a:t>ArrayList</a:t>
              </a:r>
              <a:r>
                <a:rPr lang="en-US">
                  <a:latin typeface="Segoe UI Historic" panose="020B0502040204020203" pitchFamily="34" charset="0"/>
                  <a:ea typeface="Segoe UI Historic" panose="020B0502040204020203" pitchFamily="34" charset="0"/>
                  <a:cs typeface="Segoe UI Historic" panose="020B0502040204020203" pitchFamily="34" charset="0"/>
                </a:rPr>
                <a:t>&lt;E&gt;</a:t>
              </a:r>
            </a:p>
          </p:txBody>
        </p:sp>
        <p:sp>
          <p:nvSpPr>
            <p:cNvPr id="9" name="TextBox 8">
              <a:extLst>
                <a:ext uri="{FF2B5EF4-FFF2-40B4-BE49-F238E27FC236}">
                  <a16:creationId xmlns:a16="http://schemas.microsoft.com/office/drawing/2014/main" id="{DF6F2456-B233-EB44-AD5D-8C9486729E01}"/>
                </a:ext>
              </a:extLst>
            </p:cNvPr>
            <p:cNvSpPr txBox="1"/>
            <p:nvPr/>
          </p:nvSpPr>
          <p:spPr>
            <a:xfrm>
              <a:off x="1014216" y="2887740"/>
              <a:ext cx="2552037" cy="2677656"/>
            </a:xfrm>
            <a:prstGeom prst="rect">
              <a:avLst/>
            </a:prstGeom>
            <a:noFill/>
          </p:spPr>
          <p:txBody>
            <a:bodyPr wrap="square" rtlCol="0">
              <a:spAutoFit/>
            </a:bodyPr>
            <a:lstStyle/>
            <a:p>
              <a:r>
                <a:rPr lang="en-US" sz="1200" u="sng">
                  <a:latin typeface="Courier New" panose="02070309020205020404" pitchFamily="49" charset="0"/>
                  <a:cs typeface="Courier New" panose="02070309020205020404" pitchFamily="49" charset="0"/>
                </a:rPr>
                <a:t>get</a:t>
              </a:r>
              <a:r>
                <a:rPr lang="en-US" sz="1200">
                  <a:latin typeface="Courier New" panose="02070309020205020404" pitchFamily="49" charset="0"/>
                  <a:cs typeface="Courier New" panose="02070309020205020404" pitchFamily="49" charset="0"/>
                </a:rPr>
                <a:t> return data[index]</a:t>
              </a:r>
            </a:p>
            <a:p>
              <a:r>
                <a:rPr lang="en-US" sz="1200" u="sng">
                  <a:latin typeface="Courier New" panose="02070309020205020404" pitchFamily="49" charset="0"/>
                  <a:cs typeface="Courier New" panose="02070309020205020404" pitchFamily="49" charset="0"/>
                </a:rPr>
                <a:t>set</a:t>
              </a:r>
              <a:r>
                <a:rPr lang="en-US" sz="1200">
                  <a:latin typeface="Courier New" panose="02070309020205020404" pitchFamily="49" charset="0"/>
                  <a:cs typeface="Courier New" panose="02070309020205020404" pitchFamily="49" charset="0"/>
                </a:rPr>
                <a:t> data[index] = value</a:t>
              </a:r>
            </a:p>
            <a:p>
              <a:r>
                <a:rPr lang="en-US" sz="1200" u="sng">
                  <a:latin typeface="Courier New" panose="02070309020205020404" pitchFamily="49" charset="0"/>
                  <a:cs typeface="Courier New" panose="02070309020205020404" pitchFamily="49" charset="0"/>
                </a:rPr>
                <a:t>add</a:t>
              </a:r>
              <a:r>
                <a:rPr lang="en-US" sz="1200">
                  <a:latin typeface="Courier New" panose="02070309020205020404" pitchFamily="49" charset="0"/>
                  <a:cs typeface="Courier New" panose="02070309020205020404" pitchFamily="49" charset="0"/>
                </a:rPr>
                <a:t> data[size] = value, if out of space make data into a bigger array and copy everything over</a:t>
              </a:r>
            </a:p>
            <a:p>
              <a:r>
                <a:rPr lang="en-US" sz="1200" u="sng">
                  <a:latin typeface="Courier New" panose="02070309020205020404" pitchFamily="49" charset="0"/>
                  <a:cs typeface="Courier New" panose="02070309020205020404" pitchFamily="49" charset="0"/>
                </a:rPr>
                <a:t>insert</a:t>
              </a:r>
              <a:r>
                <a:rPr lang="en-US" sz="1200">
                  <a:latin typeface="Courier New" panose="02070309020205020404" pitchFamily="49" charset="0"/>
                  <a:cs typeface="Courier New" panose="02070309020205020404" pitchFamily="49" charset="0"/>
                </a:rPr>
                <a:t> shift values to make hole at index, data[index] = value, if out of space grow data</a:t>
              </a:r>
            </a:p>
            <a:p>
              <a:r>
                <a:rPr lang="en-US" sz="1200" u="sng">
                  <a:latin typeface="Courier New" panose="02070309020205020404" pitchFamily="49" charset="0"/>
                  <a:cs typeface="Courier New" panose="02070309020205020404" pitchFamily="49" charset="0"/>
                </a:rPr>
                <a:t>delete</a:t>
              </a:r>
              <a:r>
                <a:rPr lang="en-US" sz="1200">
                  <a:latin typeface="Courier New" panose="02070309020205020404" pitchFamily="49" charset="0"/>
                  <a:cs typeface="Courier New" panose="02070309020205020404" pitchFamily="49" charset="0"/>
                </a:rPr>
                <a:t> shift following values forward</a:t>
              </a:r>
            </a:p>
            <a:p>
              <a:r>
                <a:rPr lang="en-US" sz="1200" u="sng">
                  <a:latin typeface="Courier New" panose="02070309020205020404" pitchFamily="49" charset="0"/>
                  <a:cs typeface="Courier New" panose="02070309020205020404" pitchFamily="49" charset="0"/>
                </a:rPr>
                <a:t>size</a:t>
              </a:r>
              <a:r>
                <a:rPr lang="en-US" sz="1200">
                  <a:latin typeface="Courier New" panose="02070309020205020404" pitchFamily="49" charset="0"/>
                  <a:cs typeface="Courier New" panose="02070309020205020404" pitchFamily="49" charset="0"/>
                </a:rPr>
                <a:t> return </a:t>
              </a:r>
              <a:r>
                <a:rPr lang="en-US" sz="1200" err="1">
                  <a:latin typeface="Courier New" panose="02070309020205020404" pitchFamily="49" charset="0"/>
                  <a:cs typeface="Courier New" panose="02070309020205020404" pitchFamily="49" charset="0"/>
                </a:rPr>
                <a:t>numberOfItems</a:t>
              </a:r>
              <a:r>
                <a:rPr lang="en-US" sz="1200">
                  <a:latin typeface="Courier New" panose="02070309020205020404" pitchFamily="49" charset="0"/>
                  <a:cs typeface="Courier New" panose="02070309020205020404" pitchFamily="49" charset="0"/>
                </a:rPr>
                <a:t> </a:t>
              </a:r>
            </a:p>
            <a:p>
              <a:endParaRPr lang="en-US" sz="1200">
                <a:latin typeface="Courier New" panose="02070309020205020404" pitchFamily="49" charset="0"/>
                <a:cs typeface="Courier New" panose="02070309020205020404" pitchFamily="49" charset="0"/>
              </a:endParaRPr>
            </a:p>
          </p:txBody>
        </p:sp>
        <p:sp>
          <p:nvSpPr>
            <p:cNvPr id="10" name="TextBox 9">
              <a:extLst>
                <a:ext uri="{FF2B5EF4-FFF2-40B4-BE49-F238E27FC236}">
                  <a16:creationId xmlns:a16="http://schemas.microsoft.com/office/drawing/2014/main" id="{C84D1AB5-1436-9846-9874-51CF08E6F553}"/>
                </a:ext>
              </a:extLst>
            </p:cNvPr>
            <p:cNvSpPr txBox="1"/>
            <p:nvPr/>
          </p:nvSpPr>
          <p:spPr>
            <a:xfrm>
              <a:off x="921215" y="2081381"/>
              <a:ext cx="2035232" cy="338554"/>
            </a:xfrm>
            <a:prstGeom prst="rect">
              <a:avLst/>
            </a:prstGeom>
            <a:noFill/>
          </p:spPr>
          <p:txBody>
            <a:bodyPr wrap="square" rtlCol="0">
              <a:spAutoFit/>
            </a:bodyPr>
            <a:lstStyle/>
            <a:p>
              <a:r>
                <a:rPr lang="en-US" sz="1600" b="1">
                  <a:solidFill>
                    <a:srgbClr val="B6A479"/>
                  </a:solidFill>
                  <a:latin typeface="Courier New" panose="02070309020205020404" pitchFamily="49" charset="0"/>
                  <a:cs typeface="Courier New" panose="02070309020205020404" pitchFamily="49" charset="0"/>
                </a:rPr>
                <a:t>state</a:t>
              </a:r>
            </a:p>
          </p:txBody>
        </p:sp>
        <p:sp>
          <p:nvSpPr>
            <p:cNvPr id="11" name="TextBox 10">
              <a:extLst>
                <a:ext uri="{FF2B5EF4-FFF2-40B4-BE49-F238E27FC236}">
                  <a16:creationId xmlns:a16="http://schemas.microsoft.com/office/drawing/2014/main" id="{87D44984-F2B2-8B41-B13C-C2152B1EC66F}"/>
                </a:ext>
              </a:extLst>
            </p:cNvPr>
            <p:cNvSpPr txBox="1"/>
            <p:nvPr/>
          </p:nvSpPr>
          <p:spPr>
            <a:xfrm>
              <a:off x="921215" y="2673036"/>
              <a:ext cx="2035232" cy="338554"/>
            </a:xfrm>
            <a:prstGeom prst="rect">
              <a:avLst/>
            </a:prstGeom>
            <a:noFill/>
          </p:spPr>
          <p:txBody>
            <a:bodyPr wrap="square" rtlCol="0">
              <a:spAutoFit/>
            </a:bodyPr>
            <a:lstStyle/>
            <a:p>
              <a:r>
                <a:rPr lang="en-US" sz="1600" b="1">
                  <a:solidFill>
                    <a:srgbClr val="B6A479"/>
                  </a:solidFill>
                  <a:latin typeface="Courier New" panose="02070309020205020404" pitchFamily="49" charset="0"/>
                  <a:cs typeface="Courier New" panose="02070309020205020404" pitchFamily="49" charset="0"/>
                </a:rPr>
                <a:t>behavior</a:t>
              </a:r>
            </a:p>
          </p:txBody>
        </p:sp>
        <p:sp>
          <p:nvSpPr>
            <p:cNvPr id="12" name="TextBox 11">
              <a:extLst>
                <a:ext uri="{FF2B5EF4-FFF2-40B4-BE49-F238E27FC236}">
                  <a16:creationId xmlns:a16="http://schemas.microsoft.com/office/drawing/2014/main" id="{B11180DE-2D87-4948-B74A-9AA2396E93E7}"/>
                </a:ext>
              </a:extLst>
            </p:cNvPr>
            <p:cNvSpPr txBox="1"/>
            <p:nvPr/>
          </p:nvSpPr>
          <p:spPr>
            <a:xfrm>
              <a:off x="1014598" y="2298929"/>
              <a:ext cx="2035232" cy="461665"/>
            </a:xfrm>
            <a:prstGeom prst="rect">
              <a:avLst/>
            </a:prstGeom>
            <a:noFill/>
          </p:spPr>
          <p:txBody>
            <a:bodyPr wrap="square" rtlCol="0">
              <a:spAutoFit/>
            </a:bodyPr>
            <a:lstStyle/>
            <a:p>
              <a:r>
                <a:rPr lang="en-US" sz="1200">
                  <a:latin typeface="Courier New" panose="02070309020205020404" pitchFamily="49" charset="0"/>
                  <a:cs typeface="Courier New" panose="02070309020205020404" pitchFamily="49" charset="0"/>
                </a:rPr>
                <a:t>data[]</a:t>
              </a:r>
            </a:p>
            <a:p>
              <a:r>
                <a:rPr lang="en-US" sz="1200">
                  <a:latin typeface="Courier New" panose="02070309020205020404" pitchFamily="49" charset="0"/>
                  <a:cs typeface="Courier New" panose="02070309020205020404" pitchFamily="49" charset="0"/>
                </a:rPr>
                <a:t>size</a:t>
              </a:r>
            </a:p>
          </p:txBody>
        </p:sp>
      </p:grpSp>
      <p:graphicFrame>
        <p:nvGraphicFramePr>
          <p:cNvPr id="13" name="Content Placeholder 5">
            <a:extLst>
              <a:ext uri="{FF2B5EF4-FFF2-40B4-BE49-F238E27FC236}">
                <a16:creationId xmlns:a16="http://schemas.microsoft.com/office/drawing/2014/main" id="{BAACB1AA-042D-2846-82F0-A4E3A4C4B083}"/>
              </a:ext>
            </a:extLst>
          </p:cNvPr>
          <p:cNvGraphicFramePr>
            <a:graphicFrameLocks noGrp="1"/>
          </p:cNvGraphicFramePr>
          <p:nvPr>
            <p:ph idx="1"/>
          </p:nvPr>
        </p:nvGraphicFramePr>
        <p:xfrm>
          <a:off x="6629617" y="2117978"/>
          <a:ext cx="3208160" cy="815870"/>
        </p:xfrm>
        <a:graphic>
          <a:graphicData uri="http://schemas.openxmlformats.org/drawingml/2006/table">
            <a:tbl>
              <a:tblPr firstRow="1" bandRow="1">
                <a:tableStyleId>{5C22544A-7EE6-4342-B048-85BDC9FD1C3A}</a:tableStyleId>
              </a:tblPr>
              <a:tblGrid>
                <a:gridCol w="802040">
                  <a:extLst>
                    <a:ext uri="{9D8B030D-6E8A-4147-A177-3AD203B41FA5}">
                      <a16:colId xmlns:a16="http://schemas.microsoft.com/office/drawing/2014/main" val="3634816842"/>
                    </a:ext>
                  </a:extLst>
                </a:gridCol>
                <a:gridCol w="802040">
                  <a:extLst>
                    <a:ext uri="{9D8B030D-6E8A-4147-A177-3AD203B41FA5}">
                      <a16:colId xmlns:a16="http://schemas.microsoft.com/office/drawing/2014/main" val="2376362431"/>
                    </a:ext>
                  </a:extLst>
                </a:gridCol>
                <a:gridCol w="802040">
                  <a:extLst>
                    <a:ext uri="{9D8B030D-6E8A-4147-A177-3AD203B41FA5}">
                      <a16:colId xmlns:a16="http://schemas.microsoft.com/office/drawing/2014/main" val="2204204455"/>
                    </a:ext>
                  </a:extLst>
                </a:gridCol>
                <a:gridCol w="802040">
                  <a:extLst>
                    <a:ext uri="{9D8B030D-6E8A-4147-A177-3AD203B41FA5}">
                      <a16:colId xmlns:a16="http://schemas.microsoft.com/office/drawing/2014/main" val="584026190"/>
                    </a:ext>
                  </a:extLst>
                </a:gridCol>
              </a:tblGrid>
              <a:tr h="407935">
                <a:tc>
                  <a:txBody>
                    <a:bodyPr/>
                    <a:lstStyle/>
                    <a:p>
                      <a:pPr algn="ctr"/>
                      <a:r>
                        <a:rPr lang="en-US">
                          <a:solidFill>
                            <a:srgbClr val="B6A479"/>
                          </a:solidFill>
                        </a:rPr>
                        <a:t>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B6A479"/>
                          </a:solidFill>
                        </a:rPr>
                        <a:t>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B6A479"/>
                          </a:solidFill>
                        </a:rPr>
                        <a:t>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B6A479"/>
                          </a:solidFill>
                        </a:rPr>
                        <a:t>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0879438"/>
                  </a:ext>
                </a:extLst>
              </a:tr>
              <a:tr h="407935">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i="1">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i="1">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4997942"/>
                  </a:ext>
                </a:extLst>
              </a:tr>
            </a:tbl>
          </a:graphicData>
        </a:graphic>
      </p:graphicFrame>
      <p:sp>
        <p:nvSpPr>
          <p:cNvPr id="14" name="TextBox 13">
            <a:extLst>
              <a:ext uri="{FF2B5EF4-FFF2-40B4-BE49-F238E27FC236}">
                <a16:creationId xmlns:a16="http://schemas.microsoft.com/office/drawing/2014/main" id="{B7A87EC1-DF00-E646-8355-ACCD3A190D02}"/>
              </a:ext>
            </a:extLst>
          </p:cNvPr>
          <p:cNvSpPr txBox="1"/>
          <p:nvPr/>
        </p:nvSpPr>
        <p:spPr>
          <a:xfrm>
            <a:off x="4325957" y="2537141"/>
            <a:ext cx="2183762" cy="369332"/>
          </a:xfrm>
          <a:prstGeom prst="rect">
            <a:avLst/>
          </a:prstGeom>
          <a:noFill/>
        </p:spPr>
        <p:txBody>
          <a:bodyPr wrap="square" rtlCol="0">
            <a:spAutoFit/>
          </a:bodyPr>
          <a:lstStyle/>
          <a:p>
            <a:r>
              <a:rPr lang="en-US">
                <a:latin typeface="Courier New" panose="02070309020205020404" pitchFamily="49" charset="0"/>
                <a:cs typeface="Courier New" panose="02070309020205020404" pitchFamily="49" charset="0"/>
              </a:rPr>
              <a:t>insert(“d”, 0)</a:t>
            </a:r>
          </a:p>
        </p:txBody>
      </p:sp>
      <p:sp>
        <p:nvSpPr>
          <p:cNvPr id="15" name="TextBox 14">
            <a:extLst>
              <a:ext uri="{FF2B5EF4-FFF2-40B4-BE49-F238E27FC236}">
                <a16:creationId xmlns:a16="http://schemas.microsoft.com/office/drawing/2014/main" id="{2729380B-C3AD-3B43-A9EC-F4D1EA47F49E}"/>
              </a:ext>
            </a:extLst>
          </p:cNvPr>
          <p:cNvSpPr txBox="1"/>
          <p:nvPr/>
        </p:nvSpPr>
        <p:spPr>
          <a:xfrm>
            <a:off x="6864162" y="2552369"/>
            <a:ext cx="306494" cy="369332"/>
          </a:xfrm>
          <a:prstGeom prst="rect">
            <a:avLst/>
          </a:prstGeom>
          <a:noFill/>
        </p:spPr>
        <p:txBody>
          <a:bodyPr wrap="none" rtlCol="0">
            <a:spAutoFit/>
          </a:bodyPr>
          <a:lstStyle/>
          <a:p>
            <a:r>
              <a:rPr lang="en-US" b="1">
                <a:solidFill>
                  <a:srgbClr val="4C3282"/>
                </a:solidFill>
              </a:rPr>
              <a:t>a</a:t>
            </a:r>
          </a:p>
        </p:txBody>
      </p:sp>
      <p:sp>
        <p:nvSpPr>
          <p:cNvPr id="16" name="TextBox 15">
            <a:extLst>
              <a:ext uri="{FF2B5EF4-FFF2-40B4-BE49-F238E27FC236}">
                <a16:creationId xmlns:a16="http://schemas.microsoft.com/office/drawing/2014/main" id="{BA093C4A-59AA-BE40-A250-12EDA6B8AB90}"/>
              </a:ext>
            </a:extLst>
          </p:cNvPr>
          <p:cNvSpPr txBox="1"/>
          <p:nvPr/>
        </p:nvSpPr>
        <p:spPr>
          <a:xfrm>
            <a:off x="7685264" y="2552369"/>
            <a:ext cx="306494" cy="369332"/>
          </a:xfrm>
          <a:prstGeom prst="rect">
            <a:avLst/>
          </a:prstGeom>
          <a:noFill/>
        </p:spPr>
        <p:txBody>
          <a:bodyPr wrap="none" rtlCol="0">
            <a:spAutoFit/>
          </a:bodyPr>
          <a:lstStyle/>
          <a:p>
            <a:r>
              <a:rPr lang="en-US" b="1">
                <a:solidFill>
                  <a:srgbClr val="4C3282"/>
                </a:solidFill>
              </a:rPr>
              <a:t>b</a:t>
            </a:r>
          </a:p>
        </p:txBody>
      </p:sp>
      <p:sp>
        <p:nvSpPr>
          <p:cNvPr id="17" name="TextBox 16">
            <a:extLst>
              <a:ext uri="{FF2B5EF4-FFF2-40B4-BE49-F238E27FC236}">
                <a16:creationId xmlns:a16="http://schemas.microsoft.com/office/drawing/2014/main" id="{F13DD496-9678-4748-ADAF-E4EE60B3E472}"/>
              </a:ext>
            </a:extLst>
          </p:cNvPr>
          <p:cNvSpPr txBox="1"/>
          <p:nvPr/>
        </p:nvSpPr>
        <p:spPr>
          <a:xfrm>
            <a:off x="8506366" y="2537141"/>
            <a:ext cx="277640" cy="369332"/>
          </a:xfrm>
          <a:prstGeom prst="rect">
            <a:avLst/>
          </a:prstGeom>
          <a:solidFill>
            <a:schemeClr val="bg1"/>
          </a:solidFill>
        </p:spPr>
        <p:txBody>
          <a:bodyPr wrap="none" rtlCol="0">
            <a:spAutoFit/>
          </a:bodyPr>
          <a:lstStyle/>
          <a:p>
            <a:r>
              <a:rPr lang="en-US" b="1">
                <a:solidFill>
                  <a:srgbClr val="4C3282"/>
                </a:solidFill>
              </a:rPr>
              <a:t>c</a:t>
            </a:r>
          </a:p>
        </p:txBody>
      </p:sp>
      <p:sp>
        <p:nvSpPr>
          <p:cNvPr id="18" name="TextBox 17">
            <a:extLst>
              <a:ext uri="{FF2B5EF4-FFF2-40B4-BE49-F238E27FC236}">
                <a16:creationId xmlns:a16="http://schemas.microsoft.com/office/drawing/2014/main" id="{2D299925-FCD9-B540-A852-9F5B6DE927A4}"/>
              </a:ext>
            </a:extLst>
          </p:cNvPr>
          <p:cNvSpPr txBox="1"/>
          <p:nvPr/>
        </p:nvSpPr>
        <p:spPr>
          <a:xfrm>
            <a:off x="8059212" y="3058464"/>
            <a:ext cx="1149674" cy="369332"/>
          </a:xfrm>
          <a:prstGeom prst="rect">
            <a:avLst/>
          </a:prstGeom>
          <a:noFill/>
        </p:spPr>
        <p:txBody>
          <a:bodyPr wrap="none" rtlCol="0">
            <a:spAutoFit/>
          </a:bodyPr>
          <a:lstStyle/>
          <a:p>
            <a:r>
              <a:rPr lang="en-US">
                <a:latin typeface="Courier New" panose="02070309020205020404" pitchFamily="49" charset="0"/>
                <a:cs typeface="Courier New" panose="02070309020205020404" pitchFamily="49" charset="0"/>
              </a:rPr>
              <a:t>size = </a:t>
            </a:r>
          </a:p>
        </p:txBody>
      </p:sp>
      <p:sp>
        <p:nvSpPr>
          <p:cNvPr id="19" name="TextBox 18">
            <a:extLst>
              <a:ext uri="{FF2B5EF4-FFF2-40B4-BE49-F238E27FC236}">
                <a16:creationId xmlns:a16="http://schemas.microsoft.com/office/drawing/2014/main" id="{54D402D6-C17B-5B47-AD23-CE2AEC8B8E05}"/>
              </a:ext>
            </a:extLst>
          </p:cNvPr>
          <p:cNvSpPr txBox="1"/>
          <p:nvPr/>
        </p:nvSpPr>
        <p:spPr>
          <a:xfrm>
            <a:off x="9213208" y="3067286"/>
            <a:ext cx="322524" cy="369332"/>
          </a:xfrm>
          <a:prstGeom prst="rect">
            <a:avLst/>
          </a:prstGeom>
          <a:solidFill>
            <a:schemeClr val="bg1"/>
          </a:solidFill>
          <a:ln>
            <a:solidFill>
              <a:srgbClr val="B6A479"/>
            </a:solidFill>
          </a:ln>
        </p:spPr>
        <p:txBody>
          <a:bodyPr wrap="none" rtlCol="0">
            <a:spAutoFit/>
          </a:bodyPr>
          <a:lstStyle/>
          <a:p>
            <a:r>
              <a:rPr lang="en-US">
                <a:latin typeface="Courier New" panose="02070309020205020404" pitchFamily="49" charset="0"/>
                <a:cs typeface="Courier New" panose="02070309020205020404" pitchFamily="49" charset="0"/>
              </a:rPr>
              <a:t>3</a:t>
            </a:r>
          </a:p>
        </p:txBody>
      </p:sp>
      <p:sp>
        <p:nvSpPr>
          <p:cNvPr id="31" name="TextBox 30">
            <a:extLst>
              <a:ext uri="{FF2B5EF4-FFF2-40B4-BE49-F238E27FC236}">
                <a16:creationId xmlns:a16="http://schemas.microsoft.com/office/drawing/2014/main" id="{2ECDF545-4993-6343-AC8E-87AC2C60609B}"/>
              </a:ext>
            </a:extLst>
          </p:cNvPr>
          <p:cNvSpPr txBox="1"/>
          <p:nvPr/>
        </p:nvSpPr>
        <p:spPr>
          <a:xfrm>
            <a:off x="5526183" y="1802134"/>
            <a:ext cx="4534575" cy="369332"/>
          </a:xfrm>
          <a:prstGeom prst="rect">
            <a:avLst/>
          </a:prstGeom>
          <a:noFill/>
        </p:spPr>
        <p:txBody>
          <a:bodyPr wrap="none" rtlCol="0">
            <a:spAutoFit/>
          </a:bodyPr>
          <a:lstStyle/>
          <a:p>
            <a:r>
              <a:rPr lang="en-US">
                <a:latin typeface="Courier New" panose="02070309020205020404" pitchFamily="49" charset="0"/>
                <a:cs typeface="Courier New" panose="02070309020205020404" pitchFamily="49" charset="0"/>
              </a:rPr>
              <a:t>insert(element, index)</a:t>
            </a:r>
            <a:r>
              <a:rPr lang="en-US">
                <a:latin typeface="Segoe UI Historic" panose="020B0502040204020203" pitchFamily="34" charset="0"/>
                <a:ea typeface="Segoe UI Historic" panose="020B0502040204020203" pitchFamily="34" charset="0"/>
                <a:cs typeface="Segoe UI Historic" panose="020B0502040204020203" pitchFamily="34" charset="0"/>
              </a:rPr>
              <a:t> with shifting</a:t>
            </a:r>
          </a:p>
        </p:txBody>
      </p:sp>
      <p:sp>
        <p:nvSpPr>
          <p:cNvPr id="47" name="Rectangle 46">
            <a:extLst>
              <a:ext uri="{FF2B5EF4-FFF2-40B4-BE49-F238E27FC236}">
                <a16:creationId xmlns:a16="http://schemas.microsoft.com/office/drawing/2014/main" id="{F0DEADC9-FFCF-174A-9E52-59DFBD169712}"/>
              </a:ext>
            </a:extLst>
          </p:cNvPr>
          <p:cNvSpPr/>
          <p:nvPr/>
        </p:nvSpPr>
        <p:spPr>
          <a:xfrm>
            <a:off x="4326339" y="4102393"/>
            <a:ext cx="6951393" cy="18707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8" name="Content Placeholder 5">
            <a:extLst>
              <a:ext uri="{FF2B5EF4-FFF2-40B4-BE49-F238E27FC236}">
                <a16:creationId xmlns:a16="http://schemas.microsoft.com/office/drawing/2014/main" id="{B67214DD-7AAE-D04D-858B-6E62F01CC330}"/>
              </a:ext>
            </a:extLst>
          </p:cNvPr>
          <p:cNvGraphicFramePr>
            <a:graphicFrameLocks/>
          </p:cNvGraphicFramePr>
          <p:nvPr/>
        </p:nvGraphicFramePr>
        <p:xfrm>
          <a:off x="6629617" y="4532023"/>
          <a:ext cx="3208160" cy="815870"/>
        </p:xfrm>
        <a:graphic>
          <a:graphicData uri="http://schemas.openxmlformats.org/drawingml/2006/table">
            <a:tbl>
              <a:tblPr firstRow="1" bandRow="1">
                <a:tableStyleId>{5C22544A-7EE6-4342-B048-85BDC9FD1C3A}</a:tableStyleId>
              </a:tblPr>
              <a:tblGrid>
                <a:gridCol w="802040">
                  <a:extLst>
                    <a:ext uri="{9D8B030D-6E8A-4147-A177-3AD203B41FA5}">
                      <a16:colId xmlns:a16="http://schemas.microsoft.com/office/drawing/2014/main" val="3634816842"/>
                    </a:ext>
                  </a:extLst>
                </a:gridCol>
                <a:gridCol w="802040">
                  <a:extLst>
                    <a:ext uri="{9D8B030D-6E8A-4147-A177-3AD203B41FA5}">
                      <a16:colId xmlns:a16="http://schemas.microsoft.com/office/drawing/2014/main" val="2376362431"/>
                    </a:ext>
                  </a:extLst>
                </a:gridCol>
                <a:gridCol w="802040">
                  <a:extLst>
                    <a:ext uri="{9D8B030D-6E8A-4147-A177-3AD203B41FA5}">
                      <a16:colId xmlns:a16="http://schemas.microsoft.com/office/drawing/2014/main" val="2204204455"/>
                    </a:ext>
                  </a:extLst>
                </a:gridCol>
                <a:gridCol w="802040">
                  <a:extLst>
                    <a:ext uri="{9D8B030D-6E8A-4147-A177-3AD203B41FA5}">
                      <a16:colId xmlns:a16="http://schemas.microsoft.com/office/drawing/2014/main" val="584026190"/>
                    </a:ext>
                  </a:extLst>
                </a:gridCol>
              </a:tblGrid>
              <a:tr h="407935">
                <a:tc>
                  <a:txBody>
                    <a:bodyPr/>
                    <a:lstStyle/>
                    <a:p>
                      <a:pPr algn="ctr"/>
                      <a:r>
                        <a:rPr lang="en-US">
                          <a:solidFill>
                            <a:srgbClr val="B6A479"/>
                          </a:solidFill>
                        </a:rPr>
                        <a:t>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B6A479"/>
                          </a:solidFill>
                        </a:rPr>
                        <a:t>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B6A479"/>
                          </a:solidFill>
                        </a:rPr>
                        <a:t>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B6A479"/>
                          </a:solidFill>
                        </a:rPr>
                        <a:t>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0879438"/>
                  </a:ext>
                </a:extLst>
              </a:tr>
              <a:tr h="407935">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i="1">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i="1">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4997942"/>
                  </a:ext>
                </a:extLst>
              </a:tr>
            </a:tbl>
          </a:graphicData>
        </a:graphic>
      </p:graphicFrame>
      <p:sp>
        <p:nvSpPr>
          <p:cNvPr id="50" name="TextBox 49">
            <a:extLst>
              <a:ext uri="{FF2B5EF4-FFF2-40B4-BE49-F238E27FC236}">
                <a16:creationId xmlns:a16="http://schemas.microsoft.com/office/drawing/2014/main" id="{A87E894F-535F-7C45-9083-D05483C721CC}"/>
              </a:ext>
            </a:extLst>
          </p:cNvPr>
          <p:cNvSpPr txBox="1"/>
          <p:nvPr/>
        </p:nvSpPr>
        <p:spPr>
          <a:xfrm>
            <a:off x="7674029" y="4947896"/>
            <a:ext cx="306494" cy="369332"/>
          </a:xfrm>
          <a:prstGeom prst="rect">
            <a:avLst/>
          </a:prstGeom>
          <a:noFill/>
        </p:spPr>
        <p:txBody>
          <a:bodyPr wrap="none" rtlCol="0">
            <a:spAutoFit/>
          </a:bodyPr>
          <a:lstStyle/>
          <a:p>
            <a:r>
              <a:rPr lang="en-US" b="1">
                <a:solidFill>
                  <a:srgbClr val="4C3282"/>
                </a:solidFill>
              </a:rPr>
              <a:t>a</a:t>
            </a:r>
          </a:p>
        </p:txBody>
      </p:sp>
      <p:sp>
        <p:nvSpPr>
          <p:cNvPr id="51" name="TextBox 50">
            <a:extLst>
              <a:ext uri="{FF2B5EF4-FFF2-40B4-BE49-F238E27FC236}">
                <a16:creationId xmlns:a16="http://schemas.microsoft.com/office/drawing/2014/main" id="{9B127519-76DA-764F-B69E-3D2DE5C204C0}"/>
              </a:ext>
            </a:extLst>
          </p:cNvPr>
          <p:cNvSpPr txBox="1"/>
          <p:nvPr/>
        </p:nvSpPr>
        <p:spPr>
          <a:xfrm>
            <a:off x="8488214" y="4939958"/>
            <a:ext cx="306494" cy="369332"/>
          </a:xfrm>
          <a:prstGeom prst="rect">
            <a:avLst/>
          </a:prstGeom>
          <a:noFill/>
        </p:spPr>
        <p:txBody>
          <a:bodyPr wrap="none" rtlCol="0">
            <a:spAutoFit/>
          </a:bodyPr>
          <a:lstStyle/>
          <a:p>
            <a:r>
              <a:rPr lang="en-US" b="1">
                <a:solidFill>
                  <a:srgbClr val="4C3282"/>
                </a:solidFill>
              </a:rPr>
              <a:t>b</a:t>
            </a:r>
          </a:p>
        </p:txBody>
      </p:sp>
      <p:sp>
        <p:nvSpPr>
          <p:cNvPr id="52" name="TextBox 51">
            <a:extLst>
              <a:ext uri="{FF2B5EF4-FFF2-40B4-BE49-F238E27FC236}">
                <a16:creationId xmlns:a16="http://schemas.microsoft.com/office/drawing/2014/main" id="{A4DE8895-FC05-0C45-B056-0BF08D6EC1D3}"/>
              </a:ext>
            </a:extLst>
          </p:cNvPr>
          <p:cNvSpPr txBox="1"/>
          <p:nvPr/>
        </p:nvSpPr>
        <p:spPr>
          <a:xfrm>
            <a:off x="9302399" y="4959468"/>
            <a:ext cx="277640" cy="369332"/>
          </a:xfrm>
          <a:prstGeom prst="rect">
            <a:avLst/>
          </a:prstGeom>
          <a:solidFill>
            <a:schemeClr val="bg1"/>
          </a:solidFill>
        </p:spPr>
        <p:txBody>
          <a:bodyPr wrap="none" rtlCol="0">
            <a:spAutoFit/>
          </a:bodyPr>
          <a:lstStyle/>
          <a:p>
            <a:r>
              <a:rPr lang="en-US" b="1">
                <a:solidFill>
                  <a:srgbClr val="4C3282"/>
                </a:solidFill>
              </a:rPr>
              <a:t>c</a:t>
            </a:r>
          </a:p>
        </p:txBody>
      </p:sp>
      <p:sp>
        <p:nvSpPr>
          <p:cNvPr id="53" name="TextBox 52">
            <a:extLst>
              <a:ext uri="{FF2B5EF4-FFF2-40B4-BE49-F238E27FC236}">
                <a16:creationId xmlns:a16="http://schemas.microsoft.com/office/drawing/2014/main" id="{CE21507C-7383-F947-923D-46D7FA178F99}"/>
              </a:ext>
            </a:extLst>
          </p:cNvPr>
          <p:cNvSpPr txBox="1"/>
          <p:nvPr/>
        </p:nvSpPr>
        <p:spPr>
          <a:xfrm>
            <a:off x="8076797" y="5469244"/>
            <a:ext cx="1149674" cy="369332"/>
          </a:xfrm>
          <a:prstGeom prst="rect">
            <a:avLst/>
          </a:prstGeom>
          <a:noFill/>
        </p:spPr>
        <p:txBody>
          <a:bodyPr wrap="none" rtlCol="0">
            <a:spAutoFit/>
          </a:bodyPr>
          <a:lstStyle/>
          <a:p>
            <a:r>
              <a:rPr lang="en-US">
                <a:latin typeface="Courier New" panose="02070309020205020404" pitchFamily="49" charset="0"/>
                <a:cs typeface="Courier New" panose="02070309020205020404" pitchFamily="49" charset="0"/>
              </a:rPr>
              <a:t>size = </a:t>
            </a:r>
          </a:p>
        </p:txBody>
      </p:sp>
      <p:sp>
        <p:nvSpPr>
          <p:cNvPr id="54" name="TextBox 53">
            <a:extLst>
              <a:ext uri="{FF2B5EF4-FFF2-40B4-BE49-F238E27FC236}">
                <a16:creationId xmlns:a16="http://schemas.microsoft.com/office/drawing/2014/main" id="{6588DDF3-55C2-4242-BC7D-547D0ADB31C0}"/>
              </a:ext>
            </a:extLst>
          </p:cNvPr>
          <p:cNvSpPr txBox="1"/>
          <p:nvPr/>
        </p:nvSpPr>
        <p:spPr>
          <a:xfrm>
            <a:off x="9213208" y="5481331"/>
            <a:ext cx="322524" cy="369332"/>
          </a:xfrm>
          <a:prstGeom prst="rect">
            <a:avLst/>
          </a:prstGeom>
          <a:solidFill>
            <a:schemeClr val="bg1"/>
          </a:solidFill>
          <a:ln>
            <a:solidFill>
              <a:srgbClr val="B6A479"/>
            </a:solidFill>
          </a:ln>
        </p:spPr>
        <p:txBody>
          <a:bodyPr wrap="none" rtlCol="0">
            <a:spAutoFit/>
          </a:bodyPr>
          <a:lstStyle/>
          <a:p>
            <a:r>
              <a:rPr lang="en-US">
                <a:latin typeface="Courier New" panose="02070309020205020404" pitchFamily="49" charset="0"/>
                <a:cs typeface="Courier New" panose="02070309020205020404" pitchFamily="49" charset="0"/>
              </a:rPr>
              <a:t>4</a:t>
            </a:r>
          </a:p>
        </p:txBody>
      </p:sp>
      <p:sp>
        <p:nvSpPr>
          <p:cNvPr id="55" name="TextBox 54">
            <a:extLst>
              <a:ext uri="{FF2B5EF4-FFF2-40B4-BE49-F238E27FC236}">
                <a16:creationId xmlns:a16="http://schemas.microsoft.com/office/drawing/2014/main" id="{2CD9CA86-DE80-CF4B-B263-E18EAC0E7A21}"/>
              </a:ext>
            </a:extLst>
          </p:cNvPr>
          <p:cNvSpPr txBox="1"/>
          <p:nvPr/>
        </p:nvSpPr>
        <p:spPr>
          <a:xfrm>
            <a:off x="9213208" y="5488486"/>
            <a:ext cx="322524" cy="369332"/>
          </a:xfrm>
          <a:prstGeom prst="rect">
            <a:avLst/>
          </a:prstGeom>
          <a:solidFill>
            <a:schemeClr val="bg1"/>
          </a:solidFill>
          <a:ln>
            <a:solidFill>
              <a:srgbClr val="B6A479"/>
            </a:solidFill>
          </a:ln>
        </p:spPr>
        <p:txBody>
          <a:bodyPr wrap="none" rtlCol="0">
            <a:spAutoFit/>
          </a:bodyPr>
          <a:lstStyle/>
          <a:p>
            <a:r>
              <a:rPr lang="en-US">
                <a:latin typeface="Courier New" panose="02070309020205020404" pitchFamily="49" charset="0"/>
                <a:cs typeface="Courier New" panose="02070309020205020404" pitchFamily="49" charset="0"/>
              </a:rPr>
              <a:t>3</a:t>
            </a:r>
          </a:p>
        </p:txBody>
      </p:sp>
      <p:sp>
        <p:nvSpPr>
          <p:cNvPr id="57" name="TextBox 56">
            <a:extLst>
              <a:ext uri="{FF2B5EF4-FFF2-40B4-BE49-F238E27FC236}">
                <a16:creationId xmlns:a16="http://schemas.microsoft.com/office/drawing/2014/main" id="{E39249B1-81A7-5B47-8484-6DBF2177BAEB}"/>
              </a:ext>
            </a:extLst>
          </p:cNvPr>
          <p:cNvSpPr txBox="1"/>
          <p:nvPr/>
        </p:nvSpPr>
        <p:spPr>
          <a:xfrm>
            <a:off x="6180351" y="4171145"/>
            <a:ext cx="3293850" cy="369332"/>
          </a:xfrm>
          <a:prstGeom prst="rect">
            <a:avLst/>
          </a:prstGeom>
          <a:noFill/>
        </p:spPr>
        <p:txBody>
          <a:bodyPr wrap="none" rtlCol="0">
            <a:spAutoFit/>
          </a:bodyPr>
          <a:lstStyle/>
          <a:p>
            <a:r>
              <a:rPr lang="en-US">
                <a:latin typeface="Courier New" panose="02070309020205020404" pitchFamily="49" charset="0"/>
                <a:cs typeface="Courier New" panose="02070309020205020404" pitchFamily="49" charset="0"/>
              </a:rPr>
              <a:t>delete(index)</a:t>
            </a:r>
            <a:r>
              <a:rPr lang="en-US">
                <a:latin typeface="Segoe UI Historic" panose="020B0502040204020203" pitchFamily="34" charset="0"/>
                <a:ea typeface="Segoe UI Historic" panose="020B0502040204020203" pitchFamily="34" charset="0"/>
                <a:cs typeface="Segoe UI Historic" panose="020B0502040204020203" pitchFamily="34" charset="0"/>
              </a:rPr>
              <a:t> with shifting</a:t>
            </a:r>
          </a:p>
        </p:txBody>
      </p:sp>
      <p:sp>
        <p:nvSpPr>
          <p:cNvPr id="59" name="TextBox 58">
            <a:extLst>
              <a:ext uri="{FF2B5EF4-FFF2-40B4-BE49-F238E27FC236}">
                <a16:creationId xmlns:a16="http://schemas.microsoft.com/office/drawing/2014/main" id="{9E088EF2-650A-C845-B6B5-A3F97BEA1AB9}"/>
              </a:ext>
            </a:extLst>
          </p:cNvPr>
          <p:cNvSpPr txBox="1"/>
          <p:nvPr/>
        </p:nvSpPr>
        <p:spPr>
          <a:xfrm>
            <a:off x="8531461" y="2557442"/>
            <a:ext cx="277640" cy="369332"/>
          </a:xfrm>
          <a:prstGeom prst="rect">
            <a:avLst/>
          </a:prstGeom>
          <a:solidFill>
            <a:schemeClr val="bg1"/>
          </a:solidFill>
        </p:spPr>
        <p:txBody>
          <a:bodyPr wrap="none" rtlCol="0">
            <a:spAutoFit/>
          </a:bodyPr>
          <a:lstStyle/>
          <a:p>
            <a:r>
              <a:rPr lang="en-US" b="1">
                <a:solidFill>
                  <a:srgbClr val="4C3282"/>
                </a:solidFill>
              </a:rPr>
              <a:t>c</a:t>
            </a:r>
          </a:p>
        </p:txBody>
      </p:sp>
      <p:sp>
        <p:nvSpPr>
          <p:cNvPr id="60" name="TextBox 59">
            <a:extLst>
              <a:ext uri="{FF2B5EF4-FFF2-40B4-BE49-F238E27FC236}">
                <a16:creationId xmlns:a16="http://schemas.microsoft.com/office/drawing/2014/main" id="{2ADD00C3-4234-CA44-BF14-A613DB5DA88D}"/>
              </a:ext>
            </a:extLst>
          </p:cNvPr>
          <p:cNvSpPr txBox="1"/>
          <p:nvPr/>
        </p:nvSpPr>
        <p:spPr>
          <a:xfrm>
            <a:off x="7692182" y="2525913"/>
            <a:ext cx="306494" cy="369332"/>
          </a:xfrm>
          <a:prstGeom prst="rect">
            <a:avLst/>
          </a:prstGeom>
          <a:solidFill>
            <a:schemeClr val="bg1"/>
          </a:solidFill>
        </p:spPr>
        <p:txBody>
          <a:bodyPr wrap="none" rtlCol="0">
            <a:spAutoFit/>
          </a:bodyPr>
          <a:lstStyle/>
          <a:p>
            <a:r>
              <a:rPr lang="en-US" b="1">
                <a:solidFill>
                  <a:srgbClr val="4C3282"/>
                </a:solidFill>
              </a:rPr>
              <a:t>b</a:t>
            </a:r>
          </a:p>
        </p:txBody>
      </p:sp>
      <p:sp>
        <p:nvSpPr>
          <p:cNvPr id="61" name="TextBox 60">
            <a:extLst>
              <a:ext uri="{FF2B5EF4-FFF2-40B4-BE49-F238E27FC236}">
                <a16:creationId xmlns:a16="http://schemas.microsoft.com/office/drawing/2014/main" id="{A9BA7748-3B1F-7041-B6E7-CB7E2ACDF9C2}"/>
              </a:ext>
            </a:extLst>
          </p:cNvPr>
          <p:cNvSpPr txBox="1"/>
          <p:nvPr/>
        </p:nvSpPr>
        <p:spPr>
          <a:xfrm>
            <a:off x="6889257" y="2540222"/>
            <a:ext cx="306494" cy="369332"/>
          </a:xfrm>
          <a:prstGeom prst="rect">
            <a:avLst/>
          </a:prstGeom>
          <a:solidFill>
            <a:schemeClr val="bg1"/>
          </a:solidFill>
        </p:spPr>
        <p:txBody>
          <a:bodyPr wrap="none" rtlCol="0">
            <a:spAutoFit/>
          </a:bodyPr>
          <a:lstStyle/>
          <a:p>
            <a:r>
              <a:rPr lang="en-US" b="1">
                <a:solidFill>
                  <a:srgbClr val="4C3282"/>
                </a:solidFill>
              </a:rPr>
              <a:t>a</a:t>
            </a:r>
          </a:p>
        </p:txBody>
      </p:sp>
      <p:sp>
        <p:nvSpPr>
          <p:cNvPr id="58" name="TextBox 57">
            <a:extLst>
              <a:ext uri="{FF2B5EF4-FFF2-40B4-BE49-F238E27FC236}">
                <a16:creationId xmlns:a16="http://schemas.microsoft.com/office/drawing/2014/main" id="{E9C6C6C2-6302-2F4A-8C10-51A1E9A38FEA}"/>
              </a:ext>
            </a:extLst>
          </p:cNvPr>
          <p:cNvSpPr txBox="1"/>
          <p:nvPr/>
        </p:nvSpPr>
        <p:spPr>
          <a:xfrm>
            <a:off x="6889257" y="2547718"/>
            <a:ext cx="306494" cy="369332"/>
          </a:xfrm>
          <a:prstGeom prst="rect">
            <a:avLst/>
          </a:prstGeom>
          <a:solidFill>
            <a:schemeClr val="bg1"/>
          </a:solidFill>
        </p:spPr>
        <p:txBody>
          <a:bodyPr wrap="none" rtlCol="0">
            <a:spAutoFit/>
          </a:bodyPr>
          <a:lstStyle/>
          <a:p>
            <a:r>
              <a:rPr lang="en-US" b="1">
                <a:solidFill>
                  <a:srgbClr val="4C3282"/>
                </a:solidFill>
              </a:rPr>
              <a:t>d</a:t>
            </a:r>
          </a:p>
        </p:txBody>
      </p:sp>
      <p:sp>
        <p:nvSpPr>
          <p:cNvPr id="62" name="TextBox 61">
            <a:extLst>
              <a:ext uri="{FF2B5EF4-FFF2-40B4-BE49-F238E27FC236}">
                <a16:creationId xmlns:a16="http://schemas.microsoft.com/office/drawing/2014/main" id="{D128E9A9-09E8-7549-99FE-926410226586}"/>
              </a:ext>
            </a:extLst>
          </p:cNvPr>
          <p:cNvSpPr txBox="1"/>
          <p:nvPr/>
        </p:nvSpPr>
        <p:spPr>
          <a:xfrm>
            <a:off x="9213208" y="3066346"/>
            <a:ext cx="322524" cy="369332"/>
          </a:xfrm>
          <a:prstGeom prst="rect">
            <a:avLst/>
          </a:prstGeom>
          <a:solidFill>
            <a:schemeClr val="bg1"/>
          </a:solidFill>
          <a:ln>
            <a:solidFill>
              <a:srgbClr val="B6A479"/>
            </a:solidFill>
          </a:ln>
        </p:spPr>
        <p:txBody>
          <a:bodyPr wrap="none" rtlCol="0">
            <a:spAutoFit/>
          </a:bodyPr>
          <a:lstStyle/>
          <a:p>
            <a:r>
              <a:rPr lang="en-US">
                <a:latin typeface="Courier New" panose="02070309020205020404" pitchFamily="49" charset="0"/>
                <a:cs typeface="Courier New" panose="02070309020205020404" pitchFamily="49" charset="0"/>
              </a:rPr>
              <a:t>4</a:t>
            </a:r>
          </a:p>
        </p:txBody>
      </p:sp>
      <p:sp>
        <p:nvSpPr>
          <p:cNvPr id="63" name="TextBox 62">
            <a:extLst>
              <a:ext uri="{FF2B5EF4-FFF2-40B4-BE49-F238E27FC236}">
                <a16:creationId xmlns:a16="http://schemas.microsoft.com/office/drawing/2014/main" id="{B9BD1074-BCB1-F947-BAF9-2098CE707C25}"/>
              </a:ext>
            </a:extLst>
          </p:cNvPr>
          <p:cNvSpPr txBox="1"/>
          <p:nvPr/>
        </p:nvSpPr>
        <p:spPr>
          <a:xfrm>
            <a:off x="4446237" y="4966414"/>
            <a:ext cx="2063481" cy="369332"/>
          </a:xfrm>
          <a:prstGeom prst="rect">
            <a:avLst/>
          </a:prstGeom>
          <a:noFill/>
        </p:spPr>
        <p:txBody>
          <a:bodyPr wrap="square" rtlCol="0">
            <a:spAutoFit/>
          </a:bodyPr>
          <a:lstStyle/>
          <a:p>
            <a:r>
              <a:rPr lang="en-US">
                <a:latin typeface="Courier New" panose="02070309020205020404" pitchFamily="49" charset="0"/>
                <a:cs typeface="Courier New" panose="02070309020205020404" pitchFamily="49" charset="0"/>
              </a:rPr>
              <a:t>delete(0)</a:t>
            </a:r>
          </a:p>
        </p:txBody>
      </p:sp>
      <p:sp>
        <p:nvSpPr>
          <p:cNvPr id="64" name="TextBox 63">
            <a:extLst>
              <a:ext uri="{FF2B5EF4-FFF2-40B4-BE49-F238E27FC236}">
                <a16:creationId xmlns:a16="http://schemas.microsoft.com/office/drawing/2014/main" id="{A2267899-FD21-6A45-A98E-C36DE0D86AFA}"/>
              </a:ext>
            </a:extLst>
          </p:cNvPr>
          <p:cNvSpPr txBox="1"/>
          <p:nvPr/>
        </p:nvSpPr>
        <p:spPr>
          <a:xfrm>
            <a:off x="6894181" y="4984986"/>
            <a:ext cx="306494" cy="369332"/>
          </a:xfrm>
          <a:prstGeom prst="rect">
            <a:avLst/>
          </a:prstGeom>
          <a:noFill/>
        </p:spPr>
        <p:txBody>
          <a:bodyPr wrap="none" rtlCol="0">
            <a:spAutoFit/>
          </a:bodyPr>
          <a:lstStyle/>
          <a:p>
            <a:r>
              <a:rPr lang="en-US" b="1">
                <a:solidFill>
                  <a:srgbClr val="4C3282"/>
                </a:solidFill>
              </a:rPr>
              <a:t>d</a:t>
            </a:r>
          </a:p>
        </p:txBody>
      </p:sp>
      <p:sp>
        <p:nvSpPr>
          <p:cNvPr id="65" name="TextBox 64">
            <a:extLst>
              <a:ext uri="{FF2B5EF4-FFF2-40B4-BE49-F238E27FC236}">
                <a16:creationId xmlns:a16="http://schemas.microsoft.com/office/drawing/2014/main" id="{E4F2BF62-A3CB-9640-BEA0-12D87FBCFC13}"/>
              </a:ext>
            </a:extLst>
          </p:cNvPr>
          <p:cNvSpPr txBox="1"/>
          <p:nvPr/>
        </p:nvSpPr>
        <p:spPr>
          <a:xfrm>
            <a:off x="7737153" y="4963738"/>
            <a:ext cx="306494" cy="369332"/>
          </a:xfrm>
          <a:prstGeom prst="rect">
            <a:avLst/>
          </a:prstGeom>
          <a:solidFill>
            <a:schemeClr val="bg1"/>
          </a:solidFill>
        </p:spPr>
        <p:txBody>
          <a:bodyPr wrap="none" rtlCol="0">
            <a:spAutoFit/>
          </a:bodyPr>
          <a:lstStyle/>
          <a:p>
            <a:r>
              <a:rPr lang="en-US" b="1">
                <a:solidFill>
                  <a:srgbClr val="4C3282"/>
                </a:solidFill>
              </a:rPr>
              <a:t>a</a:t>
            </a:r>
          </a:p>
        </p:txBody>
      </p:sp>
      <p:sp>
        <p:nvSpPr>
          <p:cNvPr id="66" name="TextBox 65">
            <a:extLst>
              <a:ext uri="{FF2B5EF4-FFF2-40B4-BE49-F238E27FC236}">
                <a16:creationId xmlns:a16="http://schemas.microsoft.com/office/drawing/2014/main" id="{C3E28A89-1D31-4844-B8ED-0BD972B4EA36}"/>
              </a:ext>
            </a:extLst>
          </p:cNvPr>
          <p:cNvSpPr txBox="1"/>
          <p:nvPr/>
        </p:nvSpPr>
        <p:spPr>
          <a:xfrm>
            <a:off x="8467632" y="4963738"/>
            <a:ext cx="306494" cy="369332"/>
          </a:xfrm>
          <a:prstGeom prst="rect">
            <a:avLst/>
          </a:prstGeom>
          <a:solidFill>
            <a:schemeClr val="bg1"/>
          </a:solidFill>
        </p:spPr>
        <p:txBody>
          <a:bodyPr wrap="none" rtlCol="0">
            <a:spAutoFit/>
          </a:bodyPr>
          <a:lstStyle/>
          <a:p>
            <a:r>
              <a:rPr lang="en-US" b="1">
                <a:solidFill>
                  <a:srgbClr val="4C3282"/>
                </a:solidFill>
              </a:rPr>
              <a:t>b</a:t>
            </a:r>
          </a:p>
        </p:txBody>
      </p:sp>
      <p:sp>
        <p:nvSpPr>
          <p:cNvPr id="67" name="TextBox 66">
            <a:extLst>
              <a:ext uri="{FF2B5EF4-FFF2-40B4-BE49-F238E27FC236}">
                <a16:creationId xmlns:a16="http://schemas.microsoft.com/office/drawing/2014/main" id="{3A116394-6B00-B047-AF5C-21EB42AAD4ED}"/>
              </a:ext>
            </a:extLst>
          </p:cNvPr>
          <p:cNvSpPr txBox="1"/>
          <p:nvPr/>
        </p:nvSpPr>
        <p:spPr>
          <a:xfrm>
            <a:off x="9322981" y="4959468"/>
            <a:ext cx="277640" cy="369332"/>
          </a:xfrm>
          <a:prstGeom prst="rect">
            <a:avLst/>
          </a:prstGeom>
          <a:solidFill>
            <a:schemeClr val="bg1"/>
          </a:solidFill>
        </p:spPr>
        <p:txBody>
          <a:bodyPr wrap="none" rtlCol="0">
            <a:spAutoFit/>
          </a:bodyPr>
          <a:lstStyle/>
          <a:p>
            <a:r>
              <a:rPr lang="en-US" b="1">
                <a:solidFill>
                  <a:srgbClr val="4C3282"/>
                </a:solidFill>
              </a:rPr>
              <a:t>c</a:t>
            </a:r>
          </a:p>
        </p:txBody>
      </p:sp>
      <p:sp>
        <p:nvSpPr>
          <p:cNvPr id="40" name="TextBox 39">
            <a:extLst>
              <a:ext uri="{FF2B5EF4-FFF2-40B4-BE49-F238E27FC236}">
                <a16:creationId xmlns:a16="http://schemas.microsoft.com/office/drawing/2014/main" id="{B01E1CB0-5477-1346-B649-D173F9FF74FF}"/>
              </a:ext>
            </a:extLst>
          </p:cNvPr>
          <p:cNvSpPr txBox="1"/>
          <p:nvPr/>
        </p:nvSpPr>
        <p:spPr>
          <a:xfrm>
            <a:off x="161791" y="5272026"/>
            <a:ext cx="1606145" cy="369332"/>
          </a:xfrm>
          <a:prstGeom prst="rect">
            <a:avLst/>
          </a:prstGeom>
          <a:solidFill>
            <a:srgbClr val="4C3282"/>
          </a:solidFill>
        </p:spPr>
        <p:txBody>
          <a:bodyPr wrap="none" rtlCol="0">
            <a:spAutoFit/>
          </a:bodyPr>
          <a:lstStyle/>
          <a:p>
            <a:r>
              <a:rPr lang="en-US"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Take 1 Minute</a:t>
            </a:r>
          </a:p>
        </p:txBody>
      </p:sp>
      <p:sp>
        <p:nvSpPr>
          <p:cNvPr id="3" name="TextBox 2"/>
          <p:cNvSpPr txBox="1"/>
          <p:nvPr/>
        </p:nvSpPr>
        <p:spPr>
          <a:xfrm>
            <a:off x="161791" y="5752951"/>
            <a:ext cx="8237621" cy="923330"/>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Yes or No: should we overwrite index 3 (the old c) with null?  Please go to </a:t>
            </a:r>
            <a:r>
              <a:rPr lang="en-US" b="1" dirty="0">
                <a:latin typeface="Segoe UI Historic" panose="020B0502040204020203" pitchFamily="34" charset="0"/>
                <a:ea typeface="Segoe UI Historic" panose="020B0502040204020203" pitchFamily="34" charset="0"/>
                <a:cs typeface="Segoe UI Historic" panose="020B0502040204020203" pitchFamily="34" charset="0"/>
                <a:hlinkClick r:id="rId3"/>
              </a:rPr>
              <a:t>www.pollev.com/cse373activity </a:t>
            </a:r>
            <a:r>
              <a:rPr lang="en-US" dirty="0">
                <a:latin typeface="Segoe UI Historic" panose="020B0502040204020203" pitchFamily="34" charset="0"/>
                <a:ea typeface="Segoe UI Historic" panose="020B0502040204020203" pitchFamily="34" charset="0"/>
                <a:cs typeface="Segoe UI Historic" panose="020B0502040204020203" pitchFamily="34" charset="0"/>
                <a:hlinkClick r:id="rId3"/>
              </a:rPr>
              <a:t>to submit a ‘Yes’</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 or ‘No’ answer with a brief explanation why you think so.  </a:t>
            </a:r>
            <a:endParaRPr lang="en-US"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56779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0.00013 0.00231 L 0.06692 -0.00023 " pathEditMode="relative" rAng="0" ptsTypes="AA">
                                      <p:cBhvr>
                                        <p:cTn id="11" dur="1000" fill="hold"/>
                                        <p:tgtEl>
                                          <p:spTgt spid="59"/>
                                        </p:tgtEl>
                                        <p:attrNameLst>
                                          <p:attrName>ppt_x</p:attrName>
                                          <p:attrName>ppt_y</p:attrName>
                                        </p:attrNameLst>
                                      </p:cBhvr>
                                      <p:rCtr x="3333" y="-139"/>
                                    </p:animMotion>
                                  </p:childTnLst>
                                </p:cTn>
                              </p:par>
                            </p:childTnLst>
                          </p:cTn>
                        </p:par>
                        <p:par>
                          <p:cTn id="12" fill="hold">
                            <p:stCondLst>
                              <p:cond delay="1000"/>
                            </p:stCondLst>
                            <p:childTnLst>
                              <p:par>
                                <p:cTn id="13" presetID="0" presetClass="path" presetSubtype="0" accel="50000" decel="50000" fill="hold" grpId="0" nodeType="afterEffect">
                                  <p:stCondLst>
                                    <p:cond delay="0"/>
                                  </p:stCondLst>
                                  <p:childTnLst>
                                    <p:animMotion origin="layout" path="M 0.00013 0.00231 L 0.06745 0.00116 " pathEditMode="relative" rAng="0" ptsTypes="AA">
                                      <p:cBhvr>
                                        <p:cTn id="14" dur="1000" fill="hold"/>
                                        <p:tgtEl>
                                          <p:spTgt spid="60"/>
                                        </p:tgtEl>
                                        <p:attrNameLst>
                                          <p:attrName>ppt_x</p:attrName>
                                          <p:attrName>ppt_y</p:attrName>
                                        </p:attrNameLst>
                                      </p:cBhvr>
                                      <p:rCtr x="3359" y="-69"/>
                                    </p:animMotion>
                                  </p:childTnLst>
                                </p:cTn>
                              </p:par>
                            </p:childTnLst>
                          </p:cTn>
                        </p:par>
                        <p:par>
                          <p:cTn id="15" fill="hold">
                            <p:stCondLst>
                              <p:cond delay="2000"/>
                            </p:stCondLst>
                            <p:childTnLst>
                              <p:par>
                                <p:cTn id="16" presetID="0" presetClass="path" presetSubtype="0" accel="50000" decel="50000" fill="hold" grpId="0" nodeType="afterEffect">
                                  <p:stCondLst>
                                    <p:cond delay="0"/>
                                  </p:stCondLst>
                                  <p:childTnLst>
                                    <p:animMotion origin="layout" path="M 0.00013 0.00232 L 0.06745 0.00301 " pathEditMode="relative" rAng="0" ptsTypes="AA">
                                      <p:cBhvr>
                                        <p:cTn id="17" dur="1000" fill="hold"/>
                                        <p:tgtEl>
                                          <p:spTgt spid="61"/>
                                        </p:tgtEl>
                                        <p:attrNameLst>
                                          <p:attrName>ppt_x</p:attrName>
                                          <p:attrName>ppt_y</p:attrName>
                                        </p:attrNameLst>
                                      </p:cBhvr>
                                      <p:rCtr x="3359" y="23"/>
                                    </p:animMotion>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1000"/>
                                        <p:tgtEl>
                                          <p:spTgt spid="5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500"/>
                                        <p:tgtEl>
                                          <p:spTgt spid="6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500"/>
                                        <p:tgtEl>
                                          <p:spTgt spid="63"/>
                                        </p:tgtEl>
                                      </p:cBhvr>
                                    </p:animEffect>
                                  </p:childTnLst>
                                </p:cTn>
                              </p:par>
                            </p:childTnLst>
                          </p:cTn>
                        </p:par>
                      </p:childTnLst>
                    </p:cTn>
                  </p:par>
                  <p:par>
                    <p:cTn id="30" fill="hold">
                      <p:stCondLst>
                        <p:cond delay="indefinite"/>
                      </p:stCondLst>
                      <p:childTnLst>
                        <p:par>
                          <p:cTn id="31" fill="hold">
                            <p:stCondLst>
                              <p:cond delay="0"/>
                            </p:stCondLst>
                            <p:childTnLst>
                              <p:par>
                                <p:cTn id="32" presetID="0" presetClass="path" presetSubtype="0" accel="50000" decel="50000" fill="hold" grpId="0" nodeType="clickEffect">
                                  <p:stCondLst>
                                    <p:cond delay="0"/>
                                  </p:stCondLst>
                                  <p:childTnLst>
                                    <p:animMotion origin="layout" path="M 4.58333E-6 0.00093 L -0.06472 0.00116 " pathEditMode="relative" rAng="0" ptsTypes="AA">
                                      <p:cBhvr>
                                        <p:cTn id="33" dur="1000" fill="hold"/>
                                        <p:tgtEl>
                                          <p:spTgt spid="65"/>
                                        </p:tgtEl>
                                        <p:attrNameLst>
                                          <p:attrName>ppt_x</p:attrName>
                                          <p:attrName>ppt_y</p:attrName>
                                        </p:attrNameLst>
                                      </p:cBhvr>
                                      <p:rCtr x="-3242" y="0"/>
                                    </p:animMotion>
                                  </p:childTnLst>
                                </p:cTn>
                              </p:par>
                            </p:childTnLst>
                          </p:cTn>
                        </p:par>
                        <p:par>
                          <p:cTn id="34" fill="hold">
                            <p:stCondLst>
                              <p:cond delay="1000"/>
                            </p:stCondLst>
                            <p:childTnLst>
                              <p:par>
                                <p:cTn id="35" presetID="0" presetClass="path" presetSubtype="0" accel="50000" decel="50000" fill="hold" grpId="0" nodeType="afterEffect">
                                  <p:stCondLst>
                                    <p:cond delay="0"/>
                                  </p:stCondLst>
                                  <p:childTnLst>
                                    <p:animMotion origin="layout" path="M 0.00065 -4.44444E-6 L -0.06693 -4.44444E-6 " pathEditMode="relative" rAng="0" ptsTypes="AA">
                                      <p:cBhvr>
                                        <p:cTn id="36" dur="1000" fill="hold"/>
                                        <p:tgtEl>
                                          <p:spTgt spid="66"/>
                                        </p:tgtEl>
                                        <p:attrNameLst>
                                          <p:attrName>ppt_x</p:attrName>
                                          <p:attrName>ppt_y</p:attrName>
                                        </p:attrNameLst>
                                      </p:cBhvr>
                                      <p:rCtr x="-3385" y="0"/>
                                    </p:animMotion>
                                  </p:childTnLst>
                                </p:cTn>
                              </p:par>
                            </p:childTnLst>
                          </p:cTn>
                        </p:par>
                        <p:par>
                          <p:cTn id="37" fill="hold">
                            <p:stCondLst>
                              <p:cond delay="2000"/>
                            </p:stCondLst>
                            <p:childTnLst>
                              <p:par>
                                <p:cTn id="38" presetID="0" presetClass="path" presetSubtype="0" accel="50000" decel="50000" fill="hold" grpId="0" nodeType="afterEffect">
                                  <p:stCondLst>
                                    <p:cond delay="0"/>
                                  </p:stCondLst>
                                  <p:childTnLst>
                                    <p:animMotion origin="layout" path="M 0.00026 0.00093 L -0.06549 0.00093 " pathEditMode="relative" rAng="0" ptsTypes="AA">
                                      <p:cBhvr>
                                        <p:cTn id="39" dur="1000" fill="hold"/>
                                        <p:tgtEl>
                                          <p:spTgt spid="67"/>
                                        </p:tgtEl>
                                        <p:attrNameLst>
                                          <p:attrName>ppt_x</p:attrName>
                                          <p:attrName>ppt_y</p:attrName>
                                        </p:attrNameLst>
                                      </p:cBhvr>
                                      <p:rCtr x="-3294" y="0"/>
                                    </p:animMotion>
                                  </p:childTnLst>
                                </p:cTn>
                              </p:par>
                              <p:par>
                                <p:cTn id="40" presetID="10" presetClass="entr" presetSubtype="0"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5" grpId="0" animBg="1"/>
      <p:bldP spid="59" grpId="0" animBg="1"/>
      <p:bldP spid="60" grpId="0" animBg="1"/>
      <p:bldP spid="61" grpId="0" animBg="1"/>
      <p:bldP spid="58" grpId="0" animBg="1"/>
      <p:bldP spid="62" grpId="0" animBg="1"/>
      <p:bldP spid="63" grpId="0"/>
      <p:bldP spid="65" grpId="0" animBg="1"/>
      <p:bldP spid="66" grpId="0" animBg="1"/>
      <p:bldP spid="67" grpId="0" animBg="1"/>
      <p:bldP spid="40"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421C6A9-1B98-B941-A52D-A19202847789}"/>
              </a:ext>
            </a:extLst>
          </p:cNvPr>
          <p:cNvSpPr/>
          <p:nvPr/>
        </p:nvSpPr>
        <p:spPr>
          <a:xfrm>
            <a:off x="4326339" y="1688348"/>
            <a:ext cx="6951393" cy="40217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0" name="Content Placeholder 5">
            <a:extLst>
              <a:ext uri="{FF2B5EF4-FFF2-40B4-BE49-F238E27FC236}">
                <a16:creationId xmlns:a16="http://schemas.microsoft.com/office/drawing/2014/main" id="{861CF345-5B21-2C4D-A533-68C0E51751E6}"/>
              </a:ext>
            </a:extLst>
          </p:cNvPr>
          <p:cNvGraphicFramePr>
            <a:graphicFrameLocks/>
          </p:cNvGraphicFramePr>
          <p:nvPr/>
        </p:nvGraphicFramePr>
        <p:xfrm>
          <a:off x="4477103" y="4107336"/>
          <a:ext cx="6638568" cy="815870"/>
        </p:xfrm>
        <a:graphic>
          <a:graphicData uri="http://schemas.openxmlformats.org/drawingml/2006/table">
            <a:tbl>
              <a:tblPr firstRow="1" bandRow="1">
                <a:tableStyleId>{5C22544A-7EE6-4342-B048-85BDC9FD1C3A}</a:tableStyleId>
              </a:tblPr>
              <a:tblGrid>
                <a:gridCol w="829821">
                  <a:extLst>
                    <a:ext uri="{9D8B030D-6E8A-4147-A177-3AD203B41FA5}">
                      <a16:colId xmlns:a16="http://schemas.microsoft.com/office/drawing/2014/main" val="3634816842"/>
                    </a:ext>
                  </a:extLst>
                </a:gridCol>
                <a:gridCol w="829821">
                  <a:extLst>
                    <a:ext uri="{9D8B030D-6E8A-4147-A177-3AD203B41FA5}">
                      <a16:colId xmlns:a16="http://schemas.microsoft.com/office/drawing/2014/main" val="2376362431"/>
                    </a:ext>
                  </a:extLst>
                </a:gridCol>
                <a:gridCol w="829821">
                  <a:extLst>
                    <a:ext uri="{9D8B030D-6E8A-4147-A177-3AD203B41FA5}">
                      <a16:colId xmlns:a16="http://schemas.microsoft.com/office/drawing/2014/main" val="2204204455"/>
                    </a:ext>
                  </a:extLst>
                </a:gridCol>
                <a:gridCol w="829821">
                  <a:extLst>
                    <a:ext uri="{9D8B030D-6E8A-4147-A177-3AD203B41FA5}">
                      <a16:colId xmlns:a16="http://schemas.microsoft.com/office/drawing/2014/main" val="584026190"/>
                    </a:ext>
                  </a:extLst>
                </a:gridCol>
                <a:gridCol w="829821">
                  <a:extLst>
                    <a:ext uri="{9D8B030D-6E8A-4147-A177-3AD203B41FA5}">
                      <a16:colId xmlns:a16="http://schemas.microsoft.com/office/drawing/2014/main" val="885300584"/>
                    </a:ext>
                  </a:extLst>
                </a:gridCol>
                <a:gridCol w="829821">
                  <a:extLst>
                    <a:ext uri="{9D8B030D-6E8A-4147-A177-3AD203B41FA5}">
                      <a16:colId xmlns:a16="http://schemas.microsoft.com/office/drawing/2014/main" val="1644211550"/>
                    </a:ext>
                  </a:extLst>
                </a:gridCol>
                <a:gridCol w="829821">
                  <a:extLst>
                    <a:ext uri="{9D8B030D-6E8A-4147-A177-3AD203B41FA5}">
                      <a16:colId xmlns:a16="http://schemas.microsoft.com/office/drawing/2014/main" val="3647501002"/>
                    </a:ext>
                  </a:extLst>
                </a:gridCol>
                <a:gridCol w="829821">
                  <a:extLst>
                    <a:ext uri="{9D8B030D-6E8A-4147-A177-3AD203B41FA5}">
                      <a16:colId xmlns:a16="http://schemas.microsoft.com/office/drawing/2014/main" val="1671841345"/>
                    </a:ext>
                  </a:extLst>
                </a:gridCol>
              </a:tblGrid>
              <a:tr h="407935">
                <a:tc>
                  <a:txBody>
                    <a:bodyPr/>
                    <a:lstStyle/>
                    <a:p>
                      <a:pPr algn="ctr"/>
                      <a:r>
                        <a:rPr lang="en-US">
                          <a:solidFill>
                            <a:srgbClr val="B6A479"/>
                          </a:solidFill>
                        </a:rPr>
                        <a:t>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B6A479"/>
                          </a:solidFill>
                        </a:rPr>
                        <a:t>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B6A479"/>
                          </a:solidFill>
                        </a:rPr>
                        <a:t>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B6A479"/>
                          </a:solidFill>
                        </a:rPr>
                        <a:t>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B6A479"/>
                          </a:solidFill>
                        </a:rPr>
                        <a:t>4</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B6A479"/>
                          </a:solidFill>
                        </a:rPr>
                        <a:t>5</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B6A479"/>
                          </a:solidFill>
                        </a:rPr>
                        <a:t>6</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B6A479"/>
                          </a:solidFill>
                        </a:rPr>
                        <a:t>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0879438"/>
                  </a:ext>
                </a:extLst>
              </a:tr>
              <a:tr h="407935">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i="1">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i="1">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i="1">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i="1">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i="1">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i="1">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4997942"/>
                  </a:ext>
                </a:extLst>
              </a:tr>
            </a:tbl>
          </a:graphicData>
        </a:graphic>
      </p:graphicFrame>
      <p:sp>
        <p:nvSpPr>
          <p:cNvPr id="2" name="Title 1">
            <a:extLst>
              <a:ext uri="{FF2B5EF4-FFF2-40B4-BE49-F238E27FC236}">
                <a16:creationId xmlns:a16="http://schemas.microsoft.com/office/drawing/2014/main" id="{C00871EF-0F1F-554B-A555-85E4C23DDFAC}"/>
              </a:ext>
            </a:extLst>
          </p:cNvPr>
          <p:cNvSpPr>
            <a:spLocks noGrp="1"/>
          </p:cNvSpPr>
          <p:nvPr>
            <p:ph type="title"/>
          </p:nvPr>
        </p:nvSpPr>
        <p:spPr/>
        <p:txBody>
          <a:bodyPr/>
          <a:lstStyle/>
          <a:p>
            <a:r>
              <a:rPr lang="en-US"/>
              <a:t>Implementing </a:t>
            </a:r>
            <a:r>
              <a:rPr lang="en-US" err="1"/>
              <a:t>ArrayList</a:t>
            </a:r>
            <a:endParaRPr lang="en-US"/>
          </a:p>
        </p:txBody>
      </p:sp>
      <p:sp>
        <p:nvSpPr>
          <p:cNvPr id="4" name="Footer Placeholder 3">
            <a:extLst>
              <a:ext uri="{FF2B5EF4-FFF2-40B4-BE49-F238E27FC236}">
                <a16:creationId xmlns:a16="http://schemas.microsoft.com/office/drawing/2014/main" id="{B47BFB2F-8F0A-D84B-892D-54710A1BFDC9}"/>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A83380F5-2A36-624C-AFF0-DC7F09CF9871}"/>
              </a:ext>
            </a:extLst>
          </p:cNvPr>
          <p:cNvSpPr>
            <a:spLocks noGrp="1"/>
          </p:cNvSpPr>
          <p:nvPr>
            <p:ph type="sldNum" sz="quarter" idx="12"/>
          </p:nvPr>
        </p:nvSpPr>
        <p:spPr/>
        <p:txBody>
          <a:bodyPr/>
          <a:lstStyle/>
          <a:p>
            <a:fld id="{659665DE-58FC-41F4-AC58-2C90A5E00527}" type="slidenum">
              <a:rPr lang="en-US" smtClean="0"/>
              <a:t>11</a:t>
            </a:fld>
            <a:endParaRPr lang="en-US"/>
          </a:p>
        </p:txBody>
      </p:sp>
      <p:grpSp>
        <p:nvGrpSpPr>
          <p:cNvPr id="6" name="Group 5">
            <a:extLst>
              <a:ext uri="{FF2B5EF4-FFF2-40B4-BE49-F238E27FC236}">
                <a16:creationId xmlns:a16="http://schemas.microsoft.com/office/drawing/2014/main" id="{AF9E19FC-6B24-D640-B6B5-8FD06E710913}"/>
              </a:ext>
            </a:extLst>
          </p:cNvPr>
          <p:cNvGrpSpPr/>
          <p:nvPr/>
        </p:nvGrpSpPr>
        <p:grpSpPr>
          <a:xfrm>
            <a:off x="808527" y="1985855"/>
            <a:ext cx="2657777" cy="3724197"/>
            <a:chOff x="908858" y="1530095"/>
            <a:chExt cx="2657777" cy="3724197"/>
          </a:xfrm>
        </p:grpSpPr>
        <p:sp>
          <p:nvSpPr>
            <p:cNvPr id="7" name="Rectangle 6">
              <a:extLst>
                <a:ext uri="{FF2B5EF4-FFF2-40B4-BE49-F238E27FC236}">
                  <a16:creationId xmlns:a16="http://schemas.microsoft.com/office/drawing/2014/main" id="{3FFD530D-A680-5A4D-9A21-42C2797E8D77}"/>
                </a:ext>
              </a:extLst>
            </p:cNvPr>
            <p:cNvSpPr/>
            <p:nvPr/>
          </p:nvSpPr>
          <p:spPr>
            <a:xfrm>
              <a:off x="908858" y="2061556"/>
              <a:ext cx="2657777" cy="3192736"/>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4FE3B0-254B-4E4A-8B93-B226C64D1CDF}"/>
                </a:ext>
              </a:extLst>
            </p:cNvPr>
            <p:cNvSpPr/>
            <p:nvPr/>
          </p:nvSpPr>
          <p:spPr>
            <a:xfrm>
              <a:off x="908858" y="1530095"/>
              <a:ext cx="2657777"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latin typeface="Segoe UI Historic" panose="020B0502040204020203" pitchFamily="34" charset="0"/>
                  <a:ea typeface="Segoe UI Historic" panose="020B0502040204020203" pitchFamily="34" charset="0"/>
                  <a:cs typeface="Segoe UI Historic" panose="020B0502040204020203" pitchFamily="34" charset="0"/>
                </a:rPr>
                <a:t>ArrayList</a:t>
              </a:r>
              <a:r>
                <a:rPr lang="en-US">
                  <a:latin typeface="Segoe UI Historic" panose="020B0502040204020203" pitchFamily="34" charset="0"/>
                  <a:ea typeface="Segoe UI Historic" panose="020B0502040204020203" pitchFamily="34" charset="0"/>
                  <a:cs typeface="Segoe UI Historic" panose="020B0502040204020203" pitchFamily="34" charset="0"/>
                </a:rPr>
                <a:t>&lt;E&gt;</a:t>
              </a:r>
            </a:p>
          </p:txBody>
        </p:sp>
        <p:sp>
          <p:nvSpPr>
            <p:cNvPr id="9" name="TextBox 8">
              <a:extLst>
                <a:ext uri="{FF2B5EF4-FFF2-40B4-BE49-F238E27FC236}">
                  <a16:creationId xmlns:a16="http://schemas.microsoft.com/office/drawing/2014/main" id="{DF6F2456-B233-EB44-AD5D-8C9486729E01}"/>
                </a:ext>
              </a:extLst>
            </p:cNvPr>
            <p:cNvSpPr txBox="1"/>
            <p:nvPr/>
          </p:nvSpPr>
          <p:spPr>
            <a:xfrm>
              <a:off x="1014216" y="2887740"/>
              <a:ext cx="2552037" cy="2308324"/>
            </a:xfrm>
            <a:prstGeom prst="rect">
              <a:avLst/>
            </a:prstGeom>
            <a:noFill/>
          </p:spPr>
          <p:txBody>
            <a:bodyPr wrap="square" rtlCol="0">
              <a:spAutoFit/>
            </a:bodyPr>
            <a:lstStyle/>
            <a:p>
              <a:r>
                <a:rPr lang="en-US" sz="1200" u="sng">
                  <a:latin typeface="Courier New" panose="02070309020205020404" pitchFamily="49" charset="0"/>
                  <a:cs typeface="Courier New" panose="02070309020205020404" pitchFamily="49" charset="0"/>
                </a:rPr>
                <a:t>get</a:t>
              </a:r>
              <a:r>
                <a:rPr lang="en-US" sz="1200">
                  <a:latin typeface="Courier New" panose="02070309020205020404" pitchFamily="49" charset="0"/>
                  <a:cs typeface="Courier New" panose="02070309020205020404" pitchFamily="49" charset="0"/>
                </a:rPr>
                <a:t> return data[index]</a:t>
              </a:r>
            </a:p>
            <a:p>
              <a:r>
                <a:rPr lang="en-US" sz="1200" u="sng">
                  <a:latin typeface="Courier New" panose="02070309020205020404" pitchFamily="49" charset="0"/>
                  <a:cs typeface="Courier New" panose="02070309020205020404" pitchFamily="49" charset="0"/>
                </a:rPr>
                <a:t>set</a:t>
              </a:r>
              <a:r>
                <a:rPr lang="en-US" sz="1200">
                  <a:latin typeface="Courier New" panose="02070309020205020404" pitchFamily="49" charset="0"/>
                  <a:cs typeface="Courier New" panose="02070309020205020404" pitchFamily="49" charset="0"/>
                </a:rPr>
                <a:t> data[index] = value</a:t>
              </a:r>
            </a:p>
            <a:p>
              <a:r>
                <a:rPr lang="en-US" sz="1200" u="sng">
                  <a:latin typeface="Courier New" panose="02070309020205020404" pitchFamily="49" charset="0"/>
                  <a:cs typeface="Courier New" panose="02070309020205020404" pitchFamily="49" charset="0"/>
                </a:rPr>
                <a:t>add</a:t>
              </a:r>
              <a:r>
                <a:rPr lang="en-US" sz="1200">
                  <a:latin typeface="Courier New" panose="02070309020205020404" pitchFamily="49" charset="0"/>
                  <a:cs typeface="Courier New" panose="02070309020205020404" pitchFamily="49" charset="0"/>
                </a:rPr>
                <a:t> data[size] = value, if out of space grow data</a:t>
              </a:r>
            </a:p>
            <a:p>
              <a:r>
                <a:rPr lang="en-US" sz="1200" u="sng">
                  <a:latin typeface="Courier New" panose="02070309020205020404" pitchFamily="49" charset="0"/>
                  <a:cs typeface="Courier New" panose="02070309020205020404" pitchFamily="49" charset="0"/>
                </a:rPr>
                <a:t>insert</a:t>
              </a:r>
              <a:r>
                <a:rPr lang="en-US" sz="1200">
                  <a:latin typeface="Courier New" panose="02070309020205020404" pitchFamily="49" charset="0"/>
                  <a:cs typeface="Courier New" panose="02070309020205020404" pitchFamily="49" charset="0"/>
                </a:rPr>
                <a:t> shift values to make hole at index, data[index] = value, if out of space grow data</a:t>
              </a:r>
            </a:p>
            <a:p>
              <a:r>
                <a:rPr lang="en-US" sz="1200" u="sng">
                  <a:latin typeface="Courier New" panose="02070309020205020404" pitchFamily="49" charset="0"/>
                  <a:cs typeface="Courier New" panose="02070309020205020404" pitchFamily="49" charset="0"/>
                </a:rPr>
                <a:t>delete</a:t>
              </a:r>
              <a:r>
                <a:rPr lang="en-US" sz="1200">
                  <a:latin typeface="Courier New" panose="02070309020205020404" pitchFamily="49" charset="0"/>
                  <a:cs typeface="Courier New" panose="02070309020205020404" pitchFamily="49" charset="0"/>
                </a:rPr>
                <a:t> shift following values forward</a:t>
              </a:r>
            </a:p>
            <a:p>
              <a:r>
                <a:rPr lang="en-US" sz="1200" u="sng">
                  <a:latin typeface="Courier New" panose="02070309020205020404" pitchFamily="49" charset="0"/>
                  <a:cs typeface="Courier New" panose="02070309020205020404" pitchFamily="49" charset="0"/>
                </a:rPr>
                <a:t>size</a:t>
              </a:r>
              <a:r>
                <a:rPr lang="en-US" sz="1200">
                  <a:latin typeface="Courier New" panose="02070309020205020404" pitchFamily="49" charset="0"/>
                  <a:cs typeface="Courier New" panose="02070309020205020404" pitchFamily="49" charset="0"/>
                </a:rPr>
                <a:t> return size </a:t>
              </a:r>
            </a:p>
            <a:p>
              <a:endParaRPr lang="en-US" sz="1200">
                <a:latin typeface="Courier New" panose="02070309020205020404" pitchFamily="49" charset="0"/>
                <a:cs typeface="Courier New" panose="02070309020205020404" pitchFamily="49" charset="0"/>
              </a:endParaRPr>
            </a:p>
          </p:txBody>
        </p:sp>
        <p:sp>
          <p:nvSpPr>
            <p:cNvPr id="10" name="TextBox 9">
              <a:extLst>
                <a:ext uri="{FF2B5EF4-FFF2-40B4-BE49-F238E27FC236}">
                  <a16:creationId xmlns:a16="http://schemas.microsoft.com/office/drawing/2014/main" id="{C84D1AB5-1436-9846-9874-51CF08E6F553}"/>
                </a:ext>
              </a:extLst>
            </p:cNvPr>
            <p:cNvSpPr txBox="1"/>
            <p:nvPr/>
          </p:nvSpPr>
          <p:spPr>
            <a:xfrm>
              <a:off x="921215" y="2081381"/>
              <a:ext cx="2035232" cy="338554"/>
            </a:xfrm>
            <a:prstGeom prst="rect">
              <a:avLst/>
            </a:prstGeom>
            <a:noFill/>
          </p:spPr>
          <p:txBody>
            <a:bodyPr wrap="square" rtlCol="0">
              <a:spAutoFit/>
            </a:bodyPr>
            <a:lstStyle/>
            <a:p>
              <a:r>
                <a:rPr lang="en-US" sz="1600" b="1">
                  <a:solidFill>
                    <a:srgbClr val="B6A479"/>
                  </a:solidFill>
                  <a:latin typeface="Courier New" panose="02070309020205020404" pitchFamily="49" charset="0"/>
                  <a:cs typeface="Courier New" panose="02070309020205020404" pitchFamily="49" charset="0"/>
                </a:rPr>
                <a:t>state</a:t>
              </a:r>
            </a:p>
          </p:txBody>
        </p:sp>
        <p:sp>
          <p:nvSpPr>
            <p:cNvPr id="11" name="TextBox 10">
              <a:extLst>
                <a:ext uri="{FF2B5EF4-FFF2-40B4-BE49-F238E27FC236}">
                  <a16:creationId xmlns:a16="http://schemas.microsoft.com/office/drawing/2014/main" id="{87D44984-F2B2-8B41-B13C-C2152B1EC66F}"/>
                </a:ext>
              </a:extLst>
            </p:cNvPr>
            <p:cNvSpPr txBox="1"/>
            <p:nvPr/>
          </p:nvSpPr>
          <p:spPr>
            <a:xfrm>
              <a:off x="921215" y="2673036"/>
              <a:ext cx="2035232" cy="338554"/>
            </a:xfrm>
            <a:prstGeom prst="rect">
              <a:avLst/>
            </a:prstGeom>
            <a:noFill/>
          </p:spPr>
          <p:txBody>
            <a:bodyPr wrap="square" rtlCol="0">
              <a:spAutoFit/>
            </a:bodyPr>
            <a:lstStyle/>
            <a:p>
              <a:r>
                <a:rPr lang="en-US" sz="1600" b="1">
                  <a:solidFill>
                    <a:srgbClr val="B6A479"/>
                  </a:solidFill>
                  <a:latin typeface="Courier New" panose="02070309020205020404" pitchFamily="49" charset="0"/>
                  <a:cs typeface="Courier New" panose="02070309020205020404" pitchFamily="49" charset="0"/>
                </a:rPr>
                <a:t>behavior</a:t>
              </a:r>
            </a:p>
          </p:txBody>
        </p:sp>
        <p:sp>
          <p:nvSpPr>
            <p:cNvPr id="12" name="TextBox 11">
              <a:extLst>
                <a:ext uri="{FF2B5EF4-FFF2-40B4-BE49-F238E27FC236}">
                  <a16:creationId xmlns:a16="http://schemas.microsoft.com/office/drawing/2014/main" id="{B11180DE-2D87-4948-B74A-9AA2396E93E7}"/>
                </a:ext>
              </a:extLst>
            </p:cNvPr>
            <p:cNvSpPr txBox="1"/>
            <p:nvPr/>
          </p:nvSpPr>
          <p:spPr>
            <a:xfrm>
              <a:off x="1014598" y="2298929"/>
              <a:ext cx="2035232" cy="461665"/>
            </a:xfrm>
            <a:prstGeom prst="rect">
              <a:avLst/>
            </a:prstGeom>
            <a:noFill/>
          </p:spPr>
          <p:txBody>
            <a:bodyPr wrap="square" rtlCol="0">
              <a:spAutoFit/>
            </a:bodyPr>
            <a:lstStyle/>
            <a:p>
              <a:r>
                <a:rPr lang="en-US" sz="1200">
                  <a:latin typeface="Courier New" panose="02070309020205020404" pitchFamily="49" charset="0"/>
                  <a:cs typeface="Courier New" panose="02070309020205020404" pitchFamily="49" charset="0"/>
                </a:rPr>
                <a:t>data[]</a:t>
              </a:r>
            </a:p>
            <a:p>
              <a:r>
                <a:rPr lang="en-US" sz="1200">
                  <a:latin typeface="Courier New" panose="02070309020205020404" pitchFamily="49" charset="0"/>
                  <a:cs typeface="Courier New" panose="02070309020205020404" pitchFamily="49" charset="0"/>
                </a:rPr>
                <a:t>size</a:t>
              </a:r>
            </a:p>
          </p:txBody>
        </p:sp>
      </p:grpSp>
      <p:graphicFrame>
        <p:nvGraphicFramePr>
          <p:cNvPr id="13" name="Content Placeholder 5">
            <a:extLst>
              <a:ext uri="{FF2B5EF4-FFF2-40B4-BE49-F238E27FC236}">
                <a16:creationId xmlns:a16="http://schemas.microsoft.com/office/drawing/2014/main" id="{BAACB1AA-042D-2846-82F0-A4E3A4C4B083}"/>
              </a:ext>
            </a:extLst>
          </p:cNvPr>
          <p:cNvGraphicFramePr>
            <a:graphicFrameLocks noGrp="1"/>
          </p:cNvGraphicFramePr>
          <p:nvPr>
            <p:ph idx="1"/>
          </p:nvPr>
        </p:nvGraphicFramePr>
        <p:xfrm>
          <a:off x="6629617" y="2117978"/>
          <a:ext cx="3208160" cy="815870"/>
        </p:xfrm>
        <a:graphic>
          <a:graphicData uri="http://schemas.openxmlformats.org/drawingml/2006/table">
            <a:tbl>
              <a:tblPr firstRow="1" bandRow="1">
                <a:tableStyleId>{5C22544A-7EE6-4342-B048-85BDC9FD1C3A}</a:tableStyleId>
              </a:tblPr>
              <a:tblGrid>
                <a:gridCol w="802040">
                  <a:extLst>
                    <a:ext uri="{9D8B030D-6E8A-4147-A177-3AD203B41FA5}">
                      <a16:colId xmlns:a16="http://schemas.microsoft.com/office/drawing/2014/main" val="3634816842"/>
                    </a:ext>
                  </a:extLst>
                </a:gridCol>
                <a:gridCol w="802040">
                  <a:extLst>
                    <a:ext uri="{9D8B030D-6E8A-4147-A177-3AD203B41FA5}">
                      <a16:colId xmlns:a16="http://schemas.microsoft.com/office/drawing/2014/main" val="2376362431"/>
                    </a:ext>
                  </a:extLst>
                </a:gridCol>
                <a:gridCol w="802040">
                  <a:extLst>
                    <a:ext uri="{9D8B030D-6E8A-4147-A177-3AD203B41FA5}">
                      <a16:colId xmlns:a16="http://schemas.microsoft.com/office/drawing/2014/main" val="2204204455"/>
                    </a:ext>
                  </a:extLst>
                </a:gridCol>
                <a:gridCol w="802040">
                  <a:extLst>
                    <a:ext uri="{9D8B030D-6E8A-4147-A177-3AD203B41FA5}">
                      <a16:colId xmlns:a16="http://schemas.microsoft.com/office/drawing/2014/main" val="584026190"/>
                    </a:ext>
                  </a:extLst>
                </a:gridCol>
              </a:tblGrid>
              <a:tr h="407935">
                <a:tc>
                  <a:txBody>
                    <a:bodyPr/>
                    <a:lstStyle/>
                    <a:p>
                      <a:pPr algn="ctr"/>
                      <a:r>
                        <a:rPr lang="en-US">
                          <a:solidFill>
                            <a:srgbClr val="B6A479"/>
                          </a:solidFill>
                        </a:rPr>
                        <a:t>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B6A479"/>
                          </a:solidFill>
                        </a:rPr>
                        <a:t>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B6A479"/>
                          </a:solidFill>
                        </a:rPr>
                        <a:t>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B6A479"/>
                          </a:solidFill>
                        </a:rPr>
                        <a:t>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0879438"/>
                  </a:ext>
                </a:extLst>
              </a:tr>
              <a:tr h="407935">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i="1">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i="1">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4997942"/>
                  </a:ext>
                </a:extLst>
              </a:tr>
            </a:tbl>
          </a:graphicData>
        </a:graphic>
      </p:graphicFrame>
      <p:sp>
        <p:nvSpPr>
          <p:cNvPr id="14" name="TextBox 13">
            <a:extLst>
              <a:ext uri="{FF2B5EF4-FFF2-40B4-BE49-F238E27FC236}">
                <a16:creationId xmlns:a16="http://schemas.microsoft.com/office/drawing/2014/main" id="{B7A87EC1-DF00-E646-8355-ACCD3A190D02}"/>
              </a:ext>
            </a:extLst>
          </p:cNvPr>
          <p:cNvSpPr txBox="1"/>
          <p:nvPr/>
        </p:nvSpPr>
        <p:spPr>
          <a:xfrm>
            <a:off x="4446238" y="2537141"/>
            <a:ext cx="2063481" cy="369332"/>
          </a:xfrm>
          <a:prstGeom prst="rect">
            <a:avLst/>
          </a:prstGeom>
          <a:noFill/>
        </p:spPr>
        <p:txBody>
          <a:bodyPr wrap="square" rtlCol="0">
            <a:spAutoFit/>
          </a:bodyPr>
          <a:lstStyle/>
          <a:p>
            <a:r>
              <a:rPr lang="en-US">
                <a:latin typeface="Courier New" panose="02070309020205020404" pitchFamily="49" charset="0"/>
                <a:cs typeface="Courier New" panose="02070309020205020404" pitchFamily="49" charset="0"/>
              </a:rPr>
              <a:t>append(2)</a:t>
            </a:r>
          </a:p>
        </p:txBody>
      </p:sp>
      <p:sp>
        <p:nvSpPr>
          <p:cNvPr id="16" name="TextBox 15">
            <a:extLst>
              <a:ext uri="{FF2B5EF4-FFF2-40B4-BE49-F238E27FC236}">
                <a16:creationId xmlns:a16="http://schemas.microsoft.com/office/drawing/2014/main" id="{BA093C4A-59AA-BE40-A250-12EDA6B8AB90}"/>
              </a:ext>
            </a:extLst>
          </p:cNvPr>
          <p:cNvSpPr txBox="1"/>
          <p:nvPr/>
        </p:nvSpPr>
        <p:spPr>
          <a:xfrm>
            <a:off x="7685264" y="2537892"/>
            <a:ext cx="306494" cy="369332"/>
          </a:xfrm>
          <a:prstGeom prst="rect">
            <a:avLst/>
          </a:prstGeom>
          <a:noFill/>
        </p:spPr>
        <p:txBody>
          <a:bodyPr wrap="none" rtlCol="0">
            <a:spAutoFit/>
          </a:bodyPr>
          <a:lstStyle/>
          <a:p>
            <a:r>
              <a:rPr lang="en-US" b="1">
                <a:solidFill>
                  <a:srgbClr val="4C3282"/>
                </a:solidFill>
              </a:rPr>
              <a:t>3</a:t>
            </a:r>
          </a:p>
        </p:txBody>
      </p:sp>
      <p:sp>
        <p:nvSpPr>
          <p:cNvPr id="17" name="TextBox 16">
            <a:extLst>
              <a:ext uri="{FF2B5EF4-FFF2-40B4-BE49-F238E27FC236}">
                <a16:creationId xmlns:a16="http://schemas.microsoft.com/office/drawing/2014/main" id="{F13DD496-9678-4748-ADAF-E4EE60B3E472}"/>
              </a:ext>
            </a:extLst>
          </p:cNvPr>
          <p:cNvSpPr txBox="1"/>
          <p:nvPr/>
        </p:nvSpPr>
        <p:spPr>
          <a:xfrm>
            <a:off x="9299907" y="2537141"/>
            <a:ext cx="306494" cy="369332"/>
          </a:xfrm>
          <a:prstGeom prst="rect">
            <a:avLst/>
          </a:prstGeom>
          <a:noFill/>
        </p:spPr>
        <p:txBody>
          <a:bodyPr wrap="none" rtlCol="0">
            <a:spAutoFit/>
          </a:bodyPr>
          <a:lstStyle/>
          <a:p>
            <a:r>
              <a:rPr lang="en-US" b="1">
                <a:solidFill>
                  <a:srgbClr val="4C3282"/>
                </a:solidFill>
              </a:rPr>
              <a:t>5</a:t>
            </a:r>
          </a:p>
        </p:txBody>
      </p:sp>
      <p:sp>
        <p:nvSpPr>
          <p:cNvPr id="18" name="TextBox 17">
            <a:extLst>
              <a:ext uri="{FF2B5EF4-FFF2-40B4-BE49-F238E27FC236}">
                <a16:creationId xmlns:a16="http://schemas.microsoft.com/office/drawing/2014/main" id="{2D299925-FCD9-B540-A852-9F5B6DE927A4}"/>
              </a:ext>
            </a:extLst>
          </p:cNvPr>
          <p:cNvSpPr txBox="1"/>
          <p:nvPr/>
        </p:nvSpPr>
        <p:spPr>
          <a:xfrm>
            <a:off x="6666765" y="3330865"/>
            <a:ext cx="2390398" cy="369332"/>
          </a:xfrm>
          <a:prstGeom prst="rect">
            <a:avLst/>
          </a:prstGeom>
          <a:noFill/>
        </p:spPr>
        <p:txBody>
          <a:bodyPr wrap="none" rtlCol="0">
            <a:spAutoFit/>
          </a:bodyPr>
          <a:lstStyle/>
          <a:p>
            <a:r>
              <a:rPr lang="en-US" err="1">
                <a:latin typeface="Courier New" panose="02070309020205020404" pitchFamily="49" charset="0"/>
                <a:cs typeface="Courier New" panose="02070309020205020404" pitchFamily="49" charset="0"/>
              </a:rPr>
              <a:t>numberOfItems</a:t>
            </a:r>
            <a:r>
              <a:rPr lang="en-US">
                <a:latin typeface="Courier New" panose="02070309020205020404" pitchFamily="49" charset="0"/>
                <a:cs typeface="Courier New" panose="02070309020205020404" pitchFamily="49" charset="0"/>
              </a:rPr>
              <a:t> = </a:t>
            </a:r>
          </a:p>
        </p:txBody>
      </p:sp>
      <p:sp>
        <p:nvSpPr>
          <p:cNvPr id="31" name="TextBox 30">
            <a:extLst>
              <a:ext uri="{FF2B5EF4-FFF2-40B4-BE49-F238E27FC236}">
                <a16:creationId xmlns:a16="http://schemas.microsoft.com/office/drawing/2014/main" id="{2ECDF545-4993-6343-AC8E-87AC2C60609B}"/>
              </a:ext>
            </a:extLst>
          </p:cNvPr>
          <p:cNvSpPr txBox="1"/>
          <p:nvPr/>
        </p:nvSpPr>
        <p:spPr>
          <a:xfrm>
            <a:off x="6096000" y="1755859"/>
            <a:ext cx="3531929" cy="369332"/>
          </a:xfrm>
          <a:prstGeom prst="rect">
            <a:avLst/>
          </a:prstGeom>
          <a:noFill/>
        </p:spPr>
        <p:txBody>
          <a:bodyPr wrap="none" rtlCol="0">
            <a:spAutoFit/>
          </a:bodyPr>
          <a:lstStyle/>
          <a:p>
            <a:r>
              <a:rPr lang="en-US">
                <a:latin typeface="Courier New" panose="02070309020205020404" pitchFamily="49" charset="0"/>
                <a:cs typeface="Courier New" panose="02070309020205020404" pitchFamily="49" charset="0"/>
              </a:rPr>
              <a:t>append(element)</a:t>
            </a:r>
            <a:r>
              <a:rPr lang="en-US">
                <a:latin typeface="Segoe UI Historic" panose="020B0502040204020203" pitchFamily="34" charset="0"/>
                <a:ea typeface="Segoe UI Historic" panose="020B0502040204020203" pitchFamily="34" charset="0"/>
                <a:cs typeface="Segoe UI Historic" panose="020B0502040204020203" pitchFamily="34" charset="0"/>
              </a:rPr>
              <a:t> with growth</a:t>
            </a:r>
          </a:p>
        </p:txBody>
      </p:sp>
      <p:sp>
        <p:nvSpPr>
          <p:cNvPr id="60" name="TextBox 59">
            <a:extLst>
              <a:ext uri="{FF2B5EF4-FFF2-40B4-BE49-F238E27FC236}">
                <a16:creationId xmlns:a16="http://schemas.microsoft.com/office/drawing/2014/main" id="{2ADD00C3-4234-CA44-BF14-A613DB5DA88D}"/>
              </a:ext>
            </a:extLst>
          </p:cNvPr>
          <p:cNvSpPr txBox="1"/>
          <p:nvPr/>
        </p:nvSpPr>
        <p:spPr>
          <a:xfrm>
            <a:off x="8478805" y="2545810"/>
            <a:ext cx="306494" cy="369332"/>
          </a:xfrm>
          <a:prstGeom prst="rect">
            <a:avLst/>
          </a:prstGeom>
          <a:noFill/>
        </p:spPr>
        <p:txBody>
          <a:bodyPr wrap="square" rtlCol="0">
            <a:spAutoFit/>
          </a:bodyPr>
          <a:lstStyle/>
          <a:p>
            <a:r>
              <a:rPr lang="en-US" b="1">
                <a:solidFill>
                  <a:srgbClr val="4C3282"/>
                </a:solidFill>
              </a:rPr>
              <a:t>4</a:t>
            </a:r>
          </a:p>
        </p:txBody>
      </p:sp>
      <p:sp>
        <p:nvSpPr>
          <p:cNvPr id="58" name="TextBox 57">
            <a:extLst>
              <a:ext uri="{FF2B5EF4-FFF2-40B4-BE49-F238E27FC236}">
                <a16:creationId xmlns:a16="http://schemas.microsoft.com/office/drawing/2014/main" id="{E9C6C6C2-6302-2F4A-8C10-51A1E9A38FEA}"/>
              </a:ext>
            </a:extLst>
          </p:cNvPr>
          <p:cNvSpPr txBox="1"/>
          <p:nvPr/>
        </p:nvSpPr>
        <p:spPr>
          <a:xfrm>
            <a:off x="6801374" y="2546780"/>
            <a:ext cx="428322" cy="369332"/>
          </a:xfrm>
          <a:prstGeom prst="rect">
            <a:avLst/>
          </a:prstGeom>
          <a:noFill/>
        </p:spPr>
        <p:txBody>
          <a:bodyPr wrap="none" rtlCol="0">
            <a:spAutoFit/>
          </a:bodyPr>
          <a:lstStyle/>
          <a:p>
            <a:r>
              <a:rPr lang="en-US" b="1">
                <a:solidFill>
                  <a:srgbClr val="4C3282"/>
                </a:solidFill>
              </a:rPr>
              <a:t>10</a:t>
            </a:r>
          </a:p>
        </p:txBody>
      </p:sp>
      <p:sp>
        <p:nvSpPr>
          <p:cNvPr id="62" name="TextBox 61">
            <a:extLst>
              <a:ext uri="{FF2B5EF4-FFF2-40B4-BE49-F238E27FC236}">
                <a16:creationId xmlns:a16="http://schemas.microsoft.com/office/drawing/2014/main" id="{D128E9A9-09E8-7549-99FE-926410226586}"/>
              </a:ext>
            </a:extLst>
          </p:cNvPr>
          <p:cNvSpPr txBox="1"/>
          <p:nvPr/>
        </p:nvSpPr>
        <p:spPr>
          <a:xfrm>
            <a:off x="8895901" y="3340987"/>
            <a:ext cx="322524" cy="369332"/>
          </a:xfrm>
          <a:prstGeom prst="rect">
            <a:avLst/>
          </a:prstGeom>
          <a:solidFill>
            <a:schemeClr val="bg1"/>
          </a:solidFill>
          <a:ln>
            <a:solidFill>
              <a:srgbClr val="B6A479"/>
            </a:solidFill>
          </a:ln>
        </p:spPr>
        <p:txBody>
          <a:bodyPr wrap="none" rtlCol="0">
            <a:spAutoFit/>
          </a:bodyPr>
          <a:lstStyle/>
          <a:p>
            <a:r>
              <a:rPr lang="en-US">
                <a:latin typeface="Courier New" panose="02070309020205020404" pitchFamily="49" charset="0"/>
                <a:cs typeface="Courier New" panose="02070309020205020404" pitchFamily="49" charset="0"/>
              </a:rPr>
              <a:t>4</a:t>
            </a:r>
          </a:p>
        </p:txBody>
      </p:sp>
      <p:sp>
        <p:nvSpPr>
          <p:cNvPr id="42" name="TextBox 41">
            <a:extLst>
              <a:ext uri="{FF2B5EF4-FFF2-40B4-BE49-F238E27FC236}">
                <a16:creationId xmlns:a16="http://schemas.microsoft.com/office/drawing/2014/main" id="{1A37C353-32E6-9249-AE28-75F46D667404}"/>
              </a:ext>
            </a:extLst>
          </p:cNvPr>
          <p:cNvSpPr txBox="1"/>
          <p:nvPr/>
        </p:nvSpPr>
        <p:spPr>
          <a:xfrm>
            <a:off x="8080450" y="4524741"/>
            <a:ext cx="306494" cy="369332"/>
          </a:xfrm>
          <a:prstGeom prst="rect">
            <a:avLst/>
          </a:prstGeom>
          <a:solidFill>
            <a:schemeClr val="bg1"/>
          </a:solidFill>
        </p:spPr>
        <p:txBody>
          <a:bodyPr wrap="none" rtlCol="0">
            <a:spAutoFit/>
          </a:bodyPr>
          <a:lstStyle/>
          <a:p>
            <a:r>
              <a:rPr lang="en-US" b="1">
                <a:solidFill>
                  <a:srgbClr val="4C3282"/>
                </a:solidFill>
              </a:rPr>
              <a:t>2</a:t>
            </a:r>
          </a:p>
        </p:txBody>
      </p:sp>
      <p:sp>
        <p:nvSpPr>
          <p:cNvPr id="19" name="TextBox 18">
            <a:extLst>
              <a:ext uri="{FF2B5EF4-FFF2-40B4-BE49-F238E27FC236}">
                <a16:creationId xmlns:a16="http://schemas.microsoft.com/office/drawing/2014/main" id="{54D402D6-C17B-5B47-AD23-CE2AEC8B8E05}"/>
              </a:ext>
            </a:extLst>
          </p:cNvPr>
          <p:cNvSpPr txBox="1"/>
          <p:nvPr/>
        </p:nvSpPr>
        <p:spPr>
          <a:xfrm>
            <a:off x="8895901" y="3348136"/>
            <a:ext cx="322524" cy="369332"/>
          </a:xfrm>
          <a:prstGeom prst="rect">
            <a:avLst/>
          </a:prstGeom>
          <a:solidFill>
            <a:schemeClr val="bg1"/>
          </a:solidFill>
          <a:ln>
            <a:solidFill>
              <a:srgbClr val="B6A479"/>
            </a:solidFill>
          </a:ln>
        </p:spPr>
        <p:txBody>
          <a:bodyPr wrap="none" rtlCol="0">
            <a:spAutoFit/>
          </a:bodyPr>
          <a:lstStyle/>
          <a:p>
            <a:r>
              <a:rPr lang="en-US">
                <a:latin typeface="Courier New" panose="02070309020205020404" pitchFamily="49" charset="0"/>
                <a:cs typeface="Courier New" panose="02070309020205020404" pitchFamily="49" charset="0"/>
              </a:rPr>
              <a:t>5</a:t>
            </a:r>
          </a:p>
        </p:txBody>
      </p:sp>
    </p:spTree>
    <p:extLst>
      <p:ext uri="{BB962C8B-B14F-4D97-AF65-F5344CB8AC3E}">
        <p14:creationId xmlns:p14="http://schemas.microsoft.com/office/powerpoint/2010/main" val="240567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0" nodeType="clickEffect">
                                  <p:stCondLst>
                                    <p:cond delay="0"/>
                                  </p:stCondLst>
                                  <p:childTnLst>
                                    <p:animMotion origin="layout" path="M -6.25E-7 1.85185E-6 L -0.18008 0.29444 " pathEditMode="relative" rAng="0" ptsTypes="AA">
                                      <p:cBhvr>
                                        <p:cTn id="16" dur="1000" fill="hold"/>
                                        <p:tgtEl>
                                          <p:spTgt spid="58"/>
                                        </p:tgtEl>
                                        <p:attrNameLst>
                                          <p:attrName>ppt_x</p:attrName>
                                          <p:attrName>ppt_y</p:attrName>
                                        </p:attrNameLst>
                                      </p:cBhvr>
                                      <p:rCtr x="-9010" y="14722"/>
                                    </p:animMotion>
                                  </p:childTnLst>
                                </p:cTn>
                              </p:par>
                            </p:childTnLst>
                          </p:cTn>
                        </p:par>
                        <p:par>
                          <p:cTn id="17" fill="hold">
                            <p:stCondLst>
                              <p:cond delay="1000"/>
                            </p:stCondLst>
                            <p:childTnLst>
                              <p:par>
                                <p:cTn id="18" presetID="0" presetClass="path" presetSubtype="0" accel="50000" decel="50000" fill="hold" grpId="0" nodeType="afterEffect">
                                  <p:stCondLst>
                                    <p:cond delay="0"/>
                                  </p:stCondLst>
                                  <p:childTnLst>
                                    <p:animMotion origin="layout" path="M 0 0 L -0.17526 0.29537 " pathEditMode="relative" ptsTypes="AA">
                                      <p:cBhvr>
                                        <p:cTn id="19" dur="1000" fill="hold"/>
                                        <p:tgtEl>
                                          <p:spTgt spid="16"/>
                                        </p:tgtEl>
                                        <p:attrNameLst>
                                          <p:attrName>ppt_x</p:attrName>
                                          <p:attrName>ppt_y</p:attrName>
                                        </p:attrNameLst>
                                      </p:cBhvr>
                                    </p:animMotion>
                                  </p:childTnLst>
                                </p:cTn>
                              </p:par>
                            </p:childTnLst>
                          </p:cTn>
                        </p:par>
                        <p:par>
                          <p:cTn id="20" fill="hold">
                            <p:stCondLst>
                              <p:cond delay="2000"/>
                            </p:stCondLst>
                            <p:childTnLst>
                              <p:par>
                                <p:cTn id="21" presetID="0" presetClass="path" presetSubtype="0" accel="50000" decel="50000" fill="hold" grpId="0" nodeType="afterEffect">
                                  <p:stCondLst>
                                    <p:cond delay="0"/>
                                  </p:stCondLst>
                                  <p:childTnLst>
                                    <p:animMotion origin="layout" path="M 0 0 L -0.17669 0.29213 " pathEditMode="relative" ptsTypes="AA">
                                      <p:cBhvr>
                                        <p:cTn id="22" dur="1000" fill="hold"/>
                                        <p:tgtEl>
                                          <p:spTgt spid="60"/>
                                        </p:tgtEl>
                                        <p:attrNameLst>
                                          <p:attrName>ppt_x</p:attrName>
                                          <p:attrName>ppt_y</p:attrName>
                                        </p:attrNameLst>
                                      </p:cBhvr>
                                    </p:animMotion>
                                  </p:childTnLst>
                                </p:cTn>
                              </p:par>
                            </p:childTnLst>
                          </p:cTn>
                        </p:par>
                        <p:par>
                          <p:cTn id="23" fill="hold">
                            <p:stCondLst>
                              <p:cond delay="3000"/>
                            </p:stCondLst>
                            <p:childTnLst>
                              <p:par>
                                <p:cTn id="24" presetID="0" presetClass="path" presetSubtype="0" accel="50000" decel="50000" fill="hold" grpId="0" nodeType="afterEffect">
                                  <p:stCondLst>
                                    <p:cond delay="0"/>
                                  </p:stCondLst>
                                  <p:childTnLst>
                                    <p:animMotion origin="layout" path="M 0 0 L -0.17031 0.29445 " pathEditMode="relative" ptsTypes="AA">
                                      <p:cBhvr>
                                        <p:cTn id="25" dur="1000" fill="hold"/>
                                        <p:tgtEl>
                                          <p:spTgt spid="17"/>
                                        </p:tgtEl>
                                        <p:attrNameLst>
                                          <p:attrName>ppt_x</p:attrName>
                                          <p:attrName>ppt_y</p:attrName>
                                        </p:attrNameLst>
                                      </p:cBhvr>
                                    </p:animMotion>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60" grpId="0"/>
      <p:bldP spid="58" grpId="0"/>
      <p:bldP spid="42"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9B73D7F4-9921-644A-B254-BE764534DCCB}"/>
              </a:ext>
            </a:extLst>
          </p:cNvPr>
          <p:cNvSpPr/>
          <p:nvPr/>
        </p:nvSpPr>
        <p:spPr>
          <a:xfrm>
            <a:off x="8105033" y="1068198"/>
            <a:ext cx="3842715" cy="52179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B14C0063-7F3F-9641-BAEB-8A095FE4188E}"/>
              </a:ext>
            </a:extLst>
          </p:cNvPr>
          <p:cNvSpPr/>
          <p:nvPr/>
        </p:nvSpPr>
        <p:spPr>
          <a:xfrm>
            <a:off x="3899588" y="1065931"/>
            <a:ext cx="3918926" cy="5631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CC8916-2A2F-425A-BBEF-6E1F425AD2A7}"/>
              </a:ext>
            </a:extLst>
          </p:cNvPr>
          <p:cNvSpPr>
            <a:spLocks noGrp="1"/>
          </p:cNvSpPr>
          <p:nvPr>
            <p:ph type="title"/>
          </p:nvPr>
        </p:nvSpPr>
        <p:spPr/>
        <p:txBody>
          <a:bodyPr/>
          <a:lstStyle/>
          <a:p>
            <a:r>
              <a:rPr lang="en-US"/>
              <a:t>Case Study: List Implementations</a:t>
            </a:r>
          </a:p>
        </p:txBody>
      </p:sp>
      <p:sp>
        <p:nvSpPr>
          <p:cNvPr id="5" name="Slide Number Placeholder 4">
            <a:extLst>
              <a:ext uri="{FF2B5EF4-FFF2-40B4-BE49-F238E27FC236}">
                <a16:creationId xmlns:a16="http://schemas.microsoft.com/office/drawing/2014/main" id="{1CB89159-94B0-4FAA-AA37-59A6751BA502}"/>
              </a:ext>
            </a:extLst>
          </p:cNvPr>
          <p:cNvSpPr>
            <a:spLocks noGrp="1"/>
          </p:cNvSpPr>
          <p:nvPr>
            <p:ph type="sldNum" sz="quarter" idx="12"/>
          </p:nvPr>
        </p:nvSpPr>
        <p:spPr/>
        <p:txBody>
          <a:bodyPr/>
          <a:lstStyle/>
          <a:p>
            <a:fld id="{659665DE-58FC-41F4-AC58-2C90A5E00527}" type="slidenum">
              <a:rPr lang="en-US" smtClean="0"/>
              <a:t>12</a:t>
            </a:fld>
            <a:endParaRPr lang="en-US"/>
          </a:p>
        </p:txBody>
      </p:sp>
      <p:sp>
        <p:nvSpPr>
          <p:cNvPr id="6" name="Footer Placeholder 3">
            <a:extLst>
              <a:ext uri="{FF2B5EF4-FFF2-40B4-BE49-F238E27FC236}">
                <a16:creationId xmlns:a16="http://schemas.microsoft.com/office/drawing/2014/main" id="{C079A831-55F1-B040-BEA2-50207ACD6A6F}"/>
              </a:ext>
            </a:extLst>
          </p:cNvPr>
          <p:cNvSpPr>
            <a:spLocks noGrp="1"/>
          </p:cNvSpPr>
          <p:nvPr>
            <p:ph type="ftr" sz="quarter" idx="11"/>
          </p:nvPr>
        </p:nvSpPr>
        <p:spPr>
          <a:xfrm>
            <a:off x="4842742" y="6544402"/>
            <a:ext cx="5901459" cy="274320"/>
          </a:xfrm>
        </p:spPr>
        <p:txBody>
          <a:bodyPr/>
          <a:lstStyle/>
          <a:p>
            <a:r>
              <a:rPr lang="en-US"/>
              <a:t>CSE 373 19 WI - Kasey Champion</a:t>
            </a:r>
          </a:p>
        </p:txBody>
      </p:sp>
      <p:grpSp>
        <p:nvGrpSpPr>
          <p:cNvPr id="7" name="Group 6">
            <a:extLst>
              <a:ext uri="{FF2B5EF4-FFF2-40B4-BE49-F238E27FC236}">
                <a16:creationId xmlns:a16="http://schemas.microsoft.com/office/drawing/2014/main" id="{8B0F6823-81E1-2A4E-A436-2ABEBD42D632}"/>
              </a:ext>
            </a:extLst>
          </p:cNvPr>
          <p:cNvGrpSpPr/>
          <p:nvPr/>
        </p:nvGrpSpPr>
        <p:grpSpPr>
          <a:xfrm>
            <a:off x="577321" y="1614231"/>
            <a:ext cx="2805462" cy="2750598"/>
            <a:chOff x="908856" y="1530095"/>
            <a:chExt cx="2805462" cy="2750598"/>
          </a:xfrm>
        </p:grpSpPr>
        <p:sp>
          <p:nvSpPr>
            <p:cNvPr id="8" name="Rectangle 7">
              <a:extLst>
                <a:ext uri="{FF2B5EF4-FFF2-40B4-BE49-F238E27FC236}">
                  <a16:creationId xmlns:a16="http://schemas.microsoft.com/office/drawing/2014/main" id="{67222629-EA6D-AF4F-9967-79CCB02A2A1F}"/>
                </a:ext>
              </a:extLst>
            </p:cNvPr>
            <p:cNvSpPr/>
            <p:nvPr/>
          </p:nvSpPr>
          <p:spPr>
            <a:xfrm>
              <a:off x="908857" y="2061557"/>
              <a:ext cx="2773131" cy="2219136"/>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4BC5B2E-86A3-FA45-8897-7632867F0A06}"/>
                </a:ext>
              </a:extLst>
            </p:cNvPr>
            <p:cNvSpPr/>
            <p:nvPr/>
          </p:nvSpPr>
          <p:spPr>
            <a:xfrm>
              <a:off x="908856" y="1530095"/>
              <a:ext cx="2773131"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Segoe UI Historic" panose="020B0502040204020203" pitchFamily="34" charset="0"/>
                  <a:ea typeface="Segoe UI Historic" panose="020B0502040204020203" pitchFamily="34" charset="0"/>
                  <a:cs typeface="Segoe UI Historic" panose="020B0502040204020203" pitchFamily="34" charset="0"/>
                </a:rPr>
                <a:t>List ADT</a:t>
              </a:r>
            </a:p>
          </p:txBody>
        </p:sp>
        <p:sp>
          <p:nvSpPr>
            <p:cNvPr id="10" name="TextBox 9">
              <a:extLst>
                <a:ext uri="{FF2B5EF4-FFF2-40B4-BE49-F238E27FC236}">
                  <a16:creationId xmlns:a16="http://schemas.microsoft.com/office/drawing/2014/main" id="{A15E43EE-CBD4-C642-BC33-83A88C4A3BB6}"/>
                </a:ext>
              </a:extLst>
            </p:cNvPr>
            <p:cNvSpPr txBox="1"/>
            <p:nvPr/>
          </p:nvSpPr>
          <p:spPr>
            <a:xfrm>
              <a:off x="1026835" y="2919920"/>
              <a:ext cx="2687483" cy="1200329"/>
            </a:xfrm>
            <a:prstGeom prst="rect">
              <a:avLst/>
            </a:prstGeom>
            <a:noFill/>
          </p:spPr>
          <p:txBody>
            <a:bodyPr wrap="square" rtlCol="0">
              <a:spAutoFit/>
            </a:bodyPr>
            <a:lstStyle/>
            <a:p>
              <a:r>
                <a:rPr lang="en-US" sz="1200" u="sng">
                  <a:latin typeface="Segoe UI Historic" panose="020B0502040204020203" pitchFamily="34" charset="0"/>
                  <a:ea typeface="Segoe UI Historic" panose="020B0502040204020203" pitchFamily="34" charset="0"/>
                  <a:cs typeface="Segoe UI Historic" panose="020B0502040204020203" pitchFamily="34" charset="0"/>
                </a:rPr>
                <a:t>get(index)</a:t>
              </a:r>
              <a:r>
                <a:rPr lang="en-US" sz="1200">
                  <a:latin typeface="Segoe UI Historic" panose="020B0502040204020203" pitchFamily="34" charset="0"/>
                  <a:ea typeface="Segoe UI Historic" panose="020B0502040204020203" pitchFamily="34" charset="0"/>
                  <a:cs typeface="Segoe UI Historic" panose="020B0502040204020203" pitchFamily="34" charset="0"/>
                </a:rPr>
                <a:t> return item at index</a:t>
              </a:r>
            </a:p>
            <a:p>
              <a:r>
                <a:rPr lang="en-US" sz="1200" u="sng">
                  <a:latin typeface="Segoe UI Historic" panose="020B0502040204020203" pitchFamily="34" charset="0"/>
                  <a:ea typeface="Segoe UI Historic" panose="020B0502040204020203" pitchFamily="34" charset="0"/>
                  <a:cs typeface="Segoe UI Historic" panose="020B0502040204020203" pitchFamily="34" charset="0"/>
                </a:rPr>
                <a:t>set(item, index)</a:t>
              </a:r>
              <a:r>
                <a:rPr lang="en-US" sz="1200">
                  <a:latin typeface="Segoe UI Historic" panose="020B0502040204020203" pitchFamily="34" charset="0"/>
                  <a:ea typeface="Segoe UI Historic" panose="020B0502040204020203" pitchFamily="34" charset="0"/>
                  <a:cs typeface="Segoe UI Historic" panose="020B0502040204020203" pitchFamily="34" charset="0"/>
                </a:rPr>
                <a:t> replace item at index</a:t>
              </a:r>
            </a:p>
            <a:p>
              <a:r>
                <a:rPr lang="en-US" sz="1200" u="sng">
                  <a:latin typeface="Segoe UI Historic" panose="020B0502040204020203" pitchFamily="34" charset="0"/>
                  <a:ea typeface="Segoe UI Historic" panose="020B0502040204020203" pitchFamily="34" charset="0"/>
                  <a:cs typeface="Segoe UI Historic" panose="020B0502040204020203" pitchFamily="34" charset="0"/>
                </a:rPr>
                <a:t>add(item)</a:t>
              </a:r>
              <a:r>
                <a:rPr lang="en-US" sz="1200">
                  <a:latin typeface="Segoe UI Historic" panose="020B0502040204020203" pitchFamily="34" charset="0"/>
                  <a:ea typeface="Segoe UI Historic" panose="020B0502040204020203" pitchFamily="34" charset="0"/>
                  <a:cs typeface="Segoe UI Historic" panose="020B0502040204020203" pitchFamily="34" charset="0"/>
                </a:rPr>
                <a:t> add item to end of list</a:t>
              </a:r>
            </a:p>
            <a:p>
              <a:r>
                <a:rPr lang="en-US" sz="1200" u="sng">
                  <a:latin typeface="Segoe UI Historic" panose="020B0502040204020203" pitchFamily="34" charset="0"/>
                  <a:ea typeface="Segoe UI Historic" panose="020B0502040204020203" pitchFamily="34" charset="0"/>
                  <a:cs typeface="Segoe UI Historic" panose="020B0502040204020203" pitchFamily="34" charset="0"/>
                </a:rPr>
                <a:t>insert(item, index)</a:t>
              </a:r>
              <a:r>
                <a:rPr lang="en-US" sz="1200">
                  <a:latin typeface="Segoe UI Historic" panose="020B0502040204020203" pitchFamily="34" charset="0"/>
                  <a:ea typeface="Segoe UI Historic" panose="020B0502040204020203" pitchFamily="34" charset="0"/>
                  <a:cs typeface="Segoe UI Historic" panose="020B0502040204020203" pitchFamily="34" charset="0"/>
                </a:rPr>
                <a:t> add item at index</a:t>
              </a:r>
            </a:p>
            <a:p>
              <a:r>
                <a:rPr lang="en-US" sz="1200" u="sng">
                  <a:latin typeface="Segoe UI Historic" panose="020B0502040204020203" pitchFamily="34" charset="0"/>
                  <a:ea typeface="Segoe UI Historic" panose="020B0502040204020203" pitchFamily="34" charset="0"/>
                  <a:cs typeface="Segoe UI Historic" panose="020B0502040204020203" pitchFamily="34" charset="0"/>
                </a:rPr>
                <a:t>delete(index)</a:t>
              </a:r>
              <a:r>
                <a:rPr lang="en-US" sz="1200">
                  <a:latin typeface="Segoe UI Historic" panose="020B0502040204020203" pitchFamily="34" charset="0"/>
                  <a:ea typeface="Segoe UI Historic" panose="020B0502040204020203" pitchFamily="34" charset="0"/>
                  <a:cs typeface="Segoe UI Historic" panose="020B0502040204020203" pitchFamily="34" charset="0"/>
                </a:rPr>
                <a:t> delete item at index</a:t>
              </a:r>
            </a:p>
            <a:p>
              <a:r>
                <a:rPr lang="en-US" sz="1200" u="sng">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a:latin typeface="Segoe UI Historic" panose="020B0502040204020203" pitchFamily="34" charset="0"/>
                  <a:ea typeface="Segoe UI Historic" panose="020B0502040204020203" pitchFamily="34" charset="0"/>
                  <a:cs typeface="Segoe UI Historic" panose="020B0502040204020203" pitchFamily="34" charset="0"/>
                </a:rPr>
                <a:t> count of items</a:t>
              </a:r>
            </a:p>
          </p:txBody>
        </p:sp>
        <p:sp>
          <p:nvSpPr>
            <p:cNvPr id="11" name="TextBox 10">
              <a:extLst>
                <a:ext uri="{FF2B5EF4-FFF2-40B4-BE49-F238E27FC236}">
                  <a16:creationId xmlns:a16="http://schemas.microsoft.com/office/drawing/2014/main" id="{C067E9F4-1611-8E40-804F-2B6F6484B918}"/>
                </a:ext>
              </a:extLst>
            </p:cNvPr>
            <p:cNvSpPr txBox="1"/>
            <p:nvPr/>
          </p:nvSpPr>
          <p:spPr>
            <a:xfrm>
              <a:off x="924590" y="2078829"/>
              <a:ext cx="2035232" cy="338554"/>
            </a:xfrm>
            <a:prstGeom prst="rect">
              <a:avLst/>
            </a:prstGeom>
            <a:noFill/>
          </p:spPr>
          <p:txBody>
            <a:bodyPr wrap="square" rtlCol="0">
              <a:spAutoFit/>
            </a:bodyPr>
            <a:lstStyle/>
            <a:p>
              <a:r>
                <a:rPr lang="en-US" sz="1600" b="1">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12" name="TextBox 11">
              <a:extLst>
                <a:ext uri="{FF2B5EF4-FFF2-40B4-BE49-F238E27FC236}">
                  <a16:creationId xmlns:a16="http://schemas.microsoft.com/office/drawing/2014/main" id="{672743E1-818A-A74B-8726-813FB5B7BAA2}"/>
                </a:ext>
              </a:extLst>
            </p:cNvPr>
            <p:cNvSpPr txBox="1"/>
            <p:nvPr/>
          </p:nvSpPr>
          <p:spPr>
            <a:xfrm>
              <a:off x="928934" y="2680374"/>
              <a:ext cx="2035232" cy="338554"/>
            </a:xfrm>
            <a:prstGeom prst="rect">
              <a:avLst/>
            </a:prstGeom>
            <a:noFill/>
          </p:spPr>
          <p:txBody>
            <a:bodyPr wrap="square" rtlCol="0">
              <a:spAutoFit/>
            </a:bodyPr>
            <a:lstStyle/>
            <a:p>
              <a:r>
                <a:rPr lang="en-US" sz="1600" b="1">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13" name="TextBox 12">
              <a:extLst>
                <a:ext uri="{FF2B5EF4-FFF2-40B4-BE49-F238E27FC236}">
                  <a16:creationId xmlns:a16="http://schemas.microsoft.com/office/drawing/2014/main" id="{75E12272-2475-914C-8E8F-9B614B67DB3F}"/>
                </a:ext>
              </a:extLst>
            </p:cNvPr>
            <p:cNvSpPr txBox="1"/>
            <p:nvPr/>
          </p:nvSpPr>
          <p:spPr>
            <a:xfrm>
              <a:off x="1098581" y="2310260"/>
              <a:ext cx="1861241" cy="461665"/>
            </a:xfrm>
            <a:prstGeom prst="rect">
              <a:avLst/>
            </a:prstGeom>
            <a:noFill/>
          </p:spPr>
          <p:txBody>
            <a:bodyPr wrap="square" rtlCol="0">
              <a:spAutoFit/>
            </a:bodyPr>
            <a:lstStyle/>
            <a:p>
              <a:r>
                <a:rPr lang="en-US" sz="1200">
                  <a:latin typeface="Segoe UI Historic" panose="020B0502040204020203" pitchFamily="34" charset="0"/>
                  <a:ea typeface="Segoe UI Historic" panose="020B0502040204020203" pitchFamily="34" charset="0"/>
                  <a:cs typeface="Segoe UI Historic" panose="020B0502040204020203" pitchFamily="34" charset="0"/>
                </a:rPr>
                <a:t>Set of ordered items</a:t>
              </a:r>
            </a:p>
            <a:p>
              <a:r>
                <a:rPr lang="en-US" sz="1200">
                  <a:latin typeface="Segoe UI Historic" panose="020B0502040204020203" pitchFamily="34" charset="0"/>
                  <a:ea typeface="Segoe UI Historic" panose="020B0502040204020203" pitchFamily="34" charset="0"/>
                  <a:cs typeface="Segoe UI Historic" panose="020B0502040204020203" pitchFamily="34" charset="0"/>
                </a:rPr>
                <a:t>Count of items</a:t>
              </a:r>
            </a:p>
          </p:txBody>
        </p:sp>
      </p:grpSp>
      <p:grpSp>
        <p:nvGrpSpPr>
          <p:cNvPr id="14" name="Group 13">
            <a:extLst>
              <a:ext uri="{FF2B5EF4-FFF2-40B4-BE49-F238E27FC236}">
                <a16:creationId xmlns:a16="http://schemas.microsoft.com/office/drawing/2014/main" id="{564A5757-89FA-0143-BD2B-F76972EDBE3D}"/>
              </a:ext>
            </a:extLst>
          </p:cNvPr>
          <p:cNvGrpSpPr/>
          <p:nvPr/>
        </p:nvGrpSpPr>
        <p:grpSpPr>
          <a:xfrm>
            <a:off x="4544382" y="1759031"/>
            <a:ext cx="2657777" cy="3724197"/>
            <a:chOff x="908858" y="1530095"/>
            <a:chExt cx="2657777" cy="3724197"/>
          </a:xfrm>
        </p:grpSpPr>
        <p:sp>
          <p:nvSpPr>
            <p:cNvPr id="15" name="Rectangle 14">
              <a:extLst>
                <a:ext uri="{FF2B5EF4-FFF2-40B4-BE49-F238E27FC236}">
                  <a16:creationId xmlns:a16="http://schemas.microsoft.com/office/drawing/2014/main" id="{1DCEF0DC-9951-8549-9395-541F2C894848}"/>
                </a:ext>
              </a:extLst>
            </p:cNvPr>
            <p:cNvSpPr/>
            <p:nvPr/>
          </p:nvSpPr>
          <p:spPr>
            <a:xfrm>
              <a:off x="908858" y="2061556"/>
              <a:ext cx="2657777" cy="3192736"/>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3F5BEA-01A3-BD41-9BCF-EC87653B776B}"/>
                </a:ext>
              </a:extLst>
            </p:cNvPr>
            <p:cNvSpPr/>
            <p:nvPr/>
          </p:nvSpPr>
          <p:spPr>
            <a:xfrm>
              <a:off x="908858" y="1530095"/>
              <a:ext cx="2657777"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latin typeface="Segoe UI Historic" panose="020B0502040204020203" pitchFamily="34" charset="0"/>
                  <a:ea typeface="Segoe UI Historic" panose="020B0502040204020203" pitchFamily="34" charset="0"/>
                  <a:cs typeface="Segoe UI Historic" panose="020B0502040204020203" pitchFamily="34" charset="0"/>
                </a:rPr>
                <a:t>ArrayList</a:t>
              </a:r>
              <a:r>
                <a:rPr lang="en-US">
                  <a:latin typeface="Segoe UI Historic" panose="020B0502040204020203" pitchFamily="34" charset="0"/>
                  <a:ea typeface="Segoe UI Historic" panose="020B0502040204020203" pitchFamily="34" charset="0"/>
                  <a:cs typeface="Segoe UI Historic" panose="020B0502040204020203" pitchFamily="34" charset="0"/>
                </a:rPr>
                <a:t>&lt;E&gt;</a:t>
              </a:r>
            </a:p>
          </p:txBody>
        </p:sp>
        <p:sp>
          <p:nvSpPr>
            <p:cNvPr id="17" name="TextBox 16">
              <a:extLst>
                <a:ext uri="{FF2B5EF4-FFF2-40B4-BE49-F238E27FC236}">
                  <a16:creationId xmlns:a16="http://schemas.microsoft.com/office/drawing/2014/main" id="{A117FECF-C0AB-EA46-A3AD-A1B0A71DEE64}"/>
                </a:ext>
              </a:extLst>
            </p:cNvPr>
            <p:cNvSpPr txBox="1"/>
            <p:nvPr/>
          </p:nvSpPr>
          <p:spPr>
            <a:xfrm>
              <a:off x="1014216" y="2887740"/>
              <a:ext cx="2552037" cy="2308324"/>
            </a:xfrm>
            <a:prstGeom prst="rect">
              <a:avLst/>
            </a:prstGeom>
            <a:noFill/>
          </p:spPr>
          <p:txBody>
            <a:bodyPr wrap="square" rtlCol="0">
              <a:spAutoFit/>
            </a:bodyPr>
            <a:lstStyle/>
            <a:p>
              <a:r>
                <a:rPr lang="en-US" sz="1200" u="sng">
                  <a:latin typeface="Courier New" panose="02070309020205020404" pitchFamily="49" charset="0"/>
                  <a:cs typeface="Courier New" panose="02070309020205020404" pitchFamily="49" charset="0"/>
                </a:rPr>
                <a:t>get</a:t>
              </a:r>
              <a:r>
                <a:rPr lang="en-US" sz="1200">
                  <a:latin typeface="Courier New" panose="02070309020205020404" pitchFamily="49" charset="0"/>
                  <a:cs typeface="Courier New" panose="02070309020205020404" pitchFamily="49" charset="0"/>
                </a:rPr>
                <a:t> return data[index]</a:t>
              </a:r>
            </a:p>
            <a:p>
              <a:r>
                <a:rPr lang="en-US" sz="1200" u="sng">
                  <a:latin typeface="Courier New" panose="02070309020205020404" pitchFamily="49" charset="0"/>
                  <a:cs typeface="Courier New" panose="02070309020205020404" pitchFamily="49" charset="0"/>
                </a:rPr>
                <a:t>set</a:t>
              </a:r>
              <a:r>
                <a:rPr lang="en-US" sz="1200">
                  <a:latin typeface="Courier New" panose="02070309020205020404" pitchFamily="49" charset="0"/>
                  <a:cs typeface="Courier New" panose="02070309020205020404" pitchFamily="49" charset="0"/>
                </a:rPr>
                <a:t> data[index] = value</a:t>
              </a:r>
            </a:p>
            <a:p>
              <a:r>
                <a:rPr lang="en-US" sz="1200" u="sng">
                  <a:latin typeface="Courier New" panose="02070309020205020404" pitchFamily="49" charset="0"/>
                  <a:cs typeface="Courier New" panose="02070309020205020404" pitchFamily="49" charset="0"/>
                </a:rPr>
                <a:t>add</a:t>
              </a:r>
              <a:r>
                <a:rPr lang="en-US" sz="1200">
                  <a:latin typeface="Courier New" panose="02070309020205020404" pitchFamily="49" charset="0"/>
                  <a:cs typeface="Courier New" panose="02070309020205020404" pitchFamily="49" charset="0"/>
                </a:rPr>
                <a:t> data[size] = value, if out of space grow data</a:t>
              </a:r>
            </a:p>
            <a:p>
              <a:r>
                <a:rPr lang="en-US" sz="1200" u="sng">
                  <a:latin typeface="Courier New" panose="02070309020205020404" pitchFamily="49" charset="0"/>
                  <a:cs typeface="Courier New" panose="02070309020205020404" pitchFamily="49" charset="0"/>
                </a:rPr>
                <a:t>insert</a:t>
              </a:r>
              <a:r>
                <a:rPr lang="en-US" sz="1200">
                  <a:latin typeface="Courier New" panose="02070309020205020404" pitchFamily="49" charset="0"/>
                  <a:cs typeface="Courier New" panose="02070309020205020404" pitchFamily="49" charset="0"/>
                </a:rPr>
                <a:t> shift values to make hole at index, data[index] = value, if out of space grow data</a:t>
              </a:r>
            </a:p>
            <a:p>
              <a:r>
                <a:rPr lang="en-US" sz="1200" u="sng">
                  <a:latin typeface="Courier New" panose="02070309020205020404" pitchFamily="49" charset="0"/>
                  <a:cs typeface="Courier New" panose="02070309020205020404" pitchFamily="49" charset="0"/>
                </a:rPr>
                <a:t>delete</a:t>
              </a:r>
              <a:r>
                <a:rPr lang="en-US" sz="1200">
                  <a:latin typeface="Courier New" panose="02070309020205020404" pitchFamily="49" charset="0"/>
                  <a:cs typeface="Courier New" panose="02070309020205020404" pitchFamily="49" charset="0"/>
                </a:rPr>
                <a:t> shift following values forward</a:t>
              </a:r>
            </a:p>
            <a:p>
              <a:r>
                <a:rPr lang="en-US" sz="1200" u="sng">
                  <a:latin typeface="Courier New" panose="02070309020205020404" pitchFamily="49" charset="0"/>
                  <a:cs typeface="Courier New" panose="02070309020205020404" pitchFamily="49" charset="0"/>
                </a:rPr>
                <a:t>size</a:t>
              </a:r>
              <a:r>
                <a:rPr lang="en-US" sz="1200">
                  <a:latin typeface="Courier New" panose="02070309020205020404" pitchFamily="49" charset="0"/>
                  <a:cs typeface="Courier New" panose="02070309020205020404" pitchFamily="49" charset="0"/>
                </a:rPr>
                <a:t> return size </a:t>
              </a:r>
            </a:p>
            <a:p>
              <a:endParaRPr lang="en-US" sz="1200">
                <a:latin typeface="Courier New" panose="02070309020205020404" pitchFamily="49" charset="0"/>
                <a:cs typeface="Courier New" panose="02070309020205020404" pitchFamily="49" charset="0"/>
              </a:endParaRPr>
            </a:p>
          </p:txBody>
        </p:sp>
        <p:sp>
          <p:nvSpPr>
            <p:cNvPr id="21" name="TextBox 20">
              <a:extLst>
                <a:ext uri="{FF2B5EF4-FFF2-40B4-BE49-F238E27FC236}">
                  <a16:creationId xmlns:a16="http://schemas.microsoft.com/office/drawing/2014/main" id="{DB133611-4A70-664F-B844-EECCFAF6211B}"/>
                </a:ext>
              </a:extLst>
            </p:cNvPr>
            <p:cNvSpPr txBox="1"/>
            <p:nvPr/>
          </p:nvSpPr>
          <p:spPr>
            <a:xfrm>
              <a:off x="921215" y="2081381"/>
              <a:ext cx="2035232" cy="338554"/>
            </a:xfrm>
            <a:prstGeom prst="rect">
              <a:avLst/>
            </a:prstGeom>
            <a:noFill/>
          </p:spPr>
          <p:txBody>
            <a:bodyPr wrap="square" rtlCol="0">
              <a:spAutoFit/>
            </a:bodyPr>
            <a:lstStyle/>
            <a:p>
              <a:r>
                <a:rPr lang="en-US" sz="1600" b="1">
                  <a:solidFill>
                    <a:srgbClr val="B6A479"/>
                  </a:solidFill>
                  <a:latin typeface="Courier New" panose="02070309020205020404" pitchFamily="49" charset="0"/>
                  <a:cs typeface="Courier New" panose="02070309020205020404" pitchFamily="49" charset="0"/>
                </a:rPr>
                <a:t>state</a:t>
              </a:r>
            </a:p>
          </p:txBody>
        </p:sp>
        <p:sp>
          <p:nvSpPr>
            <p:cNvPr id="22" name="TextBox 21">
              <a:extLst>
                <a:ext uri="{FF2B5EF4-FFF2-40B4-BE49-F238E27FC236}">
                  <a16:creationId xmlns:a16="http://schemas.microsoft.com/office/drawing/2014/main" id="{E0F4E08F-BE00-D944-BD72-D11F3957FE6A}"/>
                </a:ext>
              </a:extLst>
            </p:cNvPr>
            <p:cNvSpPr txBox="1"/>
            <p:nvPr/>
          </p:nvSpPr>
          <p:spPr>
            <a:xfrm>
              <a:off x="921215" y="2673036"/>
              <a:ext cx="2035232" cy="338554"/>
            </a:xfrm>
            <a:prstGeom prst="rect">
              <a:avLst/>
            </a:prstGeom>
            <a:noFill/>
          </p:spPr>
          <p:txBody>
            <a:bodyPr wrap="square" rtlCol="0">
              <a:spAutoFit/>
            </a:bodyPr>
            <a:lstStyle/>
            <a:p>
              <a:r>
                <a:rPr lang="en-US" sz="1600" b="1">
                  <a:solidFill>
                    <a:srgbClr val="B6A479"/>
                  </a:solidFill>
                  <a:latin typeface="Courier New" panose="02070309020205020404" pitchFamily="49" charset="0"/>
                  <a:cs typeface="Courier New" panose="02070309020205020404" pitchFamily="49" charset="0"/>
                </a:rPr>
                <a:t>behavior</a:t>
              </a:r>
            </a:p>
          </p:txBody>
        </p:sp>
        <p:sp>
          <p:nvSpPr>
            <p:cNvPr id="23" name="TextBox 22">
              <a:extLst>
                <a:ext uri="{FF2B5EF4-FFF2-40B4-BE49-F238E27FC236}">
                  <a16:creationId xmlns:a16="http://schemas.microsoft.com/office/drawing/2014/main" id="{20BAFEE5-1B0F-8D40-8570-06197721D780}"/>
                </a:ext>
              </a:extLst>
            </p:cNvPr>
            <p:cNvSpPr txBox="1"/>
            <p:nvPr/>
          </p:nvSpPr>
          <p:spPr>
            <a:xfrm>
              <a:off x="1014598" y="2298929"/>
              <a:ext cx="2035232" cy="461665"/>
            </a:xfrm>
            <a:prstGeom prst="rect">
              <a:avLst/>
            </a:prstGeom>
            <a:noFill/>
          </p:spPr>
          <p:txBody>
            <a:bodyPr wrap="square" rtlCol="0">
              <a:spAutoFit/>
            </a:bodyPr>
            <a:lstStyle/>
            <a:p>
              <a:r>
                <a:rPr lang="en-US" sz="1200">
                  <a:latin typeface="Courier New" panose="02070309020205020404" pitchFamily="49" charset="0"/>
                  <a:cs typeface="Courier New" panose="02070309020205020404" pitchFamily="49" charset="0"/>
                </a:rPr>
                <a:t>data[]</a:t>
              </a:r>
            </a:p>
            <a:p>
              <a:r>
                <a:rPr lang="en-US" sz="1200">
                  <a:latin typeface="Courier New" panose="02070309020205020404" pitchFamily="49" charset="0"/>
                  <a:cs typeface="Courier New" panose="02070309020205020404" pitchFamily="49" charset="0"/>
                </a:rPr>
                <a:t>size</a:t>
              </a:r>
            </a:p>
          </p:txBody>
        </p:sp>
      </p:grpSp>
      <p:grpSp>
        <p:nvGrpSpPr>
          <p:cNvPr id="27" name="Group 26">
            <a:extLst>
              <a:ext uri="{FF2B5EF4-FFF2-40B4-BE49-F238E27FC236}">
                <a16:creationId xmlns:a16="http://schemas.microsoft.com/office/drawing/2014/main" id="{C6694FE3-244F-5A43-8C03-0B22CBD4D206}"/>
              </a:ext>
            </a:extLst>
          </p:cNvPr>
          <p:cNvGrpSpPr/>
          <p:nvPr/>
        </p:nvGrpSpPr>
        <p:grpSpPr>
          <a:xfrm>
            <a:off x="8740433" y="1761298"/>
            <a:ext cx="2666527" cy="3724197"/>
            <a:chOff x="900108" y="1530095"/>
            <a:chExt cx="2666527" cy="3724197"/>
          </a:xfrm>
        </p:grpSpPr>
        <p:sp>
          <p:nvSpPr>
            <p:cNvPr id="28" name="Rectangle 27">
              <a:extLst>
                <a:ext uri="{FF2B5EF4-FFF2-40B4-BE49-F238E27FC236}">
                  <a16:creationId xmlns:a16="http://schemas.microsoft.com/office/drawing/2014/main" id="{83DAA3B0-E0E4-164B-BF18-7B5320A1B496}"/>
                </a:ext>
              </a:extLst>
            </p:cNvPr>
            <p:cNvSpPr/>
            <p:nvPr/>
          </p:nvSpPr>
          <p:spPr>
            <a:xfrm>
              <a:off x="908858" y="2061556"/>
              <a:ext cx="2657777" cy="3192736"/>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F4BD516-127E-B340-94A3-E5BF805D40BB}"/>
                </a:ext>
              </a:extLst>
            </p:cNvPr>
            <p:cNvSpPr/>
            <p:nvPr/>
          </p:nvSpPr>
          <p:spPr>
            <a:xfrm>
              <a:off x="908858" y="1530095"/>
              <a:ext cx="2657777"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Segoe UI Historic" panose="020B0502040204020203" pitchFamily="34" charset="0"/>
                  <a:ea typeface="Segoe UI Historic" panose="020B0502040204020203" pitchFamily="34" charset="0"/>
                  <a:cs typeface="Segoe UI Historic" panose="020B0502040204020203" pitchFamily="34" charset="0"/>
                </a:rPr>
                <a:t>LinkedList&lt;E&gt;</a:t>
              </a:r>
            </a:p>
          </p:txBody>
        </p:sp>
        <p:sp>
          <p:nvSpPr>
            <p:cNvPr id="30" name="TextBox 29">
              <a:extLst>
                <a:ext uri="{FF2B5EF4-FFF2-40B4-BE49-F238E27FC236}">
                  <a16:creationId xmlns:a16="http://schemas.microsoft.com/office/drawing/2014/main" id="{67655239-7401-B044-9D2D-67657CA75D13}"/>
                </a:ext>
              </a:extLst>
            </p:cNvPr>
            <p:cNvSpPr txBox="1"/>
            <p:nvPr/>
          </p:nvSpPr>
          <p:spPr>
            <a:xfrm>
              <a:off x="998577" y="2920162"/>
              <a:ext cx="2552037" cy="2308324"/>
            </a:xfrm>
            <a:prstGeom prst="rect">
              <a:avLst/>
            </a:prstGeom>
            <a:noFill/>
          </p:spPr>
          <p:txBody>
            <a:bodyPr wrap="square" rtlCol="0">
              <a:spAutoFit/>
            </a:bodyPr>
            <a:lstStyle/>
            <a:p>
              <a:r>
                <a:rPr lang="en-US" sz="1200" u="sng">
                  <a:latin typeface="Courier New" panose="02070309020205020404" pitchFamily="49" charset="0"/>
                  <a:cs typeface="Courier New" panose="02070309020205020404" pitchFamily="49" charset="0"/>
                </a:rPr>
                <a:t>get</a:t>
              </a:r>
              <a:r>
                <a:rPr lang="en-US" sz="1200">
                  <a:latin typeface="Courier New" panose="02070309020205020404" pitchFamily="49" charset="0"/>
                  <a:cs typeface="Courier New" panose="02070309020205020404" pitchFamily="49" charset="0"/>
                </a:rPr>
                <a:t> loop until index, return node’s value</a:t>
              </a:r>
            </a:p>
            <a:p>
              <a:r>
                <a:rPr lang="en-US" sz="1200" u="sng">
                  <a:latin typeface="Courier New" panose="02070309020205020404" pitchFamily="49" charset="0"/>
                  <a:cs typeface="Courier New" panose="02070309020205020404" pitchFamily="49" charset="0"/>
                </a:rPr>
                <a:t>set</a:t>
              </a:r>
              <a:r>
                <a:rPr lang="en-US" sz="1200">
                  <a:latin typeface="Courier New" panose="02070309020205020404" pitchFamily="49" charset="0"/>
                  <a:cs typeface="Courier New" panose="02070309020205020404" pitchFamily="49" charset="0"/>
                </a:rPr>
                <a:t> loop until index, update node’s value</a:t>
              </a:r>
            </a:p>
            <a:p>
              <a:r>
                <a:rPr lang="en-US" sz="1200" u="sng">
                  <a:latin typeface="Courier New" panose="02070309020205020404" pitchFamily="49" charset="0"/>
                  <a:cs typeface="Courier New" panose="02070309020205020404" pitchFamily="49" charset="0"/>
                </a:rPr>
                <a:t>add</a:t>
              </a:r>
              <a:r>
                <a:rPr lang="en-US" sz="1200">
                  <a:latin typeface="Courier New" panose="02070309020205020404" pitchFamily="49" charset="0"/>
                  <a:cs typeface="Courier New" panose="02070309020205020404" pitchFamily="49" charset="0"/>
                </a:rPr>
                <a:t> create new node, update next of last node</a:t>
              </a:r>
            </a:p>
            <a:p>
              <a:r>
                <a:rPr lang="en-US" sz="1200" u="sng">
                  <a:latin typeface="Courier New" panose="02070309020205020404" pitchFamily="49" charset="0"/>
                  <a:cs typeface="Courier New" panose="02070309020205020404" pitchFamily="49" charset="0"/>
                </a:rPr>
                <a:t>insert</a:t>
              </a:r>
              <a:r>
                <a:rPr lang="en-US" sz="1200">
                  <a:latin typeface="Courier New" panose="02070309020205020404" pitchFamily="49" charset="0"/>
                  <a:cs typeface="Courier New" panose="02070309020205020404" pitchFamily="49" charset="0"/>
                </a:rPr>
                <a:t> create new node, loop until index, update next fields</a:t>
              </a:r>
            </a:p>
            <a:p>
              <a:r>
                <a:rPr lang="en-US" sz="1200" u="sng">
                  <a:latin typeface="Courier New" panose="02070309020205020404" pitchFamily="49" charset="0"/>
                  <a:cs typeface="Courier New" panose="02070309020205020404" pitchFamily="49" charset="0"/>
                </a:rPr>
                <a:t>delete</a:t>
              </a:r>
              <a:r>
                <a:rPr lang="en-US" sz="1200">
                  <a:latin typeface="Courier New" panose="02070309020205020404" pitchFamily="49" charset="0"/>
                  <a:cs typeface="Courier New" panose="02070309020205020404" pitchFamily="49" charset="0"/>
                </a:rPr>
                <a:t> loop until index, skip node</a:t>
              </a:r>
            </a:p>
            <a:p>
              <a:r>
                <a:rPr lang="en-US" sz="1200" u="sng">
                  <a:latin typeface="Courier New" panose="02070309020205020404" pitchFamily="49" charset="0"/>
                  <a:cs typeface="Courier New" panose="02070309020205020404" pitchFamily="49" charset="0"/>
                </a:rPr>
                <a:t>size</a:t>
              </a:r>
              <a:r>
                <a:rPr lang="en-US" sz="1200">
                  <a:latin typeface="Courier New" panose="02070309020205020404" pitchFamily="49" charset="0"/>
                  <a:cs typeface="Courier New" panose="02070309020205020404" pitchFamily="49" charset="0"/>
                </a:rPr>
                <a:t> return size </a:t>
              </a:r>
            </a:p>
          </p:txBody>
        </p:sp>
        <p:sp>
          <p:nvSpPr>
            <p:cNvPr id="31" name="TextBox 30">
              <a:extLst>
                <a:ext uri="{FF2B5EF4-FFF2-40B4-BE49-F238E27FC236}">
                  <a16:creationId xmlns:a16="http://schemas.microsoft.com/office/drawing/2014/main" id="{BD4AFD5F-C708-F541-9F46-501AC1744530}"/>
                </a:ext>
              </a:extLst>
            </p:cNvPr>
            <p:cNvSpPr txBox="1"/>
            <p:nvPr/>
          </p:nvSpPr>
          <p:spPr>
            <a:xfrm>
              <a:off x="928946" y="2108378"/>
              <a:ext cx="2035232" cy="338554"/>
            </a:xfrm>
            <a:prstGeom prst="rect">
              <a:avLst/>
            </a:prstGeom>
            <a:noFill/>
          </p:spPr>
          <p:txBody>
            <a:bodyPr wrap="square" rtlCol="0">
              <a:spAutoFit/>
            </a:bodyPr>
            <a:lstStyle/>
            <a:p>
              <a:r>
                <a:rPr lang="en-US" sz="1600" b="1">
                  <a:solidFill>
                    <a:srgbClr val="B6A479"/>
                  </a:solidFill>
                  <a:latin typeface="Courier New" panose="02070309020205020404" pitchFamily="49" charset="0"/>
                  <a:cs typeface="Courier New" panose="02070309020205020404" pitchFamily="49" charset="0"/>
                </a:rPr>
                <a:t>state</a:t>
              </a:r>
            </a:p>
          </p:txBody>
        </p:sp>
        <p:sp>
          <p:nvSpPr>
            <p:cNvPr id="32" name="TextBox 31">
              <a:extLst>
                <a:ext uri="{FF2B5EF4-FFF2-40B4-BE49-F238E27FC236}">
                  <a16:creationId xmlns:a16="http://schemas.microsoft.com/office/drawing/2014/main" id="{06B5DDFF-A304-EF41-8B96-E774C83534EC}"/>
                </a:ext>
              </a:extLst>
            </p:cNvPr>
            <p:cNvSpPr txBox="1"/>
            <p:nvPr/>
          </p:nvSpPr>
          <p:spPr>
            <a:xfrm>
              <a:off x="900108" y="2708653"/>
              <a:ext cx="2035232" cy="338554"/>
            </a:xfrm>
            <a:prstGeom prst="rect">
              <a:avLst/>
            </a:prstGeom>
            <a:noFill/>
          </p:spPr>
          <p:txBody>
            <a:bodyPr wrap="square" rtlCol="0">
              <a:spAutoFit/>
            </a:bodyPr>
            <a:lstStyle/>
            <a:p>
              <a:r>
                <a:rPr lang="en-US" sz="1600" b="1">
                  <a:solidFill>
                    <a:srgbClr val="B6A479"/>
                  </a:solidFill>
                  <a:latin typeface="Courier New" panose="02070309020205020404" pitchFamily="49" charset="0"/>
                  <a:cs typeface="Courier New" panose="02070309020205020404" pitchFamily="49" charset="0"/>
                </a:rPr>
                <a:t>behavior</a:t>
              </a:r>
            </a:p>
          </p:txBody>
        </p:sp>
        <p:sp>
          <p:nvSpPr>
            <p:cNvPr id="33" name="TextBox 32">
              <a:extLst>
                <a:ext uri="{FF2B5EF4-FFF2-40B4-BE49-F238E27FC236}">
                  <a16:creationId xmlns:a16="http://schemas.microsoft.com/office/drawing/2014/main" id="{3B1ADFBC-CC75-884A-8C3D-01701DAC770A}"/>
                </a:ext>
              </a:extLst>
            </p:cNvPr>
            <p:cNvSpPr txBox="1"/>
            <p:nvPr/>
          </p:nvSpPr>
          <p:spPr>
            <a:xfrm>
              <a:off x="1014598" y="2323643"/>
              <a:ext cx="2035232" cy="461665"/>
            </a:xfrm>
            <a:prstGeom prst="rect">
              <a:avLst/>
            </a:prstGeom>
            <a:noFill/>
          </p:spPr>
          <p:txBody>
            <a:bodyPr wrap="square" rtlCol="0">
              <a:spAutoFit/>
            </a:bodyPr>
            <a:lstStyle/>
            <a:p>
              <a:r>
                <a:rPr lang="en-US" sz="1200">
                  <a:latin typeface="Courier New" panose="02070309020205020404" pitchFamily="49" charset="0"/>
                  <a:cs typeface="Courier New" panose="02070309020205020404" pitchFamily="49" charset="0"/>
                </a:rPr>
                <a:t>Node front</a:t>
              </a:r>
            </a:p>
            <a:p>
              <a:r>
                <a:rPr lang="en-US" sz="1200">
                  <a:latin typeface="Courier New" panose="02070309020205020404" pitchFamily="49" charset="0"/>
                  <a:cs typeface="Courier New" panose="02070309020205020404" pitchFamily="49" charset="0"/>
                </a:rPr>
                <a:t>size</a:t>
              </a:r>
            </a:p>
          </p:txBody>
        </p:sp>
      </p:grpSp>
      <p:sp>
        <p:nvSpPr>
          <p:cNvPr id="36" name="TextBox 35">
            <a:extLst>
              <a:ext uri="{FF2B5EF4-FFF2-40B4-BE49-F238E27FC236}">
                <a16:creationId xmlns:a16="http://schemas.microsoft.com/office/drawing/2014/main" id="{A7CEC63F-12FF-DB4A-BE3C-A749935787C7}"/>
              </a:ext>
            </a:extLst>
          </p:cNvPr>
          <p:cNvSpPr txBox="1"/>
          <p:nvPr/>
        </p:nvSpPr>
        <p:spPr>
          <a:xfrm>
            <a:off x="3976855" y="1068198"/>
            <a:ext cx="3792833" cy="646331"/>
          </a:xfrm>
          <a:prstGeom prst="rect">
            <a:avLst/>
          </a:prstGeom>
          <a:noFill/>
        </p:spPr>
        <p:txBody>
          <a:bodyPr wrap="none" rtlCol="0">
            <a:spAutoFit/>
          </a:bodyPr>
          <a:lstStyle/>
          <a:p>
            <a:r>
              <a:rPr lang="en-US" b="1" err="1">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ArrayList</a:t>
            </a:r>
            <a:r>
              <a:rPr lang="en-US">
                <a:latin typeface="Segoe UI Historic" panose="020B0502040204020203" pitchFamily="34" charset="0"/>
                <a:ea typeface="Segoe UI Historic" panose="020B0502040204020203" pitchFamily="34" charset="0"/>
                <a:cs typeface="Segoe UI Historic" panose="020B0502040204020203" pitchFamily="34" charset="0"/>
              </a:rPr>
              <a:t> </a:t>
            </a:r>
          </a:p>
          <a:p>
            <a:r>
              <a:rPr lang="en-US">
                <a:latin typeface="Segoe UI Historic" panose="020B0502040204020203" pitchFamily="34" charset="0"/>
                <a:ea typeface="Segoe UI Historic" panose="020B0502040204020203" pitchFamily="34" charset="0"/>
                <a:cs typeface="Segoe UI Historic" panose="020B0502040204020203" pitchFamily="34" charset="0"/>
              </a:rPr>
              <a:t>uses an Array as underlying storage</a:t>
            </a:r>
          </a:p>
        </p:txBody>
      </p:sp>
      <p:sp>
        <p:nvSpPr>
          <p:cNvPr id="37" name="TextBox 36">
            <a:extLst>
              <a:ext uri="{FF2B5EF4-FFF2-40B4-BE49-F238E27FC236}">
                <a16:creationId xmlns:a16="http://schemas.microsoft.com/office/drawing/2014/main" id="{6E196E39-5A80-2244-812E-EBC495E5B20B}"/>
              </a:ext>
            </a:extLst>
          </p:cNvPr>
          <p:cNvSpPr txBox="1"/>
          <p:nvPr/>
        </p:nvSpPr>
        <p:spPr>
          <a:xfrm>
            <a:off x="8291895" y="1068198"/>
            <a:ext cx="3563604" cy="646331"/>
          </a:xfrm>
          <a:prstGeom prst="rect">
            <a:avLst/>
          </a:prstGeom>
          <a:noFill/>
        </p:spPr>
        <p:txBody>
          <a:bodyPr wrap="none" rtlCol="0">
            <a:spAutoFit/>
          </a:bodyPr>
          <a:lstStyle/>
          <a:p>
            <a:r>
              <a:rPr lang="en-US" b="1">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LinkedList</a:t>
            </a:r>
            <a:endParaRPr lang="en-US">
              <a:latin typeface="Segoe UI Historic" panose="020B0502040204020203" pitchFamily="34" charset="0"/>
              <a:ea typeface="Segoe UI Historic" panose="020B0502040204020203" pitchFamily="34" charset="0"/>
              <a:cs typeface="Segoe UI Historic" panose="020B0502040204020203" pitchFamily="34" charset="0"/>
            </a:endParaRPr>
          </a:p>
          <a:p>
            <a:pPr algn="ctr"/>
            <a:r>
              <a:rPr lang="en-US">
                <a:latin typeface="Segoe UI Historic" panose="020B0502040204020203" pitchFamily="34" charset="0"/>
                <a:ea typeface="Segoe UI Historic" panose="020B0502040204020203" pitchFamily="34" charset="0"/>
                <a:cs typeface="Segoe UI Historic" panose="020B0502040204020203" pitchFamily="34" charset="0"/>
              </a:rPr>
              <a:t>uses nodes as underlying storage</a:t>
            </a:r>
          </a:p>
        </p:txBody>
      </p:sp>
      <p:graphicFrame>
        <p:nvGraphicFramePr>
          <p:cNvPr id="38" name="Table 37">
            <a:extLst>
              <a:ext uri="{FF2B5EF4-FFF2-40B4-BE49-F238E27FC236}">
                <a16:creationId xmlns:a16="http://schemas.microsoft.com/office/drawing/2014/main" id="{9B86F5D7-01E5-7D4D-B802-40AA5DCA5EF8}"/>
              </a:ext>
            </a:extLst>
          </p:cNvPr>
          <p:cNvGraphicFramePr>
            <a:graphicFrameLocks noGrp="1"/>
          </p:cNvGraphicFramePr>
          <p:nvPr/>
        </p:nvGraphicFramePr>
        <p:xfrm>
          <a:off x="4273375" y="5554029"/>
          <a:ext cx="3166760" cy="729809"/>
        </p:xfrm>
        <a:graphic>
          <a:graphicData uri="http://schemas.openxmlformats.org/drawingml/2006/table">
            <a:tbl>
              <a:tblPr firstRow="1" bandRow="1">
                <a:tableStyleId>{5C22544A-7EE6-4342-B048-85BDC9FD1C3A}</a:tableStyleId>
              </a:tblPr>
              <a:tblGrid>
                <a:gridCol w="633352">
                  <a:extLst>
                    <a:ext uri="{9D8B030D-6E8A-4147-A177-3AD203B41FA5}">
                      <a16:colId xmlns:a16="http://schemas.microsoft.com/office/drawing/2014/main" val="4248359978"/>
                    </a:ext>
                  </a:extLst>
                </a:gridCol>
                <a:gridCol w="633352">
                  <a:extLst>
                    <a:ext uri="{9D8B030D-6E8A-4147-A177-3AD203B41FA5}">
                      <a16:colId xmlns:a16="http://schemas.microsoft.com/office/drawing/2014/main" val="2810211850"/>
                    </a:ext>
                  </a:extLst>
                </a:gridCol>
                <a:gridCol w="633352">
                  <a:extLst>
                    <a:ext uri="{9D8B030D-6E8A-4147-A177-3AD203B41FA5}">
                      <a16:colId xmlns:a16="http://schemas.microsoft.com/office/drawing/2014/main" val="1860582927"/>
                    </a:ext>
                  </a:extLst>
                </a:gridCol>
                <a:gridCol w="633352">
                  <a:extLst>
                    <a:ext uri="{9D8B030D-6E8A-4147-A177-3AD203B41FA5}">
                      <a16:colId xmlns:a16="http://schemas.microsoft.com/office/drawing/2014/main" val="4218443044"/>
                    </a:ext>
                  </a:extLst>
                </a:gridCol>
                <a:gridCol w="633352">
                  <a:extLst>
                    <a:ext uri="{9D8B030D-6E8A-4147-A177-3AD203B41FA5}">
                      <a16:colId xmlns:a16="http://schemas.microsoft.com/office/drawing/2014/main" val="3149305604"/>
                    </a:ext>
                  </a:extLst>
                </a:gridCol>
              </a:tblGrid>
              <a:tr h="277313">
                <a:tc>
                  <a:txBody>
                    <a:bodyPr/>
                    <a:lstStyle/>
                    <a:p>
                      <a:pPr algn="ctr"/>
                      <a:r>
                        <a:rPr lang="en-US" sz="1400" b="0">
                          <a:solidFill>
                            <a:srgbClr val="B6A479"/>
                          </a:solidFill>
                          <a:latin typeface="Courier New" panose="02070309020205020404" pitchFamily="49" charset="0"/>
                          <a:cs typeface="Courier New" panose="02070309020205020404" pitchFamily="49" charset="0"/>
                        </a:rPr>
                        <a:t>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a:solidFill>
                            <a:srgbClr val="B6A479"/>
                          </a:solidFill>
                          <a:latin typeface="Courier New" panose="02070309020205020404" pitchFamily="49" charset="0"/>
                          <a:cs typeface="Courier New" panose="02070309020205020404" pitchFamily="49" charset="0"/>
                        </a:rPr>
                        <a:t>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a:solidFill>
                            <a:srgbClr val="B6A479"/>
                          </a:solidFill>
                          <a:latin typeface="Courier New" panose="02070309020205020404" pitchFamily="49" charset="0"/>
                          <a:cs typeface="Courier New" panose="02070309020205020404" pitchFamily="49" charset="0"/>
                        </a:rPr>
                        <a:t>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a:solidFill>
                            <a:srgbClr val="B6A479"/>
                          </a:solidFill>
                          <a:latin typeface="Courier New" panose="02070309020205020404" pitchFamily="49" charset="0"/>
                          <a:cs typeface="Courier New" panose="02070309020205020404" pitchFamily="49" charset="0"/>
                        </a:rPr>
                        <a:t>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a:solidFill>
                            <a:srgbClr val="B6A479"/>
                          </a:solidFill>
                          <a:latin typeface="Courier New" panose="02070309020205020404" pitchFamily="49" charset="0"/>
                          <a:cs typeface="Courier New" panose="02070309020205020404" pitchFamily="49" charset="0"/>
                        </a:rPr>
                        <a:t>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4633687"/>
                  </a:ext>
                </a:extLst>
              </a:tr>
              <a:tr h="425009">
                <a:tc>
                  <a:txBody>
                    <a:bodyPr/>
                    <a:lstStyle/>
                    <a:p>
                      <a:pPr algn="ctr"/>
                      <a:r>
                        <a:rPr lang="en-US" sz="1400" b="1">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88.6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26.1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94.4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8680631"/>
                  </a:ext>
                </a:extLst>
              </a:tr>
            </a:tbl>
          </a:graphicData>
        </a:graphic>
      </p:graphicFrame>
      <p:sp>
        <p:nvSpPr>
          <p:cNvPr id="40" name="Left Bracket 39">
            <a:extLst>
              <a:ext uri="{FF2B5EF4-FFF2-40B4-BE49-F238E27FC236}">
                <a16:creationId xmlns:a16="http://schemas.microsoft.com/office/drawing/2014/main" id="{13D5CEA5-26BB-104D-865A-8C8348900F1E}"/>
              </a:ext>
            </a:extLst>
          </p:cNvPr>
          <p:cNvSpPr/>
          <p:nvPr/>
        </p:nvSpPr>
        <p:spPr>
          <a:xfrm rot="16200000">
            <a:off x="5162539" y="5424641"/>
            <a:ext cx="80670" cy="1858998"/>
          </a:xfrm>
          <a:prstGeom prst="leftBracket">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Left Bracket 40">
            <a:extLst>
              <a:ext uri="{FF2B5EF4-FFF2-40B4-BE49-F238E27FC236}">
                <a16:creationId xmlns:a16="http://schemas.microsoft.com/office/drawing/2014/main" id="{EC487118-BCF6-F64B-957B-1476318C1675}"/>
              </a:ext>
            </a:extLst>
          </p:cNvPr>
          <p:cNvSpPr/>
          <p:nvPr/>
        </p:nvSpPr>
        <p:spPr>
          <a:xfrm rot="16200000">
            <a:off x="6792267" y="5746949"/>
            <a:ext cx="80671" cy="1214379"/>
          </a:xfrm>
          <a:prstGeom prst="leftBracket">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2" name="Group 81">
            <a:extLst>
              <a:ext uri="{FF2B5EF4-FFF2-40B4-BE49-F238E27FC236}">
                <a16:creationId xmlns:a16="http://schemas.microsoft.com/office/drawing/2014/main" id="{C4710E77-30F6-BD47-82C8-5A3C1EA80C3A}"/>
              </a:ext>
            </a:extLst>
          </p:cNvPr>
          <p:cNvGrpSpPr/>
          <p:nvPr/>
        </p:nvGrpSpPr>
        <p:grpSpPr>
          <a:xfrm>
            <a:off x="8596893" y="5643902"/>
            <a:ext cx="3036054" cy="444216"/>
            <a:chOff x="6161778" y="2203456"/>
            <a:chExt cx="3036054" cy="444216"/>
          </a:xfrm>
        </p:grpSpPr>
        <p:grpSp>
          <p:nvGrpSpPr>
            <p:cNvPr id="57" name="Group 56">
              <a:extLst>
                <a:ext uri="{FF2B5EF4-FFF2-40B4-BE49-F238E27FC236}">
                  <a16:creationId xmlns:a16="http://schemas.microsoft.com/office/drawing/2014/main" id="{49EF16FF-58FB-264B-8DB1-1A7DF08DD5F7}"/>
                </a:ext>
              </a:extLst>
            </p:cNvPr>
            <p:cNvGrpSpPr/>
            <p:nvPr/>
          </p:nvGrpSpPr>
          <p:grpSpPr>
            <a:xfrm>
              <a:off x="6161778" y="2213423"/>
              <a:ext cx="1018250" cy="434249"/>
              <a:chOff x="6161778" y="2213423"/>
              <a:chExt cx="1018250" cy="434249"/>
            </a:xfrm>
          </p:grpSpPr>
          <p:sp>
            <p:nvSpPr>
              <p:cNvPr id="49" name="Rectangle 48">
                <a:extLst>
                  <a:ext uri="{FF2B5EF4-FFF2-40B4-BE49-F238E27FC236}">
                    <a16:creationId xmlns:a16="http://schemas.microsoft.com/office/drawing/2014/main" id="{64953385-55C9-184C-B36C-88306658C0A3}"/>
                  </a:ext>
                </a:extLst>
              </p:cNvPr>
              <p:cNvSpPr/>
              <p:nvPr/>
            </p:nvSpPr>
            <p:spPr>
              <a:xfrm>
                <a:off x="6168868" y="2213423"/>
                <a:ext cx="839156"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1AF6414D-45CA-B646-89B8-57A0593B610B}"/>
                  </a:ext>
                </a:extLst>
              </p:cNvPr>
              <p:cNvCxnSpPr>
                <a:cxnSpLocks/>
              </p:cNvCxnSpPr>
              <p:nvPr/>
            </p:nvCxnSpPr>
            <p:spPr>
              <a:xfrm>
                <a:off x="6783859" y="2217395"/>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5D480ADA-831D-E949-A378-E9F31C919026}"/>
                  </a:ext>
                </a:extLst>
              </p:cNvPr>
              <p:cNvSpPr txBox="1"/>
              <p:nvPr/>
            </p:nvSpPr>
            <p:spPr>
              <a:xfrm>
                <a:off x="6161778" y="2278406"/>
                <a:ext cx="654207" cy="307777"/>
              </a:xfrm>
              <a:prstGeom prst="rect">
                <a:avLst/>
              </a:prstGeom>
              <a:noFill/>
            </p:spPr>
            <p:txBody>
              <a:bodyPr wrap="square" rtlCol="0">
                <a:spAutoFit/>
              </a:bodyPr>
              <a:lstStyle/>
              <a:p>
                <a:r>
                  <a:rPr lang="en-US" sz="1400" b="1">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88.6</a:t>
                </a:r>
              </a:p>
            </p:txBody>
          </p:sp>
          <p:cxnSp>
            <p:nvCxnSpPr>
              <p:cNvPr id="56" name="Straight Arrow Connector 55">
                <a:extLst>
                  <a:ext uri="{FF2B5EF4-FFF2-40B4-BE49-F238E27FC236}">
                    <a16:creationId xmlns:a16="http://schemas.microsoft.com/office/drawing/2014/main" id="{0FA0FD63-A3FA-E24A-86E0-633B96FF0EE9}"/>
                  </a:ext>
                </a:extLst>
              </p:cNvPr>
              <p:cNvCxnSpPr/>
              <p:nvPr/>
            </p:nvCxnSpPr>
            <p:spPr>
              <a:xfrm>
                <a:off x="6893781" y="2430547"/>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9D581BA7-1BC4-9940-A834-883D4BA3CC29}"/>
                </a:ext>
              </a:extLst>
            </p:cNvPr>
            <p:cNvGrpSpPr/>
            <p:nvPr/>
          </p:nvGrpSpPr>
          <p:grpSpPr>
            <a:xfrm>
              <a:off x="7257824" y="2213422"/>
              <a:ext cx="1018250" cy="434249"/>
              <a:chOff x="6161778" y="2213423"/>
              <a:chExt cx="1018250" cy="434249"/>
            </a:xfrm>
          </p:grpSpPr>
          <p:sp>
            <p:nvSpPr>
              <p:cNvPr id="59" name="Rectangle 58">
                <a:extLst>
                  <a:ext uri="{FF2B5EF4-FFF2-40B4-BE49-F238E27FC236}">
                    <a16:creationId xmlns:a16="http://schemas.microsoft.com/office/drawing/2014/main" id="{4DD35A45-F187-F44B-BBFD-D4BCB1087D75}"/>
                  </a:ext>
                </a:extLst>
              </p:cNvPr>
              <p:cNvSpPr/>
              <p:nvPr/>
            </p:nvSpPr>
            <p:spPr>
              <a:xfrm>
                <a:off x="6168868" y="2213423"/>
                <a:ext cx="839156"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CC468A67-02DD-684A-830F-FE150AF64347}"/>
                  </a:ext>
                </a:extLst>
              </p:cNvPr>
              <p:cNvCxnSpPr>
                <a:cxnSpLocks/>
              </p:cNvCxnSpPr>
              <p:nvPr/>
            </p:nvCxnSpPr>
            <p:spPr>
              <a:xfrm>
                <a:off x="6783859" y="2217395"/>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0FBC64E-6547-AF47-9F6C-F3751E786634}"/>
                  </a:ext>
                </a:extLst>
              </p:cNvPr>
              <p:cNvSpPr txBox="1"/>
              <p:nvPr/>
            </p:nvSpPr>
            <p:spPr>
              <a:xfrm>
                <a:off x="6161778" y="2278406"/>
                <a:ext cx="654207" cy="307777"/>
              </a:xfrm>
              <a:prstGeom prst="rect">
                <a:avLst/>
              </a:prstGeom>
              <a:noFill/>
            </p:spPr>
            <p:txBody>
              <a:bodyPr wrap="square" rtlCol="0">
                <a:spAutoFit/>
              </a:bodyPr>
              <a:lstStyle/>
              <a:p>
                <a:r>
                  <a:rPr lang="en-US" sz="1400" b="1">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26.1</a:t>
                </a:r>
              </a:p>
            </p:txBody>
          </p:sp>
          <p:cxnSp>
            <p:nvCxnSpPr>
              <p:cNvPr id="62" name="Straight Arrow Connector 61">
                <a:extLst>
                  <a:ext uri="{FF2B5EF4-FFF2-40B4-BE49-F238E27FC236}">
                    <a16:creationId xmlns:a16="http://schemas.microsoft.com/office/drawing/2014/main" id="{F3F8BBC4-6519-D649-B364-5E30B5CA23AC}"/>
                  </a:ext>
                </a:extLst>
              </p:cNvPr>
              <p:cNvCxnSpPr/>
              <p:nvPr/>
            </p:nvCxnSpPr>
            <p:spPr>
              <a:xfrm>
                <a:off x="6893781" y="2430547"/>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444DF68-BE9A-EA42-BCC0-343587B11979}"/>
                </a:ext>
              </a:extLst>
            </p:cNvPr>
            <p:cNvGrpSpPr/>
            <p:nvPr/>
          </p:nvGrpSpPr>
          <p:grpSpPr>
            <a:xfrm>
              <a:off x="8351586" y="2203456"/>
              <a:ext cx="846246" cy="434249"/>
              <a:chOff x="6161778" y="2213423"/>
              <a:chExt cx="846246" cy="434249"/>
            </a:xfrm>
          </p:grpSpPr>
          <p:sp>
            <p:nvSpPr>
              <p:cNvPr id="64" name="Rectangle 63">
                <a:extLst>
                  <a:ext uri="{FF2B5EF4-FFF2-40B4-BE49-F238E27FC236}">
                    <a16:creationId xmlns:a16="http://schemas.microsoft.com/office/drawing/2014/main" id="{AEE78C4C-2DE3-684A-A46A-FD5A84B27827}"/>
                  </a:ext>
                </a:extLst>
              </p:cNvPr>
              <p:cNvSpPr/>
              <p:nvPr/>
            </p:nvSpPr>
            <p:spPr>
              <a:xfrm>
                <a:off x="6168868" y="2213423"/>
                <a:ext cx="839156"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D5B97DED-5A2C-EF49-B2AB-4809D3FB7D1E}"/>
                  </a:ext>
                </a:extLst>
              </p:cNvPr>
              <p:cNvCxnSpPr>
                <a:cxnSpLocks/>
              </p:cNvCxnSpPr>
              <p:nvPr/>
            </p:nvCxnSpPr>
            <p:spPr>
              <a:xfrm>
                <a:off x="6783859" y="2217395"/>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EC686BE-AA3C-8C45-B621-1442E95F994B}"/>
                  </a:ext>
                </a:extLst>
              </p:cNvPr>
              <p:cNvSpPr txBox="1"/>
              <p:nvPr/>
            </p:nvSpPr>
            <p:spPr>
              <a:xfrm>
                <a:off x="6161778" y="2278406"/>
                <a:ext cx="654207" cy="307777"/>
              </a:xfrm>
              <a:prstGeom prst="rect">
                <a:avLst/>
              </a:prstGeom>
              <a:noFill/>
            </p:spPr>
            <p:txBody>
              <a:bodyPr wrap="square" rtlCol="0">
                <a:spAutoFit/>
              </a:bodyPr>
              <a:lstStyle/>
              <a:p>
                <a:r>
                  <a:rPr lang="en-US" sz="1400" b="1">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94.4</a:t>
                </a:r>
              </a:p>
            </p:txBody>
          </p:sp>
        </p:grpSp>
        <p:cxnSp>
          <p:nvCxnSpPr>
            <p:cNvPr id="81" name="Straight Connector 80">
              <a:extLst>
                <a:ext uri="{FF2B5EF4-FFF2-40B4-BE49-F238E27FC236}">
                  <a16:creationId xmlns:a16="http://schemas.microsoft.com/office/drawing/2014/main" id="{F6DC59D0-3643-A94B-890B-2F95B8B46C6A}"/>
                </a:ext>
              </a:extLst>
            </p:cNvPr>
            <p:cNvCxnSpPr/>
            <p:nvPr/>
          </p:nvCxnSpPr>
          <p:spPr>
            <a:xfrm flipH="1">
              <a:off x="8973667" y="2203456"/>
              <a:ext cx="224165" cy="444215"/>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01E5004D-E66B-5A4E-97C7-9218CBA22EAA}"/>
              </a:ext>
            </a:extLst>
          </p:cNvPr>
          <p:cNvSpPr txBox="1"/>
          <p:nvPr/>
        </p:nvSpPr>
        <p:spPr>
          <a:xfrm>
            <a:off x="4940622" y="6409070"/>
            <a:ext cx="524503" cy="261610"/>
          </a:xfrm>
          <a:prstGeom prst="rect">
            <a:avLst/>
          </a:prstGeom>
          <a:noFill/>
        </p:spPr>
        <p:txBody>
          <a:bodyPr wrap="none" rtlCol="0">
            <a:spAutoFit/>
          </a:bodyPr>
          <a:lstStyle/>
          <a:p>
            <a:r>
              <a:rPr lang="en-US" sz="1100">
                <a:latin typeface="Courier New" panose="02070309020205020404" pitchFamily="49" charset="0"/>
                <a:cs typeface="Courier New" panose="02070309020205020404" pitchFamily="49" charset="0"/>
              </a:rPr>
              <a:t>list</a:t>
            </a:r>
          </a:p>
        </p:txBody>
      </p:sp>
      <p:sp>
        <p:nvSpPr>
          <p:cNvPr id="84" name="TextBox 83">
            <a:extLst>
              <a:ext uri="{FF2B5EF4-FFF2-40B4-BE49-F238E27FC236}">
                <a16:creationId xmlns:a16="http://schemas.microsoft.com/office/drawing/2014/main" id="{8328DF02-FF08-C34D-A75C-5C1B6D714826}"/>
              </a:ext>
            </a:extLst>
          </p:cNvPr>
          <p:cNvSpPr txBox="1"/>
          <p:nvPr/>
        </p:nvSpPr>
        <p:spPr>
          <a:xfrm>
            <a:off x="6328173" y="6409070"/>
            <a:ext cx="1034257" cy="261610"/>
          </a:xfrm>
          <a:prstGeom prst="rect">
            <a:avLst/>
          </a:prstGeom>
          <a:noFill/>
        </p:spPr>
        <p:txBody>
          <a:bodyPr wrap="none" rtlCol="0">
            <a:spAutoFit/>
          </a:bodyPr>
          <a:lstStyle/>
          <a:p>
            <a:r>
              <a:rPr lang="en-US" sz="1100">
                <a:latin typeface="Courier New" panose="02070309020205020404" pitchFamily="49" charset="0"/>
                <a:cs typeface="Courier New" panose="02070309020205020404" pitchFamily="49" charset="0"/>
              </a:rPr>
              <a:t>free space</a:t>
            </a:r>
          </a:p>
        </p:txBody>
      </p:sp>
      <p:sp>
        <p:nvSpPr>
          <p:cNvPr id="53" name="TextBox 52">
            <a:extLst>
              <a:ext uri="{FF2B5EF4-FFF2-40B4-BE49-F238E27FC236}">
                <a16:creationId xmlns:a16="http://schemas.microsoft.com/office/drawing/2014/main" id="{AF87B140-1986-9D4F-A825-EAF2F0A1B7C4}"/>
              </a:ext>
            </a:extLst>
          </p:cNvPr>
          <p:cNvSpPr txBox="1"/>
          <p:nvPr/>
        </p:nvSpPr>
        <p:spPr>
          <a:xfrm>
            <a:off x="288371" y="5062748"/>
            <a:ext cx="3877289" cy="2031325"/>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What method/situations will be much faster for LinkedList than for </a:t>
            </a:r>
            <a:r>
              <a:rPr lang="en-US" dirty="0" err="1">
                <a:latin typeface="Segoe UI Semilight" panose="020B0402040204020203" pitchFamily="34" charset="0"/>
                <a:cs typeface="Segoe UI Semilight" panose="020B0402040204020203" pitchFamily="34" charset="0"/>
              </a:rPr>
              <a:t>ArrayList</a:t>
            </a:r>
            <a:r>
              <a:rPr lang="en-US" dirty="0">
                <a:latin typeface="Segoe UI Semilight" panose="020B0402040204020203" pitchFamily="34" charset="0"/>
                <a:cs typeface="Segoe UI Semilight" panose="020B0402040204020203" pitchFamily="34" charset="0"/>
              </a:rPr>
              <a:t>?</a:t>
            </a:r>
          </a:p>
          <a:p>
            <a:endParaRPr lang="en-US" dirty="0">
              <a:latin typeface="Segoe UI Semilight" panose="020B0402040204020203" pitchFamily="34" charset="0"/>
              <a:cs typeface="Segoe UI Semilight" panose="020B0402040204020203" pitchFamily="34" charset="0"/>
            </a:endParaRPr>
          </a:p>
          <a:p>
            <a:r>
              <a:rPr lang="en-US" dirty="0">
                <a:latin typeface="Segoe UI Semilight" panose="020B0402040204020203" pitchFamily="34" charset="0"/>
                <a:cs typeface="Segoe UI Semilight" panose="020B0402040204020203" pitchFamily="34" charset="0"/>
              </a:rPr>
              <a:t>Please go to </a:t>
            </a:r>
            <a:r>
              <a:rPr lang="en-US" b="1" dirty="0">
                <a:latin typeface="Segoe UI Historic" panose="020B0502040204020203" pitchFamily="34" charset="0"/>
                <a:ea typeface="Segoe UI Historic" panose="020B0502040204020203" pitchFamily="34" charset="0"/>
                <a:cs typeface="Segoe UI Historic" panose="020B0502040204020203" pitchFamily="34" charset="0"/>
                <a:hlinkClick r:id="rId3"/>
              </a:rPr>
              <a:t>www.pollev.com/cse373activity </a:t>
            </a:r>
            <a:r>
              <a:rPr lang="en-US" dirty="0">
                <a:latin typeface="Segoe UI Historic" panose="020B0502040204020203" pitchFamily="34" charset="0"/>
                <a:ea typeface="Segoe UI Historic" panose="020B0502040204020203" pitchFamily="34" charset="0"/>
                <a:cs typeface="Segoe UI Historic" panose="020B0502040204020203" pitchFamily="34" charset="0"/>
                <a:hlinkClick r:id="rId3"/>
              </a:rPr>
              <a:t>to submit a</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 method/situation with a brief explanation why you think so.  </a:t>
            </a:r>
            <a:endParaRPr lang="en-US" dirty="0">
              <a:latin typeface="Segoe UI Semilight" panose="020B0402040204020203" pitchFamily="34" charset="0"/>
              <a:cs typeface="Segoe UI Semilight" panose="020B0402040204020203" pitchFamily="34" charset="0"/>
            </a:endParaRPr>
          </a:p>
        </p:txBody>
      </p:sp>
      <p:sp>
        <p:nvSpPr>
          <p:cNvPr id="67" name="TextBox 66">
            <a:extLst>
              <a:ext uri="{FF2B5EF4-FFF2-40B4-BE49-F238E27FC236}">
                <a16:creationId xmlns:a16="http://schemas.microsoft.com/office/drawing/2014/main" id="{C941F5A9-28C1-AD4D-8909-4CCFFA459778}"/>
              </a:ext>
            </a:extLst>
          </p:cNvPr>
          <p:cNvSpPr txBox="1"/>
          <p:nvPr/>
        </p:nvSpPr>
        <p:spPr>
          <a:xfrm>
            <a:off x="408909" y="4570106"/>
            <a:ext cx="1606145" cy="369332"/>
          </a:xfrm>
          <a:prstGeom prst="rect">
            <a:avLst/>
          </a:prstGeom>
          <a:solidFill>
            <a:srgbClr val="4C3282"/>
          </a:solidFill>
        </p:spPr>
        <p:txBody>
          <a:bodyPr wrap="none" rtlCol="0">
            <a:spAutoFit/>
          </a:bodyPr>
          <a:lstStyle/>
          <a:p>
            <a:r>
              <a:rPr lang="en-US"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Take 1 Minute</a:t>
            </a:r>
          </a:p>
        </p:txBody>
      </p:sp>
    </p:spTree>
    <p:extLst>
      <p:ext uri="{BB962C8B-B14F-4D97-AF65-F5344CB8AC3E}">
        <p14:creationId xmlns:p14="http://schemas.microsoft.com/office/powerpoint/2010/main" val="407599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6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74038-7B2F-4BBA-A191-FEEAF4CE357B}"/>
              </a:ext>
            </a:extLst>
          </p:cNvPr>
          <p:cNvSpPr>
            <a:spLocks noGrp="1"/>
          </p:cNvSpPr>
          <p:nvPr>
            <p:ph type="title"/>
          </p:nvPr>
        </p:nvSpPr>
        <p:spPr/>
        <p:txBody>
          <a:bodyPr/>
          <a:lstStyle/>
          <a:p>
            <a:r>
              <a:rPr lang="en-US"/>
              <a:t>Design Decisions</a:t>
            </a:r>
          </a:p>
        </p:txBody>
      </p:sp>
      <p:sp>
        <p:nvSpPr>
          <p:cNvPr id="3" name="Content Placeholder 2">
            <a:extLst>
              <a:ext uri="{FF2B5EF4-FFF2-40B4-BE49-F238E27FC236}">
                <a16:creationId xmlns:a16="http://schemas.microsoft.com/office/drawing/2014/main" id="{0431CBD5-547C-47D3-8CE9-64F11E59799F}"/>
              </a:ext>
            </a:extLst>
          </p:cNvPr>
          <p:cNvSpPr>
            <a:spLocks noGrp="1"/>
          </p:cNvSpPr>
          <p:nvPr>
            <p:ph idx="1"/>
          </p:nvPr>
        </p:nvSpPr>
        <p:spPr>
          <a:xfrm>
            <a:off x="575240" y="1463857"/>
            <a:ext cx="11187258" cy="4657543"/>
          </a:xfrm>
        </p:spPr>
        <p:txBody>
          <a:bodyPr/>
          <a:lstStyle/>
          <a:p>
            <a:r>
              <a:rPr lang="en-US"/>
              <a:t>For every ADT there are lots of different ways to implement them</a:t>
            </a:r>
          </a:p>
          <a:p>
            <a:r>
              <a:rPr lang="en-US"/>
              <a:t>Based on your situation you should consider:</a:t>
            </a:r>
          </a:p>
          <a:p>
            <a:pPr lvl="1"/>
            <a:r>
              <a:rPr lang="en-US"/>
              <a:t>Memory vs Speed</a:t>
            </a:r>
          </a:p>
          <a:p>
            <a:pPr lvl="1"/>
            <a:r>
              <a:rPr lang="en-US"/>
              <a:t>Generic/Reusability vs Specific/Specialized</a:t>
            </a:r>
          </a:p>
          <a:p>
            <a:pPr lvl="1"/>
            <a:r>
              <a:rPr lang="en-US"/>
              <a:t>One Function vs Another</a:t>
            </a:r>
          </a:p>
          <a:p>
            <a:pPr lvl="1"/>
            <a:r>
              <a:rPr lang="en-US"/>
              <a:t>Robustness vs Performance</a:t>
            </a:r>
          </a:p>
          <a:p>
            <a:pPr lvl="1"/>
            <a:endParaRPr lang="en-US"/>
          </a:p>
          <a:p>
            <a:pPr marL="128016" lvl="1" indent="0">
              <a:buNone/>
            </a:pPr>
            <a:r>
              <a:rPr lang="en-US" sz="2200">
                <a:solidFill>
                  <a:srgbClr val="4C3282"/>
                </a:solidFill>
              </a:rPr>
              <a:t>This class is all about implementing ADTs based on making the right design tradeoffs!</a:t>
            </a:r>
          </a:p>
          <a:p>
            <a:pPr marL="128016" lvl="1" indent="0">
              <a:buNone/>
            </a:pPr>
            <a:r>
              <a:rPr lang="en-US" sz="2200"/>
              <a:t>&gt; A common topic in interview questions</a:t>
            </a:r>
          </a:p>
        </p:txBody>
      </p:sp>
      <p:sp>
        <p:nvSpPr>
          <p:cNvPr id="4" name="Footer Placeholder 3">
            <a:extLst>
              <a:ext uri="{FF2B5EF4-FFF2-40B4-BE49-F238E27FC236}">
                <a16:creationId xmlns:a16="http://schemas.microsoft.com/office/drawing/2014/main" id="{28033616-31F4-44BF-A8ED-A782588FDF0A}"/>
              </a:ext>
            </a:extLst>
          </p:cNvPr>
          <p:cNvSpPr>
            <a:spLocks noGrp="1"/>
          </p:cNvSpPr>
          <p:nvPr>
            <p:ph type="ftr" sz="quarter" idx="11"/>
          </p:nvPr>
        </p:nvSpPr>
        <p:spPr/>
        <p:txBody>
          <a:bodyPr/>
          <a:lstStyle/>
          <a:p>
            <a:r>
              <a:rPr lang="en-US"/>
              <a:t>CSE 373 19 </a:t>
            </a:r>
            <a:r>
              <a:rPr lang="en-US" err="1"/>
              <a:t>wi</a:t>
            </a:r>
            <a:r>
              <a:rPr lang="en-US"/>
              <a:t> - Kasey Champion</a:t>
            </a:r>
          </a:p>
        </p:txBody>
      </p:sp>
      <p:sp>
        <p:nvSpPr>
          <p:cNvPr id="5" name="Slide Number Placeholder 4">
            <a:extLst>
              <a:ext uri="{FF2B5EF4-FFF2-40B4-BE49-F238E27FC236}">
                <a16:creationId xmlns:a16="http://schemas.microsoft.com/office/drawing/2014/main" id="{57E72B77-9E0F-4E4D-83D8-3A4AF6BBFCD8}"/>
              </a:ext>
            </a:extLst>
          </p:cNvPr>
          <p:cNvSpPr>
            <a:spLocks noGrp="1"/>
          </p:cNvSpPr>
          <p:nvPr>
            <p:ph type="sldNum" sz="quarter" idx="12"/>
          </p:nvPr>
        </p:nvSpPr>
        <p:spPr/>
        <p:txBody>
          <a:bodyPr/>
          <a:lstStyle/>
          <a:p>
            <a:fld id="{659665DE-58FC-41F4-AC58-2C90A5E00527}" type="slidenum">
              <a:rPr lang="en-US" smtClean="0"/>
              <a:t>13</a:t>
            </a:fld>
            <a:endParaRPr lang="en-US"/>
          </a:p>
        </p:txBody>
      </p:sp>
    </p:spTree>
    <p:extLst>
      <p:ext uri="{BB962C8B-B14F-4D97-AF65-F5344CB8AC3E}">
        <p14:creationId xmlns:p14="http://schemas.microsoft.com/office/powerpoint/2010/main" val="52211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Design Decisions</a:t>
            </a:r>
          </a:p>
        </p:txBody>
      </p:sp>
      <p:sp>
        <p:nvSpPr>
          <p:cNvPr id="3" name="Content Placeholder 2"/>
          <p:cNvSpPr>
            <a:spLocks noGrp="1"/>
          </p:cNvSpPr>
          <p:nvPr>
            <p:ph idx="1"/>
          </p:nvPr>
        </p:nvSpPr>
        <p:spPr/>
        <p:txBody>
          <a:bodyPr/>
          <a:lstStyle/>
          <a:p>
            <a:r>
              <a:rPr lang="en-US" dirty="0"/>
              <a:t>Dub Street Burgers is implementing a new system for ticket (i.e. food order) management. </a:t>
            </a:r>
          </a:p>
          <a:p>
            <a:r>
              <a:rPr lang="en-US" dirty="0"/>
              <a:t>When a new ticket comes in, it is placed at the end of the set of tickets.</a:t>
            </a:r>
          </a:p>
          <a:p>
            <a:r>
              <a:rPr lang="en-US" dirty="0"/>
              <a:t>Food is prepared in approximately the same order it was requested, but sometimes tickets are fulfilled out of order.</a:t>
            </a:r>
          </a:p>
          <a:p>
            <a:endParaRPr lang="en-US" dirty="0"/>
          </a:p>
          <a:p>
            <a:r>
              <a:rPr lang="en-US" dirty="0"/>
              <a:t>Let’s represent tickets as a list. Which of our ADT implementations should we use? </a:t>
            </a:r>
          </a:p>
          <a:p>
            <a:r>
              <a:rPr lang="en-US" dirty="0"/>
              <a:t>Why?</a:t>
            </a:r>
          </a:p>
          <a:p>
            <a:endParaRPr lang="en-US" dirty="0"/>
          </a:p>
        </p:txBody>
      </p:sp>
      <p:sp>
        <p:nvSpPr>
          <p:cNvPr id="4" name="Footer Placeholder 3"/>
          <p:cNvSpPr>
            <a:spLocks noGrp="1"/>
          </p:cNvSpPr>
          <p:nvPr>
            <p:ph type="ftr" sz="quarter" idx="11"/>
          </p:nvPr>
        </p:nvSpPr>
        <p:spPr/>
        <p:txBody>
          <a:bodyPr/>
          <a:lstStyle/>
          <a:p>
            <a:r>
              <a:rPr lang="es-ES"/>
              <a:t>CSE 373 Su 19 -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14</a:t>
            </a:fld>
            <a:endParaRPr lang="en-US"/>
          </a:p>
        </p:txBody>
      </p:sp>
      <p:sp>
        <p:nvSpPr>
          <p:cNvPr id="6" name="TextBox 5">
            <a:extLst>
              <a:ext uri="{FF2B5EF4-FFF2-40B4-BE49-F238E27FC236}">
                <a16:creationId xmlns:a16="http://schemas.microsoft.com/office/drawing/2014/main" id="{B01E1CB0-5477-1346-B649-D173F9FF74FF}"/>
              </a:ext>
            </a:extLst>
          </p:cNvPr>
          <p:cNvSpPr txBox="1"/>
          <p:nvPr/>
        </p:nvSpPr>
        <p:spPr>
          <a:xfrm>
            <a:off x="8312488" y="585943"/>
            <a:ext cx="1703928" cy="369332"/>
          </a:xfrm>
          <a:prstGeom prst="rect">
            <a:avLst/>
          </a:prstGeom>
          <a:solidFill>
            <a:srgbClr val="4C3282"/>
          </a:solidFill>
        </p:spPr>
        <p:txBody>
          <a:bodyPr wrap="none" rtlCol="0">
            <a:spAutoFit/>
          </a:bodyPr>
          <a:lstStyle/>
          <a:p>
            <a:r>
              <a:rPr lang="en-US"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Take 3 Minutes</a:t>
            </a:r>
          </a:p>
        </p:txBody>
      </p:sp>
    </p:spTree>
    <p:extLst>
      <p:ext uri="{BB962C8B-B14F-4D97-AF65-F5344CB8AC3E}">
        <p14:creationId xmlns:p14="http://schemas.microsoft.com/office/powerpoint/2010/main" val="370745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615B0-3BBC-DB42-A656-39D191683742}"/>
              </a:ext>
            </a:extLst>
          </p:cNvPr>
          <p:cNvSpPr>
            <a:spLocks noGrp="1"/>
          </p:cNvSpPr>
          <p:nvPr>
            <p:ph type="title"/>
          </p:nvPr>
        </p:nvSpPr>
        <p:spPr/>
        <p:txBody>
          <a:bodyPr>
            <a:normAutofit fontScale="90000"/>
          </a:bodyPr>
          <a:lstStyle/>
          <a:p>
            <a:r>
              <a:rPr lang="en-US" dirty="0"/>
              <a:t>We’re going to try some more online activities here: please have some mercy</a:t>
            </a:r>
          </a:p>
        </p:txBody>
      </p:sp>
      <p:sp>
        <p:nvSpPr>
          <p:cNvPr id="3" name="Content Placeholder 2">
            <a:extLst>
              <a:ext uri="{FF2B5EF4-FFF2-40B4-BE49-F238E27FC236}">
                <a16:creationId xmlns:a16="http://schemas.microsoft.com/office/drawing/2014/main" id="{14FD315A-5E10-A54C-92DE-73C39876ED00}"/>
              </a:ext>
            </a:extLst>
          </p:cNvPr>
          <p:cNvSpPr>
            <a:spLocks noGrp="1"/>
          </p:cNvSpPr>
          <p:nvPr>
            <p:ph idx="1"/>
          </p:nvPr>
        </p:nvSpPr>
        <p:spPr/>
        <p:txBody>
          <a:bodyPr/>
          <a:lstStyle/>
          <a:p>
            <a:pPr marL="0" indent="0">
              <a:buNone/>
            </a:pPr>
            <a:r>
              <a:rPr lang="en-US" dirty="0"/>
              <a:t>We’re going to group you all into groups of ~5 students with the Zoom breakouts feature, click </a:t>
            </a:r>
            <a:r>
              <a:rPr lang="en-US" dirty="0">
                <a:hlinkClick r:id="rId2"/>
              </a:rPr>
              <a:t>here</a:t>
            </a:r>
            <a:r>
              <a:rPr lang="en-US" dirty="0"/>
              <a:t> for some instructions with screenshots about how to use it if you’re stuck / not sure. You should be able to just click join, but if you’re trouble check out the slides.</a:t>
            </a:r>
          </a:p>
          <a:p>
            <a:pPr marL="0" indent="0">
              <a:buNone/>
            </a:pPr>
            <a:endParaRPr lang="en-US" dirty="0"/>
          </a:p>
          <a:p>
            <a:r>
              <a:rPr lang="en-US" dirty="0"/>
              <a:t>With your group, discuss and submit an answer (or multiple if you have different opinions!) and vote at</a:t>
            </a:r>
          </a:p>
          <a:p>
            <a:r>
              <a:rPr lang="en-US" b="1" dirty="0">
                <a:latin typeface="Segoe UI Historic" panose="020B0502040204020203" pitchFamily="34" charset="0"/>
                <a:ea typeface="Segoe UI Historic" panose="020B0502040204020203" pitchFamily="34" charset="0"/>
                <a:cs typeface="Segoe UI Historic" panose="020B0502040204020203" pitchFamily="34" charset="0"/>
                <a:hlinkClick r:id="rId3"/>
              </a:rPr>
              <a:t>www.pollev.com/cse373activity</a:t>
            </a:r>
            <a:endParaRPr lang="en-US" dirty="0"/>
          </a:p>
          <a:p>
            <a:endParaRPr lang="en-US" dirty="0"/>
          </a:p>
        </p:txBody>
      </p:sp>
      <p:sp>
        <p:nvSpPr>
          <p:cNvPr id="4" name="Footer Placeholder 3">
            <a:extLst>
              <a:ext uri="{FF2B5EF4-FFF2-40B4-BE49-F238E27FC236}">
                <a16:creationId xmlns:a16="http://schemas.microsoft.com/office/drawing/2014/main" id="{53832961-CBED-BF45-85D5-595B39B4B907}"/>
              </a:ext>
            </a:extLst>
          </p:cNvPr>
          <p:cNvSpPr>
            <a:spLocks noGrp="1"/>
          </p:cNvSpPr>
          <p:nvPr>
            <p:ph type="ftr" sz="quarter" idx="11"/>
          </p:nvPr>
        </p:nvSpPr>
        <p:spPr/>
        <p:txBody>
          <a:bodyPr/>
          <a:lstStyle/>
          <a:p>
            <a:r>
              <a:rPr lang="en-US"/>
              <a:t>CSE 373 19 WI - Kasey Champion</a:t>
            </a:r>
            <a:endParaRPr lang="en-US" dirty="0"/>
          </a:p>
        </p:txBody>
      </p:sp>
      <p:sp>
        <p:nvSpPr>
          <p:cNvPr id="5" name="Slide Number Placeholder 4">
            <a:extLst>
              <a:ext uri="{FF2B5EF4-FFF2-40B4-BE49-F238E27FC236}">
                <a16:creationId xmlns:a16="http://schemas.microsoft.com/office/drawing/2014/main" id="{E9ED82F2-CE75-234D-BD65-D3AF8172EF96}"/>
              </a:ext>
            </a:extLst>
          </p:cNvPr>
          <p:cNvSpPr>
            <a:spLocks noGrp="1"/>
          </p:cNvSpPr>
          <p:nvPr>
            <p:ph type="sldNum" sz="quarter" idx="12"/>
          </p:nvPr>
        </p:nvSpPr>
        <p:spPr/>
        <p:txBody>
          <a:bodyPr/>
          <a:lstStyle/>
          <a:p>
            <a:fld id="{659665DE-58FC-41F4-AC58-2C90A5E00527}" type="slidenum">
              <a:rPr lang="en-US" smtClean="0"/>
              <a:t>15</a:t>
            </a:fld>
            <a:endParaRPr lang="en-US"/>
          </a:p>
        </p:txBody>
      </p:sp>
    </p:spTree>
    <p:extLst>
      <p:ext uri="{BB962C8B-B14F-4D97-AF65-F5344CB8AC3E}">
        <p14:creationId xmlns:p14="http://schemas.microsoft.com/office/powerpoint/2010/main" val="1368928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Design Decisions</a:t>
            </a:r>
          </a:p>
        </p:txBody>
      </p:sp>
      <p:sp>
        <p:nvSpPr>
          <p:cNvPr id="3" name="Content Placeholder 2"/>
          <p:cNvSpPr>
            <a:spLocks noGrp="1"/>
          </p:cNvSpPr>
          <p:nvPr>
            <p:ph idx="1"/>
          </p:nvPr>
        </p:nvSpPr>
        <p:spPr/>
        <p:txBody>
          <a:bodyPr/>
          <a:lstStyle/>
          <a:p>
            <a:r>
              <a:rPr lang="en-US"/>
              <a:t>Let’s represent tickets as a list. Which of our ADT implementations should we use?</a:t>
            </a:r>
          </a:p>
          <a:p>
            <a:r>
              <a:rPr lang="en-US"/>
              <a:t>Why?</a:t>
            </a:r>
          </a:p>
          <a:p>
            <a:endParaRPr lang="en-US"/>
          </a:p>
          <a:p>
            <a:r>
              <a:rPr lang="en-US" err="1"/>
              <a:t>ArrayList</a:t>
            </a:r>
            <a:endParaRPr lang="en-US"/>
          </a:p>
          <a:p>
            <a:r>
              <a:rPr lang="en-US"/>
              <a:t>Creating a new ticket is very fast (as long as we don’t resize), and I want the cooks to be able to see all the orders right away.</a:t>
            </a:r>
          </a:p>
          <a:p>
            <a:endParaRPr lang="en-US"/>
          </a:p>
          <a:p>
            <a:r>
              <a:rPr lang="en-US" err="1"/>
              <a:t>LinkedList</a:t>
            </a:r>
            <a:endParaRPr lang="en-US"/>
          </a:p>
          <a:p>
            <a:r>
              <a:rPr lang="en-US"/>
              <a:t>We’ll mostly be removing from the front of the list, which is much faster for the </a:t>
            </a:r>
            <a:r>
              <a:rPr lang="en-US" err="1"/>
              <a:t>linkedlist</a:t>
            </a:r>
            <a:r>
              <a:rPr lang="en-US"/>
              <a:t> (no shifting), and I want finished orders to be removed fast so they aren’t distracting.</a:t>
            </a:r>
          </a:p>
        </p:txBody>
      </p:sp>
      <p:sp>
        <p:nvSpPr>
          <p:cNvPr id="4" name="Footer Placeholder 3"/>
          <p:cNvSpPr>
            <a:spLocks noGrp="1"/>
          </p:cNvSpPr>
          <p:nvPr>
            <p:ph type="ftr" sz="quarter" idx="11"/>
          </p:nvPr>
        </p:nvSpPr>
        <p:spPr/>
        <p:txBody>
          <a:bodyPr/>
          <a:lstStyle/>
          <a:p>
            <a:r>
              <a:rPr lang="es-ES"/>
              <a:t>CSE 373 Su 19 -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16</a:t>
            </a:fld>
            <a:endParaRPr lang="en-US"/>
          </a:p>
        </p:txBody>
      </p:sp>
    </p:spTree>
    <p:extLst>
      <p:ext uri="{BB962C8B-B14F-4D97-AF65-F5344CB8AC3E}">
        <p14:creationId xmlns:p14="http://schemas.microsoft.com/office/powerpoint/2010/main" val="662117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Design Decisions</a:t>
            </a:r>
          </a:p>
        </p:txBody>
      </p:sp>
      <p:sp>
        <p:nvSpPr>
          <p:cNvPr id="3" name="Content Placeholder 2"/>
          <p:cNvSpPr>
            <a:spLocks noGrp="1"/>
          </p:cNvSpPr>
          <p:nvPr>
            <p:ph idx="1"/>
          </p:nvPr>
        </p:nvSpPr>
        <p:spPr/>
        <p:txBody>
          <a:bodyPr/>
          <a:lstStyle/>
          <a:p>
            <a:r>
              <a:rPr lang="en-US"/>
              <a:t>Both </a:t>
            </a:r>
            <a:r>
              <a:rPr lang="en-US" err="1"/>
              <a:t>ArrayList</a:t>
            </a:r>
            <a:r>
              <a:rPr lang="en-US"/>
              <a:t> and </a:t>
            </a:r>
            <a:r>
              <a:rPr lang="en-US" err="1"/>
              <a:t>LinkedList</a:t>
            </a:r>
            <a:r>
              <a:rPr lang="en-US"/>
              <a:t> implementations have pros and cons.</a:t>
            </a:r>
          </a:p>
          <a:p>
            <a:r>
              <a:rPr lang="en-US"/>
              <a:t>Neither is strictly better than the other.</a:t>
            </a:r>
          </a:p>
          <a:p>
            <a:endParaRPr lang="en-US"/>
          </a:p>
          <a:p>
            <a:r>
              <a:rPr lang="en-US"/>
              <a:t>Some major objectives of this course:</a:t>
            </a:r>
          </a:p>
          <a:p>
            <a:r>
              <a:rPr lang="en-US" b="1"/>
              <a:t>Evaluating</a:t>
            </a:r>
            <a:r>
              <a:rPr lang="en-US"/>
              <a:t> pros and cons</a:t>
            </a:r>
          </a:p>
          <a:p>
            <a:r>
              <a:rPr lang="en-US" b="1"/>
              <a:t>Deciding </a:t>
            </a:r>
            <a:r>
              <a:rPr lang="en-US"/>
              <a:t>on a design</a:t>
            </a:r>
          </a:p>
          <a:p>
            <a:r>
              <a:rPr lang="en-US" b="1"/>
              <a:t>Defending </a:t>
            </a:r>
            <a:r>
              <a:rPr lang="en-US"/>
              <a:t>that design decision</a:t>
            </a:r>
          </a:p>
          <a:p>
            <a:endParaRPr lang="en-US"/>
          </a:p>
          <a:p>
            <a:r>
              <a:rPr lang="en-US"/>
              <a:t>Especially when there’s more than one possible answer.</a:t>
            </a:r>
          </a:p>
        </p:txBody>
      </p:sp>
      <p:sp>
        <p:nvSpPr>
          <p:cNvPr id="4" name="Footer Placeholder 3"/>
          <p:cNvSpPr>
            <a:spLocks noGrp="1"/>
          </p:cNvSpPr>
          <p:nvPr>
            <p:ph type="ftr" sz="quarter" idx="11"/>
          </p:nvPr>
        </p:nvSpPr>
        <p:spPr/>
        <p:txBody>
          <a:bodyPr/>
          <a:lstStyle/>
          <a:p>
            <a:r>
              <a:rPr lang="es-ES"/>
              <a:t>CSE 373 Su 19 -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17</a:t>
            </a:fld>
            <a:endParaRPr lang="en-US"/>
          </a:p>
        </p:txBody>
      </p:sp>
    </p:spTree>
    <p:extLst>
      <p:ext uri="{BB962C8B-B14F-4D97-AF65-F5344CB8AC3E}">
        <p14:creationId xmlns:p14="http://schemas.microsoft.com/office/powerpoint/2010/main" val="681314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78DA-4FC3-9C47-B3AF-DEEBA08D21A0}"/>
              </a:ext>
            </a:extLst>
          </p:cNvPr>
          <p:cNvSpPr>
            <a:spLocks noGrp="1"/>
          </p:cNvSpPr>
          <p:nvPr>
            <p:ph type="title"/>
          </p:nvPr>
        </p:nvSpPr>
        <p:spPr/>
        <p:txBody>
          <a:bodyPr/>
          <a:lstStyle/>
          <a:p>
            <a:r>
              <a:rPr lang="en-US" dirty="0"/>
              <a:t>Question Break</a:t>
            </a:r>
          </a:p>
        </p:txBody>
      </p:sp>
      <p:sp>
        <p:nvSpPr>
          <p:cNvPr id="3" name="Slide Number Placeholder 2">
            <a:extLst>
              <a:ext uri="{FF2B5EF4-FFF2-40B4-BE49-F238E27FC236}">
                <a16:creationId xmlns:a16="http://schemas.microsoft.com/office/drawing/2014/main" id="{E9F88DE8-18E3-4A42-BF5C-33A07594EB5E}"/>
              </a:ext>
            </a:extLst>
          </p:cNvPr>
          <p:cNvSpPr>
            <a:spLocks noGrp="1"/>
          </p:cNvSpPr>
          <p:nvPr>
            <p:ph type="sldNum" sz="quarter" idx="12"/>
          </p:nvPr>
        </p:nvSpPr>
        <p:spPr/>
        <p:txBody>
          <a:bodyPr/>
          <a:lstStyle/>
          <a:p>
            <a:fld id="{659665DE-58FC-41F4-AC58-2C90A5E00527}" type="slidenum">
              <a:rPr lang="en-US" smtClean="0"/>
              <a:pPr/>
              <a:t>18</a:t>
            </a:fld>
            <a:endParaRPr lang="en-US"/>
          </a:p>
        </p:txBody>
      </p:sp>
      <p:sp>
        <p:nvSpPr>
          <p:cNvPr id="4" name="Text Placeholder 3">
            <a:extLst>
              <a:ext uri="{FF2B5EF4-FFF2-40B4-BE49-F238E27FC236}">
                <a16:creationId xmlns:a16="http://schemas.microsoft.com/office/drawing/2014/main" id="{A6ACACC9-1F67-184E-B857-978559EBA17A}"/>
              </a:ext>
            </a:extLst>
          </p:cNvPr>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688AECBB-3BE8-644C-8AEB-DE8E770FD3C9}"/>
              </a:ext>
            </a:extLst>
          </p:cNvPr>
          <p:cNvSpPr>
            <a:spLocks noGrp="1"/>
          </p:cNvSpPr>
          <p:nvPr>
            <p:ph type="ftr" sz="quarter" idx="11"/>
          </p:nvPr>
        </p:nvSpPr>
        <p:spPr/>
        <p:txBody>
          <a:bodyPr/>
          <a:lstStyle/>
          <a:p>
            <a:r>
              <a:rPr lang="en-US"/>
              <a:t>CSE 373 20 SP – champion &amp; Chun</a:t>
            </a:r>
            <a:endParaRPr lang="en-US" dirty="0"/>
          </a:p>
        </p:txBody>
      </p:sp>
    </p:spTree>
    <p:extLst>
      <p:ext uri="{BB962C8B-B14F-4D97-AF65-F5344CB8AC3E}">
        <p14:creationId xmlns:p14="http://schemas.microsoft.com/office/powerpoint/2010/main" val="2833067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A6C0A3A-189F-DE4D-AE5F-C00CBA587231}"/>
              </a:ext>
            </a:extLst>
          </p:cNvPr>
          <p:cNvSpPr>
            <a:spLocks noGrp="1"/>
          </p:cNvSpPr>
          <p:nvPr>
            <p:ph type="ftr" sz="quarter" idx="11"/>
          </p:nvPr>
        </p:nvSpPr>
        <p:spPr/>
        <p:txBody>
          <a:bodyPr/>
          <a:lstStyle/>
          <a:p>
            <a:r>
              <a:rPr lang="en-US"/>
              <a:t>CSE 373 SP 18 - Kasey Champion</a:t>
            </a:r>
          </a:p>
        </p:txBody>
      </p:sp>
      <p:sp>
        <p:nvSpPr>
          <p:cNvPr id="3" name="Slide Number Placeholder 2">
            <a:extLst>
              <a:ext uri="{FF2B5EF4-FFF2-40B4-BE49-F238E27FC236}">
                <a16:creationId xmlns:a16="http://schemas.microsoft.com/office/drawing/2014/main" id="{EA6B7DF7-B160-FD48-8565-64CBF3B6BE40}"/>
              </a:ext>
            </a:extLst>
          </p:cNvPr>
          <p:cNvSpPr>
            <a:spLocks noGrp="1"/>
          </p:cNvSpPr>
          <p:nvPr>
            <p:ph type="sldNum" sz="quarter" idx="12"/>
          </p:nvPr>
        </p:nvSpPr>
        <p:spPr/>
        <p:txBody>
          <a:bodyPr/>
          <a:lstStyle/>
          <a:p>
            <a:fld id="{659665DE-58FC-41F4-AC58-2C90A5E00527}" type="slidenum">
              <a:rPr lang="en-US" smtClean="0"/>
              <a:t>19</a:t>
            </a:fld>
            <a:endParaRPr lang="en-US"/>
          </a:p>
        </p:txBody>
      </p:sp>
      <p:sp>
        <p:nvSpPr>
          <p:cNvPr id="4" name="TextBox 3">
            <a:extLst>
              <a:ext uri="{FF2B5EF4-FFF2-40B4-BE49-F238E27FC236}">
                <a16:creationId xmlns:a16="http://schemas.microsoft.com/office/drawing/2014/main" id="{E8D7488A-46B1-EC46-B5D5-B347C538DFB0}"/>
              </a:ext>
            </a:extLst>
          </p:cNvPr>
          <p:cNvSpPr txBox="1"/>
          <p:nvPr/>
        </p:nvSpPr>
        <p:spPr>
          <a:xfrm>
            <a:off x="2978727" y="2590800"/>
            <a:ext cx="3368423" cy="369332"/>
          </a:xfrm>
          <a:prstGeom prst="rect">
            <a:avLst/>
          </a:prstGeom>
          <a:noFill/>
        </p:spPr>
        <p:txBody>
          <a:bodyPr wrap="none" rtlCol="0">
            <a:spAutoFit/>
          </a:bodyPr>
          <a:lstStyle/>
          <a:p>
            <a:r>
              <a:rPr lang="en-US" dirty="0"/>
              <a:t>This is where we stopped in lecture</a:t>
            </a:r>
          </a:p>
        </p:txBody>
      </p:sp>
    </p:spTree>
    <p:extLst>
      <p:ext uri="{BB962C8B-B14F-4D97-AF65-F5344CB8AC3E}">
        <p14:creationId xmlns:p14="http://schemas.microsoft.com/office/powerpoint/2010/main" val="3541486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C33F1-32B4-364C-B33D-B7E8141994F0}"/>
              </a:ext>
            </a:extLst>
          </p:cNvPr>
          <p:cNvSpPr>
            <a:spLocks noGrp="1"/>
          </p:cNvSpPr>
          <p:nvPr>
            <p:ph type="title"/>
          </p:nvPr>
        </p:nvSpPr>
        <p:spPr/>
        <p:txBody>
          <a:bodyPr/>
          <a:lstStyle/>
          <a:p>
            <a:r>
              <a:rPr lang="en-US" dirty="0"/>
              <a:t>Warm Up</a:t>
            </a:r>
          </a:p>
        </p:txBody>
      </p:sp>
      <p:sp>
        <p:nvSpPr>
          <p:cNvPr id="3" name="Content Placeholder 2">
            <a:extLst>
              <a:ext uri="{FF2B5EF4-FFF2-40B4-BE49-F238E27FC236}">
                <a16:creationId xmlns:a16="http://schemas.microsoft.com/office/drawing/2014/main" id="{64A17393-4AD0-4F46-8C43-694E80340ADE}"/>
              </a:ext>
            </a:extLst>
          </p:cNvPr>
          <p:cNvSpPr>
            <a:spLocks noGrp="1"/>
          </p:cNvSpPr>
          <p:nvPr>
            <p:ph idx="1"/>
          </p:nvPr>
        </p:nvSpPr>
        <p:spPr>
          <a:xfrm>
            <a:off x="592785" y="2537570"/>
            <a:ext cx="4893615" cy="3095951"/>
          </a:xfrm>
          <a:ln>
            <a:solidFill>
              <a:srgbClr val="4C3282"/>
            </a:solidFill>
          </a:ln>
        </p:spPr>
        <p:txBody>
          <a:bodyPr/>
          <a:lstStyle/>
          <a:p>
            <a:r>
              <a:rPr lang="en-US" dirty="0"/>
              <a:t>Which of the following is NOT an “ADT”:</a:t>
            </a:r>
          </a:p>
          <a:p>
            <a:pPr lvl="1"/>
            <a:r>
              <a:rPr lang="en-US" sz="2200" dirty="0"/>
              <a:t>List</a:t>
            </a:r>
          </a:p>
          <a:p>
            <a:pPr lvl="1"/>
            <a:r>
              <a:rPr lang="en-US" sz="2200" dirty="0" err="1"/>
              <a:t>ArrayList</a:t>
            </a:r>
            <a:endParaRPr lang="en-US" sz="2200" dirty="0"/>
          </a:p>
          <a:p>
            <a:pPr lvl="1"/>
            <a:r>
              <a:rPr lang="en-US" sz="2200" dirty="0"/>
              <a:t>Set</a:t>
            </a:r>
          </a:p>
          <a:p>
            <a:pPr lvl="1"/>
            <a:r>
              <a:rPr lang="en-US" sz="2200" dirty="0"/>
              <a:t>Map</a:t>
            </a:r>
          </a:p>
          <a:p>
            <a:pPr lvl="1"/>
            <a:r>
              <a:rPr lang="en-US" sz="2200" dirty="0" err="1"/>
              <a:t>TreeMap</a:t>
            </a:r>
            <a:endParaRPr lang="en-US" sz="2200" dirty="0"/>
          </a:p>
          <a:p>
            <a:pPr lvl="1"/>
            <a:r>
              <a:rPr lang="en-US" sz="2200" dirty="0"/>
              <a:t>Stack</a:t>
            </a:r>
          </a:p>
          <a:p>
            <a:pPr lvl="1"/>
            <a:r>
              <a:rPr lang="en-US" sz="2200" dirty="0"/>
              <a:t>Queue</a:t>
            </a:r>
          </a:p>
          <a:p>
            <a:endParaRPr lang="en-US" dirty="0"/>
          </a:p>
        </p:txBody>
      </p:sp>
      <p:sp>
        <p:nvSpPr>
          <p:cNvPr id="4" name="Slide Number Placeholder 3">
            <a:extLst>
              <a:ext uri="{FF2B5EF4-FFF2-40B4-BE49-F238E27FC236}">
                <a16:creationId xmlns:a16="http://schemas.microsoft.com/office/drawing/2014/main" id="{F00ED379-BDFC-1748-8A97-8A88CF978012}"/>
              </a:ext>
            </a:extLst>
          </p:cNvPr>
          <p:cNvSpPr>
            <a:spLocks noGrp="1"/>
          </p:cNvSpPr>
          <p:nvPr>
            <p:ph type="sldNum" sz="quarter" idx="12"/>
          </p:nvPr>
        </p:nvSpPr>
        <p:spPr/>
        <p:txBody>
          <a:bodyPr/>
          <a:lstStyle/>
          <a:p>
            <a:fld id="{659665DE-58FC-41F4-AC58-2C90A5E00527}" type="slidenum">
              <a:rPr lang="en-US" smtClean="0"/>
              <a:t>2</a:t>
            </a:fld>
            <a:endParaRPr lang="en-US"/>
          </a:p>
        </p:txBody>
      </p:sp>
      <p:sp>
        <p:nvSpPr>
          <p:cNvPr id="5" name="Footer Placeholder 4">
            <a:extLst>
              <a:ext uri="{FF2B5EF4-FFF2-40B4-BE49-F238E27FC236}">
                <a16:creationId xmlns:a16="http://schemas.microsoft.com/office/drawing/2014/main" id="{A49F3547-0E17-2548-A44E-87B03DE3B806}"/>
              </a:ext>
            </a:extLst>
          </p:cNvPr>
          <p:cNvSpPr>
            <a:spLocks noGrp="1"/>
          </p:cNvSpPr>
          <p:nvPr>
            <p:ph type="ftr" sz="quarter" idx="11"/>
          </p:nvPr>
        </p:nvSpPr>
        <p:spPr/>
        <p:txBody>
          <a:bodyPr/>
          <a:lstStyle/>
          <a:p>
            <a:r>
              <a:rPr lang="en-US"/>
              <a:t>CSE 373 20 SP – champion &amp; Chun</a:t>
            </a:r>
            <a:endParaRPr lang="en-US" dirty="0"/>
          </a:p>
        </p:txBody>
      </p:sp>
      <p:sp>
        <p:nvSpPr>
          <p:cNvPr id="6" name="Content Placeholder 2">
            <a:extLst>
              <a:ext uri="{FF2B5EF4-FFF2-40B4-BE49-F238E27FC236}">
                <a16:creationId xmlns:a16="http://schemas.microsoft.com/office/drawing/2014/main" id="{9618C3E6-6928-D74E-A03B-575B83935BE8}"/>
              </a:ext>
            </a:extLst>
          </p:cNvPr>
          <p:cNvSpPr txBox="1">
            <a:spLocks/>
          </p:cNvSpPr>
          <p:nvPr/>
        </p:nvSpPr>
        <p:spPr>
          <a:xfrm>
            <a:off x="5925312" y="1463857"/>
            <a:ext cx="5989586" cy="4997903"/>
          </a:xfrm>
          <a:prstGeom prst="rect">
            <a:avLst/>
          </a:prstGeom>
        </p:spPr>
        <p:txBody>
          <a:bodyPr vert="horz" lIns="45720" tIns="45720" rIns="4572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800" dirty="0">
                <a:solidFill>
                  <a:srgbClr val="4C3282"/>
                </a:solidFill>
              </a:rPr>
              <a:t>From our last lecture:</a:t>
            </a:r>
          </a:p>
          <a:p>
            <a:r>
              <a:rPr lang="en-US" sz="2400" u="sng" dirty="0">
                <a:solidFill>
                  <a:srgbClr val="4C3282"/>
                </a:solidFill>
              </a:rPr>
              <a:t>Abstract Data Type (ADT)</a:t>
            </a:r>
          </a:p>
          <a:p>
            <a:pPr lvl="1"/>
            <a:r>
              <a:rPr lang="en-US" sz="2400" i="1" dirty="0"/>
              <a:t>A definition for expected operations and behavior</a:t>
            </a:r>
          </a:p>
          <a:p>
            <a:pPr lvl="1"/>
            <a:r>
              <a:rPr lang="en-US" sz="2400" dirty="0"/>
              <a:t>A mathematical description of a collection with a set of supported operations and how they should behave when called upon</a:t>
            </a:r>
          </a:p>
          <a:p>
            <a:pPr lvl="1"/>
            <a:r>
              <a:rPr lang="en-US" sz="2400" dirty="0"/>
              <a:t>Describes what a collection does, not how it does it</a:t>
            </a:r>
          </a:p>
          <a:p>
            <a:pPr lvl="1"/>
            <a:r>
              <a:rPr lang="en-US" sz="2400" dirty="0"/>
              <a:t>Can be expressed as an interface</a:t>
            </a:r>
          </a:p>
          <a:p>
            <a:pPr marL="0" indent="0">
              <a:buNone/>
            </a:pPr>
            <a:endParaRPr lang="en-US" sz="2800" dirty="0">
              <a:solidFill>
                <a:srgbClr val="4C3282"/>
              </a:solidFill>
            </a:endParaRPr>
          </a:p>
          <a:p>
            <a:r>
              <a:rPr lang="en-US" sz="2400" u="sng" dirty="0">
                <a:solidFill>
                  <a:srgbClr val="4C3282"/>
                </a:solidFill>
              </a:rPr>
              <a:t>Data Structure</a:t>
            </a:r>
          </a:p>
          <a:p>
            <a:pPr lvl="1"/>
            <a:r>
              <a:rPr lang="en-US" sz="2400" i="1" dirty="0"/>
              <a:t>A way of organizing and storing related data points</a:t>
            </a:r>
          </a:p>
          <a:p>
            <a:pPr lvl="1"/>
            <a:r>
              <a:rPr lang="en-US" sz="2400" dirty="0"/>
              <a:t>An object that implements the functionality of a specified ADT</a:t>
            </a:r>
          </a:p>
          <a:p>
            <a:pPr lvl="1"/>
            <a:r>
              <a:rPr lang="en-US" sz="2400" dirty="0"/>
              <a:t>Describes exactly how the collection will perform the required operations</a:t>
            </a:r>
          </a:p>
          <a:p>
            <a:pPr marL="0" indent="0">
              <a:buFont typeface="Tw Cen MT" panose="020B0602020104020603" pitchFamily="34" charset="0"/>
              <a:buNone/>
            </a:pPr>
            <a:endParaRPr lang="en-US" sz="2800" dirty="0">
              <a:solidFill>
                <a:srgbClr val="4C3282"/>
              </a:solidFill>
            </a:endParaRPr>
          </a:p>
        </p:txBody>
      </p:sp>
      <p:sp>
        <p:nvSpPr>
          <p:cNvPr id="7" name="TextBox 6">
            <a:extLst>
              <a:ext uri="{FF2B5EF4-FFF2-40B4-BE49-F238E27FC236}">
                <a16:creationId xmlns:a16="http://schemas.microsoft.com/office/drawing/2014/main" id="{35029BE7-4910-8443-8BE4-4AF32FB4ED5C}"/>
              </a:ext>
            </a:extLst>
          </p:cNvPr>
          <p:cNvSpPr txBox="1"/>
          <p:nvPr/>
        </p:nvSpPr>
        <p:spPr>
          <a:xfrm>
            <a:off x="4559808" y="221752"/>
            <a:ext cx="6571488" cy="769441"/>
          </a:xfrm>
          <a:prstGeom prst="rect">
            <a:avLst/>
          </a:prstGeom>
          <a:solidFill>
            <a:srgbClr val="B6A479">
              <a:alpha val="16863"/>
            </a:srgbClr>
          </a:solidFill>
          <a:ln>
            <a:solidFill>
              <a:srgbClr val="4C3282"/>
            </a:solidFill>
          </a:ln>
        </p:spPr>
        <p:txBody>
          <a:bodyPr wrap="square" rtlCol="0">
            <a:spAutoFit/>
          </a:bodyPr>
          <a:lstStyle/>
          <a:p>
            <a:r>
              <a:rPr lang="en-US" sz="2200" b="1" dirty="0">
                <a:latin typeface="Segoe UI Semilight" panose="020B0402040204020203" pitchFamily="34" charset="0"/>
              </a:rPr>
              <a:t>Reminder: Please open </a:t>
            </a:r>
            <a:r>
              <a:rPr lang="en-US" sz="2200" b="1" dirty="0">
                <a:latin typeface="Segoe UI Semilight" panose="020B0402040204020203" pitchFamily="34" charset="0"/>
                <a:hlinkClick r:id="rId2"/>
              </a:rPr>
              <a:t>www.pollev.com/cse373studentqs</a:t>
            </a:r>
            <a:r>
              <a:rPr lang="en-US" sz="2200" b="1" dirty="0">
                <a:latin typeface="Segoe UI Semilight" panose="020B0402040204020203" pitchFamily="34" charset="0"/>
              </a:rPr>
              <a:t> to ask questions :) </a:t>
            </a:r>
          </a:p>
        </p:txBody>
      </p:sp>
      <p:sp>
        <p:nvSpPr>
          <p:cNvPr id="8" name="Rectangle 7">
            <a:extLst>
              <a:ext uri="{FF2B5EF4-FFF2-40B4-BE49-F238E27FC236}">
                <a16:creationId xmlns:a16="http://schemas.microsoft.com/office/drawing/2014/main" id="{5701955B-C150-EF43-AF2C-14459E1E1628}"/>
              </a:ext>
            </a:extLst>
          </p:cNvPr>
          <p:cNvSpPr/>
          <p:nvPr/>
        </p:nvSpPr>
        <p:spPr>
          <a:xfrm>
            <a:off x="592785" y="1718703"/>
            <a:ext cx="4610342" cy="646331"/>
          </a:xfrm>
          <a:prstGeom prst="rect">
            <a:avLst/>
          </a:prstGeom>
          <a:ln>
            <a:solidFill>
              <a:srgbClr val="4C3282"/>
            </a:solidFill>
          </a:ln>
        </p:spPr>
        <p:txBody>
          <a:bodyPr wrap="square">
            <a:spAutoFit/>
          </a:bodyPr>
          <a:lstStyle/>
          <a:p>
            <a:r>
              <a:rPr lang="en-US" b="1" dirty="0">
                <a:latin typeface="Segoe UI Historic" panose="020B0502040204020203" pitchFamily="34" charset="0"/>
                <a:ea typeface="Segoe UI Historic" panose="020B0502040204020203" pitchFamily="34" charset="0"/>
                <a:cs typeface="Segoe UI Historic" panose="020B0502040204020203" pitchFamily="34" charset="0"/>
              </a:rPr>
              <a:t>Please go to </a:t>
            </a:r>
            <a:r>
              <a:rPr lang="en-US" b="1" dirty="0">
                <a:latin typeface="Segoe UI Historic" panose="020B0502040204020203" pitchFamily="34" charset="0"/>
                <a:ea typeface="Segoe UI Historic" panose="020B0502040204020203" pitchFamily="34" charset="0"/>
                <a:cs typeface="Segoe UI Historic" panose="020B0502040204020203" pitchFamily="34" charset="0"/>
                <a:hlinkClick r:id="rId3"/>
              </a:rPr>
              <a:t>www.pollev.com/cse373activity</a:t>
            </a:r>
            <a:r>
              <a:rPr lang="en-US" b="1" dirty="0">
                <a:latin typeface="Segoe UI Historic" panose="020B0502040204020203" pitchFamily="34" charset="0"/>
                <a:ea typeface="Segoe UI Historic" panose="020B0502040204020203" pitchFamily="34" charset="0"/>
                <a:cs typeface="Segoe UI Historic" panose="020B0502040204020203" pitchFamily="34" charset="0"/>
              </a:rPr>
              <a:t> to respond</a:t>
            </a:r>
          </a:p>
        </p:txBody>
      </p:sp>
    </p:spTree>
    <p:extLst>
      <p:ext uri="{BB962C8B-B14F-4D97-AF65-F5344CB8AC3E}">
        <p14:creationId xmlns:p14="http://schemas.microsoft.com/office/powerpoint/2010/main" val="4276419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61A0-A368-4E72-88FE-CD3416BA1D6F}"/>
              </a:ext>
            </a:extLst>
          </p:cNvPr>
          <p:cNvSpPr>
            <a:spLocks noGrp="1"/>
          </p:cNvSpPr>
          <p:nvPr>
            <p:ph type="title"/>
          </p:nvPr>
        </p:nvSpPr>
        <p:spPr/>
        <p:txBody>
          <a:bodyPr/>
          <a:lstStyle/>
          <a:p>
            <a:r>
              <a:rPr lang="en-US" dirty="0"/>
              <a:t>Design Decisions</a:t>
            </a:r>
          </a:p>
        </p:txBody>
      </p:sp>
      <p:sp>
        <p:nvSpPr>
          <p:cNvPr id="3" name="Content Placeholder 2">
            <a:extLst>
              <a:ext uri="{FF2B5EF4-FFF2-40B4-BE49-F238E27FC236}">
                <a16:creationId xmlns:a16="http://schemas.microsoft.com/office/drawing/2014/main" id="{664E9F9D-2923-4EA0-84E4-0DDF4980AB69}"/>
              </a:ext>
            </a:extLst>
          </p:cNvPr>
          <p:cNvSpPr>
            <a:spLocks noGrp="1"/>
          </p:cNvSpPr>
          <p:nvPr>
            <p:ph idx="1"/>
          </p:nvPr>
        </p:nvSpPr>
        <p:spPr/>
        <p:txBody>
          <a:bodyPr>
            <a:normAutofit lnSpcReduction="10000"/>
          </a:bodyPr>
          <a:lstStyle/>
          <a:p>
            <a:r>
              <a:rPr lang="en-US" b="1" dirty="0">
                <a:solidFill>
                  <a:srgbClr val="4C3282"/>
                </a:solidFill>
              </a:rPr>
              <a:t>Discuss in your Breakout: </a:t>
            </a:r>
            <a:r>
              <a:rPr lang="en-US" dirty="0"/>
              <a:t>How would you implement the List ADT for each of the following situations?  For each consider the most important functions to optimize.</a:t>
            </a:r>
          </a:p>
          <a:p>
            <a:r>
              <a:rPr lang="en-US" b="1" dirty="0">
                <a:solidFill>
                  <a:srgbClr val="B6A479"/>
                </a:solidFill>
              </a:rPr>
              <a:t>Situation #1: </a:t>
            </a:r>
            <a:r>
              <a:rPr lang="en-US" dirty="0"/>
              <a:t>Write a data structure that implements the List ADT that will be used to store a list of songs in a playlist. </a:t>
            </a:r>
          </a:p>
          <a:p>
            <a:pPr algn="ctr"/>
            <a:r>
              <a:rPr lang="en-US" b="1" dirty="0">
                <a:solidFill>
                  <a:srgbClr val="4C3282"/>
                </a:solidFill>
              </a:rPr>
              <a:t>LinkedList – optimize for growth of list and movement of songs</a:t>
            </a:r>
          </a:p>
          <a:p>
            <a:r>
              <a:rPr lang="en-US" b="1" dirty="0">
                <a:solidFill>
                  <a:srgbClr val="B6A479"/>
                </a:solidFill>
              </a:rPr>
              <a:t>Situation #2: </a:t>
            </a:r>
            <a:r>
              <a:rPr lang="en-US" dirty="0"/>
              <a:t>Write a data structure that implements the List ADT that will be used to store the history of a bank customer’s transactions.</a:t>
            </a:r>
          </a:p>
          <a:p>
            <a:pPr algn="ctr"/>
            <a:r>
              <a:rPr lang="en-US" b="1" dirty="0" err="1">
                <a:solidFill>
                  <a:srgbClr val="4C3282"/>
                </a:solidFill>
              </a:rPr>
              <a:t>ArrayList</a:t>
            </a:r>
            <a:r>
              <a:rPr lang="en-US" b="1" dirty="0">
                <a:solidFill>
                  <a:srgbClr val="4C3282"/>
                </a:solidFill>
              </a:rPr>
              <a:t> – optimize for addition to back and accessing of elements </a:t>
            </a:r>
          </a:p>
          <a:p>
            <a:r>
              <a:rPr lang="en-US" b="1" dirty="0">
                <a:solidFill>
                  <a:srgbClr val="B6A479"/>
                </a:solidFill>
              </a:rPr>
              <a:t>Situation #3: </a:t>
            </a:r>
            <a:r>
              <a:rPr lang="en-US" dirty="0"/>
              <a:t>Write a data structure that implements the List ADT that will be used to store the order of students waiting to speak to a TA at a tutoring center</a:t>
            </a:r>
          </a:p>
          <a:p>
            <a:pPr algn="ctr"/>
            <a:r>
              <a:rPr lang="en-US" b="1" dirty="0">
                <a:solidFill>
                  <a:srgbClr val="4C3282"/>
                </a:solidFill>
              </a:rPr>
              <a:t>LinkedList - optimize for removal from front</a:t>
            </a:r>
          </a:p>
          <a:p>
            <a:pPr algn="ctr"/>
            <a:r>
              <a:rPr lang="en-US" b="1" dirty="0" err="1">
                <a:solidFill>
                  <a:srgbClr val="4C3282"/>
                </a:solidFill>
              </a:rPr>
              <a:t>ArrayList</a:t>
            </a:r>
            <a:r>
              <a:rPr lang="en-US" b="1" dirty="0">
                <a:solidFill>
                  <a:srgbClr val="4C3282"/>
                </a:solidFill>
              </a:rPr>
              <a:t> – optimize for addition to back</a:t>
            </a:r>
            <a:endParaRPr lang="en-US" dirty="0"/>
          </a:p>
        </p:txBody>
      </p:sp>
      <p:sp>
        <p:nvSpPr>
          <p:cNvPr id="5" name="Slide Number Placeholder 4">
            <a:extLst>
              <a:ext uri="{FF2B5EF4-FFF2-40B4-BE49-F238E27FC236}">
                <a16:creationId xmlns:a16="http://schemas.microsoft.com/office/drawing/2014/main" id="{81C12254-5039-41F1-97ED-007D962F8E8A}"/>
              </a:ext>
            </a:extLst>
          </p:cNvPr>
          <p:cNvSpPr>
            <a:spLocks noGrp="1"/>
          </p:cNvSpPr>
          <p:nvPr>
            <p:ph type="sldNum" sz="quarter" idx="12"/>
          </p:nvPr>
        </p:nvSpPr>
        <p:spPr/>
        <p:txBody>
          <a:bodyPr/>
          <a:lstStyle/>
          <a:p>
            <a:fld id="{659665DE-58FC-41F4-AC58-2C90A5E00527}" type="slidenum">
              <a:rPr lang="en-US" smtClean="0"/>
              <a:t>20</a:t>
            </a:fld>
            <a:endParaRPr lang="en-US"/>
          </a:p>
        </p:txBody>
      </p:sp>
      <p:sp>
        <p:nvSpPr>
          <p:cNvPr id="7" name="Footer Placeholder 3">
            <a:extLst>
              <a:ext uri="{FF2B5EF4-FFF2-40B4-BE49-F238E27FC236}">
                <a16:creationId xmlns:a16="http://schemas.microsoft.com/office/drawing/2014/main" id="{A6ED5720-91AE-ED45-91D9-EC05220C266B}"/>
              </a:ext>
            </a:extLst>
          </p:cNvPr>
          <p:cNvSpPr>
            <a:spLocks noGrp="1"/>
          </p:cNvSpPr>
          <p:nvPr>
            <p:ph type="ftr" sz="quarter" idx="11"/>
          </p:nvPr>
        </p:nvSpPr>
        <p:spPr>
          <a:xfrm>
            <a:off x="5715301" y="6521027"/>
            <a:ext cx="5901459" cy="274320"/>
          </a:xfrm>
        </p:spPr>
        <p:txBody>
          <a:bodyPr/>
          <a:lstStyle/>
          <a:p>
            <a:r>
              <a:rPr lang="en-US" dirty="0"/>
              <a:t>CSE 373 19 </a:t>
            </a:r>
            <a:r>
              <a:rPr lang="en-US" dirty="0" err="1"/>
              <a:t>wi</a:t>
            </a:r>
            <a:r>
              <a:rPr lang="en-US" dirty="0"/>
              <a:t> - Kasey Champion</a:t>
            </a:r>
          </a:p>
        </p:txBody>
      </p:sp>
      <p:sp>
        <p:nvSpPr>
          <p:cNvPr id="6" name="TextBox 5">
            <a:extLst>
              <a:ext uri="{FF2B5EF4-FFF2-40B4-BE49-F238E27FC236}">
                <a16:creationId xmlns:a16="http://schemas.microsoft.com/office/drawing/2014/main" id="{B01E1CB0-5477-1346-B649-D173F9FF74FF}"/>
              </a:ext>
            </a:extLst>
          </p:cNvPr>
          <p:cNvSpPr txBox="1"/>
          <p:nvPr/>
        </p:nvSpPr>
        <p:spPr>
          <a:xfrm>
            <a:off x="4952056" y="585943"/>
            <a:ext cx="1695913" cy="369332"/>
          </a:xfrm>
          <a:prstGeom prst="rect">
            <a:avLst/>
          </a:prstGeom>
          <a:solidFill>
            <a:srgbClr val="4C3282"/>
          </a:solidFill>
        </p:spPr>
        <p:txBody>
          <a:bodyPr wrap="none" rtlCol="0">
            <a:spAutoFit/>
          </a:bodyPr>
          <a:lstStyle/>
          <a:p>
            <a:r>
              <a:rPr lang="en-US"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Take 3 Minutes</a:t>
            </a:r>
          </a:p>
        </p:txBody>
      </p:sp>
    </p:spTree>
    <p:extLst>
      <p:ext uri="{BB962C8B-B14F-4D97-AF65-F5344CB8AC3E}">
        <p14:creationId xmlns:p14="http://schemas.microsoft.com/office/powerpoint/2010/main" val="19647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C3E6-1915-4A36-AC58-1FCA0811A2E5}"/>
              </a:ext>
            </a:extLst>
          </p:cNvPr>
          <p:cNvSpPr>
            <a:spLocks noGrp="1"/>
          </p:cNvSpPr>
          <p:nvPr>
            <p:ph type="title"/>
          </p:nvPr>
        </p:nvSpPr>
        <p:spPr/>
        <p:txBody>
          <a:bodyPr/>
          <a:lstStyle/>
          <a:p>
            <a:r>
              <a:rPr lang="en-US" i="1" dirty="0">
                <a:solidFill>
                  <a:srgbClr val="B6A479"/>
                </a:solidFill>
              </a:rPr>
              <a:t>Review:</a:t>
            </a:r>
            <a:r>
              <a:rPr lang="en-US" dirty="0"/>
              <a:t> What is a Stack?</a:t>
            </a:r>
          </a:p>
        </p:txBody>
      </p:sp>
      <p:sp>
        <p:nvSpPr>
          <p:cNvPr id="3" name="Content Placeholder 2">
            <a:extLst>
              <a:ext uri="{FF2B5EF4-FFF2-40B4-BE49-F238E27FC236}">
                <a16:creationId xmlns:a16="http://schemas.microsoft.com/office/drawing/2014/main" id="{4D397004-A995-482E-9F89-B771BDFF5F4C}"/>
              </a:ext>
            </a:extLst>
          </p:cNvPr>
          <p:cNvSpPr>
            <a:spLocks noGrp="1"/>
          </p:cNvSpPr>
          <p:nvPr>
            <p:ph idx="1"/>
          </p:nvPr>
        </p:nvSpPr>
        <p:spPr>
          <a:xfrm>
            <a:off x="575240" y="1463857"/>
            <a:ext cx="8179896" cy="2344745"/>
          </a:xfrm>
        </p:spPr>
        <p:txBody>
          <a:bodyPr/>
          <a:lstStyle/>
          <a:p>
            <a:r>
              <a:rPr lang="en-US" altLang="en-US" b="1" dirty="0">
                <a:solidFill>
                  <a:srgbClr val="4C3282"/>
                </a:solidFill>
              </a:rPr>
              <a:t>stack</a:t>
            </a:r>
            <a:r>
              <a:rPr lang="en-US" altLang="en-US" dirty="0">
                <a:solidFill>
                  <a:srgbClr val="4C3282"/>
                </a:solidFill>
              </a:rPr>
              <a:t>: </a:t>
            </a:r>
            <a:r>
              <a:rPr lang="en-US" altLang="en-US" dirty="0"/>
              <a:t>A collection based on the principle of adding elements and retrieving them in the opposite order.</a:t>
            </a:r>
          </a:p>
          <a:p>
            <a:pPr lvl="1"/>
            <a:r>
              <a:rPr lang="en-US" altLang="en-US" dirty="0"/>
              <a:t>Last-In, First-Out ("LIFO")</a:t>
            </a:r>
          </a:p>
          <a:p>
            <a:pPr lvl="1"/>
            <a:r>
              <a:rPr lang="en-US" altLang="en-US" dirty="0"/>
              <a:t>Elements are stored in order of insertion.</a:t>
            </a:r>
          </a:p>
          <a:p>
            <a:pPr lvl="2"/>
            <a:r>
              <a:rPr lang="en-US" altLang="en-US" dirty="0"/>
              <a:t>We do not think of them as having indexes.</a:t>
            </a:r>
          </a:p>
          <a:p>
            <a:pPr lvl="1"/>
            <a:r>
              <a:rPr lang="en-US" altLang="en-US" dirty="0"/>
              <a:t>Client can only add/remove/examine the last element added (the "top").</a:t>
            </a:r>
          </a:p>
        </p:txBody>
      </p:sp>
      <p:sp>
        <p:nvSpPr>
          <p:cNvPr id="4" name="Footer Placeholder 3">
            <a:extLst>
              <a:ext uri="{FF2B5EF4-FFF2-40B4-BE49-F238E27FC236}">
                <a16:creationId xmlns:a16="http://schemas.microsoft.com/office/drawing/2014/main" id="{DFDA3962-501B-4DBB-82AD-87CF5EC2A796}"/>
              </a:ext>
            </a:extLst>
          </p:cNvPr>
          <p:cNvSpPr>
            <a:spLocks noGrp="1"/>
          </p:cNvSpPr>
          <p:nvPr>
            <p:ph type="ftr" sz="quarter" idx="11"/>
          </p:nvPr>
        </p:nvSpPr>
        <p:spPr/>
        <p:txBody>
          <a:bodyPr/>
          <a:lstStyle/>
          <a:p>
            <a:r>
              <a:rPr lang="en-US" dirty="0"/>
              <a:t>CSE 143 SP 17 – Zora Fung</a:t>
            </a:r>
          </a:p>
        </p:txBody>
      </p:sp>
      <p:sp>
        <p:nvSpPr>
          <p:cNvPr id="5" name="Slide Number Placeholder 4">
            <a:extLst>
              <a:ext uri="{FF2B5EF4-FFF2-40B4-BE49-F238E27FC236}">
                <a16:creationId xmlns:a16="http://schemas.microsoft.com/office/drawing/2014/main" id="{14125C0C-A6F4-4665-AEFF-AC3E669AD10B}"/>
              </a:ext>
            </a:extLst>
          </p:cNvPr>
          <p:cNvSpPr>
            <a:spLocks noGrp="1"/>
          </p:cNvSpPr>
          <p:nvPr>
            <p:ph type="sldNum" sz="quarter" idx="12"/>
          </p:nvPr>
        </p:nvSpPr>
        <p:spPr/>
        <p:txBody>
          <a:bodyPr/>
          <a:lstStyle/>
          <a:p>
            <a:fld id="{659665DE-58FC-41F4-AC58-2C90A5E00527}" type="slidenum">
              <a:rPr lang="en-US" smtClean="0"/>
              <a:t>21</a:t>
            </a:fld>
            <a:endParaRPr lang="en-US"/>
          </a:p>
        </p:txBody>
      </p:sp>
      <p:graphicFrame>
        <p:nvGraphicFramePr>
          <p:cNvPr id="7" name="Group 134">
            <a:extLst>
              <a:ext uri="{FF2B5EF4-FFF2-40B4-BE49-F238E27FC236}">
                <a16:creationId xmlns:a16="http://schemas.microsoft.com/office/drawing/2014/main" id="{52EEEA4B-AFF8-43FF-AA58-6D1FC8D5444B}"/>
              </a:ext>
            </a:extLst>
          </p:cNvPr>
          <p:cNvGraphicFramePr>
            <a:graphicFrameLocks noGrp="1"/>
          </p:cNvGraphicFramePr>
          <p:nvPr>
            <p:extLst>
              <p:ext uri="{D42A27DB-BD31-4B8C-83A1-F6EECF244321}">
                <p14:modId xmlns:p14="http://schemas.microsoft.com/office/powerpoint/2010/main" val="1758597423"/>
              </p:ext>
            </p:extLst>
          </p:nvPr>
        </p:nvGraphicFramePr>
        <p:xfrm>
          <a:off x="8152699" y="2856840"/>
          <a:ext cx="2133600" cy="1584816"/>
        </p:xfrm>
        <a:graphic>
          <a:graphicData uri="http://schemas.openxmlformats.org/drawingml/2006/table">
            <a:tbl>
              <a:tblPr/>
              <a:tblGrid>
                <a:gridCol w="1219200">
                  <a:extLst>
                    <a:ext uri="{9D8B030D-6E8A-4147-A177-3AD203B41FA5}">
                      <a16:colId xmlns:a16="http://schemas.microsoft.com/office/drawing/2014/main" val="415142542"/>
                    </a:ext>
                  </a:extLst>
                </a:gridCol>
                <a:gridCol w="914400">
                  <a:extLst>
                    <a:ext uri="{9D8B030D-6E8A-4147-A177-3AD203B41FA5}">
                      <a16:colId xmlns:a16="http://schemas.microsoft.com/office/drawing/2014/main" val="2917066332"/>
                    </a:ext>
                  </a:extLst>
                </a:gridCol>
              </a:tblGrid>
              <a:tr h="395288">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ahoma" panose="020B0604030504040204" pitchFamily="34" charset="0"/>
                        <a:ea typeface="MS PGothic" panose="020B0600070205080204" pitchFamily="34" charset="-128"/>
                      </a:endParaRPr>
                    </a:p>
                  </a:txBody>
                  <a:tcPr marT="45702" marB="45702"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ahoma" panose="020B0604030504040204" pitchFamily="34" charset="0"/>
                        <a:ea typeface="MS PGothic" panose="020B0600070205080204" pitchFamily="34" charset="-128"/>
                      </a:endParaRPr>
                    </a:p>
                  </a:txBody>
                  <a:tcPr marT="45702" marB="4570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033683"/>
                  </a:ext>
                </a:extLst>
              </a:tr>
              <a:tr h="395288">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a:ln>
                            <a:noFill/>
                          </a:ln>
                          <a:solidFill>
                            <a:schemeClr val="tx1"/>
                          </a:solidFill>
                          <a:effectLst/>
                          <a:latin typeface="Tahoma" panose="020B0604030504040204" pitchFamily="34" charset="0"/>
                          <a:ea typeface="MS PGothic" panose="020B0600070205080204" pitchFamily="34" charset="-128"/>
                        </a:rPr>
                        <a:t>top</a:t>
                      </a:r>
                    </a:p>
                  </a:txBody>
                  <a:tcPr marT="45702" marB="45702"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ahoma" panose="020B0604030504040204" pitchFamily="34" charset="0"/>
                          <a:ea typeface="MS PGothic" panose="020B0600070205080204" pitchFamily="34" charset="-128"/>
                        </a:rPr>
                        <a:t>3</a:t>
                      </a:r>
                    </a:p>
                  </a:txBody>
                  <a:tcPr marT="45702" marB="4570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291148407"/>
                  </a:ext>
                </a:extLst>
              </a:tr>
              <a:tr h="395288">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ahoma" panose="020B0604030504040204" pitchFamily="34" charset="0"/>
                        <a:ea typeface="MS PGothic" panose="020B0600070205080204" pitchFamily="34" charset="-128"/>
                      </a:endParaRPr>
                    </a:p>
                  </a:txBody>
                  <a:tcPr marT="45702" marB="45702"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ahoma" panose="020B0604030504040204" pitchFamily="34" charset="0"/>
                          <a:ea typeface="MS PGothic" panose="020B0600070205080204" pitchFamily="34" charset="-128"/>
                        </a:rPr>
                        <a:t>2</a:t>
                      </a:r>
                    </a:p>
                  </a:txBody>
                  <a:tcPr marT="45702" marB="4570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653327139"/>
                  </a:ext>
                </a:extLst>
              </a:tr>
              <a:tr h="395288">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a:ln>
                            <a:noFill/>
                          </a:ln>
                          <a:solidFill>
                            <a:schemeClr val="tx1"/>
                          </a:solidFill>
                          <a:effectLst/>
                          <a:latin typeface="Tahoma" panose="020B0604030504040204" pitchFamily="34" charset="0"/>
                          <a:ea typeface="MS PGothic" panose="020B0600070205080204" pitchFamily="34" charset="-128"/>
                        </a:rPr>
                        <a:t>bottom</a:t>
                      </a:r>
                    </a:p>
                  </a:txBody>
                  <a:tcPr marT="45702" marB="45702"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ahoma" panose="020B0604030504040204" pitchFamily="34" charset="0"/>
                          <a:ea typeface="MS PGothic" panose="020B0600070205080204" pitchFamily="34" charset="-128"/>
                        </a:rPr>
                        <a:t>1</a:t>
                      </a:r>
                    </a:p>
                  </a:txBody>
                  <a:tcPr marT="45702" marB="4570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614743078"/>
                  </a:ext>
                </a:extLst>
              </a:tr>
            </a:tbl>
          </a:graphicData>
        </a:graphic>
      </p:graphicFrame>
      <p:sp>
        <p:nvSpPr>
          <p:cNvPr id="8" name="Line 73">
            <a:extLst>
              <a:ext uri="{FF2B5EF4-FFF2-40B4-BE49-F238E27FC236}">
                <a16:creationId xmlns:a16="http://schemas.microsoft.com/office/drawing/2014/main" id="{76F83C57-5FF6-4DCA-B472-E4B184783D13}"/>
              </a:ext>
            </a:extLst>
          </p:cNvPr>
          <p:cNvSpPr>
            <a:spLocks noChangeShapeType="1"/>
          </p:cNvSpPr>
          <p:nvPr/>
        </p:nvSpPr>
        <p:spPr bwMode="auto">
          <a:xfrm>
            <a:off x="8990899" y="2323440"/>
            <a:ext cx="609600" cy="457200"/>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a:lstStyle/>
          <a:p>
            <a:pPr eaLnBrk="1" fontAlgn="auto" hangingPunct="1">
              <a:spcBef>
                <a:spcPts val="0"/>
              </a:spcBef>
              <a:spcAft>
                <a:spcPts val="0"/>
              </a:spcAft>
              <a:defRPr/>
            </a:pPr>
            <a:endParaRPr lang="en-US">
              <a:latin typeface="+mn-lt"/>
              <a:ea typeface="+mn-ea"/>
            </a:endParaRPr>
          </a:p>
        </p:txBody>
      </p:sp>
      <p:sp>
        <p:nvSpPr>
          <p:cNvPr id="9" name="Text Box 74">
            <a:extLst>
              <a:ext uri="{FF2B5EF4-FFF2-40B4-BE49-F238E27FC236}">
                <a16:creationId xmlns:a16="http://schemas.microsoft.com/office/drawing/2014/main" id="{116D4573-1C94-4174-9D4C-B98992063663}"/>
              </a:ext>
            </a:extLst>
          </p:cNvPr>
          <p:cNvSpPr txBox="1">
            <a:spLocks noChangeArrowheads="1"/>
          </p:cNvSpPr>
          <p:nvPr/>
        </p:nvSpPr>
        <p:spPr bwMode="auto">
          <a:xfrm>
            <a:off x="10667299" y="2078965"/>
            <a:ext cx="1290638" cy="396875"/>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sz="2000">
                <a:latin typeface="Tahoma" charset="0"/>
                <a:ea typeface="+mn-ea"/>
              </a:rPr>
              <a:t>pop, peek</a:t>
            </a:r>
          </a:p>
        </p:txBody>
      </p:sp>
      <p:sp>
        <p:nvSpPr>
          <p:cNvPr id="10" name="Text Box 75">
            <a:extLst>
              <a:ext uri="{FF2B5EF4-FFF2-40B4-BE49-F238E27FC236}">
                <a16:creationId xmlns:a16="http://schemas.microsoft.com/office/drawing/2014/main" id="{224BE95C-4D75-47DF-85D5-85A650AFB011}"/>
              </a:ext>
            </a:extLst>
          </p:cNvPr>
          <p:cNvSpPr txBox="1">
            <a:spLocks noChangeArrowheads="1"/>
          </p:cNvSpPr>
          <p:nvPr/>
        </p:nvSpPr>
        <p:spPr bwMode="auto">
          <a:xfrm>
            <a:off x="8305099" y="2064677"/>
            <a:ext cx="719138" cy="396875"/>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sz="2000">
                <a:latin typeface="Tahoma" charset="0"/>
                <a:ea typeface="+mn-ea"/>
              </a:rPr>
              <a:t>push</a:t>
            </a:r>
          </a:p>
        </p:txBody>
      </p:sp>
      <p:sp>
        <p:nvSpPr>
          <p:cNvPr id="11" name="Line 76">
            <a:extLst>
              <a:ext uri="{FF2B5EF4-FFF2-40B4-BE49-F238E27FC236}">
                <a16:creationId xmlns:a16="http://schemas.microsoft.com/office/drawing/2014/main" id="{85EF3B67-820D-4DA5-A092-7D8BD974EABC}"/>
              </a:ext>
            </a:extLst>
          </p:cNvPr>
          <p:cNvSpPr>
            <a:spLocks noChangeShapeType="1"/>
          </p:cNvSpPr>
          <p:nvPr/>
        </p:nvSpPr>
        <p:spPr bwMode="auto">
          <a:xfrm flipV="1">
            <a:off x="10057699" y="2323440"/>
            <a:ext cx="609600" cy="457200"/>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a:lstStyle/>
          <a:p>
            <a:pPr eaLnBrk="1" fontAlgn="auto" hangingPunct="1">
              <a:spcBef>
                <a:spcPts val="0"/>
              </a:spcBef>
              <a:spcAft>
                <a:spcPts val="0"/>
              </a:spcAft>
              <a:defRPr/>
            </a:pPr>
            <a:endParaRPr lang="en-US">
              <a:latin typeface="+mn-lt"/>
              <a:ea typeface="+mn-ea"/>
            </a:endParaRPr>
          </a:p>
        </p:txBody>
      </p:sp>
      <p:pic>
        <p:nvPicPr>
          <p:cNvPr id="12" name="Picture 5">
            <a:extLst>
              <a:ext uri="{FF2B5EF4-FFF2-40B4-BE49-F238E27FC236}">
                <a16:creationId xmlns:a16="http://schemas.microsoft.com/office/drawing/2014/main" id="{A322361A-4763-43CE-B465-EB12F6DA0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5699" y="429092"/>
            <a:ext cx="9509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20">
            <a:extLst>
              <a:ext uri="{FF2B5EF4-FFF2-40B4-BE49-F238E27FC236}">
                <a16:creationId xmlns:a16="http://schemas.microsoft.com/office/drawing/2014/main" id="{874245D6-F7BC-3A4B-9839-3A514FFC09B3}"/>
              </a:ext>
            </a:extLst>
          </p:cNvPr>
          <p:cNvGrpSpPr/>
          <p:nvPr/>
        </p:nvGrpSpPr>
        <p:grpSpPr>
          <a:xfrm>
            <a:off x="732180" y="3503158"/>
            <a:ext cx="2320363" cy="2780359"/>
            <a:chOff x="908857" y="1530095"/>
            <a:chExt cx="2320363" cy="2780359"/>
          </a:xfrm>
        </p:grpSpPr>
        <p:sp>
          <p:nvSpPr>
            <p:cNvPr id="22" name="Rectangle 21">
              <a:extLst>
                <a:ext uri="{FF2B5EF4-FFF2-40B4-BE49-F238E27FC236}">
                  <a16:creationId xmlns:a16="http://schemas.microsoft.com/office/drawing/2014/main" id="{A545C8B9-E06C-424B-AC73-4FEA7A683127}"/>
                </a:ext>
              </a:extLst>
            </p:cNvPr>
            <p:cNvSpPr/>
            <p:nvPr/>
          </p:nvSpPr>
          <p:spPr>
            <a:xfrm>
              <a:off x="908857" y="2061556"/>
              <a:ext cx="2320363" cy="2248898"/>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FB33688-1C72-DB4D-AE0B-E6FCDAFBAF28}"/>
                </a:ext>
              </a:extLst>
            </p:cNvPr>
            <p:cNvSpPr/>
            <p:nvPr/>
          </p:nvSpPr>
          <p:spPr>
            <a:xfrm>
              <a:off x="908858" y="1530095"/>
              <a:ext cx="2320362"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Stack ADT</a:t>
              </a:r>
            </a:p>
          </p:txBody>
        </p:sp>
        <p:sp>
          <p:nvSpPr>
            <p:cNvPr id="24" name="TextBox 23">
              <a:extLst>
                <a:ext uri="{FF2B5EF4-FFF2-40B4-BE49-F238E27FC236}">
                  <a16:creationId xmlns:a16="http://schemas.microsoft.com/office/drawing/2014/main" id="{614FA5A9-1F75-AE4B-9AE9-858B79D04392}"/>
                </a:ext>
              </a:extLst>
            </p:cNvPr>
            <p:cNvSpPr txBox="1"/>
            <p:nvPr/>
          </p:nvSpPr>
          <p:spPr>
            <a:xfrm>
              <a:off x="1076296" y="2988919"/>
              <a:ext cx="2152924" cy="1200329"/>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push(item)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top</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pop()</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and remove item at top</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peek()</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look at item at top</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isEmpty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 is 0?</a:t>
              </a:r>
            </a:p>
          </p:txBody>
        </p:sp>
        <p:sp>
          <p:nvSpPr>
            <p:cNvPr id="25" name="TextBox 24">
              <a:extLst>
                <a:ext uri="{FF2B5EF4-FFF2-40B4-BE49-F238E27FC236}">
                  <a16:creationId xmlns:a16="http://schemas.microsoft.com/office/drawing/2014/main" id="{AFB29586-0F1A-EC45-8EEC-C1E4479B5BC9}"/>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26" name="TextBox 25">
              <a:extLst>
                <a:ext uri="{FF2B5EF4-FFF2-40B4-BE49-F238E27FC236}">
                  <a16:creationId xmlns:a16="http://schemas.microsoft.com/office/drawing/2014/main" id="{55466BB0-B93C-2F47-ADAA-DF1215C2A9A4}"/>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27" name="TextBox 26">
              <a:extLst>
                <a:ext uri="{FF2B5EF4-FFF2-40B4-BE49-F238E27FC236}">
                  <a16:creationId xmlns:a16="http://schemas.microsoft.com/office/drawing/2014/main" id="{AA9A69C8-F5AD-6045-9E0E-974665C7023A}"/>
                </a:ext>
              </a:extLst>
            </p:cNvPr>
            <p:cNvSpPr txBox="1"/>
            <p:nvPr/>
          </p:nvSpPr>
          <p:spPr>
            <a:xfrm>
              <a:off x="1076295" y="2335727"/>
              <a:ext cx="1861241"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ordered items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Number of items</a:t>
              </a:r>
            </a:p>
          </p:txBody>
        </p:sp>
      </p:grpSp>
      <p:sp>
        <p:nvSpPr>
          <p:cNvPr id="28" name="Content Placeholder 2">
            <a:extLst>
              <a:ext uri="{FF2B5EF4-FFF2-40B4-BE49-F238E27FC236}">
                <a16:creationId xmlns:a16="http://schemas.microsoft.com/office/drawing/2014/main" id="{BEF577DC-62CC-5F4A-80DC-EF6C0197DA53}"/>
              </a:ext>
            </a:extLst>
          </p:cNvPr>
          <p:cNvSpPr txBox="1">
            <a:spLocks/>
          </p:cNvSpPr>
          <p:nvPr/>
        </p:nvSpPr>
        <p:spPr>
          <a:xfrm>
            <a:off x="3219981" y="4067365"/>
            <a:ext cx="6869756" cy="2015080"/>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altLang="en-US" dirty="0">
                <a:solidFill>
                  <a:srgbClr val="B6A479"/>
                </a:solidFill>
              </a:rPr>
              <a:t>supported operations:</a:t>
            </a:r>
          </a:p>
          <a:p>
            <a:pPr lvl="1"/>
            <a:r>
              <a:rPr lang="en-US" altLang="en-US" b="1" dirty="0"/>
              <a:t>push(item)</a:t>
            </a:r>
            <a:r>
              <a:rPr lang="en-US" altLang="en-US" dirty="0"/>
              <a:t>: Add an element to the top of stack</a:t>
            </a:r>
          </a:p>
          <a:p>
            <a:pPr lvl="1"/>
            <a:r>
              <a:rPr lang="en-US" altLang="en-US" b="1" dirty="0"/>
              <a:t>pop()</a:t>
            </a:r>
            <a:r>
              <a:rPr lang="en-US" altLang="en-US" dirty="0"/>
              <a:t>: Remove the top element and returns it</a:t>
            </a:r>
          </a:p>
          <a:p>
            <a:pPr lvl="1"/>
            <a:r>
              <a:rPr lang="en-US" altLang="en-US" b="1" dirty="0"/>
              <a:t>peek()</a:t>
            </a:r>
            <a:r>
              <a:rPr lang="en-US" altLang="en-US" dirty="0"/>
              <a:t>: Examine the top element without removing it</a:t>
            </a:r>
          </a:p>
          <a:p>
            <a:pPr lvl="1"/>
            <a:r>
              <a:rPr lang="en-US" altLang="en-US" b="1" dirty="0"/>
              <a:t>size(): </a:t>
            </a:r>
            <a:r>
              <a:rPr lang="en-US" altLang="en-US" dirty="0"/>
              <a:t>how many items are in the stack?</a:t>
            </a:r>
          </a:p>
          <a:p>
            <a:pPr lvl="1"/>
            <a:r>
              <a:rPr lang="en-US" altLang="en-US" b="1" dirty="0" err="1"/>
              <a:t>isEmpty</a:t>
            </a:r>
            <a:r>
              <a:rPr lang="en-US" altLang="en-US" b="1" dirty="0"/>
              <a:t>(): </a:t>
            </a:r>
            <a:r>
              <a:rPr lang="en-US" altLang="en-US" dirty="0"/>
              <a:t>true if there are 1 or more items in stack, false otherwise</a:t>
            </a:r>
          </a:p>
          <a:p>
            <a:pPr lvl="1"/>
            <a:endParaRPr lang="en-US" altLang="en-US" dirty="0"/>
          </a:p>
          <a:p>
            <a:endParaRPr lang="en-US" dirty="0"/>
          </a:p>
        </p:txBody>
      </p:sp>
    </p:spTree>
    <p:extLst>
      <p:ext uri="{BB962C8B-B14F-4D97-AF65-F5344CB8AC3E}">
        <p14:creationId xmlns:p14="http://schemas.microsoft.com/office/powerpoint/2010/main" val="2321425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56936-C1A0-45A5-9EE9-73C303D269CE}"/>
              </a:ext>
            </a:extLst>
          </p:cNvPr>
          <p:cNvSpPr>
            <a:spLocks noGrp="1"/>
          </p:cNvSpPr>
          <p:nvPr>
            <p:ph type="title"/>
          </p:nvPr>
        </p:nvSpPr>
        <p:spPr/>
        <p:txBody>
          <a:bodyPr/>
          <a:lstStyle/>
          <a:p>
            <a:r>
              <a:rPr lang="en-US" dirty="0"/>
              <a:t>Implementing a Stack with an Array</a:t>
            </a:r>
          </a:p>
        </p:txBody>
      </p:sp>
      <p:graphicFrame>
        <p:nvGraphicFramePr>
          <p:cNvPr id="6" name="Content Placeholder 5">
            <a:extLst>
              <a:ext uri="{FF2B5EF4-FFF2-40B4-BE49-F238E27FC236}">
                <a16:creationId xmlns:a16="http://schemas.microsoft.com/office/drawing/2014/main" id="{7AC63299-11D1-4E32-8A11-24DDA3C13751}"/>
              </a:ext>
            </a:extLst>
          </p:cNvPr>
          <p:cNvGraphicFramePr>
            <a:graphicFrameLocks noGrp="1"/>
          </p:cNvGraphicFramePr>
          <p:nvPr>
            <p:ph idx="1"/>
            <p:extLst>
              <p:ext uri="{D42A27DB-BD31-4B8C-83A1-F6EECF244321}">
                <p14:modId xmlns:p14="http://schemas.microsoft.com/office/powerpoint/2010/main" val="1489488102"/>
              </p:ext>
            </p:extLst>
          </p:nvPr>
        </p:nvGraphicFramePr>
        <p:xfrm>
          <a:off x="3278111" y="4741271"/>
          <a:ext cx="3208160" cy="815870"/>
        </p:xfrm>
        <a:graphic>
          <a:graphicData uri="http://schemas.openxmlformats.org/drawingml/2006/table">
            <a:tbl>
              <a:tblPr firstRow="1" bandRow="1">
                <a:tableStyleId>{5C22544A-7EE6-4342-B048-85BDC9FD1C3A}</a:tableStyleId>
              </a:tblPr>
              <a:tblGrid>
                <a:gridCol w="802040">
                  <a:extLst>
                    <a:ext uri="{9D8B030D-6E8A-4147-A177-3AD203B41FA5}">
                      <a16:colId xmlns:a16="http://schemas.microsoft.com/office/drawing/2014/main" val="3634816842"/>
                    </a:ext>
                  </a:extLst>
                </a:gridCol>
                <a:gridCol w="802040">
                  <a:extLst>
                    <a:ext uri="{9D8B030D-6E8A-4147-A177-3AD203B41FA5}">
                      <a16:colId xmlns:a16="http://schemas.microsoft.com/office/drawing/2014/main" val="2376362431"/>
                    </a:ext>
                  </a:extLst>
                </a:gridCol>
                <a:gridCol w="802040">
                  <a:extLst>
                    <a:ext uri="{9D8B030D-6E8A-4147-A177-3AD203B41FA5}">
                      <a16:colId xmlns:a16="http://schemas.microsoft.com/office/drawing/2014/main" val="2204204455"/>
                    </a:ext>
                  </a:extLst>
                </a:gridCol>
                <a:gridCol w="802040">
                  <a:extLst>
                    <a:ext uri="{9D8B030D-6E8A-4147-A177-3AD203B41FA5}">
                      <a16:colId xmlns:a16="http://schemas.microsoft.com/office/drawing/2014/main" val="584026190"/>
                    </a:ext>
                  </a:extLst>
                </a:gridCol>
              </a:tblGrid>
              <a:tr h="407935">
                <a:tc>
                  <a:txBody>
                    <a:bodyPr/>
                    <a:lstStyle/>
                    <a:p>
                      <a:pPr algn="ctr"/>
                      <a:r>
                        <a:rPr lang="en-US"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0879438"/>
                  </a:ext>
                </a:extLst>
              </a:tr>
              <a:tr h="407935">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i="1"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i="1"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4997942"/>
                  </a:ext>
                </a:extLst>
              </a:tr>
            </a:tbl>
          </a:graphicData>
        </a:graphic>
      </p:graphicFrame>
      <p:sp>
        <p:nvSpPr>
          <p:cNvPr id="5" name="Slide Number Placeholder 4">
            <a:extLst>
              <a:ext uri="{FF2B5EF4-FFF2-40B4-BE49-F238E27FC236}">
                <a16:creationId xmlns:a16="http://schemas.microsoft.com/office/drawing/2014/main" id="{E0A46355-91B8-4866-83B6-BA68E8C3F7FF}"/>
              </a:ext>
            </a:extLst>
          </p:cNvPr>
          <p:cNvSpPr>
            <a:spLocks noGrp="1"/>
          </p:cNvSpPr>
          <p:nvPr>
            <p:ph type="sldNum" sz="quarter" idx="12"/>
          </p:nvPr>
        </p:nvSpPr>
        <p:spPr/>
        <p:txBody>
          <a:bodyPr/>
          <a:lstStyle/>
          <a:p>
            <a:fld id="{659665DE-58FC-41F4-AC58-2C90A5E00527}" type="slidenum">
              <a:rPr lang="en-US" smtClean="0"/>
              <a:t>22</a:t>
            </a:fld>
            <a:endParaRPr lang="en-US"/>
          </a:p>
        </p:txBody>
      </p:sp>
      <p:sp>
        <p:nvSpPr>
          <p:cNvPr id="7" name="TextBox 6">
            <a:extLst>
              <a:ext uri="{FF2B5EF4-FFF2-40B4-BE49-F238E27FC236}">
                <a16:creationId xmlns:a16="http://schemas.microsoft.com/office/drawing/2014/main" id="{4BF93BC5-EC5F-4261-A1F1-9CC889E45A12}"/>
              </a:ext>
            </a:extLst>
          </p:cNvPr>
          <p:cNvSpPr txBox="1"/>
          <p:nvPr/>
        </p:nvSpPr>
        <p:spPr>
          <a:xfrm>
            <a:off x="868664" y="4853837"/>
            <a:ext cx="1892277" cy="1569660"/>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push(3)</a:t>
            </a:r>
          </a:p>
          <a:p>
            <a:r>
              <a:rPr lang="en-US" sz="2400" dirty="0">
                <a:latin typeface="Courier New" panose="02070309020205020404" pitchFamily="49" charset="0"/>
                <a:cs typeface="Courier New" panose="02070309020205020404" pitchFamily="49" charset="0"/>
              </a:rPr>
              <a:t>push(4)</a:t>
            </a:r>
          </a:p>
          <a:p>
            <a:r>
              <a:rPr lang="en-US" sz="2400" dirty="0">
                <a:latin typeface="Courier New" panose="02070309020205020404" pitchFamily="49" charset="0"/>
                <a:cs typeface="Courier New" panose="02070309020205020404" pitchFamily="49" charset="0"/>
              </a:rPr>
              <a:t>pop()</a:t>
            </a:r>
          </a:p>
          <a:p>
            <a:r>
              <a:rPr lang="en-US" sz="2400" dirty="0">
                <a:latin typeface="Courier New" panose="02070309020205020404" pitchFamily="49" charset="0"/>
                <a:cs typeface="Courier New" panose="02070309020205020404" pitchFamily="49" charset="0"/>
              </a:rPr>
              <a:t>push(5)</a:t>
            </a:r>
          </a:p>
        </p:txBody>
      </p:sp>
      <p:sp>
        <p:nvSpPr>
          <p:cNvPr id="8" name="TextBox 7">
            <a:extLst>
              <a:ext uri="{FF2B5EF4-FFF2-40B4-BE49-F238E27FC236}">
                <a16:creationId xmlns:a16="http://schemas.microsoft.com/office/drawing/2014/main" id="{B2BEA012-944E-411E-867D-BC0A86929C1F}"/>
              </a:ext>
            </a:extLst>
          </p:cNvPr>
          <p:cNvSpPr txBox="1"/>
          <p:nvPr/>
        </p:nvSpPr>
        <p:spPr>
          <a:xfrm>
            <a:off x="3512656" y="5175662"/>
            <a:ext cx="306494" cy="369332"/>
          </a:xfrm>
          <a:prstGeom prst="rect">
            <a:avLst/>
          </a:prstGeom>
          <a:noFill/>
        </p:spPr>
        <p:txBody>
          <a:bodyPr wrap="none" rtlCol="0">
            <a:spAutoFit/>
          </a:bodyPr>
          <a:lstStyle/>
          <a:p>
            <a:r>
              <a:rPr lang="en-US" b="1" dirty="0">
                <a:solidFill>
                  <a:srgbClr val="4C3282"/>
                </a:solidFill>
              </a:rPr>
              <a:t>3</a:t>
            </a:r>
          </a:p>
        </p:txBody>
      </p:sp>
      <p:sp>
        <p:nvSpPr>
          <p:cNvPr id="9" name="TextBox 8">
            <a:extLst>
              <a:ext uri="{FF2B5EF4-FFF2-40B4-BE49-F238E27FC236}">
                <a16:creationId xmlns:a16="http://schemas.microsoft.com/office/drawing/2014/main" id="{C2B0F66E-4278-45B3-86F9-E3AAED1D2E4D}"/>
              </a:ext>
            </a:extLst>
          </p:cNvPr>
          <p:cNvSpPr txBox="1"/>
          <p:nvPr/>
        </p:nvSpPr>
        <p:spPr>
          <a:xfrm>
            <a:off x="4333758" y="5175662"/>
            <a:ext cx="306494" cy="369332"/>
          </a:xfrm>
          <a:prstGeom prst="rect">
            <a:avLst/>
          </a:prstGeom>
          <a:noFill/>
        </p:spPr>
        <p:txBody>
          <a:bodyPr wrap="none" rtlCol="0">
            <a:spAutoFit/>
          </a:bodyPr>
          <a:lstStyle/>
          <a:p>
            <a:r>
              <a:rPr lang="en-US" b="1" dirty="0">
                <a:solidFill>
                  <a:srgbClr val="4C3282"/>
                </a:solidFill>
              </a:rPr>
              <a:t>4</a:t>
            </a:r>
          </a:p>
        </p:txBody>
      </p:sp>
      <p:sp>
        <p:nvSpPr>
          <p:cNvPr id="10" name="TextBox 9">
            <a:extLst>
              <a:ext uri="{FF2B5EF4-FFF2-40B4-BE49-F238E27FC236}">
                <a16:creationId xmlns:a16="http://schemas.microsoft.com/office/drawing/2014/main" id="{421A1597-8AB3-486E-A738-DF2FA5A06EAB}"/>
              </a:ext>
            </a:extLst>
          </p:cNvPr>
          <p:cNvSpPr txBox="1"/>
          <p:nvPr/>
        </p:nvSpPr>
        <p:spPr>
          <a:xfrm>
            <a:off x="4333758" y="5175662"/>
            <a:ext cx="306494" cy="369332"/>
          </a:xfrm>
          <a:prstGeom prst="rect">
            <a:avLst/>
          </a:prstGeom>
          <a:solidFill>
            <a:schemeClr val="bg1"/>
          </a:solidFill>
        </p:spPr>
        <p:txBody>
          <a:bodyPr wrap="none" rtlCol="0">
            <a:spAutoFit/>
          </a:bodyPr>
          <a:lstStyle/>
          <a:p>
            <a:r>
              <a:rPr lang="en-US" b="1" dirty="0">
                <a:solidFill>
                  <a:srgbClr val="4C3282"/>
                </a:solidFill>
              </a:rPr>
              <a:t>5</a:t>
            </a:r>
          </a:p>
        </p:txBody>
      </p:sp>
      <p:sp>
        <p:nvSpPr>
          <p:cNvPr id="11" name="TextBox 10">
            <a:extLst>
              <a:ext uri="{FF2B5EF4-FFF2-40B4-BE49-F238E27FC236}">
                <a16:creationId xmlns:a16="http://schemas.microsoft.com/office/drawing/2014/main" id="{FCC85905-B048-40F6-B3A5-E63CBFBA5287}"/>
              </a:ext>
            </a:extLst>
          </p:cNvPr>
          <p:cNvSpPr txBox="1"/>
          <p:nvPr/>
        </p:nvSpPr>
        <p:spPr>
          <a:xfrm>
            <a:off x="3268485" y="5846386"/>
            <a:ext cx="2390398" cy="369332"/>
          </a:xfrm>
          <a:prstGeom prst="rect">
            <a:avLst/>
          </a:prstGeom>
          <a:noFill/>
        </p:spPr>
        <p:txBody>
          <a:bodyPr wrap="none" rtlCol="0">
            <a:spAutoFit/>
          </a:bodyPr>
          <a:lstStyle/>
          <a:p>
            <a:r>
              <a:rPr lang="en-US" dirty="0" err="1">
                <a:latin typeface="Courier New" panose="02070309020205020404" pitchFamily="49" charset="0"/>
                <a:cs typeface="Courier New" panose="02070309020205020404" pitchFamily="49" charset="0"/>
              </a:rPr>
              <a:t>numberOfItems</a:t>
            </a:r>
            <a:r>
              <a:rPr lang="en-US" dirty="0">
                <a:latin typeface="Courier New" panose="02070309020205020404" pitchFamily="49" charset="0"/>
                <a:cs typeface="Courier New" panose="02070309020205020404" pitchFamily="49" charset="0"/>
              </a:rPr>
              <a:t> = </a:t>
            </a:r>
          </a:p>
        </p:txBody>
      </p:sp>
      <p:sp>
        <p:nvSpPr>
          <p:cNvPr id="12" name="TextBox 11">
            <a:extLst>
              <a:ext uri="{FF2B5EF4-FFF2-40B4-BE49-F238E27FC236}">
                <a16:creationId xmlns:a16="http://schemas.microsoft.com/office/drawing/2014/main" id="{A7C03733-F64B-490B-8257-2393BFC4606F}"/>
              </a:ext>
            </a:extLst>
          </p:cNvPr>
          <p:cNvSpPr txBox="1"/>
          <p:nvPr/>
        </p:nvSpPr>
        <p:spPr>
          <a:xfrm>
            <a:off x="5534271" y="5839650"/>
            <a:ext cx="322524" cy="369332"/>
          </a:xfrm>
          <a:prstGeom prst="rect">
            <a:avLst/>
          </a:prstGeom>
          <a:no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0</a:t>
            </a:r>
          </a:p>
        </p:txBody>
      </p:sp>
      <p:sp>
        <p:nvSpPr>
          <p:cNvPr id="13" name="TextBox 12">
            <a:extLst>
              <a:ext uri="{FF2B5EF4-FFF2-40B4-BE49-F238E27FC236}">
                <a16:creationId xmlns:a16="http://schemas.microsoft.com/office/drawing/2014/main" id="{DDF7436C-B274-4B85-9226-C1558F6753FB}"/>
              </a:ext>
            </a:extLst>
          </p:cNvPr>
          <p:cNvSpPr txBox="1"/>
          <p:nvPr/>
        </p:nvSpPr>
        <p:spPr>
          <a:xfrm>
            <a:off x="5534271" y="5844041"/>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1</a:t>
            </a:r>
          </a:p>
        </p:txBody>
      </p:sp>
      <p:sp>
        <p:nvSpPr>
          <p:cNvPr id="14" name="TextBox 13">
            <a:extLst>
              <a:ext uri="{FF2B5EF4-FFF2-40B4-BE49-F238E27FC236}">
                <a16:creationId xmlns:a16="http://schemas.microsoft.com/office/drawing/2014/main" id="{E7E7B92E-4145-4E18-8AFC-479544962C2A}"/>
              </a:ext>
            </a:extLst>
          </p:cNvPr>
          <p:cNvSpPr txBox="1"/>
          <p:nvPr/>
        </p:nvSpPr>
        <p:spPr>
          <a:xfrm>
            <a:off x="5534271" y="5835259"/>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2</a:t>
            </a:r>
          </a:p>
        </p:txBody>
      </p:sp>
      <p:grpSp>
        <p:nvGrpSpPr>
          <p:cNvPr id="22" name="Group 21">
            <a:extLst>
              <a:ext uri="{FF2B5EF4-FFF2-40B4-BE49-F238E27FC236}">
                <a16:creationId xmlns:a16="http://schemas.microsoft.com/office/drawing/2014/main" id="{33A48B90-30BD-0841-8E63-95ADB00027B4}"/>
              </a:ext>
            </a:extLst>
          </p:cNvPr>
          <p:cNvGrpSpPr/>
          <p:nvPr/>
        </p:nvGrpSpPr>
        <p:grpSpPr>
          <a:xfrm>
            <a:off x="3554561" y="1596081"/>
            <a:ext cx="3005791" cy="2853316"/>
            <a:chOff x="908858" y="1530095"/>
            <a:chExt cx="3005791" cy="2853316"/>
          </a:xfrm>
        </p:grpSpPr>
        <p:sp>
          <p:nvSpPr>
            <p:cNvPr id="23" name="Rectangle 22">
              <a:extLst>
                <a:ext uri="{FF2B5EF4-FFF2-40B4-BE49-F238E27FC236}">
                  <a16:creationId xmlns:a16="http://schemas.microsoft.com/office/drawing/2014/main" id="{8505B88A-2C28-3C46-AC86-BE5052833344}"/>
                </a:ext>
              </a:extLst>
            </p:cNvPr>
            <p:cNvSpPr/>
            <p:nvPr/>
          </p:nvSpPr>
          <p:spPr>
            <a:xfrm>
              <a:off x="908858" y="2061556"/>
              <a:ext cx="3005791" cy="2321855"/>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EE91555-5451-3B4E-9A7B-04C01E4A772C}"/>
                </a:ext>
              </a:extLst>
            </p:cNvPr>
            <p:cNvSpPr/>
            <p:nvPr/>
          </p:nvSpPr>
          <p:spPr>
            <a:xfrm>
              <a:off x="908858" y="1530095"/>
              <a:ext cx="3005791"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ArrayStack</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&lt;E&gt;</a:t>
              </a:r>
            </a:p>
          </p:txBody>
        </p:sp>
        <p:sp>
          <p:nvSpPr>
            <p:cNvPr id="25" name="TextBox 24">
              <a:extLst>
                <a:ext uri="{FF2B5EF4-FFF2-40B4-BE49-F238E27FC236}">
                  <a16:creationId xmlns:a16="http://schemas.microsoft.com/office/drawing/2014/main" id="{C83D13BC-934A-8446-ABB1-2161DBECF198}"/>
                </a:ext>
              </a:extLst>
            </p:cNvPr>
            <p:cNvSpPr txBox="1"/>
            <p:nvPr/>
          </p:nvSpPr>
          <p:spPr>
            <a:xfrm>
              <a:off x="1014216" y="2887740"/>
              <a:ext cx="2900433" cy="1384995"/>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push</a:t>
              </a:r>
              <a:r>
                <a:rPr lang="en-US" sz="1200" dirty="0">
                  <a:latin typeface="Courier New" panose="02070309020205020404" pitchFamily="49" charset="0"/>
                  <a:cs typeface="Courier New" panose="02070309020205020404" pitchFamily="49" charset="0"/>
                </a:rPr>
                <a:t> data[size] = value, if out of room grow data</a:t>
              </a:r>
            </a:p>
            <a:p>
              <a:r>
                <a:rPr lang="en-US" sz="1200" u="sng" dirty="0">
                  <a:latin typeface="Courier New" panose="02070309020205020404" pitchFamily="49" charset="0"/>
                  <a:cs typeface="Courier New" panose="02070309020205020404" pitchFamily="49" charset="0"/>
                </a:rPr>
                <a:t>pop</a:t>
              </a:r>
              <a:r>
                <a:rPr lang="en-US" sz="1200" dirty="0">
                  <a:latin typeface="Courier New" panose="02070309020205020404" pitchFamily="49" charset="0"/>
                  <a:cs typeface="Courier New" panose="02070309020205020404" pitchFamily="49" charset="0"/>
                </a:rPr>
                <a:t> return data[size - 1], size-1</a:t>
              </a:r>
            </a:p>
            <a:p>
              <a:r>
                <a:rPr lang="en-US" sz="1200" u="sng" dirty="0">
                  <a:latin typeface="Courier New" panose="02070309020205020404" pitchFamily="49" charset="0"/>
                  <a:cs typeface="Courier New" panose="02070309020205020404" pitchFamily="49" charset="0"/>
                </a:rPr>
                <a:t>peek</a:t>
              </a:r>
              <a:r>
                <a:rPr lang="en-US" sz="1200" dirty="0">
                  <a:latin typeface="Courier New" panose="02070309020205020404" pitchFamily="49" charset="0"/>
                  <a:cs typeface="Courier New" panose="02070309020205020404" pitchFamily="49" charset="0"/>
                </a:rPr>
                <a:t> return data[size - 1]</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return size</a:t>
              </a:r>
            </a:p>
            <a:p>
              <a:r>
                <a:rPr lang="en-US" sz="1200" u="sng" dirty="0" err="1">
                  <a:latin typeface="Courier New" panose="02070309020205020404" pitchFamily="49" charset="0"/>
                  <a:cs typeface="Courier New" panose="02070309020205020404" pitchFamily="49" charset="0"/>
                </a:rPr>
                <a:t>isEmpty</a:t>
              </a:r>
              <a:r>
                <a:rPr lang="en-US" sz="1200" dirty="0">
                  <a:latin typeface="Courier New" panose="02070309020205020404" pitchFamily="49" charset="0"/>
                  <a:cs typeface="Courier New" panose="02070309020205020404" pitchFamily="49" charset="0"/>
                </a:rPr>
                <a:t> return size == 0</a:t>
              </a:r>
            </a:p>
          </p:txBody>
        </p:sp>
        <p:sp>
          <p:nvSpPr>
            <p:cNvPr id="26" name="TextBox 25">
              <a:extLst>
                <a:ext uri="{FF2B5EF4-FFF2-40B4-BE49-F238E27FC236}">
                  <a16:creationId xmlns:a16="http://schemas.microsoft.com/office/drawing/2014/main" id="{AA9FF246-4532-A24E-89E6-62F34A268428}"/>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27" name="TextBox 26">
              <a:extLst>
                <a:ext uri="{FF2B5EF4-FFF2-40B4-BE49-F238E27FC236}">
                  <a16:creationId xmlns:a16="http://schemas.microsoft.com/office/drawing/2014/main" id="{005330CE-5607-0649-8EE1-A8540DD55191}"/>
                </a:ext>
              </a:extLst>
            </p:cNvPr>
            <p:cNvSpPr txBox="1"/>
            <p:nvPr/>
          </p:nvSpPr>
          <p:spPr>
            <a:xfrm>
              <a:off x="921215" y="2673036"/>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28" name="TextBox 27">
              <a:extLst>
                <a:ext uri="{FF2B5EF4-FFF2-40B4-BE49-F238E27FC236}">
                  <a16:creationId xmlns:a16="http://schemas.microsoft.com/office/drawing/2014/main" id="{177FBE14-3869-EA44-A569-847A52E1A2A4}"/>
                </a:ext>
              </a:extLst>
            </p:cNvPr>
            <p:cNvSpPr txBox="1"/>
            <p:nvPr/>
          </p:nvSpPr>
          <p:spPr>
            <a:xfrm>
              <a:off x="1014598" y="2298929"/>
              <a:ext cx="2035232" cy="461665"/>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data[]</a:t>
              </a:r>
            </a:p>
            <a:p>
              <a:r>
                <a:rPr lang="en-US" sz="1200" dirty="0">
                  <a:latin typeface="Courier New" panose="02070309020205020404" pitchFamily="49" charset="0"/>
                  <a:cs typeface="Courier New" panose="02070309020205020404" pitchFamily="49" charset="0"/>
                </a:rPr>
                <a:t>size</a:t>
              </a:r>
            </a:p>
          </p:txBody>
        </p:sp>
      </p:grpSp>
      <p:sp>
        <p:nvSpPr>
          <p:cNvPr id="35" name="Rectangle 34">
            <a:extLst>
              <a:ext uri="{FF2B5EF4-FFF2-40B4-BE49-F238E27FC236}">
                <a16:creationId xmlns:a16="http://schemas.microsoft.com/office/drawing/2014/main" id="{70F44C53-39D9-9043-809F-7E82F9C48945}"/>
              </a:ext>
            </a:extLst>
          </p:cNvPr>
          <p:cNvSpPr/>
          <p:nvPr/>
        </p:nvSpPr>
        <p:spPr>
          <a:xfrm>
            <a:off x="7009603" y="1596081"/>
            <a:ext cx="4754610" cy="2868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6A2B853-F57F-C94F-A4DD-E4685A15741A}"/>
              </a:ext>
            </a:extLst>
          </p:cNvPr>
          <p:cNvSpPr txBox="1"/>
          <p:nvPr/>
        </p:nvSpPr>
        <p:spPr>
          <a:xfrm>
            <a:off x="7148455" y="1776750"/>
            <a:ext cx="2050964" cy="2412199"/>
          </a:xfrm>
          <a:prstGeom prst="rect">
            <a:avLst/>
          </a:prstGeom>
          <a:noFill/>
        </p:spPr>
        <p:txBody>
          <a:bodyPr wrap="square" rtlCol="0">
            <a:spAutoFit/>
          </a:bodyPr>
          <a:lstStyle/>
          <a:p>
            <a:r>
              <a:rPr lang="en-US"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Big O Analysis</a:t>
            </a:r>
            <a:endParaRPr lang="en-US" dirty="0">
              <a:latin typeface="Courier New" panose="02070309020205020404" pitchFamily="49" charset="0"/>
              <a:ea typeface="Segoe UI Historic" panose="020B0502040204020203" pitchFamily="34" charset="0"/>
              <a:cs typeface="Courier New" panose="02070309020205020404" pitchFamily="49" charset="0"/>
            </a:endParaRP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pop()</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peek()</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size()</a:t>
            </a:r>
          </a:p>
          <a:p>
            <a:pPr>
              <a:lnSpc>
                <a:spcPct val="150000"/>
              </a:lnSpc>
            </a:pPr>
            <a:r>
              <a:rPr lang="en-US" dirty="0" err="1">
                <a:latin typeface="Courier New" panose="02070309020205020404" pitchFamily="49" charset="0"/>
                <a:ea typeface="Segoe UI Historic" panose="020B0502040204020203" pitchFamily="34" charset="0"/>
                <a:cs typeface="Courier New" panose="02070309020205020404" pitchFamily="49" charset="0"/>
              </a:rPr>
              <a:t>isEmpty</a:t>
            </a:r>
            <a:r>
              <a:rPr lang="en-US" dirty="0">
                <a:latin typeface="Courier New" panose="02070309020205020404" pitchFamily="49" charset="0"/>
                <a:ea typeface="Segoe UI Historic" panose="020B0502040204020203" pitchFamily="34" charset="0"/>
                <a:cs typeface="Courier New" panose="02070309020205020404" pitchFamily="49" charset="0"/>
              </a:rPr>
              <a: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push()</a:t>
            </a:r>
          </a:p>
        </p:txBody>
      </p:sp>
      <p:sp>
        <p:nvSpPr>
          <p:cNvPr id="29" name="TextBox 28">
            <a:extLst>
              <a:ext uri="{FF2B5EF4-FFF2-40B4-BE49-F238E27FC236}">
                <a16:creationId xmlns:a16="http://schemas.microsoft.com/office/drawing/2014/main" id="{923D2588-9CDA-8848-BC15-B4F96A8C6C60}"/>
              </a:ext>
            </a:extLst>
          </p:cNvPr>
          <p:cNvSpPr txBox="1"/>
          <p:nvPr/>
        </p:nvSpPr>
        <p:spPr>
          <a:xfrm>
            <a:off x="8565822" y="3756165"/>
            <a:ext cx="2463431" cy="646331"/>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 or</a:t>
            </a:r>
          </a:p>
          <a:p>
            <a:r>
              <a:rPr lang="en-US" dirty="0">
                <a:latin typeface="Segoe UI Historic" panose="020B0502040204020203" pitchFamily="34" charset="0"/>
                <a:ea typeface="Segoe UI Historic" panose="020B0502040204020203" pitchFamily="34" charset="0"/>
                <a:cs typeface="Segoe UI Historic" panose="020B0502040204020203" pitchFamily="34" charset="0"/>
              </a:rPr>
              <a:t>worst case O(N) linear</a:t>
            </a:r>
          </a:p>
        </p:txBody>
      </p:sp>
      <p:sp>
        <p:nvSpPr>
          <p:cNvPr id="30" name="TextBox 29">
            <a:extLst>
              <a:ext uri="{FF2B5EF4-FFF2-40B4-BE49-F238E27FC236}">
                <a16:creationId xmlns:a16="http://schemas.microsoft.com/office/drawing/2014/main" id="{2501AA03-50D6-9044-8136-85284C1E59C0}"/>
              </a:ext>
            </a:extLst>
          </p:cNvPr>
          <p:cNvSpPr txBox="1"/>
          <p:nvPr/>
        </p:nvSpPr>
        <p:spPr>
          <a:xfrm>
            <a:off x="8565822" y="2142471"/>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31" name="TextBox 30">
            <a:extLst>
              <a:ext uri="{FF2B5EF4-FFF2-40B4-BE49-F238E27FC236}">
                <a16:creationId xmlns:a16="http://schemas.microsoft.com/office/drawing/2014/main" id="{23986DCD-F0FB-844B-9E15-8E32BFF08766}"/>
              </a:ext>
            </a:extLst>
          </p:cNvPr>
          <p:cNvSpPr txBox="1"/>
          <p:nvPr/>
        </p:nvSpPr>
        <p:spPr>
          <a:xfrm>
            <a:off x="8565822" y="2538828"/>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32" name="TextBox 31">
            <a:extLst>
              <a:ext uri="{FF2B5EF4-FFF2-40B4-BE49-F238E27FC236}">
                <a16:creationId xmlns:a16="http://schemas.microsoft.com/office/drawing/2014/main" id="{97372B80-19D0-CE4C-BADF-C20C31D0F666}"/>
              </a:ext>
            </a:extLst>
          </p:cNvPr>
          <p:cNvSpPr txBox="1"/>
          <p:nvPr/>
        </p:nvSpPr>
        <p:spPr>
          <a:xfrm>
            <a:off x="8565822" y="2979249"/>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33" name="TextBox 32">
            <a:extLst>
              <a:ext uri="{FF2B5EF4-FFF2-40B4-BE49-F238E27FC236}">
                <a16:creationId xmlns:a16="http://schemas.microsoft.com/office/drawing/2014/main" id="{62D52AD2-64C7-C84D-A88D-AE067DC63032}"/>
              </a:ext>
            </a:extLst>
          </p:cNvPr>
          <p:cNvSpPr txBox="1"/>
          <p:nvPr/>
        </p:nvSpPr>
        <p:spPr>
          <a:xfrm>
            <a:off x="8565822" y="3386833"/>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37" name="Footer Placeholder 3">
            <a:extLst>
              <a:ext uri="{FF2B5EF4-FFF2-40B4-BE49-F238E27FC236}">
                <a16:creationId xmlns:a16="http://schemas.microsoft.com/office/drawing/2014/main" id="{5696B9EC-78C7-B74F-B86E-532468505479}"/>
              </a:ext>
            </a:extLst>
          </p:cNvPr>
          <p:cNvSpPr>
            <a:spLocks noGrp="1"/>
          </p:cNvSpPr>
          <p:nvPr>
            <p:ph type="ftr" sz="quarter" idx="11"/>
          </p:nvPr>
        </p:nvSpPr>
        <p:spPr>
          <a:xfrm>
            <a:off x="5715301" y="6521027"/>
            <a:ext cx="5901459" cy="274320"/>
          </a:xfrm>
        </p:spPr>
        <p:txBody>
          <a:bodyPr/>
          <a:lstStyle/>
          <a:p>
            <a:r>
              <a:rPr lang="en-US" dirty="0"/>
              <a:t>CSE 373 19 </a:t>
            </a:r>
            <a:r>
              <a:rPr lang="en-US" dirty="0" err="1"/>
              <a:t>wi</a:t>
            </a:r>
            <a:r>
              <a:rPr lang="en-US" dirty="0"/>
              <a:t> - Kasey Champion</a:t>
            </a:r>
          </a:p>
        </p:txBody>
      </p:sp>
      <p:grpSp>
        <p:nvGrpSpPr>
          <p:cNvPr id="38" name="Group 37">
            <a:extLst>
              <a:ext uri="{FF2B5EF4-FFF2-40B4-BE49-F238E27FC236}">
                <a16:creationId xmlns:a16="http://schemas.microsoft.com/office/drawing/2014/main" id="{AC56E9A0-E135-3E41-B34C-5DD14CF34289}"/>
              </a:ext>
            </a:extLst>
          </p:cNvPr>
          <p:cNvGrpSpPr/>
          <p:nvPr/>
        </p:nvGrpSpPr>
        <p:grpSpPr>
          <a:xfrm>
            <a:off x="575239" y="1596081"/>
            <a:ext cx="2320363" cy="2780359"/>
            <a:chOff x="908857" y="1530095"/>
            <a:chExt cx="2320363" cy="2780359"/>
          </a:xfrm>
        </p:grpSpPr>
        <p:sp>
          <p:nvSpPr>
            <p:cNvPr id="39" name="Rectangle 38">
              <a:extLst>
                <a:ext uri="{FF2B5EF4-FFF2-40B4-BE49-F238E27FC236}">
                  <a16:creationId xmlns:a16="http://schemas.microsoft.com/office/drawing/2014/main" id="{5E609F58-9455-6740-B1DD-F6C42BD89CCA}"/>
                </a:ext>
              </a:extLst>
            </p:cNvPr>
            <p:cNvSpPr/>
            <p:nvPr/>
          </p:nvSpPr>
          <p:spPr>
            <a:xfrm>
              <a:off x="908857" y="2061556"/>
              <a:ext cx="2320363" cy="2248898"/>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8C11540-E9B2-C340-AA21-B01D51E10698}"/>
                </a:ext>
              </a:extLst>
            </p:cNvPr>
            <p:cNvSpPr/>
            <p:nvPr/>
          </p:nvSpPr>
          <p:spPr>
            <a:xfrm>
              <a:off x="908858" y="1530095"/>
              <a:ext cx="2320362"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Stack ADT</a:t>
              </a:r>
            </a:p>
          </p:txBody>
        </p:sp>
        <p:sp>
          <p:nvSpPr>
            <p:cNvPr id="41" name="TextBox 40">
              <a:extLst>
                <a:ext uri="{FF2B5EF4-FFF2-40B4-BE49-F238E27FC236}">
                  <a16:creationId xmlns:a16="http://schemas.microsoft.com/office/drawing/2014/main" id="{A9648E0C-C660-D646-A2C0-4394838C2427}"/>
                </a:ext>
              </a:extLst>
            </p:cNvPr>
            <p:cNvSpPr txBox="1"/>
            <p:nvPr/>
          </p:nvSpPr>
          <p:spPr>
            <a:xfrm>
              <a:off x="1076296" y="2988919"/>
              <a:ext cx="2152924" cy="1200329"/>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push(item)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top</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pop()</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and remove item at top</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peek()</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look at item at top</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isEmpty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 is 0?</a:t>
              </a:r>
            </a:p>
          </p:txBody>
        </p:sp>
        <p:sp>
          <p:nvSpPr>
            <p:cNvPr id="42" name="TextBox 41">
              <a:extLst>
                <a:ext uri="{FF2B5EF4-FFF2-40B4-BE49-F238E27FC236}">
                  <a16:creationId xmlns:a16="http://schemas.microsoft.com/office/drawing/2014/main" id="{52439E8E-ED63-044A-84EE-24DD0672E585}"/>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43" name="TextBox 42">
              <a:extLst>
                <a:ext uri="{FF2B5EF4-FFF2-40B4-BE49-F238E27FC236}">
                  <a16:creationId xmlns:a16="http://schemas.microsoft.com/office/drawing/2014/main" id="{EF1F2958-1989-364E-8926-CB5679AC5F64}"/>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44" name="TextBox 43">
              <a:extLst>
                <a:ext uri="{FF2B5EF4-FFF2-40B4-BE49-F238E27FC236}">
                  <a16:creationId xmlns:a16="http://schemas.microsoft.com/office/drawing/2014/main" id="{C138AD69-AA46-1E46-875D-7FEFFB78D0AE}"/>
                </a:ext>
              </a:extLst>
            </p:cNvPr>
            <p:cNvSpPr txBox="1"/>
            <p:nvPr/>
          </p:nvSpPr>
          <p:spPr>
            <a:xfrm>
              <a:off x="1076295" y="2335727"/>
              <a:ext cx="1861241"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ordered items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Number of items</a:t>
              </a:r>
            </a:p>
          </p:txBody>
        </p:sp>
      </p:grpSp>
      <p:sp>
        <p:nvSpPr>
          <p:cNvPr id="36" name="TextBox 35">
            <a:extLst>
              <a:ext uri="{FF2B5EF4-FFF2-40B4-BE49-F238E27FC236}">
                <a16:creationId xmlns:a16="http://schemas.microsoft.com/office/drawing/2014/main" id="{80B9B862-0FCD-F941-B78B-93A59F5C076D}"/>
              </a:ext>
            </a:extLst>
          </p:cNvPr>
          <p:cNvSpPr txBox="1"/>
          <p:nvPr/>
        </p:nvSpPr>
        <p:spPr>
          <a:xfrm>
            <a:off x="7009603" y="4892587"/>
            <a:ext cx="3563411" cy="369332"/>
          </a:xfrm>
          <a:prstGeom prst="rect">
            <a:avLst/>
          </a:prstGeom>
          <a:solidFill>
            <a:srgbClr val="4C3282"/>
          </a:solidFill>
        </p:spPr>
        <p:txBody>
          <a:bodyPr wrap="none" rtlCol="0">
            <a:spAutoFit/>
          </a:bodyPr>
          <a:lstStyle/>
          <a:p>
            <a:r>
              <a:rPr lang="en-US"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Take 1 min to respond to activity </a:t>
            </a:r>
          </a:p>
        </p:txBody>
      </p:sp>
      <p:sp>
        <p:nvSpPr>
          <p:cNvPr id="4" name="TextBox 3">
            <a:extLst>
              <a:ext uri="{FF2B5EF4-FFF2-40B4-BE49-F238E27FC236}">
                <a16:creationId xmlns:a16="http://schemas.microsoft.com/office/drawing/2014/main" id="{1D9F4121-A051-7E47-BBAA-7A6E8E5FBC23}"/>
              </a:ext>
            </a:extLst>
          </p:cNvPr>
          <p:cNvSpPr txBox="1"/>
          <p:nvPr/>
        </p:nvSpPr>
        <p:spPr>
          <a:xfrm>
            <a:off x="7004471" y="5366717"/>
            <a:ext cx="4631070" cy="923330"/>
          </a:xfrm>
          <a:prstGeom prst="rect">
            <a:avLst/>
          </a:prstGeom>
          <a:noFill/>
          <a:ln>
            <a:solidFill>
              <a:srgbClr val="4C3282"/>
            </a:solidFill>
          </a:ln>
        </p:spPr>
        <p:txBody>
          <a:bodyPr wrap="square" rtlCol="0">
            <a:spAutoFit/>
          </a:bodyPr>
          <a:lstStyle/>
          <a:p>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www.pollev.com</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/cse373activity</a:t>
            </a:r>
          </a:p>
          <a:p>
            <a:r>
              <a:rPr lang="en-US" dirty="0">
                <a:latin typeface="Segoe UI Historic" panose="020B0502040204020203" pitchFamily="34" charset="0"/>
                <a:ea typeface="Segoe UI Historic" panose="020B0502040204020203" pitchFamily="34" charset="0"/>
                <a:cs typeface="Segoe UI Historic" panose="020B0502040204020203" pitchFamily="34" charset="0"/>
              </a:rPr>
              <a:t>What do you think the worst case runtime of the “push()” operation will be? </a:t>
            </a:r>
          </a:p>
        </p:txBody>
      </p:sp>
    </p:spTree>
    <p:extLst>
      <p:ext uri="{BB962C8B-B14F-4D97-AF65-F5344CB8AC3E}">
        <p14:creationId xmlns:p14="http://schemas.microsoft.com/office/powerpoint/2010/main" val="61679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fade">
                                      <p:cBhvr>
                                        <p:cTn id="31" dur="500"/>
                                        <p:tgtEl>
                                          <p:spTgt spid="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
                                            <p:txEl>
                                              <p:pRg st="2" end="2"/>
                                            </p:txEl>
                                          </p:spTgt>
                                        </p:tgtEl>
                                        <p:attrNameLst>
                                          <p:attrName>style.visibility</p:attrName>
                                        </p:attrNameLst>
                                      </p:cBhvr>
                                      <p:to>
                                        <p:strVal val="visible"/>
                                      </p:to>
                                    </p:set>
                                    <p:animEffect transition="in" filter="fade">
                                      <p:cBhvr>
                                        <p:cTn id="44" dur="500"/>
                                        <p:tgtEl>
                                          <p:spTgt spid="7">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fade">
                                      <p:cBhvr>
                                        <p:cTn id="57" dur="500"/>
                                        <p:tgtEl>
                                          <p:spTgt spid="7">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par>
                                <p:cTn id="63" presetID="10" presetClass="entr" presetSubtype="0" fill="hold" grpId="2"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500"/>
                                        <p:tgtEl>
                                          <p:spTgt spid="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500"/>
                                        <p:tgtEl>
                                          <p:spTgt spid="32"/>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500"/>
                                        <p:tgtEl>
                                          <p:spTgt spid="33"/>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500"/>
                                        <p:tgtEl>
                                          <p:spTgt spid="3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
                                        </p:tgtEl>
                                        <p:attrNameLst>
                                          <p:attrName>style.visibility</p:attrName>
                                        </p:attrNameLst>
                                      </p:cBhvr>
                                      <p:to>
                                        <p:strVal val="visible"/>
                                      </p:to>
                                    </p:set>
                                    <p:animEffect transition="in" filter="fade">
                                      <p:cBhvr>
                                        <p:cTn id="101" dur="500"/>
                                        <p:tgtEl>
                                          <p:spTgt spid="4"/>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fade">
                                      <p:cBhvr>
                                        <p:cTn id="10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P spid="10" grpId="0" animBg="1"/>
      <p:bldP spid="11" grpId="0"/>
      <p:bldP spid="12" grpId="0" animBg="1"/>
      <p:bldP spid="13" grpId="0" animBg="1"/>
      <p:bldP spid="14" grpId="0" animBg="1"/>
      <p:bldP spid="14" grpId="1" animBg="1"/>
      <p:bldP spid="14" grpId="2" animBg="1"/>
      <p:bldP spid="35" grpId="0" animBg="1"/>
      <p:bldP spid="3" grpId="0"/>
      <p:bldP spid="29" grpId="0"/>
      <p:bldP spid="30" grpId="0"/>
      <p:bldP spid="31" grpId="0"/>
      <p:bldP spid="32" grpId="0"/>
      <p:bldP spid="33" grpId="0"/>
      <p:bldP spid="36"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E6AF6-FDC2-5D41-B3BA-4CADC1E07A4A}"/>
              </a:ext>
            </a:extLst>
          </p:cNvPr>
          <p:cNvSpPr>
            <a:spLocks noGrp="1"/>
          </p:cNvSpPr>
          <p:nvPr>
            <p:ph type="title"/>
          </p:nvPr>
        </p:nvSpPr>
        <p:spPr/>
        <p:txBody>
          <a:bodyPr/>
          <a:lstStyle/>
          <a:p>
            <a:r>
              <a:rPr lang="en-US" dirty="0"/>
              <a:t>Implementing a Stack with Nodes</a:t>
            </a:r>
          </a:p>
        </p:txBody>
      </p:sp>
      <p:sp>
        <p:nvSpPr>
          <p:cNvPr id="4" name="Footer Placeholder 3">
            <a:extLst>
              <a:ext uri="{FF2B5EF4-FFF2-40B4-BE49-F238E27FC236}">
                <a16:creationId xmlns:a16="http://schemas.microsoft.com/office/drawing/2014/main" id="{791EEC06-D2A0-5541-AF2E-51137B847F9E}"/>
              </a:ext>
            </a:extLst>
          </p:cNvPr>
          <p:cNvSpPr>
            <a:spLocks noGrp="1"/>
          </p:cNvSpPr>
          <p:nvPr>
            <p:ph type="ftr" sz="quarter" idx="11"/>
          </p:nvPr>
        </p:nvSpPr>
        <p:spPr>
          <a:xfrm>
            <a:off x="5715301" y="6521027"/>
            <a:ext cx="5901459" cy="274320"/>
          </a:xfrm>
        </p:spPr>
        <p:txBody>
          <a:bodyPr/>
          <a:lstStyle/>
          <a:p>
            <a:r>
              <a:rPr lang="en-US"/>
              <a:t>CSE 373 19 WI - Kasey Champion</a:t>
            </a:r>
            <a:endParaRPr lang="en-US" dirty="0"/>
          </a:p>
        </p:txBody>
      </p:sp>
      <p:sp>
        <p:nvSpPr>
          <p:cNvPr id="5" name="Slide Number Placeholder 4">
            <a:extLst>
              <a:ext uri="{FF2B5EF4-FFF2-40B4-BE49-F238E27FC236}">
                <a16:creationId xmlns:a16="http://schemas.microsoft.com/office/drawing/2014/main" id="{71AAA9CB-778D-D047-9B91-72C4C948A0DB}"/>
              </a:ext>
            </a:extLst>
          </p:cNvPr>
          <p:cNvSpPr>
            <a:spLocks noGrp="1"/>
          </p:cNvSpPr>
          <p:nvPr>
            <p:ph type="sldNum" sz="quarter" idx="12"/>
          </p:nvPr>
        </p:nvSpPr>
        <p:spPr/>
        <p:txBody>
          <a:bodyPr/>
          <a:lstStyle/>
          <a:p>
            <a:fld id="{659665DE-58FC-41F4-AC58-2C90A5E00527}" type="slidenum">
              <a:rPr lang="en-US" smtClean="0"/>
              <a:t>23</a:t>
            </a:fld>
            <a:endParaRPr lang="en-US"/>
          </a:p>
        </p:txBody>
      </p:sp>
      <p:sp>
        <p:nvSpPr>
          <p:cNvPr id="7" name="TextBox 6">
            <a:extLst>
              <a:ext uri="{FF2B5EF4-FFF2-40B4-BE49-F238E27FC236}">
                <a16:creationId xmlns:a16="http://schemas.microsoft.com/office/drawing/2014/main" id="{C2788C58-48BD-744E-808C-2FC17CED823D}"/>
              </a:ext>
            </a:extLst>
          </p:cNvPr>
          <p:cNvSpPr txBox="1"/>
          <p:nvPr/>
        </p:nvSpPr>
        <p:spPr>
          <a:xfrm>
            <a:off x="886303" y="5101101"/>
            <a:ext cx="1892277" cy="1200329"/>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push(3)</a:t>
            </a:r>
          </a:p>
          <a:p>
            <a:r>
              <a:rPr lang="en-US" sz="2400" dirty="0">
                <a:latin typeface="Courier New" panose="02070309020205020404" pitchFamily="49" charset="0"/>
                <a:cs typeface="Courier New" panose="02070309020205020404" pitchFamily="49" charset="0"/>
              </a:rPr>
              <a:t>push(4)</a:t>
            </a:r>
          </a:p>
          <a:p>
            <a:r>
              <a:rPr lang="en-US" sz="2400" dirty="0">
                <a:latin typeface="Courier New" panose="02070309020205020404" pitchFamily="49" charset="0"/>
                <a:cs typeface="Courier New" panose="02070309020205020404" pitchFamily="49" charset="0"/>
              </a:rPr>
              <a:t>pop()</a:t>
            </a:r>
          </a:p>
        </p:txBody>
      </p:sp>
      <p:sp>
        <p:nvSpPr>
          <p:cNvPr id="11" name="TextBox 10">
            <a:extLst>
              <a:ext uri="{FF2B5EF4-FFF2-40B4-BE49-F238E27FC236}">
                <a16:creationId xmlns:a16="http://schemas.microsoft.com/office/drawing/2014/main" id="{EF706D0D-5819-244A-A248-B6E91DF87BB9}"/>
              </a:ext>
            </a:extLst>
          </p:cNvPr>
          <p:cNvSpPr txBox="1"/>
          <p:nvPr/>
        </p:nvSpPr>
        <p:spPr>
          <a:xfrm>
            <a:off x="3283000" y="6002659"/>
            <a:ext cx="2390398" cy="369332"/>
          </a:xfrm>
          <a:prstGeom prst="rect">
            <a:avLst/>
          </a:prstGeom>
          <a:noFill/>
        </p:spPr>
        <p:txBody>
          <a:bodyPr wrap="none" rtlCol="0">
            <a:spAutoFit/>
          </a:bodyPr>
          <a:lstStyle/>
          <a:p>
            <a:r>
              <a:rPr lang="en-US" dirty="0" err="1">
                <a:latin typeface="Courier New" panose="02070309020205020404" pitchFamily="49" charset="0"/>
                <a:cs typeface="Courier New" panose="02070309020205020404" pitchFamily="49" charset="0"/>
              </a:rPr>
              <a:t>numberOfItems</a:t>
            </a:r>
            <a:r>
              <a:rPr lang="en-US" dirty="0">
                <a:latin typeface="Courier New" panose="02070309020205020404" pitchFamily="49" charset="0"/>
                <a:cs typeface="Courier New" panose="02070309020205020404" pitchFamily="49" charset="0"/>
              </a:rPr>
              <a:t> = </a:t>
            </a:r>
          </a:p>
        </p:txBody>
      </p:sp>
      <p:sp>
        <p:nvSpPr>
          <p:cNvPr id="12" name="TextBox 11">
            <a:extLst>
              <a:ext uri="{FF2B5EF4-FFF2-40B4-BE49-F238E27FC236}">
                <a16:creationId xmlns:a16="http://schemas.microsoft.com/office/drawing/2014/main" id="{4B3C8779-E4D8-C94E-82B2-A18FC79060FE}"/>
              </a:ext>
            </a:extLst>
          </p:cNvPr>
          <p:cNvSpPr txBox="1"/>
          <p:nvPr/>
        </p:nvSpPr>
        <p:spPr>
          <a:xfrm>
            <a:off x="5548786" y="6018515"/>
            <a:ext cx="322524" cy="369332"/>
          </a:xfrm>
          <a:prstGeom prst="rect">
            <a:avLst/>
          </a:prstGeom>
          <a:no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0</a:t>
            </a:r>
          </a:p>
        </p:txBody>
      </p:sp>
      <p:sp>
        <p:nvSpPr>
          <p:cNvPr id="13" name="TextBox 12">
            <a:extLst>
              <a:ext uri="{FF2B5EF4-FFF2-40B4-BE49-F238E27FC236}">
                <a16:creationId xmlns:a16="http://schemas.microsoft.com/office/drawing/2014/main" id="{217361B3-8EFA-0448-A525-C57ECB956332}"/>
              </a:ext>
            </a:extLst>
          </p:cNvPr>
          <p:cNvSpPr txBox="1"/>
          <p:nvPr/>
        </p:nvSpPr>
        <p:spPr>
          <a:xfrm>
            <a:off x="5548786" y="6010587"/>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1</a:t>
            </a:r>
          </a:p>
        </p:txBody>
      </p:sp>
      <p:sp>
        <p:nvSpPr>
          <p:cNvPr id="14" name="TextBox 13">
            <a:extLst>
              <a:ext uri="{FF2B5EF4-FFF2-40B4-BE49-F238E27FC236}">
                <a16:creationId xmlns:a16="http://schemas.microsoft.com/office/drawing/2014/main" id="{D311294B-A936-BE44-B3F3-4930F7D1A4B6}"/>
              </a:ext>
            </a:extLst>
          </p:cNvPr>
          <p:cNvSpPr txBox="1"/>
          <p:nvPr/>
        </p:nvSpPr>
        <p:spPr>
          <a:xfrm>
            <a:off x="5548786" y="6018515"/>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2</a:t>
            </a:r>
          </a:p>
        </p:txBody>
      </p:sp>
      <p:grpSp>
        <p:nvGrpSpPr>
          <p:cNvPr id="15" name="Group 14">
            <a:extLst>
              <a:ext uri="{FF2B5EF4-FFF2-40B4-BE49-F238E27FC236}">
                <a16:creationId xmlns:a16="http://schemas.microsoft.com/office/drawing/2014/main" id="{E08B197C-5EB7-1541-9CA4-19D3FFDD2B2D}"/>
              </a:ext>
            </a:extLst>
          </p:cNvPr>
          <p:cNvGrpSpPr/>
          <p:nvPr/>
        </p:nvGrpSpPr>
        <p:grpSpPr>
          <a:xfrm>
            <a:off x="3569076" y="1666626"/>
            <a:ext cx="3005791" cy="2853316"/>
            <a:chOff x="908858" y="1530095"/>
            <a:chExt cx="3005791" cy="2853316"/>
          </a:xfrm>
        </p:grpSpPr>
        <p:sp>
          <p:nvSpPr>
            <p:cNvPr id="16" name="Rectangle 15">
              <a:extLst>
                <a:ext uri="{FF2B5EF4-FFF2-40B4-BE49-F238E27FC236}">
                  <a16:creationId xmlns:a16="http://schemas.microsoft.com/office/drawing/2014/main" id="{7219B58D-E20D-AC43-BB92-C5433947C985}"/>
                </a:ext>
              </a:extLst>
            </p:cNvPr>
            <p:cNvSpPr/>
            <p:nvPr/>
          </p:nvSpPr>
          <p:spPr>
            <a:xfrm>
              <a:off x="908858" y="2061556"/>
              <a:ext cx="3005791" cy="2321855"/>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C98684E-3F61-9042-A4B3-4216AE98B557}"/>
                </a:ext>
              </a:extLst>
            </p:cNvPr>
            <p:cNvSpPr/>
            <p:nvPr/>
          </p:nvSpPr>
          <p:spPr>
            <a:xfrm>
              <a:off x="908858" y="1530095"/>
              <a:ext cx="3005791"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LinkedStack</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&lt;E&gt;</a:t>
              </a:r>
            </a:p>
          </p:txBody>
        </p:sp>
        <p:sp>
          <p:nvSpPr>
            <p:cNvPr id="18" name="TextBox 17">
              <a:extLst>
                <a:ext uri="{FF2B5EF4-FFF2-40B4-BE49-F238E27FC236}">
                  <a16:creationId xmlns:a16="http://schemas.microsoft.com/office/drawing/2014/main" id="{AC7E082F-FFC9-3241-8548-9B296BF4A2B1}"/>
                </a:ext>
              </a:extLst>
            </p:cNvPr>
            <p:cNvSpPr txBox="1"/>
            <p:nvPr/>
          </p:nvSpPr>
          <p:spPr>
            <a:xfrm>
              <a:off x="1014216" y="2887740"/>
              <a:ext cx="2900433" cy="1200329"/>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push</a:t>
              </a:r>
              <a:r>
                <a:rPr lang="en-US" sz="1200" dirty="0">
                  <a:latin typeface="Courier New" panose="02070309020205020404" pitchFamily="49" charset="0"/>
                  <a:cs typeface="Courier New" panose="02070309020205020404" pitchFamily="49" charset="0"/>
                </a:rPr>
                <a:t> add new node at top</a:t>
              </a:r>
            </a:p>
            <a:p>
              <a:r>
                <a:rPr lang="en-US" sz="1200" u="sng" dirty="0">
                  <a:latin typeface="Courier New" panose="02070309020205020404" pitchFamily="49" charset="0"/>
                  <a:cs typeface="Courier New" panose="02070309020205020404" pitchFamily="49" charset="0"/>
                </a:rPr>
                <a:t>pop</a:t>
              </a:r>
              <a:r>
                <a:rPr lang="en-US" sz="1200" dirty="0">
                  <a:latin typeface="Courier New" panose="02070309020205020404" pitchFamily="49" charset="0"/>
                  <a:cs typeface="Courier New" panose="02070309020205020404" pitchFamily="49" charset="0"/>
                </a:rPr>
                <a:t> return and remove node at top</a:t>
              </a:r>
            </a:p>
            <a:p>
              <a:r>
                <a:rPr lang="en-US" sz="1200" u="sng" dirty="0">
                  <a:latin typeface="Courier New" panose="02070309020205020404" pitchFamily="49" charset="0"/>
                  <a:cs typeface="Courier New" panose="02070309020205020404" pitchFamily="49" charset="0"/>
                </a:rPr>
                <a:t>peek</a:t>
              </a:r>
              <a:r>
                <a:rPr lang="en-US" sz="1200" dirty="0">
                  <a:latin typeface="Courier New" panose="02070309020205020404" pitchFamily="49" charset="0"/>
                  <a:cs typeface="Courier New" panose="02070309020205020404" pitchFamily="49" charset="0"/>
                </a:rPr>
                <a:t> return node at top</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return size</a:t>
              </a:r>
            </a:p>
            <a:p>
              <a:r>
                <a:rPr lang="en-US" sz="1200" u="sng" dirty="0" err="1">
                  <a:latin typeface="Courier New" panose="02070309020205020404" pitchFamily="49" charset="0"/>
                  <a:cs typeface="Courier New" panose="02070309020205020404" pitchFamily="49" charset="0"/>
                </a:rPr>
                <a:t>isEmpty</a:t>
              </a:r>
              <a:r>
                <a:rPr lang="en-US" sz="1200" dirty="0">
                  <a:latin typeface="Courier New" panose="02070309020205020404" pitchFamily="49" charset="0"/>
                  <a:cs typeface="Courier New" panose="02070309020205020404" pitchFamily="49" charset="0"/>
                </a:rPr>
                <a:t> return size == 0</a:t>
              </a:r>
            </a:p>
          </p:txBody>
        </p:sp>
        <p:sp>
          <p:nvSpPr>
            <p:cNvPr id="19" name="TextBox 18">
              <a:extLst>
                <a:ext uri="{FF2B5EF4-FFF2-40B4-BE49-F238E27FC236}">
                  <a16:creationId xmlns:a16="http://schemas.microsoft.com/office/drawing/2014/main" id="{4AE167D3-2948-C548-A1A4-2542A6B84EB0}"/>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20" name="TextBox 19">
              <a:extLst>
                <a:ext uri="{FF2B5EF4-FFF2-40B4-BE49-F238E27FC236}">
                  <a16:creationId xmlns:a16="http://schemas.microsoft.com/office/drawing/2014/main" id="{64C5EDC2-7146-7D48-A1E6-D65B27ACC232}"/>
                </a:ext>
              </a:extLst>
            </p:cNvPr>
            <p:cNvSpPr txBox="1"/>
            <p:nvPr/>
          </p:nvSpPr>
          <p:spPr>
            <a:xfrm>
              <a:off x="921215" y="2673036"/>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21" name="TextBox 20">
              <a:extLst>
                <a:ext uri="{FF2B5EF4-FFF2-40B4-BE49-F238E27FC236}">
                  <a16:creationId xmlns:a16="http://schemas.microsoft.com/office/drawing/2014/main" id="{F658A23E-9ADE-404E-9C59-A5669BFCCB3C}"/>
                </a:ext>
              </a:extLst>
            </p:cNvPr>
            <p:cNvSpPr txBox="1"/>
            <p:nvPr/>
          </p:nvSpPr>
          <p:spPr>
            <a:xfrm>
              <a:off x="1014598" y="2298929"/>
              <a:ext cx="2035232" cy="461665"/>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Node top</a:t>
              </a:r>
            </a:p>
            <a:p>
              <a:r>
                <a:rPr lang="en-US" sz="1200" dirty="0">
                  <a:latin typeface="Courier New" panose="02070309020205020404" pitchFamily="49" charset="0"/>
                  <a:cs typeface="Courier New" panose="02070309020205020404" pitchFamily="49" charset="0"/>
                </a:rPr>
                <a:t>size</a:t>
              </a:r>
            </a:p>
          </p:txBody>
        </p:sp>
      </p:grpSp>
      <p:sp>
        <p:nvSpPr>
          <p:cNvPr id="22" name="Rectangle 21">
            <a:extLst>
              <a:ext uri="{FF2B5EF4-FFF2-40B4-BE49-F238E27FC236}">
                <a16:creationId xmlns:a16="http://schemas.microsoft.com/office/drawing/2014/main" id="{7AF4C6FE-9D82-6640-A78F-397F4DDF743D}"/>
              </a:ext>
            </a:extLst>
          </p:cNvPr>
          <p:cNvSpPr/>
          <p:nvPr/>
        </p:nvSpPr>
        <p:spPr>
          <a:xfrm>
            <a:off x="7024118" y="1666626"/>
            <a:ext cx="4754610" cy="2868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A476440-A38C-A04D-A78B-649EC8940E43}"/>
              </a:ext>
            </a:extLst>
          </p:cNvPr>
          <p:cNvSpPr txBox="1"/>
          <p:nvPr/>
        </p:nvSpPr>
        <p:spPr>
          <a:xfrm>
            <a:off x="7162970" y="1847295"/>
            <a:ext cx="2050964" cy="2412199"/>
          </a:xfrm>
          <a:prstGeom prst="rect">
            <a:avLst/>
          </a:prstGeom>
          <a:noFill/>
        </p:spPr>
        <p:txBody>
          <a:bodyPr wrap="square" rtlCol="0">
            <a:spAutoFit/>
          </a:bodyPr>
          <a:lstStyle/>
          <a:p>
            <a:r>
              <a:rPr lang="en-US"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Big O Analysis</a:t>
            </a:r>
            <a:endParaRPr lang="en-US" dirty="0">
              <a:latin typeface="Courier New" panose="02070309020205020404" pitchFamily="49" charset="0"/>
              <a:ea typeface="Segoe UI Historic" panose="020B0502040204020203" pitchFamily="34" charset="0"/>
              <a:cs typeface="Courier New" panose="02070309020205020404" pitchFamily="49" charset="0"/>
            </a:endParaRP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pop()</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peek()</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size()</a:t>
            </a:r>
          </a:p>
          <a:p>
            <a:pPr>
              <a:lnSpc>
                <a:spcPct val="150000"/>
              </a:lnSpc>
            </a:pPr>
            <a:r>
              <a:rPr lang="en-US" dirty="0" err="1">
                <a:latin typeface="Courier New" panose="02070309020205020404" pitchFamily="49" charset="0"/>
                <a:ea typeface="Segoe UI Historic" panose="020B0502040204020203" pitchFamily="34" charset="0"/>
                <a:cs typeface="Courier New" panose="02070309020205020404" pitchFamily="49" charset="0"/>
              </a:rPr>
              <a:t>isEmpty</a:t>
            </a:r>
            <a:r>
              <a:rPr lang="en-US" dirty="0">
                <a:latin typeface="Courier New" panose="02070309020205020404" pitchFamily="49" charset="0"/>
                <a:ea typeface="Segoe UI Historic" panose="020B0502040204020203" pitchFamily="34" charset="0"/>
                <a:cs typeface="Courier New" panose="02070309020205020404" pitchFamily="49" charset="0"/>
              </a:rPr>
              <a: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push()</a:t>
            </a:r>
          </a:p>
        </p:txBody>
      </p:sp>
      <p:sp>
        <p:nvSpPr>
          <p:cNvPr id="24" name="TextBox 23">
            <a:extLst>
              <a:ext uri="{FF2B5EF4-FFF2-40B4-BE49-F238E27FC236}">
                <a16:creationId xmlns:a16="http://schemas.microsoft.com/office/drawing/2014/main" id="{E02D9EAB-0793-324C-B283-AB0318EA4064}"/>
              </a:ext>
            </a:extLst>
          </p:cNvPr>
          <p:cNvSpPr txBox="1"/>
          <p:nvPr/>
        </p:nvSpPr>
        <p:spPr>
          <a:xfrm>
            <a:off x="8580337" y="3826710"/>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25" name="TextBox 24">
            <a:extLst>
              <a:ext uri="{FF2B5EF4-FFF2-40B4-BE49-F238E27FC236}">
                <a16:creationId xmlns:a16="http://schemas.microsoft.com/office/drawing/2014/main" id="{9BD75716-86EC-CB4E-8DEB-CE9F6EBBC7D0}"/>
              </a:ext>
            </a:extLst>
          </p:cNvPr>
          <p:cNvSpPr txBox="1"/>
          <p:nvPr/>
        </p:nvSpPr>
        <p:spPr>
          <a:xfrm>
            <a:off x="8580337" y="2213016"/>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26" name="TextBox 25">
            <a:extLst>
              <a:ext uri="{FF2B5EF4-FFF2-40B4-BE49-F238E27FC236}">
                <a16:creationId xmlns:a16="http://schemas.microsoft.com/office/drawing/2014/main" id="{264090E1-6488-574B-862A-676E0EC77CA7}"/>
              </a:ext>
            </a:extLst>
          </p:cNvPr>
          <p:cNvSpPr txBox="1"/>
          <p:nvPr/>
        </p:nvSpPr>
        <p:spPr>
          <a:xfrm>
            <a:off x="8580337" y="2609373"/>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27" name="TextBox 26">
            <a:extLst>
              <a:ext uri="{FF2B5EF4-FFF2-40B4-BE49-F238E27FC236}">
                <a16:creationId xmlns:a16="http://schemas.microsoft.com/office/drawing/2014/main" id="{6576F578-F8A3-4F4F-935F-ECF430317767}"/>
              </a:ext>
            </a:extLst>
          </p:cNvPr>
          <p:cNvSpPr txBox="1"/>
          <p:nvPr/>
        </p:nvSpPr>
        <p:spPr>
          <a:xfrm>
            <a:off x="8580337" y="3049794"/>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28" name="TextBox 27">
            <a:extLst>
              <a:ext uri="{FF2B5EF4-FFF2-40B4-BE49-F238E27FC236}">
                <a16:creationId xmlns:a16="http://schemas.microsoft.com/office/drawing/2014/main" id="{B40E6D14-A2EB-7C4B-8570-CDC7EBC53EAB}"/>
              </a:ext>
            </a:extLst>
          </p:cNvPr>
          <p:cNvSpPr txBox="1"/>
          <p:nvPr/>
        </p:nvSpPr>
        <p:spPr>
          <a:xfrm>
            <a:off x="8580337" y="3457378"/>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grpSp>
        <p:nvGrpSpPr>
          <p:cNvPr id="29" name="Group 28">
            <a:extLst>
              <a:ext uri="{FF2B5EF4-FFF2-40B4-BE49-F238E27FC236}">
                <a16:creationId xmlns:a16="http://schemas.microsoft.com/office/drawing/2014/main" id="{B6F9B55F-7BA8-D543-A199-E8269C1BE0E1}"/>
              </a:ext>
            </a:extLst>
          </p:cNvPr>
          <p:cNvGrpSpPr/>
          <p:nvPr/>
        </p:nvGrpSpPr>
        <p:grpSpPr>
          <a:xfrm>
            <a:off x="589754" y="1666626"/>
            <a:ext cx="2320363" cy="2780359"/>
            <a:chOff x="908857" y="1530095"/>
            <a:chExt cx="2320363" cy="2780359"/>
          </a:xfrm>
        </p:grpSpPr>
        <p:sp>
          <p:nvSpPr>
            <p:cNvPr id="30" name="Rectangle 29">
              <a:extLst>
                <a:ext uri="{FF2B5EF4-FFF2-40B4-BE49-F238E27FC236}">
                  <a16:creationId xmlns:a16="http://schemas.microsoft.com/office/drawing/2014/main" id="{C203E101-A15B-4A4D-B1C4-84F82293BEDF}"/>
                </a:ext>
              </a:extLst>
            </p:cNvPr>
            <p:cNvSpPr/>
            <p:nvPr/>
          </p:nvSpPr>
          <p:spPr>
            <a:xfrm>
              <a:off x="908857" y="2061556"/>
              <a:ext cx="2320363" cy="2248898"/>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220AF12-5F29-1E43-8DCF-376EB61F0B35}"/>
                </a:ext>
              </a:extLst>
            </p:cNvPr>
            <p:cNvSpPr/>
            <p:nvPr/>
          </p:nvSpPr>
          <p:spPr>
            <a:xfrm>
              <a:off x="908858" y="1530095"/>
              <a:ext cx="2320362"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Stack ADT</a:t>
              </a:r>
            </a:p>
          </p:txBody>
        </p:sp>
        <p:sp>
          <p:nvSpPr>
            <p:cNvPr id="32" name="TextBox 31">
              <a:extLst>
                <a:ext uri="{FF2B5EF4-FFF2-40B4-BE49-F238E27FC236}">
                  <a16:creationId xmlns:a16="http://schemas.microsoft.com/office/drawing/2014/main" id="{883B41A2-B3EB-594A-97BA-07E1535DEB87}"/>
                </a:ext>
              </a:extLst>
            </p:cNvPr>
            <p:cNvSpPr txBox="1"/>
            <p:nvPr/>
          </p:nvSpPr>
          <p:spPr>
            <a:xfrm>
              <a:off x="1076296" y="2988919"/>
              <a:ext cx="2152924" cy="1200329"/>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push(item)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top</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pop()</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and remove item at top</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peek()</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look at item at top</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isEmpty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 is 0?</a:t>
              </a:r>
            </a:p>
          </p:txBody>
        </p:sp>
        <p:sp>
          <p:nvSpPr>
            <p:cNvPr id="33" name="TextBox 32">
              <a:extLst>
                <a:ext uri="{FF2B5EF4-FFF2-40B4-BE49-F238E27FC236}">
                  <a16:creationId xmlns:a16="http://schemas.microsoft.com/office/drawing/2014/main" id="{E6413832-1E02-CF43-B8F1-41D5D8EC12CB}"/>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34" name="TextBox 33">
              <a:extLst>
                <a:ext uri="{FF2B5EF4-FFF2-40B4-BE49-F238E27FC236}">
                  <a16:creationId xmlns:a16="http://schemas.microsoft.com/office/drawing/2014/main" id="{8DF47279-7DC6-254E-856E-4EC3C03F106D}"/>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35" name="TextBox 34">
              <a:extLst>
                <a:ext uri="{FF2B5EF4-FFF2-40B4-BE49-F238E27FC236}">
                  <a16:creationId xmlns:a16="http://schemas.microsoft.com/office/drawing/2014/main" id="{5123E4BE-7B57-F74E-A499-4FEE9149B75F}"/>
                </a:ext>
              </a:extLst>
            </p:cNvPr>
            <p:cNvSpPr txBox="1"/>
            <p:nvPr/>
          </p:nvSpPr>
          <p:spPr>
            <a:xfrm>
              <a:off x="1076295" y="2335727"/>
              <a:ext cx="1861241"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ordered items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Number of items</a:t>
              </a:r>
            </a:p>
          </p:txBody>
        </p:sp>
      </p:grpSp>
      <p:cxnSp>
        <p:nvCxnSpPr>
          <p:cNvPr id="51" name="Straight Arrow Connector 50">
            <a:extLst>
              <a:ext uri="{FF2B5EF4-FFF2-40B4-BE49-F238E27FC236}">
                <a16:creationId xmlns:a16="http://schemas.microsoft.com/office/drawing/2014/main" id="{82F6C2BC-DC7D-CA4C-861A-89B9FD0FA150}"/>
              </a:ext>
            </a:extLst>
          </p:cNvPr>
          <p:cNvCxnSpPr>
            <a:cxnSpLocks/>
          </p:cNvCxnSpPr>
          <p:nvPr/>
        </p:nvCxnSpPr>
        <p:spPr>
          <a:xfrm>
            <a:off x="4162120" y="5506700"/>
            <a:ext cx="685183"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625DB728-9385-6641-90C4-744049C8B226}"/>
              </a:ext>
            </a:extLst>
          </p:cNvPr>
          <p:cNvGrpSpPr/>
          <p:nvPr/>
        </p:nvGrpSpPr>
        <p:grpSpPr>
          <a:xfrm>
            <a:off x="4324783" y="4684849"/>
            <a:ext cx="846246" cy="434249"/>
            <a:chOff x="6736302" y="6015894"/>
            <a:chExt cx="846246" cy="434249"/>
          </a:xfrm>
        </p:grpSpPr>
        <p:sp>
          <p:nvSpPr>
            <p:cNvPr id="44" name="Rectangle 43">
              <a:extLst>
                <a:ext uri="{FF2B5EF4-FFF2-40B4-BE49-F238E27FC236}">
                  <a16:creationId xmlns:a16="http://schemas.microsoft.com/office/drawing/2014/main" id="{C574DE7B-E475-DB49-B7CC-A6E39A1287DD}"/>
                </a:ext>
              </a:extLst>
            </p:cNvPr>
            <p:cNvSpPr/>
            <p:nvPr/>
          </p:nvSpPr>
          <p:spPr>
            <a:xfrm>
              <a:off x="6743392" y="6015894"/>
              <a:ext cx="839156"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a:extLst>
                <a:ext uri="{FF2B5EF4-FFF2-40B4-BE49-F238E27FC236}">
                  <a16:creationId xmlns:a16="http://schemas.microsoft.com/office/drawing/2014/main" id="{5EA76A96-0EF6-8B4D-989B-6E8A7606ACD8}"/>
                </a:ext>
              </a:extLst>
            </p:cNvPr>
            <p:cNvCxnSpPr>
              <a:cxnSpLocks/>
            </p:cNvCxnSpPr>
            <p:nvPr/>
          </p:nvCxnSpPr>
          <p:spPr>
            <a:xfrm>
              <a:off x="7358383" y="6019866"/>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01918A68-579B-6746-8172-3E7FC1A7D202}"/>
                </a:ext>
              </a:extLst>
            </p:cNvPr>
            <p:cNvSpPr txBox="1"/>
            <p:nvPr/>
          </p:nvSpPr>
          <p:spPr>
            <a:xfrm>
              <a:off x="6736302" y="6080877"/>
              <a:ext cx="654207" cy="307777"/>
            </a:xfrm>
            <a:prstGeom prst="rect">
              <a:avLst/>
            </a:prstGeom>
            <a:noFill/>
          </p:spPr>
          <p:txBody>
            <a:bodyPr wrap="square" rtlCol="0">
              <a:spAutoFit/>
            </a:bodyPr>
            <a:lstStyle/>
            <a:p>
              <a:pPr algn="ctr"/>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4</a:t>
              </a:r>
            </a:p>
          </p:txBody>
        </p:sp>
      </p:grpSp>
      <p:grpSp>
        <p:nvGrpSpPr>
          <p:cNvPr id="58" name="Group 57">
            <a:extLst>
              <a:ext uri="{FF2B5EF4-FFF2-40B4-BE49-F238E27FC236}">
                <a16:creationId xmlns:a16="http://schemas.microsoft.com/office/drawing/2014/main" id="{B039E052-E09C-0344-A962-09180C2A99D3}"/>
              </a:ext>
            </a:extLst>
          </p:cNvPr>
          <p:cNvGrpSpPr/>
          <p:nvPr/>
        </p:nvGrpSpPr>
        <p:grpSpPr>
          <a:xfrm>
            <a:off x="4933031" y="5272907"/>
            <a:ext cx="850668" cy="450285"/>
            <a:chOff x="4651525" y="5241015"/>
            <a:chExt cx="850668" cy="450285"/>
          </a:xfrm>
        </p:grpSpPr>
        <p:sp>
          <p:nvSpPr>
            <p:cNvPr id="48" name="Rectangle 47">
              <a:extLst>
                <a:ext uri="{FF2B5EF4-FFF2-40B4-BE49-F238E27FC236}">
                  <a16:creationId xmlns:a16="http://schemas.microsoft.com/office/drawing/2014/main" id="{09A91D5E-D0A0-D944-9202-E9B85B46C091}"/>
                </a:ext>
              </a:extLst>
            </p:cNvPr>
            <p:cNvSpPr/>
            <p:nvPr/>
          </p:nvSpPr>
          <p:spPr>
            <a:xfrm>
              <a:off x="4658615" y="5257051"/>
              <a:ext cx="839156"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905273F5-DF68-AF40-B551-D6F8A5C1077D}"/>
                </a:ext>
              </a:extLst>
            </p:cNvPr>
            <p:cNvCxnSpPr>
              <a:cxnSpLocks/>
            </p:cNvCxnSpPr>
            <p:nvPr/>
          </p:nvCxnSpPr>
          <p:spPr>
            <a:xfrm>
              <a:off x="5273606" y="5261023"/>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A076A6B3-C946-F94C-857D-BFF67A258022}"/>
                </a:ext>
              </a:extLst>
            </p:cNvPr>
            <p:cNvSpPr txBox="1"/>
            <p:nvPr/>
          </p:nvSpPr>
          <p:spPr>
            <a:xfrm>
              <a:off x="4651525" y="5322034"/>
              <a:ext cx="654207" cy="307777"/>
            </a:xfrm>
            <a:prstGeom prst="rect">
              <a:avLst/>
            </a:prstGeom>
            <a:noFill/>
          </p:spPr>
          <p:txBody>
            <a:bodyPr wrap="square" rtlCol="0">
              <a:spAutoFit/>
            </a:bodyPr>
            <a:lstStyle/>
            <a:p>
              <a:pPr algn="ctr"/>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3</a:t>
              </a:r>
            </a:p>
          </p:txBody>
        </p:sp>
        <p:cxnSp>
          <p:nvCxnSpPr>
            <p:cNvPr id="53" name="Straight Connector 52">
              <a:extLst>
                <a:ext uri="{FF2B5EF4-FFF2-40B4-BE49-F238E27FC236}">
                  <a16:creationId xmlns:a16="http://schemas.microsoft.com/office/drawing/2014/main" id="{1EE95322-EC58-364D-A09F-4E5B4D11098F}"/>
                </a:ext>
              </a:extLst>
            </p:cNvPr>
            <p:cNvCxnSpPr/>
            <p:nvPr/>
          </p:nvCxnSpPr>
          <p:spPr>
            <a:xfrm flipH="1">
              <a:off x="5278028" y="5241015"/>
              <a:ext cx="224165" cy="444215"/>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FBBD29A7-78BC-0149-8CE1-1A38A725D636}"/>
              </a:ext>
            </a:extLst>
          </p:cNvPr>
          <p:cNvSpPr txBox="1"/>
          <p:nvPr/>
        </p:nvSpPr>
        <p:spPr>
          <a:xfrm>
            <a:off x="3132097" y="5331934"/>
            <a:ext cx="873957"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front</a:t>
            </a:r>
          </a:p>
        </p:txBody>
      </p:sp>
      <p:cxnSp>
        <p:nvCxnSpPr>
          <p:cNvPr id="61" name="Elbow Connector 60">
            <a:extLst>
              <a:ext uri="{FF2B5EF4-FFF2-40B4-BE49-F238E27FC236}">
                <a16:creationId xmlns:a16="http://schemas.microsoft.com/office/drawing/2014/main" id="{C199255A-A604-7F4C-9E1C-7AA17BCC5792}"/>
              </a:ext>
            </a:extLst>
          </p:cNvPr>
          <p:cNvCxnSpPr>
            <a:stCxn id="54" idx="3"/>
            <a:endCxn id="46" idx="1"/>
          </p:cNvCxnSpPr>
          <p:nvPr/>
        </p:nvCxnSpPr>
        <p:spPr>
          <a:xfrm flipV="1">
            <a:off x="4006054" y="4903721"/>
            <a:ext cx="318729" cy="612879"/>
          </a:xfrm>
          <a:prstGeom prst="bentConnector3">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65">
            <a:extLst>
              <a:ext uri="{FF2B5EF4-FFF2-40B4-BE49-F238E27FC236}">
                <a16:creationId xmlns:a16="http://schemas.microsoft.com/office/drawing/2014/main" id="{BC680198-3D10-264C-B791-E5A270ABA1BE}"/>
              </a:ext>
            </a:extLst>
          </p:cNvPr>
          <p:cNvCxnSpPr>
            <a:cxnSpLocks/>
            <a:stCxn id="44" idx="3"/>
            <a:endCxn id="50" idx="1"/>
          </p:cNvCxnSpPr>
          <p:nvPr/>
        </p:nvCxnSpPr>
        <p:spPr>
          <a:xfrm flipH="1">
            <a:off x="4933031" y="4901974"/>
            <a:ext cx="237998" cy="605841"/>
          </a:xfrm>
          <a:prstGeom prst="bentConnector5">
            <a:avLst>
              <a:gd name="adj1" fmla="val -96051"/>
              <a:gd name="adj2" fmla="val 55219"/>
              <a:gd name="adj3" fmla="val 19605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F82C7796-5030-E74F-A3F4-5BE66EE5F243}"/>
              </a:ext>
            </a:extLst>
          </p:cNvPr>
          <p:cNvSpPr txBox="1"/>
          <p:nvPr/>
        </p:nvSpPr>
        <p:spPr>
          <a:xfrm>
            <a:off x="7055717" y="4907811"/>
            <a:ext cx="3671070" cy="369332"/>
          </a:xfrm>
          <a:prstGeom prst="rect">
            <a:avLst/>
          </a:prstGeom>
          <a:solidFill>
            <a:srgbClr val="4C3282"/>
          </a:solidFill>
        </p:spPr>
        <p:txBody>
          <a:bodyPr wrap="none" rtlCol="0">
            <a:spAutoFit/>
          </a:bodyPr>
          <a:lstStyle/>
          <a:p>
            <a:r>
              <a:rPr lang="en-US"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Take 1 min to respond to activity </a:t>
            </a:r>
          </a:p>
        </p:txBody>
      </p:sp>
      <p:sp>
        <p:nvSpPr>
          <p:cNvPr id="52" name="TextBox 51">
            <a:extLst>
              <a:ext uri="{FF2B5EF4-FFF2-40B4-BE49-F238E27FC236}">
                <a16:creationId xmlns:a16="http://schemas.microsoft.com/office/drawing/2014/main" id="{E30E8A23-4639-5547-A243-03D9E004F89C}"/>
              </a:ext>
            </a:extLst>
          </p:cNvPr>
          <p:cNvSpPr txBox="1"/>
          <p:nvPr/>
        </p:nvSpPr>
        <p:spPr>
          <a:xfrm>
            <a:off x="7024118" y="5355592"/>
            <a:ext cx="4375395" cy="923330"/>
          </a:xfrm>
          <a:prstGeom prst="rect">
            <a:avLst/>
          </a:prstGeom>
          <a:noFill/>
          <a:ln>
            <a:solidFill>
              <a:srgbClr val="4C3282"/>
            </a:solidFill>
          </a:ln>
        </p:spPr>
        <p:txBody>
          <a:bodyPr wrap="square" rtlCol="0">
            <a:spAutoFit/>
          </a:bodyPr>
          <a:lstStyle/>
          <a:p>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www.pollev.com</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/cse373activity</a:t>
            </a:r>
          </a:p>
          <a:p>
            <a:r>
              <a:rPr lang="en-US" dirty="0">
                <a:latin typeface="Segoe UI Historic" panose="020B0502040204020203" pitchFamily="34" charset="0"/>
                <a:ea typeface="Segoe UI Historic" panose="020B0502040204020203" pitchFamily="34" charset="0"/>
                <a:cs typeface="Segoe UI Historic" panose="020B0502040204020203" pitchFamily="34" charset="0"/>
              </a:rPr>
              <a:t>What do you think the worst case runtime of the “push()” operation will be? </a:t>
            </a:r>
          </a:p>
        </p:txBody>
      </p:sp>
    </p:spTree>
    <p:extLst>
      <p:ext uri="{BB962C8B-B14F-4D97-AF65-F5344CB8AC3E}">
        <p14:creationId xmlns:p14="http://schemas.microsoft.com/office/powerpoint/2010/main" val="371640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fade">
                                      <p:cBhvr>
                                        <p:cTn id="26" dur="500"/>
                                        <p:tgtEl>
                                          <p:spTgt spid="5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fade">
                                      <p:cBhvr>
                                        <p:cTn id="34" dur="500"/>
                                        <p:tgtEl>
                                          <p:spTgt spid="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500"/>
                                        <p:tgtEl>
                                          <p:spTgt spid="59"/>
                                        </p:tgtEl>
                                      </p:cBhvr>
                                    </p:animEffect>
                                  </p:childTnLst>
                                </p:cTn>
                              </p:par>
                              <p:par>
                                <p:cTn id="40" presetID="10" presetClass="entr" presetSubtype="0" fill="hold" nodeType="with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500"/>
                                        <p:tgtEl>
                                          <p:spTgt spid="66"/>
                                        </p:tgtEl>
                                      </p:cBhvr>
                                    </p:animEffect>
                                  </p:childTnLst>
                                </p:cTn>
                              </p:par>
                              <p:par>
                                <p:cTn id="43" presetID="10" presetClass="entr" presetSubtype="0" fill="hold"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par>
                                <p:cTn id="46" presetID="10" presetClass="exit" presetSubtype="0" fill="hold" nodeType="withEffect">
                                  <p:stCondLst>
                                    <p:cond delay="0"/>
                                  </p:stCondLst>
                                  <p:childTnLst>
                                    <p:animEffect transition="out" filter="fade">
                                      <p:cBhvr>
                                        <p:cTn id="47" dur="500"/>
                                        <p:tgtEl>
                                          <p:spTgt spid="51"/>
                                        </p:tgtEl>
                                      </p:cBhvr>
                                    </p:animEffect>
                                    <p:set>
                                      <p:cBhvr>
                                        <p:cTn id="48" dur="1" fill="hold">
                                          <p:stCondLst>
                                            <p:cond delay="499"/>
                                          </p:stCondLst>
                                        </p:cTn>
                                        <p:tgtEl>
                                          <p:spTgt spid="51"/>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7">
                                            <p:txEl>
                                              <p:pRg st="2" end="2"/>
                                            </p:txEl>
                                          </p:spTgt>
                                        </p:tgtEl>
                                        <p:attrNameLst>
                                          <p:attrName>style.visibility</p:attrName>
                                        </p:attrNameLst>
                                      </p:cBhvr>
                                      <p:to>
                                        <p:strVal val="visible"/>
                                      </p:to>
                                    </p:set>
                                    <p:animEffect transition="in" filter="fade">
                                      <p:cBhvr>
                                        <p:cTn id="56" dur="500"/>
                                        <p:tgtEl>
                                          <p:spTgt spid="7">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xit" presetSubtype="0" fill="hold" grpId="1" nodeType="withEffect">
                                  <p:stCondLst>
                                    <p:cond delay="0"/>
                                  </p:stCondLst>
                                  <p:childTnLst>
                                    <p:animEffect transition="out" filter="fad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61"/>
                                        </p:tgtEl>
                                      </p:cBhvr>
                                    </p:animEffect>
                                    <p:set>
                                      <p:cBhvr>
                                        <p:cTn id="67" dur="1" fill="hold">
                                          <p:stCondLst>
                                            <p:cond delay="499"/>
                                          </p:stCondLst>
                                        </p:cTn>
                                        <p:tgtEl>
                                          <p:spTgt spid="61"/>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66"/>
                                        </p:tgtEl>
                                      </p:cBhvr>
                                    </p:animEffect>
                                    <p:set>
                                      <p:cBhvr>
                                        <p:cTn id="70" dur="1" fill="hold">
                                          <p:stCondLst>
                                            <p:cond delay="499"/>
                                          </p:stCondLst>
                                        </p:cTn>
                                        <p:tgtEl>
                                          <p:spTgt spid="66"/>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59"/>
                                        </p:tgtEl>
                                      </p:cBhvr>
                                    </p:animEffect>
                                    <p:set>
                                      <p:cBhvr>
                                        <p:cTn id="73" dur="1" fill="hold">
                                          <p:stCondLst>
                                            <p:cond delay="499"/>
                                          </p:stCondLst>
                                        </p:cTn>
                                        <p:tgtEl>
                                          <p:spTgt spid="59"/>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500"/>
                                        <p:tgtEl>
                                          <p:spTgt spid="2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500"/>
                                        <p:tgtEl>
                                          <p:spTgt spid="2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500"/>
                                        <p:tgtEl>
                                          <p:spTgt spid="27"/>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500"/>
                                        <p:tgtEl>
                                          <p:spTgt spid="28"/>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7"/>
                                        </p:tgtEl>
                                        <p:attrNameLst>
                                          <p:attrName>style.visibility</p:attrName>
                                        </p:attrNameLst>
                                      </p:cBhvr>
                                      <p:to>
                                        <p:strVal val="visible"/>
                                      </p:to>
                                    </p:set>
                                    <p:animEffect transition="in" filter="fade">
                                      <p:cBhvr>
                                        <p:cTn id="106" dur="500"/>
                                        <p:tgtEl>
                                          <p:spTgt spid="47"/>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fade">
                                      <p:cBhvr>
                                        <p:cTn id="109" dur="500"/>
                                        <p:tgtEl>
                                          <p:spTgt spid="52"/>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24"/>
                                        </p:tgtEl>
                                        <p:attrNameLst>
                                          <p:attrName>style.visibility</p:attrName>
                                        </p:attrNameLst>
                                      </p:cBhvr>
                                      <p:to>
                                        <p:strVal val="visible"/>
                                      </p:to>
                                    </p:set>
                                    <p:animEffect transition="in" filter="fade">
                                      <p:cBhvr>
                                        <p:cTn id="1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4" grpId="1" animBg="1"/>
      <p:bldP spid="22" grpId="0" animBg="1"/>
      <p:bldP spid="23" grpId="0"/>
      <p:bldP spid="24" grpId="0"/>
      <p:bldP spid="25" grpId="0"/>
      <p:bldP spid="26" grpId="0"/>
      <p:bldP spid="27" grpId="0"/>
      <p:bldP spid="28" grpId="0"/>
      <p:bldP spid="54" grpId="0"/>
      <p:bldP spid="47" grpId="0" animBg="1"/>
      <p:bldP spid="5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78DA-4FC3-9C47-B3AF-DEEBA08D21A0}"/>
              </a:ext>
            </a:extLst>
          </p:cNvPr>
          <p:cNvSpPr>
            <a:spLocks noGrp="1"/>
          </p:cNvSpPr>
          <p:nvPr>
            <p:ph type="title"/>
          </p:nvPr>
        </p:nvSpPr>
        <p:spPr/>
        <p:txBody>
          <a:bodyPr/>
          <a:lstStyle/>
          <a:p>
            <a:r>
              <a:rPr lang="en-US" dirty="0"/>
              <a:t>Question Break</a:t>
            </a:r>
          </a:p>
        </p:txBody>
      </p:sp>
      <p:sp>
        <p:nvSpPr>
          <p:cNvPr id="3" name="Slide Number Placeholder 2">
            <a:extLst>
              <a:ext uri="{FF2B5EF4-FFF2-40B4-BE49-F238E27FC236}">
                <a16:creationId xmlns:a16="http://schemas.microsoft.com/office/drawing/2014/main" id="{E9F88DE8-18E3-4A42-BF5C-33A07594EB5E}"/>
              </a:ext>
            </a:extLst>
          </p:cNvPr>
          <p:cNvSpPr>
            <a:spLocks noGrp="1"/>
          </p:cNvSpPr>
          <p:nvPr>
            <p:ph type="sldNum" sz="quarter" idx="12"/>
          </p:nvPr>
        </p:nvSpPr>
        <p:spPr/>
        <p:txBody>
          <a:bodyPr/>
          <a:lstStyle/>
          <a:p>
            <a:fld id="{659665DE-58FC-41F4-AC58-2C90A5E00527}" type="slidenum">
              <a:rPr lang="en-US" smtClean="0"/>
              <a:pPr/>
              <a:t>24</a:t>
            </a:fld>
            <a:endParaRPr lang="en-US"/>
          </a:p>
        </p:txBody>
      </p:sp>
      <p:sp>
        <p:nvSpPr>
          <p:cNvPr id="4" name="Text Placeholder 3">
            <a:extLst>
              <a:ext uri="{FF2B5EF4-FFF2-40B4-BE49-F238E27FC236}">
                <a16:creationId xmlns:a16="http://schemas.microsoft.com/office/drawing/2014/main" id="{A6ACACC9-1F67-184E-B857-978559EBA17A}"/>
              </a:ext>
            </a:extLst>
          </p:cNvPr>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688AECBB-3BE8-644C-8AEB-DE8E770FD3C9}"/>
              </a:ext>
            </a:extLst>
          </p:cNvPr>
          <p:cNvSpPr>
            <a:spLocks noGrp="1"/>
          </p:cNvSpPr>
          <p:nvPr>
            <p:ph type="ftr" sz="quarter" idx="11"/>
          </p:nvPr>
        </p:nvSpPr>
        <p:spPr/>
        <p:txBody>
          <a:bodyPr/>
          <a:lstStyle/>
          <a:p>
            <a:r>
              <a:rPr lang="en-US"/>
              <a:t>CSE 373 20 SP – champion &amp; Chun</a:t>
            </a:r>
            <a:endParaRPr lang="en-US" dirty="0"/>
          </a:p>
        </p:txBody>
      </p:sp>
    </p:spTree>
    <p:extLst>
      <p:ext uri="{BB962C8B-B14F-4D97-AF65-F5344CB8AC3E}">
        <p14:creationId xmlns:p14="http://schemas.microsoft.com/office/powerpoint/2010/main" val="3031262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8E7D2-EE8E-4665-B68E-B3B7B101AABE}"/>
              </a:ext>
            </a:extLst>
          </p:cNvPr>
          <p:cNvSpPr>
            <a:spLocks noGrp="1"/>
          </p:cNvSpPr>
          <p:nvPr>
            <p:ph type="title"/>
          </p:nvPr>
        </p:nvSpPr>
        <p:spPr/>
        <p:txBody>
          <a:bodyPr/>
          <a:lstStyle/>
          <a:p>
            <a:r>
              <a:rPr lang="en-US" i="1" dirty="0">
                <a:solidFill>
                  <a:srgbClr val="B6A479"/>
                </a:solidFill>
              </a:rPr>
              <a:t>Review: </a:t>
            </a:r>
            <a:r>
              <a:rPr lang="en-US" dirty="0"/>
              <a:t>What is a Queue?</a:t>
            </a:r>
          </a:p>
        </p:txBody>
      </p:sp>
      <p:sp>
        <p:nvSpPr>
          <p:cNvPr id="3" name="Content Placeholder 2">
            <a:extLst>
              <a:ext uri="{FF2B5EF4-FFF2-40B4-BE49-F238E27FC236}">
                <a16:creationId xmlns:a16="http://schemas.microsoft.com/office/drawing/2014/main" id="{72F9AB26-302B-4F93-B77E-B50206B7D358}"/>
              </a:ext>
            </a:extLst>
          </p:cNvPr>
          <p:cNvSpPr>
            <a:spLocks noGrp="1"/>
          </p:cNvSpPr>
          <p:nvPr>
            <p:ph idx="1"/>
          </p:nvPr>
        </p:nvSpPr>
        <p:spPr>
          <a:xfrm>
            <a:off x="575240" y="1463857"/>
            <a:ext cx="6848817" cy="1719262"/>
          </a:xfrm>
        </p:spPr>
        <p:txBody>
          <a:bodyPr/>
          <a:lstStyle/>
          <a:p>
            <a:r>
              <a:rPr lang="en-US" altLang="en-US" b="1" dirty="0">
                <a:solidFill>
                  <a:srgbClr val="4C3282"/>
                </a:solidFill>
              </a:rPr>
              <a:t>queue</a:t>
            </a:r>
            <a:r>
              <a:rPr lang="en-US" altLang="en-US" dirty="0">
                <a:solidFill>
                  <a:srgbClr val="4C3282"/>
                </a:solidFill>
              </a:rPr>
              <a:t>:</a:t>
            </a:r>
            <a:r>
              <a:rPr lang="en-US" altLang="en-US" dirty="0"/>
              <a:t> Retrieves elements in the order they were added.</a:t>
            </a:r>
          </a:p>
          <a:p>
            <a:pPr lvl="1"/>
            <a:r>
              <a:rPr lang="en-US" altLang="en-US" dirty="0"/>
              <a:t>First-In, First-Out ("FIFO")</a:t>
            </a:r>
          </a:p>
          <a:p>
            <a:pPr lvl="1"/>
            <a:r>
              <a:rPr lang="en-US" altLang="en-US" dirty="0"/>
              <a:t>Elements are stored in order of insertion but don't have indexes.</a:t>
            </a:r>
          </a:p>
          <a:p>
            <a:pPr lvl="1"/>
            <a:r>
              <a:rPr lang="en-US" altLang="en-US" dirty="0"/>
              <a:t>Client can only add to the end of the queue, and can only examine/remove the front of the queue.</a:t>
            </a:r>
          </a:p>
        </p:txBody>
      </p:sp>
      <p:sp>
        <p:nvSpPr>
          <p:cNvPr id="4" name="Footer Placeholder 3">
            <a:extLst>
              <a:ext uri="{FF2B5EF4-FFF2-40B4-BE49-F238E27FC236}">
                <a16:creationId xmlns:a16="http://schemas.microsoft.com/office/drawing/2014/main" id="{9131A6B5-2067-4AA3-9153-CA4EB1ECE271}"/>
              </a:ext>
            </a:extLst>
          </p:cNvPr>
          <p:cNvSpPr>
            <a:spLocks noGrp="1"/>
          </p:cNvSpPr>
          <p:nvPr>
            <p:ph type="ftr" sz="quarter" idx="11"/>
          </p:nvPr>
        </p:nvSpPr>
        <p:spPr/>
        <p:txBody>
          <a:bodyPr/>
          <a:lstStyle/>
          <a:p>
            <a:r>
              <a:rPr lang="en-US" dirty="0"/>
              <a:t>CSE 143 SP 17 – Zora Fung</a:t>
            </a:r>
          </a:p>
        </p:txBody>
      </p:sp>
      <p:sp>
        <p:nvSpPr>
          <p:cNvPr id="5" name="Slide Number Placeholder 4">
            <a:extLst>
              <a:ext uri="{FF2B5EF4-FFF2-40B4-BE49-F238E27FC236}">
                <a16:creationId xmlns:a16="http://schemas.microsoft.com/office/drawing/2014/main" id="{233217E4-C11C-40ED-9F01-2EF5F69D2E31}"/>
              </a:ext>
            </a:extLst>
          </p:cNvPr>
          <p:cNvSpPr>
            <a:spLocks noGrp="1"/>
          </p:cNvSpPr>
          <p:nvPr>
            <p:ph type="sldNum" sz="quarter" idx="12"/>
          </p:nvPr>
        </p:nvSpPr>
        <p:spPr/>
        <p:txBody>
          <a:bodyPr/>
          <a:lstStyle/>
          <a:p>
            <a:fld id="{659665DE-58FC-41F4-AC58-2C90A5E00527}" type="slidenum">
              <a:rPr lang="en-US" smtClean="0"/>
              <a:t>25</a:t>
            </a:fld>
            <a:endParaRPr lang="en-US"/>
          </a:p>
        </p:txBody>
      </p:sp>
      <p:graphicFrame>
        <p:nvGraphicFramePr>
          <p:cNvPr id="7" name="Group 135">
            <a:extLst>
              <a:ext uri="{FF2B5EF4-FFF2-40B4-BE49-F238E27FC236}">
                <a16:creationId xmlns:a16="http://schemas.microsoft.com/office/drawing/2014/main" id="{10DB36E2-F518-4D85-9B34-ADCFE11C4DCE}"/>
              </a:ext>
            </a:extLst>
          </p:cNvPr>
          <p:cNvGraphicFramePr>
            <a:graphicFrameLocks noGrp="1"/>
          </p:cNvGraphicFramePr>
          <p:nvPr>
            <p:extLst>
              <p:ext uri="{D42A27DB-BD31-4B8C-83A1-F6EECF244321}">
                <p14:modId xmlns:p14="http://schemas.microsoft.com/office/powerpoint/2010/main" val="3899809145"/>
              </p:ext>
            </p:extLst>
          </p:nvPr>
        </p:nvGraphicFramePr>
        <p:xfrm>
          <a:off x="5300886" y="3256337"/>
          <a:ext cx="2559050" cy="965200"/>
        </p:xfrm>
        <a:graphic>
          <a:graphicData uri="http://schemas.openxmlformats.org/drawingml/2006/table">
            <a:tbl>
              <a:tblPr/>
              <a:tblGrid>
                <a:gridCol w="852488">
                  <a:extLst>
                    <a:ext uri="{9D8B030D-6E8A-4147-A177-3AD203B41FA5}">
                      <a16:colId xmlns:a16="http://schemas.microsoft.com/office/drawing/2014/main" val="155430290"/>
                    </a:ext>
                  </a:extLst>
                </a:gridCol>
                <a:gridCol w="854075">
                  <a:extLst>
                    <a:ext uri="{9D8B030D-6E8A-4147-A177-3AD203B41FA5}">
                      <a16:colId xmlns:a16="http://schemas.microsoft.com/office/drawing/2014/main" val="2721957330"/>
                    </a:ext>
                  </a:extLst>
                </a:gridCol>
                <a:gridCol w="852487">
                  <a:extLst>
                    <a:ext uri="{9D8B030D-6E8A-4147-A177-3AD203B41FA5}">
                      <a16:colId xmlns:a16="http://schemas.microsoft.com/office/drawing/2014/main" val="3666642777"/>
                    </a:ext>
                  </a:extLst>
                </a:gridCol>
              </a:tblGrid>
              <a:tr h="482600">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a:ln>
                            <a:noFill/>
                          </a:ln>
                          <a:solidFill>
                            <a:schemeClr val="tx1"/>
                          </a:solidFill>
                          <a:effectLst/>
                          <a:latin typeface="Tahoma" panose="020B0604030504040204" pitchFamily="34" charset="0"/>
                          <a:ea typeface="MS PGothic" panose="020B0600070205080204" pitchFamily="34" charset="-128"/>
                        </a:rPr>
                        <a:t>front</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ahoma" panose="020B0604030504040204" pitchFamily="34" charset="0"/>
                        <a:ea typeface="MS PGothic" panose="020B0600070205080204" pitchFamily="34" charset="-128"/>
                      </a:endParaRP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a:ln>
                            <a:noFill/>
                          </a:ln>
                          <a:solidFill>
                            <a:schemeClr val="tx1"/>
                          </a:solidFill>
                          <a:effectLst/>
                          <a:latin typeface="Tahoma" panose="020B0604030504040204" pitchFamily="34" charset="0"/>
                          <a:ea typeface="MS PGothic" panose="020B0600070205080204" pitchFamily="34" charset="-128"/>
                        </a:rPr>
                        <a:t>back</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808073"/>
                  </a:ext>
                </a:extLst>
              </a:tr>
              <a:tr h="482600">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ahoma" panose="020B0604030504040204" pitchFamily="34" charset="0"/>
                          <a:ea typeface="MS PGothic" panose="020B0600070205080204" pitchFamily="34"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ahoma" panose="020B0604030504040204" pitchFamily="34" charset="0"/>
                          <a:ea typeface="MS PGothic" panose="020B0600070205080204" pitchFamily="34"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ahoma" panose="020B0604030504040204" pitchFamily="34" charset="0"/>
                          <a:ea typeface="MS PGothic" panose="020B0600070205080204" pitchFamily="34"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873436592"/>
                  </a:ext>
                </a:extLst>
              </a:tr>
            </a:tbl>
          </a:graphicData>
        </a:graphic>
      </p:graphicFrame>
      <p:sp>
        <p:nvSpPr>
          <p:cNvPr id="8" name="Line 130">
            <a:extLst>
              <a:ext uri="{FF2B5EF4-FFF2-40B4-BE49-F238E27FC236}">
                <a16:creationId xmlns:a16="http://schemas.microsoft.com/office/drawing/2014/main" id="{515BEBD5-41E9-40C2-BF72-3179D33B2646}"/>
              </a:ext>
            </a:extLst>
          </p:cNvPr>
          <p:cNvSpPr>
            <a:spLocks noChangeShapeType="1"/>
          </p:cNvSpPr>
          <p:nvPr/>
        </p:nvSpPr>
        <p:spPr bwMode="auto">
          <a:xfrm flipH="1">
            <a:off x="7967886" y="3942137"/>
            <a:ext cx="685800" cy="0"/>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a:lstStyle/>
          <a:p>
            <a:pPr eaLnBrk="1" fontAlgn="auto" hangingPunct="1">
              <a:spcBef>
                <a:spcPts val="0"/>
              </a:spcBef>
              <a:spcAft>
                <a:spcPts val="0"/>
              </a:spcAft>
              <a:defRPr/>
            </a:pPr>
            <a:endParaRPr lang="en-US">
              <a:latin typeface="+mn-lt"/>
              <a:ea typeface="+mn-ea"/>
            </a:endParaRPr>
          </a:p>
        </p:txBody>
      </p:sp>
      <p:sp>
        <p:nvSpPr>
          <p:cNvPr id="9" name="Text Box 131">
            <a:extLst>
              <a:ext uri="{FF2B5EF4-FFF2-40B4-BE49-F238E27FC236}">
                <a16:creationId xmlns:a16="http://schemas.microsoft.com/office/drawing/2014/main" id="{52453C8E-5409-404A-B5C5-FB4D606DADA4}"/>
              </a:ext>
            </a:extLst>
          </p:cNvPr>
          <p:cNvSpPr txBox="1">
            <a:spLocks noChangeArrowheads="1"/>
          </p:cNvSpPr>
          <p:nvPr/>
        </p:nvSpPr>
        <p:spPr bwMode="auto">
          <a:xfrm>
            <a:off x="8272686" y="3545262"/>
            <a:ext cx="596900" cy="396875"/>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sz="2000">
                <a:latin typeface="Tahoma" charset="0"/>
                <a:ea typeface="+mn-ea"/>
              </a:rPr>
              <a:t>add</a:t>
            </a:r>
          </a:p>
        </p:txBody>
      </p:sp>
      <p:sp>
        <p:nvSpPr>
          <p:cNvPr id="10" name="Line 132">
            <a:extLst>
              <a:ext uri="{FF2B5EF4-FFF2-40B4-BE49-F238E27FC236}">
                <a16:creationId xmlns:a16="http://schemas.microsoft.com/office/drawing/2014/main" id="{C8C71462-9D40-48CD-A352-90125A726931}"/>
              </a:ext>
            </a:extLst>
          </p:cNvPr>
          <p:cNvSpPr>
            <a:spLocks noChangeShapeType="1"/>
          </p:cNvSpPr>
          <p:nvPr/>
        </p:nvSpPr>
        <p:spPr bwMode="auto">
          <a:xfrm flipH="1">
            <a:off x="4538886" y="3956425"/>
            <a:ext cx="685800" cy="0"/>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a:lstStyle/>
          <a:p>
            <a:pPr eaLnBrk="1" fontAlgn="auto" hangingPunct="1">
              <a:spcBef>
                <a:spcPts val="0"/>
              </a:spcBef>
              <a:spcAft>
                <a:spcPts val="0"/>
              </a:spcAft>
              <a:defRPr/>
            </a:pPr>
            <a:endParaRPr lang="en-US">
              <a:latin typeface="+mn-lt"/>
              <a:ea typeface="+mn-ea"/>
            </a:endParaRPr>
          </a:p>
        </p:txBody>
      </p:sp>
      <p:sp>
        <p:nvSpPr>
          <p:cNvPr id="11" name="Text Box 133">
            <a:extLst>
              <a:ext uri="{FF2B5EF4-FFF2-40B4-BE49-F238E27FC236}">
                <a16:creationId xmlns:a16="http://schemas.microsoft.com/office/drawing/2014/main" id="{036AEA02-126A-43D8-BFB2-AE1355236ED9}"/>
              </a:ext>
            </a:extLst>
          </p:cNvPr>
          <p:cNvSpPr txBox="1">
            <a:spLocks noChangeArrowheads="1"/>
          </p:cNvSpPr>
          <p:nvPr/>
        </p:nvSpPr>
        <p:spPr bwMode="auto">
          <a:xfrm>
            <a:off x="3472086" y="3530975"/>
            <a:ext cx="1709738" cy="396875"/>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sz="2000" dirty="0">
                <a:latin typeface="Tahoma" charset="0"/>
                <a:ea typeface="+mn-ea"/>
              </a:rPr>
              <a:t>remove, peek</a:t>
            </a:r>
          </a:p>
        </p:txBody>
      </p:sp>
      <p:pic>
        <p:nvPicPr>
          <p:cNvPr id="12" name="Picture 6">
            <a:extLst>
              <a:ext uri="{FF2B5EF4-FFF2-40B4-BE49-F238E27FC236}">
                <a16:creationId xmlns:a16="http://schemas.microsoft.com/office/drawing/2014/main" id="{D195FC31-A89A-475E-B1A3-5277316977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6030" y="1463556"/>
            <a:ext cx="2819400"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BD9E7B0E-A260-254B-B6E8-8C78CCCF1CCD}"/>
              </a:ext>
            </a:extLst>
          </p:cNvPr>
          <p:cNvGrpSpPr/>
          <p:nvPr/>
        </p:nvGrpSpPr>
        <p:grpSpPr>
          <a:xfrm>
            <a:off x="575239" y="3369033"/>
            <a:ext cx="2335392" cy="2751705"/>
            <a:chOff x="908857" y="1530095"/>
            <a:chExt cx="2335392" cy="2751705"/>
          </a:xfrm>
        </p:grpSpPr>
        <p:sp>
          <p:nvSpPr>
            <p:cNvPr id="14" name="Rectangle 13">
              <a:extLst>
                <a:ext uri="{FF2B5EF4-FFF2-40B4-BE49-F238E27FC236}">
                  <a16:creationId xmlns:a16="http://schemas.microsoft.com/office/drawing/2014/main" id="{89662CC6-034A-2540-82DC-EA43D00D020B}"/>
                </a:ext>
              </a:extLst>
            </p:cNvPr>
            <p:cNvSpPr/>
            <p:nvPr/>
          </p:nvSpPr>
          <p:spPr>
            <a:xfrm>
              <a:off x="908857" y="2061556"/>
              <a:ext cx="2335391" cy="2220244"/>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F1EA8DD-D89F-4A49-827E-D2BC1BE3E78B}"/>
                </a:ext>
              </a:extLst>
            </p:cNvPr>
            <p:cNvSpPr/>
            <p:nvPr/>
          </p:nvSpPr>
          <p:spPr>
            <a:xfrm>
              <a:off x="908857" y="1530095"/>
              <a:ext cx="2335391"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Queue ADT</a:t>
              </a:r>
            </a:p>
          </p:txBody>
        </p:sp>
        <p:sp>
          <p:nvSpPr>
            <p:cNvPr id="16" name="TextBox 15">
              <a:extLst>
                <a:ext uri="{FF2B5EF4-FFF2-40B4-BE49-F238E27FC236}">
                  <a16:creationId xmlns:a16="http://schemas.microsoft.com/office/drawing/2014/main" id="{6EE9A9E5-73E6-1D48-9167-FC2573159404}"/>
                </a:ext>
              </a:extLst>
            </p:cNvPr>
            <p:cNvSpPr txBox="1"/>
            <p:nvPr/>
          </p:nvSpPr>
          <p:spPr>
            <a:xfrm>
              <a:off x="1076295" y="2988919"/>
              <a:ext cx="2167954" cy="1200329"/>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add(item)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back </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remove()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remove and return item at front</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peek()</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item at front</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isEmpty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 is 0?</a:t>
              </a:r>
            </a:p>
          </p:txBody>
        </p:sp>
        <p:sp>
          <p:nvSpPr>
            <p:cNvPr id="17" name="TextBox 16">
              <a:extLst>
                <a:ext uri="{FF2B5EF4-FFF2-40B4-BE49-F238E27FC236}">
                  <a16:creationId xmlns:a16="http://schemas.microsoft.com/office/drawing/2014/main" id="{06A66167-A9B5-FF4B-A926-0A59B8D3C025}"/>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18" name="TextBox 17">
              <a:extLst>
                <a:ext uri="{FF2B5EF4-FFF2-40B4-BE49-F238E27FC236}">
                  <a16:creationId xmlns:a16="http://schemas.microsoft.com/office/drawing/2014/main" id="{08F4582E-75F2-344D-9F93-56AC09DE911F}"/>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19" name="TextBox 18">
              <a:extLst>
                <a:ext uri="{FF2B5EF4-FFF2-40B4-BE49-F238E27FC236}">
                  <a16:creationId xmlns:a16="http://schemas.microsoft.com/office/drawing/2014/main" id="{BE5E2C61-D792-5548-AB93-DAEB327D416B}"/>
                </a:ext>
              </a:extLst>
            </p:cNvPr>
            <p:cNvSpPr txBox="1"/>
            <p:nvPr/>
          </p:nvSpPr>
          <p:spPr>
            <a:xfrm>
              <a:off x="1076295" y="2335727"/>
              <a:ext cx="1861241"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ordered items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Number of items</a:t>
              </a:r>
            </a:p>
          </p:txBody>
        </p:sp>
      </p:grpSp>
      <p:sp>
        <p:nvSpPr>
          <p:cNvPr id="20" name="Content Placeholder 2">
            <a:extLst>
              <a:ext uri="{FF2B5EF4-FFF2-40B4-BE49-F238E27FC236}">
                <a16:creationId xmlns:a16="http://schemas.microsoft.com/office/drawing/2014/main" id="{AC22D9D0-265E-E044-A6EA-18A2BB0E9491}"/>
              </a:ext>
            </a:extLst>
          </p:cNvPr>
          <p:cNvSpPr txBox="1">
            <a:spLocks/>
          </p:cNvSpPr>
          <p:nvPr/>
        </p:nvSpPr>
        <p:spPr>
          <a:xfrm>
            <a:off x="3193254" y="4486220"/>
            <a:ext cx="7910624" cy="2108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altLang="en-US" dirty="0">
                <a:solidFill>
                  <a:srgbClr val="B6A479"/>
                </a:solidFill>
              </a:rPr>
              <a:t>supported operations:</a:t>
            </a:r>
          </a:p>
          <a:p>
            <a:pPr lvl="1"/>
            <a:r>
              <a:rPr lang="en-US" altLang="en-US" b="1" dirty="0"/>
              <a:t>add(item): </a:t>
            </a:r>
            <a:r>
              <a:rPr lang="en-US" altLang="en-US" dirty="0"/>
              <a:t>aka “enqueue” add an element to the back.</a:t>
            </a:r>
          </a:p>
          <a:p>
            <a:pPr lvl="1"/>
            <a:r>
              <a:rPr lang="en-US" altLang="en-US" b="1" dirty="0"/>
              <a:t>remove():</a:t>
            </a:r>
            <a:r>
              <a:rPr lang="en-US" altLang="en-US" dirty="0"/>
              <a:t> aka “dequeue” Remove the front element and return.</a:t>
            </a:r>
          </a:p>
          <a:p>
            <a:pPr lvl="1"/>
            <a:r>
              <a:rPr lang="en-US" altLang="en-US" b="1" dirty="0"/>
              <a:t>peek()</a:t>
            </a:r>
            <a:r>
              <a:rPr lang="en-US" altLang="en-US" dirty="0"/>
              <a:t>: Examine the front element without removing it.</a:t>
            </a:r>
          </a:p>
          <a:p>
            <a:pPr lvl="1"/>
            <a:r>
              <a:rPr lang="en-US" altLang="en-US" b="1" dirty="0"/>
              <a:t>size(): </a:t>
            </a:r>
            <a:r>
              <a:rPr lang="en-US" altLang="en-US" dirty="0"/>
              <a:t>how many items are stored in the queue?</a:t>
            </a:r>
          </a:p>
          <a:p>
            <a:pPr lvl="1"/>
            <a:r>
              <a:rPr lang="en-US" altLang="en-US" b="1" dirty="0" err="1"/>
              <a:t>isEmpty</a:t>
            </a:r>
            <a:r>
              <a:rPr lang="en-US" altLang="en-US" b="1" dirty="0"/>
              <a:t>(): </a:t>
            </a:r>
            <a:r>
              <a:rPr lang="en-US" altLang="en-US" dirty="0"/>
              <a:t>if 1 or more items in the queue returns true, false otherwise</a:t>
            </a:r>
          </a:p>
          <a:p>
            <a:endParaRPr lang="en-US" dirty="0"/>
          </a:p>
        </p:txBody>
      </p:sp>
    </p:spTree>
    <p:extLst>
      <p:ext uri="{BB962C8B-B14F-4D97-AF65-F5344CB8AC3E}">
        <p14:creationId xmlns:p14="http://schemas.microsoft.com/office/powerpoint/2010/main" val="2771251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1FAB-5DC5-499D-8292-DE1A31D1F829}"/>
              </a:ext>
            </a:extLst>
          </p:cNvPr>
          <p:cNvSpPr>
            <a:spLocks noGrp="1"/>
          </p:cNvSpPr>
          <p:nvPr>
            <p:ph type="title"/>
          </p:nvPr>
        </p:nvSpPr>
        <p:spPr/>
        <p:txBody>
          <a:bodyPr/>
          <a:lstStyle/>
          <a:p>
            <a:r>
              <a:rPr lang="en-US" dirty="0"/>
              <a:t>Implementing a Queue with an Array</a:t>
            </a:r>
          </a:p>
        </p:txBody>
      </p:sp>
      <p:graphicFrame>
        <p:nvGraphicFramePr>
          <p:cNvPr id="6" name="Content Placeholder 5">
            <a:extLst>
              <a:ext uri="{FF2B5EF4-FFF2-40B4-BE49-F238E27FC236}">
                <a16:creationId xmlns:a16="http://schemas.microsoft.com/office/drawing/2014/main" id="{8A8D6DB0-8FC4-4508-B2B2-23ABF9955FAA}"/>
              </a:ext>
            </a:extLst>
          </p:cNvPr>
          <p:cNvGraphicFramePr>
            <a:graphicFrameLocks noGrp="1"/>
          </p:cNvGraphicFramePr>
          <p:nvPr>
            <p:ph idx="1"/>
            <p:extLst>
              <p:ext uri="{D42A27DB-BD31-4B8C-83A1-F6EECF244321}">
                <p14:modId xmlns:p14="http://schemas.microsoft.com/office/powerpoint/2010/main" val="107255146"/>
              </p:ext>
            </p:extLst>
          </p:nvPr>
        </p:nvGraphicFramePr>
        <p:xfrm>
          <a:off x="3117867" y="4709369"/>
          <a:ext cx="3589295" cy="1014668"/>
        </p:xfrm>
        <a:graphic>
          <a:graphicData uri="http://schemas.openxmlformats.org/drawingml/2006/table">
            <a:tbl>
              <a:tblPr firstRow="1" bandRow="1">
                <a:tableStyleId>{5C22544A-7EE6-4342-B048-85BDC9FD1C3A}</a:tableStyleId>
              </a:tblPr>
              <a:tblGrid>
                <a:gridCol w="717859">
                  <a:extLst>
                    <a:ext uri="{9D8B030D-6E8A-4147-A177-3AD203B41FA5}">
                      <a16:colId xmlns:a16="http://schemas.microsoft.com/office/drawing/2014/main" val="3841469450"/>
                    </a:ext>
                  </a:extLst>
                </a:gridCol>
                <a:gridCol w="717859">
                  <a:extLst>
                    <a:ext uri="{9D8B030D-6E8A-4147-A177-3AD203B41FA5}">
                      <a16:colId xmlns:a16="http://schemas.microsoft.com/office/drawing/2014/main" val="4098681375"/>
                    </a:ext>
                  </a:extLst>
                </a:gridCol>
                <a:gridCol w="717859">
                  <a:extLst>
                    <a:ext uri="{9D8B030D-6E8A-4147-A177-3AD203B41FA5}">
                      <a16:colId xmlns:a16="http://schemas.microsoft.com/office/drawing/2014/main" val="661582428"/>
                    </a:ext>
                  </a:extLst>
                </a:gridCol>
                <a:gridCol w="717859">
                  <a:extLst>
                    <a:ext uri="{9D8B030D-6E8A-4147-A177-3AD203B41FA5}">
                      <a16:colId xmlns:a16="http://schemas.microsoft.com/office/drawing/2014/main" val="1595276035"/>
                    </a:ext>
                  </a:extLst>
                </a:gridCol>
                <a:gridCol w="717859">
                  <a:extLst>
                    <a:ext uri="{9D8B030D-6E8A-4147-A177-3AD203B41FA5}">
                      <a16:colId xmlns:a16="http://schemas.microsoft.com/office/drawing/2014/main" val="1189247982"/>
                    </a:ext>
                  </a:extLst>
                </a:gridCol>
              </a:tblGrid>
              <a:tr h="507334">
                <a:tc>
                  <a:txBody>
                    <a:bodyPr/>
                    <a:lstStyle/>
                    <a:p>
                      <a:pPr algn="ctr"/>
                      <a:r>
                        <a:rPr lang="en-US" dirty="0">
                          <a:solidFill>
                            <a:srgbClr val="B6A479"/>
                          </a:solidFill>
                        </a:rPr>
                        <a:t>0</a:t>
                      </a:r>
                    </a:p>
                  </a:txBody>
                  <a:tcPr anchor="b">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nchor="b">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nchor="b">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nchor="b">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7437719"/>
                  </a:ext>
                </a:extLst>
              </a:tr>
              <a:tr h="50733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0638349"/>
                  </a:ext>
                </a:extLst>
              </a:tr>
            </a:tbl>
          </a:graphicData>
        </a:graphic>
      </p:graphicFrame>
      <p:sp>
        <p:nvSpPr>
          <p:cNvPr id="5" name="Slide Number Placeholder 4">
            <a:extLst>
              <a:ext uri="{FF2B5EF4-FFF2-40B4-BE49-F238E27FC236}">
                <a16:creationId xmlns:a16="http://schemas.microsoft.com/office/drawing/2014/main" id="{5E3486CE-B5F9-4E95-B300-C508C69D7A1B}"/>
              </a:ext>
            </a:extLst>
          </p:cNvPr>
          <p:cNvSpPr>
            <a:spLocks noGrp="1"/>
          </p:cNvSpPr>
          <p:nvPr>
            <p:ph type="sldNum" sz="quarter" idx="12"/>
          </p:nvPr>
        </p:nvSpPr>
        <p:spPr/>
        <p:txBody>
          <a:bodyPr/>
          <a:lstStyle/>
          <a:p>
            <a:fld id="{659665DE-58FC-41F4-AC58-2C90A5E00527}" type="slidenum">
              <a:rPr lang="en-US" smtClean="0"/>
              <a:t>26</a:t>
            </a:fld>
            <a:endParaRPr lang="en-US"/>
          </a:p>
        </p:txBody>
      </p:sp>
      <p:sp>
        <p:nvSpPr>
          <p:cNvPr id="7" name="TextBox 6">
            <a:extLst>
              <a:ext uri="{FF2B5EF4-FFF2-40B4-BE49-F238E27FC236}">
                <a16:creationId xmlns:a16="http://schemas.microsoft.com/office/drawing/2014/main" id="{732D862C-78C8-4933-9480-0AA1CE398C2F}"/>
              </a:ext>
            </a:extLst>
          </p:cNvPr>
          <p:cNvSpPr txBox="1"/>
          <p:nvPr/>
        </p:nvSpPr>
        <p:spPr>
          <a:xfrm>
            <a:off x="666609" y="5196751"/>
            <a:ext cx="2113532" cy="1569660"/>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add(5)</a:t>
            </a:r>
          </a:p>
          <a:p>
            <a:r>
              <a:rPr lang="en-US" sz="2400" dirty="0">
                <a:latin typeface="Courier New" panose="02070309020205020404" pitchFamily="49" charset="0"/>
                <a:cs typeface="Courier New" panose="02070309020205020404" pitchFamily="49" charset="0"/>
              </a:rPr>
              <a:t>add(8)</a:t>
            </a:r>
          </a:p>
          <a:p>
            <a:r>
              <a:rPr lang="en-US" sz="2400" dirty="0">
                <a:latin typeface="Courier New" panose="02070309020205020404" pitchFamily="49" charset="0"/>
                <a:cs typeface="Courier New" panose="02070309020205020404" pitchFamily="49" charset="0"/>
              </a:rPr>
              <a:t>add(9)</a:t>
            </a:r>
          </a:p>
          <a:p>
            <a:r>
              <a:rPr lang="en-US" sz="2400" dirty="0">
                <a:latin typeface="Courier New" panose="02070309020205020404" pitchFamily="49" charset="0"/>
                <a:cs typeface="Courier New" panose="02070309020205020404" pitchFamily="49" charset="0"/>
              </a:rPr>
              <a:t>remove()</a:t>
            </a:r>
          </a:p>
        </p:txBody>
      </p:sp>
      <p:sp>
        <p:nvSpPr>
          <p:cNvPr id="8" name="TextBox 7">
            <a:extLst>
              <a:ext uri="{FF2B5EF4-FFF2-40B4-BE49-F238E27FC236}">
                <a16:creationId xmlns:a16="http://schemas.microsoft.com/office/drawing/2014/main" id="{224D351B-E5C9-46D4-BE2E-7996563D5290}"/>
              </a:ext>
            </a:extLst>
          </p:cNvPr>
          <p:cNvSpPr txBox="1"/>
          <p:nvPr/>
        </p:nvSpPr>
        <p:spPr>
          <a:xfrm>
            <a:off x="3439875" y="5815883"/>
            <a:ext cx="2390398" cy="369332"/>
          </a:xfrm>
          <a:prstGeom prst="rect">
            <a:avLst/>
          </a:prstGeom>
          <a:noFill/>
        </p:spPr>
        <p:txBody>
          <a:bodyPr wrap="none" rtlCol="0">
            <a:spAutoFit/>
          </a:bodyPr>
          <a:lstStyle/>
          <a:p>
            <a:r>
              <a:rPr lang="en-US" dirty="0" err="1">
                <a:latin typeface="Courier New" panose="02070309020205020404" pitchFamily="49" charset="0"/>
                <a:cs typeface="Courier New" panose="02070309020205020404" pitchFamily="49" charset="0"/>
              </a:rPr>
              <a:t>numberOfItems</a:t>
            </a:r>
            <a:r>
              <a:rPr lang="en-US" dirty="0">
                <a:latin typeface="Courier New" panose="02070309020205020404" pitchFamily="49" charset="0"/>
                <a:cs typeface="Courier New" panose="02070309020205020404" pitchFamily="49" charset="0"/>
              </a:rPr>
              <a:t> = </a:t>
            </a:r>
          </a:p>
        </p:txBody>
      </p:sp>
      <p:sp>
        <p:nvSpPr>
          <p:cNvPr id="9" name="TextBox 8">
            <a:extLst>
              <a:ext uri="{FF2B5EF4-FFF2-40B4-BE49-F238E27FC236}">
                <a16:creationId xmlns:a16="http://schemas.microsoft.com/office/drawing/2014/main" id="{09D5550B-86F8-4A1F-B6A0-F16674B43346}"/>
              </a:ext>
            </a:extLst>
          </p:cNvPr>
          <p:cNvSpPr txBox="1"/>
          <p:nvPr/>
        </p:nvSpPr>
        <p:spPr>
          <a:xfrm>
            <a:off x="5830273" y="5815883"/>
            <a:ext cx="322524" cy="369332"/>
          </a:xfrm>
          <a:prstGeom prst="rect">
            <a:avLst/>
          </a:prstGeom>
          <a:no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0</a:t>
            </a:r>
          </a:p>
        </p:txBody>
      </p:sp>
      <p:sp>
        <p:nvSpPr>
          <p:cNvPr id="10" name="TextBox 9">
            <a:extLst>
              <a:ext uri="{FF2B5EF4-FFF2-40B4-BE49-F238E27FC236}">
                <a16:creationId xmlns:a16="http://schemas.microsoft.com/office/drawing/2014/main" id="{D510BE18-1CF6-452F-893D-A44D0A1D19F5}"/>
              </a:ext>
            </a:extLst>
          </p:cNvPr>
          <p:cNvSpPr txBox="1"/>
          <p:nvPr/>
        </p:nvSpPr>
        <p:spPr>
          <a:xfrm>
            <a:off x="3316573" y="5261612"/>
            <a:ext cx="338554" cy="400110"/>
          </a:xfrm>
          <a:prstGeom prst="rect">
            <a:avLst/>
          </a:prstGeom>
          <a:noFill/>
        </p:spPr>
        <p:txBody>
          <a:bodyPr wrap="none" rtlCol="0">
            <a:spAutoFit/>
          </a:bodyPr>
          <a:lstStyle/>
          <a:p>
            <a:r>
              <a:rPr lang="en-US" sz="2000" b="1" dirty="0">
                <a:solidFill>
                  <a:srgbClr val="4C3282"/>
                </a:solidFill>
                <a:latin typeface="Courier New" panose="02070309020205020404" pitchFamily="49" charset="0"/>
                <a:cs typeface="Courier New" panose="02070309020205020404" pitchFamily="49" charset="0"/>
              </a:rPr>
              <a:t>5</a:t>
            </a:r>
          </a:p>
        </p:txBody>
      </p:sp>
      <p:sp>
        <p:nvSpPr>
          <p:cNvPr id="11" name="TextBox 10">
            <a:extLst>
              <a:ext uri="{FF2B5EF4-FFF2-40B4-BE49-F238E27FC236}">
                <a16:creationId xmlns:a16="http://schemas.microsoft.com/office/drawing/2014/main" id="{CFFA9B92-BCA8-4E90-9085-0B8C74AA7120}"/>
              </a:ext>
            </a:extLst>
          </p:cNvPr>
          <p:cNvSpPr txBox="1"/>
          <p:nvPr/>
        </p:nvSpPr>
        <p:spPr>
          <a:xfrm>
            <a:off x="4041123" y="5261612"/>
            <a:ext cx="338554" cy="400110"/>
          </a:xfrm>
          <a:prstGeom prst="rect">
            <a:avLst/>
          </a:prstGeom>
          <a:noFill/>
        </p:spPr>
        <p:txBody>
          <a:bodyPr wrap="none" rtlCol="0">
            <a:spAutoFit/>
          </a:bodyPr>
          <a:lstStyle/>
          <a:p>
            <a:r>
              <a:rPr lang="en-US" sz="2000" b="1" dirty="0">
                <a:solidFill>
                  <a:srgbClr val="4C3282"/>
                </a:solidFill>
                <a:latin typeface="Courier New" panose="02070309020205020404" pitchFamily="49" charset="0"/>
                <a:cs typeface="Courier New" panose="02070309020205020404" pitchFamily="49" charset="0"/>
              </a:rPr>
              <a:t>8</a:t>
            </a:r>
          </a:p>
        </p:txBody>
      </p:sp>
      <p:sp>
        <p:nvSpPr>
          <p:cNvPr id="12" name="TextBox 11">
            <a:extLst>
              <a:ext uri="{FF2B5EF4-FFF2-40B4-BE49-F238E27FC236}">
                <a16:creationId xmlns:a16="http://schemas.microsoft.com/office/drawing/2014/main" id="{E9D9F463-BEED-479C-B412-10EB6EF63606}"/>
              </a:ext>
            </a:extLst>
          </p:cNvPr>
          <p:cNvSpPr txBox="1"/>
          <p:nvPr/>
        </p:nvSpPr>
        <p:spPr>
          <a:xfrm>
            <a:off x="4743237" y="5261612"/>
            <a:ext cx="338554" cy="400110"/>
          </a:xfrm>
          <a:prstGeom prst="rect">
            <a:avLst/>
          </a:prstGeom>
          <a:noFill/>
        </p:spPr>
        <p:txBody>
          <a:bodyPr wrap="none" rtlCol="0">
            <a:spAutoFit/>
          </a:bodyPr>
          <a:lstStyle/>
          <a:p>
            <a:r>
              <a:rPr lang="en-US" sz="2000" b="1" dirty="0">
                <a:solidFill>
                  <a:srgbClr val="4C3282"/>
                </a:solidFill>
                <a:latin typeface="Courier New" panose="02070309020205020404" pitchFamily="49" charset="0"/>
                <a:cs typeface="Courier New" panose="02070309020205020404" pitchFamily="49" charset="0"/>
              </a:rPr>
              <a:t>9</a:t>
            </a:r>
          </a:p>
        </p:txBody>
      </p:sp>
      <p:sp>
        <p:nvSpPr>
          <p:cNvPr id="13" name="TextBox 12">
            <a:extLst>
              <a:ext uri="{FF2B5EF4-FFF2-40B4-BE49-F238E27FC236}">
                <a16:creationId xmlns:a16="http://schemas.microsoft.com/office/drawing/2014/main" id="{AA606E28-763B-4499-B7C9-A7CD0188CA55}"/>
              </a:ext>
            </a:extLst>
          </p:cNvPr>
          <p:cNvSpPr txBox="1"/>
          <p:nvPr/>
        </p:nvSpPr>
        <p:spPr>
          <a:xfrm>
            <a:off x="5830273" y="5815477"/>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1</a:t>
            </a:r>
          </a:p>
        </p:txBody>
      </p:sp>
      <p:sp>
        <p:nvSpPr>
          <p:cNvPr id="14" name="TextBox 13">
            <a:extLst>
              <a:ext uri="{FF2B5EF4-FFF2-40B4-BE49-F238E27FC236}">
                <a16:creationId xmlns:a16="http://schemas.microsoft.com/office/drawing/2014/main" id="{9D771B11-40D5-457C-A02A-292FE796BEF0}"/>
              </a:ext>
            </a:extLst>
          </p:cNvPr>
          <p:cNvSpPr txBox="1"/>
          <p:nvPr/>
        </p:nvSpPr>
        <p:spPr>
          <a:xfrm>
            <a:off x="5830273" y="5815477"/>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2</a:t>
            </a:r>
          </a:p>
        </p:txBody>
      </p:sp>
      <p:sp>
        <p:nvSpPr>
          <p:cNvPr id="15" name="TextBox 14">
            <a:extLst>
              <a:ext uri="{FF2B5EF4-FFF2-40B4-BE49-F238E27FC236}">
                <a16:creationId xmlns:a16="http://schemas.microsoft.com/office/drawing/2014/main" id="{9350320F-07C0-4535-8008-10B5BC335559}"/>
              </a:ext>
            </a:extLst>
          </p:cNvPr>
          <p:cNvSpPr txBox="1"/>
          <p:nvPr/>
        </p:nvSpPr>
        <p:spPr>
          <a:xfrm>
            <a:off x="5830273" y="5815477"/>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3</a:t>
            </a:r>
          </a:p>
        </p:txBody>
      </p:sp>
      <p:grpSp>
        <p:nvGrpSpPr>
          <p:cNvPr id="16" name="Group 15">
            <a:extLst>
              <a:ext uri="{FF2B5EF4-FFF2-40B4-BE49-F238E27FC236}">
                <a16:creationId xmlns:a16="http://schemas.microsoft.com/office/drawing/2014/main" id="{6D86F711-E716-7C4F-A10A-3490E13359D9}"/>
              </a:ext>
            </a:extLst>
          </p:cNvPr>
          <p:cNvGrpSpPr/>
          <p:nvPr/>
        </p:nvGrpSpPr>
        <p:grpSpPr>
          <a:xfrm>
            <a:off x="3514990" y="1517683"/>
            <a:ext cx="3012290" cy="3203822"/>
            <a:chOff x="902359" y="1530095"/>
            <a:chExt cx="3012290" cy="3203822"/>
          </a:xfrm>
        </p:grpSpPr>
        <p:sp>
          <p:nvSpPr>
            <p:cNvPr id="17" name="Rectangle 16">
              <a:extLst>
                <a:ext uri="{FF2B5EF4-FFF2-40B4-BE49-F238E27FC236}">
                  <a16:creationId xmlns:a16="http://schemas.microsoft.com/office/drawing/2014/main" id="{474361D0-9F8E-AC4B-855E-FED1172AE5F1}"/>
                </a:ext>
              </a:extLst>
            </p:cNvPr>
            <p:cNvSpPr/>
            <p:nvPr/>
          </p:nvSpPr>
          <p:spPr>
            <a:xfrm>
              <a:off x="908858" y="2061556"/>
              <a:ext cx="3005791" cy="2672361"/>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38CAFC3-C65D-124C-99A2-83E668D4C867}"/>
                </a:ext>
              </a:extLst>
            </p:cNvPr>
            <p:cNvSpPr/>
            <p:nvPr/>
          </p:nvSpPr>
          <p:spPr>
            <a:xfrm>
              <a:off x="908858" y="1530095"/>
              <a:ext cx="3005791"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ArrayQueue</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&lt;E&gt;</a:t>
              </a:r>
            </a:p>
          </p:txBody>
        </p:sp>
        <p:sp>
          <p:nvSpPr>
            <p:cNvPr id="19" name="TextBox 18">
              <a:extLst>
                <a:ext uri="{FF2B5EF4-FFF2-40B4-BE49-F238E27FC236}">
                  <a16:creationId xmlns:a16="http://schemas.microsoft.com/office/drawing/2014/main" id="{ECB04E1D-DAA6-7E4A-BD01-0BF2EC633224}"/>
                </a:ext>
              </a:extLst>
            </p:cNvPr>
            <p:cNvSpPr txBox="1"/>
            <p:nvPr/>
          </p:nvSpPr>
          <p:spPr>
            <a:xfrm>
              <a:off x="995360" y="3278792"/>
              <a:ext cx="2900433" cy="1384995"/>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add</a:t>
              </a:r>
              <a:r>
                <a:rPr lang="en-US" sz="1200" dirty="0">
                  <a:latin typeface="Courier New" panose="02070309020205020404" pitchFamily="49" charset="0"/>
                  <a:cs typeface="Courier New" panose="02070309020205020404" pitchFamily="49" charset="0"/>
                </a:rPr>
                <a:t> – data[size] = value, if out of room grow data</a:t>
              </a:r>
            </a:p>
            <a:p>
              <a:r>
                <a:rPr lang="en-US" sz="1200" u="sng" dirty="0">
                  <a:latin typeface="Courier New" panose="02070309020205020404" pitchFamily="49" charset="0"/>
                  <a:cs typeface="Courier New" panose="02070309020205020404" pitchFamily="49" charset="0"/>
                </a:rPr>
                <a:t>remove</a:t>
              </a:r>
              <a:r>
                <a:rPr lang="en-US" sz="1200" dirty="0">
                  <a:latin typeface="Courier New" panose="02070309020205020404" pitchFamily="49" charset="0"/>
                  <a:cs typeface="Courier New" panose="02070309020205020404" pitchFamily="49" charset="0"/>
                </a:rPr>
                <a:t> – return data[size - 1], size-1</a:t>
              </a:r>
            </a:p>
            <a:p>
              <a:r>
                <a:rPr lang="en-US" sz="1200" u="sng" dirty="0">
                  <a:latin typeface="Courier New" panose="02070309020205020404" pitchFamily="49" charset="0"/>
                  <a:cs typeface="Courier New" panose="02070309020205020404" pitchFamily="49" charset="0"/>
                </a:rPr>
                <a:t>peek</a:t>
              </a:r>
              <a:r>
                <a:rPr lang="en-US" sz="1200" dirty="0">
                  <a:latin typeface="Courier New" panose="02070309020205020404" pitchFamily="49" charset="0"/>
                  <a:cs typeface="Courier New" panose="02070309020205020404" pitchFamily="49" charset="0"/>
                </a:rPr>
                <a:t> – return data[size - 1]</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 return size</a:t>
              </a:r>
            </a:p>
            <a:p>
              <a:r>
                <a:rPr lang="en-US" sz="1200" u="sng" dirty="0" err="1">
                  <a:latin typeface="Courier New" panose="02070309020205020404" pitchFamily="49" charset="0"/>
                  <a:cs typeface="Courier New" panose="02070309020205020404" pitchFamily="49" charset="0"/>
                </a:rPr>
                <a:t>isEmpty</a:t>
              </a:r>
              <a:r>
                <a:rPr lang="en-US" sz="1200" dirty="0">
                  <a:latin typeface="Courier New" panose="02070309020205020404" pitchFamily="49" charset="0"/>
                  <a:cs typeface="Courier New" panose="02070309020205020404" pitchFamily="49" charset="0"/>
                </a:rPr>
                <a:t> – return size == 0</a:t>
              </a:r>
            </a:p>
          </p:txBody>
        </p:sp>
        <p:sp>
          <p:nvSpPr>
            <p:cNvPr id="20" name="TextBox 19">
              <a:extLst>
                <a:ext uri="{FF2B5EF4-FFF2-40B4-BE49-F238E27FC236}">
                  <a16:creationId xmlns:a16="http://schemas.microsoft.com/office/drawing/2014/main" id="{8D903B8C-964F-D24C-B819-AA4219853B75}"/>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21" name="TextBox 20">
              <a:extLst>
                <a:ext uri="{FF2B5EF4-FFF2-40B4-BE49-F238E27FC236}">
                  <a16:creationId xmlns:a16="http://schemas.microsoft.com/office/drawing/2014/main" id="{68950E64-7881-1F48-8B2C-91E156EBF33C}"/>
                </a:ext>
              </a:extLst>
            </p:cNvPr>
            <p:cNvSpPr txBox="1"/>
            <p:nvPr/>
          </p:nvSpPr>
          <p:spPr>
            <a:xfrm>
              <a:off x="902359" y="3064088"/>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22" name="TextBox 21">
              <a:extLst>
                <a:ext uri="{FF2B5EF4-FFF2-40B4-BE49-F238E27FC236}">
                  <a16:creationId xmlns:a16="http://schemas.microsoft.com/office/drawing/2014/main" id="{77792EF0-F5B0-1A40-90AE-F8AB58CF83BD}"/>
                </a:ext>
              </a:extLst>
            </p:cNvPr>
            <p:cNvSpPr txBox="1"/>
            <p:nvPr/>
          </p:nvSpPr>
          <p:spPr>
            <a:xfrm>
              <a:off x="1071636" y="2294485"/>
              <a:ext cx="2035232" cy="830997"/>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data[]</a:t>
              </a:r>
            </a:p>
            <a:p>
              <a:r>
                <a:rPr lang="en-US" sz="1200" dirty="0">
                  <a:latin typeface="Courier New" panose="02070309020205020404" pitchFamily="49" charset="0"/>
                  <a:cs typeface="Courier New" panose="02070309020205020404" pitchFamily="49" charset="0"/>
                </a:rPr>
                <a:t>Size</a:t>
              </a:r>
            </a:p>
            <a:p>
              <a:r>
                <a:rPr lang="en-US" sz="1200" dirty="0">
                  <a:latin typeface="Courier New" panose="02070309020205020404" pitchFamily="49" charset="0"/>
                  <a:cs typeface="Courier New" panose="02070309020205020404" pitchFamily="49" charset="0"/>
                </a:rPr>
                <a:t>front index</a:t>
              </a:r>
            </a:p>
            <a:p>
              <a:r>
                <a:rPr lang="en-US" sz="1200" dirty="0">
                  <a:latin typeface="Courier New" panose="02070309020205020404" pitchFamily="49" charset="0"/>
                  <a:cs typeface="Courier New" panose="02070309020205020404" pitchFamily="49" charset="0"/>
                </a:rPr>
                <a:t>back index</a:t>
              </a:r>
            </a:p>
          </p:txBody>
        </p:sp>
      </p:grpSp>
      <p:grpSp>
        <p:nvGrpSpPr>
          <p:cNvPr id="23" name="Group 22">
            <a:extLst>
              <a:ext uri="{FF2B5EF4-FFF2-40B4-BE49-F238E27FC236}">
                <a16:creationId xmlns:a16="http://schemas.microsoft.com/office/drawing/2014/main" id="{0B069CC0-DAA5-D744-9A34-EB5ADA45F15A}"/>
              </a:ext>
            </a:extLst>
          </p:cNvPr>
          <p:cNvGrpSpPr/>
          <p:nvPr/>
        </p:nvGrpSpPr>
        <p:grpSpPr>
          <a:xfrm>
            <a:off x="575239" y="1517683"/>
            <a:ext cx="2335392" cy="2751705"/>
            <a:chOff x="908857" y="1530095"/>
            <a:chExt cx="2335392" cy="2751705"/>
          </a:xfrm>
        </p:grpSpPr>
        <p:sp>
          <p:nvSpPr>
            <p:cNvPr id="24" name="Rectangle 23">
              <a:extLst>
                <a:ext uri="{FF2B5EF4-FFF2-40B4-BE49-F238E27FC236}">
                  <a16:creationId xmlns:a16="http://schemas.microsoft.com/office/drawing/2014/main" id="{E54FBBA3-BD03-444C-AC5B-3BCB86610A37}"/>
                </a:ext>
              </a:extLst>
            </p:cNvPr>
            <p:cNvSpPr/>
            <p:nvPr/>
          </p:nvSpPr>
          <p:spPr>
            <a:xfrm>
              <a:off x="908857" y="2061556"/>
              <a:ext cx="2335391" cy="2220244"/>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21806A4-CD8E-344E-9E42-1DDBC63B6E50}"/>
                </a:ext>
              </a:extLst>
            </p:cNvPr>
            <p:cNvSpPr/>
            <p:nvPr/>
          </p:nvSpPr>
          <p:spPr>
            <a:xfrm>
              <a:off x="908857" y="1530095"/>
              <a:ext cx="2335391"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Queue ADT</a:t>
              </a:r>
            </a:p>
          </p:txBody>
        </p:sp>
        <p:sp>
          <p:nvSpPr>
            <p:cNvPr id="26" name="TextBox 25">
              <a:extLst>
                <a:ext uri="{FF2B5EF4-FFF2-40B4-BE49-F238E27FC236}">
                  <a16:creationId xmlns:a16="http://schemas.microsoft.com/office/drawing/2014/main" id="{BED040AA-AF7E-9E41-9422-0357B47FC9BB}"/>
                </a:ext>
              </a:extLst>
            </p:cNvPr>
            <p:cNvSpPr txBox="1"/>
            <p:nvPr/>
          </p:nvSpPr>
          <p:spPr>
            <a:xfrm>
              <a:off x="1076295" y="2988919"/>
              <a:ext cx="2167954" cy="1200329"/>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add(item)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back </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remove()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remove and return item at front</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peek()</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item at front</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isEmpty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 is 0?</a:t>
              </a:r>
            </a:p>
          </p:txBody>
        </p:sp>
        <p:sp>
          <p:nvSpPr>
            <p:cNvPr id="27" name="TextBox 26">
              <a:extLst>
                <a:ext uri="{FF2B5EF4-FFF2-40B4-BE49-F238E27FC236}">
                  <a16:creationId xmlns:a16="http://schemas.microsoft.com/office/drawing/2014/main" id="{F76A2F8F-9FDB-2249-ABF0-96F7EB240977}"/>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28" name="TextBox 27">
              <a:extLst>
                <a:ext uri="{FF2B5EF4-FFF2-40B4-BE49-F238E27FC236}">
                  <a16:creationId xmlns:a16="http://schemas.microsoft.com/office/drawing/2014/main" id="{D1496F10-8BDE-9A47-9A49-E7C1DC3301FE}"/>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29" name="TextBox 28">
              <a:extLst>
                <a:ext uri="{FF2B5EF4-FFF2-40B4-BE49-F238E27FC236}">
                  <a16:creationId xmlns:a16="http://schemas.microsoft.com/office/drawing/2014/main" id="{9056E83F-CB5B-7942-86C6-163CDA9BD32C}"/>
                </a:ext>
              </a:extLst>
            </p:cNvPr>
            <p:cNvSpPr txBox="1"/>
            <p:nvPr/>
          </p:nvSpPr>
          <p:spPr>
            <a:xfrm>
              <a:off x="1076295" y="2335727"/>
              <a:ext cx="1861241"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ordered items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Number of items</a:t>
              </a:r>
            </a:p>
          </p:txBody>
        </p:sp>
      </p:grpSp>
      <p:sp>
        <p:nvSpPr>
          <p:cNvPr id="30" name="TextBox 29">
            <a:extLst>
              <a:ext uri="{FF2B5EF4-FFF2-40B4-BE49-F238E27FC236}">
                <a16:creationId xmlns:a16="http://schemas.microsoft.com/office/drawing/2014/main" id="{B479D5DF-D383-3A4E-96DC-34487333DDE8}"/>
              </a:ext>
            </a:extLst>
          </p:cNvPr>
          <p:cNvSpPr txBox="1"/>
          <p:nvPr/>
        </p:nvSpPr>
        <p:spPr>
          <a:xfrm>
            <a:off x="3439875" y="6127629"/>
            <a:ext cx="1425390"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front = 0</a:t>
            </a:r>
          </a:p>
        </p:txBody>
      </p:sp>
      <p:sp>
        <p:nvSpPr>
          <p:cNvPr id="31" name="TextBox 30">
            <a:extLst>
              <a:ext uri="{FF2B5EF4-FFF2-40B4-BE49-F238E27FC236}">
                <a16:creationId xmlns:a16="http://schemas.microsoft.com/office/drawing/2014/main" id="{5CD22E7A-3309-9E41-BACA-E8D6D5584940}"/>
              </a:ext>
            </a:extLst>
          </p:cNvPr>
          <p:cNvSpPr txBox="1"/>
          <p:nvPr/>
        </p:nvSpPr>
        <p:spPr>
          <a:xfrm>
            <a:off x="3439875" y="6426015"/>
            <a:ext cx="1287532"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back = 0</a:t>
            </a:r>
          </a:p>
        </p:txBody>
      </p:sp>
      <p:sp>
        <p:nvSpPr>
          <p:cNvPr id="33" name="Rectangle 32">
            <a:extLst>
              <a:ext uri="{FF2B5EF4-FFF2-40B4-BE49-F238E27FC236}">
                <a16:creationId xmlns:a16="http://schemas.microsoft.com/office/drawing/2014/main" id="{DF9923C0-5A1F-8D45-9CDA-ABE4D3307184}"/>
              </a:ext>
            </a:extLst>
          </p:cNvPr>
          <p:cNvSpPr/>
          <p:nvPr/>
        </p:nvSpPr>
        <p:spPr>
          <a:xfrm>
            <a:off x="7138021" y="1510353"/>
            <a:ext cx="4754610" cy="2868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9E47608-600A-A04F-8A4D-1F0F47440C32}"/>
              </a:ext>
            </a:extLst>
          </p:cNvPr>
          <p:cNvSpPr txBox="1"/>
          <p:nvPr/>
        </p:nvSpPr>
        <p:spPr>
          <a:xfrm>
            <a:off x="7276873" y="1691022"/>
            <a:ext cx="2050964" cy="2412199"/>
          </a:xfrm>
          <a:prstGeom prst="rect">
            <a:avLst/>
          </a:prstGeom>
          <a:noFill/>
        </p:spPr>
        <p:txBody>
          <a:bodyPr wrap="square" rtlCol="0">
            <a:spAutoFit/>
          </a:bodyPr>
          <a:lstStyle/>
          <a:p>
            <a:r>
              <a:rPr lang="en-US"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Big O Analysis</a:t>
            </a:r>
            <a:endParaRPr lang="en-US" dirty="0">
              <a:latin typeface="Courier New" panose="02070309020205020404" pitchFamily="49" charset="0"/>
              <a:ea typeface="Segoe UI Historic" panose="020B0502040204020203" pitchFamily="34" charset="0"/>
              <a:cs typeface="Courier New" panose="02070309020205020404" pitchFamily="49" charset="0"/>
            </a:endParaRP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remove()</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peek()</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size()</a:t>
            </a:r>
          </a:p>
          <a:p>
            <a:pPr>
              <a:lnSpc>
                <a:spcPct val="150000"/>
              </a:lnSpc>
            </a:pPr>
            <a:r>
              <a:rPr lang="en-US" dirty="0" err="1">
                <a:latin typeface="Courier New" panose="02070309020205020404" pitchFamily="49" charset="0"/>
                <a:ea typeface="Segoe UI Historic" panose="020B0502040204020203" pitchFamily="34" charset="0"/>
                <a:cs typeface="Courier New" panose="02070309020205020404" pitchFamily="49" charset="0"/>
              </a:rPr>
              <a:t>isEmpty</a:t>
            </a:r>
            <a:r>
              <a:rPr lang="en-US" dirty="0">
                <a:latin typeface="Courier New" panose="02070309020205020404" pitchFamily="49" charset="0"/>
                <a:ea typeface="Segoe UI Historic" panose="020B0502040204020203" pitchFamily="34" charset="0"/>
                <a:cs typeface="Courier New" panose="02070309020205020404" pitchFamily="49" charset="0"/>
              </a:rPr>
              <a: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add()</a:t>
            </a:r>
          </a:p>
        </p:txBody>
      </p:sp>
      <p:sp>
        <p:nvSpPr>
          <p:cNvPr id="36" name="TextBox 35">
            <a:extLst>
              <a:ext uri="{FF2B5EF4-FFF2-40B4-BE49-F238E27FC236}">
                <a16:creationId xmlns:a16="http://schemas.microsoft.com/office/drawing/2014/main" id="{9A07BBBD-E595-954A-B9D8-5DE9EC2290D9}"/>
              </a:ext>
            </a:extLst>
          </p:cNvPr>
          <p:cNvSpPr txBox="1"/>
          <p:nvPr/>
        </p:nvSpPr>
        <p:spPr>
          <a:xfrm>
            <a:off x="8694240" y="3670437"/>
            <a:ext cx="2463431" cy="646331"/>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 or</a:t>
            </a:r>
          </a:p>
          <a:p>
            <a:r>
              <a:rPr lang="en-US" dirty="0">
                <a:latin typeface="Segoe UI Historic" panose="020B0502040204020203" pitchFamily="34" charset="0"/>
                <a:ea typeface="Segoe UI Historic" panose="020B0502040204020203" pitchFamily="34" charset="0"/>
                <a:cs typeface="Segoe UI Historic" panose="020B0502040204020203" pitchFamily="34" charset="0"/>
              </a:rPr>
              <a:t>worst case O(N) linear</a:t>
            </a:r>
          </a:p>
        </p:txBody>
      </p:sp>
      <p:sp>
        <p:nvSpPr>
          <p:cNvPr id="37" name="TextBox 36">
            <a:extLst>
              <a:ext uri="{FF2B5EF4-FFF2-40B4-BE49-F238E27FC236}">
                <a16:creationId xmlns:a16="http://schemas.microsoft.com/office/drawing/2014/main" id="{AD30105D-7A02-494D-B764-32A55D5F5711}"/>
              </a:ext>
            </a:extLst>
          </p:cNvPr>
          <p:cNvSpPr txBox="1"/>
          <p:nvPr/>
        </p:nvSpPr>
        <p:spPr>
          <a:xfrm>
            <a:off x="8694240" y="2056743"/>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38" name="TextBox 37">
            <a:extLst>
              <a:ext uri="{FF2B5EF4-FFF2-40B4-BE49-F238E27FC236}">
                <a16:creationId xmlns:a16="http://schemas.microsoft.com/office/drawing/2014/main" id="{EFB1C883-4597-A149-AFA9-6B141E2EBFB1}"/>
              </a:ext>
            </a:extLst>
          </p:cNvPr>
          <p:cNvSpPr txBox="1"/>
          <p:nvPr/>
        </p:nvSpPr>
        <p:spPr>
          <a:xfrm>
            <a:off x="8694240" y="2453100"/>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39" name="TextBox 38">
            <a:extLst>
              <a:ext uri="{FF2B5EF4-FFF2-40B4-BE49-F238E27FC236}">
                <a16:creationId xmlns:a16="http://schemas.microsoft.com/office/drawing/2014/main" id="{3FD6BCF6-F2E2-FB4A-9846-0FC01FE5FDE9}"/>
              </a:ext>
            </a:extLst>
          </p:cNvPr>
          <p:cNvSpPr txBox="1"/>
          <p:nvPr/>
        </p:nvSpPr>
        <p:spPr>
          <a:xfrm>
            <a:off x="8694240" y="2893521"/>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40" name="TextBox 39">
            <a:extLst>
              <a:ext uri="{FF2B5EF4-FFF2-40B4-BE49-F238E27FC236}">
                <a16:creationId xmlns:a16="http://schemas.microsoft.com/office/drawing/2014/main" id="{5D666FFD-EF45-6241-894E-1A137C52AD9B}"/>
              </a:ext>
            </a:extLst>
          </p:cNvPr>
          <p:cNvSpPr txBox="1"/>
          <p:nvPr/>
        </p:nvSpPr>
        <p:spPr>
          <a:xfrm>
            <a:off x="8694240" y="3301105"/>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41" name="TextBox 40">
            <a:extLst>
              <a:ext uri="{FF2B5EF4-FFF2-40B4-BE49-F238E27FC236}">
                <a16:creationId xmlns:a16="http://schemas.microsoft.com/office/drawing/2014/main" id="{04BBEA7F-F732-4745-ADB1-F102024A47C0}"/>
              </a:ext>
            </a:extLst>
          </p:cNvPr>
          <p:cNvSpPr txBox="1"/>
          <p:nvPr/>
        </p:nvSpPr>
        <p:spPr>
          <a:xfrm>
            <a:off x="4413934" y="6428495"/>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1</a:t>
            </a:r>
          </a:p>
        </p:txBody>
      </p:sp>
      <p:sp>
        <p:nvSpPr>
          <p:cNvPr id="42" name="TextBox 41">
            <a:extLst>
              <a:ext uri="{FF2B5EF4-FFF2-40B4-BE49-F238E27FC236}">
                <a16:creationId xmlns:a16="http://schemas.microsoft.com/office/drawing/2014/main" id="{2682533B-3BB3-B847-9D72-F814FDDFD685}"/>
              </a:ext>
            </a:extLst>
          </p:cNvPr>
          <p:cNvSpPr txBox="1"/>
          <p:nvPr/>
        </p:nvSpPr>
        <p:spPr>
          <a:xfrm>
            <a:off x="4409409" y="6426015"/>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2</a:t>
            </a:r>
          </a:p>
        </p:txBody>
      </p:sp>
      <p:sp>
        <p:nvSpPr>
          <p:cNvPr id="44" name="TextBox 43">
            <a:extLst>
              <a:ext uri="{FF2B5EF4-FFF2-40B4-BE49-F238E27FC236}">
                <a16:creationId xmlns:a16="http://schemas.microsoft.com/office/drawing/2014/main" id="{716774D9-A8F9-534A-93C7-9C05109822F6}"/>
              </a:ext>
            </a:extLst>
          </p:cNvPr>
          <p:cNvSpPr txBox="1"/>
          <p:nvPr/>
        </p:nvSpPr>
        <p:spPr>
          <a:xfrm>
            <a:off x="4558051" y="6119709"/>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1</a:t>
            </a:r>
          </a:p>
        </p:txBody>
      </p:sp>
      <p:sp>
        <p:nvSpPr>
          <p:cNvPr id="45" name="Footer Placeholder 3">
            <a:extLst>
              <a:ext uri="{FF2B5EF4-FFF2-40B4-BE49-F238E27FC236}">
                <a16:creationId xmlns:a16="http://schemas.microsoft.com/office/drawing/2014/main" id="{BBCBF4F9-4444-BA43-8A8D-59303A5B738B}"/>
              </a:ext>
            </a:extLst>
          </p:cNvPr>
          <p:cNvSpPr>
            <a:spLocks noGrp="1"/>
          </p:cNvSpPr>
          <p:nvPr>
            <p:ph type="ftr" sz="quarter" idx="11"/>
          </p:nvPr>
        </p:nvSpPr>
        <p:spPr>
          <a:xfrm>
            <a:off x="5715301" y="6521027"/>
            <a:ext cx="5901459" cy="274320"/>
          </a:xfrm>
        </p:spPr>
        <p:txBody>
          <a:bodyPr/>
          <a:lstStyle/>
          <a:p>
            <a:r>
              <a:rPr lang="en-US" dirty="0"/>
              <a:t>CSE 373 19 </a:t>
            </a:r>
            <a:r>
              <a:rPr lang="en-US" dirty="0" err="1"/>
              <a:t>wi</a:t>
            </a:r>
            <a:r>
              <a:rPr lang="en-US" dirty="0"/>
              <a:t> - Kasey Champion</a:t>
            </a:r>
          </a:p>
        </p:txBody>
      </p:sp>
      <p:sp>
        <p:nvSpPr>
          <p:cNvPr id="43" name="TextBox 42">
            <a:extLst>
              <a:ext uri="{FF2B5EF4-FFF2-40B4-BE49-F238E27FC236}">
                <a16:creationId xmlns:a16="http://schemas.microsoft.com/office/drawing/2014/main" id="{6CC2BA4E-2D6B-844E-B244-27F183356FD6}"/>
              </a:ext>
            </a:extLst>
          </p:cNvPr>
          <p:cNvSpPr txBox="1"/>
          <p:nvPr/>
        </p:nvSpPr>
        <p:spPr>
          <a:xfrm>
            <a:off x="7080137" y="4686100"/>
            <a:ext cx="3563411" cy="369332"/>
          </a:xfrm>
          <a:prstGeom prst="rect">
            <a:avLst/>
          </a:prstGeom>
          <a:solidFill>
            <a:srgbClr val="4C3282"/>
          </a:solidFill>
        </p:spPr>
        <p:txBody>
          <a:bodyPr wrap="none" rtlCol="0">
            <a:spAutoFit/>
          </a:bodyPr>
          <a:lstStyle/>
          <a:p>
            <a:r>
              <a:rPr lang="en-US"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Take 1 min to respond to activity </a:t>
            </a:r>
          </a:p>
        </p:txBody>
      </p:sp>
      <p:sp>
        <p:nvSpPr>
          <p:cNvPr id="46" name="TextBox 45">
            <a:extLst>
              <a:ext uri="{FF2B5EF4-FFF2-40B4-BE49-F238E27FC236}">
                <a16:creationId xmlns:a16="http://schemas.microsoft.com/office/drawing/2014/main" id="{D3962A04-084C-444E-8666-BBC358848FB5}"/>
              </a:ext>
            </a:extLst>
          </p:cNvPr>
          <p:cNvSpPr txBox="1"/>
          <p:nvPr/>
        </p:nvSpPr>
        <p:spPr>
          <a:xfrm>
            <a:off x="7080137" y="5176462"/>
            <a:ext cx="4754610" cy="923330"/>
          </a:xfrm>
          <a:prstGeom prst="rect">
            <a:avLst/>
          </a:prstGeom>
          <a:noFill/>
          <a:ln>
            <a:solidFill>
              <a:srgbClr val="4C3282"/>
            </a:solidFill>
          </a:ln>
        </p:spPr>
        <p:txBody>
          <a:bodyPr wrap="square" rtlCol="0">
            <a:spAutoFit/>
          </a:bodyPr>
          <a:lstStyle/>
          <a:p>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www.pollev.com</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/cse373activity</a:t>
            </a:r>
          </a:p>
          <a:p>
            <a:r>
              <a:rPr lang="en-US" dirty="0">
                <a:latin typeface="Segoe UI Historic" panose="020B0502040204020203" pitchFamily="34" charset="0"/>
                <a:ea typeface="Segoe UI Historic" panose="020B0502040204020203" pitchFamily="34" charset="0"/>
                <a:cs typeface="Segoe UI Historic" panose="020B0502040204020203" pitchFamily="34" charset="0"/>
              </a:rPr>
              <a:t>What do you think the worst case runtime of the “add()” operation will be? </a:t>
            </a:r>
          </a:p>
        </p:txBody>
      </p:sp>
    </p:spTree>
    <p:extLst>
      <p:ext uri="{BB962C8B-B14F-4D97-AF65-F5344CB8AC3E}">
        <p14:creationId xmlns:p14="http://schemas.microsoft.com/office/powerpoint/2010/main" val="359562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fade">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
                                            <p:txEl>
                                              <p:pRg st="2" end="2"/>
                                            </p:txEl>
                                          </p:spTgt>
                                        </p:tgtEl>
                                        <p:attrNameLst>
                                          <p:attrName>style.visibility</p:attrName>
                                        </p:attrNameLst>
                                      </p:cBhvr>
                                      <p:to>
                                        <p:strVal val="visible"/>
                                      </p:to>
                                    </p:set>
                                    <p:animEffect transition="in" filter="fade">
                                      <p:cBhvr>
                                        <p:cTn id="53" dur="500"/>
                                        <p:tgtEl>
                                          <p:spTgt spid="7">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
                                            <p:txEl>
                                              <p:pRg st="3" end="3"/>
                                            </p:txEl>
                                          </p:spTgt>
                                        </p:tgtEl>
                                        <p:attrNameLst>
                                          <p:attrName>style.visibility</p:attrName>
                                        </p:attrNameLst>
                                      </p:cBhvr>
                                      <p:to>
                                        <p:strVal val="visible"/>
                                      </p:to>
                                    </p:set>
                                    <p:animEffect transition="in" filter="fade">
                                      <p:cBhvr>
                                        <p:cTn id="69" dur="500"/>
                                        <p:tgtEl>
                                          <p:spTgt spid="7">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10"/>
                                        </p:tgtEl>
                                      </p:cBhvr>
                                    </p:animEffect>
                                    <p:set>
                                      <p:cBhvr>
                                        <p:cTn id="74" dur="1" fill="hold">
                                          <p:stCondLst>
                                            <p:cond delay="499"/>
                                          </p:stCondLst>
                                        </p:cTn>
                                        <p:tgtEl>
                                          <p:spTgt spid="10"/>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15"/>
                                        </p:tgtEl>
                                      </p:cBhvr>
                                    </p:animEffect>
                                    <p:set>
                                      <p:cBhvr>
                                        <p:cTn id="77" dur="1" fill="hold">
                                          <p:stCondLst>
                                            <p:cond delay="499"/>
                                          </p:stCondLst>
                                        </p:cTn>
                                        <p:tgtEl>
                                          <p:spTgt spid="15"/>
                                        </p:tgtEl>
                                        <p:attrNameLst>
                                          <p:attrName>style.visibility</p:attrName>
                                        </p:attrNameLst>
                                      </p:cBhvr>
                                      <p:to>
                                        <p:strVal val="hidden"/>
                                      </p:to>
                                    </p:set>
                                  </p:childTnLst>
                                </p:cTn>
                              </p:par>
                              <p:par>
                                <p:cTn id="78" presetID="10" presetClass="entr" presetSubtype="0" fill="hold" grpId="0" nodeType="with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fade">
                                      <p:cBhvr>
                                        <p:cTn id="80" dur="500"/>
                                        <p:tgtEl>
                                          <p:spTgt spid="44"/>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fade">
                                      <p:cBhvr>
                                        <p:cTn id="93" dur="500"/>
                                        <p:tgtEl>
                                          <p:spTgt spid="37"/>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500"/>
                                        <p:tgtEl>
                                          <p:spTgt spid="3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500"/>
                                        <p:tgtEl>
                                          <p:spTgt spid="39"/>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fade">
                                      <p:cBhvr>
                                        <p:cTn id="108" dur="500"/>
                                        <p:tgtEl>
                                          <p:spTgt spid="40"/>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500"/>
                                        <p:tgtEl>
                                          <p:spTgt spid="43"/>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fade">
                                      <p:cBhvr>
                                        <p:cTn id="116" dur="500"/>
                                        <p:tgtEl>
                                          <p:spTgt spid="46"/>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36"/>
                                        </p:tgtEl>
                                        <p:attrNameLst>
                                          <p:attrName>style.visibility</p:attrName>
                                        </p:attrNameLst>
                                      </p:cBhvr>
                                      <p:to>
                                        <p:strVal val="visible"/>
                                      </p:to>
                                    </p:set>
                                    <p:animEffect transition="in" filter="fade">
                                      <p:cBhvr>
                                        <p:cTn id="12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0" grpId="1"/>
      <p:bldP spid="11" grpId="0"/>
      <p:bldP spid="12" grpId="0"/>
      <p:bldP spid="13" grpId="0" animBg="1"/>
      <p:bldP spid="14" grpId="0" animBg="1"/>
      <p:bldP spid="15" grpId="0" animBg="1"/>
      <p:bldP spid="15" grpId="1" animBg="1"/>
      <p:bldP spid="30" grpId="0"/>
      <p:bldP spid="31" grpId="0"/>
      <p:bldP spid="33" grpId="0" animBg="1"/>
      <p:bldP spid="35" grpId="0"/>
      <p:bldP spid="36" grpId="0"/>
      <p:bldP spid="37" grpId="0"/>
      <p:bldP spid="38" grpId="0"/>
      <p:bldP spid="39" grpId="0"/>
      <p:bldP spid="40" grpId="0"/>
      <p:bldP spid="41" grpId="0" animBg="1"/>
      <p:bldP spid="42" grpId="0" animBg="1"/>
      <p:bldP spid="44" grpId="0" animBg="1"/>
      <p:bldP spid="43" grpId="0" animBg="1"/>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B29B5-F302-4ACB-928B-225E055D66E0}"/>
              </a:ext>
            </a:extLst>
          </p:cNvPr>
          <p:cNvSpPr>
            <a:spLocks noGrp="1"/>
          </p:cNvSpPr>
          <p:nvPr>
            <p:ph type="title"/>
          </p:nvPr>
        </p:nvSpPr>
        <p:spPr>
          <a:xfrm>
            <a:off x="575239" y="157876"/>
            <a:ext cx="11187259" cy="1014667"/>
          </a:xfrm>
        </p:spPr>
        <p:txBody>
          <a:bodyPr/>
          <a:lstStyle/>
          <a:p>
            <a:r>
              <a:rPr lang="en-US" dirty="0"/>
              <a:t>Implementing a Queue with an Array</a:t>
            </a:r>
          </a:p>
        </p:txBody>
      </p:sp>
      <p:sp>
        <p:nvSpPr>
          <p:cNvPr id="4" name="Footer Placeholder 3">
            <a:extLst>
              <a:ext uri="{FF2B5EF4-FFF2-40B4-BE49-F238E27FC236}">
                <a16:creationId xmlns:a16="http://schemas.microsoft.com/office/drawing/2014/main" id="{A5364C2C-F943-4F6F-9AA7-C44F4249BCA1}"/>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A0D686EB-8378-4025-B91D-CEF92C7BF23D}"/>
              </a:ext>
            </a:extLst>
          </p:cNvPr>
          <p:cNvSpPr>
            <a:spLocks noGrp="1"/>
          </p:cNvSpPr>
          <p:nvPr>
            <p:ph type="sldNum" sz="quarter" idx="12"/>
          </p:nvPr>
        </p:nvSpPr>
        <p:spPr/>
        <p:txBody>
          <a:bodyPr/>
          <a:lstStyle/>
          <a:p>
            <a:fld id="{659665DE-58FC-41F4-AC58-2C90A5E00527}" type="slidenum">
              <a:rPr lang="en-US" smtClean="0"/>
              <a:t>27</a:t>
            </a:fld>
            <a:endParaRPr lang="en-US"/>
          </a:p>
        </p:txBody>
      </p:sp>
      <p:graphicFrame>
        <p:nvGraphicFramePr>
          <p:cNvPr id="6" name="Content Placeholder 5">
            <a:extLst>
              <a:ext uri="{FF2B5EF4-FFF2-40B4-BE49-F238E27FC236}">
                <a16:creationId xmlns:a16="http://schemas.microsoft.com/office/drawing/2014/main" id="{650100AD-E8A7-4A5A-9294-6A4FBC11B7DD}"/>
              </a:ext>
            </a:extLst>
          </p:cNvPr>
          <p:cNvGraphicFramePr>
            <a:graphicFrameLocks/>
          </p:cNvGraphicFramePr>
          <p:nvPr>
            <p:extLst>
              <p:ext uri="{D42A27DB-BD31-4B8C-83A1-F6EECF244321}">
                <p14:modId xmlns:p14="http://schemas.microsoft.com/office/powerpoint/2010/main" val="818390761"/>
              </p:ext>
            </p:extLst>
          </p:nvPr>
        </p:nvGraphicFramePr>
        <p:xfrm>
          <a:off x="6610932" y="2370402"/>
          <a:ext cx="3952250" cy="1343920"/>
        </p:xfrm>
        <a:graphic>
          <a:graphicData uri="http://schemas.openxmlformats.org/drawingml/2006/table">
            <a:tbl>
              <a:tblPr firstRow="1" bandRow="1">
                <a:tableStyleId>{5C22544A-7EE6-4342-B048-85BDC9FD1C3A}</a:tableStyleId>
              </a:tblPr>
              <a:tblGrid>
                <a:gridCol w="790450">
                  <a:extLst>
                    <a:ext uri="{9D8B030D-6E8A-4147-A177-3AD203B41FA5}">
                      <a16:colId xmlns:a16="http://schemas.microsoft.com/office/drawing/2014/main" val="3841469450"/>
                    </a:ext>
                  </a:extLst>
                </a:gridCol>
                <a:gridCol w="790450">
                  <a:extLst>
                    <a:ext uri="{9D8B030D-6E8A-4147-A177-3AD203B41FA5}">
                      <a16:colId xmlns:a16="http://schemas.microsoft.com/office/drawing/2014/main" val="4098681375"/>
                    </a:ext>
                  </a:extLst>
                </a:gridCol>
                <a:gridCol w="790450">
                  <a:extLst>
                    <a:ext uri="{9D8B030D-6E8A-4147-A177-3AD203B41FA5}">
                      <a16:colId xmlns:a16="http://schemas.microsoft.com/office/drawing/2014/main" val="661582428"/>
                    </a:ext>
                  </a:extLst>
                </a:gridCol>
                <a:gridCol w="790450">
                  <a:extLst>
                    <a:ext uri="{9D8B030D-6E8A-4147-A177-3AD203B41FA5}">
                      <a16:colId xmlns:a16="http://schemas.microsoft.com/office/drawing/2014/main" val="1595276035"/>
                    </a:ext>
                  </a:extLst>
                </a:gridCol>
                <a:gridCol w="790450">
                  <a:extLst>
                    <a:ext uri="{9D8B030D-6E8A-4147-A177-3AD203B41FA5}">
                      <a16:colId xmlns:a16="http://schemas.microsoft.com/office/drawing/2014/main" val="1189247982"/>
                    </a:ext>
                  </a:extLst>
                </a:gridCol>
              </a:tblGrid>
              <a:tr h="671960">
                <a:tc>
                  <a:txBody>
                    <a:bodyPr/>
                    <a:lstStyle/>
                    <a:p>
                      <a:pPr algn="ctr"/>
                      <a:r>
                        <a:rPr lang="en-US" dirty="0">
                          <a:solidFill>
                            <a:schemeClr val="bg1">
                              <a:lumMod val="65000"/>
                            </a:schemeClr>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4</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7437719"/>
                  </a:ext>
                </a:extLst>
              </a:tr>
              <a:tr h="67196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0638349"/>
                  </a:ext>
                </a:extLst>
              </a:tr>
            </a:tbl>
          </a:graphicData>
        </a:graphic>
      </p:graphicFrame>
      <p:sp>
        <p:nvSpPr>
          <p:cNvPr id="7" name="TextBox 6">
            <a:extLst>
              <a:ext uri="{FF2B5EF4-FFF2-40B4-BE49-F238E27FC236}">
                <a16:creationId xmlns:a16="http://schemas.microsoft.com/office/drawing/2014/main" id="{DF60052E-1886-44E2-A79F-ACB648C49F74}"/>
              </a:ext>
            </a:extLst>
          </p:cNvPr>
          <p:cNvSpPr txBox="1"/>
          <p:nvPr/>
        </p:nvSpPr>
        <p:spPr>
          <a:xfrm>
            <a:off x="7107315" y="4005925"/>
            <a:ext cx="2390398" cy="369332"/>
          </a:xfrm>
          <a:prstGeom prst="rect">
            <a:avLst/>
          </a:prstGeom>
          <a:noFill/>
        </p:spPr>
        <p:txBody>
          <a:bodyPr wrap="none" rtlCol="0">
            <a:spAutoFit/>
          </a:bodyPr>
          <a:lstStyle/>
          <a:p>
            <a:r>
              <a:rPr lang="en-US" dirty="0" err="1">
                <a:latin typeface="Courier New" panose="02070309020205020404" pitchFamily="49" charset="0"/>
                <a:cs typeface="Courier New" panose="02070309020205020404" pitchFamily="49" charset="0"/>
              </a:rPr>
              <a:t>numberOfItems</a:t>
            </a:r>
            <a:r>
              <a:rPr lang="en-US" dirty="0">
                <a:latin typeface="Courier New" panose="02070309020205020404" pitchFamily="49" charset="0"/>
                <a:cs typeface="Courier New" panose="02070309020205020404" pitchFamily="49" charset="0"/>
              </a:rPr>
              <a:t> = </a:t>
            </a:r>
          </a:p>
        </p:txBody>
      </p:sp>
      <p:sp>
        <p:nvSpPr>
          <p:cNvPr id="8" name="TextBox 7">
            <a:extLst>
              <a:ext uri="{FF2B5EF4-FFF2-40B4-BE49-F238E27FC236}">
                <a16:creationId xmlns:a16="http://schemas.microsoft.com/office/drawing/2014/main" id="{7D092558-4AB5-455D-B330-441328737CD1}"/>
              </a:ext>
            </a:extLst>
          </p:cNvPr>
          <p:cNvSpPr txBox="1"/>
          <p:nvPr/>
        </p:nvSpPr>
        <p:spPr>
          <a:xfrm>
            <a:off x="9497713" y="4005519"/>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3</a:t>
            </a:r>
          </a:p>
        </p:txBody>
      </p:sp>
      <p:sp>
        <p:nvSpPr>
          <p:cNvPr id="9" name="TextBox 8">
            <a:extLst>
              <a:ext uri="{FF2B5EF4-FFF2-40B4-BE49-F238E27FC236}">
                <a16:creationId xmlns:a16="http://schemas.microsoft.com/office/drawing/2014/main" id="{4E3F97C8-D6B0-4133-B86A-F7D0CF7F4D55}"/>
              </a:ext>
            </a:extLst>
          </p:cNvPr>
          <p:cNvSpPr txBox="1"/>
          <p:nvPr/>
        </p:nvSpPr>
        <p:spPr>
          <a:xfrm>
            <a:off x="7341762" y="1395408"/>
            <a:ext cx="873957" cy="369332"/>
          </a:xfrm>
          <a:prstGeom prst="rect">
            <a:avLst/>
          </a:prstGeom>
          <a:no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front</a:t>
            </a:r>
          </a:p>
        </p:txBody>
      </p:sp>
      <p:sp>
        <p:nvSpPr>
          <p:cNvPr id="10" name="TextBox 9">
            <a:extLst>
              <a:ext uri="{FF2B5EF4-FFF2-40B4-BE49-F238E27FC236}">
                <a16:creationId xmlns:a16="http://schemas.microsoft.com/office/drawing/2014/main" id="{A1A0FCFD-9BE2-4662-B865-0E1D72E80CB1}"/>
              </a:ext>
            </a:extLst>
          </p:cNvPr>
          <p:cNvSpPr txBox="1"/>
          <p:nvPr/>
        </p:nvSpPr>
        <p:spPr>
          <a:xfrm>
            <a:off x="8996179" y="1399722"/>
            <a:ext cx="736099" cy="369332"/>
          </a:xfrm>
          <a:prstGeom prst="rect">
            <a:avLst/>
          </a:prstGeom>
          <a:noFill/>
          <a:ln>
            <a:solidFill>
              <a:srgbClr val="4C3282"/>
            </a:solidFill>
          </a:ln>
        </p:spPr>
        <p:txBody>
          <a:bodyPr wrap="none" rtlCol="0">
            <a:spAutoFit/>
          </a:bodyPr>
          <a:lstStyle/>
          <a:p>
            <a:r>
              <a:rPr lang="en-US" dirty="0">
                <a:latin typeface="Courier New" panose="02070309020205020404" pitchFamily="49" charset="0"/>
                <a:cs typeface="Courier New" panose="02070309020205020404" pitchFamily="49" charset="0"/>
              </a:rPr>
              <a:t>back</a:t>
            </a:r>
          </a:p>
        </p:txBody>
      </p:sp>
      <p:cxnSp>
        <p:nvCxnSpPr>
          <p:cNvPr id="12" name="Straight Arrow Connector 11">
            <a:extLst>
              <a:ext uri="{FF2B5EF4-FFF2-40B4-BE49-F238E27FC236}">
                <a16:creationId xmlns:a16="http://schemas.microsoft.com/office/drawing/2014/main" id="{20AD5211-EA1B-4A7E-8EBA-38EF1358C9DB}"/>
              </a:ext>
            </a:extLst>
          </p:cNvPr>
          <p:cNvCxnSpPr>
            <a:cxnSpLocks/>
            <a:stCxn id="9" idx="2"/>
          </p:cNvCxnSpPr>
          <p:nvPr/>
        </p:nvCxnSpPr>
        <p:spPr>
          <a:xfrm>
            <a:off x="7778741" y="1764740"/>
            <a:ext cx="0" cy="770183"/>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C3C1ED3-B571-4404-8B57-6CE2BF24B650}"/>
              </a:ext>
            </a:extLst>
          </p:cNvPr>
          <p:cNvCxnSpPr>
            <a:stCxn id="10" idx="2"/>
          </p:cNvCxnSpPr>
          <p:nvPr/>
        </p:nvCxnSpPr>
        <p:spPr>
          <a:xfrm flipH="1">
            <a:off x="9358788" y="1769054"/>
            <a:ext cx="5441" cy="685118"/>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9EF20D1-FF23-4C37-92FA-918098F65D47}"/>
              </a:ext>
            </a:extLst>
          </p:cNvPr>
          <p:cNvSpPr txBox="1"/>
          <p:nvPr/>
        </p:nvSpPr>
        <p:spPr>
          <a:xfrm>
            <a:off x="7606397" y="3105069"/>
            <a:ext cx="399468" cy="523220"/>
          </a:xfrm>
          <a:prstGeom prst="rect">
            <a:avLst/>
          </a:prstGeom>
          <a:noFill/>
        </p:spPr>
        <p:txBody>
          <a:bodyPr wrap="none" rtlCol="0">
            <a:spAutoFit/>
          </a:bodyPr>
          <a:lstStyle/>
          <a:p>
            <a:r>
              <a:rPr lang="en-US" sz="2800" b="1" dirty="0">
                <a:solidFill>
                  <a:srgbClr val="4C3282"/>
                </a:solidFill>
                <a:latin typeface="Courier New" panose="02070309020205020404" pitchFamily="49" charset="0"/>
                <a:cs typeface="Courier New" panose="02070309020205020404" pitchFamily="49" charset="0"/>
              </a:rPr>
              <a:t>5</a:t>
            </a:r>
          </a:p>
        </p:txBody>
      </p:sp>
      <p:sp>
        <p:nvSpPr>
          <p:cNvPr id="17" name="TextBox 16">
            <a:extLst>
              <a:ext uri="{FF2B5EF4-FFF2-40B4-BE49-F238E27FC236}">
                <a16:creationId xmlns:a16="http://schemas.microsoft.com/office/drawing/2014/main" id="{1E2009C6-DB88-409F-AEA3-1A8AE62C5C4B}"/>
              </a:ext>
            </a:extLst>
          </p:cNvPr>
          <p:cNvSpPr txBox="1"/>
          <p:nvPr/>
        </p:nvSpPr>
        <p:spPr>
          <a:xfrm>
            <a:off x="8401276" y="3105069"/>
            <a:ext cx="399468" cy="523220"/>
          </a:xfrm>
          <a:prstGeom prst="rect">
            <a:avLst/>
          </a:prstGeom>
          <a:noFill/>
        </p:spPr>
        <p:txBody>
          <a:bodyPr wrap="none" rtlCol="0">
            <a:spAutoFit/>
          </a:bodyPr>
          <a:lstStyle/>
          <a:p>
            <a:r>
              <a:rPr lang="en-US" sz="2800" b="1" dirty="0">
                <a:solidFill>
                  <a:srgbClr val="4C3282"/>
                </a:solidFill>
                <a:latin typeface="Courier New" panose="02070309020205020404" pitchFamily="49" charset="0"/>
                <a:cs typeface="Courier New" panose="02070309020205020404" pitchFamily="49" charset="0"/>
              </a:rPr>
              <a:t>9</a:t>
            </a:r>
          </a:p>
        </p:txBody>
      </p:sp>
      <p:sp>
        <p:nvSpPr>
          <p:cNvPr id="18" name="TextBox 17">
            <a:extLst>
              <a:ext uri="{FF2B5EF4-FFF2-40B4-BE49-F238E27FC236}">
                <a16:creationId xmlns:a16="http://schemas.microsoft.com/office/drawing/2014/main" id="{EBA355DA-3A34-4EE7-ABDB-F74A755B0252}"/>
              </a:ext>
            </a:extLst>
          </p:cNvPr>
          <p:cNvSpPr txBox="1"/>
          <p:nvPr/>
        </p:nvSpPr>
        <p:spPr>
          <a:xfrm>
            <a:off x="9165608" y="3105069"/>
            <a:ext cx="399468" cy="523220"/>
          </a:xfrm>
          <a:prstGeom prst="rect">
            <a:avLst/>
          </a:prstGeom>
          <a:noFill/>
        </p:spPr>
        <p:txBody>
          <a:bodyPr wrap="none" rtlCol="0">
            <a:spAutoFit/>
          </a:bodyPr>
          <a:lstStyle/>
          <a:p>
            <a:r>
              <a:rPr lang="en-US" sz="2800" b="1" dirty="0">
                <a:solidFill>
                  <a:srgbClr val="4C3282"/>
                </a:solidFill>
                <a:latin typeface="Courier New" panose="02070309020205020404" pitchFamily="49" charset="0"/>
                <a:cs typeface="Courier New" panose="02070309020205020404" pitchFamily="49" charset="0"/>
              </a:rPr>
              <a:t>2</a:t>
            </a:r>
          </a:p>
        </p:txBody>
      </p:sp>
      <p:sp>
        <p:nvSpPr>
          <p:cNvPr id="19" name="TextBox 18">
            <a:extLst>
              <a:ext uri="{FF2B5EF4-FFF2-40B4-BE49-F238E27FC236}">
                <a16:creationId xmlns:a16="http://schemas.microsoft.com/office/drawing/2014/main" id="{975B10A2-80B9-40F5-A386-657B0BB8E0B7}"/>
              </a:ext>
            </a:extLst>
          </p:cNvPr>
          <p:cNvSpPr txBox="1"/>
          <p:nvPr/>
        </p:nvSpPr>
        <p:spPr>
          <a:xfrm>
            <a:off x="9989958" y="3105069"/>
            <a:ext cx="399468" cy="523220"/>
          </a:xfrm>
          <a:prstGeom prst="rect">
            <a:avLst/>
          </a:prstGeom>
          <a:noFill/>
        </p:spPr>
        <p:txBody>
          <a:bodyPr wrap="none" rtlCol="0">
            <a:spAutoFit/>
          </a:bodyPr>
          <a:lstStyle/>
          <a:p>
            <a:r>
              <a:rPr lang="en-US" sz="2800" b="1" dirty="0">
                <a:solidFill>
                  <a:srgbClr val="4C3282"/>
                </a:solidFill>
                <a:latin typeface="Courier New" panose="02070309020205020404" pitchFamily="49" charset="0"/>
                <a:cs typeface="Courier New" panose="02070309020205020404" pitchFamily="49" charset="0"/>
              </a:rPr>
              <a:t>7</a:t>
            </a:r>
          </a:p>
        </p:txBody>
      </p:sp>
      <p:sp>
        <p:nvSpPr>
          <p:cNvPr id="20" name="TextBox 19">
            <a:extLst>
              <a:ext uri="{FF2B5EF4-FFF2-40B4-BE49-F238E27FC236}">
                <a16:creationId xmlns:a16="http://schemas.microsoft.com/office/drawing/2014/main" id="{B6A5755E-E5A4-4DC6-9116-14907062A883}"/>
              </a:ext>
            </a:extLst>
          </p:cNvPr>
          <p:cNvSpPr txBox="1"/>
          <p:nvPr/>
        </p:nvSpPr>
        <p:spPr>
          <a:xfrm>
            <a:off x="6782047" y="3105069"/>
            <a:ext cx="399468" cy="523220"/>
          </a:xfrm>
          <a:prstGeom prst="rect">
            <a:avLst/>
          </a:prstGeom>
          <a:noFill/>
        </p:spPr>
        <p:txBody>
          <a:bodyPr wrap="none" rtlCol="0">
            <a:spAutoFit/>
          </a:bodyPr>
          <a:lstStyle/>
          <a:p>
            <a:r>
              <a:rPr lang="en-US" sz="2800" b="1" dirty="0">
                <a:solidFill>
                  <a:srgbClr val="4C3282"/>
                </a:solidFill>
                <a:latin typeface="Courier New" panose="02070309020205020404" pitchFamily="49" charset="0"/>
                <a:cs typeface="Courier New" panose="02070309020205020404" pitchFamily="49" charset="0"/>
              </a:rPr>
              <a:t>4</a:t>
            </a:r>
          </a:p>
        </p:txBody>
      </p:sp>
      <p:sp>
        <p:nvSpPr>
          <p:cNvPr id="21" name="TextBox 20">
            <a:extLst>
              <a:ext uri="{FF2B5EF4-FFF2-40B4-BE49-F238E27FC236}">
                <a16:creationId xmlns:a16="http://schemas.microsoft.com/office/drawing/2014/main" id="{1529B322-58B3-4BE0-8B80-BF150A027424}"/>
              </a:ext>
            </a:extLst>
          </p:cNvPr>
          <p:cNvSpPr txBox="1"/>
          <p:nvPr/>
        </p:nvSpPr>
        <p:spPr>
          <a:xfrm>
            <a:off x="999302" y="1525740"/>
            <a:ext cx="1844529" cy="1938992"/>
          </a:xfrm>
          <a:prstGeom prst="rect">
            <a:avLst/>
          </a:prstGeom>
          <a:noFill/>
        </p:spPr>
        <p:txBody>
          <a:bodyPr wrap="square" rtlCol="0">
            <a:spAutoFit/>
          </a:bodyPr>
          <a:lstStyle/>
          <a:p>
            <a:r>
              <a:rPr lang="en-US" sz="4000" dirty="0">
                <a:latin typeface="Segoe UI Semilight" panose="020B0402040204020203" pitchFamily="34" charset="0"/>
                <a:cs typeface="Segoe UI Semilight" panose="020B0402040204020203" pitchFamily="34" charset="0"/>
              </a:rPr>
              <a:t>add(7)</a:t>
            </a:r>
          </a:p>
          <a:p>
            <a:r>
              <a:rPr lang="en-US" sz="4000" dirty="0">
                <a:latin typeface="Segoe UI Semilight" panose="020B0402040204020203" pitchFamily="34" charset="0"/>
                <a:cs typeface="Segoe UI Semilight" panose="020B0402040204020203" pitchFamily="34" charset="0"/>
              </a:rPr>
              <a:t>add(4)</a:t>
            </a:r>
          </a:p>
          <a:p>
            <a:r>
              <a:rPr lang="en-US" sz="4000" dirty="0">
                <a:latin typeface="Segoe UI Semilight" panose="020B0402040204020203" pitchFamily="34" charset="0"/>
                <a:cs typeface="Segoe UI Semilight" panose="020B0402040204020203" pitchFamily="34" charset="0"/>
              </a:rPr>
              <a:t>add(1)</a:t>
            </a:r>
          </a:p>
        </p:txBody>
      </p:sp>
      <p:sp>
        <p:nvSpPr>
          <p:cNvPr id="22" name="TextBox 21">
            <a:extLst>
              <a:ext uri="{FF2B5EF4-FFF2-40B4-BE49-F238E27FC236}">
                <a16:creationId xmlns:a16="http://schemas.microsoft.com/office/drawing/2014/main" id="{52D90F61-33B0-4AEA-9A47-89C800860B82}"/>
              </a:ext>
            </a:extLst>
          </p:cNvPr>
          <p:cNvSpPr txBox="1"/>
          <p:nvPr/>
        </p:nvSpPr>
        <p:spPr>
          <a:xfrm>
            <a:off x="9497713" y="4005519"/>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4</a:t>
            </a:r>
          </a:p>
        </p:txBody>
      </p:sp>
      <p:cxnSp>
        <p:nvCxnSpPr>
          <p:cNvPr id="26" name="Straight Arrow Connector 25">
            <a:extLst>
              <a:ext uri="{FF2B5EF4-FFF2-40B4-BE49-F238E27FC236}">
                <a16:creationId xmlns:a16="http://schemas.microsoft.com/office/drawing/2014/main" id="{BD80EAF4-B2C8-4114-BBF4-3361004E1EFE}"/>
              </a:ext>
            </a:extLst>
          </p:cNvPr>
          <p:cNvCxnSpPr>
            <a:cxnSpLocks/>
          </p:cNvCxnSpPr>
          <p:nvPr/>
        </p:nvCxnSpPr>
        <p:spPr>
          <a:xfrm flipH="1">
            <a:off x="6981781" y="1594922"/>
            <a:ext cx="2008959" cy="99300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DE2C82F-5CB4-4C06-9F41-B2A6D801AB34}"/>
              </a:ext>
            </a:extLst>
          </p:cNvPr>
          <p:cNvSpPr txBox="1"/>
          <p:nvPr/>
        </p:nvSpPr>
        <p:spPr>
          <a:xfrm>
            <a:off x="9492562" y="4005519"/>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5</a:t>
            </a:r>
          </a:p>
        </p:txBody>
      </p:sp>
      <p:graphicFrame>
        <p:nvGraphicFramePr>
          <p:cNvPr id="30" name="Content Placeholder 5">
            <a:extLst>
              <a:ext uri="{FF2B5EF4-FFF2-40B4-BE49-F238E27FC236}">
                <a16:creationId xmlns:a16="http://schemas.microsoft.com/office/drawing/2014/main" id="{6C0CA7C9-2257-4059-8B5B-095566EEE141}"/>
              </a:ext>
            </a:extLst>
          </p:cNvPr>
          <p:cNvGraphicFramePr>
            <a:graphicFrameLocks/>
          </p:cNvGraphicFramePr>
          <p:nvPr>
            <p:extLst>
              <p:ext uri="{D42A27DB-BD31-4B8C-83A1-F6EECF244321}">
                <p14:modId xmlns:p14="http://schemas.microsoft.com/office/powerpoint/2010/main" val="952305911"/>
              </p:ext>
            </p:extLst>
          </p:nvPr>
        </p:nvGraphicFramePr>
        <p:xfrm>
          <a:off x="1507625" y="5088946"/>
          <a:ext cx="8898560" cy="1343920"/>
        </p:xfrm>
        <a:graphic>
          <a:graphicData uri="http://schemas.openxmlformats.org/drawingml/2006/table">
            <a:tbl>
              <a:tblPr firstRow="1" bandRow="1">
                <a:tableStyleId>{5C22544A-7EE6-4342-B048-85BDC9FD1C3A}</a:tableStyleId>
              </a:tblPr>
              <a:tblGrid>
                <a:gridCol w="889856">
                  <a:extLst>
                    <a:ext uri="{9D8B030D-6E8A-4147-A177-3AD203B41FA5}">
                      <a16:colId xmlns:a16="http://schemas.microsoft.com/office/drawing/2014/main" val="3841469450"/>
                    </a:ext>
                  </a:extLst>
                </a:gridCol>
                <a:gridCol w="889856">
                  <a:extLst>
                    <a:ext uri="{9D8B030D-6E8A-4147-A177-3AD203B41FA5}">
                      <a16:colId xmlns:a16="http://schemas.microsoft.com/office/drawing/2014/main" val="4098681375"/>
                    </a:ext>
                  </a:extLst>
                </a:gridCol>
                <a:gridCol w="889856">
                  <a:extLst>
                    <a:ext uri="{9D8B030D-6E8A-4147-A177-3AD203B41FA5}">
                      <a16:colId xmlns:a16="http://schemas.microsoft.com/office/drawing/2014/main" val="661582428"/>
                    </a:ext>
                  </a:extLst>
                </a:gridCol>
                <a:gridCol w="889856">
                  <a:extLst>
                    <a:ext uri="{9D8B030D-6E8A-4147-A177-3AD203B41FA5}">
                      <a16:colId xmlns:a16="http://schemas.microsoft.com/office/drawing/2014/main" val="1595276035"/>
                    </a:ext>
                  </a:extLst>
                </a:gridCol>
                <a:gridCol w="889856">
                  <a:extLst>
                    <a:ext uri="{9D8B030D-6E8A-4147-A177-3AD203B41FA5}">
                      <a16:colId xmlns:a16="http://schemas.microsoft.com/office/drawing/2014/main" val="1189247982"/>
                    </a:ext>
                  </a:extLst>
                </a:gridCol>
                <a:gridCol w="889856">
                  <a:extLst>
                    <a:ext uri="{9D8B030D-6E8A-4147-A177-3AD203B41FA5}">
                      <a16:colId xmlns:a16="http://schemas.microsoft.com/office/drawing/2014/main" val="97032416"/>
                    </a:ext>
                  </a:extLst>
                </a:gridCol>
                <a:gridCol w="889856">
                  <a:extLst>
                    <a:ext uri="{9D8B030D-6E8A-4147-A177-3AD203B41FA5}">
                      <a16:colId xmlns:a16="http://schemas.microsoft.com/office/drawing/2014/main" val="2657480612"/>
                    </a:ext>
                  </a:extLst>
                </a:gridCol>
                <a:gridCol w="889856">
                  <a:extLst>
                    <a:ext uri="{9D8B030D-6E8A-4147-A177-3AD203B41FA5}">
                      <a16:colId xmlns:a16="http://schemas.microsoft.com/office/drawing/2014/main" val="398093445"/>
                    </a:ext>
                  </a:extLst>
                </a:gridCol>
                <a:gridCol w="889856">
                  <a:extLst>
                    <a:ext uri="{9D8B030D-6E8A-4147-A177-3AD203B41FA5}">
                      <a16:colId xmlns:a16="http://schemas.microsoft.com/office/drawing/2014/main" val="2764165528"/>
                    </a:ext>
                  </a:extLst>
                </a:gridCol>
                <a:gridCol w="889856">
                  <a:extLst>
                    <a:ext uri="{9D8B030D-6E8A-4147-A177-3AD203B41FA5}">
                      <a16:colId xmlns:a16="http://schemas.microsoft.com/office/drawing/2014/main" val="463216641"/>
                    </a:ext>
                  </a:extLst>
                </a:gridCol>
              </a:tblGrid>
              <a:tr h="671960">
                <a:tc>
                  <a:txBody>
                    <a:bodyPr/>
                    <a:lstStyle/>
                    <a:p>
                      <a:pPr algn="ctr"/>
                      <a:r>
                        <a:rPr lang="en-US" dirty="0">
                          <a:solidFill>
                            <a:schemeClr val="bg1">
                              <a:lumMod val="65000"/>
                            </a:schemeClr>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7437719"/>
                  </a:ext>
                </a:extLst>
              </a:tr>
              <a:tr h="671960">
                <a:tc>
                  <a:txBody>
                    <a:bodyPr/>
                    <a:lstStyle/>
                    <a:p>
                      <a:pPr algn="ctr"/>
                      <a:r>
                        <a:rPr lang="en-US" sz="2800" b="1" dirty="0">
                          <a:solidFill>
                            <a:srgbClr val="4C3282"/>
                          </a:solidFill>
                          <a:latin typeface="Courier New" panose="02070309020205020404" pitchFamily="49" charset="0"/>
                          <a:cs typeface="Courier New" panose="02070309020205020404" pitchFamily="49"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rgbClr val="4C3282"/>
                          </a:solidFill>
                          <a:latin typeface="Courier New" panose="02070309020205020404" pitchFamily="49" charset="0"/>
                          <a:cs typeface="Courier New" panose="02070309020205020404" pitchFamily="49"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rgbClr val="4C3282"/>
                          </a:solidFill>
                          <a:latin typeface="Courier New" panose="02070309020205020404" pitchFamily="49" charset="0"/>
                          <a:cs typeface="Courier New" panose="02070309020205020404" pitchFamily="49"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rgbClr val="4C3282"/>
                          </a:solidFill>
                          <a:latin typeface="Courier New" panose="02070309020205020404" pitchFamily="49" charset="0"/>
                          <a:cs typeface="Courier New" panose="02070309020205020404" pitchFamily="49"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rgbClr val="4C3282"/>
                          </a:solidFill>
                          <a:latin typeface="Courier New" panose="02070309020205020404" pitchFamily="49" charset="0"/>
                          <a:cs typeface="Courier New" panose="02070309020205020404" pitchFamily="49"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1" dirty="0">
                        <a:solidFill>
                          <a:srgbClr val="4C3282"/>
                        </a:solidFill>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1" dirty="0">
                        <a:solidFill>
                          <a:srgbClr val="4C3282"/>
                        </a:solidFill>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1" dirty="0">
                        <a:solidFill>
                          <a:srgbClr val="4C3282"/>
                        </a:solidFill>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1" dirty="0">
                        <a:solidFill>
                          <a:srgbClr val="4C3282"/>
                        </a:solidFill>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1" dirty="0">
                        <a:solidFill>
                          <a:srgbClr val="4C3282"/>
                        </a:solidFill>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0638349"/>
                  </a:ext>
                </a:extLst>
              </a:tr>
            </a:tbl>
          </a:graphicData>
        </a:graphic>
      </p:graphicFrame>
      <p:sp>
        <p:nvSpPr>
          <p:cNvPr id="31" name="TextBox 30">
            <a:extLst>
              <a:ext uri="{FF2B5EF4-FFF2-40B4-BE49-F238E27FC236}">
                <a16:creationId xmlns:a16="http://schemas.microsoft.com/office/drawing/2014/main" id="{A22B83DB-5B2F-49C9-AEB7-7883E5A9D8E5}"/>
              </a:ext>
            </a:extLst>
          </p:cNvPr>
          <p:cNvSpPr txBox="1"/>
          <p:nvPr/>
        </p:nvSpPr>
        <p:spPr>
          <a:xfrm>
            <a:off x="1507625" y="3997186"/>
            <a:ext cx="873957" cy="369332"/>
          </a:xfrm>
          <a:prstGeom prst="rect">
            <a:avLst/>
          </a:prstGeom>
          <a:no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front</a:t>
            </a:r>
          </a:p>
        </p:txBody>
      </p:sp>
      <p:cxnSp>
        <p:nvCxnSpPr>
          <p:cNvPr id="32" name="Straight Arrow Connector 31">
            <a:extLst>
              <a:ext uri="{FF2B5EF4-FFF2-40B4-BE49-F238E27FC236}">
                <a16:creationId xmlns:a16="http://schemas.microsoft.com/office/drawing/2014/main" id="{7D3EFB44-C8E6-4FC7-9E03-128385FE355B}"/>
              </a:ext>
            </a:extLst>
          </p:cNvPr>
          <p:cNvCxnSpPr>
            <a:cxnSpLocks/>
            <a:stCxn id="31" idx="2"/>
          </p:cNvCxnSpPr>
          <p:nvPr/>
        </p:nvCxnSpPr>
        <p:spPr>
          <a:xfrm>
            <a:off x="1944604" y="4366518"/>
            <a:ext cx="0" cy="770183"/>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43D3142-3064-43F1-A59F-A26EABC3288D}"/>
              </a:ext>
            </a:extLst>
          </p:cNvPr>
          <p:cNvSpPr txBox="1"/>
          <p:nvPr/>
        </p:nvSpPr>
        <p:spPr>
          <a:xfrm>
            <a:off x="5144852" y="4066080"/>
            <a:ext cx="736099" cy="369332"/>
          </a:xfrm>
          <a:prstGeom prst="rect">
            <a:avLst/>
          </a:prstGeom>
          <a:noFill/>
          <a:ln>
            <a:solidFill>
              <a:srgbClr val="4C3282"/>
            </a:solidFill>
          </a:ln>
        </p:spPr>
        <p:txBody>
          <a:bodyPr wrap="none" rtlCol="0">
            <a:spAutoFit/>
          </a:bodyPr>
          <a:lstStyle/>
          <a:p>
            <a:r>
              <a:rPr lang="en-US" dirty="0">
                <a:latin typeface="Courier New" panose="02070309020205020404" pitchFamily="49" charset="0"/>
                <a:cs typeface="Courier New" panose="02070309020205020404" pitchFamily="49" charset="0"/>
              </a:rPr>
              <a:t>back</a:t>
            </a:r>
          </a:p>
        </p:txBody>
      </p:sp>
      <p:cxnSp>
        <p:nvCxnSpPr>
          <p:cNvPr id="34" name="Straight Arrow Connector 33">
            <a:extLst>
              <a:ext uri="{FF2B5EF4-FFF2-40B4-BE49-F238E27FC236}">
                <a16:creationId xmlns:a16="http://schemas.microsoft.com/office/drawing/2014/main" id="{1161EE3F-1677-463C-8716-3FE7A73EBD8E}"/>
              </a:ext>
            </a:extLst>
          </p:cNvPr>
          <p:cNvCxnSpPr>
            <a:stCxn id="33" idx="2"/>
          </p:cNvCxnSpPr>
          <p:nvPr/>
        </p:nvCxnSpPr>
        <p:spPr>
          <a:xfrm flipH="1">
            <a:off x="5507461" y="4435412"/>
            <a:ext cx="5441" cy="685118"/>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F5D40EF-2AE3-462F-AFE4-C2D9971D7EAA}"/>
              </a:ext>
            </a:extLst>
          </p:cNvPr>
          <p:cNvSpPr txBox="1"/>
          <p:nvPr/>
        </p:nvSpPr>
        <p:spPr>
          <a:xfrm>
            <a:off x="6200446" y="5816456"/>
            <a:ext cx="399468" cy="523220"/>
          </a:xfrm>
          <a:prstGeom prst="rect">
            <a:avLst/>
          </a:prstGeom>
          <a:noFill/>
        </p:spPr>
        <p:txBody>
          <a:bodyPr wrap="none" rtlCol="0">
            <a:spAutoFit/>
          </a:bodyPr>
          <a:lstStyle/>
          <a:p>
            <a:r>
              <a:rPr lang="en-US" sz="2800" b="1" dirty="0">
                <a:solidFill>
                  <a:srgbClr val="4C3282"/>
                </a:solidFill>
                <a:latin typeface="Courier New" panose="02070309020205020404" pitchFamily="49" charset="0"/>
                <a:cs typeface="Courier New" panose="02070309020205020404" pitchFamily="49" charset="0"/>
              </a:rPr>
              <a:t>1</a:t>
            </a:r>
          </a:p>
        </p:txBody>
      </p:sp>
      <p:cxnSp>
        <p:nvCxnSpPr>
          <p:cNvPr id="11" name="Elbow Connector 10">
            <a:extLst>
              <a:ext uri="{FF2B5EF4-FFF2-40B4-BE49-F238E27FC236}">
                <a16:creationId xmlns:a16="http://schemas.microsoft.com/office/drawing/2014/main" id="{A0B820B7-6A72-9846-A6FB-015FA8678262}"/>
              </a:ext>
            </a:extLst>
          </p:cNvPr>
          <p:cNvCxnSpPr>
            <a:cxnSpLocks/>
            <a:stCxn id="10" idx="2"/>
          </p:cNvCxnSpPr>
          <p:nvPr/>
        </p:nvCxnSpPr>
        <p:spPr>
          <a:xfrm rot="16200000" flipH="1">
            <a:off x="9334236" y="1799046"/>
            <a:ext cx="859746" cy="799761"/>
          </a:xfrm>
          <a:prstGeom prst="bentConnector3">
            <a:avLst>
              <a:gd name="adj1" fmla="val 50000"/>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36" name="Title 1">
            <a:extLst>
              <a:ext uri="{FF2B5EF4-FFF2-40B4-BE49-F238E27FC236}">
                <a16:creationId xmlns:a16="http://schemas.microsoft.com/office/drawing/2014/main" id="{A606129F-9344-FC45-9687-64385136DE64}"/>
              </a:ext>
            </a:extLst>
          </p:cNvPr>
          <p:cNvSpPr txBox="1">
            <a:spLocks/>
          </p:cNvSpPr>
          <p:nvPr/>
        </p:nvSpPr>
        <p:spPr>
          <a:xfrm>
            <a:off x="1004741" y="595136"/>
            <a:ext cx="4791191" cy="1014667"/>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r>
              <a:rPr lang="en-US" sz="3600" dirty="0">
                <a:solidFill>
                  <a:srgbClr val="4C3282"/>
                </a:solidFill>
              </a:rPr>
              <a:t>&gt; Wrapping Around</a:t>
            </a:r>
          </a:p>
        </p:txBody>
      </p:sp>
      <p:cxnSp>
        <p:nvCxnSpPr>
          <p:cNvPr id="41" name="Elbow Connector 40">
            <a:extLst>
              <a:ext uri="{FF2B5EF4-FFF2-40B4-BE49-F238E27FC236}">
                <a16:creationId xmlns:a16="http://schemas.microsoft.com/office/drawing/2014/main" id="{D505BA09-B193-3242-BE96-884F3DBDBA3E}"/>
              </a:ext>
            </a:extLst>
          </p:cNvPr>
          <p:cNvCxnSpPr>
            <a:cxnSpLocks/>
            <a:stCxn id="33" idx="2"/>
          </p:cNvCxnSpPr>
          <p:nvPr/>
        </p:nvCxnSpPr>
        <p:spPr>
          <a:xfrm rot="16200000" flipH="1">
            <a:off x="5499157" y="4449156"/>
            <a:ext cx="909536" cy="882047"/>
          </a:xfrm>
          <a:prstGeom prst="bentConnector3">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21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xit" presetSubtype="0" fill="hold" nodeType="with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xEl>
                                              <p:pRg st="1" end="1"/>
                                            </p:txEl>
                                          </p:spTgt>
                                        </p:tgtEl>
                                        <p:attrNameLst>
                                          <p:attrName>style.visibility</p:attrName>
                                        </p:attrNameLst>
                                      </p:cBhvr>
                                      <p:to>
                                        <p:strVal val="visible"/>
                                      </p:to>
                                    </p:set>
                                    <p:animEffect transition="in" filter="fade">
                                      <p:cBhvr>
                                        <p:cTn id="26" dur="500"/>
                                        <p:tgtEl>
                                          <p:spTgt spid="2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xit" presetSubtype="0" fill="hold" nodeType="with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1">
                                            <p:txEl>
                                              <p:pRg st="2" end="2"/>
                                            </p:txEl>
                                          </p:spTgt>
                                        </p:tgtEl>
                                        <p:attrNameLst>
                                          <p:attrName>style.visibility</p:attrName>
                                        </p:attrNameLst>
                                      </p:cBhvr>
                                      <p:to>
                                        <p:strVal val="visible"/>
                                      </p:to>
                                    </p:set>
                                    <p:animEffect transition="in" filter="fade">
                                      <p:cBhvr>
                                        <p:cTn id="45" dur="500"/>
                                        <p:tgtEl>
                                          <p:spTgt spid="21">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par>
                                <p:cTn id="51" presetID="10"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par>
                                <p:cTn id="54" presetID="10" presetClass="exit" presetSubtype="0" fill="hold" nodeType="withEffect">
                                  <p:stCondLst>
                                    <p:cond delay="0"/>
                                  </p:stCondLst>
                                  <p:childTnLst>
                                    <p:animEffect transition="out" filter="fade">
                                      <p:cBhvr>
                                        <p:cTn id="55" dur="500"/>
                                        <p:tgtEl>
                                          <p:spTgt spid="26"/>
                                        </p:tgtEl>
                                      </p:cBhvr>
                                    </p:animEffect>
                                    <p:set>
                                      <p:cBhvr>
                                        <p:cTn id="56" dur="1" fill="hold">
                                          <p:stCondLst>
                                            <p:cond delay="499"/>
                                          </p:stCondLst>
                                        </p:cTn>
                                        <p:tgtEl>
                                          <p:spTgt spid="26"/>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par>
                                <p:cTn id="63" presetID="10" presetClass="entr" presetSubtype="0" fill="hold"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par>
                                <p:cTn id="66" presetID="10"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par>
                                <p:cTn id="74" presetID="10" presetClass="entr" presetSubtype="0" fill="hold"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500"/>
                                        <p:tgtEl>
                                          <p:spTgt spid="41"/>
                                        </p:tgtEl>
                                      </p:cBhvr>
                                    </p:animEffect>
                                  </p:childTnLst>
                                </p:cTn>
                              </p:par>
                              <p:par>
                                <p:cTn id="77" presetID="10" presetClass="exit" presetSubtype="0" fill="hold"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animBg="1"/>
      <p:bldP spid="27" grpId="0" animBg="1"/>
      <p:bldP spid="31" grpId="0" animBg="1"/>
      <p:bldP spid="33" grpId="0" animBg="1"/>
      <p:bldP spid="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1FAB-5DC5-499D-8292-DE1A31D1F829}"/>
              </a:ext>
            </a:extLst>
          </p:cNvPr>
          <p:cNvSpPr>
            <a:spLocks noGrp="1"/>
          </p:cNvSpPr>
          <p:nvPr>
            <p:ph type="title"/>
          </p:nvPr>
        </p:nvSpPr>
        <p:spPr/>
        <p:txBody>
          <a:bodyPr/>
          <a:lstStyle/>
          <a:p>
            <a:r>
              <a:rPr lang="en-US" dirty="0"/>
              <a:t>Implementing a Queue with Nodes</a:t>
            </a:r>
          </a:p>
        </p:txBody>
      </p:sp>
      <p:sp>
        <p:nvSpPr>
          <p:cNvPr id="5" name="Slide Number Placeholder 4">
            <a:extLst>
              <a:ext uri="{FF2B5EF4-FFF2-40B4-BE49-F238E27FC236}">
                <a16:creationId xmlns:a16="http://schemas.microsoft.com/office/drawing/2014/main" id="{5E3486CE-B5F9-4E95-B300-C508C69D7A1B}"/>
              </a:ext>
            </a:extLst>
          </p:cNvPr>
          <p:cNvSpPr>
            <a:spLocks noGrp="1"/>
          </p:cNvSpPr>
          <p:nvPr>
            <p:ph type="sldNum" sz="quarter" idx="12"/>
          </p:nvPr>
        </p:nvSpPr>
        <p:spPr/>
        <p:txBody>
          <a:bodyPr/>
          <a:lstStyle/>
          <a:p>
            <a:fld id="{659665DE-58FC-41F4-AC58-2C90A5E00527}" type="slidenum">
              <a:rPr lang="en-US" smtClean="0"/>
              <a:t>28</a:t>
            </a:fld>
            <a:endParaRPr lang="en-US"/>
          </a:p>
        </p:txBody>
      </p:sp>
      <p:sp>
        <p:nvSpPr>
          <p:cNvPr id="7" name="TextBox 6">
            <a:extLst>
              <a:ext uri="{FF2B5EF4-FFF2-40B4-BE49-F238E27FC236}">
                <a16:creationId xmlns:a16="http://schemas.microsoft.com/office/drawing/2014/main" id="{732D862C-78C8-4933-9480-0AA1CE398C2F}"/>
              </a:ext>
            </a:extLst>
          </p:cNvPr>
          <p:cNvSpPr txBox="1"/>
          <p:nvPr/>
        </p:nvSpPr>
        <p:spPr>
          <a:xfrm>
            <a:off x="666609" y="5196751"/>
            <a:ext cx="2113532" cy="1200329"/>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add(5)</a:t>
            </a:r>
          </a:p>
          <a:p>
            <a:r>
              <a:rPr lang="en-US" sz="2400" dirty="0">
                <a:latin typeface="Courier New" panose="02070309020205020404" pitchFamily="49" charset="0"/>
                <a:cs typeface="Courier New" panose="02070309020205020404" pitchFamily="49" charset="0"/>
              </a:rPr>
              <a:t>add(8)</a:t>
            </a:r>
          </a:p>
          <a:p>
            <a:r>
              <a:rPr lang="en-US" sz="2400" dirty="0">
                <a:latin typeface="Courier New" panose="02070309020205020404" pitchFamily="49" charset="0"/>
                <a:cs typeface="Courier New" panose="02070309020205020404" pitchFamily="49" charset="0"/>
              </a:rPr>
              <a:t>remove()</a:t>
            </a:r>
          </a:p>
        </p:txBody>
      </p:sp>
      <p:grpSp>
        <p:nvGrpSpPr>
          <p:cNvPr id="16" name="Group 15">
            <a:extLst>
              <a:ext uri="{FF2B5EF4-FFF2-40B4-BE49-F238E27FC236}">
                <a16:creationId xmlns:a16="http://schemas.microsoft.com/office/drawing/2014/main" id="{6D86F711-E716-7C4F-A10A-3490E13359D9}"/>
              </a:ext>
            </a:extLst>
          </p:cNvPr>
          <p:cNvGrpSpPr/>
          <p:nvPr/>
        </p:nvGrpSpPr>
        <p:grpSpPr>
          <a:xfrm>
            <a:off x="3514990" y="1517683"/>
            <a:ext cx="3012290" cy="3203822"/>
            <a:chOff x="902359" y="1530095"/>
            <a:chExt cx="3012290" cy="3203822"/>
          </a:xfrm>
        </p:grpSpPr>
        <p:sp>
          <p:nvSpPr>
            <p:cNvPr id="17" name="Rectangle 16">
              <a:extLst>
                <a:ext uri="{FF2B5EF4-FFF2-40B4-BE49-F238E27FC236}">
                  <a16:creationId xmlns:a16="http://schemas.microsoft.com/office/drawing/2014/main" id="{474361D0-9F8E-AC4B-855E-FED1172AE5F1}"/>
                </a:ext>
              </a:extLst>
            </p:cNvPr>
            <p:cNvSpPr/>
            <p:nvPr/>
          </p:nvSpPr>
          <p:spPr>
            <a:xfrm>
              <a:off x="908858" y="2061556"/>
              <a:ext cx="3005791" cy="2672361"/>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38CAFC3-C65D-124C-99A2-83E668D4C867}"/>
                </a:ext>
              </a:extLst>
            </p:cNvPr>
            <p:cNvSpPr/>
            <p:nvPr/>
          </p:nvSpPr>
          <p:spPr>
            <a:xfrm>
              <a:off x="908858" y="1530095"/>
              <a:ext cx="3005791"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LinkedQueue</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&lt;E&gt;</a:t>
              </a:r>
            </a:p>
          </p:txBody>
        </p:sp>
        <p:sp>
          <p:nvSpPr>
            <p:cNvPr id="19" name="TextBox 18">
              <a:extLst>
                <a:ext uri="{FF2B5EF4-FFF2-40B4-BE49-F238E27FC236}">
                  <a16:creationId xmlns:a16="http://schemas.microsoft.com/office/drawing/2014/main" id="{ECB04E1D-DAA6-7E4A-BD01-0BF2EC633224}"/>
                </a:ext>
              </a:extLst>
            </p:cNvPr>
            <p:cNvSpPr txBox="1"/>
            <p:nvPr/>
          </p:nvSpPr>
          <p:spPr>
            <a:xfrm>
              <a:off x="995360" y="3278792"/>
              <a:ext cx="2900433" cy="1200329"/>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add</a:t>
              </a:r>
              <a:r>
                <a:rPr lang="en-US" sz="1200" dirty="0">
                  <a:latin typeface="Courier New" panose="02070309020205020404" pitchFamily="49" charset="0"/>
                  <a:cs typeface="Courier New" panose="02070309020205020404" pitchFamily="49" charset="0"/>
                </a:rPr>
                <a:t> – add node to back</a:t>
              </a:r>
            </a:p>
            <a:p>
              <a:r>
                <a:rPr lang="en-US" sz="1200" u="sng" dirty="0">
                  <a:latin typeface="Courier New" panose="02070309020205020404" pitchFamily="49" charset="0"/>
                  <a:cs typeface="Courier New" panose="02070309020205020404" pitchFamily="49" charset="0"/>
                </a:rPr>
                <a:t>remove</a:t>
              </a:r>
              <a:r>
                <a:rPr lang="en-US" sz="1200" dirty="0">
                  <a:latin typeface="Courier New" panose="02070309020205020404" pitchFamily="49" charset="0"/>
                  <a:cs typeface="Courier New" panose="02070309020205020404" pitchFamily="49" charset="0"/>
                </a:rPr>
                <a:t> – return and remove node at front</a:t>
              </a:r>
            </a:p>
            <a:p>
              <a:r>
                <a:rPr lang="en-US" sz="1200" u="sng" dirty="0">
                  <a:latin typeface="Courier New" panose="02070309020205020404" pitchFamily="49" charset="0"/>
                  <a:cs typeface="Courier New" panose="02070309020205020404" pitchFamily="49" charset="0"/>
                </a:rPr>
                <a:t>peek</a:t>
              </a:r>
              <a:r>
                <a:rPr lang="en-US" sz="1200" dirty="0">
                  <a:latin typeface="Courier New" panose="02070309020205020404" pitchFamily="49" charset="0"/>
                  <a:cs typeface="Courier New" panose="02070309020205020404" pitchFamily="49" charset="0"/>
                </a:rPr>
                <a:t> – return node at front</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 return size</a:t>
              </a:r>
            </a:p>
            <a:p>
              <a:r>
                <a:rPr lang="en-US" sz="1200" u="sng" dirty="0" err="1">
                  <a:latin typeface="Courier New" panose="02070309020205020404" pitchFamily="49" charset="0"/>
                  <a:cs typeface="Courier New" panose="02070309020205020404" pitchFamily="49" charset="0"/>
                </a:rPr>
                <a:t>isEmpty</a:t>
              </a:r>
              <a:r>
                <a:rPr lang="en-US" sz="1200" dirty="0">
                  <a:latin typeface="Courier New" panose="02070309020205020404" pitchFamily="49" charset="0"/>
                  <a:cs typeface="Courier New" panose="02070309020205020404" pitchFamily="49" charset="0"/>
                </a:rPr>
                <a:t> – return size == 0</a:t>
              </a:r>
            </a:p>
          </p:txBody>
        </p:sp>
        <p:sp>
          <p:nvSpPr>
            <p:cNvPr id="20" name="TextBox 19">
              <a:extLst>
                <a:ext uri="{FF2B5EF4-FFF2-40B4-BE49-F238E27FC236}">
                  <a16:creationId xmlns:a16="http://schemas.microsoft.com/office/drawing/2014/main" id="{8D903B8C-964F-D24C-B819-AA4219853B75}"/>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21" name="TextBox 20">
              <a:extLst>
                <a:ext uri="{FF2B5EF4-FFF2-40B4-BE49-F238E27FC236}">
                  <a16:creationId xmlns:a16="http://schemas.microsoft.com/office/drawing/2014/main" id="{68950E64-7881-1F48-8B2C-91E156EBF33C}"/>
                </a:ext>
              </a:extLst>
            </p:cNvPr>
            <p:cNvSpPr txBox="1"/>
            <p:nvPr/>
          </p:nvSpPr>
          <p:spPr>
            <a:xfrm>
              <a:off x="902359" y="3064088"/>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22" name="TextBox 21">
              <a:extLst>
                <a:ext uri="{FF2B5EF4-FFF2-40B4-BE49-F238E27FC236}">
                  <a16:creationId xmlns:a16="http://schemas.microsoft.com/office/drawing/2014/main" id="{77792EF0-F5B0-1A40-90AE-F8AB58CF83BD}"/>
                </a:ext>
              </a:extLst>
            </p:cNvPr>
            <p:cNvSpPr txBox="1"/>
            <p:nvPr/>
          </p:nvSpPr>
          <p:spPr>
            <a:xfrm>
              <a:off x="1071636" y="2294485"/>
              <a:ext cx="2035232" cy="646331"/>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Node front</a:t>
              </a:r>
            </a:p>
            <a:p>
              <a:r>
                <a:rPr lang="en-US" sz="1200" dirty="0">
                  <a:latin typeface="Courier New" panose="02070309020205020404" pitchFamily="49" charset="0"/>
                  <a:cs typeface="Courier New" panose="02070309020205020404" pitchFamily="49" charset="0"/>
                </a:rPr>
                <a:t>Node back</a:t>
              </a:r>
            </a:p>
            <a:p>
              <a:r>
                <a:rPr lang="en-US" sz="1200" dirty="0">
                  <a:latin typeface="Courier New" panose="02070309020205020404" pitchFamily="49" charset="0"/>
                  <a:cs typeface="Courier New" panose="02070309020205020404" pitchFamily="49" charset="0"/>
                </a:rPr>
                <a:t>size</a:t>
              </a:r>
            </a:p>
          </p:txBody>
        </p:sp>
      </p:grpSp>
      <p:grpSp>
        <p:nvGrpSpPr>
          <p:cNvPr id="23" name="Group 22">
            <a:extLst>
              <a:ext uri="{FF2B5EF4-FFF2-40B4-BE49-F238E27FC236}">
                <a16:creationId xmlns:a16="http://schemas.microsoft.com/office/drawing/2014/main" id="{0B069CC0-DAA5-D744-9A34-EB5ADA45F15A}"/>
              </a:ext>
            </a:extLst>
          </p:cNvPr>
          <p:cNvGrpSpPr/>
          <p:nvPr/>
        </p:nvGrpSpPr>
        <p:grpSpPr>
          <a:xfrm>
            <a:off x="575239" y="1517683"/>
            <a:ext cx="2335392" cy="2751705"/>
            <a:chOff x="908857" y="1530095"/>
            <a:chExt cx="2335392" cy="2751705"/>
          </a:xfrm>
        </p:grpSpPr>
        <p:sp>
          <p:nvSpPr>
            <p:cNvPr id="24" name="Rectangle 23">
              <a:extLst>
                <a:ext uri="{FF2B5EF4-FFF2-40B4-BE49-F238E27FC236}">
                  <a16:creationId xmlns:a16="http://schemas.microsoft.com/office/drawing/2014/main" id="{E54FBBA3-BD03-444C-AC5B-3BCB86610A37}"/>
                </a:ext>
              </a:extLst>
            </p:cNvPr>
            <p:cNvSpPr/>
            <p:nvPr/>
          </p:nvSpPr>
          <p:spPr>
            <a:xfrm>
              <a:off x="908857" y="2061556"/>
              <a:ext cx="2335391" cy="2220244"/>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21806A4-CD8E-344E-9E42-1DDBC63B6E50}"/>
                </a:ext>
              </a:extLst>
            </p:cNvPr>
            <p:cNvSpPr/>
            <p:nvPr/>
          </p:nvSpPr>
          <p:spPr>
            <a:xfrm>
              <a:off x="908857" y="1530095"/>
              <a:ext cx="2335391"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Queue ADT</a:t>
              </a:r>
            </a:p>
          </p:txBody>
        </p:sp>
        <p:sp>
          <p:nvSpPr>
            <p:cNvPr id="26" name="TextBox 25">
              <a:extLst>
                <a:ext uri="{FF2B5EF4-FFF2-40B4-BE49-F238E27FC236}">
                  <a16:creationId xmlns:a16="http://schemas.microsoft.com/office/drawing/2014/main" id="{BED040AA-AF7E-9E41-9422-0357B47FC9BB}"/>
                </a:ext>
              </a:extLst>
            </p:cNvPr>
            <p:cNvSpPr txBox="1"/>
            <p:nvPr/>
          </p:nvSpPr>
          <p:spPr>
            <a:xfrm>
              <a:off x="1076295" y="2988919"/>
              <a:ext cx="2167954" cy="1200329"/>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add(item)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back </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remove()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remove and return item at front</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peek()</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item at front</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isEmpty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 is 0?</a:t>
              </a:r>
            </a:p>
          </p:txBody>
        </p:sp>
        <p:sp>
          <p:nvSpPr>
            <p:cNvPr id="27" name="TextBox 26">
              <a:extLst>
                <a:ext uri="{FF2B5EF4-FFF2-40B4-BE49-F238E27FC236}">
                  <a16:creationId xmlns:a16="http://schemas.microsoft.com/office/drawing/2014/main" id="{F76A2F8F-9FDB-2249-ABF0-96F7EB240977}"/>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28" name="TextBox 27">
              <a:extLst>
                <a:ext uri="{FF2B5EF4-FFF2-40B4-BE49-F238E27FC236}">
                  <a16:creationId xmlns:a16="http://schemas.microsoft.com/office/drawing/2014/main" id="{D1496F10-8BDE-9A47-9A49-E7C1DC3301FE}"/>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29" name="TextBox 28">
              <a:extLst>
                <a:ext uri="{FF2B5EF4-FFF2-40B4-BE49-F238E27FC236}">
                  <a16:creationId xmlns:a16="http://schemas.microsoft.com/office/drawing/2014/main" id="{9056E83F-CB5B-7942-86C6-163CDA9BD32C}"/>
                </a:ext>
              </a:extLst>
            </p:cNvPr>
            <p:cNvSpPr txBox="1"/>
            <p:nvPr/>
          </p:nvSpPr>
          <p:spPr>
            <a:xfrm>
              <a:off x="1076295" y="2335727"/>
              <a:ext cx="1861241"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ordered items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Number of items</a:t>
              </a:r>
            </a:p>
          </p:txBody>
        </p:sp>
      </p:grpSp>
      <p:sp>
        <p:nvSpPr>
          <p:cNvPr id="33" name="Rectangle 32">
            <a:extLst>
              <a:ext uri="{FF2B5EF4-FFF2-40B4-BE49-F238E27FC236}">
                <a16:creationId xmlns:a16="http://schemas.microsoft.com/office/drawing/2014/main" id="{DF9923C0-5A1F-8D45-9CDA-ABE4D3307184}"/>
              </a:ext>
            </a:extLst>
          </p:cNvPr>
          <p:cNvSpPr/>
          <p:nvPr/>
        </p:nvSpPr>
        <p:spPr>
          <a:xfrm>
            <a:off x="7138021" y="1510353"/>
            <a:ext cx="4754610" cy="2868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9E47608-600A-A04F-8A4D-1F0F47440C32}"/>
              </a:ext>
            </a:extLst>
          </p:cNvPr>
          <p:cNvSpPr txBox="1"/>
          <p:nvPr/>
        </p:nvSpPr>
        <p:spPr>
          <a:xfrm>
            <a:off x="7276873" y="1691022"/>
            <a:ext cx="2050964" cy="2412199"/>
          </a:xfrm>
          <a:prstGeom prst="rect">
            <a:avLst/>
          </a:prstGeom>
          <a:noFill/>
        </p:spPr>
        <p:txBody>
          <a:bodyPr wrap="square" rtlCol="0">
            <a:spAutoFit/>
          </a:bodyPr>
          <a:lstStyle/>
          <a:p>
            <a:r>
              <a:rPr lang="en-US"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Big O Analysis</a:t>
            </a:r>
            <a:endParaRPr lang="en-US" dirty="0">
              <a:latin typeface="Courier New" panose="02070309020205020404" pitchFamily="49" charset="0"/>
              <a:ea typeface="Segoe UI Historic" panose="020B0502040204020203" pitchFamily="34" charset="0"/>
              <a:cs typeface="Courier New" panose="02070309020205020404" pitchFamily="49" charset="0"/>
            </a:endParaRP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remove()</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peek()</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size()</a:t>
            </a:r>
          </a:p>
          <a:p>
            <a:pPr>
              <a:lnSpc>
                <a:spcPct val="150000"/>
              </a:lnSpc>
            </a:pPr>
            <a:r>
              <a:rPr lang="en-US" dirty="0" err="1">
                <a:latin typeface="Courier New" panose="02070309020205020404" pitchFamily="49" charset="0"/>
                <a:ea typeface="Segoe UI Historic" panose="020B0502040204020203" pitchFamily="34" charset="0"/>
                <a:cs typeface="Courier New" panose="02070309020205020404" pitchFamily="49" charset="0"/>
              </a:rPr>
              <a:t>isEmpty</a:t>
            </a:r>
            <a:r>
              <a:rPr lang="en-US" dirty="0">
                <a:latin typeface="Courier New" panose="02070309020205020404" pitchFamily="49" charset="0"/>
                <a:ea typeface="Segoe UI Historic" panose="020B0502040204020203" pitchFamily="34" charset="0"/>
                <a:cs typeface="Courier New" panose="02070309020205020404" pitchFamily="49" charset="0"/>
              </a:rPr>
              <a: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add()</a:t>
            </a:r>
          </a:p>
        </p:txBody>
      </p:sp>
      <p:sp>
        <p:nvSpPr>
          <p:cNvPr id="36" name="TextBox 35">
            <a:extLst>
              <a:ext uri="{FF2B5EF4-FFF2-40B4-BE49-F238E27FC236}">
                <a16:creationId xmlns:a16="http://schemas.microsoft.com/office/drawing/2014/main" id="{9A07BBBD-E595-954A-B9D8-5DE9EC2290D9}"/>
              </a:ext>
            </a:extLst>
          </p:cNvPr>
          <p:cNvSpPr txBox="1"/>
          <p:nvPr/>
        </p:nvSpPr>
        <p:spPr>
          <a:xfrm>
            <a:off x="8694240" y="3733889"/>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37" name="TextBox 36">
            <a:extLst>
              <a:ext uri="{FF2B5EF4-FFF2-40B4-BE49-F238E27FC236}">
                <a16:creationId xmlns:a16="http://schemas.microsoft.com/office/drawing/2014/main" id="{AD30105D-7A02-494D-B764-32A55D5F5711}"/>
              </a:ext>
            </a:extLst>
          </p:cNvPr>
          <p:cNvSpPr txBox="1"/>
          <p:nvPr/>
        </p:nvSpPr>
        <p:spPr>
          <a:xfrm>
            <a:off x="8694240" y="2056743"/>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38" name="TextBox 37">
            <a:extLst>
              <a:ext uri="{FF2B5EF4-FFF2-40B4-BE49-F238E27FC236}">
                <a16:creationId xmlns:a16="http://schemas.microsoft.com/office/drawing/2014/main" id="{EFB1C883-4597-A149-AFA9-6B141E2EBFB1}"/>
              </a:ext>
            </a:extLst>
          </p:cNvPr>
          <p:cNvSpPr txBox="1"/>
          <p:nvPr/>
        </p:nvSpPr>
        <p:spPr>
          <a:xfrm>
            <a:off x="8694240" y="2453100"/>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39" name="TextBox 38">
            <a:extLst>
              <a:ext uri="{FF2B5EF4-FFF2-40B4-BE49-F238E27FC236}">
                <a16:creationId xmlns:a16="http://schemas.microsoft.com/office/drawing/2014/main" id="{3FD6BCF6-F2E2-FB4A-9846-0FC01FE5FDE9}"/>
              </a:ext>
            </a:extLst>
          </p:cNvPr>
          <p:cNvSpPr txBox="1"/>
          <p:nvPr/>
        </p:nvSpPr>
        <p:spPr>
          <a:xfrm>
            <a:off x="8694240" y="2893521"/>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40" name="TextBox 39">
            <a:extLst>
              <a:ext uri="{FF2B5EF4-FFF2-40B4-BE49-F238E27FC236}">
                <a16:creationId xmlns:a16="http://schemas.microsoft.com/office/drawing/2014/main" id="{5D666FFD-EF45-6241-894E-1A137C52AD9B}"/>
              </a:ext>
            </a:extLst>
          </p:cNvPr>
          <p:cNvSpPr txBox="1"/>
          <p:nvPr/>
        </p:nvSpPr>
        <p:spPr>
          <a:xfrm>
            <a:off x="8694240" y="3301105"/>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45" name="Footer Placeholder 3">
            <a:extLst>
              <a:ext uri="{FF2B5EF4-FFF2-40B4-BE49-F238E27FC236}">
                <a16:creationId xmlns:a16="http://schemas.microsoft.com/office/drawing/2014/main" id="{BBCBF4F9-4444-BA43-8A8D-59303A5B738B}"/>
              </a:ext>
            </a:extLst>
          </p:cNvPr>
          <p:cNvSpPr>
            <a:spLocks noGrp="1"/>
          </p:cNvSpPr>
          <p:nvPr>
            <p:ph type="ftr" sz="quarter" idx="11"/>
          </p:nvPr>
        </p:nvSpPr>
        <p:spPr>
          <a:xfrm>
            <a:off x="5715301" y="6521027"/>
            <a:ext cx="5901459" cy="274320"/>
          </a:xfrm>
        </p:spPr>
        <p:txBody>
          <a:bodyPr/>
          <a:lstStyle/>
          <a:p>
            <a:r>
              <a:rPr lang="en-US" dirty="0"/>
              <a:t>CSE 373 19 </a:t>
            </a:r>
            <a:r>
              <a:rPr lang="en-US" dirty="0" err="1"/>
              <a:t>wi</a:t>
            </a:r>
            <a:r>
              <a:rPr lang="en-US" dirty="0"/>
              <a:t> - Kasey Champion</a:t>
            </a:r>
          </a:p>
        </p:txBody>
      </p:sp>
      <p:sp>
        <p:nvSpPr>
          <p:cNvPr id="43" name="TextBox 42">
            <a:extLst>
              <a:ext uri="{FF2B5EF4-FFF2-40B4-BE49-F238E27FC236}">
                <a16:creationId xmlns:a16="http://schemas.microsoft.com/office/drawing/2014/main" id="{EF185FD9-7D6A-694F-9911-6048A2A5AEAB}"/>
              </a:ext>
            </a:extLst>
          </p:cNvPr>
          <p:cNvSpPr txBox="1"/>
          <p:nvPr/>
        </p:nvSpPr>
        <p:spPr>
          <a:xfrm>
            <a:off x="3122086" y="4793416"/>
            <a:ext cx="2390398" cy="369332"/>
          </a:xfrm>
          <a:prstGeom prst="rect">
            <a:avLst/>
          </a:prstGeom>
          <a:noFill/>
        </p:spPr>
        <p:txBody>
          <a:bodyPr wrap="none" rtlCol="0">
            <a:spAutoFit/>
          </a:bodyPr>
          <a:lstStyle/>
          <a:p>
            <a:r>
              <a:rPr lang="en-US" dirty="0" err="1">
                <a:latin typeface="Courier New" panose="02070309020205020404" pitchFamily="49" charset="0"/>
                <a:cs typeface="Courier New" panose="02070309020205020404" pitchFamily="49" charset="0"/>
              </a:rPr>
              <a:t>numberOfItems</a:t>
            </a:r>
            <a:r>
              <a:rPr lang="en-US" dirty="0">
                <a:latin typeface="Courier New" panose="02070309020205020404" pitchFamily="49" charset="0"/>
                <a:cs typeface="Courier New" panose="02070309020205020404" pitchFamily="49" charset="0"/>
              </a:rPr>
              <a:t> = </a:t>
            </a:r>
          </a:p>
        </p:txBody>
      </p:sp>
      <p:sp>
        <p:nvSpPr>
          <p:cNvPr id="46" name="TextBox 45">
            <a:extLst>
              <a:ext uri="{FF2B5EF4-FFF2-40B4-BE49-F238E27FC236}">
                <a16:creationId xmlns:a16="http://schemas.microsoft.com/office/drawing/2014/main" id="{17381BB9-2023-7240-A70A-120457084233}"/>
              </a:ext>
            </a:extLst>
          </p:cNvPr>
          <p:cNvSpPr txBox="1"/>
          <p:nvPr/>
        </p:nvSpPr>
        <p:spPr>
          <a:xfrm>
            <a:off x="5338690" y="4793416"/>
            <a:ext cx="322524" cy="369332"/>
          </a:xfrm>
          <a:prstGeom prst="rect">
            <a:avLst/>
          </a:prstGeom>
          <a:no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0</a:t>
            </a:r>
          </a:p>
        </p:txBody>
      </p:sp>
      <p:sp>
        <p:nvSpPr>
          <p:cNvPr id="47" name="TextBox 46">
            <a:extLst>
              <a:ext uri="{FF2B5EF4-FFF2-40B4-BE49-F238E27FC236}">
                <a16:creationId xmlns:a16="http://schemas.microsoft.com/office/drawing/2014/main" id="{AFB00D60-EF21-A649-82B4-7B14A4C82170}"/>
              </a:ext>
            </a:extLst>
          </p:cNvPr>
          <p:cNvSpPr txBox="1"/>
          <p:nvPr/>
        </p:nvSpPr>
        <p:spPr>
          <a:xfrm>
            <a:off x="5338690" y="4796474"/>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1</a:t>
            </a:r>
          </a:p>
        </p:txBody>
      </p:sp>
      <p:sp>
        <p:nvSpPr>
          <p:cNvPr id="48" name="TextBox 47">
            <a:extLst>
              <a:ext uri="{FF2B5EF4-FFF2-40B4-BE49-F238E27FC236}">
                <a16:creationId xmlns:a16="http://schemas.microsoft.com/office/drawing/2014/main" id="{8FE5D93A-9333-7D43-82C4-FAA715C632C7}"/>
              </a:ext>
            </a:extLst>
          </p:cNvPr>
          <p:cNvSpPr txBox="1"/>
          <p:nvPr/>
        </p:nvSpPr>
        <p:spPr>
          <a:xfrm>
            <a:off x="5337774" y="4796167"/>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2</a:t>
            </a:r>
          </a:p>
        </p:txBody>
      </p:sp>
      <p:cxnSp>
        <p:nvCxnSpPr>
          <p:cNvPr id="49" name="Straight Arrow Connector 48">
            <a:extLst>
              <a:ext uri="{FF2B5EF4-FFF2-40B4-BE49-F238E27FC236}">
                <a16:creationId xmlns:a16="http://schemas.microsoft.com/office/drawing/2014/main" id="{2F34F10E-755B-AA4D-BF5C-62F0848DAD9B}"/>
              </a:ext>
            </a:extLst>
          </p:cNvPr>
          <p:cNvCxnSpPr>
            <a:cxnSpLocks/>
          </p:cNvCxnSpPr>
          <p:nvPr/>
        </p:nvCxnSpPr>
        <p:spPr>
          <a:xfrm>
            <a:off x="3996043" y="5727286"/>
            <a:ext cx="38049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07A43FED-5367-174C-8E05-2AA3FADC3816}"/>
              </a:ext>
            </a:extLst>
          </p:cNvPr>
          <p:cNvGrpSpPr/>
          <p:nvPr/>
        </p:nvGrpSpPr>
        <p:grpSpPr>
          <a:xfrm>
            <a:off x="5788535" y="5520694"/>
            <a:ext cx="846246" cy="434249"/>
            <a:chOff x="6736302" y="6015894"/>
            <a:chExt cx="846246" cy="434249"/>
          </a:xfrm>
        </p:grpSpPr>
        <p:sp>
          <p:nvSpPr>
            <p:cNvPr id="51" name="Rectangle 50">
              <a:extLst>
                <a:ext uri="{FF2B5EF4-FFF2-40B4-BE49-F238E27FC236}">
                  <a16:creationId xmlns:a16="http://schemas.microsoft.com/office/drawing/2014/main" id="{529F27B1-09B3-474B-BC22-3F2FB8A46CFE}"/>
                </a:ext>
              </a:extLst>
            </p:cNvPr>
            <p:cNvSpPr/>
            <p:nvPr/>
          </p:nvSpPr>
          <p:spPr>
            <a:xfrm>
              <a:off x="6743392" y="6015894"/>
              <a:ext cx="839156"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2" name="Straight Connector 51">
              <a:extLst>
                <a:ext uri="{FF2B5EF4-FFF2-40B4-BE49-F238E27FC236}">
                  <a16:creationId xmlns:a16="http://schemas.microsoft.com/office/drawing/2014/main" id="{F61AEF1A-E033-4746-A41C-9EF80725DA1A}"/>
                </a:ext>
              </a:extLst>
            </p:cNvPr>
            <p:cNvCxnSpPr>
              <a:cxnSpLocks/>
            </p:cNvCxnSpPr>
            <p:nvPr/>
          </p:nvCxnSpPr>
          <p:spPr>
            <a:xfrm>
              <a:off x="7358383" y="6019866"/>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87CE2CCA-37EC-494F-8BDE-19A4C3C85E5F}"/>
                </a:ext>
              </a:extLst>
            </p:cNvPr>
            <p:cNvSpPr txBox="1"/>
            <p:nvPr/>
          </p:nvSpPr>
          <p:spPr>
            <a:xfrm>
              <a:off x="6736302" y="6080877"/>
              <a:ext cx="654207" cy="307777"/>
            </a:xfrm>
            <a:prstGeom prst="rect">
              <a:avLst/>
            </a:prstGeom>
            <a:noFill/>
          </p:spPr>
          <p:txBody>
            <a:bodyPr wrap="square" rtlCol="0">
              <a:spAutoFit/>
            </a:bodyPr>
            <a:lstStyle/>
            <a:p>
              <a:pPr algn="ctr"/>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8</a:t>
              </a:r>
            </a:p>
          </p:txBody>
        </p:sp>
      </p:grpSp>
      <p:sp>
        <p:nvSpPr>
          <p:cNvPr id="55" name="Rectangle 54">
            <a:extLst>
              <a:ext uri="{FF2B5EF4-FFF2-40B4-BE49-F238E27FC236}">
                <a16:creationId xmlns:a16="http://schemas.microsoft.com/office/drawing/2014/main" id="{B46AC73F-841B-C64B-A73E-1A6E0BA76379}"/>
              </a:ext>
            </a:extLst>
          </p:cNvPr>
          <p:cNvSpPr/>
          <p:nvPr/>
        </p:nvSpPr>
        <p:spPr>
          <a:xfrm>
            <a:off x="4558552" y="5511300"/>
            <a:ext cx="839156"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5D162F2F-6146-B24B-8B13-1D9AC83AD694}"/>
              </a:ext>
            </a:extLst>
          </p:cNvPr>
          <p:cNvCxnSpPr>
            <a:cxnSpLocks/>
          </p:cNvCxnSpPr>
          <p:nvPr/>
        </p:nvCxnSpPr>
        <p:spPr>
          <a:xfrm>
            <a:off x="5173543" y="5515272"/>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3153986-0EE3-4649-9FE4-8EF1D88015BF}"/>
              </a:ext>
            </a:extLst>
          </p:cNvPr>
          <p:cNvSpPr txBox="1"/>
          <p:nvPr/>
        </p:nvSpPr>
        <p:spPr>
          <a:xfrm>
            <a:off x="4551463" y="5576283"/>
            <a:ext cx="601330" cy="307777"/>
          </a:xfrm>
          <a:prstGeom prst="rect">
            <a:avLst/>
          </a:prstGeom>
          <a:noFill/>
        </p:spPr>
        <p:txBody>
          <a:bodyPr wrap="square" rtlCol="0">
            <a:spAutoFit/>
          </a:bodyPr>
          <a:lstStyle/>
          <a:p>
            <a:pPr algn="ctr"/>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5</a:t>
            </a:r>
          </a:p>
        </p:txBody>
      </p:sp>
      <p:cxnSp>
        <p:nvCxnSpPr>
          <p:cNvPr id="58" name="Straight Connector 57">
            <a:extLst>
              <a:ext uri="{FF2B5EF4-FFF2-40B4-BE49-F238E27FC236}">
                <a16:creationId xmlns:a16="http://schemas.microsoft.com/office/drawing/2014/main" id="{CB924F13-AC7C-694D-B1FC-0149285F0B5D}"/>
              </a:ext>
            </a:extLst>
          </p:cNvPr>
          <p:cNvCxnSpPr/>
          <p:nvPr/>
        </p:nvCxnSpPr>
        <p:spPr>
          <a:xfrm flipH="1">
            <a:off x="5177965" y="5495264"/>
            <a:ext cx="224165" cy="444215"/>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0D1B4249-2CEA-C142-BFD9-73C81A6C0F96}"/>
              </a:ext>
            </a:extLst>
          </p:cNvPr>
          <p:cNvSpPr txBox="1"/>
          <p:nvPr/>
        </p:nvSpPr>
        <p:spPr>
          <a:xfrm>
            <a:off x="3122086" y="5553153"/>
            <a:ext cx="873957"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front</a:t>
            </a:r>
          </a:p>
        </p:txBody>
      </p:sp>
      <p:cxnSp>
        <p:nvCxnSpPr>
          <p:cNvPr id="62" name="Straight Arrow Connector 61">
            <a:extLst>
              <a:ext uri="{FF2B5EF4-FFF2-40B4-BE49-F238E27FC236}">
                <a16:creationId xmlns:a16="http://schemas.microsoft.com/office/drawing/2014/main" id="{F8722E38-2DD7-A04F-A7FD-3AB416AD1F69}"/>
              </a:ext>
            </a:extLst>
          </p:cNvPr>
          <p:cNvCxnSpPr>
            <a:cxnSpLocks/>
          </p:cNvCxnSpPr>
          <p:nvPr/>
        </p:nvCxnSpPr>
        <p:spPr>
          <a:xfrm>
            <a:off x="3979052" y="6248678"/>
            <a:ext cx="38049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5A37AD7E-44AC-AF46-B274-12B0921D47F1}"/>
              </a:ext>
            </a:extLst>
          </p:cNvPr>
          <p:cNvSpPr txBox="1"/>
          <p:nvPr/>
        </p:nvSpPr>
        <p:spPr>
          <a:xfrm>
            <a:off x="3143572" y="6074545"/>
            <a:ext cx="736099"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back</a:t>
            </a:r>
          </a:p>
        </p:txBody>
      </p:sp>
      <p:cxnSp>
        <p:nvCxnSpPr>
          <p:cNvPr id="64" name="Straight Arrow Connector 63">
            <a:extLst>
              <a:ext uri="{FF2B5EF4-FFF2-40B4-BE49-F238E27FC236}">
                <a16:creationId xmlns:a16="http://schemas.microsoft.com/office/drawing/2014/main" id="{5E1BDA14-C84D-C74C-8EDF-D989F8BFFA11}"/>
              </a:ext>
            </a:extLst>
          </p:cNvPr>
          <p:cNvCxnSpPr/>
          <p:nvPr/>
        </p:nvCxnSpPr>
        <p:spPr>
          <a:xfrm flipV="1">
            <a:off x="3996043" y="5781896"/>
            <a:ext cx="380497" cy="46678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6BBC7AF0-97DF-E74F-B8B2-6C7EDD85C198}"/>
              </a:ext>
            </a:extLst>
          </p:cNvPr>
          <p:cNvCxnSpPr>
            <a:cxnSpLocks/>
          </p:cNvCxnSpPr>
          <p:nvPr/>
        </p:nvCxnSpPr>
        <p:spPr>
          <a:xfrm>
            <a:off x="5334804" y="5728572"/>
            <a:ext cx="38049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60C51D9-D68E-894B-AD0B-85DCB0F87D20}"/>
              </a:ext>
            </a:extLst>
          </p:cNvPr>
          <p:cNvCxnSpPr/>
          <p:nvPr/>
        </p:nvCxnSpPr>
        <p:spPr>
          <a:xfrm flipH="1">
            <a:off x="6400589" y="5534976"/>
            <a:ext cx="224165" cy="444215"/>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C3BDCD50-7B65-7047-BE86-1DC0BBF4ED2F}"/>
              </a:ext>
            </a:extLst>
          </p:cNvPr>
          <p:cNvCxnSpPr/>
          <p:nvPr/>
        </p:nvCxnSpPr>
        <p:spPr>
          <a:xfrm flipV="1">
            <a:off x="3996043" y="5979191"/>
            <a:ext cx="1792492" cy="269487"/>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0CE44BF5-9197-A04F-95A6-C159DFB89A57}"/>
              </a:ext>
            </a:extLst>
          </p:cNvPr>
          <p:cNvCxnSpPr>
            <a:stCxn id="59" idx="3"/>
          </p:cNvCxnSpPr>
          <p:nvPr/>
        </p:nvCxnSpPr>
        <p:spPr>
          <a:xfrm flipV="1">
            <a:off x="3996043" y="5727286"/>
            <a:ext cx="1719258" cy="10533"/>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E32D287B-3263-9D47-BB8C-315AAEA793B2}"/>
              </a:ext>
            </a:extLst>
          </p:cNvPr>
          <p:cNvSpPr txBox="1"/>
          <p:nvPr/>
        </p:nvSpPr>
        <p:spPr>
          <a:xfrm>
            <a:off x="7080137" y="4678010"/>
            <a:ext cx="3563411" cy="369332"/>
          </a:xfrm>
          <a:prstGeom prst="rect">
            <a:avLst/>
          </a:prstGeom>
          <a:solidFill>
            <a:srgbClr val="4C3282"/>
          </a:solidFill>
        </p:spPr>
        <p:txBody>
          <a:bodyPr wrap="none" rtlCol="0">
            <a:spAutoFit/>
          </a:bodyPr>
          <a:lstStyle/>
          <a:p>
            <a:r>
              <a:rPr lang="en-US"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Take 1 min to respond to activity </a:t>
            </a:r>
          </a:p>
        </p:txBody>
      </p:sp>
      <p:sp>
        <p:nvSpPr>
          <p:cNvPr id="60" name="TextBox 59">
            <a:extLst>
              <a:ext uri="{FF2B5EF4-FFF2-40B4-BE49-F238E27FC236}">
                <a16:creationId xmlns:a16="http://schemas.microsoft.com/office/drawing/2014/main" id="{0EB117CA-DA0E-1B48-8BDB-8CE7565D6F64}"/>
              </a:ext>
            </a:extLst>
          </p:cNvPr>
          <p:cNvSpPr txBox="1"/>
          <p:nvPr/>
        </p:nvSpPr>
        <p:spPr>
          <a:xfrm>
            <a:off x="7080137" y="5176462"/>
            <a:ext cx="4297637" cy="923330"/>
          </a:xfrm>
          <a:prstGeom prst="rect">
            <a:avLst/>
          </a:prstGeom>
          <a:noFill/>
          <a:ln>
            <a:solidFill>
              <a:srgbClr val="4C3282"/>
            </a:solidFill>
          </a:ln>
        </p:spPr>
        <p:txBody>
          <a:bodyPr wrap="square" rtlCol="0">
            <a:spAutoFit/>
          </a:bodyPr>
          <a:lstStyle/>
          <a:p>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www.pollev.com</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/cse373activity</a:t>
            </a:r>
          </a:p>
          <a:p>
            <a:r>
              <a:rPr lang="en-US" dirty="0">
                <a:latin typeface="Segoe UI Historic" panose="020B0502040204020203" pitchFamily="34" charset="0"/>
                <a:ea typeface="Segoe UI Historic" panose="020B0502040204020203" pitchFamily="34" charset="0"/>
                <a:cs typeface="Segoe UI Historic" panose="020B0502040204020203" pitchFamily="34" charset="0"/>
              </a:rPr>
              <a:t>What do you think the worst case runtime of the “add()” operation will be? </a:t>
            </a:r>
          </a:p>
        </p:txBody>
      </p:sp>
    </p:spTree>
    <p:extLst>
      <p:ext uri="{BB962C8B-B14F-4D97-AF65-F5344CB8AC3E}">
        <p14:creationId xmlns:p14="http://schemas.microsoft.com/office/powerpoint/2010/main" val="319647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par>
                                <p:cTn id="20" presetID="10" presetClass="entr" presetSubtype="0" fill="hold"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par>
                                <p:cTn id="33" presetID="10" presetClass="exit" presetSubtype="0" fill="hold" nodeType="withEffect">
                                  <p:stCondLst>
                                    <p:cond delay="0"/>
                                  </p:stCondLst>
                                  <p:childTnLst>
                                    <p:animEffect transition="out" filter="fade">
                                      <p:cBhvr>
                                        <p:cTn id="34" dur="500"/>
                                        <p:tgtEl>
                                          <p:spTgt spid="62"/>
                                        </p:tgtEl>
                                      </p:cBhvr>
                                    </p:animEffect>
                                    <p:set>
                                      <p:cBhvr>
                                        <p:cTn id="35" dur="1" fill="hold">
                                          <p:stCondLst>
                                            <p:cond delay="499"/>
                                          </p:stCondLst>
                                        </p:cTn>
                                        <p:tgtEl>
                                          <p:spTgt spid="62"/>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par>
                                <p:cTn id="39" presetID="10" presetClass="entr" presetSubtype="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500"/>
                                        <p:tgtEl>
                                          <p:spTgt spid="5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childTnLst>
                                </p:cTn>
                              </p:par>
                              <p:par>
                                <p:cTn id="45" presetID="10" presetClass="entr" presetSubtype="0"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par>
                                <p:cTn id="48" presetID="10" presetClass="entr" presetSubtype="0" fill="hold" nodeType="with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fade">
                                      <p:cBhvr>
                                        <p:cTn id="50" dur="500"/>
                                        <p:tgtEl>
                                          <p:spTgt spid="58"/>
                                        </p:tgtEl>
                                      </p:cBhvr>
                                    </p:animEffect>
                                  </p:childTnLst>
                                </p:cTn>
                              </p:par>
                              <p:par>
                                <p:cTn id="51" presetID="10" presetClass="entr" presetSubtype="0" fill="hold" nodeType="with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
                                            <p:txEl>
                                              <p:pRg st="1" end="1"/>
                                            </p:txEl>
                                          </p:spTgt>
                                        </p:tgtEl>
                                        <p:attrNameLst>
                                          <p:attrName>style.visibility</p:attrName>
                                        </p:attrNameLst>
                                      </p:cBhvr>
                                      <p:to>
                                        <p:strVal val="visible"/>
                                      </p:to>
                                    </p:set>
                                    <p:animEffect transition="in" filter="fade">
                                      <p:cBhvr>
                                        <p:cTn id="61" dur="500"/>
                                        <p:tgtEl>
                                          <p:spTgt spid="7">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fade">
                                      <p:cBhvr>
                                        <p:cTn id="66" dur="500"/>
                                        <p:tgtEl>
                                          <p:spTgt spid="65"/>
                                        </p:tgtEl>
                                      </p:cBhvr>
                                    </p:animEffect>
                                  </p:childTnLst>
                                </p:cTn>
                              </p:par>
                              <p:par>
                                <p:cTn id="67" presetID="10" presetClass="entr" presetSubtype="0" fill="hold" nodeType="with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fade">
                                      <p:cBhvr>
                                        <p:cTn id="69" dur="500"/>
                                        <p:tgtEl>
                                          <p:spTgt spid="66"/>
                                        </p:tgtEl>
                                      </p:cBhvr>
                                    </p:animEffect>
                                  </p:childTnLst>
                                </p:cTn>
                              </p:par>
                              <p:par>
                                <p:cTn id="70" presetID="10" presetClass="entr" presetSubtype="0" fill="hold" nodeType="with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500"/>
                                        <p:tgtEl>
                                          <p:spTgt spid="50"/>
                                        </p:tgtEl>
                                      </p:cBhvr>
                                    </p:animEffect>
                                  </p:childTnLst>
                                </p:cTn>
                              </p:par>
                              <p:par>
                                <p:cTn id="73" presetID="10" presetClass="exit" presetSubtype="0" fill="hold" nodeType="withEffect">
                                  <p:stCondLst>
                                    <p:cond delay="0"/>
                                  </p:stCondLst>
                                  <p:childTnLst>
                                    <p:animEffect transition="out" filter="fade">
                                      <p:cBhvr>
                                        <p:cTn id="74" dur="500"/>
                                        <p:tgtEl>
                                          <p:spTgt spid="58"/>
                                        </p:tgtEl>
                                      </p:cBhvr>
                                    </p:animEffect>
                                    <p:set>
                                      <p:cBhvr>
                                        <p:cTn id="75" dur="1" fill="hold">
                                          <p:stCondLst>
                                            <p:cond delay="499"/>
                                          </p:stCondLst>
                                        </p:cTn>
                                        <p:tgtEl>
                                          <p:spTgt spid="58"/>
                                        </p:tgtEl>
                                        <p:attrNameLst>
                                          <p:attrName>style.visibility</p:attrName>
                                        </p:attrNameLst>
                                      </p:cBhvr>
                                      <p:to>
                                        <p:strVal val="hidden"/>
                                      </p:to>
                                    </p:set>
                                  </p:childTnLst>
                                </p:cTn>
                              </p:par>
                              <p:par>
                                <p:cTn id="76" presetID="10" presetClass="entr" presetSubtype="0"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500"/>
                                        <p:tgtEl>
                                          <p:spTgt spid="48"/>
                                        </p:tgtEl>
                                      </p:cBhvr>
                                    </p:animEffect>
                                  </p:childTnLst>
                                </p:cTn>
                              </p:par>
                              <p:par>
                                <p:cTn id="79" presetID="10" presetClass="exit" presetSubtype="0" fill="hold" nodeType="withEffect">
                                  <p:stCondLst>
                                    <p:cond delay="0"/>
                                  </p:stCondLst>
                                  <p:childTnLst>
                                    <p:animEffect transition="out" filter="fade">
                                      <p:cBhvr>
                                        <p:cTn id="80" dur="500"/>
                                        <p:tgtEl>
                                          <p:spTgt spid="64"/>
                                        </p:tgtEl>
                                      </p:cBhvr>
                                    </p:animEffect>
                                    <p:set>
                                      <p:cBhvr>
                                        <p:cTn id="81" dur="1" fill="hold">
                                          <p:stCondLst>
                                            <p:cond delay="499"/>
                                          </p:stCondLst>
                                        </p:cTn>
                                        <p:tgtEl>
                                          <p:spTgt spid="64"/>
                                        </p:tgtEl>
                                        <p:attrNameLst>
                                          <p:attrName>style.visibility</p:attrName>
                                        </p:attrNameLst>
                                      </p:cBhvr>
                                      <p:to>
                                        <p:strVal val="hidden"/>
                                      </p:to>
                                    </p:set>
                                  </p:childTnLst>
                                </p:cTn>
                              </p:par>
                              <p:par>
                                <p:cTn id="82" presetID="10" presetClass="entr" presetSubtype="0" fill="hold" nodeType="with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500"/>
                                        <p:tgtEl>
                                          <p:spTgt spid="68"/>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7">
                                            <p:txEl>
                                              <p:pRg st="2" end="2"/>
                                            </p:txEl>
                                          </p:spTgt>
                                        </p:tgtEl>
                                        <p:attrNameLst>
                                          <p:attrName>style.visibility</p:attrName>
                                        </p:attrNameLst>
                                      </p:cBhvr>
                                      <p:to>
                                        <p:strVal val="visible"/>
                                      </p:to>
                                    </p:set>
                                    <p:animEffect transition="in" filter="fade">
                                      <p:cBhvr>
                                        <p:cTn id="89" dur="500"/>
                                        <p:tgtEl>
                                          <p:spTgt spid="7">
                                            <p:txEl>
                                              <p:pRg st="2" end="2"/>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nodeType="clickEffect">
                                  <p:stCondLst>
                                    <p:cond delay="0"/>
                                  </p:stCondLst>
                                  <p:childTnLst>
                                    <p:animEffect transition="out" filter="fade">
                                      <p:cBhvr>
                                        <p:cTn id="93" dur="500"/>
                                        <p:tgtEl>
                                          <p:spTgt spid="56"/>
                                        </p:tgtEl>
                                      </p:cBhvr>
                                    </p:animEffect>
                                    <p:set>
                                      <p:cBhvr>
                                        <p:cTn id="94" dur="1" fill="hold">
                                          <p:stCondLst>
                                            <p:cond delay="499"/>
                                          </p:stCondLst>
                                        </p:cTn>
                                        <p:tgtEl>
                                          <p:spTgt spid="56"/>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58"/>
                                        </p:tgtEl>
                                      </p:cBhvr>
                                    </p:animEffect>
                                    <p:set>
                                      <p:cBhvr>
                                        <p:cTn id="97" dur="1" fill="hold">
                                          <p:stCondLst>
                                            <p:cond delay="499"/>
                                          </p:stCondLst>
                                        </p:cTn>
                                        <p:tgtEl>
                                          <p:spTgt spid="58"/>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55"/>
                                        </p:tgtEl>
                                      </p:cBhvr>
                                    </p:animEffect>
                                    <p:set>
                                      <p:cBhvr>
                                        <p:cTn id="100" dur="1" fill="hold">
                                          <p:stCondLst>
                                            <p:cond delay="499"/>
                                          </p:stCondLst>
                                        </p:cTn>
                                        <p:tgtEl>
                                          <p:spTgt spid="55"/>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65"/>
                                        </p:tgtEl>
                                      </p:cBhvr>
                                    </p:animEffect>
                                    <p:set>
                                      <p:cBhvr>
                                        <p:cTn id="103" dur="1" fill="hold">
                                          <p:stCondLst>
                                            <p:cond delay="499"/>
                                          </p:stCondLst>
                                        </p:cTn>
                                        <p:tgtEl>
                                          <p:spTgt spid="65"/>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57"/>
                                        </p:tgtEl>
                                      </p:cBhvr>
                                    </p:animEffect>
                                    <p:set>
                                      <p:cBhvr>
                                        <p:cTn id="106" dur="1" fill="hold">
                                          <p:stCondLst>
                                            <p:cond delay="499"/>
                                          </p:stCondLst>
                                        </p:cTn>
                                        <p:tgtEl>
                                          <p:spTgt spid="57"/>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49"/>
                                        </p:tgtEl>
                                      </p:cBhvr>
                                    </p:animEffect>
                                    <p:set>
                                      <p:cBhvr>
                                        <p:cTn id="109" dur="1" fill="hold">
                                          <p:stCondLst>
                                            <p:cond delay="499"/>
                                          </p:stCondLst>
                                        </p:cTn>
                                        <p:tgtEl>
                                          <p:spTgt spid="49"/>
                                        </p:tgtEl>
                                        <p:attrNameLst>
                                          <p:attrName>style.visibility</p:attrName>
                                        </p:attrNameLst>
                                      </p:cBhvr>
                                      <p:to>
                                        <p:strVal val="hidden"/>
                                      </p:to>
                                    </p:set>
                                  </p:childTnLst>
                                </p:cTn>
                              </p:par>
                              <p:par>
                                <p:cTn id="110" presetID="10" presetClass="entr" presetSubtype="0" fill="hold" nodeType="with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500"/>
                                        <p:tgtEl>
                                          <p:spTgt spid="70"/>
                                        </p:tgtEl>
                                      </p:cBhvr>
                                    </p:animEffect>
                                  </p:childTnLst>
                                </p:cTn>
                              </p:par>
                              <p:par>
                                <p:cTn id="113" presetID="10" presetClass="exit" presetSubtype="0" fill="hold" grpId="1" nodeType="withEffect">
                                  <p:stCondLst>
                                    <p:cond delay="0"/>
                                  </p:stCondLst>
                                  <p:childTnLst>
                                    <p:animEffect transition="out" filter="fade">
                                      <p:cBhvr>
                                        <p:cTn id="114" dur="500"/>
                                        <p:tgtEl>
                                          <p:spTgt spid="48"/>
                                        </p:tgtEl>
                                      </p:cBhvr>
                                    </p:animEffect>
                                    <p:set>
                                      <p:cBhvr>
                                        <p:cTn id="115" dur="1" fill="hold">
                                          <p:stCondLst>
                                            <p:cond delay="499"/>
                                          </p:stCondLst>
                                        </p:cTn>
                                        <p:tgtEl>
                                          <p:spTgt spid="48"/>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33"/>
                                        </p:tgtEl>
                                        <p:attrNameLst>
                                          <p:attrName>style.visibility</p:attrName>
                                        </p:attrNameLst>
                                      </p:cBhvr>
                                      <p:to>
                                        <p:strVal val="visible"/>
                                      </p:to>
                                    </p:set>
                                    <p:animEffect transition="in" filter="fade">
                                      <p:cBhvr>
                                        <p:cTn id="120" dur="500"/>
                                        <p:tgtEl>
                                          <p:spTgt spid="33"/>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5"/>
                                        </p:tgtEl>
                                        <p:attrNameLst>
                                          <p:attrName>style.visibility</p:attrName>
                                        </p:attrNameLst>
                                      </p:cBhvr>
                                      <p:to>
                                        <p:strVal val="visible"/>
                                      </p:to>
                                    </p:set>
                                    <p:animEffect transition="in" filter="fade">
                                      <p:cBhvr>
                                        <p:cTn id="123" dur="500"/>
                                        <p:tgtEl>
                                          <p:spTgt spid="35"/>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37"/>
                                        </p:tgtEl>
                                        <p:attrNameLst>
                                          <p:attrName>style.visibility</p:attrName>
                                        </p:attrNameLst>
                                      </p:cBhvr>
                                      <p:to>
                                        <p:strVal val="visible"/>
                                      </p:to>
                                    </p:set>
                                    <p:animEffect transition="in" filter="fade">
                                      <p:cBhvr>
                                        <p:cTn id="128" dur="500"/>
                                        <p:tgtEl>
                                          <p:spTgt spid="37"/>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38"/>
                                        </p:tgtEl>
                                        <p:attrNameLst>
                                          <p:attrName>style.visibility</p:attrName>
                                        </p:attrNameLst>
                                      </p:cBhvr>
                                      <p:to>
                                        <p:strVal val="visible"/>
                                      </p:to>
                                    </p:set>
                                    <p:animEffect transition="in" filter="fade">
                                      <p:cBhvr>
                                        <p:cTn id="133" dur="500"/>
                                        <p:tgtEl>
                                          <p:spTgt spid="38"/>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39"/>
                                        </p:tgtEl>
                                        <p:attrNameLst>
                                          <p:attrName>style.visibility</p:attrName>
                                        </p:attrNameLst>
                                      </p:cBhvr>
                                      <p:to>
                                        <p:strVal val="visible"/>
                                      </p:to>
                                    </p:set>
                                    <p:animEffect transition="in" filter="fade">
                                      <p:cBhvr>
                                        <p:cTn id="138" dur="500"/>
                                        <p:tgtEl>
                                          <p:spTgt spid="39"/>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40"/>
                                        </p:tgtEl>
                                        <p:attrNameLst>
                                          <p:attrName>style.visibility</p:attrName>
                                        </p:attrNameLst>
                                      </p:cBhvr>
                                      <p:to>
                                        <p:strVal val="visible"/>
                                      </p:to>
                                    </p:set>
                                    <p:animEffect transition="in" filter="fade">
                                      <p:cBhvr>
                                        <p:cTn id="143" dur="500"/>
                                        <p:tgtEl>
                                          <p:spTgt spid="40"/>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54"/>
                                        </p:tgtEl>
                                        <p:attrNameLst>
                                          <p:attrName>style.visibility</p:attrName>
                                        </p:attrNameLst>
                                      </p:cBhvr>
                                      <p:to>
                                        <p:strVal val="visible"/>
                                      </p:to>
                                    </p:set>
                                    <p:animEffect transition="in" filter="fade">
                                      <p:cBhvr>
                                        <p:cTn id="148" dur="500"/>
                                        <p:tgtEl>
                                          <p:spTgt spid="54"/>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60"/>
                                        </p:tgtEl>
                                        <p:attrNameLst>
                                          <p:attrName>style.visibility</p:attrName>
                                        </p:attrNameLst>
                                      </p:cBhvr>
                                      <p:to>
                                        <p:strVal val="visible"/>
                                      </p:to>
                                    </p:set>
                                    <p:animEffect transition="in" filter="fade">
                                      <p:cBhvr>
                                        <p:cTn id="151" dur="500"/>
                                        <p:tgtEl>
                                          <p:spTgt spid="60"/>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36"/>
                                        </p:tgtEl>
                                        <p:attrNameLst>
                                          <p:attrName>style.visibility</p:attrName>
                                        </p:attrNameLst>
                                      </p:cBhvr>
                                      <p:to>
                                        <p:strVal val="visible"/>
                                      </p:to>
                                    </p:set>
                                    <p:animEffect transition="in" filter="fade">
                                      <p:cBhvr>
                                        <p:cTn id="15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p:bldP spid="36" grpId="0"/>
      <p:bldP spid="37" grpId="0"/>
      <p:bldP spid="38" grpId="0"/>
      <p:bldP spid="39" grpId="0"/>
      <p:bldP spid="40" grpId="0"/>
      <p:bldP spid="43" grpId="0"/>
      <p:bldP spid="46" grpId="0" animBg="1"/>
      <p:bldP spid="47" grpId="0" animBg="1"/>
      <p:bldP spid="48" grpId="0" animBg="1"/>
      <p:bldP spid="48" grpId="1" animBg="1"/>
      <p:bldP spid="55" grpId="0" animBg="1"/>
      <p:bldP spid="55" grpId="1" animBg="1"/>
      <p:bldP spid="57" grpId="0"/>
      <p:bldP spid="57" grpId="1"/>
      <p:bldP spid="59" grpId="0"/>
      <p:bldP spid="63" grpId="0"/>
      <p:bldP spid="54" grpId="0" animBg="1"/>
      <p:bldP spid="60"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61A0-A368-4E72-88FE-CD3416BA1D6F}"/>
              </a:ext>
            </a:extLst>
          </p:cNvPr>
          <p:cNvSpPr>
            <a:spLocks noGrp="1"/>
          </p:cNvSpPr>
          <p:nvPr>
            <p:ph type="title"/>
          </p:nvPr>
        </p:nvSpPr>
        <p:spPr/>
        <p:txBody>
          <a:bodyPr/>
          <a:lstStyle/>
          <a:p>
            <a:r>
              <a:rPr lang="en-US" dirty="0"/>
              <a:t>Design Decisions</a:t>
            </a:r>
          </a:p>
        </p:txBody>
      </p:sp>
      <p:sp>
        <p:nvSpPr>
          <p:cNvPr id="3" name="Content Placeholder 2">
            <a:extLst>
              <a:ext uri="{FF2B5EF4-FFF2-40B4-BE49-F238E27FC236}">
                <a16:creationId xmlns:a16="http://schemas.microsoft.com/office/drawing/2014/main" id="{664E9F9D-2923-4EA0-84E4-0DDF4980AB69}"/>
              </a:ext>
            </a:extLst>
          </p:cNvPr>
          <p:cNvSpPr>
            <a:spLocks noGrp="1"/>
          </p:cNvSpPr>
          <p:nvPr>
            <p:ph idx="1"/>
          </p:nvPr>
        </p:nvSpPr>
        <p:spPr/>
        <p:txBody>
          <a:bodyPr>
            <a:normAutofit/>
          </a:bodyPr>
          <a:lstStyle/>
          <a:p>
            <a:r>
              <a:rPr lang="en-US" b="1" dirty="0">
                <a:solidFill>
                  <a:srgbClr val="4C3282"/>
                </a:solidFill>
              </a:rPr>
              <a:t>Discuss in your Breakouts: </a:t>
            </a:r>
            <a:r>
              <a:rPr lang="en-US" dirty="0"/>
              <a:t>For each scenario select the appropriate ADT and implementation to best optimize for the given scenario.</a:t>
            </a:r>
          </a:p>
          <a:p>
            <a:pPr lvl="0"/>
            <a:r>
              <a:rPr lang="en-US" b="1" dirty="0">
                <a:solidFill>
                  <a:srgbClr val="B6A479"/>
                </a:solidFill>
              </a:rPr>
              <a:t>Situation #1: </a:t>
            </a:r>
            <a:r>
              <a:rPr lang="en-US" dirty="0"/>
              <a:t>You are writing a program to manage a </a:t>
            </a:r>
            <a:r>
              <a:rPr lang="en-US" dirty="0" err="1"/>
              <a:t>todo</a:t>
            </a:r>
            <a:r>
              <a:rPr lang="en-US" dirty="0"/>
              <a:t> list with a very specific approach to tasks. This program will order tasks for someone to tackle so that the </a:t>
            </a:r>
            <a:r>
              <a:rPr lang="en-US" b="1" dirty="0"/>
              <a:t>most recent </a:t>
            </a:r>
            <a:r>
              <a:rPr lang="en-US" dirty="0"/>
              <a:t>task is addressed first. How would you store the transactions in appropriate order?</a:t>
            </a:r>
          </a:p>
          <a:p>
            <a:pPr algn="ctr"/>
            <a:r>
              <a:rPr lang="en-US" b="1" dirty="0">
                <a:solidFill>
                  <a:srgbClr val="4C3282"/>
                </a:solidFill>
              </a:rPr>
              <a:t>Stack – First in Last out</a:t>
            </a:r>
          </a:p>
          <a:p>
            <a:pPr algn="ctr"/>
            <a:r>
              <a:rPr lang="en-US" b="1" dirty="0">
                <a:solidFill>
                  <a:srgbClr val="4C3282"/>
                </a:solidFill>
              </a:rPr>
              <a:t>Nodes – make addition and removal of tasks very easy</a:t>
            </a:r>
          </a:p>
          <a:p>
            <a:pPr lvl="0"/>
            <a:r>
              <a:rPr lang="en-US" b="1" dirty="0">
                <a:solidFill>
                  <a:srgbClr val="B6A479"/>
                </a:solidFill>
              </a:rPr>
              <a:t>Situation #2: </a:t>
            </a:r>
            <a:r>
              <a:rPr lang="en-US" dirty="0"/>
              <a:t>You are writing a program to schedule jobs sent to a laser printer. The laser printer should process these jobs in the order in which the requests were received. How would you store the jobs in appropriate order?</a:t>
            </a:r>
          </a:p>
          <a:p>
            <a:pPr algn="ctr"/>
            <a:r>
              <a:rPr lang="en-US" b="1" dirty="0">
                <a:solidFill>
                  <a:srgbClr val="4C3282"/>
                </a:solidFill>
              </a:rPr>
              <a:t>Queue – First in First out </a:t>
            </a:r>
          </a:p>
          <a:p>
            <a:pPr algn="ctr"/>
            <a:r>
              <a:rPr lang="en-US" b="1" dirty="0">
                <a:solidFill>
                  <a:srgbClr val="4C3282"/>
                </a:solidFill>
              </a:rPr>
              <a:t>Array – want easy access to all items in queue in case you need to cancel a job</a:t>
            </a:r>
          </a:p>
        </p:txBody>
      </p:sp>
      <p:sp>
        <p:nvSpPr>
          <p:cNvPr id="5" name="Slide Number Placeholder 4">
            <a:extLst>
              <a:ext uri="{FF2B5EF4-FFF2-40B4-BE49-F238E27FC236}">
                <a16:creationId xmlns:a16="http://schemas.microsoft.com/office/drawing/2014/main" id="{81C12254-5039-41F1-97ED-007D962F8E8A}"/>
              </a:ext>
            </a:extLst>
          </p:cNvPr>
          <p:cNvSpPr>
            <a:spLocks noGrp="1"/>
          </p:cNvSpPr>
          <p:nvPr>
            <p:ph type="sldNum" sz="quarter" idx="12"/>
          </p:nvPr>
        </p:nvSpPr>
        <p:spPr/>
        <p:txBody>
          <a:bodyPr/>
          <a:lstStyle/>
          <a:p>
            <a:fld id="{659665DE-58FC-41F4-AC58-2C90A5E00527}" type="slidenum">
              <a:rPr lang="en-US" smtClean="0"/>
              <a:t>29</a:t>
            </a:fld>
            <a:endParaRPr lang="en-US"/>
          </a:p>
        </p:txBody>
      </p:sp>
      <p:sp>
        <p:nvSpPr>
          <p:cNvPr id="7" name="Footer Placeholder 3">
            <a:extLst>
              <a:ext uri="{FF2B5EF4-FFF2-40B4-BE49-F238E27FC236}">
                <a16:creationId xmlns:a16="http://schemas.microsoft.com/office/drawing/2014/main" id="{A6ED5720-91AE-ED45-91D9-EC05220C266B}"/>
              </a:ext>
            </a:extLst>
          </p:cNvPr>
          <p:cNvSpPr>
            <a:spLocks noGrp="1"/>
          </p:cNvSpPr>
          <p:nvPr>
            <p:ph type="ftr" sz="quarter" idx="11"/>
          </p:nvPr>
        </p:nvSpPr>
        <p:spPr>
          <a:xfrm>
            <a:off x="5715301" y="6521027"/>
            <a:ext cx="5901459" cy="274320"/>
          </a:xfrm>
        </p:spPr>
        <p:txBody>
          <a:bodyPr/>
          <a:lstStyle/>
          <a:p>
            <a:r>
              <a:rPr lang="en-US" dirty="0"/>
              <a:t>CSE 373 19 </a:t>
            </a:r>
            <a:r>
              <a:rPr lang="en-US" dirty="0" err="1"/>
              <a:t>sp</a:t>
            </a:r>
            <a:r>
              <a:rPr lang="en-US" dirty="0"/>
              <a:t> - Kasey Champion</a:t>
            </a:r>
          </a:p>
        </p:txBody>
      </p:sp>
      <p:sp>
        <p:nvSpPr>
          <p:cNvPr id="6" name="TextBox 5">
            <a:extLst>
              <a:ext uri="{FF2B5EF4-FFF2-40B4-BE49-F238E27FC236}">
                <a16:creationId xmlns:a16="http://schemas.microsoft.com/office/drawing/2014/main" id="{F6D840B0-14D0-5146-AA85-237B36D2A5D2}"/>
              </a:ext>
            </a:extLst>
          </p:cNvPr>
          <p:cNvSpPr txBox="1"/>
          <p:nvPr/>
        </p:nvSpPr>
        <p:spPr>
          <a:xfrm>
            <a:off x="4952056" y="585943"/>
            <a:ext cx="1695913" cy="369332"/>
          </a:xfrm>
          <a:prstGeom prst="rect">
            <a:avLst/>
          </a:prstGeom>
          <a:solidFill>
            <a:srgbClr val="4C3282"/>
          </a:solidFill>
        </p:spPr>
        <p:txBody>
          <a:bodyPr wrap="none" rtlCol="0">
            <a:spAutoFit/>
          </a:bodyPr>
          <a:lstStyle/>
          <a:p>
            <a:r>
              <a:rPr lang="en-US"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Take 5 Minutes</a:t>
            </a:r>
          </a:p>
        </p:txBody>
      </p:sp>
    </p:spTree>
    <p:extLst>
      <p:ext uri="{BB962C8B-B14F-4D97-AF65-F5344CB8AC3E}">
        <p14:creationId xmlns:p14="http://schemas.microsoft.com/office/powerpoint/2010/main" val="336821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708E1-54F1-784D-9ACD-8B468BD7507E}"/>
              </a:ext>
            </a:extLst>
          </p:cNvPr>
          <p:cNvSpPr>
            <a:spLocks noGrp="1"/>
          </p:cNvSpPr>
          <p:nvPr>
            <p:ph type="title"/>
          </p:nvPr>
        </p:nvSpPr>
        <p:spPr/>
        <p:txBody>
          <a:bodyPr/>
          <a:lstStyle/>
          <a:p>
            <a:r>
              <a:rPr lang="en-US" dirty="0"/>
              <a:t>Administration</a:t>
            </a:r>
          </a:p>
        </p:txBody>
      </p:sp>
      <p:sp>
        <p:nvSpPr>
          <p:cNvPr id="3" name="Content Placeholder 2">
            <a:extLst>
              <a:ext uri="{FF2B5EF4-FFF2-40B4-BE49-F238E27FC236}">
                <a16:creationId xmlns:a16="http://schemas.microsoft.com/office/drawing/2014/main" id="{0D0CD870-5BE0-D541-B17B-6EF053A3ED54}"/>
              </a:ext>
            </a:extLst>
          </p:cNvPr>
          <p:cNvSpPr>
            <a:spLocks noGrp="1"/>
          </p:cNvSpPr>
          <p:nvPr>
            <p:ph idx="1"/>
          </p:nvPr>
        </p:nvSpPr>
        <p:spPr/>
        <p:txBody>
          <a:bodyPr>
            <a:normAutofit/>
          </a:bodyPr>
          <a:lstStyle/>
          <a:p>
            <a:r>
              <a:rPr lang="en-US" dirty="0"/>
              <a:t>Project 0 released later today </a:t>
            </a:r>
          </a:p>
          <a:p>
            <a:pPr lvl="1"/>
            <a:r>
              <a:rPr lang="en-US" dirty="0"/>
              <a:t>Due next </a:t>
            </a:r>
            <a:r>
              <a:rPr lang="en-US" b="1" dirty="0"/>
              <a:t>Wednesday April 8</a:t>
            </a:r>
            <a:r>
              <a:rPr lang="en-US" b="1" baseline="30000" dirty="0"/>
              <a:t>th</a:t>
            </a:r>
            <a:r>
              <a:rPr lang="en-US" b="1" dirty="0"/>
              <a:t> before 11:59pm PST</a:t>
            </a:r>
          </a:p>
          <a:p>
            <a:pPr lvl="1"/>
            <a:r>
              <a:rPr lang="en-US" dirty="0"/>
              <a:t>Check “Projects” tab on website, live later today</a:t>
            </a:r>
          </a:p>
          <a:p>
            <a:pPr lvl="1"/>
            <a:r>
              <a:rPr lang="en-US" dirty="0"/>
              <a:t>Learning Goals</a:t>
            </a:r>
          </a:p>
          <a:p>
            <a:pPr lvl="2"/>
            <a:r>
              <a:rPr lang="en-US" dirty="0"/>
              <a:t>Refresh CSE 143 concepts and set the expectations for homework in CSE 373.</a:t>
            </a:r>
          </a:p>
          <a:p>
            <a:pPr lvl="2"/>
            <a:r>
              <a:rPr lang="en-US" dirty="0"/>
              <a:t>Set up IntelliJ and other systems we’ll use in this class (Java, GitLab, Git, </a:t>
            </a:r>
            <a:r>
              <a:rPr lang="en-US" dirty="0" err="1"/>
              <a:t>Checkstyle</a:t>
            </a:r>
            <a:r>
              <a:rPr lang="en-US" dirty="0"/>
              <a:t>).</a:t>
            </a:r>
          </a:p>
          <a:p>
            <a:pPr lvl="2"/>
            <a:r>
              <a:rPr lang="en-US" dirty="0"/>
              <a:t>Learn how to use JUnit and run unit tests in IntelliJ.</a:t>
            </a:r>
          </a:p>
          <a:p>
            <a:r>
              <a:rPr lang="en-US" dirty="0"/>
              <a:t>Let’s connect!</a:t>
            </a:r>
          </a:p>
          <a:p>
            <a:pPr lvl="1"/>
            <a:r>
              <a:rPr lang="en-US" dirty="0"/>
              <a:t>Check out the piazza</a:t>
            </a:r>
          </a:p>
          <a:p>
            <a:pPr lvl="1"/>
            <a:r>
              <a:rPr lang="en-US" dirty="0"/>
              <a:t>Office hours start next week</a:t>
            </a:r>
          </a:p>
          <a:p>
            <a:pPr lvl="2"/>
            <a:r>
              <a:rPr lang="en-US" dirty="0"/>
              <a:t>Limited offering this week to help with set up</a:t>
            </a:r>
          </a:p>
          <a:p>
            <a:pPr lvl="1"/>
            <a:r>
              <a:rPr lang="en-US" dirty="0"/>
              <a:t>Section</a:t>
            </a:r>
          </a:p>
          <a:p>
            <a:pPr lvl="2"/>
            <a:r>
              <a:rPr lang="en-US" dirty="0"/>
              <a:t>Starts tomorrow</a:t>
            </a:r>
          </a:p>
        </p:txBody>
      </p:sp>
      <p:sp>
        <p:nvSpPr>
          <p:cNvPr id="5" name="Slide Number Placeholder 4">
            <a:extLst>
              <a:ext uri="{FF2B5EF4-FFF2-40B4-BE49-F238E27FC236}">
                <a16:creationId xmlns:a16="http://schemas.microsoft.com/office/drawing/2014/main" id="{5A317CBB-FFED-004D-BC14-597EA1674F18}"/>
              </a:ext>
            </a:extLst>
          </p:cNvPr>
          <p:cNvSpPr>
            <a:spLocks noGrp="1"/>
          </p:cNvSpPr>
          <p:nvPr>
            <p:ph type="sldNum" sz="quarter" idx="12"/>
          </p:nvPr>
        </p:nvSpPr>
        <p:spPr/>
        <p:txBody>
          <a:bodyPr/>
          <a:lstStyle/>
          <a:p>
            <a:fld id="{659665DE-58FC-41F4-AC58-2C90A5E00527}" type="slidenum">
              <a:rPr lang="en-US" smtClean="0"/>
              <a:t>3</a:t>
            </a:fld>
            <a:endParaRPr lang="en-US"/>
          </a:p>
        </p:txBody>
      </p:sp>
      <p:sp>
        <p:nvSpPr>
          <p:cNvPr id="6" name="Footer Placeholder 4">
            <a:extLst>
              <a:ext uri="{FF2B5EF4-FFF2-40B4-BE49-F238E27FC236}">
                <a16:creationId xmlns:a16="http://schemas.microsoft.com/office/drawing/2014/main" id="{8B5D9AB2-0428-4E44-A139-4B27101D266E}"/>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4043518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78DA-4FC3-9C47-B3AF-DEEBA08D21A0}"/>
              </a:ext>
            </a:extLst>
          </p:cNvPr>
          <p:cNvSpPr>
            <a:spLocks noGrp="1"/>
          </p:cNvSpPr>
          <p:nvPr>
            <p:ph type="title"/>
          </p:nvPr>
        </p:nvSpPr>
        <p:spPr/>
        <p:txBody>
          <a:bodyPr/>
          <a:lstStyle/>
          <a:p>
            <a:r>
              <a:rPr lang="en-US" dirty="0"/>
              <a:t>Question Break</a:t>
            </a:r>
          </a:p>
        </p:txBody>
      </p:sp>
      <p:sp>
        <p:nvSpPr>
          <p:cNvPr id="3" name="Slide Number Placeholder 2">
            <a:extLst>
              <a:ext uri="{FF2B5EF4-FFF2-40B4-BE49-F238E27FC236}">
                <a16:creationId xmlns:a16="http://schemas.microsoft.com/office/drawing/2014/main" id="{E9F88DE8-18E3-4A42-BF5C-33A07594EB5E}"/>
              </a:ext>
            </a:extLst>
          </p:cNvPr>
          <p:cNvSpPr>
            <a:spLocks noGrp="1"/>
          </p:cNvSpPr>
          <p:nvPr>
            <p:ph type="sldNum" sz="quarter" idx="12"/>
          </p:nvPr>
        </p:nvSpPr>
        <p:spPr/>
        <p:txBody>
          <a:bodyPr/>
          <a:lstStyle/>
          <a:p>
            <a:fld id="{659665DE-58FC-41F4-AC58-2C90A5E00527}" type="slidenum">
              <a:rPr lang="en-US" smtClean="0"/>
              <a:pPr/>
              <a:t>4</a:t>
            </a:fld>
            <a:endParaRPr lang="en-US"/>
          </a:p>
        </p:txBody>
      </p:sp>
      <p:sp>
        <p:nvSpPr>
          <p:cNvPr id="4" name="Text Placeholder 3">
            <a:extLst>
              <a:ext uri="{FF2B5EF4-FFF2-40B4-BE49-F238E27FC236}">
                <a16:creationId xmlns:a16="http://schemas.microsoft.com/office/drawing/2014/main" id="{A6ACACC9-1F67-184E-B857-978559EBA17A}"/>
              </a:ext>
            </a:extLst>
          </p:cNvPr>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688AECBB-3BE8-644C-8AEB-DE8E770FD3C9}"/>
              </a:ext>
            </a:extLst>
          </p:cNvPr>
          <p:cNvSpPr>
            <a:spLocks noGrp="1"/>
          </p:cNvSpPr>
          <p:nvPr>
            <p:ph type="ftr" sz="quarter" idx="11"/>
          </p:nvPr>
        </p:nvSpPr>
        <p:spPr/>
        <p:txBody>
          <a:bodyPr/>
          <a:lstStyle/>
          <a:p>
            <a:r>
              <a:rPr lang="en-US"/>
              <a:t>CSE 373 20 SP – champion &amp; Chun</a:t>
            </a:r>
            <a:endParaRPr lang="en-US" dirty="0"/>
          </a:p>
        </p:txBody>
      </p:sp>
    </p:spTree>
    <p:extLst>
      <p:ext uri="{BB962C8B-B14F-4D97-AF65-F5344CB8AC3E}">
        <p14:creationId xmlns:p14="http://schemas.microsoft.com/office/powerpoint/2010/main" val="2704836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BDEA08-D367-2C4A-A2A6-C22220819186}"/>
              </a:ext>
            </a:extLst>
          </p:cNvPr>
          <p:cNvSpPr/>
          <p:nvPr/>
        </p:nvSpPr>
        <p:spPr>
          <a:xfrm>
            <a:off x="1160976" y="4178300"/>
            <a:ext cx="9676357" cy="23661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106D8C-1CAB-4BBE-B04E-B0560C763A7C}"/>
              </a:ext>
            </a:extLst>
          </p:cNvPr>
          <p:cNvSpPr>
            <a:spLocks noGrp="1"/>
          </p:cNvSpPr>
          <p:nvPr>
            <p:ph type="title"/>
          </p:nvPr>
        </p:nvSpPr>
        <p:spPr/>
        <p:txBody>
          <a:bodyPr>
            <a:normAutofit/>
          </a:bodyPr>
          <a:lstStyle/>
          <a:p>
            <a:r>
              <a:rPr lang="en-US" i="1" dirty="0">
                <a:solidFill>
                  <a:srgbClr val="B6A479"/>
                </a:solidFill>
              </a:rPr>
              <a:t>Review: </a:t>
            </a:r>
            <a:r>
              <a:rPr lang="en-US" dirty="0"/>
              <a:t>“Big Oh”</a:t>
            </a:r>
          </a:p>
        </p:txBody>
      </p:sp>
      <p:sp>
        <p:nvSpPr>
          <p:cNvPr id="3" name="Content Placeholder 2">
            <a:extLst>
              <a:ext uri="{FF2B5EF4-FFF2-40B4-BE49-F238E27FC236}">
                <a16:creationId xmlns:a16="http://schemas.microsoft.com/office/drawing/2014/main" id="{A1C286A3-F138-4A24-AC56-820FD57AD873}"/>
              </a:ext>
            </a:extLst>
          </p:cNvPr>
          <p:cNvSpPr>
            <a:spLocks noGrp="1"/>
          </p:cNvSpPr>
          <p:nvPr>
            <p:ph idx="1"/>
          </p:nvPr>
        </p:nvSpPr>
        <p:spPr>
          <a:xfrm>
            <a:off x="575240" y="1463857"/>
            <a:ext cx="11187258" cy="2714443"/>
          </a:xfrm>
        </p:spPr>
        <p:txBody>
          <a:bodyPr>
            <a:normAutofit fontScale="92500" lnSpcReduction="20000"/>
          </a:bodyPr>
          <a:lstStyle/>
          <a:p>
            <a:r>
              <a:rPr lang="en-US" altLang="en-US" b="1" dirty="0">
                <a:solidFill>
                  <a:srgbClr val="4C3282"/>
                </a:solidFill>
              </a:rPr>
              <a:t>efficiency</a:t>
            </a:r>
            <a:r>
              <a:rPr lang="en-US" altLang="en-US" dirty="0">
                <a:solidFill>
                  <a:srgbClr val="4C3282"/>
                </a:solidFill>
              </a:rPr>
              <a:t>: </a:t>
            </a:r>
            <a:r>
              <a:rPr lang="en-US" altLang="en-US" dirty="0"/>
              <a:t>measure of computing resources used by code.</a:t>
            </a:r>
          </a:p>
          <a:p>
            <a:pPr lvl="1"/>
            <a:r>
              <a:rPr lang="en-US" altLang="en-US" dirty="0"/>
              <a:t>can be relative to speed (time), memory (space), etc.</a:t>
            </a:r>
          </a:p>
          <a:p>
            <a:pPr lvl="1"/>
            <a:r>
              <a:rPr lang="en-US" altLang="en-US" dirty="0"/>
              <a:t>most commonly refers to run time</a:t>
            </a:r>
          </a:p>
          <a:p>
            <a:r>
              <a:rPr lang="en-US" altLang="en-US" dirty="0"/>
              <a:t>Assume the following:</a:t>
            </a:r>
          </a:p>
          <a:p>
            <a:pPr lvl="1"/>
            <a:r>
              <a:rPr lang="en-US" altLang="en-US" dirty="0"/>
              <a:t>Any single Java statement takes same amount of time to run.</a:t>
            </a:r>
          </a:p>
          <a:p>
            <a:pPr lvl="1"/>
            <a:r>
              <a:rPr lang="en-US" altLang="en-US" dirty="0"/>
              <a:t>A method call's runtime is measured by the total of the statements inside the method's body.</a:t>
            </a:r>
          </a:p>
          <a:p>
            <a:pPr lvl="1"/>
            <a:r>
              <a:rPr lang="en-US" altLang="en-US" dirty="0"/>
              <a:t>A loop's runtime, if the loop repeats N times, is N times the runtime of the statements in its body.</a:t>
            </a:r>
          </a:p>
          <a:p>
            <a:r>
              <a:rPr lang="en-US" altLang="en-US" dirty="0"/>
              <a:t>We measure runtime in proportion to the input data size, N.</a:t>
            </a:r>
          </a:p>
          <a:p>
            <a:pPr lvl="1"/>
            <a:r>
              <a:rPr lang="en-US" altLang="en-US" b="1" dirty="0">
                <a:solidFill>
                  <a:srgbClr val="4C3282"/>
                </a:solidFill>
              </a:rPr>
              <a:t>growth rate</a:t>
            </a:r>
            <a:r>
              <a:rPr lang="en-US" altLang="en-US" dirty="0">
                <a:solidFill>
                  <a:srgbClr val="4C3282"/>
                </a:solidFill>
              </a:rPr>
              <a:t>: </a:t>
            </a:r>
            <a:r>
              <a:rPr lang="en-US" altLang="en-US" dirty="0"/>
              <a:t>Change in runtime as N gets bigger. How does this algorithm perform with larger and larger sets of data?</a:t>
            </a:r>
          </a:p>
          <a:p>
            <a:pPr lvl="1"/>
            <a:endParaRPr lang="en-US" altLang="en-US" dirty="0"/>
          </a:p>
          <a:p>
            <a:endParaRPr lang="en-US" dirty="0"/>
          </a:p>
        </p:txBody>
      </p:sp>
      <p:sp>
        <p:nvSpPr>
          <p:cNvPr id="4" name="Footer Placeholder 3">
            <a:extLst>
              <a:ext uri="{FF2B5EF4-FFF2-40B4-BE49-F238E27FC236}">
                <a16:creationId xmlns:a16="http://schemas.microsoft.com/office/drawing/2014/main" id="{AFD15FEB-EC3E-46EF-ADE0-182A6A4AEF0F}"/>
              </a:ext>
            </a:extLst>
          </p:cNvPr>
          <p:cNvSpPr>
            <a:spLocks noGrp="1"/>
          </p:cNvSpPr>
          <p:nvPr>
            <p:ph type="ftr" sz="quarter" idx="11"/>
          </p:nvPr>
        </p:nvSpPr>
        <p:spPr/>
        <p:txBody>
          <a:bodyPr/>
          <a:lstStyle/>
          <a:p>
            <a:r>
              <a:rPr lang="en-US" dirty="0"/>
              <a:t>CSE 373 18 AU – SHRI Mare</a:t>
            </a:r>
          </a:p>
        </p:txBody>
      </p:sp>
      <p:sp>
        <p:nvSpPr>
          <p:cNvPr id="5" name="Slide Number Placeholder 4">
            <a:extLst>
              <a:ext uri="{FF2B5EF4-FFF2-40B4-BE49-F238E27FC236}">
                <a16:creationId xmlns:a16="http://schemas.microsoft.com/office/drawing/2014/main" id="{D163BEE7-62F4-4E9C-A714-2A5010C59388}"/>
              </a:ext>
            </a:extLst>
          </p:cNvPr>
          <p:cNvSpPr>
            <a:spLocks noGrp="1"/>
          </p:cNvSpPr>
          <p:nvPr>
            <p:ph type="sldNum" sz="quarter" idx="12"/>
          </p:nvPr>
        </p:nvSpPr>
        <p:spPr/>
        <p:txBody>
          <a:bodyPr/>
          <a:lstStyle/>
          <a:p>
            <a:fld id="{659665DE-58FC-41F4-AC58-2C90A5E00527}" type="slidenum">
              <a:rPr lang="en-US" smtClean="0"/>
              <a:t>5</a:t>
            </a:fld>
            <a:endParaRPr lang="en-US"/>
          </a:p>
        </p:txBody>
      </p:sp>
      <p:sp>
        <p:nvSpPr>
          <p:cNvPr id="6" name="TextBox 5">
            <a:extLst>
              <a:ext uri="{FF2B5EF4-FFF2-40B4-BE49-F238E27FC236}">
                <a16:creationId xmlns:a16="http://schemas.microsoft.com/office/drawing/2014/main" id="{41049FB0-BBEF-C046-8556-162A6704E2D6}"/>
              </a:ext>
            </a:extLst>
          </p:cNvPr>
          <p:cNvSpPr txBox="1"/>
          <p:nvPr/>
        </p:nvSpPr>
        <p:spPr>
          <a:xfrm>
            <a:off x="1302330" y="4303904"/>
            <a:ext cx="3531736" cy="2123658"/>
          </a:xfrm>
          <a:prstGeom prst="rect">
            <a:avLst/>
          </a:prstGeom>
          <a:solidFill>
            <a:schemeClr val="bg1"/>
          </a:solidFill>
          <a:ln>
            <a:solidFill>
              <a:srgbClr val="4C3282"/>
            </a:solidFill>
          </a:ln>
        </p:spPr>
        <p:txBody>
          <a:bodyPr wrap="none" rtlCol="0">
            <a:spAutoFit/>
          </a:bodyPr>
          <a:lstStyle/>
          <a:p>
            <a:r>
              <a:rPr lang="en-US" sz="1200" dirty="0">
                <a:latin typeface="Courier New" panose="02070309020205020404" pitchFamily="49" charset="0"/>
                <a:cs typeface="Courier New" panose="02070309020205020404" pitchFamily="49" charset="0"/>
              </a:rPr>
              <a:t>b = c + 10;</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for (</a:t>
            </a:r>
            <a:r>
              <a:rPr lang="en-US" sz="1200" dirty="0" err="1">
                <a:latin typeface="Courier New" panose="02070309020205020404" pitchFamily="49" charset="0"/>
                <a:cs typeface="Courier New" panose="02070309020205020404" pitchFamily="49" charset="0"/>
              </a:rPr>
              <a:t>int</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 = 0;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 &lt; N;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for (</a:t>
            </a:r>
            <a:r>
              <a:rPr lang="en-US" sz="1200" dirty="0" err="1">
                <a:latin typeface="Courier New" panose="02070309020205020404" pitchFamily="49" charset="0"/>
                <a:cs typeface="Courier New" panose="02070309020205020404" pitchFamily="49" charset="0"/>
              </a:rPr>
              <a:t>int</a:t>
            </a:r>
            <a:r>
              <a:rPr lang="en-US" sz="1200" dirty="0">
                <a:latin typeface="Courier New" panose="02070309020205020404" pitchFamily="49" charset="0"/>
                <a:cs typeface="Courier New" panose="02070309020205020404" pitchFamily="49" charset="0"/>
              </a:rPr>
              <a:t> j = 0; j &lt; N; </a:t>
            </a:r>
            <a:r>
              <a:rPr lang="en-US" sz="1200" dirty="0" err="1">
                <a:latin typeface="Courier New" panose="02070309020205020404" pitchFamily="49" charset="0"/>
                <a:cs typeface="Courier New" panose="02070309020205020404" pitchFamily="49" charset="0"/>
              </a:rPr>
              <a:t>j++</a:t>
            </a:r>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dataTwo</a:t>
            </a:r>
            <a:r>
              <a:rPr lang="en-US" sz="1200" dirty="0">
                <a:latin typeface="Courier New" panose="02070309020205020404" pitchFamily="49" charset="0"/>
                <a:cs typeface="Courier New" panose="02070309020205020404" pitchFamily="49" charset="0"/>
              </a:rPr>
              <a:t>[j][</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dataOne</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][j];</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dataOne</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][j] = 0;</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for (</a:t>
            </a:r>
            <a:r>
              <a:rPr lang="en-US" sz="1200" dirty="0" err="1">
                <a:latin typeface="Courier New" panose="02070309020205020404" pitchFamily="49" charset="0"/>
                <a:cs typeface="Courier New" panose="02070309020205020404" pitchFamily="49" charset="0"/>
              </a:rPr>
              <a:t>int</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 = 0;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 &lt; N; </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dataThree</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 = b;</a:t>
            </a:r>
          </a:p>
          <a:p>
            <a:r>
              <a:rPr lang="en-US" sz="1200" dirty="0">
                <a:latin typeface="Courier New" panose="02070309020205020404" pitchFamily="49" charset="0"/>
                <a:cs typeface="Courier New" panose="02070309020205020404" pitchFamily="49" charset="0"/>
              </a:rPr>
              <a:t>}</a:t>
            </a:r>
          </a:p>
        </p:txBody>
      </p:sp>
      <p:sp>
        <p:nvSpPr>
          <p:cNvPr id="7" name="Content Placeholder 2">
            <a:extLst>
              <a:ext uri="{FF2B5EF4-FFF2-40B4-BE49-F238E27FC236}">
                <a16:creationId xmlns:a16="http://schemas.microsoft.com/office/drawing/2014/main" id="{992F5610-37D3-AF40-813A-B92F156CC2AC}"/>
              </a:ext>
            </a:extLst>
          </p:cNvPr>
          <p:cNvSpPr txBox="1">
            <a:spLocks/>
          </p:cNvSpPr>
          <p:nvPr/>
        </p:nvSpPr>
        <p:spPr>
          <a:xfrm>
            <a:off x="4987276" y="4599056"/>
            <a:ext cx="5850057" cy="1521797"/>
          </a:xfrm>
          <a:prstGeom prst="rect">
            <a:avLst/>
          </a:prstGeom>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altLang="en-US" dirty="0"/>
              <a:t> This algorithm runs </a:t>
            </a:r>
            <a:r>
              <a:rPr lang="en-US" altLang="en-US" b="1" dirty="0"/>
              <a:t>2N</a:t>
            </a:r>
            <a:r>
              <a:rPr lang="en-US" altLang="en-US" b="1" baseline="30000" dirty="0"/>
              <a:t>2</a:t>
            </a:r>
            <a:r>
              <a:rPr lang="en-US" altLang="en-US" b="1" dirty="0"/>
              <a:t> + N + 1 </a:t>
            </a:r>
            <a:r>
              <a:rPr lang="en-US" altLang="en-US" dirty="0"/>
              <a:t>statements.</a:t>
            </a:r>
            <a:endParaRPr lang="en-US" altLang="en-US" sz="800" dirty="0"/>
          </a:p>
          <a:p>
            <a:pPr lvl="1"/>
            <a:r>
              <a:rPr lang="en-US" altLang="en-US" dirty="0"/>
              <a:t>We ignore constants like 2 because they are tiny next to N.</a:t>
            </a:r>
          </a:p>
          <a:p>
            <a:pPr lvl="1"/>
            <a:r>
              <a:rPr lang="en-US" altLang="en-US" dirty="0"/>
              <a:t>The highest-order term (N</a:t>
            </a:r>
            <a:r>
              <a:rPr lang="en-US" altLang="en-US" baseline="30000" dirty="0"/>
              <a:t>2</a:t>
            </a:r>
            <a:r>
              <a:rPr lang="en-US" altLang="en-US" dirty="0"/>
              <a:t>) “dominates” the overall runtime.</a:t>
            </a:r>
          </a:p>
          <a:p>
            <a:pPr lvl="1"/>
            <a:r>
              <a:rPr lang="en-US" altLang="en-US" dirty="0"/>
              <a:t>We say that this algorithm runs "on the order of" N</a:t>
            </a:r>
            <a:r>
              <a:rPr lang="en-US" altLang="en-US" baseline="30000" dirty="0"/>
              <a:t>2</a:t>
            </a:r>
            <a:r>
              <a:rPr lang="en-US" altLang="en-US" dirty="0"/>
              <a:t>.</a:t>
            </a:r>
          </a:p>
          <a:p>
            <a:pPr lvl="1"/>
            <a:r>
              <a:rPr lang="en-US" altLang="en-US" dirty="0"/>
              <a:t>or </a:t>
            </a:r>
            <a:r>
              <a:rPr lang="en-US" altLang="en-US" b="1" dirty="0"/>
              <a:t>O(N</a:t>
            </a:r>
            <a:r>
              <a:rPr lang="en-US" altLang="en-US" b="1" baseline="30000" dirty="0"/>
              <a:t>2</a:t>
            </a:r>
            <a:r>
              <a:rPr lang="en-US" altLang="en-US" b="1" dirty="0"/>
              <a:t>)</a:t>
            </a:r>
            <a:r>
              <a:rPr lang="en-US" altLang="en-US" dirty="0"/>
              <a:t> for short   ("</a:t>
            </a:r>
            <a:r>
              <a:rPr lang="en-US" altLang="en-US" b="1" dirty="0"/>
              <a:t>Big-Oh</a:t>
            </a:r>
            <a:r>
              <a:rPr lang="en-US" altLang="en-US" dirty="0"/>
              <a:t> of N squared")</a:t>
            </a:r>
          </a:p>
          <a:p>
            <a:pPr lvl="1"/>
            <a:endParaRPr lang="en-US" altLang="en-US" dirty="0"/>
          </a:p>
          <a:p>
            <a:endParaRPr lang="en-US" dirty="0"/>
          </a:p>
        </p:txBody>
      </p:sp>
      <p:sp>
        <p:nvSpPr>
          <p:cNvPr id="9" name="TextBox 8">
            <a:extLst>
              <a:ext uri="{FF2B5EF4-FFF2-40B4-BE49-F238E27FC236}">
                <a16:creationId xmlns:a16="http://schemas.microsoft.com/office/drawing/2014/main" id="{D591F104-8DD7-A240-8E25-5DEBAD6EE78B}"/>
              </a:ext>
            </a:extLst>
          </p:cNvPr>
          <p:cNvSpPr txBox="1"/>
          <p:nvPr/>
        </p:nvSpPr>
        <p:spPr>
          <a:xfrm>
            <a:off x="7295579" y="218505"/>
            <a:ext cx="4597052" cy="646331"/>
          </a:xfrm>
          <a:prstGeom prst="rect">
            <a:avLst/>
          </a:prstGeom>
          <a:noFill/>
        </p:spPr>
        <p:txBody>
          <a:bodyPr wrap="square" rtlCol="0">
            <a:spAutoFit/>
          </a:bodyPr>
          <a:lstStyle/>
          <a:p>
            <a:r>
              <a:rPr lang="en-US" dirty="0"/>
              <a:t>Note: You don’t have to understand all of this right now – we’ll dive into it soon.</a:t>
            </a:r>
          </a:p>
        </p:txBody>
      </p:sp>
    </p:spTree>
    <p:extLst>
      <p:ext uri="{BB962C8B-B14F-4D97-AF65-F5344CB8AC3E}">
        <p14:creationId xmlns:p14="http://schemas.microsoft.com/office/powerpoint/2010/main" val="2701335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CA9A2-9B0D-49FC-B3C4-7E08DEECF3F1}"/>
              </a:ext>
            </a:extLst>
          </p:cNvPr>
          <p:cNvSpPr>
            <a:spLocks noGrp="1"/>
          </p:cNvSpPr>
          <p:nvPr>
            <p:ph type="title"/>
          </p:nvPr>
        </p:nvSpPr>
        <p:spPr/>
        <p:txBody>
          <a:bodyPr/>
          <a:lstStyle/>
          <a:p>
            <a:r>
              <a:rPr lang="en-US" i="1" dirty="0">
                <a:solidFill>
                  <a:srgbClr val="B6A479"/>
                </a:solidFill>
              </a:rPr>
              <a:t>Review: </a:t>
            </a:r>
            <a:r>
              <a:rPr lang="en-US" dirty="0"/>
              <a:t>Complexity Class </a:t>
            </a:r>
          </a:p>
        </p:txBody>
      </p:sp>
      <p:sp>
        <p:nvSpPr>
          <p:cNvPr id="5" name="Slide Number Placeholder 4">
            <a:extLst>
              <a:ext uri="{FF2B5EF4-FFF2-40B4-BE49-F238E27FC236}">
                <a16:creationId xmlns:a16="http://schemas.microsoft.com/office/drawing/2014/main" id="{34E1ADC2-F5A1-4D5D-9D00-615E12CD37A6}"/>
              </a:ext>
            </a:extLst>
          </p:cNvPr>
          <p:cNvSpPr>
            <a:spLocks noGrp="1"/>
          </p:cNvSpPr>
          <p:nvPr>
            <p:ph type="sldNum" sz="quarter" idx="12"/>
          </p:nvPr>
        </p:nvSpPr>
        <p:spPr/>
        <p:txBody>
          <a:bodyPr/>
          <a:lstStyle/>
          <a:p>
            <a:fld id="{659665DE-58FC-41F4-AC58-2C90A5E00527}" type="slidenum">
              <a:rPr lang="en-US" smtClean="0"/>
              <a:t>6</a:t>
            </a:fld>
            <a:endParaRPr lang="en-US"/>
          </a:p>
        </p:txBody>
      </p:sp>
      <p:sp>
        <p:nvSpPr>
          <p:cNvPr id="7" name="Rectangle 3">
            <a:extLst>
              <a:ext uri="{FF2B5EF4-FFF2-40B4-BE49-F238E27FC236}">
                <a16:creationId xmlns:a16="http://schemas.microsoft.com/office/drawing/2014/main" id="{4DA47026-4EDD-4A2F-AC31-BDEAA8CED30A}"/>
              </a:ext>
            </a:extLst>
          </p:cNvPr>
          <p:cNvSpPr txBox="1">
            <a:spLocks noGrp="1" noChangeArrowheads="1"/>
          </p:cNvSpPr>
          <p:nvPr>
            <p:ph idx="1"/>
          </p:nvPr>
        </p:nvSpPr>
        <p:spPr>
          <a:xfrm>
            <a:off x="575240" y="1463857"/>
            <a:ext cx="11187258"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defRPr/>
            </a:pPr>
            <a:r>
              <a:rPr lang="en-US" sz="2400" b="1" dirty="0">
                <a:solidFill>
                  <a:srgbClr val="4C3282"/>
                </a:solidFill>
              </a:rPr>
              <a:t>complexity class: </a:t>
            </a:r>
            <a:r>
              <a:rPr lang="en-US" sz="2400" dirty="0"/>
              <a:t>A category of algorithm efficiency based on the algorithm's relationship to the input size N.</a:t>
            </a:r>
          </a:p>
        </p:txBody>
      </p:sp>
      <p:graphicFrame>
        <p:nvGraphicFramePr>
          <p:cNvPr id="8" name="Group 107">
            <a:extLst>
              <a:ext uri="{FF2B5EF4-FFF2-40B4-BE49-F238E27FC236}">
                <a16:creationId xmlns:a16="http://schemas.microsoft.com/office/drawing/2014/main" id="{70D60BB8-065B-4936-944B-C42EDCFDA8EB}"/>
              </a:ext>
            </a:extLst>
          </p:cNvPr>
          <p:cNvGraphicFramePr>
            <a:graphicFrameLocks noGrp="1"/>
          </p:cNvGraphicFramePr>
          <p:nvPr>
            <p:extLst/>
          </p:nvPr>
        </p:nvGraphicFramePr>
        <p:xfrm>
          <a:off x="323539" y="2560398"/>
          <a:ext cx="6305862" cy="3519430"/>
        </p:xfrm>
        <a:graphic>
          <a:graphicData uri="http://schemas.openxmlformats.org/drawingml/2006/table">
            <a:tbl>
              <a:tblPr/>
              <a:tblGrid>
                <a:gridCol w="1311196">
                  <a:extLst>
                    <a:ext uri="{9D8B030D-6E8A-4147-A177-3AD203B41FA5}">
                      <a16:colId xmlns:a16="http://schemas.microsoft.com/office/drawing/2014/main" val="20000"/>
                    </a:ext>
                  </a:extLst>
                </a:gridCol>
                <a:gridCol w="1137100">
                  <a:extLst>
                    <a:ext uri="{9D8B030D-6E8A-4147-A177-3AD203B41FA5}">
                      <a16:colId xmlns:a16="http://schemas.microsoft.com/office/drawing/2014/main" val="20001"/>
                    </a:ext>
                  </a:extLst>
                </a:gridCol>
                <a:gridCol w="1772445">
                  <a:extLst>
                    <a:ext uri="{9D8B030D-6E8A-4147-A177-3AD203B41FA5}">
                      <a16:colId xmlns:a16="http://schemas.microsoft.com/office/drawing/2014/main" val="20002"/>
                    </a:ext>
                  </a:extLst>
                </a:gridCol>
                <a:gridCol w="2085121">
                  <a:extLst>
                    <a:ext uri="{9D8B030D-6E8A-4147-A177-3AD203B41FA5}">
                      <a16:colId xmlns:a16="http://schemas.microsoft.com/office/drawing/2014/main" val="20003"/>
                    </a:ext>
                  </a:extLst>
                </a:gridCol>
              </a:tblGrid>
              <a:tr h="369892">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Tahoma" charset="0"/>
                          <a:ea typeface="ＭＳ Ｐゴシック" charset="0"/>
                        </a:rPr>
                        <a:t>Complexity Class</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C328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Tahoma" charset="0"/>
                          <a:ea typeface="ＭＳ Ｐゴシック" charset="0"/>
                        </a:rPr>
                        <a:t>Big-O</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C328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Tahoma" charset="0"/>
                          <a:ea typeface="ＭＳ Ｐゴシック" charset="0"/>
                        </a:rPr>
                        <a:t>Runtime if you double N</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C328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Tahoma" charset="0"/>
                          <a:ea typeface="ＭＳ Ｐゴシック" charset="0"/>
                        </a:rPr>
                        <a:t>Example Algorithm</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C3282"/>
                    </a:solidFill>
                  </a:tcPr>
                </a:tc>
                <a:extLst>
                  <a:ext uri="{0D108BD9-81ED-4DB2-BD59-A6C34878D82A}">
                    <a16:rowId xmlns:a16="http://schemas.microsoft.com/office/drawing/2014/main" val="10000"/>
                  </a:ext>
                </a:extLst>
              </a:tr>
              <a:tr h="369892">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charset="0"/>
                          <a:ea typeface="ＭＳ Ｐゴシック" charset="0"/>
                        </a:rPr>
                        <a:t>constant</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charset="0"/>
                          <a:ea typeface="ＭＳ Ｐゴシック" charset="0"/>
                        </a:rPr>
                        <a:t>O(1)</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charset="0"/>
                          <a:ea typeface="ＭＳ Ｐゴシック" charset="0"/>
                        </a:rPr>
                        <a:t>unchanged</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charset="0"/>
                          <a:ea typeface="ＭＳ Ｐゴシック" charset="0"/>
                        </a:rPr>
                        <a:t>Accessing an index of an array</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9892">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charset="0"/>
                          <a:ea typeface="ＭＳ Ｐゴシック" charset="0"/>
                        </a:rPr>
                        <a:t>logarithmic</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charset="0"/>
                          <a:ea typeface="ＭＳ Ｐゴシック" charset="0"/>
                        </a:rPr>
                        <a:t>O(log</a:t>
                      </a:r>
                      <a:r>
                        <a:rPr kumimoji="0" lang="en-US" sz="1400" b="0" i="0" u="none" strike="noStrike" cap="none" normalizeH="0" baseline="-25000">
                          <a:ln>
                            <a:noFill/>
                          </a:ln>
                          <a:solidFill>
                            <a:schemeClr val="tx1"/>
                          </a:solidFill>
                          <a:effectLst/>
                          <a:latin typeface="Tahoma" charset="0"/>
                          <a:ea typeface="ＭＳ Ｐゴシック" charset="0"/>
                        </a:rPr>
                        <a:t>2</a:t>
                      </a:r>
                      <a:r>
                        <a:rPr kumimoji="0" lang="en-US" sz="1400" b="0" i="0" u="none" strike="noStrike" cap="none" normalizeH="0" baseline="0">
                          <a:ln>
                            <a:noFill/>
                          </a:ln>
                          <a:solidFill>
                            <a:schemeClr val="tx1"/>
                          </a:solidFill>
                          <a:effectLst/>
                          <a:latin typeface="Tahoma" charset="0"/>
                          <a:ea typeface="ＭＳ Ｐゴシック" charset="0"/>
                        </a:rPr>
                        <a:t> N)</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charset="0"/>
                          <a:ea typeface="ＭＳ Ｐゴシック" charset="0"/>
                        </a:rPr>
                        <a:t>increases slightly</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charset="0"/>
                          <a:ea typeface="ＭＳ Ｐゴシック" charset="0"/>
                        </a:rPr>
                        <a:t>Binary search</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892">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charset="0"/>
                          <a:ea typeface="ＭＳ Ｐゴシック" charset="0"/>
                        </a:rPr>
                        <a:t>linear</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charset="0"/>
                          <a:ea typeface="ＭＳ Ｐゴシック" charset="0"/>
                        </a:rPr>
                        <a:t>O(N)</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charset="0"/>
                          <a:ea typeface="ＭＳ Ｐゴシック" charset="0"/>
                        </a:rPr>
                        <a:t>doubles</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charset="0"/>
                          <a:ea typeface="ＭＳ Ｐゴシック" charset="0"/>
                        </a:rPr>
                        <a:t>Looping over an array</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7312">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charset="0"/>
                          <a:ea typeface="ＭＳ Ｐゴシック" charset="0"/>
                        </a:rPr>
                        <a:t>log-linear</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charset="0"/>
                          <a:ea typeface="ＭＳ Ｐゴシック" charset="0"/>
                        </a:rPr>
                        <a:t>O(N log</a:t>
                      </a:r>
                      <a:r>
                        <a:rPr kumimoji="0" lang="en-US" sz="1400" b="0" i="0" u="none" strike="noStrike" cap="none" normalizeH="0" baseline="-25000">
                          <a:ln>
                            <a:noFill/>
                          </a:ln>
                          <a:solidFill>
                            <a:schemeClr val="tx1"/>
                          </a:solidFill>
                          <a:effectLst/>
                          <a:latin typeface="Tahoma" charset="0"/>
                          <a:ea typeface="ＭＳ Ｐゴシック" charset="0"/>
                        </a:rPr>
                        <a:t>2</a:t>
                      </a:r>
                      <a:r>
                        <a:rPr kumimoji="0" lang="en-US" sz="1400" b="0" i="0" u="none" strike="noStrike" cap="none" normalizeH="0" baseline="0">
                          <a:ln>
                            <a:noFill/>
                          </a:ln>
                          <a:solidFill>
                            <a:schemeClr val="tx1"/>
                          </a:solidFill>
                          <a:effectLst/>
                          <a:latin typeface="Tahoma" charset="0"/>
                          <a:ea typeface="ＭＳ Ｐゴシック" charset="0"/>
                        </a:rPr>
                        <a:t> N)</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charset="0"/>
                          <a:ea typeface="ＭＳ Ｐゴシック" charset="0"/>
                        </a:rPr>
                        <a:t>slightly more than doubles</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charset="0"/>
                          <a:ea typeface="ＭＳ Ｐゴシック" charset="0"/>
                        </a:rPr>
                        <a:t>Merge sort algorithm</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975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charset="0"/>
                          <a:ea typeface="ＭＳ Ｐゴシック" charset="0"/>
                        </a:rPr>
                        <a:t>quadratic</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charset="0"/>
                          <a:ea typeface="ＭＳ Ｐゴシック" charset="0"/>
                        </a:rPr>
                        <a:t>O(N</a:t>
                      </a:r>
                      <a:r>
                        <a:rPr kumimoji="0" lang="en-US" sz="1400" b="0" i="0" u="none" strike="noStrike" cap="none" normalizeH="0" baseline="30000">
                          <a:ln>
                            <a:noFill/>
                          </a:ln>
                          <a:solidFill>
                            <a:schemeClr val="tx1"/>
                          </a:solidFill>
                          <a:effectLst/>
                          <a:latin typeface="Tahoma" charset="0"/>
                          <a:ea typeface="ＭＳ Ｐゴシック" charset="0"/>
                        </a:rPr>
                        <a:t>2</a:t>
                      </a:r>
                      <a:r>
                        <a:rPr kumimoji="0" lang="en-US" sz="1400" b="0" i="0" u="none" strike="noStrike" cap="none" normalizeH="0" baseline="0">
                          <a:ln>
                            <a:noFill/>
                          </a:ln>
                          <a:solidFill>
                            <a:schemeClr val="tx1"/>
                          </a:solidFill>
                          <a:effectLst/>
                          <a:latin typeface="Tahoma" charset="0"/>
                          <a:ea typeface="ＭＳ Ｐゴシック" charset="0"/>
                        </a:rPr>
                        <a:t>)</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charset="0"/>
                          <a:ea typeface="ＭＳ Ｐゴシック" charset="0"/>
                        </a:rPr>
                        <a:t>quadruples</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charset="0"/>
                          <a:ea typeface="ＭＳ Ｐゴシック" charset="0"/>
                        </a:rPr>
                        <a:t>Nested loops!</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975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charset="0"/>
                          <a:ea typeface="ＭＳ Ｐゴシック" charset="0"/>
                        </a:rPr>
                        <a:t>...</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charset="0"/>
                          <a:ea typeface="ＭＳ Ｐゴシック" charset="0"/>
                        </a:rPr>
                        <a:t>...</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charset="0"/>
                          <a:ea typeface="ＭＳ Ｐゴシック" charset="0"/>
                        </a:rPr>
                        <a:t>...</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charset="0"/>
                          <a:ea typeface="ＭＳ Ｐゴシック" charset="0"/>
                        </a:rPr>
                        <a:t>...</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6012">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charset="0"/>
                          <a:ea typeface="ＭＳ Ｐゴシック" charset="0"/>
                        </a:rPr>
                        <a:t>exponential</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charset="0"/>
                          <a:ea typeface="ＭＳ Ｐゴシック" charset="0"/>
                        </a:rPr>
                        <a:t>O(2</a:t>
                      </a:r>
                      <a:r>
                        <a:rPr kumimoji="0" lang="en-US" sz="1400" b="0" i="0" u="none" strike="noStrike" cap="none" normalizeH="0" baseline="30000" dirty="0">
                          <a:ln>
                            <a:noFill/>
                          </a:ln>
                          <a:solidFill>
                            <a:schemeClr val="tx1"/>
                          </a:solidFill>
                          <a:effectLst/>
                          <a:latin typeface="Tahoma" charset="0"/>
                          <a:ea typeface="ＭＳ Ｐゴシック" charset="0"/>
                        </a:rPr>
                        <a:t>N</a:t>
                      </a:r>
                      <a:r>
                        <a:rPr kumimoji="0" lang="en-US" sz="1400" b="0" i="0" u="none" strike="noStrike" cap="none" normalizeH="0" baseline="0" dirty="0">
                          <a:ln>
                            <a:noFill/>
                          </a:ln>
                          <a:solidFill>
                            <a:schemeClr val="tx1"/>
                          </a:solidFill>
                          <a:effectLst/>
                          <a:latin typeface="Tahoma" charset="0"/>
                          <a:ea typeface="ＭＳ Ｐゴシック" charset="0"/>
                        </a:rPr>
                        <a:t>)</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charset="0"/>
                          <a:ea typeface="ＭＳ Ｐゴシック" charset="0"/>
                        </a:rPr>
                        <a:t>multiplies drastically</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ahoma" charset="0"/>
                          <a:ea typeface="ＭＳ Ｐゴシック" charset="0"/>
                        </a:rPr>
                        <a:t>Fibonacci with recursion</a:t>
                      </a:r>
                    </a:p>
                  </a:txBody>
                  <a:tcPr marT="39679" marB="396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pic>
        <p:nvPicPr>
          <p:cNvPr id="6" name="Picture 5" descr="A screenshot of a cell phone&#13;&#10;&#13;&#10;Description automatically generated">
            <a:extLst>
              <a:ext uri="{FF2B5EF4-FFF2-40B4-BE49-F238E27FC236}">
                <a16:creationId xmlns:a16="http://schemas.microsoft.com/office/drawing/2014/main" id="{1C379DAC-1341-E746-BF06-0984189D13AC}"/>
              </a:ext>
            </a:extLst>
          </p:cNvPr>
          <p:cNvPicPr>
            <a:picLocks noChangeAspect="1"/>
          </p:cNvPicPr>
          <p:nvPr/>
        </p:nvPicPr>
        <p:blipFill rotWithShape="1">
          <a:blip r:embed="rId3">
            <a:extLst>
              <a:ext uri="{28A0092B-C50C-407E-A947-70E740481C1C}">
                <a14:useLocalDpi xmlns:a14="http://schemas.microsoft.com/office/drawing/2010/main" val="0"/>
              </a:ext>
            </a:extLst>
          </a:blip>
          <a:srcRect l="3001" r="1214"/>
          <a:stretch/>
        </p:blipFill>
        <p:spPr>
          <a:xfrm>
            <a:off x="6757172" y="2652542"/>
            <a:ext cx="5257027" cy="3392535"/>
          </a:xfrm>
          <a:prstGeom prst="rect">
            <a:avLst/>
          </a:prstGeom>
        </p:spPr>
      </p:pic>
      <p:sp>
        <p:nvSpPr>
          <p:cNvPr id="10" name="Footer Placeholder 3">
            <a:extLst>
              <a:ext uri="{FF2B5EF4-FFF2-40B4-BE49-F238E27FC236}">
                <a16:creationId xmlns:a16="http://schemas.microsoft.com/office/drawing/2014/main" id="{ADE9210B-A22D-C445-A727-6B170195434C}"/>
              </a:ext>
            </a:extLst>
          </p:cNvPr>
          <p:cNvSpPr>
            <a:spLocks noGrp="1"/>
          </p:cNvSpPr>
          <p:nvPr>
            <p:ph type="ftr" sz="quarter" idx="11"/>
          </p:nvPr>
        </p:nvSpPr>
        <p:spPr>
          <a:xfrm>
            <a:off x="5715301" y="6521027"/>
            <a:ext cx="5901459" cy="274320"/>
          </a:xfrm>
        </p:spPr>
        <p:txBody>
          <a:bodyPr/>
          <a:lstStyle/>
          <a:p>
            <a:r>
              <a:rPr lang="en-US" dirty="0"/>
              <a:t>CSE 373 19 </a:t>
            </a:r>
            <a:r>
              <a:rPr lang="en-US" dirty="0" err="1"/>
              <a:t>wi</a:t>
            </a:r>
            <a:r>
              <a:rPr lang="en-US" dirty="0"/>
              <a:t> - Kasey Champion</a:t>
            </a:r>
          </a:p>
        </p:txBody>
      </p:sp>
      <p:sp>
        <p:nvSpPr>
          <p:cNvPr id="9" name="TextBox 8">
            <a:extLst>
              <a:ext uri="{FF2B5EF4-FFF2-40B4-BE49-F238E27FC236}">
                <a16:creationId xmlns:a16="http://schemas.microsoft.com/office/drawing/2014/main" id="{B468C9F8-A2AA-6242-AA91-5F70FA057228}"/>
              </a:ext>
            </a:extLst>
          </p:cNvPr>
          <p:cNvSpPr txBox="1"/>
          <p:nvPr/>
        </p:nvSpPr>
        <p:spPr>
          <a:xfrm>
            <a:off x="7295579" y="218505"/>
            <a:ext cx="4597052" cy="646331"/>
          </a:xfrm>
          <a:prstGeom prst="rect">
            <a:avLst/>
          </a:prstGeom>
          <a:noFill/>
        </p:spPr>
        <p:txBody>
          <a:bodyPr wrap="square" rtlCol="0">
            <a:spAutoFit/>
          </a:bodyPr>
          <a:lstStyle/>
          <a:p>
            <a:r>
              <a:rPr lang="en-US" dirty="0"/>
              <a:t>Note: You don’t have to understand all of this right now – we’ll dive into it soon.</a:t>
            </a:r>
          </a:p>
        </p:txBody>
      </p:sp>
    </p:spTree>
    <p:extLst>
      <p:ext uri="{BB962C8B-B14F-4D97-AF65-F5344CB8AC3E}">
        <p14:creationId xmlns:p14="http://schemas.microsoft.com/office/powerpoint/2010/main" val="3931485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372ED-B520-426F-8F58-8A9D654DFBBD}"/>
              </a:ext>
            </a:extLst>
          </p:cNvPr>
          <p:cNvSpPr>
            <a:spLocks noGrp="1"/>
          </p:cNvSpPr>
          <p:nvPr>
            <p:ph type="title"/>
          </p:nvPr>
        </p:nvSpPr>
        <p:spPr/>
        <p:txBody>
          <a:bodyPr/>
          <a:lstStyle/>
          <a:p>
            <a:r>
              <a:rPr lang="en-US">
                <a:latin typeface="Segoe UI"/>
                <a:cs typeface="Segoe UI"/>
              </a:rPr>
              <a:t>Case Study: The List ADT</a:t>
            </a:r>
            <a:endParaRPr lang="en-US"/>
          </a:p>
        </p:txBody>
      </p:sp>
      <p:sp>
        <p:nvSpPr>
          <p:cNvPr id="4" name="Footer Placeholder 3">
            <a:extLst>
              <a:ext uri="{FF2B5EF4-FFF2-40B4-BE49-F238E27FC236}">
                <a16:creationId xmlns:a16="http://schemas.microsoft.com/office/drawing/2014/main" id="{44992F5C-007E-4FAA-8785-339CE0EC9D1B}"/>
              </a:ext>
            </a:extLst>
          </p:cNvPr>
          <p:cNvSpPr>
            <a:spLocks noGrp="1"/>
          </p:cNvSpPr>
          <p:nvPr>
            <p:ph type="ftr" sz="quarter" idx="11"/>
          </p:nvPr>
        </p:nvSpPr>
        <p:spPr>
          <a:xfrm>
            <a:off x="5734031" y="6093114"/>
            <a:ext cx="5901459" cy="274320"/>
          </a:xfrm>
        </p:spPr>
        <p:txBody>
          <a:bodyPr/>
          <a:lstStyle/>
          <a:p>
            <a:r>
              <a:rPr lang="en-US"/>
              <a:t>CSE 373 SP 18 - Kasey Champion</a:t>
            </a:r>
          </a:p>
        </p:txBody>
      </p:sp>
      <p:sp>
        <p:nvSpPr>
          <p:cNvPr id="5" name="Slide Number Placeholder 4">
            <a:extLst>
              <a:ext uri="{FF2B5EF4-FFF2-40B4-BE49-F238E27FC236}">
                <a16:creationId xmlns:a16="http://schemas.microsoft.com/office/drawing/2014/main" id="{9A3AC7B7-1A0C-471D-BF19-733AC2A9F837}"/>
              </a:ext>
            </a:extLst>
          </p:cNvPr>
          <p:cNvSpPr>
            <a:spLocks noGrp="1"/>
          </p:cNvSpPr>
          <p:nvPr>
            <p:ph type="sldNum" sz="quarter" idx="12"/>
          </p:nvPr>
        </p:nvSpPr>
        <p:spPr/>
        <p:txBody>
          <a:bodyPr/>
          <a:lstStyle/>
          <a:p>
            <a:fld id="{659665DE-58FC-41F4-AC58-2C90A5E00527}" type="slidenum">
              <a:rPr lang="en-US" smtClean="0"/>
              <a:t>7</a:t>
            </a:fld>
            <a:endParaRPr lang="en-US"/>
          </a:p>
        </p:txBody>
      </p:sp>
      <p:sp>
        <p:nvSpPr>
          <p:cNvPr id="8" name="Content Placeholder 2">
            <a:extLst>
              <a:ext uri="{FF2B5EF4-FFF2-40B4-BE49-F238E27FC236}">
                <a16:creationId xmlns:a16="http://schemas.microsoft.com/office/drawing/2014/main" id="{F64830A1-A446-4744-B16C-A11F0F7E4BF8}"/>
              </a:ext>
            </a:extLst>
          </p:cNvPr>
          <p:cNvSpPr txBox="1">
            <a:spLocks/>
          </p:cNvSpPr>
          <p:nvPr/>
        </p:nvSpPr>
        <p:spPr>
          <a:xfrm>
            <a:off x="575240" y="1463857"/>
            <a:ext cx="11060250" cy="4766417"/>
          </a:xfrm>
          <a:prstGeom prst="rect">
            <a:avLst/>
          </a:prstGeom>
        </p:spPr>
        <p:txBody>
          <a:bodyPr vert="horz" lIns="45720" tIns="45720" rIns="45720" bIns="45720" rtlCol="0" anchor="t">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800" b="1">
                <a:solidFill>
                  <a:srgbClr val="4C3282"/>
                </a:solidFill>
                <a:latin typeface="Segoe UI Semilight"/>
                <a:cs typeface="Segoe UI Semilight"/>
              </a:rPr>
              <a:t>list: </a:t>
            </a:r>
            <a:r>
              <a:rPr lang="en-US" sz="2800">
                <a:latin typeface="Segoe UI Semilight"/>
                <a:cs typeface="Segoe UI Semilight"/>
              </a:rPr>
              <a:t>a collection storing an ordered sequence of elements. </a:t>
            </a:r>
            <a:endParaRPr lang="en-US" sz="2800"/>
          </a:p>
          <a:p>
            <a:pPr marL="264795" lvl="1"/>
            <a:r>
              <a:rPr lang="en-US" sz="2400">
                <a:latin typeface="Segoe UI Semilight"/>
                <a:cs typeface="Segoe UI Semilight"/>
              </a:rPr>
              <a:t>Each item is accessible by an index.</a:t>
            </a:r>
          </a:p>
          <a:p>
            <a:pPr marL="264795" lvl="1"/>
            <a:r>
              <a:rPr lang="en-US" sz="2400">
                <a:latin typeface="Segoe UI Semilight"/>
                <a:cs typeface="Segoe UI Semilight"/>
              </a:rPr>
              <a:t>A list has a variable size defined as the number of elements in the list</a:t>
            </a:r>
          </a:p>
          <a:p>
            <a:pPr marL="264795" lvl="1"/>
            <a:r>
              <a:rPr lang="en-US" sz="2400">
                <a:latin typeface="Segoe UI Semilight"/>
                <a:cs typeface="Segoe UI Semilight"/>
              </a:rPr>
              <a:t>Elements can be added to or removed from any position in the list</a:t>
            </a:r>
          </a:p>
          <a:p>
            <a:pPr marL="127635" lvl="1" indent="0">
              <a:buNone/>
            </a:pPr>
            <a:endParaRPr lang="en-US" sz="2000">
              <a:latin typeface="Segoe UI Semilight"/>
              <a:cs typeface="Segoe UI Semilight"/>
            </a:endParaRPr>
          </a:p>
          <a:p>
            <a:pPr marL="127635" lvl="1" indent="0">
              <a:buNone/>
            </a:pPr>
            <a:r>
              <a:rPr lang="en-US" sz="2000">
                <a:latin typeface="Segoe UI Semilight"/>
                <a:cs typeface="Segoe UI Semilight"/>
              </a:rPr>
              <a:t>Relation to code and our mental image of a list:</a:t>
            </a:r>
            <a:endParaRPr lang="en-US" sz="2400">
              <a:latin typeface="Segoe UI Semilight"/>
              <a:cs typeface="Segoe UI Semilight"/>
            </a:endParaRPr>
          </a:p>
          <a:p>
            <a:pPr marL="127635" lvl="1" indent="0">
              <a:buNone/>
            </a:pPr>
            <a:r>
              <a:rPr lang="en-US" sz="2400">
                <a:latin typeface="Segoe UI Semilight"/>
                <a:cs typeface="Segoe UI Semilight"/>
              </a:rPr>
              <a:t>List&lt;String&gt; names = new </a:t>
            </a:r>
            <a:r>
              <a:rPr lang="en-US" sz="2400" err="1">
                <a:latin typeface="Segoe UI Semilight"/>
                <a:cs typeface="Segoe UI Semilight"/>
              </a:rPr>
              <a:t>ArrayList</a:t>
            </a:r>
            <a:r>
              <a:rPr lang="en-US" sz="2400">
                <a:latin typeface="Segoe UI Semilight"/>
                <a:cs typeface="Segoe UI Semilight"/>
              </a:rPr>
              <a:t>&lt;&gt;();		// []</a:t>
            </a:r>
          </a:p>
          <a:p>
            <a:pPr marL="127635" lvl="1" indent="0">
              <a:buNone/>
            </a:pPr>
            <a:r>
              <a:rPr lang="en-US" sz="2400" err="1">
                <a:latin typeface="Segoe UI Semilight"/>
                <a:cs typeface="Segoe UI Semilight"/>
              </a:rPr>
              <a:t>names.size</a:t>
            </a:r>
            <a:r>
              <a:rPr lang="en-US" sz="2400">
                <a:latin typeface="Segoe UI Semilight"/>
                <a:cs typeface="Segoe UI Semilight"/>
              </a:rPr>
              <a:t>();						// evaluates to 0</a:t>
            </a:r>
          </a:p>
          <a:p>
            <a:pPr marL="127635" lvl="1" indent="0">
              <a:buNone/>
            </a:pPr>
            <a:r>
              <a:rPr lang="en-US" sz="2400" err="1">
                <a:latin typeface="Segoe UI Semilight"/>
                <a:cs typeface="Segoe UI Semilight"/>
              </a:rPr>
              <a:t>names.add</a:t>
            </a:r>
            <a:r>
              <a:rPr lang="en-US" sz="2400">
                <a:latin typeface="Segoe UI Semilight"/>
                <a:cs typeface="Segoe UI Semilight"/>
              </a:rPr>
              <a:t>(”Amanda");               			// [“Amanda”]</a:t>
            </a:r>
          </a:p>
          <a:p>
            <a:pPr marL="127635" lvl="1" indent="0">
              <a:buNone/>
            </a:pPr>
            <a:r>
              <a:rPr lang="en-US" sz="2400" err="1">
                <a:latin typeface="Segoe UI Semilight"/>
                <a:cs typeface="Segoe UI Semilight"/>
              </a:rPr>
              <a:t>names.add</a:t>
            </a:r>
            <a:r>
              <a:rPr lang="en-US" sz="2400">
                <a:latin typeface="Segoe UI Semilight"/>
                <a:cs typeface="Segoe UI Semilight"/>
              </a:rPr>
              <a:t>(”Anish");					// [“Amanda, Anish”]</a:t>
            </a:r>
          </a:p>
          <a:p>
            <a:pPr marL="127635" lvl="1" indent="0">
              <a:buNone/>
            </a:pPr>
            <a:r>
              <a:rPr lang="en-US" sz="2400" err="1">
                <a:latin typeface="Segoe UI Semilight"/>
                <a:cs typeface="Segoe UI Semilight"/>
              </a:rPr>
              <a:t>names.insert</a:t>
            </a:r>
            <a:r>
              <a:rPr lang="en-US" sz="2400">
                <a:latin typeface="Segoe UI Semilight"/>
                <a:cs typeface="Segoe UI Semilight"/>
              </a:rPr>
              <a:t>("Brian”, 0);				// [“Brian”, “Amanda”, “Anish”]</a:t>
            </a:r>
          </a:p>
          <a:p>
            <a:pPr marL="127635" lvl="1" indent="0">
              <a:buNone/>
            </a:pPr>
            <a:r>
              <a:rPr lang="en-US" sz="2400" err="1">
                <a:latin typeface="Segoe UI Semilight"/>
                <a:cs typeface="Segoe UI Semilight"/>
              </a:rPr>
              <a:t>names.size</a:t>
            </a:r>
            <a:r>
              <a:rPr lang="en-US" sz="2400">
                <a:latin typeface="Segoe UI Semilight"/>
                <a:cs typeface="Segoe UI Semilight"/>
              </a:rPr>
              <a:t>(); 						// evaluates to 3	</a:t>
            </a:r>
          </a:p>
        </p:txBody>
      </p:sp>
    </p:spTree>
    <p:extLst>
      <p:ext uri="{BB962C8B-B14F-4D97-AF65-F5344CB8AC3E}">
        <p14:creationId xmlns:p14="http://schemas.microsoft.com/office/powerpoint/2010/main" val="1506444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9B73D7F4-9921-644A-B254-BE764534DCCB}"/>
              </a:ext>
            </a:extLst>
          </p:cNvPr>
          <p:cNvSpPr/>
          <p:nvPr/>
        </p:nvSpPr>
        <p:spPr>
          <a:xfrm>
            <a:off x="8105033" y="1068198"/>
            <a:ext cx="3842715" cy="52179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B14C0063-7F3F-9641-BAEB-8A095FE4188E}"/>
              </a:ext>
            </a:extLst>
          </p:cNvPr>
          <p:cNvSpPr/>
          <p:nvPr/>
        </p:nvSpPr>
        <p:spPr>
          <a:xfrm>
            <a:off x="3899588" y="1065931"/>
            <a:ext cx="3918926" cy="5631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CC8916-2A2F-425A-BBEF-6E1F425AD2A7}"/>
              </a:ext>
            </a:extLst>
          </p:cNvPr>
          <p:cNvSpPr>
            <a:spLocks noGrp="1"/>
          </p:cNvSpPr>
          <p:nvPr>
            <p:ph type="title"/>
          </p:nvPr>
        </p:nvSpPr>
        <p:spPr/>
        <p:txBody>
          <a:bodyPr/>
          <a:lstStyle/>
          <a:p>
            <a:r>
              <a:rPr lang="en-US"/>
              <a:t>Case Study: List Implementations</a:t>
            </a:r>
          </a:p>
        </p:txBody>
      </p:sp>
      <p:sp>
        <p:nvSpPr>
          <p:cNvPr id="5" name="Slide Number Placeholder 4">
            <a:extLst>
              <a:ext uri="{FF2B5EF4-FFF2-40B4-BE49-F238E27FC236}">
                <a16:creationId xmlns:a16="http://schemas.microsoft.com/office/drawing/2014/main" id="{1CB89159-94B0-4FAA-AA37-59A6751BA502}"/>
              </a:ext>
            </a:extLst>
          </p:cNvPr>
          <p:cNvSpPr>
            <a:spLocks noGrp="1"/>
          </p:cNvSpPr>
          <p:nvPr>
            <p:ph type="sldNum" sz="quarter" idx="12"/>
          </p:nvPr>
        </p:nvSpPr>
        <p:spPr/>
        <p:txBody>
          <a:bodyPr/>
          <a:lstStyle/>
          <a:p>
            <a:fld id="{659665DE-58FC-41F4-AC58-2C90A5E00527}" type="slidenum">
              <a:rPr lang="en-US" smtClean="0"/>
              <a:t>8</a:t>
            </a:fld>
            <a:endParaRPr lang="en-US"/>
          </a:p>
        </p:txBody>
      </p:sp>
      <p:sp>
        <p:nvSpPr>
          <p:cNvPr id="6" name="Footer Placeholder 3">
            <a:extLst>
              <a:ext uri="{FF2B5EF4-FFF2-40B4-BE49-F238E27FC236}">
                <a16:creationId xmlns:a16="http://schemas.microsoft.com/office/drawing/2014/main" id="{C079A831-55F1-B040-BEA2-50207ACD6A6F}"/>
              </a:ext>
            </a:extLst>
          </p:cNvPr>
          <p:cNvSpPr>
            <a:spLocks noGrp="1"/>
          </p:cNvSpPr>
          <p:nvPr>
            <p:ph type="ftr" sz="quarter" idx="11"/>
          </p:nvPr>
        </p:nvSpPr>
        <p:spPr>
          <a:xfrm>
            <a:off x="4842742" y="6544402"/>
            <a:ext cx="5901459" cy="274320"/>
          </a:xfrm>
        </p:spPr>
        <p:txBody>
          <a:bodyPr/>
          <a:lstStyle/>
          <a:p>
            <a:r>
              <a:rPr lang="en-US"/>
              <a:t>CSE 373 19 WI - Kasey Champion</a:t>
            </a:r>
          </a:p>
        </p:txBody>
      </p:sp>
      <p:grpSp>
        <p:nvGrpSpPr>
          <p:cNvPr id="7" name="Group 6">
            <a:extLst>
              <a:ext uri="{FF2B5EF4-FFF2-40B4-BE49-F238E27FC236}">
                <a16:creationId xmlns:a16="http://schemas.microsoft.com/office/drawing/2014/main" id="{8B0F6823-81E1-2A4E-A436-2ABEBD42D632}"/>
              </a:ext>
            </a:extLst>
          </p:cNvPr>
          <p:cNvGrpSpPr/>
          <p:nvPr/>
        </p:nvGrpSpPr>
        <p:grpSpPr>
          <a:xfrm>
            <a:off x="577321" y="1614231"/>
            <a:ext cx="2805462" cy="2750598"/>
            <a:chOff x="908856" y="1530095"/>
            <a:chExt cx="2805462" cy="2750598"/>
          </a:xfrm>
        </p:grpSpPr>
        <p:sp>
          <p:nvSpPr>
            <p:cNvPr id="8" name="Rectangle 7">
              <a:extLst>
                <a:ext uri="{FF2B5EF4-FFF2-40B4-BE49-F238E27FC236}">
                  <a16:creationId xmlns:a16="http://schemas.microsoft.com/office/drawing/2014/main" id="{67222629-EA6D-AF4F-9967-79CCB02A2A1F}"/>
                </a:ext>
              </a:extLst>
            </p:cNvPr>
            <p:cNvSpPr/>
            <p:nvPr/>
          </p:nvSpPr>
          <p:spPr>
            <a:xfrm>
              <a:off x="908857" y="2061557"/>
              <a:ext cx="2773131" cy="2219136"/>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4BC5B2E-86A3-FA45-8897-7632867F0A06}"/>
                </a:ext>
              </a:extLst>
            </p:cNvPr>
            <p:cNvSpPr/>
            <p:nvPr/>
          </p:nvSpPr>
          <p:spPr>
            <a:xfrm>
              <a:off x="908856" y="1530095"/>
              <a:ext cx="2773131"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Segoe UI Historic" panose="020B0502040204020203" pitchFamily="34" charset="0"/>
                  <a:ea typeface="Segoe UI Historic" panose="020B0502040204020203" pitchFamily="34" charset="0"/>
                  <a:cs typeface="Segoe UI Historic" panose="020B0502040204020203" pitchFamily="34" charset="0"/>
                </a:rPr>
                <a:t>List ADT</a:t>
              </a:r>
            </a:p>
          </p:txBody>
        </p:sp>
        <p:sp>
          <p:nvSpPr>
            <p:cNvPr id="10" name="TextBox 9">
              <a:extLst>
                <a:ext uri="{FF2B5EF4-FFF2-40B4-BE49-F238E27FC236}">
                  <a16:creationId xmlns:a16="http://schemas.microsoft.com/office/drawing/2014/main" id="{A15E43EE-CBD4-C642-BC33-83A88C4A3BB6}"/>
                </a:ext>
              </a:extLst>
            </p:cNvPr>
            <p:cNvSpPr txBox="1"/>
            <p:nvPr/>
          </p:nvSpPr>
          <p:spPr>
            <a:xfrm>
              <a:off x="1026835" y="2919920"/>
              <a:ext cx="2687483" cy="1200329"/>
            </a:xfrm>
            <a:prstGeom prst="rect">
              <a:avLst/>
            </a:prstGeom>
            <a:noFill/>
          </p:spPr>
          <p:txBody>
            <a:bodyPr wrap="square" rtlCol="0">
              <a:spAutoFit/>
            </a:bodyPr>
            <a:lstStyle/>
            <a:p>
              <a:r>
                <a:rPr lang="en-US" sz="1200" u="sng">
                  <a:latin typeface="Segoe UI Historic" panose="020B0502040204020203" pitchFamily="34" charset="0"/>
                  <a:ea typeface="Segoe UI Historic" panose="020B0502040204020203" pitchFamily="34" charset="0"/>
                  <a:cs typeface="Segoe UI Historic" panose="020B0502040204020203" pitchFamily="34" charset="0"/>
                </a:rPr>
                <a:t>get(index)</a:t>
              </a:r>
              <a:r>
                <a:rPr lang="en-US" sz="1200">
                  <a:latin typeface="Segoe UI Historic" panose="020B0502040204020203" pitchFamily="34" charset="0"/>
                  <a:ea typeface="Segoe UI Historic" panose="020B0502040204020203" pitchFamily="34" charset="0"/>
                  <a:cs typeface="Segoe UI Historic" panose="020B0502040204020203" pitchFamily="34" charset="0"/>
                </a:rPr>
                <a:t> return item at index</a:t>
              </a:r>
            </a:p>
            <a:p>
              <a:r>
                <a:rPr lang="en-US" sz="1200" u="sng">
                  <a:latin typeface="Segoe UI Historic" panose="020B0502040204020203" pitchFamily="34" charset="0"/>
                  <a:ea typeface="Segoe UI Historic" panose="020B0502040204020203" pitchFamily="34" charset="0"/>
                  <a:cs typeface="Segoe UI Historic" panose="020B0502040204020203" pitchFamily="34" charset="0"/>
                </a:rPr>
                <a:t>set(item, index)</a:t>
              </a:r>
              <a:r>
                <a:rPr lang="en-US" sz="1200">
                  <a:latin typeface="Segoe UI Historic" panose="020B0502040204020203" pitchFamily="34" charset="0"/>
                  <a:ea typeface="Segoe UI Historic" panose="020B0502040204020203" pitchFamily="34" charset="0"/>
                  <a:cs typeface="Segoe UI Historic" panose="020B0502040204020203" pitchFamily="34" charset="0"/>
                </a:rPr>
                <a:t> replace item at index</a:t>
              </a:r>
            </a:p>
            <a:p>
              <a:r>
                <a:rPr lang="en-US" sz="1200" u="sng">
                  <a:latin typeface="Segoe UI Historic" panose="020B0502040204020203" pitchFamily="34" charset="0"/>
                  <a:ea typeface="Segoe UI Historic" panose="020B0502040204020203" pitchFamily="34" charset="0"/>
                  <a:cs typeface="Segoe UI Historic" panose="020B0502040204020203" pitchFamily="34" charset="0"/>
                </a:rPr>
                <a:t>add(item)</a:t>
              </a:r>
              <a:r>
                <a:rPr lang="en-US" sz="1200">
                  <a:latin typeface="Segoe UI Historic" panose="020B0502040204020203" pitchFamily="34" charset="0"/>
                  <a:ea typeface="Segoe UI Historic" panose="020B0502040204020203" pitchFamily="34" charset="0"/>
                  <a:cs typeface="Segoe UI Historic" panose="020B0502040204020203" pitchFamily="34" charset="0"/>
                </a:rPr>
                <a:t> add item to end of list</a:t>
              </a:r>
            </a:p>
            <a:p>
              <a:r>
                <a:rPr lang="en-US" sz="1200" u="sng">
                  <a:latin typeface="Segoe UI Historic" panose="020B0502040204020203" pitchFamily="34" charset="0"/>
                  <a:ea typeface="Segoe UI Historic" panose="020B0502040204020203" pitchFamily="34" charset="0"/>
                  <a:cs typeface="Segoe UI Historic" panose="020B0502040204020203" pitchFamily="34" charset="0"/>
                </a:rPr>
                <a:t>insert(item, index)</a:t>
              </a:r>
              <a:r>
                <a:rPr lang="en-US" sz="1200">
                  <a:latin typeface="Segoe UI Historic" panose="020B0502040204020203" pitchFamily="34" charset="0"/>
                  <a:ea typeface="Segoe UI Historic" panose="020B0502040204020203" pitchFamily="34" charset="0"/>
                  <a:cs typeface="Segoe UI Historic" panose="020B0502040204020203" pitchFamily="34" charset="0"/>
                </a:rPr>
                <a:t> add item at index</a:t>
              </a:r>
            </a:p>
            <a:p>
              <a:r>
                <a:rPr lang="en-US" sz="1200" u="sng">
                  <a:latin typeface="Segoe UI Historic" panose="020B0502040204020203" pitchFamily="34" charset="0"/>
                  <a:ea typeface="Segoe UI Historic" panose="020B0502040204020203" pitchFamily="34" charset="0"/>
                  <a:cs typeface="Segoe UI Historic" panose="020B0502040204020203" pitchFamily="34" charset="0"/>
                </a:rPr>
                <a:t>delete(index)</a:t>
              </a:r>
              <a:r>
                <a:rPr lang="en-US" sz="1200">
                  <a:latin typeface="Segoe UI Historic" panose="020B0502040204020203" pitchFamily="34" charset="0"/>
                  <a:ea typeface="Segoe UI Historic" panose="020B0502040204020203" pitchFamily="34" charset="0"/>
                  <a:cs typeface="Segoe UI Historic" panose="020B0502040204020203" pitchFamily="34" charset="0"/>
                </a:rPr>
                <a:t> delete item at index</a:t>
              </a:r>
            </a:p>
            <a:p>
              <a:r>
                <a:rPr lang="en-US" sz="1200" u="sng">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a:latin typeface="Segoe UI Historic" panose="020B0502040204020203" pitchFamily="34" charset="0"/>
                  <a:ea typeface="Segoe UI Historic" panose="020B0502040204020203" pitchFamily="34" charset="0"/>
                  <a:cs typeface="Segoe UI Historic" panose="020B0502040204020203" pitchFamily="34" charset="0"/>
                </a:rPr>
                <a:t> count of items</a:t>
              </a:r>
            </a:p>
          </p:txBody>
        </p:sp>
        <p:sp>
          <p:nvSpPr>
            <p:cNvPr id="11" name="TextBox 10">
              <a:extLst>
                <a:ext uri="{FF2B5EF4-FFF2-40B4-BE49-F238E27FC236}">
                  <a16:creationId xmlns:a16="http://schemas.microsoft.com/office/drawing/2014/main" id="{C067E9F4-1611-8E40-804F-2B6F6484B918}"/>
                </a:ext>
              </a:extLst>
            </p:cNvPr>
            <p:cNvSpPr txBox="1"/>
            <p:nvPr/>
          </p:nvSpPr>
          <p:spPr>
            <a:xfrm>
              <a:off x="924590" y="2078829"/>
              <a:ext cx="2035232" cy="338554"/>
            </a:xfrm>
            <a:prstGeom prst="rect">
              <a:avLst/>
            </a:prstGeom>
            <a:noFill/>
          </p:spPr>
          <p:txBody>
            <a:bodyPr wrap="square" rtlCol="0">
              <a:spAutoFit/>
            </a:bodyPr>
            <a:lstStyle/>
            <a:p>
              <a:r>
                <a:rPr lang="en-US" sz="1600" b="1">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12" name="TextBox 11">
              <a:extLst>
                <a:ext uri="{FF2B5EF4-FFF2-40B4-BE49-F238E27FC236}">
                  <a16:creationId xmlns:a16="http://schemas.microsoft.com/office/drawing/2014/main" id="{672743E1-818A-A74B-8726-813FB5B7BAA2}"/>
                </a:ext>
              </a:extLst>
            </p:cNvPr>
            <p:cNvSpPr txBox="1"/>
            <p:nvPr/>
          </p:nvSpPr>
          <p:spPr>
            <a:xfrm>
              <a:off x="928934" y="2680374"/>
              <a:ext cx="2035232" cy="338554"/>
            </a:xfrm>
            <a:prstGeom prst="rect">
              <a:avLst/>
            </a:prstGeom>
            <a:noFill/>
          </p:spPr>
          <p:txBody>
            <a:bodyPr wrap="square" rtlCol="0">
              <a:spAutoFit/>
            </a:bodyPr>
            <a:lstStyle/>
            <a:p>
              <a:r>
                <a:rPr lang="en-US" sz="1600" b="1">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13" name="TextBox 12">
              <a:extLst>
                <a:ext uri="{FF2B5EF4-FFF2-40B4-BE49-F238E27FC236}">
                  <a16:creationId xmlns:a16="http://schemas.microsoft.com/office/drawing/2014/main" id="{75E12272-2475-914C-8E8F-9B614B67DB3F}"/>
                </a:ext>
              </a:extLst>
            </p:cNvPr>
            <p:cNvSpPr txBox="1"/>
            <p:nvPr/>
          </p:nvSpPr>
          <p:spPr>
            <a:xfrm>
              <a:off x="1098581" y="2310260"/>
              <a:ext cx="1861241" cy="461665"/>
            </a:xfrm>
            <a:prstGeom prst="rect">
              <a:avLst/>
            </a:prstGeom>
            <a:noFill/>
          </p:spPr>
          <p:txBody>
            <a:bodyPr wrap="square" rtlCol="0">
              <a:spAutoFit/>
            </a:bodyPr>
            <a:lstStyle/>
            <a:p>
              <a:r>
                <a:rPr lang="en-US" sz="1200">
                  <a:latin typeface="Segoe UI Historic" panose="020B0502040204020203" pitchFamily="34" charset="0"/>
                  <a:ea typeface="Segoe UI Historic" panose="020B0502040204020203" pitchFamily="34" charset="0"/>
                  <a:cs typeface="Segoe UI Historic" panose="020B0502040204020203" pitchFamily="34" charset="0"/>
                </a:rPr>
                <a:t>Set of ordered items</a:t>
              </a:r>
            </a:p>
            <a:p>
              <a:r>
                <a:rPr lang="en-US" sz="1200">
                  <a:latin typeface="Segoe UI Historic" panose="020B0502040204020203" pitchFamily="34" charset="0"/>
                  <a:ea typeface="Segoe UI Historic" panose="020B0502040204020203" pitchFamily="34" charset="0"/>
                  <a:cs typeface="Segoe UI Historic" panose="020B0502040204020203" pitchFamily="34" charset="0"/>
                </a:rPr>
                <a:t>Count of items</a:t>
              </a:r>
            </a:p>
          </p:txBody>
        </p:sp>
      </p:grpSp>
      <p:grpSp>
        <p:nvGrpSpPr>
          <p:cNvPr id="14" name="Group 13">
            <a:extLst>
              <a:ext uri="{FF2B5EF4-FFF2-40B4-BE49-F238E27FC236}">
                <a16:creationId xmlns:a16="http://schemas.microsoft.com/office/drawing/2014/main" id="{564A5757-89FA-0143-BD2B-F76972EDBE3D}"/>
              </a:ext>
            </a:extLst>
          </p:cNvPr>
          <p:cNvGrpSpPr/>
          <p:nvPr/>
        </p:nvGrpSpPr>
        <p:grpSpPr>
          <a:xfrm>
            <a:off x="4544382" y="1759031"/>
            <a:ext cx="2657777" cy="3724197"/>
            <a:chOff x="908858" y="1530095"/>
            <a:chExt cx="2657777" cy="3724197"/>
          </a:xfrm>
        </p:grpSpPr>
        <p:sp>
          <p:nvSpPr>
            <p:cNvPr id="15" name="Rectangle 14">
              <a:extLst>
                <a:ext uri="{FF2B5EF4-FFF2-40B4-BE49-F238E27FC236}">
                  <a16:creationId xmlns:a16="http://schemas.microsoft.com/office/drawing/2014/main" id="{1DCEF0DC-9951-8549-9395-541F2C894848}"/>
                </a:ext>
              </a:extLst>
            </p:cNvPr>
            <p:cNvSpPr/>
            <p:nvPr/>
          </p:nvSpPr>
          <p:spPr>
            <a:xfrm>
              <a:off x="908858" y="2061556"/>
              <a:ext cx="2657777" cy="3192736"/>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3F5BEA-01A3-BD41-9BCF-EC87653B776B}"/>
                </a:ext>
              </a:extLst>
            </p:cNvPr>
            <p:cNvSpPr/>
            <p:nvPr/>
          </p:nvSpPr>
          <p:spPr>
            <a:xfrm>
              <a:off x="908858" y="1530095"/>
              <a:ext cx="2657777"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latin typeface="Segoe UI Historic" panose="020B0502040204020203" pitchFamily="34" charset="0"/>
                  <a:ea typeface="Segoe UI Historic" panose="020B0502040204020203" pitchFamily="34" charset="0"/>
                  <a:cs typeface="Segoe UI Historic" panose="020B0502040204020203" pitchFamily="34" charset="0"/>
                </a:rPr>
                <a:t>ArrayList</a:t>
              </a:r>
              <a:r>
                <a:rPr lang="en-US">
                  <a:latin typeface="Segoe UI Historic" panose="020B0502040204020203" pitchFamily="34" charset="0"/>
                  <a:ea typeface="Segoe UI Historic" panose="020B0502040204020203" pitchFamily="34" charset="0"/>
                  <a:cs typeface="Segoe UI Historic" panose="020B0502040204020203" pitchFamily="34" charset="0"/>
                </a:rPr>
                <a:t>&lt;E&gt;</a:t>
              </a:r>
            </a:p>
          </p:txBody>
        </p:sp>
        <p:sp>
          <p:nvSpPr>
            <p:cNvPr id="17" name="TextBox 16">
              <a:extLst>
                <a:ext uri="{FF2B5EF4-FFF2-40B4-BE49-F238E27FC236}">
                  <a16:creationId xmlns:a16="http://schemas.microsoft.com/office/drawing/2014/main" id="{A117FECF-C0AB-EA46-A3AD-A1B0A71DEE64}"/>
                </a:ext>
              </a:extLst>
            </p:cNvPr>
            <p:cNvSpPr txBox="1"/>
            <p:nvPr/>
          </p:nvSpPr>
          <p:spPr>
            <a:xfrm>
              <a:off x="1014216" y="2887740"/>
              <a:ext cx="2552037" cy="2308324"/>
            </a:xfrm>
            <a:prstGeom prst="rect">
              <a:avLst/>
            </a:prstGeom>
            <a:noFill/>
          </p:spPr>
          <p:txBody>
            <a:bodyPr wrap="square" rtlCol="0">
              <a:spAutoFit/>
            </a:bodyPr>
            <a:lstStyle/>
            <a:p>
              <a:r>
                <a:rPr lang="en-US" sz="1200" u="sng">
                  <a:latin typeface="Courier New" panose="02070309020205020404" pitchFamily="49" charset="0"/>
                  <a:cs typeface="Courier New" panose="02070309020205020404" pitchFamily="49" charset="0"/>
                </a:rPr>
                <a:t>get</a:t>
              </a:r>
              <a:r>
                <a:rPr lang="en-US" sz="1200">
                  <a:latin typeface="Courier New" panose="02070309020205020404" pitchFamily="49" charset="0"/>
                  <a:cs typeface="Courier New" panose="02070309020205020404" pitchFamily="49" charset="0"/>
                </a:rPr>
                <a:t> return data[index]</a:t>
              </a:r>
            </a:p>
            <a:p>
              <a:r>
                <a:rPr lang="en-US" sz="1200" u="sng">
                  <a:latin typeface="Courier New" panose="02070309020205020404" pitchFamily="49" charset="0"/>
                  <a:cs typeface="Courier New" panose="02070309020205020404" pitchFamily="49" charset="0"/>
                </a:rPr>
                <a:t>set</a:t>
              </a:r>
              <a:r>
                <a:rPr lang="en-US" sz="1200">
                  <a:latin typeface="Courier New" panose="02070309020205020404" pitchFamily="49" charset="0"/>
                  <a:cs typeface="Courier New" panose="02070309020205020404" pitchFamily="49" charset="0"/>
                </a:rPr>
                <a:t> data[index] = value</a:t>
              </a:r>
            </a:p>
            <a:p>
              <a:r>
                <a:rPr lang="en-US" sz="1200" u="sng">
                  <a:latin typeface="Courier New" panose="02070309020205020404" pitchFamily="49" charset="0"/>
                  <a:cs typeface="Courier New" panose="02070309020205020404" pitchFamily="49" charset="0"/>
                </a:rPr>
                <a:t>add</a:t>
              </a:r>
              <a:r>
                <a:rPr lang="en-US" sz="1200">
                  <a:latin typeface="Courier New" panose="02070309020205020404" pitchFamily="49" charset="0"/>
                  <a:cs typeface="Courier New" panose="02070309020205020404" pitchFamily="49" charset="0"/>
                </a:rPr>
                <a:t> data[size] = value, if out of space grow data</a:t>
              </a:r>
            </a:p>
            <a:p>
              <a:r>
                <a:rPr lang="en-US" sz="1200" u="sng">
                  <a:latin typeface="Courier New" panose="02070309020205020404" pitchFamily="49" charset="0"/>
                  <a:cs typeface="Courier New" panose="02070309020205020404" pitchFamily="49" charset="0"/>
                </a:rPr>
                <a:t>insert</a:t>
              </a:r>
              <a:r>
                <a:rPr lang="en-US" sz="1200">
                  <a:latin typeface="Courier New" panose="02070309020205020404" pitchFamily="49" charset="0"/>
                  <a:cs typeface="Courier New" panose="02070309020205020404" pitchFamily="49" charset="0"/>
                </a:rPr>
                <a:t> shift values to make hole at index, data[index] = value, if out of space grow data</a:t>
              </a:r>
            </a:p>
            <a:p>
              <a:r>
                <a:rPr lang="en-US" sz="1200" u="sng">
                  <a:latin typeface="Courier New" panose="02070309020205020404" pitchFamily="49" charset="0"/>
                  <a:cs typeface="Courier New" panose="02070309020205020404" pitchFamily="49" charset="0"/>
                </a:rPr>
                <a:t>delete</a:t>
              </a:r>
              <a:r>
                <a:rPr lang="en-US" sz="1200">
                  <a:latin typeface="Courier New" panose="02070309020205020404" pitchFamily="49" charset="0"/>
                  <a:cs typeface="Courier New" panose="02070309020205020404" pitchFamily="49" charset="0"/>
                </a:rPr>
                <a:t> shift following values forward</a:t>
              </a:r>
            </a:p>
            <a:p>
              <a:r>
                <a:rPr lang="en-US" sz="1200" u="sng">
                  <a:latin typeface="Courier New" panose="02070309020205020404" pitchFamily="49" charset="0"/>
                  <a:cs typeface="Courier New" panose="02070309020205020404" pitchFamily="49" charset="0"/>
                </a:rPr>
                <a:t>size</a:t>
              </a:r>
              <a:r>
                <a:rPr lang="en-US" sz="1200">
                  <a:latin typeface="Courier New" panose="02070309020205020404" pitchFamily="49" charset="0"/>
                  <a:cs typeface="Courier New" panose="02070309020205020404" pitchFamily="49" charset="0"/>
                </a:rPr>
                <a:t> return size </a:t>
              </a:r>
            </a:p>
            <a:p>
              <a:endParaRPr lang="en-US" sz="1200">
                <a:latin typeface="Courier New" panose="02070309020205020404" pitchFamily="49" charset="0"/>
                <a:cs typeface="Courier New" panose="02070309020205020404" pitchFamily="49" charset="0"/>
              </a:endParaRPr>
            </a:p>
          </p:txBody>
        </p:sp>
        <p:sp>
          <p:nvSpPr>
            <p:cNvPr id="21" name="TextBox 20">
              <a:extLst>
                <a:ext uri="{FF2B5EF4-FFF2-40B4-BE49-F238E27FC236}">
                  <a16:creationId xmlns:a16="http://schemas.microsoft.com/office/drawing/2014/main" id="{DB133611-4A70-664F-B844-EECCFAF6211B}"/>
                </a:ext>
              </a:extLst>
            </p:cNvPr>
            <p:cNvSpPr txBox="1"/>
            <p:nvPr/>
          </p:nvSpPr>
          <p:spPr>
            <a:xfrm>
              <a:off x="921215" y="2081381"/>
              <a:ext cx="2035232" cy="338554"/>
            </a:xfrm>
            <a:prstGeom prst="rect">
              <a:avLst/>
            </a:prstGeom>
            <a:noFill/>
          </p:spPr>
          <p:txBody>
            <a:bodyPr wrap="square" rtlCol="0">
              <a:spAutoFit/>
            </a:bodyPr>
            <a:lstStyle/>
            <a:p>
              <a:r>
                <a:rPr lang="en-US" sz="1600" b="1">
                  <a:solidFill>
                    <a:srgbClr val="B6A479"/>
                  </a:solidFill>
                  <a:latin typeface="Courier New" panose="02070309020205020404" pitchFamily="49" charset="0"/>
                  <a:cs typeface="Courier New" panose="02070309020205020404" pitchFamily="49" charset="0"/>
                </a:rPr>
                <a:t>state</a:t>
              </a:r>
            </a:p>
          </p:txBody>
        </p:sp>
        <p:sp>
          <p:nvSpPr>
            <p:cNvPr id="22" name="TextBox 21">
              <a:extLst>
                <a:ext uri="{FF2B5EF4-FFF2-40B4-BE49-F238E27FC236}">
                  <a16:creationId xmlns:a16="http://schemas.microsoft.com/office/drawing/2014/main" id="{E0F4E08F-BE00-D944-BD72-D11F3957FE6A}"/>
                </a:ext>
              </a:extLst>
            </p:cNvPr>
            <p:cNvSpPr txBox="1"/>
            <p:nvPr/>
          </p:nvSpPr>
          <p:spPr>
            <a:xfrm>
              <a:off x="921215" y="2673036"/>
              <a:ext cx="2035232" cy="338554"/>
            </a:xfrm>
            <a:prstGeom prst="rect">
              <a:avLst/>
            </a:prstGeom>
            <a:noFill/>
          </p:spPr>
          <p:txBody>
            <a:bodyPr wrap="square" rtlCol="0">
              <a:spAutoFit/>
            </a:bodyPr>
            <a:lstStyle/>
            <a:p>
              <a:r>
                <a:rPr lang="en-US" sz="1600" b="1">
                  <a:solidFill>
                    <a:srgbClr val="B6A479"/>
                  </a:solidFill>
                  <a:latin typeface="Courier New" panose="02070309020205020404" pitchFamily="49" charset="0"/>
                  <a:cs typeface="Courier New" panose="02070309020205020404" pitchFamily="49" charset="0"/>
                </a:rPr>
                <a:t>behavior</a:t>
              </a:r>
            </a:p>
          </p:txBody>
        </p:sp>
        <p:sp>
          <p:nvSpPr>
            <p:cNvPr id="23" name="TextBox 22">
              <a:extLst>
                <a:ext uri="{FF2B5EF4-FFF2-40B4-BE49-F238E27FC236}">
                  <a16:creationId xmlns:a16="http://schemas.microsoft.com/office/drawing/2014/main" id="{20BAFEE5-1B0F-8D40-8570-06197721D780}"/>
                </a:ext>
              </a:extLst>
            </p:cNvPr>
            <p:cNvSpPr txBox="1"/>
            <p:nvPr/>
          </p:nvSpPr>
          <p:spPr>
            <a:xfrm>
              <a:off x="1014598" y="2298929"/>
              <a:ext cx="2035232" cy="461665"/>
            </a:xfrm>
            <a:prstGeom prst="rect">
              <a:avLst/>
            </a:prstGeom>
            <a:noFill/>
          </p:spPr>
          <p:txBody>
            <a:bodyPr wrap="square" rtlCol="0">
              <a:spAutoFit/>
            </a:bodyPr>
            <a:lstStyle/>
            <a:p>
              <a:r>
                <a:rPr lang="en-US" sz="1200">
                  <a:latin typeface="Courier New" panose="02070309020205020404" pitchFamily="49" charset="0"/>
                  <a:cs typeface="Courier New" panose="02070309020205020404" pitchFamily="49" charset="0"/>
                </a:rPr>
                <a:t>data[]</a:t>
              </a:r>
            </a:p>
            <a:p>
              <a:r>
                <a:rPr lang="en-US" sz="1200">
                  <a:latin typeface="Courier New" panose="02070309020205020404" pitchFamily="49" charset="0"/>
                  <a:cs typeface="Courier New" panose="02070309020205020404" pitchFamily="49" charset="0"/>
                </a:rPr>
                <a:t>size</a:t>
              </a:r>
            </a:p>
          </p:txBody>
        </p:sp>
      </p:grpSp>
      <p:grpSp>
        <p:nvGrpSpPr>
          <p:cNvPr id="27" name="Group 26">
            <a:extLst>
              <a:ext uri="{FF2B5EF4-FFF2-40B4-BE49-F238E27FC236}">
                <a16:creationId xmlns:a16="http://schemas.microsoft.com/office/drawing/2014/main" id="{C6694FE3-244F-5A43-8C03-0B22CBD4D206}"/>
              </a:ext>
            </a:extLst>
          </p:cNvPr>
          <p:cNvGrpSpPr/>
          <p:nvPr/>
        </p:nvGrpSpPr>
        <p:grpSpPr>
          <a:xfrm>
            <a:off x="8740433" y="1761298"/>
            <a:ext cx="2666527" cy="3724197"/>
            <a:chOff x="900108" y="1530095"/>
            <a:chExt cx="2666527" cy="3724197"/>
          </a:xfrm>
        </p:grpSpPr>
        <p:sp>
          <p:nvSpPr>
            <p:cNvPr id="28" name="Rectangle 27">
              <a:extLst>
                <a:ext uri="{FF2B5EF4-FFF2-40B4-BE49-F238E27FC236}">
                  <a16:creationId xmlns:a16="http://schemas.microsoft.com/office/drawing/2014/main" id="{83DAA3B0-E0E4-164B-BF18-7B5320A1B496}"/>
                </a:ext>
              </a:extLst>
            </p:cNvPr>
            <p:cNvSpPr/>
            <p:nvPr/>
          </p:nvSpPr>
          <p:spPr>
            <a:xfrm>
              <a:off x="908858" y="2061556"/>
              <a:ext cx="2657777" cy="3192736"/>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F4BD516-127E-B340-94A3-E5BF805D40BB}"/>
                </a:ext>
              </a:extLst>
            </p:cNvPr>
            <p:cNvSpPr/>
            <p:nvPr/>
          </p:nvSpPr>
          <p:spPr>
            <a:xfrm>
              <a:off x="908858" y="1530095"/>
              <a:ext cx="2657777"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Segoe UI Historic" panose="020B0502040204020203" pitchFamily="34" charset="0"/>
                  <a:ea typeface="Segoe UI Historic" panose="020B0502040204020203" pitchFamily="34" charset="0"/>
                  <a:cs typeface="Segoe UI Historic" panose="020B0502040204020203" pitchFamily="34" charset="0"/>
                </a:rPr>
                <a:t>LinkedList&lt;E&gt;</a:t>
              </a:r>
            </a:p>
          </p:txBody>
        </p:sp>
        <p:sp>
          <p:nvSpPr>
            <p:cNvPr id="30" name="TextBox 29">
              <a:extLst>
                <a:ext uri="{FF2B5EF4-FFF2-40B4-BE49-F238E27FC236}">
                  <a16:creationId xmlns:a16="http://schemas.microsoft.com/office/drawing/2014/main" id="{67655239-7401-B044-9D2D-67657CA75D13}"/>
                </a:ext>
              </a:extLst>
            </p:cNvPr>
            <p:cNvSpPr txBox="1"/>
            <p:nvPr/>
          </p:nvSpPr>
          <p:spPr>
            <a:xfrm>
              <a:off x="998577" y="2920162"/>
              <a:ext cx="2552037" cy="2308324"/>
            </a:xfrm>
            <a:prstGeom prst="rect">
              <a:avLst/>
            </a:prstGeom>
            <a:noFill/>
          </p:spPr>
          <p:txBody>
            <a:bodyPr wrap="square" rtlCol="0">
              <a:spAutoFit/>
            </a:bodyPr>
            <a:lstStyle/>
            <a:p>
              <a:r>
                <a:rPr lang="en-US" sz="1200" u="sng">
                  <a:latin typeface="Courier New" panose="02070309020205020404" pitchFamily="49" charset="0"/>
                  <a:cs typeface="Courier New" panose="02070309020205020404" pitchFamily="49" charset="0"/>
                </a:rPr>
                <a:t>get</a:t>
              </a:r>
              <a:r>
                <a:rPr lang="en-US" sz="1200">
                  <a:latin typeface="Courier New" panose="02070309020205020404" pitchFamily="49" charset="0"/>
                  <a:cs typeface="Courier New" panose="02070309020205020404" pitchFamily="49" charset="0"/>
                </a:rPr>
                <a:t> loop until index, return node’s value</a:t>
              </a:r>
            </a:p>
            <a:p>
              <a:r>
                <a:rPr lang="en-US" sz="1200" u="sng">
                  <a:latin typeface="Courier New" panose="02070309020205020404" pitchFamily="49" charset="0"/>
                  <a:cs typeface="Courier New" panose="02070309020205020404" pitchFamily="49" charset="0"/>
                </a:rPr>
                <a:t>set</a:t>
              </a:r>
              <a:r>
                <a:rPr lang="en-US" sz="1200">
                  <a:latin typeface="Courier New" panose="02070309020205020404" pitchFamily="49" charset="0"/>
                  <a:cs typeface="Courier New" panose="02070309020205020404" pitchFamily="49" charset="0"/>
                </a:rPr>
                <a:t> loop until index, update node’s value</a:t>
              </a:r>
            </a:p>
            <a:p>
              <a:r>
                <a:rPr lang="en-US" sz="1200" u="sng">
                  <a:latin typeface="Courier New" panose="02070309020205020404" pitchFamily="49" charset="0"/>
                  <a:cs typeface="Courier New" panose="02070309020205020404" pitchFamily="49" charset="0"/>
                </a:rPr>
                <a:t>add</a:t>
              </a:r>
              <a:r>
                <a:rPr lang="en-US" sz="1200">
                  <a:latin typeface="Courier New" panose="02070309020205020404" pitchFamily="49" charset="0"/>
                  <a:cs typeface="Courier New" panose="02070309020205020404" pitchFamily="49" charset="0"/>
                </a:rPr>
                <a:t> create new node, update next of last node</a:t>
              </a:r>
            </a:p>
            <a:p>
              <a:r>
                <a:rPr lang="en-US" sz="1200" u="sng">
                  <a:latin typeface="Courier New" panose="02070309020205020404" pitchFamily="49" charset="0"/>
                  <a:cs typeface="Courier New" panose="02070309020205020404" pitchFamily="49" charset="0"/>
                </a:rPr>
                <a:t>insert</a:t>
              </a:r>
              <a:r>
                <a:rPr lang="en-US" sz="1200">
                  <a:latin typeface="Courier New" panose="02070309020205020404" pitchFamily="49" charset="0"/>
                  <a:cs typeface="Courier New" panose="02070309020205020404" pitchFamily="49" charset="0"/>
                </a:rPr>
                <a:t> create new node, loop until index, update next fields</a:t>
              </a:r>
            </a:p>
            <a:p>
              <a:r>
                <a:rPr lang="en-US" sz="1200" u="sng">
                  <a:latin typeface="Courier New" panose="02070309020205020404" pitchFamily="49" charset="0"/>
                  <a:cs typeface="Courier New" panose="02070309020205020404" pitchFamily="49" charset="0"/>
                </a:rPr>
                <a:t>delete</a:t>
              </a:r>
              <a:r>
                <a:rPr lang="en-US" sz="1200">
                  <a:latin typeface="Courier New" panose="02070309020205020404" pitchFamily="49" charset="0"/>
                  <a:cs typeface="Courier New" panose="02070309020205020404" pitchFamily="49" charset="0"/>
                </a:rPr>
                <a:t> loop until index, skip node</a:t>
              </a:r>
            </a:p>
            <a:p>
              <a:r>
                <a:rPr lang="en-US" sz="1200" u="sng">
                  <a:latin typeface="Courier New" panose="02070309020205020404" pitchFamily="49" charset="0"/>
                  <a:cs typeface="Courier New" panose="02070309020205020404" pitchFamily="49" charset="0"/>
                </a:rPr>
                <a:t>size</a:t>
              </a:r>
              <a:r>
                <a:rPr lang="en-US" sz="1200">
                  <a:latin typeface="Courier New" panose="02070309020205020404" pitchFamily="49" charset="0"/>
                  <a:cs typeface="Courier New" panose="02070309020205020404" pitchFamily="49" charset="0"/>
                </a:rPr>
                <a:t> return size </a:t>
              </a:r>
            </a:p>
          </p:txBody>
        </p:sp>
        <p:sp>
          <p:nvSpPr>
            <p:cNvPr id="31" name="TextBox 30">
              <a:extLst>
                <a:ext uri="{FF2B5EF4-FFF2-40B4-BE49-F238E27FC236}">
                  <a16:creationId xmlns:a16="http://schemas.microsoft.com/office/drawing/2014/main" id="{BD4AFD5F-C708-F541-9F46-501AC1744530}"/>
                </a:ext>
              </a:extLst>
            </p:cNvPr>
            <p:cNvSpPr txBox="1"/>
            <p:nvPr/>
          </p:nvSpPr>
          <p:spPr>
            <a:xfrm>
              <a:off x="928946" y="2108378"/>
              <a:ext cx="2035232" cy="338554"/>
            </a:xfrm>
            <a:prstGeom prst="rect">
              <a:avLst/>
            </a:prstGeom>
            <a:noFill/>
          </p:spPr>
          <p:txBody>
            <a:bodyPr wrap="square" rtlCol="0">
              <a:spAutoFit/>
            </a:bodyPr>
            <a:lstStyle/>
            <a:p>
              <a:r>
                <a:rPr lang="en-US" sz="1600" b="1">
                  <a:solidFill>
                    <a:srgbClr val="B6A479"/>
                  </a:solidFill>
                  <a:latin typeface="Courier New" panose="02070309020205020404" pitchFamily="49" charset="0"/>
                  <a:cs typeface="Courier New" panose="02070309020205020404" pitchFamily="49" charset="0"/>
                </a:rPr>
                <a:t>state</a:t>
              </a:r>
            </a:p>
          </p:txBody>
        </p:sp>
        <p:sp>
          <p:nvSpPr>
            <p:cNvPr id="32" name="TextBox 31">
              <a:extLst>
                <a:ext uri="{FF2B5EF4-FFF2-40B4-BE49-F238E27FC236}">
                  <a16:creationId xmlns:a16="http://schemas.microsoft.com/office/drawing/2014/main" id="{06B5DDFF-A304-EF41-8B96-E774C83534EC}"/>
                </a:ext>
              </a:extLst>
            </p:cNvPr>
            <p:cNvSpPr txBox="1"/>
            <p:nvPr/>
          </p:nvSpPr>
          <p:spPr>
            <a:xfrm>
              <a:off x="900108" y="2708653"/>
              <a:ext cx="2035232" cy="338554"/>
            </a:xfrm>
            <a:prstGeom prst="rect">
              <a:avLst/>
            </a:prstGeom>
            <a:noFill/>
          </p:spPr>
          <p:txBody>
            <a:bodyPr wrap="square" rtlCol="0">
              <a:spAutoFit/>
            </a:bodyPr>
            <a:lstStyle/>
            <a:p>
              <a:r>
                <a:rPr lang="en-US" sz="1600" b="1">
                  <a:solidFill>
                    <a:srgbClr val="B6A479"/>
                  </a:solidFill>
                  <a:latin typeface="Courier New" panose="02070309020205020404" pitchFamily="49" charset="0"/>
                  <a:cs typeface="Courier New" panose="02070309020205020404" pitchFamily="49" charset="0"/>
                </a:rPr>
                <a:t>behavior</a:t>
              </a:r>
            </a:p>
          </p:txBody>
        </p:sp>
        <p:sp>
          <p:nvSpPr>
            <p:cNvPr id="33" name="TextBox 32">
              <a:extLst>
                <a:ext uri="{FF2B5EF4-FFF2-40B4-BE49-F238E27FC236}">
                  <a16:creationId xmlns:a16="http://schemas.microsoft.com/office/drawing/2014/main" id="{3B1ADFBC-CC75-884A-8C3D-01701DAC770A}"/>
                </a:ext>
              </a:extLst>
            </p:cNvPr>
            <p:cNvSpPr txBox="1"/>
            <p:nvPr/>
          </p:nvSpPr>
          <p:spPr>
            <a:xfrm>
              <a:off x="1014598" y="2323643"/>
              <a:ext cx="2035232" cy="461665"/>
            </a:xfrm>
            <a:prstGeom prst="rect">
              <a:avLst/>
            </a:prstGeom>
            <a:noFill/>
          </p:spPr>
          <p:txBody>
            <a:bodyPr wrap="square" rtlCol="0">
              <a:spAutoFit/>
            </a:bodyPr>
            <a:lstStyle/>
            <a:p>
              <a:r>
                <a:rPr lang="en-US" sz="1200">
                  <a:latin typeface="Courier New" panose="02070309020205020404" pitchFamily="49" charset="0"/>
                  <a:cs typeface="Courier New" panose="02070309020205020404" pitchFamily="49" charset="0"/>
                </a:rPr>
                <a:t>Node front</a:t>
              </a:r>
            </a:p>
            <a:p>
              <a:r>
                <a:rPr lang="en-US" sz="1200">
                  <a:latin typeface="Courier New" panose="02070309020205020404" pitchFamily="49" charset="0"/>
                  <a:cs typeface="Courier New" panose="02070309020205020404" pitchFamily="49" charset="0"/>
                </a:rPr>
                <a:t>size</a:t>
              </a:r>
            </a:p>
          </p:txBody>
        </p:sp>
      </p:grpSp>
      <p:sp>
        <p:nvSpPr>
          <p:cNvPr id="36" name="TextBox 35">
            <a:extLst>
              <a:ext uri="{FF2B5EF4-FFF2-40B4-BE49-F238E27FC236}">
                <a16:creationId xmlns:a16="http://schemas.microsoft.com/office/drawing/2014/main" id="{A7CEC63F-12FF-DB4A-BE3C-A749935787C7}"/>
              </a:ext>
            </a:extLst>
          </p:cNvPr>
          <p:cNvSpPr txBox="1"/>
          <p:nvPr/>
        </p:nvSpPr>
        <p:spPr>
          <a:xfrm>
            <a:off x="3976855" y="1068198"/>
            <a:ext cx="3792833" cy="646331"/>
          </a:xfrm>
          <a:prstGeom prst="rect">
            <a:avLst/>
          </a:prstGeom>
          <a:noFill/>
        </p:spPr>
        <p:txBody>
          <a:bodyPr wrap="none" rtlCol="0">
            <a:spAutoFit/>
          </a:bodyPr>
          <a:lstStyle/>
          <a:p>
            <a:r>
              <a:rPr lang="en-US" b="1" err="1">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ArrayList</a:t>
            </a:r>
            <a:r>
              <a:rPr lang="en-US">
                <a:latin typeface="Segoe UI Historic" panose="020B0502040204020203" pitchFamily="34" charset="0"/>
                <a:ea typeface="Segoe UI Historic" panose="020B0502040204020203" pitchFamily="34" charset="0"/>
                <a:cs typeface="Segoe UI Historic" panose="020B0502040204020203" pitchFamily="34" charset="0"/>
              </a:rPr>
              <a:t> </a:t>
            </a:r>
          </a:p>
          <a:p>
            <a:r>
              <a:rPr lang="en-US">
                <a:latin typeface="Segoe UI Historic" panose="020B0502040204020203" pitchFamily="34" charset="0"/>
                <a:ea typeface="Segoe UI Historic" panose="020B0502040204020203" pitchFamily="34" charset="0"/>
                <a:cs typeface="Segoe UI Historic" panose="020B0502040204020203" pitchFamily="34" charset="0"/>
              </a:rPr>
              <a:t>uses an Array as underlying storage</a:t>
            </a:r>
          </a:p>
        </p:txBody>
      </p:sp>
      <p:sp>
        <p:nvSpPr>
          <p:cNvPr id="37" name="TextBox 36">
            <a:extLst>
              <a:ext uri="{FF2B5EF4-FFF2-40B4-BE49-F238E27FC236}">
                <a16:creationId xmlns:a16="http://schemas.microsoft.com/office/drawing/2014/main" id="{6E196E39-5A80-2244-812E-EBC495E5B20B}"/>
              </a:ext>
            </a:extLst>
          </p:cNvPr>
          <p:cNvSpPr txBox="1"/>
          <p:nvPr/>
        </p:nvSpPr>
        <p:spPr>
          <a:xfrm>
            <a:off x="8291895" y="1068198"/>
            <a:ext cx="3563604" cy="646331"/>
          </a:xfrm>
          <a:prstGeom prst="rect">
            <a:avLst/>
          </a:prstGeom>
          <a:noFill/>
        </p:spPr>
        <p:txBody>
          <a:bodyPr wrap="none" rtlCol="0">
            <a:spAutoFit/>
          </a:bodyPr>
          <a:lstStyle/>
          <a:p>
            <a:r>
              <a:rPr lang="en-US" b="1">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LinkedList</a:t>
            </a:r>
            <a:endParaRPr lang="en-US">
              <a:latin typeface="Segoe UI Historic" panose="020B0502040204020203" pitchFamily="34" charset="0"/>
              <a:ea typeface="Segoe UI Historic" panose="020B0502040204020203" pitchFamily="34" charset="0"/>
              <a:cs typeface="Segoe UI Historic" panose="020B0502040204020203" pitchFamily="34" charset="0"/>
            </a:endParaRPr>
          </a:p>
          <a:p>
            <a:pPr algn="ctr"/>
            <a:r>
              <a:rPr lang="en-US">
                <a:latin typeface="Segoe UI Historic" panose="020B0502040204020203" pitchFamily="34" charset="0"/>
                <a:ea typeface="Segoe UI Historic" panose="020B0502040204020203" pitchFamily="34" charset="0"/>
                <a:cs typeface="Segoe UI Historic" panose="020B0502040204020203" pitchFamily="34" charset="0"/>
              </a:rPr>
              <a:t>uses nodes as underlying storage</a:t>
            </a:r>
          </a:p>
        </p:txBody>
      </p:sp>
      <p:graphicFrame>
        <p:nvGraphicFramePr>
          <p:cNvPr id="38" name="Table 37">
            <a:extLst>
              <a:ext uri="{FF2B5EF4-FFF2-40B4-BE49-F238E27FC236}">
                <a16:creationId xmlns:a16="http://schemas.microsoft.com/office/drawing/2014/main" id="{9B86F5D7-01E5-7D4D-B802-40AA5DCA5EF8}"/>
              </a:ext>
            </a:extLst>
          </p:cNvPr>
          <p:cNvGraphicFramePr>
            <a:graphicFrameLocks noGrp="1"/>
          </p:cNvGraphicFramePr>
          <p:nvPr/>
        </p:nvGraphicFramePr>
        <p:xfrm>
          <a:off x="4273375" y="5554029"/>
          <a:ext cx="3166760" cy="729809"/>
        </p:xfrm>
        <a:graphic>
          <a:graphicData uri="http://schemas.openxmlformats.org/drawingml/2006/table">
            <a:tbl>
              <a:tblPr firstRow="1" bandRow="1">
                <a:tableStyleId>{5C22544A-7EE6-4342-B048-85BDC9FD1C3A}</a:tableStyleId>
              </a:tblPr>
              <a:tblGrid>
                <a:gridCol w="633352">
                  <a:extLst>
                    <a:ext uri="{9D8B030D-6E8A-4147-A177-3AD203B41FA5}">
                      <a16:colId xmlns:a16="http://schemas.microsoft.com/office/drawing/2014/main" val="4248359978"/>
                    </a:ext>
                  </a:extLst>
                </a:gridCol>
                <a:gridCol w="633352">
                  <a:extLst>
                    <a:ext uri="{9D8B030D-6E8A-4147-A177-3AD203B41FA5}">
                      <a16:colId xmlns:a16="http://schemas.microsoft.com/office/drawing/2014/main" val="2810211850"/>
                    </a:ext>
                  </a:extLst>
                </a:gridCol>
                <a:gridCol w="633352">
                  <a:extLst>
                    <a:ext uri="{9D8B030D-6E8A-4147-A177-3AD203B41FA5}">
                      <a16:colId xmlns:a16="http://schemas.microsoft.com/office/drawing/2014/main" val="1860582927"/>
                    </a:ext>
                  </a:extLst>
                </a:gridCol>
                <a:gridCol w="633352">
                  <a:extLst>
                    <a:ext uri="{9D8B030D-6E8A-4147-A177-3AD203B41FA5}">
                      <a16:colId xmlns:a16="http://schemas.microsoft.com/office/drawing/2014/main" val="4218443044"/>
                    </a:ext>
                  </a:extLst>
                </a:gridCol>
                <a:gridCol w="633352">
                  <a:extLst>
                    <a:ext uri="{9D8B030D-6E8A-4147-A177-3AD203B41FA5}">
                      <a16:colId xmlns:a16="http://schemas.microsoft.com/office/drawing/2014/main" val="3149305604"/>
                    </a:ext>
                  </a:extLst>
                </a:gridCol>
              </a:tblGrid>
              <a:tr h="277313">
                <a:tc>
                  <a:txBody>
                    <a:bodyPr/>
                    <a:lstStyle/>
                    <a:p>
                      <a:pPr algn="ctr"/>
                      <a:r>
                        <a:rPr lang="en-US" sz="1400" b="0">
                          <a:solidFill>
                            <a:srgbClr val="B6A479"/>
                          </a:solidFill>
                          <a:latin typeface="Courier New" panose="02070309020205020404" pitchFamily="49" charset="0"/>
                          <a:cs typeface="Courier New" panose="02070309020205020404" pitchFamily="49" charset="0"/>
                        </a:rPr>
                        <a:t>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a:solidFill>
                            <a:srgbClr val="B6A479"/>
                          </a:solidFill>
                          <a:latin typeface="Courier New" panose="02070309020205020404" pitchFamily="49" charset="0"/>
                          <a:cs typeface="Courier New" panose="02070309020205020404" pitchFamily="49" charset="0"/>
                        </a:rPr>
                        <a:t>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a:solidFill>
                            <a:srgbClr val="B6A479"/>
                          </a:solidFill>
                          <a:latin typeface="Courier New" panose="02070309020205020404" pitchFamily="49" charset="0"/>
                          <a:cs typeface="Courier New" panose="02070309020205020404" pitchFamily="49" charset="0"/>
                        </a:rPr>
                        <a:t>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a:solidFill>
                            <a:srgbClr val="B6A479"/>
                          </a:solidFill>
                          <a:latin typeface="Courier New" panose="02070309020205020404" pitchFamily="49" charset="0"/>
                          <a:cs typeface="Courier New" panose="02070309020205020404" pitchFamily="49" charset="0"/>
                        </a:rPr>
                        <a:t>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a:solidFill>
                            <a:srgbClr val="B6A479"/>
                          </a:solidFill>
                          <a:latin typeface="Courier New" panose="02070309020205020404" pitchFamily="49" charset="0"/>
                          <a:cs typeface="Courier New" panose="02070309020205020404" pitchFamily="49" charset="0"/>
                        </a:rPr>
                        <a:t>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4633687"/>
                  </a:ext>
                </a:extLst>
              </a:tr>
              <a:tr h="425009">
                <a:tc>
                  <a:txBody>
                    <a:bodyPr/>
                    <a:lstStyle/>
                    <a:p>
                      <a:pPr algn="ctr"/>
                      <a:r>
                        <a:rPr lang="en-US" sz="1400" b="1">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88.6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26.1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94.4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8680631"/>
                  </a:ext>
                </a:extLst>
              </a:tr>
            </a:tbl>
          </a:graphicData>
        </a:graphic>
      </p:graphicFrame>
      <p:sp>
        <p:nvSpPr>
          <p:cNvPr id="40" name="Left Bracket 39">
            <a:extLst>
              <a:ext uri="{FF2B5EF4-FFF2-40B4-BE49-F238E27FC236}">
                <a16:creationId xmlns:a16="http://schemas.microsoft.com/office/drawing/2014/main" id="{13D5CEA5-26BB-104D-865A-8C8348900F1E}"/>
              </a:ext>
            </a:extLst>
          </p:cNvPr>
          <p:cNvSpPr/>
          <p:nvPr/>
        </p:nvSpPr>
        <p:spPr>
          <a:xfrm rot="16200000">
            <a:off x="5162539" y="5424641"/>
            <a:ext cx="80670" cy="1858998"/>
          </a:xfrm>
          <a:prstGeom prst="leftBracket">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Left Bracket 40">
            <a:extLst>
              <a:ext uri="{FF2B5EF4-FFF2-40B4-BE49-F238E27FC236}">
                <a16:creationId xmlns:a16="http://schemas.microsoft.com/office/drawing/2014/main" id="{EC487118-BCF6-F64B-957B-1476318C1675}"/>
              </a:ext>
            </a:extLst>
          </p:cNvPr>
          <p:cNvSpPr/>
          <p:nvPr/>
        </p:nvSpPr>
        <p:spPr>
          <a:xfrm rot="16200000">
            <a:off x="6792267" y="5746949"/>
            <a:ext cx="80671" cy="1214379"/>
          </a:xfrm>
          <a:prstGeom prst="leftBracket">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2" name="Group 81">
            <a:extLst>
              <a:ext uri="{FF2B5EF4-FFF2-40B4-BE49-F238E27FC236}">
                <a16:creationId xmlns:a16="http://schemas.microsoft.com/office/drawing/2014/main" id="{C4710E77-30F6-BD47-82C8-5A3C1EA80C3A}"/>
              </a:ext>
            </a:extLst>
          </p:cNvPr>
          <p:cNvGrpSpPr/>
          <p:nvPr/>
        </p:nvGrpSpPr>
        <p:grpSpPr>
          <a:xfrm>
            <a:off x="8596893" y="5643902"/>
            <a:ext cx="3036054" cy="444216"/>
            <a:chOff x="6161778" y="2203456"/>
            <a:chExt cx="3036054" cy="444216"/>
          </a:xfrm>
        </p:grpSpPr>
        <p:grpSp>
          <p:nvGrpSpPr>
            <p:cNvPr id="57" name="Group 56">
              <a:extLst>
                <a:ext uri="{FF2B5EF4-FFF2-40B4-BE49-F238E27FC236}">
                  <a16:creationId xmlns:a16="http://schemas.microsoft.com/office/drawing/2014/main" id="{49EF16FF-58FB-264B-8DB1-1A7DF08DD5F7}"/>
                </a:ext>
              </a:extLst>
            </p:cNvPr>
            <p:cNvGrpSpPr/>
            <p:nvPr/>
          </p:nvGrpSpPr>
          <p:grpSpPr>
            <a:xfrm>
              <a:off x="6161778" y="2213423"/>
              <a:ext cx="1018250" cy="434249"/>
              <a:chOff x="6161778" y="2213423"/>
              <a:chExt cx="1018250" cy="434249"/>
            </a:xfrm>
          </p:grpSpPr>
          <p:sp>
            <p:nvSpPr>
              <p:cNvPr id="49" name="Rectangle 48">
                <a:extLst>
                  <a:ext uri="{FF2B5EF4-FFF2-40B4-BE49-F238E27FC236}">
                    <a16:creationId xmlns:a16="http://schemas.microsoft.com/office/drawing/2014/main" id="{64953385-55C9-184C-B36C-88306658C0A3}"/>
                  </a:ext>
                </a:extLst>
              </p:cNvPr>
              <p:cNvSpPr/>
              <p:nvPr/>
            </p:nvSpPr>
            <p:spPr>
              <a:xfrm>
                <a:off x="6168868" y="2213423"/>
                <a:ext cx="839156"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1AF6414D-45CA-B646-89B8-57A0593B610B}"/>
                  </a:ext>
                </a:extLst>
              </p:cNvPr>
              <p:cNvCxnSpPr>
                <a:cxnSpLocks/>
              </p:cNvCxnSpPr>
              <p:nvPr/>
            </p:nvCxnSpPr>
            <p:spPr>
              <a:xfrm>
                <a:off x="6783859" y="2217395"/>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5D480ADA-831D-E949-A378-E9F31C919026}"/>
                  </a:ext>
                </a:extLst>
              </p:cNvPr>
              <p:cNvSpPr txBox="1"/>
              <p:nvPr/>
            </p:nvSpPr>
            <p:spPr>
              <a:xfrm>
                <a:off x="6161778" y="2278406"/>
                <a:ext cx="654207" cy="307777"/>
              </a:xfrm>
              <a:prstGeom prst="rect">
                <a:avLst/>
              </a:prstGeom>
              <a:noFill/>
            </p:spPr>
            <p:txBody>
              <a:bodyPr wrap="square" rtlCol="0">
                <a:spAutoFit/>
              </a:bodyPr>
              <a:lstStyle/>
              <a:p>
                <a:r>
                  <a:rPr lang="en-US" sz="1400" b="1">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88.6</a:t>
                </a:r>
              </a:p>
            </p:txBody>
          </p:sp>
          <p:cxnSp>
            <p:nvCxnSpPr>
              <p:cNvPr id="56" name="Straight Arrow Connector 55">
                <a:extLst>
                  <a:ext uri="{FF2B5EF4-FFF2-40B4-BE49-F238E27FC236}">
                    <a16:creationId xmlns:a16="http://schemas.microsoft.com/office/drawing/2014/main" id="{0FA0FD63-A3FA-E24A-86E0-633B96FF0EE9}"/>
                  </a:ext>
                </a:extLst>
              </p:cNvPr>
              <p:cNvCxnSpPr/>
              <p:nvPr/>
            </p:nvCxnSpPr>
            <p:spPr>
              <a:xfrm>
                <a:off x="6893781" y="2430547"/>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9D581BA7-1BC4-9940-A834-883D4BA3CC29}"/>
                </a:ext>
              </a:extLst>
            </p:cNvPr>
            <p:cNvGrpSpPr/>
            <p:nvPr/>
          </p:nvGrpSpPr>
          <p:grpSpPr>
            <a:xfrm>
              <a:off x="7257824" y="2213422"/>
              <a:ext cx="1018250" cy="434249"/>
              <a:chOff x="6161778" y="2213423"/>
              <a:chExt cx="1018250" cy="434249"/>
            </a:xfrm>
          </p:grpSpPr>
          <p:sp>
            <p:nvSpPr>
              <p:cNvPr id="59" name="Rectangle 58">
                <a:extLst>
                  <a:ext uri="{FF2B5EF4-FFF2-40B4-BE49-F238E27FC236}">
                    <a16:creationId xmlns:a16="http://schemas.microsoft.com/office/drawing/2014/main" id="{4DD35A45-F187-F44B-BBFD-D4BCB1087D75}"/>
                  </a:ext>
                </a:extLst>
              </p:cNvPr>
              <p:cNvSpPr/>
              <p:nvPr/>
            </p:nvSpPr>
            <p:spPr>
              <a:xfrm>
                <a:off x="6168868" y="2213423"/>
                <a:ext cx="839156"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CC468A67-02DD-684A-830F-FE150AF64347}"/>
                  </a:ext>
                </a:extLst>
              </p:cNvPr>
              <p:cNvCxnSpPr>
                <a:cxnSpLocks/>
              </p:cNvCxnSpPr>
              <p:nvPr/>
            </p:nvCxnSpPr>
            <p:spPr>
              <a:xfrm>
                <a:off x="6783859" y="2217395"/>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0FBC64E-6547-AF47-9F6C-F3751E786634}"/>
                  </a:ext>
                </a:extLst>
              </p:cNvPr>
              <p:cNvSpPr txBox="1"/>
              <p:nvPr/>
            </p:nvSpPr>
            <p:spPr>
              <a:xfrm>
                <a:off x="6161778" y="2278406"/>
                <a:ext cx="654207" cy="307777"/>
              </a:xfrm>
              <a:prstGeom prst="rect">
                <a:avLst/>
              </a:prstGeom>
              <a:noFill/>
            </p:spPr>
            <p:txBody>
              <a:bodyPr wrap="square" rtlCol="0">
                <a:spAutoFit/>
              </a:bodyPr>
              <a:lstStyle/>
              <a:p>
                <a:r>
                  <a:rPr lang="en-US" sz="1400" b="1">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26.1</a:t>
                </a:r>
              </a:p>
            </p:txBody>
          </p:sp>
          <p:cxnSp>
            <p:nvCxnSpPr>
              <p:cNvPr id="62" name="Straight Arrow Connector 61">
                <a:extLst>
                  <a:ext uri="{FF2B5EF4-FFF2-40B4-BE49-F238E27FC236}">
                    <a16:creationId xmlns:a16="http://schemas.microsoft.com/office/drawing/2014/main" id="{F3F8BBC4-6519-D649-B364-5E30B5CA23AC}"/>
                  </a:ext>
                </a:extLst>
              </p:cNvPr>
              <p:cNvCxnSpPr/>
              <p:nvPr/>
            </p:nvCxnSpPr>
            <p:spPr>
              <a:xfrm>
                <a:off x="6893781" y="2430547"/>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444DF68-BE9A-EA42-BCC0-343587B11979}"/>
                </a:ext>
              </a:extLst>
            </p:cNvPr>
            <p:cNvGrpSpPr/>
            <p:nvPr/>
          </p:nvGrpSpPr>
          <p:grpSpPr>
            <a:xfrm>
              <a:off x="8351586" y="2203456"/>
              <a:ext cx="846246" cy="434249"/>
              <a:chOff x="6161778" y="2213423"/>
              <a:chExt cx="846246" cy="434249"/>
            </a:xfrm>
          </p:grpSpPr>
          <p:sp>
            <p:nvSpPr>
              <p:cNvPr id="64" name="Rectangle 63">
                <a:extLst>
                  <a:ext uri="{FF2B5EF4-FFF2-40B4-BE49-F238E27FC236}">
                    <a16:creationId xmlns:a16="http://schemas.microsoft.com/office/drawing/2014/main" id="{AEE78C4C-2DE3-684A-A46A-FD5A84B27827}"/>
                  </a:ext>
                </a:extLst>
              </p:cNvPr>
              <p:cNvSpPr/>
              <p:nvPr/>
            </p:nvSpPr>
            <p:spPr>
              <a:xfrm>
                <a:off x="6168868" y="2213423"/>
                <a:ext cx="839156"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D5B97DED-5A2C-EF49-B2AB-4809D3FB7D1E}"/>
                  </a:ext>
                </a:extLst>
              </p:cNvPr>
              <p:cNvCxnSpPr>
                <a:cxnSpLocks/>
              </p:cNvCxnSpPr>
              <p:nvPr/>
            </p:nvCxnSpPr>
            <p:spPr>
              <a:xfrm>
                <a:off x="6783859" y="2217395"/>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EC686BE-AA3C-8C45-B621-1442E95F994B}"/>
                  </a:ext>
                </a:extLst>
              </p:cNvPr>
              <p:cNvSpPr txBox="1"/>
              <p:nvPr/>
            </p:nvSpPr>
            <p:spPr>
              <a:xfrm>
                <a:off x="6161778" y="2278406"/>
                <a:ext cx="654207" cy="307777"/>
              </a:xfrm>
              <a:prstGeom prst="rect">
                <a:avLst/>
              </a:prstGeom>
              <a:noFill/>
            </p:spPr>
            <p:txBody>
              <a:bodyPr wrap="square" rtlCol="0">
                <a:spAutoFit/>
              </a:bodyPr>
              <a:lstStyle/>
              <a:p>
                <a:r>
                  <a:rPr lang="en-US" sz="1400" b="1">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94.4</a:t>
                </a:r>
              </a:p>
            </p:txBody>
          </p:sp>
        </p:grpSp>
        <p:cxnSp>
          <p:nvCxnSpPr>
            <p:cNvPr id="81" name="Straight Connector 80">
              <a:extLst>
                <a:ext uri="{FF2B5EF4-FFF2-40B4-BE49-F238E27FC236}">
                  <a16:creationId xmlns:a16="http://schemas.microsoft.com/office/drawing/2014/main" id="{F6DC59D0-3643-A94B-890B-2F95B8B46C6A}"/>
                </a:ext>
              </a:extLst>
            </p:cNvPr>
            <p:cNvCxnSpPr/>
            <p:nvPr/>
          </p:nvCxnSpPr>
          <p:spPr>
            <a:xfrm flipH="1">
              <a:off x="8973667" y="2203456"/>
              <a:ext cx="224165" cy="444215"/>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01E5004D-E66B-5A4E-97C7-9218CBA22EAA}"/>
              </a:ext>
            </a:extLst>
          </p:cNvPr>
          <p:cNvSpPr txBox="1"/>
          <p:nvPr/>
        </p:nvSpPr>
        <p:spPr>
          <a:xfrm>
            <a:off x="4940622" y="6409070"/>
            <a:ext cx="524503" cy="261610"/>
          </a:xfrm>
          <a:prstGeom prst="rect">
            <a:avLst/>
          </a:prstGeom>
          <a:noFill/>
        </p:spPr>
        <p:txBody>
          <a:bodyPr wrap="none" rtlCol="0">
            <a:spAutoFit/>
          </a:bodyPr>
          <a:lstStyle/>
          <a:p>
            <a:r>
              <a:rPr lang="en-US" sz="1100">
                <a:latin typeface="Courier New" panose="02070309020205020404" pitchFamily="49" charset="0"/>
                <a:cs typeface="Courier New" panose="02070309020205020404" pitchFamily="49" charset="0"/>
              </a:rPr>
              <a:t>list</a:t>
            </a:r>
          </a:p>
        </p:txBody>
      </p:sp>
      <p:sp>
        <p:nvSpPr>
          <p:cNvPr id="84" name="TextBox 83">
            <a:extLst>
              <a:ext uri="{FF2B5EF4-FFF2-40B4-BE49-F238E27FC236}">
                <a16:creationId xmlns:a16="http://schemas.microsoft.com/office/drawing/2014/main" id="{8328DF02-FF08-C34D-A75C-5C1B6D714826}"/>
              </a:ext>
            </a:extLst>
          </p:cNvPr>
          <p:cNvSpPr txBox="1"/>
          <p:nvPr/>
        </p:nvSpPr>
        <p:spPr>
          <a:xfrm>
            <a:off x="6328173" y="6409070"/>
            <a:ext cx="1034257" cy="261610"/>
          </a:xfrm>
          <a:prstGeom prst="rect">
            <a:avLst/>
          </a:prstGeom>
          <a:noFill/>
        </p:spPr>
        <p:txBody>
          <a:bodyPr wrap="none" rtlCol="0">
            <a:spAutoFit/>
          </a:bodyPr>
          <a:lstStyle/>
          <a:p>
            <a:r>
              <a:rPr lang="en-US" sz="1100">
                <a:latin typeface="Courier New" panose="02070309020205020404" pitchFamily="49" charset="0"/>
                <a:cs typeface="Courier New" panose="02070309020205020404" pitchFamily="49" charset="0"/>
              </a:rPr>
              <a:t>free space</a:t>
            </a:r>
          </a:p>
        </p:txBody>
      </p:sp>
      <p:pic>
        <p:nvPicPr>
          <p:cNvPr id="52" name="Picture 4" descr="art08_03">
            <a:extLst>
              <a:ext uri="{FF2B5EF4-FFF2-40B4-BE49-F238E27FC236}">
                <a16:creationId xmlns:a16="http://schemas.microsoft.com/office/drawing/2014/main" id="{0A123749-E1E4-EC40-8ECF-787B20AE9B4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925" y="4829177"/>
            <a:ext cx="3383624" cy="1385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962651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7AFC5-E8A6-4D5F-A889-829860526F1A}"/>
              </a:ext>
            </a:extLst>
          </p:cNvPr>
          <p:cNvSpPr>
            <a:spLocks noGrp="1"/>
          </p:cNvSpPr>
          <p:nvPr>
            <p:ph type="title"/>
          </p:nvPr>
        </p:nvSpPr>
        <p:spPr>
          <a:xfrm>
            <a:off x="575239" y="263276"/>
            <a:ext cx="11187259" cy="1014667"/>
          </a:xfrm>
        </p:spPr>
        <p:txBody>
          <a:bodyPr/>
          <a:lstStyle/>
          <a:p>
            <a:r>
              <a:rPr lang="en-US"/>
              <a:t>Case Study: The List ADT: </a:t>
            </a:r>
            <a:r>
              <a:rPr lang="en-US" err="1"/>
              <a:t>ArrayList</a:t>
            </a:r>
            <a:endParaRPr lang="en-US"/>
          </a:p>
        </p:txBody>
      </p:sp>
      <p:sp>
        <p:nvSpPr>
          <p:cNvPr id="5" name="Slide Number Placeholder 4">
            <a:extLst>
              <a:ext uri="{FF2B5EF4-FFF2-40B4-BE49-F238E27FC236}">
                <a16:creationId xmlns:a16="http://schemas.microsoft.com/office/drawing/2014/main" id="{29B45279-1056-442F-80B8-942EE8AAAF22}"/>
              </a:ext>
            </a:extLst>
          </p:cNvPr>
          <p:cNvSpPr>
            <a:spLocks noGrp="1"/>
          </p:cNvSpPr>
          <p:nvPr>
            <p:ph type="sldNum" sz="quarter" idx="12"/>
          </p:nvPr>
        </p:nvSpPr>
        <p:spPr/>
        <p:txBody>
          <a:bodyPr/>
          <a:lstStyle/>
          <a:p>
            <a:fld id="{659665DE-58FC-41F4-AC58-2C90A5E00527}" type="slidenum">
              <a:rPr lang="en-US" smtClean="0"/>
              <a:t>9</a:t>
            </a:fld>
            <a:endParaRPr lang="en-US"/>
          </a:p>
        </p:txBody>
      </p:sp>
      <p:sp>
        <p:nvSpPr>
          <p:cNvPr id="6" name="Footer Placeholder 3">
            <a:extLst>
              <a:ext uri="{FF2B5EF4-FFF2-40B4-BE49-F238E27FC236}">
                <a16:creationId xmlns:a16="http://schemas.microsoft.com/office/drawing/2014/main" id="{AD0CBD98-A60A-E84D-AA45-5F558AA87627}"/>
              </a:ext>
            </a:extLst>
          </p:cNvPr>
          <p:cNvSpPr>
            <a:spLocks noGrp="1"/>
          </p:cNvSpPr>
          <p:nvPr>
            <p:ph type="ftr" sz="quarter" idx="11"/>
          </p:nvPr>
        </p:nvSpPr>
        <p:spPr>
          <a:xfrm>
            <a:off x="4842742" y="6544402"/>
            <a:ext cx="5901459" cy="274320"/>
          </a:xfrm>
        </p:spPr>
        <p:txBody>
          <a:bodyPr/>
          <a:lstStyle/>
          <a:p>
            <a:r>
              <a:rPr lang="en-US"/>
              <a:t>CSE 373 19 WI - Kasey Champion</a:t>
            </a:r>
          </a:p>
        </p:txBody>
      </p:sp>
      <p:sp>
        <p:nvSpPr>
          <p:cNvPr id="11" name="TextBox 10">
            <a:extLst>
              <a:ext uri="{FF2B5EF4-FFF2-40B4-BE49-F238E27FC236}">
                <a16:creationId xmlns:a16="http://schemas.microsoft.com/office/drawing/2014/main" id="{C9446CC7-3AD0-2B46-8A1F-9927AB582262}"/>
              </a:ext>
            </a:extLst>
          </p:cNvPr>
          <p:cNvSpPr txBox="1"/>
          <p:nvPr/>
        </p:nvSpPr>
        <p:spPr>
          <a:xfrm>
            <a:off x="738554" y="1277942"/>
            <a:ext cx="10287000" cy="3139321"/>
          </a:xfrm>
          <a:prstGeom prst="rect">
            <a:avLst/>
          </a:prstGeom>
          <a:noFill/>
        </p:spPr>
        <p:txBody>
          <a:bodyPr wrap="square" rtlCol="0">
            <a:spAutoFit/>
          </a:bodyPr>
          <a:lstStyle/>
          <a:p>
            <a:r>
              <a:rPr lang="en-US">
                <a:latin typeface="Segoe UI Historic" panose="020B0502040204020203" pitchFamily="34" charset="0"/>
                <a:ea typeface="Segoe UI Historic" panose="020B0502040204020203" pitchFamily="34" charset="0"/>
                <a:cs typeface="Segoe UI Historic" panose="020B0502040204020203" pitchFamily="34" charset="0"/>
              </a:rPr>
              <a:t>How do Java / other programming languages implement </a:t>
            </a:r>
            <a:r>
              <a:rPr lang="en-US" err="1">
                <a:latin typeface="Segoe UI Historic" panose="020B0502040204020203" pitchFamily="34" charset="0"/>
                <a:ea typeface="Segoe UI Historic" panose="020B0502040204020203" pitchFamily="34" charset="0"/>
                <a:cs typeface="Segoe UI Historic" panose="020B0502040204020203" pitchFamily="34" charset="0"/>
              </a:rPr>
              <a:t>ArrayList</a:t>
            </a:r>
            <a:r>
              <a:rPr lang="en-US">
                <a:latin typeface="Segoe UI Historic" panose="020B0502040204020203" pitchFamily="34" charset="0"/>
                <a:ea typeface="Segoe UI Historic" panose="020B0502040204020203" pitchFamily="34" charset="0"/>
                <a:cs typeface="Segoe UI Historic" panose="020B0502040204020203" pitchFamily="34" charset="0"/>
              </a:rPr>
              <a:t> to achieve all the List behavior?</a:t>
            </a:r>
          </a:p>
          <a:p>
            <a:endParaRPr lang="en-US">
              <a:latin typeface="Segoe UI Historic" panose="020B0502040204020203" pitchFamily="34" charset="0"/>
              <a:ea typeface="Segoe UI Historic" panose="020B0502040204020203" pitchFamily="34" charset="0"/>
              <a:cs typeface="Segoe UI Historic" panose="020B0502040204020203" pitchFamily="34" charset="0"/>
            </a:endParaRPr>
          </a:p>
          <a:p>
            <a:r>
              <a:rPr lang="en-US">
                <a:latin typeface="Segoe UI Historic" panose="020B0502040204020203" pitchFamily="34" charset="0"/>
                <a:ea typeface="Segoe UI Historic" panose="020B0502040204020203" pitchFamily="34" charset="0"/>
                <a:cs typeface="Segoe UI Historic" panose="020B0502040204020203" pitchFamily="34" charset="0"/>
              </a:rPr>
              <a:t>On the inside: </a:t>
            </a:r>
          </a:p>
          <a:p>
            <a:pPr marL="285750" indent="-285750">
              <a:buFontTx/>
              <a:buChar char="-"/>
            </a:pPr>
            <a:endParaRPr lang="en-US">
              <a:latin typeface="Segoe UI Historic" panose="020B0502040204020203" pitchFamily="34" charset="0"/>
              <a:ea typeface="Segoe UI Historic" panose="020B0502040204020203" pitchFamily="34" charset="0"/>
              <a:cs typeface="Segoe UI Historic" panose="020B0502040204020203" pitchFamily="34" charset="0"/>
            </a:endParaRPr>
          </a:p>
          <a:p>
            <a:pPr marL="285750" indent="-285750">
              <a:buFontTx/>
              <a:buChar char="-"/>
            </a:pPr>
            <a:r>
              <a:rPr lang="en-US">
                <a:latin typeface="Segoe UI Historic" panose="020B0502040204020203" pitchFamily="34" charset="0"/>
                <a:ea typeface="Segoe UI Historic" panose="020B0502040204020203" pitchFamily="34" charset="0"/>
                <a:cs typeface="Segoe UI Historic" panose="020B0502040204020203" pitchFamily="34" charset="0"/>
              </a:rPr>
              <a:t>stores the elements inside an array (which has a fixed capacity) that typically has more space than currently used (For example when there is only 1 element in the actual list, the array might have 10 spaces for data), </a:t>
            </a:r>
          </a:p>
          <a:p>
            <a:pPr marL="285750" indent="-285750">
              <a:buFontTx/>
              <a:buChar char="-"/>
            </a:pPr>
            <a:endParaRPr lang="en-US">
              <a:latin typeface="Segoe UI Historic" panose="020B0502040204020203" pitchFamily="34" charset="0"/>
              <a:ea typeface="Segoe UI Historic" panose="020B0502040204020203" pitchFamily="34" charset="0"/>
              <a:cs typeface="Segoe UI Historic" panose="020B0502040204020203" pitchFamily="34" charset="0"/>
            </a:endParaRPr>
          </a:p>
          <a:p>
            <a:pPr marL="285750" indent="-285750">
              <a:buFontTx/>
              <a:buChar char="-"/>
            </a:pPr>
            <a:r>
              <a:rPr lang="en-US">
                <a:latin typeface="Segoe UI Historic" panose="020B0502040204020203" pitchFamily="34" charset="0"/>
                <a:ea typeface="Segoe UI Historic" panose="020B0502040204020203" pitchFamily="34" charset="0"/>
                <a:cs typeface="Segoe UI Historic" panose="020B0502040204020203" pitchFamily="34" charset="0"/>
              </a:rPr>
              <a:t>stores all of these elements at the front of the array and keeps track of how many there are (the size) so that the implementation doesn’t get confused enough to look at the empty space. This means that sometimes we will have to do a lot of work to shift the elements around.</a:t>
            </a:r>
          </a:p>
        </p:txBody>
      </p:sp>
      <p:sp>
        <p:nvSpPr>
          <p:cNvPr id="13" name="TextBox 12">
            <a:extLst>
              <a:ext uri="{FF2B5EF4-FFF2-40B4-BE49-F238E27FC236}">
                <a16:creationId xmlns:a16="http://schemas.microsoft.com/office/drawing/2014/main" id="{CE86BE6C-BA7E-414D-A137-0A0497E5E2BA}"/>
              </a:ext>
            </a:extLst>
          </p:cNvPr>
          <p:cNvSpPr txBox="1"/>
          <p:nvPr/>
        </p:nvSpPr>
        <p:spPr>
          <a:xfrm>
            <a:off x="575238" y="4605410"/>
            <a:ext cx="11452639" cy="1569660"/>
          </a:xfrm>
          <a:prstGeom prst="rect">
            <a:avLst/>
          </a:prstGeom>
          <a:noFill/>
        </p:spPr>
        <p:txBody>
          <a:bodyPr wrap="square" rtlCol="0">
            <a:spAutoFit/>
          </a:bodyPr>
          <a:lstStyle/>
          <a:p>
            <a:r>
              <a:rPr lang="en-US" sz="2400">
                <a:latin typeface="Segoe UI Historic" panose="020B0502040204020203" pitchFamily="34" charset="0"/>
                <a:ea typeface="Segoe UI Historic" panose="020B0502040204020203" pitchFamily="34" charset="0"/>
                <a:cs typeface="Segoe UI Historic" panose="020B0502040204020203" pitchFamily="34" charset="0"/>
              </a:rPr>
              <a:t>List view									</a:t>
            </a:r>
            <a:r>
              <a:rPr lang="en-US" sz="2400" err="1">
                <a:latin typeface="Segoe UI Historic" panose="020B0502040204020203" pitchFamily="34" charset="0"/>
                <a:ea typeface="Segoe UI Historic" panose="020B0502040204020203" pitchFamily="34" charset="0"/>
                <a:cs typeface="Segoe UI Historic" panose="020B0502040204020203" pitchFamily="34" charset="0"/>
              </a:rPr>
              <a:t>ArrayList</a:t>
            </a:r>
            <a:r>
              <a:rPr lang="en-US" sz="2400">
                <a:latin typeface="Segoe UI Historic" panose="020B0502040204020203" pitchFamily="34" charset="0"/>
                <a:ea typeface="Segoe UI Historic" panose="020B0502040204020203" pitchFamily="34" charset="0"/>
                <a:cs typeface="Segoe UI Historic" panose="020B0502040204020203" pitchFamily="34" charset="0"/>
              </a:rPr>
              <a:t> view</a:t>
            </a:r>
          </a:p>
          <a:p>
            <a:r>
              <a:rPr lang="en-US" sz="2400">
                <a:latin typeface="Segoe UI Historic" panose="020B0502040204020203" pitchFamily="34" charset="0"/>
                <a:ea typeface="Segoe UI Historic" panose="020B0502040204020203" pitchFamily="34" charset="0"/>
                <a:cs typeface="Segoe UI Historic" panose="020B0502040204020203" pitchFamily="34" charset="0"/>
              </a:rPr>
              <a:t>											</a:t>
            </a:r>
          </a:p>
          <a:p>
            <a:r>
              <a:rPr lang="en-US" sz="2400">
                <a:latin typeface="Segoe UI Historic" panose="020B0502040204020203" pitchFamily="34" charset="0"/>
                <a:ea typeface="Segoe UI Historic" panose="020B0502040204020203" pitchFamily="34" charset="0"/>
                <a:cs typeface="Segoe UI Historic" panose="020B0502040204020203" pitchFamily="34" charset="0"/>
              </a:rPr>
              <a:t>[”Brian”, “Amanda”, “Anish”]	    			[“Brian”, “Amanda”, “Anish”, null, null, null, null]</a:t>
            </a:r>
          </a:p>
          <a:p>
            <a:r>
              <a:rPr lang="en-US" sz="2400">
                <a:latin typeface="Segoe UI Historic" panose="020B0502040204020203" pitchFamily="34" charset="0"/>
                <a:ea typeface="Segoe UI Historic" panose="020B0502040204020203" pitchFamily="34" charset="0"/>
                <a:cs typeface="Segoe UI Historic" panose="020B0502040204020203" pitchFamily="34" charset="0"/>
              </a:rPr>
              <a:t>												(this is the internal array with extra space)</a:t>
            </a:r>
          </a:p>
        </p:txBody>
      </p:sp>
    </p:spTree>
    <p:extLst>
      <p:ext uri="{BB962C8B-B14F-4D97-AF65-F5344CB8AC3E}">
        <p14:creationId xmlns:p14="http://schemas.microsoft.com/office/powerpoint/2010/main" val="25661083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5769</TotalTime>
  <Words>4240</Words>
  <Application>Microsoft Macintosh PowerPoint</Application>
  <PresentationFormat>Widescreen</PresentationFormat>
  <Paragraphs>778</Paragraphs>
  <Slides>29</Slides>
  <Notes>17</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Calibri</vt:lpstr>
      <vt:lpstr>Courier New</vt:lpstr>
      <vt:lpstr>Segoe UI</vt:lpstr>
      <vt:lpstr>Segoe UI Historic</vt:lpstr>
      <vt:lpstr>Segoe UI Light</vt:lpstr>
      <vt:lpstr>Segoe UI Semibold</vt:lpstr>
      <vt:lpstr>Segoe UI Semilight</vt:lpstr>
      <vt:lpstr>Tahoma</vt:lpstr>
      <vt:lpstr>Tw Cen MT</vt:lpstr>
      <vt:lpstr>Wingdings 3</vt:lpstr>
      <vt:lpstr>Integral</vt:lpstr>
      <vt:lpstr>Lecture 2: Lists</vt:lpstr>
      <vt:lpstr>Warm Up</vt:lpstr>
      <vt:lpstr>Administration</vt:lpstr>
      <vt:lpstr>Question Break</vt:lpstr>
      <vt:lpstr>Review: “Big Oh”</vt:lpstr>
      <vt:lpstr>Review: Complexity Class </vt:lpstr>
      <vt:lpstr>Case Study: The List ADT</vt:lpstr>
      <vt:lpstr>Case Study: List Implementations</vt:lpstr>
      <vt:lpstr>Case Study: The List ADT: ArrayList</vt:lpstr>
      <vt:lpstr>Implementing ArrayList</vt:lpstr>
      <vt:lpstr>Implementing ArrayList</vt:lpstr>
      <vt:lpstr>Case Study: List Implementations</vt:lpstr>
      <vt:lpstr>Design Decisions</vt:lpstr>
      <vt:lpstr>Design Decisions</vt:lpstr>
      <vt:lpstr>We’re going to try some more online activities here: please have some mercy</vt:lpstr>
      <vt:lpstr>Design Decisions</vt:lpstr>
      <vt:lpstr>Design Decisions</vt:lpstr>
      <vt:lpstr>Question Break</vt:lpstr>
      <vt:lpstr>PowerPoint Presentation</vt:lpstr>
      <vt:lpstr>Design Decisions</vt:lpstr>
      <vt:lpstr>Review: What is a Stack?</vt:lpstr>
      <vt:lpstr>Implementing a Stack with an Array</vt:lpstr>
      <vt:lpstr>Implementing a Stack with Nodes</vt:lpstr>
      <vt:lpstr>Question Break</vt:lpstr>
      <vt:lpstr>Review: What is a Queue?</vt:lpstr>
      <vt:lpstr>Implementing a Queue with an Array</vt:lpstr>
      <vt:lpstr>Implementing a Queue with an Array</vt:lpstr>
      <vt:lpstr>Implementing a Queue with Nodes</vt:lpstr>
      <vt:lpstr>Design Decisions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Zachary Chun</cp:lastModifiedBy>
  <cp:revision>110</cp:revision>
  <cp:lastPrinted>2020-04-01T15:11:58Z</cp:lastPrinted>
  <dcterms:created xsi:type="dcterms:W3CDTF">2018-03-22T00:41:11Z</dcterms:created>
  <dcterms:modified xsi:type="dcterms:W3CDTF">2020-04-01T18:57:22Z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