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31"/>
  </p:notesMasterIdLst>
  <p:sldIdLst>
    <p:sldId id="256" r:id="rId3"/>
    <p:sldId id="291" r:id="rId4"/>
    <p:sldId id="323" r:id="rId5"/>
    <p:sldId id="441" r:id="rId6"/>
    <p:sldId id="455" r:id="rId7"/>
    <p:sldId id="264" r:id="rId8"/>
    <p:sldId id="400" r:id="rId9"/>
    <p:sldId id="285" r:id="rId10"/>
    <p:sldId id="379" r:id="rId11"/>
    <p:sldId id="451" r:id="rId12"/>
    <p:sldId id="467" r:id="rId13"/>
    <p:sldId id="373" r:id="rId14"/>
    <p:sldId id="370" r:id="rId15"/>
    <p:sldId id="371" r:id="rId16"/>
    <p:sldId id="444" r:id="rId17"/>
    <p:sldId id="449" r:id="rId18"/>
    <p:sldId id="468" r:id="rId19"/>
    <p:sldId id="385" r:id="rId20"/>
    <p:sldId id="465" r:id="rId21"/>
    <p:sldId id="466" r:id="rId22"/>
    <p:sldId id="469" r:id="rId23"/>
    <p:sldId id="457" r:id="rId24"/>
    <p:sldId id="460" r:id="rId25"/>
    <p:sldId id="463" r:id="rId26"/>
    <p:sldId id="461" r:id="rId27"/>
    <p:sldId id="462" r:id="rId28"/>
    <p:sldId id="464" r:id="rId29"/>
    <p:sldId id="4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77"/>
    <a:srgbClr val="E2C5F8"/>
    <a:srgbClr val="FFBF00"/>
    <a:srgbClr val="0070C0"/>
    <a:srgbClr val="E6AC00"/>
    <a:srgbClr val="D9A200"/>
    <a:srgbClr val="6DBFAF"/>
    <a:srgbClr val="BAC7DA"/>
    <a:srgbClr val="B6A479"/>
    <a:srgbClr val="F7B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4821"/>
  </p:normalViewPr>
  <p:slideViewPr>
    <p:cSldViewPr snapToGrid="0" snapToObjects="1">
      <p:cViewPr varScale="1">
        <p:scale>
          <a:sx n="140" d="100"/>
          <a:sy n="140" d="100"/>
        </p:scale>
        <p:origin x="336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1-7F45-A58A-4C85ACAA5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91-7F45-A58A-4C85ACAA58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91-7F45-A58A-4C85ACAA5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1.5849625007211563</c:v>
                </c:pt>
                <c:pt idx="3">
                  <c:v>2</c:v>
                </c:pt>
                <c:pt idx="4">
                  <c:v>2.3219280948873622</c:v>
                </c:pt>
                <c:pt idx="5">
                  <c:v>2.5849625007211561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3.1699250014423126</c:v>
                </c:pt>
                <c:pt idx="9">
                  <c:v>3.3219280948873626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3-CF46-A3C3-8458A6C82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nlogn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4.7548875021634691</c:v>
                </c:pt>
                <c:pt idx="3">
                  <c:v>8</c:v>
                </c:pt>
                <c:pt idx="4">
                  <c:v>11.60964047443681</c:v>
                </c:pt>
                <c:pt idx="5">
                  <c:v>15.509775004326936</c:v>
                </c:pt>
                <c:pt idx="6">
                  <c:v>19.651484454403228</c:v>
                </c:pt>
                <c:pt idx="7">
                  <c:v>24</c:v>
                </c:pt>
                <c:pt idx="8">
                  <c:v>28.529325012980813</c:v>
                </c:pt>
                <c:pt idx="9">
                  <c:v>33.219280948873624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3-CF46-A3C3-8458A6C82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2^n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63-CF46-A3C3-8458A6C8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0946543"/>
        <c:axId val="1600951119"/>
      </c:lineChart>
      <c:catAx>
        <c:axId val="160094654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51119"/>
        <c:crosses val="autoZero"/>
        <c:auto val="1"/>
        <c:lblAlgn val="ctr"/>
        <c:lblOffset val="100"/>
        <c:noMultiLvlLbl val="0"/>
      </c:catAx>
      <c:valAx>
        <c:axId val="160095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946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3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6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7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3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0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414" y="-98180"/>
            <a:ext cx="12318403" cy="705435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9C56B0-9028-E341-9B7A-91E55CBF1188}"/>
              </a:ext>
            </a:extLst>
          </p:cNvPr>
          <p:cNvSpPr/>
          <p:nvPr userDrawn="1"/>
        </p:nvSpPr>
        <p:spPr>
          <a:xfrm>
            <a:off x="7167842" y="1236372"/>
            <a:ext cx="4938019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A7E27-B977-2443-906B-5341D6397493}"/>
              </a:ext>
            </a:extLst>
          </p:cNvPr>
          <p:cNvSpPr txBox="1"/>
          <p:nvPr userDrawn="1"/>
        </p:nvSpPr>
        <p:spPr>
          <a:xfrm>
            <a:off x="8346734" y="5086747"/>
            <a:ext cx="3341039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56060-6C71-FB41-B910-DD11E83291C5}"/>
              </a:ext>
            </a:extLst>
          </p:cNvPr>
          <p:cNvSpPr/>
          <p:nvPr userDrawn="1"/>
        </p:nvSpPr>
        <p:spPr>
          <a:xfrm>
            <a:off x="8346734" y="4819413"/>
            <a:ext cx="1751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A3889-D069-5344-9EB9-DFF50B6322A9}"/>
              </a:ext>
            </a:extLst>
          </p:cNvPr>
          <p:cNvSpPr/>
          <p:nvPr userDrawn="1"/>
        </p:nvSpPr>
        <p:spPr>
          <a:xfrm>
            <a:off x="7360567" y="4819413"/>
            <a:ext cx="927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7A1CF-CFA8-A041-ABD4-BE431C83873A}"/>
              </a:ext>
            </a:extLst>
          </p:cNvPr>
          <p:cNvSpPr/>
          <p:nvPr userDrawn="1"/>
        </p:nvSpPr>
        <p:spPr>
          <a:xfrm>
            <a:off x="7848275" y="5075655"/>
            <a:ext cx="451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37FACC-7219-6741-AEC6-4E6A7FF22B04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20258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1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Recurrences II, Tree Method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1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../media/image60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3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2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26.png"/><Relationship Id="rId5" Type="http://schemas.openxmlformats.org/officeDocument/2006/relationships/image" Target="../media/image77.png"/><Relationship Id="rId1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1954786"/>
          </a:xfrm>
        </p:spPr>
        <p:txBody>
          <a:bodyPr/>
          <a:lstStyle/>
          <a:p>
            <a:r>
              <a:rPr lang="en-US" dirty="0"/>
              <a:t>Recurrences II,</a:t>
            </a:r>
            <a:br>
              <a:rPr lang="en-US" dirty="0"/>
            </a:br>
            <a:r>
              <a:rPr lang="en-US" dirty="0"/>
              <a:t>Tree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86F4-FFF9-F840-AD6D-F24DF003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Recursive Toolchain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264EDB-79C0-5A4F-944E-7E79A47B8DC7}"/>
              </a:ext>
            </a:extLst>
          </p:cNvPr>
          <p:cNvGrpSpPr/>
          <p:nvPr/>
        </p:nvGrpSpPr>
        <p:grpSpPr>
          <a:xfrm>
            <a:off x="9424706" y="968925"/>
            <a:ext cx="1530753" cy="722262"/>
            <a:chOff x="7012434" y="3614205"/>
            <a:chExt cx="2343590" cy="11057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C778BD-BC6C-9440-8563-0B929F297BBC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DE35F09-230A-CB49-8CC0-D7A4B3320CDE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5E641D8F-B6F1-014B-B366-D7C381DB4A8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E18B8-2A8B-384D-899D-CC2FE4BF38CC}"/>
              </a:ext>
            </a:extLst>
          </p:cNvPr>
          <p:cNvGrpSpPr/>
          <p:nvPr/>
        </p:nvGrpSpPr>
        <p:grpSpPr>
          <a:xfrm>
            <a:off x="9423161" y="2647520"/>
            <a:ext cx="1530753" cy="722949"/>
            <a:chOff x="7012434" y="3614205"/>
            <a:chExt cx="2343590" cy="11068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6C1930-9EAA-714F-973D-0400A3DF70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CAA6DAE-F032-6541-9A00-D11249272610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4552EF78-AAAF-CA47-BF38-CDB1DA40BEC0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6644B0-7D40-EF46-A671-6E189A621403}"/>
              </a:ext>
            </a:extLst>
          </p:cNvPr>
          <p:cNvGrpSpPr/>
          <p:nvPr/>
        </p:nvGrpSpPr>
        <p:grpSpPr>
          <a:xfrm>
            <a:off x="9423160" y="1806701"/>
            <a:ext cx="1530753" cy="722262"/>
            <a:chOff x="7012434" y="3614205"/>
            <a:chExt cx="2343590" cy="1105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0E49BEE-E267-1D41-AF18-AF0E4EF34782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F2E0E7-016F-C445-8708-B9D588FD6B14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74" name="Triangle 73">
              <a:extLst>
                <a:ext uri="{FF2B5EF4-FFF2-40B4-BE49-F238E27FC236}">
                  <a16:creationId xmlns:a16="http://schemas.microsoft.com/office/drawing/2014/main" id="{29AF1104-01FE-F547-BDC5-254FA6AA6491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133747-30A8-8D4B-B5EE-C1C783C81265}"/>
              </a:ext>
            </a:extLst>
          </p:cNvPr>
          <p:cNvGrpSpPr/>
          <p:nvPr/>
        </p:nvGrpSpPr>
        <p:grpSpPr>
          <a:xfrm>
            <a:off x="6988225" y="968925"/>
            <a:ext cx="2621350" cy="2397759"/>
            <a:chOff x="6749686" y="958986"/>
            <a:chExt cx="2621350" cy="23977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6F8450-9037-8741-9ACA-DCC6576A19C3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6D61E28-3E13-9B46-81B4-8D4DF359AD05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id="{EF1C1BFD-B54A-FE43-9FA5-63220D269FF1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096B28-8597-2C4F-ADF2-DECEA02B948D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F58D939C-F7CF-AC4C-B404-0B0DD3FD00F5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03DF225A-A332-B84F-ACC4-7588BABB9A27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3709448-7B05-984A-92EC-2F1B30F64258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D2CA267-97ED-9D4E-B4CA-833160EBFD66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3FEB939-17BE-EF4A-A290-C29073D2B490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F4081E75-2DE2-8348-9FC7-8BC3F3BED259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DEEB188-26D8-524F-BE86-8FBD623C847D}"/>
              </a:ext>
            </a:extLst>
          </p:cNvPr>
          <p:cNvGrpSpPr/>
          <p:nvPr/>
        </p:nvGrpSpPr>
        <p:grpSpPr>
          <a:xfrm>
            <a:off x="9424156" y="3603503"/>
            <a:ext cx="1530753" cy="722262"/>
            <a:chOff x="7012434" y="3614205"/>
            <a:chExt cx="2343590" cy="110578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203740-C6B6-0F45-AD8C-366A63A43343}"/>
                </a:ext>
              </a:extLst>
            </p:cNvPr>
            <p:cNvSpPr/>
            <p:nvPr/>
          </p:nvSpPr>
          <p:spPr>
            <a:xfrm>
              <a:off x="7012434" y="3616464"/>
              <a:ext cx="365760" cy="11030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E18A27D-DE71-6F44-9E02-A90AC0E9CAA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BIG-OH</a:t>
              </a:r>
              <a:endParaRPr lang="en-US" sz="1200" dirty="0"/>
            </a:p>
          </p:txBody>
        </p: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EFAB10FF-2006-9242-AF7F-7FABA778671C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7D93A5-87C4-374B-8B67-B833EB9F2F9D}"/>
              </a:ext>
            </a:extLst>
          </p:cNvPr>
          <p:cNvGrpSpPr/>
          <p:nvPr/>
        </p:nvGrpSpPr>
        <p:grpSpPr>
          <a:xfrm>
            <a:off x="9422611" y="5282098"/>
            <a:ext cx="1530753" cy="722949"/>
            <a:chOff x="7012434" y="3614205"/>
            <a:chExt cx="2343590" cy="110683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471531-9DA1-1841-A05E-BAE4FFF4943F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TIGHT</a:t>
              </a:r>
            </a:p>
            <a:p>
              <a:pPr algn="ctr"/>
              <a:r>
                <a:rPr lang="en-US" sz="1200" b="1" spc="100" dirty="0"/>
                <a:t>BIG-OMEGA</a:t>
              </a:r>
              <a:endParaRPr lang="en-US" sz="12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13A201E-6E47-8942-B1AC-95224D0C408B}"/>
                </a:ext>
              </a:extLst>
            </p:cNvPr>
            <p:cNvSpPr/>
            <p:nvPr/>
          </p:nvSpPr>
          <p:spPr>
            <a:xfrm>
              <a:off x="7012434" y="3617951"/>
              <a:ext cx="365760" cy="1103092"/>
            </a:xfrm>
            <a:prstGeom prst="rect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94F64AD7-433B-BC4A-A6FB-664E1A03C5AF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rgbClr val="E6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C1E624-E40A-E64B-8C73-F6CDFC82B1D4}"/>
              </a:ext>
            </a:extLst>
          </p:cNvPr>
          <p:cNvGrpSpPr/>
          <p:nvPr/>
        </p:nvGrpSpPr>
        <p:grpSpPr>
          <a:xfrm>
            <a:off x="9422610" y="4441279"/>
            <a:ext cx="1530753" cy="722262"/>
            <a:chOff x="7012434" y="3614205"/>
            <a:chExt cx="2343590" cy="110578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E9D01AA-D383-AF4E-A520-432B78CB3C43}"/>
                </a:ext>
              </a:extLst>
            </p:cNvPr>
            <p:cNvSpPr/>
            <p:nvPr/>
          </p:nvSpPr>
          <p:spPr>
            <a:xfrm>
              <a:off x="7012434" y="3616465"/>
              <a:ext cx="365760" cy="11030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A987150-6FE3-914A-B8FF-E3E7D2EAB12B}"/>
                </a:ext>
              </a:extLst>
            </p:cNvPr>
            <p:cNvSpPr/>
            <p:nvPr/>
          </p:nvSpPr>
          <p:spPr>
            <a:xfrm>
              <a:off x="7290111" y="3614205"/>
              <a:ext cx="1700153" cy="11057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spc="100" dirty="0"/>
                <a:t>BIG-THETA</a:t>
              </a:r>
              <a:endParaRPr lang="en-US" sz="1200" dirty="0"/>
            </a:p>
          </p:txBody>
        </p:sp>
        <p:sp>
          <p:nvSpPr>
            <p:cNvPr id="86" name="Triangle 85">
              <a:extLst>
                <a:ext uri="{FF2B5EF4-FFF2-40B4-BE49-F238E27FC236}">
                  <a16:creationId xmlns:a16="http://schemas.microsoft.com/office/drawing/2014/main" id="{9324A0F6-634E-9F45-B9D9-389F1125E4F5}"/>
                </a:ext>
              </a:extLst>
            </p:cNvPr>
            <p:cNvSpPr/>
            <p:nvPr/>
          </p:nvSpPr>
          <p:spPr>
            <a:xfrm rot="5400000">
              <a:off x="8961003" y="3993173"/>
              <a:ext cx="424282" cy="36576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76227A-8A11-0441-A23D-7E2A2E882955}"/>
              </a:ext>
            </a:extLst>
          </p:cNvPr>
          <p:cNvGrpSpPr/>
          <p:nvPr/>
        </p:nvGrpSpPr>
        <p:grpSpPr>
          <a:xfrm>
            <a:off x="5696634" y="1806701"/>
            <a:ext cx="1528595" cy="722262"/>
            <a:chOff x="5745012" y="1755333"/>
            <a:chExt cx="1528595" cy="722262"/>
          </a:xfrm>
        </p:grpSpPr>
        <p:sp>
          <p:nvSpPr>
            <p:cNvPr id="13" name="Stored Data 12">
              <a:extLst>
                <a:ext uri="{FF2B5EF4-FFF2-40B4-BE49-F238E27FC236}">
                  <a16:creationId xmlns:a16="http://schemas.microsoft.com/office/drawing/2014/main" id="{82AC968E-2BF8-C442-9239-906B4FA60E15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858C8F-D518-A145-857B-3B9ECDD65790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122CAF6-B33B-9946-A0FC-BA37885C2FA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BEST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22EA3B8-2731-B24E-B19F-6D846273E25C}"/>
              </a:ext>
            </a:extLst>
          </p:cNvPr>
          <p:cNvGrpSpPr/>
          <p:nvPr/>
        </p:nvGrpSpPr>
        <p:grpSpPr>
          <a:xfrm>
            <a:off x="6983179" y="3603841"/>
            <a:ext cx="2621350" cy="2397759"/>
            <a:chOff x="6749686" y="958986"/>
            <a:chExt cx="2621350" cy="239775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E1561FA-1B74-CD42-8250-91B14A9C8034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4C40B7B-80C5-E846-8E2A-CBF9AD6022B5}"/>
                </a:ext>
              </a:extLst>
            </p:cNvPr>
            <p:cNvSpPr/>
            <p:nvPr/>
          </p:nvSpPr>
          <p:spPr>
            <a:xfrm>
              <a:off x="8854804" y="179693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BB1FE961-A1C9-BE44-9478-754A47E31BEC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5877A3A-E06D-C243-AF0E-E1B986D8EFC4}"/>
                </a:ext>
              </a:extLst>
            </p:cNvPr>
            <p:cNvSpPr/>
            <p:nvPr/>
          </p:nvSpPr>
          <p:spPr>
            <a:xfrm>
              <a:off x="8853800" y="958986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ight Arrow 152">
              <a:extLst>
                <a:ext uri="{FF2B5EF4-FFF2-40B4-BE49-F238E27FC236}">
                  <a16:creationId xmlns:a16="http://schemas.microsoft.com/office/drawing/2014/main" id="{7817FF84-1E3B-E247-8F8E-7D381634C2D0}"/>
                </a:ext>
              </a:extLst>
            </p:cNvPr>
            <p:cNvSpPr/>
            <p:nvPr/>
          </p:nvSpPr>
          <p:spPr>
            <a:xfrm>
              <a:off x="7612753" y="1849995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riangle 153">
              <a:extLst>
                <a:ext uri="{FF2B5EF4-FFF2-40B4-BE49-F238E27FC236}">
                  <a16:creationId xmlns:a16="http://schemas.microsoft.com/office/drawing/2014/main" id="{81B5D308-B2EF-B247-9C5D-34961BDFD35F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99C4716-DF9F-684C-97BF-39CC963B56C8}"/>
                </a:ext>
              </a:extLst>
            </p:cNvPr>
            <p:cNvSpPr/>
            <p:nvPr/>
          </p:nvSpPr>
          <p:spPr>
            <a:xfrm>
              <a:off x="8853598" y="2634821"/>
              <a:ext cx="335608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91BF28F7-EDCC-6340-A2F3-5DBA210F39CE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989EEA0-394A-A44E-B8E3-5AD8EF651948}"/>
                </a:ext>
              </a:extLst>
            </p:cNvPr>
            <p:cNvSpPr txBox="1"/>
            <p:nvPr/>
          </p:nvSpPr>
          <p:spPr>
            <a:xfrm>
              <a:off x="7460392" y="1839077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Asymptotic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58" name="Triangle 157">
              <a:extLst>
                <a:ext uri="{FF2B5EF4-FFF2-40B4-BE49-F238E27FC236}">
                  <a16:creationId xmlns:a16="http://schemas.microsoft.com/office/drawing/2014/main" id="{CA73AFA5-ECB9-A249-9227-C65D57C01C8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422B5A4-BFB7-AB43-9124-D9612D6A82E5}"/>
              </a:ext>
            </a:extLst>
          </p:cNvPr>
          <p:cNvGrpSpPr/>
          <p:nvPr/>
        </p:nvGrpSpPr>
        <p:grpSpPr>
          <a:xfrm>
            <a:off x="5692989" y="4441279"/>
            <a:ext cx="1528595" cy="722262"/>
            <a:chOff x="5745012" y="1755333"/>
            <a:chExt cx="1528595" cy="722262"/>
          </a:xfrm>
        </p:grpSpPr>
        <p:sp>
          <p:nvSpPr>
            <p:cNvPr id="160" name="Stored Data 159">
              <a:extLst>
                <a:ext uri="{FF2B5EF4-FFF2-40B4-BE49-F238E27FC236}">
                  <a16:creationId xmlns:a16="http://schemas.microsoft.com/office/drawing/2014/main" id="{F51907EA-C13D-AB45-A8D0-3DC4981509F1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3AF056-E8E3-184D-8B7F-7DEF423270B7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5A5A1BA-C3B8-9948-9C72-C66A4B4F1791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WORST CASE</a:t>
              </a:r>
            </a:p>
            <a:p>
              <a:pPr algn="ctr"/>
              <a:r>
                <a:rPr lang="en-US" sz="1200" b="1" spc="100" dirty="0"/>
                <a:t>FUNCTION</a:t>
              </a:r>
              <a:endParaRPr lang="en-US" sz="1200" dirty="0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309BF90-3712-624D-B30D-1E26A2ED6AAE}"/>
              </a:ext>
            </a:extLst>
          </p:cNvPr>
          <p:cNvSpPr/>
          <p:nvPr/>
        </p:nvSpPr>
        <p:spPr>
          <a:xfrm>
            <a:off x="2138951" y="3124235"/>
            <a:ext cx="1113233" cy="720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100" dirty="0"/>
              <a:t>CODE</a:t>
            </a:r>
            <a:endParaRPr lang="en-US" sz="1400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C78A946-E7C0-2D45-90CE-75AE2C908782}"/>
              </a:ext>
            </a:extLst>
          </p:cNvPr>
          <p:cNvSpPr/>
          <p:nvPr/>
        </p:nvSpPr>
        <p:spPr>
          <a:xfrm>
            <a:off x="1901254" y="3124235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CD4E6DD-F8AA-EC47-B2FF-A66FC3535098}"/>
              </a:ext>
            </a:extLst>
          </p:cNvPr>
          <p:cNvSpPr/>
          <p:nvPr/>
        </p:nvSpPr>
        <p:spPr>
          <a:xfrm>
            <a:off x="1901254" y="3607041"/>
            <a:ext cx="237697" cy="2376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38C1E6-D9E3-514E-94D1-A2509761D083}"/>
              </a:ext>
            </a:extLst>
          </p:cNvPr>
          <p:cNvSpPr/>
          <p:nvPr/>
        </p:nvSpPr>
        <p:spPr>
          <a:xfrm>
            <a:off x="8002039" y="1156661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74C5AC2-CF52-FF41-A457-149915961AA6}"/>
              </a:ext>
            </a:extLst>
          </p:cNvPr>
          <p:cNvSpPr/>
          <p:nvPr/>
        </p:nvSpPr>
        <p:spPr>
          <a:xfrm>
            <a:off x="8002039" y="37926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26E010-B584-2543-B84A-E0B6924ACD2D}"/>
              </a:ext>
            </a:extLst>
          </p:cNvPr>
          <p:cNvGrpSpPr/>
          <p:nvPr/>
        </p:nvGrpSpPr>
        <p:grpSpPr>
          <a:xfrm>
            <a:off x="3252184" y="1807351"/>
            <a:ext cx="2682670" cy="3355852"/>
            <a:chOff x="3252184" y="1807351"/>
            <a:chExt cx="2682670" cy="335585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ECA9061-4C6E-9E44-A6EB-86C61DA84596}"/>
                </a:ext>
              </a:extLst>
            </p:cNvPr>
            <p:cNvSpPr/>
            <p:nvPr/>
          </p:nvSpPr>
          <p:spPr>
            <a:xfrm>
              <a:off x="3253056" y="3125994"/>
              <a:ext cx="389185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rapezoid 139">
              <a:extLst>
                <a:ext uri="{FF2B5EF4-FFF2-40B4-BE49-F238E27FC236}">
                  <a16:creationId xmlns:a16="http://schemas.microsoft.com/office/drawing/2014/main" id="{42E3BE1E-0C24-BC4F-BFC1-3B55B15DB34E}"/>
                </a:ext>
              </a:extLst>
            </p:cNvPr>
            <p:cNvSpPr/>
            <p:nvPr/>
          </p:nvSpPr>
          <p:spPr>
            <a:xfrm rot="16200000">
              <a:off x="2794052" y="2598231"/>
              <a:ext cx="3353912" cy="1776029"/>
            </a:xfrm>
            <a:prstGeom prst="trapezoid">
              <a:avLst>
                <a:gd name="adj" fmla="val 766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2C667A-DE3C-984B-8011-160D6B866239}"/>
                </a:ext>
              </a:extLst>
            </p:cNvPr>
            <p:cNvSpPr/>
            <p:nvPr/>
          </p:nvSpPr>
          <p:spPr>
            <a:xfrm>
              <a:off x="5335022" y="1807351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ight Arrow 141">
              <a:extLst>
                <a:ext uri="{FF2B5EF4-FFF2-40B4-BE49-F238E27FC236}">
                  <a16:creationId xmlns:a16="http://schemas.microsoft.com/office/drawing/2014/main" id="{5611AFBD-DBEA-9245-8C4B-0A38C7DE76E3}"/>
                </a:ext>
              </a:extLst>
            </p:cNvPr>
            <p:cNvSpPr/>
            <p:nvPr/>
          </p:nvSpPr>
          <p:spPr>
            <a:xfrm>
              <a:off x="4043415" y="3156866"/>
              <a:ext cx="1096313" cy="562941"/>
            </a:xfrm>
            <a:prstGeom prst="rightArrow">
              <a:avLst/>
            </a:prstGeom>
            <a:solidFill>
              <a:srgbClr val="BAC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AF9A7BA-4AC6-E543-BDD6-4AAB963B162C}"/>
                </a:ext>
              </a:extLst>
            </p:cNvPr>
            <p:cNvSpPr/>
            <p:nvPr/>
          </p:nvSpPr>
          <p:spPr>
            <a:xfrm>
              <a:off x="5356810" y="4441279"/>
              <a:ext cx="358601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59E73F0-E820-494E-B00B-EFF79F0D5597}"/>
                </a:ext>
              </a:extLst>
            </p:cNvPr>
            <p:cNvSpPr txBox="1"/>
            <p:nvPr/>
          </p:nvSpPr>
          <p:spPr>
            <a:xfrm>
              <a:off x="4092197" y="3135032"/>
              <a:ext cx="1477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Case</a:t>
              </a:r>
            </a:p>
            <a:p>
              <a:r>
                <a:rPr lang="en-US" sz="1600" b="1" dirty="0"/>
                <a:t>Analysis</a:t>
              </a:r>
            </a:p>
          </p:txBody>
        </p:sp>
        <p:sp>
          <p:nvSpPr>
            <p:cNvPr id="136" name="Stored Data 135">
              <a:extLst>
                <a:ext uri="{FF2B5EF4-FFF2-40B4-BE49-F238E27FC236}">
                  <a16:creationId xmlns:a16="http://schemas.microsoft.com/office/drawing/2014/main" id="{EDE3BEAC-12A8-134C-B798-D2904D4FD79B}"/>
                </a:ext>
              </a:extLst>
            </p:cNvPr>
            <p:cNvSpPr/>
            <p:nvPr/>
          </p:nvSpPr>
          <p:spPr>
            <a:xfrm flipH="1">
              <a:off x="5127116" y="203511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3" name="Stored Data 162">
              <a:extLst>
                <a:ext uri="{FF2B5EF4-FFF2-40B4-BE49-F238E27FC236}">
                  <a16:creationId xmlns:a16="http://schemas.microsoft.com/office/drawing/2014/main" id="{AB25265B-588D-8F4D-BF32-70CED51F5966}"/>
                </a:ext>
              </a:extLst>
            </p:cNvPr>
            <p:cNvSpPr/>
            <p:nvPr/>
          </p:nvSpPr>
          <p:spPr>
            <a:xfrm flipH="1">
              <a:off x="5111555" y="4659787"/>
              <a:ext cx="807738" cy="271696"/>
            </a:xfrm>
            <a:prstGeom prst="flowChartOnlineStorag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81DEF0B-91EC-E84E-A901-A6E8FCE2C11D}"/>
                </a:ext>
              </a:extLst>
            </p:cNvPr>
            <p:cNvSpPr/>
            <p:nvPr/>
          </p:nvSpPr>
          <p:spPr>
            <a:xfrm>
              <a:off x="3252184" y="3361932"/>
              <a:ext cx="237697" cy="2376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BC36341-E143-2148-9AE5-9F901C23AB65}"/>
                </a:ext>
              </a:extLst>
            </p:cNvPr>
            <p:cNvSpPr/>
            <p:nvPr/>
          </p:nvSpPr>
          <p:spPr>
            <a:xfrm>
              <a:off x="4198887" y="2227116"/>
              <a:ext cx="518601" cy="5186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1</a:t>
              </a:r>
            </a:p>
          </p:txBody>
        </p:sp>
      </p:grpSp>
      <p:sp>
        <p:nvSpPr>
          <p:cNvPr id="7" name="L-Shape 6">
            <a:extLst>
              <a:ext uri="{FF2B5EF4-FFF2-40B4-BE49-F238E27FC236}">
                <a16:creationId xmlns:a16="http://schemas.microsoft.com/office/drawing/2014/main" id="{539F5C87-E8C8-F843-8713-F3F699E8EADC}"/>
              </a:ext>
            </a:extLst>
          </p:cNvPr>
          <p:cNvSpPr/>
          <p:nvPr/>
        </p:nvSpPr>
        <p:spPr>
          <a:xfrm rot="18900000">
            <a:off x="4237331" y="1657200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-Shape 94">
            <a:extLst>
              <a:ext uri="{FF2B5EF4-FFF2-40B4-BE49-F238E27FC236}">
                <a16:creationId xmlns:a16="http://schemas.microsoft.com/office/drawing/2014/main" id="{E9BD33FC-EFBC-364E-AC90-EAF1FFA00B63}"/>
              </a:ext>
            </a:extLst>
          </p:cNvPr>
          <p:cNvSpPr/>
          <p:nvPr/>
        </p:nvSpPr>
        <p:spPr>
          <a:xfrm rot="18900000">
            <a:off x="8042358" y="577773"/>
            <a:ext cx="721395" cy="299430"/>
          </a:xfrm>
          <a:prstGeom prst="corner">
            <a:avLst>
              <a:gd name="adj1" fmla="val 28970"/>
              <a:gd name="adj2" fmla="val 259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51954B-D1B8-8D4D-8A70-2F169F4AB20E}"/>
              </a:ext>
            </a:extLst>
          </p:cNvPr>
          <p:cNvSpPr txBox="1"/>
          <p:nvPr/>
        </p:nvSpPr>
        <p:spPr>
          <a:xfrm>
            <a:off x="193396" y="5742361"/>
            <a:ext cx="599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recursive code, we now have tools that fall under Case Analysis (Writing Recurrences) and Asymptotic Analysis (The Master Theorem).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B89B6-24B7-1C4C-B7F7-3DED728C69CB}"/>
              </a:ext>
            </a:extLst>
          </p:cNvPr>
          <p:cNvSpPr txBox="1"/>
          <p:nvPr/>
        </p:nvSpPr>
        <p:spPr>
          <a:xfrm>
            <a:off x="3935519" y="3821414"/>
            <a:ext cx="1059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Write a Recurrence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1D1127-C6C2-1B4B-9E49-80D17D2A0B1F}"/>
              </a:ext>
            </a:extLst>
          </p:cNvPr>
          <p:cNvSpPr txBox="1"/>
          <p:nvPr/>
        </p:nvSpPr>
        <p:spPr>
          <a:xfrm>
            <a:off x="7489061" y="5110853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822007-B81F-F84C-BF47-84B3426C9594}"/>
              </a:ext>
            </a:extLst>
          </p:cNvPr>
          <p:cNvSpPr txBox="1"/>
          <p:nvPr/>
        </p:nvSpPr>
        <p:spPr>
          <a:xfrm>
            <a:off x="7495660" y="2452630"/>
            <a:ext cx="142244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/>
              <a:t>Master Theorem</a:t>
            </a:r>
          </a:p>
        </p:txBody>
      </p:sp>
    </p:spTree>
    <p:extLst>
      <p:ext uri="{BB962C8B-B14F-4D97-AF65-F5344CB8AC3E}">
        <p14:creationId xmlns:p14="http://schemas.microsoft.com/office/powerpoint/2010/main" val="334158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6200000">
            <a:off x="9574194" y="55000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</p:spTree>
    <p:extLst>
      <p:ext uri="{BB962C8B-B14F-4D97-AF65-F5344CB8AC3E}">
        <p14:creationId xmlns:p14="http://schemas.microsoft.com/office/powerpoint/2010/main" val="249800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Fibonacci 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901280-3B3F-724B-8B62-49D31D50D229}"/>
              </a:ext>
            </a:extLst>
          </p:cNvPr>
          <p:cNvGrpSpPr/>
          <p:nvPr/>
        </p:nvGrpSpPr>
        <p:grpSpPr>
          <a:xfrm>
            <a:off x="5820584" y="1591699"/>
            <a:ext cx="5957274" cy="3525906"/>
            <a:chOff x="6081682" y="2694733"/>
            <a:chExt cx="5957274" cy="35259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9DD27C-4ADA-434E-8796-7353E99AADF4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f(4)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94E5D4-1B16-A64C-91C8-D125DD4FA146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80A9E2-E65C-FD44-A5F3-3167F9704D76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874923-AC4F-7441-A6CC-1400FDC6516E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81C727-5663-4C45-8BCD-0005ADDD634F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48BDC0-6F42-0445-9ACD-FACFDA4A9BC2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470F2-DB60-CF4D-A25E-CB2E357CD8ED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f(2)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F505B-0950-0049-A323-F5E54DEAD251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512E8C-7C0D-904A-94EB-38ED725B5D9F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A64EE1-7243-D546-A317-A4D71641ADE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07C9B9-BD1F-FA4B-B319-E6CEB01BFD37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9F58EB-E951-5D49-BA92-B70B11CE983E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FB126-06D7-DB4A-A717-F07390380C36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2648FF-54B9-2346-B33A-A52666A7E3D6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255764-0514-F243-9311-E067DA96040B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f(1)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CDA9D1-83E1-E54D-9726-E2124CFE8697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3F7DE-DFB7-044D-8142-4A7FE4EA23BE}"/>
                </a:ext>
              </a:extLst>
            </p:cNvPr>
            <p:cNvCxnSpPr>
              <a:cxnSpLocks/>
              <a:stCxn id="20" idx="2"/>
              <a:endCxn id="22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F3B9B9-1004-7B4B-A2B2-4BFF18EBD553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5215993-34B2-2B4A-8C30-95470489CE0F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6583759-5E6C-E046-880B-49DC3F759F6C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EF95B1-CB1F-2245-86A0-67E17D3740CD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20C404C-DC6B-D54B-A729-E21FD8207C59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911BF05-77FA-CC43-9301-DBF60E7B6B94}"/>
                </a:ext>
              </a:extLst>
            </p:cNvPr>
            <p:cNvCxnSpPr>
              <a:cxnSpLocks/>
              <a:stCxn id="23" idx="2"/>
              <a:endCxn id="34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3509645-525D-6B4D-827F-C990C22790C7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BD4A70C-C2C2-A648-B758-AE92C7FC3F43}"/>
                </a:ext>
              </a:extLst>
            </p:cNvPr>
            <p:cNvCxnSpPr>
              <a:cxnSpLocks/>
              <a:stCxn id="24" idx="2"/>
              <a:endCxn id="32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FC09706-EC0D-044C-B2B9-755EB7C3D06A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8B2110-0DDB-294F-8FA7-918C197923A3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136F9BD-F489-F049-8A58-9AC14C1B62D6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CEBC9B7-8623-734D-B689-706D5C29AB70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63F2B20-E90D-8B46-BDEE-C3CA22C4E2CA}"/>
              </a:ext>
            </a:extLst>
          </p:cNvPr>
          <p:cNvSpPr txBox="1"/>
          <p:nvPr/>
        </p:nvSpPr>
        <p:spPr>
          <a:xfrm>
            <a:off x="708983" y="3762926"/>
            <a:ext cx="438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call creates 2 more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new call has a copy of the input, almost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Almost doubling the input at each call</a:t>
            </a:r>
          </a:p>
          <a:p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056A91-9CA6-CF48-BD43-8A107298D976}"/>
              </a:ext>
            </a:extLst>
          </p:cNvPr>
          <p:cNvSpPr txBox="1"/>
          <p:nvPr/>
        </p:nvSpPr>
        <p:spPr>
          <a:xfrm>
            <a:off x="739319" y="1488643"/>
            <a:ext cx="5189904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D61CA-E31A-6F43-9F24-643FAEE795B5}"/>
              </a:ext>
            </a:extLst>
          </p:cNvPr>
          <p:cNvGrpSpPr/>
          <p:nvPr/>
        </p:nvGrpSpPr>
        <p:grpSpPr>
          <a:xfrm>
            <a:off x="812196" y="5678660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1CB4AFD-649F-2642-9126-9B9ECF741E08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7B3B86E-1311-2D45-8385-E7877D986CD7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F37BEF-D105-4947-9992-01366A19DFC5}"/>
                </a:ext>
              </a:extLst>
            </p:cNvPr>
            <p:cNvSpPr txBox="1"/>
            <p:nvPr/>
          </p:nvSpPr>
          <p:spPr>
            <a:xfrm>
              <a:off x="1904163" y="5872919"/>
              <a:ext cx="25859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Doubling the Input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AF9E545-0AE9-6F47-95E2-B52EE25575FD}"/>
              </a:ext>
            </a:extLst>
          </p:cNvPr>
          <p:cNvSpPr txBox="1"/>
          <p:nvPr/>
        </p:nvSpPr>
        <p:spPr>
          <a:xfrm rot="1215797">
            <a:off x="4522672" y="5529596"/>
            <a:ext cx="11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>
                <a:solidFill>
                  <a:srgbClr val="C00000"/>
                </a:solidFill>
                <a:latin typeface="Segoe UI" panose="020B0502040204020203" pitchFamily="34" charset="0"/>
                <a:ea typeface="+mj-ea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23748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FBEA53-8344-F148-8496-7BBA20793BC7}"/>
              </a:ext>
            </a:extLst>
          </p:cNvPr>
          <p:cNvSpPr txBox="1"/>
          <p:nvPr/>
        </p:nvSpPr>
        <p:spPr>
          <a:xfrm>
            <a:off x="6096000" y="1361839"/>
            <a:ext cx="448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we use the Master Theorem?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4A5AD0-1B19-F24C-B36C-BAF47B8BACC3}"/>
              </a:ext>
            </a:extLst>
          </p:cNvPr>
          <p:cNvSpPr txBox="1"/>
          <p:nvPr/>
        </p:nvSpPr>
        <p:spPr>
          <a:xfrm>
            <a:off x="6185033" y="3699560"/>
            <a:ext cx="525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Uh oh, our model doesn’t match that format…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49F3AAE-1C05-E24C-B6E2-7662C8A231FA}"/>
              </a:ext>
            </a:extLst>
          </p:cNvPr>
          <p:cNvSpPr/>
          <p:nvPr/>
        </p:nvSpPr>
        <p:spPr>
          <a:xfrm>
            <a:off x="6454721" y="40148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Can we intuit a pattern?</a:t>
            </a:r>
          </a:p>
          <a:p>
            <a:r>
              <a:rPr lang="en-US" sz="2000" dirty="0"/>
              <a:t>T(1) = d</a:t>
            </a:r>
          </a:p>
          <a:p>
            <a:r>
              <a:rPr lang="en-US" sz="2000" dirty="0"/>
              <a:t>T(2) = 2T(2-1) + c = 2(d) + c</a:t>
            </a:r>
          </a:p>
          <a:p>
            <a:r>
              <a:rPr lang="en-US" sz="2000" dirty="0"/>
              <a:t>T(3) = 2T(3-1) + c = 2(2(d) + c) + c = 4d + 3c</a:t>
            </a:r>
          </a:p>
          <a:p>
            <a:r>
              <a:rPr lang="en-US" sz="2000" dirty="0"/>
              <a:t>T(4) = 2T(4-1) + c = 2(4d + 3c) + c = 8d + 7c</a:t>
            </a:r>
          </a:p>
          <a:p>
            <a:r>
              <a:rPr lang="en-US" sz="2000" dirty="0"/>
              <a:t>T(5) = 2T(5-1) + c = 2(8d + 7c) + c = 16d +15c</a:t>
            </a:r>
          </a:p>
          <a:p>
            <a:r>
              <a:rPr lang="en-US" sz="2000" dirty="0"/>
              <a:t>Looks like something’s happening, but it’s hard to identify. Maybe geometry can help!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DB73D-28AD-D449-89D4-424511FDFA0D}"/>
              </a:ext>
            </a:extLst>
          </p:cNvPr>
          <p:cNvSpPr txBox="1"/>
          <p:nvPr/>
        </p:nvSpPr>
        <p:spPr>
          <a:xfrm>
            <a:off x="739319" y="1488643"/>
            <a:ext cx="4679686" cy="1754326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public int fib(int n)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if (n &lt;= 1)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return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return fib(n-1) + fib(n-1);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/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DE2179-FE8F-7F43-9959-37845629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8" y="4099670"/>
                <a:ext cx="4046739" cy="710194"/>
              </a:xfrm>
              <a:prstGeom prst="rect">
                <a:avLst/>
              </a:prstGeom>
              <a:blipFill>
                <a:blip r:embed="rId3"/>
                <a:stretch>
                  <a:fillRect l="-938" t="-189474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2453289-2E0D-AA44-8B0F-1BBF3CC23792}"/>
              </a:ext>
            </a:extLst>
          </p:cNvPr>
          <p:cNvGrpSpPr/>
          <p:nvPr/>
        </p:nvGrpSpPr>
        <p:grpSpPr>
          <a:xfrm>
            <a:off x="6857556" y="1853591"/>
            <a:ext cx="5126871" cy="1754327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E95207-3F32-624C-9A60-E39C154F6041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4036FA1-7B0F-9A46-8DC2-08CD5267E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4948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A9795D8-7D8D-2C4A-B954-9F89F0CC14DE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AD95473-9069-364E-B9F4-D4D7CA0919C6}"/>
              </a:ext>
            </a:extLst>
          </p:cNvPr>
          <p:cNvSpPr/>
          <p:nvPr/>
        </p:nvSpPr>
        <p:spPr>
          <a:xfrm>
            <a:off x="3665349" y="203373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A1BFC0C-9B93-C946-8A51-F54955C33C7D}"/>
              </a:ext>
            </a:extLst>
          </p:cNvPr>
          <p:cNvSpPr/>
          <p:nvPr/>
        </p:nvSpPr>
        <p:spPr>
          <a:xfrm>
            <a:off x="3325948" y="1811198"/>
            <a:ext cx="127077" cy="74911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8ADEE127-6122-AA48-8862-B50085393B7F}"/>
              </a:ext>
            </a:extLst>
          </p:cNvPr>
          <p:cNvSpPr/>
          <p:nvPr/>
        </p:nvSpPr>
        <p:spPr>
          <a:xfrm>
            <a:off x="4810312" y="2560312"/>
            <a:ext cx="127077" cy="392775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7D1138-0A22-EE42-98DF-4CBE2B7D289B}"/>
              </a:ext>
            </a:extLst>
          </p:cNvPr>
          <p:cNvSpPr/>
          <p:nvPr/>
        </p:nvSpPr>
        <p:spPr>
          <a:xfrm>
            <a:off x="5146036" y="2604676"/>
            <a:ext cx="1502873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2T(n-1) + c</a:t>
            </a:r>
          </a:p>
        </p:txBody>
      </p:sp>
    </p:spTree>
    <p:extLst>
      <p:ext uri="{BB962C8B-B14F-4D97-AF65-F5344CB8AC3E}">
        <p14:creationId xmlns:p14="http://schemas.microsoft.com/office/powerpoint/2010/main" val="4263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27" grpId="0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6461-2F05-FE44-9C12-166BB93D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81"/>
            <a:ext cx="10515600" cy="762635"/>
          </a:xfrm>
        </p:spPr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A26F9-2DDC-0242-8C40-35B2B8AEF02A}"/>
              </a:ext>
            </a:extLst>
          </p:cNvPr>
          <p:cNvGrpSpPr/>
          <p:nvPr/>
        </p:nvGrpSpPr>
        <p:grpSpPr>
          <a:xfrm>
            <a:off x="6147582" y="3596939"/>
            <a:ext cx="5215556" cy="3086909"/>
            <a:chOff x="6081682" y="2694733"/>
            <a:chExt cx="5957274" cy="35259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BA9F3-D6C3-6D46-83F7-2B72E1070416}"/>
                </a:ext>
              </a:extLst>
            </p:cNvPr>
            <p:cNvSpPr/>
            <p:nvPr/>
          </p:nvSpPr>
          <p:spPr>
            <a:xfrm>
              <a:off x="8714018" y="2694733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927C25-51A1-2D45-88B2-D991CE7B541A}"/>
                </a:ext>
              </a:extLst>
            </p:cNvPr>
            <p:cNvSpPr/>
            <p:nvPr/>
          </p:nvSpPr>
          <p:spPr>
            <a:xfrm>
              <a:off x="7193058" y="3683579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f(3)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5C5035-4CE3-D047-ACCC-77EB00D2DD59}"/>
                </a:ext>
              </a:extLst>
            </p:cNvPr>
            <p:cNvSpPr/>
            <p:nvPr/>
          </p:nvSpPr>
          <p:spPr>
            <a:xfrm>
              <a:off x="10317247" y="3655352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4CF03-B942-9441-B449-6437C6DE0FCF}"/>
                </a:ext>
              </a:extLst>
            </p:cNvPr>
            <p:cNvSpPr/>
            <p:nvPr/>
          </p:nvSpPr>
          <p:spPr>
            <a:xfrm>
              <a:off x="6440430" y="467242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B5FE4D-2F22-3B41-9715-595AC56E17FD}"/>
                </a:ext>
              </a:extLst>
            </p:cNvPr>
            <p:cNvSpPr/>
            <p:nvPr/>
          </p:nvSpPr>
          <p:spPr>
            <a:xfrm>
              <a:off x="8002535" y="4681728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B52075-1C99-384A-9074-018F31A89007}"/>
                </a:ext>
              </a:extLst>
            </p:cNvPr>
            <p:cNvSpPr/>
            <p:nvPr/>
          </p:nvSpPr>
          <p:spPr>
            <a:xfrm>
              <a:off x="9552765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18791-599F-104C-AC8A-74B5EE769D32}"/>
                </a:ext>
              </a:extLst>
            </p:cNvPr>
            <p:cNvSpPr/>
            <p:nvPr/>
          </p:nvSpPr>
          <p:spPr>
            <a:xfrm>
              <a:off x="11114870" y="4647454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f(2)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3ECB04-985B-0546-B713-A6A9ED7D38C2}"/>
                </a:ext>
              </a:extLst>
            </p:cNvPr>
            <p:cNvSpPr/>
            <p:nvPr/>
          </p:nvSpPr>
          <p:spPr>
            <a:xfrm>
              <a:off x="10787686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792DDA-C9DF-5441-8ABE-5F317364E483}"/>
                </a:ext>
              </a:extLst>
            </p:cNvPr>
            <p:cNvSpPr/>
            <p:nvPr/>
          </p:nvSpPr>
          <p:spPr>
            <a:xfrm>
              <a:off x="11479588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4D532E-50E7-D74E-80FB-8ECF32CAF080}"/>
                </a:ext>
              </a:extLst>
            </p:cNvPr>
            <p:cNvSpPr/>
            <p:nvPr/>
          </p:nvSpPr>
          <p:spPr>
            <a:xfrm>
              <a:off x="9219018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8B0E0-E847-D540-98F5-1F6F131D70B1}"/>
                </a:ext>
              </a:extLst>
            </p:cNvPr>
            <p:cNvSpPr/>
            <p:nvPr/>
          </p:nvSpPr>
          <p:spPr>
            <a:xfrm>
              <a:off x="9910920" y="5656645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81F11A-360B-A74A-8F63-86D40CEF56FD}"/>
                </a:ext>
              </a:extLst>
            </p:cNvPr>
            <p:cNvSpPr/>
            <p:nvPr/>
          </p:nvSpPr>
          <p:spPr>
            <a:xfrm>
              <a:off x="7650350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BA1DD5-AF39-5E40-B41F-FF86821BA857}"/>
                </a:ext>
              </a:extLst>
            </p:cNvPr>
            <p:cNvSpPr/>
            <p:nvPr/>
          </p:nvSpPr>
          <p:spPr>
            <a:xfrm>
              <a:off x="8342252" y="5651486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79240A-07B2-5E43-B38E-80F63034D2C8}"/>
                </a:ext>
              </a:extLst>
            </p:cNvPr>
            <p:cNvSpPr/>
            <p:nvPr/>
          </p:nvSpPr>
          <p:spPr>
            <a:xfrm>
              <a:off x="6081682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A5FE17-BC71-2341-A4B2-03A3D3EDBB1E}"/>
                </a:ext>
              </a:extLst>
            </p:cNvPr>
            <p:cNvSpPr/>
            <p:nvPr/>
          </p:nvSpPr>
          <p:spPr>
            <a:xfrm>
              <a:off x="6773584" y="5661271"/>
              <a:ext cx="559368" cy="559368"/>
            </a:xfrm>
            <a:prstGeom prst="rect">
              <a:avLst/>
            </a:prstGeom>
            <a:solidFill>
              <a:srgbClr val="7C5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f(1)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672716D-2F42-B34F-A92A-29A130C252DE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flipH="1">
              <a:off x="7472742" y="3254101"/>
              <a:ext cx="1520960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B1D4A5-2A24-F947-8527-59FBA80CBA0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>
              <a:off x="8993702" y="3254101"/>
              <a:ext cx="1603229" cy="40125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B41830-6111-6242-9858-990448BDEC6C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720114" y="4242947"/>
              <a:ext cx="75262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800A45F-6C93-2040-B94D-E9236C244FA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>
              <a:off x="7472742" y="4242947"/>
              <a:ext cx="809477" cy="4387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5E605D7-D999-BC4F-9284-E5351F856AB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9832449" y="4214720"/>
              <a:ext cx="764482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0B9423-9D02-0E48-8C3A-765CDC70344B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10596931" y="4214720"/>
              <a:ext cx="797623" cy="43273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05C97A-FFB8-1048-94EA-597DFB8B581C}"/>
                </a:ext>
              </a:extLst>
            </p:cNvPr>
            <p:cNvCxnSpPr>
              <a:cxnSpLocks/>
              <a:stCxn id="12" idx="2"/>
              <a:endCxn id="28" idx="0"/>
            </p:cNvCxnSpPr>
            <p:nvPr/>
          </p:nvCxnSpPr>
          <p:spPr>
            <a:xfrm flipH="1">
              <a:off x="6361366" y="5231793"/>
              <a:ext cx="358748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21B2F5-99F1-7A44-A80D-12D244C8EC86}"/>
                </a:ext>
              </a:extLst>
            </p:cNvPr>
            <p:cNvCxnSpPr>
              <a:cxnSpLocks/>
              <a:stCxn id="12" idx="2"/>
              <a:endCxn id="29" idx="0"/>
            </p:cNvCxnSpPr>
            <p:nvPr/>
          </p:nvCxnSpPr>
          <p:spPr>
            <a:xfrm>
              <a:off x="6720114" y="5231793"/>
              <a:ext cx="333154" cy="4294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9EA7B2-CA4B-B24F-9FBC-4ADABBF4FFAB}"/>
                </a:ext>
              </a:extLst>
            </p:cNvPr>
            <p:cNvCxnSpPr>
              <a:cxnSpLocks/>
              <a:stCxn id="13" idx="2"/>
              <a:endCxn id="26" idx="0"/>
            </p:cNvCxnSpPr>
            <p:nvPr/>
          </p:nvCxnSpPr>
          <p:spPr>
            <a:xfrm flipH="1">
              <a:off x="7930034" y="5241096"/>
              <a:ext cx="352185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8CD64AD-6779-854F-B3EF-3865ECA2D2BA}"/>
                </a:ext>
              </a:extLst>
            </p:cNvPr>
            <p:cNvCxnSpPr>
              <a:cxnSpLocks/>
              <a:stCxn id="13" idx="2"/>
              <a:endCxn id="27" idx="0"/>
            </p:cNvCxnSpPr>
            <p:nvPr/>
          </p:nvCxnSpPr>
          <p:spPr>
            <a:xfrm>
              <a:off x="8282219" y="5241096"/>
              <a:ext cx="339717" cy="410390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27AD3D9-47B8-D34B-B69B-720B60945D08}"/>
                </a:ext>
              </a:extLst>
            </p:cNvPr>
            <p:cNvCxnSpPr>
              <a:cxnSpLocks/>
              <a:stCxn id="14" idx="2"/>
              <a:endCxn id="24" idx="0"/>
            </p:cNvCxnSpPr>
            <p:nvPr/>
          </p:nvCxnSpPr>
          <p:spPr>
            <a:xfrm flipH="1">
              <a:off x="9498702" y="5206822"/>
              <a:ext cx="333747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87F9B1F-D53A-454D-9976-8530B406892F}"/>
                </a:ext>
              </a:extLst>
            </p:cNvPr>
            <p:cNvCxnSpPr>
              <a:cxnSpLocks/>
              <a:stCxn id="14" idx="2"/>
              <a:endCxn id="25" idx="0"/>
            </p:cNvCxnSpPr>
            <p:nvPr/>
          </p:nvCxnSpPr>
          <p:spPr>
            <a:xfrm>
              <a:off x="9832449" y="5206822"/>
              <a:ext cx="358155" cy="4498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E578A78-4AF2-4C43-A57A-D769760A1F23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flipH="1">
              <a:off x="11067370" y="5206822"/>
              <a:ext cx="327184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8ACC15-3021-B347-A2AB-E08331CFE31D}"/>
                </a:ext>
              </a:extLst>
            </p:cNvPr>
            <p:cNvCxnSpPr>
              <a:cxnSpLocks/>
              <a:stCxn id="15" idx="2"/>
              <a:endCxn id="21" idx="0"/>
            </p:cNvCxnSpPr>
            <p:nvPr/>
          </p:nvCxnSpPr>
          <p:spPr>
            <a:xfrm>
              <a:off x="11394554" y="5206822"/>
              <a:ext cx="364718" cy="454449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1B15A845-4EF0-304F-A7B1-2E3F2E0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33" y="4338914"/>
            <a:ext cx="4884632" cy="22917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>
                <a:solidFill>
                  <a:schemeClr val="accent3"/>
                </a:solidFill>
              </a:rPr>
              <a:t>How many layers in the function call tree?</a:t>
            </a:r>
          </a:p>
          <a:p>
            <a:pPr marL="0" indent="0" algn="r">
              <a:buNone/>
            </a:pPr>
            <a:r>
              <a:rPr lang="en-US" sz="2000" dirty="0"/>
              <a:t>How many steps to go from start value of n (4) to base case (1), subtracting 1 each time?</a:t>
            </a:r>
          </a:p>
          <a:p>
            <a:pPr marL="0" indent="0" algn="r">
              <a:buNone/>
            </a:pPr>
            <a:r>
              <a:rPr lang="en-US" sz="2000" dirty="0"/>
              <a:t>Height of function call tree: n</a:t>
            </a:r>
          </a:p>
          <a:p>
            <a:pPr marL="0" indent="0" algn="r">
              <a:buNone/>
            </a:pPr>
            <a:endParaRPr lang="en-US" sz="20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80635EA-34A2-B34E-874E-6C0B34FEF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99244"/>
              </p:ext>
            </p:extLst>
          </p:nvPr>
        </p:nvGraphicFramePr>
        <p:xfrm>
          <a:off x="5703644" y="1400517"/>
          <a:ext cx="2167962" cy="177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val="3357146727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879888328"/>
                    </a:ext>
                  </a:extLst>
                </a:gridCol>
              </a:tblGrid>
              <a:tr h="4897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LAYER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 CALLS</a:t>
                      </a:r>
                    </a:p>
                  </a:txBody>
                  <a:tcPr marL="74334" marR="74334" marT="37167" marB="371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80105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(= 2</a:t>
                      </a:r>
                      <a:r>
                        <a:rPr lang="en-US" sz="1400" baseline="30000" dirty="0"/>
                        <a:t>0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842637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(= 2</a:t>
                      </a:r>
                      <a:r>
                        <a:rPr lang="en-US" sz="1400" baseline="30000" dirty="0"/>
                        <a:t>1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43333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(= 2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268883"/>
                  </a:ext>
                </a:extLst>
              </a:tr>
              <a:tr h="318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(= 2</a:t>
                      </a:r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4334" marR="74334" marT="37167" marB="371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11011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D8CCBB4-4336-E247-8999-342BCA07A7EA}"/>
              </a:ext>
            </a:extLst>
          </p:cNvPr>
          <p:cNvSpPr txBox="1"/>
          <p:nvPr/>
        </p:nvSpPr>
        <p:spPr>
          <a:xfrm>
            <a:off x="7944107" y="1329807"/>
            <a:ext cx="391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function calls on layer </a:t>
            </a:r>
            <a:r>
              <a:rPr lang="en-US" sz="2000" dirty="0" err="1"/>
              <a:t>i</a:t>
            </a:r>
            <a:r>
              <a:rPr lang="en-US" sz="2000" dirty="0"/>
              <a:t>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334F3D2-62AD-3743-A724-15BF8DCBDF41}"/>
              </a:ext>
            </a:extLst>
          </p:cNvPr>
          <p:cNvSpPr txBox="1"/>
          <p:nvPr/>
        </p:nvSpPr>
        <p:spPr>
          <a:xfrm>
            <a:off x="9304948" y="169913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baseline="30000" dirty="0"/>
              <a:t>i</a:t>
            </a:r>
            <a:endParaRPr lang="en-US" sz="24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B29A6B1-4835-984F-978E-8D7F19793AE1}"/>
              </a:ext>
            </a:extLst>
          </p:cNvPr>
          <p:cNvSpPr txBox="1"/>
          <p:nvPr/>
        </p:nvSpPr>
        <p:spPr>
          <a:xfrm>
            <a:off x="7944107" y="2085687"/>
            <a:ext cx="3488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function calls TOTAL </a:t>
            </a:r>
          </a:p>
          <a:p>
            <a:r>
              <a:rPr lang="en-US" sz="2000" dirty="0"/>
              <a:t>for a tree of k layers?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B85D2C-78F2-064F-9050-6F5956B6D3AA}"/>
              </a:ext>
            </a:extLst>
          </p:cNvPr>
          <p:cNvSpPr txBox="1"/>
          <p:nvPr/>
        </p:nvSpPr>
        <p:spPr>
          <a:xfrm>
            <a:off x="8448871" y="2765485"/>
            <a:ext cx="213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 + 2 + 4 + … + 2</a:t>
            </a:r>
            <a:r>
              <a:rPr lang="en-US" sz="2000" b="1" baseline="30000" dirty="0"/>
              <a:t>k-1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689B2F-2C7E-034D-8CC9-D6735A25C998}"/>
              </a:ext>
            </a:extLst>
          </p:cNvPr>
          <p:cNvSpPr/>
          <p:nvPr/>
        </p:nvSpPr>
        <p:spPr>
          <a:xfrm>
            <a:off x="5610504" y="927008"/>
            <a:ext cx="3907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How many function calls per layer?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883B1A-0C8C-954F-9BC1-5E60B993B0F5}"/>
              </a:ext>
            </a:extLst>
          </p:cNvPr>
          <p:cNvCxnSpPr>
            <a:cxnSpLocks/>
          </p:cNvCxnSpPr>
          <p:nvPr/>
        </p:nvCxnSpPr>
        <p:spPr>
          <a:xfrm>
            <a:off x="5836729" y="3429000"/>
            <a:ext cx="565015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FBE26F-3C92-5743-B25C-C9F7532ED032}"/>
              </a:ext>
            </a:extLst>
          </p:cNvPr>
          <p:cNvCxnSpPr>
            <a:cxnSpLocks/>
          </p:cNvCxnSpPr>
          <p:nvPr/>
        </p:nvCxnSpPr>
        <p:spPr>
          <a:xfrm flipV="1">
            <a:off x="5420090" y="3650169"/>
            <a:ext cx="0" cy="303367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D49467-4BA4-9749-8D57-410E7C55737B}"/>
                  </a:ext>
                </a:extLst>
              </p:cNvPr>
              <p:cNvSpPr txBox="1"/>
              <p:nvPr/>
            </p:nvSpPr>
            <p:spPr>
              <a:xfrm>
                <a:off x="562368" y="2045942"/>
                <a:ext cx="4046739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D49467-4BA4-9749-8D57-410E7C557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68" y="2045942"/>
                <a:ext cx="4046739" cy="710194"/>
              </a:xfrm>
              <a:prstGeom prst="rect">
                <a:avLst/>
              </a:prstGeom>
              <a:blipFill>
                <a:blip r:embed="rId3"/>
                <a:stretch>
                  <a:fillRect l="-1250" t="-189474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1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build="p"/>
      <p:bldP spid="22" grpId="0"/>
      <p:bldP spid="107" grpId="0"/>
      <p:bldP spid="10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C2B6-C535-FE4F-991A-10B900F0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Recurrence to Big-</a:t>
            </a:r>
            <a:r>
              <a:rPr lang="en-US" dirty="0" err="1"/>
              <a:t>Θ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C9CB17-C4AD-864E-9504-7B1B93AB1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29857"/>
              </p:ext>
            </p:extLst>
          </p:nvPr>
        </p:nvGraphicFramePr>
        <p:xfrm>
          <a:off x="383060" y="1649146"/>
          <a:ext cx="10970740" cy="47522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997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733076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945277">
                <a:tc>
                  <a:txBody>
                    <a:bodyPr/>
                    <a:lstStyle/>
                    <a:p>
                      <a:r>
                        <a:rPr lang="en-US" dirty="0"/>
                        <a:t>How many layers in the function call tree?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547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9452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23140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02CD979-4ED1-1243-B715-57EEF1FEEA0E}"/>
              </a:ext>
            </a:extLst>
          </p:cNvPr>
          <p:cNvSpPr/>
          <p:nvPr/>
        </p:nvSpPr>
        <p:spPr>
          <a:xfrm>
            <a:off x="9289821" y="4164227"/>
            <a:ext cx="2644346" cy="1816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/>
              <p:nvPr/>
            </p:nvSpPr>
            <p:spPr>
              <a:xfrm>
                <a:off x="6379150" y="4514952"/>
                <a:ext cx="621388" cy="78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BBBE50-3660-504B-A4E0-D3F8B804E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50" y="4514952"/>
                <a:ext cx="621388" cy="784767"/>
              </a:xfrm>
              <a:prstGeom prst="rect">
                <a:avLst/>
              </a:prstGeom>
              <a:blipFill>
                <a:blip r:embed="rId3"/>
                <a:stretch>
                  <a:fillRect l="-128000" t="-111290" r="-46000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8981F5-BF64-BE48-91F7-AF42B0BEE4E0}"/>
              </a:ext>
            </a:extLst>
          </p:cNvPr>
          <p:cNvSpPr txBox="1"/>
          <p:nvPr/>
        </p:nvSpPr>
        <p:spPr>
          <a:xfrm>
            <a:off x="9571533" y="4285524"/>
            <a:ext cx="2362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Summation Identity</a:t>
            </a:r>
          </a:p>
          <a:p>
            <a:r>
              <a:rPr lang="en-US" dirty="0"/>
              <a:t>Finite Geometric Series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/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9665E-BA72-CF44-B3B9-222112DA5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507" y="4982849"/>
                <a:ext cx="1638975" cy="784574"/>
              </a:xfrm>
              <a:prstGeom prst="rect">
                <a:avLst/>
              </a:prstGeom>
              <a:blipFill>
                <a:blip r:embed="rId4"/>
                <a:stretch>
                  <a:fillRect l="-49231" t="-107937" r="-307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B864C72-074C-F24B-9543-310A88B58FFC}"/>
              </a:ext>
            </a:extLst>
          </p:cNvPr>
          <p:cNvSpPr txBox="1"/>
          <p:nvPr/>
        </p:nvSpPr>
        <p:spPr>
          <a:xfrm>
            <a:off x="4107567" y="1690253"/>
            <a:ext cx="47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5110C-D695-FB47-9352-372733CD00BE}"/>
              </a:ext>
            </a:extLst>
          </p:cNvPr>
          <p:cNvSpPr txBox="1"/>
          <p:nvPr/>
        </p:nvSpPr>
        <p:spPr>
          <a:xfrm>
            <a:off x="4093513" y="262347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6EEB6-8B03-6341-B578-32CF26E6A202}"/>
              </a:ext>
            </a:extLst>
          </p:cNvPr>
          <p:cNvSpPr/>
          <p:nvPr/>
        </p:nvSpPr>
        <p:spPr>
          <a:xfrm>
            <a:off x="4046393" y="4134451"/>
            <a:ext cx="40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(1 + 2 + 4 + 8 + … + 2</a:t>
            </a:r>
            <a:r>
              <a:rPr lang="en-US" baseline="30000" dirty="0"/>
              <a:t>n-1</a:t>
            </a:r>
            <a:r>
              <a:rPr lang="en-US" dirty="0"/>
              <a:t>) x (constant work)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49BBB-52C8-3341-86AF-AE3E3541A664}"/>
              </a:ext>
            </a:extLst>
          </p:cNvPr>
          <p:cNvSpPr/>
          <p:nvPr/>
        </p:nvSpPr>
        <p:spPr>
          <a:xfrm>
            <a:off x="4046393" y="4713862"/>
            <a:ext cx="244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1 + 2 + 4 + 8 + … + 2</a:t>
            </a:r>
            <a:r>
              <a:rPr lang="en-US" baseline="30000" dirty="0"/>
              <a:t>n-1</a:t>
            </a:r>
            <a:r>
              <a:rPr lang="en-US" dirty="0"/>
              <a:t>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/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𝚯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8544F4A-9758-D448-B9C9-B00704184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67" y="5544806"/>
                <a:ext cx="26331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CF765DA-A36D-0C47-9056-52B7167E2B89}"/>
              </a:ext>
            </a:extLst>
          </p:cNvPr>
          <p:cNvSpPr/>
          <p:nvPr/>
        </p:nvSpPr>
        <p:spPr>
          <a:xfrm>
            <a:off x="408073" y="4164227"/>
            <a:ext cx="3450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runtime =</a:t>
            </a:r>
          </a:p>
          <a:p>
            <a:r>
              <a:rPr lang="en-US" dirty="0"/>
              <a:t>(total function calls) * </a:t>
            </a:r>
          </a:p>
          <a:p>
            <a:r>
              <a:rPr lang="en-US" dirty="0"/>
              <a:t>(runtime of each function call)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62E4D8-B3EA-A844-A9D8-C4219FE2B423}"/>
              </a:ext>
            </a:extLst>
          </p:cNvPr>
          <p:cNvSpPr/>
          <p:nvPr/>
        </p:nvSpPr>
        <p:spPr>
          <a:xfrm>
            <a:off x="424035" y="3218861"/>
            <a:ext cx="3450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many function calls TOTAL for a tree of n layers?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8D870-DDA2-B94C-928C-015B677171D1}"/>
              </a:ext>
            </a:extLst>
          </p:cNvPr>
          <p:cNvSpPr/>
          <p:nvPr/>
        </p:nvSpPr>
        <p:spPr>
          <a:xfrm>
            <a:off x="375121" y="2618737"/>
            <a:ext cx="354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many function calls on layer </a:t>
            </a:r>
            <a:r>
              <a:rPr lang="en-US" dirty="0" err="1"/>
              <a:t>i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37E38D-C6DD-FE4E-A211-F5BFC5D3F984}"/>
                  </a:ext>
                </a:extLst>
              </p:cNvPr>
              <p:cNvSpPr txBox="1"/>
              <p:nvPr/>
            </p:nvSpPr>
            <p:spPr>
              <a:xfrm>
                <a:off x="4123016" y="3472775"/>
                <a:ext cx="2625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1+2+4+8+ 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37E38D-C6DD-FE4E-A211-F5BFC5D3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16" y="3472775"/>
                <a:ext cx="2625334" cy="276999"/>
              </a:xfrm>
              <a:prstGeom prst="rect">
                <a:avLst/>
              </a:prstGeom>
              <a:blipFill>
                <a:blip r:embed="rId6"/>
                <a:stretch>
                  <a:fillRect l="-1449" t="-4348" r="-48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EF18F-C909-7E4E-97F9-6C7BA8D48354}"/>
                  </a:ext>
                </a:extLst>
              </p:cNvPr>
              <p:cNvSpPr/>
              <p:nvPr/>
            </p:nvSpPr>
            <p:spPr>
              <a:xfrm>
                <a:off x="6971638" y="4556752"/>
                <a:ext cx="2229648" cy="623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2EF18F-C909-7E4E-97F9-6C7BA8D48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38" y="4556752"/>
                <a:ext cx="2229648" cy="623761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C5AB196-7460-5348-BAB3-5EBB7A50DB8A}"/>
              </a:ext>
            </a:extLst>
          </p:cNvPr>
          <p:cNvSpPr txBox="1"/>
          <p:nvPr/>
        </p:nvSpPr>
        <p:spPr>
          <a:xfrm>
            <a:off x="674738" y="455120"/>
            <a:ext cx="1084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 Patterns for Recursive 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3A1ADC-DA96-2F4A-96C1-365F9CF47CD2}"/>
              </a:ext>
            </a:extLst>
          </p:cNvPr>
          <p:cNvSpPr/>
          <p:nvPr/>
        </p:nvSpPr>
        <p:spPr>
          <a:xfrm>
            <a:off x="674739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D63EF9-D876-814F-91B7-E5663B25465E}"/>
              </a:ext>
            </a:extLst>
          </p:cNvPr>
          <p:cNvSpPr/>
          <p:nvPr/>
        </p:nvSpPr>
        <p:spPr>
          <a:xfrm>
            <a:off x="4375355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16A684-A4FA-BE4E-A551-3CC8F0B5E8FD}"/>
              </a:ext>
            </a:extLst>
          </p:cNvPr>
          <p:cNvSpPr/>
          <p:nvPr/>
        </p:nvSpPr>
        <p:spPr>
          <a:xfrm>
            <a:off x="8075971" y="321275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01D46B-751B-1748-9CA8-6589AA21086D}"/>
              </a:ext>
            </a:extLst>
          </p:cNvPr>
          <p:cNvSpPr/>
          <p:nvPr/>
        </p:nvSpPr>
        <p:spPr>
          <a:xfrm>
            <a:off x="2006840" y="371116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487AED6-6D11-5442-ACD1-EC68D3848187}"/>
              </a:ext>
            </a:extLst>
          </p:cNvPr>
          <p:cNvSpPr/>
          <p:nvPr/>
        </p:nvSpPr>
        <p:spPr>
          <a:xfrm>
            <a:off x="5707456" y="371116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1CD207B-042E-B54B-8E70-C562F44821D2}"/>
              </a:ext>
            </a:extLst>
          </p:cNvPr>
          <p:cNvSpPr/>
          <p:nvPr/>
        </p:nvSpPr>
        <p:spPr>
          <a:xfrm>
            <a:off x="9408073" y="371116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F69F6-B25E-CE44-A891-067BED4F03F2}"/>
              </a:ext>
            </a:extLst>
          </p:cNvPr>
          <p:cNvSpPr txBox="1"/>
          <p:nvPr/>
        </p:nvSpPr>
        <p:spPr>
          <a:xfrm>
            <a:off x="1200985" y="468026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670973-6645-2846-9904-A7CF4BD30865}"/>
              </a:ext>
            </a:extLst>
          </p:cNvPr>
          <p:cNvSpPr txBox="1"/>
          <p:nvPr/>
        </p:nvSpPr>
        <p:spPr>
          <a:xfrm>
            <a:off x="4787307" y="468026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1FBAD-CF73-0B48-BACE-1DA4B3C494A8}"/>
              </a:ext>
            </a:extLst>
          </p:cNvPr>
          <p:cNvSpPr txBox="1"/>
          <p:nvPr/>
        </p:nvSpPr>
        <p:spPr>
          <a:xfrm>
            <a:off x="8503634" y="468026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06742-5ABE-4742-90EA-AEE7F2559FF1}"/>
              </a:ext>
            </a:extLst>
          </p:cNvPr>
          <p:cNvSpPr txBox="1"/>
          <p:nvPr/>
        </p:nvSpPr>
        <p:spPr>
          <a:xfrm>
            <a:off x="1426772" y="539288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DBF21B-18BF-6E45-9579-C57D8965B7F9}"/>
              </a:ext>
            </a:extLst>
          </p:cNvPr>
          <p:cNvSpPr txBox="1"/>
          <p:nvPr/>
        </p:nvSpPr>
        <p:spPr>
          <a:xfrm>
            <a:off x="1765101" y="57633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F5BC39-8293-B049-A1B2-A4B27081A490}"/>
              </a:ext>
            </a:extLst>
          </p:cNvPr>
          <p:cNvSpPr txBox="1"/>
          <p:nvPr/>
        </p:nvSpPr>
        <p:spPr>
          <a:xfrm>
            <a:off x="5304952" y="539288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F070A2-E7BB-DB42-8704-0F3D2BB10A96}"/>
              </a:ext>
            </a:extLst>
          </p:cNvPr>
          <p:cNvSpPr txBox="1"/>
          <p:nvPr/>
        </p:nvSpPr>
        <p:spPr>
          <a:xfrm>
            <a:off x="5355252" y="5763300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8A57D8-FD23-B14C-9BEB-F5568406FB1F}"/>
              </a:ext>
            </a:extLst>
          </p:cNvPr>
          <p:cNvSpPr txBox="1"/>
          <p:nvPr/>
        </p:nvSpPr>
        <p:spPr>
          <a:xfrm>
            <a:off x="9117019" y="5369382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F561C0-997F-704F-B24A-4D634282694F}"/>
              </a:ext>
            </a:extLst>
          </p:cNvPr>
          <p:cNvSpPr txBox="1"/>
          <p:nvPr/>
        </p:nvSpPr>
        <p:spPr>
          <a:xfrm>
            <a:off x="9343839" y="573979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4917D2F-B7A8-7545-B448-19D701792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418764"/>
              </p:ext>
            </p:extLst>
          </p:nvPr>
        </p:nvGraphicFramePr>
        <p:xfrm>
          <a:off x="940778" y="1003448"/>
          <a:ext cx="4766678" cy="219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A0FD316-2D08-9A4A-80CD-A776594C3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594407"/>
              </p:ext>
            </p:extLst>
          </p:nvPr>
        </p:nvGraphicFramePr>
        <p:xfrm>
          <a:off x="6294545" y="1039895"/>
          <a:ext cx="5099359" cy="219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1672" y="539598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62F21-BA77-3343-9CF4-A2512FD5D571}"/>
              </a:ext>
            </a:extLst>
          </p:cNvPr>
          <p:cNvSpPr txBox="1"/>
          <p:nvPr/>
        </p:nvSpPr>
        <p:spPr>
          <a:xfrm>
            <a:off x="9343839" y="445020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25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C15-F057-5846-AA37-4E2FB68B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of these functions is a mathematical model for the runtime of this code?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085D4C9-7B4B-994B-96C0-05F8F5A3B6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390900"/>
            <a:ext cx="5322888" cy="1665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= 0; j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F109C4-5684-7B4C-BB44-BAA40111BDEC}"/>
                  </a:ext>
                </a:extLst>
              </p:cNvPr>
              <p:cNvSpPr txBox="1"/>
              <p:nvPr/>
            </p:nvSpPr>
            <p:spPr>
              <a:xfrm>
                <a:off x="8963701" y="3017658"/>
                <a:ext cx="3180805" cy="2481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F109C4-5684-7B4C-BB44-BAA40111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701" y="3017658"/>
                <a:ext cx="3180805" cy="2481833"/>
              </a:xfrm>
              <a:prstGeom prst="rect">
                <a:avLst/>
              </a:prstGeom>
              <a:blipFill>
                <a:blip r:embed="rId2"/>
                <a:stretch>
                  <a:fillRect b="-5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8030684-5BAB-BB4C-9694-F69AE34D687B}"/>
              </a:ext>
            </a:extLst>
          </p:cNvPr>
          <p:cNvSpPr txBox="1"/>
          <p:nvPr/>
        </p:nvSpPr>
        <p:spPr>
          <a:xfrm>
            <a:off x="5778470" y="5621823"/>
            <a:ext cx="32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eye on the loop bounds!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E39C3-5363-0842-8CE7-22546C63AD9F}"/>
              </a:ext>
            </a:extLst>
          </p:cNvPr>
          <p:cNvSpPr txBox="1"/>
          <p:nvPr/>
        </p:nvSpPr>
        <p:spPr>
          <a:xfrm>
            <a:off x="9270279" y="2997912"/>
            <a:ext cx="42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1EF677-E918-9B44-939F-F9C15C4BE0A8}"/>
              </a:ext>
            </a:extLst>
          </p:cNvPr>
          <p:cNvSpPr/>
          <p:nvPr/>
        </p:nvSpPr>
        <p:spPr>
          <a:xfrm>
            <a:off x="5624984" y="396932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F6CF761-3BE6-624B-9450-A3AE2AC9ABA3}"/>
              </a:ext>
            </a:extLst>
          </p:cNvPr>
          <p:cNvSpPr/>
          <p:nvPr/>
        </p:nvSpPr>
        <p:spPr>
          <a:xfrm>
            <a:off x="6369878" y="3824263"/>
            <a:ext cx="154571" cy="59416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2B585D-7ED2-0B4E-8D1C-B17AC087E7E0}"/>
              </a:ext>
            </a:extLst>
          </p:cNvPr>
          <p:cNvGrpSpPr/>
          <p:nvPr/>
        </p:nvGrpSpPr>
        <p:grpSpPr>
          <a:xfrm>
            <a:off x="6698706" y="3847703"/>
            <a:ext cx="552870" cy="552870"/>
            <a:chOff x="7574669" y="3536256"/>
            <a:chExt cx="552870" cy="55287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F92BEC-388B-D948-B798-CF4B1F88AB84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7C5E18-8405-F94E-8CF7-B42EA3AB6D4D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E71BA22-7525-0E4B-A42B-D6D223697C6D}"/>
              </a:ext>
            </a:extLst>
          </p:cNvPr>
          <p:cNvSpPr/>
          <p:nvPr/>
        </p:nvSpPr>
        <p:spPr>
          <a:xfrm>
            <a:off x="7425833" y="3508955"/>
            <a:ext cx="154571" cy="127166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C56BD8-F617-0247-A7EF-8282CB22CE53}"/>
              </a:ext>
            </a:extLst>
          </p:cNvPr>
          <p:cNvGrpSpPr/>
          <p:nvPr/>
        </p:nvGrpSpPr>
        <p:grpSpPr>
          <a:xfrm>
            <a:off x="7754661" y="3871143"/>
            <a:ext cx="552870" cy="552870"/>
            <a:chOff x="7574669" y="3536256"/>
            <a:chExt cx="552870" cy="55287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151229-AA6B-7D4E-A00A-50A140435222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7787A3-809F-DC45-8891-EFADEF600EF2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sp>
        <p:nvSpPr>
          <p:cNvPr id="50" name="&quot;No&quot; Symbol 49">
            <a:extLst>
              <a:ext uri="{FF2B5EF4-FFF2-40B4-BE49-F238E27FC236}">
                <a16:creationId xmlns:a16="http://schemas.microsoft.com/office/drawing/2014/main" id="{A8EA25F9-3B0E-9A4D-9377-A3039CC04BFC}"/>
              </a:ext>
            </a:extLst>
          </p:cNvPr>
          <p:cNvSpPr/>
          <p:nvPr/>
        </p:nvSpPr>
        <p:spPr>
          <a:xfrm>
            <a:off x="6042536" y="2743201"/>
            <a:ext cx="2756294" cy="2756290"/>
          </a:xfrm>
          <a:prstGeom prst="noSmoking">
            <a:avLst>
              <a:gd name="adj" fmla="val 51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11D24-F744-9149-A9BA-3E7118E2749B}"/>
              </a:ext>
            </a:extLst>
          </p:cNvPr>
          <p:cNvSpPr/>
          <p:nvPr/>
        </p:nvSpPr>
        <p:spPr>
          <a:xfrm>
            <a:off x="3164722" y="3691841"/>
            <a:ext cx="888294" cy="311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2" grpId="0" animBg="1"/>
      <p:bldP spid="23" grpId="0" animBg="1"/>
      <p:bldP spid="27" grpId="0" animBg="1"/>
      <p:bldP spid="50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851-DF16-4B1A-8849-30E44B3B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Complex Loops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1901" y="4447677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Segoe UI" panose="020B0502040204020203" pitchFamily="34" charset="0"/>
              </a:rPr>
              <a:t>Summations!</a:t>
            </a:r>
          </a:p>
          <a:p>
            <a:r>
              <a:rPr lang="en-US" dirty="0">
                <a:ea typeface="Cambria Math" panose="02040503050406030204" pitchFamily="18" charset="0"/>
                <a:cs typeface="Segoe UI" panose="020B0502040204020203" pitchFamily="34" charset="0"/>
              </a:rPr>
              <a:t>1 + 2 + 3 + 4 +… + 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05502" y="4483870"/>
                <a:ext cx="67428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2" y="4483870"/>
                <a:ext cx="674287" cy="848566"/>
              </a:xfrm>
              <a:prstGeom prst="rect">
                <a:avLst/>
              </a:prstGeom>
              <a:blipFill>
                <a:blip r:embed="rId3"/>
                <a:stretch>
                  <a:fillRect l="-107407" t="-98529" r="-46296" b="-15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117276" y="3594733"/>
            <a:ext cx="4676723" cy="1313420"/>
            <a:chOff x="1365777" y="4545991"/>
            <a:chExt cx="4676723" cy="1313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4C40C8-9DCB-4185-AD31-E7FA5700C66C}"/>
                </a:ext>
              </a:extLst>
            </p:cNvPr>
            <p:cNvSpPr/>
            <p:nvPr/>
          </p:nvSpPr>
          <p:spPr>
            <a:xfrm>
              <a:off x="1365778" y="4969606"/>
              <a:ext cx="4676722" cy="889805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f(a) + f(a + 1) + f(a + 2) + … + f(b-2) + f(b-1) + f(b)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10B0BF-22B6-49F2-B5D2-75CA105FD29D}"/>
                </a:ext>
              </a:extLst>
            </p:cNvPr>
            <p:cNvSpPr/>
            <p:nvPr/>
          </p:nvSpPr>
          <p:spPr>
            <a:xfrm>
              <a:off x="1365777" y="4545991"/>
              <a:ext cx="4676723" cy="4259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ea typeface="Segoe UI Historic" panose="020B0502040204020203" pitchFamily="34" charset="0"/>
                  <a:cs typeface="Segoe UI Historic" panose="020B0502040204020203" pitchFamily="34" charset="0"/>
                </a:rPr>
                <a:t>Definition: Summation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47" y="4957055"/>
                  <a:ext cx="1000017" cy="876907"/>
                </a:xfrm>
                <a:prstGeom prst="rect">
                  <a:avLst/>
                </a:prstGeom>
                <a:blipFill>
                  <a:blip r:embed="rId4"/>
                  <a:stretch>
                    <a:fillRect l="-72500" t="-92857" b="-14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1045201" y="613013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f(n)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39008" y="5834903"/>
                <a:ext cx="109145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08" y="5834903"/>
                <a:ext cx="1091453" cy="912173"/>
              </a:xfrm>
              <a:prstGeom prst="rect">
                <a:avLst/>
              </a:prstGeom>
              <a:blipFill>
                <a:blip r:embed="rId5"/>
                <a:stretch>
                  <a:fillRect l="-65517" t="-89041" r="-24138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629C58-93B4-D94B-8B78-D20E0F742A19}"/>
              </a:ext>
            </a:extLst>
          </p:cNvPr>
          <p:cNvSpPr txBox="1"/>
          <p:nvPr/>
        </p:nvSpPr>
        <p:spPr>
          <a:xfrm>
            <a:off x="1045201" y="3657679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Segoe UI Light" panose="020B0502040204020203" pitchFamily="34" charset="0"/>
              </a:rPr>
              <a:t>f(n) =  (0 + 1 + 2 + … + i-1)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AC7DE-BCD5-0145-BCF4-EE366C4CE61F}"/>
              </a:ext>
            </a:extLst>
          </p:cNvPr>
          <p:cNvSpPr txBox="1"/>
          <p:nvPr/>
        </p:nvSpPr>
        <p:spPr>
          <a:xfrm>
            <a:off x="1780323" y="4398944"/>
            <a:ext cx="199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How do we model this part?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F808BB8-40AB-D943-83ED-0D283A7B77A7}"/>
              </a:ext>
            </a:extLst>
          </p:cNvPr>
          <p:cNvSpPr/>
          <p:nvPr/>
        </p:nvSpPr>
        <p:spPr>
          <a:xfrm rot="5400000">
            <a:off x="2403687" y="3353701"/>
            <a:ext cx="373192" cy="1717294"/>
          </a:xfrm>
          <a:prstGeom prst="rightBrace">
            <a:avLst>
              <a:gd name="adj1" fmla="val 4144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F4EDFF-222D-0740-9B6F-CE349184CDC0}"/>
              </a:ext>
            </a:extLst>
          </p:cNvPr>
          <p:cNvSpPr txBox="1"/>
          <p:nvPr/>
        </p:nvSpPr>
        <p:spPr>
          <a:xfrm>
            <a:off x="3064702" y="6130137"/>
            <a:ext cx="271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Big-Theta?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59DF7E1-C6EE-714B-AAB6-F46965BB1812}"/>
              </a:ext>
            </a:extLst>
          </p:cNvPr>
          <p:cNvSpPr txBox="1">
            <a:spLocks/>
          </p:cNvSpPr>
          <p:nvPr/>
        </p:nvSpPr>
        <p:spPr>
          <a:xfrm>
            <a:off x="660973" y="1487713"/>
            <a:ext cx="5322911" cy="166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(int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for (int j = 0; j &lt;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D97A96-09E7-B748-8705-BC8A4203A4FF}"/>
              </a:ext>
            </a:extLst>
          </p:cNvPr>
          <p:cNvSpPr/>
          <p:nvPr/>
        </p:nvSpPr>
        <p:spPr>
          <a:xfrm>
            <a:off x="5782690" y="2065531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+1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9A5CD076-7D38-2C4C-A0C3-5E693AF773A2}"/>
              </a:ext>
            </a:extLst>
          </p:cNvPr>
          <p:cNvSpPr/>
          <p:nvPr/>
        </p:nvSpPr>
        <p:spPr>
          <a:xfrm>
            <a:off x="6527584" y="1920470"/>
            <a:ext cx="154571" cy="594167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21E047F4-3BA8-C641-9915-3114252E942B}"/>
              </a:ext>
            </a:extLst>
          </p:cNvPr>
          <p:cNvSpPr/>
          <p:nvPr/>
        </p:nvSpPr>
        <p:spPr>
          <a:xfrm>
            <a:off x="9213307" y="1605162"/>
            <a:ext cx="154571" cy="1271664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AA556B-E0A9-4247-88A5-478A5CF5B2BF}"/>
              </a:ext>
            </a:extLst>
          </p:cNvPr>
          <p:cNvGrpSpPr/>
          <p:nvPr/>
        </p:nvGrpSpPr>
        <p:grpSpPr>
          <a:xfrm>
            <a:off x="9542135" y="1967350"/>
            <a:ext cx="552870" cy="552870"/>
            <a:chOff x="7574669" y="3536256"/>
            <a:chExt cx="552870" cy="55287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0EB7A1-FE07-D249-BA8D-5F63BDF301CB}"/>
                </a:ext>
              </a:extLst>
            </p:cNvPr>
            <p:cNvSpPr/>
            <p:nvPr/>
          </p:nvSpPr>
          <p:spPr>
            <a:xfrm>
              <a:off x="7574669" y="3536256"/>
              <a:ext cx="552870" cy="552870"/>
            </a:xfrm>
            <a:prstGeom prst="ellipse">
              <a:avLst/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ECA568-AD45-D447-B447-3B8201B76EA5}"/>
                </a:ext>
              </a:extLst>
            </p:cNvPr>
            <p:cNvSpPr txBox="1"/>
            <p:nvPr/>
          </p:nvSpPr>
          <p:spPr>
            <a:xfrm>
              <a:off x="7639474" y="3628025"/>
              <a:ext cx="42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0A42FF-1F9F-164B-900C-400DE43B0D9C}"/>
              </a:ext>
            </a:extLst>
          </p:cNvPr>
          <p:cNvGrpSpPr/>
          <p:nvPr/>
        </p:nvGrpSpPr>
        <p:grpSpPr>
          <a:xfrm>
            <a:off x="6856412" y="1923108"/>
            <a:ext cx="2131663" cy="591529"/>
            <a:chOff x="5782690" y="3152568"/>
            <a:chExt cx="2131663" cy="59152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C80BDD1-9546-8142-A988-421A0F47F2EC}"/>
                </a:ext>
              </a:extLst>
            </p:cNvPr>
            <p:cNvSpPr/>
            <p:nvPr/>
          </p:nvSpPr>
          <p:spPr>
            <a:xfrm>
              <a:off x="5782690" y="3152568"/>
              <a:ext cx="2115883" cy="591529"/>
            </a:xfrm>
            <a:prstGeom prst="roundRect">
              <a:avLst>
                <a:gd name="adj" fmla="val 50000"/>
              </a:avLst>
            </a:prstGeom>
            <a:solidFill>
              <a:srgbClr val="6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F1E18B-439A-7E4B-8EDA-D072B545AC99}"/>
                </a:ext>
              </a:extLst>
            </p:cNvPr>
            <p:cNvSpPr txBox="1"/>
            <p:nvPr/>
          </p:nvSpPr>
          <p:spPr>
            <a:xfrm>
              <a:off x="5798470" y="3263666"/>
              <a:ext cx="2115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*(0 + 1 + 2 + ... + i-1)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948FCC-A73E-484D-9A4A-FAD2E238ED95}"/>
              </a:ext>
            </a:extLst>
          </p:cNvPr>
          <p:cNvSpPr txBox="1"/>
          <p:nvPr/>
        </p:nvSpPr>
        <p:spPr>
          <a:xfrm>
            <a:off x="645766" y="3217898"/>
            <a:ext cx="254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Modeling the inner loop: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9912DD-F3EF-1F4F-8FE1-833B64F91F2E}"/>
              </a:ext>
            </a:extLst>
          </p:cNvPr>
          <p:cNvSpPr txBox="1"/>
          <p:nvPr/>
        </p:nvSpPr>
        <p:spPr>
          <a:xfrm>
            <a:off x="645766" y="540304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Modeling the entire code snippet:</a:t>
            </a:r>
          </a:p>
        </p:txBody>
      </p:sp>
    </p:spTree>
    <p:extLst>
      <p:ext uri="{BB962C8B-B14F-4D97-AF65-F5344CB8AC3E}">
        <p14:creationId xmlns:p14="http://schemas.microsoft.com/office/powerpoint/2010/main" val="2012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7" grpId="0"/>
      <p:bldP spid="26" grpId="0"/>
      <p:bldP spid="8" grpId="0"/>
      <p:bldP spid="9" grpId="0" animBg="1"/>
      <p:bldP spid="28" grpId="0"/>
      <p:bldP spid="30" grpId="0" animBg="1"/>
      <p:bldP spid="31" grpId="0" animBg="1"/>
      <p:bldP spid="35" grpId="0" animBg="1"/>
      <p:bldP spid="14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81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P1 (Deques) due </a:t>
            </a:r>
            <a:r>
              <a:rPr lang="en-US" b="1" dirty="0"/>
              <a:t>TONIGHT 11:59pm PDT!</a:t>
            </a:r>
          </a:p>
          <a:p>
            <a:pPr lvl="1"/>
            <a:r>
              <a:rPr lang="en-US" dirty="0"/>
              <a:t>Make sure to add your partner on your </a:t>
            </a:r>
            <a:r>
              <a:rPr lang="en-US" dirty="0" err="1"/>
              <a:t>Gradescope</a:t>
            </a:r>
            <a:r>
              <a:rPr lang="en-US" dirty="0"/>
              <a:t> submission!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 Policy:</a:t>
            </a:r>
          </a:p>
          <a:p>
            <a:pPr lvl="2"/>
            <a:r>
              <a:rPr lang="en-US" dirty="0"/>
              <a:t>7 penalty-free late days (24hr chunks) for the quarter</a:t>
            </a:r>
          </a:p>
          <a:p>
            <a:pPr lvl="2"/>
            <a:r>
              <a:rPr lang="en-US" dirty="0"/>
              <a:t>5% deduction/day afterward</a:t>
            </a:r>
          </a:p>
          <a:p>
            <a:pPr lvl="2"/>
            <a:r>
              <a:rPr lang="en-US" dirty="0"/>
              <a:t>late assignment cutoff is 3 days after due date</a:t>
            </a:r>
          </a:p>
          <a:p>
            <a:pPr lvl="1"/>
            <a:r>
              <a:rPr lang="en-US" dirty="0"/>
              <a:t>Don’t forget your writeup for the P1 experiments</a:t>
            </a:r>
          </a:p>
          <a:p>
            <a:pPr lvl="1"/>
            <a:endParaRPr lang="en-US" dirty="0"/>
          </a:p>
          <a:p>
            <a:r>
              <a:rPr lang="en-US" dirty="0"/>
              <a:t>EX1 (Algo Analysis I) due Friday 10/16 11:59pm PDT</a:t>
            </a:r>
          </a:p>
          <a:p>
            <a:r>
              <a:rPr lang="en-US" dirty="0"/>
              <a:t>P2 (Maps) and EX2 (Algo Analysis II) released Friday 10/16</a:t>
            </a:r>
          </a:p>
          <a:p>
            <a:pPr lvl="1"/>
            <a:r>
              <a:rPr lang="en-US" dirty="0"/>
              <a:t>Partner 2 Pool form already out, due Thursday 10/15 at 11:59 pm</a:t>
            </a:r>
          </a:p>
          <a:p>
            <a:r>
              <a:rPr lang="en-US" dirty="0"/>
              <a:t>We’ll see some summation identities in today’s lecture</a:t>
            </a:r>
          </a:p>
          <a:p>
            <a:pPr lvl="1"/>
            <a:r>
              <a:rPr lang="en-US" dirty="0"/>
              <a:t>Summations Reference will be posted as a resource on the calendar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D13F-6A53-C34C-892B-251C18FC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765" y="641693"/>
            <a:ext cx="1719730" cy="110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5E384-CECE-1947-B960-5957FAEE8C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29318" y="2267590"/>
            <a:ext cx="3958284" cy="1393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Simplifying 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79971" y="1611933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71" y="1611933"/>
                <a:ext cx="1869743" cy="912173"/>
              </a:xfrm>
              <a:prstGeom prst="rect">
                <a:avLst/>
              </a:prstGeom>
              <a:blipFill>
                <a:blip r:embed="rId3"/>
                <a:stretch>
                  <a:fillRect t="-89041" r="-14189" b="-1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19" y="3120661"/>
                <a:ext cx="1296124" cy="870751"/>
              </a:xfrm>
              <a:prstGeom prst="rect">
                <a:avLst/>
              </a:prstGeom>
              <a:blipFill>
                <a:blip r:embed="rId4"/>
                <a:stretch>
                  <a:fillRect l="-36893" t="-9420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285" y="3118081"/>
                <a:ext cx="1103764" cy="870751"/>
              </a:xfrm>
              <a:prstGeom prst="rect">
                <a:avLst/>
              </a:prstGeom>
              <a:blipFill>
                <a:blip r:embed="rId5"/>
                <a:stretch>
                  <a:fillRect l="-28409" t="-94203" r="-27273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49" y="3255193"/>
                <a:ext cx="1355628" cy="628057"/>
              </a:xfrm>
              <a:prstGeom prst="rect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DBC05DD-14E3-CB44-B8FD-0DDA6052D824}"/>
              </a:ext>
            </a:extLst>
          </p:cNvPr>
          <p:cNvGrpSpPr/>
          <p:nvPr/>
        </p:nvGrpSpPr>
        <p:grpSpPr>
          <a:xfrm>
            <a:off x="1706013" y="4085891"/>
            <a:ext cx="2655859" cy="1306097"/>
            <a:chOff x="1706013" y="4085891"/>
            <a:chExt cx="2655859" cy="13060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7DB1BD7-5CC9-1846-86B0-7D517174EFAB}"/>
                </a:ext>
              </a:extLst>
            </p:cNvPr>
            <p:cNvSpPr/>
            <p:nvPr/>
          </p:nvSpPr>
          <p:spPr>
            <a:xfrm>
              <a:off x="1706013" y="4085891"/>
              <a:ext cx="2499932" cy="13060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06013" y="4085891"/>
              <a:ext cx="2655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/>
                <p:nvPr/>
              </p:nvSpPr>
              <p:spPr>
                <a:xfrm>
                  <a:off x="2488248" y="4400124"/>
                  <a:ext cx="1072153" cy="784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𝑐𝑘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E8A28C7-6655-0043-A34D-C2078317C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248" y="4400124"/>
                  <a:ext cx="1072153" cy="784767"/>
                </a:xfrm>
                <a:prstGeom prst="rect">
                  <a:avLst/>
                </a:prstGeom>
                <a:blipFill>
                  <a:blip r:embed="rId7"/>
                  <a:stretch>
                    <a:fillRect l="-75294" t="-107937" r="-4706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648694-25F8-B94A-B115-028CBCB041AC}"/>
              </a:ext>
            </a:extLst>
          </p:cNvPr>
          <p:cNvGrpSpPr/>
          <p:nvPr/>
        </p:nvGrpSpPr>
        <p:grpSpPr>
          <a:xfrm>
            <a:off x="4383534" y="4062950"/>
            <a:ext cx="2481697" cy="1323117"/>
            <a:chOff x="4383534" y="4062950"/>
            <a:chExt cx="2481697" cy="13231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44E41D-47DD-7948-9A05-699E6C753E21}"/>
                </a:ext>
              </a:extLst>
            </p:cNvPr>
            <p:cNvSpPr/>
            <p:nvPr/>
          </p:nvSpPr>
          <p:spPr>
            <a:xfrm>
              <a:off x="4383534" y="4080351"/>
              <a:ext cx="2395459" cy="13057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3534" y="4062950"/>
              <a:ext cx="2481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Factoring out a constant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/>
                <p:nvPr/>
              </p:nvSpPr>
              <p:spPr>
                <a:xfrm>
                  <a:off x="4469771" y="4432282"/>
                  <a:ext cx="2309222" cy="9003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𝑐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DA5329B-8BFD-0540-93B6-52192891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771" y="4432282"/>
                  <a:ext cx="2309222" cy="900375"/>
                </a:xfrm>
                <a:prstGeom prst="rect">
                  <a:avLst/>
                </a:prstGeom>
                <a:blipFill>
                  <a:blip r:embed="rId8"/>
                  <a:stretch>
                    <a:fillRect l="-31148" t="-90278" b="-140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03E80-02CD-524A-99A5-14E7E2926171}"/>
              </a:ext>
            </a:extLst>
          </p:cNvPr>
          <p:cNvGrpSpPr/>
          <p:nvPr/>
        </p:nvGrpSpPr>
        <p:grpSpPr>
          <a:xfrm>
            <a:off x="6939591" y="4075933"/>
            <a:ext cx="2003532" cy="1328657"/>
            <a:chOff x="6939591" y="4075933"/>
            <a:chExt cx="2003532" cy="13286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441AF2-875F-9348-B70D-227BC76BCFE3}"/>
                </a:ext>
              </a:extLst>
            </p:cNvPr>
            <p:cNvSpPr/>
            <p:nvPr/>
          </p:nvSpPr>
          <p:spPr>
            <a:xfrm>
              <a:off x="6939591" y="4098874"/>
              <a:ext cx="2003532" cy="13057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13654" y="4075933"/>
              <a:ext cx="1686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Gauss’s Identity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/>
                <p:nvPr/>
              </p:nvSpPr>
              <p:spPr>
                <a:xfrm>
                  <a:off x="7123349" y="4484240"/>
                  <a:ext cx="1686103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9083B6-4B87-B74A-B97F-E8149CDAB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349" y="4484240"/>
                  <a:ext cx="1686103" cy="778418"/>
                </a:xfrm>
                <a:prstGeom prst="rect">
                  <a:avLst/>
                </a:prstGeom>
                <a:blipFill>
                  <a:blip r:embed="rId9"/>
                  <a:stretch>
                    <a:fillRect l="-47761" t="-111290" b="-1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𝑛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902" y="3263753"/>
                <a:ext cx="1527854" cy="610936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EAD1C40-CE72-694D-8139-2AEC7F27B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8" y="1500212"/>
            <a:ext cx="4285277" cy="12543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for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j = 0; j 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(“Hello!”);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E343CB76-6093-6447-B405-3ABF82197D05}"/>
              </a:ext>
            </a:extLst>
          </p:cNvPr>
          <p:cNvSpPr/>
          <p:nvPr/>
        </p:nvSpPr>
        <p:spPr>
          <a:xfrm>
            <a:off x="4857911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4B031-B39A-7E44-B4B7-0E472357D7C3}"/>
              </a:ext>
            </a:extLst>
          </p:cNvPr>
          <p:cNvSpPr txBox="1"/>
          <p:nvPr/>
        </p:nvSpPr>
        <p:spPr>
          <a:xfrm>
            <a:off x="8374400" y="1883353"/>
            <a:ext cx="12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closed form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FDB846-6C76-F044-B772-9B8505EF80D3}"/>
              </a:ext>
            </a:extLst>
          </p:cNvPr>
          <p:cNvSpPr/>
          <p:nvPr/>
        </p:nvSpPr>
        <p:spPr>
          <a:xfrm>
            <a:off x="7762442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3504DC8-6731-024B-9916-2BC9C0652FB1}"/>
              </a:ext>
            </a:extLst>
          </p:cNvPr>
          <p:cNvSpPr/>
          <p:nvPr/>
        </p:nvSpPr>
        <p:spPr>
          <a:xfrm>
            <a:off x="9846690" y="1900072"/>
            <a:ext cx="520613" cy="335894"/>
          </a:xfrm>
          <a:prstGeom prst="rightArrow">
            <a:avLst/>
          </a:prstGeom>
          <a:solidFill>
            <a:schemeClr val="accent1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6D6160-3984-2643-9345-4D9476B000FF}"/>
              </a:ext>
            </a:extLst>
          </p:cNvPr>
          <p:cNvSpPr txBox="1"/>
          <p:nvPr/>
        </p:nvSpPr>
        <p:spPr>
          <a:xfrm>
            <a:off x="10458648" y="1744854"/>
            <a:ext cx="152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simplified</a:t>
            </a:r>
          </a:p>
          <a:p>
            <a:r>
              <a:rPr lang="en-US" dirty="0">
                <a:ea typeface="Segoe UI Historic" panose="020B0502040204020203" pitchFamily="34" charset="0"/>
                <a:cs typeface="Segoe UI Historic" panose="020B0502040204020203" pitchFamily="34" charset="0"/>
              </a:rPr>
              <a:t>big-Theta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/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1932EF8-9B4A-6D4F-A32A-632097A57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05" y="3094352"/>
                <a:ext cx="1869743" cy="912173"/>
              </a:xfrm>
              <a:prstGeom prst="rect">
                <a:avLst/>
              </a:prstGeom>
              <a:blipFill>
                <a:blip r:embed="rId11"/>
                <a:stretch>
                  <a:fillRect t="-90278" r="-13423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/>
              <p:nvPr/>
            </p:nvSpPr>
            <p:spPr>
              <a:xfrm>
                <a:off x="10587938" y="3411846"/>
                <a:ext cx="88639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147B6-32F6-E140-9DC2-482DA673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938" y="3411846"/>
                <a:ext cx="886397" cy="283219"/>
              </a:xfrm>
              <a:prstGeom prst="rect">
                <a:avLst/>
              </a:prstGeom>
              <a:blipFill>
                <a:blip r:embed="rId12"/>
                <a:stretch>
                  <a:fillRect l="-2857" t="-4348" r="-857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527F33D-E200-D646-946B-04AA0BD2D24D}"/>
              </a:ext>
            </a:extLst>
          </p:cNvPr>
          <p:cNvSpPr txBox="1"/>
          <p:nvPr/>
        </p:nvSpPr>
        <p:spPr>
          <a:xfrm>
            <a:off x="2219586" y="5936602"/>
            <a:ext cx="77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code </a:t>
            </a:r>
            <a:r>
              <a:rPr lang="en-US" sz="2000" b="1" i="1" dirty="0"/>
              <a:t>is</a:t>
            </a:r>
            <a:r>
              <a:rPr lang="en-US" sz="2000" dirty="0"/>
              <a:t> </a:t>
            </a:r>
            <a:r>
              <a:rPr lang="en-US" sz="2000" dirty="0" err="1"/>
              <a:t>Θ</a:t>
            </a:r>
            <a:r>
              <a:rPr lang="en-US" sz="2000" dirty="0"/>
              <a:t>(n</a:t>
            </a:r>
            <a:r>
              <a:rPr lang="en-US" sz="2000" baseline="30000" dirty="0"/>
              <a:t>2</a:t>
            </a:r>
            <a:r>
              <a:rPr lang="en-US" sz="2000" dirty="0"/>
              <a:t>), but it </a:t>
            </a:r>
            <a:r>
              <a:rPr lang="en-US" sz="2000" b="1" i="1" dirty="0"/>
              <a:t>is not </a:t>
            </a:r>
            <a:r>
              <a:rPr lang="en-US" sz="2000" dirty="0"/>
              <a:t>correct to say f(n) = n</a:t>
            </a:r>
            <a:r>
              <a:rPr lang="en-US" sz="2000" baseline="30000" dirty="0"/>
              <a:t>2</a:t>
            </a:r>
            <a:r>
              <a:rPr lang="en-US" sz="2000" dirty="0"/>
              <a:t> models its runtime!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10420AEC-CF1F-6449-B6FB-488D7DDA827E}"/>
              </a:ext>
            </a:extLst>
          </p:cNvPr>
          <p:cNvSpPr/>
          <p:nvPr/>
        </p:nvSpPr>
        <p:spPr>
          <a:xfrm>
            <a:off x="9828936" y="4227077"/>
            <a:ext cx="2031818" cy="1486421"/>
          </a:xfrm>
          <a:prstGeom prst="wedgeRectCallout">
            <a:avLst>
              <a:gd name="adj1" fmla="val -80838"/>
              <a:gd name="adj2" fmla="val -2137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don’t have to come up with these or explain why! We’ll publish a list of identities.</a:t>
            </a:r>
          </a:p>
        </p:txBody>
      </p:sp>
    </p:spTree>
    <p:extLst>
      <p:ext uri="{BB962C8B-B14F-4D97-AF65-F5344CB8AC3E}">
        <p14:creationId xmlns:p14="http://schemas.microsoft.com/office/powerpoint/2010/main" val="6604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8" grpId="0"/>
      <p:bldP spid="46" grpId="0" animBg="1"/>
      <p:bldP spid="47" grpId="0" animBg="1"/>
      <p:bldP spid="48" grpId="0"/>
      <p:bldP spid="49" grpId="0"/>
      <p:bldP spid="10" grpId="0"/>
      <p:bldP spid="14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3850" y="596042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C8D6B-BF42-2E42-A4BE-396F969D2C9A}"/>
              </a:ext>
            </a:extLst>
          </p:cNvPr>
          <p:cNvSpPr txBox="1"/>
          <p:nvPr/>
        </p:nvSpPr>
        <p:spPr>
          <a:xfrm>
            <a:off x="5355252" y="445020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n log 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7798C-6596-C740-B3AF-F6DE735CC3D2}"/>
              </a:ext>
            </a:extLst>
          </p:cNvPr>
          <p:cNvSpPr txBox="1"/>
          <p:nvPr/>
        </p:nvSpPr>
        <p:spPr>
          <a:xfrm>
            <a:off x="9116398" y="40797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Fibonacci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62F21-BA77-3343-9CF4-A2512FD5D571}"/>
              </a:ext>
            </a:extLst>
          </p:cNvPr>
          <p:cNvSpPr txBox="1"/>
          <p:nvPr/>
        </p:nvSpPr>
        <p:spPr>
          <a:xfrm>
            <a:off x="9343839" y="445020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80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8EC0-AB84-4C4F-8949-303050D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Big-Theta: Our Toolbox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0034DC-E626-8D4F-B947-D7043AA6FC76}"/>
              </a:ext>
            </a:extLst>
          </p:cNvPr>
          <p:cNvGrpSpPr/>
          <p:nvPr/>
        </p:nvGrpSpPr>
        <p:grpSpPr>
          <a:xfrm>
            <a:off x="1442086" y="1476051"/>
            <a:ext cx="2621350" cy="2397759"/>
            <a:chOff x="6749686" y="958986"/>
            <a:chExt cx="2621350" cy="23977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4B5EB9-53DF-E642-8539-670640AE3A5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48CED-149F-6F43-A89C-B7A2C571DC7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375D82B9-A49B-194D-8557-BD26AC524653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D19490-FBA4-424E-896C-08307620C293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0276B8A-AA68-4E41-852E-913976D28043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EA5DCE-8F66-8645-9D8F-408961BE9963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33C2C795-6345-F140-B65E-61C2FD215B4F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F2C97FD2-286D-1B45-8DC8-8D4B2DD645A2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D19D34B-BC3B-6E4E-8960-F8662F7203AB}"/>
              </a:ext>
            </a:extLst>
          </p:cNvPr>
          <p:cNvSpPr/>
          <p:nvPr/>
        </p:nvSpPr>
        <p:spPr>
          <a:xfrm>
            <a:off x="2455900" y="166378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C741B6-8AF9-2E44-8AC3-9E2F358C1A8D}"/>
              </a:ext>
            </a:extLst>
          </p:cNvPr>
          <p:cNvSpPr txBox="1"/>
          <p:nvPr/>
        </p:nvSpPr>
        <p:spPr>
          <a:xfrm>
            <a:off x="2117385" y="2344543"/>
            <a:ext cx="12076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Master Theorem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A94D40-8C1C-E845-85AB-77ECE27B8369}"/>
              </a:ext>
            </a:extLst>
          </p:cNvPr>
          <p:cNvGrpSpPr/>
          <p:nvPr/>
        </p:nvGrpSpPr>
        <p:grpSpPr>
          <a:xfrm>
            <a:off x="10801004" y="1462953"/>
            <a:ext cx="1532300" cy="722262"/>
            <a:chOff x="10588422" y="573938"/>
            <a:chExt cx="1532300" cy="7222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106A486-F4A2-0642-951C-C30B8945ADB0}"/>
                </a:ext>
              </a:extLst>
            </p:cNvPr>
            <p:cNvGrpSpPr/>
            <p:nvPr/>
          </p:nvGrpSpPr>
          <p:grpSpPr>
            <a:xfrm>
              <a:off x="10589969" y="573938"/>
              <a:ext cx="1530753" cy="722262"/>
              <a:chOff x="7012434" y="3614205"/>
              <a:chExt cx="2343590" cy="11057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65E642-60A3-E447-B337-88349E00A771}"/>
                  </a:ext>
                </a:extLst>
              </p:cNvPr>
              <p:cNvSpPr/>
              <p:nvPr/>
            </p:nvSpPr>
            <p:spPr>
              <a:xfrm>
                <a:off x="7012434" y="3616464"/>
                <a:ext cx="365760" cy="110309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8E5067-7628-1445-B0FC-6088EC2C81C2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BIG-OH</a:t>
                </a:r>
                <a:endParaRPr lang="en-US" sz="1200" dirty="0"/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83746429-C77E-D446-A699-91CD2E651F51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093AC160-2E55-8C48-9211-DAE64D9CA1D8}"/>
                </a:ext>
              </a:extLst>
            </p:cNvPr>
            <p:cNvSpPr/>
            <p:nvPr/>
          </p:nvSpPr>
          <p:spPr>
            <a:xfrm rot="5400000">
              <a:off x="10569309" y="815618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C76-EC00-C242-8208-30C729BD1EF7}"/>
              </a:ext>
            </a:extLst>
          </p:cNvPr>
          <p:cNvGrpSpPr/>
          <p:nvPr/>
        </p:nvGrpSpPr>
        <p:grpSpPr>
          <a:xfrm>
            <a:off x="10801003" y="2300729"/>
            <a:ext cx="1530755" cy="722262"/>
            <a:chOff x="10588421" y="1411714"/>
            <a:chExt cx="1530755" cy="7222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73437A-D0B1-0E41-BFEB-0820967D2B40}"/>
                </a:ext>
              </a:extLst>
            </p:cNvPr>
            <p:cNvGrpSpPr/>
            <p:nvPr/>
          </p:nvGrpSpPr>
          <p:grpSpPr>
            <a:xfrm>
              <a:off x="10588423" y="1411714"/>
              <a:ext cx="1530753" cy="722262"/>
              <a:chOff x="7012434" y="3614205"/>
              <a:chExt cx="2343590" cy="110578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B429A1-61F2-DA43-AF64-7A9A2E5F9117}"/>
                  </a:ext>
                </a:extLst>
              </p:cNvPr>
              <p:cNvSpPr/>
              <p:nvPr/>
            </p:nvSpPr>
            <p:spPr>
              <a:xfrm>
                <a:off x="7012434" y="3616465"/>
                <a:ext cx="365760" cy="11030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7D1485-E95D-2744-B53B-AF9A683B597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spc="100" dirty="0"/>
                  <a:t>BIG-THETA</a:t>
                </a:r>
                <a:endParaRPr lang="en-US" sz="1200" dirty="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0E344034-9876-0A43-8477-5E2A3E03D7CE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33037B0-7080-3E47-AD6F-CCB1532519FE}"/>
                </a:ext>
              </a:extLst>
            </p:cNvPr>
            <p:cNvSpPr/>
            <p:nvPr/>
          </p:nvSpPr>
          <p:spPr>
            <a:xfrm rot="5400000">
              <a:off x="10569308" y="1664970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766E12-A0D9-8E41-B483-2E06D5DA72EB}"/>
              </a:ext>
            </a:extLst>
          </p:cNvPr>
          <p:cNvGrpSpPr/>
          <p:nvPr/>
        </p:nvGrpSpPr>
        <p:grpSpPr>
          <a:xfrm>
            <a:off x="10801002" y="3138505"/>
            <a:ext cx="1530756" cy="725305"/>
            <a:chOff x="10588420" y="2249490"/>
            <a:chExt cx="1530756" cy="7253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29E0D9-4B6C-A44F-8254-DC55FE1A7095}"/>
                </a:ext>
              </a:extLst>
            </p:cNvPr>
            <p:cNvGrpSpPr/>
            <p:nvPr/>
          </p:nvGrpSpPr>
          <p:grpSpPr>
            <a:xfrm>
              <a:off x="10588422" y="2249490"/>
              <a:ext cx="1530754" cy="725305"/>
              <a:chOff x="7012432" y="3609546"/>
              <a:chExt cx="2343592" cy="111044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AA66D6-0153-F746-9ED8-30F5790FF8C0}"/>
                  </a:ext>
                </a:extLst>
              </p:cNvPr>
              <p:cNvSpPr/>
              <p:nvPr/>
            </p:nvSpPr>
            <p:spPr>
              <a:xfrm>
                <a:off x="7290111" y="3614205"/>
                <a:ext cx="1700153" cy="1105786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spc="100" dirty="0"/>
                  <a:t>TIGHT</a:t>
                </a:r>
              </a:p>
              <a:p>
                <a:pPr algn="ctr"/>
                <a:r>
                  <a:rPr lang="en-US" sz="1200" b="1" spc="100" dirty="0"/>
                  <a:t>BIG-OMEGA</a:t>
                </a:r>
                <a:endParaRPr lang="en-US" sz="1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8BA461-06F5-3344-B984-AE8C8442AB1F}"/>
                  </a:ext>
                </a:extLst>
              </p:cNvPr>
              <p:cNvSpPr/>
              <p:nvPr/>
            </p:nvSpPr>
            <p:spPr>
              <a:xfrm>
                <a:off x="7012432" y="3609546"/>
                <a:ext cx="365760" cy="1103092"/>
              </a:xfrm>
              <a:prstGeom prst="rect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" name="Triangle 10">
                <a:extLst>
                  <a:ext uri="{FF2B5EF4-FFF2-40B4-BE49-F238E27FC236}">
                    <a16:creationId xmlns:a16="http://schemas.microsoft.com/office/drawing/2014/main" id="{B1AE66BA-BFD0-AB4B-A925-C80626EAF08D}"/>
                  </a:ext>
                </a:extLst>
              </p:cNvPr>
              <p:cNvSpPr/>
              <p:nvPr/>
            </p:nvSpPr>
            <p:spPr>
              <a:xfrm rot="5400000">
                <a:off x="8961003" y="3993173"/>
                <a:ext cx="424282" cy="365760"/>
              </a:xfrm>
              <a:prstGeom prst="triangle">
                <a:avLst/>
              </a:prstGeom>
              <a:solidFill>
                <a:srgbClr val="E6A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35C11AC8-E9E8-7B4B-9A9D-56937D2D1BAF}"/>
                </a:ext>
              </a:extLst>
            </p:cNvPr>
            <p:cNvSpPr/>
            <p:nvPr/>
          </p:nvSpPr>
          <p:spPr>
            <a:xfrm rot="5400000">
              <a:off x="10569307" y="2499269"/>
              <a:ext cx="277127" cy="2389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4" name="Stored Data 43">
            <a:extLst>
              <a:ext uri="{FF2B5EF4-FFF2-40B4-BE49-F238E27FC236}">
                <a16:creationId xmlns:a16="http://schemas.microsoft.com/office/drawing/2014/main" id="{C4AFA28D-8F34-9B47-8CEE-CAE3ADB2AECD}"/>
              </a:ext>
            </a:extLst>
          </p:cNvPr>
          <p:cNvSpPr/>
          <p:nvPr/>
        </p:nvSpPr>
        <p:spPr>
          <a:xfrm flipH="1">
            <a:off x="863540" y="2552461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D2BC18-25A9-8149-8130-EC265A64363A}"/>
              </a:ext>
            </a:extLst>
          </p:cNvPr>
          <p:cNvGrpSpPr/>
          <p:nvPr/>
        </p:nvGrpSpPr>
        <p:grpSpPr>
          <a:xfrm>
            <a:off x="4645125" y="1477641"/>
            <a:ext cx="2621350" cy="2397759"/>
            <a:chOff x="6749686" y="958986"/>
            <a:chExt cx="2621350" cy="23977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0180E3-B0BE-A74D-B171-A575C3866B82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87F4AA8-86AF-E74B-939B-B5C3992ED58E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2847500-F6CF-294D-8AC8-D785701CB8DA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5480F2-B091-2646-BF8F-DA706913216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F3C65061-7B84-5447-8076-8B59779A6DE1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0911A8-DBC0-8049-A594-5D8B4AE850BE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21D9BB16-7B42-CA47-94C0-F7FED3E715E2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03F5A0A-F01D-A744-B809-6985CAF98B5A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827769D-CB85-3B40-AD33-D5F817117DCA}"/>
              </a:ext>
            </a:extLst>
          </p:cNvPr>
          <p:cNvSpPr/>
          <p:nvPr/>
        </p:nvSpPr>
        <p:spPr>
          <a:xfrm>
            <a:off x="5658939" y="1665377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08C2C1-C961-E146-A2CE-16F847841C4B}"/>
              </a:ext>
            </a:extLst>
          </p:cNvPr>
          <p:cNvSpPr txBox="1"/>
          <p:nvPr/>
        </p:nvSpPr>
        <p:spPr>
          <a:xfrm>
            <a:off x="5105498" y="2337708"/>
            <a:ext cx="150487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Unrolling the Recurrence</a:t>
            </a:r>
          </a:p>
        </p:txBody>
      </p:sp>
      <p:sp>
        <p:nvSpPr>
          <p:cNvPr id="57" name="Stored Data 56">
            <a:extLst>
              <a:ext uri="{FF2B5EF4-FFF2-40B4-BE49-F238E27FC236}">
                <a16:creationId xmlns:a16="http://schemas.microsoft.com/office/drawing/2014/main" id="{CC052424-1334-5144-9760-835B2113B217}"/>
              </a:ext>
            </a:extLst>
          </p:cNvPr>
          <p:cNvSpPr/>
          <p:nvPr/>
        </p:nvSpPr>
        <p:spPr>
          <a:xfrm flipH="1">
            <a:off x="4050448" y="2540700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5672E3-E53F-BA4F-8289-0EDA7F40D74D}"/>
              </a:ext>
            </a:extLst>
          </p:cNvPr>
          <p:cNvGrpSpPr/>
          <p:nvPr/>
        </p:nvGrpSpPr>
        <p:grpSpPr>
          <a:xfrm>
            <a:off x="7826336" y="1461967"/>
            <a:ext cx="2621350" cy="2397759"/>
            <a:chOff x="6749686" y="958986"/>
            <a:chExt cx="2621350" cy="239775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446079-885E-5F43-A8B2-969ACE9006ED}"/>
                </a:ext>
              </a:extLst>
            </p:cNvPr>
            <p:cNvSpPr/>
            <p:nvPr/>
          </p:nvSpPr>
          <p:spPr>
            <a:xfrm>
              <a:off x="6749686" y="1798237"/>
              <a:ext cx="329062" cy="7205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98BE7D-4E96-494A-A3A3-67A18D60E0BF}"/>
                </a:ext>
              </a:extLst>
            </p:cNvPr>
            <p:cNvSpPr/>
            <p:nvPr/>
          </p:nvSpPr>
          <p:spPr>
            <a:xfrm>
              <a:off x="8857554" y="179693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60">
              <a:extLst>
                <a:ext uri="{FF2B5EF4-FFF2-40B4-BE49-F238E27FC236}">
                  <a16:creationId xmlns:a16="http://schemas.microsoft.com/office/drawing/2014/main" id="{6BE0A420-AA10-C64B-95AD-54B213889B80}"/>
                </a:ext>
              </a:extLst>
            </p:cNvPr>
            <p:cNvSpPr/>
            <p:nvPr/>
          </p:nvSpPr>
          <p:spPr>
            <a:xfrm rot="16200000">
              <a:off x="6768881" y="1270822"/>
              <a:ext cx="2395817" cy="1776027"/>
            </a:xfrm>
            <a:prstGeom prst="trapezoid">
              <a:avLst>
                <a:gd name="adj" fmla="val 4697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83307A-3AD8-CA46-96AF-64B10BAFEDFF}"/>
                </a:ext>
              </a:extLst>
            </p:cNvPr>
            <p:cNvSpPr/>
            <p:nvPr/>
          </p:nvSpPr>
          <p:spPr>
            <a:xfrm>
              <a:off x="8856550" y="958986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AE72E8D-8B7A-354F-92BD-68A1895F409A}"/>
                </a:ext>
              </a:extLst>
            </p:cNvPr>
            <p:cNvSpPr/>
            <p:nvPr/>
          </p:nvSpPr>
          <p:spPr>
            <a:xfrm rot="5400000">
              <a:off x="9137420" y="2068617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0CF89F4-D4C4-9F45-8240-FE41746C4319}"/>
                </a:ext>
              </a:extLst>
            </p:cNvPr>
            <p:cNvSpPr/>
            <p:nvPr/>
          </p:nvSpPr>
          <p:spPr>
            <a:xfrm>
              <a:off x="8856348" y="2634821"/>
              <a:ext cx="332857" cy="7219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iangle 64">
              <a:extLst>
                <a:ext uri="{FF2B5EF4-FFF2-40B4-BE49-F238E27FC236}">
                  <a16:creationId xmlns:a16="http://schemas.microsoft.com/office/drawing/2014/main" id="{3333F75B-D3E6-CC48-8470-9B64CA3500A7}"/>
                </a:ext>
              </a:extLst>
            </p:cNvPr>
            <p:cNvSpPr/>
            <p:nvPr/>
          </p:nvSpPr>
          <p:spPr>
            <a:xfrm rot="5400000">
              <a:off x="9137420" y="12377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E66B94EA-1C52-A243-8DBB-9DC4A8C17DB8}"/>
                </a:ext>
              </a:extLst>
            </p:cNvPr>
            <p:cNvSpPr/>
            <p:nvPr/>
          </p:nvSpPr>
          <p:spPr>
            <a:xfrm rot="5400000">
              <a:off x="9152396" y="2899218"/>
              <a:ext cx="251861" cy="185419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985FB120-6997-F249-84E6-2664D85B8BE5}"/>
              </a:ext>
            </a:extLst>
          </p:cNvPr>
          <p:cNvSpPr/>
          <p:nvPr/>
        </p:nvSpPr>
        <p:spPr>
          <a:xfrm>
            <a:off x="8840150" y="1649703"/>
            <a:ext cx="518601" cy="51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ontserrat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CE8F27-DF41-344C-A864-DBFA07888337}"/>
              </a:ext>
            </a:extLst>
          </p:cNvPr>
          <p:cNvSpPr txBox="1"/>
          <p:nvPr/>
        </p:nvSpPr>
        <p:spPr>
          <a:xfrm>
            <a:off x="8391564" y="2434990"/>
            <a:ext cx="14157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Tree Method</a:t>
            </a:r>
          </a:p>
        </p:txBody>
      </p:sp>
      <p:sp>
        <p:nvSpPr>
          <p:cNvPr id="69" name="Stored Data 68">
            <a:extLst>
              <a:ext uri="{FF2B5EF4-FFF2-40B4-BE49-F238E27FC236}">
                <a16:creationId xmlns:a16="http://schemas.microsoft.com/office/drawing/2014/main" id="{CBAF034B-8EC8-9B40-8ADF-BAC52474CA90}"/>
              </a:ext>
            </a:extLst>
          </p:cNvPr>
          <p:cNvSpPr/>
          <p:nvPr/>
        </p:nvSpPr>
        <p:spPr>
          <a:xfrm flipH="1">
            <a:off x="7231659" y="2525026"/>
            <a:ext cx="807738" cy="27169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4FEED-25BB-3641-92D5-030CB00832BE}"/>
              </a:ext>
            </a:extLst>
          </p:cNvPr>
          <p:cNvGrpSpPr/>
          <p:nvPr/>
        </p:nvGrpSpPr>
        <p:grpSpPr>
          <a:xfrm>
            <a:off x="-281914" y="2313996"/>
            <a:ext cx="1528595" cy="722262"/>
            <a:chOff x="5745012" y="1755333"/>
            <a:chExt cx="1528595" cy="722262"/>
          </a:xfrm>
        </p:grpSpPr>
        <p:sp>
          <p:nvSpPr>
            <p:cNvPr id="28" name="Stored Data 27">
              <a:extLst>
                <a:ext uri="{FF2B5EF4-FFF2-40B4-BE49-F238E27FC236}">
                  <a16:creationId xmlns:a16="http://schemas.microsoft.com/office/drawing/2014/main" id="{4F70B1E2-6871-2441-B41A-E95F3F590DB0}"/>
                </a:ext>
              </a:extLst>
            </p:cNvPr>
            <p:cNvSpPr/>
            <p:nvPr/>
          </p:nvSpPr>
          <p:spPr>
            <a:xfrm flipH="1">
              <a:off x="6465869" y="1971116"/>
              <a:ext cx="807738" cy="271696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D475F1-4813-9149-8818-EDE05752FE54}"/>
                </a:ext>
              </a:extLst>
            </p:cNvPr>
            <p:cNvSpPr/>
            <p:nvPr/>
          </p:nvSpPr>
          <p:spPr>
            <a:xfrm>
              <a:off x="5745012" y="1756809"/>
              <a:ext cx="238902" cy="7205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B831D9-3FF1-FA4E-B7F1-A5AC1604DE78}"/>
                </a:ext>
              </a:extLst>
            </p:cNvPr>
            <p:cNvSpPr/>
            <p:nvPr/>
          </p:nvSpPr>
          <p:spPr>
            <a:xfrm>
              <a:off x="5926381" y="1755333"/>
              <a:ext cx="1110482" cy="7222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pc="100" dirty="0"/>
                <a:t>RECURRENCE</a:t>
              </a:r>
              <a:endParaRPr lang="en-US" sz="12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27BA21-AC4C-B247-B2D1-0B819A2CE63E}"/>
              </a:ext>
            </a:extLst>
          </p:cNvPr>
          <p:cNvGrpSpPr/>
          <p:nvPr/>
        </p:nvGrpSpPr>
        <p:grpSpPr>
          <a:xfrm>
            <a:off x="375281" y="4065336"/>
            <a:ext cx="3502736" cy="1198576"/>
            <a:chOff x="470365" y="3467832"/>
            <a:chExt cx="5075412" cy="175432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4F85540-307B-D94D-8827-31E21616D1EF}"/>
                </a:ext>
              </a:extLst>
            </p:cNvPr>
            <p:cNvSpPr/>
            <p:nvPr/>
          </p:nvSpPr>
          <p:spPr>
            <a:xfrm>
              <a:off x="470365" y="4093171"/>
              <a:ext cx="5075412" cy="1128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/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A51BF1A-2DCF-3240-815A-5D5C9018F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5"/>
                  <a:ext cx="4763356" cy="998107"/>
                </a:xfrm>
                <a:prstGeom prst="rect">
                  <a:avLst/>
                </a:prstGeom>
                <a:blipFill>
                  <a:blip r:embed="rId2"/>
                  <a:stretch>
                    <a:fillRect l="-14615" t="-190909" b="-27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6FEDB18B-F6A0-7246-AF03-735E71129729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14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012F415-21BE-BF45-ADFD-B83AC7F9D08C}"/>
              </a:ext>
            </a:extLst>
          </p:cNvPr>
          <p:cNvSpPr/>
          <p:nvPr/>
        </p:nvSpPr>
        <p:spPr>
          <a:xfrm>
            <a:off x="4245459" y="4105899"/>
            <a:ext cx="37010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T(1) = d</a:t>
            </a:r>
          </a:p>
          <a:p>
            <a:r>
              <a:rPr lang="en-US" sz="1600" dirty="0"/>
              <a:t>T(2) = 2T(2-1) + c = 2(d) + c</a:t>
            </a:r>
          </a:p>
          <a:p>
            <a:r>
              <a:rPr lang="en-US" sz="1600" dirty="0"/>
              <a:t>T(3) = 2T(3-1) + c = 2(2(d) + c) + c = 4d + 3c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0073C7-D866-214D-814C-31CA08E2D03C}"/>
              </a:ext>
            </a:extLst>
          </p:cNvPr>
          <p:cNvSpPr txBox="1"/>
          <p:nvPr/>
        </p:nvSpPr>
        <p:spPr>
          <a:xfrm>
            <a:off x="316368" y="5622992"/>
            <a:ext cx="3561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Only works for certain format of recurrences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FCADB9-B833-DD42-AC65-030E417B4996}"/>
              </a:ext>
            </a:extLst>
          </p:cNvPr>
          <p:cNvSpPr txBox="1"/>
          <p:nvPr/>
        </p:nvSpPr>
        <p:spPr>
          <a:xfrm>
            <a:off x="4336043" y="5622992"/>
            <a:ext cx="329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Least complicated setup</a:t>
            </a:r>
          </a:p>
          <a:p>
            <a:r>
              <a:rPr lang="en-US" b="1" dirty="0"/>
              <a:t>CONS</a:t>
            </a:r>
            <a:r>
              <a:rPr lang="en-US" dirty="0"/>
              <a:t>: Requires intuitive pattern matching, no formal technique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14ECF0-D491-4B48-9714-48C28DBFE495}"/>
              </a:ext>
            </a:extLst>
          </p:cNvPr>
          <p:cNvSpPr txBox="1"/>
          <p:nvPr/>
        </p:nvSpPr>
        <p:spPr>
          <a:xfrm>
            <a:off x="7929557" y="5588200"/>
            <a:ext cx="360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</a:t>
            </a:r>
            <a:r>
              <a:rPr lang="en-US" dirty="0"/>
              <a:t>: Convenient to plug ‘n’ chug</a:t>
            </a:r>
          </a:p>
          <a:p>
            <a:r>
              <a:rPr lang="en-US" b="1" dirty="0"/>
              <a:t>CONS</a:t>
            </a:r>
            <a:r>
              <a:rPr lang="en-US" dirty="0"/>
              <a:t>: Complicated to set up for a given recurrence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15E617C-C96E-A647-B824-D4266DAAEBD7}"/>
              </a:ext>
            </a:extLst>
          </p:cNvPr>
          <p:cNvSpPr txBox="1"/>
          <p:nvPr/>
        </p:nvSpPr>
        <p:spPr>
          <a:xfrm>
            <a:off x="9279339" y="4177949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64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B84EEE-EF33-D04B-9AB9-E6F428497AE4}"/>
              </a:ext>
            </a:extLst>
          </p:cNvPr>
          <p:cNvSpPr txBox="1"/>
          <p:nvPr/>
        </p:nvSpPr>
        <p:spPr>
          <a:xfrm>
            <a:off x="8537867" y="4722995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5C5BFB-F7FA-234B-8649-2E21F2489203}"/>
              </a:ext>
            </a:extLst>
          </p:cNvPr>
          <p:cNvSpPr txBox="1"/>
          <p:nvPr/>
        </p:nvSpPr>
        <p:spPr>
          <a:xfrm>
            <a:off x="9988840" y="4714460"/>
            <a:ext cx="824144" cy="430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32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184143-D0F5-714A-AF2E-5A4860B7240F}"/>
              </a:ext>
            </a:extLst>
          </p:cNvPr>
          <p:cNvCxnSpPr>
            <a:stCxn id="78" idx="2"/>
            <a:endCxn id="79" idx="0"/>
          </p:cNvCxnSpPr>
          <p:nvPr/>
        </p:nvCxnSpPr>
        <p:spPr>
          <a:xfrm flipH="1">
            <a:off x="8949939" y="4608836"/>
            <a:ext cx="741472" cy="11415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209CA93-03E9-2344-ABC2-F26EEFB7D162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9691411" y="4608836"/>
            <a:ext cx="709501" cy="10562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CF7D789-CDCA-034F-AC8F-1186460A3029}"/>
              </a:ext>
            </a:extLst>
          </p:cNvPr>
          <p:cNvSpPr txBox="1"/>
          <p:nvPr/>
        </p:nvSpPr>
        <p:spPr>
          <a:xfrm>
            <a:off x="8293527" y="2789524"/>
            <a:ext cx="180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(followed by Asymptotic Analysis)</a:t>
            </a:r>
          </a:p>
        </p:txBody>
      </p:sp>
    </p:spTree>
    <p:extLst>
      <p:ext uri="{BB962C8B-B14F-4D97-AF65-F5344CB8AC3E}">
        <p14:creationId xmlns:p14="http://schemas.microsoft.com/office/powerpoint/2010/main" val="354210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4F69-C5F1-754D-B9AB-0D45657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Method </a:t>
            </a:r>
            <a:r>
              <a:rPr lang="en-US" sz="3200" dirty="0"/>
              <a:t>(Generalizing from Fibonacci Example)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AF2A5-8385-AB4D-8E6A-0F1826F59BE5}"/>
              </a:ext>
            </a:extLst>
          </p:cNvPr>
          <p:cNvSpPr txBox="1"/>
          <p:nvPr/>
        </p:nvSpPr>
        <p:spPr>
          <a:xfrm>
            <a:off x="985209" y="1219200"/>
            <a:ext cx="1022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the function call tree. What’s the input to each call? How much </a:t>
            </a:r>
            <a:r>
              <a:rPr lang="en-US" b="1" dirty="0">
                <a:solidFill>
                  <a:schemeClr val="accent4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work</a:t>
            </a:r>
            <a:r>
              <a:rPr lang="en-US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is done in each call?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0757A-C951-1D44-8BD9-4B0EED163E4A}"/>
              </a:ext>
            </a:extLst>
          </p:cNvPr>
          <p:cNvSpPr txBox="1"/>
          <p:nvPr/>
        </p:nvSpPr>
        <p:spPr>
          <a:xfrm>
            <a:off x="8189449" y="208788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64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595BB-A014-924E-8859-5792C5374D60}"/>
              </a:ext>
            </a:extLst>
          </p:cNvPr>
          <p:cNvSpPr txBox="1"/>
          <p:nvPr/>
        </p:nvSpPr>
        <p:spPr>
          <a:xfrm>
            <a:off x="801081" y="2138523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</a:t>
            </a:r>
            <a:r>
              <a:rPr lang="en-US" b="1" dirty="0"/>
              <a:t>Merge Sort: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6D53AB-7BA0-1F49-B11A-50895D4B64D8}"/>
                  </a:ext>
                </a:extLst>
              </p:cNvPr>
              <p:cNvSpPr txBox="1"/>
              <p:nvPr/>
            </p:nvSpPr>
            <p:spPr>
              <a:xfrm>
                <a:off x="997024" y="2596069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6D53AB-7BA0-1F49-B11A-50895D4B6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24" y="2596069"/>
                <a:ext cx="3588394" cy="976614"/>
              </a:xfrm>
              <a:prstGeom prst="rect">
                <a:avLst/>
              </a:prstGeom>
              <a:blipFill>
                <a:blip r:embed="rId2"/>
                <a:stretch>
                  <a:fillRect l="-18021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2613A6-366A-2A45-922F-20249AC70703}"/>
              </a:ext>
            </a:extLst>
          </p:cNvPr>
          <p:cNvSpPr txBox="1"/>
          <p:nvPr/>
        </p:nvSpPr>
        <p:spPr>
          <a:xfrm>
            <a:off x="6529169" y="3037649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816A-9CA1-C84F-B35D-0204D8286E0F}"/>
              </a:ext>
            </a:extLst>
          </p:cNvPr>
          <p:cNvSpPr txBox="1"/>
          <p:nvPr/>
        </p:nvSpPr>
        <p:spPr>
          <a:xfrm>
            <a:off x="9852252" y="301654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D6F65-4CAF-5149-BB26-3F4B809D631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7040799" y="2622918"/>
            <a:ext cx="1660280" cy="41473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1D1D7-26D9-EF49-9E13-39A45A3C060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8701079" y="2622918"/>
            <a:ext cx="1662803" cy="39362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DD995A-F255-7D4E-B3F9-3C8C6E8C5A50}"/>
              </a:ext>
            </a:extLst>
          </p:cNvPr>
          <p:cNvSpPr txBox="1"/>
          <p:nvPr/>
        </p:nvSpPr>
        <p:spPr>
          <a:xfrm>
            <a:off x="5686655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4224E-9EF7-F347-918A-6038A40E6C79}"/>
              </a:ext>
            </a:extLst>
          </p:cNvPr>
          <p:cNvSpPr txBox="1"/>
          <p:nvPr/>
        </p:nvSpPr>
        <p:spPr>
          <a:xfrm>
            <a:off x="10694766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B7574-046E-D240-BA32-582CB30DBA49}"/>
              </a:ext>
            </a:extLst>
          </p:cNvPr>
          <p:cNvSpPr txBox="1"/>
          <p:nvPr/>
        </p:nvSpPr>
        <p:spPr>
          <a:xfrm>
            <a:off x="9009738" y="409241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CD21A-1D2B-874E-9602-4C483F3EF36B}"/>
              </a:ext>
            </a:extLst>
          </p:cNvPr>
          <p:cNvSpPr txBox="1"/>
          <p:nvPr/>
        </p:nvSpPr>
        <p:spPr>
          <a:xfrm>
            <a:off x="7371683" y="409577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BEF85-0F54-4847-88D2-CE9A692F3E4A}"/>
              </a:ext>
            </a:extLst>
          </p:cNvPr>
          <p:cNvSpPr txBox="1"/>
          <p:nvPr/>
        </p:nvSpPr>
        <p:spPr>
          <a:xfrm>
            <a:off x="6198285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B48E7-1570-324A-A34A-6678F93E437C}"/>
              </a:ext>
            </a:extLst>
          </p:cNvPr>
          <p:cNvSpPr txBox="1"/>
          <p:nvPr/>
        </p:nvSpPr>
        <p:spPr>
          <a:xfrm>
            <a:off x="7040799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A9120-9D21-6C4D-9415-E2566E126DBA}"/>
              </a:ext>
            </a:extLst>
          </p:cNvPr>
          <p:cNvSpPr txBox="1"/>
          <p:nvPr/>
        </p:nvSpPr>
        <p:spPr>
          <a:xfrm>
            <a:off x="7883313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E3A9F-3E8F-EE43-9605-474557675970}"/>
              </a:ext>
            </a:extLst>
          </p:cNvPr>
          <p:cNvSpPr txBox="1"/>
          <p:nvPr/>
        </p:nvSpPr>
        <p:spPr>
          <a:xfrm>
            <a:off x="8725827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64700-8EFD-3E44-8ED8-92AF088497BA}"/>
              </a:ext>
            </a:extLst>
          </p:cNvPr>
          <p:cNvSpPr txBox="1"/>
          <p:nvPr/>
        </p:nvSpPr>
        <p:spPr>
          <a:xfrm>
            <a:off x="9568341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3D8A9-54A2-0F43-A89C-BBAC1D2AFA9A}"/>
              </a:ext>
            </a:extLst>
          </p:cNvPr>
          <p:cNvSpPr txBox="1"/>
          <p:nvPr/>
        </p:nvSpPr>
        <p:spPr>
          <a:xfrm>
            <a:off x="10410855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4C09-4F1C-4847-B203-C442B9C6080D}"/>
              </a:ext>
            </a:extLst>
          </p:cNvPr>
          <p:cNvSpPr txBox="1"/>
          <p:nvPr/>
        </p:nvSpPr>
        <p:spPr>
          <a:xfrm>
            <a:off x="11253369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A2F32-77F3-354B-B42E-E12104C3C30A}"/>
              </a:ext>
            </a:extLst>
          </p:cNvPr>
          <p:cNvSpPr txBox="1"/>
          <p:nvPr/>
        </p:nvSpPr>
        <p:spPr>
          <a:xfrm>
            <a:off x="5355771" y="4937178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055237-ECA8-FB43-97F8-ED455532A884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6198285" y="3572683"/>
            <a:ext cx="842514" cy="5197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3E736C-713A-7D49-BEA9-9D888FC224A0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7040799" y="3572683"/>
            <a:ext cx="842514" cy="52308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F8BB49-B237-0F48-B75C-C97CCD51A0D2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9521368" y="3551578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DBB3CD7-C824-D84E-A640-5F7771D01F7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0363882" y="3551578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7B68FD-C169-7A4B-8A3B-D46C857180FF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flipH="1">
            <a:off x="5753542" y="4627451"/>
            <a:ext cx="444743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15A5A1-001D-2C44-89FF-B35924D2C44F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6198285" y="4627451"/>
            <a:ext cx="397771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24ECCD-D533-D54E-A111-21EB7071545B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7438570" y="4630805"/>
            <a:ext cx="444743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894852-4B48-244E-A19E-42067D24E079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7883313" y="4630805"/>
            <a:ext cx="397771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8C0F34C-48D7-7844-A1C5-0093AB410A1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9123598" y="4627451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18F9CAD-65C5-204D-9B87-B7E0323E8315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9521368" y="4627451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DE4B88-3785-6C4F-AB7F-D92C7055BB66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10808626" y="4627451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96C4F67-2511-D840-9460-73BE74FC1A79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11206396" y="4627451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BC63C6-58B8-A145-A9DB-EE17CD140542}"/>
              </a:ext>
            </a:extLst>
          </p:cNvPr>
          <p:cNvSpPr txBox="1"/>
          <p:nvPr/>
        </p:nvSpPr>
        <p:spPr>
          <a:xfrm>
            <a:off x="8496437" y="551697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137DEE-4D6D-C242-BFE7-752579A5ED89}"/>
              </a:ext>
            </a:extLst>
          </p:cNvPr>
          <p:cNvSpPr txBox="1"/>
          <p:nvPr/>
        </p:nvSpPr>
        <p:spPr>
          <a:xfrm>
            <a:off x="143090" y="4852556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[0,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[mid + 1,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 merge(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50452A-0FD7-8C4A-BD7F-0FD7A0C7B906}"/>
              </a:ext>
            </a:extLst>
          </p:cNvPr>
          <p:cNvSpPr/>
          <p:nvPr/>
        </p:nvSpPr>
        <p:spPr>
          <a:xfrm>
            <a:off x="1453019" y="6162805"/>
            <a:ext cx="3056351" cy="2880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6846B1-9694-424A-975D-0D9233AC3D3C}"/>
              </a:ext>
            </a:extLst>
          </p:cNvPr>
          <p:cNvSpPr txBox="1"/>
          <p:nvPr/>
        </p:nvSpPr>
        <p:spPr>
          <a:xfrm>
            <a:off x="5127951" y="5937522"/>
            <a:ext cx="336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Where’s that </a:t>
            </a:r>
            <a:r>
              <a:rPr lang="en-US" dirty="0">
                <a:solidFill>
                  <a:schemeClr val="accent4"/>
                </a:solidFill>
              </a:rPr>
              <a:t>work</a:t>
            </a:r>
            <a:r>
              <a:rPr lang="en-US" dirty="0"/>
              <a:t> coming from?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1601C43-F91E-5B49-9B76-69E5C1057C7E}"/>
              </a:ext>
            </a:extLst>
          </p:cNvPr>
          <p:cNvSpPr txBox="1"/>
          <p:nvPr/>
        </p:nvSpPr>
        <p:spPr>
          <a:xfrm>
            <a:off x="5127951" y="6216769"/>
            <a:ext cx="684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Θ</a:t>
            </a:r>
            <a:r>
              <a:rPr lang="en-US" dirty="0"/>
              <a:t>(n) operation inside of Merge Sort that processes the entire input!</a:t>
            </a:r>
          </a:p>
        </p:txBody>
      </p:sp>
    </p:spTree>
    <p:extLst>
      <p:ext uri="{BB962C8B-B14F-4D97-AF65-F5344CB8AC3E}">
        <p14:creationId xmlns:p14="http://schemas.microsoft.com/office/powerpoint/2010/main" val="3608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4F69-C5F1-754D-B9AB-0D45657F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0757A-C951-1D44-8BD9-4B0EED163E4A}"/>
              </a:ext>
            </a:extLst>
          </p:cNvPr>
          <p:cNvSpPr txBox="1"/>
          <p:nvPr/>
        </p:nvSpPr>
        <p:spPr>
          <a:xfrm>
            <a:off x="8189449" y="278934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f(n=64)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64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613A6-366A-2A45-922F-20249AC70703}"/>
              </a:ext>
            </a:extLst>
          </p:cNvPr>
          <p:cNvSpPr txBox="1"/>
          <p:nvPr/>
        </p:nvSpPr>
        <p:spPr>
          <a:xfrm>
            <a:off x="6529169" y="3739106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816A-9CA1-C84F-B35D-0204D8286E0F}"/>
              </a:ext>
            </a:extLst>
          </p:cNvPr>
          <p:cNvSpPr txBox="1"/>
          <p:nvPr/>
        </p:nvSpPr>
        <p:spPr>
          <a:xfrm>
            <a:off x="9852252" y="3718001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f(n=32)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32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D6F65-4CAF-5149-BB26-3F4B809D631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7040799" y="3324375"/>
            <a:ext cx="1660280" cy="41473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A1D1D7-26D9-EF49-9E13-39A45A3C060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8701079" y="3324375"/>
            <a:ext cx="1662803" cy="39362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DD995A-F255-7D4E-B3F9-3C8C6E8C5A50}"/>
              </a:ext>
            </a:extLst>
          </p:cNvPr>
          <p:cNvSpPr txBox="1"/>
          <p:nvPr/>
        </p:nvSpPr>
        <p:spPr>
          <a:xfrm>
            <a:off x="5686655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C4224E-9EF7-F347-918A-6038A40E6C79}"/>
              </a:ext>
            </a:extLst>
          </p:cNvPr>
          <p:cNvSpPr txBox="1"/>
          <p:nvPr/>
        </p:nvSpPr>
        <p:spPr>
          <a:xfrm>
            <a:off x="10694766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B7574-046E-D240-BA32-582CB30DBA49}"/>
              </a:ext>
            </a:extLst>
          </p:cNvPr>
          <p:cNvSpPr txBox="1"/>
          <p:nvPr/>
        </p:nvSpPr>
        <p:spPr>
          <a:xfrm>
            <a:off x="9009738" y="4793874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CD21A-1D2B-874E-9602-4C483F3EF36B}"/>
              </a:ext>
            </a:extLst>
          </p:cNvPr>
          <p:cNvSpPr txBox="1"/>
          <p:nvPr/>
        </p:nvSpPr>
        <p:spPr>
          <a:xfrm>
            <a:off x="7371683" y="4797228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f(n=16)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16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BEF85-0F54-4847-88D2-CE9A692F3E4A}"/>
              </a:ext>
            </a:extLst>
          </p:cNvPr>
          <p:cNvSpPr txBox="1"/>
          <p:nvPr/>
        </p:nvSpPr>
        <p:spPr>
          <a:xfrm>
            <a:off x="6198285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BB48E7-1570-324A-A34A-6678F93E437C}"/>
              </a:ext>
            </a:extLst>
          </p:cNvPr>
          <p:cNvSpPr txBox="1"/>
          <p:nvPr/>
        </p:nvSpPr>
        <p:spPr>
          <a:xfrm>
            <a:off x="7040799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A9120-9D21-6C4D-9415-E2566E126DBA}"/>
              </a:ext>
            </a:extLst>
          </p:cNvPr>
          <p:cNvSpPr txBox="1"/>
          <p:nvPr/>
        </p:nvSpPr>
        <p:spPr>
          <a:xfrm>
            <a:off x="7883313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E3A9F-3E8F-EE43-9605-474557675970}"/>
              </a:ext>
            </a:extLst>
          </p:cNvPr>
          <p:cNvSpPr txBox="1"/>
          <p:nvPr/>
        </p:nvSpPr>
        <p:spPr>
          <a:xfrm>
            <a:off x="8725827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164700-8EFD-3E44-8ED8-92AF088497BA}"/>
              </a:ext>
            </a:extLst>
          </p:cNvPr>
          <p:cNvSpPr txBox="1"/>
          <p:nvPr/>
        </p:nvSpPr>
        <p:spPr>
          <a:xfrm>
            <a:off x="9568341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3D8A9-54A2-0F43-A89C-BBAC1D2AFA9A}"/>
              </a:ext>
            </a:extLst>
          </p:cNvPr>
          <p:cNvSpPr txBox="1"/>
          <p:nvPr/>
        </p:nvSpPr>
        <p:spPr>
          <a:xfrm>
            <a:off x="10410855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284C09-4F1C-4847-B203-C442B9C6080D}"/>
              </a:ext>
            </a:extLst>
          </p:cNvPr>
          <p:cNvSpPr txBox="1"/>
          <p:nvPr/>
        </p:nvSpPr>
        <p:spPr>
          <a:xfrm>
            <a:off x="11253369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A2F32-77F3-354B-B42E-E12104C3C30A}"/>
              </a:ext>
            </a:extLst>
          </p:cNvPr>
          <p:cNvSpPr txBox="1"/>
          <p:nvPr/>
        </p:nvSpPr>
        <p:spPr>
          <a:xfrm>
            <a:off x="5355771" y="5638635"/>
            <a:ext cx="795541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f(n=8)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055237-ECA8-FB43-97F8-ED455532A884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6198285" y="4274140"/>
            <a:ext cx="842514" cy="5197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3E736C-713A-7D49-BEA9-9D888FC224A0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7040799" y="4274140"/>
            <a:ext cx="842514" cy="523088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F8BB49-B237-0F48-B75C-C97CCD51A0D2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9521368" y="4253035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DBB3CD7-C824-D84E-A640-5F7771D01F7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0363882" y="4253035"/>
            <a:ext cx="842514" cy="540839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17B68FD-C169-7A4B-8A3B-D46C857180FF}"/>
              </a:ext>
            </a:extLst>
          </p:cNvPr>
          <p:cNvCxnSpPr>
            <a:cxnSpLocks/>
            <a:stCxn id="17" idx="2"/>
            <a:endCxn id="31" idx="0"/>
          </p:cNvCxnSpPr>
          <p:nvPr/>
        </p:nvCxnSpPr>
        <p:spPr>
          <a:xfrm flipH="1">
            <a:off x="5753542" y="5328908"/>
            <a:ext cx="444743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15A5A1-001D-2C44-89FF-B35924D2C44F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6198285" y="5328908"/>
            <a:ext cx="397771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24ECCD-D533-D54E-A111-21EB7071545B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7438570" y="5332262"/>
            <a:ext cx="444743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894852-4B48-244E-A19E-42067D24E079}"/>
              </a:ext>
            </a:extLst>
          </p:cNvPr>
          <p:cNvCxnSpPr>
            <a:cxnSpLocks/>
            <a:stCxn id="21" idx="2"/>
            <a:endCxn id="25" idx="0"/>
          </p:cNvCxnSpPr>
          <p:nvPr/>
        </p:nvCxnSpPr>
        <p:spPr>
          <a:xfrm>
            <a:off x="7883313" y="5332262"/>
            <a:ext cx="397771" cy="30637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8C0F34C-48D7-7844-A1C5-0093AB410A1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9123598" y="5328908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18F9CAD-65C5-204D-9B87-B7E0323E8315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>
            <a:off x="9521368" y="5328908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DE4B88-3785-6C4F-AB7F-D92C7055BB66}"/>
              </a:ext>
            </a:extLst>
          </p:cNvPr>
          <p:cNvCxnSpPr>
            <a:cxnSpLocks/>
            <a:stCxn id="19" idx="2"/>
            <a:endCxn id="29" idx="0"/>
          </p:cNvCxnSpPr>
          <p:nvPr/>
        </p:nvCxnSpPr>
        <p:spPr>
          <a:xfrm flipH="1">
            <a:off x="10808626" y="5328908"/>
            <a:ext cx="397770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96C4F67-2511-D840-9460-73BE74FC1A79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>
            <a:off x="11206396" y="5328908"/>
            <a:ext cx="444744" cy="309727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BC63C6-58B8-A145-A9DB-EE17CD140542}"/>
              </a:ext>
            </a:extLst>
          </p:cNvPr>
          <p:cNvSpPr txBox="1"/>
          <p:nvPr/>
        </p:nvSpPr>
        <p:spPr>
          <a:xfrm>
            <a:off x="8496437" y="621843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D7AA6FD-CFD8-0C4F-9F5F-6CFD0848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5" y="3648021"/>
            <a:ext cx="4884632" cy="22917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u="sng" dirty="0">
                <a:solidFill>
                  <a:schemeClr val="accent3"/>
                </a:solidFill>
              </a:rPr>
              <a:t>How many layers in the function call tree?</a:t>
            </a:r>
          </a:p>
          <a:p>
            <a:pPr marL="0" indent="0" algn="r">
              <a:buNone/>
            </a:pPr>
            <a:r>
              <a:rPr lang="en-US" sz="2000" dirty="0"/>
              <a:t>How many steps to go from start value of n to base case (1), dividing by 2 each time?</a:t>
            </a:r>
          </a:p>
          <a:p>
            <a:pPr marL="0" indent="0" algn="r">
              <a:buNone/>
            </a:pPr>
            <a:r>
              <a:rPr lang="en-US" sz="2000" dirty="0"/>
              <a:t>Think binary search – it takes log</a:t>
            </a:r>
            <a:r>
              <a:rPr lang="en-US" sz="2000" baseline="-25000" dirty="0"/>
              <a:t>2</a:t>
            </a:r>
            <a:r>
              <a:rPr lang="en-US" sz="2000" dirty="0"/>
              <a:t>n “</a:t>
            </a:r>
            <a:r>
              <a:rPr lang="en-US" sz="2000" dirty="0" err="1"/>
              <a:t>halvings</a:t>
            </a:r>
            <a:r>
              <a:rPr lang="en-US" sz="2000" dirty="0"/>
              <a:t>” to take n down to 1</a:t>
            </a:r>
          </a:p>
          <a:p>
            <a:pPr marL="0" indent="0" algn="r">
              <a:buNone/>
            </a:pPr>
            <a:r>
              <a:rPr lang="en-US" sz="2000" dirty="0"/>
              <a:t>Height of function call tree: log</a:t>
            </a:r>
            <a:r>
              <a:rPr lang="en-US" sz="2000" baseline="-25000" dirty="0"/>
              <a:t>2</a:t>
            </a:r>
            <a:r>
              <a:rPr lang="en-US" sz="2000" dirty="0"/>
              <a:t>n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CBE7FD-A749-5641-9494-38F3E0C38234}"/>
              </a:ext>
            </a:extLst>
          </p:cNvPr>
          <p:cNvSpPr/>
          <p:nvPr/>
        </p:nvSpPr>
        <p:spPr>
          <a:xfrm>
            <a:off x="6128618" y="864628"/>
            <a:ext cx="36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2"/>
                </a:solidFill>
              </a:rPr>
              <a:t>How much </a:t>
            </a:r>
            <a:r>
              <a:rPr lang="en-US" sz="2000" b="1" u="sng" dirty="0">
                <a:solidFill>
                  <a:schemeClr val="accent4"/>
                </a:solidFill>
              </a:rPr>
              <a:t>work</a:t>
            </a:r>
            <a:r>
              <a:rPr lang="en-US" sz="2000" b="1" u="sng" dirty="0">
                <a:solidFill>
                  <a:schemeClr val="accent2"/>
                </a:solidFill>
              </a:rPr>
              <a:t> done per layer?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F96015-5D6C-4245-8A81-0F93AD6C2A77}"/>
              </a:ext>
            </a:extLst>
          </p:cNvPr>
          <p:cNvCxnSpPr>
            <a:cxnSpLocks/>
          </p:cNvCxnSpPr>
          <p:nvPr/>
        </p:nvCxnSpPr>
        <p:spPr>
          <a:xfrm>
            <a:off x="5824597" y="2552179"/>
            <a:ext cx="5893428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385BAF-57D4-0347-9B70-BCCBD7B398C1}"/>
              </a:ext>
            </a:extLst>
          </p:cNvPr>
          <p:cNvCxnSpPr>
            <a:cxnSpLocks/>
          </p:cNvCxnSpPr>
          <p:nvPr/>
        </p:nvCxnSpPr>
        <p:spPr>
          <a:xfrm flipV="1">
            <a:off x="5106939" y="2943616"/>
            <a:ext cx="0" cy="327481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D54C35-C791-8047-8448-294ED2C385F3}"/>
              </a:ext>
            </a:extLst>
          </p:cNvPr>
          <p:cNvSpPr txBox="1"/>
          <p:nvPr/>
        </p:nvSpPr>
        <p:spPr>
          <a:xfrm>
            <a:off x="6151312" y="1244305"/>
            <a:ext cx="432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of work varies by function call, but remains constant across entire layer  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n work </a:t>
            </a:r>
            <a:r>
              <a:rPr lang="en-US" dirty="0"/>
              <a:t>at each layer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289D3F-2650-1340-B597-0656BBA80155}"/>
              </a:ext>
            </a:extLst>
          </p:cNvPr>
          <p:cNvSpPr txBox="1"/>
          <p:nvPr/>
        </p:nvSpPr>
        <p:spPr>
          <a:xfrm>
            <a:off x="838200" y="1606326"/>
            <a:ext cx="17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</a:t>
            </a:r>
            <a:r>
              <a:rPr lang="en-US" b="1" dirty="0"/>
              <a:t>Merge Sort: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CE7E38-004E-4D41-9412-AAC97B145488}"/>
                  </a:ext>
                </a:extLst>
              </p:cNvPr>
              <p:cNvSpPr txBox="1"/>
              <p:nvPr/>
            </p:nvSpPr>
            <p:spPr>
              <a:xfrm>
                <a:off x="1034143" y="2063872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CE7E38-004E-4D41-9412-AAC97B145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43" y="2063872"/>
                <a:ext cx="3588394" cy="976614"/>
              </a:xfrm>
              <a:prstGeom prst="rect">
                <a:avLst/>
              </a:prstGeom>
              <a:blipFill>
                <a:blip r:embed="rId2"/>
                <a:stretch>
                  <a:fillRect l="-17606" t="-206494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7D97-7ECD-214D-BE75-E0EB6657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3286387" cy="762635"/>
          </a:xfrm>
        </p:spPr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BF2C0-C889-3E4F-B6B0-0DFD6A99285E}"/>
              </a:ext>
            </a:extLst>
          </p:cNvPr>
          <p:cNvSpPr txBox="1"/>
          <p:nvPr/>
        </p:nvSpPr>
        <p:spPr>
          <a:xfrm>
            <a:off x="3304298" y="1699577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8A2BC-2D53-9E49-B923-F2804EC6C232}"/>
              </a:ext>
            </a:extLst>
          </p:cNvPr>
          <p:cNvSpPr txBox="1"/>
          <p:nvPr/>
        </p:nvSpPr>
        <p:spPr>
          <a:xfrm>
            <a:off x="1473963" y="2797745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51934-846A-D04C-8112-9C9A71FF2F3E}"/>
              </a:ext>
            </a:extLst>
          </p:cNvPr>
          <p:cNvSpPr txBox="1"/>
          <p:nvPr/>
        </p:nvSpPr>
        <p:spPr>
          <a:xfrm>
            <a:off x="4967101" y="2768703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f(n/2)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n/2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F6FFF2-B6D1-064E-8D1B-D1B4ADC9656A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985593" y="2234611"/>
            <a:ext cx="1830335" cy="563134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61EAA2-44FE-794D-84AD-DC0F1CC281A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3815928" y="2234611"/>
            <a:ext cx="1662803" cy="53409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93B528-2549-AC4A-A443-04746AA3A761}"/>
              </a:ext>
            </a:extLst>
          </p:cNvPr>
          <p:cNvSpPr txBox="1"/>
          <p:nvPr/>
        </p:nvSpPr>
        <p:spPr>
          <a:xfrm>
            <a:off x="626558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37650-8A54-8246-A816-8C54B92FDC2D}"/>
              </a:ext>
            </a:extLst>
          </p:cNvPr>
          <p:cNvSpPr txBox="1"/>
          <p:nvPr/>
        </p:nvSpPr>
        <p:spPr>
          <a:xfrm>
            <a:off x="5809615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57FC8-0418-124D-8F65-6C0F20DBACD5}"/>
              </a:ext>
            </a:extLst>
          </p:cNvPr>
          <p:cNvSpPr txBox="1"/>
          <p:nvPr/>
        </p:nvSpPr>
        <p:spPr>
          <a:xfrm>
            <a:off x="4124587" y="3841990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D9C6-CDCF-5C43-8B17-1508329EF43B}"/>
              </a:ext>
            </a:extLst>
          </p:cNvPr>
          <p:cNvSpPr txBox="1"/>
          <p:nvPr/>
        </p:nvSpPr>
        <p:spPr>
          <a:xfrm>
            <a:off x="2260194" y="3847115"/>
            <a:ext cx="1023259" cy="53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f(n/4)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work: n/4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7282CA-4467-AC42-ACFA-169098C926CB}"/>
              </a:ext>
            </a:extLst>
          </p:cNvPr>
          <p:cNvSpPr txBox="1"/>
          <p:nvPr/>
        </p:nvSpPr>
        <p:spPr>
          <a:xfrm>
            <a:off x="242903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54EBC7-6871-F04B-9DD1-2D8F7580967E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1138188" y="3332779"/>
            <a:ext cx="847405" cy="509211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1CCBEA-91AA-2D41-B16A-41B74F86A2D0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985593" y="3332779"/>
            <a:ext cx="786231" cy="51433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184392-6F72-FA46-8FFB-4F194F30A33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4636217" y="3303737"/>
            <a:ext cx="842514" cy="53825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93BCA9-DD0F-7448-A186-295CBA03E8F2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5478731" y="3303737"/>
            <a:ext cx="842514" cy="53825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101BA4-BC05-A840-A393-C11FC358B176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640674" y="4377024"/>
            <a:ext cx="497514" cy="53430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8410CC-2CF3-4D49-B0C0-27446BDD9048}"/>
              </a:ext>
            </a:extLst>
          </p:cNvPr>
          <p:cNvCxnSpPr>
            <a:cxnSpLocks/>
            <a:stCxn id="9" idx="2"/>
            <a:endCxn id="55" idx="0"/>
          </p:cNvCxnSpPr>
          <p:nvPr/>
        </p:nvCxnSpPr>
        <p:spPr>
          <a:xfrm>
            <a:off x="1138188" y="4377024"/>
            <a:ext cx="373831" cy="53430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D716AF-488B-D646-839A-FF7DE1B1F393}"/>
              </a:ext>
            </a:extLst>
          </p:cNvPr>
          <p:cNvCxnSpPr>
            <a:cxnSpLocks/>
            <a:stCxn id="12" idx="2"/>
            <a:endCxn id="56" idx="0"/>
          </p:cNvCxnSpPr>
          <p:nvPr/>
        </p:nvCxnSpPr>
        <p:spPr>
          <a:xfrm flipH="1">
            <a:off x="2383364" y="4382149"/>
            <a:ext cx="388460" cy="52917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DAE265-C093-A342-A1C4-7042EF238FB7}"/>
              </a:ext>
            </a:extLst>
          </p:cNvPr>
          <p:cNvCxnSpPr>
            <a:cxnSpLocks/>
            <a:stCxn id="12" idx="2"/>
            <a:endCxn id="57" idx="0"/>
          </p:cNvCxnSpPr>
          <p:nvPr/>
        </p:nvCxnSpPr>
        <p:spPr>
          <a:xfrm>
            <a:off x="2771824" y="4382149"/>
            <a:ext cx="482885" cy="52917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E9DDB7-2607-7B45-9485-6441D5C698A2}"/>
              </a:ext>
            </a:extLst>
          </p:cNvPr>
          <p:cNvCxnSpPr>
            <a:cxnSpLocks/>
            <a:stCxn id="11" idx="2"/>
            <a:endCxn id="58" idx="0"/>
          </p:cNvCxnSpPr>
          <p:nvPr/>
        </p:nvCxnSpPr>
        <p:spPr>
          <a:xfrm flipH="1">
            <a:off x="4124589" y="4377024"/>
            <a:ext cx="511628" cy="53827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34A85C-084C-864A-9D1E-7BD28AF135E6}"/>
              </a:ext>
            </a:extLst>
          </p:cNvPr>
          <p:cNvCxnSpPr>
            <a:cxnSpLocks/>
            <a:stCxn id="11" idx="2"/>
            <a:endCxn id="59" idx="0"/>
          </p:cNvCxnSpPr>
          <p:nvPr/>
        </p:nvCxnSpPr>
        <p:spPr>
          <a:xfrm>
            <a:off x="4636217" y="4377024"/>
            <a:ext cx="359717" cy="53827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48F5D0-D6E3-DB4D-98E4-40908E62F6B4}"/>
              </a:ext>
            </a:extLst>
          </p:cNvPr>
          <p:cNvCxnSpPr>
            <a:cxnSpLocks/>
            <a:stCxn id="10" idx="2"/>
            <a:endCxn id="60" idx="0"/>
          </p:cNvCxnSpPr>
          <p:nvPr/>
        </p:nvCxnSpPr>
        <p:spPr>
          <a:xfrm flipH="1">
            <a:off x="5866753" y="4377024"/>
            <a:ext cx="454492" cy="51338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2407CA-EB83-9440-B0A6-EE5AC8D9A8E6}"/>
              </a:ext>
            </a:extLst>
          </p:cNvPr>
          <p:cNvCxnSpPr>
            <a:cxnSpLocks/>
            <a:stCxn id="10" idx="2"/>
            <a:endCxn id="61" idx="0"/>
          </p:cNvCxnSpPr>
          <p:nvPr/>
        </p:nvCxnSpPr>
        <p:spPr>
          <a:xfrm>
            <a:off x="6321245" y="4377024"/>
            <a:ext cx="416853" cy="513385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785ABE-DCC8-9347-8DDD-E735C7E0AF8D}"/>
              </a:ext>
            </a:extLst>
          </p:cNvPr>
          <p:cNvSpPr txBox="1"/>
          <p:nvPr/>
        </p:nvSpPr>
        <p:spPr>
          <a:xfrm>
            <a:off x="3449870" y="5293044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2184A3-87AD-B44F-8094-902FDF901514}"/>
                  </a:ext>
                </a:extLst>
              </p:cNvPr>
              <p:cNvSpPr txBox="1"/>
              <p:nvPr/>
            </p:nvSpPr>
            <p:spPr>
              <a:xfrm>
                <a:off x="3888032" y="456565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2184A3-87AD-B44F-8094-902FDF90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32" y="456565"/>
                <a:ext cx="3157536" cy="780150"/>
              </a:xfrm>
              <a:prstGeom prst="rect">
                <a:avLst/>
              </a:prstGeom>
              <a:blipFill>
                <a:blip r:embed="rId2"/>
                <a:stretch>
                  <a:fillRect l="-10400" t="-203279" b="-29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C43BB2B-7725-1E49-8164-2B607EEFED94}"/>
              </a:ext>
            </a:extLst>
          </p:cNvPr>
          <p:cNvSpPr txBox="1"/>
          <p:nvPr/>
        </p:nvSpPr>
        <p:spPr>
          <a:xfrm>
            <a:off x="1114248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56D680-5F96-1247-94B4-7A08775E1CFD}"/>
              </a:ext>
            </a:extLst>
          </p:cNvPr>
          <p:cNvSpPr txBox="1"/>
          <p:nvPr/>
        </p:nvSpPr>
        <p:spPr>
          <a:xfrm>
            <a:off x="1985593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32C19-9670-1D43-9BF4-9DD2105D9A07}"/>
              </a:ext>
            </a:extLst>
          </p:cNvPr>
          <p:cNvSpPr txBox="1"/>
          <p:nvPr/>
        </p:nvSpPr>
        <p:spPr>
          <a:xfrm>
            <a:off x="2856938" y="4911324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64A30F-527C-3B42-82AA-D49DA9569B1D}"/>
              </a:ext>
            </a:extLst>
          </p:cNvPr>
          <p:cNvSpPr txBox="1"/>
          <p:nvPr/>
        </p:nvSpPr>
        <p:spPr>
          <a:xfrm>
            <a:off x="3726818" y="4915300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0FFF91-5FB9-EB4C-9FB3-923ADA745145}"/>
              </a:ext>
            </a:extLst>
          </p:cNvPr>
          <p:cNvSpPr txBox="1"/>
          <p:nvPr/>
        </p:nvSpPr>
        <p:spPr>
          <a:xfrm>
            <a:off x="4598163" y="4915300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09CA64-07B7-E149-8865-EBE7EE0D36BA}"/>
              </a:ext>
            </a:extLst>
          </p:cNvPr>
          <p:cNvSpPr txBox="1"/>
          <p:nvPr/>
        </p:nvSpPr>
        <p:spPr>
          <a:xfrm>
            <a:off x="5468982" y="4890409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3E4460-F078-AE49-82FE-EC356681B3C5}"/>
              </a:ext>
            </a:extLst>
          </p:cNvPr>
          <p:cNvSpPr txBox="1"/>
          <p:nvPr/>
        </p:nvSpPr>
        <p:spPr>
          <a:xfrm>
            <a:off x="6340327" y="4890409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f(n/8)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n/8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82C026-4C3D-B547-BB77-82EB7CDDEE48}"/>
              </a:ext>
            </a:extLst>
          </p:cNvPr>
          <p:cNvSpPr txBox="1"/>
          <p:nvPr/>
        </p:nvSpPr>
        <p:spPr>
          <a:xfrm>
            <a:off x="242903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5D0DC0-16E8-6744-B787-F1E54EECAEEA}"/>
              </a:ext>
            </a:extLst>
          </p:cNvPr>
          <p:cNvSpPr txBox="1"/>
          <p:nvPr/>
        </p:nvSpPr>
        <p:spPr>
          <a:xfrm>
            <a:off x="1114248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ACB81F-C151-6A47-98DA-D2748D25DF02}"/>
              </a:ext>
            </a:extLst>
          </p:cNvPr>
          <p:cNvSpPr txBox="1"/>
          <p:nvPr/>
        </p:nvSpPr>
        <p:spPr>
          <a:xfrm>
            <a:off x="1985593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67F8B6-91EE-C945-B753-9E77E4BC8168}"/>
              </a:ext>
            </a:extLst>
          </p:cNvPr>
          <p:cNvSpPr txBox="1"/>
          <p:nvPr/>
        </p:nvSpPr>
        <p:spPr>
          <a:xfrm>
            <a:off x="2856938" y="5911037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C17E37-ED30-B74B-A850-043C603BA57F}"/>
              </a:ext>
            </a:extLst>
          </p:cNvPr>
          <p:cNvSpPr txBox="1"/>
          <p:nvPr/>
        </p:nvSpPr>
        <p:spPr>
          <a:xfrm>
            <a:off x="3726818" y="5915013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5DCC5CD-E090-9641-A93A-FB912165191F}"/>
              </a:ext>
            </a:extLst>
          </p:cNvPr>
          <p:cNvSpPr txBox="1"/>
          <p:nvPr/>
        </p:nvSpPr>
        <p:spPr>
          <a:xfrm>
            <a:off x="4598163" y="5915013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D8E6374-6D68-E549-99D3-385BF1BBB210}"/>
              </a:ext>
            </a:extLst>
          </p:cNvPr>
          <p:cNvSpPr txBox="1"/>
          <p:nvPr/>
        </p:nvSpPr>
        <p:spPr>
          <a:xfrm>
            <a:off x="5468982" y="5890122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90E88B-D4BA-C249-8A09-ED49B9465E35}"/>
              </a:ext>
            </a:extLst>
          </p:cNvPr>
          <p:cNvSpPr txBox="1"/>
          <p:nvPr/>
        </p:nvSpPr>
        <p:spPr>
          <a:xfrm>
            <a:off x="6340327" y="5890122"/>
            <a:ext cx="795541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f(1)</a:t>
            </a:r>
          </a:p>
          <a:p>
            <a:pPr algn="ctr"/>
            <a:r>
              <a:rPr lang="en-US" sz="1100" b="1" dirty="0">
                <a:solidFill>
                  <a:schemeClr val="accent4"/>
                </a:solidFill>
              </a:rPr>
              <a:t>work: </a:t>
            </a:r>
            <a:r>
              <a:rPr lang="en-US" sz="1200" b="1" dirty="0">
                <a:solidFill>
                  <a:schemeClr val="accent4"/>
                </a:solidFill>
              </a:rPr>
              <a:t>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9B68BBB-07EF-C943-8B08-8ACF936EFB53}"/>
              </a:ext>
            </a:extLst>
          </p:cNvPr>
          <p:cNvSpPr txBox="1"/>
          <p:nvPr/>
        </p:nvSpPr>
        <p:spPr>
          <a:xfrm>
            <a:off x="8731667" y="1006021"/>
            <a:ext cx="124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at each level?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AB54BEA-C8DC-F840-8F1B-4B54092F2DA8}"/>
              </a:ext>
            </a:extLst>
          </p:cNvPr>
          <p:cNvSpPr txBox="1"/>
          <p:nvPr/>
        </p:nvSpPr>
        <p:spPr>
          <a:xfrm>
            <a:off x="11130967" y="1006021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9C7211-3B01-8044-A5DA-F7619DA93C25}"/>
              </a:ext>
            </a:extLst>
          </p:cNvPr>
          <p:cNvSpPr txBox="1"/>
          <p:nvPr/>
        </p:nvSpPr>
        <p:spPr>
          <a:xfrm>
            <a:off x="9092381" y="175003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A759B57-E05A-8644-B487-BD27F28A007B}"/>
              </a:ext>
            </a:extLst>
          </p:cNvPr>
          <p:cNvSpPr txBox="1"/>
          <p:nvPr/>
        </p:nvSpPr>
        <p:spPr>
          <a:xfrm>
            <a:off x="11597844" y="173831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9E86EF-B00C-5748-B5DD-A4971475FC38}"/>
              </a:ext>
            </a:extLst>
          </p:cNvPr>
          <p:cNvSpPr txBox="1"/>
          <p:nvPr/>
        </p:nvSpPr>
        <p:spPr>
          <a:xfrm>
            <a:off x="9108213" y="286089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214982-3227-C14B-AED8-ABAB7AF2A028}"/>
              </a:ext>
            </a:extLst>
          </p:cNvPr>
          <p:cNvSpPr txBox="1"/>
          <p:nvPr/>
        </p:nvSpPr>
        <p:spPr>
          <a:xfrm>
            <a:off x="9092381" y="393782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4534D1-B5AE-774C-B9ED-732FA35C2871}"/>
              </a:ext>
            </a:extLst>
          </p:cNvPr>
          <p:cNvSpPr txBox="1"/>
          <p:nvPr/>
        </p:nvSpPr>
        <p:spPr>
          <a:xfrm>
            <a:off x="9092381" y="495888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9F9CE9A-7685-BC40-90DB-00E831910E72}"/>
              </a:ext>
            </a:extLst>
          </p:cNvPr>
          <p:cNvSpPr txBox="1"/>
          <p:nvPr/>
        </p:nvSpPr>
        <p:spPr>
          <a:xfrm>
            <a:off x="9085951" y="591943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356032-ED0C-D444-B214-64EB0892087D}"/>
              </a:ext>
            </a:extLst>
          </p:cNvPr>
          <p:cNvSpPr txBox="1"/>
          <p:nvPr/>
        </p:nvSpPr>
        <p:spPr>
          <a:xfrm>
            <a:off x="11637122" y="283744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E43BFF-9977-6849-8BE1-812B0A8D09A7}"/>
              </a:ext>
            </a:extLst>
          </p:cNvPr>
          <p:cNvSpPr txBox="1"/>
          <p:nvPr/>
        </p:nvSpPr>
        <p:spPr>
          <a:xfrm>
            <a:off x="11633013" y="394955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D4E5F9C-956B-924C-96F1-D8B930D77730}"/>
              </a:ext>
            </a:extLst>
          </p:cNvPr>
          <p:cNvSpPr txBox="1"/>
          <p:nvPr/>
        </p:nvSpPr>
        <p:spPr>
          <a:xfrm>
            <a:off x="11597844" y="4923712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60582A-A883-BC48-9056-9EA7A59BE2A9}"/>
              </a:ext>
            </a:extLst>
          </p:cNvPr>
          <p:cNvSpPr txBox="1"/>
          <p:nvPr/>
        </p:nvSpPr>
        <p:spPr>
          <a:xfrm>
            <a:off x="11591414" y="591298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885ED8F-42A3-9E47-92B5-407152037273}"/>
              </a:ext>
            </a:extLst>
          </p:cNvPr>
          <p:cNvSpPr txBox="1"/>
          <p:nvPr/>
        </p:nvSpPr>
        <p:spPr>
          <a:xfrm>
            <a:off x="10016654" y="1006021"/>
            <a:ext cx="12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node?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76ACA1-6B13-0F44-BB08-7BA4A68681E5}"/>
              </a:ext>
            </a:extLst>
          </p:cNvPr>
          <p:cNvSpPr txBox="1"/>
          <p:nvPr/>
        </p:nvSpPr>
        <p:spPr>
          <a:xfrm>
            <a:off x="10297670" y="173831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9C7494-EC3C-C642-8203-B0280B41B989}"/>
                  </a:ext>
                </a:extLst>
              </p:cNvPr>
              <p:cNvSpPr txBox="1"/>
              <p:nvPr/>
            </p:nvSpPr>
            <p:spPr>
              <a:xfrm>
                <a:off x="10336948" y="2791923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89C7494-EC3C-C642-8203-B0280B41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948" y="2791923"/>
                <a:ext cx="375424" cy="46038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900963-C0A3-8E46-8FB8-475A09F20C4A}"/>
                  </a:ext>
                </a:extLst>
              </p:cNvPr>
              <p:cNvSpPr txBox="1"/>
              <p:nvPr/>
            </p:nvSpPr>
            <p:spPr>
              <a:xfrm>
                <a:off x="10336948" y="3904026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900963-C0A3-8E46-8FB8-475A09F20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948" y="3904026"/>
                <a:ext cx="375424" cy="460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6ED72B-BA7C-4642-9E0C-1C9CFB4714A4}"/>
                  </a:ext>
                </a:extLst>
              </p:cNvPr>
              <p:cNvSpPr txBox="1"/>
              <p:nvPr/>
            </p:nvSpPr>
            <p:spPr>
              <a:xfrm>
                <a:off x="10303517" y="4878187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76ED72B-BA7C-4642-9E0C-1C9CFB47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517" y="4878187"/>
                <a:ext cx="375424" cy="460382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566FAD0-E266-544D-A64E-0D5BE7F9D3A5}"/>
                  </a:ext>
                </a:extLst>
              </p:cNvPr>
              <p:cNvSpPr txBox="1"/>
              <p:nvPr/>
            </p:nvSpPr>
            <p:spPr>
              <a:xfrm>
                <a:off x="10280679" y="5912988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566FAD0-E266-544D-A64E-0D5BE7F9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79" y="5912988"/>
                <a:ext cx="375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1CD0FB83-C03D-2741-8057-F361140BA135}"/>
              </a:ext>
            </a:extLst>
          </p:cNvPr>
          <p:cNvSpPr txBox="1"/>
          <p:nvPr/>
        </p:nvSpPr>
        <p:spPr>
          <a:xfrm>
            <a:off x="7302958" y="1359982"/>
            <a:ext cx="1267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Recursive level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470E11-CD40-C546-905B-BAD8CF7975BA}"/>
              </a:ext>
            </a:extLst>
          </p:cNvPr>
          <p:cNvSpPr txBox="1"/>
          <p:nvPr/>
        </p:nvSpPr>
        <p:spPr>
          <a:xfrm>
            <a:off x="7754176" y="174293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3FC7E8D-F451-2A4E-9B49-0D550610A011}"/>
              </a:ext>
            </a:extLst>
          </p:cNvPr>
          <p:cNvSpPr txBox="1"/>
          <p:nvPr/>
        </p:nvSpPr>
        <p:spPr>
          <a:xfrm>
            <a:off x="7784807" y="2849171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7E8C09-4BF8-6949-A7F1-0B741E48E202}"/>
              </a:ext>
            </a:extLst>
          </p:cNvPr>
          <p:cNvSpPr txBox="1"/>
          <p:nvPr/>
        </p:nvSpPr>
        <p:spPr>
          <a:xfrm>
            <a:off x="7754176" y="3930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089402B-4CA5-0841-8C80-8C81C093F149}"/>
              </a:ext>
            </a:extLst>
          </p:cNvPr>
          <p:cNvSpPr txBox="1"/>
          <p:nvPr/>
        </p:nvSpPr>
        <p:spPr>
          <a:xfrm>
            <a:off x="7754176" y="4951777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294F741-439F-5F48-A532-D7A3E870B724}"/>
              </a:ext>
            </a:extLst>
          </p:cNvPr>
          <p:cNvSpPr txBox="1"/>
          <p:nvPr/>
        </p:nvSpPr>
        <p:spPr>
          <a:xfrm>
            <a:off x="7606149" y="5919431"/>
            <a:ext cx="81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logn</a:t>
            </a:r>
            <a:endParaRPr lang="en-US" b="1" dirty="0">
              <a:solidFill>
                <a:srgbClr val="4C328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E95B-6D9F-8147-B203-4132E6EA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F86CB5-885A-7044-A2A7-7B17828A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83337"/>
              </p:ext>
            </p:extLst>
          </p:nvPr>
        </p:nvGraphicFramePr>
        <p:xfrm>
          <a:off x="501718" y="1315233"/>
          <a:ext cx="7139160" cy="5263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450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344465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638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688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  <a:tr h="939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06641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1536"/>
                  </a:ext>
                </a:extLst>
              </a:tr>
              <a:tr h="916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58600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CA6776A4-F121-1146-900A-52C2174F736C}"/>
              </a:ext>
            </a:extLst>
          </p:cNvPr>
          <p:cNvGrpSpPr/>
          <p:nvPr/>
        </p:nvGrpSpPr>
        <p:grpSpPr>
          <a:xfrm>
            <a:off x="624065" y="1293654"/>
            <a:ext cx="3421842" cy="646331"/>
            <a:chOff x="624065" y="1293654"/>
            <a:chExt cx="3421842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F45DA5-DE44-2643-B855-8BBDC699B6F0}"/>
                </a:ext>
              </a:extLst>
            </p:cNvPr>
            <p:cNvSpPr txBox="1"/>
            <p:nvPr/>
          </p:nvSpPr>
          <p:spPr>
            <a:xfrm>
              <a:off x="979461" y="12936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size of the input per call on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CC0D43-D6DE-8C4E-B73B-B162C881B3DB}"/>
                </a:ext>
              </a:extLst>
            </p:cNvPr>
            <p:cNvSpPr/>
            <p:nvPr/>
          </p:nvSpPr>
          <p:spPr>
            <a:xfrm>
              <a:off x="624065" y="1476488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/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/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/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/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/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/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/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B76912-9C58-664D-92F3-14F6C208D3F5}"/>
              </a:ext>
            </a:extLst>
          </p:cNvPr>
          <p:cNvGrpSpPr/>
          <p:nvPr/>
        </p:nvGrpSpPr>
        <p:grpSpPr>
          <a:xfrm>
            <a:off x="629812" y="1986051"/>
            <a:ext cx="3603985" cy="646331"/>
            <a:chOff x="629812" y="1986051"/>
            <a:chExt cx="360398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D5D7AC-3D50-FC4C-9140-419D9B48733D}"/>
                </a:ext>
              </a:extLst>
            </p:cNvPr>
            <p:cNvSpPr txBox="1"/>
            <p:nvPr/>
          </p:nvSpPr>
          <p:spPr>
            <a:xfrm>
              <a:off x="979461" y="1986051"/>
              <a:ext cx="325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9002D5-5C7A-6147-8C54-0E31908819CB}"/>
                </a:ext>
              </a:extLst>
            </p:cNvPr>
            <p:cNvSpPr/>
            <p:nvPr/>
          </p:nvSpPr>
          <p:spPr>
            <a:xfrm>
              <a:off x="629812" y="2172762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B84B097-EE2F-FE48-8A61-D87B4D5B6A0C}"/>
              </a:ext>
            </a:extLst>
          </p:cNvPr>
          <p:cNvGrpSpPr/>
          <p:nvPr/>
        </p:nvGrpSpPr>
        <p:grpSpPr>
          <a:xfrm>
            <a:off x="627743" y="2678448"/>
            <a:ext cx="3418164" cy="369332"/>
            <a:chOff x="627743" y="2678448"/>
            <a:chExt cx="341816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2455CC-2403-8B4A-ADA7-25DF189ABD87}"/>
                </a:ext>
              </a:extLst>
            </p:cNvPr>
            <p:cNvSpPr txBox="1"/>
            <p:nvPr/>
          </p:nvSpPr>
          <p:spPr>
            <a:xfrm>
              <a:off x="979461" y="2678448"/>
              <a:ext cx="306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many nodes at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63DB38-2061-294E-A36E-6A4D548694BE}"/>
                </a:ext>
              </a:extLst>
            </p:cNvPr>
            <p:cNvSpPr/>
            <p:nvPr/>
          </p:nvSpPr>
          <p:spPr>
            <a:xfrm>
              <a:off x="627743" y="272666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2E4373-7168-D149-B290-28BCC21702A2}"/>
              </a:ext>
            </a:extLst>
          </p:cNvPr>
          <p:cNvGrpSpPr/>
          <p:nvPr/>
        </p:nvGrpSpPr>
        <p:grpSpPr>
          <a:xfrm>
            <a:off x="623605" y="3295754"/>
            <a:ext cx="3422302" cy="646331"/>
            <a:chOff x="623605" y="3295754"/>
            <a:chExt cx="342230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70FD3B-AC6B-AC46-9B02-BEECF5A55457}"/>
                </a:ext>
              </a:extLst>
            </p:cNvPr>
            <p:cNvSpPr txBox="1"/>
            <p:nvPr/>
          </p:nvSpPr>
          <p:spPr>
            <a:xfrm>
              <a:off x="979461" y="32957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done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9C32F9-9708-8549-BA32-EE926C209457}"/>
                </a:ext>
              </a:extLst>
            </p:cNvPr>
            <p:cNvSpPr/>
            <p:nvPr/>
          </p:nvSpPr>
          <p:spPr>
            <a:xfrm>
              <a:off x="623605" y="347218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F42372B-4E28-ED4E-8BF3-20527E0D330B}"/>
              </a:ext>
            </a:extLst>
          </p:cNvPr>
          <p:cNvGrpSpPr/>
          <p:nvPr/>
        </p:nvGrpSpPr>
        <p:grpSpPr>
          <a:xfrm>
            <a:off x="633139" y="4288084"/>
            <a:ext cx="3412768" cy="646331"/>
            <a:chOff x="633139" y="4288084"/>
            <a:chExt cx="3412768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F1388-CAB3-104E-B25E-D090D3826F09}"/>
                </a:ext>
              </a:extLst>
            </p:cNvPr>
            <p:cNvSpPr txBox="1"/>
            <p:nvPr/>
          </p:nvSpPr>
          <p:spPr>
            <a:xfrm>
              <a:off x="979461" y="428808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what value of </a:t>
              </a:r>
              <a:r>
                <a:rPr lang="en-US" dirty="0" err="1"/>
                <a:t>i</a:t>
              </a:r>
              <a:r>
                <a:rPr lang="en-US" dirty="0"/>
                <a:t> does the last level occur (base case)?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A26107-CA15-7A48-9D2F-F48676B7BE5F}"/>
                </a:ext>
              </a:extLst>
            </p:cNvPr>
            <p:cNvSpPr/>
            <p:nvPr/>
          </p:nvSpPr>
          <p:spPr>
            <a:xfrm>
              <a:off x="633139" y="4466164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E2BB87-55C1-484F-9F88-FF3A0E75E2EC}"/>
              </a:ext>
            </a:extLst>
          </p:cNvPr>
          <p:cNvGrpSpPr/>
          <p:nvPr/>
        </p:nvGrpSpPr>
        <p:grpSpPr>
          <a:xfrm>
            <a:off x="632095" y="5045531"/>
            <a:ext cx="3404602" cy="646331"/>
            <a:chOff x="632095" y="5045531"/>
            <a:chExt cx="3404602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8748C0-2819-E346-AD15-04AB13EC2AB1}"/>
                </a:ext>
              </a:extLst>
            </p:cNvPr>
            <p:cNvSpPr txBox="1"/>
            <p:nvPr/>
          </p:nvSpPr>
          <p:spPr>
            <a:xfrm>
              <a:off x="970251" y="5045531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last level (base case)?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4A615E-537B-CA46-A382-7DF3DCD062C8}"/>
                </a:ext>
              </a:extLst>
            </p:cNvPr>
            <p:cNvSpPr/>
            <p:nvPr/>
          </p:nvSpPr>
          <p:spPr>
            <a:xfrm>
              <a:off x="632095" y="523224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BF1E5C-D06F-AE43-A26C-83EE7B06ECB3}"/>
              </a:ext>
            </a:extLst>
          </p:cNvPr>
          <p:cNvGrpSpPr/>
          <p:nvPr/>
        </p:nvGrpSpPr>
        <p:grpSpPr>
          <a:xfrm>
            <a:off x="639257" y="5830160"/>
            <a:ext cx="3406650" cy="646331"/>
            <a:chOff x="639257" y="5830160"/>
            <a:chExt cx="3406650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817FD-3C22-DF45-98F8-2982BFDAF2AF}"/>
                </a:ext>
              </a:extLst>
            </p:cNvPr>
            <p:cNvSpPr txBox="1"/>
            <p:nvPr/>
          </p:nvSpPr>
          <p:spPr>
            <a:xfrm>
              <a:off x="979461" y="5830160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on the last level (base case)?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C86A29-5FB2-CB4F-9494-9632A75EE4C2}"/>
                </a:ext>
              </a:extLst>
            </p:cNvPr>
            <p:cNvSpPr/>
            <p:nvPr/>
          </p:nvSpPr>
          <p:spPr>
            <a:xfrm>
              <a:off x="639257" y="598214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7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E271B4B-9359-CB4D-9D43-B7C74B9DE239}"/>
              </a:ext>
            </a:extLst>
          </p:cNvPr>
          <p:cNvSpPr/>
          <p:nvPr/>
        </p:nvSpPr>
        <p:spPr>
          <a:xfrm>
            <a:off x="4888833" y="3094655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B08AF-831F-5348-812F-458CB0B5F2E8}"/>
              </a:ext>
            </a:extLst>
          </p:cNvPr>
          <p:cNvSpPr/>
          <p:nvPr/>
        </p:nvSpPr>
        <p:spPr>
          <a:xfrm>
            <a:off x="6356294" y="30978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310DD9-348F-C448-BEFE-10DAC8F1C8F9}"/>
              </a:ext>
            </a:extLst>
          </p:cNvPr>
          <p:cNvSpPr/>
          <p:nvPr/>
        </p:nvSpPr>
        <p:spPr>
          <a:xfrm>
            <a:off x="5025285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60BE97-74B0-5045-8B3D-8F75CA408364}"/>
              </a:ext>
            </a:extLst>
          </p:cNvPr>
          <p:cNvSpPr/>
          <p:nvPr/>
        </p:nvSpPr>
        <p:spPr>
          <a:xfrm>
            <a:off x="4604268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6AE5D8-FC4A-4C42-BB50-3EB9468C94DA}"/>
              </a:ext>
            </a:extLst>
          </p:cNvPr>
          <p:cNvSpPr/>
          <p:nvPr/>
        </p:nvSpPr>
        <p:spPr>
          <a:xfrm>
            <a:off x="6354056" y="56826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/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blipFill>
                <a:blip r:embed="rId9"/>
                <a:stretch>
                  <a:fillRect l="-10843" t="-195238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D2466619-FDB4-5044-8191-BF545AD73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67202"/>
                  </p:ext>
                </p:extLst>
              </p:nvPr>
            </p:nvGraphicFramePr>
            <p:xfrm>
              <a:off x="7823755" y="2268401"/>
              <a:ext cx="4310372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59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>
                <a:extLst>
                  <a:ext uri="{FF2B5EF4-FFF2-40B4-BE49-F238E27FC236}">
                    <a16:creationId xmlns:a16="http://schemas.microsoft.com/office/drawing/2014/main" id="{D2466619-FDB4-5044-8191-BF545AD73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67202"/>
                  </p:ext>
                </p:extLst>
              </p:nvPr>
            </p:nvGraphicFramePr>
            <p:xfrm>
              <a:off x="7823755" y="2268401"/>
              <a:ext cx="4310372" cy="27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7593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077593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accent1"/>
                              </a:solidFill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168000" r="-98824" b="-6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168000" r="1176" b="-6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171795" r="-98824" b="-28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171795" r="1176" b="-289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252381" r="-98824" b="-1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252381" r="1176" b="-1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201176" t="-352381" r="-98824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352381" r="1176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797830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log</a:t>
                          </a:r>
                          <a:r>
                            <a:rPr lang="en-US" sz="1400" baseline="-250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01176" t="-760000" r="-198824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01176" t="-760000" r="1176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1ABA5FD2-5F70-5340-8006-B46F48D537B3}"/>
              </a:ext>
            </a:extLst>
          </p:cNvPr>
          <p:cNvSpPr/>
          <p:nvPr/>
        </p:nvSpPr>
        <p:spPr>
          <a:xfrm>
            <a:off x="4877173" y="2172762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4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3" grpId="0"/>
      <p:bldP spid="41" grpId="0" animBg="1"/>
      <p:bldP spid="42" grpId="0" animBg="1"/>
      <p:bldP spid="43" grpId="0" animBg="1"/>
      <p:bldP spid="44" grpId="0" animBg="1"/>
      <p:bldP spid="45" grpId="0" animBg="1"/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E95B-6D9F-8147-B203-4132E6EA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Checklist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F86CB5-885A-7044-A2A7-7B17828A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0690"/>
              </p:ext>
            </p:extLst>
          </p:nvPr>
        </p:nvGraphicFramePr>
        <p:xfrm>
          <a:off x="502182" y="1337738"/>
          <a:ext cx="7139160" cy="5263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4501">
                  <a:extLst>
                    <a:ext uri="{9D8B030D-6E8A-4147-A177-3AD203B41FA5}">
                      <a16:colId xmlns:a16="http://schemas.microsoft.com/office/drawing/2014/main" val="3542845829"/>
                    </a:ext>
                  </a:extLst>
                </a:gridCol>
                <a:gridCol w="3444659">
                  <a:extLst>
                    <a:ext uri="{9D8B030D-6E8A-4147-A177-3AD203B41FA5}">
                      <a16:colId xmlns:a16="http://schemas.microsoft.com/office/drawing/2014/main" val="1699946628"/>
                    </a:ext>
                  </a:extLst>
                </a:gridCol>
              </a:tblGrid>
              <a:tr h="638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653176"/>
                  </a:ext>
                </a:extLst>
              </a:tr>
              <a:tr h="6889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32950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73397"/>
                  </a:ext>
                </a:extLst>
              </a:tr>
              <a:tr h="1064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026071"/>
                  </a:ext>
                </a:extLst>
              </a:tr>
              <a:tr h="939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006641"/>
                  </a:ext>
                </a:extLst>
              </a:tr>
              <a:tr h="576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1536"/>
                  </a:ext>
                </a:extLst>
              </a:tr>
              <a:tr h="9169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258600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CA6776A4-F121-1146-900A-52C2174F736C}"/>
              </a:ext>
            </a:extLst>
          </p:cNvPr>
          <p:cNvGrpSpPr/>
          <p:nvPr/>
        </p:nvGrpSpPr>
        <p:grpSpPr>
          <a:xfrm>
            <a:off x="624065" y="1293654"/>
            <a:ext cx="3421842" cy="646331"/>
            <a:chOff x="624065" y="1293654"/>
            <a:chExt cx="3421842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F45DA5-DE44-2643-B855-8BBDC699B6F0}"/>
                </a:ext>
              </a:extLst>
            </p:cNvPr>
            <p:cNvSpPr txBox="1"/>
            <p:nvPr/>
          </p:nvSpPr>
          <p:spPr>
            <a:xfrm>
              <a:off x="979461" y="12936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size of the input per call on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CC0D43-D6DE-8C4E-B73B-B162C881B3DB}"/>
                </a:ext>
              </a:extLst>
            </p:cNvPr>
            <p:cNvSpPr/>
            <p:nvPr/>
          </p:nvSpPr>
          <p:spPr>
            <a:xfrm>
              <a:off x="624065" y="1476488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/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D201B7-9056-F542-868E-BCEC40FD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1329434"/>
                <a:ext cx="451662" cy="567015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/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CD8C70-CBD1-5743-82A8-A9D148E6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26" y="2025708"/>
                <a:ext cx="632802" cy="567015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/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F2BB54-B23C-6B47-AB7E-C3F1EE86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7" y="2678448"/>
                <a:ext cx="440441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/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F10DA1-C0D5-584E-BA22-7DD21D7E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3279124"/>
                <a:ext cx="3066446" cy="844014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/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⟹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E2748A-0267-6E4E-927C-AD638938C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8" y="4192904"/>
                <a:ext cx="2389222" cy="8529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/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𝑛𝑢𝑚𝑁𝑜𝑑𝑒𝑠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𝑤𝑜𝑟𝑘𝑃𝑒𝑟𝑁𝑜𝑑𝑒</m:t>
                      </m:r>
                    </m:oMath>
                  </m:oMathPara>
                </a14:m>
                <a:endParaRPr lang="en-US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b="0" i="1" baseline="-25000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A0408E-A512-084C-B43E-64607C0B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820" y="5927400"/>
                <a:ext cx="3051028" cy="651269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/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60534E-CE3F-304A-8600-969A37EC6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4" y="5187653"/>
                <a:ext cx="365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CB76912-9C58-664D-92F3-14F6C208D3F5}"/>
              </a:ext>
            </a:extLst>
          </p:cNvPr>
          <p:cNvGrpSpPr/>
          <p:nvPr/>
        </p:nvGrpSpPr>
        <p:grpSpPr>
          <a:xfrm>
            <a:off x="629812" y="1986051"/>
            <a:ext cx="3603985" cy="646331"/>
            <a:chOff x="629812" y="1986051"/>
            <a:chExt cx="360398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D5D7AC-3D50-FC4C-9140-419D9B48733D}"/>
                </a:ext>
              </a:extLst>
            </p:cNvPr>
            <p:cNvSpPr txBox="1"/>
            <p:nvPr/>
          </p:nvSpPr>
          <p:spPr>
            <a:xfrm>
              <a:off x="979461" y="1986051"/>
              <a:ext cx="325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9002D5-5C7A-6147-8C54-0E31908819CB}"/>
                </a:ext>
              </a:extLst>
            </p:cNvPr>
            <p:cNvSpPr/>
            <p:nvPr/>
          </p:nvSpPr>
          <p:spPr>
            <a:xfrm>
              <a:off x="629812" y="2172762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B84B097-EE2F-FE48-8A61-D87B4D5B6A0C}"/>
              </a:ext>
            </a:extLst>
          </p:cNvPr>
          <p:cNvGrpSpPr/>
          <p:nvPr/>
        </p:nvGrpSpPr>
        <p:grpSpPr>
          <a:xfrm>
            <a:off x="627743" y="2678448"/>
            <a:ext cx="3418164" cy="369332"/>
            <a:chOff x="627743" y="2678448"/>
            <a:chExt cx="341816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2455CC-2403-8B4A-ADA7-25DF189ABD87}"/>
                </a:ext>
              </a:extLst>
            </p:cNvPr>
            <p:cNvSpPr txBox="1"/>
            <p:nvPr/>
          </p:nvSpPr>
          <p:spPr>
            <a:xfrm>
              <a:off x="979461" y="2678448"/>
              <a:ext cx="306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many nodes at level </a:t>
              </a:r>
              <a:r>
                <a:rPr lang="en-US" dirty="0" err="1"/>
                <a:t>i</a:t>
              </a:r>
              <a:r>
                <a:rPr lang="en-US" dirty="0"/>
                <a:t>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63DB38-2061-294E-A36E-6A4D548694BE}"/>
                </a:ext>
              </a:extLst>
            </p:cNvPr>
            <p:cNvSpPr/>
            <p:nvPr/>
          </p:nvSpPr>
          <p:spPr>
            <a:xfrm>
              <a:off x="627743" y="272666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2E4373-7168-D149-B290-28BCC21702A2}"/>
              </a:ext>
            </a:extLst>
          </p:cNvPr>
          <p:cNvGrpSpPr/>
          <p:nvPr/>
        </p:nvGrpSpPr>
        <p:grpSpPr>
          <a:xfrm>
            <a:off x="623605" y="3295754"/>
            <a:ext cx="3422302" cy="646331"/>
            <a:chOff x="623605" y="3295754"/>
            <a:chExt cx="3422302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70FD3B-AC6B-AC46-9B02-BEECF5A55457}"/>
                </a:ext>
              </a:extLst>
            </p:cNvPr>
            <p:cNvSpPr txBox="1"/>
            <p:nvPr/>
          </p:nvSpPr>
          <p:spPr>
            <a:xfrm>
              <a:off x="979461" y="329575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done on level </a:t>
              </a:r>
              <a:r>
                <a:rPr lang="en-US" dirty="0" err="1"/>
                <a:t>i</a:t>
              </a:r>
              <a:r>
                <a:rPr lang="en-US" dirty="0"/>
                <a:t> (recursive case)?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9C32F9-9708-8549-BA32-EE926C209457}"/>
                </a:ext>
              </a:extLst>
            </p:cNvPr>
            <p:cNvSpPr/>
            <p:nvPr/>
          </p:nvSpPr>
          <p:spPr>
            <a:xfrm>
              <a:off x="623605" y="347218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F42372B-4E28-ED4E-8BF3-20527E0D330B}"/>
              </a:ext>
            </a:extLst>
          </p:cNvPr>
          <p:cNvGrpSpPr/>
          <p:nvPr/>
        </p:nvGrpSpPr>
        <p:grpSpPr>
          <a:xfrm>
            <a:off x="633139" y="4288084"/>
            <a:ext cx="3412768" cy="646331"/>
            <a:chOff x="633139" y="4288084"/>
            <a:chExt cx="3412768" cy="646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4F1388-CAB3-104E-B25E-D090D3826F09}"/>
                </a:ext>
              </a:extLst>
            </p:cNvPr>
            <p:cNvSpPr txBox="1"/>
            <p:nvPr/>
          </p:nvSpPr>
          <p:spPr>
            <a:xfrm>
              <a:off x="979461" y="4288084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 what value of </a:t>
              </a:r>
              <a:r>
                <a:rPr lang="en-US" dirty="0" err="1"/>
                <a:t>i</a:t>
              </a:r>
              <a:r>
                <a:rPr lang="en-US" dirty="0"/>
                <a:t> does the last level occur (base case)?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A26107-CA15-7A48-9D2F-F48676B7BE5F}"/>
                </a:ext>
              </a:extLst>
            </p:cNvPr>
            <p:cNvSpPr/>
            <p:nvPr/>
          </p:nvSpPr>
          <p:spPr>
            <a:xfrm>
              <a:off x="633139" y="4466164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9E2BB87-55C1-484F-9F88-FF3A0E75E2EC}"/>
              </a:ext>
            </a:extLst>
          </p:cNvPr>
          <p:cNvGrpSpPr/>
          <p:nvPr/>
        </p:nvGrpSpPr>
        <p:grpSpPr>
          <a:xfrm>
            <a:off x="632095" y="5045531"/>
            <a:ext cx="3404602" cy="646331"/>
            <a:chOff x="632095" y="5045531"/>
            <a:chExt cx="3404602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8748C0-2819-E346-AD15-04AB13EC2AB1}"/>
                </a:ext>
              </a:extLst>
            </p:cNvPr>
            <p:cNvSpPr txBox="1"/>
            <p:nvPr/>
          </p:nvSpPr>
          <p:spPr>
            <a:xfrm>
              <a:off x="970251" y="5045531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 much work done by each node on last level (base case)?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4A615E-537B-CA46-A382-7DF3DCD062C8}"/>
                </a:ext>
              </a:extLst>
            </p:cNvPr>
            <p:cNvSpPr/>
            <p:nvPr/>
          </p:nvSpPr>
          <p:spPr>
            <a:xfrm>
              <a:off x="632095" y="5232243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BF1E5C-D06F-AE43-A26C-83EE7B06ECB3}"/>
              </a:ext>
            </a:extLst>
          </p:cNvPr>
          <p:cNvGrpSpPr/>
          <p:nvPr/>
        </p:nvGrpSpPr>
        <p:grpSpPr>
          <a:xfrm>
            <a:off x="639257" y="5830160"/>
            <a:ext cx="3406650" cy="646331"/>
            <a:chOff x="639257" y="5830160"/>
            <a:chExt cx="3406650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817FD-3C22-DF45-98F8-2982BFDAF2AF}"/>
                </a:ext>
              </a:extLst>
            </p:cNvPr>
            <p:cNvSpPr txBox="1"/>
            <p:nvPr/>
          </p:nvSpPr>
          <p:spPr>
            <a:xfrm>
              <a:off x="979461" y="5830160"/>
              <a:ext cx="306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What’s the total work on the last level (base case)?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C86A29-5FB2-CB4F-9494-9632A75EE4C2}"/>
                </a:ext>
              </a:extLst>
            </p:cNvPr>
            <p:cNvSpPr/>
            <p:nvPr/>
          </p:nvSpPr>
          <p:spPr>
            <a:xfrm>
              <a:off x="639257" y="5982141"/>
              <a:ext cx="272905" cy="2729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ontserrat" pitchFamily="2" charset="77"/>
                </a:rPr>
                <a:t>7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E271B4B-9359-CB4D-9D43-B7C74B9DE239}"/>
              </a:ext>
            </a:extLst>
          </p:cNvPr>
          <p:cNvSpPr/>
          <p:nvPr/>
        </p:nvSpPr>
        <p:spPr>
          <a:xfrm>
            <a:off x="4888833" y="3094655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02B08AF-831F-5348-812F-458CB0B5F2E8}"/>
              </a:ext>
            </a:extLst>
          </p:cNvPr>
          <p:cNvSpPr/>
          <p:nvPr/>
        </p:nvSpPr>
        <p:spPr>
          <a:xfrm>
            <a:off x="6356294" y="30978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310DD9-348F-C448-BEFE-10DAC8F1C8F9}"/>
              </a:ext>
            </a:extLst>
          </p:cNvPr>
          <p:cNvSpPr/>
          <p:nvPr/>
        </p:nvSpPr>
        <p:spPr>
          <a:xfrm>
            <a:off x="5025285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E60BE97-74B0-5045-8B3D-8F75CA408364}"/>
              </a:ext>
            </a:extLst>
          </p:cNvPr>
          <p:cNvSpPr/>
          <p:nvPr/>
        </p:nvSpPr>
        <p:spPr>
          <a:xfrm>
            <a:off x="4604268" y="5693707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6AE5D8-FC4A-4C42-BB50-3EB9468C94DA}"/>
              </a:ext>
            </a:extLst>
          </p:cNvPr>
          <p:cNvSpPr/>
          <p:nvPr/>
        </p:nvSpPr>
        <p:spPr>
          <a:xfrm>
            <a:off x="6354056" y="5682601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/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B80109-EAA6-914A-980A-07DE6563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3" y="513504"/>
                <a:ext cx="3157536" cy="780150"/>
              </a:xfrm>
              <a:prstGeom prst="rect">
                <a:avLst/>
              </a:prstGeom>
              <a:blipFill>
                <a:blip r:embed="rId9"/>
                <a:stretch>
                  <a:fillRect l="-10843" t="-195238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655AFC-7246-0049-B78E-7A4805586CE5}"/>
              </a:ext>
            </a:extLst>
          </p:cNvPr>
          <p:cNvSpPr txBox="1"/>
          <p:nvPr/>
        </p:nvSpPr>
        <p:spPr>
          <a:xfrm>
            <a:off x="8643941" y="1416433"/>
            <a:ext cx="258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Putting it Together: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1C6144-55B6-604A-9A98-8BFA86C6E8AF}"/>
                  </a:ext>
                </a:extLst>
              </p:cNvPr>
              <p:cNvSpPr txBox="1"/>
              <p:nvPr/>
            </p:nvSpPr>
            <p:spPr>
              <a:xfrm>
                <a:off x="8266696" y="2194266"/>
                <a:ext cx="2032608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1C6144-55B6-604A-9A98-8BFA86C6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96" y="2194266"/>
                <a:ext cx="2032608" cy="884473"/>
              </a:xfrm>
              <a:prstGeom prst="rect">
                <a:avLst/>
              </a:prstGeom>
              <a:blipFill>
                <a:blip r:embed="rId10"/>
                <a:stretch>
                  <a:fillRect t="-9142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785D83-13C8-D149-93A1-14D23F41AB06}"/>
                  </a:ext>
                </a:extLst>
              </p:cNvPr>
              <p:cNvSpPr txBox="1"/>
              <p:nvPr/>
            </p:nvSpPr>
            <p:spPr>
              <a:xfrm>
                <a:off x="10195676" y="2451128"/>
                <a:ext cx="599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785D83-13C8-D149-93A1-14D23F41A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676" y="2451128"/>
                <a:ext cx="59901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008F86-B856-6D4C-9205-1A930E7DD00D}"/>
                  </a:ext>
                </a:extLst>
              </p:cNvPr>
              <p:cNvSpPr txBox="1"/>
              <p:nvPr/>
            </p:nvSpPr>
            <p:spPr>
              <a:xfrm>
                <a:off x="8777791" y="3979351"/>
                <a:ext cx="1624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008F86-B856-6D4C-9205-1A930E7D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791" y="3979351"/>
                <a:ext cx="1624099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43AC4B-CF8B-8949-929F-A5B8F61C4CC0}"/>
                  </a:ext>
                </a:extLst>
              </p:cNvPr>
              <p:cNvSpPr txBox="1"/>
              <p:nvPr/>
            </p:nvSpPr>
            <p:spPr>
              <a:xfrm>
                <a:off x="8810919" y="4475003"/>
                <a:ext cx="1475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43AC4B-CF8B-8949-929F-A5B8F61C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919" y="4475003"/>
                <a:ext cx="1475084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D04CA86C-9486-CE43-A1A3-58938F4AEE97}"/>
              </a:ext>
            </a:extLst>
          </p:cNvPr>
          <p:cNvSpPr/>
          <p:nvPr/>
        </p:nvSpPr>
        <p:spPr>
          <a:xfrm>
            <a:off x="9922521" y="2795662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6B5D90-1D06-B64A-BC7C-92AED5DC59FB}"/>
              </a:ext>
            </a:extLst>
          </p:cNvPr>
          <p:cNvSpPr/>
          <p:nvPr/>
        </p:nvSpPr>
        <p:spPr>
          <a:xfrm>
            <a:off x="9477768" y="1970069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152300-7F78-4C4A-997B-0B8795768A4B}"/>
              </a:ext>
            </a:extLst>
          </p:cNvPr>
          <p:cNvSpPr/>
          <p:nvPr/>
        </p:nvSpPr>
        <p:spPr>
          <a:xfrm>
            <a:off x="10455440" y="2224546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FEA9602-4C89-A445-983B-0D0C71216174}"/>
              </a:ext>
            </a:extLst>
          </p:cNvPr>
          <p:cNvSpPr/>
          <p:nvPr/>
        </p:nvSpPr>
        <p:spPr>
          <a:xfrm>
            <a:off x="4812177" y="2164376"/>
            <a:ext cx="272905" cy="272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1C99B22-4097-DF42-9C21-B1739727C24F}"/>
              </a:ext>
            </a:extLst>
          </p:cNvPr>
          <p:cNvSpPr/>
          <p:nvPr/>
        </p:nvSpPr>
        <p:spPr>
          <a:xfrm>
            <a:off x="7832798" y="5045530"/>
            <a:ext cx="2164735" cy="16248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7D69CA-ABB4-884D-A36F-427B376086FD}"/>
              </a:ext>
            </a:extLst>
          </p:cNvPr>
          <p:cNvSpPr txBox="1"/>
          <p:nvPr/>
        </p:nvSpPr>
        <p:spPr>
          <a:xfrm>
            <a:off x="7892791" y="5096729"/>
            <a:ext cx="203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Summation of a Constant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4A294-A93C-064D-8142-89B9C8A5C038}"/>
                  </a:ext>
                </a:extLst>
              </p:cNvPr>
              <p:cNvSpPr txBox="1"/>
              <p:nvPr/>
            </p:nvSpPr>
            <p:spPr>
              <a:xfrm>
                <a:off x="8343980" y="5772258"/>
                <a:ext cx="1072152" cy="78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𝑐𝑘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34A294-A93C-064D-8142-89B9C8A5C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80" y="5772258"/>
                <a:ext cx="1072152" cy="784767"/>
              </a:xfrm>
              <a:prstGeom prst="rect">
                <a:avLst/>
              </a:prstGeom>
              <a:blipFill>
                <a:blip r:embed="rId14"/>
                <a:stretch>
                  <a:fillRect l="-76471" t="-111290" r="-3529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4A7223-7E80-DD43-A010-423C1BF96ACF}"/>
                  </a:ext>
                </a:extLst>
              </p:cNvPr>
              <p:cNvSpPr txBox="1"/>
              <p:nvPr/>
            </p:nvSpPr>
            <p:spPr>
              <a:xfrm>
                <a:off x="8777791" y="3094655"/>
                <a:ext cx="122604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4A7223-7E80-DD43-A010-423C1BF9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791" y="3094655"/>
                <a:ext cx="1226041" cy="884473"/>
              </a:xfrm>
              <a:prstGeom prst="rect">
                <a:avLst/>
              </a:prstGeom>
              <a:blipFill>
                <a:blip r:embed="rId15"/>
                <a:stretch>
                  <a:fillRect l="-31633" t="-91429" r="-8163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5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7" grpId="0" animBg="1"/>
      <p:bldP spid="58" grpId="0"/>
      <p:bldP spid="59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C142-4109-344C-B45E-D937F0EA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Stop: The Data Structures Part™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1733-1B52-F84F-9603-81E0F92D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3784600" cy="5001887"/>
          </a:xfrm>
        </p:spPr>
        <p:txBody>
          <a:bodyPr>
            <a:normAutofit/>
          </a:bodyPr>
          <a:lstStyle/>
          <a:p>
            <a:r>
              <a:rPr lang="en-US" dirty="0"/>
              <a:t>We’re now armed with a toolbox stuffed full of analysis tools</a:t>
            </a:r>
          </a:p>
          <a:p>
            <a:pPr lvl="1"/>
            <a:r>
              <a:rPr lang="en-US" dirty="0"/>
              <a:t>It’s time to apply this theory to more practical topics!</a:t>
            </a:r>
          </a:p>
          <a:p>
            <a:endParaRPr lang="en-US" dirty="0"/>
          </a:p>
          <a:p>
            <a:r>
              <a:rPr lang="en-US" dirty="0"/>
              <a:t>On Friday, we’ll take our first deep dive using those tools on a data structure: Hash Maps!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3BAD2-3B25-7F49-B819-B73C525D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47" y="1219200"/>
            <a:ext cx="6867353" cy="515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F376-6819-654D-8BA0-C2C7055C4074}"/>
              </a:ext>
            </a:extLst>
          </p:cNvPr>
          <p:cNvGrpSpPr/>
          <p:nvPr/>
        </p:nvGrpSpPr>
        <p:grpSpPr>
          <a:xfrm>
            <a:off x="6774656" y="4465112"/>
            <a:ext cx="668361" cy="743393"/>
            <a:chOff x="6774656" y="4465112"/>
            <a:chExt cx="668361" cy="743393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EB6915D8-86BA-8E45-A155-344191E0CCA4}"/>
                </a:ext>
              </a:extLst>
            </p:cNvPr>
            <p:cNvSpPr/>
            <p:nvPr/>
          </p:nvSpPr>
          <p:spPr>
            <a:xfrm rot="18741916">
              <a:off x="6905043" y="4717624"/>
              <a:ext cx="743393" cy="238370"/>
            </a:xfrm>
            <a:prstGeom prst="parallelogram">
              <a:avLst>
                <a:gd name="adj" fmla="val 10964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A171141-D249-0648-97C2-981387F4BE96}"/>
                </a:ext>
              </a:extLst>
            </p:cNvPr>
            <p:cNvSpPr/>
            <p:nvPr/>
          </p:nvSpPr>
          <p:spPr>
            <a:xfrm rot="10800000">
              <a:off x="6774656" y="4491402"/>
              <a:ext cx="668361" cy="350176"/>
            </a:xfrm>
            <a:prstGeom prst="parallelogram">
              <a:avLst>
                <a:gd name="adj" fmla="val 922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AC0FED-F7ED-6445-99EA-29F6B40E2E87}"/>
                </a:ext>
              </a:extLst>
            </p:cNvPr>
            <p:cNvSpPr/>
            <p:nvPr/>
          </p:nvSpPr>
          <p:spPr>
            <a:xfrm>
              <a:off x="6774656" y="4841578"/>
              <a:ext cx="344855" cy="35017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1EA4442-006C-DA42-A0A2-EB56E633DA5E}"/>
                </a:ext>
              </a:extLst>
            </p:cNvPr>
            <p:cNvSpPr/>
            <p:nvPr/>
          </p:nvSpPr>
          <p:spPr>
            <a:xfrm rot="10800000">
              <a:off x="7027453" y="4598924"/>
              <a:ext cx="162763" cy="136195"/>
            </a:xfrm>
            <a:prstGeom prst="parallelogram">
              <a:avLst>
                <a:gd name="adj" fmla="val 8315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F67651-4B3E-1E4D-B607-CE002DF2BC42}"/>
              </a:ext>
            </a:extLst>
          </p:cNvPr>
          <p:cNvSpPr txBox="1"/>
          <p:nvPr/>
        </p:nvSpPr>
        <p:spPr>
          <a:xfrm>
            <a:off x="6323171" y="4896328"/>
            <a:ext cx="1425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Algorithmic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922F-BB81-E743-8E07-1455F10B1CBD}"/>
              </a:ext>
            </a:extLst>
          </p:cNvPr>
          <p:cNvSpPr txBox="1"/>
          <p:nvPr/>
        </p:nvSpPr>
        <p:spPr>
          <a:xfrm>
            <a:off x="9399478" y="410990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Hash Maps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71F70-5841-6E4D-AE38-D19BC6A88F49}"/>
              </a:ext>
            </a:extLst>
          </p:cNvPr>
          <p:cNvSpPr txBox="1"/>
          <p:nvPr/>
        </p:nvSpPr>
        <p:spPr>
          <a:xfrm>
            <a:off x="9958364" y="45338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Binary Search Trees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D1AA4-A868-DA46-9EF7-E3FE88CCF266}"/>
              </a:ext>
            </a:extLst>
          </p:cNvPr>
          <p:cNvSpPr txBox="1"/>
          <p:nvPr/>
        </p:nvSpPr>
        <p:spPr>
          <a:xfrm>
            <a:off x="9837314" y="495482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AVL Trees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9D8CF-BF06-784B-B0F5-1A80B6257A28}"/>
              </a:ext>
            </a:extLst>
          </p:cNvPr>
          <p:cNvSpPr txBox="1"/>
          <p:nvPr/>
        </p:nvSpPr>
        <p:spPr>
          <a:xfrm>
            <a:off x="8920461" y="439534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Heaps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2619A-A602-EB49-B688-C6068EDDE20C}"/>
              </a:ext>
            </a:extLst>
          </p:cNvPr>
          <p:cNvSpPr txBox="1"/>
          <p:nvPr/>
        </p:nvSpPr>
        <p:spPr>
          <a:xfrm>
            <a:off x="8264109" y="4176118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B-Trees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ECBFD-89E3-F041-AA12-DCEF0EFFB6A5}"/>
              </a:ext>
            </a:extLst>
          </p:cNvPr>
          <p:cNvSpPr txBox="1"/>
          <p:nvPr/>
        </p:nvSpPr>
        <p:spPr>
          <a:xfrm>
            <a:off x="10107137" y="387145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Graphs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C55CC5-9AAB-CF4C-BDA2-89DB4F62B18D}"/>
              </a:ext>
            </a:extLst>
          </p:cNvPr>
          <p:cNvSpPr txBox="1"/>
          <p:nvPr/>
        </p:nvSpPr>
        <p:spPr>
          <a:xfrm>
            <a:off x="10222423" y="4294532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CBF58-919E-C04C-BDDF-ECCCA04907E3}"/>
              </a:ext>
            </a:extLst>
          </p:cNvPr>
          <p:cNvSpPr txBox="1"/>
          <p:nvPr/>
        </p:nvSpPr>
        <p:spPr>
          <a:xfrm>
            <a:off x="10550186" y="530876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0C4A3-A614-C54A-9231-BC74838B2D69}"/>
              </a:ext>
            </a:extLst>
          </p:cNvPr>
          <p:cNvSpPr txBox="1"/>
          <p:nvPr/>
        </p:nvSpPr>
        <p:spPr>
          <a:xfrm>
            <a:off x="10766256" y="4865364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Dijkstra’s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B36EB-5854-754B-B94B-B3333AF5A357}"/>
              </a:ext>
            </a:extLst>
          </p:cNvPr>
          <p:cNvSpPr txBox="1"/>
          <p:nvPr/>
        </p:nvSpPr>
        <p:spPr>
          <a:xfrm>
            <a:off x="10571926" y="401152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Disjoint 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F0349-656B-B140-8F3E-01F4CFAAC7E1}"/>
              </a:ext>
            </a:extLst>
          </p:cNvPr>
          <p:cNvSpPr txBox="1"/>
          <p:nvPr/>
        </p:nvSpPr>
        <p:spPr>
          <a:xfrm>
            <a:off x="11035762" y="4292437"/>
            <a:ext cx="142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178069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b="1" i="1" dirty="0">
                <a:solidFill>
                  <a:schemeClr val="accent3"/>
                </a:solidFill>
              </a:rPr>
              <a:t>Continued</a:t>
            </a:r>
            <a:r>
              <a:rPr lang="en-US" b="1" i="1" dirty="0"/>
              <a:t>   </a:t>
            </a:r>
            <a:r>
              <a:rPr lang="en-US" dirty="0"/>
              <a:t>Describe the 3 most common recursive patterns and identify whether code belongs to one of them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Model a recurrence with the Tree Method and use it to characterize the recurrence with a bound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Use Summation Identities to find closed forms for summations (</a:t>
            </a:r>
            <a:r>
              <a:rPr lang="en-US" i="1" dirty="0"/>
              <a:t>Non-Objective: </a:t>
            </a:r>
            <a:r>
              <a:rPr lang="en-US" dirty="0"/>
              <a:t>come up with or explain Summation Identities)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295741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Writing Recurrences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9128646" cy="484550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+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2FC1A-117F-F343-98F2-ACD07F6591DD}"/>
              </a:ext>
            </a:extLst>
          </p:cNvPr>
          <p:cNvSpPr/>
          <p:nvPr/>
        </p:nvSpPr>
        <p:spPr>
          <a:xfrm>
            <a:off x="3326831" y="2164668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+2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AB61-9906-E54B-9044-49D290416B6B}"/>
              </a:ext>
            </a:extLst>
          </p:cNvPr>
          <p:cNvSpPr/>
          <p:nvPr/>
        </p:nvSpPr>
        <p:spPr>
          <a:xfrm>
            <a:off x="3011539" y="1917510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4152900" y="213202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0303C2-85AD-F84B-B8E5-63258C76C131}"/>
              </a:ext>
            </a:extLst>
          </p:cNvPr>
          <p:cNvSpPr/>
          <p:nvPr/>
        </p:nvSpPr>
        <p:spPr>
          <a:xfrm>
            <a:off x="6312125" y="3184634"/>
            <a:ext cx="154571" cy="2739516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7528-FCED-B445-BC27-B3B2B6854DDB}"/>
              </a:ext>
            </a:extLst>
          </p:cNvPr>
          <p:cNvSpPr txBox="1"/>
          <p:nvPr/>
        </p:nvSpPr>
        <p:spPr>
          <a:xfrm>
            <a:off x="7460925" y="3613665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Recursive Case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C92ED-14E2-8643-B969-4957BFF68FC4}"/>
              </a:ext>
            </a:extLst>
          </p:cNvPr>
          <p:cNvSpPr txBox="1"/>
          <p:nvPr/>
        </p:nvSpPr>
        <p:spPr>
          <a:xfrm>
            <a:off x="6731280" y="4195804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Non-recursive Work: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8A1E95-442C-8C4E-A2F1-A85270C22B2F}"/>
              </a:ext>
            </a:extLst>
          </p:cNvPr>
          <p:cNvSpPr/>
          <p:nvPr/>
        </p:nvSpPr>
        <p:spPr>
          <a:xfrm>
            <a:off x="8990706" y="4233665"/>
            <a:ext cx="99135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n + 3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406EE1-2A5D-2B4E-9A1C-72FC69DE1CD5}"/>
              </a:ext>
            </a:extLst>
          </p:cNvPr>
          <p:cNvSpPr txBox="1"/>
          <p:nvPr/>
        </p:nvSpPr>
        <p:spPr>
          <a:xfrm>
            <a:off x="6724789" y="4624210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Recursive Work: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E4948D-B182-BA41-A385-26AA195FA3C0}"/>
              </a:ext>
            </a:extLst>
          </p:cNvPr>
          <p:cNvSpPr/>
          <p:nvPr/>
        </p:nvSpPr>
        <p:spPr>
          <a:xfrm>
            <a:off x="8588575" y="4656853"/>
            <a:ext cx="1377821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+ 3*T(n/3)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589096" y="5521977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096" y="5521977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555" t="-210588" b="-29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F8629-BD63-6B4D-8D5A-7C875249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Why Include Non-Recursive Work?</a:t>
            </a:r>
          </a:p>
        </p:txBody>
      </p:sp>
      <p:sp useBgFill="1">
        <p:nvSpPr>
          <p:cNvPr id="4" name="Content Placeholder 2">
            <a:extLst>
              <a:ext uri="{FF2B5EF4-FFF2-40B4-BE49-F238E27FC236}">
                <a16:creationId xmlns:a16="http://schemas.microsoft.com/office/drawing/2014/main" id="{0C538C3E-8900-A94E-B151-AE6FDBA9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2" y="1483521"/>
            <a:ext cx="5377504" cy="4845504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68BD2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2000" spc="20" dirty="0" err="1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spc="20" dirty="0" err="1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B58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=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recurse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/ </a:t>
            </a:r>
            <a:r>
              <a:rPr lang="en-US" sz="2000" spc="20" dirty="0">
                <a:solidFill>
                  <a:srgbClr val="2AA19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);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spc="20" dirty="0">
              <a:solidFill>
                <a:srgbClr val="93A1A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</a:t>
            </a:r>
            <a:r>
              <a:rPr lang="en-US" sz="2000" spc="20" dirty="0">
                <a:solidFill>
                  <a:srgbClr val="8599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val1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+ </a:t>
            </a:r>
            <a:r>
              <a:rPr lang="en-US" sz="2000" spc="20" dirty="0">
                <a:solidFill>
                  <a:srgbClr val="657B8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val2 + val3</a:t>
            </a: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spc="20" dirty="0">
                <a:solidFill>
                  <a:srgbClr val="93A1A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02E6E-4BAC-0749-A602-FD6151EAFC03}"/>
              </a:ext>
            </a:extLst>
          </p:cNvPr>
          <p:cNvSpPr txBox="1"/>
          <p:nvPr/>
        </p:nvSpPr>
        <p:spPr>
          <a:xfrm>
            <a:off x="3241304" y="201060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 Case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7D430C-1FEE-144B-9003-9EE5047F86BB}"/>
              </a:ext>
            </a:extLst>
          </p:cNvPr>
          <p:cNvSpPr/>
          <p:nvPr/>
        </p:nvSpPr>
        <p:spPr>
          <a:xfrm>
            <a:off x="5606159" y="3461642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489A02-3401-6548-9B60-44270B4EABA8}"/>
              </a:ext>
            </a:extLst>
          </p:cNvPr>
          <p:cNvSpPr/>
          <p:nvPr/>
        </p:nvSpPr>
        <p:spPr>
          <a:xfrm>
            <a:off x="4809806" y="5620104"/>
            <a:ext cx="513777" cy="30404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/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5185CB-ADD3-E540-83EE-6F98A65F5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7" y="2782104"/>
                <a:ext cx="4046253" cy="1074910"/>
              </a:xfrm>
              <a:prstGeom prst="rect">
                <a:avLst/>
              </a:prstGeom>
              <a:blipFill>
                <a:blip r:embed="rId3"/>
                <a:stretch>
                  <a:fillRect l="-17188" t="-208140" b="-2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801AAC2-A5BC-BD42-A15A-97F1905DAE61}"/>
              </a:ext>
            </a:extLst>
          </p:cNvPr>
          <p:cNvSpPr/>
          <p:nvPr/>
        </p:nvSpPr>
        <p:spPr>
          <a:xfrm>
            <a:off x="5259400" y="3184634"/>
            <a:ext cx="154571" cy="798363"/>
          </a:xfrm>
          <a:prstGeom prst="rightBrace">
            <a:avLst>
              <a:gd name="adj1" fmla="val 56789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169E0B-F070-8B49-B427-EE21158E7312}"/>
              </a:ext>
            </a:extLst>
          </p:cNvPr>
          <p:cNvSpPr/>
          <p:nvPr/>
        </p:nvSpPr>
        <p:spPr>
          <a:xfrm>
            <a:off x="726141" y="3012141"/>
            <a:ext cx="5529879" cy="1183663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321E5-F252-C249-9917-3FDB6BD6BD02}"/>
              </a:ext>
            </a:extLst>
          </p:cNvPr>
          <p:cNvSpPr/>
          <p:nvPr/>
        </p:nvSpPr>
        <p:spPr>
          <a:xfrm>
            <a:off x="726141" y="5552463"/>
            <a:ext cx="5529879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20A93-34E7-864B-94F8-160DBCAC9539}"/>
              </a:ext>
            </a:extLst>
          </p:cNvPr>
          <p:cNvSpPr/>
          <p:nvPr/>
        </p:nvSpPr>
        <p:spPr>
          <a:xfrm>
            <a:off x="9686948" y="3251918"/>
            <a:ext cx="383495" cy="439328"/>
          </a:xfrm>
          <a:prstGeom prst="rect">
            <a:avLst/>
          </a:prstGeom>
          <a:solidFill>
            <a:srgbClr val="F26B7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81B31-91E1-2244-BF19-20B585A8C032}"/>
              </a:ext>
            </a:extLst>
          </p:cNvPr>
          <p:cNvSpPr txBox="1"/>
          <p:nvPr/>
        </p:nvSpPr>
        <p:spPr>
          <a:xfrm>
            <a:off x="7475653" y="1517400"/>
            <a:ext cx="220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Think of it this way: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5BAD9A-55F5-AA4E-9F50-20C251E2AF8A}"/>
              </a:ext>
            </a:extLst>
          </p:cNvPr>
          <p:cNvSpPr txBox="1"/>
          <p:nvPr/>
        </p:nvSpPr>
        <p:spPr>
          <a:xfrm>
            <a:off x="5153047" y="2525528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Recursive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088220-2364-674E-972C-F88916F26A4C}"/>
              </a:ext>
            </a:extLst>
          </p:cNvPr>
          <p:cNvSpPr txBox="1"/>
          <p:nvPr/>
        </p:nvSpPr>
        <p:spPr>
          <a:xfrm>
            <a:off x="8801751" y="2056775"/>
            <a:ext cx="253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“work that happens if we enter base case”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A853A-CA14-0249-90E3-68A0CD238970}"/>
              </a:ext>
            </a:extLst>
          </p:cNvPr>
          <p:cNvSpPr txBox="1"/>
          <p:nvPr/>
        </p:nvSpPr>
        <p:spPr>
          <a:xfrm>
            <a:off x="8801751" y="3934901"/>
            <a:ext cx="269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“work that happens if we enter recursive case”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682122-801F-8D4D-A6E5-CCACDFF98FD5}"/>
              </a:ext>
            </a:extLst>
          </p:cNvPr>
          <p:cNvSpPr txBox="1"/>
          <p:nvPr/>
        </p:nvSpPr>
        <p:spPr>
          <a:xfrm>
            <a:off x="7475653" y="5128696"/>
            <a:ext cx="349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Non-recursive parts of recursive cases are sometimes where the bulk of the work takes place!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EC1668-7278-3E45-9229-223E16EAB67A}"/>
              </a:ext>
            </a:extLst>
          </p:cNvPr>
          <p:cNvSpPr/>
          <p:nvPr/>
        </p:nvSpPr>
        <p:spPr>
          <a:xfrm>
            <a:off x="8725301" y="3184633"/>
            <a:ext cx="2500717" cy="6258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7B5102-B4A2-F446-B7E2-D7755519E258}"/>
              </a:ext>
            </a:extLst>
          </p:cNvPr>
          <p:cNvSpPr/>
          <p:nvPr/>
        </p:nvSpPr>
        <p:spPr>
          <a:xfrm>
            <a:off x="8725301" y="2850376"/>
            <a:ext cx="2500717" cy="3313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8BC889-B908-F94B-905B-008FCCAD7B15}"/>
              </a:ext>
            </a:extLst>
          </p:cNvPr>
          <p:cNvCxnSpPr/>
          <p:nvPr/>
        </p:nvCxnSpPr>
        <p:spPr>
          <a:xfrm>
            <a:off x="9224410" y="2704573"/>
            <a:ext cx="0" cy="1550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20DCA6-68CE-7044-952D-13C15B81D9BC}"/>
              </a:ext>
            </a:extLst>
          </p:cNvPr>
          <p:cNvCxnSpPr/>
          <p:nvPr/>
        </p:nvCxnSpPr>
        <p:spPr>
          <a:xfrm>
            <a:off x="9213257" y="3810470"/>
            <a:ext cx="0" cy="1550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866C0C4-274C-9941-BF30-0E1C705C4AC1}"/>
              </a:ext>
            </a:extLst>
          </p:cNvPr>
          <p:cNvSpPr/>
          <p:nvPr/>
        </p:nvSpPr>
        <p:spPr>
          <a:xfrm>
            <a:off x="648265" y="2938999"/>
            <a:ext cx="5791514" cy="32053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FD6BD-AC79-BB43-8782-E35A4C4B0D4D}"/>
              </a:ext>
            </a:extLst>
          </p:cNvPr>
          <p:cNvSpPr/>
          <p:nvPr/>
        </p:nvSpPr>
        <p:spPr>
          <a:xfrm>
            <a:off x="648265" y="1775773"/>
            <a:ext cx="2486821" cy="92733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820400" cy="76263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4"/>
                </a:solidFill>
                <a:latin typeface="+mn-lt"/>
              </a:rPr>
              <a:t>Review</a:t>
            </a:r>
            <a:r>
              <a:rPr lang="en-US" dirty="0">
                <a:latin typeface="+mn-lt"/>
              </a:rPr>
              <a:t>  Master Theorem: Recurrence to Big-</a:t>
            </a:r>
            <a:r>
              <a:rPr lang="en-US" dirty="0" err="1">
                <a:latin typeface="+mn-lt"/>
              </a:rPr>
              <a:t>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396" y="1489231"/>
            <a:ext cx="6289118" cy="97661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It’s still really hard to tell what the big-O is just by looking at it.</a:t>
            </a:r>
          </a:p>
          <a:p>
            <a:r>
              <a:rPr lang="en-US" sz="2000" dirty="0"/>
              <a:t>But fancy mathematicians have a formula for us to use!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63857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254" t="-201282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27BE66F-B2B5-9343-91B7-DB539961EDB4}"/>
              </a:ext>
            </a:extLst>
          </p:cNvPr>
          <p:cNvGrpSpPr/>
          <p:nvPr/>
        </p:nvGrpSpPr>
        <p:grpSpPr>
          <a:xfrm>
            <a:off x="334440" y="3060059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5ADFA9-449C-B248-B430-94C1BCF536BA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A50FD50-4636-494F-BE3E-4956A9F11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4"/>
                  <a:stretch>
                    <a:fillRect l="-15365" t="-202564" b="-29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64815B3-A73B-5A48-B133-D0F0C99B1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60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90F90D-8818-724C-BD7A-720DF6C11D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72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C6506C7-896B-EE48-A761-7F146769B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7059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B11DDB4-A4FC-E04A-A58B-B8ECAB0E67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7059" t="-4545" r="-117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D0696D0-0F9E-0049-B15E-320CE9355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00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4F833CC-7BA8-F34F-ACDE-3D2CEBC71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09FB82-7334-7344-B44B-2E7BDD8DD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1"/>
                  <a:stretch>
                    <a:fillRect l="-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FD75-D5B5-9349-A1A9-89CDE2B3F32C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0998B-869C-D74F-9939-DEF13CCCEB2F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CD1DCB-FF5D-2947-AE8F-F6E23C40977A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30917F-4EB7-A047-B426-A23CC2E72BCE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319E07-2184-8C48-88F2-B2B83D0F02A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7B1F59-39B3-C94E-9D6F-9A62D7FE2919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96A8A874-F6F4-2945-9D68-A226756EC105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109964" y="3535759"/>
                <a:ext cx="4675179" cy="1908215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/>
                  <a:t>a=2 b=3 and c=1 </a:t>
                </a:r>
              </a:p>
              <a:p>
                <a:endParaRPr lang="en-US" sz="2400" b="0" i="1" dirty="0"/>
              </a:p>
              <a:p>
                <a:pPr algn="ctr"/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≅0.63)&lt;(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200" b="0" i="1" dirty="0"/>
              </a:p>
              <a:p>
                <a:r>
                  <a:rPr lang="en-US" sz="2400" b="1" dirty="0"/>
                  <a:t>We’re in case 1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64" y="3535759"/>
                <a:ext cx="4675179" cy="1908215"/>
              </a:xfrm>
              <a:prstGeom prst="rect">
                <a:avLst/>
              </a:prstGeom>
              <a:blipFill>
                <a:blip r:embed="rId12"/>
                <a:stretch>
                  <a:fillRect l="-1892" t="-1961" b="-2614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580" y="3975496"/>
                <a:ext cx="3705387" cy="307777"/>
              </a:xfrm>
              <a:prstGeom prst="rect">
                <a:avLst/>
              </a:prstGeom>
              <a:blipFill>
                <a:blip r:embed="rId13"/>
                <a:stretch>
                  <a:fillRect t="-4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751134" y="4283273"/>
            <a:ext cx="1016000" cy="626752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2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0013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accent5"/>
                </a:solidFill>
              </a:rPr>
              <a:t>Analyzing Recursive Code: Recursive Patterns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Summations</a:t>
            </a:r>
          </a:p>
          <a:p>
            <a:pPr>
              <a:spcAft>
                <a:spcPts val="1000"/>
              </a:spcAft>
            </a:pPr>
            <a:r>
              <a:rPr lang="en-US" dirty="0"/>
              <a:t>The Tree Method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6200000">
            <a:off x="5873576" y="55000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556D-5FBD-F24D-A5DF-5F163DFCCE7D}"/>
              </a:ext>
            </a:extLst>
          </p:cNvPr>
          <p:cNvSpPr/>
          <p:nvPr/>
        </p:nvSpPr>
        <p:spPr>
          <a:xfrm>
            <a:off x="674739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0A187-E175-B143-9309-052EFDCBD317}"/>
              </a:ext>
            </a:extLst>
          </p:cNvPr>
          <p:cNvSpPr/>
          <p:nvPr/>
        </p:nvSpPr>
        <p:spPr>
          <a:xfrm>
            <a:off x="4375355" y="1899667"/>
            <a:ext cx="3441290" cy="32771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3F4C2-830D-3547-A803-14DF789EAC71}"/>
              </a:ext>
            </a:extLst>
          </p:cNvPr>
          <p:cNvSpPr/>
          <p:nvPr/>
        </p:nvSpPr>
        <p:spPr>
          <a:xfrm>
            <a:off x="8075971" y="1899667"/>
            <a:ext cx="3441290" cy="327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F27677-F322-9E47-8F36-F93D54B23203}"/>
              </a:ext>
            </a:extLst>
          </p:cNvPr>
          <p:cNvSpPr/>
          <p:nvPr/>
        </p:nvSpPr>
        <p:spPr>
          <a:xfrm>
            <a:off x="2006840" y="239807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37211B-85EB-8946-AE68-988521A06FD9}"/>
              </a:ext>
            </a:extLst>
          </p:cNvPr>
          <p:cNvSpPr/>
          <p:nvPr/>
        </p:nvSpPr>
        <p:spPr>
          <a:xfrm>
            <a:off x="5707456" y="2398078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67AD10-A317-2A43-9169-2008056ED0D4}"/>
              </a:ext>
            </a:extLst>
          </p:cNvPr>
          <p:cNvSpPr/>
          <p:nvPr/>
        </p:nvSpPr>
        <p:spPr>
          <a:xfrm>
            <a:off x="9408073" y="2398077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72AB8-2C4C-854A-8C6B-404B2A74CA2B}"/>
              </a:ext>
            </a:extLst>
          </p:cNvPr>
          <p:cNvSpPr txBox="1"/>
          <p:nvPr/>
        </p:nvSpPr>
        <p:spPr>
          <a:xfrm>
            <a:off x="1200985" y="336717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Halving the 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776CC-D126-884F-BD21-76AB5F2EFA69}"/>
              </a:ext>
            </a:extLst>
          </p:cNvPr>
          <p:cNvSpPr txBox="1"/>
          <p:nvPr/>
        </p:nvSpPr>
        <p:spPr>
          <a:xfrm>
            <a:off x="4787307" y="3367174"/>
            <a:ext cx="261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Constant size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48EFE-6E37-EC4C-A5C6-F83B58506A6A}"/>
              </a:ext>
            </a:extLst>
          </p:cNvPr>
          <p:cNvSpPr txBox="1"/>
          <p:nvPr/>
        </p:nvSpPr>
        <p:spPr>
          <a:xfrm>
            <a:off x="8503634" y="3367172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Doubling the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25415-646F-F544-B9D0-BA5011E2EBEA}"/>
              </a:ext>
            </a:extLst>
          </p:cNvPr>
          <p:cNvSpPr txBox="1"/>
          <p:nvPr/>
        </p:nvSpPr>
        <p:spPr>
          <a:xfrm>
            <a:off x="1426772" y="4079797"/>
            <a:ext cx="192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Binary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0124F-C5BD-8F46-AFC8-E455C55E5FDE}"/>
              </a:ext>
            </a:extLst>
          </p:cNvPr>
          <p:cNvSpPr txBox="1"/>
          <p:nvPr/>
        </p:nvSpPr>
        <p:spPr>
          <a:xfrm>
            <a:off x="1765101" y="445021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Θ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dirty="0"/>
              <a:t>log 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878E-CABF-A84E-8607-3993B855375F}"/>
              </a:ext>
            </a:extLst>
          </p:cNvPr>
          <p:cNvSpPr txBox="1"/>
          <p:nvPr/>
        </p:nvSpPr>
        <p:spPr>
          <a:xfrm>
            <a:off x="5304952" y="4079797"/>
            <a:ext cx="158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0405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Merge Sort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300672" y="1364715"/>
            <a:ext cx="495520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(input) {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if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input.length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== 1)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[0, ..., mid])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mergeSort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(new [mid + 1, ...])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return merge(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smallerHalf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largerHalf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85824"/>
              </p:ext>
            </p:extLst>
          </p:nvPr>
        </p:nvGraphicFramePr>
        <p:xfrm>
          <a:off x="6118140" y="45272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232891"/>
              </p:ext>
            </p:extLst>
          </p:nvPr>
        </p:nvGraphicFramePr>
        <p:xfrm>
          <a:off x="6025339" y="127269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950103"/>
              </p:ext>
            </p:extLst>
          </p:nvPr>
        </p:nvGraphicFramePr>
        <p:xfrm>
          <a:off x="8382877" y="1272691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251109"/>
              </p:ext>
            </p:extLst>
          </p:nvPr>
        </p:nvGraphicFramePr>
        <p:xfrm>
          <a:off x="5846328" y="215789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217345"/>
              </p:ext>
            </p:extLst>
          </p:nvPr>
        </p:nvGraphicFramePr>
        <p:xfrm>
          <a:off x="7145574" y="213926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266884"/>
              </p:ext>
            </p:extLst>
          </p:nvPr>
        </p:nvGraphicFramePr>
        <p:xfrm>
          <a:off x="8382877" y="213926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570651"/>
              </p:ext>
            </p:extLst>
          </p:nvPr>
        </p:nvGraphicFramePr>
        <p:xfrm>
          <a:off x="9620180" y="21272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452222"/>
              </p:ext>
            </p:extLst>
          </p:nvPr>
        </p:nvGraphicFramePr>
        <p:xfrm>
          <a:off x="9491284" y="299215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426204"/>
              </p:ext>
            </p:extLst>
          </p:nvPr>
        </p:nvGraphicFramePr>
        <p:xfrm>
          <a:off x="10736052" y="2981777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22122"/>
              </p:ext>
            </p:extLst>
          </p:nvPr>
        </p:nvGraphicFramePr>
        <p:xfrm>
          <a:off x="9620180" y="384669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45791"/>
              </p:ext>
            </p:extLst>
          </p:nvPr>
        </p:nvGraphicFramePr>
        <p:xfrm>
          <a:off x="8382876" y="4681970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991427"/>
              </p:ext>
            </p:extLst>
          </p:nvPr>
        </p:nvGraphicFramePr>
        <p:xfrm>
          <a:off x="6025339" y="468197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968841"/>
              </p:ext>
            </p:extLst>
          </p:nvPr>
        </p:nvGraphicFramePr>
        <p:xfrm>
          <a:off x="6118140" y="565975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020604" y="1202837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153541" y="1194409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033306" y="2002015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854295" y="2014371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556980" y="1989076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359873" y="2003444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72453" y="2847428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93442" y="2859784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64659" y="3723457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607156" y="3701912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71390" y="5445195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213887" y="5423650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752224" y="2904009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88696" y="2889898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707414" y="2887680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556980" y="4584229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/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DAD6F2-B97D-6B40-A19A-8196A937B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5" y="3429000"/>
                <a:ext cx="3588394" cy="976614"/>
              </a:xfrm>
              <a:prstGeom prst="rect">
                <a:avLst/>
              </a:prstGeom>
              <a:blipFill>
                <a:blip r:embed="rId3"/>
                <a:stretch>
                  <a:fillRect l="-17606" t="-202564" b="-29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761F182-11B0-0643-B227-3D124F961784}"/>
              </a:ext>
            </a:extLst>
          </p:cNvPr>
          <p:cNvGrpSpPr/>
          <p:nvPr/>
        </p:nvGrpSpPr>
        <p:grpSpPr>
          <a:xfrm>
            <a:off x="577759" y="4807656"/>
            <a:ext cx="4175557" cy="990272"/>
            <a:chOff x="812196" y="5610395"/>
            <a:chExt cx="4175557" cy="99027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1C95212-16E9-6F49-8BF0-D617616A8C64}"/>
                </a:ext>
              </a:extLst>
            </p:cNvPr>
            <p:cNvSpPr/>
            <p:nvPr/>
          </p:nvSpPr>
          <p:spPr>
            <a:xfrm>
              <a:off x="812196" y="5610395"/>
              <a:ext cx="4175557" cy="99027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4386B82-B3C7-DA44-8427-CABF963FE399}"/>
                </a:ext>
              </a:extLst>
            </p:cNvPr>
            <p:cNvSpPr/>
            <p:nvPr/>
          </p:nvSpPr>
          <p:spPr>
            <a:xfrm>
              <a:off x="969636" y="5716987"/>
              <a:ext cx="777087" cy="777087"/>
            </a:xfrm>
            <a:prstGeom prst="roundRect">
              <a:avLst>
                <a:gd name="adj" fmla="val 33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i="1" dirty="0">
                  <a:latin typeface="Montserrat ExtraBold" pitchFamily="2" charset="77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357BF2-3E8C-7041-9708-D0300AFFB77C}"/>
                </a:ext>
              </a:extLst>
            </p:cNvPr>
            <p:cNvSpPr txBox="1"/>
            <p:nvPr/>
          </p:nvSpPr>
          <p:spPr>
            <a:xfrm>
              <a:off x="1904163" y="5872919"/>
              <a:ext cx="26173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Constant size 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84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Merge Sort Recurrence to Big-</a:t>
            </a:r>
            <a:r>
              <a:rPr lang="en-US" dirty="0" err="1"/>
              <a:t>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/>
              <p:nvPr/>
            </p:nvSpPr>
            <p:spPr>
              <a:xfrm>
                <a:off x="7230097" y="3429000"/>
                <a:ext cx="4675179" cy="193899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1" dirty="0"/>
                  <a:t>a=2 b=2 and c=1 </a:t>
                </a:r>
              </a:p>
              <a:p>
                <a:endParaRPr lang="en-US" sz="2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i="1" dirty="0"/>
              </a:p>
              <a:p>
                <a:r>
                  <a:rPr lang="en-US" sz="2400" b="1" dirty="0"/>
                  <a:t>We’re in case 2</a:t>
                </a:r>
                <a:r>
                  <a:rPr lang="en-US" sz="2400" b="1" i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1550EE-3C61-4249-BD81-FBE564510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97" y="3429000"/>
                <a:ext cx="4675179" cy="1938992"/>
              </a:xfrm>
              <a:prstGeom prst="rect">
                <a:avLst/>
              </a:prstGeom>
              <a:blipFill>
                <a:blip r:embed="rId3"/>
                <a:stretch>
                  <a:fillRect l="-1892" t="-2581" b="-3226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/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solidFill>
                <a:srgbClr val="9B8ABE">
                  <a:alpha val="1600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𝑒𝑞𝑢𝑎𝑙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B930AE-5B0A-CC40-8F74-B079A6C0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78" y="3871281"/>
                <a:ext cx="3705387" cy="307777"/>
              </a:xfrm>
              <a:prstGeom prst="rect">
                <a:avLst/>
              </a:prstGeom>
              <a:blipFill>
                <a:blip r:embed="rId4"/>
                <a:stretch>
                  <a:fillRect t="-8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92633-909D-8C49-B377-84C7AFB2703E}"/>
              </a:ext>
            </a:extLst>
          </p:cNvPr>
          <p:cNvSpPr/>
          <p:nvPr/>
        </p:nvSpPr>
        <p:spPr>
          <a:xfrm>
            <a:off x="5991933" y="3929208"/>
            <a:ext cx="1016000" cy="700490"/>
          </a:xfrm>
          <a:prstGeom prst="rightArrow">
            <a:avLst/>
          </a:prstGeom>
          <a:solidFill>
            <a:srgbClr val="9B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05C9D6-0964-C84C-BDB7-05D82DCB3151}"/>
              </a:ext>
            </a:extLst>
          </p:cNvPr>
          <p:cNvGrpSpPr/>
          <p:nvPr/>
        </p:nvGrpSpPr>
        <p:grpSpPr>
          <a:xfrm>
            <a:off x="491287" y="2999502"/>
            <a:ext cx="5075412" cy="3213729"/>
            <a:chOff x="470365" y="3467832"/>
            <a:chExt cx="5075412" cy="321372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63127-0676-BB4A-9A19-0EFD8584976E}"/>
                </a:ext>
              </a:extLst>
            </p:cNvPr>
            <p:cNvSpPr/>
            <p:nvPr/>
          </p:nvSpPr>
          <p:spPr>
            <a:xfrm>
              <a:off x="470365" y="4093170"/>
              <a:ext cx="5075412" cy="2588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/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most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some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constant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84F3C8-F881-914E-B8D8-90D9F75E7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28" y="4121414"/>
                  <a:ext cx="4868384" cy="976614"/>
                </a:xfrm>
                <a:prstGeom prst="rect">
                  <a:avLst/>
                </a:prstGeom>
                <a:blipFill>
                  <a:blip r:embed="rId5"/>
                  <a:stretch>
                    <a:fillRect l="-15325" t="-206494" b="-2935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/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Segoe UI Historic" panose="020B0502040204020203" pitchFamily="34" charset="0"/>
                                  <a:cs typeface="Segoe UI Historic" panose="020B0502040204020203" pitchFamily="34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>
                    <a:ea typeface="Segoe UI Historic" panose="020B0502040204020203" pitchFamily="34" charset="0"/>
                    <a:cs typeface="Segoe UI Historic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B8D6BA3-DD8E-5140-AFCB-6B36BA418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12" y="5118569"/>
                  <a:ext cx="223182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9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/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1BA3BF-0DB0-9C45-86D8-5D56E2611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6" y="5516142"/>
                  <a:ext cx="13857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18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/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D19F029-4770-3542-A810-9F7387138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6" y="5516143"/>
                  <a:ext cx="107157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5882" r="-1176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/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6BDA5A-036A-564D-A0EC-9C112590A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25" y="5891396"/>
                  <a:ext cx="107157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882" r="-1176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/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84E99BD-F178-E145-8F09-CA6A55FB1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5871917"/>
                  <a:ext cx="1888209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33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/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9C7728-DB9D-9D4A-8163-37D3AA08D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78" y="6249409"/>
                  <a:ext cx="107157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814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/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6E4A98-867A-2E4D-9080-4885D3442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695" y="6227701"/>
                  <a:ext cx="1804789" cy="3126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4459B5-9AB5-9648-BA8B-628756E0CC46}"/>
                </a:ext>
              </a:extLst>
            </p:cNvPr>
            <p:cNvSpPr txBox="1"/>
            <p:nvPr/>
          </p:nvSpPr>
          <p:spPr>
            <a:xfrm>
              <a:off x="832412" y="5484349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80DBB4-3196-0746-B8AB-67AF94F45082}"/>
                </a:ext>
              </a:extLst>
            </p:cNvPr>
            <p:cNvSpPr txBox="1"/>
            <p:nvPr/>
          </p:nvSpPr>
          <p:spPr>
            <a:xfrm>
              <a:off x="832412" y="5846517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55E0A02-BF4E-F948-BF32-577683C20549}"/>
                </a:ext>
              </a:extLst>
            </p:cNvPr>
            <p:cNvSpPr txBox="1"/>
            <p:nvPr/>
          </p:nvSpPr>
          <p:spPr>
            <a:xfrm>
              <a:off x="832412" y="6203243"/>
              <a:ext cx="31290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4FC0F6-79A5-3A4E-A006-D9EDF7AD3CF4}"/>
                </a:ext>
              </a:extLst>
            </p:cNvPr>
            <p:cNvSpPr txBox="1"/>
            <p:nvPr/>
          </p:nvSpPr>
          <p:spPr>
            <a:xfrm>
              <a:off x="2540219" y="5484349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B665CC-6CFA-8444-B1F4-4576EC9FC547}"/>
                </a:ext>
              </a:extLst>
            </p:cNvPr>
            <p:cNvSpPr txBox="1"/>
            <p:nvPr/>
          </p:nvSpPr>
          <p:spPr>
            <a:xfrm>
              <a:off x="2540219" y="5846517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BCB95F-2767-3C47-9E71-A5C788D560E2}"/>
                </a:ext>
              </a:extLst>
            </p:cNvPr>
            <p:cNvSpPr txBox="1"/>
            <p:nvPr/>
          </p:nvSpPr>
          <p:spPr>
            <a:xfrm>
              <a:off x="2540219" y="6203243"/>
              <a:ext cx="63030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then</a:t>
              </a: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3A18BD7-F520-AC4F-A945-E9B83D8C658B}"/>
                </a:ext>
              </a:extLst>
            </p:cNvPr>
            <p:cNvSpPr txBox="1">
              <a:spLocks/>
            </p:cNvSpPr>
            <p:nvPr/>
          </p:nvSpPr>
          <p:spPr>
            <a:xfrm>
              <a:off x="470365" y="3467832"/>
              <a:ext cx="5075412" cy="6253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ctr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8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rgbClr val="B6A479"/>
                </a:buClr>
                <a:buFont typeface="Segoe UI Semilight" panose="020B0402040204020203" pitchFamily="34" charset="0"/>
                <a:buChar char="-"/>
                <a:defRPr sz="1400" kern="120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Tw Cen MT" panose="020B0602020104020603" pitchFamily="34" charset="0"/>
                <a:buNone/>
              </a:pPr>
              <a:r>
                <a:rPr lang="en-US" sz="2000" b="1" spc="100" dirty="0">
                  <a:solidFill>
                    <a:schemeClr val="bg1"/>
                  </a:solidFill>
                  <a:latin typeface="+mn-lt"/>
                </a:rPr>
                <a:t>MASTER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/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633D8A0-1AC1-2E4D-8927-D0AEC8A1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7" y="1454566"/>
                <a:ext cx="3588394" cy="976614"/>
              </a:xfrm>
              <a:prstGeom prst="rect">
                <a:avLst/>
              </a:prstGeom>
              <a:blipFill>
                <a:blip r:embed="rId13"/>
                <a:stretch>
                  <a:fillRect l="-17668" t="-205195" b="-29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9403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12083</TotalTime>
  <Words>3365</Words>
  <Application>Microsoft Macintosh PowerPoint</Application>
  <PresentationFormat>Widescreen</PresentationFormat>
  <Paragraphs>824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Montserrat</vt:lpstr>
      <vt:lpstr>Montserrat ExtraBold</vt:lpstr>
      <vt:lpstr>Montserrat SemiBold</vt:lpstr>
      <vt:lpstr>Segoe UI</vt:lpstr>
      <vt:lpstr>System Font Regular</vt:lpstr>
      <vt:lpstr>Arial</vt:lpstr>
      <vt:lpstr>Calibri</vt:lpstr>
      <vt:lpstr>Cambria Math</vt:lpstr>
      <vt:lpstr>Consolas</vt:lpstr>
      <vt:lpstr>Segoe UI Historic</vt:lpstr>
      <vt:lpstr>Tw Cen MT</vt:lpstr>
      <vt:lpstr>CSE 373 Summer 2020</vt:lpstr>
      <vt:lpstr>1_CSE 373 Summer 2020</vt:lpstr>
      <vt:lpstr>Recurrences II, Tree Method</vt:lpstr>
      <vt:lpstr>Announcements</vt:lpstr>
      <vt:lpstr>Learning Objectives</vt:lpstr>
      <vt:lpstr>Review  Writing Recurrences</vt:lpstr>
      <vt:lpstr>Review  Why Include Non-Recursive Work?</vt:lpstr>
      <vt:lpstr>Review  Master Theorem: Recurrence to Big-Θ</vt:lpstr>
      <vt:lpstr>Lecture Outline</vt:lpstr>
      <vt:lpstr>Review  Merge Sort</vt:lpstr>
      <vt:lpstr>Review  Merge Sort Recurrence to Big-Θ</vt:lpstr>
      <vt:lpstr>Review  Recursive Toolchain</vt:lpstr>
      <vt:lpstr>Lecture Outline</vt:lpstr>
      <vt:lpstr>Calculating Fibonacci (ish)</vt:lpstr>
      <vt:lpstr>Fibonacci Recurrence to Big-Θ</vt:lpstr>
      <vt:lpstr>Fibonacci Recurrence to Big-Θ</vt:lpstr>
      <vt:lpstr>Fibonacci Recurrence to Big-Θ</vt:lpstr>
      <vt:lpstr>PowerPoint Presentation</vt:lpstr>
      <vt:lpstr>Lecture Outline</vt:lpstr>
      <vt:lpstr>Which of these functions is a mathematical model for the runtime of this code?</vt:lpstr>
      <vt:lpstr>Modeling Complex Loops</vt:lpstr>
      <vt:lpstr>Simplifying Summations</vt:lpstr>
      <vt:lpstr>Lecture Outline</vt:lpstr>
      <vt:lpstr>Recurrence to Big-Theta: Our Toolbox</vt:lpstr>
      <vt:lpstr>Tree Method (Generalizing from Fibonacci Example)</vt:lpstr>
      <vt:lpstr>Tree Method</vt:lpstr>
      <vt:lpstr>Tree Method</vt:lpstr>
      <vt:lpstr>Tree Method Checklist</vt:lpstr>
      <vt:lpstr>Tree Method Checklist</vt:lpstr>
      <vt:lpstr>Next Stop: The Data Structures Part™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407</cp:revision>
  <dcterms:created xsi:type="dcterms:W3CDTF">2020-06-13T06:27:42Z</dcterms:created>
  <dcterms:modified xsi:type="dcterms:W3CDTF">2020-10-13T06:20:07Z</dcterms:modified>
</cp:coreProperties>
</file>