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46"/>
  </p:notesMasterIdLst>
  <p:sldIdLst>
    <p:sldId id="256" r:id="rId3"/>
    <p:sldId id="291" r:id="rId4"/>
    <p:sldId id="455" r:id="rId5"/>
    <p:sldId id="323" r:id="rId6"/>
    <p:sldId id="400" r:id="rId7"/>
    <p:sldId id="426" r:id="rId8"/>
    <p:sldId id="433" r:id="rId9"/>
    <p:sldId id="450" r:id="rId10"/>
    <p:sldId id="418" r:id="rId11"/>
    <p:sldId id="424" r:id="rId12"/>
    <p:sldId id="419" r:id="rId13"/>
    <p:sldId id="395" r:id="rId14"/>
    <p:sldId id="456" r:id="rId15"/>
    <p:sldId id="423" r:id="rId16"/>
    <p:sldId id="445" r:id="rId17"/>
    <p:sldId id="434" r:id="rId18"/>
    <p:sldId id="435" r:id="rId19"/>
    <p:sldId id="436" r:id="rId20"/>
    <p:sldId id="260" r:id="rId21"/>
    <p:sldId id="437" r:id="rId22"/>
    <p:sldId id="438" r:id="rId23"/>
    <p:sldId id="262" r:id="rId24"/>
    <p:sldId id="266" r:id="rId25"/>
    <p:sldId id="439" r:id="rId26"/>
    <p:sldId id="440" r:id="rId27"/>
    <p:sldId id="441" r:id="rId28"/>
    <p:sldId id="442" r:id="rId29"/>
    <p:sldId id="264" r:id="rId30"/>
    <p:sldId id="367" r:id="rId31"/>
    <p:sldId id="447" r:id="rId32"/>
    <p:sldId id="284" r:id="rId33"/>
    <p:sldId id="285" r:id="rId34"/>
    <p:sldId id="454" r:id="rId35"/>
    <p:sldId id="379" r:id="rId36"/>
    <p:sldId id="451" r:id="rId37"/>
    <p:sldId id="448" r:id="rId38"/>
    <p:sldId id="452" r:id="rId39"/>
    <p:sldId id="373" r:id="rId40"/>
    <p:sldId id="370" r:id="rId41"/>
    <p:sldId id="371" r:id="rId42"/>
    <p:sldId id="380" r:id="rId43"/>
    <p:sldId id="444" r:id="rId44"/>
    <p:sldId id="44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0070C0"/>
    <a:srgbClr val="E6AC00"/>
    <a:srgbClr val="D9A200"/>
    <a:srgbClr val="6DBFAF"/>
    <a:srgbClr val="BAC7DA"/>
    <a:srgbClr val="B6A479"/>
    <a:srgbClr val="F7B731"/>
    <a:srgbClr val="EF5777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/>
    <p:restoredTop sz="88851"/>
  </p:normalViewPr>
  <p:slideViewPr>
    <p:cSldViewPr snapToGrid="0" snapToObjects="1">
      <p:cViewPr varScale="1">
        <p:scale>
          <a:sx n="135" d="100"/>
          <a:sy n="135" d="100"/>
        </p:scale>
        <p:origin x="536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Log(n)</c:v>
                </c:pt>
              </c:strCache>
            </c:strRef>
          </c:tx>
          <c:spPr>
            <a:ln w="28575" cap="rnd">
              <a:solidFill>
                <a:srgbClr val="4C3282"/>
              </a:solidFill>
              <a:round/>
            </a:ln>
            <a:effectLst/>
          </c:spPr>
          <c:marker>
            <c:symbol val="none"/>
          </c:marker>
          <c:val>
            <c:numRef>
              <c:f>Sheet1!$B$2:$B$51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  <c:pt idx="10">
                  <c:v>3.4594316186372978</c:v>
                </c:pt>
                <c:pt idx="11">
                  <c:v>3.5849625007211565</c:v>
                </c:pt>
                <c:pt idx="12">
                  <c:v>3.7004397181410922</c:v>
                </c:pt>
                <c:pt idx="13">
                  <c:v>3.8073549220576037</c:v>
                </c:pt>
                <c:pt idx="14">
                  <c:v>3.9068905956085187</c:v>
                </c:pt>
                <c:pt idx="15">
                  <c:v>4</c:v>
                </c:pt>
                <c:pt idx="16">
                  <c:v>4.08746284125034</c:v>
                </c:pt>
                <c:pt idx="17">
                  <c:v>4.1699250014423122</c:v>
                </c:pt>
                <c:pt idx="18">
                  <c:v>4.2479275134435852</c:v>
                </c:pt>
                <c:pt idx="19">
                  <c:v>4.3219280948873626</c:v>
                </c:pt>
                <c:pt idx="20">
                  <c:v>4.3923174227787607</c:v>
                </c:pt>
                <c:pt idx="21">
                  <c:v>4.4594316186372973</c:v>
                </c:pt>
                <c:pt idx="22">
                  <c:v>4.5235619560570131</c:v>
                </c:pt>
                <c:pt idx="23">
                  <c:v>4.584962500721157</c:v>
                </c:pt>
                <c:pt idx="24">
                  <c:v>4.6438561897747244</c:v>
                </c:pt>
                <c:pt idx="25">
                  <c:v>4.7004397181410926</c:v>
                </c:pt>
                <c:pt idx="26">
                  <c:v>4.7548875021634691</c:v>
                </c:pt>
                <c:pt idx="27">
                  <c:v>4.8073549220576037</c:v>
                </c:pt>
                <c:pt idx="28">
                  <c:v>4.8579809951275728</c:v>
                </c:pt>
                <c:pt idx="29">
                  <c:v>4.9068905956085187</c:v>
                </c:pt>
                <c:pt idx="30">
                  <c:v>4.9541963103868758</c:v>
                </c:pt>
                <c:pt idx="31">
                  <c:v>5</c:v>
                </c:pt>
                <c:pt idx="32">
                  <c:v>5.0443941193584534</c:v>
                </c:pt>
                <c:pt idx="33">
                  <c:v>5.08746284125034</c:v>
                </c:pt>
                <c:pt idx="34">
                  <c:v>5.1292830169449664</c:v>
                </c:pt>
                <c:pt idx="35">
                  <c:v>5.1699250014423122</c:v>
                </c:pt>
                <c:pt idx="36">
                  <c:v>5.2094533656289501</c:v>
                </c:pt>
                <c:pt idx="37">
                  <c:v>5.2479275134435852</c:v>
                </c:pt>
                <c:pt idx="38">
                  <c:v>5.2854022188622487</c:v>
                </c:pt>
                <c:pt idx="39">
                  <c:v>5.3219280948873626</c:v>
                </c:pt>
                <c:pt idx="40">
                  <c:v>5.3575520046180838</c:v>
                </c:pt>
                <c:pt idx="41">
                  <c:v>5.3923174227787607</c:v>
                </c:pt>
                <c:pt idx="42">
                  <c:v>5.4262647547020979</c:v>
                </c:pt>
                <c:pt idx="43">
                  <c:v>5.4594316186372973</c:v>
                </c:pt>
                <c:pt idx="44">
                  <c:v>5.4918530963296748</c:v>
                </c:pt>
                <c:pt idx="45">
                  <c:v>5.5235619560570131</c:v>
                </c:pt>
                <c:pt idx="46">
                  <c:v>5.5545888516776376</c:v>
                </c:pt>
                <c:pt idx="47">
                  <c:v>5.584962500721157</c:v>
                </c:pt>
                <c:pt idx="48">
                  <c:v>5.6147098441152083</c:v>
                </c:pt>
                <c:pt idx="49">
                  <c:v>5.6438561897747244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A-384F-A220-BAEDCECDE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504111"/>
        <c:axId val="1596505743"/>
      </c:lineChart>
      <c:catAx>
        <c:axId val="1596504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505743"/>
        <c:crosses val="autoZero"/>
        <c:auto val="1"/>
        <c:lblAlgn val="ctr"/>
        <c:lblOffset val="100"/>
        <c:noMultiLvlLbl val="0"/>
      </c:catAx>
      <c:valAx>
        <c:axId val="1596505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50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1-7F45-A58A-4C85ACAA5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91-7F45-A58A-4C85ACAA58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91-7F45-A58A-4C85ACAA5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</a:t>
            </a:r>
            <a:r>
              <a:rPr lang="en-US" baseline="0"/>
              <a:t> Comparison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3-CF46-A3C3-8458A6C82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3-CF46-A3C3-8458A6C82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63-CF46-A3C3-8458A6C8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1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9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0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31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9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0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0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3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7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1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47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7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5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1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 a guess: What is the Big-Theta of worst-case Merge Sort? Why?</a:t>
            </a:r>
          </a:p>
          <a:p>
            <a:r>
              <a:rPr lang="en-US"/>
              <a:t>https://www.polleverywhere.com/discourses/ng9DCZMiQz5PUbfvhJ8vR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5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5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3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46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3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6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6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8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4" y="-98180"/>
            <a:ext cx="12318404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01631B-CCF7-F443-A6E3-C0AA7287A44C}"/>
              </a:ext>
            </a:extLst>
          </p:cNvPr>
          <p:cNvSpPr/>
          <p:nvPr userDrawn="1"/>
        </p:nvSpPr>
        <p:spPr>
          <a:xfrm>
            <a:off x="7167842" y="1236372"/>
            <a:ext cx="4945781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B4C851-D5E1-664C-BB55-6861CD652D86}"/>
              </a:ext>
            </a:extLst>
          </p:cNvPr>
          <p:cNvSpPr txBox="1"/>
          <p:nvPr userDrawn="1"/>
        </p:nvSpPr>
        <p:spPr>
          <a:xfrm>
            <a:off x="8346734" y="5086747"/>
            <a:ext cx="3346291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4089B-A4D5-5049-ACD0-596B5F12E2D1}"/>
              </a:ext>
            </a:extLst>
          </p:cNvPr>
          <p:cNvSpPr/>
          <p:nvPr userDrawn="1"/>
        </p:nvSpPr>
        <p:spPr>
          <a:xfrm>
            <a:off x="8346734" y="4819413"/>
            <a:ext cx="1313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4FA546-B248-2140-B546-D4B222EC6FF0}"/>
              </a:ext>
            </a:extLst>
          </p:cNvPr>
          <p:cNvSpPr/>
          <p:nvPr userDrawn="1"/>
        </p:nvSpPr>
        <p:spPr>
          <a:xfrm>
            <a:off x="7360567" y="4819413"/>
            <a:ext cx="9289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C5FC7-DA4A-CC4C-A741-549FFD0B78CA}"/>
              </a:ext>
            </a:extLst>
          </p:cNvPr>
          <p:cNvSpPr/>
          <p:nvPr userDrawn="1"/>
        </p:nvSpPr>
        <p:spPr>
          <a:xfrm>
            <a:off x="7848275" y="5075655"/>
            <a:ext cx="451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278BD0-45FD-B94D-8C2B-22476BA90FC7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20918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06:, Recurrences, Master Theorem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0.png"/><Relationship Id="rId4" Type="http://schemas.openxmlformats.org/officeDocument/2006/relationships/image" Target="../media/image4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1954786"/>
          </a:xfrm>
        </p:spPr>
        <p:txBody>
          <a:bodyPr/>
          <a:lstStyle/>
          <a:p>
            <a:r>
              <a:rPr lang="en-US" dirty="0"/>
              <a:t>Recurrences,</a:t>
            </a:r>
            <a:br>
              <a:rPr lang="en-US" dirty="0"/>
            </a:br>
            <a:r>
              <a:rPr lang="en-US" dirty="0"/>
              <a:t>Master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0BC3F-CA92-804E-A58F-8F1A1B2E97BD}"/>
              </a:ext>
            </a:extLst>
          </p:cNvPr>
          <p:cNvSpPr txBox="1"/>
          <p:nvPr/>
        </p:nvSpPr>
        <p:spPr>
          <a:xfrm>
            <a:off x="7474226" y="1742352"/>
            <a:ext cx="4717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14AD12-A249-1441-9637-849FC9767821}"/>
              </a:ext>
            </a:extLst>
          </p:cNvPr>
          <p:cNvSpPr/>
          <p:nvPr/>
        </p:nvSpPr>
        <p:spPr>
          <a:xfrm>
            <a:off x="8423490" y="4293704"/>
            <a:ext cx="2543638" cy="430895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B13C-5F90-7A44-BAAB-D0DB941B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dirty="0"/>
              <a:t>How to do Case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5B53-6F87-584A-A25C-CB876D29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Are there significantly different cases?</a:t>
            </a:r>
          </a:p>
          <a:p>
            <a:pPr lvl="1"/>
            <a:r>
              <a:rPr lang="en-US" dirty="0"/>
              <a:t>Do other variables/parameters/fields affect the runtime, other than input size? For many algorithms, the answer is no.</a:t>
            </a:r>
          </a:p>
          <a:p>
            <a:pPr marL="514350" indent="-514350">
              <a:buAutoNum type="arabicPeriod"/>
            </a:pPr>
            <a:r>
              <a:rPr lang="en-US" dirty="0"/>
              <a:t>Figure out how things could change depending on the input (excluding n, the input size)</a:t>
            </a:r>
          </a:p>
          <a:p>
            <a:pPr lvl="1"/>
            <a:r>
              <a:rPr lang="en-US" dirty="0"/>
              <a:t>Can you exit loops early?</a:t>
            </a:r>
          </a:p>
          <a:p>
            <a:pPr lvl="1"/>
            <a:r>
              <a:rPr lang="en-US" dirty="0"/>
              <a:t>Can you return early?</a:t>
            </a:r>
          </a:p>
          <a:p>
            <a:pPr lvl="1"/>
            <a:r>
              <a:rPr lang="en-US" dirty="0"/>
              <a:t>Are some branches much slower than others?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Determine what inputs could cause you to hit the best/worst parts of the code.</a:t>
            </a:r>
          </a:p>
        </p:txBody>
      </p:sp>
    </p:spTree>
    <p:extLst>
      <p:ext uri="{BB962C8B-B14F-4D97-AF65-F5344CB8AC3E}">
        <p14:creationId xmlns:p14="http://schemas.microsoft.com/office/powerpoint/2010/main" val="163367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55F6-F960-F14A-8915-801E8F24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Cases You Might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9A2-AE76-C44C-9D91-4C3473B2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90457"/>
          </a:xfrm>
        </p:spPr>
        <p:txBody>
          <a:bodyPr>
            <a:normAutofit/>
          </a:bodyPr>
          <a:lstStyle/>
          <a:p>
            <a:r>
              <a:rPr lang="en-US" dirty="0"/>
              <a:t>Overall Case:</a:t>
            </a:r>
          </a:p>
          <a:p>
            <a:pPr lvl="1"/>
            <a:r>
              <a:rPr lang="en-US" dirty="0"/>
              <a:t>Model code as a “cloud” that covers all </a:t>
            </a:r>
            <a:r>
              <a:rPr lang="en-US" i="1" dirty="0"/>
              <a:t>possibilities</a:t>
            </a:r>
            <a:r>
              <a:rPr lang="en-US" dirty="0"/>
              <a:t> across all cases. What’s the 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O/</a:t>
            </a:r>
            <a:r>
              <a:rPr lang="en-US" dirty="0" err="1">
                <a:ea typeface="Segoe UI Emoji" panose="020B0502040204020203" pitchFamily="34" charset="0"/>
                <a:sym typeface="Wingdings" pitchFamily="2" charset="2"/>
              </a:rPr>
              <a:t>Ω</a:t>
            </a:r>
            <a:r>
              <a:rPr lang="en-US" dirty="0">
                <a:ea typeface="Segoe UI Emoji" panose="020B0502040204020203" pitchFamily="34" charset="0"/>
                <a:sym typeface="Wingdings" pitchFamily="2" charset="2"/>
              </a:rPr>
              <a:t>/</a:t>
            </a:r>
            <a:r>
              <a:rPr lang="en-US" dirty="0" err="1">
                <a:ea typeface="Segoe UI Emoji" panose="020B0502040204020203" pitchFamily="34" charset="0"/>
              </a:rPr>
              <a:t>Θ</a:t>
            </a:r>
            <a:r>
              <a:rPr lang="en-US" dirty="0">
                <a:ea typeface="Segoe UI Emoji" panose="020B0502040204020203" pitchFamily="34" charset="0"/>
              </a:rPr>
              <a:t> of that cloud?</a:t>
            </a:r>
            <a:endParaRPr lang="en-US" dirty="0"/>
          </a:p>
          <a:p>
            <a:r>
              <a:rPr lang="en-US" dirty="0"/>
              <a:t>“Assume X Won’t Happen Case”:</a:t>
            </a:r>
          </a:p>
          <a:p>
            <a:pPr lvl="1"/>
            <a:r>
              <a:rPr lang="en-US" dirty="0"/>
              <a:t>E.g. Assume array won’t need to resize</a:t>
            </a:r>
          </a:p>
          <a:p>
            <a:r>
              <a:rPr lang="en-US" dirty="0"/>
              <a:t>“Average Case”:</a:t>
            </a:r>
          </a:p>
          <a:p>
            <a:pPr lvl="1"/>
            <a:r>
              <a:rPr lang="en-US" dirty="0"/>
              <a:t>Assume random input</a:t>
            </a:r>
          </a:p>
          <a:p>
            <a:pPr lvl="1"/>
            <a:r>
              <a:rPr lang="en-US" dirty="0"/>
              <a:t>Lots of complications – what distribution of random?</a:t>
            </a:r>
          </a:p>
          <a:p>
            <a:r>
              <a:rPr lang="en-US" dirty="0"/>
              <a:t>“In-Practice Case”:</a:t>
            </a:r>
          </a:p>
          <a:p>
            <a:pPr lvl="1"/>
            <a:r>
              <a:rPr lang="en-US" dirty="0"/>
              <a:t>Not a real term, but a useful idea</a:t>
            </a:r>
          </a:p>
          <a:p>
            <a:pPr lvl="1"/>
            <a:r>
              <a:rPr lang="en-US" dirty="0"/>
              <a:t>Make reasonable assumptions about how the world will work, then do worst-case analysis under those assumptions.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60AB9E-52ED-7A40-9576-58439DDB0713}"/>
              </a:ext>
            </a:extLst>
          </p:cNvPr>
          <p:cNvGrpSpPr/>
          <p:nvPr/>
        </p:nvGrpSpPr>
        <p:grpSpPr>
          <a:xfrm>
            <a:off x="8361473" y="2025925"/>
            <a:ext cx="3382121" cy="2206259"/>
            <a:chOff x="7218474" y="3477345"/>
            <a:chExt cx="4932071" cy="29547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3A535-DF10-7449-918F-9EA96673E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474" y="3913632"/>
              <a:ext cx="4593818" cy="229690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69FCDE-9D67-3F45-A8BD-FBD480F8F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324027"/>
              <a:ext cx="4292344" cy="159218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9D66FE-75AB-D64F-A1EB-F6D9C5C854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633993"/>
              <a:ext cx="4292344" cy="1282218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8354EF-4C12-2744-B24E-4A692A49C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4951552"/>
              <a:ext cx="4292344" cy="9569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27EF92-C3AD-A543-BF87-5A3A36AEF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275102"/>
              <a:ext cx="4306003" cy="641109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9F291D-6683-534D-887B-6878FFA90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2381" y="5595656"/>
              <a:ext cx="4292344" cy="320555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3774C2-9C88-B54D-BEB0-C2B3CAFB5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5908461"/>
              <a:ext cx="4306003" cy="3874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50D23A8-E135-4549-A992-A28344D30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8722" y="3994644"/>
              <a:ext cx="4306003" cy="1913817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80EEA6-4A69-C04B-B671-ED79DE9020C2}"/>
                </a:ext>
              </a:extLst>
            </p:cNvPr>
            <p:cNvSpPr txBox="1"/>
            <p:nvPr/>
          </p:nvSpPr>
          <p:spPr>
            <a:xfrm>
              <a:off x="11009687" y="3477345"/>
              <a:ext cx="821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Worst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2F540D-4B09-8248-A686-CCB5B5062CDE}"/>
                </a:ext>
              </a:extLst>
            </p:cNvPr>
            <p:cNvSpPr txBox="1"/>
            <p:nvPr/>
          </p:nvSpPr>
          <p:spPr>
            <a:xfrm>
              <a:off x="11295094" y="6031956"/>
              <a:ext cx="646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Best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4FE141-9EBD-1345-A9DA-2BD91D3F6B01}"/>
                </a:ext>
              </a:extLst>
            </p:cNvPr>
            <p:cNvSpPr txBox="1"/>
            <p:nvPr/>
          </p:nvSpPr>
          <p:spPr>
            <a:xfrm>
              <a:off x="10689889" y="4862032"/>
              <a:ext cx="1460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Other Cases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F3D732-6AC8-2F41-9AB2-F9D6F6ED0C1C}"/>
              </a:ext>
            </a:extLst>
          </p:cNvPr>
          <p:cNvGrpSpPr/>
          <p:nvPr/>
        </p:nvGrpSpPr>
        <p:grpSpPr>
          <a:xfrm>
            <a:off x="8386368" y="2380494"/>
            <a:ext cx="3081642" cy="1492411"/>
            <a:chOff x="8361473" y="2348802"/>
            <a:chExt cx="3081642" cy="1492411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1E53128-2B15-AC4A-BFEE-D62C34E2DD1E}"/>
                </a:ext>
              </a:extLst>
            </p:cNvPr>
            <p:cNvSpPr/>
            <p:nvPr/>
          </p:nvSpPr>
          <p:spPr>
            <a:xfrm flipH="1">
              <a:off x="8361473" y="2348802"/>
              <a:ext cx="3081642" cy="1492411"/>
            </a:xfrm>
            <a:prstGeom prst="rtTriangl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A354A3-A683-CB49-89CF-4380A1C51BC7}"/>
                </a:ext>
              </a:extLst>
            </p:cNvPr>
            <p:cNvSpPr txBox="1"/>
            <p:nvPr/>
          </p:nvSpPr>
          <p:spPr>
            <a:xfrm>
              <a:off x="10088070" y="3107484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Overall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9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E34A-4C9B-A44E-83F8-4E2C8A45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Tell if Best/Worst Cases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6B0A-CACE-DF42-B548-E842444A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other possible models for this code?</a:t>
            </a:r>
          </a:p>
          <a:p>
            <a:r>
              <a:rPr lang="en-US" b="1" dirty="0"/>
              <a:t>If n is given, are there still other factors that determine the runtime?</a:t>
            </a:r>
          </a:p>
          <a:p>
            <a:endParaRPr lang="en-US" b="1" dirty="0"/>
          </a:p>
          <a:p>
            <a:r>
              <a:rPr lang="en-US" dirty="0"/>
              <a:t>Note: sometimes there aren’t significantly different cases! Sometimes we just want to model the code with a single function and go straight to asymptotic analysis!</a:t>
            </a:r>
          </a:p>
        </p:txBody>
      </p:sp>
    </p:spTree>
    <p:extLst>
      <p:ext uri="{BB962C8B-B14F-4D97-AF65-F5344CB8AC3E}">
        <p14:creationId xmlns:p14="http://schemas.microsoft.com/office/powerpoint/2010/main" val="407365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0BE9-1885-2D43-B6C3-E50B2963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your own words, describe why we can or cannot use n=0 as the best case in our analysis.</a:t>
            </a:r>
          </a:p>
        </p:txBody>
      </p:sp>
    </p:spTree>
    <p:extLst>
      <p:ext uri="{BB962C8B-B14F-4D97-AF65-F5344CB8AC3E}">
        <p14:creationId xmlns:p14="http://schemas.microsoft.com/office/powerpoint/2010/main" val="116520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D3D8-6E89-D842-8B5C-5824B104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Choose n=0 as the Best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A705-615E-7D42-ABFD-788DCF05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each case needs to be a “slice”: a function over n</a:t>
            </a:r>
          </a:p>
          <a:p>
            <a:pPr lvl="1"/>
            <a:r>
              <a:rPr lang="en-US" dirty="0"/>
              <a:t>The input to asymptotic analysis is a function over all of n, because we’re concerned with growth rate</a:t>
            </a:r>
          </a:p>
          <a:p>
            <a:pPr lvl="1"/>
            <a:r>
              <a:rPr lang="en-US" dirty="0"/>
              <a:t>Fixing n doesn’t work with our tools because it wouldn’t let us examine the bound asymptotically</a:t>
            </a:r>
          </a:p>
          <a:p>
            <a:pPr lvl="1"/>
            <a:endParaRPr lang="en-US" dirty="0"/>
          </a:p>
          <a:p>
            <a:r>
              <a:rPr lang="en-US" dirty="0"/>
              <a:t>Think of it as “Best Case as n grows infinitely large”, not “Best Case of all inputs, including n”</a:t>
            </a:r>
          </a:p>
        </p:txBody>
      </p:sp>
    </p:spTree>
    <p:extLst>
      <p:ext uri="{BB962C8B-B14F-4D97-AF65-F5344CB8AC3E}">
        <p14:creationId xmlns:p14="http://schemas.microsoft.com/office/powerpoint/2010/main" val="293509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Asymptotic Analysis &amp; Case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5400000">
            <a:off x="2168012" y="27398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14A29-2D0D-0C40-B81B-84619FEE36BA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F015C-9D56-DE47-B099-1FE87C26A7BF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94884-80BB-AE42-BBC3-E8F83BFD0652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6E626D-1F3E-E549-9165-32B375E01315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610019-9456-D449-9467-29AFD73D7CB4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2A44D4-4C74-124F-8662-AE38A4AFB218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0A39A-FA1E-7645-B910-1E965D80D94C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3D527-59A8-1B41-AA1B-C14CC892F6D6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3B6D-1470-D54E-844C-8E5F1DC1A506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8075971" y="1823778"/>
            <a:ext cx="36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Recursive code usually falls into one of 3 common patterns: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4FB50-CA3B-4F40-9153-9C4DA6AB2CCE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375198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0378-DAB6-F048-9749-0BA8DD03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Binary Search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6039D8B0-76CB-BB48-8A80-7C2CD89B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483521"/>
            <a:ext cx="9327429" cy="4845504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pc="20" dirty="0">
                <a:solidFill>
                  <a:srgbClr val="8599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spc="2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85F131C-A0E0-DF43-B787-33F063B5B615}"/>
              </a:ext>
            </a:extLst>
          </p:cNvPr>
          <p:cNvSpPr/>
          <p:nvPr/>
        </p:nvSpPr>
        <p:spPr>
          <a:xfrm>
            <a:off x="5083836" y="1907458"/>
            <a:ext cx="186813" cy="1521542"/>
          </a:xfrm>
          <a:prstGeom prst="rightBrace">
            <a:avLst>
              <a:gd name="adj1" fmla="val 55921"/>
              <a:gd name="adj2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AB27638-B774-454F-97AD-2BC441D9BAA1}"/>
              </a:ext>
            </a:extLst>
          </p:cNvPr>
          <p:cNvSpPr/>
          <p:nvPr/>
        </p:nvSpPr>
        <p:spPr>
          <a:xfrm>
            <a:off x="7605364" y="4203865"/>
            <a:ext cx="186813" cy="1521542"/>
          </a:xfrm>
          <a:prstGeom prst="rightBrace">
            <a:avLst>
              <a:gd name="adj1" fmla="val 55921"/>
              <a:gd name="adj2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8BB441-6D4D-6E48-AE4C-0D9950D42144}"/>
              </a:ext>
            </a:extLst>
          </p:cNvPr>
          <p:cNvSpPr txBox="1"/>
          <p:nvPr/>
        </p:nvSpPr>
        <p:spPr>
          <a:xfrm>
            <a:off x="5409182" y="248356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Base Cases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490B3-4145-2E4D-BD81-96B95865626A}"/>
              </a:ext>
            </a:extLst>
          </p:cNvPr>
          <p:cNvSpPr txBox="1"/>
          <p:nvPr/>
        </p:nvSpPr>
        <p:spPr>
          <a:xfrm>
            <a:off x="7970213" y="4779970"/>
            <a:ext cx="16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Recursive Cases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FEAEBA5-CD19-7845-8BAA-9E63DCBCD119}"/>
              </a:ext>
            </a:extLst>
          </p:cNvPr>
          <p:cNvSpPr/>
          <p:nvPr/>
        </p:nvSpPr>
        <p:spPr>
          <a:xfrm>
            <a:off x="6887497" y="5647777"/>
            <a:ext cx="3022493" cy="995553"/>
          </a:xfrm>
          <a:prstGeom prst="wedgeRectCallout">
            <a:avLst>
              <a:gd name="adj1" fmla="val -61919"/>
              <a:gd name="adj2" fmla="val -38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the parameters passed to recursive call </a:t>
            </a:r>
            <a:r>
              <a:rPr lang="en-US" i="1" dirty="0"/>
              <a:t>reduce</a:t>
            </a:r>
            <a:r>
              <a:rPr lang="en-US" dirty="0"/>
              <a:t> the size of the problem!</a:t>
            </a:r>
          </a:p>
        </p:txBody>
      </p:sp>
    </p:spTree>
    <p:extLst>
      <p:ext uri="{BB962C8B-B14F-4D97-AF65-F5344CB8AC3E}">
        <p14:creationId xmlns:p14="http://schemas.microsoft.com/office/powerpoint/2010/main" val="35940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4A1-24C5-9548-8663-BEC445B0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Runtime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3B212-E187-7940-AB02-EEF9CFE5E41B}"/>
              </a:ext>
            </a:extLst>
          </p:cNvPr>
          <p:cNvSpPr txBox="1">
            <a:spLocks noChangeArrowheads="1"/>
          </p:cNvSpPr>
          <p:nvPr/>
        </p:nvSpPr>
        <p:spPr>
          <a:xfrm>
            <a:off x="502371" y="1392053"/>
            <a:ext cx="11187258" cy="13860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chemeClr val="accent3"/>
                </a:solidFill>
              </a:rPr>
              <a:t>Binary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An algorithm to find a target value in a </a:t>
            </a:r>
            <a:r>
              <a:rPr lang="en-US" altLang="en-US" i="1" dirty="0"/>
              <a:t>sorted </a:t>
            </a:r>
            <a:r>
              <a:rPr lang="en-US" altLang="en-US" dirty="0"/>
              <a:t>array or list by successively eliminating half of the array from consideration.</a:t>
            </a:r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4E57923F-B4AF-1442-B990-C4D549048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90654"/>
              </p:ext>
            </p:extLst>
          </p:nvPr>
        </p:nvGraphicFramePr>
        <p:xfrm>
          <a:off x="1243700" y="2471017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3">
            <a:extLst>
              <a:ext uri="{FF2B5EF4-FFF2-40B4-BE49-F238E27FC236}">
                <a16:creationId xmlns:a16="http://schemas.microsoft.com/office/drawing/2014/main" id="{1FBBCC71-E366-5E4C-837D-3EA5E9D598CD}"/>
              </a:ext>
            </a:extLst>
          </p:cNvPr>
          <p:cNvGrpSpPr>
            <a:grpSpLocks/>
          </p:cNvGrpSpPr>
          <p:nvPr/>
        </p:nvGrpSpPr>
        <p:grpSpPr bwMode="auto">
          <a:xfrm>
            <a:off x="2000938" y="3364772"/>
            <a:ext cx="619125" cy="833438"/>
            <a:chOff x="618" y="2880"/>
            <a:chExt cx="390" cy="525"/>
          </a:xfrm>
        </p:grpSpPr>
        <p:sp>
          <p:nvSpPr>
            <p:cNvPr id="7" name="Text Box 64">
              <a:extLst>
                <a:ext uri="{FF2B5EF4-FFF2-40B4-BE49-F238E27FC236}">
                  <a16:creationId xmlns:a16="http://schemas.microsoft.com/office/drawing/2014/main" id="{D665A44C-CD2E-3743-85C3-8A220A5AC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lo</a:t>
              </a:r>
            </a:p>
          </p:txBody>
        </p:sp>
        <p:sp>
          <p:nvSpPr>
            <p:cNvPr id="8" name="Line 65">
              <a:extLst>
                <a:ext uri="{FF2B5EF4-FFF2-40B4-BE49-F238E27FC236}">
                  <a16:creationId xmlns:a16="http://schemas.microsoft.com/office/drawing/2014/main" id="{30DE5F26-1C84-6F4C-8332-C69E7F0D1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3292EB15-3430-D547-9756-8C9ED9A57E12}"/>
              </a:ext>
            </a:extLst>
          </p:cNvPr>
          <p:cNvGrpSpPr>
            <a:grpSpLocks/>
          </p:cNvGrpSpPr>
          <p:nvPr/>
        </p:nvGrpSpPr>
        <p:grpSpPr bwMode="auto">
          <a:xfrm>
            <a:off x="5582338" y="3364772"/>
            <a:ext cx="619125" cy="833438"/>
            <a:chOff x="618" y="2880"/>
            <a:chExt cx="390" cy="525"/>
          </a:xfrm>
        </p:grpSpPr>
        <p:sp>
          <p:nvSpPr>
            <p:cNvPr id="10" name="Text Box 67">
              <a:extLst>
                <a:ext uri="{FF2B5EF4-FFF2-40B4-BE49-F238E27FC236}">
                  <a16:creationId xmlns:a16="http://schemas.microsoft.com/office/drawing/2014/main" id="{DEB567CC-C465-594B-A2C5-0FA49BACA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mid</a:t>
              </a:r>
            </a:p>
          </p:txBody>
        </p:sp>
        <p:sp>
          <p:nvSpPr>
            <p:cNvPr id="11" name="Line 68">
              <a:extLst>
                <a:ext uri="{FF2B5EF4-FFF2-40B4-BE49-F238E27FC236}">
                  <a16:creationId xmlns:a16="http://schemas.microsoft.com/office/drawing/2014/main" id="{84E42159-71F2-BD4C-A224-907DE72DF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DE56B993-FD85-EC41-A87E-350E407B05FE}"/>
              </a:ext>
            </a:extLst>
          </p:cNvPr>
          <p:cNvGrpSpPr>
            <a:grpSpLocks/>
          </p:cNvGrpSpPr>
          <p:nvPr/>
        </p:nvGrpSpPr>
        <p:grpSpPr bwMode="auto">
          <a:xfrm>
            <a:off x="9325663" y="3364772"/>
            <a:ext cx="619125" cy="833438"/>
            <a:chOff x="618" y="2880"/>
            <a:chExt cx="390" cy="525"/>
          </a:xfrm>
        </p:grpSpPr>
        <p:sp>
          <p:nvSpPr>
            <p:cNvPr id="13" name="Text Box 70">
              <a:extLst>
                <a:ext uri="{FF2B5EF4-FFF2-40B4-BE49-F238E27FC236}">
                  <a16:creationId xmlns:a16="http://schemas.microsoft.com/office/drawing/2014/main" id="{0ADDF82B-DEEF-C94E-A63A-9B460D34B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hi</a:t>
              </a:r>
            </a:p>
          </p:txBody>
        </p:sp>
        <p:sp>
          <p:nvSpPr>
            <p:cNvPr id="14" name="Line 71">
              <a:extLst>
                <a:ext uri="{FF2B5EF4-FFF2-40B4-BE49-F238E27FC236}">
                  <a16:creationId xmlns:a16="http://schemas.microsoft.com/office/drawing/2014/main" id="{D917A0F6-C8D8-8743-A572-AD978E159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4B4E6-2409-E444-9F72-747EBB193964}"/>
              </a:ext>
            </a:extLst>
          </p:cNvPr>
          <p:cNvSpPr/>
          <p:nvPr/>
        </p:nvSpPr>
        <p:spPr>
          <a:xfrm>
            <a:off x="2068670" y="2913432"/>
            <a:ext cx="3985766" cy="299283"/>
          </a:xfrm>
          <a:prstGeom prst="rect">
            <a:avLst/>
          </a:prstGeom>
          <a:solidFill>
            <a:srgbClr val="9B8A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C1EE79-42E5-DD44-AEF4-DCE5A4BD2193}"/>
              </a:ext>
            </a:extLst>
          </p:cNvPr>
          <p:cNvSpPr/>
          <p:nvPr/>
        </p:nvSpPr>
        <p:spPr>
          <a:xfrm>
            <a:off x="7544569" y="2896183"/>
            <a:ext cx="2352512" cy="333466"/>
          </a:xfrm>
          <a:prstGeom prst="rect">
            <a:avLst/>
          </a:prstGeom>
          <a:solidFill>
            <a:srgbClr val="9B8A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7FBBB-7BA4-1841-B91C-9FBB7051929A}"/>
              </a:ext>
            </a:extLst>
          </p:cNvPr>
          <p:cNvSpPr txBox="1"/>
          <p:nvPr/>
        </p:nvSpPr>
        <p:spPr>
          <a:xfrm>
            <a:off x="502371" y="4927832"/>
            <a:ext cx="6660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Let’s consider the runtime of Binary Search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0E8B48-6F1D-964C-B749-73A204E7EFA0}"/>
              </a:ext>
            </a:extLst>
          </p:cNvPr>
          <p:cNvSpPr txBox="1"/>
          <p:nvPr/>
        </p:nvSpPr>
        <p:spPr>
          <a:xfrm>
            <a:off x="940052" y="5448489"/>
            <a:ext cx="336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What’s the first step?</a:t>
            </a:r>
          </a:p>
        </p:txBody>
      </p:sp>
    </p:spTree>
    <p:extLst>
      <p:ext uri="{BB962C8B-B14F-4D97-AF65-F5344CB8AC3E}">
        <p14:creationId xmlns:p14="http://schemas.microsoft.com/office/powerpoint/2010/main" val="18147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2893 L 0.15144 0.028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3264 L 0.33373 0.032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3264 L -0.19414 0.03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5 0.03079 L 0.07331 0.03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44A1-24C5-9548-8663-BEC445B0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Runtime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3B212-E187-7940-AB02-EEF9CFE5E41B}"/>
              </a:ext>
            </a:extLst>
          </p:cNvPr>
          <p:cNvSpPr txBox="1">
            <a:spLocks noChangeArrowheads="1"/>
          </p:cNvSpPr>
          <p:nvPr/>
        </p:nvSpPr>
        <p:spPr>
          <a:xfrm>
            <a:off x="590622" y="1338916"/>
            <a:ext cx="11010756" cy="138604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chemeClr val="accent3"/>
                </a:solidFill>
              </a:rPr>
              <a:t>Binary search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An algorithm to find a target value in a </a:t>
            </a:r>
            <a:r>
              <a:rPr lang="en-US" altLang="en-US" i="1" dirty="0"/>
              <a:t>sorted </a:t>
            </a:r>
            <a:r>
              <a:rPr lang="en-US" altLang="en-US" dirty="0"/>
              <a:t>array or list by successively eliminating half of the array from consideration.</a:t>
            </a:r>
            <a:endParaRPr lang="en-US" altLang="en-US" sz="800" dirty="0"/>
          </a:p>
          <a:p>
            <a:pPr lvl="1"/>
            <a:r>
              <a:rPr lang="en-US" altLang="en-US" dirty="0"/>
              <a:t>Example: Searching the array below for the value </a:t>
            </a:r>
            <a:r>
              <a:rPr lang="en-US" altLang="en-US" b="1" dirty="0"/>
              <a:t>42</a:t>
            </a:r>
            <a:r>
              <a:rPr lang="en-U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4E57923F-B4AF-1442-B990-C4D549048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18299"/>
              </p:ext>
            </p:extLst>
          </p:nvPr>
        </p:nvGraphicFramePr>
        <p:xfrm>
          <a:off x="1331951" y="2417880"/>
          <a:ext cx="8701088" cy="792164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index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11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B6A479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value</a:t>
                      </a:r>
                    </a:p>
                  </a:txBody>
                  <a:tcPr marT="45653" marB="4565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-4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7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25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36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42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50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56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68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85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92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latin typeface="Tahoma" charset="0"/>
                          <a:ea typeface="ＭＳ Ｐゴシック" charset="0"/>
                          <a:cs typeface="+mn-cs"/>
                        </a:rPr>
                        <a:t>103</a:t>
                      </a:r>
                    </a:p>
                  </a:txBody>
                  <a:tcPr marT="45653" marB="456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63">
            <a:extLst>
              <a:ext uri="{FF2B5EF4-FFF2-40B4-BE49-F238E27FC236}">
                <a16:creationId xmlns:a16="http://schemas.microsoft.com/office/drawing/2014/main" id="{1FBBCC71-E366-5E4C-837D-3EA5E9D598CD}"/>
              </a:ext>
            </a:extLst>
          </p:cNvPr>
          <p:cNvGrpSpPr>
            <a:grpSpLocks/>
          </p:cNvGrpSpPr>
          <p:nvPr/>
        </p:nvGrpSpPr>
        <p:grpSpPr bwMode="auto">
          <a:xfrm>
            <a:off x="2089189" y="3311635"/>
            <a:ext cx="619125" cy="833438"/>
            <a:chOff x="618" y="2880"/>
            <a:chExt cx="390" cy="525"/>
          </a:xfrm>
        </p:grpSpPr>
        <p:sp>
          <p:nvSpPr>
            <p:cNvPr id="7" name="Text Box 64">
              <a:extLst>
                <a:ext uri="{FF2B5EF4-FFF2-40B4-BE49-F238E27FC236}">
                  <a16:creationId xmlns:a16="http://schemas.microsoft.com/office/drawing/2014/main" id="{D665A44C-CD2E-3743-85C3-8A220A5AC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lo</a:t>
              </a:r>
            </a:p>
          </p:txBody>
        </p:sp>
        <p:sp>
          <p:nvSpPr>
            <p:cNvPr id="8" name="Line 65">
              <a:extLst>
                <a:ext uri="{FF2B5EF4-FFF2-40B4-BE49-F238E27FC236}">
                  <a16:creationId xmlns:a16="http://schemas.microsoft.com/office/drawing/2014/main" id="{30DE5F26-1C84-6F4C-8332-C69E7F0D1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3292EB15-3430-D547-9756-8C9ED9A57E12}"/>
              </a:ext>
            </a:extLst>
          </p:cNvPr>
          <p:cNvGrpSpPr>
            <a:grpSpLocks/>
          </p:cNvGrpSpPr>
          <p:nvPr/>
        </p:nvGrpSpPr>
        <p:grpSpPr bwMode="auto">
          <a:xfrm>
            <a:off x="5670589" y="3311635"/>
            <a:ext cx="619125" cy="833438"/>
            <a:chOff x="618" y="2880"/>
            <a:chExt cx="390" cy="525"/>
          </a:xfrm>
        </p:grpSpPr>
        <p:sp>
          <p:nvSpPr>
            <p:cNvPr id="10" name="Text Box 67">
              <a:extLst>
                <a:ext uri="{FF2B5EF4-FFF2-40B4-BE49-F238E27FC236}">
                  <a16:creationId xmlns:a16="http://schemas.microsoft.com/office/drawing/2014/main" id="{DEB567CC-C465-594B-A2C5-0FA49BACA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>
                  <a:latin typeface="Tahoma" charset="0"/>
                </a:rPr>
                <a:t>mid</a:t>
              </a:r>
            </a:p>
          </p:txBody>
        </p:sp>
        <p:sp>
          <p:nvSpPr>
            <p:cNvPr id="11" name="Line 68">
              <a:extLst>
                <a:ext uri="{FF2B5EF4-FFF2-40B4-BE49-F238E27FC236}">
                  <a16:creationId xmlns:a16="http://schemas.microsoft.com/office/drawing/2014/main" id="{84E42159-71F2-BD4C-A224-907DE72DF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DE56B993-FD85-EC41-A87E-350E407B05FE}"/>
              </a:ext>
            </a:extLst>
          </p:cNvPr>
          <p:cNvGrpSpPr>
            <a:grpSpLocks/>
          </p:cNvGrpSpPr>
          <p:nvPr/>
        </p:nvGrpSpPr>
        <p:grpSpPr bwMode="auto">
          <a:xfrm>
            <a:off x="9413914" y="3311635"/>
            <a:ext cx="619125" cy="833438"/>
            <a:chOff x="618" y="2880"/>
            <a:chExt cx="390" cy="525"/>
          </a:xfrm>
        </p:grpSpPr>
        <p:sp>
          <p:nvSpPr>
            <p:cNvPr id="13" name="Text Box 70">
              <a:extLst>
                <a:ext uri="{FF2B5EF4-FFF2-40B4-BE49-F238E27FC236}">
                  <a16:creationId xmlns:a16="http://schemas.microsoft.com/office/drawing/2014/main" id="{0ADDF82B-DEEF-C94E-A63A-9B460D34B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Tahoma" charset="0"/>
                </a:rPr>
                <a:t>hi</a:t>
              </a:r>
            </a:p>
          </p:txBody>
        </p:sp>
        <p:sp>
          <p:nvSpPr>
            <p:cNvPr id="14" name="Line 71">
              <a:extLst>
                <a:ext uri="{FF2B5EF4-FFF2-40B4-BE49-F238E27FC236}">
                  <a16:creationId xmlns:a16="http://schemas.microsoft.com/office/drawing/2014/main" id="{D917A0F6-C8D8-8743-A572-AD978E159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4B4E6-2409-E444-9F72-747EBB193964}"/>
              </a:ext>
            </a:extLst>
          </p:cNvPr>
          <p:cNvSpPr/>
          <p:nvPr/>
        </p:nvSpPr>
        <p:spPr>
          <a:xfrm>
            <a:off x="2156921" y="2860295"/>
            <a:ext cx="3985766" cy="299283"/>
          </a:xfrm>
          <a:prstGeom prst="rect">
            <a:avLst/>
          </a:prstGeom>
          <a:solidFill>
            <a:srgbClr val="9B8A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C1EE79-42E5-DD44-AEF4-DCE5A4BD2193}"/>
              </a:ext>
            </a:extLst>
          </p:cNvPr>
          <p:cNvSpPr/>
          <p:nvPr/>
        </p:nvSpPr>
        <p:spPr>
          <a:xfrm>
            <a:off x="7632820" y="2843046"/>
            <a:ext cx="2352512" cy="333466"/>
          </a:xfrm>
          <a:prstGeom prst="rect">
            <a:avLst/>
          </a:prstGeom>
          <a:solidFill>
            <a:srgbClr val="9B8A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A758FC-673C-8042-8B2A-7979FD9A3230}"/>
              </a:ext>
            </a:extLst>
          </p:cNvPr>
          <p:cNvSpPr txBox="1"/>
          <p:nvPr/>
        </p:nvSpPr>
        <p:spPr>
          <a:xfrm>
            <a:off x="590622" y="4311692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What’s the Best Case?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A1D81A-F3C6-D549-9BDE-3171EF7A73F3}"/>
              </a:ext>
            </a:extLst>
          </p:cNvPr>
          <p:cNvSpPr txBox="1"/>
          <p:nvPr/>
        </p:nvSpPr>
        <p:spPr>
          <a:xfrm>
            <a:off x="590622" y="5038342"/>
            <a:ext cx="266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What’s the Worst Case?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C03848-56EC-0C40-8F5E-B9A1FF307047}"/>
              </a:ext>
            </a:extLst>
          </p:cNvPr>
          <p:cNvSpPr txBox="1"/>
          <p:nvPr/>
        </p:nvSpPr>
        <p:spPr>
          <a:xfrm>
            <a:off x="956984" y="4675017"/>
            <a:ext cx="522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Element found at first index examined (index 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8FA7C-2713-854B-A8A0-AEB276F7268D}"/>
              </a:ext>
            </a:extLst>
          </p:cNvPr>
          <p:cNvSpPr txBox="1"/>
          <p:nvPr/>
        </p:nvSpPr>
        <p:spPr>
          <a:xfrm>
            <a:off x="956984" y="5401667"/>
            <a:ext cx="614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Element not found, cut input in half, then in half again...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8BECA-884F-6748-A3CD-BBCA5CA11674}"/>
              </a:ext>
            </a:extLst>
          </p:cNvPr>
          <p:cNvSpPr txBox="1"/>
          <p:nvPr/>
        </p:nvSpPr>
        <p:spPr>
          <a:xfrm>
            <a:off x="7684726" y="4675017"/>
            <a:ext cx="125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=&gt; </a:t>
            </a:r>
            <a:r>
              <a:rPr lang="en-US" sz="2000" b="1" dirty="0" err="1"/>
              <a:t>Θ</a:t>
            </a:r>
            <a:r>
              <a:rPr lang="en-US" sz="2000" b="1" dirty="0"/>
              <a:t>(1)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C03367-1CB1-234F-8F49-A2B8C5CA723E}"/>
              </a:ext>
            </a:extLst>
          </p:cNvPr>
          <p:cNvSpPr txBox="1"/>
          <p:nvPr/>
        </p:nvSpPr>
        <p:spPr>
          <a:xfrm>
            <a:off x="7754423" y="5401667"/>
            <a:ext cx="73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???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F0E8AD-39A6-0147-B1AA-678917415F6F}"/>
              </a:ext>
            </a:extLst>
          </p:cNvPr>
          <p:cNvGrpSpPr/>
          <p:nvPr/>
        </p:nvGrpSpPr>
        <p:grpSpPr>
          <a:xfrm>
            <a:off x="8840766" y="5075127"/>
            <a:ext cx="3063284" cy="787272"/>
            <a:chOff x="812196" y="5610395"/>
            <a:chExt cx="3853157" cy="99027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71B40F-8BCE-2744-98EE-2964B64E1DC0}"/>
                </a:ext>
              </a:extLst>
            </p:cNvPr>
            <p:cNvSpPr/>
            <p:nvPr/>
          </p:nvSpPr>
          <p:spPr>
            <a:xfrm>
              <a:off x="812196" y="5610395"/>
              <a:ext cx="38531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B0F04DB-29BB-5A4D-9327-BDDFF846E5DC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>
                  <a:latin typeface="Montserrat ExtraBold" pitchFamily="2" charset="77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2551FF-3F7E-D04F-9A5B-2899E49531F1}"/>
                </a:ext>
              </a:extLst>
            </p:cNvPr>
            <p:cNvSpPr txBox="1"/>
            <p:nvPr/>
          </p:nvSpPr>
          <p:spPr>
            <a:xfrm>
              <a:off x="1904163" y="5872919"/>
              <a:ext cx="2543008" cy="50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Halving the Input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136FEC7-D762-DE4B-AEB7-B1774A4FCC31}"/>
              </a:ext>
            </a:extLst>
          </p:cNvPr>
          <p:cNvSpPr txBox="1"/>
          <p:nvPr/>
        </p:nvSpPr>
        <p:spPr>
          <a:xfrm>
            <a:off x="6536190" y="4675017"/>
            <a:ext cx="109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f(n) = 1</a:t>
            </a:r>
          </a:p>
        </p:txBody>
      </p:sp>
    </p:spTree>
    <p:extLst>
      <p:ext uri="{BB962C8B-B14F-4D97-AF65-F5344CB8AC3E}">
        <p14:creationId xmlns:p14="http://schemas.microsoft.com/office/powerpoint/2010/main" val="32014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438B2085-DEDB-F844-A329-C1081E6C8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Search Runtime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CF38B9A-BE95-2F4C-A97C-75A3039E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5240" y="1463857"/>
            <a:ext cx="5520760" cy="484550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an array of size n, eliminate ½ until 1 element remains.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n, n/2, n/4, n/8, ..., 4, 2, 1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divisions does that take?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Think of it from the other direction: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times do I have to multiply by 2 to reach n?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1, 2, 4, 8, ..., n/4, n/2, 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Call this number of multiplications "x".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x</a:t>
            </a:r>
            <a:r>
              <a:rPr lang="en-US" altLang="en-US" dirty="0">
                <a:ea typeface="ＭＳ Ｐゴシック" panose="020B0600070205080204" pitchFamily="34" charset="-128"/>
              </a:rPr>
              <a:t>	= n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x	= log</a:t>
            </a:r>
            <a:r>
              <a:rPr lang="en-US" altLang="en-US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ea typeface="ＭＳ Ｐゴシック" panose="020B0600070205080204" pitchFamily="34" charset="-128"/>
              </a:rPr>
              <a:t> n</a:t>
            </a:r>
          </a:p>
          <a:p>
            <a:pPr lvl="1" eaLnBrk="1" hangingPunct="1"/>
            <a:endParaRPr lang="en-US" altLang="en-US" sz="1200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Binary search is in the </a:t>
            </a:r>
            <a:r>
              <a:rPr lang="en-US" altLang="en-US" b="1" dirty="0">
                <a:ea typeface="ＭＳ Ｐゴシック" panose="020B0600070205080204" pitchFamily="34" charset="-128"/>
              </a:rPr>
              <a:t>logarithmic</a:t>
            </a:r>
            <a:r>
              <a:rPr lang="en-US" altLang="en-US" dirty="0">
                <a:ea typeface="ＭＳ Ｐゴシック" panose="020B0600070205080204" pitchFamily="34" charset="-128"/>
              </a:rPr>
              <a:t> complexity class.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2800775-E254-D446-BE52-455D97826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8433" y="992580"/>
                <a:ext cx="4864065" cy="5316781"/>
              </a:xfrm>
              <a:prstGeom prst="rect">
                <a:avLst/>
              </a:prstGeom>
              <a:solidFill>
                <a:srgbClr val="B6A479">
                  <a:alpha val="58000"/>
                </a:srgbClr>
              </a:solidFill>
              <a:ln>
                <a:noFill/>
              </a:ln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b="1" dirty="0"/>
                  <a:t>Logarithm – inverse of exponentials</a:t>
                </a:r>
              </a:p>
              <a:p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=4⇒2=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=9⇒2=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2800775-E254-D446-BE52-455D9782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433" y="992580"/>
                <a:ext cx="4864065" cy="5316781"/>
              </a:xfrm>
              <a:prstGeom prst="rect">
                <a:avLst/>
              </a:prstGeom>
              <a:blipFill>
                <a:blip r:embed="rId3"/>
                <a:stretch>
                  <a:fillRect l="-2344" t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FF4576-C7F7-4149-958B-C4D3BB538B56}"/>
              </a:ext>
            </a:extLst>
          </p:cNvPr>
          <p:cNvGraphicFramePr>
            <a:graphicFrameLocks/>
          </p:cNvGraphicFramePr>
          <p:nvPr/>
        </p:nvGraphicFramePr>
        <p:xfrm>
          <a:off x="7233997" y="3508237"/>
          <a:ext cx="4192935" cy="251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6AB85C-847E-6B45-B7F6-EE4DA93C0518}"/>
                  </a:ext>
                </a:extLst>
              </p:cNvPr>
              <p:cNvSpPr txBox="1"/>
              <p:nvPr/>
            </p:nvSpPr>
            <p:spPr>
              <a:xfrm>
                <a:off x="6898433" y="1463857"/>
                <a:ext cx="370538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6AB85C-847E-6B45-B7F6-EE4DA93C0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433" y="1463857"/>
                <a:ext cx="3705387" cy="307777"/>
              </a:xfrm>
              <a:prstGeom prst="rect">
                <a:avLst/>
              </a:prstGeom>
              <a:blipFill>
                <a:blip r:embed="rId5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1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3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E947D-1599-1B45-9F7E-B7BF15FE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97024" y="1031200"/>
            <a:ext cx="7659191" cy="5600668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45A9E8D4-126E-6741-A534-B9B7356D3141}"/>
              </a:ext>
            </a:extLst>
          </p:cNvPr>
          <p:cNvSpPr/>
          <p:nvPr/>
        </p:nvSpPr>
        <p:spPr>
          <a:xfrm>
            <a:off x="9179753" y="2081080"/>
            <a:ext cx="2256043" cy="1347920"/>
          </a:xfrm>
          <a:prstGeom prst="wedgeRectCallout">
            <a:avLst>
              <a:gd name="adj1" fmla="val -91221"/>
              <a:gd name="adj2" fmla="val 165160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Project 1 </a:t>
            </a:r>
            <a:r>
              <a:rPr lang="en-US" dirty="0"/>
              <a:t>(Deques) due Wednesday 10/14 11:59pm PDT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592FD25A-4BCE-2846-B817-ECF334BB78DE}"/>
              </a:ext>
            </a:extLst>
          </p:cNvPr>
          <p:cNvSpPr/>
          <p:nvPr/>
        </p:nvSpPr>
        <p:spPr>
          <a:xfrm>
            <a:off x="9662004" y="4290880"/>
            <a:ext cx="2256043" cy="1347920"/>
          </a:xfrm>
          <a:prstGeom prst="wedgeRectCallout">
            <a:avLst>
              <a:gd name="adj1" fmla="val -59646"/>
              <a:gd name="adj2" fmla="val 77928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Exercise 1</a:t>
            </a:r>
            <a:r>
              <a:rPr lang="en-US" dirty="0"/>
              <a:t> (written, individual) due Friday 10/16 11:59pm PDT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2EE12CD-6DFC-6C49-B250-9D5015D63CBF}"/>
              </a:ext>
            </a:extLst>
          </p:cNvPr>
          <p:cNvSpPr/>
          <p:nvPr/>
        </p:nvSpPr>
        <p:spPr>
          <a:xfrm>
            <a:off x="1127669" y="1982581"/>
            <a:ext cx="2616232" cy="1762515"/>
          </a:xfrm>
          <a:prstGeom prst="wedgeRectCallout">
            <a:avLst>
              <a:gd name="adj1" fmla="val 22993"/>
              <a:gd name="adj2" fmla="val 73048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Remember you can submit </a:t>
            </a:r>
            <a:r>
              <a:rPr lang="en-US" sz="1600" b="1" dirty="0"/>
              <a:t>Anonymous Feedback</a:t>
            </a:r>
            <a:r>
              <a:rPr lang="en-US" sz="1600" dirty="0"/>
              <a:t>! Especially in this online world, we are extremely grateful for your insight!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8C2A-1315-184A-8DC4-3325ACA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Just Saw: A Leap of Intuition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4EED3-979A-8D42-8584-56EA46064397}"/>
              </a:ext>
            </a:extLst>
          </p:cNvPr>
          <p:cNvSpPr txBox="1"/>
          <p:nvPr/>
        </p:nvSpPr>
        <p:spPr>
          <a:xfrm>
            <a:off x="1943801" y="387028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binarySearch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44DC7E-F3B9-7340-B0DD-3CC81B6C958E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506E0E-13B1-154E-BF5F-176862CAA329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D7FB7E-C1F2-8C46-A101-579C0F178929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BFAEB2EC-8F2E-484F-9E2C-0C4EFC339E6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E107F-E92B-A641-A1E7-EF62E424CBC3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B2E8CB-D7CD-4942-A1CA-D80E3B5E0FBA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629493-5613-DF45-B690-272C13D900E3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E381162A-CC0F-2846-8284-8A8287B0609B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8CF460-1170-B241-9E4B-C26B16F54F3F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732297-9D41-7B44-8D9D-32423D32E32D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5F9816-9E5D-C74E-9347-2E7B6A8622A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79D59860-E2B6-9949-84A5-156B195BCF18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516D241-8B05-4847-B8B4-0CFCF7E081B0}"/>
              </a:ext>
            </a:extLst>
          </p:cNvPr>
          <p:cNvSpPr txBox="1"/>
          <p:nvPr/>
        </p:nvSpPr>
        <p:spPr>
          <a:xfrm>
            <a:off x="10948914" y="1107359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EA8C90-5AE1-FD40-8159-DD363C35381F}"/>
                  </a:ext>
                </a:extLst>
              </p:cNvPr>
              <p:cNvSpPr txBox="1"/>
              <p:nvPr/>
            </p:nvSpPr>
            <p:spPr>
              <a:xfrm>
                <a:off x="10955460" y="2745717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/>
                  <a:t>(1)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EA8C90-5AE1-FD40-8159-DD363C35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460" y="2745717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028A3AC-3B3B-4343-8CC3-0F646C500752}"/>
              </a:ext>
            </a:extLst>
          </p:cNvPr>
          <p:cNvSpPr txBox="1"/>
          <p:nvPr/>
        </p:nvSpPr>
        <p:spPr>
          <a:xfrm>
            <a:off x="10947644" y="1916097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Θ</a:t>
            </a:r>
            <a:r>
              <a:rPr lang="en-US" sz="2400" i="1" dirty="0"/>
              <a:t>(1)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1EC77A-9D47-274C-8E59-FC26262EC589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FBFE885-70A5-9742-8B71-72AAB057CA7E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D4B4C2-5B33-CB44-9563-21CA0966BB72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0070B825-4A61-F948-BB2C-47BDC7C193A7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8B4B6E4-87CC-5248-A58B-CCF92B8594DB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1CCB2C-660D-7343-8E37-371251A6D01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078FCFE-FC32-1547-B08D-EB6C1038DDC1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FB71EE5-BD24-6F46-A8C4-8801898E7546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A7BFFF-A01F-164C-BF5C-57DE23DECB77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BC41F7F-0997-0747-8CCD-673107298419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C9FC454-3A65-8C45-B588-E2C5B310DD39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30DA1ECB-7834-2D40-8372-887B8ECA07D6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42410EB-1384-C04C-BC8E-F1D6806CF985}"/>
              </a:ext>
            </a:extLst>
          </p:cNvPr>
          <p:cNvSpPr txBox="1"/>
          <p:nvPr/>
        </p:nvSpPr>
        <p:spPr>
          <a:xfrm>
            <a:off x="10948363" y="3741937"/>
            <a:ext cx="134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O(log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665C16-A0BA-2F4C-A5E1-B938462DE967}"/>
                  </a:ext>
                </a:extLst>
              </p:cNvPr>
              <p:cNvSpPr txBox="1"/>
              <p:nvPr/>
            </p:nvSpPr>
            <p:spPr>
              <a:xfrm>
                <a:off x="10954910" y="5380295"/>
                <a:ext cx="1339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/>
                  <a:t>(log n)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665C16-A0BA-2F4C-A5E1-B938462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910" y="5380295"/>
                <a:ext cx="1339472" cy="461665"/>
              </a:xfrm>
              <a:prstGeom prst="rect">
                <a:avLst/>
              </a:prstGeom>
              <a:blipFill>
                <a:blip r:embed="rId4"/>
                <a:stretch>
                  <a:fillRect l="-94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0C23D4D-F38C-6546-8A27-0E886FABA501}"/>
              </a:ext>
            </a:extLst>
          </p:cNvPr>
          <p:cNvSpPr txBox="1"/>
          <p:nvPr/>
        </p:nvSpPr>
        <p:spPr>
          <a:xfrm>
            <a:off x="10947094" y="4550675"/>
            <a:ext cx="136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Θ</a:t>
            </a:r>
            <a:r>
              <a:rPr lang="en-US" sz="2400" i="1" dirty="0"/>
              <a:t>(log n)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AC45DE-41F6-344F-A388-B99D3054A68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34E88FC-38FD-0D47-9A55-731B145104C1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DCD963-1684-034E-A101-08557A72075B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4A570E8-EFE5-3D49-9898-4D8E23B7C26D}"/>
              </a:ext>
            </a:extLst>
          </p:cNvPr>
          <p:cNvSpPr/>
          <p:nvPr/>
        </p:nvSpPr>
        <p:spPr>
          <a:xfrm>
            <a:off x="3252184" y="3361932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E210D9A-6127-AF4F-A9C9-26CCAE734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03" y="2753637"/>
            <a:ext cx="2633641" cy="161416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B0AD9A4-4B9A-EB4C-8727-D25CFD677DAE}"/>
              </a:ext>
            </a:extLst>
          </p:cNvPr>
          <p:cNvSpPr txBox="1"/>
          <p:nvPr/>
        </p:nvSpPr>
        <p:spPr>
          <a:xfrm>
            <a:off x="4779327" y="2001189"/>
            <a:ext cx="226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Best Case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First element matches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44DBA3-61A2-7448-B8A0-B96A1A4773A8}"/>
              </a:ext>
            </a:extLst>
          </p:cNvPr>
          <p:cNvSpPr txBox="1"/>
          <p:nvPr/>
        </p:nvSpPr>
        <p:spPr>
          <a:xfrm>
            <a:off x="4839448" y="4441279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Worst Case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Split log(n) times</a:t>
            </a:r>
          </a:p>
        </p:txBody>
      </p:sp>
      <p:sp>
        <p:nvSpPr>
          <p:cNvPr id="86" name="Bent Arrow 85">
            <a:extLst>
              <a:ext uri="{FF2B5EF4-FFF2-40B4-BE49-F238E27FC236}">
                <a16:creationId xmlns:a16="http://schemas.microsoft.com/office/drawing/2014/main" id="{1FC39412-B6A9-AC44-8F3D-D514560BF68B}"/>
              </a:ext>
            </a:extLst>
          </p:cNvPr>
          <p:cNvSpPr/>
          <p:nvPr/>
        </p:nvSpPr>
        <p:spPr>
          <a:xfrm>
            <a:off x="3340071" y="2110828"/>
            <a:ext cx="1235783" cy="835701"/>
          </a:xfrm>
          <a:prstGeom prst="bentArrow">
            <a:avLst>
              <a:gd name="adj1" fmla="val 33991"/>
              <a:gd name="adj2" fmla="val 25000"/>
              <a:gd name="adj3" fmla="val 39129"/>
              <a:gd name="adj4" fmla="val 43750"/>
            </a:avLst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Bent Arrow 86">
            <a:extLst>
              <a:ext uri="{FF2B5EF4-FFF2-40B4-BE49-F238E27FC236}">
                <a16:creationId xmlns:a16="http://schemas.microsoft.com/office/drawing/2014/main" id="{CF4BE081-8F86-694C-8957-303C86D25243}"/>
              </a:ext>
            </a:extLst>
          </p:cNvPr>
          <p:cNvSpPr/>
          <p:nvPr/>
        </p:nvSpPr>
        <p:spPr>
          <a:xfrm flipV="1">
            <a:off x="3371032" y="4088377"/>
            <a:ext cx="1235783" cy="835701"/>
          </a:xfrm>
          <a:prstGeom prst="bentArrow">
            <a:avLst>
              <a:gd name="adj1" fmla="val 33991"/>
              <a:gd name="adj2" fmla="val 25000"/>
              <a:gd name="adj3" fmla="val 39129"/>
              <a:gd name="adj4" fmla="val 43750"/>
            </a:avLst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0402323D-43D0-9747-8B58-ED8CFAC75FFA}"/>
              </a:ext>
            </a:extLst>
          </p:cNvPr>
          <p:cNvSpPr/>
          <p:nvPr/>
        </p:nvSpPr>
        <p:spPr>
          <a:xfrm>
            <a:off x="7222084" y="2056008"/>
            <a:ext cx="1842403" cy="536692"/>
          </a:xfrm>
          <a:prstGeom prst="rightArrow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99B4839E-CC1D-FD47-B713-58663C54B817}"/>
              </a:ext>
            </a:extLst>
          </p:cNvPr>
          <p:cNvSpPr/>
          <p:nvPr/>
        </p:nvSpPr>
        <p:spPr>
          <a:xfrm>
            <a:off x="7222084" y="4475648"/>
            <a:ext cx="1842403" cy="536692"/>
          </a:xfrm>
          <a:prstGeom prst="rightArrow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1BB1A47-816C-2B49-ACBF-EEBD350BFE11}"/>
              </a:ext>
            </a:extLst>
          </p:cNvPr>
          <p:cNvSpPr txBox="1"/>
          <p:nvPr/>
        </p:nvSpPr>
        <p:spPr>
          <a:xfrm>
            <a:off x="208468" y="5465761"/>
            <a:ext cx="5514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identified the best and worst cases – a good start!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we didn’t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Step 1: model the code as a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Step 2: analyze that function to find its bounds</a:t>
            </a:r>
          </a:p>
        </p:txBody>
      </p:sp>
    </p:spTree>
    <p:extLst>
      <p:ext uri="{BB962C8B-B14F-4D97-AF65-F5344CB8AC3E}">
        <p14:creationId xmlns:p14="http://schemas.microsoft.com/office/powerpoint/2010/main" val="18377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 animBg="1"/>
      <p:bldP spid="87" grpId="0" animBg="1"/>
      <p:bldP spid="88" grpId="0" animBg="1"/>
      <p:bldP spid="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Goal: A Complete Toolchain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E87312-CA7D-EF4D-9F10-437D572CBBAA}"/>
              </a:ext>
            </a:extLst>
          </p:cNvPr>
          <p:cNvSpPr txBox="1"/>
          <p:nvPr/>
        </p:nvSpPr>
        <p:spPr>
          <a:xfrm>
            <a:off x="1943801" y="3870288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binarySearch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34C2638-337F-3F41-BF56-C3DB323132F9}"/>
              </a:ext>
            </a:extLst>
          </p:cNvPr>
          <p:cNvSpPr txBox="1"/>
          <p:nvPr/>
        </p:nvSpPr>
        <p:spPr>
          <a:xfrm>
            <a:off x="10948914" y="1107359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/>
              <p:nvPr/>
            </p:nvSpPr>
            <p:spPr>
              <a:xfrm>
                <a:off x="10955460" y="2745717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/>
                  <a:t>(1)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460" y="2745717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71A548B2-E43F-584A-B3D3-3325E82E119C}"/>
              </a:ext>
            </a:extLst>
          </p:cNvPr>
          <p:cNvSpPr txBox="1"/>
          <p:nvPr/>
        </p:nvSpPr>
        <p:spPr>
          <a:xfrm>
            <a:off x="10947644" y="1916097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Θ</a:t>
            </a:r>
            <a:r>
              <a:rPr lang="en-US" sz="2400" i="1" dirty="0"/>
              <a:t>(1)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3747-30A8-8D4B-B5EE-C1C783C81265}"/>
              </a:ext>
            </a:extLst>
          </p:cNvPr>
          <p:cNvGrpSpPr/>
          <p:nvPr/>
        </p:nvGrpSpPr>
        <p:grpSpPr>
          <a:xfrm>
            <a:off x="6988225" y="968925"/>
            <a:ext cx="2621350" cy="2397759"/>
            <a:chOff x="6749686" y="958986"/>
            <a:chExt cx="2621350" cy="23977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F8450-9037-8741-9ACA-DCC6576A19C3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6D61E28-3E13-9B46-81B4-8D4DF359AD05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1C1BFD-B54A-FE43-9FA5-63220D269FF1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096B28-8597-2C4F-ADF2-DECEA02B948D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F58D939C-F7CF-AC4C-B404-0B0DD3FD00F5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03DF225A-A332-B84F-ACC4-7588BABB9A27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709448-7B05-984A-92EC-2F1B30F64258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D2CA267-97ED-9D4E-B4CA-833160EBFD66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FEB939-17BE-EF4A-A290-C29073D2B490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F4081E75-2DE2-8348-9FC7-8BC3F3BED259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EEB188-26D8-524F-BE86-8FBD623C847D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203740-C6B6-0F45-AD8C-366A63A43343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18A27D-DE71-6F44-9E02-A90AC0E9CAA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FAB10FF-2006-9242-AF7F-7FABA778671C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D93A5-87C4-374B-8B67-B833EB9F2F9D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71531-9DA1-1841-A05E-BAE4FFF4943F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13A201E-6E47-8942-B1AC-95224D0C408B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94F64AD7-433B-BC4A-A6FB-664E1A03C5A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C1E624-E40A-E64B-8C73-F6CDFC82B1D4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9D01AA-D383-AF4E-A520-432B78CB3C43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987150-6FE3-914A-B8FF-E3E7D2EAB12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9324A0F6-634E-9F45-B9D9-389F1125E4F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1CEEDB2D-8799-084D-B767-D7F6D419E7F2}"/>
              </a:ext>
            </a:extLst>
          </p:cNvPr>
          <p:cNvSpPr txBox="1"/>
          <p:nvPr/>
        </p:nvSpPr>
        <p:spPr>
          <a:xfrm>
            <a:off x="10948363" y="3741937"/>
            <a:ext cx="134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O(log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03DCABC-8659-E546-BB99-B75416B24E2F}"/>
                  </a:ext>
                </a:extLst>
              </p:cNvPr>
              <p:cNvSpPr txBox="1"/>
              <p:nvPr/>
            </p:nvSpPr>
            <p:spPr>
              <a:xfrm>
                <a:off x="10954910" y="5380295"/>
                <a:ext cx="1339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/>
                  <a:t>(log n)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03DCABC-8659-E546-BB99-B75416B24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910" y="5380295"/>
                <a:ext cx="1339472" cy="461665"/>
              </a:xfrm>
              <a:prstGeom prst="rect">
                <a:avLst/>
              </a:prstGeom>
              <a:blipFill>
                <a:blip r:embed="rId4"/>
                <a:stretch>
                  <a:fillRect l="-94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0D085DF5-4BED-434C-B57C-7276F35E328C}"/>
              </a:ext>
            </a:extLst>
          </p:cNvPr>
          <p:cNvSpPr txBox="1"/>
          <p:nvPr/>
        </p:nvSpPr>
        <p:spPr>
          <a:xfrm>
            <a:off x="10947094" y="4550675"/>
            <a:ext cx="136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Θ</a:t>
            </a:r>
            <a:r>
              <a:rPr lang="en-US" sz="2400" i="1" dirty="0"/>
              <a:t>(log n)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6227A-8A11-0441-A23D-7E2A2E882955}"/>
              </a:ext>
            </a:extLst>
          </p:cNvPr>
          <p:cNvGrpSpPr/>
          <p:nvPr/>
        </p:nvGrpSpPr>
        <p:grpSpPr>
          <a:xfrm>
            <a:off x="5696634" y="1806701"/>
            <a:ext cx="1528595" cy="722262"/>
            <a:chOff x="5745012" y="1755333"/>
            <a:chExt cx="1528595" cy="722262"/>
          </a:xfrm>
        </p:grpSpPr>
        <p:sp>
          <p:nvSpPr>
            <p:cNvPr id="13" name="Stored Data 12">
              <a:extLst>
                <a:ext uri="{FF2B5EF4-FFF2-40B4-BE49-F238E27FC236}">
                  <a16:creationId xmlns:a16="http://schemas.microsoft.com/office/drawing/2014/main" id="{82AC968E-2BF8-C442-9239-906B4FA60E15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858C8F-D518-A145-857B-3B9ECDD65790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22CAF6-B33B-9946-A0FC-BA37885C2FA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BEST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22EA3B8-2731-B24E-B19F-6D846273E25C}"/>
              </a:ext>
            </a:extLst>
          </p:cNvPr>
          <p:cNvGrpSpPr/>
          <p:nvPr/>
        </p:nvGrpSpPr>
        <p:grpSpPr>
          <a:xfrm>
            <a:off x="6983179" y="3603841"/>
            <a:ext cx="2621350" cy="2397759"/>
            <a:chOff x="6749686" y="958986"/>
            <a:chExt cx="2621350" cy="239775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1561FA-1B74-CD42-8250-91B14A9C8034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C40B7B-80C5-E846-8E2A-CBF9AD6022B5}"/>
                </a:ext>
              </a:extLst>
            </p:cNvPr>
            <p:cNvSpPr/>
            <p:nvPr/>
          </p:nvSpPr>
          <p:spPr>
            <a:xfrm>
              <a:off x="8854804" y="179693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B1FE961-A1C9-BE44-9478-754A47E31BEC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5877A3A-E06D-C243-AF0E-E1B986D8EFC4}"/>
                </a:ext>
              </a:extLst>
            </p:cNvPr>
            <p:cNvSpPr/>
            <p:nvPr/>
          </p:nvSpPr>
          <p:spPr>
            <a:xfrm>
              <a:off x="8853800" y="958986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7817FF84-1E3B-E247-8F8E-7D381634C2D0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iangle 153">
              <a:extLst>
                <a:ext uri="{FF2B5EF4-FFF2-40B4-BE49-F238E27FC236}">
                  <a16:creationId xmlns:a16="http://schemas.microsoft.com/office/drawing/2014/main" id="{81B5D308-B2EF-B247-9C5D-34961BDFD35F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99C4716-DF9F-684C-97BF-39CC963B56C8}"/>
                </a:ext>
              </a:extLst>
            </p:cNvPr>
            <p:cNvSpPr/>
            <p:nvPr/>
          </p:nvSpPr>
          <p:spPr>
            <a:xfrm>
              <a:off x="8853598" y="263482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91BF28F7-EDCC-6340-A2F3-5DBA210F39CE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989EEA0-394A-A44E-B8E3-5AD8EF651948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58" name="Triangle 157">
              <a:extLst>
                <a:ext uri="{FF2B5EF4-FFF2-40B4-BE49-F238E27FC236}">
                  <a16:creationId xmlns:a16="http://schemas.microsoft.com/office/drawing/2014/main" id="{CA73AFA5-ECB9-A249-9227-C65D57C01C8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22B5A4-BFB7-AB43-9124-D9612D6A82E5}"/>
              </a:ext>
            </a:extLst>
          </p:cNvPr>
          <p:cNvGrpSpPr/>
          <p:nvPr/>
        </p:nvGrpSpPr>
        <p:grpSpPr>
          <a:xfrm>
            <a:off x="5692989" y="4441279"/>
            <a:ext cx="1528595" cy="722262"/>
            <a:chOff x="5745012" y="1755333"/>
            <a:chExt cx="1528595" cy="722262"/>
          </a:xfrm>
        </p:grpSpPr>
        <p:sp>
          <p:nvSpPr>
            <p:cNvPr id="160" name="Stored Data 159">
              <a:extLst>
                <a:ext uri="{FF2B5EF4-FFF2-40B4-BE49-F238E27FC236}">
                  <a16:creationId xmlns:a16="http://schemas.microsoft.com/office/drawing/2014/main" id="{F51907EA-C13D-AB45-A8D0-3DC4981509F1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3AF056-E8E3-184D-8B7F-7DEF423270B7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5A5A1BA-C3B8-9948-9C72-C66A4B4F1791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WORST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309BF90-3712-624D-B30D-1E26A2ED6AA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8A946-E7C0-2D45-90CE-75AE2C908782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D4E6DD-F8AA-EC47-B2FF-A66FC3535098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14DED06-A758-FB4C-896B-84BF874EAD1F}"/>
              </a:ext>
            </a:extLst>
          </p:cNvPr>
          <p:cNvSpPr txBox="1"/>
          <p:nvPr/>
        </p:nvSpPr>
        <p:spPr>
          <a:xfrm>
            <a:off x="6380112" y="2486015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???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DBC0B07-E2B0-5C4A-8D2E-34C6A8B23391}"/>
              </a:ext>
            </a:extLst>
          </p:cNvPr>
          <p:cNvSpPr txBox="1"/>
          <p:nvPr/>
        </p:nvSpPr>
        <p:spPr>
          <a:xfrm>
            <a:off x="6380111" y="5181564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???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8002039" y="1156661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74C5AC2-CF52-FF41-A457-149915961AA6}"/>
              </a:ext>
            </a:extLst>
          </p:cNvPr>
          <p:cNvSpPr/>
          <p:nvPr/>
        </p:nvSpPr>
        <p:spPr>
          <a:xfrm>
            <a:off x="8002039" y="37926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26E010-B584-2543-B84A-E0B6924ACD2D}"/>
              </a:ext>
            </a:extLst>
          </p:cNvPr>
          <p:cNvGrpSpPr/>
          <p:nvPr/>
        </p:nvGrpSpPr>
        <p:grpSpPr>
          <a:xfrm>
            <a:off x="3252184" y="1807351"/>
            <a:ext cx="2682670" cy="3355852"/>
            <a:chOff x="3252184" y="1807351"/>
            <a:chExt cx="2682670" cy="335585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CA9061-4C6E-9E44-A6EB-86C61DA84596}"/>
                </a:ext>
              </a:extLst>
            </p:cNvPr>
            <p:cNvSpPr/>
            <p:nvPr/>
          </p:nvSpPr>
          <p:spPr>
            <a:xfrm>
              <a:off x="3253056" y="3125994"/>
              <a:ext cx="389185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42E3BE1E-0C24-BC4F-BFC1-3B55B15DB34E}"/>
                </a:ext>
              </a:extLst>
            </p:cNvPr>
            <p:cNvSpPr/>
            <p:nvPr/>
          </p:nvSpPr>
          <p:spPr>
            <a:xfrm rot="16200000">
              <a:off x="2794052" y="2598231"/>
              <a:ext cx="3353912" cy="1776029"/>
            </a:xfrm>
            <a:prstGeom prst="trapezoid">
              <a:avLst>
                <a:gd name="adj" fmla="val 766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2C667A-DE3C-984B-8011-160D6B866239}"/>
                </a:ext>
              </a:extLst>
            </p:cNvPr>
            <p:cNvSpPr/>
            <p:nvPr/>
          </p:nvSpPr>
          <p:spPr>
            <a:xfrm>
              <a:off x="5335022" y="1807351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5611AFBD-DBEA-9245-8C4B-0A38C7DE76E3}"/>
                </a:ext>
              </a:extLst>
            </p:cNvPr>
            <p:cNvSpPr/>
            <p:nvPr/>
          </p:nvSpPr>
          <p:spPr>
            <a:xfrm>
              <a:off x="4043415" y="3156866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AF9A7BA-4AC6-E543-BDD6-4AAB963B162C}"/>
                </a:ext>
              </a:extLst>
            </p:cNvPr>
            <p:cNvSpPr/>
            <p:nvPr/>
          </p:nvSpPr>
          <p:spPr>
            <a:xfrm>
              <a:off x="5356810" y="4441279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59E73F0-E820-494E-B00B-EFF79F0D5597}"/>
                </a:ext>
              </a:extLst>
            </p:cNvPr>
            <p:cNvSpPr txBox="1"/>
            <p:nvPr/>
          </p:nvSpPr>
          <p:spPr>
            <a:xfrm>
              <a:off x="4092197" y="3135032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Case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36" name="Stored Data 135">
              <a:extLst>
                <a:ext uri="{FF2B5EF4-FFF2-40B4-BE49-F238E27FC236}">
                  <a16:creationId xmlns:a16="http://schemas.microsoft.com/office/drawing/2014/main" id="{EDE3BEAC-12A8-134C-B798-D2904D4FD79B}"/>
                </a:ext>
              </a:extLst>
            </p:cNvPr>
            <p:cNvSpPr/>
            <p:nvPr/>
          </p:nvSpPr>
          <p:spPr>
            <a:xfrm flipH="1">
              <a:off x="5127116" y="203511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Stored Data 162">
              <a:extLst>
                <a:ext uri="{FF2B5EF4-FFF2-40B4-BE49-F238E27FC236}">
                  <a16:creationId xmlns:a16="http://schemas.microsoft.com/office/drawing/2014/main" id="{AB25265B-588D-8F4D-BF32-70CED51F5966}"/>
                </a:ext>
              </a:extLst>
            </p:cNvPr>
            <p:cNvSpPr/>
            <p:nvPr/>
          </p:nvSpPr>
          <p:spPr>
            <a:xfrm flipH="1">
              <a:off x="5111555" y="465978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1DEF0B-91EC-E84E-A901-A6E8FCE2C11D}"/>
                </a:ext>
              </a:extLst>
            </p:cNvPr>
            <p:cNvSpPr/>
            <p:nvPr/>
          </p:nvSpPr>
          <p:spPr>
            <a:xfrm>
              <a:off x="3252184" y="3361932"/>
              <a:ext cx="237697" cy="237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36341-E143-2148-9AE5-9F901C23AB65}"/>
                </a:ext>
              </a:extLst>
            </p:cNvPr>
            <p:cNvSpPr/>
            <p:nvPr/>
          </p:nvSpPr>
          <p:spPr>
            <a:xfrm>
              <a:off x="4198887" y="2227116"/>
              <a:ext cx="518601" cy="5186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1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C98F016B-1BEC-F84E-B3FC-CF056C619694}"/>
              </a:ext>
            </a:extLst>
          </p:cNvPr>
          <p:cNvSpPr txBox="1"/>
          <p:nvPr/>
        </p:nvSpPr>
        <p:spPr>
          <a:xfrm>
            <a:off x="193396" y="5742361"/>
            <a:ext cx="599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want to be able to use our algorithmic analysis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do that, we need an essential intermediate: to model the code with runtime functions </a:t>
            </a:r>
          </a:p>
        </p:txBody>
      </p:sp>
    </p:spTree>
    <p:extLst>
      <p:ext uri="{BB962C8B-B14F-4D97-AF65-F5344CB8AC3E}">
        <p14:creationId xmlns:p14="http://schemas.microsoft.com/office/powerpoint/2010/main" val="32614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Binary Search</a:t>
            </a:r>
          </a:p>
        </p:txBody>
      </p:sp>
      <p:sp useBgFill="1">
        <p:nvSpPr>
          <p:cNvPr id="20" name="Content Placeholder 2">
            <a:extLst>
              <a:ext uri="{FF2B5EF4-FFF2-40B4-BE49-F238E27FC236}">
                <a16:creationId xmlns:a16="http://schemas.microsoft.com/office/drawing/2014/main" id="{11EDD654-A1CF-DF45-B75C-B8634873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9128646" cy="4845504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pc="20" dirty="0">
                <a:solidFill>
                  <a:srgbClr val="8599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spc="2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binarySearch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toFind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DD6EFC-AD14-CD4D-ADBD-CF223EA06CD2}"/>
              </a:ext>
            </a:extLst>
          </p:cNvPr>
          <p:cNvSpPr/>
          <p:nvPr/>
        </p:nvSpPr>
        <p:spPr>
          <a:xfrm>
            <a:off x="4504694" y="1831125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9E02BEAA-E463-E647-A5CB-E2C6F6DAB850}"/>
              </a:ext>
            </a:extLst>
          </p:cNvPr>
          <p:cNvSpPr/>
          <p:nvPr/>
        </p:nvSpPr>
        <p:spPr>
          <a:xfrm>
            <a:off x="4204252" y="1798982"/>
            <a:ext cx="159026" cy="36833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B1B0B94-6DDA-3942-8803-91267A73B7A9}"/>
              </a:ext>
            </a:extLst>
          </p:cNvPr>
          <p:cNvSpPr/>
          <p:nvPr/>
        </p:nvSpPr>
        <p:spPr>
          <a:xfrm>
            <a:off x="5018471" y="2763971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+4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3C78ACA-94E9-294A-B249-2250C7CD8BA2}"/>
              </a:ext>
            </a:extLst>
          </p:cNvPr>
          <p:cNvSpPr/>
          <p:nvPr/>
        </p:nvSpPr>
        <p:spPr>
          <a:xfrm>
            <a:off x="4665699" y="2347500"/>
            <a:ext cx="191765" cy="1136988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986102C1-76DA-D248-B18E-23A634042681}"/>
              </a:ext>
            </a:extLst>
          </p:cNvPr>
          <p:cNvSpPr/>
          <p:nvPr/>
        </p:nvSpPr>
        <p:spPr>
          <a:xfrm>
            <a:off x="4469918" y="3966227"/>
            <a:ext cx="157837" cy="62909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E85AED6-403F-F242-87E9-2AFFB237479D}"/>
              </a:ext>
            </a:extLst>
          </p:cNvPr>
          <p:cNvSpPr/>
          <p:nvPr/>
        </p:nvSpPr>
        <p:spPr>
          <a:xfrm>
            <a:off x="4761582" y="412875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+6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53267D4-70C1-FE4C-8D11-3DA13C6A87A4}"/>
              </a:ext>
            </a:extLst>
          </p:cNvPr>
          <p:cNvSpPr/>
          <p:nvPr/>
        </p:nvSpPr>
        <p:spPr>
          <a:xfrm>
            <a:off x="7336266" y="3966228"/>
            <a:ext cx="157837" cy="1788530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D6E8092-ACEF-9B47-BE16-8A3F10BCA67C}"/>
              </a:ext>
            </a:extLst>
          </p:cNvPr>
          <p:cNvSpPr/>
          <p:nvPr/>
        </p:nvSpPr>
        <p:spPr>
          <a:xfrm>
            <a:off x="7677168" y="4708470"/>
            <a:ext cx="1056345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???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FE35-20F6-AA40-A90C-2CF3F538220F}"/>
              </a:ext>
            </a:extLst>
          </p:cNvPr>
          <p:cNvSpPr txBox="1"/>
          <p:nvPr/>
        </p:nvSpPr>
        <p:spPr>
          <a:xfrm>
            <a:off x="9407412" y="4272158"/>
            <a:ext cx="224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model a recursive call?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EC5EE8-A74D-3740-B7B7-0DF52672595F}"/>
              </a:ext>
            </a:extLst>
          </p:cNvPr>
          <p:cNvSpPr txBox="1"/>
          <p:nvPr/>
        </p:nvSpPr>
        <p:spPr>
          <a:xfrm>
            <a:off x="9407412" y="5062964"/>
            <a:ext cx="240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Fortunately, we have a tool for this!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ADC91-0AFC-CB46-B8CD-1192DDEF8984}"/>
              </a:ext>
            </a:extLst>
          </p:cNvPr>
          <p:cNvSpPr txBox="1"/>
          <p:nvPr/>
        </p:nvSpPr>
        <p:spPr>
          <a:xfrm>
            <a:off x="5471534" y="179898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EE8023-4CE5-584D-B8A6-48A5DF4DF592}"/>
              </a:ext>
            </a:extLst>
          </p:cNvPr>
          <p:cNvSpPr txBox="1"/>
          <p:nvPr/>
        </p:nvSpPr>
        <p:spPr>
          <a:xfrm>
            <a:off x="6096000" y="2715873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9E47E2-F57B-634B-88A3-020E50C97F23}"/>
              </a:ext>
            </a:extLst>
          </p:cNvPr>
          <p:cNvSpPr txBox="1"/>
          <p:nvPr/>
        </p:nvSpPr>
        <p:spPr>
          <a:xfrm>
            <a:off x="7632441" y="4248132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</p:spTree>
    <p:extLst>
      <p:ext uri="{BB962C8B-B14F-4D97-AF65-F5344CB8AC3E}">
        <p14:creationId xmlns:p14="http://schemas.microsoft.com/office/powerpoint/2010/main" val="28664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" grpId="0"/>
      <p:bldP spid="37" grpId="0"/>
      <p:bldP spid="10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0168961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3"/>
                </a:solidFill>
              </a:rPr>
              <a:t>recurrence</a:t>
            </a:r>
            <a:r>
              <a:rPr lang="en-US" b="1" dirty="0">
                <a:solidFill>
                  <a:srgbClr val="4C3282"/>
                </a:solidFill>
              </a:rPr>
              <a:t> </a:t>
            </a:r>
            <a:r>
              <a:rPr lang="en-US" dirty="0"/>
              <a:t>relation</a:t>
            </a:r>
            <a:r>
              <a:rPr lang="en-US" b="1" dirty="0">
                <a:solidFill>
                  <a:srgbClr val="4C3282"/>
                </a:solidFill>
              </a:rPr>
              <a:t> </a:t>
            </a:r>
            <a:r>
              <a:rPr lang="en-US" dirty="0"/>
              <a:t>is an equation that defines a sequence based on a rule that gives the next term as a function of the previous term(s) </a:t>
            </a:r>
          </a:p>
          <a:p>
            <a:pPr marL="0" indent="0">
              <a:buNone/>
            </a:pPr>
            <a:r>
              <a:rPr lang="en-US" dirty="0"/>
              <a:t>It’s a lot like recursive code:</a:t>
            </a:r>
          </a:p>
          <a:p>
            <a:pPr lvl="1"/>
            <a:r>
              <a:rPr lang="en-US" sz="2200" dirty="0"/>
              <a:t>At least one base case and at least one recursive case</a:t>
            </a:r>
          </a:p>
          <a:p>
            <a:pPr lvl="1"/>
            <a:r>
              <a:rPr lang="en-US" sz="2200" dirty="0"/>
              <a:t>Each case should include the values for n to which it corresponds</a:t>
            </a:r>
          </a:p>
          <a:p>
            <a:pPr lvl="1"/>
            <a:r>
              <a:rPr lang="en-US" sz="2200" dirty="0"/>
              <a:t>The recursive case should reduce the input size in a way that eventually triggers the base case</a:t>
            </a:r>
          </a:p>
          <a:p>
            <a:pPr lvl="1"/>
            <a:r>
              <a:rPr lang="en-US" sz="2200" dirty="0"/>
              <a:t>The cases of your recurrence usually correspond exactly to the cases of the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6A150-239F-6645-8EFB-684255DED5E2}"/>
                  </a:ext>
                </a:extLst>
              </p:cNvPr>
              <p:cNvSpPr txBox="1"/>
              <p:nvPr/>
            </p:nvSpPr>
            <p:spPr>
              <a:xfrm>
                <a:off x="3704711" y="5173922"/>
                <a:ext cx="478257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66A150-239F-6645-8EFB-684255DED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711" y="5173922"/>
                <a:ext cx="4782578" cy="1271438"/>
              </a:xfrm>
              <a:prstGeom prst="rect">
                <a:avLst/>
              </a:prstGeom>
              <a:blipFill>
                <a:blip r:embed="rId3"/>
                <a:stretch>
                  <a:fillRect l="-19629" t="-207843" b="-29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57AAAB-3E2C-EF49-A44A-3447CA0276FE}"/>
              </a:ext>
            </a:extLst>
          </p:cNvPr>
          <p:cNvSpPr txBox="1"/>
          <p:nvPr/>
        </p:nvSpPr>
        <p:spPr>
          <a:xfrm>
            <a:off x="575240" y="5394143"/>
            <a:ext cx="278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generic example of a recurrence:</a:t>
            </a:r>
          </a:p>
        </p:txBody>
      </p:sp>
    </p:spTree>
    <p:extLst>
      <p:ext uri="{BB962C8B-B14F-4D97-AF65-F5344CB8AC3E}">
        <p14:creationId xmlns:p14="http://schemas.microsoft.com/office/powerpoint/2010/main" val="105722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Recurrences: Example 1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9128646" cy="484550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*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2FC1A-117F-F343-98F2-ACD07F6591DD}"/>
              </a:ext>
            </a:extLst>
          </p:cNvPr>
          <p:cNvSpPr/>
          <p:nvPr/>
        </p:nvSpPr>
        <p:spPr>
          <a:xfrm>
            <a:off x="3326831" y="2164668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AB61-9906-E54B-9044-49D290416B6B}"/>
              </a:ext>
            </a:extLst>
          </p:cNvPr>
          <p:cNvSpPr/>
          <p:nvPr/>
        </p:nvSpPr>
        <p:spPr>
          <a:xfrm>
            <a:off x="3011539" y="1917510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4152900" y="21320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3225787" y="309231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0303C2-85AD-F84B-B8E5-63258C76C131}"/>
              </a:ext>
            </a:extLst>
          </p:cNvPr>
          <p:cNvSpPr/>
          <p:nvPr/>
        </p:nvSpPr>
        <p:spPr>
          <a:xfrm>
            <a:off x="5389701" y="3092310"/>
            <a:ext cx="154571" cy="1919372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7528-FCED-B445-BC27-B3B2B6854DDB}"/>
              </a:ext>
            </a:extLst>
          </p:cNvPr>
          <p:cNvSpPr txBox="1"/>
          <p:nvPr/>
        </p:nvSpPr>
        <p:spPr>
          <a:xfrm>
            <a:off x="6592865" y="3031526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3840608" y="4570590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C92ED-14E2-8643-B969-4957BFF68FC4}"/>
              </a:ext>
            </a:extLst>
          </p:cNvPr>
          <p:cNvSpPr txBox="1"/>
          <p:nvPr/>
        </p:nvSpPr>
        <p:spPr>
          <a:xfrm>
            <a:off x="5863220" y="3613665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Non-recursive Work: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8A1E95-442C-8C4E-A2F1-A85270C22B2F}"/>
              </a:ext>
            </a:extLst>
          </p:cNvPr>
          <p:cNvSpPr/>
          <p:nvPr/>
        </p:nvSpPr>
        <p:spPr>
          <a:xfrm>
            <a:off x="8122646" y="3651526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06EE1-2A5D-2B4E-9A1C-72FC69DE1CD5}"/>
              </a:ext>
            </a:extLst>
          </p:cNvPr>
          <p:cNvSpPr txBox="1"/>
          <p:nvPr/>
        </p:nvSpPr>
        <p:spPr>
          <a:xfrm>
            <a:off x="5856729" y="4042071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Recursive Work: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E4948D-B182-BA41-A385-26AA195FA3C0}"/>
              </a:ext>
            </a:extLst>
          </p:cNvPr>
          <p:cNvSpPr/>
          <p:nvPr/>
        </p:nvSpPr>
        <p:spPr>
          <a:xfrm>
            <a:off x="7720515" y="4074714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+ 2*T(n/3)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307547" y="5313189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+4 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47" y="5313189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188" t="-208140" b="-29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8" grpId="1" animBg="1"/>
      <p:bldP spid="9" grpId="0" animBg="1"/>
      <p:bldP spid="10" grpId="0"/>
      <p:bldP spid="11" grpId="0" animBg="1"/>
      <p:bldP spid="11" grpId="1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Recurrences: Example 2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9128646" cy="484550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2FC1A-117F-F343-98F2-ACD07F6591DD}"/>
              </a:ext>
            </a:extLst>
          </p:cNvPr>
          <p:cNvSpPr/>
          <p:nvPr/>
        </p:nvSpPr>
        <p:spPr>
          <a:xfrm>
            <a:off x="3326831" y="2164668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AB61-9906-E54B-9044-49D290416B6B}"/>
              </a:ext>
            </a:extLst>
          </p:cNvPr>
          <p:cNvSpPr/>
          <p:nvPr/>
        </p:nvSpPr>
        <p:spPr>
          <a:xfrm>
            <a:off x="3011539" y="1917510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4152900" y="21320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447303" y="3678951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0303C2-85AD-F84B-B8E5-63258C76C131}"/>
              </a:ext>
            </a:extLst>
          </p:cNvPr>
          <p:cNvSpPr/>
          <p:nvPr/>
        </p:nvSpPr>
        <p:spPr>
          <a:xfrm>
            <a:off x="6312125" y="3393817"/>
            <a:ext cx="154571" cy="2432206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7528-FCED-B445-BC27-B3B2B6854DDB}"/>
              </a:ext>
            </a:extLst>
          </p:cNvPr>
          <p:cNvSpPr txBox="1"/>
          <p:nvPr/>
        </p:nvSpPr>
        <p:spPr>
          <a:xfrm>
            <a:off x="7460925" y="3613665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019609" y="5521977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C92ED-14E2-8643-B969-4957BFF68FC4}"/>
              </a:ext>
            </a:extLst>
          </p:cNvPr>
          <p:cNvSpPr txBox="1"/>
          <p:nvPr/>
        </p:nvSpPr>
        <p:spPr>
          <a:xfrm>
            <a:off x="6731280" y="4195804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Non-recursive Work: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8A1E95-442C-8C4E-A2F1-A85270C22B2F}"/>
              </a:ext>
            </a:extLst>
          </p:cNvPr>
          <p:cNvSpPr/>
          <p:nvPr/>
        </p:nvSpPr>
        <p:spPr>
          <a:xfrm>
            <a:off x="8990706" y="4233665"/>
            <a:ext cx="99135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n + 2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06EE1-2A5D-2B4E-9A1C-72FC69DE1CD5}"/>
              </a:ext>
            </a:extLst>
          </p:cNvPr>
          <p:cNvSpPr txBox="1"/>
          <p:nvPr/>
        </p:nvSpPr>
        <p:spPr>
          <a:xfrm>
            <a:off x="6724789" y="4624210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Recursive Work: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E4948D-B182-BA41-A385-26AA195FA3C0}"/>
              </a:ext>
            </a:extLst>
          </p:cNvPr>
          <p:cNvSpPr/>
          <p:nvPr/>
        </p:nvSpPr>
        <p:spPr>
          <a:xfrm>
            <a:off x="8588575" y="4656853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+ 2*T(n/3)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164372" y="5521977"/>
                <a:ext cx="4470978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72" y="5521977"/>
                <a:ext cx="4470978" cy="1074910"/>
              </a:xfrm>
              <a:prstGeom prst="rect">
                <a:avLst/>
              </a:prstGeom>
              <a:blipFill>
                <a:blip r:embed="rId3"/>
                <a:stretch>
                  <a:fillRect l="-16193" t="-210588" b="-29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140224" y="342837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Recurrences: Example 3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4313"/>
            <a:ext cx="9129713" cy="484505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*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2FC1A-117F-F343-98F2-ACD07F6591DD}"/>
              </a:ext>
            </a:extLst>
          </p:cNvPr>
          <p:cNvSpPr/>
          <p:nvPr/>
        </p:nvSpPr>
        <p:spPr>
          <a:xfrm>
            <a:off x="3326831" y="2164668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AB61-9906-E54B-9044-49D290416B6B}"/>
              </a:ext>
            </a:extLst>
          </p:cNvPr>
          <p:cNvSpPr/>
          <p:nvPr/>
        </p:nvSpPr>
        <p:spPr>
          <a:xfrm>
            <a:off x="3011539" y="1917510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4152900" y="21320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0303C2-85AD-F84B-B8E5-63258C76C131}"/>
              </a:ext>
            </a:extLst>
          </p:cNvPr>
          <p:cNvSpPr/>
          <p:nvPr/>
        </p:nvSpPr>
        <p:spPr>
          <a:xfrm>
            <a:off x="6312125" y="3184634"/>
            <a:ext cx="154571" cy="2739516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7528-FCED-B445-BC27-B3B2B6854DDB}"/>
              </a:ext>
            </a:extLst>
          </p:cNvPr>
          <p:cNvSpPr txBox="1"/>
          <p:nvPr/>
        </p:nvSpPr>
        <p:spPr>
          <a:xfrm>
            <a:off x="7460925" y="3613665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C92ED-14E2-8643-B969-4957BFF68FC4}"/>
              </a:ext>
            </a:extLst>
          </p:cNvPr>
          <p:cNvSpPr txBox="1"/>
          <p:nvPr/>
        </p:nvSpPr>
        <p:spPr>
          <a:xfrm>
            <a:off x="6731280" y="4195804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Non-recursive Work: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8A1E95-442C-8C4E-A2F1-A85270C22B2F}"/>
              </a:ext>
            </a:extLst>
          </p:cNvPr>
          <p:cNvSpPr/>
          <p:nvPr/>
        </p:nvSpPr>
        <p:spPr>
          <a:xfrm>
            <a:off x="8990706" y="4233665"/>
            <a:ext cx="99135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n + 3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06EE1-2A5D-2B4E-9A1C-72FC69DE1CD5}"/>
              </a:ext>
            </a:extLst>
          </p:cNvPr>
          <p:cNvSpPr txBox="1"/>
          <p:nvPr/>
        </p:nvSpPr>
        <p:spPr>
          <a:xfrm>
            <a:off x="6724789" y="4624210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Recursive Work: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E4948D-B182-BA41-A385-26AA195FA3C0}"/>
              </a:ext>
            </a:extLst>
          </p:cNvPr>
          <p:cNvSpPr/>
          <p:nvPr/>
        </p:nvSpPr>
        <p:spPr>
          <a:xfrm>
            <a:off x="8588575" y="4656853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 +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268066" y="5521977"/>
                <a:ext cx="436728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66" y="5521977"/>
                <a:ext cx="4367283" cy="1074910"/>
              </a:xfrm>
              <a:prstGeom prst="rect">
                <a:avLst/>
              </a:prstGeom>
              <a:blipFill>
                <a:blip r:embed="rId3"/>
                <a:stretch>
                  <a:fillRect l="-16522" t="-210588" b="-29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529D707-A0F6-B642-8B2F-D8C97CA71453}"/>
              </a:ext>
            </a:extLst>
          </p:cNvPr>
          <p:cNvSpPr/>
          <p:nvPr/>
        </p:nvSpPr>
        <p:spPr>
          <a:xfrm>
            <a:off x="8588574" y="4663217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+ 3*T(n/4)</a:t>
            </a:r>
          </a:p>
        </p:txBody>
      </p:sp>
    </p:spTree>
    <p:extLst>
      <p:ext uri="{BB962C8B-B14F-4D97-AF65-F5344CB8AC3E}">
        <p14:creationId xmlns:p14="http://schemas.microsoft.com/office/powerpoint/2010/main" val="10384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Goal: A Complete Toolchain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3747-30A8-8D4B-B5EE-C1C783C81265}"/>
              </a:ext>
            </a:extLst>
          </p:cNvPr>
          <p:cNvGrpSpPr/>
          <p:nvPr/>
        </p:nvGrpSpPr>
        <p:grpSpPr>
          <a:xfrm>
            <a:off x="6988225" y="968925"/>
            <a:ext cx="2621350" cy="2397759"/>
            <a:chOff x="6749686" y="958986"/>
            <a:chExt cx="2621350" cy="23977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F8450-9037-8741-9ACA-DCC6576A19C3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6D61E28-3E13-9B46-81B4-8D4DF359AD05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1C1BFD-B54A-FE43-9FA5-63220D269FF1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096B28-8597-2C4F-ADF2-DECEA02B948D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F58D939C-F7CF-AC4C-B404-0B0DD3FD00F5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03DF225A-A332-B84F-ACC4-7588BABB9A27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709448-7B05-984A-92EC-2F1B30F64258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D2CA267-97ED-9D4E-B4CA-833160EBFD66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FEB939-17BE-EF4A-A290-C29073D2B490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F4081E75-2DE2-8348-9FC7-8BC3F3BED259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EEB188-26D8-524F-BE86-8FBD623C847D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203740-C6B6-0F45-AD8C-366A63A43343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18A27D-DE71-6F44-9E02-A90AC0E9CAA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FAB10FF-2006-9242-AF7F-7FABA778671C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D93A5-87C4-374B-8B67-B833EB9F2F9D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71531-9DA1-1841-A05E-BAE4FFF4943F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13A201E-6E47-8942-B1AC-95224D0C408B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94F64AD7-433B-BC4A-A6FB-664E1A03C5A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C1E624-E40A-E64B-8C73-F6CDFC82B1D4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9D01AA-D383-AF4E-A520-432B78CB3C43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987150-6FE3-914A-B8FF-E3E7D2EAB12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9324A0F6-634E-9F45-B9D9-389F1125E4F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6227A-8A11-0441-A23D-7E2A2E882955}"/>
              </a:ext>
            </a:extLst>
          </p:cNvPr>
          <p:cNvGrpSpPr/>
          <p:nvPr/>
        </p:nvGrpSpPr>
        <p:grpSpPr>
          <a:xfrm>
            <a:off x="5696634" y="1806701"/>
            <a:ext cx="1528595" cy="722262"/>
            <a:chOff x="5745012" y="1755333"/>
            <a:chExt cx="1528595" cy="722262"/>
          </a:xfrm>
        </p:grpSpPr>
        <p:sp>
          <p:nvSpPr>
            <p:cNvPr id="13" name="Stored Data 12">
              <a:extLst>
                <a:ext uri="{FF2B5EF4-FFF2-40B4-BE49-F238E27FC236}">
                  <a16:creationId xmlns:a16="http://schemas.microsoft.com/office/drawing/2014/main" id="{82AC968E-2BF8-C442-9239-906B4FA60E15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858C8F-D518-A145-857B-3B9ECDD65790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22CAF6-B33B-9946-A0FC-BA37885C2FA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BEST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22EA3B8-2731-B24E-B19F-6D846273E25C}"/>
              </a:ext>
            </a:extLst>
          </p:cNvPr>
          <p:cNvGrpSpPr/>
          <p:nvPr/>
        </p:nvGrpSpPr>
        <p:grpSpPr>
          <a:xfrm>
            <a:off x="6983179" y="3603841"/>
            <a:ext cx="2621350" cy="2397759"/>
            <a:chOff x="6749686" y="958986"/>
            <a:chExt cx="2621350" cy="239775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1561FA-1B74-CD42-8250-91B14A9C8034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C40B7B-80C5-E846-8E2A-CBF9AD6022B5}"/>
                </a:ext>
              </a:extLst>
            </p:cNvPr>
            <p:cNvSpPr/>
            <p:nvPr/>
          </p:nvSpPr>
          <p:spPr>
            <a:xfrm>
              <a:off x="8854804" y="179693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B1FE961-A1C9-BE44-9478-754A47E31BEC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5877A3A-E06D-C243-AF0E-E1B986D8EFC4}"/>
                </a:ext>
              </a:extLst>
            </p:cNvPr>
            <p:cNvSpPr/>
            <p:nvPr/>
          </p:nvSpPr>
          <p:spPr>
            <a:xfrm>
              <a:off x="8853800" y="958986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7817FF84-1E3B-E247-8F8E-7D381634C2D0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iangle 153">
              <a:extLst>
                <a:ext uri="{FF2B5EF4-FFF2-40B4-BE49-F238E27FC236}">
                  <a16:creationId xmlns:a16="http://schemas.microsoft.com/office/drawing/2014/main" id="{81B5D308-B2EF-B247-9C5D-34961BDFD35F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99C4716-DF9F-684C-97BF-39CC963B56C8}"/>
                </a:ext>
              </a:extLst>
            </p:cNvPr>
            <p:cNvSpPr/>
            <p:nvPr/>
          </p:nvSpPr>
          <p:spPr>
            <a:xfrm>
              <a:off x="8853598" y="263482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91BF28F7-EDCC-6340-A2F3-5DBA210F39CE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989EEA0-394A-A44E-B8E3-5AD8EF651948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58" name="Triangle 157">
              <a:extLst>
                <a:ext uri="{FF2B5EF4-FFF2-40B4-BE49-F238E27FC236}">
                  <a16:creationId xmlns:a16="http://schemas.microsoft.com/office/drawing/2014/main" id="{CA73AFA5-ECB9-A249-9227-C65D57C01C8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22B5A4-BFB7-AB43-9124-D9612D6A82E5}"/>
              </a:ext>
            </a:extLst>
          </p:cNvPr>
          <p:cNvGrpSpPr/>
          <p:nvPr/>
        </p:nvGrpSpPr>
        <p:grpSpPr>
          <a:xfrm>
            <a:off x="5692989" y="4441279"/>
            <a:ext cx="1528595" cy="722262"/>
            <a:chOff x="5745012" y="1755333"/>
            <a:chExt cx="1528595" cy="722262"/>
          </a:xfrm>
        </p:grpSpPr>
        <p:sp>
          <p:nvSpPr>
            <p:cNvPr id="160" name="Stored Data 159">
              <a:extLst>
                <a:ext uri="{FF2B5EF4-FFF2-40B4-BE49-F238E27FC236}">
                  <a16:creationId xmlns:a16="http://schemas.microsoft.com/office/drawing/2014/main" id="{F51907EA-C13D-AB45-A8D0-3DC4981509F1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3AF056-E8E3-184D-8B7F-7DEF423270B7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5A5A1BA-C3B8-9948-9C72-C66A4B4F1791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WORST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309BF90-3712-624D-B30D-1E26A2ED6AA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8A946-E7C0-2D45-90CE-75AE2C908782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D4E6DD-F8AA-EC47-B2FF-A66FC3535098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8002039" y="1156661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74C5AC2-CF52-FF41-A457-149915961AA6}"/>
              </a:ext>
            </a:extLst>
          </p:cNvPr>
          <p:cNvSpPr/>
          <p:nvPr/>
        </p:nvSpPr>
        <p:spPr>
          <a:xfrm>
            <a:off x="8002039" y="37926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26E010-B584-2543-B84A-E0B6924ACD2D}"/>
              </a:ext>
            </a:extLst>
          </p:cNvPr>
          <p:cNvGrpSpPr/>
          <p:nvPr/>
        </p:nvGrpSpPr>
        <p:grpSpPr>
          <a:xfrm>
            <a:off x="3252184" y="1807351"/>
            <a:ext cx="2682670" cy="3355852"/>
            <a:chOff x="3252184" y="1807351"/>
            <a:chExt cx="2682670" cy="335585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CA9061-4C6E-9E44-A6EB-86C61DA84596}"/>
                </a:ext>
              </a:extLst>
            </p:cNvPr>
            <p:cNvSpPr/>
            <p:nvPr/>
          </p:nvSpPr>
          <p:spPr>
            <a:xfrm>
              <a:off x="3253056" y="3125994"/>
              <a:ext cx="389185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42E3BE1E-0C24-BC4F-BFC1-3B55B15DB34E}"/>
                </a:ext>
              </a:extLst>
            </p:cNvPr>
            <p:cNvSpPr/>
            <p:nvPr/>
          </p:nvSpPr>
          <p:spPr>
            <a:xfrm rot="16200000">
              <a:off x="2794052" y="2598231"/>
              <a:ext cx="3353912" cy="1776029"/>
            </a:xfrm>
            <a:prstGeom prst="trapezoid">
              <a:avLst>
                <a:gd name="adj" fmla="val 766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2C667A-DE3C-984B-8011-160D6B866239}"/>
                </a:ext>
              </a:extLst>
            </p:cNvPr>
            <p:cNvSpPr/>
            <p:nvPr/>
          </p:nvSpPr>
          <p:spPr>
            <a:xfrm>
              <a:off x="5335022" y="1807351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5611AFBD-DBEA-9245-8C4B-0A38C7DE76E3}"/>
                </a:ext>
              </a:extLst>
            </p:cNvPr>
            <p:cNvSpPr/>
            <p:nvPr/>
          </p:nvSpPr>
          <p:spPr>
            <a:xfrm>
              <a:off x="4043415" y="3156866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AF9A7BA-4AC6-E543-BDD6-4AAB963B162C}"/>
                </a:ext>
              </a:extLst>
            </p:cNvPr>
            <p:cNvSpPr/>
            <p:nvPr/>
          </p:nvSpPr>
          <p:spPr>
            <a:xfrm>
              <a:off x="5356810" y="4441279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59E73F0-E820-494E-B00B-EFF79F0D5597}"/>
                </a:ext>
              </a:extLst>
            </p:cNvPr>
            <p:cNvSpPr txBox="1"/>
            <p:nvPr/>
          </p:nvSpPr>
          <p:spPr>
            <a:xfrm>
              <a:off x="4092197" y="3135032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Case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36" name="Stored Data 135">
              <a:extLst>
                <a:ext uri="{FF2B5EF4-FFF2-40B4-BE49-F238E27FC236}">
                  <a16:creationId xmlns:a16="http://schemas.microsoft.com/office/drawing/2014/main" id="{EDE3BEAC-12A8-134C-B798-D2904D4FD79B}"/>
                </a:ext>
              </a:extLst>
            </p:cNvPr>
            <p:cNvSpPr/>
            <p:nvPr/>
          </p:nvSpPr>
          <p:spPr>
            <a:xfrm flipH="1">
              <a:off x="5127116" y="203511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Stored Data 162">
              <a:extLst>
                <a:ext uri="{FF2B5EF4-FFF2-40B4-BE49-F238E27FC236}">
                  <a16:creationId xmlns:a16="http://schemas.microsoft.com/office/drawing/2014/main" id="{AB25265B-588D-8F4D-BF32-70CED51F5966}"/>
                </a:ext>
              </a:extLst>
            </p:cNvPr>
            <p:cNvSpPr/>
            <p:nvPr/>
          </p:nvSpPr>
          <p:spPr>
            <a:xfrm flipH="1">
              <a:off x="5111555" y="465978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1DEF0B-91EC-E84E-A901-A6E8FCE2C11D}"/>
                </a:ext>
              </a:extLst>
            </p:cNvPr>
            <p:cNvSpPr/>
            <p:nvPr/>
          </p:nvSpPr>
          <p:spPr>
            <a:xfrm>
              <a:off x="3252184" y="3361932"/>
              <a:ext cx="237697" cy="237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36341-E143-2148-9AE5-9F901C23AB65}"/>
                </a:ext>
              </a:extLst>
            </p:cNvPr>
            <p:cNvSpPr/>
            <p:nvPr/>
          </p:nvSpPr>
          <p:spPr>
            <a:xfrm>
              <a:off x="4198887" y="2227116"/>
              <a:ext cx="518601" cy="5186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1</a:t>
              </a:r>
            </a:p>
          </p:txBody>
        </p:sp>
      </p:grpSp>
      <p:sp>
        <p:nvSpPr>
          <p:cNvPr id="7" name="L-Shape 6">
            <a:extLst>
              <a:ext uri="{FF2B5EF4-FFF2-40B4-BE49-F238E27FC236}">
                <a16:creationId xmlns:a16="http://schemas.microsoft.com/office/drawing/2014/main" id="{539F5C87-E8C8-F843-8713-F3F699E8EADC}"/>
              </a:ext>
            </a:extLst>
          </p:cNvPr>
          <p:cNvSpPr/>
          <p:nvPr/>
        </p:nvSpPr>
        <p:spPr>
          <a:xfrm rot="18900000">
            <a:off x="4237331" y="1657200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B4ECD6-EC4C-4B45-BD7E-AF9DD25CBEF1}"/>
              </a:ext>
            </a:extLst>
          </p:cNvPr>
          <p:cNvSpPr txBox="1"/>
          <p:nvPr/>
        </p:nvSpPr>
        <p:spPr>
          <a:xfrm>
            <a:off x="3935519" y="3821414"/>
            <a:ext cx="1059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Write a Recurrence</a:t>
            </a:r>
          </a:p>
        </p:txBody>
      </p:sp>
    </p:spTree>
    <p:extLst>
      <p:ext uri="{BB962C8B-B14F-4D97-AF65-F5344CB8AC3E}">
        <p14:creationId xmlns:p14="http://schemas.microsoft.com/office/powerpoint/2010/main" val="661214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Recurrence to Big-</a:t>
            </a:r>
            <a:r>
              <a:rPr lang="en-US" dirty="0" err="1">
                <a:latin typeface="+mn-lt"/>
              </a:rPr>
              <a:t>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396" y="1489231"/>
            <a:ext cx="6289118" cy="9766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It’s still really hard to tell what the Big-</a:t>
            </a:r>
            <a:r>
              <a:rPr lang="en-US" sz="2000" dirty="0" err="1"/>
              <a:t>Θ</a:t>
            </a:r>
            <a:r>
              <a:rPr lang="en-US" sz="2000" dirty="0"/>
              <a:t> is just by looking at it.</a:t>
            </a:r>
          </a:p>
          <a:p>
            <a:r>
              <a:rPr lang="en-US" sz="2000" dirty="0"/>
              <a:t>But fancy mathematicians have a formula for us to use!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254" t="-201282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BE66F-B2B5-9343-91B7-DB539961EDB4}"/>
              </a:ext>
            </a:extLst>
          </p:cNvPr>
          <p:cNvGrpSpPr/>
          <p:nvPr/>
        </p:nvGrpSpPr>
        <p:grpSpPr>
          <a:xfrm>
            <a:off x="334440" y="3060059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ADFA9-449C-B248-B430-94C1BCF536BA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059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0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FD75-D5B5-9349-A1A9-89CDE2B3F32C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0998B-869C-D74F-9939-DEF13CCCEB2F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D1DCB-FF5D-2947-AE8F-F6E23C40977A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0917F-4EB7-A047-B426-A23CC2E72BC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19E07-2184-8C48-88F2-B2B83D0F02A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B1F59-39B3-C94E-9D6F-9A62D7FE2919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6A8A874-F6F4-2945-9D68-A226756EC105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109964" y="3535759"/>
                <a:ext cx="4675179" cy="230832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/>
                  <a:t>a=2 b=3 and c=1 </a:t>
                </a:r>
              </a:p>
              <a:p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≅0.63 </m:t>
                      </m:r>
                    </m:oMath>
                  </m:oMathPara>
                </a14:m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400" b="0" i="1" dirty="0"/>
              </a:p>
              <a:p>
                <a:r>
                  <a:rPr lang="en-US" sz="2400" b="1" dirty="0"/>
                  <a:t>We’re in case 1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64" y="3535759"/>
                <a:ext cx="4675179" cy="2308324"/>
              </a:xfrm>
              <a:prstGeom prst="rect">
                <a:avLst/>
              </a:prstGeom>
              <a:blipFill>
                <a:blip r:embed="rId12"/>
                <a:stretch>
                  <a:fillRect l="-1892" t="-1630" b="-271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blipFill>
                <a:blip r:embed="rId13"/>
                <a:stretch>
                  <a:fillRect t="-4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751134" y="4283273"/>
            <a:ext cx="1016000" cy="626752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2"/>
                </a:solidFill>
              </a:rPr>
              <a:t>Aside</a:t>
            </a:r>
            <a:r>
              <a:rPr lang="en-US" dirty="0"/>
              <a:t>  Understanding the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069" y="1463857"/>
            <a:ext cx="5795428" cy="4845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		    case </a:t>
            </a:r>
          </a:p>
          <a:p>
            <a:pPr lvl="1"/>
            <a:r>
              <a:rPr lang="en-US" dirty="0"/>
              <a:t>Recursive case does a lot of non recursive work in comparison to how quickly it divides the input size</a:t>
            </a:r>
          </a:p>
          <a:p>
            <a:pPr lvl="1"/>
            <a:r>
              <a:rPr lang="en-US" dirty="0"/>
              <a:t>Most work happens in beginning of call stack</a:t>
            </a:r>
          </a:p>
          <a:p>
            <a:pPr lvl="1"/>
            <a:r>
              <a:rPr lang="en-US" dirty="0"/>
              <a:t>Non recursive work in recursive case dominates growth, </a:t>
            </a:r>
            <a:r>
              <a:rPr lang="en-US" dirty="0" err="1"/>
              <a:t>n</a:t>
            </a:r>
            <a:r>
              <a:rPr lang="en-US" baseline="30000" dirty="0" err="1"/>
              <a:t>c</a:t>
            </a:r>
            <a:r>
              <a:rPr lang="en-US" dirty="0"/>
              <a:t> term</a:t>
            </a:r>
          </a:p>
          <a:p>
            <a:r>
              <a:rPr lang="en-US" dirty="0"/>
              <a:t>The		    case </a:t>
            </a:r>
          </a:p>
          <a:p>
            <a:pPr lvl="1"/>
            <a:r>
              <a:rPr lang="en-US" dirty="0"/>
              <a:t>Recursive case evenly splits work between non recursive work and passing along inputs to subsequent recursive calls</a:t>
            </a:r>
          </a:p>
          <a:p>
            <a:pPr lvl="1"/>
            <a:r>
              <a:rPr lang="en-US" dirty="0"/>
              <a:t>Work is distributed across call stack</a:t>
            </a:r>
          </a:p>
          <a:p>
            <a:pPr lvl="1"/>
            <a:endParaRPr lang="en-US" dirty="0"/>
          </a:p>
          <a:p>
            <a:r>
              <a:rPr lang="en-US" dirty="0"/>
              <a:t>The		    case </a:t>
            </a:r>
          </a:p>
          <a:p>
            <a:pPr lvl="1"/>
            <a:r>
              <a:rPr lang="en-US" dirty="0"/>
              <a:t>Recursive case breaks inputs apart quickly and doesn’t do much non recursive work</a:t>
            </a:r>
          </a:p>
          <a:p>
            <a:pPr lvl="1"/>
            <a:r>
              <a:rPr lang="en-US" dirty="0"/>
              <a:t>Most work happens near bottom of call 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6852955" y="143991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55" y="1439913"/>
                <a:ext cx="1193532" cy="307777"/>
              </a:xfrm>
              <a:prstGeom prst="rect">
                <a:avLst/>
              </a:prstGeom>
              <a:blipFill>
                <a:blip r:embed="rId3"/>
                <a:stretch>
                  <a:fillRect l="-7447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6858028" y="3311596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28" y="3311596"/>
                <a:ext cx="1193532" cy="307777"/>
              </a:xfrm>
              <a:prstGeom prst="rect">
                <a:avLst/>
              </a:prstGeom>
              <a:blipFill>
                <a:blip r:embed="rId4"/>
                <a:stretch>
                  <a:fillRect l="-7447" r="-1064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6852955" y="4956422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55" y="4956422"/>
                <a:ext cx="1193532" cy="307777"/>
              </a:xfrm>
              <a:prstGeom prst="rect">
                <a:avLst/>
              </a:prstGeom>
              <a:blipFill>
                <a:blip r:embed="rId5"/>
                <a:stretch>
                  <a:fillRect l="-7447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FE198E4-13BA-734E-9769-F08D1C3FDCDB}"/>
              </a:ext>
            </a:extLst>
          </p:cNvPr>
          <p:cNvSpPr txBox="1"/>
          <p:nvPr/>
        </p:nvSpPr>
        <p:spPr>
          <a:xfrm>
            <a:off x="595733" y="4778655"/>
            <a:ext cx="507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A measures how many recursive calls are triggered by each method instance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B measures the rate of change for input 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C measures the dominating term of the non recursive work within the recursive method</a:t>
            </a:r>
          </a:p>
          <a:p>
            <a:pPr marL="285750" indent="-285750">
              <a:buClr>
                <a:srgbClr val="B6A479"/>
              </a:buClr>
              <a:buFont typeface="Wingdings" pitchFamily="2" charset="2"/>
              <a:buChar char="§"/>
            </a:pPr>
            <a:r>
              <a:rPr lang="en-US" dirty="0"/>
              <a:t>D measures the work done in the base case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3F68B3-79D0-5549-A0BC-AB1A5E75A0C0}"/>
              </a:ext>
            </a:extLst>
          </p:cNvPr>
          <p:cNvGrpSpPr/>
          <p:nvPr/>
        </p:nvGrpSpPr>
        <p:grpSpPr>
          <a:xfrm>
            <a:off x="429503" y="1392063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A9EEB14-0553-2748-B50C-D5A83581DEFA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B1EF3BE-A5C8-5648-A6BE-533CE0D68555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B1EF3BE-A5C8-5648-A6BE-533CE0D68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6"/>
                  <a:stretch>
                    <a:fillRect l="-15625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F1750FC-79AA-234F-B8AE-625CE02AE42B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F1750FC-79AA-234F-B8AE-625CE02AE4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95"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52446DE-DAF4-3C4B-BE04-655816C259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52446DE-DAF4-3C4B-BE04-655816C25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80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24F375B-60A9-6541-AF19-FF6E685F05B9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24F375B-60A9-6541-AF19-FF6E685F0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DB10F39-471F-134D-B934-325E88761A10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DB10F39-471F-134D-B934-325E88761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882" r="-1176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B528EFF-19A5-ED41-A80F-36581C7B4AF5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B528EFF-19A5-ED41-A80F-36581C7B4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33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27141BD-622D-144D-BC1C-F9685D99A1D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27141BD-622D-144D-BC1C-F9685D99A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882" b="-36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F8E88A-C706-9046-9255-93180D72FDC2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CF8E88A-C706-9046-9255-93180D72F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3"/>
                  <a:stretch>
                    <a:fillRect l="-694" t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AAC40B-F292-1E4C-94DA-F0907D7CEF4E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C9A9AA-38B3-A64E-9952-F0789C9A6E38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17125B-ABE5-B949-8F59-E6A3F208CCCB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413F5C-B70F-D346-970F-880DABB4C84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D53D-AAE2-C242-8E7E-A2BAB046EA99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B03CE9-292F-B247-91CF-0F148DC33F0F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A58668DC-FC37-344B-A81A-27E13E7B02CF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34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E0A4-8CFC-FD4D-8BF9-2D0F46A6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statements are true?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5EAD2-03E6-8942-A61E-ACAE4116D4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150701"/>
                <a:ext cx="10515600" cy="30796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2200"/>
                  </a:spcBef>
                  <a:buNone/>
                </a:pPr>
                <a:r>
                  <a:rPr lang="en-US" dirty="0"/>
                  <a:t>Select all options that apply.</a:t>
                </a:r>
              </a:p>
              <a:p>
                <a:pPr lvl="1">
                  <a:spcBef>
                    <a:spcPts val="2200"/>
                  </a:spcBef>
                </a:pPr>
                <a:r>
                  <a:rPr lang="en-US" dirty="0"/>
                  <a:t>A Big-Theta bound will exist for every function.</a:t>
                </a:r>
              </a:p>
              <a:p>
                <a:pPr lvl="1">
                  <a:spcBef>
                    <a:spcPts val="2200"/>
                  </a:spcBef>
                </a:pPr>
                <a:r>
                  <a:rPr lang="en-US" dirty="0"/>
                  <a:t>One possible Best Case for adding to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ArrayDeque</a:t>
                </a:r>
                <a:r>
                  <a:rPr lang="en-US" dirty="0"/>
                  <a:t> is when it is empty.</a:t>
                </a:r>
              </a:p>
              <a:p>
                <a:pPr lvl="1">
                  <a:spcBef>
                    <a:spcPts val="2200"/>
                  </a:spcBef>
                </a:pPr>
                <a:r>
                  <a:rPr lang="en-US" dirty="0"/>
                  <a:t>We only use Big-Omega for Worst Case analysis</a:t>
                </a:r>
              </a:p>
              <a:p>
                <a:pPr lvl="1">
                  <a:spcBef>
                    <a:spcPts val="2200"/>
                  </a:spcBef>
                </a:pPr>
                <a:r>
                  <a:rPr lang="en-US" dirty="0"/>
                  <a:t> If a 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it can’t also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5EAD2-03E6-8942-A61E-ACAE4116D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50701"/>
                <a:ext cx="10515600" cy="3079667"/>
              </a:xfrm>
              <a:prstGeom prst="rect">
                <a:avLst/>
              </a:prstGeom>
              <a:blipFill>
                <a:blip r:embed="rId3"/>
                <a:stretch>
                  <a:fillRect l="-108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81DEF29-6167-0D4D-9EF7-12562157F54E}"/>
              </a:ext>
            </a:extLst>
          </p:cNvPr>
          <p:cNvSpPr txBox="1"/>
          <p:nvPr/>
        </p:nvSpPr>
        <p:spPr>
          <a:xfrm>
            <a:off x="4765547" y="5762616"/>
            <a:ext cx="266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200"/>
              </a:spcBef>
            </a:pPr>
            <a:r>
              <a:rPr lang="en-US" sz="3600" b="1" dirty="0"/>
              <a:t>All false! </a:t>
            </a:r>
          </a:p>
        </p:txBody>
      </p:sp>
    </p:spTree>
    <p:extLst>
      <p:ext uri="{BB962C8B-B14F-4D97-AF65-F5344CB8AC3E}">
        <p14:creationId xmlns:p14="http://schemas.microsoft.com/office/powerpoint/2010/main" val="38305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Asymptotic Analysis &amp; Case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5400000">
            <a:off x="5873576" y="27398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14A29-2D0D-0C40-B81B-84619FEE36BA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F015C-9D56-DE47-B099-1FE87C26A7BF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94884-80BB-AE42-BBC3-E8F83BFD0652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6E626D-1F3E-E549-9165-32B375E01315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610019-9456-D449-9467-29AFD73D7CB4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2A44D4-4C74-124F-8662-AE38A4AFB218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0A39A-FA1E-7645-B910-1E965D80D94C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3D527-59A8-1B41-AA1B-C14CC892F6D6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3B6D-1470-D54E-844C-8E5F1DC1A506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8075971" y="1823778"/>
            <a:ext cx="36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Recursive code usually falls into one of 3 common patterns: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4AAA8-B789-9A4D-8263-BC9DBA53C6E2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26CD2-E921-344B-9179-FE289CE3A117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A08A4B-A9E3-C74D-BE5A-AABA4C323899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57097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/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/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300672" y="1364715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[0,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[mid + 1,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 merge(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/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/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/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/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/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/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/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/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/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/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/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/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958255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91192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70957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791946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494631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297524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10104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31093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02310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544807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09041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151538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689875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26347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645065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494631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/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606" t="-202564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761F182-11B0-0643-B227-3D124F961784}"/>
              </a:ext>
            </a:extLst>
          </p:cNvPr>
          <p:cNvGrpSpPr/>
          <p:nvPr/>
        </p:nvGrpSpPr>
        <p:grpSpPr>
          <a:xfrm>
            <a:off x="577759" y="4807656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1C95212-16E9-6F49-8BF0-D617616A8C64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4386B82-B3C7-DA44-8427-CABF963FE399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357BF2-3E8C-7041-9708-D0300AFFB77C}"/>
                </a:ext>
              </a:extLst>
            </p:cNvPr>
            <p:cNvSpPr txBox="1"/>
            <p:nvPr/>
          </p:nvSpPr>
          <p:spPr>
            <a:xfrm>
              <a:off x="1904163" y="5872919"/>
              <a:ext cx="2617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Constant size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8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62FC4D-2D89-8443-8A4B-CAE651D75C3A}"/>
              </a:ext>
            </a:extLst>
          </p:cNvPr>
          <p:cNvSpPr txBox="1">
            <a:spLocks/>
          </p:cNvSpPr>
          <p:nvPr/>
        </p:nvSpPr>
        <p:spPr>
          <a:xfrm>
            <a:off x="297427" y="1361170"/>
            <a:ext cx="5170778" cy="885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/>
              <a:t>What is the Big-Theta of worst-case Merge Sort?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5C57FE-F40A-3D4E-B134-F2206EC2A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414746"/>
              </p:ext>
            </p:extLst>
          </p:nvPr>
        </p:nvGraphicFramePr>
        <p:xfrm>
          <a:off x="6197768" y="13611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2F65F9-7B31-7646-91DB-1806B9AB5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13081"/>
              </p:ext>
            </p:extLst>
          </p:nvPr>
        </p:nvGraphicFramePr>
        <p:xfrm>
          <a:off x="8555306" y="1361169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9866CDA-CEE3-064D-B530-A56326A3B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504036"/>
              </p:ext>
            </p:extLst>
          </p:nvPr>
        </p:nvGraphicFramePr>
        <p:xfrm>
          <a:off x="6018757" y="224637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632D9AB1-8F0F-D64E-A4DC-8C541C28F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07827"/>
              </p:ext>
            </p:extLst>
          </p:nvPr>
        </p:nvGraphicFramePr>
        <p:xfrm>
          <a:off x="7318003" y="222774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24770DB-40FC-B341-9772-0A8F23B61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20358"/>
              </p:ext>
            </p:extLst>
          </p:nvPr>
        </p:nvGraphicFramePr>
        <p:xfrm>
          <a:off x="8555306" y="222774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55B31942-AA9C-9D44-AA40-EFD7709F7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07729"/>
              </p:ext>
            </p:extLst>
          </p:nvPr>
        </p:nvGraphicFramePr>
        <p:xfrm>
          <a:off x="9792609" y="2215712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E938A62E-5FD7-534B-B1ED-7055E8757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007167"/>
              </p:ext>
            </p:extLst>
          </p:nvPr>
        </p:nvGraphicFramePr>
        <p:xfrm>
          <a:off x="9663713" y="308063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6090A1D-DEDB-AF48-B648-ADC697FCB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196482"/>
              </p:ext>
            </p:extLst>
          </p:nvPr>
        </p:nvGraphicFramePr>
        <p:xfrm>
          <a:off x="10908481" y="307025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233F8A37-1A9E-C74E-BBC6-90BAB00EE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114374"/>
              </p:ext>
            </p:extLst>
          </p:nvPr>
        </p:nvGraphicFramePr>
        <p:xfrm>
          <a:off x="9792609" y="393517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6962CA5-8D79-1F46-A278-EA2C58A919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621861"/>
              </p:ext>
            </p:extLst>
          </p:nvPr>
        </p:nvGraphicFramePr>
        <p:xfrm>
          <a:off x="8555305" y="4770448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DA1E18DF-B3A2-F645-86CB-2C7122F3C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979663"/>
              </p:ext>
            </p:extLst>
          </p:nvPr>
        </p:nvGraphicFramePr>
        <p:xfrm>
          <a:off x="6197768" y="477044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5169131-0C54-8344-9F0B-A5E34CDBF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055060"/>
              </p:ext>
            </p:extLst>
          </p:nvPr>
        </p:nvGraphicFramePr>
        <p:xfrm>
          <a:off x="6290569" y="574823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71667F4-34B2-4A46-889F-0D9255FC13EB}"/>
              </a:ext>
            </a:extLst>
          </p:cNvPr>
          <p:cNvCxnSpPr>
            <a:cxnSpLocks/>
          </p:cNvCxnSpPr>
          <p:nvPr/>
        </p:nvCxnSpPr>
        <p:spPr>
          <a:xfrm flipH="1">
            <a:off x="8193033" y="1291315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87DBDDA-FADA-6B4A-AF47-5E0C8CE3C96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325970" y="1282887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99FA5A-BA2D-1C4A-B345-1F9D46AFC43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205735" y="209049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D92286-4E3E-4F49-AC66-B8551CC3DC2D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7026724" y="210284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4E9A99-16A2-684E-B25F-665470D37982}"/>
              </a:ext>
            </a:extLst>
          </p:cNvPr>
          <p:cNvCxnSpPr>
            <a:cxnSpLocks/>
          </p:cNvCxnSpPr>
          <p:nvPr/>
        </p:nvCxnSpPr>
        <p:spPr>
          <a:xfrm>
            <a:off x="9729409" y="207755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F1BFB6-F805-5C44-819F-F15D4AA07C6D}"/>
              </a:ext>
            </a:extLst>
          </p:cNvPr>
          <p:cNvCxnSpPr>
            <a:cxnSpLocks/>
          </p:cNvCxnSpPr>
          <p:nvPr/>
        </p:nvCxnSpPr>
        <p:spPr>
          <a:xfrm flipH="1">
            <a:off x="9532302" y="2091922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53D767-59A8-6C43-8A00-FF1F2831755C}"/>
              </a:ext>
            </a:extLst>
          </p:cNvPr>
          <p:cNvCxnSpPr>
            <a:cxnSpLocks/>
          </p:cNvCxnSpPr>
          <p:nvPr/>
        </p:nvCxnSpPr>
        <p:spPr>
          <a:xfrm>
            <a:off x="10844882" y="2935906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7DAD7B4-D4A8-8D44-AEEE-8C878C0D6427}"/>
              </a:ext>
            </a:extLst>
          </p:cNvPr>
          <p:cNvCxnSpPr>
            <a:cxnSpLocks/>
          </p:cNvCxnSpPr>
          <p:nvPr/>
        </p:nvCxnSpPr>
        <p:spPr>
          <a:xfrm flipH="1">
            <a:off x="10665871" y="2948262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3E873-B5EC-EA42-84A9-5A61C53424AE}"/>
              </a:ext>
            </a:extLst>
          </p:cNvPr>
          <p:cNvCxnSpPr>
            <a:cxnSpLocks/>
          </p:cNvCxnSpPr>
          <p:nvPr/>
        </p:nvCxnSpPr>
        <p:spPr>
          <a:xfrm>
            <a:off x="10537088" y="3811935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D130B6-BFC0-6944-A906-51868C0BE5F8}"/>
              </a:ext>
            </a:extLst>
          </p:cNvPr>
          <p:cNvCxnSpPr>
            <a:cxnSpLocks/>
          </p:cNvCxnSpPr>
          <p:nvPr/>
        </p:nvCxnSpPr>
        <p:spPr>
          <a:xfrm flipH="1">
            <a:off x="10779585" y="3790390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0210A7-7EF7-B745-9DB2-0A5490BAB1AF}"/>
              </a:ext>
            </a:extLst>
          </p:cNvPr>
          <p:cNvCxnSpPr>
            <a:cxnSpLocks/>
          </p:cNvCxnSpPr>
          <p:nvPr/>
        </p:nvCxnSpPr>
        <p:spPr>
          <a:xfrm>
            <a:off x="8143819" y="553367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394BE2-6E4F-7F41-B99A-814FDA5F006F}"/>
              </a:ext>
            </a:extLst>
          </p:cNvPr>
          <p:cNvCxnSpPr>
            <a:cxnSpLocks/>
          </p:cNvCxnSpPr>
          <p:nvPr/>
        </p:nvCxnSpPr>
        <p:spPr>
          <a:xfrm flipH="1">
            <a:off x="8386316" y="551212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967FEB-1374-4A4F-8299-AA945958BFC4}"/>
              </a:ext>
            </a:extLst>
          </p:cNvPr>
          <p:cNvCxnSpPr>
            <a:cxnSpLocks/>
          </p:cNvCxnSpPr>
          <p:nvPr/>
        </p:nvCxnSpPr>
        <p:spPr>
          <a:xfrm>
            <a:off x="6924653" y="2992487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92F9C0-ECAC-CC47-AFF9-EA8556A72E63}"/>
              </a:ext>
            </a:extLst>
          </p:cNvPr>
          <p:cNvCxnSpPr>
            <a:cxnSpLocks/>
          </p:cNvCxnSpPr>
          <p:nvPr/>
        </p:nvCxnSpPr>
        <p:spPr>
          <a:xfrm flipH="1">
            <a:off x="7261125" y="2978376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6AEDBC-03BD-5342-91FE-BCD59ECAC18F}"/>
              </a:ext>
            </a:extLst>
          </p:cNvPr>
          <p:cNvCxnSpPr>
            <a:cxnSpLocks/>
          </p:cNvCxnSpPr>
          <p:nvPr/>
        </p:nvCxnSpPr>
        <p:spPr>
          <a:xfrm>
            <a:off x="8879843" y="2976158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ED556D-ED09-6E41-9AA8-5E48A77ED1ED}"/>
              </a:ext>
            </a:extLst>
          </p:cNvPr>
          <p:cNvCxnSpPr>
            <a:cxnSpLocks/>
          </p:cNvCxnSpPr>
          <p:nvPr/>
        </p:nvCxnSpPr>
        <p:spPr>
          <a:xfrm flipH="1">
            <a:off x="9729409" y="4672707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0C52AE-81FE-5049-9EAD-169FCBF1EF6A}"/>
                  </a:ext>
                </a:extLst>
              </p:cNvPr>
              <p:cNvSpPr txBox="1"/>
              <p:nvPr/>
            </p:nvSpPr>
            <p:spPr>
              <a:xfrm>
                <a:off x="2697062" y="2021712"/>
                <a:ext cx="3588394" cy="87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0C52AE-81FE-5049-9EAD-169FCBF1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62" y="2021712"/>
                <a:ext cx="3588394" cy="878446"/>
              </a:xfrm>
              <a:prstGeom prst="rect">
                <a:avLst/>
              </a:prstGeom>
              <a:blipFill>
                <a:blip r:embed="rId4"/>
                <a:stretch>
                  <a:fillRect l="-10563" t="-201429" b="-2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BF62FD2-EA2F-2B47-93DD-2F442BE0AAAF}"/>
              </a:ext>
            </a:extLst>
          </p:cNvPr>
          <p:cNvGrpSpPr/>
          <p:nvPr/>
        </p:nvGrpSpPr>
        <p:grpSpPr>
          <a:xfrm>
            <a:off x="491287" y="2999502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E65BFE0-254A-6243-B9BB-F1BE4B02CE09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36C35A9-15DE-5D45-BF50-AFD7DCCEC82B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5"/>
                  <a:stretch>
                    <a:fillRect l="-15325" t="-206494" b="-2935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3807F09-A5AA-0A4F-A476-D64DBDDF6F72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9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34EEA01-9DEE-3440-8D84-3D2541712AE5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1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7C45386-6A06-8841-995F-EAC2D18CD0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A83E625-3582-104F-A35A-DA001EE5E49E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4773B2E-685C-0B4B-BC1F-724CE4984C5D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3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E39C308-150F-7649-A519-2F7CF9751A02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14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09E88CA-9910-1E47-816B-89DAA4245553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82F70F-FCB9-2242-B60C-222797A877B9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56884A-3FA8-EF47-A776-91716C8CACE4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1822A7-A82F-994C-A1C3-E5454E3163D0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E66E8A-B5B8-1943-987C-A1EBD23BC10B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D2A9FE-1ECC-9A45-A1E2-A1A2F9DFC5D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6C60D8D-2762-5C44-8759-0C3BE5D1DB94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F11E610D-B0C2-0847-963D-BDAE963492B2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7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Recurrence to Big-</a:t>
            </a:r>
            <a:r>
              <a:rPr lang="en-US" dirty="0" err="1"/>
              <a:t>Θ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230097" y="3429000"/>
                <a:ext cx="4675179" cy="1569660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/>
              </a:p>
              <a:p>
                <a:r>
                  <a:rPr lang="en-US" sz="2400" b="1" dirty="0"/>
                  <a:t>We’re in case 2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7" y="3429000"/>
                <a:ext cx="4675179" cy="1569660"/>
              </a:xfrm>
              <a:prstGeom prst="rect">
                <a:avLst/>
              </a:prstGeom>
              <a:blipFill>
                <a:blip r:embed="rId3"/>
                <a:stretch>
                  <a:fillRect l="-1892" b="-3968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991933" y="3929208"/>
            <a:ext cx="1016000" cy="700490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05C9D6-0964-C84C-BDB7-05D82DCB3151}"/>
              </a:ext>
            </a:extLst>
          </p:cNvPr>
          <p:cNvGrpSpPr/>
          <p:nvPr/>
        </p:nvGrpSpPr>
        <p:grpSpPr>
          <a:xfrm>
            <a:off x="491287" y="2999502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63127-0676-BB4A-9A19-0EFD8584976E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5"/>
                  <a:stretch>
                    <a:fillRect l="-15325" t="-206494" b="-2935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9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1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3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14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4459B5-9AB5-9648-BA8B-628756E0CC46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80DBB4-3196-0746-B8AB-67AF94F45082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5E0A02-BF4E-F948-BF32-577683C20549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4FC0F6-79A5-3A4E-A006-D9EDF7AD3CF4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B665CC-6CFA-8444-B1F4-4576EC9FC54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BCB95F-2767-3C47-9E71-A5C788D560E2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3A18BD7-F520-AC4F-A945-E9B83D8C658B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/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blipFill>
                <a:blip r:embed="rId13"/>
                <a:stretch>
                  <a:fillRect l="-17668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F2E6EE-A434-ED4F-8E1F-F1EEEB2969B3}"/>
              </a:ext>
            </a:extLst>
          </p:cNvPr>
          <p:cNvSpPr txBox="1"/>
          <p:nvPr/>
        </p:nvSpPr>
        <p:spPr>
          <a:xfrm>
            <a:off x="7943098" y="3417216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b=2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62699-EB86-DE45-A8B2-4ADA0BC2F29E}"/>
              </a:ext>
            </a:extLst>
          </p:cNvPr>
          <p:cNvSpPr txBox="1"/>
          <p:nvPr/>
        </p:nvSpPr>
        <p:spPr>
          <a:xfrm>
            <a:off x="8595841" y="3394007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and c=1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0322D-DB0B-7D46-9705-1B682FC80E71}"/>
              </a:ext>
            </a:extLst>
          </p:cNvPr>
          <p:cNvSpPr/>
          <p:nvPr/>
        </p:nvSpPr>
        <p:spPr>
          <a:xfrm>
            <a:off x="7230097" y="3429000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a=2</a:t>
            </a:r>
          </a:p>
        </p:txBody>
      </p:sp>
    </p:spTree>
    <p:extLst>
      <p:ext uri="{BB962C8B-B14F-4D97-AF65-F5344CB8AC3E}">
        <p14:creationId xmlns:p14="http://schemas.microsoft.com/office/powerpoint/2010/main" val="16861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Toolchain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3747-30A8-8D4B-B5EE-C1C783C81265}"/>
              </a:ext>
            </a:extLst>
          </p:cNvPr>
          <p:cNvGrpSpPr/>
          <p:nvPr/>
        </p:nvGrpSpPr>
        <p:grpSpPr>
          <a:xfrm>
            <a:off x="6988225" y="968925"/>
            <a:ext cx="2621350" cy="2397759"/>
            <a:chOff x="6749686" y="958986"/>
            <a:chExt cx="2621350" cy="23977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F8450-9037-8741-9ACA-DCC6576A19C3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6D61E28-3E13-9B46-81B4-8D4DF359AD05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1C1BFD-B54A-FE43-9FA5-63220D269FF1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096B28-8597-2C4F-ADF2-DECEA02B948D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F58D939C-F7CF-AC4C-B404-0B0DD3FD00F5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03DF225A-A332-B84F-ACC4-7588BABB9A27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709448-7B05-984A-92EC-2F1B30F64258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D2CA267-97ED-9D4E-B4CA-833160EBFD66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FEB939-17BE-EF4A-A290-C29073D2B490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F4081E75-2DE2-8348-9FC7-8BC3F3BED259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EEB188-26D8-524F-BE86-8FBD623C847D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203740-C6B6-0F45-AD8C-366A63A43343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18A27D-DE71-6F44-9E02-A90AC0E9CAA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FAB10FF-2006-9242-AF7F-7FABA778671C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D93A5-87C4-374B-8B67-B833EB9F2F9D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71531-9DA1-1841-A05E-BAE4FFF4943F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13A201E-6E47-8942-B1AC-95224D0C408B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94F64AD7-433B-BC4A-A6FB-664E1A03C5A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C1E624-E40A-E64B-8C73-F6CDFC82B1D4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9D01AA-D383-AF4E-A520-432B78CB3C43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987150-6FE3-914A-B8FF-E3E7D2EAB12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9324A0F6-634E-9F45-B9D9-389F1125E4F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6227A-8A11-0441-A23D-7E2A2E882955}"/>
              </a:ext>
            </a:extLst>
          </p:cNvPr>
          <p:cNvGrpSpPr/>
          <p:nvPr/>
        </p:nvGrpSpPr>
        <p:grpSpPr>
          <a:xfrm>
            <a:off x="5696634" y="1806701"/>
            <a:ext cx="1528595" cy="722262"/>
            <a:chOff x="5745012" y="1755333"/>
            <a:chExt cx="1528595" cy="722262"/>
          </a:xfrm>
        </p:grpSpPr>
        <p:sp>
          <p:nvSpPr>
            <p:cNvPr id="13" name="Stored Data 12">
              <a:extLst>
                <a:ext uri="{FF2B5EF4-FFF2-40B4-BE49-F238E27FC236}">
                  <a16:creationId xmlns:a16="http://schemas.microsoft.com/office/drawing/2014/main" id="{82AC968E-2BF8-C442-9239-906B4FA60E15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858C8F-D518-A145-857B-3B9ECDD65790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22CAF6-B33B-9946-A0FC-BA37885C2FA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BEST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22EA3B8-2731-B24E-B19F-6D846273E25C}"/>
              </a:ext>
            </a:extLst>
          </p:cNvPr>
          <p:cNvGrpSpPr/>
          <p:nvPr/>
        </p:nvGrpSpPr>
        <p:grpSpPr>
          <a:xfrm>
            <a:off x="6983179" y="3603841"/>
            <a:ext cx="2621350" cy="2397759"/>
            <a:chOff x="6749686" y="958986"/>
            <a:chExt cx="2621350" cy="239775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1561FA-1B74-CD42-8250-91B14A9C8034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C40B7B-80C5-E846-8E2A-CBF9AD6022B5}"/>
                </a:ext>
              </a:extLst>
            </p:cNvPr>
            <p:cNvSpPr/>
            <p:nvPr/>
          </p:nvSpPr>
          <p:spPr>
            <a:xfrm>
              <a:off x="8854804" y="179693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B1FE961-A1C9-BE44-9478-754A47E31BEC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5877A3A-E06D-C243-AF0E-E1B986D8EFC4}"/>
                </a:ext>
              </a:extLst>
            </p:cNvPr>
            <p:cNvSpPr/>
            <p:nvPr/>
          </p:nvSpPr>
          <p:spPr>
            <a:xfrm>
              <a:off x="8853800" y="958986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7817FF84-1E3B-E247-8F8E-7D381634C2D0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iangle 153">
              <a:extLst>
                <a:ext uri="{FF2B5EF4-FFF2-40B4-BE49-F238E27FC236}">
                  <a16:creationId xmlns:a16="http://schemas.microsoft.com/office/drawing/2014/main" id="{81B5D308-B2EF-B247-9C5D-34961BDFD35F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99C4716-DF9F-684C-97BF-39CC963B56C8}"/>
                </a:ext>
              </a:extLst>
            </p:cNvPr>
            <p:cNvSpPr/>
            <p:nvPr/>
          </p:nvSpPr>
          <p:spPr>
            <a:xfrm>
              <a:off x="8853598" y="263482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91BF28F7-EDCC-6340-A2F3-5DBA210F39CE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989EEA0-394A-A44E-B8E3-5AD8EF651948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58" name="Triangle 157">
              <a:extLst>
                <a:ext uri="{FF2B5EF4-FFF2-40B4-BE49-F238E27FC236}">
                  <a16:creationId xmlns:a16="http://schemas.microsoft.com/office/drawing/2014/main" id="{CA73AFA5-ECB9-A249-9227-C65D57C01C8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22B5A4-BFB7-AB43-9124-D9612D6A82E5}"/>
              </a:ext>
            </a:extLst>
          </p:cNvPr>
          <p:cNvGrpSpPr/>
          <p:nvPr/>
        </p:nvGrpSpPr>
        <p:grpSpPr>
          <a:xfrm>
            <a:off x="5692989" y="4441279"/>
            <a:ext cx="1528595" cy="722262"/>
            <a:chOff x="5745012" y="1755333"/>
            <a:chExt cx="1528595" cy="722262"/>
          </a:xfrm>
        </p:grpSpPr>
        <p:sp>
          <p:nvSpPr>
            <p:cNvPr id="160" name="Stored Data 159">
              <a:extLst>
                <a:ext uri="{FF2B5EF4-FFF2-40B4-BE49-F238E27FC236}">
                  <a16:creationId xmlns:a16="http://schemas.microsoft.com/office/drawing/2014/main" id="{F51907EA-C13D-AB45-A8D0-3DC4981509F1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3AF056-E8E3-184D-8B7F-7DEF423270B7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5A5A1BA-C3B8-9948-9C72-C66A4B4F1791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WORST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309BF90-3712-624D-B30D-1E26A2ED6AA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8A946-E7C0-2D45-90CE-75AE2C908782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D4E6DD-F8AA-EC47-B2FF-A66FC3535098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8002039" y="1156661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74C5AC2-CF52-FF41-A457-149915961AA6}"/>
              </a:ext>
            </a:extLst>
          </p:cNvPr>
          <p:cNvSpPr/>
          <p:nvPr/>
        </p:nvSpPr>
        <p:spPr>
          <a:xfrm>
            <a:off x="8002039" y="37926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26E010-B584-2543-B84A-E0B6924ACD2D}"/>
              </a:ext>
            </a:extLst>
          </p:cNvPr>
          <p:cNvGrpSpPr/>
          <p:nvPr/>
        </p:nvGrpSpPr>
        <p:grpSpPr>
          <a:xfrm>
            <a:off x="3252184" y="1807351"/>
            <a:ext cx="2682670" cy="3355852"/>
            <a:chOff x="3252184" y="1807351"/>
            <a:chExt cx="2682670" cy="335585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CA9061-4C6E-9E44-A6EB-86C61DA84596}"/>
                </a:ext>
              </a:extLst>
            </p:cNvPr>
            <p:cNvSpPr/>
            <p:nvPr/>
          </p:nvSpPr>
          <p:spPr>
            <a:xfrm>
              <a:off x="3253056" y="3125994"/>
              <a:ext cx="389185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42E3BE1E-0C24-BC4F-BFC1-3B55B15DB34E}"/>
                </a:ext>
              </a:extLst>
            </p:cNvPr>
            <p:cNvSpPr/>
            <p:nvPr/>
          </p:nvSpPr>
          <p:spPr>
            <a:xfrm rot="16200000">
              <a:off x="2794052" y="2598231"/>
              <a:ext cx="3353912" cy="1776029"/>
            </a:xfrm>
            <a:prstGeom prst="trapezoid">
              <a:avLst>
                <a:gd name="adj" fmla="val 766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2C667A-DE3C-984B-8011-160D6B866239}"/>
                </a:ext>
              </a:extLst>
            </p:cNvPr>
            <p:cNvSpPr/>
            <p:nvPr/>
          </p:nvSpPr>
          <p:spPr>
            <a:xfrm>
              <a:off x="5335022" y="1807351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5611AFBD-DBEA-9245-8C4B-0A38C7DE76E3}"/>
                </a:ext>
              </a:extLst>
            </p:cNvPr>
            <p:cNvSpPr/>
            <p:nvPr/>
          </p:nvSpPr>
          <p:spPr>
            <a:xfrm>
              <a:off x="4043415" y="3156866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AF9A7BA-4AC6-E543-BDD6-4AAB963B162C}"/>
                </a:ext>
              </a:extLst>
            </p:cNvPr>
            <p:cNvSpPr/>
            <p:nvPr/>
          </p:nvSpPr>
          <p:spPr>
            <a:xfrm>
              <a:off x="5356810" y="4441279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59E73F0-E820-494E-B00B-EFF79F0D5597}"/>
                </a:ext>
              </a:extLst>
            </p:cNvPr>
            <p:cNvSpPr txBox="1"/>
            <p:nvPr/>
          </p:nvSpPr>
          <p:spPr>
            <a:xfrm>
              <a:off x="4092197" y="3135032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Case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36" name="Stored Data 135">
              <a:extLst>
                <a:ext uri="{FF2B5EF4-FFF2-40B4-BE49-F238E27FC236}">
                  <a16:creationId xmlns:a16="http://schemas.microsoft.com/office/drawing/2014/main" id="{EDE3BEAC-12A8-134C-B798-D2904D4FD79B}"/>
                </a:ext>
              </a:extLst>
            </p:cNvPr>
            <p:cNvSpPr/>
            <p:nvPr/>
          </p:nvSpPr>
          <p:spPr>
            <a:xfrm flipH="1">
              <a:off x="5127116" y="203511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Stored Data 162">
              <a:extLst>
                <a:ext uri="{FF2B5EF4-FFF2-40B4-BE49-F238E27FC236}">
                  <a16:creationId xmlns:a16="http://schemas.microsoft.com/office/drawing/2014/main" id="{AB25265B-588D-8F4D-BF32-70CED51F5966}"/>
                </a:ext>
              </a:extLst>
            </p:cNvPr>
            <p:cNvSpPr/>
            <p:nvPr/>
          </p:nvSpPr>
          <p:spPr>
            <a:xfrm flipH="1">
              <a:off x="5111555" y="465978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1DEF0B-91EC-E84E-A901-A6E8FCE2C11D}"/>
                </a:ext>
              </a:extLst>
            </p:cNvPr>
            <p:cNvSpPr/>
            <p:nvPr/>
          </p:nvSpPr>
          <p:spPr>
            <a:xfrm>
              <a:off x="3252184" y="3361932"/>
              <a:ext cx="237697" cy="237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36341-E143-2148-9AE5-9F901C23AB65}"/>
                </a:ext>
              </a:extLst>
            </p:cNvPr>
            <p:cNvSpPr/>
            <p:nvPr/>
          </p:nvSpPr>
          <p:spPr>
            <a:xfrm>
              <a:off x="4198887" y="2227116"/>
              <a:ext cx="518601" cy="5186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1</a:t>
              </a:r>
            </a:p>
          </p:txBody>
        </p:sp>
      </p:grpSp>
      <p:sp>
        <p:nvSpPr>
          <p:cNvPr id="7" name="L-Shape 6">
            <a:extLst>
              <a:ext uri="{FF2B5EF4-FFF2-40B4-BE49-F238E27FC236}">
                <a16:creationId xmlns:a16="http://schemas.microsoft.com/office/drawing/2014/main" id="{539F5C87-E8C8-F843-8713-F3F699E8EADC}"/>
              </a:ext>
            </a:extLst>
          </p:cNvPr>
          <p:cNvSpPr/>
          <p:nvPr/>
        </p:nvSpPr>
        <p:spPr>
          <a:xfrm rot="18900000">
            <a:off x="4237331" y="1657200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-Shape 94">
            <a:extLst>
              <a:ext uri="{FF2B5EF4-FFF2-40B4-BE49-F238E27FC236}">
                <a16:creationId xmlns:a16="http://schemas.microsoft.com/office/drawing/2014/main" id="{E9BD33FC-EFBC-364E-AC90-EAF1FFA00B63}"/>
              </a:ext>
            </a:extLst>
          </p:cNvPr>
          <p:cNvSpPr/>
          <p:nvPr/>
        </p:nvSpPr>
        <p:spPr>
          <a:xfrm rot="18900000">
            <a:off x="8042358" y="577773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51954B-D1B8-8D4D-8A70-2F169F4AB20E}"/>
              </a:ext>
            </a:extLst>
          </p:cNvPr>
          <p:cNvSpPr txBox="1"/>
          <p:nvPr/>
        </p:nvSpPr>
        <p:spPr>
          <a:xfrm>
            <a:off x="193396" y="5742361"/>
            <a:ext cx="599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recursive code, we now have tools that fall under Case Analysis (Writing Recurrences) and Asymptotic Analysis (The Master Theorem).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B89B6-24B7-1C4C-B7F7-3DED728C69CB}"/>
              </a:ext>
            </a:extLst>
          </p:cNvPr>
          <p:cNvSpPr txBox="1"/>
          <p:nvPr/>
        </p:nvSpPr>
        <p:spPr>
          <a:xfrm>
            <a:off x="3935519" y="3821414"/>
            <a:ext cx="1059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Write a Recurrence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1D1127-C6C2-1B4B-9E49-80D17D2A0B1F}"/>
              </a:ext>
            </a:extLst>
          </p:cNvPr>
          <p:cNvSpPr txBox="1"/>
          <p:nvPr/>
        </p:nvSpPr>
        <p:spPr>
          <a:xfrm>
            <a:off x="7489061" y="5110853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822007-B81F-F84C-BF47-84B3426C9594}"/>
              </a:ext>
            </a:extLst>
          </p:cNvPr>
          <p:cNvSpPr txBox="1"/>
          <p:nvPr/>
        </p:nvSpPr>
        <p:spPr>
          <a:xfrm>
            <a:off x="7495660" y="2452630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3341587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Asymptotic Analysis &amp; Case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5400000">
            <a:off x="9573361" y="27398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14A29-2D0D-0C40-B81B-84619FEE36BA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F015C-9D56-DE47-B099-1FE87C26A7BF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94884-80BB-AE42-BBC3-E8F83BFD0652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6E626D-1F3E-E549-9165-32B375E01315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610019-9456-D449-9467-29AFD73D7CB4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2A44D4-4C74-124F-8662-AE38A4AFB218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0A39A-FA1E-7645-B910-1E965D80D94C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3D527-59A8-1B41-AA1B-C14CC892F6D6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3B6D-1470-D54E-844C-8E5F1DC1A506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8075971" y="1823778"/>
            <a:ext cx="36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Recursive code usually falls into one of 3 common patterns: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A75B9-7103-3643-8F2B-436B9D5DB451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F894F-B4E3-E24C-B742-70A1426ACC63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C0588-82B7-2045-A930-3E6060042FD9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C9490-176C-C94B-B516-156D0D89F7AD}"/>
              </a:ext>
            </a:extLst>
          </p:cNvPr>
          <p:cNvSpPr txBox="1"/>
          <p:nvPr/>
        </p:nvSpPr>
        <p:spPr>
          <a:xfrm>
            <a:off x="5355252" y="57633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230CC-7046-584D-89F7-B4A312C6E275}"/>
              </a:ext>
            </a:extLst>
          </p:cNvPr>
          <p:cNvSpPr txBox="1"/>
          <p:nvPr/>
        </p:nvSpPr>
        <p:spPr>
          <a:xfrm>
            <a:off x="9117019" y="536938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</p:spTree>
    <p:extLst>
      <p:ext uri="{BB962C8B-B14F-4D97-AF65-F5344CB8AC3E}">
        <p14:creationId xmlns:p14="http://schemas.microsoft.com/office/powerpoint/2010/main" val="1103881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Asymptotic Analysis &amp; Case Analysis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5400000">
            <a:off x="9573361" y="273987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14A29-2D0D-0C40-B81B-84619FEE36BA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F015C-9D56-DE47-B099-1FE87C26A7BF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94884-80BB-AE42-BBC3-E8F83BFD0652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6E626D-1F3E-E549-9165-32B375E01315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610019-9456-D449-9467-29AFD73D7CB4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2A44D4-4C74-124F-8662-AE38A4AFB218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0A39A-FA1E-7645-B910-1E965D80D94C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3D527-59A8-1B41-AA1B-C14CC892F6D6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3B6D-1470-D54E-844C-8E5F1DC1A506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8075971" y="1823778"/>
            <a:ext cx="36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Recursive code usually falls into one of 3 common patterns: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A75B9-7103-3643-8F2B-436B9D5DB451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DF894F-B4E3-E24C-B742-70A1426ACC63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C0588-82B7-2045-A930-3E6060042FD9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2C9490-176C-C94B-B516-156D0D89F7AD}"/>
              </a:ext>
            </a:extLst>
          </p:cNvPr>
          <p:cNvSpPr txBox="1"/>
          <p:nvPr/>
        </p:nvSpPr>
        <p:spPr>
          <a:xfrm>
            <a:off x="5355252" y="57633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230CC-7046-584D-89F7-B4A312C6E275}"/>
              </a:ext>
            </a:extLst>
          </p:cNvPr>
          <p:cNvSpPr txBox="1"/>
          <p:nvPr/>
        </p:nvSpPr>
        <p:spPr>
          <a:xfrm>
            <a:off x="9117019" y="536938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238DD1-4E28-274A-8ABA-CA3BE3DE4E8F}"/>
              </a:ext>
            </a:extLst>
          </p:cNvPr>
          <p:cNvGrpSpPr/>
          <p:nvPr/>
        </p:nvGrpSpPr>
        <p:grpSpPr>
          <a:xfrm rot="20227194">
            <a:off x="6904226" y="4182484"/>
            <a:ext cx="5606791" cy="1457220"/>
            <a:chOff x="5910470" y="2253947"/>
            <a:chExt cx="5606791" cy="1457220"/>
          </a:xfrm>
        </p:grpSpPr>
        <p:sp>
          <p:nvSpPr>
            <p:cNvPr id="22" name="Up Ribbon 21">
              <a:extLst>
                <a:ext uri="{FF2B5EF4-FFF2-40B4-BE49-F238E27FC236}">
                  <a16:creationId xmlns:a16="http://schemas.microsoft.com/office/drawing/2014/main" id="{A4242982-D8C5-D243-AE3D-EBFC7A5D71F6}"/>
                </a:ext>
              </a:extLst>
            </p:cNvPr>
            <p:cNvSpPr/>
            <p:nvPr/>
          </p:nvSpPr>
          <p:spPr>
            <a:xfrm>
              <a:off x="5910470" y="2253947"/>
              <a:ext cx="5606791" cy="1457220"/>
            </a:xfrm>
            <a:prstGeom prst="ribbon2">
              <a:avLst>
                <a:gd name="adj1" fmla="val 15758"/>
                <a:gd name="adj2" fmla="val 67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C61418-A47C-E349-9231-366AF7BD3564}"/>
                </a:ext>
              </a:extLst>
            </p:cNvPr>
            <p:cNvSpPr txBox="1"/>
            <p:nvPr/>
          </p:nvSpPr>
          <p:spPr>
            <a:xfrm>
              <a:off x="7362784" y="2601942"/>
              <a:ext cx="2822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100" dirty="0">
                  <a:solidFill>
                    <a:schemeClr val="bg1"/>
                  </a:solidFill>
                </a:rPr>
                <a:t>NEXT LECTURE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676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01280-3B3F-724B-8B62-49D31D50D229}"/>
              </a:ext>
            </a:extLst>
          </p:cNvPr>
          <p:cNvGrpSpPr/>
          <p:nvPr/>
        </p:nvGrpSpPr>
        <p:grpSpPr>
          <a:xfrm>
            <a:off x="5820584" y="1591699"/>
            <a:ext cx="5957274" cy="3525906"/>
            <a:chOff x="6081682" y="2694733"/>
            <a:chExt cx="5957274" cy="3525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9DD27C-4ADA-434E-8796-7353E99AADF4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94E5D4-1B16-A64C-91C8-D125DD4FA146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0A9E2-E65C-FD44-A5F3-3167F9704D76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874923-AC4F-7441-A6CC-1400FDC6516E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1C727-5663-4C45-8BCD-0005ADDD634F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48BDC0-6F42-0445-9ACD-FACFDA4A9BC2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470F2-DB60-CF4D-A25E-CB2E357CD8ED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F505B-0950-0049-A323-F5E54DEAD25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512E8C-7C0D-904A-94EB-38ED725B5D9F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A64EE1-7243-D546-A317-A4D71641ADE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7C9B9-BD1F-FA4B-B319-E6CEB01BFD37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9F58EB-E951-5D49-BA92-B70B11CE983E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FB126-06D7-DB4A-A717-F07390380C36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2648FF-54B9-2346-B33A-A52666A7E3D6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55764-0514-F243-9311-E067DA96040B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CDA9D1-83E1-E54D-9726-E2124CFE8697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3F7DE-DFB7-044D-8142-4A7FE4EA23BE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F3B9B9-1004-7B4B-A2B2-4BFF18EBD553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215993-34B2-2B4A-8C30-95470489CE0F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583759-5E6C-E046-880B-49DC3F759F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EF95B1-CB1F-2245-86A0-67E17D3740CD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0C404C-DC6B-D54B-A729-E21FD8207C59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11BF05-77FA-CC43-9301-DBF60E7B6B94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509645-525D-6B4D-827F-C990C22790C7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D4A70C-C2C2-A648-B758-AE92C7FC3F43}"/>
                </a:ext>
              </a:extLst>
            </p:cNvPr>
            <p:cNvCxnSpPr>
              <a:cxnSpLocks/>
              <a:stCxn id="24" idx="2"/>
              <a:endCxn id="32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FC09706-EC0D-044C-B2B9-755EB7C3D06A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B2110-0DDB-294F-8FA7-918C197923A3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36F9BD-F489-F049-8A58-9AC14C1B62D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CEBC9B7-8623-734D-B689-706D5C29AB70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3F2B20-E90D-8B46-BDEE-C3CA22C4E2CA}"/>
              </a:ext>
            </a:extLst>
          </p:cNvPr>
          <p:cNvSpPr txBox="1"/>
          <p:nvPr/>
        </p:nvSpPr>
        <p:spPr>
          <a:xfrm>
            <a:off x="708983" y="3762926"/>
            <a:ext cx="438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call creates 2 more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new call has a copy of the input, almost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doubling the input at each call</a:t>
            </a:r>
          </a:p>
          <a:p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056A91-9CA6-CF48-BD43-8A107298D976}"/>
              </a:ext>
            </a:extLst>
          </p:cNvPr>
          <p:cNvSpPr txBox="1"/>
          <p:nvPr/>
        </p:nvSpPr>
        <p:spPr>
          <a:xfrm>
            <a:off x="739319" y="1488643"/>
            <a:ext cx="4679686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D61CA-E31A-6F43-9F24-643FAEE795B5}"/>
              </a:ext>
            </a:extLst>
          </p:cNvPr>
          <p:cNvGrpSpPr/>
          <p:nvPr/>
        </p:nvGrpSpPr>
        <p:grpSpPr>
          <a:xfrm>
            <a:off x="812196" y="5678660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CB4AFD-649F-2642-9126-9B9ECF741E08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7B3B86E-1311-2D45-8385-E7877D986CD7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F37BEF-D105-4947-9992-01366A19DFC5}"/>
                </a:ext>
              </a:extLst>
            </p:cNvPr>
            <p:cNvSpPr txBox="1"/>
            <p:nvPr/>
          </p:nvSpPr>
          <p:spPr>
            <a:xfrm>
              <a:off x="1904163" y="5872919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Doubling the Input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AF9E545-0AE9-6F47-95E2-B52EE25575FD}"/>
              </a:ext>
            </a:extLst>
          </p:cNvPr>
          <p:cNvSpPr txBox="1"/>
          <p:nvPr/>
        </p:nvSpPr>
        <p:spPr>
          <a:xfrm rot="1215797">
            <a:off x="4522672" y="5529596"/>
            <a:ext cx="11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>
                <a:solidFill>
                  <a:srgbClr val="C00000"/>
                </a:solidFill>
                <a:latin typeface="Segoe UI" panose="020B0502040204020203" pitchFamily="34" charset="0"/>
                <a:ea typeface="+mj-ea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23748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FBEA53-8344-F148-8496-7BBA20793BC7}"/>
              </a:ext>
            </a:extLst>
          </p:cNvPr>
          <p:cNvSpPr txBox="1"/>
          <p:nvPr/>
        </p:nvSpPr>
        <p:spPr>
          <a:xfrm>
            <a:off x="6096000" y="1361839"/>
            <a:ext cx="448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we use the Master Theorem?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4A5AD0-1B19-F24C-B36C-BAF47B8BACC3}"/>
              </a:ext>
            </a:extLst>
          </p:cNvPr>
          <p:cNvSpPr txBox="1"/>
          <p:nvPr/>
        </p:nvSpPr>
        <p:spPr>
          <a:xfrm>
            <a:off x="6185033" y="3699560"/>
            <a:ext cx="525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Uh oh, our model doesn’t match that format…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2076A36-EA01-224A-AD29-FAFF5531574C}"/>
              </a:ext>
            </a:extLst>
          </p:cNvPr>
          <p:cNvSpPr txBox="1"/>
          <p:nvPr/>
        </p:nvSpPr>
        <p:spPr>
          <a:xfrm>
            <a:off x="6778464" y="6176867"/>
            <a:ext cx="465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Maybe geometry can help!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49F3AAE-1C05-E24C-B6E2-7662C8A231FA}"/>
              </a:ext>
            </a:extLst>
          </p:cNvPr>
          <p:cNvSpPr/>
          <p:nvPr/>
        </p:nvSpPr>
        <p:spPr>
          <a:xfrm>
            <a:off x="6454721" y="401488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Can we intuit a pattern?</a:t>
            </a:r>
          </a:p>
          <a:p>
            <a:r>
              <a:rPr lang="en-US" sz="2000" dirty="0"/>
              <a:t>T(1) = d</a:t>
            </a:r>
          </a:p>
          <a:p>
            <a:r>
              <a:rPr lang="en-US" sz="2000" dirty="0"/>
              <a:t>T(2) = 2T(2-1) + c = 2(d) + c</a:t>
            </a:r>
          </a:p>
          <a:p>
            <a:r>
              <a:rPr lang="en-US" sz="2000" dirty="0"/>
              <a:t>T(3) = 2T(3-1) + c = 2(2(d) + c) + c = 4d + 3c</a:t>
            </a:r>
          </a:p>
          <a:p>
            <a:r>
              <a:rPr lang="en-US" sz="2000" dirty="0"/>
              <a:t>T(4) = 2T(4-1) + c = 2(4d + 3c) + c = 8d + 7c</a:t>
            </a:r>
          </a:p>
          <a:p>
            <a:r>
              <a:rPr lang="en-US" sz="2000" dirty="0"/>
              <a:t>T(5) = 2T(5-1) + c = 2(8d + 7c) + c = 16d +25c</a:t>
            </a:r>
          </a:p>
          <a:p>
            <a:r>
              <a:rPr lang="en-US" sz="2000" dirty="0"/>
              <a:t>Looks like something’s happening but it’s tough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DB73D-28AD-D449-89D4-424511FDFA0D}"/>
              </a:ext>
            </a:extLst>
          </p:cNvPr>
          <p:cNvSpPr txBox="1"/>
          <p:nvPr/>
        </p:nvSpPr>
        <p:spPr>
          <a:xfrm>
            <a:off x="739319" y="1488643"/>
            <a:ext cx="4679686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/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blipFill>
                <a:blip r:embed="rId3"/>
                <a:stretch>
                  <a:fillRect l="-938" t="-189474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53289-2E0D-AA44-8B0F-1BBF3CC23792}"/>
              </a:ext>
            </a:extLst>
          </p:cNvPr>
          <p:cNvGrpSpPr/>
          <p:nvPr/>
        </p:nvGrpSpPr>
        <p:grpSpPr>
          <a:xfrm>
            <a:off x="6857556" y="1853591"/>
            <a:ext cx="5126871" cy="1754327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E95207-3F32-624C-9A60-E39C154F6041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4948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A9795D8-7D8D-2C4A-B954-9F89F0CC14DE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AD95473-9069-364E-B9F4-D4D7CA0919C6}"/>
              </a:ext>
            </a:extLst>
          </p:cNvPr>
          <p:cNvSpPr/>
          <p:nvPr/>
        </p:nvSpPr>
        <p:spPr>
          <a:xfrm>
            <a:off x="3665349" y="203373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A1BFC0C-9B93-C946-8A51-F54955C33C7D}"/>
              </a:ext>
            </a:extLst>
          </p:cNvPr>
          <p:cNvSpPr/>
          <p:nvPr/>
        </p:nvSpPr>
        <p:spPr>
          <a:xfrm>
            <a:off x="3325948" y="1811198"/>
            <a:ext cx="127077" cy="74911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8ADEE127-6122-AA48-8862-B50085393B7F}"/>
              </a:ext>
            </a:extLst>
          </p:cNvPr>
          <p:cNvSpPr/>
          <p:nvPr/>
        </p:nvSpPr>
        <p:spPr>
          <a:xfrm>
            <a:off x="4810312" y="2560312"/>
            <a:ext cx="127077" cy="39277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7D1138-0A22-EE42-98DF-4CBE2B7D289B}"/>
              </a:ext>
            </a:extLst>
          </p:cNvPr>
          <p:cNvSpPr/>
          <p:nvPr/>
        </p:nvSpPr>
        <p:spPr>
          <a:xfrm>
            <a:off x="5146036" y="2604676"/>
            <a:ext cx="1502873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2T(n-1) + c</a:t>
            </a:r>
          </a:p>
        </p:txBody>
      </p:sp>
    </p:spTree>
    <p:extLst>
      <p:ext uri="{BB962C8B-B14F-4D97-AF65-F5344CB8AC3E}">
        <p14:creationId xmlns:p14="http://schemas.microsoft.com/office/powerpoint/2010/main" val="4263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1" grpId="0"/>
      <p:bldP spid="27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Distinguish between Asymptotic Analysis &amp; Case Analysis, and apply both to code snippets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the 3 most common recursive patterns and identify whether code belongs to one of them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Model recursive code using a recurrence relation (Step         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Use the Master Theorem to characterize a recurrence relation with Big-Oh/Big-Theta/Big-Omega bounds (Step         )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55F385-7F79-9D4A-92FE-6A674B1118A3}"/>
              </a:ext>
            </a:extLst>
          </p:cNvPr>
          <p:cNvSpPr/>
          <p:nvPr/>
        </p:nvSpPr>
        <p:spPr>
          <a:xfrm>
            <a:off x="9444316" y="4147931"/>
            <a:ext cx="467627" cy="467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73FA97-D64D-304F-AE41-2D381E28A035}"/>
              </a:ext>
            </a:extLst>
          </p:cNvPr>
          <p:cNvSpPr/>
          <p:nvPr/>
        </p:nvSpPr>
        <p:spPr>
          <a:xfrm>
            <a:off x="7767916" y="5188226"/>
            <a:ext cx="467627" cy="467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A26F9-2DDC-0242-8C40-35B2B8AEF02A}"/>
              </a:ext>
            </a:extLst>
          </p:cNvPr>
          <p:cNvGrpSpPr/>
          <p:nvPr/>
        </p:nvGrpSpPr>
        <p:grpSpPr>
          <a:xfrm>
            <a:off x="6021341" y="2498613"/>
            <a:ext cx="5957274" cy="3525906"/>
            <a:chOff x="6081682" y="2694733"/>
            <a:chExt cx="5957274" cy="3525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BA9F3-D6C3-6D46-83F7-2B72E1070416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27C25-51A1-2D45-88B2-D991CE7B541A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5C5035-4CE3-D047-ACCC-77EB00D2DD59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4CF03-B942-9441-B449-6437C6DE0FCF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5FE4D-2F22-3B41-9715-595AC56E17FD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B52075-1C99-384A-9074-018F31A8900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18791-599F-104C-AC8A-74B5EE769D32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3ECB04-985B-0546-B713-A6A9ED7D38C2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792DDA-C9DF-5441-8ABE-5F317364E483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4D532E-50E7-D74E-80FB-8ECF32CAF08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8B0E0-E847-D540-98F5-1F6F131D70B1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81F11A-360B-A74A-8F63-86D40CEF56FD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BA1DD5-AF39-5E40-B41F-FF86821BA857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79240A-07B2-5E43-B38E-80F63034D2C8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5FE17-BC71-2341-A4B2-03A3D3EDBB1E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72716D-2F42-B34F-A92A-29A130C252DE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1D4A5-2A24-F947-8527-59FBA80CBA0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B41830-6111-6242-9858-990448BDEC6C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00A45F-6C93-2040-B94D-E9236C244FA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E605D7-D999-BC4F-9284-E5351F856AB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0B9423-9D02-0E48-8C3A-765CDC70344B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05C97A-FFB8-1048-94EA-597DFB8B581C}"/>
                </a:ext>
              </a:extLst>
            </p:cNvPr>
            <p:cNvCxnSpPr>
              <a:cxnSpLocks/>
              <a:stCxn id="12" idx="2"/>
              <a:endCxn id="28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21B2F5-99F1-7A44-A80D-12D244C8EC86}"/>
                </a:ext>
              </a:extLst>
            </p:cNvPr>
            <p:cNvCxnSpPr>
              <a:cxnSpLocks/>
              <a:stCxn id="12" idx="2"/>
              <a:endCxn id="29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9EA7B2-CA4B-B24F-9FBC-4ADABBF4FFAB}"/>
                </a:ext>
              </a:extLst>
            </p:cNvPr>
            <p:cNvCxnSpPr>
              <a:cxnSpLocks/>
              <a:stCxn id="13" idx="2"/>
              <a:endCxn id="26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CD64AD-6779-854F-B3EF-3865ECA2D2BA}"/>
                </a:ext>
              </a:extLst>
            </p:cNvPr>
            <p:cNvCxnSpPr>
              <a:cxnSpLocks/>
              <a:stCxn id="13" idx="2"/>
              <a:endCxn id="27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7AD3D9-47B8-D34B-B69B-720B60945D08}"/>
                </a:ext>
              </a:extLst>
            </p:cNvPr>
            <p:cNvCxnSpPr>
              <a:cxnSpLocks/>
              <a:stCxn id="14" idx="2"/>
              <a:endCxn id="24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87F9B1F-D53A-454D-9976-8530B406892F}"/>
                </a:ext>
              </a:extLst>
            </p:cNvPr>
            <p:cNvCxnSpPr>
              <a:cxnSpLocks/>
              <a:stCxn id="14" idx="2"/>
              <a:endCxn id="25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578A78-4AF2-4C43-A57A-D769760A1F23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8ACC15-3021-B347-A2AB-E08331CFE31D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/>
              <p:nvPr/>
            </p:nvSpPr>
            <p:spPr>
              <a:xfrm>
                <a:off x="8278507" y="1523028"/>
                <a:ext cx="3420424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A9D893E-E22E-2941-A299-6A6AA0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507" y="1523028"/>
                <a:ext cx="3420424" cy="617861"/>
              </a:xfrm>
              <a:prstGeom prst="rect">
                <a:avLst/>
              </a:prstGeom>
              <a:blipFill>
                <a:blip r:embed="rId3"/>
                <a:stretch>
                  <a:fillRect l="-10370" t="-230612" r="-1111" b="-3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B15A845-4EF0-304F-A7B1-2E3F2E0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9" y="1195754"/>
            <a:ext cx="6932036" cy="548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How many layers in the function call tree?</a:t>
            </a:r>
          </a:p>
          <a:p>
            <a:pPr marL="0" indent="0">
              <a:buNone/>
            </a:pPr>
            <a:r>
              <a:rPr lang="en-US" dirty="0"/>
              <a:t>How many layers will it take to transform “n” to the base case of “1” by subtracting 1</a:t>
            </a:r>
          </a:p>
          <a:p>
            <a:pPr marL="0" indent="0">
              <a:buNone/>
            </a:pPr>
            <a:r>
              <a:rPr lang="en-US" dirty="0"/>
              <a:t>For our example, 4 -&gt; Height = n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How many function calls per layer?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635EA-34A2-B34E-874E-6C0B34FE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36081"/>
              </p:ext>
            </p:extLst>
          </p:nvPr>
        </p:nvGraphicFramePr>
        <p:xfrm>
          <a:off x="566249" y="4233951"/>
          <a:ext cx="2167962" cy="192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335714672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879888328"/>
                    </a:ext>
                  </a:extLst>
                </a:gridCol>
              </a:tblGrid>
              <a:tr h="4024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LAYER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 CALLS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80105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42637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4333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68883"/>
                  </a:ext>
                </a:extLst>
              </a:tr>
              <a:tr h="3551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011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D8CCBB4-4336-E247-8999-342BCA07A7EA}"/>
              </a:ext>
            </a:extLst>
          </p:cNvPr>
          <p:cNvSpPr txBox="1"/>
          <p:nvPr/>
        </p:nvSpPr>
        <p:spPr>
          <a:xfrm>
            <a:off x="2806712" y="4163241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34F3D2-62AD-3743-A724-15BF8DCBDF41}"/>
              </a:ext>
            </a:extLst>
          </p:cNvPr>
          <p:cNvSpPr txBox="1"/>
          <p:nvPr/>
        </p:nvSpPr>
        <p:spPr>
          <a:xfrm>
            <a:off x="4167553" y="4532573"/>
            <a:ext cx="52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baseline="30000" dirty="0"/>
              <a:t>k-1</a:t>
            </a:r>
            <a:endParaRPr lang="en-US" sz="20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9A6B1-4835-984F-978E-8D7F19793AE1}"/>
              </a:ext>
            </a:extLst>
          </p:cNvPr>
          <p:cNvSpPr txBox="1"/>
          <p:nvPr/>
        </p:nvSpPr>
        <p:spPr>
          <a:xfrm>
            <a:off x="2806712" y="4919121"/>
            <a:ext cx="316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TOTAL </a:t>
            </a:r>
          </a:p>
          <a:p>
            <a:r>
              <a:rPr lang="en-US" dirty="0"/>
              <a:t>for a tree of k layers?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B85D2C-78F2-064F-9050-6F5956B6D3AA}"/>
              </a:ext>
            </a:extLst>
          </p:cNvPr>
          <p:cNvSpPr txBox="1"/>
          <p:nvPr/>
        </p:nvSpPr>
        <p:spPr>
          <a:xfrm>
            <a:off x="3311476" y="5598919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+ 2 + 3 + 4 + … + 2</a:t>
            </a:r>
            <a:r>
              <a:rPr lang="en-US" b="1" baseline="30000" dirty="0"/>
              <a:t>k-1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1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7" grpId="0"/>
      <p:bldP spid="10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2E99-4F8E-8A44-9C2A-17287B56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19E5-2D40-2348-A45D-851C9039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17544"/>
            <a:ext cx="4845883" cy="493897"/>
          </a:xfrm>
        </p:spPr>
        <p:txBody>
          <a:bodyPr/>
          <a:lstStyle/>
          <a:p>
            <a:r>
              <a:rPr lang="en-US" dirty="0"/>
              <a:t>Patterns found: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6AD06-EF46-AA47-8E94-11686C130F55}"/>
              </a:ext>
            </a:extLst>
          </p:cNvPr>
          <p:cNvSpPr txBox="1"/>
          <p:nvPr/>
        </p:nvSpPr>
        <p:spPr>
          <a:xfrm>
            <a:off x="868314" y="2225669"/>
            <a:ext cx="354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B5E1-BC6A-BB4B-A56B-EA1600A78B0F}"/>
              </a:ext>
            </a:extLst>
          </p:cNvPr>
          <p:cNvSpPr txBox="1"/>
          <p:nvPr/>
        </p:nvSpPr>
        <p:spPr>
          <a:xfrm>
            <a:off x="4397897" y="2228162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1724E-B623-694A-A2C7-50BF82A30B1E}"/>
              </a:ext>
            </a:extLst>
          </p:cNvPr>
          <p:cNvSpPr txBox="1"/>
          <p:nvPr/>
        </p:nvSpPr>
        <p:spPr>
          <a:xfrm>
            <a:off x="868314" y="2595001"/>
            <a:ext cx="54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function calls TOTAL for a tree of k layers?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A8D7C-2A0E-AA44-BE21-FFF4BCCC2260}"/>
              </a:ext>
            </a:extLst>
          </p:cNvPr>
          <p:cNvSpPr txBox="1"/>
          <p:nvPr/>
        </p:nvSpPr>
        <p:spPr>
          <a:xfrm>
            <a:off x="1886015" y="3025161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3A734-EA45-8245-8B87-1163CC377B85}"/>
              </a:ext>
            </a:extLst>
          </p:cNvPr>
          <p:cNvSpPr txBox="1"/>
          <p:nvPr/>
        </p:nvSpPr>
        <p:spPr>
          <a:xfrm>
            <a:off x="868314" y="3455321"/>
            <a:ext cx="66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(total function calls) x (runtime of each function call)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259C8-84FF-CC41-B933-B22715C253D5}"/>
              </a:ext>
            </a:extLst>
          </p:cNvPr>
          <p:cNvSpPr txBox="1"/>
          <p:nvPr/>
        </p:nvSpPr>
        <p:spPr>
          <a:xfrm>
            <a:off x="868314" y="3885481"/>
            <a:ext cx="883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runtime = (1 + 2 + 4 + 8 + … + 2</a:t>
            </a:r>
            <a:r>
              <a:rPr lang="en-US" baseline="30000" dirty="0"/>
              <a:t>k-1</a:t>
            </a:r>
            <a:r>
              <a:rPr lang="en-US" dirty="0"/>
              <a:t>) x (constant work)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BB3C6-417B-9748-9091-CD398C79CFBC}"/>
              </a:ext>
            </a:extLst>
          </p:cNvPr>
          <p:cNvSpPr txBox="1"/>
          <p:nvPr/>
        </p:nvSpPr>
        <p:spPr>
          <a:xfrm>
            <a:off x="887972" y="4497082"/>
            <a:ext cx="244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/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D1232A-9145-8849-8C23-49C9B7DA7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247" y="4254813"/>
                <a:ext cx="2625270" cy="784574"/>
              </a:xfrm>
              <a:prstGeom prst="rect">
                <a:avLst/>
              </a:prstGeom>
              <a:blipFill>
                <a:blip r:embed="rId3"/>
                <a:stretch>
                  <a:fillRect l="-30769" t="-109524" r="-2404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496D62D-8DA6-4B46-80C1-28E05C1009BF}"/>
              </a:ext>
            </a:extLst>
          </p:cNvPr>
          <p:cNvSpPr txBox="1"/>
          <p:nvPr/>
        </p:nvSpPr>
        <p:spPr>
          <a:xfrm>
            <a:off x="868314" y="1866376"/>
            <a:ext cx="412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layers in the function call tree?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407B-B9F9-A042-97B6-8C5D81992124}"/>
              </a:ext>
            </a:extLst>
          </p:cNvPr>
          <p:cNvSpPr txBox="1"/>
          <p:nvPr/>
        </p:nvSpPr>
        <p:spPr>
          <a:xfrm>
            <a:off x="4934946" y="18893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/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7B1341-9A79-4B45-9D67-40A6ABF6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72" y="5514895"/>
                <a:ext cx="2454070" cy="276999"/>
              </a:xfrm>
              <a:prstGeom prst="rect">
                <a:avLst/>
              </a:prstGeom>
              <a:blipFill>
                <a:blip r:embed="rId4"/>
                <a:stretch>
                  <a:fillRect l="-1546" t="-4348" r="-257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9CCAC44-F458-1F4B-9C89-9998143EE40A}"/>
              </a:ext>
            </a:extLst>
          </p:cNvPr>
          <p:cNvSpPr txBox="1"/>
          <p:nvPr/>
        </p:nvSpPr>
        <p:spPr>
          <a:xfrm>
            <a:off x="7106133" y="4116057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/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88B278-6054-9943-85C6-4B139C604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99" y="4722710"/>
                <a:ext cx="1638975" cy="784574"/>
              </a:xfrm>
              <a:prstGeom prst="rect">
                <a:avLst/>
              </a:prstGeom>
              <a:blipFill>
                <a:blip r:embed="rId5"/>
                <a:stretch>
                  <a:fillRect l="-48855" t="-112903" r="-2290" b="-17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8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2B6-C535-FE4F-991A-10B900F0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C9CB17-C4AD-864E-9504-7B1B93AB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06314"/>
              </p:ext>
            </p:extLst>
          </p:nvPr>
        </p:nvGraphicFramePr>
        <p:xfrm>
          <a:off x="383060" y="1649146"/>
          <a:ext cx="10970740" cy="4752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997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733076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945277">
                <a:tc>
                  <a:txBody>
                    <a:bodyPr/>
                    <a:lstStyle/>
                    <a:p>
                      <a:r>
                        <a:rPr lang="en-US" dirty="0"/>
                        <a:t>How many layers in the function call tree?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547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9452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2314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02CD979-4ED1-1243-B715-57EEF1FEEA0E}"/>
              </a:ext>
            </a:extLst>
          </p:cNvPr>
          <p:cNvSpPr/>
          <p:nvPr/>
        </p:nvSpPr>
        <p:spPr>
          <a:xfrm>
            <a:off x="9289821" y="4164227"/>
            <a:ext cx="2644346" cy="1816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/>
              <p:nvPr/>
            </p:nvSpPr>
            <p:spPr>
              <a:xfrm>
                <a:off x="6379150" y="4514952"/>
                <a:ext cx="2625270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50" y="4514952"/>
                <a:ext cx="2625270" cy="784574"/>
              </a:xfrm>
              <a:prstGeom prst="rect">
                <a:avLst/>
              </a:prstGeom>
              <a:blipFill>
                <a:blip r:embed="rId3"/>
                <a:stretch>
                  <a:fillRect l="-30769" t="-111290" r="-2885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8981F5-BF64-BE48-91F7-AF42B0BEE4E0}"/>
              </a:ext>
            </a:extLst>
          </p:cNvPr>
          <p:cNvSpPr txBox="1"/>
          <p:nvPr/>
        </p:nvSpPr>
        <p:spPr>
          <a:xfrm>
            <a:off x="9589841" y="4376196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/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blipFill>
                <a:blip r:embed="rId4"/>
                <a:stretch>
                  <a:fillRect l="-49231" t="-107937" r="-307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864C72-074C-F24B-9543-310A88B58FFC}"/>
              </a:ext>
            </a:extLst>
          </p:cNvPr>
          <p:cNvSpPr txBox="1"/>
          <p:nvPr/>
        </p:nvSpPr>
        <p:spPr>
          <a:xfrm>
            <a:off x="4107567" y="1690253"/>
            <a:ext cx="47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5110C-D695-FB47-9352-372733CD00BE}"/>
              </a:ext>
            </a:extLst>
          </p:cNvPr>
          <p:cNvSpPr txBox="1"/>
          <p:nvPr/>
        </p:nvSpPr>
        <p:spPr>
          <a:xfrm>
            <a:off x="4093513" y="2623477"/>
            <a:ext cx="49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k-1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E6AF9-2B16-A141-9B03-D996B7145EFF}"/>
              </a:ext>
            </a:extLst>
          </p:cNvPr>
          <p:cNvSpPr txBox="1"/>
          <p:nvPr/>
        </p:nvSpPr>
        <p:spPr>
          <a:xfrm>
            <a:off x="4093513" y="3218861"/>
            <a:ext cx="222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+ 2 + 4 + 8 + … + 2</a:t>
            </a:r>
            <a:r>
              <a:rPr lang="en-US" baseline="30000" dirty="0"/>
              <a:t>k-1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6EEB6-8B03-6341-B578-32CF26E6A202}"/>
              </a:ext>
            </a:extLst>
          </p:cNvPr>
          <p:cNvSpPr/>
          <p:nvPr/>
        </p:nvSpPr>
        <p:spPr>
          <a:xfrm>
            <a:off x="4046393" y="4134451"/>
            <a:ext cx="40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 + 2 + 4 + 8 + … + 2</a:t>
            </a:r>
            <a:r>
              <a:rPr lang="en-US" baseline="30000" dirty="0"/>
              <a:t>k-1</a:t>
            </a:r>
            <a:r>
              <a:rPr lang="en-US" dirty="0"/>
              <a:t>) x (constant work)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49BBB-52C8-3341-86AF-AE3E3541A664}"/>
              </a:ext>
            </a:extLst>
          </p:cNvPr>
          <p:cNvSpPr/>
          <p:nvPr/>
        </p:nvSpPr>
        <p:spPr>
          <a:xfrm>
            <a:off x="4046393" y="4713862"/>
            <a:ext cx="244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1 + 2 + 4 + 8 + … + 2</a:t>
            </a:r>
            <a:r>
              <a:rPr lang="en-US" baseline="30000" dirty="0"/>
              <a:t>k-1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/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CF765DA-A36D-0C47-9056-52B7167E2B89}"/>
              </a:ext>
            </a:extLst>
          </p:cNvPr>
          <p:cNvSpPr/>
          <p:nvPr/>
        </p:nvSpPr>
        <p:spPr>
          <a:xfrm>
            <a:off x="408073" y="4164227"/>
            <a:ext cx="345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runtime = (total function calls) * (runtime of each function call)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62E4D8-B3EA-A844-A9D8-C4219FE2B423}"/>
              </a:ext>
            </a:extLst>
          </p:cNvPr>
          <p:cNvSpPr/>
          <p:nvPr/>
        </p:nvSpPr>
        <p:spPr>
          <a:xfrm>
            <a:off x="424035" y="3218861"/>
            <a:ext cx="345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many function calls TOTAL for a tree of k layers?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8D870-DDA2-B94C-928C-015B677171D1}"/>
              </a:ext>
            </a:extLst>
          </p:cNvPr>
          <p:cNvSpPr/>
          <p:nvPr/>
        </p:nvSpPr>
        <p:spPr>
          <a:xfrm>
            <a:off x="375121" y="2618737"/>
            <a:ext cx="35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many function calls on layer k?</a:t>
            </a:r>
          </a:p>
        </p:txBody>
      </p:sp>
    </p:spTree>
    <p:extLst>
      <p:ext uri="{BB962C8B-B14F-4D97-AF65-F5344CB8AC3E}">
        <p14:creationId xmlns:p14="http://schemas.microsoft.com/office/powerpoint/2010/main" val="27056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674738" y="455120"/>
            <a:ext cx="1084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 Patterns for Recursive 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3A1ADC-DA96-2F4A-96C1-365F9CF47CD2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D63EF9-D876-814F-91B7-E5663B25465E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6A684-A4FA-BE4E-A551-3CC8F0B5E8FD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01D46B-751B-1748-9CA8-6589AA21086D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87AED6-6D11-5442-ACD1-EC68D3848187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CD207B-042E-B54B-8E70-C562F44821D2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F69F6-B25E-CE44-A891-067BED4F03F2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70973-6645-2846-9904-A7CF4BD30865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1FBAD-CF73-0B48-BACE-1DA4B3C494A8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06742-5ABE-4742-90EA-AEE7F2559FF1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DBF21B-18BF-6E45-9579-C57D8965B7F9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5BC39-8293-B049-A1B2-A4B27081A490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F070A2-E7BB-DB42-8704-0F3D2BB10A96}"/>
              </a:ext>
            </a:extLst>
          </p:cNvPr>
          <p:cNvSpPr txBox="1"/>
          <p:nvPr/>
        </p:nvSpPr>
        <p:spPr>
          <a:xfrm>
            <a:off x="5355252" y="57633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8A57D8-FD23-B14C-9BEB-F5568406FB1F}"/>
              </a:ext>
            </a:extLst>
          </p:cNvPr>
          <p:cNvSpPr txBox="1"/>
          <p:nvPr/>
        </p:nvSpPr>
        <p:spPr>
          <a:xfrm>
            <a:off x="9117019" y="536938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F561C0-997F-704F-B24A-4D634282694F}"/>
              </a:ext>
            </a:extLst>
          </p:cNvPr>
          <p:cNvSpPr txBox="1"/>
          <p:nvPr/>
        </p:nvSpPr>
        <p:spPr>
          <a:xfrm>
            <a:off x="9343839" y="573979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4917D2F-B7A8-7545-B448-19D701792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369843"/>
              </p:ext>
            </p:extLst>
          </p:nvPr>
        </p:nvGraphicFramePr>
        <p:xfrm>
          <a:off x="940778" y="1003448"/>
          <a:ext cx="4766678" cy="21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A0FD316-2D08-9A4A-80CD-A776594C3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986376"/>
              </p:ext>
            </p:extLst>
          </p:nvPr>
        </p:nvGraphicFramePr>
        <p:xfrm>
          <a:off x="6294545" y="1039895"/>
          <a:ext cx="5099359" cy="219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 </a:t>
            </a:r>
            <a:r>
              <a:rPr lang="en-US" b="1" dirty="0">
                <a:solidFill>
                  <a:schemeClr val="accent5"/>
                </a:solidFill>
              </a:rPr>
              <a:t>Asymptotic Analysis &amp; Case Analysis</a:t>
            </a:r>
          </a:p>
          <a:p>
            <a:pPr>
              <a:spcAft>
                <a:spcPts val="1000"/>
              </a:spcAft>
            </a:pPr>
            <a:r>
              <a:rPr lang="en-US" dirty="0"/>
              <a:t>Analyzing Recursive Code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8349998" y="143834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56F8450-9037-8741-9ACA-DCC6576A19C3}"/>
              </a:ext>
            </a:extLst>
          </p:cNvPr>
          <p:cNvSpPr/>
          <p:nvPr/>
        </p:nvSpPr>
        <p:spPr>
          <a:xfrm>
            <a:off x="6541810" y="2306148"/>
            <a:ext cx="365760" cy="10891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04CFBC-10C2-4C47-BA11-5B3008ABD254}"/>
              </a:ext>
            </a:extLst>
          </p:cNvPr>
          <p:cNvSpPr/>
          <p:nvPr/>
        </p:nvSpPr>
        <p:spPr>
          <a:xfrm>
            <a:off x="4517311" y="5002441"/>
            <a:ext cx="365760" cy="10997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F27F73F-BD3D-4C43-B737-4C00A4A5C55A}"/>
              </a:ext>
            </a:extLst>
          </p:cNvPr>
          <p:cNvSpPr/>
          <p:nvPr/>
        </p:nvSpPr>
        <p:spPr>
          <a:xfrm>
            <a:off x="4416882" y="3658364"/>
            <a:ext cx="467419" cy="11038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D61E28-3E13-9B46-81B4-8D4DF359AD05}"/>
              </a:ext>
            </a:extLst>
          </p:cNvPr>
          <p:cNvSpPr/>
          <p:nvPr/>
        </p:nvSpPr>
        <p:spPr>
          <a:xfrm>
            <a:off x="8669829" y="2306253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6" y="311204"/>
            <a:ext cx="10515600" cy="762635"/>
          </a:xfrm>
        </p:spPr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i="1" dirty="0">
                <a:solidFill>
                  <a:schemeClr val="accent4"/>
                </a:solidFill>
              </a:rPr>
              <a:t>  </a:t>
            </a:r>
            <a:r>
              <a:rPr lang="en-US" dirty="0"/>
              <a:t>Algorithmic Analysis Roadmap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5B99D-508D-C745-8DD9-41DB4CCC50A5}"/>
              </a:ext>
            </a:extLst>
          </p:cNvPr>
          <p:cNvSpPr/>
          <p:nvPr/>
        </p:nvSpPr>
        <p:spPr>
          <a:xfrm>
            <a:off x="1946371" y="365490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9491C-20E4-D14F-8074-1BF2E001354D}"/>
              </a:ext>
            </a:extLst>
          </p:cNvPr>
          <p:cNvSpPr/>
          <p:nvPr/>
        </p:nvSpPr>
        <p:spPr>
          <a:xfrm>
            <a:off x="1946371" y="4394926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4E99E-6FD2-454E-BE2A-E11B728B2C42}"/>
              </a:ext>
            </a:extLst>
          </p:cNvPr>
          <p:cNvSpPr/>
          <p:nvPr/>
        </p:nvSpPr>
        <p:spPr>
          <a:xfrm>
            <a:off x="6145936" y="3034572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red Data 12">
            <a:extLst>
              <a:ext uri="{FF2B5EF4-FFF2-40B4-BE49-F238E27FC236}">
                <a16:creationId xmlns:a16="http://schemas.microsoft.com/office/drawing/2014/main" id="{82AC968E-2BF8-C442-9239-906B4FA60E15}"/>
              </a:ext>
            </a:extLst>
          </p:cNvPr>
          <p:cNvSpPr/>
          <p:nvPr/>
        </p:nvSpPr>
        <p:spPr>
          <a:xfrm flipH="1">
            <a:off x="5797910" y="2665974"/>
            <a:ext cx="1061359" cy="357006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BF47E-2423-694B-808A-BB0847DB4D22}"/>
              </a:ext>
            </a:extLst>
          </p:cNvPr>
          <p:cNvSpPr/>
          <p:nvPr/>
        </p:nvSpPr>
        <p:spPr>
          <a:xfrm>
            <a:off x="4517311" y="2307987"/>
            <a:ext cx="371013" cy="108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4D12D-4B35-C24D-BFFD-D884F5501AF4}"/>
              </a:ext>
            </a:extLst>
          </p:cNvPr>
          <p:cNvSpPr/>
          <p:nvPr/>
        </p:nvSpPr>
        <p:spPr>
          <a:xfrm>
            <a:off x="829271" y="3654900"/>
            <a:ext cx="1121652" cy="1105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CODE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9C2886-4334-0044-AE81-6E42C865A0CD}"/>
              </a:ext>
            </a:extLst>
          </p:cNvPr>
          <p:cNvSpPr/>
          <p:nvPr/>
        </p:nvSpPr>
        <p:spPr>
          <a:xfrm>
            <a:off x="1897199" y="4004606"/>
            <a:ext cx="418989" cy="396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9F38A-146A-514D-8EB4-2B8B1E0847E8}"/>
              </a:ext>
            </a:extLst>
          </p:cNvPr>
          <p:cNvSpPr/>
          <p:nvPr/>
        </p:nvSpPr>
        <p:spPr>
          <a:xfrm>
            <a:off x="463011" y="365490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1F5484-A1AA-A644-B0CC-A6BB3FE6CC7C}"/>
              </a:ext>
            </a:extLst>
          </p:cNvPr>
          <p:cNvSpPr/>
          <p:nvPr/>
        </p:nvSpPr>
        <p:spPr>
          <a:xfrm>
            <a:off x="463010" y="439492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ored Data 26">
            <a:extLst>
              <a:ext uri="{FF2B5EF4-FFF2-40B4-BE49-F238E27FC236}">
                <a16:creationId xmlns:a16="http://schemas.microsoft.com/office/drawing/2014/main" id="{BAD95762-449F-6A46-BD5C-ADD33DB358EF}"/>
              </a:ext>
            </a:extLst>
          </p:cNvPr>
          <p:cNvSpPr/>
          <p:nvPr/>
        </p:nvSpPr>
        <p:spPr>
          <a:xfrm flipH="1">
            <a:off x="5385422" y="2655279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8658FE-5880-304A-8A8B-496D438D3DDC}"/>
              </a:ext>
            </a:extLst>
          </p:cNvPr>
          <p:cNvSpPr/>
          <p:nvPr/>
        </p:nvSpPr>
        <p:spPr>
          <a:xfrm>
            <a:off x="4884702" y="2307986"/>
            <a:ext cx="1662037" cy="10923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BEST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E87312-CA7D-EF4D-9F10-437D572CBBAA}"/>
              </a:ext>
            </a:extLst>
          </p:cNvPr>
          <p:cNvSpPr txBox="1"/>
          <p:nvPr/>
        </p:nvSpPr>
        <p:spPr>
          <a:xfrm>
            <a:off x="133074" y="5039600"/>
            <a:ext cx="2669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toFind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-1;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8A4FCA-50B3-BF4D-8A35-978389D68BB5}"/>
              </a:ext>
            </a:extLst>
          </p:cNvPr>
          <p:cNvSpPr txBox="1"/>
          <p:nvPr/>
        </p:nvSpPr>
        <p:spPr>
          <a:xfrm>
            <a:off x="5490485" y="312969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f(n) = 2</a:t>
            </a: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EF1C1BFD-B54A-FE43-9FA5-63220D269FF1}"/>
              </a:ext>
            </a:extLst>
          </p:cNvPr>
          <p:cNvSpPr/>
          <p:nvPr/>
        </p:nvSpPr>
        <p:spPr>
          <a:xfrm rot="16200000">
            <a:off x="5890788" y="1962691"/>
            <a:ext cx="3800753" cy="1776799"/>
          </a:xfrm>
          <a:prstGeom prst="trapezoid">
            <a:avLst>
              <a:gd name="adj" fmla="val 762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096B28-8597-2C4F-ADF2-DECEA02B948D}"/>
              </a:ext>
            </a:extLst>
          </p:cNvPr>
          <p:cNvSpPr/>
          <p:nvPr/>
        </p:nvSpPr>
        <p:spPr>
          <a:xfrm>
            <a:off x="8679564" y="958986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186167" y="958986"/>
            <a:ext cx="2343590" cy="1105786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BIG-OH</a:t>
              </a:r>
              <a:endParaRPr lang="en-US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ight Arrow 55">
            <a:extLst>
              <a:ext uri="{FF2B5EF4-FFF2-40B4-BE49-F238E27FC236}">
                <a16:creationId xmlns:a16="http://schemas.microsoft.com/office/drawing/2014/main" id="{F58D939C-F7CF-AC4C-B404-0B0DD3FD00F5}"/>
              </a:ext>
            </a:extLst>
          </p:cNvPr>
          <p:cNvSpPr/>
          <p:nvPr/>
        </p:nvSpPr>
        <p:spPr>
          <a:xfrm>
            <a:off x="7395369" y="2456012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7510144" y="1136234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195902" y="3655871"/>
            <a:ext cx="2343590" cy="1106838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100" dirty="0"/>
                <a:t>TIGHT</a:t>
              </a:r>
            </a:p>
            <a:p>
              <a:pPr algn="ctr"/>
              <a:r>
                <a:rPr lang="en-US" b="1" spc="100" dirty="0"/>
                <a:t>BIG-OMEGA</a:t>
              </a:r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151860" y="2305727"/>
            <a:ext cx="2343590" cy="1105786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100" dirty="0"/>
                <a:t>BIG-THETA</a:t>
              </a:r>
              <a:endParaRPr lang="en-US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34C2638-337F-3F41-BF56-C3DB323132F9}"/>
              </a:ext>
            </a:extLst>
          </p:cNvPr>
          <p:cNvSpPr txBox="1"/>
          <p:nvPr/>
        </p:nvSpPr>
        <p:spPr>
          <a:xfrm>
            <a:off x="10699197" y="1700064"/>
            <a:ext cx="84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/>
              <p:nvPr/>
            </p:nvSpPr>
            <p:spPr>
              <a:xfrm>
                <a:off x="10726655" y="4375221"/>
                <a:ext cx="845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/>
                  <a:t>(1)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155CB14-EF3A-B141-8894-FE55635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655" y="4375221"/>
                <a:ext cx="845103" cy="461665"/>
              </a:xfrm>
              <a:prstGeom prst="rect">
                <a:avLst/>
              </a:prstGeom>
              <a:blipFill>
                <a:blip r:embed="rId3"/>
                <a:stretch>
                  <a:fillRect l="-1493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71A548B2-E43F-584A-B3D3-3325E82E119C}"/>
              </a:ext>
            </a:extLst>
          </p:cNvPr>
          <p:cNvSpPr txBox="1"/>
          <p:nvPr/>
        </p:nvSpPr>
        <p:spPr>
          <a:xfrm>
            <a:off x="10699197" y="3062657"/>
            <a:ext cx="86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Θ</a:t>
            </a:r>
            <a:r>
              <a:rPr lang="en-US" sz="2400" i="1" dirty="0"/>
              <a:t>(1)</a:t>
            </a:r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03DF225A-A332-B84F-ACC4-7588BABB9A27}"/>
              </a:ext>
            </a:extLst>
          </p:cNvPr>
          <p:cNvSpPr/>
          <p:nvPr/>
        </p:nvSpPr>
        <p:spPr>
          <a:xfrm rot="5400000">
            <a:off x="9145017" y="4082973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709448-7B05-984A-92EC-2F1B30F64258}"/>
              </a:ext>
            </a:extLst>
          </p:cNvPr>
          <p:cNvSpPr/>
          <p:nvPr/>
        </p:nvSpPr>
        <p:spPr>
          <a:xfrm>
            <a:off x="8679564" y="3653953"/>
            <a:ext cx="509844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apezoid 83">
            <a:extLst>
              <a:ext uri="{FF2B5EF4-FFF2-40B4-BE49-F238E27FC236}">
                <a16:creationId xmlns:a16="http://schemas.microsoft.com/office/drawing/2014/main" id="{5AC8D5D3-5D0E-3C4A-A7B9-93354DB4F7F0}"/>
              </a:ext>
            </a:extLst>
          </p:cNvPr>
          <p:cNvSpPr/>
          <p:nvPr/>
        </p:nvSpPr>
        <p:spPr>
          <a:xfrm rot="16200000">
            <a:off x="1291721" y="3313423"/>
            <a:ext cx="3800753" cy="1776798"/>
          </a:xfrm>
          <a:prstGeom prst="trapezoid">
            <a:avLst>
              <a:gd name="adj" fmla="val 762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4BED37D-E413-6248-BFA4-CA928418A512}"/>
              </a:ext>
            </a:extLst>
          </p:cNvPr>
          <p:cNvSpPr/>
          <p:nvPr/>
        </p:nvSpPr>
        <p:spPr>
          <a:xfrm>
            <a:off x="4064614" y="2310664"/>
            <a:ext cx="463619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A53D4CC-5201-DD48-9FBF-E9EC413539F1}"/>
              </a:ext>
            </a:extLst>
          </p:cNvPr>
          <p:cNvSpPr/>
          <p:nvPr/>
        </p:nvSpPr>
        <p:spPr>
          <a:xfrm>
            <a:off x="2844733" y="2434940"/>
            <a:ext cx="762636" cy="762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3F8031-8328-1E41-A43C-70B1D46A0F97}"/>
              </a:ext>
            </a:extLst>
          </p:cNvPr>
          <p:cNvSpPr/>
          <p:nvPr/>
        </p:nvSpPr>
        <p:spPr>
          <a:xfrm>
            <a:off x="4054879" y="3657931"/>
            <a:ext cx="463619" cy="1105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97D0987-D7BA-4D4A-BFA8-AF72CD647280}"/>
              </a:ext>
            </a:extLst>
          </p:cNvPr>
          <p:cNvSpPr/>
          <p:nvPr/>
        </p:nvSpPr>
        <p:spPr>
          <a:xfrm>
            <a:off x="4064614" y="5005631"/>
            <a:ext cx="463619" cy="10965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tored Data 96">
            <a:extLst>
              <a:ext uri="{FF2B5EF4-FFF2-40B4-BE49-F238E27FC236}">
                <a16:creationId xmlns:a16="http://schemas.microsoft.com/office/drawing/2014/main" id="{D85AED6C-1072-324C-A1A6-0BC700527792}"/>
              </a:ext>
            </a:extLst>
          </p:cNvPr>
          <p:cNvSpPr/>
          <p:nvPr/>
        </p:nvSpPr>
        <p:spPr>
          <a:xfrm flipH="1">
            <a:off x="3920321" y="2664968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tored Data 97">
            <a:extLst>
              <a:ext uri="{FF2B5EF4-FFF2-40B4-BE49-F238E27FC236}">
                <a16:creationId xmlns:a16="http://schemas.microsoft.com/office/drawing/2014/main" id="{25E9BED6-80C0-7142-B35D-534AD2A4F742}"/>
              </a:ext>
            </a:extLst>
          </p:cNvPr>
          <p:cNvSpPr/>
          <p:nvPr/>
        </p:nvSpPr>
        <p:spPr>
          <a:xfrm flipH="1">
            <a:off x="3924529" y="4004139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5D2CA267-97ED-9D4E-B4CA-833160EBFD66}"/>
              </a:ext>
            </a:extLst>
          </p:cNvPr>
          <p:cNvSpPr/>
          <p:nvPr/>
        </p:nvSpPr>
        <p:spPr>
          <a:xfrm rot="5400000">
            <a:off x="9133736" y="1378829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tored Data 98">
            <a:extLst>
              <a:ext uri="{FF2B5EF4-FFF2-40B4-BE49-F238E27FC236}">
                <a16:creationId xmlns:a16="http://schemas.microsoft.com/office/drawing/2014/main" id="{3B621DA6-98E0-D642-921A-4DDBA6AA0999}"/>
              </a:ext>
            </a:extLst>
          </p:cNvPr>
          <p:cNvSpPr/>
          <p:nvPr/>
        </p:nvSpPr>
        <p:spPr>
          <a:xfrm flipH="1">
            <a:off x="3908453" y="5361737"/>
            <a:ext cx="965902" cy="381164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FEB939-17BE-EF4A-A290-C29073D2B490}"/>
              </a:ext>
            </a:extLst>
          </p:cNvPr>
          <p:cNvSpPr txBox="1"/>
          <p:nvPr/>
        </p:nvSpPr>
        <p:spPr>
          <a:xfrm>
            <a:off x="7231665" y="2471167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Asymptotic</a:t>
            </a:r>
          </a:p>
          <a:p>
            <a:r>
              <a:rPr lang="en-US" sz="2000" b="1" dirty="0"/>
              <a:t>Analysis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A3CA24D-A4ED-7D44-B68E-2EC8320BD7C0}"/>
              </a:ext>
            </a:extLst>
          </p:cNvPr>
          <p:cNvSpPr/>
          <p:nvPr/>
        </p:nvSpPr>
        <p:spPr>
          <a:xfrm>
            <a:off x="6151665" y="3656397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DE3F83-050D-C24A-9104-126466A5D0A2}"/>
              </a:ext>
            </a:extLst>
          </p:cNvPr>
          <p:cNvSpPr/>
          <p:nvPr/>
        </p:nvSpPr>
        <p:spPr>
          <a:xfrm>
            <a:off x="6151665" y="4396423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F4081E75-2DE2-8348-9FC7-8BC3F3BED259}"/>
              </a:ext>
            </a:extLst>
          </p:cNvPr>
          <p:cNvSpPr/>
          <p:nvPr/>
        </p:nvSpPr>
        <p:spPr>
          <a:xfrm rot="5400000">
            <a:off x="9088509" y="2718465"/>
            <a:ext cx="385780" cy="28401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tored Data 101">
            <a:extLst>
              <a:ext uri="{FF2B5EF4-FFF2-40B4-BE49-F238E27FC236}">
                <a16:creationId xmlns:a16="http://schemas.microsoft.com/office/drawing/2014/main" id="{4EF46606-A0D1-3845-985C-9C6DC2557752}"/>
              </a:ext>
            </a:extLst>
          </p:cNvPr>
          <p:cNvSpPr/>
          <p:nvPr/>
        </p:nvSpPr>
        <p:spPr>
          <a:xfrm flipH="1">
            <a:off x="5803639" y="4027825"/>
            <a:ext cx="1061359" cy="357006"/>
          </a:xfrm>
          <a:prstGeom prst="flowChartOnlineStora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tored Data 105">
            <a:extLst>
              <a:ext uri="{FF2B5EF4-FFF2-40B4-BE49-F238E27FC236}">
                <a16:creationId xmlns:a16="http://schemas.microsoft.com/office/drawing/2014/main" id="{43272462-24EF-9A42-BABE-C632CC4E6300}"/>
              </a:ext>
            </a:extLst>
          </p:cNvPr>
          <p:cNvSpPr/>
          <p:nvPr/>
        </p:nvSpPr>
        <p:spPr>
          <a:xfrm flipH="1">
            <a:off x="5391151" y="4017130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07E8BE3-8C96-5F47-AE33-B2CDD1A50213}"/>
              </a:ext>
            </a:extLst>
          </p:cNvPr>
          <p:cNvSpPr/>
          <p:nvPr/>
        </p:nvSpPr>
        <p:spPr>
          <a:xfrm>
            <a:off x="4890431" y="3656397"/>
            <a:ext cx="1662037" cy="11057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WORST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FA18176-C020-D741-9628-072AA1176819}"/>
              </a:ext>
            </a:extLst>
          </p:cNvPr>
          <p:cNvSpPr/>
          <p:nvPr/>
        </p:nvSpPr>
        <p:spPr>
          <a:xfrm>
            <a:off x="6140683" y="5003664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DE931F2-E81D-7C4B-9BD3-10A335E7615F}"/>
              </a:ext>
            </a:extLst>
          </p:cNvPr>
          <p:cNvSpPr/>
          <p:nvPr/>
        </p:nvSpPr>
        <p:spPr>
          <a:xfrm>
            <a:off x="6140683" y="5743690"/>
            <a:ext cx="365760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tored Data 109">
            <a:extLst>
              <a:ext uri="{FF2B5EF4-FFF2-40B4-BE49-F238E27FC236}">
                <a16:creationId xmlns:a16="http://schemas.microsoft.com/office/drawing/2014/main" id="{8509818D-CD3A-CC42-BE41-876C36FFA5C1}"/>
              </a:ext>
            </a:extLst>
          </p:cNvPr>
          <p:cNvSpPr/>
          <p:nvPr/>
        </p:nvSpPr>
        <p:spPr>
          <a:xfrm flipH="1">
            <a:off x="5792657" y="5375092"/>
            <a:ext cx="1061359" cy="357006"/>
          </a:xfrm>
          <a:prstGeom prst="flowChartOnlineStora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tored Data 113">
            <a:extLst>
              <a:ext uri="{FF2B5EF4-FFF2-40B4-BE49-F238E27FC236}">
                <a16:creationId xmlns:a16="http://schemas.microsoft.com/office/drawing/2014/main" id="{59EF2F49-D26E-394D-82FE-93D026940B56}"/>
              </a:ext>
            </a:extLst>
          </p:cNvPr>
          <p:cNvSpPr/>
          <p:nvPr/>
        </p:nvSpPr>
        <p:spPr>
          <a:xfrm flipH="1">
            <a:off x="5380169" y="5364397"/>
            <a:ext cx="1119941" cy="376711"/>
          </a:xfrm>
          <a:prstGeom prst="flowChartOnlineStora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C39574E-07BA-4A41-9070-28B285677352}"/>
              </a:ext>
            </a:extLst>
          </p:cNvPr>
          <p:cNvSpPr/>
          <p:nvPr/>
        </p:nvSpPr>
        <p:spPr>
          <a:xfrm>
            <a:off x="4879449" y="5003664"/>
            <a:ext cx="1662037" cy="1105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OTHER CASE</a:t>
            </a:r>
          </a:p>
          <a:p>
            <a:pPr algn="ctr"/>
            <a:r>
              <a:rPr lang="en-US" b="1" spc="100" dirty="0"/>
              <a:t>FUNCTION</a:t>
            </a:r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3A12319D-2E4E-034F-B373-CC1220ED1A84}"/>
              </a:ext>
            </a:extLst>
          </p:cNvPr>
          <p:cNvSpPr/>
          <p:nvPr/>
        </p:nvSpPr>
        <p:spPr>
          <a:xfrm>
            <a:off x="2584704" y="3822002"/>
            <a:ext cx="1573414" cy="792969"/>
          </a:xfrm>
          <a:prstGeom prst="rightArrow">
            <a:avLst/>
          </a:prstGeom>
          <a:solidFill>
            <a:srgbClr val="BAC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AF1086F-659F-1441-9931-A1A2E517A4B0}"/>
              </a:ext>
            </a:extLst>
          </p:cNvPr>
          <p:cNvSpPr txBox="1"/>
          <p:nvPr/>
        </p:nvSpPr>
        <p:spPr>
          <a:xfrm>
            <a:off x="2748299" y="3887365"/>
            <a:ext cx="147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Case Analysis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57265AE-4133-B542-9D24-89FBCF3474E6}"/>
              </a:ext>
            </a:extLst>
          </p:cNvPr>
          <p:cNvSpPr txBox="1"/>
          <p:nvPr/>
        </p:nvSpPr>
        <p:spPr>
          <a:xfrm>
            <a:off x="5516590" y="461497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f(n) = 3n+1</a:t>
            </a:r>
          </a:p>
        </p:txBody>
      </p:sp>
    </p:spTree>
    <p:extLst>
      <p:ext uri="{BB962C8B-B14F-4D97-AF65-F5344CB8AC3E}">
        <p14:creationId xmlns:p14="http://schemas.microsoft.com/office/powerpoint/2010/main" val="298930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F3BF-9F3A-CF4F-BAD4-7255C4B1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Oh, and Omega, and Theta, oh my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89DC8E-AC3D-5041-B819-67AE4BA6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508972" cy="4805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Big-Oh is an </a:t>
            </a:r>
            <a:r>
              <a:rPr lang="en-US" sz="2400" b="1" dirty="0"/>
              <a:t>upper bound </a:t>
            </a:r>
          </a:p>
          <a:p>
            <a:pPr lvl="1"/>
            <a:r>
              <a:rPr lang="en-US" sz="2400" dirty="0"/>
              <a:t>My code takes at most this long to run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Big-Omega is a </a:t>
            </a:r>
            <a:r>
              <a:rPr lang="en-US" sz="2400" b="1" dirty="0"/>
              <a:t>lower bound</a:t>
            </a:r>
          </a:p>
          <a:p>
            <a:pPr lvl="1"/>
            <a:r>
              <a:rPr lang="en-US" sz="2400" dirty="0"/>
              <a:t>My code takes at least this long to run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  <a:p>
            <a:pPr lvl="1"/>
            <a:r>
              <a:rPr lang="en-US" sz="2000" dirty="0"/>
              <a:t>Only exists when Big-Oh == Big-Omega!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4460B4-5DC7-EA40-8E49-6835FCEAA5D3}"/>
              </a:ext>
            </a:extLst>
          </p:cNvPr>
          <p:cNvGrpSpPr/>
          <p:nvPr/>
        </p:nvGrpSpPr>
        <p:grpSpPr>
          <a:xfrm>
            <a:off x="6510201" y="2831395"/>
            <a:ext cx="5366372" cy="1609494"/>
            <a:chOff x="677852" y="1580757"/>
            <a:chExt cx="6576586" cy="160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1C15D34-ABCC-3543-B8F8-6116B9A5D4F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blipFill>
                  <a:blip r:embed="rId3"/>
                  <a:stretch>
                    <a:fillRect l="-568" r="-1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132C8A-CB80-F34E-980A-FDCABF91935F}"/>
                </a:ext>
              </a:extLst>
            </p:cNvPr>
            <p:cNvSpPr/>
            <p:nvPr/>
          </p:nvSpPr>
          <p:spPr>
            <a:xfrm>
              <a:off x="677852" y="1580758"/>
              <a:ext cx="657658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708D60-EE61-8E48-89BC-4C7BD8FEDEC4}"/>
              </a:ext>
            </a:extLst>
          </p:cNvPr>
          <p:cNvGrpSpPr/>
          <p:nvPr/>
        </p:nvGrpSpPr>
        <p:grpSpPr>
          <a:xfrm>
            <a:off x="6519747" y="4573400"/>
            <a:ext cx="5356824" cy="2263869"/>
            <a:chOff x="672906" y="5149728"/>
            <a:chExt cx="6580155" cy="226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054445C-0F7E-0844-B4A4-4999E2A9A294}"/>
                    </a:ext>
                  </a:extLst>
                </p:cNvPr>
                <p:cNvSpPr/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  <a:endParaRPr lang="en-US" sz="2400" b="0" i="0" dirty="0">
                    <a:latin typeface="Cambria Math" panose="02040503050406030204" pitchFamily="18" charset="0"/>
                  </a:endParaRPr>
                </a:p>
                <a:p>
                  <a:r>
                    <a:rPr lang="en-US" sz="1600" b="0" i="0" dirty="0">
                      <a:latin typeface="Cambria Math" panose="02040503050406030204" pitchFamily="18" charset="0"/>
                    </a:rPr>
                    <a:t>(in other words: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there exist positive constants </a:t>
                  </a:r>
                  <a14:m>
                    <m:oMath xmlns:m="http://schemas.openxmlformats.org/officeDocument/2006/math"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1, 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c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2, 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b="0" i="0" dirty="0">
                      <a:latin typeface="Cambria Math" panose="02040503050406030204" pitchFamily="18" charset="0"/>
                    </a:rPr>
                    <a:t>)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625978"/>
                  <a:ext cx="6580154" cy="1787619"/>
                </a:xfrm>
                <a:prstGeom prst="rect">
                  <a:avLst/>
                </a:prstGeom>
                <a:blipFill>
                  <a:blip r:embed="rId4"/>
                  <a:stretch>
                    <a:fillRect l="-946" b="-14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4DE754-3BF1-0D42-8BAF-AF536F833A94}"/>
                </a:ext>
              </a:extLst>
            </p:cNvPr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23FA0B-AEB4-CD4B-B500-FCDF5CD10B1E}"/>
              </a:ext>
            </a:extLst>
          </p:cNvPr>
          <p:cNvGrpSpPr/>
          <p:nvPr/>
        </p:nvGrpSpPr>
        <p:grpSpPr>
          <a:xfrm>
            <a:off x="6510201" y="1128869"/>
            <a:ext cx="5366370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CA2DDB5-4BD6-B248-9F1E-5EB83280806E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5"/>
                  <a:stretch>
                    <a:fillRect l="-1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6DD47D-9259-004B-AB26-42F0F1431AF0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80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F3BF-9F3A-CF4F-BAD4-7255C4B1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Asymptotic Analysis Tools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D5B176-E56D-F24A-9728-5BBE87F0E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37276"/>
              </p:ext>
            </p:extLst>
          </p:nvPr>
        </p:nvGraphicFramePr>
        <p:xfrm>
          <a:off x="575238" y="2343150"/>
          <a:ext cx="11187258" cy="425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629">
                  <a:extLst>
                    <a:ext uri="{9D8B030D-6E8A-4147-A177-3AD203B41FA5}">
                      <a16:colId xmlns:a16="http://schemas.microsoft.com/office/drawing/2014/main" val="995850531"/>
                    </a:ext>
                  </a:extLst>
                </a:gridCol>
                <a:gridCol w="5593629">
                  <a:extLst>
                    <a:ext uri="{9D8B030D-6E8A-4147-A177-3AD203B41FA5}">
                      <a16:colId xmlns:a16="http://schemas.microsoft.com/office/drawing/2014/main" val="3832929144"/>
                    </a:ext>
                  </a:extLst>
                </a:gridCol>
              </a:tblGrid>
              <a:tr h="751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to use Big-Theta (most of the time):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 you have to use Big-Oh/Big-Omega: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46594"/>
                  </a:ext>
                </a:extLst>
              </a:tr>
              <a:tr h="3504808">
                <a:tc>
                  <a:txBody>
                    <a:bodyPr/>
                    <a:lstStyle/>
                    <a:p>
                      <a:r>
                        <a:rPr lang="en-US" dirty="0"/>
                        <a:t>for any function that's just the sum of its terms like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f(n) = 2^n + 3n^3 + 4n - 5 we can always just do the approach of dropping constant multipliers / removing the lower order terms to find the big-Theta at a glance.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f(n) { n if n is prime, 1 otherwise}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since in this case, the big-Oh (n)  and the big-Omega (1) don't overlap at the same complexity class, there is no big-Theta and we couldn't use it here.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4466"/>
                  </a:ext>
                </a:extLst>
              </a:tr>
            </a:tbl>
          </a:graphicData>
        </a:graphic>
      </p:graphicFrame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5A87BFFF-4F4D-E44B-A295-81B0CE58F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5" y="4680827"/>
            <a:ext cx="3794282" cy="1823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7529A-92A1-5646-816D-7879385E3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45" y="4680827"/>
            <a:ext cx="3936541" cy="18275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7FF8BD-2FBF-024B-AA09-23B747C05010}"/>
              </a:ext>
            </a:extLst>
          </p:cNvPr>
          <p:cNvCxnSpPr>
            <a:cxnSpLocks/>
          </p:cNvCxnSpPr>
          <p:nvPr/>
        </p:nvCxnSpPr>
        <p:spPr>
          <a:xfrm flipV="1">
            <a:off x="6946605" y="4723131"/>
            <a:ext cx="3794282" cy="167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3C585C-A177-6942-9A6A-F3DD65217E0A}"/>
              </a:ext>
            </a:extLst>
          </p:cNvPr>
          <p:cNvCxnSpPr>
            <a:cxnSpLocks/>
          </p:cNvCxnSpPr>
          <p:nvPr/>
        </p:nvCxnSpPr>
        <p:spPr>
          <a:xfrm>
            <a:off x="6946605" y="6367562"/>
            <a:ext cx="3745992" cy="132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D92863-0BC6-1B45-A428-7EFCB138CC6B}"/>
              </a:ext>
            </a:extLst>
          </p:cNvPr>
          <p:cNvCxnSpPr>
            <a:cxnSpLocks/>
          </p:cNvCxnSpPr>
          <p:nvPr/>
        </p:nvCxnSpPr>
        <p:spPr>
          <a:xfrm flipV="1">
            <a:off x="1441784" y="4756656"/>
            <a:ext cx="3669880" cy="1624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AA916B-460A-9B49-A622-F7B129755B36}"/>
              </a:ext>
            </a:extLst>
          </p:cNvPr>
          <p:cNvCxnSpPr>
            <a:cxnSpLocks/>
          </p:cNvCxnSpPr>
          <p:nvPr/>
        </p:nvCxnSpPr>
        <p:spPr>
          <a:xfrm flipV="1">
            <a:off x="1394143" y="4910875"/>
            <a:ext cx="3669880" cy="15111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43BDF2-2A93-404A-90EA-CB6632BFD6C8}"/>
              </a:ext>
            </a:extLst>
          </p:cNvPr>
          <p:cNvSpPr txBox="1"/>
          <p:nvPr/>
        </p:nvSpPr>
        <p:spPr>
          <a:xfrm>
            <a:off x="565934" y="1373419"/>
            <a:ext cx="1106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We’ll generally use Big-Theta from here on out: most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industry, people often use Big-Oh to mean “Tight Big-Oh” and use it even when a Big-Theta exists</a:t>
            </a:r>
          </a:p>
        </p:txBody>
      </p:sp>
    </p:spTree>
    <p:extLst>
      <p:ext uri="{BB962C8B-B14F-4D97-AF65-F5344CB8AC3E}">
        <p14:creationId xmlns:p14="http://schemas.microsoft.com/office/powerpoint/2010/main" val="27558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4961-FDFA-5246-9B93-A067828B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When to do Case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4522A-0D7B-2E4B-8C77-71D41F9D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88"/>
            <a:ext cx="10515600" cy="1790929"/>
          </a:xfrm>
        </p:spPr>
        <p:txBody>
          <a:bodyPr>
            <a:normAutofit/>
          </a:bodyPr>
          <a:lstStyle/>
          <a:p>
            <a:r>
              <a:rPr lang="en-US" dirty="0"/>
              <a:t>Imagine a 3-dimensional plot</a:t>
            </a:r>
          </a:p>
          <a:p>
            <a:pPr lvl="1"/>
            <a:r>
              <a:rPr lang="en-US" dirty="0"/>
              <a:t>Which case we’re considering is one dimension</a:t>
            </a:r>
          </a:p>
          <a:p>
            <a:pPr lvl="1"/>
            <a:r>
              <a:rPr lang="en-US" dirty="0"/>
              <a:t>Choosing a case lets us take a “slice” of the other dimensions: n and f(n)</a:t>
            </a:r>
          </a:p>
          <a:p>
            <a:pPr lvl="1"/>
            <a:r>
              <a:rPr lang="en-US" dirty="0"/>
              <a:t>We do asymptotic analysis on each slice in step 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2E54B0-18AF-FE43-BFA3-6F713540C2D4}"/>
              </a:ext>
            </a:extLst>
          </p:cNvPr>
          <p:cNvCxnSpPr>
            <a:cxnSpLocks/>
          </p:cNvCxnSpPr>
          <p:nvPr/>
        </p:nvCxnSpPr>
        <p:spPr>
          <a:xfrm>
            <a:off x="3282042" y="5046163"/>
            <a:ext cx="4414156" cy="13552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C493D7-DBB7-E24F-B14A-2F8FA4734EC4}"/>
              </a:ext>
            </a:extLst>
          </p:cNvPr>
          <p:cNvCxnSpPr>
            <a:cxnSpLocks/>
          </p:cNvCxnSpPr>
          <p:nvPr/>
        </p:nvCxnSpPr>
        <p:spPr>
          <a:xfrm flipV="1">
            <a:off x="3282041" y="3788229"/>
            <a:ext cx="4294416" cy="12739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AD04F9-12C0-A34C-9225-FE5305ECCD8F}"/>
              </a:ext>
            </a:extLst>
          </p:cNvPr>
          <p:cNvCxnSpPr>
            <a:cxnSpLocks/>
          </p:cNvCxnSpPr>
          <p:nvPr/>
        </p:nvCxnSpPr>
        <p:spPr>
          <a:xfrm flipV="1">
            <a:off x="3282041" y="3407861"/>
            <a:ext cx="0" cy="16543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B0055A-917C-F04D-8C04-672BC8FAF5DF}"/>
              </a:ext>
            </a:extLst>
          </p:cNvPr>
          <p:cNvSpPr txBox="1"/>
          <p:nvPr/>
        </p:nvSpPr>
        <p:spPr>
          <a:xfrm>
            <a:off x="2625538" y="3457907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f(n)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BFBB9-0B6A-D148-A159-D1EAA71344B8}"/>
              </a:ext>
            </a:extLst>
          </p:cNvPr>
          <p:cNvSpPr txBox="1"/>
          <p:nvPr/>
        </p:nvSpPr>
        <p:spPr>
          <a:xfrm>
            <a:off x="7696198" y="34290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9B8F47-9A4E-134A-B4E1-FF955622D288}"/>
              </a:ext>
            </a:extLst>
          </p:cNvPr>
          <p:cNvSpPr txBox="1"/>
          <p:nvPr/>
        </p:nvSpPr>
        <p:spPr>
          <a:xfrm>
            <a:off x="7849445" y="6216769"/>
            <a:ext cx="211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toFind</a:t>
            </a:r>
            <a:r>
              <a:rPr lang="en-US" sz="2400" b="1" dirty="0"/>
              <a:t>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9B052-17C4-0343-9342-8C7130CE6431}"/>
              </a:ext>
            </a:extLst>
          </p:cNvPr>
          <p:cNvSpPr txBox="1"/>
          <p:nvPr/>
        </p:nvSpPr>
        <p:spPr>
          <a:xfrm>
            <a:off x="3772056" y="5436634"/>
            <a:ext cx="1359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At front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(Best Case)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72BFB9-CDEA-B549-A2A0-260DF13BE7BE}"/>
              </a:ext>
            </a:extLst>
          </p:cNvPr>
          <p:cNvSpPr txBox="1"/>
          <p:nvPr/>
        </p:nvSpPr>
        <p:spPr>
          <a:xfrm>
            <a:off x="5285291" y="5972731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Not present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(Worst Case)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76EA798E-711D-2149-B03B-85DE43FEAFE0}"/>
              </a:ext>
            </a:extLst>
          </p:cNvPr>
          <p:cNvSpPr/>
          <p:nvPr/>
        </p:nvSpPr>
        <p:spPr>
          <a:xfrm rot="20711696">
            <a:off x="4591063" y="3325612"/>
            <a:ext cx="4137644" cy="1679663"/>
          </a:xfrm>
          <a:prstGeom prst="parallelogram">
            <a:avLst/>
          </a:prstGeom>
          <a:solidFill>
            <a:srgbClr val="FFB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108B8-17DE-B64F-9967-F401AFC32D08}"/>
              </a:ext>
            </a:extLst>
          </p:cNvPr>
          <p:cNvCxnSpPr/>
          <p:nvPr/>
        </p:nvCxnSpPr>
        <p:spPr>
          <a:xfrm flipV="1">
            <a:off x="4871342" y="4491557"/>
            <a:ext cx="3574420" cy="94507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B6325DBA-AE8E-6348-9EF6-1791D189A430}"/>
              </a:ext>
            </a:extLst>
          </p:cNvPr>
          <p:cNvSpPr/>
          <p:nvPr/>
        </p:nvSpPr>
        <p:spPr>
          <a:xfrm rot="20711696">
            <a:off x="6273628" y="3908628"/>
            <a:ext cx="4137644" cy="1679663"/>
          </a:xfrm>
          <a:prstGeom prst="parallelogram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841390-FD93-D743-9287-AA8E84FE7C75}"/>
              </a:ext>
            </a:extLst>
          </p:cNvPr>
          <p:cNvCxnSpPr>
            <a:cxnSpLocks/>
          </p:cNvCxnSpPr>
          <p:nvPr/>
        </p:nvCxnSpPr>
        <p:spPr>
          <a:xfrm flipV="1">
            <a:off x="6541085" y="3429000"/>
            <a:ext cx="3587242" cy="251678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7500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10566</TotalTime>
  <Words>4195</Words>
  <Application>Microsoft Macintosh PowerPoint</Application>
  <PresentationFormat>Widescreen</PresentationFormat>
  <Paragraphs>1062</Paragraphs>
  <Slides>43</Slides>
  <Notes>42</Notes>
  <HiddenSlides>6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Montserrat</vt:lpstr>
      <vt:lpstr>Montserrat ExtraBold</vt:lpstr>
      <vt:lpstr>Montserrat SemiBold</vt:lpstr>
      <vt:lpstr>Segoe UI</vt:lpstr>
      <vt:lpstr>Segoe UI Semilight</vt:lpstr>
      <vt:lpstr>System Font Regular</vt:lpstr>
      <vt:lpstr>Arial</vt:lpstr>
      <vt:lpstr>Calibri</vt:lpstr>
      <vt:lpstr>Cambria Math</vt:lpstr>
      <vt:lpstr>Consolas</vt:lpstr>
      <vt:lpstr>Segoe UI Historic</vt:lpstr>
      <vt:lpstr>Tahoma</vt:lpstr>
      <vt:lpstr>Tw Cen MT</vt:lpstr>
      <vt:lpstr>Wingdings</vt:lpstr>
      <vt:lpstr>CSE 373 Summer 2020</vt:lpstr>
      <vt:lpstr>1_CSE 373 Summer 2020</vt:lpstr>
      <vt:lpstr>Recurrences, Master Theorem</vt:lpstr>
      <vt:lpstr>Announcements</vt:lpstr>
      <vt:lpstr>Which of the following statements are true?</vt:lpstr>
      <vt:lpstr>Learning Objectives</vt:lpstr>
      <vt:lpstr>Lecture Outline</vt:lpstr>
      <vt:lpstr>Review  Algorithmic Analysis Roadmap</vt:lpstr>
      <vt:lpstr>Review  Oh, and Omega, and Theta, oh my</vt:lpstr>
      <vt:lpstr>A Note on Asymptotic Analysis Tools</vt:lpstr>
      <vt:lpstr>Review  When to do Case Analysis?</vt:lpstr>
      <vt:lpstr>Review  How to do Case Analysis</vt:lpstr>
      <vt:lpstr>Other Useful Cases You Might See</vt:lpstr>
      <vt:lpstr>How Can You Tell if Best/Worst Cases Exist?</vt:lpstr>
      <vt:lpstr>In your own words, describe why we can or cannot use n=0 as the best case in our analysis.</vt:lpstr>
      <vt:lpstr>Can We Choose n=0 as the Best Case?</vt:lpstr>
      <vt:lpstr>Lecture Outline</vt:lpstr>
      <vt:lpstr>Case Study: Binary Search</vt:lpstr>
      <vt:lpstr>Binary Search Runtime</vt:lpstr>
      <vt:lpstr>Binary Search Runtime</vt:lpstr>
      <vt:lpstr>Binary Search Runtime</vt:lpstr>
      <vt:lpstr>We Just Saw: A Leap of Intuition</vt:lpstr>
      <vt:lpstr>Our Goal: A Complete Toolchain</vt:lpstr>
      <vt:lpstr>Modeling Binary Search</vt:lpstr>
      <vt:lpstr>Meet the Recurrence</vt:lpstr>
      <vt:lpstr>Writing Recurrences: Example 1</vt:lpstr>
      <vt:lpstr>Writing Recurrences: Example 2</vt:lpstr>
      <vt:lpstr>Writing Recurrences: Example 3</vt:lpstr>
      <vt:lpstr>Our Goal: A Complete Toolchain</vt:lpstr>
      <vt:lpstr>Recurrence to Big-Θ</vt:lpstr>
      <vt:lpstr>Aside  Understanding the Master Theorem</vt:lpstr>
      <vt:lpstr>Lecture Outline</vt:lpstr>
      <vt:lpstr>Merge Sort</vt:lpstr>
      <vt:lpstr>Merge Sort</vt:lpstr>
      <vt:lpstr>PowerPoint Presentation</vt:lpstr>
      <vt:lpstr>Merge Sort Recurrence to Big-Θ</vt:lpstr>
      <vt:lpstr>Recursive Toolchain</vt:lpstr>
      <vt:lpstr>Lecture Outline</vt:lpstr>
      <vt:lpstr>Lecture Outline</vt:lpstr>
      <vt:lpstr>Calculating Fibonacci</vt:lpstr>
      <vt:lpstr>Fibonacci Recurrence to Big-Θ</vt:lpstr>
      <vt:lpstr>Fibonacci Recurrence to Big-Θ</vt:lpstr>
      <vt:lpstr>Fibonacci Recurrence to Big-Θ</vt:lpstr>
      <vt:lpstr>Fibonacci Recurrence to Big-Θ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366</cp:revision>
  <dcterms:created xsi:type="dcterms:W3CDTF">2020-06-13T06:27:42Z</dcterms:created>
  <dcterms:modified xsi:type="dcterms:W3CDTF">2020-10-10T23:18:06Z</dcterms:modified>
</cp:coreProperties>
</file>