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49"/>
  </p:notesMasterIdLst>
  <p:sldIdLst>
    <p:sldId id="256" r:id="rId3"/>
    <p:sldId id="291" r:id="rId4"/>
    <p:sldId id="398" r:id="rId5"/>
    <p:sldId id="399" r:id="rId6"/>
    <p:sldId id="414" r:id="rId7"/>
    <p:sldId id="421" r:id="rId8"/>
    <p:sldId id="323" r:id="rId9"/>
    <p:sldId id="400" r:id="rId10"/>
    <p:sldId id="357" r:id="rId11"/>
    <p:sldId id="430" r:id="rId12"/>
    <p:sldId id="427" r:id="rId13"/>
    <p:sldId id="386" r:id="rId14"/>
    <p:sldId id="387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390" r:id="rId27"/>
    <p:sldId id="415" r:id="rId28"/>
    <p:sldId id="401" r:id="rId29"/>
    <p:sldId id="391" r:id="rId30"/>
    <p:sldId id="392" r:id="rId31"/>
    <p:sldId id="417" r:id="rId32"/>
    <p:sldId id="402" r:id="rId33"/>
    <p:sldId id="416" r:id="rId34"/>
    <p:sldId id="431" r:id="rId35"/>
    <p:sldId id="393" r:id="rId36"/>
    <p:sldId id="420" r:id="rId37"/>
    <p:sldId id="418" r:id="rId38"/>
    <p:sldId id="419" r:id="rId39"/>
    <p:sldId id="426" r:id="rId40"/>
    <p:sldId id="428" r:id="rId41"/>
    <p:sldId id="395" r:id="rId42"/>
    <p:sldId id="429" r:id="rId43"/>
    <p:sldId id="423" r:id="rId44"/>
    <p:sldId id="424" r:id="rId45"/>
    <p:sldId id="264" r:id="rId46"/>
    <p:sldId id="284" r:id="rId47"/>
    <p:sldId id="42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00"/>
    <a:srgbClr val="0070C0"/>
    <a:srgbClr val="E6AC00"/>
    <a:srgbClr val="D9A200"/>
    <a:srgbClr val="6DBFAF"/>
    <a:srgbClr val="BAC7DA"/>
    <a:srgbClr val="B6A479"/>
    <a:srgbClr val="F7B731"/>
    <a:srgbClr val="EF5777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13"/>
    <p:restoredTop sz="82831"/>
  </p:normalViewPr>
  <p:slideViewPr>
    <p:cSldViewPr snapToGrid="0" snapToObjects="1">
      <p:cViewPr varScale="1">
        <p:scale>
          <a:sx n="124" d="100"/>
          <a:sy n="124" d="100"/>
        </p:scale>
        <p:origin x="1432" y="18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12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10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75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18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4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75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95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56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62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77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3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38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94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58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693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983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02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46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545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819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198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case results in its OWN runtime function, which can then be fed into asymptotic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9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533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146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915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77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364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92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051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959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194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224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11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57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60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815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46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17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23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01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2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3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A660E5-0D31-D049-86B2-0794F6A9F71E}"/>
              </a:ext>
            </a:extLst>
          </p:cNvPr>
          <p:cNvSpPr/>
          <p:nvPr userDrawn="1"/>
        </p:nvSpPr>
        <p:spPr>
          <a:xfrm>
            <a:off x="-75807" y="222224"/>
            <a:ext cx="12343614" cy="6858000"/>
          </a:xfrm>
          <a:prstGeom prst="rect">
            <a:avLst/>
          </a:prstGeom>
          <a:solidFill>
            <a:srgbClr val="2E235D"/>
          </a:solidFill>
          <a:ln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8C267F-E2C0-6546-AB36-6C9268BDB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1644" y="222224"/>
            <a:ext cx="12318404" cy="706969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373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0248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F96A16B-8416-DC42-8A36-C523831EFC98}"/>
              </a:ext>
            </a:extLst>
          </p:cNvPr>
          <p:cNvSpPr/>
          <p:nvPr userDrawn="1"/>
        </p:nvSpPr>
        <p:spPr>
          <a:xfrm>
            <a:off x="7167842" y="1236372"/>
            <a:ext cx="4868987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4A53FE-74FE-AA48-B8A3-974FAE72FF61}"/>
              </a:ext>
            </a:extLst>
          </p:cNvPr>
          <p:cNvSpPr txBox="1"/>
          <p:nvPr userDrawn="1"/>
        </p:nvSpPr>
        <p:spPr>
          <a:xfrm>
            <a:off x="8346735" y="5086747"/>
            <a:ext cx="3294332" cy="955461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Ken Aragon</a:t>
            </a:r>
            <a:b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</a:br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Khushi Chaudhari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Joyce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Elauria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Santino Iannone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Leona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Kazi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Nathan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Lipiarski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Sam Long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Amanda Park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Paul Pham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Mitchell Szeto</a:t>
            </a:r>
          </a:p>
          <a:p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Batina</a:t>
            </a:r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Shikhalieva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Ryan Siu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Elena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Spasova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Alex Teng</a:t>
            </a:r>
          </a:p>
          <a:p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Blarry</a:t>
            </a:r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Wang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Aileen Zeng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63F0FA-780C-F74E-A27D-59721AFBA95A}"/>
              </a:ext>
            </a:extLst>
          </p:cNvPr>
          <p:cNvSpPr/>
          <p:nvPr userDrawn="1"/>
        </p:nvSpPr>
        <p:spPr>
          <a:xfrm>
            <a:off x="8346735" y="4819413"/>
            <a:ext cx="12627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Hunter Schafer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A7B26C-49E2-F14E-8F8B-E1C3CFC77FF8}"/>
              </a:ext>
            </a:extLst>
          </p:cNvPr>
          <p:cNvSpPr/>
          <p:nvPr userDrawn="1"/>
        </p:nvSpPr>
        <p:spPr>
          <a:xfrm>
            <a:off x="7360567" y="4819413"/>
            <a:ext cx="9145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665542-66A0-904F-89CB-D0821B5652B1}"/>
              </a:ext>
            </a:extLst>
          </p:cNvPr>
          <p:cNvSpPr/>
          <p:nvPr userDrawn="1"/>
        </p:nvSpPr>
        <p:spPr>
          <a:xfrm>
            <a:off x="7848275" y="5075655"/>
            <a:ext cx="4447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2A67BF-F9A6-C54B-B003-7030CDAC1144}"/>
              </a:ext>
            </a:extLst>
          </p:cNvPr>
          <p:cNvCxnSpPr>
            <a:cxnSpLocks/>
          </p:cNvCxnSpPr>
          <p:nvPr userDrawn="1"/>
        </p:nvCxnSpPr>
        <p:spPr>
          <a:xfrm>
            <a:off x="7452794" y="4551419"/>
            <a:ext cx="414383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Every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14882" y="189488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F027E-A466-424B-A56C-C5857F0E6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618" y="254185"/>
            <a:ext cx="3709636" cy="85500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414951" y="403662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pollev.com/uwcse373</a:t>
            </a:r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04F1-978C-6343-BF90-B404034CB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4F229-CC7E-6549-B870-85C68E662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86D8F-09C9-484A-A9EC-64E198B90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5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llEvery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14882" y="0"/>
            <a:ext cx="12221763" cy="1173892"/>
          </a:xfrm>
          <a:prstGeom prst="rect">
            <a:avLst/>
          </a:prstGeom>
          <a:solidFill>
            <a:srgbClr val="2196F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414951" y="403662"/>
            <a:ext cx="3380431" cy="55605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Pause Video when Prompted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9F3A87-0B85-784F-A237-7192C2A368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618" y="334452"/>
            <a:ext cx="2264586" cy="694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204DF1-E5A9-0A4D-A5CF-F6470964781C}"/>
              </a:ext>
            </a:extLst>
          </p:cNvPr>
          <p:cNvSpPr txBox="1"/>
          <p:nvPr userDrawn="1"/>
        </p:nvSpPr>
        <p:spPr>
          <a:xfrm>
            <a:off x="6400800" y="925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29764" y="-6263"/>
            <a:ext cx="12221763" cy="230293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373 Autumn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05: O/</a:t>
            </a:r>
            <a:r>
              <a:rPr lang="el-GR" sz="900" b="1" i="0" dirty="0">
                <a:solidFill>
                  <a:schemeClr val="bg1"/>
                </a:solidFill>
                <a:latin typeface="Montserrat SemiBold" pitchFamily="2" charset="77"/>
              </a:rPr>
              <a:t>Ω/𝝝,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Case Analysis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4" r:id="rId4"/>
    <p:sldLayoutId id="2147483655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6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20.png"/><Relationship Id="rId4" Type="http://schemas.openxmlformats.org/officeDocument/2006/relationships/image" Target="../media/image370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9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9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0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2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1.png"/><Relationship Id="rId3" Type="http://schemas.openxmlformats.org/officeDocument/2006/relationships/image" Target="../media/image24.png"/><Relationship Id="rId7" Type="http://schemas.openxmlformats.org/officeDocument/2006/relationships/image" Target="../media/image43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59.png"/><Relationship Id="rId5" Type="http://schemas.openxmlformats.org/officeDocument/2006/relationships/image" Target="../media/image47.png"/><Relationship Id="rId10" Type="http://schemas.openxmlformats.org/officeDocument/2006/relationships/image" Target="../media/image58.png"/><Relationship Id="rId4" Type="http://schemas.openxmlformats.org/officeDocument/2006/relationships/image" Target="../media/image20.png"/><Relationship Id="rId9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73932" cy="1954786"/>
          </a:xfrm>
        </p:spPr>
        <p:txBody>
          <a:bodyPr/>
          <a:lstStyle/>
          <a:p>
            <a:r>
              <a:rPr lang="en-US" dirty="0"/>
              <a:t>O/</a:t>
            </a:r>
            <a:r>
              <a:rPr lang="el-GR" dirty="0"/>
              <a:t>Ω</a:t>
            </a:r>
            <a:r>
              <a:rPr lang="en-US" dirty="0"/>
              <a:t>/𝝝, </a:t>
            </a:r>
            <a:r>
              <a:rPr lang="en-US" sz="6000" dirty="0"/>
              <a:t>Case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86C931-2F9F-1949-B765-EE0BF932B1A7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718E62-A112-2D43-AA5A-8B119F9A92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Which of the following functions are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𝓞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718E62-A112-2D43-AA5A-8B119F9A9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 t="-18033" r="-2171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E0D1A5-2B25-A544-991A-B102241864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047741"/>
                <a:ext cx="10515600" cy="412922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2200"/>
                  </a:spcBef>
                  <a:buNone/>
                </a:pPr>
                <a:endParaRPr lang="en-US" dirty="0"/>
              </a:p>
              <a:p>
                <a:pPr>
                  <a:spcBef>
                    <a:spcPts val="2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endParaRPr lang="en-US" b="0" dirty="0"/>
              </a:p>
              <a:p>
                <a:pPr>
                  <a:spcBef>
                    <a:spcPts val="2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10,000,000</m:t>
                    </m:r>
                  </m:oMath>
                </a14:m>
                <a:endParaRPr lang="en-US" dirty="0"/>
              </a:p>
              <a:p>
                <a:pPr>
                  <a:spcBef>
                    <a:spcPts val="2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+20</m:t>
                    </m:r>
                  </m:oMath>
                </a14:m>
                <a:endParaRPr lang="en-US" dirty="0"/>
              </a:p>
              <a:p>
                <a:pPr>
                  <a:spcBef>
                    <a:spcPts val="2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=15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spcBef>
                    <a:spcPts val="22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E0D1A5-2B25-A544-991A-B10224186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47741"/>
                <a:ext cx="10515600" cy="4129222"/>
              </a:xfrm>
              <a:prstGeom prst="rect">
                <a:avLst/>
              </a:prstGeom>
              <a:blipFill>
                <a:blip r:embed="rId3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74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5C0A8-18AD-C84E-8F18-1B21938D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Asymptotic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7AFFD-9EE7-AF4B-81E6-59F52F24F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7036434" cy="4805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Given a function that models some piece of code, characterize that function’s growth rate asymptotically (as n approaches infinity)</a:t>
            </a:r>
          </a:p>
          <a:p>
            <a:pPr lvl="1"/>
            <a:r>
              <a:rPr lang="en-US" dirty="0"/>
              <a:t>We usually think of n as the “size of the input”, so </a:t>
            </a:r>
            <a:r>
              <a:rPr lang="en-US" b="1" dirty="0"/>
              <a:t>we typically only care about non-negative integers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Big-Oh is an upper bound on that function’s growth rate</a:t>
            </a:r>
          </a:p>
          <a:p>
            <a:pPr lvl="1"/>
            <a:r>
              <a:rPr lang="en-US" dirty="0"/>
              <a:t>Constants and smaller terms ignored</a:t>
            </a:r>
          </a:p>
          <a:p>
            <a:pPr lvl="1"/>
            <a:r>
              <a:rPr lang="en-US" dirty="0"/>
              <a:t>We prefer a tight bound (e.g. n</a:t>
            </a:r>
            <a:r>
              <a:rPr lang="en-US" baseline="30000" dirty="0"/>
              <a:t>2</a:t>
            </a:r>
            <a:r>
              <a:rPr lang="en-US" dirty="0"/>
              <a:t>), </a:t>
            </a:r>
            <a:r>
              <a:rPr lang="en-US" b="1" dirty="0"/>
              <a:t>but doesn’t have to be. This function is also in O(n</a:t>
            </a:r>
            <a:r>
              <a:rPr lang="en-US" b="1" baseline="30000" dirty="0"/>
              <a:t>3</a:t>
            </a:r>
            <a:r>
              <a:rPr lang="en-US" b="1" dirty="0"/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AF0111-0C52-CF47-B5B3-289B277609C2}"/>
              </a:ext>
            </a:extLst>
          </p:cNvPr>
          <p:cNvGrpSpPr/>
          <p:nvPr/>
        </p:nvGrpSpPr>
        <p:grpSpPr>
          <a:xfrm>
            <a:off x="8103671" y="2761775"/>
            <a:ext cx="3198680" cy="2425888"/>
            <a:chOff x="4131097" y="3067100"/>
            <a:chExt cx="3198680" cy="242588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86E2CBA-01C0-0243-85A1-C5DE670E962E}"/>
                </a:ext>
              </a:extLst>
            </p:cNvPr>
            <p:cNvGrpSpPr/>
            <p:nvPr/>
          </p:nvGrpSpPr>
          <p:grpSpPr>
            <a:xfrm>
              <a:off x="4131097" y="3067100"/>
              <a:ext cx="3198680" cy="2425888"/>
              <a:chOff x="523768" y="2943940"/>
              <a:chExt cx="3198680" cy="2425888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DD71FBB2-B97E-3147-84B3-9BEA4D7C777C}"/>
                  </a:ext>
                </a:extLst>
              </p:cNvPr>
              <p:cNvCxnSpPr/>
              <p:nvPr/>
            </p:nvCxnSpPr>
            <p:spPr>
              <a:xfrm>
                <a:off x="850900" y="4991100"/>
                <a:ext cx="28211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BDC7DAED-60F1-7A4C-B70C-64603C48F098}"/>
                      </a:ext>
                    </a:extLst>
                  </p:cNvPr>
                  <p:cNvSpPr txBox="1"/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A8207758-31F9-F649-86F9-AC04FD035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3F4A5F3A-5C65-DE44-A077-9D0A406BCFC9}"/>
                      </a:ext>
                    </a:extLst>
                  </p:cNvPr>
                  <p:cNvSpPr txBox="1"/>
                  <p:nvPr/>
                </p:nvSpPr>
                <p:spPr>
                  <a:xfrm>
                    <a:off x="3336638" y="5000496"/>
                    <a:ext cx="38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ED13A9F6-B83D-F144-A71C-74868FDA75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36638" y="5000496"/>
                    <a:ext cx="38581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D726B0FF-739F-3440-B602-E9B1E462B0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927" y="3313272"/>
                <a:ext cx="1" cy="1677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19535FB-49D5-164B-AABB-61233833ADFF}"/>
                </a:ext>
              </a:extLst>
            </p:cNvPr>
            <p:cNvSpPr/>
            <p:nvPr/>
          </p:nvSpPr>
          <p:spPr>
            <a:xfrm>
              <a:off x="4483100" y="3218030"/>
              <a:ext cx="2443666" cy="1900070"/>
            </a:xfrm>
            <a:custGeom>
              <a:avLst/>
              <a:gdLst>
                <a:gd name="connsiteX0" fmla="*/ 0 w 2832100"/>
                <a:gd name="connsiteY0" fmla="*/ 1409700 h 1409700"/>
                <a:gd name="connsiteX1" fmla="*/ 1638300 w 2832100"/>
                <a:gd name="connsiteY1" fmla="*/ 939800 h 1409700"/>
                <a:gd name="connsiteX2" fmla="*/ 2832100 w 2832100"/>
                <a:gd name="connsiteY2" fmla="*/ 0 h 1409700"/>
                <a:gd name="connsiteX3" fmla="*/ 2832100 w 2832100"/>
                <a:gd name="connsiteY3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2100" h="1409700">
                  <a:moveTo>
                    <a:pt x="0" y="1409700"/>
                  </a:moveTo>
                  <a:cubicBezTo>
                    <a:pt x="583141" y="1292225"/>
                    <a:pt x="1166283" y="1174750"/>
                    <a:pt x="1638300" y="939800"/>
                  </a:cubicBezTo>
                  <a:cubicBezTo>
                    <a:pt x="2110317" y="704850"/>
                    <a:pt x="2832100" y="0"/>
                    <a:pt x="2832100" y="0"/>
                  </a:cubicBezTo>
                  <a:lnTo>
                    <a:pt x="283210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BB39D7F-E57D-AC44-9FD3-4590DA7EF23D}"/>
              </a:ext>
            </a:extLst>
          </p:cNvPr>
          <p:cNvSpPr txBox="1"/>
          <p:nvPr/>
        </p:nvSpPr>
        <p:spPr>
          <a:xfrm>
            <a:off x="11059400" y="340231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4393C9-0245-034C-B632-7C7181E0C009}"/>
              </a:ext>
            </a:extLst>
          </p:cNvPr>
          <p:cNvSpPr txBox="1"/>
          <p:nvPr/>
        </p:nvSpPr>
        <p:spPr>
          <a:xfrm>
            <a:off x="10997680" y="3786319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10n</a:t>
            </a:r>
            <a:r>
              <a:rPr lang="en-US" baseline="30000" dirty="0"/>
              <a:t>2</a:t>
            </a:r>
            <a:r>
              <a:rPr lang="en-US" dirty="0"/>
              <a:t> + 8</a:t>
            </a:r>
            <a:endParaRPr lang="en-US" baseline="30000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672829E-AB8D-974E-ACA8-E3D01AAC9911}"/>
              </a:ext>
            </a:extLst>
          </p:cNvPr>
          <p:cNvSpPr/>
          <p:nvPr/>
        </p:nvSpPr>
        <p:spPr>
          <a:xfrm>
            <a:off x="8455673" y="2344760"/>
            <a:ext cx="1862628" cy="2517891"/>
          </a:xfrm>
          <a:custGeom>
            <a:avLst/>
            <a:gdLst>
              <a:gd name="connsiteX0" fmla="*/ 0 w 2832100"/>
              <a:gd name="connsiteY0" fmla="*/ 1409700 h 1409700"/>
              <a:gd name="connsiteX1" fmla="*/ 1638300 w 2832100"/>
              <a:gd name="connsiteY1" fmla="*/ 939800 h 1409700"/>
              <a:gd name="connsiteX2" fmla="*/ 2832100 w 2832100"/>
              <a:gd name="connsiteY2" fmla="*/ 0 h 1409700"/>
              <a:gd name="connsiteX3" fmla="*/ 2832100 w 2832100"/>
              <a:gd name="connsiteY3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100" h="1409700">
                <a:moveTo>
                  <a:pt x="0" y="1409700"/>
                </a:moveTo>
                <a:cubicBezTo>
                  <a:pt x="583141" y="1292225"/>
                  <a:pt x="1166283" y="1174750"/>
                  <a:pt x="1638300" y="939800"/>
                </a:cubicBezTo>
                <a:cubicBezTo>
                  <a:pt x="2110317" y="704850"/>
                  <a:pt x="2832100" y="0"/>
                  <a:pt x="2832100" y="0"/>
                </a:cubicBezTo>
                <a:lnTo>
                  <a:pt x="2832100" y="0"/>
                </a:lnTo>
              </a:path>
            </a:pathLst>
          </a:custGeom>
          <a:noFill/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A00004-EC04-A243-8348-B64954453B19}"/>
              </a:ext>
            </a:extLst>
          </p:cNvPr>
          <p:cNvSpPr txBox="1"/>
          <p:nvPr/>
        </p:nvSpPr>
        <p:spPr>
          <a:xfrm>
            <a:off x="10318301" y="200618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30000" dirty="0"/>
              <a:t>5</a:t>
            </a:r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1B6D0BD-C403-E142-BA9F-57489368AAC1}"/>
              </a:ext>
            </a:extLst>
          </p:cNvPr>
          <p:cNvSpPr/>
          <p:nvPr/>
        </p:nvSpPr>
        <p:spPr>
          <a:xfrm>
            <a:off x="8455673" y="3612971"/>
            <a:ext cx="2535265" cy="1205359"/>
          </a:xfrm>
          <a:custGeom>
            <a:avLst/>
            <a:gdLst>
              <a:gd name="connsiteX0" fmla="*/ 0 w 2832100"/>
              <a:gd name="connsiteY0" fmla="*/ 1409700 h 1409700"/>
              <a:gd name="connsiteX1" fmla="*/ 1638300 w 2832100"/>
              <a:gd name="connsiteY1" fmla="*/ 939800 h 1409700"/>
              <a:gd name="connsiteX2" fmla="*/ 2832100 w 2832100"/>
              <a:gd name="connsiteY2" fmla="*/ 0 h 1409700"/>
              <a:gd name="connsiteX3" fmla="*/ 2832100 w 2832100"/>
              <a:gd name="connsiteY3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100" h="1409700">
                <a:moveTo>
                  <a:pt x="0" y="1409700"/>
                </a:moveTo>
                <a:cubicBezTo>
                  <a:pt x="583141" y="1292225"/>
                  <a:pt x="1166283" y="1174750"/>
                  <a:pt x="1638300" y="939800"/>
                </a:cubicBezTo>
                <a:cubicBezTo>
                  <a:pt x="2110317" y="704850"/>
                  <a:pt x="2832100" y="0"/>
                  <a:pt x="2832100" y="0"/>
                </a:cubicBezTo>
                <a:lnTo>
                  <a:pt x="2832100" y="0"/>
                </a:lnTo>
              </a:path>
            </a:pathLst>
          </a:custGeom>
          <a:noFill/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7F1AF35-F7C7-8644-B4D8-38BF1F130E4E}"/>
              </a:ext>
            </a:extLst>
          </p:cNvPr>
          <p:cNvSpPr/>
          <p:nvPr/>
        </p:nvSpPr>
        <p:spPr>
          <a:xfrm>
            <a:off x="8420574" y="3975682"/>
            <a:ext cx="2570363" cy="823858"/>
          </a:xfrm>
          <a:custGeom>
            <a:avLst/>
            <a:gdLst>
              <a:gd name="connsiteX0" fmla="*/ 0 w 2832100"/>
              <a:gd name="connsiteY0" fmla="*/ 1409700 h 1409700"/>
              <a:gd name="connsiteX1" fmla="*/ 1638300 w 2832100"/>
              <a:gd name="connsiteY1" fmla="*/ 939800 h 1409700"/>
              <a:gd name="connsiteX2" fmla="*/ 2832100 w 2832100"/>
              <a:gd name="connsiteY2" fmla="*/ 0 h 1409700"/>
              <a:gd name="connsiteX3" fmla="*/ 2832100 w 2832100"/>
              <a:gd name="connsiteY3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100" h="1409700">
                <a:moveTo>
                  <a:pt x="0" y="1409700"/>
                </a:moveTo>
                <a:cubicBezTo>
                  <a:pt x="583141" y="1292225"/>
                  <a:pt x="1166283" y="1174750"/>
                  <a:pt x="1638300" y="939800"/>
                </a:cubicBezTo>
                <a:cubicBezTo>
                  <a:pt x="2110317" y="704850"/>
                  <a:pt x="2832100" y="0"/>
                  <a:pt x="2832100" y="0"/>
                </a:cubicBezTo>
                <a:lnTo>
                  <a:pt x="2832100" y="0"/>
                </a:lnTo>
              </a:path>
            </a:pathLst>
          </a:custGeom>
          <a:noFill/>
          <a:ln w="476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2E4B6B-EF39-E048-B05F-B2022EE7727D}"/>
              </a:ext>
            </a:extLst>
          </p:cNvPr>
          <p:cNvSpPr txBox="1"/>
          <p:nvPr/>
        </p:nvSpPr>
        <p:spPr>
          <a:xfrm>
            <a:off x="10916541" y="260888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30000" dirty="0"/>
              <a:t>4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27F58-5FF5-D542-874F-46784C750B5A}"/>
              </a:ext>
            </a:extLst>
          </p:cNvPr>
          <p:cNvSpPr txBox="1"/>
          <p:nvPr/>
        </p:nvSpPr>
        <p:spPr>
          <a:xfrm>
            <a:off x="3529908" y="3612971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f(n) = 10n</a:t>
            </a:r>
            <a:r>
              <a:rPr lang="en-US" sz="2000" baseline="30000" dirty="0"/>
              <a:t>2</a:t>
            </a:r>
            <a:r>
              <a:rPr lang="en-US" sz="2000" dirty="0"/>
              <a:t> + 8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3427662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1A3804-0292-7C43-AF4A-3B5672A8F191}"/>
              </a:ext>
            </a:extLst>
          </p:cNvPr>
          <p:cNvSpPr/>
          <p:nvPr/>
        </p:nvSpPr>
        <p:spPr>
          <a:xfrm>
            <a:off x="908958" y="3220012"/>
            <a:ext cx="3160880" cy="34240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C00A657-E80F-2448-8478-F74EAAA36626}"/>
              </a:ext>
            </a:extLst>
          </p:cNvPr>
          <p:cNvSpPr/>
          <p:nvPr/>
        </p:nvSpPr>
        <p:spPr>
          <a:xfrm>
            <a:off x="1098709" y="3391167"/>
            <a:ext cx="1181849" cy="293914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f(n) = 0.5n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BEF328-9993-FF4F-8E13-58B03A6F7120}"/>
              </a:ext>
            </a:extLst>
          </p:cNvPr>
          <p:cNvSpPr txBox="1"/>
          <p:nvPr/>
        </p:nvSpPr>
        <p:spPr>
          <a:xfrm>
            <a:off x="2280558" y="335345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O(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BBBC0A-22AB-074A-A40D-2ABE759373DB}"/>
              </a:ext>
            </a:extLst>
          </p:cNvPr>
          <p:cNvSpPr txBox="1"/>
          <p:nvPr/>
        </p:nvSpPr>
        <p:spPr>
          <a:xfrm>
            <a:off x="3814640" y="335345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2605BDF-FEC2-A140-ABA7-A73F10D5B5B8}"/>
              </a:ext>
            </a:extLst>
          </p:cNvPr>
          <p:cNvSpPr/>
          <p:nvPr/>
        </p:nvSpPr>
        <p:spPr>
          <a:xfrm>
            <a:off x="2871483" y="3391167"/>
            <a:ext cx="928932" cy="29391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g(n) = 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F1D827-27C8-CA4F-9A62-E8C0737B2391}"/>
              </a:ext>
            </a:extLst>
          </p:cNvPr>
          <p:cNvSpPr txBox="1"/>
          <p:nvPr/>
        </p:nvSpPr>
        <p:spPr>
          <a:xfrm>
            <a:off x="1164085" y="6091332"/>
            <a:ext cx="273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0.5n always ≤ n!</a:t>
            </a:r>
          </a:p>
          <a:p>
            <a:r>
              <a:rPr lang="en-US" sz="1400" dirty="0"/>
              <a:t>Straightforward O(n).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D66E0F-B8CA-C044-A240-5BB9A57A7458}"/>
              </a:ext>
            </a:extLst>
          </p:cNvPr>
          <p:cNvSpPr txBox="1"/>
          <p:nvPr/>
        </p:nvSpPr>
        <p:spPr>
          <a:xfrm>
            <a:off x="3766469" y="5316743"/>
            <a:ext cx="2584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/>
              <a:t>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BD1F25-F288-5544-9DA3-D91AE635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958" y="430038"/>
            <a:ext cx="5871282" cy="762635"/>
          </a:xfrm>
        </p:spPr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Big-Oh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8B6C0-18D0-A54B-873C-9F72E21C4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756" y="1192673"/>
            <a:ext cx="6114163" cy="1926771"/>
          </a:xfrm>
        </p:spPr>
        <p:txBody>
          <a:bodyPr>
            <a:normAutofit/>
          </a:bodyPr>
          <a:lstStyle/>
          <a:p>
            <a:r>
              <a:rPr lang="en-US" sz="2400" dirty="0"/>
              <a:t>Intuitively, f(n) is O(g(n)) if it’s smaller than a </a:t>
            </a:r>
            <a:r>
              <a:rPr lang="en-US" sz="2400" dirty="0">
                <a:solidFill>
                  <a:srgbClr val="0070C0"/>
                </a:solidFill>
              </a:rPr>
              <a:t>constant factor </a:t>
            </a:r>
            <a:r>
              <a:rPr lang="en-US" sz="2400" dirty="0"/>
              <a:t>of g(n), </a:t>
            </a:r>
            <a:r>
              <a:rPr lang="en-US" sz="2400" i="1" dirty="0">
                <a:solidFill>
                  <a:schemeClr val="accent2"/>
                </a:solidFill>
              </a:rPr>
              <a:t>asymptotically</a:t>
            </a:r>
          </a:p>
          <a:p>
            <a:r>
              <a:rPr lang="en-US" sz="2400" dirty="0"/>
              <a:t>To prove that, all we need is:</a:t>
            </a:r>
          </a:p>
          <a:p>
            <a:pPr lvl="1"/>
            <a:r>
              <a:rPr lang="en-US" sz="2000" dirty="0"/>
              <a:t>(</a:t>
            </a:r>
            <a:r>
              <a:rPr lang="en-US" sz="2000" b="1" dirty="0">
                <a:solidFill>
                  <a:srgbClr val="0070C0"/>
                </a:solidFill>
              </a:rPr>
              <a:t>c</a:t>
            </a:r>
            <a:r>
              <a:rPr lang="en-US" sz="2000" dirty="0"/>
              <a:t>): What is the </a:t>
            </a:r>
            <a:r>
              <a:rPr lang="en-US" sz="2000" dirty="0">
                <a:solidFill>
                  <a:srgbClr val="0070C0"/>
                </a:solidFill>
              </a:rPr>
              <a:t>constant factor</a:t>
            </a:r>
            <a:r>
              <a:rPr lang="en-US" sz="2000" dirty="0"/>
              <a:t>? </a:t>
            </a:r>
          </a:p>
          <a:p>
            <a:pPr lvl="1"/>
            <a:r>
              <a:rPr lang="en-US" sz="2000" dirty="0"/>
              <a:t>(</a:t>
            </a:r>
            <a:r>
              <a:rPr lang="en-US" sz="2000" b="1" dirty="0">
                <a:solidFill>
                  <a:schemeClr val="accent2"/>
                </a:solidFill>
              </a:rPr>
              <a:t>n</a:t>
            </a:r>
            <a:r>
              <a:rPr lang="en-US" sz="2000" b="1" baseline="-25000" dirty="0">
                <a:solidFill>
                  <a:schemeClr val="accent2"/>
                </a:solidFill>
              </a:rPr>
              <a:t>0</a:t>
            </a:r>
            <a:r>
              <a:rPr lang="en-US" sz="2000" dirty="0"/>
              <a:t>): From </a:t>
            </a:r>
            <a:r>
              <a:rPr lang="en-US" sz="2000" dirty="0">
                <a:solidFill>
                  <a:schemeClr val="accent2"/>
                </a:solidFill>
              </a:rPr>
              <a:t>what point onward</a:t>
            </a:r>
            <a:r>
              <a:rPr lang="en-US" sz="2000" dirty="0"/>
              <a:t> is f(n) smaller?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AC40C00-918E-AB44-8D1C-15B0B4D88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391" y="3760499"/>
            <a:ext cx="2442387" cy="190482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EDC893B-D1AA-BC44-997D-CE388D331838}"/>
              </a:ext>
            </a:extLst>
          </p:cNvPr>
          <p:cNvSpPr/>
          <p:nvPr/>
        </p:nvSpPr>
        <p:spPr>
          <a:xfrm>
            <a:off x="1443956" y="5352040"/>
            <a:ext cx="191018" cy="1910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BA56DB-DF17-904A-AEAE-B7185DCD0666}"/>
              </a:ext>
            </a:extLst>
          </p:cNvPr>
          <p:cNvGrpSpPr/>
          <p:nvPr/>
        </p:nvGrpSpPr>
        <p:grpSpPr>
          <a:xfrm>
            <a:off x="7548494" y="390239"/>
            <a:ext cx="4512877" cy="1657921"/>
            <a:chOff x="677853" y="1580757"/>
            <a:chExt cx="5351077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232BF2E-E656-B949-B650-20412EFC9326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5351077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0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232BF2E-E656-B949-B650-20412EFC93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5351077" cy="1843018"/>
                </a:xfrm>
                <a:prstGeom prst="rect">
                  <a:avLst/>
                </a:prstGeom>
                <a:blipFill>
                  <a:blip r:embed="rId4"/>
                  <a:stretch>
                    <a:fillRect l="-1120" r="-196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647407-29BA-8140-93A1-A670858B8D4C}"/>
                </a:ext>
              </a:extLst>
            </p:cNvPr>
            <p:cNvSpPr/>
            <p:nvPr/>
          </p:nvSpPr>
          <p:spPr>
            <a:xfrm>
              <a:off x="677853" y="1580758"/>
              <a:ext cx="5351077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Big-Oh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354ED38-1F45-3A4A-8D7E-082C65658B0F}"/>
              </a:ext>
            </a:extLst>
          </p:cNvPr>
          <p:cNvSpPr/>
          <p:nvPr/>
        </p:nvSpPr>
        <p:spPr>
          <a:xfrm>
            <a:off x="4515560" y="3220012"/>
            <a:ext cx="3160880" cy="34240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359B0C2-8290-A647-BE2E-269B355A2023}"/>
              </a:ext>
            </a:extLst>
          </p:cNvPr>
          <p:cNvSpPr/>
          <p:nvPr/>
        </p:nvSpPr>
        <p:spPr>
          <a:xfrm>
            <a:off x="4705311" y="3391167"/>
            <a:ext cx="1181849" cy="293914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f(n) = 2n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5B50D8-F413-7744-8E34-6B675314A18B}"/>
              </a:ext>
            </a:extLst>
          </p:cNvPr>
          <p:cNvSpPr txBox="1"/>
          <p:nvPr/>
        </p:nvSpPr>
        <p:spPr>
          <a:xfrm>
            <a:off x="5887160" y="335345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O(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D1682F-3B9F-4D48-B7FC-60B61BEB7F71}"/>
              </a:ext>
            </a:extLst>
          </p:cNvPr>
          <p:cNvSpPr txBox="1"/>
          <p:nvPr/>
        </p:nvSpPr>
        <p:spPr>
          <a:xfrm>
            <a:off x="7421242" y="335345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)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1581AF7-501D-FB49-8812-356FC9D8F45F}"/>
              </a:ext>
            </a:extLst>
          </p:cNvPr>
          <p:cNvSpPr/>
          <p:nvPr/>
        </p:nvSpPr>
        <p:spPr>
          <a:xfrm>
            <a:off x="6478085" y="3391167"/>
            <a:ext cx="928932" cy="29391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g(n) 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2640420-9BF2-6B4A-86F2-8C66B530C85C}"/>
                  </a:ext>
                </a:extLst>
              </p:cNvPr>
              <p:cNvSpPr txBox="1"/>
              <p:nvPr/>
            </p:nvSpPr>
            <p:spPr>
              <a:xfrm>
                <a:off x="4750104" y="6092023"/>
                <a:ext cx="273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Just need to use constant factor c=2 so 2n ≤ c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1400" dirty="0"/>
                  <a:t> n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2640420-9BF2-6B4A-86F2-8C66B530C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104" y="6092023"/>
                <a:ext cx="2731000" cy="523220"/>
              </a:xfrm>
              <a:prstGeom prst="rect">
                <a:avLst/>
              </a:prstGeom>
              <a:blipFill>
                <a:blip r:embed="rId5"/>
                <a:stretch>
                  <a:fillRect l="-463" t="-4878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7FA9CBA-CB4B-4242-800D-E36E92F7B6DC}"/>
              </a:ext>
            </a:extLst>
          </p:cNvPr>
          <p:cNvSpPr txBox="1"/>
          <p:nvPr/>
        </p:nvSpPr>
        <p:spPr>
          <a:xfrm>
            <a:off x="7324550" y="5327954"/>
            <a:ext cx="2584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/>
              <a:t>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7688D85-36DE-D14C-BF76-678D944A2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8963" y="3760499"/>
            <a:ext cx="2454073" cy="1904828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F4530AE0-E8A3-AC40-8D5A-434A40DF7D29}"/>
              </a:ext>
            </a:extLst>
          </p:cNvPr>
          <p:cNvSpPr/>
          <p:nvPr/>
        </p:nvSpPr>
        <p:spPr>
          <a:xfrm>
            <a:off x="4998114" y="5353998"/>
            <a:ext cx="191018" cy="1910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CFC0054-ED89-344A-AD8C-F64A59FF85E1}"/>
              </a:ext>
            </a:extLst>
          </p:cNvPr>
          <p:cNvSpPr/>
          <p:nvPr/>
        </p:nvSpPr>
        <p:spPr>
          <a:xfrm>
            <a:off x="1164084" y="5754915"/>
            <a:ext cx="2731000" cy="3069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Proof:	</a:t>
            </a:r>
            <a:r>
              <a:rPr lang="en-US" b="1" dirty="0">
                <a:solidFill>
                  <a:srgbClr val="0070C0"/>
                </a:solidFill>
              </a:rPr>
              <a:t>c=5</a:t>
            </a:r>
            <a:r>
              <a:rPr lang="en-US" b="1" dirty="0"/>
              <a:t>	</a:t>
            </a:r>
            <a:r>
              <a:rPr lang="en-US" b="1" dirty="0">
                <a:solidFill>
                  <a:schemeClr val="accent2"/>
                </a:solidFill>
              </a:rPr>
              <a:t>n</a:t>
            </a:r>
            <a:r>
              <a:rPr lang="en-US" b="1" baseline="-25000" dirty="0">
                <a:solidFill>
                  <a:schemeClr val="accent2"/>
                </a:solidFill>
              </a:rPr>
              <a:t>0</a:t>
            </a:r>
            <a:r>
              <a:rPr lang="en-US" b="1" dirty="0">
                <a:solidFill>
                  <a:schemeClr val="accent2"/>
                </a:solidFill>
              </a:rPr>
              <a:t>=0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9D4D746-43CD-A240-872A-80C062C56058}"/>
              </a:ext>
            </a:extLst>
          </p:cNvPr>
          <p:cNvSpPr/>
          <p:nvPr/>
        </p:nvSpPr>
        <p:spPr>
          <a:xfrm>
            <a:off x="4750104" y="5754914"/>
            <a:ext cx="2731000" cy="3069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Proof:	</a:t>
            </a:r>
            <a:r>
              <a:rPr lang="en-US" b="1" dirty="0">
                <a:solidFill>
                  <a:srgbClr val="0070C0"/>
                </a:solidFill>
              </a:rPr>
              <a:t>c=2</a:t>
            </a:r>
            <a:r>
              <a:rPr lang="en-US" b="1" dirty="0"/>
              <a:t>	</a:t>
            </a:r>
            <a:r>
              <a:rPr lang="en-US" b="1" dirty="0">
                <a:solidFill>
                  <a:schemeClr val="accent2"/>
                </a:solidFill>
              </a:rPr>
              <a:t>n</a:t>
            </a:r>
            <a:r>
              <a:rPr lang="en-US" b="1" baseline="-25000" dirty="0">
                <a:solidFill>
                  <a:schemeClr val="accent2"/>
                </a:solidFill>
              </a:rPr>
              <a:t>0</a:t>
            </a:r>
            <a:r>
              <a:rPr lang="en-US" b="1" dirty="0">
                <a:solidFill>
                  <a:schemeClr val="accent2"/>
                </a:solidFill>
              </a:rPr>
              <a:t>=0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A040ED6-8FB0-504D-8239-07BCA257F28D}"/>
              </a:ext>
            </a:extLst>
          </p:cNvPr>
          <p:cNvCxnSpPr>
            <a:cxnSpLocks/>
          </p:cNvCxnSpPr>
          <p:nvPr/>
        </p:nvCxnSpPr>
        <p:spPr>
          <a:xfrm>
            <a:off x="5887160" y="3899351"/>
            <a:ext cx="348044" cy="406993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B47D0E0B-A99F-FE4B-9A2E-6E3A9DF8E2A6}"/>
              </a:ext>
            </a:extLst>
          </p:cNvPr>
          <p:cNvSpPr/>
          <p:nvPr/>
        </p:nvSpPr>
        <p:spPr>
          <a:xfrm>
            <a:off x="8120024" y="3220012"/>
            <a:ext cx="3160880" cy="34240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FEE5379-3CDE-AE47-827F-D27CE1B0CACF}"/>
              </a:ext>
            </a:extLst>
          </p:cNvPr>
          <p:cNvSpPr/>
          <p:nvPr/>
        </p:nvSpPr>
        <p:spPr>
          <a:xfrm>
            <a:off x="8309775" y="3391167"/>
            <a:ext cx="1018211" cy="293914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f(n) = 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8F9514-0CB3-D449-8C1F-C9D17172897D}"/>
              </a:ext>
            </a:extLst>
          </p:cNvPr>
          <p:cNvSpPr txBox="1"/>
          <p:nvPr/>
        </p:nvSpPr>
        <p:spPr>
          <a:xfrm>
            <a:off x="9342211" y="335345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O(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B0665E-2D06-4245-BC95-72A53BD80EBD}"/>
              </a:ext>
            </a:extLst>
          </p:cNvPr>
          <p:cNvSpPr txBox="1"/>
          <p:nvPr/>
        </p:nvSpPr>
        <p:spPr>
          <a:xfrm>
            <a:off x="11025706" y="335345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)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9B81BEF-A4E2-3D4F-8E60-8519245C9932}"/>
              </a:ext>
            </a:extLst>
          </p:cNvPr>
          <p:cNvSpPr/>
          <p:nvPr/>
        </p:nvSpPr>
        <p:spPr>
          <a:xfrm>
            <a:off x="9933309" y="3391167"/>
            <a:ext cx="1078172" cy="29391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g(n) = n</a:t>
            </a:r>
            <a:r>
              <a:rPr lang="en-US" baseline="30000" dirty="0"/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69E549-F288-7C44-A05C-B5102FEA8162}"/>
              </a:ext>
            </a:extLst>
          </p:cNvPr>
          <p:cNvSpPr txBox="1"/>
          <p:nvPr/>
        </p:nvSpPr>
        <p:spPr>
          <a:xfrm>
            <a:off x="8327216" y="6091332"/>
            <a:ext cx="273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 ≤ n</a:t>
            </a:r>
            <a:r>
              <a:rPr lang="en-US" sz="1400" baseline="30000" dirty="0"/>
              <a:t>2</a:t>
            </a:r>
            <a:r>
              <a:rPr lang="en-US" sz="1400" dirty="0"/>
              <a:t>, but only after n=1. Choose that as n</a:t>
            </a:r>
            <a:r>
              <a:rPr lang="en-US" sz="1400" baseline="-25000" dirty="0"/>
              <a:t>0</a:t>
            </a:r>
            <a:r>
              <a:rPr lang="en-US" sz="1400" dirty="0"/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069106-0018-6A45-982A-30024AA25406}"/>
              </a:ext>
            </a:extLst>
          </p:cNvPr>
          <p:cNvSpPr txBox="1"/>
          <p:nvPr/>
        </p:nvSpPr>
        <p:spPr>
          <a:xfrm>
            <a:off x="10929014" y="5327954"/>
            <a:ext cx="2584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/>
              <a:t>n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45F5BB8-CB1A-2947-A09A-19E849E28FE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478291" y="3760499"/>
            <a:ext cx="2444345" cy="1904828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BAA9611C-04C4-3047-8872-C91004667D6F}"/>
              </a:ext>
            </a:extLst>
          </p:cNvPr>
          <p:cNvSpPr/>
          <p:nvPr/>
        </p:nvSpPr>
        <p:spPr>
          <a:xfrm>
            <a:off x="9136968" y="4834435"/>
            <a:ext cx="191018" cy="1910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E596803-DC63-9A40-A210-D68C87EC3950}"/>
              </a:ext>
            </a:extLst>
          </p:cNvPr>
          <p:cNvSpPr/>
          <p:nvPr/>
        </p:nvSpPr>
        <p:spPr>
          <a:xfrm>
            <a:off x="8354568" y="5754914"/>
            <a:ext cx="2731000" cy="3069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Proof:	</a:t>
            </a:r>
            <a:r>
              <a:rPr lang="en-US" b="1" dirty="0">
                <a:solidFill>
                  <a:srgbClr val="0070C0"/>
                </a:solidFill>
              </a:rPr>
              <a:t>c=4</a:t>
            </a:r>
            <a:r>
              <a:rPr lang="en-US" b="1" dirty="0"/>
              <a:t>	</a:t>
            </a:r>
            <a:r>
              <a:rPr lang="en-US" b="1" dirty="0">
                <a:solidFill>
                  <a:schemeClr val="accent2"/>
                </a:solidFill>
              </a:rPr>
              <a:t>n</a:t>
            </a:r>
            <a:r>
              <a:rPr lang="en-US" b="1" baseline="-25000" dirty="0">
                <a:solidFill>
                  <a:schemeClr val="accent2"/>
                </a:solidFill>
              </a:rPr>
              <a:t>0</a:t>
            </a:r>
            <a:r>
              <a:rPr lang="en-US" b="1" dirty="0">
                <a:solidFill>
                  <a:schemeClr val="accent2"/>
                </a:solidFill>
              </a:rPr>
              <a:t>=6</a:t>
            </a:r>
          </a:p>
        </p:txBody>
      </p:sp>
    </p:spTree>
    <p:extLst>
      <p:ext uri="{BB962C8B-B14F-4D97-AF65-F5344CB8AC3E}">
        <p14:creationId xmlns:p14="http://schemas.microsoft.com/office/powerpoint/2010/main" val="259588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B9757-B8BC-6D4A-9418-9D71E3CD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i="1" dirty="0">
                <a:solidFill>
                  <a:schemeClr val="accent4"/>
                </a:solidFill>
              </a:rPr>
              <a:t>  </a:t>
            </a:r>
            <a:r>
              <a:rPr lang="en-US" dirty="0"/>
              <a:t>What about Multiple Terms?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DFE86F-7663-5543-B9F9-13917A05AA43}"/>
              </a:ext>
            </a:extLst>
          </p:cNvPr>
          <p:cNvSpPr/>
          <p:nvPr/>
        </p:nvSpPr>
        <p:spPr>
          <a:xfrm>
            <a:off x="388258" y="1701509"/>
            <a:ext cx="3160880" cy="44566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FEE94F5-36AB-0A4F-8F7F-C9EF9851EEEE}"/>
              </a:ext>
            </a:extLst>
          </p:cNvPr>
          <p:cNvSpPr/>
          <p:nvPr/>
        </p:nvSpPr>
        <p:spPr>
          <a:xfrm>
            <a:off x="578009" y="1872664"/>
            <a:ext cx="1181849" cy="293914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f(n) = 10n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12BBCB-99D8-9E4D-B5ED-0BF4F8A8C87D}"/>
              </a:ext>
            </a:extLst>
          </p:cNvPr>
          <p:cNvSpPr txBox="1"/>
          <p:nvPr/>
        </p:nvSpPr>
        <p:spPr>
          <a:xfrm>
            <a:off x="1759858" y="1834955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O(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B8AC80-3835-2B4C-B662-6212D3A8DC6E}"/>
              </a:ext>
            </a:extLst>
          </p:cNvPr>
          <p:cNvSpPr txBox="1"/>
          <p:nvPr/>
        </p:nvSpPr>
        <p:spPr>
          <a:xfrm>
            <a:off x="3293940" y="183495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)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E9A5FEE-85A4-9946-8BB6-DD6C21E947BF}"/>
              </a:ext>
            </a:extLst>
          </p:cNvPr>
          <p:cNvSpPr/>
          <p:nvPr/>
        </p:nvSpPr>
        <p:spPr>
          <a:xfrm>
            <a:off x="2350783" y="1872664"/>
            <a:ext cx="928932" cy="29391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g(n) 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8DF76A-3034-FA49-94F7-8602E8D77A7C}"/>
                  </a:ext>
                </a:extLst>
              </p:cNvPr>
              <p:cNvSpPr txBox="1"/>
              <p:nvPr/>
            </p:nvSpPr>
            <p:spPr>
              <a:xfrm>
                <a:off x="643385" y="5634969"/>
                <a:ext cx="273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Just need to use constant factor c=10 so 10n ≤ c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1400" dirty="0"/>
                  <a:t> n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8DF76A-3034-FA49-94F7-8602E8D77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85" y="5634969"/>
                <a:ext cx="2731000" cy="523220"/>
              </a:xfrm>
              <a:prstGeom prst="rect">
                <a:avLst/>
              </a:prstGeom>
              <a:blipFill>
                <a:blip r:embed="rId3"/>
                <a:stretch>
                  <a:fillRect l="-926" t="-2439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FC0E1F3-2FE0-6047-9C2C-5B82DAB64B3E}"/>
              </a:ext>
            </a:extLst>
          </p:cNvPr>
          <p:cNvSpPr txBox="1"/>
          <p:nvPr/>
        </p:nvSpPr>
        <p:spPr>
          <a:xfrm>
            <a:off x="3141465" y="4703634"/>
            <a:ext cx="2584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/>
              <a:t>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DD90F6-0392-A44D-AEB3-C0670FB9C122}"/>
              </a:ext>
            </a:extLst>
          </p:cNvPr>
          <p:cNvSpPr/>
          <p:nvPr/>
        </p:nvSpPr>
        <p:spPr>
          <a:xfrm>
            <a:off x="3994860" y="1701509"/>
            <a:ext cx="3160880" cy="44566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ED18713-51F5-4344-BE00-1D71A4D762B8}"/>
              </a:ext>
            </a:extLst>
          </p:cNvPr>
          <p:cNvSpPr/>
          <p:nvPr/>
        </p:nvSpPr>
        <p:spPr>
          <a:xfrm>
            <a:off x="4184611" y="1872664"/>
            <a:ext cx="1181849" cy="293914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f(n) = 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8DE881-487A-C84A-911F-3117045CFFD2}"/>
              </a:ext>
            </a:extLst>
          </p:cNvPr>
          <p:cNvSpPr txBox="1"/>
          <p:nvPr/>
        </p:nvSpPr>
        <p:spPr>
          <a:xfrm>
            <a:off x="5366460" y="1834955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O(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118501-F6B9-9640-A0EF-DC5A3E865C17}"/>
              </a:ext>
            </a:extLst>
          </p:cNvPr>
          <p:cNvSpPr txBox="1"/>
          <p:nvPr/>
        </p:nvSpPr>
        <p:spPr>
          <a:xfrm>
            <a:off x="6900542" y="183495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)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4DF030B-6692-0145-B2E7-D155C4101D6E}"/>
              </a:ext>
            </a:extLst>
          </p:cNvPr>
          <p:cNvSpPr/>
          <p:nvPr/>
        </p:nvSpPr>
        <p:spPr>
          <a:xfrm>
            <a:off x="5957385" y="1872664"/>
            <a:ext cx="928932" cy="29391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g(n) = 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807028-E016-5541-9BB4-09F3AAF29B94}"/>
              </a:ext>
            </a:extLst>
          </p:cNvPr>
          <p:cNvSpPr txBox="1"/>
          <p:nvPr/>
        </p:nvSpPr>
        <p:spPr>
          <a:xfrm>
            <a:off x="4229404" y="5635661"/>
            <a:ext cx="273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One</a:t>
            </a:r>
            <a:r>
              <a:rPr lang="en-US" sz="1400" dirty="0"/>
              <a:t> way: use c=15, then 15 ≤ 15n becomes true starting at n=1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CB7F20-62B0-DB4D-AB93-71F2FB483B65}"/>
              </a:ext>
            </a:extLst>
          </p:cNvPr>
          <p:cNvSpPr txBox="1"/>
          <p:nvPr/>
        </p:nvSpPr>
        <p:spPr>
          <a:xfrm>
            <a:off x="6767139" y="4703634"/>
            <a:ext cx="2584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/>
              <a:t>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ABE5EB-A72B-1140-AACC-5431ADCB687C}"/>
              </a:ext>
            </a:extLst>
          </p:cNvPr>
          <p:cNvSpPr/>
          <p:nvPr/>
        </p:nvSpPr>
        <p:spPr>
          <a:xfrm>
            <a:off x="643384" y="5298552"/>
            <a:ext cx="2731000" cy="3069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Proof:	</a:t>
            </a:r>
            <a:r>
              <a:rPr lang="en-US" b="1" dirty="0">
                <a:solidFill>
                  <a:srgbClr val="0070C0"/>
                </a:solidFill>
              </a:rPr>
              <a:t>c=10</a:t>
            </a:r>
            <a:r>
              <a:rPr lang="en-US" b="1" dirty="0"/>
              <a:t>	</a:t>
            </a:r>
            <a:r>
              <a:rPr lang="en-US" b="1" dirty="0">
                <a:solidFill>
                  <a:schemeClr val="accent2"/>
                </a:solidFill>
              </a:rPr>
              <a:t>n</a:t>
            </a:r>
            <a:r>
              <a:rPr lang="en-US" b="1" baseline="-25000" dirty="0">
                <a:solidFill>
                  <a:schemeClr val="accent2"/>
                </a:solidFill>
              </a:rPr>
              <a:t>0</a:t>
            </a:r>
            <a:r>
              <a:rPr lang="en-US" b="1" dirty="0">
                <a:solidFill>
                  <a:schemeClr val="accent2"/>
                </a:solidFill>
              </a:rPr>
              <a:t>=0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4FE868-F70F-9241-9D43-60CE6454D182}"/>
              </a:ext>
            </a:extLst>
          </p:cNvPr>
          <p:cNvSpPr/>
          <p:nvPr/>
        </p:nvSpPr>
        <p:spPr>
          <a:xfrm>
            <a:off x="4229404" y="5298552"/>
            <a:ext cx="2731000" cy="3069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Proof:	</a:t>
            </a:r>
            <a:r>
              <a:rPr lang="en-US" b="1" dirty="0">
                <a:solidFill>
                  <a:srgbClr val="0070C0"/>
                </a:solidFill>
              </a:rPr>
              <a:t>c=15</a:t>
            </a:r>
            <a:r>
              <a:rPr lang="en-US" b="1" dirty="0"/>
              <a:t>	</a:t>
            </a:r>
            <a:r>
              <a:rPr lang="en-US" b="1" dirty="0">
                <a:solidFill>
                  <a:schemeClr val="accent2"/>
                </a:solidFill>
              </a:rPr>
              <a:t>n</a:t>
            </a:r>
            <a:r>
              <a:rPr lang="en-US" b="1" baseline="-25000" dirty="0">
                <a:solidFill>
                  <a:schemeClr val="accent2"/>
                </a:solidFill>
              </a:rPr>
              <a:t>0</a:t>
            </a:r>
            <a:r>
              <a:rPr lang="en-US" b="1" dirty="0">
                <a:solidFill>
                  <a:schemeClr val="accent2"/>
                </a:solidFill>
              </a:rPr>
              <a:t>=1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1DD387A-9527-3245-8171-DA42F96F19A5}"/>
              </a:ext>
            </a:extLst>
          </p:cNvPr>
          <p:cNvSpPr txBox="1"/>
          <p:nvPr/>
        </p:nvSpPr>
        <p:spPr>
          <a:xfrm>
            <a:off x="3559241" y="349573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+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FFEDA-468B-8843-9091-992F6DB600A5}"/>
              </a:ext>
            </a:extLst>
          </p:cNvPr>
          <p:cNvSpPr txBox="1"/>
          <p:nvPr/>
        </p:nvSpPr>
        <p:spPr>
          <a:xfrm>
            <a:off x="7436215" y="349573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733B089-D73D-3A4B-9E17-88DCEE1CC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77" y="2278882"/>
            <a:ext cx="2262211" cy="272596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766BB2A2-F3DB-C147-9BAF-B0ABB80D0AB5}"/>
              </a:ext>
            </a:extLst>
          </p:cNvPr>
          <p:cNvSpPr/>
          <p:nvPr/>
        </p:nvSpPr>
        <p:spPr>
          <a:xfrm>
            <a:off x="977915" y="4703634"/>
            <a:ext cx="191018" cy="1910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B061323-BEE9-6847-9C3B-804CC06A7C10}"/>
              </a:ext>
            </a:extLst>
          </p:cNvPr>
          <p:cNvCxnSpPr>
            <a:cxnSpLocks/>
          </p:cNvCxnSpPr>
          <p:nvPr/>
        </p:nvCxnSpPr>
        <p:spPr>
          <a:xfrm>
            <a:off x="1270000" y="2787841"/>
            <a:ext cx="791382" cy="935084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00300196-85AE-C649-8A5D-0A820FD8B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654" y="2278882"/>
            <a:ext cx="2262210" cy="2725964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C4D4DE52-7655-C44F-9B1F-4A0804BA231F}"/>
              </a:ext>
            </a:extLst>
          </p:cNvPr>
          <p:cNvSpPr/>
          <p:nvPr/>
        </p:nvSpPr>
        <p:spPr>
          <a:xfrm>
            <a:off x="4638366" y="3315932"/>
            <a:ext cx="191018" cy="1910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81B0592-6D60-6646-966E-DE39B5925716}"/>
              </a:ext>
            </a:extLst>
          </p:cNvPr>
          <p:cNvCxnSpPr>
            <a:cxnSpLocks/>
          </p:cNvCxnSpPr>
          <p:nvPr/>
        </p:nvCxnSpPr>
        <p:spPr>
          <a:xfrm>
            <a:off x="4717544" y="3637745"/>
            <a:ext cx="743456" cy="292104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46DB0DFE-8729-8240-BC23-83F71F838041}"/>
              </a:ext>
            </a:extLst>
          </p:cNvPr>
          <p:cNvSpPr/>
          <p:nvPr/>
        </p:nvSpPr>
        <p:spPr>
          <a:xfrm>
            <a:off x="8117812" y="1701509"/>
            <a:ext cx="3685930" cy="44566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FBBC14E2-FB22-414D-AD6B-743F20143384}"/>
              </a:ext>
            </a:extLst>
          </p:cNvPr>
          <p:cNvSpPr/>
          <p:nvPr/>
        </p:nvSpPr>
        <p:spPr>
          <a:xfrm>
            <a:off x="8307563" y="1872664"/>
            <a:ext cx="1533654" cy="293914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f(n) = 15n+10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9ACE607-D9F0-A945-A827-B3318D997591}"/>
              </a:ext>
            </a:extLst>
          </p:cNvPr>
          <p:cNvSpPr txBox="1"/>
          <p:nvPr/>
        </p:nvSpPr>
        <p:spPr>
          <a:xfrm>
            <a:off x="9918528" y="1834955"/>
            <a:ext cx="60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O(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2E1E04B-B2C8-924E-A452-EBBC01E5A382}"/>
              </a:ext>
            </a:extLst>
          </p:cNvPr>
          <p:cNvSpPr txBox="1"/>
          <p:nvPr/>
        </p:nvSpPr>
        <p:spPr>
          <a:xfrm>
            <a:off x="11452610" y="1834955"/>
            <a:ext cx="25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)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2BDA41F0-7A9D-8845-BD80-C13D3F749718}"/>
              </a:ext>
            </a:extLst>
          </p:cNvPr>
          <p:cNvSpPr/>
          <p:nvPr/>
        </p:nvSpPr>
        <p:spPr>
          <a:xfrm>
            <a:off x="10509453" y="1872664"/>
            <a:ext cx="928932" cy="29391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g(n) = 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D747F63-6DF5-874E-AB47-A80E9955B790}"/>
              </a:ext>
            </a:extLst>
          </p:cNvPr>
          <p:cNvSpPr txBox="1"/>
          <p:nvPr/>
        </p:nvSpPr>
        <p:spPr>
          <a:xfrm>
            <a:off x="8622800" y="5635661"/>
            <a:ext cx="273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Just add up the proofs we came up with for individual terms!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64587C3-C549-2542-9A20-13CB4A9D875E}"/>
              </a:ext>
            </a:extLst>
          </p:cNvPr>
          <p:cNvSpPr txBox="1"/>
          <p:nvPr/>
        </p:nvSpPr>
        <p:spPr>
          <a:xfrm>
            <a:off x="11179981" y="4703634"/>
            <a:ext cx="258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FA9E91E-BF67-2546-9DCD-A0391A61B75F}"/>
              </a:ext>
            </a:extLst>
          </p:cNvPr>
          <p:cNvSpPr/>
          <p:nvPr/>
        </p:nvSpPr>
        <p:spPr>
          <a:xfrm>
            <a:off x="8622800" y="5298552"/>
            <a:ext cx="2731000" cy="3069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Proof:	</a:t>
            </a:r>
            <a:r>
              <a:rPr lang="en-US" b="1" dirty="0">
                <a:solidFill>
                  <a:srgbClr val="0070C0"/>
                </a:solidFill>
              </a:rPr>
              <a:t>c=25</a:t>
            </a:r>
            <a:r>
              <a:rPr lang="en-US" b="1" dirty="0"/>
              <a:t>	</a:t>
            </a:r>
            <a:r>
              <a:rPr lang="en-US" b="1" dirty="0">
                <a:solidFill>
                  <a:schemeClr val="accent2"/>
                </a:solidFill>
              </a:rPr>
              <a:t>n</a:t>
            </a:r>
            <a:r>
              <a:rPr lang="en-US" b="1" baseline="-25000" dirty="0">
                <a:solidFill>
                  <a:schemeClr val="accent2"/>
                </a:solidFill>
              </a:rPr>
              <a:t>0</a:t>
            </a:r>
            <a:r>
              <a:rPr lang="en-US" b="1" dirty="0">
                <a:solidFill>
                  <a:schemeClr val="accent2"/>
                </a:solidFill>
              </a:rPr>
              <a:t>=1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BBCD20D-5718-2941-8B04-A859D04982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9672" y="2278882"/>
            <a:ext cx="2262210" cy="2714652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2DD916F8-241D-D64A-B53D-AFB86369438E}"/>
              </a:ext>
            </a:extLst>
          </p:cNvPr>
          <p:cNvSpPr/>
          <p:nvPr/>
        </p:nvSpPr>
        <p:spPr>
          <a:xfrm>
            <a:off x="9021206" y="2376087"/>
            <a:ext cx="191018" cy="1910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588A2EA-484B-B74B-8D2D-388211CE10C7}"/>
              </a:ext>
            </a:extLst>
          </p:cNvPr>
          <p:cNvCxnSpPr>
            <a:cxnSpLocks/>
          </p:cNvCxnSpPr>
          <p:nvPr/>
        </p:nvCxnSpPr>
        <p:spPr>
          <a:xfrm>
            <a:off x="9076730" y="3609015"/>
            <a:ext cx="764487" cy="320834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93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 animBg="1"/>
      <p:bldP spid="21" grpId="0"/>
      <p:bldP spid="22" grpId="0"/>
      <p:bldP spid="25" grpId="0" animBg="1"/>
      <p:bldP spid="26" grpId="0" animBg="1"/>
      <p:bldP spid="27" grpId="0"/>
      <p:bldP spid="28" grpId="0"/>
      <p:bldP spid="29" grpId="0" animBg="1"/>
      <p:bldP spid="30" grpId="0"/>
      <p:bldP spid="31" grpId="0"/>
      <p:bldP spid="34" grpId="0" animBg="1"/>
      <p:bldP spid="35" grpId="0" animBg="1"/>
      <p:bldP spid="47" grpId="0"/>
      <p:bldP spid="48" grpId="0"/>
      <p:bldP spid="24" grpId="0" animBg="1"/>
      <p:bldP spid="33" grpId="0" animBg="1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5E0A5-CFA0-2C4E-A563-E34AE4CCC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Uncharted Waters: Prime Checking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E2230E1-7FFC-6146-91B2-3E15AFC892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52888" y="1510294"/>
                <a:ext cx="5437239" cy="489114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a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the running time of this code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dirty="0"/>
                  <a:t> What’s the Big-O?</a:t>
                </a:r>
              </a:p>
              <a:p>
                <a:pPr lvl="1"/>
                <a:r>
                  <a:rPr lang="en-US" dirty="0"/>
                  <a:t>We know how to count the operations</a:t>
                </a:r>
              </a:p>
              <a:p>
                <a:pPr lvl="1"/>
                <a:r>
                  <a:rPr lang="en-US" dirty="0"/>
                  <a:t>But how many times does this loop run?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Sometimes it can stop early</a:t>
                </a:r>
              </a:p>
              <a:p>
                <a:r>
                  <a:rPr lang="en-US" dirty="0"/>
                  <a:t>Sometimes it needs to run n times</a:t>
                </a:r>
              </a:p>
              <a:p>
                <a:pPr marL="0" indent="0">
                  <a:lnSpc>
                    <a:spcPct val="20000"/>
                  </a:lnSpc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E2230E1-7FFC-6146-91B2-3E15AFC892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52888" y="1510294"/>
                <a:ext cx="5437239" cy="4891141"/>
              </a:xfrm>
              <a:blipFill>
                <a:blip r:embed="rId3"/>
                <a:stretch>
                  <a:fillRect l="-1865" t="-2073" r="-1865" b="-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3DACD39-E411-ED44-9A5C-5ED323842020}"/>
              </a:ext>
            </a:extLst>
          </p:cNvPr>
          <p:cNvSpPr txBox="1"/>
          <p:nvPr/>
        </p:nvSpPr>
        <p:spPr>
          <a:xfrm>
            <a:off x="401873" y="2869835"/>
            <a:ext cx="59989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(int n) {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int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toTest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2;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while(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toTest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&lt; n) {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if (n %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toTest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== 0) {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    return false;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} else {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toTest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+= 1;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return true;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68E9E8A-F772-B949-8048-631464E847ED}"/>
              </a:ext>
            </a:extLst>
          </p:cNvPr>
          <p:cNvSpPr/>
          <p:nvPr/>
        </p:nvSpPr>
        <p:spPr>
          <a:xfrm>
            <a:off x="3341877" y="3223189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002B1C0-9BD3-B942-B331-4E0CD52E7E33}"/>
              </a:ext>
            </a:extLst>
          </p:cNvPr>
          <p:cNvSpPr/>
          <p:nvPr/>
        </p:nvSpPr>
        <p:spPr>
          <a:xfrm>
            <a:off x="3962566" y="4757793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C4D397A-1A6F-F648-9168-142668A2E4F4}"/>
              </a:ext>
            </a:extLst>
          </p:cNvPr>
          <p:cNvSpPr/>
          <p:nvPr/>
        </p:nvSpPr>
        <p:spPr>
          <a:xfrm>
            <a:off x="3855654" y="3553126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C9BB5FA-236D-D743-A02B-8301C9D46083}"/>
              </a:ext>
            </a:extLst>
          </p:cNvPr>
          <p:cNvSpPr/>
          <p:nvPr/>
        </p:nvSpPr>
        <p:spPr>
          <a:xfrm>
            <a:off x="4043903" y="4163479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CA91F50-C399-8747-9FB2-8E081A0FE147}"/>
              </a:ext>
            </a:extLst>
          </p:cNvPr>
          <p:cNvSpPr/>
          <p:nvPr/>
        </p:nvSpPr>
        <p:spPr>
          <a:xfrm>
            <a:off x="4847383" y="3857172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406CC8E-8E46-E441-AB7E-B60BFFA7A53A}"/>
              </a:ext>
            </a:extLst>
          </p:cNvPr>
          <p:cNvSpPr/>
          <p:nvPr/>
        </p:nvSpPr>
        <p:spPr>
          <a:xfrm>
            <a:off x="2982791" y="5684910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+1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27BA768F-433E-224F-AB79-6217919F1F00}"/>
              </a:ext>
            </a:extLst>
          </p:cNvPr>
          <p:cNvSpPr/>
          <p:nvPr/>
        </p:nvSpPr>
        <p:spPr>
          <a:xfrm>
            <a:off x="5361159" y="3553126"/>
            <a:ext cx="338112" cy="1894085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4DB50EC-7E58-F64C-9F40-9D2762B0FA95}"/>
              </a:ext>
            </a:extLst>
          </p:cNvPr>
          <p:cNvSpPr/>
          <p:nvPr/>
        </p:nvSpPr>
        <p:spPr>
          <a:xfrm>
            <a:off x="5806297" y="4394129"/>
            <a:ext cx="594564" cy="25806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~+5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2B98AB-E66E-6A4A-B6EE-F4035E7DA630}"/>
              </a:ext>
            </a:extLst>
          </p:cNvPr>
          <p:cNvGrpSpPr/>
          <p:nvPr/>
        </p:nvGrpSpPr>
        <p:grpSpPr>
          <a:xfrm>
            <a:off x="6509538" y="4223733"/>
            <a:ext cx="552870" cy="552870"/>
            <a:chOff x="7574669" y="3536256"/>
            <a:chExt cx="552870" cy="55287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CE4F11F-586D-434D-B816-B32989579322}"/>
                </a:ext>
              </a:extLst>
            </p:cNvPr>
            <p:cNvSpPr/>
            <p:nvPr/>
          </p:nvSpPr>
          <p:spPr>
            <a:xfrm>
              <a:off x="7574669" y="3536256"/>
              <a:ext cx="552870" cy="552870"/>
            </a:xfrm>
            <a:prstGeom prst="ellipse">
              <a:avLst/>
            </a:prstGeom>
            <a:solidFill>
              <a:srgbClr val="6DB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10167E-AFFB-2B4D-95DD-8017429F22BF}"/>
                </a:ext>
              </a:extLst>
            </p:cNvPr>
            <p:cNvSpPr txBox="1"/>
            <p:nvPr/>
          </p:nvSpPr>
          <p:spPr>
            <a:xfrm>
              <a:off x="7639474" y="3628025"/>
              <a:ext cx="423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*?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86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 Checking Runtime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9" y="1414689"/>
            <a:ext cx="8742683" cy="4202340"/>
          </a:xfrm>
        </p:spPr>
      </p:pic>
      <p:sp>
        <p:nvSpPr>
          <p:cNvPr id="8" name="TextBox 7"/>
          <p:cNvSpPr txBox="1"/>
          <p:nvPr/>
        </p:nvSpPr>
        <p:spPr>
          <a:xfrm>
            <a:off x="9317921" y="1396093"/>
            <a:ext cx="254478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Segoe UI Semilight" panose="020B0402040204020203" pitchFamily="34" charset="0"/>
              </a:rPr>
              <a:t>Is the runtime O(1) or O(n)?</a:t>
            </a:r>
            <a:endParaRPr lang="en-US" sz="2000" b="0" dirty="0">
              <a:cs typeface="Segoe UI Semilight" panose="020B0402040204020203" pitchFamily="34" charset="0"/>
            </a:endParaRPr>
          </a:p>
          <a:p>
            <a:endParaRPr lang="en-US" sz="2000" dirty="0">
              <a:cs typeface="Segoe UI Semilight" panose="020B0402040204020203" pitchFamily="34" charset="0"/>
            </a:endParaRPr>
          </a:p>
          <a:p>
            <a:r>
              <a:rPr lang="en-US" sz="2000" dirty="0">
                <a:cs typeface="Segoe UI Semilight" panose="020B0402040204020203" pitchFamily="34" charset="0"/>
              </a:rPr>
              <a:t>More than half the time we need 3 or fewer iterations. Is it O(1)?</a:t>
            </a:r>
          </a:p>
          <a:p>
            <a:endParaRPr lang="en-US" sz="2000" dirty="0">
              <a:cs typeface="Segoe UI Semilight" panose="020B0402040204020203" pitchFamily="34" charset="0"/>
            </a:endParaRPr>
          </a:p>
          <a:p>
            <a:r>
              <a:rPr lang="en-US" sz="2000" dirty="0">
                <a:cs typeface="Segoe UI Semilight" panose="020B0402040204020203" pitchFamily="34" charset="0"/>
              </a:rPr>
              <a:t>But we can always come up with another value of n to make it take n iterations. So O(n)?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9086" y="5753775"/>
            <a:ext cx="9984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why we have definitions!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3FB14A-20D2-4F8D-A290-CD7AB1706060}"/>
                  </a:ext>
                </a:extLst>
              </p:cNvPr>
              <p:cNvSpPr txBox="1"/>
              <p:nvPr/>
            </p:nvSpPr>
            <p:spPr>
              <a:xfrm>
                <a:off x="849086" y="1414689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3FB14A-20D2-4F8D-A290-CD7AB1706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6" y="1414689"/>
                <a:ext cx="914400" cy="646331"/>
              </a:xfrm>
              <a:prstGeom prst="rect">
                <a:avLst/>
              </a:prstGeom>
              <a:blipFill>
                <a:blip r:embed="rId4"/>
                <a:stretch>
                  <a:fillRect r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90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738B64E-F415-4445-8F68-51B55640A154}"/>
              </a:ext>
            </a:extLst>
          </p:cNvPr>
          <p:cNvGrpSpPr/>
          <p:nvPr/>
        </p:nvGrpSpPr>
        <p:grpSpPr>
          <a:xfrm>
            <a:off x="7925101" y="379877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5B606AD-FECA-904F-90DC-CC784EF827C4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5B606AD-FECA-904F-90DC-CC784EF827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1" r="-12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619CF7-9F18-2640-BEAB-07C148F09DB8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12" y="618003"/>
            <a:ext cx="7095114" cy="341040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0330" y="4731519"/>
                <a:ext cx="502318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the runtime O(n)?</a:t>
                </a:r>
              </a:p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Can you find constants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about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=5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smallest divisor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≤1⋅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≥5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30" y="4731519"/>
                <a:ext cx="5023180" cy="1631216"/>
              </a:xfrm>
              <a:prstGeom prst="rect">
                <a:avLst/>
              </a:prstGeom>
              <a:blipFill>
                <a:blip r:embed="rId6"/>
                <a:stretch>
                  <a:fillRect l="-1008" t="-1550" b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558912" y="721983"/>
            <a:ext cx="7095114" cy="314778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51943" y="4577631"/>
                <a:ext cx="542972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the runtime O(1)?</a:t>
                </a:r>
              </a:p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Can you find constants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No! Choose your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I can find a prime number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bigger than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⋅1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so the definition isn’t met!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943" y="4577631"/>
                <a:ext cx="5429727" cy="1938992"/>
              </a:xfrm>
              <a:prstGeom prst="rect">
                <a:avLst/>
              </a:prstGeom>
              <a:blipFill>
                <a:blip r:embed="rId7"/>
                <a:stretch>
                  <a:fillRect l="-1168" t="-1961" b="-4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8334745" y="2879719"/>
            <a:ext cx="3346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Using our definitions, we see it’s O(n) and not O(1)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B60897-0F13-474C-8405-834B1E05D2C7}"/>
                  </a:ext>
                </a:extLst>
              </p:cNvPr>
              <p:cNvSpPr txBox="1"/>
              <p:nvPr/>
            </p:nvSpPr>
            <p:spPr>
              <a:xfrm>
                <a:off x="849086" y="721983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B60897-0F13-474C-8405-834B1E05D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6" y="721983"/>
                <a:ext cx="914400" cy="646331"/>
              </a:xfrm>
              <a:prstGeom prst="rect">
                <a:avLst/>
              </a:prstGeom>
              <a:blipFill>
                <a:blip r:embed="rId9"/>
                <a:stretch>
                  <a:fillRect l="-12329" r="-31507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65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Big-Oh isn’t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prime finding code is O(n) as a tight bound. But so is printing all the elements of a list (a basic for loop).</a:t>
            </a: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67" y="2380304"/>
            <a:ext cx="4873791" cy="2342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29" y="2380304"/>
            <a:ext cx="5046004" cy="23426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6297" y="5178014"/>
                <a:ext cx="10798923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Your experience running these two pieces of code is going to be very different.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disappointing that the Big-</a:t>
                </a: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Ohs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the same – that’s not very precise!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Could we have some way of pointing out the list code always takes AT LEAST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operations?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97" y="5178014"/>
                <a:ext cx="10798923" cy="1107996"/>
              </a:xfrm>
              <a:prstGeom prst="rect">
                <a:avLst/>
              </a:prstGeom>
              <a:blipFill>
                <a:blip r:embed="rId5"/>
                <a:stretch>
                  <a:fillRect l="-705" t="-4598" b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645502-1A69-3C48-8750-ABC24543D3A2}"/>
                  </a:ext>
                </a:extLst>
              </p:cNvPr>
              <p:cNvSpPr txBox="1"/>
              <p:nvPr/>
            </p:nvSpPr>
            <p:spPr>
              <a:xfrm>
                <a:off x="2779521" y="4722986"/>
                <a:ext cx="739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645502-1A69-3C48-8750-ABC24543D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521" y="4722986"/>
                <a:ext cx="739305" cy="369332"/>
              </a:xfrm>
              <a:prstGeom prst="rect">
                <a:avLst/>
              </a:prstGeom>
              <a:blipFill>
                <a:blip r:embed="rId7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19D812-9C80-CF41-BE57-7799C0D1CA02}"/>
                  </a:ext>
                </a:extLst>
              </p:cNvPr>
              <p:cNvSpPr txBox="1"/>
              <p:nvPr/>
            </p:nvSpPr>
            <p:spPr>
              <a:xfrm>
                <a:off x="8005690" y="4832033"/>
                <a:ext cx="739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19D812-9C80-CF41-BE57-7799C0D1C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690" y="4832033"/>
                <a:ext cx="739305" cy="369332"/>
              </a:xfrm>
              <a:prstGeom prst="rect">
                <a:avLst/>
              </a:prstGeom>
              <a:blipFill>
                <a:blip r:embed="rId8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040266-BAD9-824A-93DB-9E7E5ADE77B0}"/>
              </a:ext>
            </a:extLst>
          </p:cNvPr>
          <p:cNvCxnSpPr>
            <a:cxnSpLocks/>
          </p:cNvCxnSpPr>
          <p:nvPr/>
        </p:nvCxnSpPr>
        <p:spPr>
          <a:xfrm flipV="1">
            <a:off x="786297" y="2404623"/>
            <a:ext cx="4793362" cy="210771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B89862-88AA-AE4D-9FDA-76ABDF7C982C}"/>
              </a:ext>
            </a:extLst>
          </p:cNvPr>
          <p:cNvCxnSpPr>
            <a:cxnSpLocks/>
          </p:cNvCxnSpPr>
          <p:nvPr/>
        </p:nvCxnSpPr>
        <p:spPr>
          <a:xfrm flipV="1">
            <a:off x="6006134" y="2404623"/>
            <a:ext cx="4708188" cy="210771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28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Big-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dirty="0"/>
                  <a:t> [Omega]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2" t="-2166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768607" y="438781"/>
            <a:ext cx="5042393" cy="1843018"/>
            <a:chOff x="677853" y="1580757"/>
            <a:chExt cx="5042393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7853" y="1580757"/>
                  <a:ext cx="5042393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sz="2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 sz="2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sz="2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5042393" cy="1843018"/>
                </a:xfrm>
                <a:prstGeom prst="rect">
                  <a:avLst/>
                </a:prstGeom>
                <a:blipFill>
                  <a:blip r:embed="rId4"/>
                  <a:stretch>
                    <a:fillRect l="-12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677853" y="1580758"/>
              <a:ext cx="5042392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pic>
        <p:nvPicPr>
          <p:cNvPr id="18" name="Content Placehold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7579"/>
            <a:ext cx="7520908" cy="361507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2C89EB-607D-314D-96AA-C66402BBBC91}"/>
              </a:ext>
            </a:extLst>
          </p:cNvPr>
          <p:cNvCxnSpPr>
            <a:cxnSpLocks/>
          </p:cNvCxnSpPr>
          <p:nvPr/>
        </p:nvCxnSpPr>
        <p:spPr>
          <a:xfrm flipV="1">
            <a:off x="171418" y="3105838"/>
            <a:ext cx="7179720" cy="318161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6048FE-7CB7-F842-BBCB-E43F56ABEB8A}"/>
              </a:ext>
            </a:extLst>
          </p:cNvPr>
          <p:cNvCxnSpPr>
            <a:cxnSpLocks/>
          </p:cNvCxnSpPr>
          <p:nvPr/>
        </p:nvCxnSpPr>
        <p:spPr>
          <a:xfrm>
            <a:off x="171418" y="6287370"/>
            <a:ext cx="7306721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C1937B-A5FC-E44A-B41C-D48978804259}"/>
                  </a:ext>
                </a:extLst>
              </p:cNvPr>
              <p:cNvSpPr txBox="1"/>
              <p:nvPr/>
            </p:nvSpPr>
            <p:spPr>
              <a:xfrm>
                <a:off x="2331665" y="4173804"/>
                <a:ext cx="17704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C1937B-A5FC-E44A-B41C-D48978804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665" y="4173804"/>
                <a:ext cx="1770433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60C591-3F28-CB4B-9CCD-F5AC63E4E828}"/>
                  </a:ext>
                </a:extLst>
              </p:cNvPr>
              <p:cNvSpPr txBox="1"/>
              <p:nvPr/>
            </p:nvSpPr>
            <p:spPr>
              <a:xfrm>
                <a:off x="6217901" y="6287370"/>
                <a:ext cx="9044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60C591-3F28-CB4B-9CCD-F5AC63E4E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01" y="6287370"/>
                <a:ext cx="904415" cy="461665"/>
              </a:xfrm>
              <a:prstGeom prst="rect">
                <a:avLst/>
              </a:prstGeom>
              <a:blipFill>
                <a:blip r:embed="rId7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8EA345D-D828-CF4A-B08F-CF3E8CE8604C}"/>
                  </a:ext>
                </a:extLst>
              </p:cNvPr>
              <p:cNvSpPr txBox="1"/>
              <p:nvPr/>
            </p:nvSpPr>
            <p:spPr>
              <a:xfrm>
                <a:off x="7631890" y="4023473"/>
                <a:ext cx="445688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formal definition of Big-Omega is the flipped version of Big-Oh!</a:t>
                </a:r>
              </a:p>
              <a:p>
                <a:endParaRPr lang="en-US" dirty="0"/>
              </a:p>
              <a:p>
                <a:r>
                  <a:rPr lang="en-US" dirty="0"/>
                  <a:t>“f(n) is O(g(n))” : f(n) grows at most as fast as g(n)</a:t>
                </a:r>
              </a:p>
              <a:p>
                <a:endParaRPr lang="en-US" dirty="0"/>
              </a:p>
              <a:p>
                <a:r>
                  <a:rPr lang="en-US" dirty="0"/>
                  <a:t>“f(n)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(g(n))” : f(n) grows at least as fast as g(n)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8EA345D-D828-CF4A-B08F-CF3E8CE86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890" y="4023473"/>
                <a:ext cx="4456889" cy="2308324"/>
              </a:xfrm>
              <a:prstGeom prst="rect">
                <a:avLst/>
              </a:prstGeom>
              <a:blipFill>
                <a:blip r:embed="rId8"/>
                <a:stretch>
                  <a:fillRect l="-852" t="-1093" b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5549E4C-02D1-614D-9964-B3661A037363}"/>
              </a:ext>
            </a:extLst>
          </p:cNvPr>
          <p:cNvGrpSpPr/>
          <p:nvPr/>
        </p:nvGrpSpPr>
        <p:grpSpPr>
          <a:xfrm>
            <a:off x="7705209" y="2400249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7E0FED9-0FFA-834E-AC63-08BE224E4950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5B606AD-FECA-904F-90DC-CC784EF827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9"/>
                  <a:stretch>
                    <a:fillRect l="-1231" r="-12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118CA0-B6F6-7B47-9739-20C211FB12E5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9215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BA8D-8795-BE47-B80A-79332F0D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Big-Omega Also Doesn’t Have to be Tight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847454-5483-D644-BEFE-945CE9B49B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50860"/>
                <a:ext cx="10515600" cy="4428868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3200" dirty="0"/>
                  <a:t>1)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320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endParaRPr lang="en-US" sz="3200" i="1" dirty="0">
                  <a:latin typeface="Cambria Math" panose="02040503050406030204" pitchFamily="18" charset="0"/>
                </a:endParaRPr>
              </a:p>
              <a:p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lowerbounded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complexity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classes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listed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above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(1,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847454-5483-D644-BEFE-945CE9B49B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50860"/>
                <a:ext cx="10515600" cy="4428868"/>
              </a:xfrm>
              <a:blipFill>
                <a:blip r:embed="rId3"/>
                <a:stretch>
                  <a:fillRect l="-724" t="-2857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DFE13B9-F531-2946-B56B-242F61A3199F}"/>
              </a:ext>
            </a:extLst>
          </p:cNvPr>
          <p:cNvGrpSpPr/>
          <p:nvPr/>
        </p:nvGrpSpPr>
        <p:grpSpPr>
          <a:xfrm>
            <a:off x="5017840" y="1826704"/>
            <a:ext cx="3510731" cy="2245295"/>
            <a:chOff x="4131097" y="3067100"/>
            <a:chExt cx="3510731" cy="224529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9633827-B1AE-6F49-B782-74B57D54DD22}"/>
                </a:ext>
              </a:extLst>
            </p:cNvPr>
            <p:cNvGrpSpPr/>
            <p:nvPr/>
          </p:nvGrpSpPr>
          <p:grpSpPr>
            <a:xfrm>
              <a:off x="4131097" y="3067100"/>
              <a:ext cx="3510731" cy="2245295"/>
              <a:chOff x="523768" y="2943940"/>
              <a:chExt cx="3510731" cy="2245295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F1ABD29C-7AD6-D34C-B9A5-700DA7030AFF}"/>
                  </a:ext>
                </a:extLst>
              </p:cNvPr>
              <p:cNvCxnSpPr/>
              <p:nvPr/>
            </p:nvCxnSpPr>
            <p:spPr>
              <a:xfrm>
                <a:off x="850900" y="4991100"/>
                <a:ext cx="28211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14F67A54-24E8-3F45-BC44-2E9B88921D80}"/>
                      </a:ext>
                    </a:extLst>
                  </p:cNvPr>
                  <p:cNvSpPr txBox="1"/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A8207758-31F9-F649-86F9-AC04FD035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6EA5FFBA-9E3C-B944-8DC3-F79E0F7A6F1F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A9F4252-2EFE-E444-AD89-8E949353E4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F6EB67A0-593C-0D44-ADBF-E71624FB4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927" y="3313272"/>
                <a:ext cx="1" cy="1677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CB3245A-57AB-7C4C-B39F-B7F7051631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015" y="4669396"/>
              <a:ext cx="2863534" cy="445765"/>
            </a:xfrm>
            <a:prstGeom prst="straightConnector1">
              <a:avLst/>
            </a:prstGeom>
            <a:ln w="4762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DBE474F-05A5-6045-A3DA-F34C2888E079}"/>
                </a:ext>
              </a:extLst>
            </p:cNvPr>
            <p:cNvSpPr/>
            <p:nvPr/>
          </p:nvSpPr>
          <p:spPr>
            <a:xfrm>
              <a:off x="4483099" y="3965676"/>
              <a:ext cx="2761627" cy="1152423"/>
            </a:xfrm>
            <a:custGeom>
              <a:avLst/>
              <a:gdLst>
                <a:gd name="connsiteX0" fmla="*/ 0 w 2832100"/>
                <a:gd name="connsiteY0" fmla="*/ 1409700 h 1409700"/>
                <a:gd name="connsiteX1" fmla="*/ 1638300 w 2832100"/>
                <a:gd name="connsiteY1" fmla="*/ 939800 h 1409700"/>
                <a:gd name="connsiteX2" fmla="*/ 2832100 w 2832100"/>
                <a:gd name="connsiteY2" fmla="*/ 0 h 1409700"/>
                <a:gd name="connsiteX3" fmla="*/ 2832100 w 2832100"/>
                <a:gd name="connsiteY3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2100" h="1409700">
                  <a:moveTo>
                    <a:pt x="0" y="1409700"/>
                  </a:moveTo>
                  <a:cubicBezTo>
                    <a:pt x="583141" y="1292225"/>
                    <a:pt x="1166283" y="1174750"/>
                    <a:pt x="1638300" y="939800"/>
                  </a:cubicBezTo>
                  <a:cubicBezTo>
                    <a:pt x="2110317" y="704850"/>
                    <a:pt x="2832100" y="0"/>
                    <a:pt x="2832100" y="0"/>
                  </a:cubicBezTo>
                  <a:lnTo>
                    <a:pt x="2832100" y="0"/>
                  </a:lnTo>
                </a:path>
              </a:pathLst>
            </a:custGeom>
            <a:noFill/>
            <a:ln w="476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id="{51FA1580-5DBE-2B49-BF63-6C510F609A21}"/>
              </a:ext>
            </a:extLst>
          </p:cNvPr>
          <p:cNvSpPr/>
          <p:nvPr/>
        </p:nvSpPr>
        <p:spPr>
          <a:xfrm>
            <a:off x="5345200" y="1826711"/>
            <a:ext cx="2778275" cy="2038583"/>
          </a:xfrm>
          <a:custGeom>
            <a:avLst/>
            <a:gdLst>
              <a:gd name="connsiteX0" fmla="*/ 0 w 2832100"/>
              <a:gd name="connsiteY0" fmla="*/ 1409700 h 1409700"/>
              <a:gd name="connsiteX1" fmla="*/ 1638300 w 2832100"/>
              <a:gd name="connsiteY1" fmla="*/ 939800 h 1409700"/>
              <a:gd name="connsiteX2" fmla="*/ 2832100 w 2832100"/>
              <a:gd name="connsiteY2" fmla="*/ 0 h 1409700"/>
              <a:gd name="connsiteX3" fmla="*/ 2832100 w 2832100"/>
              <a:gd name="connsiteY3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100" h="1409700">
                <a:moveTo>
                  <a:pt x="0" y="1409700"/>
                </a:moveTo>
                <a:cubicBezTo>
                  <a:pt x="583141" y="1292225"/>
                  <a:pt x="1166283" y="1174750"/>
                  <a:pt x="1638300" y="939800"/>
                </a:cubicBezTo>
                <a:cubicBezTo>
                  <a:pt x="2110317" y="704850"/>
                  <a:pt x="2832100" y="0"/>
                  <a:pt x="2832100" y="0"/>
                </a:cubicBezTo>
                <a:lnTo>
                  <a:pt x="2832100" y="0"/>
                </a:lnTo>
              </a:path>
            </a:pathLst>
          </a:cu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53F08D-08A2-594A-93DA-948887D27B87}"/>
              </a:ext>
            </a:extLst>
          </p:cNvPr>
          <p:cNvSpPr txBox="1"/>
          <p:nvPr/>
        </p:nvSpPr>
        <p:spPr>
          <a:xfrm>
            <a:off x="8183292" y="1593109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2n</a:t>
            </a:r>
            <a:r>
              <a:rPr lang="en-US" baseline="30000" dirty="0"/>
              <a:t>3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5A4D9DF-A7C5-204B-A980-09BD0C78198B}"/>
              </a:ext>
            </a:extLst>
          </p:cNvPr>
          <p:cNvCxnSpPr>
            <a:cxnSpLocks/>
          </p:cNvCxnSpPr>
          <p:nvPr/>
        </p:nvCxnSpPr>
        <p:spPr>
          <a:xfrm flipV="1">
            <a:off x="5405601" y="3811133"/>
            <a:ext cx="2725868" cy="1"/>
          </a:xfrm>
          <a:prstGeom prst="straightConnector1">
            <a:avLst/>
          </a:prstGeom>
          <a:ln w="476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40F5CEC-DE74-8E48-BE35-F94A7451CC0B}"/>
              </a:ext>
            </a:extLst>
          </p:cNvPr>
          <p:cNvSpPr txBox="1"/>
          <p:nvPr/>
        </p:nvSpPr>
        <p:spPr>
          <a:xfrm>
            <a:off x="8140675" y="2502338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31D456-29D6-EE49-8DAD-9EBC13000380}"/>
              </a:ext>
            </a:extLst>
          </p:cNvPr>
          <p:cNvSpPr txBox="1"/>
          <p:nvPr/>
        </p:nvSpPr>
        <p:spPr>
          <a:xfrm>
            <a:off x="8200492" y="3145337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142930-037C-0743-9A74-22ADE266B8D4}"/>
              </a:ext>
            </a:extLst>
          </p:cNvPr>
          <p:cNvSpPr txBox="1"/>
          <p:nvPr/>
        </p:nvSpPr>
        <p:spPr>
          <a:xfrm>
            <a:off x="8077724" y="355825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17D97475-3D36-B342-9C0A-4697DD5671D0}"/>
              </a:ext>
            </a:extLst>
          </p:cNvPr>
          <p:cNvSpPr/>
          <p:nvPr/>
        </p:nvSpPr>
        <p:spPr>
          <a:xfrm>
            <a:off x="5369841" y="1962441"/>
            <a:ext cx="2761623" cy="1965139"/>
          </a:xfrm>
          <a:custGeom>
            <a:avLst/>
            <a:gdLst>
              <a:gd name="connsiteX0" fmla="*/ 0 w 2832100"/>
              <a:gd name="connsiteY0" fmla="*/ 1409700 h 1409700"/>
              <a:gd name="connsiteX1" fmla="*/ 1638300 w 2832100"/>
              <a:gd name="connsiteY1" fmla="*/ 939800 h 1409700"/>
              <a:gd name="connsiteX2" fmla="*/ 2832100 w 2832100"/>
              <a:gd name="connsiteY2" fmla="*/ 0 h 1409700"/>
              <a:gd name="connsiteX3" fmla="*/ 2832100 w 2832100"/>
              <a:gd name="connsiteY3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100" h="1409700">
                <a:moveTo>
                  <a:pt x="0" y="1409700"/>
                </a:moveTo>
                <a:cubicBezTo>
                  <a:pt x="583141" y="1292225"/>
                  <a:pt x="1166283" y="1174750"/>
                  <a:pt x="1638300" y="939800"/>
                </a:cubicBezTo>
                <a:cubicBezTo>
                  <a:pt x="2110317" y="704850"/>
                  <a:pt x="2832100" y="0"/>
                  <a:pt x="2832100" y="0"/>
                </a:cubicBezTo>
                <a:lnTo>
                  <a:pt x="2832100" y="0"/>
                </a:lnTo>
              </a:path>
            </a:pathLst>
          </a:cu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2E853E-388A-F041-83B9-6B596018AC8C}"/>
              </a:ext>
            </a:extLst>
          </p:cNvPr>
          <p:cNvSpPr txBox="1"/>
          <p:nvPr/>
        </p:nvSpPr>
        <p:spPr>
          <a:xfrm>
            <a:off x="8216520" y="1940535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30000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1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5D68DD-E447-974A-902A-4490246A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89389-3832-2A47-B93D-363CBD8BC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172074"/>
          </a:xfrm>
        </p:spPr>
        <p:txBody>
          <a:bodyPr>
            <a:normAutofit/>
          </a:bodyPr>
          <a:lstStyle/>
          <a:p>
            <a:r>
              <a:rPr lang="en-US" dirty="0"/>
              <a:t>Project 1 (Deques) came out Wednesday, due next Wednesday 10/14 11:59pm PDT</a:t>
            </a:r>
          </a:p>
          <a:p>
            <a:pPr lvl="1"/>
            <a:r>
              <a:rPr lang="en-US" dirty="0"/>
              <a:t>Remember to read the partner set-up instructions!</a:t>
            </a:r>
          </a:p>
          <a:p>
            <a:pPr lvl="1"/>
            <a:r>
              <a:rPr lang="en-US" dirty="0"/>
              <a:t>P0 Extra credit opportunity</a:t>
            </a:r>
          </a:p>
          <a:p>
            <a:r>
              <a:rPr lang="en-US" dirty="0"/>
              <a:t>Exercise 1 (written, individual) released Friday, due next Friday 10/16 11:59pm PDT</a:t>
            </a:r>
          </a:p>
          <a:p>
            <a:r>
              <a:rPr lang="en-US" dirty="0"/>
              <a:t>Reminder to sign up for a class session group if you’re coming to class!</a:t>
            </a:r>
          </a:p>
        </p:txBody>
      </p:sp>
    </p:spTree>
    <p:extLst>
      <p:ext uri="{BB962C8B-B14F-4D97-AF65-F5344CB8AC3E}">
        <p14:creationId xmlns:p14="http://schemas.microsoft.com/office/powerpoint/2010/main" val="423459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CDF9-EDBE-496E-B2CE-88D78CF1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4FC08-38EC-440A-8F1A-AA45CD379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3996760" cy="4845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(1)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pPr marL="0" indent="0">
              <a:buNone/>
            </a:pPr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(n)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pPr marL="0" indent="0">
              <a:buNone/>
            </a:pPr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pPr marL="0" indent="0">
              <a:buNone/>
            </a:pPr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3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pPr marL="0" indent="0">
              <a:buNone/>
            </a:pPr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4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B6A479"/>
                </a:solidFill>
              </a:rPr>
              <a:t>false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F0FF53-AAD3-4BB1-885A-2E8E38E27AC8}"/>
              </a:ext>
            </a:extLst>
          </p:cNvPr>
          <p:cNvSpPr txBox="1">
            <a:spLocks/>
          </p:cNvSpPr>
          <p:nvPr/>
        </p:nvSpPr>
        <p:spPr>
          <a:xfrm>
            <a:off x="4572000" y="1295300"/>
            <a:ext cx="3996760" cy="518261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4n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B6A479"/>
                </a:solidFill>
              </a:rPr>
              <a:t>∈ </a:t>
            </a:r>
            <a:r>
              <a:rPr lang="en-US" sz="2400" dirty="0"/>
              <a:t>O(1)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B6A479"/>
                </a:solidFill>
              </a:rPr>
              <a:t>false</a:t>
            </a:r>
          </a:p>
          <a:p>
            <a:pPr marL="0" indent="0">
              <a:buNone/>
            </a:pPr>
            <a:r>
              <a:rPr lang="en-US" sz="2400" dirty="0"/>
              <a:t>4n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B6A479"/>
                </a:solidFill>
              </a:rPr>
              <a:t>∈ </a:t>
            </a:r>
            <a:r>
              <a:rPr lang="en-US" sz="2400" dirty="0"/>
              <a:t>O(n)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B6A479"/>
                </a:solidFill>
              </a:rPr>
              <a:t>false</a:t>
            </a:r>
          </a:p>
          <a:p>
            <a:pPr marL="0" indent="0">
              <a:buNone/>
            </a:pPr>
            <a:r>
              <a:rPr lang="en-US" sz="2400" dirty="0"/>
              <a:t>4n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B6A479"/>
                </a:solidFill>
              </a:rPr>
              <a:t>∈ </a:t>
            </a:r>
            <a:r>
              <a:rPr lang="en-US" sz="2400" dirty="0"/>
              <a:t>O(n</a:t>
            </a:r>
            <a:r>
              <a:rPr lang="en-US" sz="2400" baseline="30000" dirty="0"/>
              <a:t>2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4C3282"/>
                </a:solidFill>
              </a:rPr>
              <a:t>true</a:t>
            </a:r>
          </a:p>
          <a:p>
            <a:pPr marL="0" indent="0">
              <a:buNone/>
            </a:pPr>
            <a:r>
              <a:rPr lang="en-US" sz="2400" dirty="0"/>
              <a:t>4n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B6A479"/>
                </a:solidFill>
              </a:rPr>
              <a:t>∈ </a:t>
            </a:r>
            <a:r>
              <a:rPr lang="en-US" sz="2400" dirty="0"/>
              <a:t>O(n</a:t>
            </a:r>
            <a:r>
              <a:rPr lang="en-US" sz="2400" baseline="30000" dirty="0"/>
              <a:t>3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4C3282"/>
                </a:solidFill>
              </a:rPr>
              <a:t>true</a:t>
            </a:r>
          </a:p>
          <a:p>
            <a:pPr marL="0" indent="0">
              <a:buNone/>
            </a:pPr>
            <a:r>
              <a:rPr lang="en-US" sz="2400" dirty="0"/>
              <a:t>4n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B6A479"/>
                </a:solidFill>
              </a:rPr>
              <a:t>∈ </a:t>
            </a:r>
            <a:r>
              <a:rPr lang="en-US" sz="2400" dirty="0"/>
              <a:t>O(n</a:t>
            </a:r>
            <a:r>
              <a:rPr lang="en-US" sz="2400" baseline="30000" dirty="0"/>
              <a:t>4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4C3282"/>
                </a:solidFill>
              </a:rPr>
              <a:t>true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B16B9C-CFE9-BF40-BD33-85CDF025D542}"/>
              </a:ext>
            </a:extLst>
          </p:cNvPr>
          <p:cNvGrpSpPr/>
          <p:nvPr/>
        </p:nvGrpSpPr>
        <p:grpSpPr>
          <a:xfrm>
            <a:off x="7778132" y="818778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68C0A0-4260-BE49-8FA0-97B9BC1ACD22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68C0A0-4260-BE49-8FA0-97B9BC1ACD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3"/>
                  <a:stretch>
                    <a:fillRect l="-1235" r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FA3ABDB-AD4C-2B4E-9DEE-C92462BFE0A5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F2C373-D836-8F47-95E7-F3A914D06F25}"/>
              </a:ext>
            </a:extLst>
          </p:cNvPr>
          <p:cNvGrpSpPr/>
          <p:nvPr/>
        </p:nvGrpSpPr>
        <p:grpSpPr>
          <a:xfrm>
            <a:off x="7778132" y="2641261"/>
            <a:ext cx="4114499" cy="1516921"/>
            <a:chOff x="1605747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4342AB9-5956-C541-A0C6-622BF98BC9E8}"/>
                    </a:ext>
                  </a:extLst>
                </p:cNvPr>
                <p:cNvSpPr/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4342AB9-5956-C541-A0C6-622BF98BC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7401C2-BC74-8D43-9490-DD96908755D4}"/>
                </a:ext>
              </a:extLst>
            </p:cNvPr>
            <p:cNvSpPr/>
            <p:nvPr/>
          </p:nvSpPr>
          <p:spPr>
            <a:xfrm>
              <a:off x="1605747" y="1580758"/>
              <a:ext cx="4114498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563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Tight Big-O and Big-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dirty="0">
                    <a:latin typeface="+mn-lt"/>
                  </a:rPr>
                  <a:t> Bounds Together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2" t="-2166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39" y="1871330"/>
            <a:ext cx="4873791" cy="23426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50" y="1883366"/>
            <a:ext cx="5046004" cy="234268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003002-FC10-AD4F-B3E4-756B910978D6}"/>
              </a:ext>
            </a:extLst>
          </p:cNvPr>
          <p:cNvCxnSpPr>
            <a:cxnSpLocks/>
          </p:cNvCxnSpPr>
          <p:nvPr/>
        </p:nvCxnSpPr>
        <p:spPr>
          <a:xfrm flipV="1">
            <a:off x="1128589" y="1931942"/>
            <a:ext cx="4793362" cy="21077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7DF750-4639-CF44-9255-0C03B8650853}"/>
              </a:ext>
            </a:extLst>
          </p:cNvPr>
          <p:cNvCxnSpPr>
            <a:cxnSpLocks/>
          </p:cNvCxnSpPr>
          <p:nvPr/>
        </p:nvCxnSpPr>
        <p:spPr>
          <a:xfrm>
            <a:off x="1128589" y="4005790"/>
            <a:ext cx="479336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0E5790-422E-6942-B385-D5305EAA8A9C}"/>
              </a:ext>
            </a:extLst>
          </p:cNvPr>
          <p:cNvCxnSpPr>
            <a:cxnSpLocks/>
          </p:cNvCxnSpPr>
          <p:nvPr/>
        </p:nvCxnSpPr>
        <p:spPr>
          <a:xfrm flipV="1">
            <a:off x="6285771" y="2040782"/>
            <a:ext cx="4793362" cy="21077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782486-CE4E-874A-A1BB-ECC94C8C7AF0}"/>
              </a:ext>
            </a:extLst>
          </p:cNvPr>
          <p:cNvCxnSpPr>
            <a:cxnSpLocks/>
          </p:cNvCxnSpPr>
          <p:nvPr/>
        </p:nvCxnSpPr>
        <p:spPr>
          <a:xfrm flipV="1">
            <a:off x="6285771" y="2106294"/>
            <a:ext cx="4873790" cy="210771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6D1AEBA-004F-6647-9F91-C863DC2C6460}"/>
              </a:ext>
            </a:extLst>
          </p:cNvPr>
          <p:cNvSpPr txBox="1"/>
          <p:nvPr/>
        </p:nvSpPr>
        <p:spPr>
          <a:xfrm>
            <a:off x="3572997" y="5278563"/>
            <a:ext cx="5046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</a:t>
            </a:r>
            <a:r>
              <a:rPr lang="en-US" i="1" dirty="0"/>
              <a:t>most</a:t>
            </a:r>
            <a:r>
              <a:rPr lang="en-US" dirty="0"/>
              <a:t> functions look like the one on the right, with the same tight Big-Oh and Big-Omega bound. But we’ll see important examples of the one on the left.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794278-AC78-6B47-9EE8-4C3021720343}"/>
              </a:ext>
            </a:extLst>
          </p:cNvPr>
          <p:cNvSpPr txBox="1"/>
          <p:nvPr/>
        </p:nvSpPr>
        <p:spPr>
          <a:xfrm>
            <a:off x="7996136" y="1556426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f(n) = 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F79DD3-1E9F-9C4B-A3D9-8D7229F0CDBB}"/>
              </a:ext>
            </a:extLst>
          </p:cNvPr>
          <p:cNvSpPr txBox="1"/>
          <p:nvPr/>
        </p:nvSpPr>
        <p:spPr>
          <a:xfrm>
            <a:off x="2195154" y="1417926"/>
            <a:ext cx="237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Prime runtime function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FA3DBB2-D18F-1C4B-9604-416CAE256884}"/>
                  </a:ext>
                </a:extLst>
              </p:cNvPr>
              <p:cNvSpPr txBox="1"/>
              <p:nvPr/>
            </p:nvSpPr>
            <p:spPr>
              <a:xfrm>
                <a:off x="2648893" y="4284918"/>
                <a:ext cx="739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FA3DBB2-D18F-1C4B-9604-416CAE256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893" y="4284918"/>
                <a:ext cx="739305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C69D1BD-12E6-5D4A-9076-A9690661BB73}"/>
                  </a:ext>
                </a:extLst>
              </p:cNvPr>
              <p:cNvSpPr txBox="1"/>
              <p:nvPr/>
            </p:nvSpPr>
            <p:spPr>
              <a:xfrm>
                <a:off x="8127582" y="4183656"/>
                <a:ext cx="739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C69D1BD-12E6-5D4A-9076-A9690661B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582" y="4183656"/>
                <a:ext cx="739305" cy="369332"/>
              </a:xfrm>
              <a:prstGeom prst="rect">
                <a:avLst/>
              </a:prstGeom>
              <a:blipFill>
                <a:blip r:embed="rId7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B1D910-D067-164B-BD26-49680BEE2889}"/>
                  </a:ext>
                </a:extLst>
              </p:cNvPr>
              <p:cNvSpPr txBox="1"/>
              <p:nvPr/>
            </p:nvSpPr>
            <p:spPr>
              <a:xfrm>
                <a:off x="2665379" y="4805464"/>
                <a:ext cx="6623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(1)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B1D910-D067-164B-BD26-49680BEE2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379" y="4805464"/>
                <a:ext cx="662361" cy="369332"/>
              </a:xfrm>
              <a:prstGeom prst="rect">
                <a:avLst/>
              </a:prstGeom>
              <a:blipFill>
                <a:blip r:embed="rId8"/>
                <a:stretch>
                  <a:fillRect t="-3333" r="-566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5C31309-DF0D-DA42-B0C2-656CB8D63007}"/>
                  </a:ext>
                </a:extLst>
              </p:cNvPr>
              <p:cNvSpPr txBox="1"/>
              <p:nvPr/>
            </p:nvSpPr>
            <p:spPr>
              <a:xfrm>
                <a:off x="8147477" y="4704200"/>
                <a:ext cx="6623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(n)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5C31309-DF0D-DA42-B0C2-656CB8D63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477" y="4704200"/>
                <a:ext cx="662361" cy="369332"/>
              </a:xfrm>
              <a:prstGeom prst="rect">
                <a:avLst/>
              </a:prstGeom>
              <a:blipFill>
                <a:blip r:embed="rId9"/>
                <a:stretch>
                  <a:fillRect t="-3333" r="-566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613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Oh, and Omega, and Theta, oh 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5508972" cy="48053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Big-Oh is an </a:t>
            </a:r>
            <a:r>
              <a:rPr lang="en-US" sz="2400" b="1" dirty="0"/>
              <a:t>upper bound </a:t>
            </a:r>
          </a:p>
          <a:p>
            <a:pPr lvl="1"/>
            <a:r>
              <a:rPr lang="en-US" sz="2400" dirty="0"/>
              <a:t>My code takes at most this long to run</a:t>
            </a:r>
            <a:endParaRPr lang="en-US" sz="2400" b="1" dirty="0"/>
          </a:p>
          <a:p>
            <a:endParaRPr lang="en-US" sz="2400" dirty="0"/>
          </a:p>
          <a:p>
            <a:r>
              <a:rPr lang="en-US" sz="2400" dirty="0"/>
              <a:t>Big-Omega is a </a:t>
            </a:r>
            <a:r>
              <a:rPr lang="en-US" sz="2400" b="1" dirty="0"/>
              <a:t>lower bound</a:t>
            </a:r>
          </a:p>
          <a:p>
            <a:pPr lvl="1"/>
            <a:r>
              <a:rPr lang="en-US" sz="2400" dirty="0"/>
              <a:t>My code takes at least this long to run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Big Theta is </a:t>
            </a:r>
            <a:r>
              <a:rPr lang="en-US" sz="2400" b="1" dirty="0"/>
              <a:t>“equal to”</a:t>
            </a:r>
          </a:p>
          <a:p>
            <a:pPr lvl="1"/>
            <a:r>
              <a:rPr lang="en-US" sz="2000" dirty="0"/>
              <a:t>My code takes “exactly”* this long to run</a:t>
            </a:r>
          </a:p>
          <a:p>
            <a:pPr lvl="1"/>
            <a:r>
              <a:rPr lang="en-US" sz="2000" dirty="0"/>
              <a:t>*Except for constant factors and lower order terms</a:t>
            </a:r>
          </a:p>
          <a:p>
            <a:pPr lvl="1"/>
            <a:r>
              <a:rPr lang="en-US" sz="2000" dirty="0"/>
              <a:t>Only exists when Big-Oh == Big-Omega!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510201" y="2831395"/>
            <a:ext cx="5366372" cy="1609494"/>
            <a:chOff x="677852" y="1580757"/>
            <a:chExt cx="6576586" cy="1609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7853" y="1580757"/>
                  <a:ext cx="6576585" cy="1609494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0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sz="2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6576585" cy="1609494"/>
                </a:xfrm>
                <a:prstGeom prst="rect">
                  <a:avLst/>
                </a:prstGeom>
                <a:blipFill>
                  <a:blip r:embed="rId3"/>
                  <a:stretch>
                    <a:fillRect l="-568" r="-10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677852" y="1580758"/>
              <a:ext cx="6576585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19747" y="4573400"/>
            <a:ext cx="5356824" cy="2263869"/>
            <a:chOff x="672906" y="5149728"/>
            <a:chExt cx="6580155" cy="22638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72907" y="5625978"/>
                  <a:ext cx="6580154" cy="178761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.</a:t>
                  </a:r>
                  <a:endParaRPr lang="en-US" sz="2400" b="0" i="0" dirty="0">
                    <a:latin typeface="Cambria Math" panose="02040503050406030204" pitchFamily="18" charset="0"/>
                  </a:endParaRPr>
                </a:p>
                <a:p>
                  <a:r>
                    <a:rPr lang="en-US" sz="1600" b="0" i="0" dirty="0">
                      <a:latin typeface="Cambria Math" panose="02040503050406030204" pitchFamily="18" charset="0"/>
                    </a:rPr>
                    <a:t>(in other words: 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there exist positive constants </a:t>
                  </a:r>
                  <a14:m>
                    <m:oMath xmlns:m="http://schemas.openxmlformats.org/officeDocument/2006/math">
                      <m:r>
                        <a:rPr lang="en-U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1, 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c</m:t>
                      </m:r>
                      <m:r>
                        <a:rPr lang="en-US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2, 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600" b="0" i="0" dirty="0">
                      <a:latin typeface="Cambria Math" panose="02040503050406030204" pitchFamily="18" charset="0"/>
                    </a:rPr>
                    <a:t>)</a:t>
                  </a: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 b="0" i="0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07" y="5625978"/>
                  <a:ext cx="6580154" cy="1787619"/>
                </a:xfrm>
                <a:prstGeom prst="rect">
                  <a:avLst/>
                </a:prstGeom>
                <a:blipFill>
                  <a:blip r:embed="rId4"/>
                  <a:stretch>
                    <a:fillRect l="-946" b="-14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672906" y="5149728"/>
              <a:ext cx="6580155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38B64E-F415-4445-8F68-51B55640A154}"/>
              </a:ext>
            </a:extLst>
          </p:cNvPr>
          <p:cNvGrpSpPr/>
          <p:nvPr/>
        </p:nvGrpSpPr>
        <p:grpSpPr>
          <a:xfrm>
            <a:off x="6510201" y="1128869"/>
            <a:ext cx="5366370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5B606AD-FECA-904F-90DC-CC784EF827C4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5B606AD-FECA-904F-90DC-CC784EF827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5"/>
                  <a:stretch>
                    <a:fillRect l="-1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619CF7-9F18-2640-BEAB-07C148F09DB8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84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Oh, and Omega, and Theta, oh 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5275679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Big Theta is </a:t>
            </a:r>
            <a:r>
              <a:rPr lang="en-US" sz="2400" b="1" dirty="0"/>
              <a:t>“equal to”</a:t>
            </a:r>
          </a:p>
          <a:p>
            <a:pPr lvl="1"/>
            <a:r>
              <a:rPr lang="en-US" sz="2000" dirty="0"/>
              <a:t>My code takes “exactly”* this long to run</a:t>
            </a:r>
          </a:p>
          <a:p>
            <a:pPr lvl="1"/>
            <a:r>
              <a:rPr lang="en-US" sz="2000" dirty="0"/>
              <a:t>*Except for constant factors and lower order terms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259936" y="1165131"/>
            <a:ext cx="5356824" cy="2263869"/>
            <a:chOff x="672906" y="5149728"/>
            <a:chExt cx="6580155" cy="22638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72907" y="5625978"/>
                  <a:ext cx="6580154" cy="178761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.</a:t>
                  </a:r>
                  <a:endParaRPr lang="en-US" sz="2400" b="0" i="0" dirty="0">
                    <a:latin typeface="Cambria Math" panose="02040503050406030204" pitchFamily="18" charset="0"/>
                  </a:endParaRPr>
                </a:p>
                <a:p>
                  <a:r>
                    <a:rPr lang="en-US" sz="1600" b="0" i="0" dirty="0">
                      <a:latin typeface="Cambria Math" panose="02040503050406030204" pitchFamily="18" charset="0"/>
                    </a:rPr>
                    <a:t>(in other words: 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there exist positive constants </a:t>
                  </a:r>
                  <a14:m>
                    <m:oMath xmlns:m="http://schemas.openxmlformats.org/officeDocument/2006/math">
                      <m:r>
                        <a:rPr lang="en-U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1, 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c</m:t>
                      </m:r>
                      <m:r>
                        <a:rPr lang="en-US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2, 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600" b="0" i="0" dirty="0">
                      <a:latin typeface="Cambria Math" panose="02040503050406030204" pitchFamily="18" charset="0"/>
                    </a:rPr>
                    <a:t>)</a:t>
                  </a: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 b="0" i="0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07" y="5625978"/>
                  <a:ext cx="6580154" cy="1787619"/>
                </a:xfrm>
                <a:prstGeom prst="rect">
                  <a:avLst/>
                </a:prstGeom>
                <a:blipFill>
                  <a:blip r:embed="rId3"/>
                  <a:stretch>
                    <a:fillRect l="-946" b="-14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672906" y="5149728"/>
              <a:ext cx="6580155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98C795E-A4E5-1B40-8D99-E5631D097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9" y="3066603"/>
            <a:ext cx="5046004" cy="234268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9391FC-DF5B-DA4B-9AF5-A43DE97BA6F2}"/>
              </a:ext>
            </a:extLst>
          </p:cNvPr>
          <p:cNvCxnSpPr>
            <a:cxnSpLocks/>
          </p:cNvCxnSpPr>
          <p:nvPr/>
        </p:nvCxnSpPr>
        <p:spPr>
          <a:xfrm flipV="1">
            <a:off x="747453" y="3066603"/>
            <a:ext cx="4793362" cy="21077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3B58A5-8328-464F-A60E-33AB6E4EAFC9}"/>
              </a:ext>
            </a:extLst>
          </p:cNvPr>
          <p:cNvCxnSpPr>
            <a:cxnSpLocks/>
          </p:cNvCxnSpPr>
          <p:nvPr/>
        </p:nvCxnSpPr>
        <p:spPr>
          <a:xfrm flipV="1">
            <a:off x="747453" y="3156413"/>
            <a:ext cx="4873790" cy="215445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471EF9-5C3D-E949-A0D4-EF6146931A51}"/>
                  </a:ext>
                </a:extLst>
              </p:cNvPr>
              <p:cNvSpPr txBox="1"/>
              <p:nvPr/>
            </p:nvSpPr>
            <p:spPr>
              <a:xfrm>
                <a:off x="1500201" y="5730021"/>
                <a:ext cx="739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471EF9-5C3D-E949-A0D4-EF6146931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201" y="5730021"/>
                <a:ext cx="739305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D6D63C-6C61-4D4A-B1A9-7568B4C90B6D}"/>
                  </a:ext>
                </a:extLst>
              </p:cNvPr>
              <p:cNvSpPr txBox="1"/>
              <p:nvPr/>
            </p:nvSpPr>
            <p:spPr>
              <a:xfrm>
                <a:off x="2609159" y="5730021"/>
                <a:ext cx="6623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(n)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D6D63C-6C61-4D4A-B1A9-7568B4C90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159" y="5730021"/>
                <a:ext cx="662361" cy="369332"/>
              </a:xfrm>
              <a:prstGeom prst="rect">
                <a:avLst/>
              </a:prstGeom>
              <a:blipFill>
                <a:blip r:embed="rId6"/>
                <a:stretch>
                  <a:fillRect t="-3333" r="-555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AC35AF-0044-394D-827D-8640EB5F5CD1}"/>
                  </a:ext>
                </a:extLst>
              </p:cNvPr>
              <p:cNvSpPr txBox="1"/>
              <p:nvPr/>
            </p:nvSpPr>
            <p:spPr>
              <a:xfrm>
                <a:off x="4099535" y="5744732"/>
                <a:ext cx="7288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AC35AF-0044-394D-827D-8640EB5F5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535" y="5744732"/>
                <a:ext cx="728854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37F453D-D3D4-1641-946D-E7BFA79FF1B6}"/>
              </a:ext>
            </a:extLst>
          </p:cNvPr>
          <p:cNvSpPr txBox="1"/>
          <p:nvPr/>
        </p:nvSpPr>
        <p:spPr>
          <a:xfrm>
            <a:off x="2748972" y="2787081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f(n) = 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30A903-38E7-7348-AA29-1B72674D13C3}"/>
              </a:ext>
            </a:extLst>
          </p:cNvPr>
          <p:cNvSpPr txBox="1"/>
          <p:nvPr/>
        </p:nvSpPr>
        <p:spPr>
          <a:xfrm>
            <a:off x="6168868" y="4233639"/>
            <a:ext cx="52756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To define a big-Theta, you expect the tight big-Oh and tight big-Omega bounds to be touching on the graph (the same complexity class)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F5220700-C64D-5C49-B356-A30CEAC3D150}"/>
              </a:ext>
            </a:extLst>
          </p:cNvPr>
          <p:cNvSpPr/>
          <p:nvPr/>
        </p:nvSpPr>
        <p:spPr>
          <a:xfrm>
            <a:off x="3459040" y="5829265"/>
            <a:ext cx="494437" cy="170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7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rapezoid 41">
            <a:extLst>
              <a:ext uri="{FF2B5EF4-FFF2-40B4-BE49-F238E27FC236}">
                <a16:creationId xmlns:a16="http://schemas.microsoft.com/office/drawing/2014/main" id="{C31BF94F-A1D5-8A49-A62E-41856FA11D80}"/>
              </a:ext>
            </a:extLst>
          </p:cNvPr>
          <p:cNvSpPr/>
          <p:nvPr/>
        </p:nvSpPr>
        <p:spPr>
          <a:xfrm rot="16200000">
            <a:off x="3323516" y="2545939"/>
            <a:ext cx="3800753" cy="2201056"/>
          </a:xfrm>
          <a:prstGeom prst="trapezoid">
            <a:avLst>
              <a:gd name="adj" fmla="val 61673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CF9CC-FCC0-6C47-A692-DB8F7DD41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Upgraded Tool: Asymptotic Analysis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4D059415-09A0-5443-A981-56469AF00D45}"/>
              </a:ext>
            </a:extLst>
          </p:cNvPr>
          <p:cNvSpPr/>
          <p:nvPr/>
        </p:nvSpPr>
        <p:spPr>
          <a:xfrm rot="5400000">
            <a:off x="7016148" y="2183803"/>
            <a:ext cx="385780" cy="28401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8927D9-05C9-B346-A9EE-4210BA11D49D}"/>
              </a:ext>
            </a:extLst>
          </p:cNvPr>
          <p:cNvSpPr/>
          <p:nvPr/>
        </p:nvSpPr>
        <p:spPr>
          <a:xfrm>
            <a:off x="3738417" y="3102576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61AA86-AE0D-9845-81B5-492AB55BF43A}"/>
              </a:ext>
            </a:extLst>
          </p:cNvPr>
          <p:cNvSpPr/>
          <p:nvPr/>
        </p:nvSpPr>
        <p:spPr>
          <a:xfrm>
            <a:off x="3738417" y="3842602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C23DC7-7957-0748-B12A-A3CE805F0323}"/>
              </a:ext>
            </a:extLst>
          </p:cNvPr>
          <p:cNvSpPr/>
          <p:nvPr/>
        </p:nvSpPr>
        <p:spPr>
          <a:xfrm>
            <a:off x="6308538" y="1755309"/>
            <a:ext cx="758495" cy="1105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524E8AD-4CA3-D54C-95F4-F8EDD5C3DF1F}"/>
              </a:ext>
            </a:extLst>
          </p:cNvPr>
          <p:cNvGrpSpPr/>
          <p:nvPr/>
        </p:nvGrpSpPr>
        <p:grpSpPr>
          <a:xfrm>
            <a:off x="7057298" y="1754783"/>
            <a:ext cx="2343590" cy="1106838"/>
            <a:chOff x="7012434" y="3614205"/>
            <a:chExt cx="2343590" cy="11068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22BAFA-F6D5-F749-A87F-51EF62A4F531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pc="100" dirty="0"/>
                <a:t>TIGHT</a:t>
              </a:r>
            </a:p>
            <a:p>
              <a:pPr algn="ctr"/>
              <a:r>
                <a:rPr lang="en-US" b="1" spc="100" dirty="0"/>
                <a:t>BIG-OH</a:t>
              </a:r>
              <a:endParaRPr lang="en-US" dirty="0"/>
            </a:p>
          </p:txBody>
        </p:sp>
        <p:sp>
          <p:nvSpPr>
            <p:cNvPr id="7" name="Collate 6">
              <a:extLst>
                <a:ext uri="{FF2B5EF4-FFF2-40B4-BE49-F238E27FC236}">
                  <a16:creationId xmlns:a16="http://schemas.microsoft.com/office/drawing/2014/main" id="{CB6618EC-D190-2C44-9146-E152E5AE31B5}"/>
                </a:ext>
              </a:extLst>
            </p:cNvPr>
            <p:cNvSpPr/>
            <p:nvPr/>
          </p:nvSpPr>
          <p:spPr>
            <a:xfrm>
              <a:off x="7012580" y="3974938"/>
              <a:ext cx="532515" cy="385780"/>
            </a:xfrm>
            <a:prstGeom prst="flowChartCol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400CA6-260D-7A4E-9580-A97F86780808}"/>
                </a:ext>
              </a:extLst>
            </p:cNvPr>
            <p:cNvSpPr/>
            <p:nvPr/>
          </p:nvSpPr>
          <p:spPr>
            <a:xfrm>
              <a:off x="7012434" y="3616465"/>
              <a:ext cx="365760" cy="3657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8CA5697-D9A2-9F40-9B90-E2EDC21DF692}"/>
                </a:ext>
              </a:extLst>
            </p:cNvPr>
            <p:cNvSpPr/>
            <p:nvPr/>
          </p:nvSpPr>
          <p:spPr>
            <a:xfrm>
              <a:off x="7012434" y="4355283"/>
              <a:ext cx="365760" cy="3657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02101660-522B-4344-97CA-66C6DCC1218A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tored Data 28">
            <a:extLst>
              <a:ext uri="{FF2B5EF4-FFF2-40B4-BE49-F238E27FC236}">
                <a16:creationId xmlns:a16="http://schemas.microsoft.com/office/drawing/2014/main" id="{596E67BC-8CB0-3840-9D64-783835E49C18}"/>
              </a:ext>
            </a:extLst>
          </p:cNvPr>
          <p:cNvSpPr/>
          <p:nvPr/>
        </p:nvSpPr>
        <p:spPr>
          <a:xfrm flipH="1">
            <a:off x="2977903" y="3463309"/>
            <a:ext cx="1119941" cy="376711"/>
          </a:xfrm>
          <a:prstGeom prst="flowChartOnlineStorag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A420615-352E-D947-8A18-5929EF621DF8}"/>
              </a:ext>
            </a:extLst>
          </p:cNvPr>
          <p:cNvGrpSpPr/>
          <p:nvPr/>
        </p:nvGrpSpPr>
        <p:grpSpPr>
          <a:xfrm>
            <a:off x="2115045" y="3101354"/>
            <a:ext cx="2336705" cy="1107008"/>
            <a:chOff x="2354530" y="3612983"/>
            <a:chExt cx="2336705" cy="1107008"/>
          </a:xfrm>
        </p:grpSpPr>
        <p:sp>
          <p:nvSpPr>
            <p:cNvPr id="15" name="Stored Data 14">
              <a:extLst>
                <a:ext uri="{FF2B5EF4-FFF2-40B4-BE49-F238E27FC236}">
                  <a16:creationId xmlns:a16="http://schemas.microsoft.com/office/drawing/2014/main" id="{2889621A-C9FB-344C-A82B-DD39740EF248}"/>
                </a:ext>
              </a:extLst>
            </p:cNvPr>
            <p:cNvSpPr/>
            <p:nvPr/>
          </p:nvSpPr>
          <p:spPr>
            <a:xfrm flipH="1">
              <a:off x="3629876" y="3985633"/>
              <a:ext cx="1061359" cy="357006"/>
            </a:xfrm>
            <a:prstGeom prst="flowChartOnlineStorag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ored Data 16">
              <a:extLst>
                <a:ext uri="{FF2B5EF4-FFF2-40B4-BE49-F238E27FC236}">
                  <a16:creationId xmlns:a16="http://schemas.microsoft.com/office/drawing/2014/main" id="{31EDF7BF-2FCA-C542-9285-9962D6B6E3F3}"/>
                </a:ext>
              </a:extLst>
            </p:cNvPr>
            <p:cNvSpPr/>
            <p:nvPr/>
          </p:nvSpPr>
          <p:spPr>
            <a:xfrm flipH="1">
              <a:off x="2484414" y="3977520"/>
              <a:ext cx="1119941" cy="376711"/>
            </a:xfrm>
            <a:prstGeom prst="flowChartOnlineStorag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A4F5205-DF73-204D-BE65-7D48C3516E88}"/>
                </a:ext>
              </a:extLst>
            </p:cNvPr>
            <p:cNvSpPr/>
            <p:nvPr/>
          </p:nvSpPr>
          <p:spPr>
            <a:xfrm>
              <a:off x="2354530" y="36129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8BD6B51-3627-6441-A99C-B7EB28D5353B}"/>
                </a:ext>
              </a:extLst>
            </p:cNvPr>
            <p:cNvSpPr/>
            <p:nvPr/>
          </p:nvSpPr>
          <p:spPr>
            <a:xfrm>
              <a:off x="2354530" y="4354231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72DEDB1-FB24-0143-9EC3-E6CB85D1A822}"/>
                </a:ext>
              </a:extLst>
            </p:cNvPr>
            <p:cNvSpPr/>
            <p:nvPr/>
          </p:nvSpPr>
          <p:spPr>
            <a:xfrm>
              <a:off x="2716668" y="3614205"/>
              <a:ext cx="1662037" cy="110578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pc="100" dirty="0"/>
                <a:t>RUNTIME</a:t>
              </a:r>
            </a:p>
            <a:p>
              <a:pPr algn="ctr"/>
              <a:r>
                <a:rPr lang="en-US" b="1" spc="100" dirty="0"/>
                <a:t>FUNCTION</a:t>
              </a:r>
            </a:p>
          </p:txBody>
        </p:sp>
      </p:grpSp>
      <p:sp>
        <p:nvSpPr>
          <p:cNvPr id="31" name="Stored Data 30">
            <a:extLst>
              <a:ext uri="{FF2B5EF4-FFF2-40B4-BE49-F238E27FC236}">
                <a16:creationId xmlns:a16="http://schemas.microsoft.com/office/drawing/2014/main" id="{0BC4BF15-1009-F148-BA46-7CD9F60D14FE}"/>
              </a:ext>
            </a:extLst>
          </p:cNvPr>
          <p:cNvSpPr/>
          <p:nvPr/>
        </p:nvSpPr>
        <p:spPr>
          <a:xfrm flipH="1">
            <a:off x="4262339" y="3469034"/>
            <a:ext cx="1119941" cy="376711"/>
          </a:xfrm>
          <a:prstGeom prst="flowChartOnlineStorag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8262C938-81D1-A74D-8624-CA9513852C57}"/>
              </a:ext>
            </a:extLst>
          </p:cNvPr>
          <p:cNvSpPr/>
          <p:nvPr/>
        </p:nvSpPr>
        <p:spPr>
          <a:xfrm>
            <a:off x="4615969" y="3251388"/>
            <a:ext cx="1573414" cy="792969"/>
          </a:xfrm>
          <a:prstGeom prst="rightArrow">
            <a:avLst/>
          </a:prstGeom>
          <a:solidFill>
            <a:srgbClr val="BAC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73C41E-9B29-564C-9372-FE4FC4001C24}"/>
              </a:ext>
            </a:extLst>
          </p:cNvPr>
          <p:cNvSpPr txBox="1"/>
          <p:nvPr/>
        </p:nvSpPr>
        <p:spPr>
          <a:xfrm>
            <a:off x="4663539" y="3284234"/>
            <a:ext cx="1477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Asymptotic</a:t>
            </a:r>
          </a:p>
          <a:p>
            <a:r>
              <a:rPr lang="en-US" sz="2000" b="1" dirty="0"/>
              <a:t>Analysis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D7F40CB-0FDA-E940-A6F6-0631CED91222}"/>
              </a:ext>
            </a:extLst>
          </p:cNvPr>
          <p:cNvSpPr/>
          <p:nvPr/>
        </p:nvSpPr>
        <p:spPr>
          <a:xfrm>
            <a:off x="4906931" y="1984119"/>
            <a:ext cx="762636" cy="762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Montserrat" pitchFamily="2" charset="77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68D668-0AAA-E14B-9973-A885C5CD7A23}"/>
              </a:ext>
            </a:extLst>
          </p:cNvPr>
          <p:cNvSpPr txBox="1"/>
          <p:nvPr/>
        </p:nvSpPr>
        <p:spPr>
          <a:xfrm>
            <a:off x="9583337" y="2076843"/>
            <a:ext cx="84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O(n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</a:p>
        </p:txBody>
      </p:sp>
      <p:sp>
        <p:nvSpPr>
          <p:cNvPr id="43" name="Triangle 42">
            <a:extLst>
              <a:ext uri="{FF2B5EF4-FFF2-40B4-BE49-F238E27FC236}">
                <a16:creationId xmlns:a16="http://schemas.microsoft.com/office/drawing/2014/main" id="{9DF2E9DF-4BA3-B446-BC4F-2C80248115FB}"/>
              </a:ext>
            </a:extLst>
          </p:cNvPr>
          <p:cNvSpPr/>
          <p:nvPr/>
        </p:nvSpPr>
        <p:spPr>
          <a:xfrm rot="5400000">
            <a:off x="7006413" y="3531070"/>
            <a:ext cx="385780" cy="28401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CB159EB-84C3-9E4E-8CD1-867A6D15263D}"/>
              </a:ext>
            </a:extLst>
          </p:cNvPr>
          <p:cNvSpPr/>
          <p:nvPr/>
        </p:nvSpPr>
        <p:spPr>
          <a:xfrm>
            <a:off x="6298803" y="3102576"/>
            <a:ext cx="758495" cy="1105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iangle 44">
            <a:extLst>
              <a:ext uri="{FF2B5EF4-FFF2-40B4-BE49-F238E27FC236}">
                <a16:creationId xmlns:a16="http://schemas.microsoft.com/office/drawing/2014/main" id="{35BF323D-0F7D-B44A-9096-66D114EDC545}"/>
              </a:ext>
            </a:extLst>
          </p:cNvPr>
          <p:cNvSpPr/>
          <p:nvPr/>
        </p:nvSpPr>
        <p:spPr>
          <a:xfrm rot="5400000">
            <a:off x="7016148" y="4878770"/>
            <a:ext cx="385780" cy="28401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8D42D0A-358F-3341-BF89-44E287191DA4}"/>
              </a:ext>
            </a:extLst>
          </p:cNvPr>
          <p:cNvSpPr/>
          <p:nvPr/>
        </p:nvSpPr>
        <p:spPr>
          <a:xfrm>
            <a:off x="6308538" y="4450276"/>
            <a:ext cx="758495" cy="1105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FC7D736-5D7D-FF41-8A60-315902451E33}"/>
              </a:ext>
            </a:extLst>
          </p:cNvPr>
          <p:cNvGrpSpPr/>
          <p:nvPr/>
        </p:nvGrpSpPr>
        <p:grpSpPr>
          <a:xfrm>
            <a:off x="7067033" y="4464992"/>
            <a:ext cx="2343590" cy="1106838"/>
            <a:chOff x="7012434" y="3614205"/>
            <a:chExt cx="2343590" cy="110683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BD4184A-9151-BE48-A1AB-6E3B6B2D0868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pc="100" dirty="0"/>
                <a:t>TIGHT</a:t>
              </a:r>
            </a:p>
            <a:p>
              <a:pPr algn="ctr"/>
              <a:r>
                <a:rPr lang="en-US" b="1" spc="100" dirty="0"/>
                <a:t>BIG-OMEGA</a:t>
              </a:r>
              <a:endParaRPr lang="en-US" dirty="0"/>
            </a:p>
          </p:txBody>
        </p:sp>
        <p:sp>
          <p:nvSpPr>
            <p:cNvPr id="49" name="Collate 48">
              <a:extLst>
                <a:ext uri="{FF2B5EF4-FFF2-40B4-BE49-F238E27FC236}">
                  <a16:creationId xmlns:a16="http://schemas.microsoft.com/office/drawing/2014/main" id="{C09A1551-1868-B042-AC9F-1BF3B1C4AB83}"/>
                </a:ext>
              </a:extLst>
            </p:cNvPr>
            <p:cNvSpPr/>
            <p:nvPr/>
          </p:nvSpPr>
          <p:spPr>
            <a:xfrm>
              <a:off x="7012580" y="3974938"/>
              <a:ext cx="532515" cy="385780"/>
            </a:xfrm>
            <a:prstGeom prst="flowChartCollate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26401C7-285F-9646-9635-8EA4729FF34D}"/>
                </a:ext>
              </a:extLst>
            </p:cNvPr>
            <p:cNvSpPr/>
            <p:nvPr/>
          </p:nvSpPr>
          <p:spPr>
            <a:xfrm>
              <a:off x="7012434" y="3616465"/>
              <a:ext cx="365760" cy="365760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B3F2E9A-7299-EE49-AB28-B67602B7F1CE}"/>
                </a:ext>
              </a:extLst>
            </p:cNvPr>
            <p:cNvSpPr/>
            <p:nvPr/>
          </p:nvSpPr>
          <p:spPr>
            <a:xfrm>
              <a:off x="7012434" y="4355283"/>
              <a:ext cx="365760" cy="365760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iangle 51">
              <a:extLst>
                <a:ext uri="{FF2B5EF4-FFF2-40B4-BE49-F238E27FC236}">
                  <a16:creationId xmlns:a16="http://schemas.microsoft.com/office/drawing/2014/main" id="{3494A737-2757-3F47-A45D-4F891FE635EA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88F2228-3207-BC40-8970-2AC7A4DFD328}"/>
                  </a:ext>
                </a:extLst>
              </p:cNvPr>
              <p:cNvSpPr txBox="1"/>
              <p:nvPr/>
            </p:nvSpPr>
            <p:spPr>
              <a:xfrm>
                <a:off x="9610795" y="4752000"/>
                <a:ext cx="8451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(n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88F2228-3207-BC40-8970-2AC7A4DFD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795" y="4752000"/>
                <a:ext cx="845103" cy="461665"/>
              </a:xfrm>
              <a:prstGeom prst="rect">
                <a:avLst/>
              </a:prstGeom>
              <a:blipFill>
                <a:blip r:embed="rId3"/>
                <a:stretch>
                  <a:fillRect l="-1493" t="-5263" r="-1044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B3596435-A421-2147-AF40-F8CFFFD06909}"/>
              </a:ext>
            </a:extLst>
          </p:cNvPr>
          <p:cNvGrpSpPr/>
          <p:nvPr/>
        </p:nvGrpSpPr>
        <p:grpSpPr>
          <a:xfrm>
            <a:off x="7022991" y="3101524"/>
            <a:ext cx="2343590" cy="1106838"/>
            <a:chOff x="7012434" y="3614205"/>
            <a:chExt cx="2343590" cy="110683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6E9519E-436D-6B40-9321-3554FD27A027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pc="100" dirty="0"/>
                <a:t>BIG-THETA</a:t>
              </a:r>
              <a:endParaRPr lang="en-US" dirty="0"/>
            </a:p>
          </p:txBody>
        </p:sp>
        <p:sp>
          <p:nvSpPr>
            <p:cNvPr id="56" name="Collate 55">
              <a:extLst>
                <a:ext uri="{FF2B5EF4-FFF2-40B4-BE49-F238E27FC236}">
                  <a16:creationId xmlns:a16="http://schemas.microsoft.com/office/drawing/2014/main" id="{E0B5635F-0E37-1D4C-BC64-83E392298F34}"/>
                </a:ext>
              </a:extLst>
            </p:cNvPr>
            <p:cNvSpPr/>
            <p:nvPr/>
          </p:nvSpPr>
          <p:spPr>
            <a:xfrm>
              <a:off x="7012580" y="3974938"/>
              <a:ext cx="532515" cy="385780"/>
            </a:xfrm>
            <a:prstGeom prst="flowChartCol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A8D90B9-E1B1-A84C-882B-3AB20D943226}"/>
                </a:ext>
              </a:extLst>
            </p:cNvPr>
            <p:cNvSpPr/>
            <p:nvPr/>
          </p:nvSpPr>
          <p:spPr>
            <a:xfrm>
              <a:off x="7012434" y="3616465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37C0A53-0D31-5D4F-BCB8-8DC731503111}"/>
                </a:ext>
              </a:extLst>
            </p:cNvPr>
            <p:cNvSpPr/>
            <p:nvPr/>
          </p:nvSpPr>
          <p:spPr>
            <a:xfrm>
              <a:off x="7012434" y="4355283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riangle 58">
              <a:extLst>
                <a:ext uri="{FF2B5EF4-FFF2-40B4-BE49-F238E27FC236}">
                  <a16:creationId xmlns:a16="http://schemas.microsoft.com/office/drawing/2014/main" id="{AF2406D6-B39C-4741-B79C-565B5E8EBF97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0B62636-E759-924F-9B31-4015422D6468}"/>
              </a:ext>
            </a:extLst>
          </p:cNvPr>
          <p:cNvSpPr txBox="1"/>
          <p:nvPr/>
        </p:nvSpPr>
        <p:spPr>
          <a:xfrm>
            <a:off x="9583337" y="3439436"/>
            <a:ext cx="862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Θ</a:t>
            </a:r>
            <a:r>
              <a:rPr lang="en-US" sz="2400" dirty="0"/>
              <a:t>(n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83930-DFF4-6C44-8B56-3D753E4C2890}"/>
              </a:ext>
            </a:extLst>
          </p:cNvPr>
          <p:cNvSpPr txBox="1"/>
          <p:nvPr/>
        </p:nvSpPr>
        <p:spPr>
          <a:xfrm>
            <a:off x="1206216" y="4389323"/>
            <a:ext cx="268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f(n) = 10n</a:t>
            </a:r>
            <a:r>
              <a:rPr lang="en-US" sz="2400" baseline="30000" dirty="0"/>
              <a:t>2 </a:t>
            </a:r>
            <a:r>
              <a:rPr lang="en-US" sz="2400" dirty="0"/>
              <a:t>+ 13n + 2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56A458-8B82-994B-9C33-856CB34B7F12}"/>
              </a:ext>
            </a:extLst>
          </p:cNvPr>
          <p:cNvSpPr txBox="1"/>
          <p:nvPr/>
        </p:nvSpPr>
        <p:spPr>
          <a:xfrm>
            <a:off x="549934" y="6078269"/>
            <a:ext cx="11181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We’ve upgraded our Asymptotic Analysis tool to convey more useful information! Having 3 different types of bounds means we can still characterize the function in simple terms, but describe it more thoroughly than just Big-Oh.</a:t>
            </a:r>
          </a:p>
        </p:txBody>
      </p:sp>
    </p:spTree>
    <p:extLst>
      <p:ext uri="{BB962C8B-B14F-4D97-AF65-F5344CB8AC3E}">
        <p14:creationId xmlns:p14="http://schemas.microsoft.com/office/powerpoint/2010/main" val="1259312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rapezoid 41">
            <a:extLst>
              <a:ext uri="{FF2B5EF4-FFF2-40B4-BE49-F238E27FC236}">
                <a16:creationId xmlns:a16="http://schemas.microsoft.com/office/drawing/2014/main" id="{C31BF94F-A1D5-8A49-A62E-41856FA11D80}"/>
              </a:ext>
            </a:extLst>
          </p:cNvPr>
          <p:cNvSpPr/>
          <p:nvPr/>
        </p:nvSpPr>
        <p:spPr>
          <a:xfrm rot="16200000">
            <a:off x="3323516" y="2545939"/>
            <a:ext cx="3800753" cy="2201056"/>
          </a:xfrm>
          <a:prstGeom prst="trapezoid">
            <a:avLst>
              <a:gd name="adj" fmla="val 61673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CF9CC-FCC0-6C47-A692-DB8F7DD41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Upgraded Tool: Asymptotic Analysis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4D059415-09A0-5443-A981-56469AF00D45}"/>
              </a:ext>
            </a:extLst>
          </p:cNvPr>
          <p:cNvSpPr/>
          <p:nvPr/>
        </p:nvSpPr>
        <p:spPr>
          <a:xfrm rot="5400000">
            <a:off x="7016148" y="2183803"/>
            <a:ext cx="385780" cy="28401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8927D9-05C9-B346-A9EE-4210BA11D49D}"/>
              </a:ext>
            </a:extLst>
          </p:cNvPr>
          <p:cNvSpPr/>
          <p:nvPr/>
        </p:nvSpPr>
        <p:spPr>
          <a:xfrm>
            <a:off x="3738417" y="3102576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61AA86-AE0D-9845-81B5-492AB55BF43A}"/>
              </a:ext>
            </a:extLst>
          </p:cNvPr>
          <p:cNvSpPr/>
          <p:nvPr/>
        </p:nvSpPr>
        <p:spPr>
          <a:xfrm>
            <a:off x="3738417" y="3842602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C23DC7-7957-0748-B12A-A3CE805F0323}"/>
              </a:ext>
            </a:extLst>
          </p:cNvPr>
          <p:cNvSpPr/>
          <p:nvPr/>
        </p:nvSpPr>
        <p:spPr>
          <a:xfrm>
            <a:off x="6308538" y="1755309"/>
            <a:ext cx="758495" cy="1105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524E8AD-4CA3-D54C-95F4-F8EDD5C3DF1F}"/>
              </a:ext>
            </a:extLst>
          </p:cNvPr>
          <p:cNvGrpSpPr/>
          <p:nvPr/>
        </p:nvGrpSpPr>
        <p:grpSpPr>
          <a:xfrm>
            <a:off x="7057298" y="1754783"/>
            <a:ext cx="2343590" cy="1106838"/>
            <a:chOff x="7012434" y="3614205"/>
            <a:chExt cx="2343590" cy="11068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22BAFA-F6D5-F749-A87F-51EF62A4F531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pc="100" dirty="0"/>
                <a:t>TIGHT</a:t>
              </a:r>
            </a:p>
            <a:p>
              <a:pPr algn="ctr"/>
              <a:r>
                <a:rPr lang="en-US" b="1" spc="100" dirty="0"/>
                <a:t>BIG-OH</a:t>
              </a:r>
              <a:endParaRPr lang="en-US" dirty="0"/>
            </a:p>
          </p:txBody>
        </p:sp>
        <p:sp>
          <p:nvSpPr>
            <p:cNvPr id="7" name="Collate 6">
              <a:extLst>
                <a:ext uri="{FF2B5EF4-FFF2-40B4-BE49-F238E27FC236}">
                  <a16:creationId xmlns:a16="http://schemas.microsoft.com/office/drawing/2014/main" id="{CB6618EC-D190-2C44-9146-E152E5AE31B5}"/>
                </a:ext>
              </a:extLst>
            </p:cNvPr>
            <p:cNvSpPr/>
            <p:nvPr/>
          </p:nvSpPr>
          <p:spPr>
            <a:xfrm>
              <a:off x="7012580" y="3974938"/>
              <a:ext cx="532515" cy="385780"/>
            </a:xfrm>
            <a:prstGeom prst="flowChartCol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400CA6-260D-7A4E-9580-A97F86780808}"/>
                </a:ext>
              </a:extLst>
            </p:cNvPr>
            <p:cNvSpPr/>
            <p:nvPr/>
          </p:nvSpPr>
          <p:spPr>
            <a:xfrm>
              <a:off x="7012434" y="3616465"/>
              <a:ext cx="365760" cy="3657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8CA5697-D9A2-9F40-9B90-E2EDC21DF692}"/>
                </a:ext>
              </a:extLst>
            </p:cNvPr>
            <p:cNvSpPr/>
            <p:nvPr/>
          </p:nvSpPr>
          <p:spPr>
            <a:xfrm>
              <a:off x="7012434" y="4355283"/>
              <a:ext cx="365760" cy="3657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02101660-522B-4344-97CA-66C6DCC1218A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tored Data 28">
            <a:extLst>
              <a:ext uri="{FF2B5EF4-FFF2-40B4-BE49-F238E27FC236}">
                <a16:creationId xmlns:a16="http://schemas.microsoft.com/office/drawing/2014/main" id="{596E67BC-8CB0-3840-9D64-783835E49C18}"/>
              </a:ext>
            </a:extLst>
          </p:cNvPr>
          <p:cNvSpPr/>
          <p:nvPr/>
        </p:nvSpPr>
        <p:spPr>
          <a:xfrm flipH="1">
            <a:off x="2977903" y="3463309"/>
            <a:ext cx="1119941" cy="376711"/>
          </a:xfrm>
          <a:prstGeom prst="flowChartOnlineStorag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A420615-352E-D947-8A18-5929EF621DF8}"/>
              </a:ext>
            </a:extLst>
          </p:cNvPr>
          <p:cNvGrpSpPr/>
          <p:nvPr/>
        </p:nvGrpSpPr>
        <p:grpSpPr>
          <a:xfrm>
            <a:off x="2115045" y="3101354"/>
            <a:ext cx="2336705" cy="1107008"/>
            <a:chOff x="2354530" y="3612983"/>
            <a:chExt cx="2336705" cy="1107008"/>
          </a:xfrm>
        </p:grpSpPr>
        <p:sp>
          <p:nvSpPr>
            <p:cNvPr id="15" name="Stored Data 14">
              <a:extLst>
                <a:ext uri="{FF2B5EF4-FFF2-40B4-BE49-F238E27FC236}">
                  <a16:creationId xmlns:a16="http://schemas.microsoft.com/office/drawing/2014/main" id="{2889621A-C9FB-344C-A82B-DD39740EF248}"/>
                </a:ext>
              </a:extLst>
            </p:cNvPr>
            <p:cNvSpPr/>
            <p:nvPr/>
          </p:nvSpPr>
          <p:spPr>
            <a:xfrm flipH="1">
              <a:off x="3629876" y="3985633"/>
              <a:ext cx="1061359" cy="357006"/>
            </a:xfrm>
            <a:prstGeom prst="flowChartOnlineStorag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ored Data 16">
              <a:extLst>
                <a:ext uri="{FF2B5EF4-FFF2-40B4-BE49-F238E27FC236}">
                  <a16:creationId xmlns:a16="http://schemas.microsoft.com/office/drawing/2014/main" id="{31EDF7BF-2FCA-C542-9285-9962D6B6E3F3}"/>
                </a:ext>
              </a:extLst>
            </p:cNvPr>
            <p:cNvSpPr/>
            <p:nvPr/>
          </p:nvSpPr>
          <p:spPr>
            <a:xfrm flipH="1">
              <a:off x="2484414" y="3977520"/>
              <a:ext cx="1119941" cy="376711"/>
            </a:xfrm>
            <a:prstGeom prst="flowChartOnlineStorag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A4F5205-DF73-204D-BE65-7D48C3516E88}"/>
                </a:ext>
              </a:extLst>
            </p:cNvPr>
            <p:cNvSpPr/>
            <p:nvPr/>
          </p:nvSpPr>
          <p:spPr>
            <a:xfrm>
              <a:off x="2354530" y="3612983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8BD6B51-3627-6441-A99C-B7EB28D5353B}"/>
                </a:ext>
              </a:extLst>
            </p:cNvPr>
            <p:cNvSpPr/>
            <p:nvPr/>
          </p:nvSpPr>
          <p:spPr>
            <a:xfrm>
              <a:off x="2354530" y="4354231"/>
              <a:ext cx="365760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72DEDB1-FB24-0143-9EC3-E6CB85D1A822}"/>
                </a:ext>
              </a:extLst>
            </p:cNvPr>
            <p:cNvSpPr/>
            <p:nvPr/>
          </p:nvSpPr>
          <p:spPr>
            <a:xfrm>
              <a:off x="2716668" y="3614205"/>
              <a:ext cx="1662037" cy="110578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pc="100" dirty="0"/>
                <a:t>RUNTIME</a:t>
              </a:r>
            </a:p>
            <a:p>
              <a:pPr algn="ctr"/>
              <a:r>
                <a:rPr lang="en-US" b="1" spc="100" dirty="0"/>
                <a:t>FUNCTION</a:t>
              </a:r>
            </a:p>
          </p:txBody>
        </p:sp>
      </p:grpSp>
      <p:sp>
        <p:nvSpPr>
          <p:cNvPr id="31" name="Stored Data 30">
            <a:extLst>
              <a:ext uri="{FF2B5EF4-FFF2-40B4-BE49-F238E27FC236}">
                <a16:creationId xmlns:a16="http://schemas.microsoft.com/office/drawing/2014/main" id="{0BC4BF15-1009-F148-BA46-7CD9F60D14FE}"/>
              </a:ext>
            </a:extLst>
          </p:cNvPr>
          <p:cNvSpPr/>
          <p:nvPr/>
        </p:nvSpPr>
        <p:spPr>
          <a:xfrm flipH="1">
            <a:off x="4262339" y="3469034"/>
            <a:ext cx="1119941" cy="376711"/>
          </a:xfrm>
          <a:prstGeom prst="flowChartOnlineStorag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8262C938-81D1-A74D-8624-CA9513852C57}"/>
              </a:ext>
            </a:extLst>
          </p:cNvPr>
          <p:cNvSpPr/>
          <p:nvPr/>
        </p:nvSpPr>
        <p:spPr>
          <a:xfrm>
            <a:off x="4615969" y="3251388"/>
            <a:ext cx="1573414" cy="792969"/>
          </a:xfrm>
          <a:prstGeom prst="rightArrow">
            <a:avLst/>
          </a:prstGeom>
          <a:solidFill>
            <a:srgbClr val="BAC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73C41E-9B29-564C-9372-FE4FC4001C24}"/>
              </a:ext>
            </a:extLst>
          </p:cNvPr>
          <p:cNvSpPr txBox="1"/>
          <p:nvPr/>
        </p:nvSpPr>
        <p:spPr>
          <a:xfrm>
            <a:off x="4663539" y="3284234"/>
            <a:ext cx="1477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Asymptotic</a:t>
            </a:r>
          </a:p>
          <a:p>
            <a:r>
              <a:rPr lang="en-US" sz="2000" b="1" dirty="0"/>
              <a:t>Analysis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D7F40CB-0FDA-E940-A6F6-0631CED91222}"/>
              </a:ext>
            </a:extLst>
          </p:cNvPr>
          <p:cNvSpPr/>
          <p:nvPr/>
        </p:nvSpPr>
        <p:spPr>
          <a:xfrm>
            <a:off x="4906931" y="1984119"/>
            <a:ext cx="762636" cy="762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Montserrat" pitchFamily="2" charset="77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68D668-0AAA-E14B-9973-A885C5CD7A23}"/>
              </a:ext>
            </a:extLst>
          </p:cNvPr>
          <p:cNvSpPr txBox="1"/>
          <p:nvPr/>
        </p:nvSpPr>
        <p:spPr>
          <a:xfrm>
            <a:off x="9610795" y="2087145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O(n)</a:t>
            </a:r>
          </a:p>
        </p:txBody>
      </p:sp>
      <p:pic>
        <p:nvPicPr>
          <p:cNvPr id="38" name="Content Placeholder 6">
            <a:extLst>
              <a:ext uri="{FF2B5EF4-FFF2-40B4-BE49-F238E27FC236}">
                <a16:creationId xmlns:a16="http://schemas.microsoft.com/office/drawing/2014/main" id="{F12D5CB0-E482-784C-A329-DD3C37265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4" y="4557617"/>
            <a:ext cx="3399030" cy="163380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435BA76-458E-4D47-A447-D3CE52BD7140}"/>
                  </a:ext>
                </a:extLst>
              </p:cNvPr>
              <p:cNvSpPr txBox="1"/>
              <p:nvPr/>
            </p:nvSpPr>
            <p:spPr>
              <a:xfrm>
                <a:off x="875189" y="4562896"/>
                <a:ext cx="557972" cy="349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435BA76-458E-4D47-A447-D3CE52BD7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89" y="4562896"/>
                <a:ext cx="557972" cy="349844"/>
              </a:xfrm>
              <a:prstGeom prst="rect">
                <a:avLst/>
              </a:prstGeom>
              <a:blipFill>
                <a:blip r:embed="rId4"/>
                <a:stretch>
                  <a:fillRect r="-4444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riangle 42">
            <a:extLst>
              <a:ext uri="{FF2B5EF4-FFF2-40B4-BE49-F238E27FC236}">
                <a16:creationId xmlns:a16="http://schemas.microsoft.com/office/drawing/2014/main" id="{9DF2E9DF-4BA3-B446-BC4F-2C80248115FB}"/>
              </a:ext>
            </a:extLst>
          </p:cNvPr>
          <p:cNvSpPr/>
          <p:nvPr/>
        </p:nvSpPr>
        <p:spPr>
          <a:xfrm rot="5400000">
            <a:off x="7006413" y="3531070"/>
            <a:ext cx="385780" cy="28401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CB159EB-84C3-9E4E-8CD1-867A6D15263D}"/>
              </a:ext>
            </a:extLst>
          </p:cNvPr>
          <p:cNvSpPr/>
          <p:nvPr/>
        </p:nvSpPr>
        <p:spPr>
          <a:xfrm>
            <a:off x="6298803" y="3102576"/>
            <a:ext cx="758495" cy="1105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iangle 44">
            <a:extLst>
              <a:ext uri="{FF2B5EF4-FFF2-40B4-BE49-F238E27FC236}">
                <a16:creationId xmlns:a16="http://schemas.microsoft.com/office/drawing/2014/main" id="{35BF323D-0F7D-B44A-9096-66D114EDC545}"/>
              </a:ext>
            </a:extLst>
          </p:cNvPr>
          <p:cNvSpPr/>
          <p:nvPr/>
        </p:nvSpPr>
        <p:spPr>
          <a:xfrm rot="5400000">
            <a:off x="7016148" y="4878770"/>
            <a:ext cx="385780" cy="28401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8D42D0A-358F-3341-BF89-44E287191DA4}"/>
              </a:ext>
            </a:extLst>
          </p:cNvPr>
          <p:cNvSpPr/>
          <p:nvPr/>
        </p:nvSpPr>
        <p:spPr>
          <a:xfrm>
            <a:off x="6308538" y="4450276"/>
            <a:ext cx="758495" cy="1105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FC7D736-5D7D-FF41-8A60-315902451E33}"/>
              </a:ext>
            </a:extLst>
          </p:cNvPr>
          <p:cNvGrpSpPr/>
          <p:nvPr/>
        </p:nvGrpSpPr>
        <p:grpSpPr>
          <a:xfrm>
            <a:off x="7067033" y="4464992"/>
            <a:ext cx="2343590" cy="1106838"/>
            <a:chOff x="7012434" y="3614205"/>
            <a:chExt cx="2343590" cy="110683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BD4184A-9151-BE48-A1AB-6E3B6B2D0868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pc="100" dirty="0"/>
                <a:t>TIGHT</a:t>
              </a:r>
            </a:p>
            <a:p>
              <a:pPr algn="ctr"/>
              <a:r>
                <a:rPr lang="en-US" b="1" spc="100" dirty="0"/>
                <a:t>BIG-OMEGA</a:t>
              </a:r>
              <a:endParaRPr lang="en-US" dirty="0"/>
            </a:p>
          </p:txBody>
        </p:sp>
        <p:sp>
          <p:nvSpPr>
            <p:cNvPr id="49" name="Collate 48">
              <a:extLst>
                <a:ext uri="{FF2B5EF4-FFF2-40B4-BE49-F238E27FC236}">
                  <a16:creationId xmlns:a16="http://schemas.microsoft.com/office/drawing/2014/main" id="{C09A1551-1868-B042-AC9F-1BF3B1C4AB83}"/>
                </a:ext>
              </a:extLst>
            </p:cNvPr>
            <p:cNvSpPr/>
            <p:nvPr/>
          </p:nvSpPr>
          <p:spPr>
            <a:xfrm>
              <a:off x="7012580" y="3974938"/>
              <a:ext cx="532515" cy="385780"/>
            </a:xfrm>
            <a:prstGeom prst="flowChartCollate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26401C7-285F-9646-9635-8EA4729FF34D}"/>
                </a:ext>
              </a:extLst>
            </p:cNvPr>
            <p:cNvSpPr/>
            <p:nvPr/>
          </p:nvSpPr>
          <p:spPr>
            <a:xfrm>
              <a:off x="7012434" y="3616465"/>
              <a:ext cx="365760" cy="365760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B3F2E9A-7299-EE49-AB28-B67602B7F1CE}"/>
                </a:ext>
              </a:extLst>
            </p:cNvPr>
            <p:cNvSpPr/>
            <p:nvPr/>
          </p:nvSpPr>
          <p:spPr>
            <a:xfrm>
              <a:off x="7012434" y="4355283"/>
              <a:ext cx="365760" cy="365760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iangle 51">
              <a:extLst>
                <a:ext uri="{FF2B5EF4-FFF2-40B4-BE49-F238E27FC236}">
                  <a16:creationId xmlns:a16="http://schemas.microsoft.com/office/drawing/2014/main" id="{3494A737-2757-3F47-A45D-4F891FE635EA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88F2228-3207-BC40-8970-2AC7A4DFD328}"/>
                  </a:ext>
                </a:extLst>
              </p:cNvPr>
              <p:cNvSpPr txBox="1"/>
              <p:nvPr/>
            </p:nvSpPr>
            <p:spPr>
              <a:xfrm>
                <a:off x="9610795" y="4752000"/>
                <a:ext cx="7344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(1)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88F2228-3207-BC40-8970-2AC7A4DFD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795" y="4752000"/>
                <a:ext cx="734496" cy="461665"/>
              </a:xfrm>
              <a:prstGeom prst="rect">
                <a:avLst/>
              </a:prstGeom>
              <a:blipFill>
                <a:blip r:embed="rId5"/>
                <a:stretch>
                  <a:fillRect l="-1695" t="-5263" r="-10169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B3596435-A421-2147-AF40-F8CFFFD06909}"/>
              </a:ext>
            </a:extLst>
          </p:cNvPr>
          <p:cNvGrpSpPr/>
          <p:nvPr/>
        </p:nvGrpSpPr>
        <p:grpSpPr>
          <a:xfrm>
            <a:off x="7022991" y="3101524"/>
            <a:ext cx="2343590" cy="1106838"/>
            <a:chOff x="7012434" y="3614205"/>
            <a:chExt cx="2343590" cy="110683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6E9519E-436D-6B40-9321-3554FD27A027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pc="100" dirty="0"/>
                <a:t>BIG-THETA</a:t>
              </a:r>
              <a:endParaRPr lang="en-US" dirty="0"/>
            </a:p>
          </p:txBody>
        </p:sp>
        <p:sp>
          <p:nvSpPr>
            <p:cNvPr id="56" name="Collate 55">
              <a:extLst>
                <a:ext uri="{FF2B5EF4-FFF2-40B4-BE49-F238E27FC236}">
                  <a16:creationId xmlns:a16="http://schemas.microsoft.com/office/drawing/2014/main" id="{E0B5635F-0E37-1D4C-BC64-83E392298F34}"/>
                </a:ext>
              </a:extLst>
            </p:cNvPr>
            <p:cNvSpPr/>
            <p:nvPr/>
          </p:nvSpPr>
          <p:spPr>
            <a:xfrm>
              <a:off x="7012580" y="3974938"/>
              <a:ext cx="532515" cy="385780"/>
            </a:xfrm>
            <a:prstGeom prst="flowChartCol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A8D90B9-E1B1-A84C-882B-3AB20D943226}"/>
                </a:ext>
              </a:extLst>
            </p:cNvPr>
            <p:cNvSpPr/>
            <p:nvPr/>
          </p:nvSpPr>
          <p:spPr>
            <a:xfrm>
              <a:off x="7012434" y="3616465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37C0A53-0D31-5D4F-BCB8-8DC731503111}"/>
                </a:ext>
              </a:extLst>
            </p:cNvPr>
            <p:cNvSpPr/>
            <p:nvPr/>
          </p:nvSpPr>
          <p:spPr>
            <a:xfrm>
              <a:off x="7012434" y="4355283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riangle 58">
              <a:extLst>
                <a:ext uri="{FF2B5EF4-FFF2-40B4-BE49-F238E27FC236}">
                  <a16:creationId xmlns:a16="http://schemas.microsoft.com/office/drawing/2014/main" id="{AF2406D6-B39C-4741-B79C-565B5E8EBF97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0B62636-E759-924F-9B31-4015422D6468}"/>
              </a:ext>
            </a:extLst>
          </p:cNvPr>
          <p:cNvSpPr txBox="1"/>
          <p:nvPr/>
        </p:nvSpPr>
        <p:spPr>
          <a:xfrm>
            <a:off x="9610795" y="3259271"/>
            <a:ext cx="2339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Does not exist for this function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9F51267-46BD-4C40-B913-6D4838C41CA3}"/>
              </a:ext>
            </a:extLst>
          </p:cNvPr>
          <p:cNvSpPr txBox="1"/>
          <p:nvPr/>
        </p:nvSpPr>
        <p:spPr>
          <a:xfrm>
            <a:off x="1888413" y="6216769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isPrime</a:t>
            </a:r>
            <a:r>
              <a:rPr lang="en-US" dirty="0"/>
              <a:t>()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E31EF44-C708-4C4D-8AE6-A873B24102B2}"/>
              </a:ext>
            </a:extLst>
          </p:cNvPr>
          <p:cNvSpPr txBox="1"/>
          <p:nvPr/>
        </p:nvSpPr>
        <p:spPr>
          <a:xfrm>
            <a:off x="4451750" y="6026760"/>
            <a:ext cx="7740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Big-Theta doesn’t always exist for every function! But the information that Big-Theta doesn’t exist can </a:t>
            </a:r>
            <a:r>
              <a:rPr lang="en-US" i="1" dirty="0"/>
              <a:t>itself</a:t>
            </a:r>
            <a:r>
              <a:rPr lang="en-US" dirty="0"/>
              <a:t> be a useful characterization of the function. </a:t>
            </a:r>
          </a:p>
        </p:txBody>
      </p:sp>
    </p:spTree>
    <p:extLst>
      <p:ext uri="{BB962C8B-B14F-4D97-AF65-F5344CB8AC3E}">
        <p14:creationId xmlns:p14="http://schemas.microsoft.com/office/powerpoint/2010/main" val="3577421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86F4-FFF9-F840-AD6D-F24DF0039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Analysis Roadmap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15B99D-508D-C745-8DD9-41DB4CCC50A5}"/>
              </a:ext>
            </a:extLst>
          </p:cNvPr>
          <p:cNvSpPr/>
          <p:nvPr/>
        </p:nvSpPr>
        <p:spPr>
          <a:xfrm>
            <a:off x="1706108" y="2294546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D9491C-20E4-D14F-8074-1BF2E001354D}"/>
              </a:ext>
            </a:extLst>
          </p:cNvPr>
          <p:cNvSpPr/>
          <p:nvPr/>
        </p:nvSpPr>
        <p:spPr>
          <a:xfrm>
            <a:off x="1706108" y="3034572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384CA4-F7A7-004E-ACC7-02B4A92025E5}"/>
              </a:ext>
            </a:extLst>
          </p:cNvPr>
          <p:cNvSpPr/>
          <p:nvPr/>
        </p:nvSpPr>
        <p:spPr>
          <a:xfrm>
            <a:off x="2071868" y="2294546"/>
            <a:ext cx="2455665" cy="1105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6D320E-6D95-9545-A7CA-D324EF215561}"/>
              </a:ext>
            </a:extLst>
          </p:cNvPr>
          <p:cNvSpPr/>
          <p:nvPr/>
        </p:nvSpPr>
        <p:spPr>
          <a:xfrm>
            <a:off x="6145936" y="2294546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14E99E-6FD2-454E-BE2A-E11B728B2C42}"/>
              </a:ext>
            </a:extLst>
          </p:cNvPr>
          <p:cNvSpPr/>
          <p:nvPr/>
        </p:nvSpPr>
        <p:spPr>
          <a:xfrm>
            <a:off x="6145936" y="3034572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ored Data 12">
            <a:extLst>
              <a:ext uri="{FF2B5EF4-FFF2-40B4-BE49-F238E27FC236}">
                <a16:creationId xmlns:a16="http://schemas.microsoft.com/office/drawing/2014/main" id="{82AC968E-2BF8-C442-9239-906B4FA60E15}"/>
              </a:ext>
            </a:extLst>
          </p:cNvPr>
          <p:cNvSpPr/>
          <p:nvPr/>
        </p:nvSpPr>
        <p:spPr>
          <a:xfrm flipH="1">
            <a:off x="5797910" y="2665974"/>
            <a:ext cx="1061359" cy="357006"/>
          </a:xfrm>
          <a:prstGeom prst="flowChartOnlineStorag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ored Data 13">
            <a:extLst>
              <a:ext uri="{FF2B5EF4-FFF2-40B4-BE49-F238E27FC236}">
                <a16:creationId xmlns:a16="http://schemas.microsoft.com/office/drawing/2014/main" id="{1EF9D611-F21B-884E-981E-22F15F6B85C9}"/>
              </a:ext>
            </a:extLst>
          </p:cNvPr>
          <p:cNvSpPr/>
          <p:nvPr/>
        </p:nvSpPr>
        <p:spPr>
          <a:xfrm flipH="1">
            <a:off x="3870919" y="2660306"/>
            <a:ext cx="965902" cy="381164"/>
          </a:xfrm>
          <a:prstGeom prst="flowChartOnlineStorag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ored Data 14">
            <a:extLst>
              <a:ext uri="{FF2B5EF4-FFF2-40B4-BE49-F238E27FC236}">
                <a16:creationId xmlns:a16="http://schemas.microsoft.com/office/drawing/2014/main" id="{CEA1F2F7-24A6-2F4B-B961-2714CF733E7B}"/>
              </a:ext>
            </a:extLst>
          </p:cNvPr>
          <p:cNvSpPr/>
          <p:nvPr/>
        </p:nvSpPr>
        <p:spPr>
          <a:xfrm flipH="1">
            <a:off x="4652448" y="2657861"/>
            <a:ext cx="1119941" cy="376711"/>
          </a:xfrm>
          <a:prstGeom prst="flowChartOnlineStorag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BBF47E-2423-694B-808A-BB0847DB4D22}"/>
              </a:ext>
            </a:extLst>
          </p:cNvPr>
          <p:cNvSpPr/>
          <p:nvPr/>
        </p:nvSpPr>
        <p:spPr>
          <a:xfrm>
            <a:off x="4522564" y="2293324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4F8B9E-E570-914D-AAE8-BDBC8991BDEA}"/>
              </a:ext>
            </a:extLst>
          </p:cNvPr>
          <p:cNvSpPr/>
          <p:nvPr/>
        </p:nvSpPr>
        <p:spPr>
          <a:xfrm>
            <a:off x="4522564" y="3034572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64D12D-4B35-C24D-BFFD-D884F5501AF4}"/>
              </a:ext>
            </a:extLst>
          </p:cNvPr>
          <p:cNvSpPr/>
          <p:nvPr/>
        </p:nvSpPr>
        <p:spPr>
          <a:xfrm>
            <a:off x="589008" y="2294546"/>
            <a:ext cx="1121652" cy="1105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CODE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9C2886-4334-0044-AE81-6E42C865A0CD}"/>
              </a:ext>
            </a:extLst>
          </p:cNvPr>
          <p:cNvSpPr/>
          <p:nvPr/>
        </p:nvSpPr>
        <p:spPr>
          <a:xfrm>
            <a:off x="1656936" y="2644252"/>
            <a:ext cx="418989" cy="3968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E9F38A-146A-514D-8EB4-2B8B1E0847E8}"/>
              </a:ext>
            </a:extLst>
          </p:cNvPr>
          <p:cNvSpPr/>
          <p:nvPr/>
        </p:nvSpPr>
        <p:spPr>
          <a:xfrm>
            <a:off x="222748" y="2294546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1F5484-A1AA-A644-B0CC-A6BB3FE6CC7C}"/>
              </a:ext>
            </a:extLst>
          </p:cNvPr>
          <p:cNvSpPr/>
          <p:nvPr/>
        </p:nvSpPr>
        <p:spPr>
          <a:xfrm>
            <a:off x="222747" y="3034572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B0486FB9-5913-4846-B0A5-231E2D8758D4}"/>
              </a:ext>
            </a:extLst>
          </p:cNvPr>
          <p:cNvSpPr/>
          <p:nvPr/>
        </p:nvSpPr>
        <p:spPr>
          <a:xfrm>
            <a:off x="2294956" y="2436634"/>
            <a:ext cx="2044962" cy="792969"/>
          </a:xfrm>
          <a:prstGeom prst="rightArrow">
            <a:avLst/>
          </a:prstGeom>
          <a:solidFill>
            <a:srgbClr val="BAC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A286D8-9A18-6C43-9E24-B9E99B819060}"/>
              </a:ext>
            </a:extLst>
          </p:cNvPr>
          <p:cNvSpPr txBox="1"/>
          <p:nvPr/>
        </p:nvSpPr>
        <p:spPr>
          <a:xfrm>
            <a:off x="2445742" y="2671728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Code Modeling</a:t>
            </a:r>
          </a:p>
        </p:txBody>
      </p:sp>
      <p:sp>
        <p:nvSpPr>
          <p:cNvPr id="27" name="Stored Data 26">
            <a:extLst>
              <a:ext uri="{FF2B5EF4-FFF2-40B4-BE49-F238E27FC236}">
                <a16:creationId xmlns:a16="http://schemas.microsoft.com/office/drawing/2014/main" id="{BAD95762-449F-6A46-BD5C-ADD33DB358EF}"/>
              </a:ext>
            </a:extLst>
          </p:cNvPr>
          <p:cNvSpPr/>
          <p:nvPr/>
        </p:nvSpPr>
        <p:spPr>
          <a:xfrm flipH="1">
            <a:off x="5385422" y="2655279"/>
            <a:ext cx="1119941" cy="376711"/>
          </a:xfrm>
          <a:prstGeom prst="flowChartOnlineStorag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8658FE-5880-304A-8A8B-496D438D3DDC}"/>
              </a:ext>
            </a:extLst>
          </p:cNvPr>
          <p:cNvSpPr/>
          <p:nvPr/>
        </p:nvSpPr>
        <p:spPr>
          <a:xfrm>
            <a:off x="4884702" y="2294546"/>
            <a:ext cx="1662037" cy="1105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00" dirty="0"/>
              <a:t>RUNTIME</a:t>
            </a:r>
          </a:p>
          <a:p>
            <a:pPr algn="ctr"/>
            <a:r>
              <a:rPr lang="en-US" b="1" spc="100" dirty="0"/>
              <a:t>FUNCTION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6776242-1B69-7343-B577-091EAD3EE246}"/>
              </a:ext>
            </a:extLst>
          </p:cNvPr>
          <p:cNvSpPr/>
          <p:nvPr/>
        </p:nvSpPr>
        <p:spPr>
          <a:xfrm>
            <a:off x="2749804" y="1727882"/>
            <a:ext cx="762636" cy="762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Montserrat" pitchFamily="2" charset="77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E87312-CA7D-EF4D-9F10-437D572CBBAA}"/>
              </a:ext>
            </a:extLst>
          </p:cNvPr>
          <p:cNvSpPr txBox="1"/>
          <p:nvPr/>
        </p:nvSpPr>
        <p:spPr>
          <a:xfrm>
            <a:off x="180932" y="3478151"/>
            <a:ext cx="26693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for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&lt; n;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a[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 = 1;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b[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 = 2;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8A4FCA-50B3-BF4D-8A35-978389D68BB5}"/>
              </a:ext>
            </a:extLst>
          </p:cNvPr>
          <p:cNvSpPr txBox="1"/>
          <p:nvPr/>
        </p:nvSpPr>
        <p:spPr>
          <a:xfrm>
            <a:off x="5078903" y="3450674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f(n) = 2n</a:t>
            </a:r>
          </a:p>
        </p:txBody>
      </p:sp>
      <p:sp>
        <p:nvSpPr>
          <p:cNvPr id="37" name="Trapezoid 36">
            <a:extLst>
              <a:ext uri="{FF2B5EF4-FFF2-40B4-BE49-F238E27FC236}">
                <a16:creationId xmlns:a16="http://schemas.microsoft.com/office/drawing/2014/main" id="{EF1C1BFD-B54A-FE43-9FA5-63220D269FF1}"/>
              </a:ext>
            </a:extLst>
          </p:cNvPr>
          <p:cNvSpPr/>
          <p:nvPr/>
        </p:nvSpPr>
        <p:spPr>
          <a:xfrm rot="16200000">
            <a:off x="6102916" y="1750563"/>
            <a:ext cx="3800753" cy="2201056"/>
          </a:xfrm>
          <a:prstGeom prst="trapezoid">
            <a:avLst>
              <a:gd name="adj" fmla="val 61673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5D2CA267-97ED-9D4E-B4CA-833160EBFD66}"/>
              </a:ext>
            </a:extLst>
          </p:cNvPr>
          <p:cNvSpPr/>
          <p:nvPr/>
        </p:nvSpPr>
        <p:spPr>
          <a:xfrm rot="5400000">
            <a:off x="9795548" y="1388427"/>
            <a:ext cx="385780" cy="28401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56F8450-9037-8741-9ACA-DCC6576A19C3}"/>
              </a:ext>
            </a:extLst>
          </p:cNvPr>
          <p:cNvSpPr/>
          <p:nvPr/>
        </p:nvSpPr>
        <p:spPr>
          <a:xfrm>
            <a:off x="6541810" y="2306148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A5AF952-C22C-364F-8BFB-C0B75504CB6B}"/>
              </a:ext>
            </a:extLst>
          </p:cNvPr>
          <p:cNvSpPr/>
          <p:nvPr/>
        </p:nvSpPr>
        <p:spPr>
          <a:xfrm>
            <a:off x="6541486" y="3034572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096B28-8597-2C4F-ADF2-DECEA02B948D}"/>
              </a:ext>
            </a:extLst>
          </p:cNvPr>
          <p:cNvSpPr/>
          <p:nvPr/>
        </p:nvSpPr>
        <p:spPr>
          <a:xfrm>
            <a:off x="9087938" y="959933"/>
            <a:ext cx="758495" cy="1105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0264EDB-79C0-5A4F-944E-7E79A47B8DC7}"/>
              </a:ext>
            </a:extLst>
          </p:cNvPr>
          <p:cNvGrpSpPr/>
          <p:nvPr/>
        </p:nvGrpSpPr>
        <p:grpSpPr>
          <a:xfrm>
            <a:off x="9836698" y="959407"/>
            <a:ext cx="2343590" cy="1106838"/>
            <a:chOff x="7012434" y="3614205"/>
            <a:chExt cx="2343590" cy="110683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DE35F09-230A-CB49-8CC0-D7A4B3320CDE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pc="100" dirty="0"/>
                <a:t>TIGHT</a:t>
              </a:r>
            </a:p>
            <a:p>
              <a:pPr algn="ctr"/>
              <a:r>
                <a:rPr lang="en-US" b="1" spc="100" dirty="0"/>
                <a:t>BIG-OH</a:t>
              </a:r>
              <a:endParaRPr lang="en-US" dirty="0"/>
            </a:p>
          </p:txBody>
        </p:sp>
        <p:sp>
          <p:nvSpPr>
            <p:cNvPr id="44" name="Collate 43">
              <a:extLst>
                <a:ext uri="{FF2B5EF4-FFF2-40B4-BE49-F238E27FC236}">
                  <a16:creationId xmlns:a16="http://schemas.microsoft.com/office/drawing/2014/main" id="{F284DD60-C07E-B147-9E4E-D19CCF9FEC82}"/>
                </a:ext>
              </a:extLst>
            </p:cNvPr>
            <p:cNvSpPr/>
            <p:nvPr/>
          </p:nvSpPr>
          <p:spPr>
            <a:xfrm>
              <a:off x="7012580" y="3974938"/>
              <a:ext cx="532515" cy="385780"/>
            </a:xfrm>
            <a:prstGeom prst="flowChartCol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4C778BD-BC6C-9440-8563-0B929F297BBC}"/>
                </a:ext>
              </a:extLst>
            </p:cNvPr>
            <p:cNvSpPr/>
            <p:nvPr/>
          </p:nvSpPr>
          <p:spPr>
            <a:xfrm>
              <a:off x="7012434" y="3616465"/>
              <a:ext cx="365760" cy="3657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C9B6128-B54A-D14F-B1FE-CC9922577289}"/>
                </a:ext>
              </a:extLst>
            </p:cNvPr>
            <p:cNvSpPr/>
            <p:nvPr/>
          </p:nvSpPr>
          <p:spPr>
            <a:xfrm>
              <a:off x="7012434" y="4355283"/>
              <a:ext cx="365760" cy="3657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iangle 46">
              <a:extLst>
                <a:ext uri="{FF2B5EF4-FFF2-40B4-BE49-F238E27FC236}">
                  <a16:creationId xmlns:a16="http://schemas.microsoft.com/office/drawing/2014/main" id="{5E641D8F-B6F1-014B-B366-D7C381DB4A85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Stored Data 54">
            <a:extLst>
              <a:ext uri="{FF2B5EF4-FFF2-40B4-BE49-F238E27FC236}">
                <a16:creationId xmlns:a16="http://schemas.microsoft.com/office/drawing/2014/main" id="{B4D7ACCF-EDF2-7F4C-AB7A-FA66B325D5C6}"/>
              </a:ext>
            </a:extLst>
          </p:cNvPr>
          <p:cNvSpPr/>
          <p:nvPr/>
        </p:nvSpPr>
        <p:spPr>
          <a:xfrm flipH="1">
            <a:off x="6648574" y="2657796"/>
            <a:ext cx="1119941" cy="376711"/>
          </a:xfrm>
          <a:prstGeom prst="flowChartOnlineStorag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>
            <a:extLst>
              <a:ext uri="{FF2B5EF4-FFF2-40B4-BE49-F238E27FC236}">
                <a16:creationId xmlns:a16="http://schemas.microsoft.com/office/drawing/2014/main" id="{F58D939C-F7CF-AC4C-B404-0B0DD3FD00F5}"/>
              </a:ext>
            </a:extLst>
          </p:cNvPr>
          <p:cNvSpPr/>
          <p:nvPr/>
        </p:nvSpPr>
        <p:spPr>
          <a:xfrm>
            <a:off x="7395369" y="2456012"/>
            <a:ext cx="1573414" cy="792969"/>
          </a:xfrm>
          <a:prstGeom prst="rightArrow">
            <a:avLst/>
          </a:prstGeom>
          <a:solidFill>
            <a:srgbClr val="BAC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3FEB939-17BE-EF4A-A290-C29073D2B490}"/>
              </a:ext>
            </a:extLst>
          </p:cNvPr>
          <p:cNvSpPr txBox="1"/>
          <p:nvPr/>
        </p:nvSpPr>
        <p:spPr>
          <a:xfrm>
            <a:off x="7442939" y="2488858"/>
            <a:ext cx="1477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Asymptotic</a:t>
            </a:r>
          </a:p>
          <a:p>
            <a:r>
              <a:rPr lang="en-US" sz="2000" b="1" dirty="0"/>
              <a:t>Analysis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A38C1E6-D9E3-514E-94D1-A2509761D083}"/>
              </a:ext>
            </a:extLst>
          </p:cNvPr>
          <p:cNvSpPr/>
          <p:nvPr/>
        </p:nvSpPr>
        <p:spPr>
          <a:xfrm>
            <a:off x="7555278" y="1315044"/>
            <a:ext cx="762636" cy="762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Montserrat" pitchFamily="2" charset="77"/>
              </a:rPr>
              <a:t>2</a:t>
            </a:r>
          </a:p>
        </p:txBody>
      </p:sp>
      <p:sp>
        <p:nvSpPr>
          <p:cNvPr id="59" name="Triangle 58">
            <a:extLst>
              <a:ext uri="{FF2B5EF4-FFF2-40B4-BE49-F238E27FC236}">
                <a16:creationId xmlns:a16="http://schemas.microsoft.com/office/drawing/2014/main" id="{F4081E75-2DE2-8348-9FC7-8BC3F3BED259}"/>
              </a:ext>
            </a:extLst>
          </p:cNvPr>
          <p:cNvSpPr/>
          <p:nvPr/>
        </p:nvSpPr>
        <p:spPr>
          <a:xfrm rot="5400000">
            <a:off x="9785813" y="2735694"/>
            <a:ext cx="385780" cy="28401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6D61E28-3E13-9B46-81B4-8D4DF359AD05}"/>
              </a:ext>
            </a:extLst>
          </p:cNvPr>
          <p:cNvSpPr/>
          <p:nvPr/>
        </p:nvSpPr>
        <p:spPr>
          <a:xfrm>
            <a:off x="9078203" y="2307200"/>
            <a:ext cx="758495" cy="1105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riangle 60">
            <a:extLst>
              <a:ext uri="{FF2B5EF4-FFF2-40B4-BE49-F238E27FC236}">
                <a16:creationId xmlns:a16="http://schemas.microsoft.com/office/drawing/2014/main" id="{03DF225A-A332-B84F-ACC4-7588BABB9A27}"/>
              </a:ext>
            </a:extLst>
          </p:cNvPr>
          <p:cNvSpPr/>
          <p:nvPr/>
        </p:nvSpPr>
        <p:spPr>
          <a:xfrm rot="5400000">
            <a:off x="9795548" y="4083394"/>
            <a:ext cx="385780" cy="28401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3709448-7B05-984A-92EC-2F1B30F64258}"/>
              </a:ext>
            </a:extLst>
          </p:cNvPr>
          <p:cNvSpPr/>
          <p:nvPr/>
        </p:nvSpPr>
        <p:spPr>
          <a:xfrm>
            <a:off x="9087938" y="3654900"/>
            <a:ext cx="758495" cy="1105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A1E18B8-2A8B-384D-899D-CC2FE4BF38CC}"/>
              </a:ext>
            </a:extLst>
          </p:cNvPr>
          <p:cNvGrpSpPr/>
          <p:nvPr/>
        </p:nvGrpSpPr>
        <p:grpSpPr>
          <a:xfrm>
            <a:off x="9846433" y="3669616"/>
            <a:ext cx="2343590" cy="1106838"/>
            <a:chOff x="7012434" y="3614205"/>
            <a:chExt cx="2343590" cy="110683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E6C1930-9EAA-714F-973D-0400A3DF7014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pc="100" dirty="0"/>
                <a:t>TIGHT</a:t>
              </a:r>
            </a:p>
            <a:p>
              <a:pPr algn="ctr"/>
              <a:r>
                <a:rPr lang="en-US" b="1" spc="100" dirty="0"/>
                <a:t>BIG-OMEGA</a:t>
              </a:r>
              <a:endParaRPr lang="en-US" dirty="0"/>
            </a:p>
          </p:txBody>
        </p:sp>
        <p:sp>
          <p:nvSpPr>
            <p:cNvPr id="65" name="Collate 64">
              <a:extLst>
                <a:ext uri="{FF2B5EF4-FFF2-40B4-BE49-F238E27FC236}">
                  <a16:creationId xmlns:a16="http://schemas.microsoft.com/office/drawing/2014/main" id="{EFF9DA9C-7F9B-E849-B3C4-210CEA98DCBA}"/>
                </a:ext>
              </a:extLst>
            </p:cNvPr>
            <p:cNvSpPr/>
            <p:nvPr/>
          </p:nvSpPr>
          <p:spPr>
            <a:xfrm>
              <a:off x="7012580" y="3974938"/>
              <a:ext cx="532515" cy="385780"/>
            </a:xfrm>
            <a:prstGeom prst="flowChartCollate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F95FD7E-8D4C-CF48-800C-EC6BAFBD79A5}"/>
                </a:ext>
              </a:extLst>
            </p:cNvPr>
            <p:cNvSpPr/>
            <p:nvPr/>
          </p:nvSpPr>
          <p:spPr>
            <a:xfrm>
              <a:off x="7012434" y="3616465"/>
              <a:ext cx="365760" cy="365760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AA6DAE-F032-6541-9A00-D11249272610}"/>
                </a:ext>
              </a:extLst>
            </p:cNvPr>
            <p:cNvSpPr/>
            <p:nvPr/>
          </p:nvSpPr>
          <p:spPr>
            <a:xfrm>
              <a:off x="7012434" y="4355283"/>
              <a:ext cx="365760" cy="365760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iangle 67">
              <a:extLst>
                <a:ext uri="{FF2B5EF4-FFF2-40B4-BE49-F238E27FC236}">
                  <a16:creationId xmlns:a16="http://schemas.microsoft.com/office/drawing/2014/main" id="{4552EF78-AAAF-CA47-BF38-CDB1DA40BEC0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D6644B0-7D40-EF46-A671-6E189A621403}"/>
              </a:ext>
            </a:extLst>
          </p:cNvPr>
          <p:cNvGrpSpPr/>
          <p:nvPr/>
        </p:nvGrpSpPr>
        <p:grpSpPr>
          <a:xfrm>
            <a:off x="9802391" y="2306148"/>
            <a:ext cx="2343590" cy="1106838"/>
            <a:chOff x="7012434" y="3614205"/>
            <a:chExt cx="2343590" cy="1106838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1F2E0E7-016F-C445-8708-B9D588FD6B14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pc="100" dirty="0"/>
                <a:t>BIG-THETA</a:t>
              </a:r>
              <a:endParaRPr lang="en-US" dirty="0"/>
            </a:p>
          </p:txBody>
        </p:sp>
        <p:sp>
          <p:nvSpPr>
            <p:cNvPr id="71" name="Collate 70">
              <a:extLst>
                <a:ext uri="{FF2B5EF4-FFF2-40B4-BE49-F238E27FC236}">
                  <a16:creationId xmlns:a16="http://schemas.microsoft.com/office/drawing/2014/main" id="{9C305C2D-27AB-AE45-BBE9-E4105D3D246E}"/>
                </a:ext>
              </a:extLst>
            </p:cNvPr>
            <p:cNvSpPr/>
            <p:nvPr/>
          </p:nvSpPr>
          <p:spPr>
            <a:xfrm>
              <a:off x="7012580" y="3974938"/>
              <a:ext cx="532515" cy="385780"/>
            </a:xfrm>
            <a:prstGeom prst="flowChartCol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0E49BEE-E267-1D41-AF18-AF0E4EF34782}"/>
                </a:ext>
              </a:extLst>
            </p:cNvPr>
            <p:cNvSpPr/>
            <p:nvPr/>
          </p:nvSpPr>
          <p:spPr>
            <a:xfrm>
              <a:off x="7012434" y="3616465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483397-23F5-C542-9DCF-7DC236EE72B5}"/>
                </a:ext>
              </a:extLst>
            </p:cNvPr>
            <p:cNvSpPr/>
            <p:nvPr/>
          </p:nvSpPr>
          <p:spPr>
            <a:xfrm>
              <a:off x="7012434" y="4355283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riangle 73">
              <a:extLst>
                <a:ext uri="{FF2B5EF4-FFF2-40B4-BE49-F238E27FC236}">
                  <a16:creationId xmlns:a16="http://schemas.microsoft.com/office/drawing/2014/main" id="{29AF1104-01FE-F547-BDC5-254FA6AA6491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C34C2638-337F-3F41-BF56-C3DB323132F9}"/>
              </a:ext>
            </a:extLst>
          </p:cNvPr>
          <p:cNvSpPr txBox="1"/>
          <p:nvPr/>
        </p:nvSpPr>
        <p:spPr>
          <a:xfrm>
            <a:off x="11349728" y="1700485"/>
            <a:ext cx="84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O(n)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155CB14-EF3A-B141-8894-FE556356C556}"/>
                  </a:ext>
                </a:extLst>
              </p:cNvPr>
              <p:cNvSpPr txBox="1"/>
              <p:nvPr/>
            </p:nvSpPr>
            <p:spPr>
              <a:xfrm>
                <a:off x="11377186" y="4375642"/>
                <a:ext cx="8451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(n)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155CB14-EF3A-B141-8894-FE556356C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7186" y="4375642"/>
                <a:ext cx="845103" cy="461665"/>
              </a:xfrm>
              <a:prstGeom prst="rect">
                <a:avLst/>
              </a:prstGeom>
              <a:blipFill>
                <a:blip r:embed="rId3"/>
                <a:stretch>
                  <a:fillRect l="-1493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71A548B2-E43F-584A-B3D3-3325E82E119C}"/>
              </a:ext>
            </a:extLst>
          </p:cNvPr>
          <p:cNvSpPr txBox="1"/>
          <p:nvPr/>
        </p:nvSpPr>
        <p:spPr>
          <a:xfrm>
            <a:off x="11349728" y="3063078"/>
            <a:ext cx="862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Θ</a:t>
            </a:r>
            <a:r>
              <a:rPr lang="en-US" sz="2400" dirty="0"/>
              <a:t>(n)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F2DA53F-5999-3545-AD17-D5B9FAF9FFD7}"/>
              </a:ext>
            </a:extLst>
          </p:cNvPr>
          <p:cNvSpPr txBox="1"/>
          <p:nvPr/>
        </p:nvSpPr>
        <p:spPr>
          <a:xfrm>
            <a:off x="5715720" y="5307121"/>
            <a:ext cx="5477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just finished building this tool to characterize a function in terms of some useful bounds!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64CF6AA-CB3B-7A47-907F-3C942B40A5C1}"/>
              </a:ext>
            </a:extLst>
          </p:cNvPr>
          <p:cNvSpPr txBox="1"/>
          <p:nvPr/>
        </p:nvSpPr>
        <p:spPr>
          <a:xfrm>
            <a:off x="661599" y="5307121"/>
            <a:ext cx="4550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Now, let’s look at this tool in more depth. How exactly are we coming up with that function?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B202304-1EA5-3A47-98C5-CF8F2A4CB039}"/>
              </a:ext>
            </a:extLst>
          </p:cNvPr>
          <p:cNvCxnSpPr>
            <a:cxnSpLocks/>
          </p:cNvCxnSpPr>
          <p:nvPr/>
        </p:nvCxnSpPr>
        <p:spPr>
          <a:xfrm>
            <a:off x="7900788" y="4285728"/>
            <a:ext cx="1" cy="931479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ED0325D-E374-D64F-B236-80154D9E7914}"/>
              </a:ext>
            </a:extLst>
          </p:cNvPr>
          <p:cNvCxnSpPr>
            <a:cxnSpLocks/>
          </p:cNvCxnSpPr>
          <p:nvPr/>
        </p:nvCxnSpPr>
        <p:spPr>
          <a:xfrm>
            <a:off x="3125875" y="3605978"/>
            <a:ext cx="0" cy="167931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19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Big-O, Big-Omega, Big-Theta</a:t>
            </a:r>
          </a:p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5"/>
                </a:solidFill>
              </a:rPr>
              <a:t>Case Study: Linear Search</a:t>
            </a:r>
          </a:p>
          <a:p>
            <a:pPr>
              <a:spcAft>
                <a:spcPts val="1000"/>
              </a:spcAft>
            </a:pPr>
            <a:r>
              <a:rPr lang="en-US" dirty="0"/>
              <a:t>A New Tool: Case Analysis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228181" y="208105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90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B1963AB-0AC5-444D-99EF-B2468360213A}"/>
              </a:ext>
            </a:extLst>
          </p:cNvPr>
          <p:cNvSpPr/>
          <p:nvPr/>
        </p:nvSpPr>
        <p:spPr>
          <a:xfrm>
            <a:off x="893372" y="2062480"/>
            <a:ext cx="6218627" cy="2843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44AF9D-5BEF-F747-863D-DED15078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Linear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B9FBE-E4A1-B846-BA96-E8D01CAC3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6375400" cy="580704"/>
          </a:xfrm>
        </p:spPr>
        <p:txBody>
          <a:bodyPr/>
          <a:lstStyle/>
          <a:p>
            <a:r>
              <a:rPr lang="en-US" dirty="0"/>
              <a:t>Let’s analyze this realistic piece of code!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FFB67-F669-9C43-8B16-567236B4D0E8}"/>
              </a:ext>
            </a:extLst>
          </p:cNvPr>
          <p:cNvSpPr txBox="1"/>
          <p:nvPr/>
        </p:nvSpPr>
        <p:spPr>
          <a:xfrm>
            <a:off x="1010682" y="2184401"/>
            <a:ext cx="596830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linearSearch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(int[]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int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toFind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for (int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arr.length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	if 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 ==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toFind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	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}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return -1;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506BE6-3B08-844B-9448-42DA6DE14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88472"/>
              </p:ext>
            </p:extLst>
          </p:nvPr>
        </p:nvGraphicFramePr>
        <p:xfrm>
          <a:off x="8717518" y="2131061"/>
          <a:ext cx="2463800" cy="499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60">
                  <a:extLst>
                    <a:ext uri="{9D8B030D-6E8A-4147-A177-3AD203B41FA5}">
                      <a16:colId xmlns:a16="http://schemas.microsoft.com/office/drawing/2014/main" val="3260341141"/>
                    </a:ext>
                  </a:extLst>
                </a:gridCol>
                <a:gridCol w="492760">
                  <a:extLst>
                    <a:ext uri="{9D8B030D-6E8A-4147-A177-3AD203B41FA5}">
                      <a16:colId xmlns:a16="http://schemas.microsoft.com/office/drawing/2014/main" val="1735948402"/>
                    </a:ext>
                  </a:extLst>
                </a:gridCol>
                <a:gridCol w="492760">
                  <a:extLst>
                    <a:ext uri="{9D8B030D-6E8A-4147-A177-3AD203B41FA5}">
                      <a16:colId xmlns:a16="http://schemas.microsoft.com/office/drawing/2014/main" val="625264168"/>
                    </a:ext>
                  </a:extLst>
                </a:gridCol>
                <a:gridCol w="492760">
                  <a:extLst>
                    <a:ext uri="{9D8B030D-6E8A-4147-A177-3AD203B41FA5}">
                      <a16:colId xmlns:a16="http://schemas.microsoft.com/office/drawing/2014/main" val="2478281510"/>
                    </a:ext>
                  </a:extLst>
                </a:gridCol>
                <a:gridCol w="492760">
                  <a:extLst>
                    <a:ext uri="{9D8B030D-6E8A-4147-A177-3AD203B41FA5}">
                      <a16:colId xmlns:a16="http://schemas.microsoft.com/office/drawing/2014/main" val="3231880411"/>
                    </a:ext>
                  </a:extLst>
                </a:gridCol>
              </a:tblGrid>
              <a:tr h="49953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3811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99DDA1B-13F3-C148-9E48-DBFE85B43DC1}"/>
              </a:ext>
            </a:extLst>
          </p:cNvPr>
          <p:cNvSpPr txBox="1"/>
          <p:nvPr/>
        </p:nvSpPr>
        <p:spPr>
          <a:xfrm>
            <a:off x="8184931" y="2196162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9BCEF-8399-5846-8992-6C4A1D3D474D}"/>
              </a:ext>
            </a:extLst>
          </p:cNvPr>
          <p:cNvSpPr txBox="1"/>
          <p:nvPr/>
        </p:nvSpPr>
        <p:spPr>
          <a:xfrm>
            <a:off x="7856957" y="1535715"/>
            <a:ext cx="783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toFind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BF6BB-114D-6849-9C26-D85879EBD2CC}"/>
              </a:ext>
            </a:extLst>
          </p:cNvPr>
          <p:cNvSpPr txBox="1"/>
          <p:nvPr/>
        </p:nvSpPr>
        <p:spPr>
          <a:xfrm>
            <a:off x="8782575" y="1535715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DB692E-2ED3-DE4C-BB73-7242F88A2372}"/>
              </a:ext>
            </a:extLst>
          </p:cNvPr>
          <p:cNvSpPr txBox="1">
            <a:spLocks/>
          </p:cNvSpPr>
          <p:nvPr/>
        </p:nvSpPr>
        <p:spPr>
          <a:xfrm>
            <a:off x="838200" y="5046724"/>
            <a:ext cx="6375400" cy="1506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What’s the first step?</a:t>
            </a:r>
          </a:p>
          <a:p>
            <a:pPr lvl="1"/>
            <a:r>
              <a:rPr lang="en-US" dirty="0"/>
              <a:t>We have code, so we need to convert to a function describing its runtime</a:t>
            </a:r>
          </a:p>
          <a:p>
            <a:pPr lvl="1"/>
            <a:r>
              <a:rPr lang="en-US" dirty="0"/>
              <a:t>Then we know we can use asymptotic analysis to get bounds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2922DD7-F519-8F47-B478-004DF69CA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603702"/>
              </p:ext>
            </p:extLst>
          </p:nvPr>
        </p:nvGraphicFramePr>
        <p:xfrm>
          <a:off x="8717518" y="4703187"/>
          <a:ext cx="2463800" cy="499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60">
                  <a:extLst>
                    <a:ext uri="{9D8B030D-6E8A-4147-A177-3AD203B41FA5}">
                      <a16:colId xmlns:a16="http://schemas.microsoft.com/office/drawing/2014/main" val="3260341141"/>
                    </a:ext>
                  </a:extLst>
                </a:gridCol>
                <a:gridCol w="492760">
                  <a:extLst>
                    <a:ext uri="{9D8B030D-6E8A-4147-A177-3AD203B41FA5}">
                      <a16:colId xmlns:a16="http://schemas.microsoft.com/office/drawing/2014/main" val="1735948402"/>
                    </a:ext>
                  </a:extLst>
                </a:gridCol>
                <a:gridCol w="492760">
                  <a:extLst>
                    <a:ext uri="{9D8B030D-6E8A-4147-A177-3AD203B41FA5}">
                      <a16:colId xmlns:a16="http://schemas.microsoft.com/office/drawing/2014/main" val="625264168"/>
                    </a:ext>
                  </a:extLst>
                </a:gridCol>
                <a:gridCol w="492760">
                  <a:extLst>
                    <a:ext uri="{9D8B030D-6E8A-4147-A177-3AD203B41FA5}">
                      <a16:colId xmlns:a16="http://schemas.microsoft.com/office/drawing/2014/main" val="2478281510"/>
                    </a:ext>
                  </a:extLst>
                </a:gridCol>
                <a:gridCol w="492760">
                  <a:extLst>
                    <a:ext uri="{9D8B030D-6E8A-4147-A177-3AD203B41FA5}">
                      <a16:colId xmlns:a16="http://schemas.microsoft.com/office/drawing/2014/main" val="3231880411"/>
                    </a:ext>
                  </a:extLst>
                </a:gridCol>
              </a:tblGrid>
              <a:tr h="49953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38110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73C1F2-0A52-2D4E-9F71-C7F7E5A2855A}"/>
              </a:ext>
            </a:extLst>
          </p:cNvPr>
          <p:cNvSpPr txBox="1"/>
          <p:nvPr/>
        </p:nvSpPr>
        <p:spPr>
          <a:xfrm>
            <a:off x="8184931" y="4768288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308A0D-7417-C24A-B466-954A4F8B2798}"/>
              </a:ext>
            </a:extLst>
          </p:cNvPr>
          <p:cNvSpPr txBox="1"/>
          <p:nvPr/>
        </p:nvSpPr>
        <p:spPr>
          <a:xfrm>
            <a:off x="7856957" y="4107841"/>
            <a:ext cx="783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toFind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FEBA9-8A73-8049-978E-D2DDDD010B10}"/>
              </a:ext>
            </a:extLst>
          </p:cNvPr>
          <p:cNvSpPr txBox="1"/>
          <p:nvPr/>
        </p:nvSpPr>
        <p:spPr>
          <a:xfrm>
            <a:off x="8782575" y="4107841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9C2528-6764-D847-81DB-3B0EDD6C5336}"/>
              </a:ext>
            </a:extLst>
          </p:cNvPr>
          <p:cNvGrpSpPr/>
          <p:nvPr/>
        </p:nvGrpSpPr>
        <p:grpSpPr>
          <a:xfrm>
            <a:off x="8675658" y="2748171"/>
            <a:ext cx="539565" cy="446992"/>
            <a:chOff x="8675658" y="2748171"/>
            <a:chExt cx="539565" cy="446992"/>
          </a:xfrm>
        </p:grpSpPr>
        <p:sp>
          <p:nvSpPr>
            <p:cNvPr id="15" name="Up Arrow 14">
              <a:extLst>
                <a:ext uri="{FF2B5EF4-FFF2-40B4-BE49-F238E27FC236}">
                  <a16:creationId xmlns:a16="http://schemas.microsoft.com/office/drawing/2014/main" id="{9047CDE2-0F8E-0B4B-A37C-23BE8A445F2D}"/>
                </a:ext>
              </a:extLst>
            </p:cNvPr>
            <p:cNvSpPr/>
            <p:nvPr/>
          </p:nvSpPr>
          <p:spPr>
            <a:xfrm>
              <a:off x="8675658" y="2748171"/>
              <a:ext cx="539565" cy="446992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AECAFC-D1C0-DB42-B4DF-E7F7C2EB2BD3}"/>
                </a:ext>
              </a:extLst>
            </p:cNvPr>
            <p:cNvSpPr txBox="1"/>
            <p:nvPr/>
          </p:nvSpPr>
          <p:spPr>
            <a:xfrm>
              <a:off x="8757090" y="2825831"/>
              <a:ext cx="37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D58A63C-9473-EC40-BD54-457B3CF4C9B7}"/>
              </a:ext>
            </a:extLst>
          </p:cNvPr>
          <p:cNvGrpSpPr/>
          <p:nvPr/>
        </p:nvGrpSpPr>
        <p:grpSpPr>
          <a:xfrm>
            <a:off x="8675658" y="5322285"/>
            <a:ext cx="539565" cy="446992"/>
            <a:chOff x="8675658" y="2748171"/>
            <a:chExt cx="539565" cy="446992"/>
          </a:xfrm>
        </p:grpSpPr>
        <p:sp>
          <p:nvSpPr>
            <p:cNvPr id="19" name="Up Arrow 18">
              <a:extLst>
                <a:ext uri="{FF2B5EF4-FFF2-40B4-BE49-F238E27FC236}">
                  <a16:creationId xmlns:a16="http://schemas.microsoft.com/office/drawing/2014/main" id="{55221F01-BCF2-1A4F-90E6-32E4AFA593D6}"/>
                </a:ext>
              </a:extLst>
            </p:cNvPr>
            <p:cNvSpPr/>
            <p:nvPr/>
          </p:nvSpPr>
          <p:spPr>
            <a:xfrm>
              <a:off x="8675658" y="2748171"/>
              <a:ext cx="539565" cy="446992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1BE3A1-5BD6-A54D-B837-27D21DC463F9}"/>
                </a:ext>
              </a:extLst>
            </p:cNvPr>
            <p:cNvSpPr txBox="1"/>
            <p:nvPr/>
          </p:nvSpPr>
          <p:spPr>
            <a:xfrm>
              <a:off x="8757090" y="2825831"/>
              <a:ext cx="37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267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255 L 0.20795 0.00255 " pathEditMode="relative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8D07E9-5AD7-6A41-A9A4-FF0EE630B9F0}"/>
              </a:ext>
            </a:extLst>
          </p:cNvPr>
          <p:cNvSpPr/>
          <p:nvPr/>
        </p:nvSpPr>
        <p:spPr>
          <a:xfrm>
            <a:off x="838200" y="1219200"/>
            <a:ext cx="6218627" cy="2843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CB2AD3-162D-5643-8B7F-BF1BDDA76AE3}"/>
              </a:ext>
            </a:extLst>
          </p:cNvPr>
          <p:cNvSpPr txBox="1"/>
          <p:nvPr/>
        </p:nvSpPr>
        <p:spPr>
          <a:xfrm>
            <a:off x="955510" y="1341121"/>
            <a:ext cx="596830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linearSearch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(int[]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int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toFind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for (int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arr.length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	if 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 ==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toFind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	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}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return -1;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98C58-9BE3-AB45-92EB-8759B7A5C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Model This Code!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59577-420E-394C-9DA2-0AC306AAC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70736"/>
            <a:ext cx="5771033" cy="1851599"/>
          </a:xfrm>
        </p:spPr>
        <p:txBody>
          <a:bodyPr/>
          <a:lstStyle/>
          <a:p>
            <a:r>
              <a:rPr lang="en-US" dirty="0"/>
              <a:t>Suppose the loop runs n times?</a:t>
            </a:r>
          </a:p>
          <a:p>
            <a:pPr lvl="1"/>
            <a:r>
              <a:rPr lang="en-US" dirty="0"/>
              <a:t>f(n) = 3n + 1</a:t>
            </a:r>
          </a:p>
          <a:p>
            <a:r>
              <a:rPr lang="en-US" dirty="0"/>
              <a:t>Suppose the loop only runs once?</a:t>
            </a:r>
          </a:p>
          <a:p>
            <a:pPr lvl="1"/>
            <a:r>
              <a:rPr lang="en-US" dirty="0"/>
              <a:t>f(n) = 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348E062-ADB5-E64F-98B0-8BD3C6BCBE0F}"/>
              </a:ext>
            </a:extLst>
          </p:cNvPr>
          <p:cNvSpPr/>
          <p:nvPr/>
        </p:nvSpPr>
        <p:spPr>
          <a:xfrm>
            <a:off x="3002712" y="3229912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0172C42-7EFB-6744-8E4E-E78BCDC0BD31}"/>
              </a:ext>
            </a:extLst>
          </p:cNvPr>
          <p:cNvSpPr/>
          <p:nvPr/>
        </p:nvSpPr>
        <p:spPr>
          <a:xfrm>
            <a:off x="4419135" y="2323315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0098B49-39C2-FA41-B962-3B026D7C903F}"/>
              </a:ext>
            </a:extLst>
          </p:cNvPr>
          <p:cNvSpPr/>
          <p:nvPr/>
        </p:nvSpPr>
        <p:spPr>
          <a:xfrm>
            <a:off x="5414584" y="2019269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FA8E8D4-48D2-A346-AC3B-0035220695CB}"/>
              </a:ext>
            </a:extLst>
          </p:cNvPr>
          <p:cNvSpPr/>
          <p:nvPr/>
        </p:nvSpPr>
        <p:spPr>
          <a:xfrm>
            <a:off x="6917248" y="1715223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0C03BB-CDA0-C643-8AA7-3B0371A9BF4C}"/>
              </a:ext>
            </a:extLst>
          </p:cNvPr>
          <p:cNvSpPr txBox="1"/>
          <p:nvPr/>
        </p:nvSpPr>
        <p:spPr>
          <a:xfrm>
            <a:off x="7278625" y="456565"/>
            <a:ext cx="300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*Remember, these constants don’t really matter (we’ll start phasing them out soon)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A3B33EE0-63B3-AF44-8365-DA0F7915E568}"/>
              </a:ext>
            </a:extLst>
          </p:cNvPr>
          <p:cNvSpPr/>
          <p:nvPr/>
        </p:nvSpPr>
        <p:spPr>
          <a:xfrm>
            <a:off x="7600576" y="1710369"/>
            <a:ext cx="338112" cy="1426531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4318DC4-3BBD-BB40-9108-51E30CD92FA3}"/>
              </a:ext>
            </a:extLst>
          </p:cNvPr>
          <p:cNvSpPr/>
          <p:nvPr/>
        </p:nvSpPr>
        <p:spPr>
          <a:xfrm>
            <a:off x="8003493" y="2304843"/>
            <a:ext cx="594564" cy="25806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4CE4EC-1C3F-C14C-8C94-7B2B56B7AACE}"/>
              </a:ext>
            </a:extLst>
          </p:cNvPr>
          <p:cNvGrpSpPr/>
          <p:nvPr/>
        </p:nvGrpSpPr>
        <p:grpSpPr>
          <a:xfrm>
            <a:off x="8692815" y="2157438"/>
            <a:ext cx="552870" cy="552870"/>
            <a:chOff x="7574669" y="3536256"/>
            <a:chExt cx="552870" cy="55287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64B8312-9D7C-724A-800B-216D2A7F204F}"/>
                </a:ext>
              </a:extLst>
            </p:cNvPr>
            <p:cNvSpPr/>
            <p:nvPr/>
          </p:nvSpPr>
          <p:spPr>
            <a:xfrm>
              <a:off x="7574669" y="3536256"/>
              <a:ext cx="552870" cy="552870"/>
            </a:xfrm>
            <a:prstGeom prst="ellipse">
              <a:avLst/>
            </a:prstGeom>
            <a:solidFill>
              <a:srgbClr val="6DB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2F3B68-BB63-B94C-B23B-F3B2701F0BAD}"/>
                </a:ext>
              </a:extLst>
            </p:cNvPr>
            <p:cNvSpPr txBox="1"/>
            <p:nvPr/>
          </p:nvSpPr>
          <p:spPr>
            <a:xfrm>
              <a:off x="7639474" y="3628025"/>
              <a:ext cx="423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*?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FBC6A11-D1F3-B94D-9552-7ABD319EAA61}"/>
              </a:ext>
            </a:extLst>
          </p:cNvPr>
          <p:cNvSpPr txBox="1"/>
          <p:nvPr/>
        </p:nvSpPr>
        <p:spPr>
          <a:xfrm>
            <a:off x="8391502" y="1497817"/>
            <a:ext cx="321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problem as before:</a:t>
            </a:r>
            <a:br>
              <a:rPr lang="en-US" dirty="0"/>
            </a:br>
            <a:r>
              <a:rPr lang="en-US" dirty="0"/>
              <a:t>How many times does loop run?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BF88D6-7028-E740-8137-201198B67F36}"/>
              </a:ext>
            </a:extLst>
          </p:cNvPr>
          <p:cNvSpPr txBox="1"/>
          <p:nvPr/>
        </p:nvSpPr>
        <p:spPr>
          <a:xfrm>
            <a:off x="6656521" y="4192781"/>
            <a:ext cx="2693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would that happen?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777D7E-F70D-E149-A4CE-778F1C9DE938}"/>
              </a:ext>
            </a:extLst>
          </p:cNvPr>
          <p:cNvSpPr txBox="1"/>
          <p:nvPr/>
        </p:nvSpPr>
        <p:spPr>
          <a:xfrm>
            <a:off x="6609233" y="4692084"/>
            <a:ext cx="250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toFind</a:t>
            </a:r>
            <a:r>
              <a:rPr lang="en-US" sz="2400" dirty="0"/>
              <a:t> not present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B142A0-AEC2-4E49-BAED-3C7F5785DD41}"/>
              </a:ext>
            </a:extLst>
          </p:cNvPr>
          <p:cNvSpPr txBox="1"/>
          <p:nvPr/>
        </p:nvSpPr>
        <p:spPr>
          <a:xfrm>
            <a:off x="6609233" y="5539484"/>
            <a:ext cx="2597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toFind</a:t>
            </a:r>
            <a:r>
              <a:rPr lang="en-US" sz="2400" dirty="0"/>
              <a:t> at beginning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E330B5-4E0B-5B4D-9225-D1A987F8D047}"/>
              </a:ext>
            </a:extLst>
          </p:cNvPr>
          <p:cNvCxnSpPr/>
          <p:nvPr/>
        </p:nvCxnSpPr>
        <p:spPr>
          <a:xfrm>
            <a:off x="6923811" y="-457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06DBAE5-6CE8-7B4F-965E-4210845734D4}"/>
              </a:ext>
            </a:extLst>
          </p:cNvPr>
          <p:cNvSpPr txBox="1"/>
          <p:nvPr/>
        </p:nvSpPr>
        <p:spPr>
          <a:xfrm>
            <a:off x="9833106" y="5139374"/>
            <a:ext cx="1772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These are key!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A390129-F65F-6541-B817-3FFCED5A0DD5}"/>
              </a:ext>
            </a:extLst>
          </p:cNvPr>
          <p:cNvCxnSpPr>
            <a:cxnSpLocks/>
          </p:cNvCxnSpPr>
          <p:nvPr/>
        </p:nvCxnSpPr>
        <p:spPr>
          <a:xfrm flipH="1" flipV="1">
            <a:off x="9350464" y="4922916"/>
            <a:ext cx="648016" cy="21645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4F02220-BAFC-3944-9BC2-C04576CBD9EC}"/>
              </a:ext>
            </a:extLst>
          </p:cNvPr>
          <p:cNvCxnSpPr>
            <a:cxnSpLocks/>
          </p:cNvCxnSpPr>
          <p:nvPr/>
        </p:nvCxnSpPr>
        <p:spPr>
          <a:xfrm flipH="1">
            <a:off x="9350464" y="5539484"/>
            <a:ext cx="648016" cy="21645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78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/>
      <p:bldP spid="11" grpId="0" animBg="1"/>
      <p:bldP spid="12" grpId="0" animBg="1"/>
      <p:bldP spid="18" grpId="0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2351-0E01-884A-8B2B-C7D5EC6B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P1: Deques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B5E0E-8EC3-1343-BE0C-8616A797D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6596743" cy="52885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Deque ADT: a </a:t>
            </a:r>
            <a:r>
              <a:rPr lang="en-US" u="sng" dirty="0"/>
              <a:t>d</a:t>
            </a:r>
            <a:r>
              <a:rPr lang="en-US" dirty="0"/>
              <a:t>ouble-</a:t>
            </a:r>
            <a:r>
              <a:rPr lang="en-US" u="sng" dirty="0"/>
              <a:t>e</a:t>
            </a:r>
            <a:r>
              <a:rPr lang="en-US" dirty="0"/>
              <a:t>nded </a:t>
            </a:r>
            <a:r>
              <a:rPr lang="en-US" u="sng" dirty="0"/>
              <a:t>que</a:t>
            </a:r>
            <a:r>
              <a:rPr lang="en-US" dirty="0"/>
              <a:t>ue</a:t>
            </a:r>
          </a:p>
          <a:p>
            <a:pPr lvl="1"/>
            <a:r>
              <a:rPr lang="en-US" dirty="0"/>
              <a:t>Add/remove from both ends, get in middle</a:t>
            </a:r>
          </a:p>
          <a:p>
            <a:pPr lvl="1"/>
            <a:endParaRPr lang="en-US" dirty="0"/>
          </a:p>
          <a:p>
            <a:r>
              <a:rPr lang="en-US" dirty="0"/>
              <a:t>This project builds on ADTs vs. Data Structure Implementations, Queues, and a little bit of Asymptotic Analysis</a:t>
            </a:r>
          </a:p>
          <a:p>
            <a:pPr lvl="1"/>
            <a:r>
              <a:rPr lang="en-US" dirty="0"/>
              <a:t>Practice the techniques and analysis covered in LEC 02 &amp; LEC 03!</a:t>
            </a:r>
          </a:p>
          <a:p>
            <a:pPr lvl="1"/>
            <a:endParaRPr lang="en-US" dirty="0"/>
          </a:p>
          <a:p>
            <a:r>
              <a:rPr lang="en-US" dirty="0"/>
              <a:t>3 components:</a:t>
            </a:r>
          </a:p>
          <a:p>
            <a:pPr lvl="1"/>
            <a:r>
              <a:rPr lang="en-US" dirty="0"/>
              <a:t>Debug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ArrayDeque</a:t>
            </a:r>
            <a:r>
              <a:rPr lang="en-US" dirty="0"/>
              <a:t> implementation</a:t>
            </a:r>
          </a:p>
          <a:p>
            <a:pPr lvl="1"/>
            <a:r>
              <a:rPr lang="en-US" dirty="0"/>
              <a:t>Implement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LinkedDeque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/>
              <a:t>Run experiments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BD2A78-CC5C-6243-82A6-D14A5EE66489}"/>
              </a:ext>
            </a:extLst>
          </p:cNvPr>
          <p:cNvGrpSpPr/>
          <p:nvPr/>
        </p:nvGrpSpPr>
        <p:grpSpPr>
          <a:xfrm>
            <a:off x="8022770" y="573770"/>
            <a:ext cx="3837461" cy="3922031"/>
            <a:chOff x="8157545" y="786422"/>
            <a:chExt cx="2905244" cy="320218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42414D-3624-E144-AA1A-5D51B44290C6}"/>
                </a:ext>
              </a:extLst>
            </p:cNvPr>
            <p:cNvSpPr/>
            <p:nvPr/>
          </p:nvSpPr>
          <p:spPr>
            <a:xfrm>
              <a:off x="8157545" y="786422"/>
              <a:ext cx="2905243" cy="6697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100" dirty="0"/>
                <a:t>DEQUEUE ADT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36C3B2-916C-554F-8F51-6F6E43A0B6A0}"/>
                </a:ext>
              </a:extLst>
            </p:cNvPr>
            <p:cNvSpPr/>
            <p:nvPr/>
          </p:nvSpPr>
          <p:spPr>
            <a:xfrm>
              <a:off x="8157546" y="786423"/>
              <a:ext cx="2905243" cy="3202181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28A938-0B55-F940-A844-C2E2EEFC4006}"/>
                </a:ext>
              </a:extLst>
            </p:cNvPr>
            <p:cNvSpPr txBox="1"/>
            <p:nvPr/>
          </p:nvSpPr>
          <p:spPr>
            <a:xfrm>
              <a:off x="8262836" y="1500735"/>
              <a:ext cx="853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State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C9BC72-976F-CE4D-ADC0-40ADFB877604}"/>
                </a:ext>
              </a:extLst>
            </p:cNvPr>
            <p:cNvSpPr/>
            <p:nvPr/>
          </p:nvSpPr>
          <p:spPr>
            <a:xfrm>
              <a:off x="8385658" y="1804403"/>
              <a:ext cx="2554310" cy="427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Collection of ordered items</a:t>
              </a:r>
            </a:p>
            <a:p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Count of items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F7F825-94AB-E74A-82F3-264DC64FD240}"/>
                </a:ext>
              </a:extLst>
            </p:cNvPr>
            <p:cNvSpPr txBox="1"/>
            <p:nvPr/>
          </p:nvSpPr>
          <p:spPr>
            <a:xfrm>
              <a:off x="8262836" y="2227677"/>
              <a:ext cx="1078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Behavior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A9EDEE-8DF2-124B-8C1D-2B341F77E095}"/>
                </a:ext>
              </a:extLst>
            </p:cNvPr>
            <p:cNvSpPr txBox="1"/>
            <p:nvPr/>
          </p:nvSpPr>
          <p:spPr>
            <a:xfrm>
              <a:off x="8385658" y="2501564"/>
              <a:ext cx="2604084" cy="1314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u="sng" dirty="0" err="1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addFirst</a:t>
              </a:r>
              <a:r>
                <a:rPr lang="en-US" sz="1400" u="sng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(item)</a:t>
              </a:r>
              <a:r>
                <a:rPr lang="en-US" sz="1400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 add to front</a:t>
              </a:r>
            </a:p>
            <a:p>
              <a:r>
                <a:rPr lang="en-US" sz="1400" u="sng" dirty="0" err="1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addLast</a:t>
              </a:r>
              <a:r>
                <a:rPr lang="en-US" sz="1400" u="sng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(item)</a:t>
              </a:r>
              <a:r>
                <a:rPr lang="en-US" sz="1400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 add to end</a:t>
              </a:r>
            </a:p>
            <a:p>
              <a:r>
                <a:rPr lang="en-US" sz="1400" u="sng" dirty="0" err="1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removeFirst</a:t>
              </a:r>
              <a:r>
                <a:rPr lang="en-US" sz="1400" u="sng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()</a:t>
              </a:r>
              <a:r>
                <a:rPr lang="en-US" sz="1400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 remove from front</a:t>
              </a:r>
            </a:p>
            <a:p>
              <a:r>
                <a:rPr lang="en-US" sz="1400" u="sng" dirty="0" err="1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removeLast</a:t>
              </a:r>
              <a:r>
                <a:rPr lang="en-US" sz="1400" u="sng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()</a:t>
              </a:r>
              <a:r>
                <a:rPr lang="en-US" sz="1400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 remove from end</a:t>
              </a:r>
            </a:p>
            <a:p>
              <a:r>
                <a:rPr lang="en-US" sz="1400" u="sng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size()</a:t>
              </a:r>
              <a:r>
                <a:rPr lang="en-US" sz="1400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 count of items</a:t>
              </a:r>
            </a:p>
            <a:p>
              <a:r>
                <a:rPr lang="en-US" sz="1400" u="sng" dirty="0" err="1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isEmpty</a:t>
              </a:r>
              <a:r>
                <a:rPr lang="en-US" sz="1400" u="sng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()</a:t>
              </a:r>
              <a:r>
                <a:rPr lang="en-US" sz="1400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 count is 0?</a:t>
              </a:r>
            </a:p>
            <a:p>
              <a:r>
                <a:rPr lang="en-US" sz="1400" u="sng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get(index)</a:t>
              </a:r>
              <a:r>
                <a:rPr lang="en-US" sz="1400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 get 0-indexed element</a:t>
              </a:r>
            </a:p>
          </p:txBody>
        </p:sp>
      </p:grpSp>
      <p:sp>
        <p:nvSpPr>
          <p:cNvPr id="11" name="Google Shape;365;p40">
            <a:extLst>
              <a:ext uri="{FF2B5EF4-FFF2-40B4-BE49-F238E27FC236}">
                <a16:creationId xmlns:a16="http://schemas.microsoft.com/office/drawing/2014/main" id="{78489FBC-ECA4-D442-B8B9-A613A9637029}"/>
              </a:ext>
            </a:extLst>
          </p:cNvPr>
          <p:cNvSpPr/>
          <p:nvPr/>
        </p:nvSpPr>
        <p:spPr>
          <a:xfrm>
            <a:off x="8101991" y="5496552"/>
            <a:ext cx="2010747" cy="574499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b="1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ArrayDeque</a:t>
            </a:r>
            <a:endParaRPr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" name="Google Shape;368;p40">
            <a:extLst>
              <a:ext uri="{FF2B5EF4-FFF2-40B4-BE49-F238E27FC236}">
                <a16:creationId xmlns:a16="http://schemas.microsoft.com/office/drawing/2014/main" id="{ACB99934-1FAD-4448-A4B3-00377F008969}"/>
              </a:ext>
            </a:extLst>
          </p:cNvPr>
          <p:cNvSpPr/>
          <p:nvPr/>
        </p:nvSpPr>
        <p:spPr>
          <a:xfrm>
            <a:off x="9849483" y="5201756"/>
            <a:ext cx="2010747" cy="574499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b="1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LinkedDeque</a:t>
            </a:r>
            <a:endParaRPr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13" name="Google Shape;364;p40">
            <a:extLst>
              <a:ext uri="{FF2B5EF4-FFF2-40B4-BE49-F238E27FC236}">
                <a16:creationId xmlns:a16="http://schemas.microsoft.com/office/drawing/2014/main" id="{ADEE40B3-C4BF-F14E-9504-7B31654D2CD3}"/>
              </a:ext>
            </a:extLst>
          </p:cNvPr>
          <p:cNvCxnSpPr>
            <a:cxnSpLocks/>
            <a:stCxn id="11" idx="0"/>
            <a:endCxn id="5" idx="2"/>
          </p:cNvCxnSpPr>
          <p:nvPr/>
        </p:nvCxnSpPr>
        <p:spPr>
          <a:xfrm flipV="1">
            <a:off x="9107365" y="4495801"/>
            <a:ext cx="834136" cy="1000751"/>
          </a:xfrm>
          <a:prstGeom prst="straightConnector1">
            <a:avLst/>
          </a:prstGeom>
          <a:noFill/>
          <a:ln w="28575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med"/>
          </a:ln>
        </p:spPr>
      </p:cxnSp>
      <p:cxnSp>
        <p:nvCxnSpPr>
          <p:cNvPr id="14" name="Google Shape;367;p40">
            <a:extLst>
              <a:ext uri="{FF2B5EF4-FFF2-40B4-BE49-F238E27FC236}">
                <a16:creationId xmlns:a16="http://schemas.microsoft.com/office/drawing/2014/main" id="{6288788D-5966-2747-B9C6-6EDE4C81EA7C}"/>
              </a:ext>
            </a:extLst>
          </p:cNvPr>
          <p:cNvCxnSpPr>
            <a:cxnSpLocks/>
            <a:stCxn id="12" idx="0"/>
            <a:endCxn id="5" idx="2"/>
          </p:cNvCxnSpPr>
          <p:nvPr/>
        </p:nvCxnSpPr>
        <p:spPr>
          <a:xfrm flipH="1" flipV="1">
            <a:off x="9941501" y="4495801"/>
            <a:ext cx="913356" cy="705955"/>
          </a:xfrm>
          <a:prstGeom prst="straightConnector1">
            <a:avLst/>
          </a:prstGeom>
          <a:noFill/>
          <a:ln w="28575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med"/>
          </a:ln>
        </p:spPr>
      </p:cxnSp>
    </p:spTree>
    <p:extLst>
      <p:ext uri="{BB962C8B-B14F-4D97-AF65-F5344CB8AC3E}">
        <p14:creationId xmlns:p14="http://schemas.microsoft.com/office/powerpoint/2010/main" val="230433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apezoid 8">
            <a:extLst>
              <a:ext uri="{FF2B5EF4-FFF2-40B4-BE49-F238E27FC236}">
                <a16:creationId xmlns:a16="http://schemas.microsoft.com/office/drawing/2014/main" id="{77CA2E4E-9F2E-7E4B-9974-2C94018ECFC3}"/>
              </a:ext>
            </a:extLst>
          </p:cNvPr>
          <p:cNvSpPr/>
          <p:nvPr/>
        </p:nvSpPr>
        <p:spPr>
          <a:xfrm rot="10800000">
            <a:off x="-2929054" y="226532"/>
            <a:ext cx="10261600" cy="6870700"/>
          </a:xfrm>
          <a:prstGeom prst="trapezoid">
            <a:avLst>
              <a:gd name="adj" fmla="val 4274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6E449-1218-9E44-A929-E43415E91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863" y="542549"/>
            <a:ext cx="2611582" cy="762635"/>
          </a:xfrm>
        </p:spPr>
        <p:txBody>
          <a:bodyPr/>
          <a:lstStyle/>
          <a:p>
            <a:r>
              <a:rPr lang="en-US" dirty="0"/>
              <a:t>Best Case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B6353D-ED6C-554E-A945-7E66DCF277D6}"/>
              </a:ext>
            </a:extLst>
          </p:cNvPr>
          <p:cNvGrpSpPr/>
          <p:nvPr/>
        </p:nvGrpSpPr>
        <p:grpSpPr>
          <a:xfrm>
            <a:off x="3466914" y="264772"/>
            <a:ext cx="3810781" cy="2858086"/>
            <a:chOff x="508000" y="3619500"/>
            <a:chExt cx="3619500" cy="27146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F21CE6-2F5D-A54D-9B08-7587E235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" y="3619500"/>
              <a:ext cx="3619500" cy="2714625"/>
            </a:xfrm>
            <a:prstGeom prst="rect">
              <a:avLst/>
            </a:prstGeom>
          </p:spPr>
        </p:pic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D28E3128-3B5C-2144-B59E-EC3D4551F010}"/>
                </a:ext>
              </a:extLst>
            </p:cNvPr>
            <p:cNvSpPr/>
            <p:nvPr/>
          </p:nvSpPr>
          <p:spPr>
            <a:xfrm rot="2700000">
              <a:off x="1730835" y="4724816"/>
              <a:ext cx="330200" cy="330200"/>
            </a:xfrm>
            <a:prstGeom prst="halfFrame">
              <a:avLst>
                <a:gd name="adj1" fmla="val 24996"/>
                <a:gd name="adj2" fmla="val 2474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65A90831-1967-824D-A54B-D2BFB6D503EA}"/>
                </a:ext>
              </a:extLst>
            </p:cNvPr>
            <p:cNvSpPr/>
            <p:nvPr/>
          </p:nvSpPr>
          <p:spPr>
            <a:xfrm rot="2700000">
              <a:off x="2667956" y="4724815"/>
              <a:ext cx="330200" cy="330200"/>
            </a:xfrm>
            <a:prstGeom prst="halfFrame">
              <a:avLst>
                <a:gd name="adj1" fmla="val 24996"/>
                <a:gd name="adj2" fmla="val 2474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Moon 12">
              <a:extLst>
                <a:ext uri="{FF2B5EF4-FFF2-40B4-BE49-F238E27FC236}">
                  <a16:creationId xmlns:a16="http://schemas.microsoft.com/office/drawing/2014/main" id="{4806F912-473E-7A41-9E99-6B837A236D64}"/>
                </a:ext>
              </a:extLst>
            </p:cNvPr>
            <p:cNvSpPr/>
            <p:nvPr/>
          </p:nvSpPr>
          <p:spPr>
            <a:xfrm rot="16200000">
              <a:off x="2284939" y="5050159"/>
              <a:ext cx="202771" cy="599391"/>
            </a:xfrm>
            <a:prstGeom prst="moon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CD53E83-2F6A-2C4D-8DC9-6FA90642781F}"/>
              </a:ext>
            </a:extLst>
          </p:cNvPr>
          <p:cNvGrpSpPr/>
          <p:nvPr/>
        </p:nvGrpSpPr>
        <p:grpSpPr>
          <a:xfrm>
            <a:off x="5519036" y="1470254"/>
            <a:ext cx="3810780" cy="2858085"/>
            <a:chOff x="7972464" y="3619499"/>
            <a:chExt cx="3619500" cy="27146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6B7796-8CC0-A346-A7EA-D5CFE9355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2464" y="3619499"/>
              <a:ext cx="3619500" cy="2714625"/>
            </a:xfrm>
            <a:prstGeom prst="rect">
              <a:avLst/>
            </a:prstGeom>
          </p:spPr>
        </p:pic>
        <p:sp>
          <p:nvSpPr>
            <p:cNvPr id="14" name="Moon 13">
              <a:extLst>
                <a:ext uri="{FF2B5EF4-FFF2-40B4-BE49-F238E27FC236}">
                  <a16:creationId xmlns:a16="http://schemas.microsoft.com/office/drawing/2014/main" id="{8A417C2F-93E1-1345-AE90-801FF5E6B7C5}"/>
                </a:ext>
              </a:extLst>
            </p:cNvPr>
            <p:cNvSpPr/>
            <p:nvPr/>
          </p:nvSpPr>
          <p:spPr>
            <a:xfrm rot="5400000">
              <a:off x="9680828" y="5151544"/>
              <a:ext cx="202771" cy="599391"/>
            </a:xfrm>
            <a:prstGeom prst="mo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9A31ADA6-2785-3949-9DE0-7D6394D09039}"/>
                </a:ext>
              </a:extLst>
            </p:cNvPr>
            <p:cNvSpPr/>
            <p:nvPr/>
          </p:nvSpPr>
          <p:spPr>
            <a:xfrm rot="13500000">
              <a:off x="9161086" y="4610234"/>
              <a:ext cx="330200" cy="330200"/>
            </a:xfrm>
            <a:prstGeom prst="halfFrame">
              <a:avLst>
                <a:gd name="adj1" fmla="val 24996"/>
                <a:gd name="adj2" fmla="val 2474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3609DDDB-ADEE-6248-B565-AD7C12352CA2}"/>
                </a:ext>
              </a:extLst>
            </p:cNvPr>
            <p:cNvSpPr/>
            <p:nvPr/>
          </p:nvSpPr>
          <p:spPr>
            <a:xfrm rot="13500000">
              <a:off x="10098207" y="4610233"/>
              <a:ext cx="330200" cy="330200"/>
            </a:xfrm>
            <a:prstGeom prst="halfFrame">
              <a:avLst>
                <a:gd name="adj1" fmla="val 24996"/>
                <a:gd name="adj2" fmla="val 2474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445EA7BD-8597-074E-831A-77E8FE34520A}"/>
              </a:ext>
            </a:extLst>
          </p:cNvPr>
          <p:cNvSpPr txBox="1">
            <a:spLocks/>
          </p:cNvSpPr>
          <p:nvPr/>
        </p:nvSpPr>
        <p:spPr>
          <a:xfrm>
            <a:off x="8963689" y="537741"/>
            <a:ext cx="2611582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Worst Case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D5E532C-CED6-074E-9526-9D024ED5426A}"/>
              </a:ext>
            </a:extLst>
          </p:cNvPr>
          <p:cNvSpPr txBox="1">
            <a:spLocks/>
          </p:cNvSpPr>
          <p:nvPr/>
        </p:nvSpPr>
        <p:spPr>
          <a:xfrm>
            <a:off x="2165506" y="1109445"/>
            <a:ext cx="1792644" cy="381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2000" dirty="0"/>
              <a:t>On Lucky Earth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3896756-EDE2-1243-A96D-9AA8CC66D8AF}"/>
              </a:ext>
            </a:extLst>
          </p:cNvPr>
          <p:cNvSpPr txBox="1">
            <a:spLocks/>
          </p:cNvSpPr>
          <p:nvPr/>
        </p:nvSpPr>
        <p:spPr>
          <a:xfrm>
            <a:off x="8516363" y="1131146"/>
            <a:ext cx="3619499" cy="381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2300" dirty="0">
                <a:solidFill>
                  <a:schemeClr val="bg1"/>
                </a:solidFill>
              </a:rPr>
              <a:t>On Unlucky Earth </a:t>
            </a:r>
            <a:r>
              <a:rPr lang="en-US" sz="2000" dirty="0">
                <a:solidFill>
                  <a:schemeClr val="bg1"/>
                </a:solidFill>
              </a:rPr>
              <a:t>(where it’s 2020 every year)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B57856D-C667-BA48-9E87-1B83BD1FC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951977"/>
              </p:ext>
            </p:extLst>
          </p:nvPr>
        </p:nvGraphicFramePr>
        <p:xfrm>
          <a:off x="1694363" y="2409511"/>
          <a:ext cx="202121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43">
                  <a:extLst>
                    <a:ext uri="{9D8B030D-6E8A-4147-A177-3AD203B41FA5}">
                      <a16:colId xmlns:a16="http://schemas.microsoft.com/office/drawing/2014/main" val="3260341141"/>
                    </a:ext>
                  </a:extLst>
                </a:gridCol>
                <a:gridCol w="404243">
                  <a:extLst>
                    <a:ext uri="{9D8B030D-6E8A-4147-A177-3AD203B41FA5}">
                      <a16:colId xmlns:a16="http://schemas.microsoft.com/office/drawing/2014/main" val="1735948402"/>
                    </a:ext>
                  </a:extLst>
                </a:gridCol>
                <a:gridCol w="404243">
                  <a:extLst>
                    <a:ext uri="{9D8B030D-6E8A-4147-A177-3AD203B41FA5}">
                      <a16:colId xmlns:a16="http://schemas.microsoft.com/office/drawing/2014/main" val="625264168"/>
                    </a:ext>
                  </a:extLst>
                </a:gridCol>
                <a:gridCol w="404243">
                  <a:extLst>
                    <a:ext uri="{9D8B030D-6E8A-4147-A177-3AD203B41FA5}">
                      <a16:colId xmlns:a16="http://schemas.microsoft.com/office/drawing/2014/main" val="2478281510"/>
                    </a:ext>
                  </a:extLst>
                </a:gridCol>
                <a:gridCol w="404243">
                  <a:extLst>
                    <a:ext uri="{9D8B030D-6E8A-4147-A177-3AD203B41FA5}">
                      <a16:colId xmlns:a16="http://schemas.microsoft.com/office/drawing/2014/main" val="3231880411"/>
                    </a:ext>
                  </a:extLst>
                </a:gridCol>
              </a:tblGrid>
              <a:tr h="38131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38110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72F91CB-9D78-7942-96BD-C60359B8018B}"/>
              </a:ext>
            </a:extLst>
          </p:cNvPr>
          <p:cNvSpPr txBox="1"/>
          <p:nvPr/>
        </p:nvSpPr>
        <p:spPr>
          <a:xfrm>
            <a:off x="1037554" y="2389388"/>
            <a:ext cx="51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arr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5EF829-6BA2-8E46-B7E7-3D3BB8EE2311}"/>
              </a:ext>
            </a:extLst>
          </p:cNvPr>
          <p:cNvSpPr txBox="1"/>
          <p:nvPr/>
        </p:nvSpPr>
        <p:spPr>
          <a:xfrm>
            <a:off x="808857" y="1966543"/>
            <a:ext cx="88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toFind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AD435D-910A-F949-B4DE-B7D225E87AE2}"/>
              </a:ext>
            </a:extLst>
          </p:cNvPr>
          <p:cNvSpPr txBox="1"/>
          <p:nvPr/>
        </p:nvSpPr>
        <p:spPr>
          <a:xfrm>
            <a:off x="1734475" y="1966543"/>
            <a:ext cx="267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ECE491-B277-2042-A2FF-76783A8E39BE}"/>
              </a:ext>
            </a:extLst>
          </p:cNvPr>
          <p:cNvGrpSpPr/>
          <p:nvPr/>
        </p:nvGrpSpPr>
        <p:grpSpPr>
          <a:xfrm>
            <a:off x="1646764" y="2899297"/>
            <a:ext cx="442640" cy="341210"/>
            <a:chOff x="8675658" y="2748171"/>
            <a:chExt cx="539565" cy="446992"/>
          </a:xfrm>
        </p:grpSpPr>
        <p:sp>
          <p:nvSpPr>
            <p:cNvPr id="25" name="Up Arrow 24">
              <a:extLst>
                <a:ext uri="{FF2B5EF4-FFF2-40B4-BE49-F238E27FC236}">
                  <a16:creationId xmlns:a16="http://schemas.microsoft.com/office/drawing/2014/main" id="{B7CE3066-A796-274C-B148-D47851CBE078}"/>
                </a:ext>
              </a:extLst>
            </p:cNvPr>
            <p:cNvSpPr/>
            <p:nvPr/>
          </p:nvSpPr>
          <p:spPr>
            <a:xfrm>
              <a:off x="8675658" y="2748171"/>
              <a:ext cx="539565" cy="446992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915125-D837-3842-B7EF-A2A4CECA8780}"/>
                </a:ext>
              </a:extLst>
            </p:cNvPr>
            <p:cNvSpPr txBox="1"/>
            <p:nvPr/>
          </p:nvSpPr>
          <p:spPr>
            <a:xfrm>
              <a:off x="8757090" y="2825831"/>
              <a:ext cx="37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780266C-9DA2-7C45-82AB-FBD8D4E6B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053694"/>
              </p:ext>
            </p:extLst>
          </p:nvPr>
        </p:nvGraphicFramePr>
        <p:xfrm>
          <a:off x="9700814" y="2585288"/>
          <a:ext cx="202121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43">
                  <a:extLst>
                    <a:ext uri="{9D8B030D-6E8A-4147-A177-3AD203B41FA5}">
                      <a16:colId xmlns:a16="http://schemas.microsoft.com/office/drawing/2014/main" val="3260341141"/>
                    </a:ext>
                  </a:extLst>
                </a:gridCol>
                <a:gridCol w="404243">
                  <a:extLst>
                    <a:ext uri="{9D8B030D-6E8A-4147-A177-3AD203B41FA5}">
                      <a16:colId xmlns:a16="http://schemas.microsoft.com/office/drawing/2014/main" val="1735948402"/>
                    </a:ext>
                  </a:extLst>
                </a:gridCol>
                <a:gridCol w="404243">
                  <a:extLst>
                    <a:ext uri="{9D8B030D-6E8A-4147-A177-3AD203B41FA5}">
                      <a16:colId xmlns:a16="http://schemas.microsoft.com/office/drawing/2014/main" val="625264168"/>
                    </a:ext>
                  </a:extLst>
                </a:gridCol>
                <a:gridCol w="404243">
                  <a:extLst>
                    <a:ext uri="{9D8B030D-6E8A-4147-A177-3AD203B41FA5}">
                      <a16:colId xmlns:a16="http://schemas.microsoft.com/office/drawing/2014/main" val="2478281510"/>
                    </a:ext>
                  </a:extLst>
                </a:gridCol>
                <a:gridCol w="404243">
                  <a:extLst>
                    <a:ext uri="{9D8B030D-6E8A-4147-A177-3AD203B41FA5}">
                      <a16:colId xmlns:a16="http://schemas.microsoft.com/office/drawing/2014/main" val="3231880411"/>
                    </a:ext>
                  </a:extLst>
                </a:gridCol>
              </a:tblGrid>
              <a:tr h="38131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38110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BB07FEF6-A6CE-6F4B-8F93-765307F5EA9D}"/>
              </a:ext>
            </a:extLst>
          </p:cNvPr>
          <p:cNvSpPr txBox="1"/>
          <p:nvPr/>
        </p:nvSpPr>
        <p:spPr>
          <a:xfrm>
            <a:off x="9044005" y="2565165"/>
            <a:ext cx="51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arr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17D7A1-A4F2-A840-AC93-09D4E9A69543}"/>
              </a:ext>
            </a:extLst>
          </p:cNvPr>
          <p:cNvSpPr txBox="1"/>
          <p:nvPr/>
        </p:nvSpPr>
        <p:spPr>
          <a:xfrm>
            <a:off x="8815308" y="2142320"/>
            <a:ext cx="88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toFind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FD8414-256D-A34C-B6B6-CF21E6CB81F2}"/>
              </a:ext>
            </a:extLst>
          </p:cNvPr>
          <p:cNvSpPr txBox="1"/>
          <p:nvPr/>
        </p:nvSpPr>
        <p:spPr>
          <a:xfrm>
            <a:off x="9740926" y="2142320"/>
            <a:ext cx="267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75465B5-A2BF-DC42-BA8E-A63D1BD99469}"/>
              </a:ext>
            </a:extLst>
          </p:cNvPr>
          <p:cNvGrpSpPr/>
          <p:nvPr/>
        </p:nvGrpSpPr>
        <p:grpSpPr>
          <a:xfrm>
            <a:off x="11606494" y="3069743"/>
            <a:ext cx="442640" cy="341210"/>
            <a:chOff x="8675658" y="2748171"/>
            <a:chExt cx="539565" cy="446992"/>
          </a:xfrm>
        </p:grpSpPr>
        <p:sp>
          <p:nvSpPr>
            <p:cNvPr id="34" name="Up Arrow 33">
              <a:extLst>
                <a:ext uri="{FF2B5EF4-FFF2-40B4-BE49-F238E27FC236}">
                  <a16:creationId xmlns:a16="http://schemas.microsoft.com/office/drawing/2014/main" id="{AFA2E0AE-E05C-114F-8D33-60F1F1315EBA}"/>
                </a:ext>
              </a:extLst>
            </p:cNvPr>
            <p:cNvSpPr/>
            <p:nvPr/>
          </p:nvSpPr>
          <p:spPr>
            <a:xfrm>
              <a:off x="8675658" y="2748171"/>
              <a:ext cx="539565" cy="446992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0BBA8DD-4B6A-4644-AC8E-DBA83956950B}"/>
                </a:ext>
              </a:extLst>
            </p:cNvPr>
            <p:cNvSpPr txBox="1"/>
            <p:nvPr/>
          </p:nvSpPr>
          <p:spPr>
            <a:xfrm>
              <a:off x="8757090" y="2825831"/>
              <a:ext cx="37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DDD2668A-1F41-9B45-BE0F-107FEE4E8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38" y="3707492"/>
            <a:ext cx="4119760" cy="205988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5E5936C-1E2E-374C-95C7-BD0876394305}"/>
              </a:ext>
            </a:extLst>
          </p:cNvPr>
          <p:cNvCxnSpPr/>
          <p:nvPr/>
        </p:nvCxnSpPr>
        <p:spPr>
          <a:xfrm>
            <a:off x="808438" y="5617867"/>
            <a:ext cx="4119341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AAC3B462-8830-4341-B76C-670BA8662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459" y="3923504"/>
            <a:ext cx="4252654" cy="1974358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2A04E78-229F-5F42-9AA0-8C2F2BF6762D}"/>
              </a:ext>
            </a:extLst>
          </p:cNvPr>
          <p:cNvCxnSpPr>
            <a:cxnSpLocks/>
          </p:cNvCxnSpPr>
          <p:nvPr/>
        </p:nvCxnSpPr>
        <p:spPr>
          <a:xfrm flipV="1">
            <a:off x="7802650" y="3970535"/>
            <a:ext cx="4136463" cy="183668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C3BCF42-D667-D049-9027-F8B17FEBFCCF}"/>
              </a:ext>
            </a:extLst>
          </p:cNvPr>
          <p:cNvSpPr txBox="1"/>
          <p:nvPr/>
        </p:nvSpPr>
        <p:spPr>
          <a:xfrm>
            <a:off x="9744918" y="5043359"/>
            <a:ext cx="195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f(n) = 3n + 1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E0626E-FE4B-E742-B614-6BFB1FA6B0CB}"/>
              </a:ext>
            </a:extLst>
          </p:cNvPr>
          <p:cNvSpPr txBox="1"/>
          <p:nvPr/>
        </p:nvSpPr>
        <p:spPr>
          <a:xfrm>
            <a:off x="1093045" y="4940163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f(n) = 2</a:t>
            </a:r>
          </a:p>
        </p:txBody>
      </p:sp>
      <p:sp>
        <p:nvSpPr>
          <p:cNvPr id="4" name="Lightning Bolt 3">
            <a:extLst>
              <a:ext uri="{FF2B5EF4-FFF2-40B4-BE49-F238E27FC236}">
                <a16:creationId xmlns:a16="http://schemas.microsoft.com/office/drawing/2014/main" id="{6D1190D0-3FF2-5D41-A4FF-DC9124D75BDA}"/>
              </a:ext>
            </a:extLst>
          </p:cNvPr>
          <p:cNvSpPr/>
          <p:nvPr/>
        </p:nvSpPr>
        <p:spPr>
          <a:xfrm rot="806641" flipH="1">
            <a:off x="5124450" y="-387191"/>
            <a:ext cx="1943100" cy="8013382"/>
          </a:xfrm>
          <a:prstGeom prst="lightningBol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02171E-8F6C-E146-91E7-F35DC3C65438}"/>
              </a:ext>
            </a:extLst>
          </p:cNvPr>
          <p:cNvSpPr txBox="1"/>
          <p:nvPr/>
        </p:nvSpPr>
        <p:spPr>
          <a:xfrm>
            <a:off x="784665" y="6377433"/>
            <a:ext cx="84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92F283E-6556-0545-BC4F-4061F39B4602}"/>
                  </a:ext>
                </a:extLst>
              </p:cNvPr>
              <p:cNvSpPr txBox="1"/>
              <p:nvPr/>
            </p:nvSpPr>
            <p:spPr>
              <a:xfrm>
                <a:off x="3113047" y="6372985"/>
                <a:ext cx="8451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(1)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92F283E-6556-0545-BC4F-4061F39B4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047" y="6372985"/>
                <a:ext cx="845103" cy="461665"/>
              </a:xfrm>
              <a:prstGeom prst="rect">
                <a:avLst/>
              </a:prstGeom>
              <a:blipFill>
                <a:blip r:embed="rId6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D604D989-B6E7-AB4A-AA61-FFBCD44D2C61}"/>
              </a:ext>
            </a:extLst>
          </p:cNvPr>
          <p:cNvSpPr txBox="1"/>
          <p:nvPr/>
        </p:nvSpPr>
        <p:spPr>
          <a:xfrm>
            <a:off x="1937677" y="6377432"/>
            <a:ext cx="862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Θ</a:t>
            </a:r>
            <a:r>
              <a:rPr lang="en-US" sz="2400" dirty="0"/>
              <a:t>(1)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8DD1FF2-F632-6F4E-A2A6-DF2A94665EBE}"/>
              </a:ext>
            </a:extLst>
          </p:cNvPr>
          <p:cNvSpPr txBox="1"/>
          <p:nvPr/>
        </p:nvSpPr>
        <p:spPr>
          <a:xfrm>
            <a:off x="8316342" y="6320273"/>
            <a:ext cx="84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O(n)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A5E1D81-82B0-D940-83CD-3F06CA2B7F16}"/>
                  </a:ext>
                </a:extLst>
              </p:cNvPr>
              <p:cNvSpPr txBox="1"/>
              <p:nvPr/>
            </p:nvSpPr>
            <p:spPr>
              <a:xfrm>
                <a:off x="10644724" y="6315825"/>
                <a:ext cx="8451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(n)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A5E1D81-82B0-D940-83CD-3F06CA2B7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4724" y="6315825"/>
                <a:ext cx="845103" cy="461665"/>
              </a:xfrm>
              <a:prstGeom prst="rect">
                <a:avLst/>
              </a:prstGeom>
              <a:blipFill>
                <a:blip r:embed="rId7"/>
                <a:stretch>
                  <a:fillRect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B7D058B1-0AA9-8041-B336-40A9415F9C72}"/>
              </a:ext>
            </a:extLst>
          </p:cNvPr>
          <p:cNvSpPr txBox="1"/>
          <p:nvPr/>
        </p:nvSpPr>
        <p:spPr>
          <a:xfrm>
            <a:off x="9469354" y="6320272"/>
            <a:ext cx="862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Θ</a:t>
            </a:r>
            <a:r>
              <a:rPr lang="en-US" sz="2400" dirty="0">
                <a:solidFill>
                  <a:schemeClr val="bg1"/>
                </a:solidFill>
              </a:rPr>
              <a:t>(n)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CBB55B3-8C24-B04C-AF0E-CB2647ECB5E0}"/>
              </a:ext>
            </a:extLst>
          </p:cNvPr>
          <p:cNvSpPr txBox="1"/>
          <p:nvPr/>
        </p:nvSpPr>
        <p:spPr>
          <a:xfrm>
            <a:off x="8516363" y="6018458"/>
            <a:ext cx="2586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After asymptotic analysis: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7A323DB-CEDB-B24A-8382-9DEFD98588D6}"/>
              </a:ext>
            </a:extLst>
          </p:cNvPr>
          <p:cNvSpPr txBox="1"/>
          <p:nvPr/>
        </p:nvSpPr>
        <p:spPr>
          <a:xfrm>
            <a:off x="1075636" y="6003653"/>
            <a:ext cx="2586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asymptotic analysis:</a:t>
            </a:r>
          </a:p>
        </p:txBody>
      </p:sp>
    </p:spTree>
    <p:extLst>
      <p:ext uri="{BB962C8B-B14F-4D97-AF65-F5344CB8AC3E}">
        <p14:creationId xmlns:p14="http://schemas.microsoft.com/office/powerpoint/2010/main" val="213540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Big-O, Big-Omega, Big-Theta</a:t>
            </a:r>
          </a:p>
          <a:p>
            <a:pPr>
              <a:spcAft>
                <a:spcPts val="1000"/>
              </a:spcAft>
            </a:pPr>
            <a:r>
              <a:rPr lang="en-US" dirty="0"/>
              <a:t>Case Study: Linear Search</a:t>
            </a:r>
          </a:p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5"/>
                </a:solidFill>
              </a:rPr>
              <a:t>A New Tool: Case Analysis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162866" y="272330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55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5085-175E-B840-8956-A3E278BC3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B84EB-D7FB-B740-AB95-A73A0AA60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92" y="1226949"/>
            <a:ext cx="10515600" cy="4805363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Case</a:t>
            </a:r>
            <a:r>
              <a:rPr lang="en-US" dirty="0"/>
              <a:t>: </a:t>
            </a:r>
            <a:r>
              <a:rPr lang="en-US" dirty="0">
                <a:latin typeface="Segoe UI Emoji" panose="020B0502040204020203" pitchFamily="34" charset="0"/>
                <a:ea typeface="Segoe UI Emoji" panose="020B0502040204020203" pitchFamily="34" charset="0"/>
              </a:rPr>
              <a:t>a description of inputs/state for an algorithm that is specific enough to build a code model (runtime function) whose only parameter is the input size</a:t>
            </a:r>
          </a:p>
          <a:p>
            <a:pPr lvl="1"/>
            <a:r>
              <a:rPr lang="en-US" dirty="0">
                <a:latin typeface="Segoe UI Emoji" panose="020B0502040204020203" pitchFamily="34" charset="0"/>
                <a:ea typeface="Segoe UI Emoji" panose="020B0502040204020203" pitchFamily="34" charset="0"/>
              </a:rPr>
              <a:t>Case Analysis is our tool for reasoning about </a:t>
            </a:r>
            <a:r>
              <a:rPr lang="en-US" b="1" u="sng" dirty="0">
                <a:latin typeface="Segoe UI Emoji" panose="020B0502040204020203" pitchFamily="34" charset="0"/>
                <a:ea typeface="Segoe UI Emoji" panose="020B0502040204020203" pitchFamily="34" charset="0"/>
              </a:rPr>
              <a:t>all variation other than n</a:t>
            </a:r>
            <a:r>
              <a:rPr lang="en-US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!</a:t>
            </a:r>
          </a:p>
          <a:p>
            <a:pPr lvl="1"/>
            <a:r>
              <a:rPr lang="en-US" dirty="0">
                <a:ea typeface="Segoe UI Emoji" panose="020B0502040204020203" pitchFamily="34" charset="0"/>
              </a:rPr>
              <a:t>Occurs during the code </a:t>
            </a:r>
            <a:r>
              <a:rPr lang="en-US" dirty="0">
                <a:ea typeface="Segoe UI Emoji" panose="020B0502040204020203" pitchFamily="34" charset="0"/>
                <a:sym typeface="Wingdings" pitchFamily="2" charset="2"/>
              </a:rPr>
              <a:t> function step instead of function  O/</a:t>
            </a:r>
            <a:r>
              <a:rPr lang="en-US" dirty="0" err="1">
                <a:ea typeface="Segoe UI Emoji" panose="020B0502040204020203" pitchFamily="34" charset="0"/>
                <a:sym typeface="Wingdings" pitchFamily="2" charset="2"/>
              </a:rPr>
              <a:t>Ω</a:t>
            </a:r>
            <a:r>
              <a:rPr lang="en-US" dirty="0">
                <a:ea typeface="Segoe UI Emoji" panose="020B0502040204020203" pitchFamily="34" charset="0"/>
                <a:sym typeface="Wingdings" pitchFamily="2" charset="2"/>
              </a:rPr>
              <a:t>/</a:t>
            </a:r>
            <a:r>
              <a:rPr lang="en-US" dirty="0" err="1">
                <a:ea typeface="Segoe UI Emoji" panose="020B0502040204020203" pitchFamily="34" charset="0"/>
              </a:rPr>
              <a:t>Θ</a:t>
            </a:r>
            <a:r>
              <a:rPr lang="en-US" dirty="0">
                <a:ea typeface="Segoe UI Emoji" panose="020B0502040204020203" pitchFamily="34" charset="0"/>
              </a:rPr>
              <a:t> step!</a:t>
            </a:r>
          </a:p>
          <a:p>
            <a:pPr lvl="1"/>
            <a:endParaRPr lang="en-US" dirty="0">
              <a:ea typeface="Segoe UI Emoj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2EB7FF-1468-9948-8B15-065213F79452}"/>
              </a:ext>
            </a:extLst>
          </p:cNvPr>
          <p:cNvSpPr/>
          <p:nvPr/>
        </p:nvSpPr>
        <p:spPr>
          <a:xfrm>
            <a:off x="382292" y="3743152"/>
            <a:ext cx="67469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Segoe UI Emoji" panose="020B0502040204020203" pitchFamily="34" charset="0"/>
              </a:rPr>
              <a:t>(Best Case: fastest/Worst Case: slowest) that our code could finish on input of size 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Segoe UI Emoji" panose="020B0502040204020203" pitchFamily="34" charset="0"/>
              </a:rPr>
              <a:t>Importantly, </a:t>
            </a:r>
            <a:r>
              <a:rPr lang="en-US" sz="2400" i="1" dirty="0">
                <a:ea typeface="Segoe UI Emoji" panose="020B0502040204020203" pitchFamily="34" charset="0"/>
              </a:rPr>
              <a:t>any</a:t>
            </a:r>
            <a:r>
              <a:rPr lang="en-US" sz="2400" dirty="0">
                <a:ea typeface="Segoe UI Emoji" panose="020B0502040204020203" pitchFamily="34" charset="0"/>
              </a:rPr>
              <a:t> position of </a:t>
            </a:r>
            <a:r>
              <a:rPr lang="en-US" sz="2400" dirty="0" err="1">
                <a:ea typeface="Segoe UI Emoji" panose="020B0502040204020203" pitchFamily="34" charset="0"/>
              </a:rPr>
              <a:t>toFind</a:t>
            </a:r>
            <a:r>
              <a:rPr lang="en-US" sz="2400" dirty="0">
                <a:ea typeface="Segoe UI Emoji" panose="020B0502040204020203" pitchFamily="34" charset="0"/>
              </a:rPr>
              <a:t> in </a:t>
            </a:r>
            <a:r>
              <a:rPr lang="en-US" sz="2400" dirty="0" err="1">
                <a:ea typeface="Segoe UI Emoji" panose="020B0502040204020203" pitchFamily="34" charset="0"/>
              </a:rPr>
              <a:t>arr</a:t>
            </a:r>
            <a:r>
              <a:rPr lang="en-US" sz="2400" dirty="0">
                <a:ea typeface="Segoe UI Emoji" panose="020B0502040204020203" pitchFamily="34" charset="0"/>
              </a:rPr>
              <a:t> could be its own case!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Segoe UI Emoji" panose="020B0502040204020203" pitchFamily="34" charset="0"/>
              </a:rPr>
              <a:t>For this simple example, probably don’t care (they all still have bound O(n))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Segoe UI Emoji" panose="020B0502040204020203" pitchFamily="34" charset="0"/>
              </a:rPr>
              <a:t>But intermediate cases will be important later</a:t>
            </a:r>
            <a:endParaRPr lang="en-US" sz="24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2F58417-3D08-394E-A221-FC9A2AA95B89}"/>
              </a:ext>
            </a:extLst>
          </p:cNvPr>
          <p:cNvGrpSpPr/>
          <p:nvPr/>
        </p:nvGrpSpPr>
        <p:grpSpPr>
          <a:xfrm>
            <a:off x="7218474" y="3694442"/>
            <a:ext cx="4593818" cy="2713819"/>
            <a:chOff x="7218474" y="3694442"/>
            <a:chExt cx="4593818" cy="27138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13AA85-6FAB-7348-847D-8B4E2C437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8474" y="3913632"/>
              <a:ext cx="4593818" cy="229690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CFD1F24-6C59-4A42-BAE7-82BDCAE79C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2381" y="4324027"/>
              <a:ext cx="4292344" cy="1592184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9B54777-3278-2741-8656-5B88A4C564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2381" y="4633993"/>
              <a:ext cx="4292344" cy="1282218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3061EF1-505E-D249-AB82-7DC3DF7E56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2381" y="4951552"/>
              <a:ext cx="4292344" cy="956909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2C5126B-382A-BD46-91B5-07C5792F3A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8722" y="5275102"/>
              <a:ext cx="4306003" cy="641109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123FA74-286B-D34D-ABA6-6E3219F17F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2381" y="5595656"/>
              <a:ext cx="4292344" cy="320555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D174914-9A1D-084C-BE56-DB5274F139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8722" y="5908461"/>
              <a:ext cx="4306003" cy="3874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5B43269-9231-7B42-AD7E-2C55B87A8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8722" y="3994644"/>
              <a:ext cx="4306003" cy="1913817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BC5D40A-6A56-CE40-B96E-2D03D5593634}"/>
                </a:ext>
              </a:extLst>
            </p:cNvPr>
            <p:cNvSpPr txBox="1"/>
            <p:nvPr/>
          </p:nvSpPr>
          <p:spPr>
            <a:xfrm>
              <a:off x="10821364" y="3694442"/>
              <a:ext cx="8210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</a:rPr>
                <a:t>Worst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7B91C95-A290-7A4B-B1C9-3130389DB97A}"/>
                </a:ext>
              </a:extLst>
            </p:cNvPr>
            <p:cNvSpPr txBox="1"/>
            <p:nvPr/>
          </p:nvSpPr>
          <p:spPr>
            <a:xfrm>
              <a:off x="11008073" y="6008151"/>
              <a:ext cx="646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</a:rPr>
                <a:t>Best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88346A6-C729-C84D-8030-874E5EC7D095}"/>
                </a:ext>
              </a:extLst>
            </p:cNvPr>
            <p:cNvSpPr txBox="1"/>
            <p:nvPr/>
          </p:nvSpPr>
          <p:spPr>
            <a:xfrm>
              <a:off x="10091036" y="5062086"/>
              <a:ext cx="14606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Other Cases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772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633B7-E005-D443-9317-F0333540B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Should we consider the prime/not-prime input separate cases in our </a:t>
            </a:r>
            <a:r>
              <a:rPr lang="en-US" dirty="0" err="1"/>
              <a:t>isPrime</a:t>
            </a:r>
            <a:r>
              <a:rPr lang="en-US" dirty="0"/>
              <a:t>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47691-8125-C842-8C51-6AACB1E63D71}"/>
              </a:ext>
            </a:extLst>
          </p:cNvPr>
          <p:cNvSpPr txBox="1">
            <a:spLocks/>
          </p:cNvSpPr>
          <p:nvPr/>
        </p:nvSpPr>
        <p:spPr>
          <a:xfrm>
            <a:off x="838199" y="2580640"/>
            <a:ext cx="10515600" cy="3604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ea typeface="Segoe UI Emoji" panose="020B0502040204020203" pitchFamily="34" charset="0"/>
              </a:rPr>
              <a:t>Yes</a:t>
            </a:r>
          </a:p>
          <a:p>
            <a:pPr lvl="1"/>
            <a:r>
              <a:rPr lang="en-US" dirty="0">
                <a:ea typeface="Segoe UI Emoji" panose="020B0502040204020203" pitchFamily="34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438945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FF3C-377F-394A-8F30-FF00C2546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do Case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934DA-5AA1-AC41-B334-BC80907FE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656" y="1520032"/>
            <a:ext cx="10559143" cy="372143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Why are the different functions in 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3200" dirty="0"/>
              <a:t> not Case Analysis, but the different functions in 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linearSearch</a:t>
            </a:r>
            <a:r>
              <a:rPr lang="en-US" sz="3200" dirty="0"/>
              <a:t> are?</a:t>
            </a:r>
          </a:p>
          <a:p>
            <a:pPr lvl="1"/>
            <a:r>
              <a:rPr lang="en-US" sz="2800" dirty="0"/>
              <a:t>In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2800" dirty="0"/>
              <a:t>, they’re different bounds on a single function over n.</a:t>
            </a:r>
          </a:p>
          <a:p>
            <a:pPr lvl="1"/>
            <a:r>
              <a:rPr lang="en-US" sz="2800" dirty="0"/>
              <a:t>in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linearSearch</a:t>
            </a:r>
            <a:r>
              <a:rPr lang="en-US" sz="2800" dirty="0"/>
              <a:t>, they’re entirely different functions over n, each with its own set of bounds!</a:t>
            </a:r>
          </a:p>
          <a:p>
            <a:pPr lvl="1"/>
            <a:endParaRPr lang="en-US" sz="2800" dirty="0"/>
          </a:p>
          <a:p>
            <a:r>
              <a:rPr lang="en-US" sz="3200" dirty="0"/>
              <a:t>The difference? 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linearSearch</a:t>
            </a:r>
            <a:r>
              <a:rPr lang="en-US" sz="3200" dirty="0"/>
              <a:t> uses </a:t>
            </a:r>
            <a:r>
              <a:rPr lang="en-US" sz="3200" b="1" dirty="0">
                <a:solidFill>
                  <a:schemeClr val="accent2"/>
                </a:solidFill>
              </a:rPr>
              <a:t>another input</a:t>
            </a:r>
            <a:r>
              <a:rPr lang="en-US" sz="3200" dirty="0"/>
              <a:t> as well, the </a:t>
            </a:r>
            <a:r>
              <a:rPr lang="en-US" sz="3200" i="1" dirty="0"/>
              <a:t>contents</a:t>
            </a:r>
            <a:r>
              <a:rPr lang="en-US" sz="3200" dirty="0"/>
              <a:t> of the array – </a:t>
            </a:r>
            <a:r>
              <a:rPr lang="en-US" sz="3200" b="1" dirty="0"/>
              <a:t>that variation creates different functions over n!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A7838E-9482-854F-97F3-DD31D3FBE3E4}"/>
              </a:ext>
            </a:extLst>
          </p:cNvPr>
          <p:cNvSpPr/>
          <p:nvPr/>
        </p:nvSpPr>
        <p:spPr>
          <a:xfrm>
            <a:off x="1316277" y="5344136"/>
            <a:ext cx="4262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(int n) {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827C04-405D-CC49-80F8-171F1A64AFBA}"/>
              </a:ext>
            </a:extLst>
          </p:cNvPr>
          <p:cNvSpPr/>
          <p:nvPr/>
        </p:nvSpPr>
        <p:spPr>
          <a:xfrm>
            <a:off x="1316277" y="5921967"/>
            <a:ext cx="7151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linearSearch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(int[]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, int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toFind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C64FA80-4F22-9E40-A24A-61DFF91E8E04}"/>
              </a:ext>
            </a:extLst>
          </p:cNvPr>
          <p:cNvCxnSpPr>
            <a:cxnSpLocks/>
          </p:cNvCxnSpPr>
          <p:nvPr/>
        </p:nvCxnSpPr>
        <p:spPr>
          <a:xfrm>
            <a:off x="4245428" y="6383632"/>
            <a:ext cx="160020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08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1073FD5-FEEB-E348-97D7-0A190B435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8" y="3849592"/>
            <a:ext cx="3545105" cy="16458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F7FF3C-377F-394A-8F30-FF00C2546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do Case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934DA-5AA1-AC41-B334-BC80907FE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08" y="1546435"/>
            <a:ext cx="5560570" cy="11452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linearSearch</a:t>
            </a:r>
            <a:r>
              <a:rPr lang="en-US" sz="1600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600" dirty="0"/>
              <a:t>multiple different functions over n, because runtime can be affected by something other than n!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600" dirty="0"/>
              <a:t>for each function, we’ll do asymptotic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D6543F-98AF-484C-8CC0-602D54745959}"/>
              </a:ext>
            </a:extLst>
          </p:cNvPr>
          <p:cNvSpPr txBox="1"/>
          <p:nvPr/>
        </p:nvSpPr>
        <p:spPr>
          <a:xfrm>
            <a:off x="895279" y="1159775"/>
            <a:ext cx="5263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Case Analysis, then Asymptotic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29E71-37DC-F443-BB40-A462570D326E}"/>
              </a:ext>
            </a:extLst>
          </p:cNvPr>
          <p:cNvSpPr txBox="1"/>
          <p:nvPr/>
        </p:nvSpPr>
        <p:spPr>
          <a:xfrm>
            <a:off x="7607613" y="1163543"/>
            <a:ext cx="4149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Straight to Asymptotic Analysis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EA2C0F-E67A-6B43-A653-70851AC42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87" y="2809277"/>
            <a:ext cx="4251652" cy="204363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62AE8C-3338-074E-9F57-7E2F84545802}"/>
              </a:ext>
            </a:extLst>
          </p:cNvPr>
          <p:cNvCxnSpPr>
            <a:cxnSpLocks/>
          </p:cNvCxnSpPr>
          <p:nvPr/>
        </p:nvCxnSpPr>
        <p:spPr>
          <a:xfrm flipV="1">
            <a:off x="7610605" y="2866823"/>
            <a:ext cx="3951131" cy="1750904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5D236E-A84D-E840-8EA0-CBC156BC8E28}"/>
              </a:ext>
            </a:extLst>
          </p:cNvPr>
          <p:cNvCxnSpPr>
            <a:cxnSpLocks/>
          </p:cNvCxnSpPr>
          <p:nvPr/>
        </p:nvCxnSpPr>
        <p:spPr>
          <a:xfrm>
            <a:off x="7610605" y="4617638"/>
            <a:ext cx="3951131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73BEB9-36AB-2E49-A665-7246A3855353}"/>
                  </a:ext>
                </a:extLst>
              </p:cNvPr>
              <p:cNvSpPr txBox="1"/>
              <p:nvPr/>
            </p:nvSpPr>
            <p:spPr>
              <a:xfrm>
                <a:off x="10913610" y="2428702"/>
                <a:ext cx="10008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73BEB9-36AB-2E49-A665-7246A3855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3610" y="2428702"/>
                <a:ext cx="1000844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1AE601-D12B-DB41-90DC-C099CCDA0BBE}"/>
                  </a:ext>
                </a:extLst>
              </p:cNvPr>
              <p:cNvSpPr txBox="1"/>
              <p:nvPr/>
            </p:nvSpPr>
            <p:spPr>
              <a:xfrm>
                <a:off x="11350093" y="4151616"/>
                <a:ext cx="5112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1AE601-D12B-DB41-90DC-C099CCDA0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0093" y="4151616"/>
                <a:ext cx="511275" cy="461665"/>
              </a:xfrm>
              <a:prstGeom prst="rect">
                <a:avLst/>
              </a:prstGeom>
              <a:blipFill>
                <a:blip r:embed="rId6"/>
                <a:stretch>
                  <a:fillRect l="-2439" r="-65854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A2A0D97-A536-8041-9A86-CC432015FE4C}"/>
              </a:ext>
            </a:extLst>
          </p:cNvPr>
          <p:cNvSpPr txBox="1"/>
          <p:nvPr/>
        </p:nvSpPr>
        <p:spPr>
          <a:xfrm>
            <a:off x="7610605" y="2903041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f(n)   (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b="1" dirty="0"/>
              <a:t>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44173F-DA93-9942-8CB6-E22695E2C3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737" y="2935988"/>
            <a:ext cx="3556427" cy="17968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A10099-B678-1C4D-AEF8-94FF160F4290}"/>
              </a:ext>
            </a:extLst>
          </p:cNvPr>
          <p:cNvCxnSpPr>
            <a:cxnSpLocks/>
          </p:cNvCxnSpPr>
          <p:nvPr/>
        </p:nvCxnSpPr>
        <p:spPr>
          <a:xfrm>
            <a:off x="558737" y="4583321"/>
            <a:ext cx="3343792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3C3B21-9F99-664D-9C27-7AC428567A0E}"/>
              </a:ext>
            </a:extLst>
          </p:cNvPr>
          <p:cNvCxnSpPr>
            <a:cxnSpLocks/>
          </p:cNvCxnSpPr>
          <p:nvPr/>
        </p:nvCxnSpPr>
        <p:spPr>
          <a:xfrm flipV="1">
            <a:off x="2729409" y="3942124"/>
            <a:ext cx="3366591" cy="1462692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6F4DB6A-9A4A-9A40-8BCE-05FD137C5FFB}"/>
              </a:ext>
            </a:extLst>
          </p:cNvPr>
          <p:cNvSpPr txBox="1"/>
          <p:nvPr/>
        </p:nvSpPr>
        <p:spPr>
          <a:xfrm>
            <a:off x="4564005" y="4732825"/>
            <a:ext cx="1531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Worst Case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f(n) = 3n + 1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227804-BD5B-3142-BBDA-B3C94804578C}"/>
              </a:ext>
            </a:extLst>
          </p:cNvPr>
          <p:cNvSpPr txBox="1"/>
          <p:nvPr/>
        </p:nvSpPr>
        <p:spPr>
          <a:xfrm>
            <a:off x="727623" y="3881839"/>
            <a:ext cx="297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Best Case of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linearSearch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f(n)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BC31E9C-D38A-3643-A8AF-A8A8C801AE6E}"/>
                  </a:ext>
                </a:extLst>
              </p:cNvPr>
              <p:cNvSpPr txBox="1"/>
              <p:nvPr/>
            </p:nvSpPr>
            <p:spPr>
              <a:xfrm>
                <a:off x="775492" y="4724006"/>
                <a:ext cx="10008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BC31E9C-D38A-3643-A8AF-A8A8C801A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92" y="4724006"/>
                <a:ext cx="1000844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594D920-6DEB-4944-8614-182A099F6B0A}"/>
                  </a:ext>
                </a:extLst>
              </p:cNvPr>
              <p:cNvSpPr txBox="1"/>
              <p:nvPr/>
            </p:nvSpPr>
            <p:spPr>
              <a:xfrm>
                <a:off x="838201" y="5678676"/>
                <a:ext cx="494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594D920-6DEB-4944-8614-182A099F6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5678676"/>
                <a:ext cx="494154" cy="461665"/>
              </a:xfrm>
              <a:prstGeom prst="rect">
                <a:avLst/>
              </a:prstGeom>
              <a:blipFill>
                <a:blip r:embed="rId9"/>
                <a:stretch>
                  <a:fillRect l="-2500" r="-70000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2BEFED-6058-AF44-9E09-0ABE875A326D}"/>
                  </a:ext>
                </a:extLst>
              </p:cNvPr>
              <p:cNvSpPr txBox="1"/>
              <p:nvPr/>
            </p:nvSpPr>
            <p:spPr>
              <a:xfrm>
                <a:off x="844747" y="5215373"/>
                <a:ext cx="494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2BEFED-6058-AF44-9E09-0ABE875A3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47" y="5215373"/>
                <a:ext cx="494154" cy="461665"/>
              </a:xfrm>
              <a:prstGeom prst="rect">
                <a:avLst/>
              </a:prstGeom>
              <a:blipFill>
                <a:blip r:embed="rId10"/>
                <a:stretch>
                  <a:fillRect l="-2564" r="-71795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29D8EB6-9397-504B-BFA8-AEC011B61E77}"/>
                  </a:ext>
                </a:extLst>
              </p:cNvPr>
              <p:cNvSpPr txBox="1"/>
              <p:nvPr/>
            </p:nvSpPr>
            <p:spPr>
              <a:xfrm>
                <a:off x="4791298" y="2788351"/>
                <a:ext cx="10008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29D8EB6-9397-504B-BFA8-AEC011B61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298" y="2788351"/>
                <a:ext cx="1000844" cy="461665"/>
              </a:xfrm>
              <a:prstGeom prst="rect">
                <a:avLst/>
              </a:prstGeom>
              <a:blipFill>
                <a:blip r:embed="rId11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9D0AD45-99DB-FA4B-B6D4-40A865CB83C0}"/>
                  </a:ext>
                </a:extLst>
              </p:cNvPr>
              <p:cNvSpPr txBox="1"/>
              <p:nvPr/>
            </p:nvSpPr>
            <p:spPr>
              <a:xfrm>
                <a:off x="4854007" y="3743021"/>
                <a:ext cx="494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9D0AD45-99DB-FA4B-B6D4-40A865CB8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007" y="3743021"/>
                <a:ext cx="494154" cy="461665"/>
              </a:xfrm>
              <a:prstGeom prst="rect">
                <a:avLst/>
              </a:prstGeom>
              <a:blipFill>
                <a:blip r:embed="rId12"/>
                <a:stretch>
                  <a:fillRect r="-75000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69E925B-BCFD-B142-8A67-055014896773}"/>
                  </a:ext>
                </a:extLst>
              </p:cNvPr>
              <p:cNvSpPr txBox="1"/>
              <p:nvPr/>
            </p:nvSpPr>
            <p:spPr>
              <a:xfrm>
                <a:off x="4860553" y="3279718"/>
                <a:ext cx="494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69E925B-BCFD-B142-8A67-055014896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553" y="3279718"/>
                <a:ext cx="494154" cy="461665"/>
              </a:xfrm>
              <a:prstGeom prst="rect">
                <a:avLst/>
              </a:prstGeom>
              <a:blipFill>
                <a:blip r:embed="rId13"/>
                <a:stretch>
                  <a:fillRect l="-2500" r="-70000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37DB3A-923B-494F-BB0F-AC148C1D8884}"/>
              </a:ext>
            </a:extLst>
          </p:cNvPr>
          <p:cNvCxnSpPr/>
          <p:nvPr/>
        </p:nvCxnSpPr>
        <p:spPr>
          <a:xfrm>
            <a:off x="6580414" y="2005085"/>
            <a:ext cx="0" cy="334062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D3D9646-311A-1B4D-BB58-212600A87273}"/>
              </a:ext>
            </a:extLst>
          </p:cNvPr>
          <p:cNvSpPr txBox="1">
            <a:spLocks/>
          </p:cNvSpPr>
          <p:nvPr/>
        </p:nvSpPr>
        <p:spPr>
          <a:xfrm>
            <a:off x="7368687" y="1552127"/>
            <a:ext cx="4426544" cy="762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isPrime</a:t>
            </a:r>
            <a:r>
              <a:rPr lang="en-US" dirty="0"/>
              <a:t>:</a:t>
            </a:r>
          </a:p>
          <a:p>
            <a:r>
              <a:rPr lang="en-US" dirty="0"/>
              <a:t>- only has one function to consider, because only input is n!</a:t>
            </a:r>
          </a:p>
        </p:txBody>
      </p:sp>
      <p:sp>
        <p:nvSpPr>
          <p:cNvPr id="14" name="32-Point Star 13">
            <a:extLst>
              <a:ext uri="{FF2B5EF4-FFF2-40B4-BE49-F238E27FC236}">
                <a16:creationId xmlns:a16="http://schemas.microsoft.com/office/drawing/2014/main" id="{3F71CBCC-9A64-F142-B6F5-D993BB164A48}"/>
              </a:ext>
            </a:extLst>
          </p:cNvPr>
          <p:cNvSpPr/>
          <p:nvPr/>
        </p:nvSpPr>
        <p:spPr>
          <a:xfrm>
            <a:off x="3242268" y="5097228"/>
            <a:ext cx="8325278" cy="2993953"/>
          </a:xfrm>
          <a:prstGeom prst="star32">
            <a:avLst>
              <a:gd name="adj" fmla="val 4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A698BD-C7C3-204E-875D-39D9ED86EE3F}"/>
              </a:ext>
            </a:extLst>
          </p:cNvPr>
          <p:cNvSpPr txBox="1"/>
          <p:nvPr/>
        </p:nvSpPr>
        <p:spPr>
          <a:xfrm>
            <a:off x="4168652" y="5731636"/>
            <a:ext cx="6640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2700">
                  <a:noFill/>
                </a:ln>
                <a:solidFill>
                  <a:schemeClr val="bg1"/>
                </a:solidFill>
              </a:rPr>
              <a:t>Do Case Analysis when varying other input properties </a:t>
            </a:r>
            <a:r>
              <a:rPr lang="en-US" sz="2800" b="1" i="1" dirty="0">
                <a:ln w="12700">
                  <a:noFill/>
                </a:ln>
                <a:solidFill>
                  <a:schemeClr val="bg1"/>
                </a:solidFill>
              </a:rPr>
              <a:t>besides</a:t>
            </a:r>
            <a:r>
              <a:rPr lang="en-US" sz="2800" b="1" dirty="0">
                <a:ln w="12700">
                  <a:noFill/>
                </a:ln>
                <a:solidFill>
                  <a:schemeClr val="bg1"/>
                </a:solidFill>
              </a:rPr>
              <a:t> n can change runtime!</a:t>
            </a:r>
          </a:p>
        </p:txBody>
      </p:sp>
    </p:spTree>
    <p:extLst>
      <p:ext uri="{BB962C8B-B14F-4D97-AF65-F5344CB8AC3E}">
        <p14:creationId xmlns:p14="http://schemas.microsoft.com/office/powerpoint/2010/main" val="2469685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74961-FDFA-5246-9B93-A067828B1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do Case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4522A-0D7B-2E4B-8C77-71D41F9D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188"/>
            <a:ext cx="10515600" cy="1790929"/>
          </a:xfrm>
        </p:spPr>
        <p:txBody>
          <a:bodyPr>
            <a:normAutofit/>
          </a:bodyPr>
          <a:lstStyle/>
          <a:p>
            <a:r>
              <a:rPr lang="en-US" dirty="0"/>
              <a:t>Imagine a 3-dimensional plot</a:t>
            </a:r>
          </a:p>
          <a:p>
            <a:pPr lvl="1"/>
            <a:r>
              <a:rPr lang="en-US" dirty="0"/>
              <a:t>Which case we’re considering is one dimension</a:t>
            </a:r>
          </a:p>
          <a:p>
            <a:pPr lvl="1"/>
            <a:r>
              <a:rPr lang="en-US" dirty="0"/>
              <a:t>Choosing a case lets us take a “slice” of the other dimensions: n and f(n)</a:t>
            </a:r>
          </a:p>
          <a:p>
            <a:pPr lvl="1"/>
            <a:r>
              <a:rPr lang="en-US" dirty="0"/>
              <a:t>We do asymptotic analysis on each slice in step 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2E54B0-18AF-FE43-BFA3-6F713540C2D4}"/>
              </a:ext>
            </a:extLst>
          </p:cNvPr>
          <p:cNvCxnSpPr>
            <a:cxnSpLocks/>
          </p:cNvCxnSpPr>
          <p:nvPr/>
        </p:nvCxnSpPr>
        <p:spPr>
          <a:xfrm>
            <a:off x="3282042" y="5046163"/>
            <a:ext cx="4414156" cy="135527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1C493D7-DBB7-E24F-B14A-2F8FA4734EC4}"/>
              </a:ext>
            </a:extLst>
          </p:cNvPr>
          <p:cNvCxnSpPr>
            <a:cxnSpLocks/>
          </p:cNvCxnSpPr>
          <p:nvPr/>
        </p:nvCxnSpPr>
        <p:spPr>
          <a:xfrm flipV="1">
            <a:off x="3282041" y="3788229"/>
            <a:ext cx="4294416" cy="127394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AD04F9-12C0-A34C-9225-FE5305ECCD8F}"/>
              </a:ext>
            </a:extLst>
          </p:cNvPr>
          <p:cNvCxnSpPr>
            <a:cxnSpLocks/>
          </p:cNvCxnSpPr>
          <p:nvPr/>
        </p:nvCxnSpPr>
        <p:spPr>
          <a:xfrm flipV="1">
            <a:off x="3282041" y="3407861"/>
            <a:ext cx="0" cy="165431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FB0055A-917C-F04D-8C04-672BC8FAF5DF}"/>
              </a:ext>
            </a:extLst>
          </p:cNvPr>
          <p:cNvSpPr txBox="1"/>
          <p:nvPr/>
        </p:nvSpPr>
        <p:spPr>
          <a:xfrm>
            <a:off x="2625538" y="3457907"/>
            <a:ext cx="63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f(n)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9BFBB9-0B6A-D148-A159-D1EAA71344B8}"/>
              </a:ext>
            </a:extLst>
          </p:cNvPr>
          <p:cNvSpPr txBox="1"/>
          <p:nvPr/>
        </p:nvSpPr>
        <p:spPr>
          <a:xfrm>
            <a:off x="7696198" y="3429000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9B8F47-9A4E-134A-B4E1-FF955622D288}"/>
              </a:ext>
            </a:extLst>
          </p:cNvPr>
          <p:cNvSpPr txBox="1"/>
          <p:nvPr/>
        </p:nvSpPr>
        <p:spPr>
          <a:xfrm>
            <a:off x="7849445" y="6216769"/>
            <a:ext cx="211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toFind</a:t>
            </a:r>
            <a:r>
              <a:rPr lang="en-US" sz="2400" b="1" dirty="0"/>
              <a:t> position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E9B052-17C4-0343-9342-8C7130CE6431}"/>
              </a:ext>
            </a:extLst>
          </p:cNvPr>
          <p:cNvSpPr txBox="1"/>
          <p:nvPr/>
        </p:nvSpPr>
        <p:spPr>
          <a:xfrm>
            <a:off x="3772056" y="5436634"/>
            <a:ext cx="1359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At front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(Best Case)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72BFB9-CDEA-B549-A2A0-260DF13BE7BE}"/>
              </a:ext>
            </a:extLst>
          </p:cNvPr>
          <p:cNvSpPr txBox="1"/>
          <p:nvPr/>
        </p:nvSpPr>
        <p:spPr>
          <a:xfrm>
            <a:off x="5285291" y="5972731"/>
            <a:ext cx="1534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Not present</a:t>
            </a: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(Worst Case)</a:t>
            </a:r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76EA798E-711D-2149-B03B-85DE43FEAFE0}"/>
              </a:ext>
            </a:extLst>
          </p:cNvPr>
          <p:cNvSpPr/>
          <p:nvPr/>
        </p:nvSpPr>
        <p:spPr>
          <a:xfrm rot="20711696">
            <a:off x="4591063" y="3325612"/>
            <a:ext cx="4137644" cy="1679663"/>
          </a:xfrm>
          <a:prstGeom prst="parallelogram">
            <a:avLst/>
          </a:prstGeom>
          <a:solidFill>
            <a:srgbClr val="FFB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0108B8-17DE-B64F-9967-F401AFC32D08}"/>
              </a:ext>
            </a:extLst>
          </p:cNvPr>
          <p:cNvCxnSpPr/>
          <p:nvPr/>
        </p:nvCxnSpPr>
        <p:spPr>
          <a:xfrm flipV="1">
            <a:off x="4871342" y="4491557"/>
            <a:ext cx="3574420" cy="945077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B6325DBA-AE8E-6348-9EF6-1791D189A430}"/>
              </a:ext>
            </a:extLst>
          </p:cNvPr>
          <p:cNvSpPr/>
          <p:nvPr/>
        </p:nvSpPr>
        <p:spPr>
          <a:xfrm rot="20711696">
            <a:off x="6273628" y="3908628"/>
            <a:ext cx="4137644" cy="1679663"/>
          </a:xfrm>
          <a:prstGeom prst="parallelogram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841390-FD93-D743-9287-AA8E84FE7C75}"/>
              </a:ext>
            </a:extLst>
          </p:cNvPr>
          <p:cNvCxnSpPr>
            <a:cxnSpLocks/>
          </p:cNvCxnSpPr>
          <p:nvPr/>
        </p:nvCxnSpPr>
        <p:spPr>
          <a:xfrm flipV="1">
            <a:off x="6541085" y="3429000"/>
            <a:ext cx="3587242" cy="251678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475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B55F6-F960-F14A-8915-801E8F24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Useful Cases You Might See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CF9A2-AE76-C44C-9D91-4C3473B20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90457"/>
          </a:xfrm>
        </p:spPr>
        <p:txBody>
          <a:bodyPr>
            <a:normAutofit/>
          </a:bodyPr>
          <a:lstStyle/>
          <a:p>
            <a:r>
              <a:rPr lang="en-US" dirty="0"/>
              <a:t>Overall Case:</a:t>
            </a:r>
          </a:p>
          <a:p>
            <a:pPr lvl="1"/>
            <a:r>
              <a:rPr lang="en-US" dirty="0"/>
              <a:t>Model code as a “cloud” that covers all </a:t>
            </a:r>
            <a:r>
              <a:rPr lang="en-US" i="1" dirty="0"/>
              <a:t>possibilities</a:t>
            </a:r>
            <a:r>
              <a:rPr lang="en-US" dirty="0"/>
              <a:t> across all cases. What’s the </a:t>
            </a:r>
            <a:r>
              <a:rPr lang="en-US" dirty="0">
                <a:ea typeface="Segoe UI Emoji" panose="020B0502040204020203" pitchFamily="34" charset="0"/>
                <a:sym typeface="Wingdings" pitchFamily="2" charset="2"/>
              </a:rPr>
              <a:t>O/</a:t>
            </a:r>
            <a:r>
              <a:rPr lang="en-US" dirty="0" err="1">
                <a:ea typeface="Segoe UI Emoji" panose="020B0502040204020203" pitchFamily="34" charset="0"/>
                <a:sym typeface="Wingdings" pitchFamily="2" charset="2"/>
              </a:rPr>
              <a:t>Ω</a:t>
            </a:r>
            <a:r>
              <a:rPr lang="en-US" dirty="0">
                <a:ea typeface="Segoe UI Emoji" panose="020B0502040204020203" pitchFamily="34" charset="0"/>
                <a:sym typeface="Wingdings" pitchFamily="2" charset="2"/>
              </a:rPr>
              <a:t>/</a:t>
            </a:r>
            <a:r>
              <a:rPr lang="en-US" dirty="0" err="1">
                <a:ea typeface="Segoe UI Emoji" panose="020B0502040204020203" pitchFamily="34" charset="0"/>
              </a:rPr>
              <a:t>Θ</a:t>
            </a:r>
            <a:r>
              <a:rPr lang="en-US" dirty="0">
                <a:ea typeface="Segoe UI Emoji" panose="020B0502040204020203" pitchFamily="34" charset="0"/>
              </a:rPr>
              <a:t> of that cloud?</a:t>
            </a:r>
            <a:endParaRPr lang="en-US" dirty="0"/>
          </a:p>
          <a:p>
            <a:r>
              <a:rPr lang="en-US" dirty="0"/>
              <a:t>“Assume X Won’t Happen Case”:</a:t>
            </a:r>
          </a:p>
          <a:p>
            <a:pPr lvl="1"/>
            <a:r>
              <a:rPr lang="en-US" dirty="0"/>
              <a:t>E.g. Assume array won’t need to resize</a:t>
            </a:r>
          </a:p>
          <a:p>
            <a:r>
              <a:rPr lang="en-US" dirty="0"/>
              <a:t>“Average Case”:</a:t>
            </a:r>
          </a:p>
          <a:p>
            <a:pPr lvl="1"/>
            <a:r>
              <a:rPr lang="en-US" dirty="0"/>
              <a:t>Assume random input</a:t>
            </a:r>
          </a:p>
          <a:p>
            <a:pPr lvl="1"/>
            <a:r>
              <a:rPr lang="en-US" dirty="0"/>
              <a:t>Lots of complications – what distribution of random?</a:t>
            </a:r>
          </a:p>
          <a:p>
            <a:r>
              <a:rPr lang="en-US" dirty="0"/>
              <a:t>“In-Practice Case”:</a:t>
            </a:r>
          </a:p>
          <a:p>
            <a:pPr lvl="1"/>
            <a:r>
              <a:rPr lang="en-US" dirty="0"/>
              <a:t>Not a real term, but a useful idea</a:t>
            </a:r>
          </a:p>
          <a:p>
            <a:pPr lvl="1"/>
            <a:r>
              <a:rPr lang="en-US" dirty="0"/>
              <a:t>Make reasonable assumptions about how the world will work, then do worst-case analysis under those assumptions.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60AB9E-52ED-7A40-9576-58439DDB0713}"/>
              </a:ext>
            </a:extLst>
          </p:cNvPr>
          <p:cNvGrpSpPr/>
          <p:nvPr/>
        </p:nvGrpSpPr>
        <p:grpSpPr>
          <a:xfrm>
            <a:off x="8361473" y="2025925"/>
            <a:ext cx="3382121" cy="2206259"/>
            <a:chOff x="7218474" y="3477345"/>
            <a:chExt cx="4932071" cy="29547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F3A535-DF10-7449-918F-9EA96673E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8474" y="3913632"/>
              <a:ext cx="4593818" cy="2296909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669FCDE-9D67-3F45-A8BD-FBD480F8F3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2381" y="4324027"/>
              <a:ext cx="4292344" cy="1592184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09D66FE-75AB-D64F-A1EB-F6D9C5C854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2381" y="4633993"/>
              <a:ext cx="4292344" cy="1282218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58354EF-4C12-2744-B24E-4A692A49C5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2381" y="4951552"/>
              <a:ext cx="4292344" cy="956909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27EF92-C3AD-A543-BF87-5A3A36AEF1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8722" y="5275102"/>
              <a:ext cx="4306003" cy="641109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09F291D-6683-534D-887B-6878FFA90B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2381" y="5595656"/>
              <a:ext cx="4292344" cy="320555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23774C2-9C88-B54D-BEB0-C2B3CAFB54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8722" y="5908461"/>
              <a:ext cx="4306003" cy="3874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50D23A8-E135-4549-A992-A28344D302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8722" y="3994644"/>
              <a:ext cx="4306003" cy="1913817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80EEA6-4A69-C04B-B671-ED79DE9020C2}"/>
                </a:ext>
              </a:extLst>
            </p:cNvPr>
            <p:cNvSpPr txBox="1"/>
            <p:nvPr/>
          </p:nvSpPr>
          <p:spPr>
            <a:xfrm>
              <a:off x="11009687" y="3477345"/>
              <a:ext cx="8210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</a:rPr>
                <a:t>Worst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2F540D-4B09-8248-A686-CCB5B5062CDE}"/>
                </a:ext>
              </a:extLst>
            </p:cNvPr>
            <p:cNvSpPr txBox="1"/>
            <p:nvPr/>
          </p:nvSpPr>
          <p:spPr>
            <a:xfrm>
              <a:off x="11295094" y="6031956"/>
              <a:ext cx="6466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</a:rPr>
                <a:t>Best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4FE141-9EBD-1345-A9DA-2BD91D3F6B01}"/>
                </a:ext>
              </a:extLst>
            </p:cNvPr>
            <p:cNvSpPr txBox="1"/>
            <p:nvPr/>
          </p:nvSpPr>
          <p:spPr>
            <a:xfrm>
              <a:off x="10689889" y="4862032"/>
              <a:ext cx="14606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Other Cases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F3D732-6AC8-2F41-9AB2-F9D6F6ED0C1C}"/>
              </a:ext>
            </a:extLst>
          </p:cNvPr>
          <p:cNvGrpSpPr/>
          <p:nvPr/>
        </p:nvGrpSpPr>
        <p:grpSpPr>
          <a:xfrm>
            <a:off x="8386368" y="2380494"/>
            <a:ext cx="3081642" cy="1492411"/>
            <a:chOff x="8361473" y="2348802"/>
            <a:chExt cx="3081642" cy="1492411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1E53128-2B15-AC4A-BFEE-D62C34E2DD1E}"/>
                </a:ext>
              </a:extLst>
            </p:cNvPr>
            <p:cNvSpPr/>
            <p:nvPr/>
          </p:nvSpPr>
          <p:spPr>
            <a:xfrm flipH="1">
              <a:off x="8361473" y="2348802"/>
              <a:ext cx="3081642" cy="1492411"/>
            </a:xfrm>
            <a:prstGeom prst="rtTriangle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A354A3-A683-CB49-89CF-4380A1C51BC7}"/>
                </a:ext>
              </a:extLst>
            </p:cNvPr>
            <p:cNvSpPr txBox="1"/>
            <p:nvPr/>
          </p:nvSpPr>
          <p:spPr>
            <a:xfrm>
              <a:off x="10088070" y="3107484"/>
              <a:ext cx="9444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Overall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027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46D61E28-3E13-9B46-81B4-8D4DF359AD05}"/>
              </a:ext>
            </a:extLst>
          </p:cNvPr>
          <p:cNvSpPr/>
          <p:nvPr/>
        </p:nvSpPr>
        <p:spPr>
          <a:xfrm>
            <a:off x="8669829" y="2306253"/>
            <a:ext cx="509844" cy="1105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086F4-FFF9-F840-AD6D-F24DF0039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Analysis Roadmap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15B99D-508D-C745-8DD9-41DB4CCC50A5}"/>
              </a:ext>
            </a:extLst>
          </p:cNvPr>
          <p:cNvSpPr/>
          <p:nvPr/>
        </p:nvSpPr>
        <p:spPr>
          <a:xfrm>
            <a:off x="1946371" y="365490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D9491C-20E4-D14F-8074-1BF2E001354D}"/>
              </a:ext>
            </a:extLst>
          </p:cNvPr>
          <p:cNvSpPr/>
          <p:nvPr/>
        </p:nvSpPr>
        <p:spPr>
          <a:xfrm>
            <a:off x="1946371" y="4394926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6D320E-6D95-9545-A7CA-D324EF215561}"/>
              </a:ext>
            </a:extLst>
          </p:cNvPr>
          <p:cNvSpPr/>
          <p:nvPr/>
        </p:nvSpPr>
        <p:spPr>
          <a:xfrm>
            <a:off x="6145936" y="2294546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14E99E-6FD2-454E-BE2A-E11B728B2C42}"/>
              </a:ext>
            </a:extLst>
          </p:cNvPr>
          <p:cNvSpPr/>
          <p:nvPr/>
        </p:nvSpPr>
        <p:spPr>
          <a:xfrm>
            <a:off x="6145936" y="3034572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ored Data 12">
            <a:extLst>
              <a:ext uri="{FF2B5EF4-FFF2-40B4-BE49-F238E27FC236}">
                <a16:creationId xmlns:a16="http://schemas.microsoft.com/office/drawing/2014/main" id="{82AC968E-2BF8-C442-9239-906B4FA60E15}"/>
              </a:ext>
            </a:extLst>
          </p:cNvPr>
          <p:cNvSpPr/>
          <p:nvPr/>
        </p:nvSpPr>
        <p:spPr>
          <a:xfrm flipH="1">
            <a:off x="5797910" y="2665974"/>
            <a:ext cx="1061359" cy="357006"/>
          </a:xfrm>
          <a:prstGeom prst="flowChartOnlineStorag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ored Data 14">
            <a:extLst>
              <a:ext uri="{FF2B5EF4-FFF2-40B4-BE49-F238E27FC236}">
                <a16:creationId xmlns:a16="http://schemas.microsoft.com/office/drawing/2014/main" id="{CEA1F2F7-24A6-2F4B-B961-2714CF733E7B}"/>
              </a:ext>
            </a:extLst>
          </p:cNvPr>
          <p:cNvSpPr/>
          <p:nvPr/>
        </p:nvSpPr>
        <p:spPr>
          <a:xfrm flipH="1">
            <a:off x="4652448" y="2657861"/>
            <a:ext cx="1119941" cy="376711"/>
          </a:xfrm>
          <a:prstGeom prst="flowChartOnlineStorag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BBF47E-2423-694B-808A-BB0847DB4D22}"/>
              </a:ext>
            </a:extLst>
          </p:cNvPr>
          <p:cNvSpPr/>
          <p:nvPr/>
        </p:nvSpPr>
        <p:spPr>
          <a:xfrm>
            <a:off x="4522564" y="2293324"/>
            <a:ext cx="365760" cy="365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4F8B9E-E570-914D-AAE8-BDBC8991BDEA}"/>
              </a:ext>
            </a:extLst>
          </p:cNvPr>
          <p:cNvSpPr/>
          <p:nvPr/>
        </p:nvSpPr>
        <p:spPr>
          <a:xfrm>
            <a:off x="4522564" y="3034572"/>
            <a:ext cx="365760" cy="365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64D12D-4B35-C24D-BFFD-D884F5501AF4}"/>
              </a:ext>
            </a:extLst>
          </p:cNvPr>
          <p:cNvSpPr/>
          <p:nvPr/>
        </p:nvSpPr>
        <p:spPr>
          <a:xfrm>
            <a:off x="829271" y="3654900"/>
            <a:ext cx="1121652" cy="1105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CODE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9C2886-4334-0044-AE81-6E42C865A0CD}"/>
              </a:ext>
            </a:extLst>
          </p:cNvPr>
          <p:cNvSpPr/>
          <p:nvPr/>
        </p:nvSpPr>
        <p:spPr>
          <a:xfrm>
            <a:off x="1897199" y="4004606"/>
            <a:ext cx="418989" cy="3968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E9F38A-146A-514D-8EB4-2B8B1E0847E8}"/>
              </a:ext>
            </a:extLst>
          </p:cNvPr>
          <p:cNvSpPr/>
          <p:nvPr/>
        </p:nvSpPr>
        <p:spPr>
          <a:xfrm>
            <a:off x="463011" y="365490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1F5484-A1AA-A644-B0CC-A6BB3FE6CC7C}"/>
              </a:ext>
            </a:extLst>
          </p:cNvPr>
          <p:cNvSpPr/>
          <p:nvPr/>
        </p:nvSpPr>
        <p:spPr>
          <a:xfrm>
            <a:off x="463010" y="4394926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ored Data 26">
            <a:extLst>
              <a:ext uri="{FF2B5EF4-FFF2-40B4-BE49-F238E27FC236}">
                <a16:creationId xmlns:a16="http://schemas.microsoft.com/office/drawing/2014/main" id="{BAD95762-449F-6A46-BD5C-ADD33DB358EF}"/>
              </a:ext>
            </a:extLst>
          </p:cNvPr>
          <p:cNvSpPr/>
          <p:nvPr/>
        </p:nvSpPr>
        <p:spPr>
          <a:xfrm flipH="1">
            <a:off x="5385422" y="2655279"/>
            <a:ext cx="1119941" cy="376711"/>
          </a:xfrm>
          <a:prstGeom prst="flowChartOnlineStorag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8658FE-5880-304A-8A8B-496D438D3DDC}"/>
              </a:ext>
            </a:extLst>
          </p:cNvPr>
          <p:cNvSpPr/>
          <p:nvPr/>
        </p:nvSpPr>
        <p:spPr>
          <a:xfrm>
            <a:off x="4884702" y="2294546"/>
            <a:ext cx="1662037" cy="11057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00" dirty="0"/>
              <a:t>BEST CASE</a:t>
            </a:r>
          </a:p>
          <a:p>
            <a:pPr algn="ctr"/>
            <a:r>
              <a:rPr lang="en-US" b="1" spc="100" dirty="0"/>
              <a:t>FUNCTION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E87312-CA7D-EF4D-9F10-437D572CBBAA}"/>
              </a:ext>
            </a:extLst>
          </p:cNvPr>
          <p:cNvSpPr txBox="1"/>
          <p:nvPr/>
        </p:nvSpPr>
        <p:spPr>
          <a:xfrm>
            <a:off x="133074" y="5185322"/>
            <a:ext cx="2669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for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&lt; n;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if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 ==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toFind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return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return -1;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8A4FCA-50B3-BF4D-8A35-978389D68BB5}"/>
              </a:ext>
            </a:extLst>
          </p:cNvPr>
          <p:cNvSpPr txBox="1"/>
          <p:nvPr/>
        </p:nvSpPr>
        <p:spPr>
          <a:xfrm>
            <a:off x="5490485" y="3129698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f(n) = 2</a:t>
            </a:r>
          </a:p>
        </p:txBody>
      </p:sp>
      <p:sp>
        <p:nvSpPr>
          <p:cNvPr id="37" name="Trapezoid 36">
            <a:extLst>
              <a:ext uri="{FF2B5EF4-FFF2-40B4-BE49-F238E27FC236}">
                <a16:creationId xmlns:a16="http://schemas.microsoft.com/office/drawing/2014/main" id="{EF1C1BFD-B54A-FE43-9FA5-63220D269FF1}"/>
              </a:ext>
            </a:extLst>
          </p:cNvPr>
          <p:cNvSpPr/>
          <p:nvPr/>
        </p:nvSpPr>
        <p:spPr>
          <a:xfrm rot="16200000">
            <a:off x="5890788" y="1962691"/>
            <a:ext cx="3800753" cy="1776799"/>
          </a:xfrm>
          <a:prstGeom prst="trapezoid">
            <a:avLst>
              <a:gd name="adj" fmla="val 762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5D2CA267-97ED-9D4E-B4CA-833160EBFD66}"/>
              </a:ext>
            </a:extLst>
          </p:cNvPr>
          <p:cNvSpPr/>
          <p:nvPr/>
        </p:nvSpPr>
        <p:spPr>
          <a:xfrm rot="5400000">
            <a:off x="9145017" y="1388006"/>
            <a:ext cx="385780" cy="28401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56F8450-9037-8741-9ACA-DCC6576A19C3}"/>
              </a:ext>
            </a:extLst>
          </p:cNvPr>
          <p:cNvSpPr/>
          <p:nvPr/>
        </p:nvSpPr>
        <p:spPr>
          <a:xfrm>
            <a:off x="6541810" y="2306148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A5AF952-C22C-364F-8BFB-C0B75504CB6B}"/>
              </a:ext>
            </a:extLst>
          </p:cNvPr>
          <p:cNvSpPr/>
          <p:nvPr/>
        </p:nvSpPr>
        <p:spPr>
          <a:xfrm>
            <a:off x="6541486" y="3034572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096B28-8597-2C4F-ADF2-DECEA02B948D}"/>
              </a:ext>
            </a:extLst>
          </p:cNvPr>
          <p:cNvSpPr/>
          <p:nvPr/>
        </p:nvSpPr>
        <p:spPr>
          <a:xfrm>
            <a:off x="8679564" y="958986"/>
            <a:ext cx="509844" cy="1105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0264EDB-79C0-5A4F-944E-7E79A47B8DC7}"/>
              </a:ext>
            </a:extLst>
          </p:cNvPr>
          <p:cNvGrpSpPr/>
          <p:nvPr/>
        </p:nvGrpSpPr>
        <p:grpSpPr>
          <a:xfrm>
            <a:off x="9186167" y="958986"/>
            <a:ext cx="2343590" cy="1106838"/>
            <a:chOff x="7012434" y="3614205"/>
            <a:chExt cx="2343590" cy="110683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DE35F09-230A-CB49-8CC0-D7A4B3320CDE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pc="100" dirty="0"/>
                <a:t>TIGHT</a:t>
              </a:r>
            </a:p>
            <a:p>
              <a:pPr algn="ctr"/>
              <a:r>
                <a:rPr lang="en-US" b="1" spc="100" dirty="0"/>
                <a:t>BIG-OH</a:t>
              </a:r>
              <a:endParaRPr lang="en-US" dirty="0"/>
            </a:p>
          </p:txBody>
        </p:sp>
        <p:sp>
          <p:nvSpPr>
            <p:cNvPr id="44" name="Collate 43">
              <a:extLst>
                <a:ext uri="{FF2B5EF4-FFF2-40B4-BE49-F238E27FC236}">
                  <a16:creationId xmlns:a16="http://schemas.microsoft.com/office/drawing/2014/main" id="{F284DD60-C07E-B147-9E4E-D19CCF9FEC82}"/>
                </a:ext>
              </a:extLst>
            </p:cNvPr>
            <p:cNvSpPr/>
            <p:nvPr/>
          </p:nvSpPr>
          <p:spPr>
            <a:xfrm>
              <a:off x="7012580" y="3974938"/>
              <a:ext cx="532515" cy="385780"/>
            </a:xfrm>
            <a:prstGeom prst="flowChartCol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4C778BD-BC6C-9440-8563-0B929F297BBC}"/>
                </a:ext>
              </a:extLst>
            </p:cNvPr>
            <p:cNvSpPr/>
            <p:nvPr/>
          </p:nvSpPr>
          <p:spPr>
            <a:xfrm>
              <a:off x="7012434" y="3616465"/>
              <a:ext cx="365760" cy="3657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C9B6128-B54A-D14F-B1FE-CC9922577289}"/>
                </a:ext>
              </a:extLst>
            </p:cNvPr>
            <p:cNvSpPr/>
            <p:nvPr/>
          </p:nvSpPr>
          <p:spPr>
            <a:xfrm>
              <a:off x="7012434" y="4355283"/>
              <a:ext cx="365760" cy="3657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iangle 46">
              <a:extLst>
                <a:ext uri="{FF2B5EF4-FFF2-40B4-BE49-F238E27FC236}">
                  <a16:creationId xmlns:a16="http://schemas.microsoft.com/office/drawing/2014/main" id="{5E641D8F-B6F1-014B-B366-D7C381DB4A85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Stored Data 54">
            <a:extLst>
              <a:ext uri="{FF2B5EF4-FFF2-40B4-BE49-F238E27FC236}">
                <a16:creationId xmlns:a16="http://schemas.microsoft.com/office/drawing/2014/main" id="{B4D7ACCF-EDF2-7F4C-AB7A-FA66B325D5C6}"/>
              </a:ext>
            </a:extLst>
          </p:cNvPr>
          <p:cNvSpPr/>
          <p:nvPr/>
        </p:nvSpPr>
        <p:spPr>
          <a:xfrm flipH="1">
            <a:off x="6648574" y="2657796"/>
            <a:ext cx="1119941" cy="376711"/>
          </a:xfrm>
          <a:prstGeom prst="flowChartOnlineStorag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>
            <a:extLst>
              <a:ext uri="{FF2B5EF4-FFF2-40B4-BE49-F238E27FC236}">
                <a16:creationId xmlns:a16="http://schemas.microsoft.com/office/drawing/2014/main" id="{F58D939C-F7CF-AC4C-B404-0B0DD3FD00F5}"/>
              </a:ext>
            </a:extLst>
          </p:cNvPr>
          <p:cNvSpPr/>
          <p:nvPr/>
        </p:nvSpPr>
        <p:spPr>
          <a:xfrm>
            <a:off x="7395369" y="2456012"/>
            <a:ext cx="1573414" cy="792969"/>
          </a:xfrm>
          <a:prstGeom prst="rightArrow">
            <a:avLst/>
          </a:prstGeom>
          <a:solidFill>
            <a:srgbClr val="BAC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A38C1E6-D9E3-514E-94D1-A2509761D083}"/>
              </a:ext>
            </a:extLst>
          </p:cNvPr>
          <p:cNvSpPr/>
          <p:nvPr/>
        </p:nvSpPr>
        <p:spPr>
          <a:xfrm>
            <a:off x="7510144" y="1136234"/>
            <a:ext cx="762636" cy="762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Montserrat" pitchFamily="2" charset="77"/>
              </a:rPr>
              <a:t>2</a:t>
            </a:r>
          </a:p>
        </p:txBody>
      </p:sp>
      <p:sp>
        <p:nvSpPr>
          <p:cNvPr id="59" name="Triangle 58">
            <a:extLst>
              <a:ext uri="{FF2B5EF4-FFF2-40B4-BE49-F238E27FC236}">
                <a16:creationId xmlns:a16="http://schemas.microsoft.com/office/drawing/2014/main" id="{F4081E75-2DE2-8348-9FC7-8BC3F3BED259}"/>
              </a:ext>
            </a:extLst>
          </p:cNvPr>
          <p:cNvSpPr/>
          <p:nvPr/>
        </p:nvSpPr>
        <p:spPr>
          <a:xfrm rot="5400000">
            <a:off x="9088509" y="2718465"/>
            <a:ext cx="385780" cy="28401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riangle 60">
            <a:extLst>
              <a:ext uri="{FF2B5EF4-FFF2-40B4-BE49-F238E27FC236}">
                <a16:creationId xmlns:a16="http://schemas.microsoft.com/office/drawing/2014/main" id="{03DF225A-A332-B84F-ACC4-7588BABB9A27}"/>
              </a:ext>
            </a:extLst>
          </p:cNvPr>
          <p:cNvSpPr/>
          <p:nvPr/>
        </p:nvSpPr>
        <p:spPr>
          <a:xfrm rot="5400000">
            <a:off x="9145017" y="4082973"/>
            <a:ext cx="385780" cy="28401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3709448-7B05-984A-92EC-2F1B30F64258}"/>
              </a:ext>
            </a:extLst>
          </p:cNvPr>
          <p:cNvSpPr/>
          <p:nvPr/>
        </p:nvSpPr>
        <p:spPr>
          <a:xfrm>
            <a:off x="8679564" y="3653953"/>
            <a:ext cx="509844" cy="1105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A1E18B8-2A8B-384D-899D-CC2FE4BF38CC}"/>
              </a:ext>
            </a:extLst>
          </p:cNvPr>
          <p:cNvGrpSpPr/>
          <p:nvPr/>
        </p:nvGrpSpPr>
        <p:grpSpPr>
          <a:xfrm>
            <a:off x="9195902" y="3669195"/>
            <a:ext cx="2343590" cy="1106838"/>
            <a:chOff x="7012434" y="3614205"/>
            <a:chExt cx="2343590" cy="110683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E6C1930-9EAA-714F-973D-0400A3DF7014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pc="100" dirty="0"/>
                <a:t>TIGHT</a:t>
              </a:r>
            </a:p>
            <a:p>
              <a:pPr algn="ctr"/>
              <a:r>
                <a:rPr lang="en-US" b="1" spc="100" dirty="0"/>
                <a:t>BIG-OMEGA</a:t>
              </a:r>
              <a:endParaRPr lang="en-US" dirty="0"/>
            </a:p>
          </p:txBody>
        </p:sp>
        <p:sp>
          <p:nvSpPr>
            <p:cNvPr id="65" name="Collate 64">
              <a:extLst>
                <a:ext uri="{FF2B5EF4-FFF2-40B4-BE49-F238E27FC236}">
                  <a16:creationId xmlns:a16="http://schemas.microsoft.com/office/drawing/2014/main" id="{EFF9DA9C-7F9B-E849-B3C4-210CEA98DCBA}"/>
                </a:ext>
              </a:extLst>
            </p:cNvPr>
            <p:cNvSpPr/>
            <p:nvPr/>
          </p:nvSpPr>
          <p:spPr>
            <a:xfrm>
              <a:off x="7012580" y="3974938"/>
              <a:ext cx="532515" cy="385780"/>
            </a:xfrm>
            <a:prstGeom prst="flowChartCollate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F95FD7E-8D4C-CF48-800C-EC6BAFBD79A5}"/>
                </a:ext>
              </a:extLst>
            </p:cNvPr>
            <p:cNvSpPr/>
            <p:nvPr/>
          </p:nvSpPr>
          <p:spPr>
            <a:xfrm>
              <a:off x="7012434" y="3616465"/>
              <a:ext cx="365760" cy="365760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AA6DAE-F032-6541-9A00-D11249272610}"/>
                </a:ext>
              </a:extLst>
            </p:cNvPr>
            <p:cNvSpPr/>
            <p:nvPr/>
          </p:nvSpPr>
          <p:spPr>
            <a:xfrm>
              <a:off x="7012434" y="4355283"/>
              <a:ext cx="365760" cy="365760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iangle 67">
              <a:extLst>
                <a:ext uri="{FF2B5EF4-FFF2-40B4-BE49-F238E27FC236}">
                  <a16:creationId xmlns:a16="http://schemas.microsoft.com/office/drawing/2014/main" id="{4552EF78-AAAF-CA47-BF38-CDB1DA40BEC0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D6644B0-7D40-EF46-A671-6E189A621403}"/>
              </a:ext>
            </a:extLst>
          </p:cNvPr>
          <p:cNvGrpSpPr/>
          <p:nvPr/>
        </p:nvGrpSpPr>
        <p:grpSpPr>
          <a:xfrm>
            <a:off x="9151860" y="2305727"/>
            <a:ext cx="2343590" cy="1106838"/>
            <a:chOff x="7012434" y="3614205"/>
            <a:chExt cx="2343590" cy="1106838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1F2E0E7-016F-C445-8708-B9D588FD6B14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pc="100" dirty="0"/>
                <a:t>BIG-THETA</a:t>
              </a:r>
              <a:endParaRPr lang="en-US" dirty="0"/>
            </a:p>
          </p:txBody>
        </p:sp>
        <p:sp>
          <p:nvSpPr>
            <p:cNvPr id="71" name="Collate 70">
              <a:extLst>
                <a:ext uri="{FF2B5EF4-FFF2-40B4-BE49-F238E27FC236}">
                  <a16:creationId xmlns:a16="http://schemas.microsoft.com/office/drawing/2014/main" id="{9C305C2D-27AB-AE45-BBE9-E4105D3D246E}"/>
                </a:ext>
              </a:extLst>
            </p:cNvPr>
            <p:cNvSpPr/>
            <p:nvPr/>
          </p:nvSpPr>
          <p:spPr>
            <a:xfrm>
              <a:off x="7012580" y="3974938"/>
              <a:ext cx="532515" cy="385780"/>
            </a:xfrm>
            <a:prstGeom prst="flowChartCol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0E49BEE-E267-1D41-AF18-AF0E4EF34782}"/>
                </a:ext>
              </a:extLst>
            </p:cNvPr>
            <p:cNvSpPr/>
            <p:nvPr/>
          </p:nvSpPr>
          <p:spPr>
            <a:xfrm>
              <a:off x="7012434" y="3616465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483397-23F5-C542-9DCF-7DC236EE72B5}"/>
                </a:ext>
              </a:extLst>
            </p:cNvPr>
            <p:cNvSpPr/>
            <p:nvPr/>
          </p:nvSpPr>
          <p:spPr>
            <a:xfrm>
              <a:off x="7012434" y="4355283"/>
              <a:ext cx="365760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riangle 73">
              <a:extLst>
                <a:ext uri="{FF2B5EF4-FFF2-40B4-BE49-F238E27FC236}">
                  <a16:creationId xmlns:a16="http://schemas.microsoft.com/office/drawing/2014/main" id="{29AF1104-01FE-F547-BDC5-254FA6AA6491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C34C2638-337F-3F41-BF56-C3DB323132F9}"/>
              </a:ext>
            </a:extLst>
          </p:cNvPr>
          <p:cNvSpPr txBox="1"/>
          <p:nvPr/>
        </p:nvSpPr>
        <p:spPr>
          <a:xfrm>
            <a:off x="10699197" y="1700064"/>
            <a:ext cx="84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155CB14-EF3A-B141-8894-FE556356C556}"/>
                  </a:ext>
                </a:extLst>
              </p:cNvPr>
              <p:cNvSpPr txBox="1"/>
              <p:nvPr/>
            </p:nvSpPr>
            <p:spPr>
              <a:xfrm>
                <a:off x="10726655" y="4375221"/>
                <a:ext cx="8451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(1)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155CB14-EF3A-B141-8894-FE556356C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6655" y="4375221"/>
                <a:ext cx="845103" cy="461665"/>
              </a:xfrm>
              <a:prstGeom prst="rect">
                <a:avLst/>
              </a:prstGeom>
              <a:blipFill>
                <a:blip r:embed="rId3"/>
                <a:stretch>
                  <a:fillRect l="-1493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71A548B2-E43F-584A-B3D3-3325E82E119C}"/>
              </a:ext>
            </a:extLst>
          </p:cNvPr>
          <p:cNvSpPr txBox="1"/>
          <p:nvPr/>
        </p:nvSpPr>
        <p:spPr>
          <a:xfrm>
            <a:off x="10699197" y="3062657"/>
            <a:ext cx="862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Θ</a:t>
            </a:r>
            <a:r>
              <a:rPr lang="en-US" sz="2400" dirty="0"/>
              <a:t>(1)</a:t>
            </a:r>
          </a:p>
        </p:txBody>
      </p:sp>
      <p:sp>
        <p:nvSpPr>
          <p:cNvPr id="84" name="Trapezoid 83">
            <a:extLst>
              <a:ext uri="{FF2B5EF4-FFF2-40B4-BE49-F238E27FC236}">
                <a16:creationId xmlns:a16="http://schemas.microsoft.com/office/drawing/2014/main" id="{5AC8D5D3-5D0E-3C4A-A7B9-93354DB4F7F0}"/>
              </a:ext>
            </a:extLst>
          </p:cNvPr>
          <p:cNvSpPr/>
          <p:nvPr/>
        </p:nvSpPr>
        <p:spPr>
          <a:xfrm rot="16200000">
            <a:off x="1291721" y="3313423"/>
            <a:ext cx="3800753" cy="1776798"/>
          </a:xfrm>
          <a:prstGeom prst="trapezoid">
            <a:avLst>
              <a:gd name="adj" fmla="val 762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4BED37D-E413-6248-BFA4-CA928418A512}"/>
              </a:ext>
            </a:extLst>
          </p:cNvPr>
          <p:cNvSpPr/>
          <p:nvPr/>
        </p:nvSpPr>
        <p:spPr>
          <a:xfrm>
            <a:off x="4064614" y="2310664"/>
            <a:ext cx="463619" cy="1105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FA53D4CC-5201-DD48-9FBF-E9EC413539F1}"/>
              </a:ext>
            </a:extLst>
          </p:cNvPr>
          <p:cNvSpPr/>
          <p:nvPr/>
        </p:nvSpPr>
        <p:spPr>
          <a:xfrm>
            <a:off x="2844733" y="2434940"/>
            <a:ext cx="762636" cy="762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Montserrat" pitchFamily="2" charset="77"/>
              </a:rPr>
              <a:t>1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33F8031-8328-1E41-A43C-70B1D46A0F97}"/>
              </a:ext>
            </a:extLst>
          </p:cNvPr>
          <p:cNvSpPr/>
          <p:nvPr/>
        </p:nvSpPr>
        <p:spPr>
          <a:xfrm>
            <a:off x="4054879" y="3657931"/>
            <a:ext cx="463619" cy="1105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97D0987-D7BA-4D4A-BFA8-AF72CD647280}"/>
              </a:ext>
            </a:extLst>
          </p:cNvPr>
          <p:cNvSpPr/>
          <p:nvPr/>
        </p:nvSpPr>
        <p:spPr>
          <a:xfrm>
            <a:off x="4064614" y="5005631"/>
            <a:ext cx="463619" cy="1105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tored Data 96">
            <a:extLst>
              <a:ext uri="{FF2B5EF4-FFF2-40B4-BE49-F238E27FC236}">
                <a16:creationId xmlns:a16="http://schemas.microsoft.com/office/drawing/2014/main" id="{D85AED6C-1072-324C-A1A6-0BC700527792}"/>
              </a:ext>
            </a:extLst>
          </p:cNvPr>
          <p:cNvSpPr/>
          <p:nvPr/>
        </p:nvSpPr>
        <p:spPr>
          <a:xfrm flipH="1">
            <a:off x="3920321" y="2664968"/>
            <a:ext cx="965902" cy="381164"/>
          </a:xfrm>
          <a:prstGeom prst="flowChartOnlineStorag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tored Data 97">
            <a:extLst>
              <a:ext uri="{FF2B5EF4-FFF2-40B4-BE49-F238E27FC236}">
                <a16:creationId xmlns:a16="http://schemas.microsoft.com/office/drawing/2014/main" id="{25E9BED6-80C0-7142-B35D-534AD2A4F742}"/>
              </a:ext>
            </a:extLst>
          </p:cNvPr>
          <p:cNvSpPr/>
          <p:nvPr/>
        </p:nvSpPr>
        <p:spPr>
          <a:xfrm flipH="1">
            <a:off x="3924529" y="4004139"/>
            <a:ext cx="965902" cy="381164"/>
          </a:xfrm>
          <a:prstGeom prst="flowChartOnlineStorag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tored Data 98">
            <a:extLst>
              <a:ext uri="{FF2B5EF4-FFF2-40B4-BE49-F238E27FC236}">
                <a16:creationId xmlns:a16="http://schemas.microsoft.com/office/drawing/2014/main" id="{3B621DA6-98E0-D642-921A-4DDBA6AA0999}"/>
              </a:ext>
            </a:extLst>
          </p:cNvPr>
          <p:cNvSpPr/>
          <p:nvPr/>
        </p:nvSpPr>
        <p:spPr>
          <a:xfrm flipH="1">
            <a:off x="3917994" y="5351078"/>
            <a:ext cx="965902" cy="381164"/>
          </a:xfrm>
          <a:prstGeom prst="flowChartOnlineStorag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3FEB939-17BE-EF4A-A290-C29073D2B490}"/>
              </a:ext>
            </a:extLst>
          </p:cNvPr>
          <p:cNvSpPr txBox="1"/>
          <p:nvPr/>
        </p:nvSpPr>
        <p:spPr>
          <a:xfrm>
            <a:off x="7231665" y="2471167"/>
            <a:ext cx="1477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Asymptotic</a:t>
            </a:r>
          </a:p>
          <a:p>
            <a:r>
              <a:rPr lang="en-US" sz="2000" b="1" dirty="0"/>
              <a:t>Analysis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A3CA24D-A4ED-7D44-B68E-2EC8320BD7C0}"/>
              </a:ext>
            </a:extLst>
          </p:cNvPr>
          <p:cNvSpPr/>
          <p:nvPr/>
        </p:nvSpPr>
        <p:spPr>
          <a:xfrm>
            <a:off x="6151665" y="3656397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BDE3F83-050D-C24A-9104-126466A5D0A2}"/>
              </a:ext>
            </a:extLst>
          </p:cNvPr>
          <p:cNvSpPr/>
          <p:nvPr/>
        </p:nvSpPr>
        <p:spPr>
          <a:xfrm>
            <a:off x="6151665" y="4396423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tored Data 101">
            <a:extLst>
              <a:ext uri="{FF2B5EF4-FFF2-40B4-BE49-F238E27FC236}">
                <a16:creationId xmlns:a16="http://schemas.microsoft.com/office/drawing/2014/main" id="{4EF46606-A0D1-3845-985C-9C6DC2557752}"/>
              </a:ext>
            </a:extLst>
          </p:cNvPr>
          <p:cNvSpPr/>
          <p:nvPr/>
        </p:nvSpPr>
        <p:spPr>
          <a:xfrm flipH="1">
            <a:off x="5803639" y="4027825"/>
            <a:ext cx="1061359" cy="357006"/>
          </a:xfrm>
          <a:prstGeom prst="flowChartOnlineStorag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tored Data 102">
            <a:extLst>
              <a:ext uri="{FF2B5EF4-FFF2-40B4-BE49-F238E27FC236}">
                <a16:creationId xmlns:a16="http://schemas.microsoft.com/office/drawing/2014/main" id="{6ADB42C4-6046-A74F-A30C-F265C3FB02DB}"/>
              </a:ext>
            </a:extLst>
          </p:cNvPr>
          <p:cNvSpPr/>
          <p:nvPr/>
        </p:nvSpPr>
        <p:spPr>
          <a:xfrm flipH="1">
            <a:off x="4658177" y="4019712"/>
            <a:ext cx="1119941" cy="376711"/>
          </a:xfrm>
          <a:prstGeom prst="flowChartOnlineStorag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22DA632-71BC-CD4D-91E9-95A5B5238E0E}"/>
              </a:ext>
            </a:extLst>
          </p:cNvPr>
          <p:cNvSpPr/>
          <p:nvPr/>
        </p:nvSpPr>
        <p:spPr>
          <a:xfrm>
            <a:off x="4528293" y="3655175"/>
            <a:ext cx="365760" cy="3657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F27F73F-BD3D-4C43-B737-4C00A4A5C55A}"/>
              </a:ext>
            </a:extLst>
          </p:cNvPr>
          <p:cNvSpPr/>
          <p:nvPr/>
        </p:nvSpPr>
        <p:spPr>
          <a:xfrm>
            <a:off x="4528293" y="4396423"/>
            <a:ext cx="365760" cy="3657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tored Data 105">
            <a:extLst>
              <a:ext uri="{FF2B5EF4-FFF2-40B4-BE49-F238E27FC236}">
                <a16:creationId xmlns:a16="http://schemas.microsoft.com/office/drawing/2014/main" id="{43272462-24EF-9A42-BABE-C632CC4E6300}"/>
              </a:ext>
            </a:extLst>
          </p:cNvPr>
          <p:cNvSpPr/>
          <p:nvPr/>
        </p:nvSpPr>
        <p:spPr>
          <a:xfrm flipH="1">
            <a:off x="5391151" y="4017130"/>
            <a:ext cx="1119941" cy="376711"/>
          </a:xfrm>
          <a:prstGeom prst="flowChartOnlineStorag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07E8BE3-8C96-5F47-AE33-B2CDD1A50213}"/>
              </a:ext>
            </a:extLst>
          </p:cNvPr>
          <p:cNvSpPr/>
          <p:nvPr/>
        </p:nvSpPr>
        <p:spPr>
          <a:xfrm>
            <a:off x="4890431" y="3656397"/>
            <a:ext cx="1662037" cy="11057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00" dirty="0"/>
              <a:t>WORST CASE</a:t>
            </a:r>
          </a:p>
          <a:p>
            <a:pPr algn="ctr"/>
            <a:r>
              <a:rPr lang="en-US" b="1" spc="100" dirty="0"/>
              <a:t>FUNCTION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FA18176-C020-D741-9628-072AA1176819}"/>
              </a:ext>
            </a:extLst>
          </p:cNvPr>
          <p:cNvSpPr/>
          <p:nvPr/>
        </p:nvSpPr>
        <p:spPr>
          <a:xfrm>
            <a:off x="6140683" y="5003664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DE931F2-E81D-7C4B-9BD3-10A335E7615F}"/>
              </a:ext>
            </a:extLst>
          </p:cNvPr>
          <p:cNvSpPr/>
          <p:nvPr/>
        </p:nvSpPr>
        <p:spPr>
          <a:xfrm>
            <a:off x="6140683" y="574369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tored Data 109">
            <a:extLst>
              <a:ext uri="{FF2B5EF4-FFF2-40B4-BE49-F238E27FC236}">
                <a16:creationId xmlns:a16="http://schemas.microsoft.com/office/drawing/2014/main" id="{8509818D-CD3A-CC42-BE41-876C36FFA5C1}"/>
              </a:ext>
            </a:extLst>
          </p:cNvPr>
          <p:cNvSpPr/>
          <p:nvPr/>
        </p:nvSpPr>
        <p:spPr>
          <a:xfrm flipH="1">
            <a:off x="5792657" y="5375092"/>
            <a:ext cx="1061359" cy="357006"/>
          </a:xfrm>
          <a:prstGeom prst="flowChartOnlineStorag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tored Data 110">
            <a:extLst>
              <a:ext uri="{FF2B5EF4-FFF2-40B4-BE49-F238E27FC236}">
                <a16:creationId xmlns:a16="http://schemas.microsoft.com/office/drawing/2014/main" id="{B9616B8F-0C87-1847-8A10-D92816227437}"/>
              </a:ext>
            </a:extLst>
          </p:cNvPr>
          <p:cNvSpPr/>
          <p:nvPr/>
        </p:nvSpPr>
        <p:spPr>
          <a:xfrm flipH="1">
            <a:off x="4647195" y="5366979"/>
            <a:ext cx="1119941" cy="376711"/>
          </a:xfrm>
          <a:prstGeom prst="flowChartOnlineStorag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C04CFBC-10C2-4C47-BA11-5B3008ABD254}"/>
              </a:ext>
            </a:extLst>
          </p:cNvPr>
          <p:cNvSpPr/>
          <p:nvPr/>
        </p:nvSpPr>
        <p:spPr>
          <a:xfrm>
            <a:off x="4517311" y="5002442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64E5F4C-FA74-0246-B100-E253E73E7CF0}"/>
              </a:ext>
            </a:extLst>
          </p:cNvPr>
          <p:cNvSpPr/>
          <p:nvPr/>
        </p:nvSpPr>
        <p:spPr>
          <a:xfrm>
            <a:off x="4517311" y="574369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tored Data 113">
            <a:extLst>
              <a:ext uri="{FF2B5EF4-FFF2-40B4-BE49-F238E27FC236}">
                <a16:creationId xmlns:a16="http://schemas.microsoft.com/office/drawing/2014/main" id="{59EF2F49-D26E-394D-82FE-93D026940B56}"/>
              </a:ext>
            </a:extLst>
          </p:cNvPr>
          <p:cNvSpPr/>
          <p:nvPr/>
        </p:nvSpPr>
        <p:spPr>
          <a:xfrm flipH="1">
            <a:off x="5380169" y="5364397"/>
            <a:ext cx="1119941" cy="376711"/>
          </a:xfrm>
          <a:prstGeom prst="flowChartOnlineStorag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C39574E-07BA-4A41-9070-28B285677352}"/>
              </a:ext>
            </a:extLst>
          </p:cNvPr>
          <p:cNvSpPr/>
          <p:nvPr/>
        </p:nvSpPr>
        <p:spPr>
          <a:xfrm>
            <a:off x="4879449" y="5003664"/>
            <a:ext cx="1662037" cy="1105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00" dirty="0"/>
              <a:t>OTHER CASE</a:t>
            </a:r>
          </a:p>
          <a:p>
            <a:pPr algn="ctr"/>
            <a:r>
              <a:rPr lang="en-US" b="1" spc="100" dirty="0"/>
              <a:t>FUNCTION</a:t>
            </a:r>
          </a:p>
        </p:txBody>
      </p:sp>
      <p:sp>
        <p:nvSpPr>
          <p:cNvPr id="90" name="Right Arrow 89">
            <a:extLst>
              <a:ext uri="{FF2B5EF4-FFF2-40B4-BE49-F238E27FC236}">
                <a16:creationId xmlns:a16="http://schemas.microsoft.com/office/drawing/2014/main" id="{3A12319D-2E4E-034F-B373-CC1220ED1A84}"/>
              </a:ext>
            </a:extLst>
          </p:cNvPr>
          <p:cNvSpPr/>
          <p:nvPr/>
        </p:nvSpPr>
        <p:spPr>
          <a:xfrm>
            <a:off x="2584704" y="3822002"/>
            <a:ext cx="1573414" cy="792969"/>
          </a:xfrm>
          <a:prstGeom prst="rightArrow">
            <a:avLst/>
          </a:prstGeom>
          <a:solidFill>
            <a:srgbClr val="BAC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AF1086F-659F-1441-9931-A1A2E517A4B0}"/>
              </a:ext>
            </a:extLst>
          </p:cNvPr>
          <p:cNvSpPr txBox="1"/>
          <p:nvPr/>
        </p:nvSpPr>
        <p:spPr>
          <a:xfrm>
            <a:off x="2748299" y="3887365"/>
            <a:ext cx="1477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Case Analysis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57265AE-4133-B542-9D24-89FBCF3474E6}"/>
              </a:ext>
            </a:extLst>
          </p:cNvPr>
          <p:cNvSpPr txBox="1"/>
          <p:nvPr/>
        </p:nvSpPr>
        <p:spPr>
          <a:xfrm>
            <a:off x="5516590" y="4614971"/>
            <a:ext cx="154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f(n) = 3n+1</a:t>
            </a:r>
          </a:p>
        </p:txBody>
      </p:sp>
    </p:spTree>
    <p:extLst>
      <p:ext uri="{BB962C8B-B14F-4D97-AF65-F5344CB8AC3E}">
        <p14:creationId xmlns:p14="http://schemas.microsoft.com/office/powerpoint/2010/main" val="2989300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C8C81-04AA-F44C-8B84-C9386FB9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Tell if Best/Worst Cases Exist?</a:t>
            </a:r>
          </a:p>
        </p:txBody>
      </p:sp>
    </p:spTree>
    <p:extLst>
      <p:ext uri="{BB962C8B-B14F-4D97-AF65-F5344CB8AC3E}">
        <p14:creationId xmlns:p14="http://schemas.microsoft.com/office/powerpoint/2010/main" val="397749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0297-88AB-664C-98D6-B147A2005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P1: Sentinel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0774E-B66B-3944-BB0C-E405DF081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750" y="4839429"/>
            <a:ext cx="4719348" cy="1713820"/>
          </a:xfrm>
        </p:spPr>
        <p:txBody>
          <a:bodyPr>
            <a:normAutofit fontScale="92500"/>
          </a:bodyPr>
          <a:lstStyle/>
          <a:p>
            <a:r>
              <a:rPr lang="en-US" dirty="0"/>
              <a:t>Reduce code complexity &amp; bugs</a:t>
            </a:r>
          </a:p>
          <a:p>
            <a:r>
              <a:rPr lang="en-US" dirty="0"/>
              <a:t>Tradeoff: a tiny amount of extra storage space for more reliable, easier-to-develop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AC2032-8089-2F4D-8D72-598EE9596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15" y="1219200"/>
            <a:ext cx="2558143" cy="1644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597F75-281A-D14F-B0A3-C6337FFAF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850" y="1132657"/>
            <a:ext cx="2411612" cy="17958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D6629A-F6B6-2D44-937B-E46674DF159E}"/>
              </a:ext>
            </a:extLst>
          </p:cNvPr>
          <p:cNvSpPr txBox="1"/>
          <p:nvPr/>
        </p:nvSpPr>
        <p:spPr>
          <a:xfrm>
            <a:off x="2553804" y="1510100"/>
            <a:ext cx="279339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Tired of running into these?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A7DC57-5F53-7C49-8EE3-14EB7844D9B6}"/>
              </a:ext>
            </a:extLst>
          </p:cNvPr>
          <p:cNvSpPr txBox="1"/>
          <p:nvPr/>
        </p:nvSpPr>
        <p:spPr>
          <a:xfrm>
            <a:off x="8512043" y="1308809"/>
            <a:ext cx="353427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Find yourself writing case after case in your linked node code?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553D43-FB93-8045-B6ED-C0D43FDCB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210" y="2093078"/>
            <a:ext cx="2793393" cy="7799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B0446513-323F-0147-AC0A-301AB83170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608" y="1982706"/>
            <a:ext cx="2259604" cy="278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EABD3AA2-E8D7-A141-853E-26ACCB606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3804" y="2527563"/>
            <a:ext cx="1580455" cy="19494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2248D4DB-7F2D-4C40-8E12-CDD9A6D7DC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6396" y="2364698"/>
            <a:ext cx="2259604" cy="278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0BC699C-4A48-DF48-B14D-EAF0C6F94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7120" y="2154708"/>
            <a:ext cx="2882900" cy="355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1E711A-BF2C-8C44-A44D-E1A2260B54BA}"/>
              </a:ext>
            </a:extLst>
          </p:cNvPr>
          <p:cNvSpPr txBox="1"/>
          <p:nvPr/>
        </p:nvSpPr>
        <p:spPr>
          <a:xfrm>
            <a:off x="5878349" y="3533127"/>
            <a:ext cx="1330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Client View: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A1563C-AA74-484D-9F95-703CB0D6D7BE}"/>
              </a:ext>
            </a:extLst>
          </p:cNvPr>
          <p:cNvSpPr txBox="1"/>
          <p:nvPr/>
        </p:nvSpPr>
        <p:spPr>
          <a:xfrm>
            <a:off x="5878349" y="4056792"/>
            <a:ext cx="17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Implementation: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660CEB-D3D0-9841-872C-9C88BF8E7290}"/>
              </a:ext>
            </a:extLst>
          </p:cNvPr>
          <p:cNvSpPr txBox="1"/>
          <p:nvPr/>
        </p:nvSpPr>
        <p:spPr>
          <a:xfrm>
            <a:off x="7419139" y="3533127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[3, 9]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7F7966-BA7A-634F-96FD-0E5DB5E191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8602" y="4514086"/>
            <a:ext cx="6732853" cy="1667628"/>
          </a:xfrm>
          <a:prstGeom prst="rect">
            <a:avLst/>
          </a:prstGeom>
        </p:spPr>
      </p:pic>
      <p:sp>
        <p:nvSpPr>
          <p:cNvPr id="29" name="32-Point Star 28">
            <a:extLst>
              <a:ext uri="{FF2B5EF4-FFF2-40B4-BE49-F238E27FC236}">
                <a16:creationId xmlns:a16="http://schemas.microsoft.com/office/drawing/2014/main" id="{54D836DF-B393-5446-A7A4-665861E24922}"/>
              </a:ext>
            </a:extLst>
          </p:cNvPr>
          <p:cNvSpPr/>
          <p:nvPr/>
        </p:nvSpPr>
        <p:spPr>
          <a:xfrm>
            <a:off x="537191" y="3291547"/>
            <a:ext cx="4299857" cy="1468789"/>
          </a:xfrm>
          <a:prstGeom prst="star32">
            <a:avLst>
              <a:gd name="adj" fmla="val 43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40E5B6-22D4-394A-915E-31306D413165}"/>
              </a:ext>
            </a:extLst>
          </p:cNvPr>
          <p:cNvSpPr txBox="1"/>
          <p:nvPr/>
        </p:nvSpPr>
        <p:spPr>
          <a:xfrm>
            <a:off x="1324963" y="3548504"/>
            <a:ext cx="1262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D648C0-7602-0643-B153-5E7654EC52C0}"/>
              </a:ext>
            </a:extLst>
          </p:cNvPr>
          <p:cNvSpPr txBox="1"/>
          <p:nvPr/>
        </p:nvSpPr>
        <p:spPr>
          <a:xfrm>
            <a:off x="1031024" y="3700473"/>
            <a:ext cx="3389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Sentinel Nodes</a:t>
            </a:r>
          </a:p>
        </p:txBody>
      </p:sp>
    </p:spTree>
    <p:extLst>
      <p:ext uri="{BB962C8B-B14F-4D97-AF65-F5344CB8AC3E}">
        <p14:creationId xmlns:p14="http://schemas.microsoft.com/office/powerpoint/2010/main" val="372250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animBg="1"/>
      <p:bldP spid="15" grpId="0"/>
      <p:bldP spid="16" grpId="0"/>
      <p:bldP spid="17" grpId="0"/>
      <p:bldP spid="29" grpId="0" animBg="1"/>
      <p:bldP spid="30" grpId="0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5E34A-4C9B-A44E-83F8-4E2C8A457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Tell if Best/Worst Cases Exist?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86B0A-CACE-DF42-B548-E842444A5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there other possible models for this code?</a:t>
            </a:r>
          </a:p>
          <a:p>
            <a:r>
              <a:rPr lang="en-US" b="1" dirty="0"/>
              <a:t>If n is given, are there still other factors that determine the runtime?</a:t>
            </a:r>
          </a:p>
          <a:p>
            <a:endParaRPr lang="en-US" b="1" dirty="0"/>
          </a:p>
          <a:p>
            <a:r>
              <a:rPr lang="en-US" dirty="0"/>
              <a:t>Note: sometimes there aren’t significantly different cases! Sometimes we just want to model the code with a single function and go straight to asymptotic analysis!</a:t>
            </a:r>
          </a:p>
        </p:txBody>
      </p:sp>
    </p:spTree>
    <p:extLst>
      <p:ext uri="{BB962C8B-B14F-4D97-AF65-F5344CB8AC3E}">
        <p14:creationId xmlns:p14="http://schemas.microsoft.com/office/powerpoint/2010/main" val="4073658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E65F5-58E2-084D-A4EA-2FB7A699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Choose n=0 as the Best Case?</a:t>
            </a:r>
          </a:p>
        </p:txBody>
      </p:sp>
    </p:spTree>
    <p:extLst>
      <p:ext uri="{BB962C8B-B14F-4D97-AF65-F5344CB8AC3E}">
        <p14:creationId xmlns:p14="http://schemas.microsoft.com/office/powerpoint/2010/main" val="24807647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0D3D8-6E89-D842-8B5C-5824B104C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Choose n=0 as the Best Case?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5A705-615E-7D42-ABFD-788DCF052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that each case needs to be a “slice”: a function over n</a:t>
            </a:r>
          </a:p>
          <a:p>
            <a:pPr lvl="1"/>
            <a:r>
              <a:rPr lang="en-US" dirty="0"/>
              <a:t>The input to asymptotic analysis is a function over all of n, because we’re concerned with growth rate</a:t>
            </a:r>
          </a:p>
          <a:p>
            <a:pPr lvl="1"/>
            <a:r>
              <a:rPr lang="en-US" dirty="0"/>
              <a:t>Fixing n doesn’t work with our tools because it wouldn’t let us examine the bound asymptotically</a:t>
            </a:r>
          </a:p>
          <a:p>
            <a:pPr lvl="1"/>
            <a:endParaRPr lang="en-US" dirty="0"/>
          </a:p>
          <a:p>
            <a:r>
              <a:rPr lang="en-US" dirty="0"/>
              <a:t>Think of it as “Best Case as n grows infinitely large”, not “Best Case of all inputs, including n”</a:t>
            </a:r>
          </a:p>
        </p:txBody>
      </p:sp>
    </p:spTree>
    <p:extLst>
      <p:ext uri="{BB962C8B-B14F-4D97-AF65-F5344CB8AC3E}">
        <p14:creationId xmlns:p14="http://schemas.microsoft.com/office/powerpoint/2010/main" val="2935092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B13C-5F90-7A44-BAAB-D0DB941B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Case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45B53-6F87-584A-A25C-CB876D29F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Are there significantly different cases?</a:t>
            </a:r>
          </a:p>
          <a:p>
            <a:pPr lvl="1"/>
            <a:r>
              <a:rPr lang="en-US" dirty="0"/>
              <a:t>Do other variables/parameters/fields affect the runtime, other than input size? For many algorithms, the answer is no.</a:t>
            </a:r>
          </a:p>
          <a:p>
            <a:pPr marL="514350" indent="-514350">
              <a:buAutoNum type="arabicPeriod"/>
            </a:pPr>
            <a:r>
              <a:rPr lang="en-US" dirty="0"/>
              <a:t>Figure out how things could change depending on the input (excluding n, the input size)</a:t>
            </a:r>
          </a:p>
          <a:p>
            <a:pPr lvl="1"/>
            <a:r>
              <a:rPr lang="en-US" dirty="0"/>
              <a:t>Can you exit loops early?</a:t>
            </a:r>
          </a:p>
          <a:p>
            <a:pPr lvl="1"/>
            <a:r>
              <a:rPr lang="en-US" dirty="0"/>
              <a:t>Can you return early?</a:t>
            </a:r>
          </a:p>
          <a:p>
            <a:pPr lvl="1"/>
            <a:r>
              <a:rPr lang="en-US" dirty="0"/>
              <a:t>Are some branches much slower than others?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Determine what inputs could cause you to hit the best/worst parts of the code.</a:t>
            </a:r>
          </a:p>
        </p:txBody>
      </p:sp>
    </p:spTree>
    <p:extLst>
      <p:ext uri="{BB962C8B-B14F-4D97-AF65-F5344CB8AC3E}">
        <p14:creationId xmlns:p14="http://schemas.microsoft.com/office/powerpoint/2010/main" val="16336766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Cases vs. Asymptotic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3"/>
              <a:ext cx="11187112" cy="4419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0525">
                      <a:extLst>
                        <a:ext uri="{9D8B030D-6E8A-4147-A177-3AD203B41FA5}">
                          <a16:colId xmlns:a16="http://schemas.microsoft.com/office/drawing/2014/main" val="3412500073"/>
                        </a:ext>
                      </a:extLst>
                    </a:gridCol>
                    <a:gridCol w="3263900">
                      <a:extLst>
                        <a:ext uri="{9D8B030D-6E8A-4147-A177-3AD203B41FA5}">
                          <a16:colId xmlns:a16="http://schemas.microsoft.com/office/drawing/2014/main" val="3654232182"/>
                        </a:ext>
                      </a:extLst>
                    </a:gridCol>
                    <a:gridCol w="3073400">
                      <a:extLst>
                        <a:ext uri="{9D8B030D-6E8A-4147-A177-3AD203B41FA5}">
                          <a16:colId xmlns:a16="http://schemas.microsoft.com/office/drawing/2014/main" val="2019448937"/>
                        </a:ext>
                      </a:extLst>
                    </a:gridCol>
                    <a:gridCol w="3189287">
                      <a:extLst>
                        <a:ext uri="{9D8B030D-6E8A-4147-A177-3AD203B41FA5}">
                          <a16:colId xmlns:a16="http://schemas.microsoft.com/office/drawing/2014/main" val="3331936310"/>
                        </a:ext>
                      </a:extLst>
                    </a:gridCol>
                  </a:tblGrid>
                  <a:tr h="510248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Big-O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Big-Omega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Big-Theta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576767"/>
                      </a:ext>
                    </a:extLst>
                  </a:tr>
                  <a:tr h="1635589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Worst Case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No matter what</a:t>
                          </a:r>
                          <a:r>
                            <a:rPr lang="en-US" sz="2400" baseline="0" dirty="0"/>
                            <a:t>,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baseline="0" dirty="0"/>
                            <a:t> gets bigger, the code takes at most this much time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Under certain circumstances,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/>
                            <a:t> gets bigger,</a:t>
                          </a:r>
                          <a:r>
                            <a:rPr lang="en-US" sz="2400" baseline="0" dirty="0"/>
                            <a:t> the code takes at least this much time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On the worst input,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/>
                            <a:t> gets bigger, the code takes precisely this much time (up to constants).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6402262"/>
                      </a:ext>
                    </a:extLst>
                  </a:tr>
                  <a:tr h="1635589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Best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Under certain circumstances, even</a:t>
                          </a:r>
                          <a:r>
                            <a:rPr lang="en-US" sz="2400" baseline="0" dirty="0"/>
                            <a:t>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/>
                            <a:t> gets bigger, the code takes at most this much time.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No matter what,</a:t>
                          </a:r>
                          <a:r>
                            <a:rPr lang="en-US" sz="2400" baseline="0" dirty="0"/>
                            <a:t> even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/>
                            <a:t> gets bigger, the code takes at least this</a:t>
                          </a:r>
                          <a:r>
                            <a:rPr lang="en-US" sz="2400" baseline="0" dirty="0"/>
                            <a:t> much time.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On the best input,</a:t>
                          </a:r>
                          <a:r>
                            <a:rPr lang="en-US" sz="2400" baseline="0" dirty="0"/>
                            <a:t> even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/>
                            <a:t> gets bigger,</a:t>
                          </a:r>
                          <a:r>
                            <a:rPr lang="en-US" sz="2400" baseline="0" dirty="0"/>
                            <a:t> the code takes precisely this much time (up to constants)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61939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2550842"/>
                  </p:ext>
                </p:extLst>
              </p:nvPr>
            </p:nvGraphicFramePr>
            <p:xfrm>
              <a:off x="574675" y="1463673"/>
              <a:ext cx="11187112" cy="41349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0525">
                      <a:extLst>
                        <a:ext uri="{9D8B030D-6E8A-4147-A177-3AD203B41FA5}">
                          <a16:colId xmlns:a16="http://schemas.microsoft.com/office/drawing/2014/main" val="3412500073"/>
                        </a:ext>
                      </a:extLst>
                    </a:gridCol>
                    <a:gridCol w="3263900">
                      <a:extLst>
                        <a:ext uri="{9D8B030D-6E8A-4147-A177-3AD203B41FA5}">
                          <a16:colId xmlns:a16="http://schemas.microsoft.com/office/drawing/2014/main" val="3654232182"/>
                        </a:ext>
                      </a:extLst>
                    </a:gridCol>
                    <a:gridCol w="3073400">
                      <a:extLst>
                        <a:ext uri="{9D8B030D-6E8A-4147-A177-3AD203B41FA5}">
                          <a16:colId xmlns:a16="http://schemas.microsoft.com/office/drawing/2014/main" val="2019448937"/>
                        </a:ext>
                      </a:extLst>
                    </a:gridCol>
                    <a:gridCol w="3189287">
                      <a:extLst>
                        <a:ext uri="{9D8B030D-6E8A-4147-A177-3AD203B41FA5}">
                          <a16:colId xmlns:a16="http://schemas.microsoft.com/office/drawing/2014/main" val="333193631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Big-O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Big-Omega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Big-Theta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576767"/>
                      </a:ext>
                    </a:extLst>
                  </a:tr>
                  <a:tr h="163558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Worst Case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1215" t="-39777" r="-192897" b="-125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98" t="-39777" r="-104356" b="-125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1243" t="-39777" r="-765" b="-125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6402262"/>
                      </a:ext>
                    </a:extLst>
                  </a:tr>
                  <a:tr h="19202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Best Case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1215" t="-119365" r="-192897" b="-6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98" t="-119365" r="-104356" b="-6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1243" t="-119365" r="-765" b="-6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61939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F209DC0-1130-1047-8783-8E347BAD4E29}"/>
              </a:ext>
            </a:extLst>
          </p:cNvPr>
          <p:cNvSpPr txBox="1"/>
          <p:nvPr/>
        </p:nvSpPr>
        <p:spPr>
          <a:xfrm>
            <a:off x="574675" y="5940540"/>
            <a:ext cx="1096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“worst input”: input that causes the code to run slowest.</a:t>
            </a:r>
          </a:p>
        </p:txBody>
      </p:sp>
    </p:spTree>
    <p:extLst>
      <p:ext uri="{BB962C8B-B14F-4D97-AF65-F5344CB8AC3E}">
        <p14:creationId xmlns:p14="http://schemas.microsoft.com/office/powerpoint/2010/main" val="19978820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Cases vs. Asymptotic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29067228"/>
                  </p:ext>
                </p:extLst>
              </p:nvPr>
            </p:nvGraphicFramePr>
            <p:xfrm>
              <a:off x="574675" y="1463673"/>
              <a:ext cx="11187112" cy="4419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0525">
                      <a:extLst>
                        <a:ext uri="{9D8B030D-6E8A-4147-A177-3AD203B41FA5}">
                          <a16:colId xmlns:a16="http://schemas.microsoft.com/office/drawing/2014/main" val="3412500073"/>
                        </a:ext>
                      </a:extLst>
                    </a:gridCol>
                    <a:gridCol w="3263900">
                      <a:extLst>
                        <a:ext uri="{9D8B030D-6E8A-4147-A177-3AD203B41FA5}">
                          <a16:colId xmlns:a16="http://schemas.microsoft.com/office/drawing/2014/main" val="3654232182"/>
                        </a:ext>
                      </a:extLst>
                    </a:gridCol>
                    <a:gridCol w="3073400">
                      <a:extLst>
                        <a:ext uri="{9D8B030D-6E8A-4147-A177-3AD203B41FA5}">
                          <a16:colId xmlns:a16="http://schemas.microsoft.com/office/drawing/2014/main" val="2019448937"/>
                        </a:ext>
                      </a:extLst>
                    </a:gridCol>
                    <a:gridCol w="3189287">
                      <a:extLst>
                        <a:ext uri="{9D8B030D-6E8A-4147-A177-3AD203B41FA5}">
                          <a16:colId xmlns:a16="http://schemas.microsoft.com/office/drawing/2014/main" val="3331936310"/>
                        </a:ext>
                      </a:extLst>
                    </a:gridCol>
                  </a:tblGrid>
                  <a:tr h="510248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Big-O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Big-Omega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Big-Theta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576767"/>
                      </a:ext>
                    </a:extLst>
                  </a:tr>
                  <a:tr h="1635589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0070C0"/>
                              </a:solidFill>
                            </a:rPr>
                            <a:t>Worst Case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0070C0"/>
                              </a:solidFill>
                            </a:rPr>
                            <a:t>No matter what</a:t>
                          </a:r>
                          <a:r>
                            <a:rPr lang="en-US" sz="2400" baseline="0" dirty="0"/>
                            <a:t>,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baseline="0" dirty="0"/>
                            <a:t> gets bigger, the code takes at most this much time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0070C0"/>
                              </a:solidFill>
                            </a:rPr>
                            <a:t>Under certain circumstances</a:t>
                          </a:r>
                          <a:r>
                            <a:rPr lang="en-US" sz="2400" dirty="0"/>
                            <a:t>,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/>
                            <a:t> gets bigger,</a:t>
                          </a:r>
                          <a:r>
                            <a:rPr lang="en-US" sz="2400" baseline="0" dirty="0"/>
                            <a:t> the code takes at least this much time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0070C0"/>
                              </a:solidFill>
                            </a:rPr>
                            <a:t>On the worst input</a:t>
                          </a:r>
                          <a:r>
                            <a:rPr lang="en-US" sz="2400" dirty="0"/>
                            <a:t>,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/>
                            <a:t> gets bigger, the code takes precisely this much time (up to constants).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6402262"/>
                      </a:ext>
                    </a:extLst>
                  </a:tr>
                  <a:tr h="1635589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FFC000"/>
                              </a:solidFill>
                            </a:rPr>
                            <a:t>Best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FFC000"/>
                              </a:solidFill>
                            </a:rPr>
                            <a:t>Under certain circumstances</a:t>
                          </a:r>
                          <a:r>
                            <a:rPr lang="en-US" sz="2400" dirty="0"/>
                            <a:t>, even</a:t>
                          </a:r>
                          <a:r>
                            <a:rPr lang="en-US" sz="2400" baseline="0" dirty="0"/>
                            <a:t>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/>
                            <a:t> gets bigger, the code takes at most this much time.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FFC000"/>
                              </a:solidFill>
                            </a:rPr>
                            <a:t>No matter what</a:t>
                          </a:r>
                          <a:r>
                            <a:rPr lang="en-US" sz="2400" dirty="0"/>
                            <a:t>,</a:t>
                          </a:r>
                          <a:r>
                            <a:rPr lang="en-US" sz="2400" baseline="0" dirty="0"/>
                            <a:t> even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/>
                            <a:t> gets bigger, the code takes at least this</a:t>
                          </a:r>
                          <a:r>
                            <a:rPr lang="en-US" sz="2400" baseline="0" dirty="0"/>
                            <a:t> much time.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FFC000"/>
                              </a:solidFill>
                            </a:rPr>
                            <a:t>On the best input</a:t>
                          </a:r>
                          <a:r>
                            <a:rPr lang="en-US" sz="2400" dirty="0"/>
                            <a:t>,</a:t>
                          </a:r>
                          <a:r>
                            <a:rPr lang="en-US" sz="2400" baseline="0" dirty="0"/>
                            <a:t> even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/>
                            <a:t> gets bigger,</a:t>
                          </a:r>
                          <a:r>
                            <a:rPr lang="en-US" sz="2400" baseline="0" dirty="0"/>
                            <a:t> the code takes precisely this much time (up to constants)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61939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29067228"/>
                  </p:ext>
                </p:extLst>
              </p:nvPr>
            </p:nvGraphicFramePr>
            <p:xfrm>
              <a:off x="574675" y="1463673"/>
              <a:ext cx="11187112" cy="4419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0525">
                      <a:extLst>
                        <a:ext uri="{9D8B030D-6E8A-4147-A177-3AD203B41FA5}">
                          <a16:colId xmlns:a16="http://schemas.microsoft.com/office/drawing/2014/main" val="3412500073"/>
                        </a:ext>
                      </a:extLst>
                    </a:gridCol>
                    <a:gridCol w="3263900">
                      <a:extLst>
                        <a:ext uri="{9D8B030D-6E8A-4147-A177-3AD203B41FA5}">
                          <a16:colId xmlns:a16="http://schemas.microsoft.com/office/drawing/2014/main" val="3654232182"/>
                        </a:ext>
                      </a:extLst>
                    </a:gridCol>
                    <a:gridCol w="3073400">
                      <a:extLst>
                        <a:ext uri="{9D8B030D-6E8A-4147-A177-3AD203B41FA5}">
                          <a16:colId xmlns:a16="http://schemas.microsoft.com/office/drawing/2014/main" val="2019448937"/>
                        </a:ext>
                      </a:extLst>
                    </a:gridCol>
                    <a:gridCol w="3189287">
                      <a:extLst>
                        <a:ext uri="{9D8B030D-6E8A-4147-A177-3AD203B41FA5}">
                          <a16:colId xmlns:a16="http://schemas.microsoft.com/office/drawing/2014/main" val="333193631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Big-O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Big-Omega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Big-Theta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576767"/>
                      </a:ext>
                    </a:extLst>
                  </a:tr>
                  <a:tr h="19202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0070C0"/>
                              </a:solidFill>
                            </a:rPr>
                            <a:t>Worst Case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1362" t="-35099" r="-192607" b="-1072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082" t="-35099" r="-103704" b="-1072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1793" t="-35099" r="-398" b="-1072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6402262"/>
                      </a:ext>
                    </a:extLst>
                  </a:tr>
                  <a:tr h="19202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FFC000"/>
                              </a:solidFill>
                            </a:rPr>
                            <a:t>Best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1362" t="-134211" r="-192607" b="-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082" t="-134211" r="-103704" b="-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1793" t="-134211" r="-398" b="-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61939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8CCD675-77D7-A748-B448-A2C8416D5895}"/>
              </a:ext>
            </a:extLst>
          </p:cNvPr>
          <p:cNvSpPr txBox="1"/>
          <p:nvPr/>
        </p:nvSpPr>
        <p:spPr>
          <a:xfrm>
            <a:off x="574675" y="5940540"/>
            <a:ext cx="1096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“worst input”: input that causes the code to run slowest.</a:t>
            </a:r>
          </a:p>
        </p:txBody>
      </p:sp>
    </p:spTree>
    <p:extLst>
      <p:ext uri="{BB962C8B-B14F-4D97-AF65-F5344CB8AC3E}">
        <p14:creationId xmlns:p14="http://schemas.microsoft.com/office/powerpoint/2010/main" val="2036889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Cases vs. Asymptotic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3"/>
              <a:ext cx="11187112" cy="4419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0525">
                      <a:extLst>
                        <a:ext uri="{9D8B030D-6E8A-4147-A177-3AD203B41FA5}">
                          <a16:colId xmlns:a16="http://schemas.microsoft.com/office/drawing/2014/main" val="3412500073"/>
                        </a:ext>
                      </a:extLst>
                    </a:gridCol>
                    <a:gridCol w="3263900">
                      <a:extLst>
                        <a:ext uri="{9D8B030D-6E8A-4147-A177-3AD203B41FA5}">
                          <a16:colId xmlns:a16="http://schemas.microsoft.com/office/drawing/2014/main" val="3654232182"/>
                        </a:ext>
                      </a:extLst>
                    </a:gridCol>
                    <a:gridCol w="3073400">
                      <a:extLst>
                        <a:ext uri="{9D8B030D-6E8A-4147-A177-3AD203B41FA5}">
                          <a16:colId xmlns:a16="http://schemas.microsoft.com/office/drawing/2014/main" val="2019448937"/>
                        </a:ext>
                      </a:extLst>
                    </a:gridCol>
                    <a:gridCol w="3189287">
                      <a:extLst>
                        <a:ext uri="{9D8B030D-6E8A-4147-A177-3AD203B41FA5}">
                          <a16:colId xmlns:a16="http://schemas.microsoft.com/office/drawing/2014/main" val="3331936310"/>
                        </a:ext>
                      </a:extLst>
                    </a:gridCol>
                  </a:tblGrid>
                  <a:tr h="510248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5"/>
                              </a:solidFill>
                            </a:rPr>
                            <a:t>Big-O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7030A0"/>
                              </a:solidFill>
                            </a:rPr>
                            <a:t>Big-Omega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Big-Theta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576767"/>
                      </a:ext>
                    </a:extLst>
                  </a:tr>
                  <a:tr h="1635589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Worst Case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No matter what</a:t>
                          </a:r>
                          <a:r>
                            <a:rPr lang="en-US" sz="2400" baseline="0" dirty="0"/>
                            <a:t>, </a:t>
                          </a:r>
                          <a:r>
                            <a:rPr lang="en-US" sz="2400" baseline="0" dirty="0">
                              <a:solidFill>
                                <a:schemeClr val="accent5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baseline="0" dirty="0">
                              <a:solidFill>
                                <a:schemeClr val="accent5"/>
                              </a:solidFill>
                            </a:rPr>
                            <a:t> gets bigger</a:t>
                          </a:r>
                          <a:r>
                            <a:rPr lang="en-US" sz="2400" baseline="0" dirty="0"/>
                            <a:t>, the code takes </a:t>
                          </a:r>
                          <a:r>
                            <a:rPr lang="en-US" sz="2400" baseline="0" dirty="0">
                              <a:solidFill>
                                <a:schemeClr val="accent5"/>
                              </a:solidFill>
                            </a:rPr>
                            <a:t>at most </a:t>
                          </a:r>
                          <a:r>
                            <a:rPr lang="en-US" sz="2400" baseline="0" dirty="0"/>
                            <a:t>this much time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Under certain circumstances, </a:t>
                          </a:r>
                          <a:r>
                            <a:rPr lang="en-US" sz="2400" dirty="0">
                              <a:solidFill>
                                <a:srgbClr val="7030A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7030A0"/>
                              </a:solidFill>
                            </a:rPr>
                            <a:t> gets bigger</a:t>
                          </a:r>
                          <a:r>
                            <a:rPr lang="en-US" sz="2400" dirty="0"/>
                            <a:t>,</a:t>
                          </a:r>
                          <a:r>
                            <a:rPr lang="en-US" sz="2400" baseline="0" dirty="0"/>
                            <a:t> the code takes </a:t>
                          </a:r>
                          <a:r>
                            <a:rPr lang="en-US" sz="2400" baseline="0" dirty="0">
                              <a:solidFill>
                                <a:srgbClr val="7030A0"/>
                              </a:solidFill>
                            </a:rPr>
                            <a:t>at least </a:t>
                          </a:r>
                          <a:r>
                            <a:rPr lang="en-US" sz="2400" baseline="0" dirty="0"/>
                            <a:t>this much time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On the worst input, 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 gets bigger</a:t>
                          </a:r>
                          <a:r>
                            <a:rPr lang="en-US" sz="2400" dirty="0"/>
                            <a:t>, the code takes 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precisely</a:t>
                          </a:r>
                          <a:r>
                            <a:rPr lang="en-US" sz="2400" dirty="0"/>
                            <a:t> this much time (up to constants).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6402262"/>
                      </a:ext>
                    </a:extLst>
                  </a:tr>
                  <a:tr h="1635589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Best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Under certain circumstances, even</a:t>
                          </a:r>
                          <a:r>
                            <a:rPr lang="en-US" sz="2400" baseline="0" dirty="0"/>
                            <a:t> </a:t>
                          </a:r>
                          <a:r>
                            <a:rPr lang="en-US" sz="2400" baseline="0" dirty="0">
                              <a:solidFill>
                                <a:schemeClr val="accent5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accent5"/>
                              </a:solidFill>
                            </a:rPr>
                            <a:t> gets bigger</a:t>
                          </a:r>
                          <a:r>
                            <a:rPr lang="en-US" sz="2400" dirty="0"/>
                            <a:t>, the code takes </a:t>
                          </a:r>
                          <a:r>
                            <a:rPr lang="en-US" sz="2400" dirty="0">
                              <a:solidFill>
                                <a:schemeClr val="accent5"/>
                              </a:solidFill>
                            </a:rPr>
                            <a:t>at most </a:t>
                          </a:r>
                          <a:r>
                            <a:rPr lang="en-US" sz="2400" dirty="0"/>
                            <a:t>this much time.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No matter what,</a:t>
                          </a:r>
                          <a:r>
                            <a:rPr lang="en-US" sz="2400" baseline="0" dirty="0"/>
                            <a:t> even </a:t>
                          </a:r>
                          <a:r>
                            <a:rPr lang="en-US" sz="2400" baseline="0" dirty="0">
                              <a:solidFill>
                                <a:srgbClr val="7030A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7030A0"/>
                              </a:solidFill>
                            </a:rPr>
                            <a:t> gets bigger</a:t>
                          </a:r>
                          <a:r>
                            <a:rPr lang="en-US" sz="2400" dirty="0"/>
                            <a:t>, the code takes </a:t>
                          </a:r>
                          <a:r>
                            <a:rPr lang="en-US" sz="2400" dirty="0">
                              <a:solidFill>
                                <a:srgbClr val="7030A0"/>
                              </a:solidFill>
                            </a:rPr>
                            <a:t>at least </a:t>
                          </a:r>
                          <a:r>
                            <a:rPr lang="en-US" sz="2400" dirty="0"/>
                            <a:t>this</a:t>
                          </a:r>
                          <a:r>
                            <a:rPr lang="en-US" sz="2400" baseline="0" dirty="0"/>
                            <a:t> much time.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On the best input,</a:t>
                          </a:r>
                          <a:r>
                            <a:rPr lang="en-US" sz="2400" baseline="0" dirty="0"/>
                            <a:t> even 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 gets bigger</a:t>
                          </a:r>
                          <a:r>
                            <a:rPr lang="en-US" sz="2400" dirty="0"/>
                            <a:t>,</a:t>
                          </a:r>
                          <a:r>
                            <a:rPr lang="en-US" sz="2400" baseline="0" dirty="0"/>
                            <a:t> the code takes </a:t>
                          </a:r>
                          <a:r>
                            <a:rPr lang="en-US" sz="2400" baseline="0" dirty="0">
                              <a:solidFill>
                                <a:srgbClr val="FF0000"/>
                              </a:solidFill>
                            </a:rPr>
                            <a:t>precisely</a:t>
                          </a:r>
                          <a:r>
                            <a:rPr lang="en-US" sz="2400" baseline="0" dirty="0"/>
                            <a:t> this much time (up to constants)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61939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38267842"/>
                  </p:ext>
                </p:extLst>
              </p:nvPr>
            </p:nvGraphicFramePr>
            <p:xfrm>
              <a:off x="574675" y="1463673"/>
              <a:ext cx="11187112" cy="41349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0525">
                      <a:extLst>
                        <a:ext uri="{9D8B030D-6E8A-4147-A177-3AD203B41FA5}">
                          <a16:colId xmlns:a16="http://schemas.microsoft.com/office/drawing/2014/main" val="3412500073"/>
                        </a:ext>
                      </a:extLst>
                    </a:gridCol>
                    <a:gridCol w="3263900">
                      <a:extLst>
                        <a:ext uri="{9D8B030D-6E8A-4147-A177-3AD203B41FA5}">
                          <a16:colId xmlns:a16="http://schemas.microsoft.com/office/drawing/2014/main" val="3654232182"/>
                        </a:ext>
                      </a:extLst>
                    </a:gridCol>
                    <a:gridCol w="3073400">
                      <a:extLst>
                        <a:ext uri="{9D8B030D-6E8A-4147-A177-3AD203B41FA5}">
                          <a16:colId xmlns:a16="http://schemas.microsoft.com/office/drawing/2014/main" val="2019448937"/>
                        </a:ext>
                      </a:extLst>
                    </a:gridCol>
                    <a:gridCol w="3189287">
                      <a:extLst>
                        <a:ext uri="{9D8B030D-6E8A-4147-A177-3AD203B41FA5}">
                          <a16:colId xmlns:a16="http://schemas.microsoft.com/office/drawing/2014/main" val="333193631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chemeClr val="accent5"/>
                              </a:solidFill>
                            </a:rPr>
                            <a:t>Big-O</a:t>
                          </a:r>
                          <a:endParaRPr lang="en-US" sz="32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rgbClr val="7030A0"/>
                              </a:solidFill>
                            </a:rPr>
                            <a:t>Big-Omega</a:t>
                          </a:r>
                          <a:endParaRPr lang="en-US" sz="32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Big-Theta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576767"/>
                      </a:ext>
                    </a:extLst>
                  </a:tr>
                  <a:tr h="163558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Worst Case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1215" t="-39777" r="-192897" b="-125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98" t="-39777" r="-104356" b="-125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1243" t="-39777" r="-765" b="-125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6402262"/>
                      </a:ext>
                    </a:extLst>
                  </a:tr>
                  <a:tr h="19202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Best Case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1215" t="-119365" r="-192897" b="-6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98" t="-119365" r="-104356" b="-6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1243" t="-119365" r="-765" b="-6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61939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574675" y="5940540"/>
            <a:ext cx="1096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“worst input”: input that causes the code to run slowest.</a:t>
            </a:r>
          </a:p>
        </p:txBody>
      </p:sp>
    </p:spTree>
    <p:extLst>
      <p:ext uri="{BB962C8B-B14F-4D97-AF65-F5344CB8AC3E}">
        <p14:creationId xmlns:p14="http://schemas.microsoft.com/office/powerpoint/2010/main" val="333282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EC7F-B059-4646-9160-542C708E3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P1: </a:t>
            </a:r>
            <a:r>
              <a:rPr lang="en-US" dirty="0" err="1"/>
              <a:t>Gradescope</a:t>
            </a:r>
            <a:r>
              <a:rPr lang="en-US" dirty="0"/>
              <a:t> &amp;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0C66-B494-D140-84B4-AA76EA080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332486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From this project onward, we’ll have some </a:t>
            </a:r>
            <a:r>
              <a:rPr lang="en-US" dirty="0" err="1"/>
              <a:t>Gradescope</a:t>
            </a:r>
            <a:r>
              <a:rPr lang="en-US" dirty="0"/>
              <a:t>-only tests</a:t>
            </a:r>
          </a:p>
          <a:p>
            <a:pPr lvl="1"/>
            <a:r>
              <a:rPr lang="en-US" dirty="0"/>
              <a:t>Run &amp; give feedback when you submit, but only give a general name!</a:t>
            </a:r>
          </a:p>
          <a:p>
            <a:r>
              <a:rPr lang="en-US" dirty="0"/>
              <a:t>The practice of reasoning about your code and writing your own tests is crucial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Gradescope</a:t>
            </a:r>
            <a:r>
              <a:rPr lang="en-US" dirty="0"/>
              <a:t> tests as a double-check that your tests are thorough</a:t>
            </a:r>
          </a:p>
          <a:p>
            <a:pPr lvl="1"/>
            <a:r>
              <a:rPr lang="en-US" b="1" dirty="0"/>
              <a:t>To debug </a:t>
            </a:r>
            <a:r>
              <a:rPr lang="en-US" b="1" dirty="0" err="1"/>
              <a:t>Gradescope</a:t>
            </a:r>
            <a:r>
              <a:rPr lang="en-US" b="1" dirty="0"/>
              <a:t> failures, your first step should be writing your own test case</a:t>
            </a:r>
          </a:p>
          <a:p>
            <a:r>
              <a:rPr lang="en-US" dirty="0"/>
              <a:t>You can submit as many times as you want on </a:t>
            </a:r>
            <a:r>
              <a:rPr lang="en-US" dirty="0" err="1"/>
              <a:t>Gradescope</a:t>
            </a:r>
            <a:r>
              <a:rPr lang="en-US" dirty="0"/>
              <a:t> (we’ll only grade the last active submission)</a:t>
            </a:r>
          </a:p>
          <a:p>
            <a:pPr lvl="1"/>
            <a:r>
              <a:rPr lang="en-US" dirty="0"/>
              <a:t>If you’re submitting a lot (more than ~6 times/</a:t>
            </a:r>
            <a:r>
              <a:rPr lang="en-US" dirty="0" err="1"/>
              <a:t>hr</a:t>
            </a:r>
            <a:r>
              <a:rPr lang="en-US" dirty="0"/>
              <a:t>) it will ask you to wait a bit</a:t>
            </a:r>
          </a:p>
          <a:p>
            <a:pPr lvl="1"/>
            <a:r>
              <a:rPr lang="en-US" dirty="0"/>
              <a:t>Intention is not to get in your way: to give server a break, and guess/check is not usually an effective way to learn the concepts in these assignments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E3E589-9402-C749-AAD6-39F1051A20AF}"/>
              </a:ext>
            </a:extLst>
          </p:cNvPr>
          <p:cNvSpPr/>
          <p:nvPr/>
        </p:nvSpPr>
        <p:spPr>
          <a:xfrm>
            <a:off x="518615" y="5324266"/>
            <a:ext cx="2224585" cy="1255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Write Implementation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6B1DBE-D16C-CB4B-83FB-2BDFF7DD530E}"/>
              </a:ext>
            </a:extLst>
          </p:cNvPr>
          <p:cNvSpPr/>
          <p:nvPr/>
        </p:nvSpPr>
        <p:spPr>
          <a:xfrm>
            <a:off x="3482454" y="5324266"/>
            <a:ext cx="2224585" cy="1255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Think about edge cases, Write your own tests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35455A-1C80-9840-8AF9-F4F3E9FC8977}"/>
              </a:ext>
            </a:extLst>
          </p:cNvPr>
          <p:cNvSpPr/>
          <p:nvPr/>
        </p:nvSpPr>
        <p:spPr>
          <a:xfrm>
            <a:off x="6484961" y="5324266"/>
            <a:ext cx="2224585" cy="1255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Run your own tests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B949F1-68CC-8243-B464-11E6BE29E28C}"/>
              </a:ext>
            </a:extLst>
          </p:cNvPr>
          <p:cNvSpPr/>
          <p:nvPr/>
        </p:nvSpPr>
        <p:spPr>
          <a:xfrm>
            <a:off x="9448800" y="5324266"/>
            <a:ext cx="2224585" cy="1255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Run </a:t>
            </a:r>
            <a:r>
              <a:rPr lang="en-US" dirty="0" err="1"/>
              <a:t>Gradescope</a:t>
            </a:r>
            <a:r>
              <a:rPr lang="en-US" dirty="0"/>
              <a:t> tests as a double-check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87B7A8-1E52-1C47-98DF-512FB466DB75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2743200" y="5952063"/>
            <a:ext cx="7392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8AF235-5432-2143-8F62-16BE3C784B93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5707039" y="5952063"/>
            <a:ext cx="77792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F05F24-C25E-5344-9F4A-8398E3AE6AE9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8709546" y="5952063"/>
            <a:ext cx="7392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0496954B-2011-4444-B0C8-763588EDFBE4}"/>
              </a:ext>
            </a:extLst>
          </p:cNvPr>
          <p:cNvCxnSpPr>
            <a:stCxn id="8" idx="0"/>
            <a:endCxn id="6" idx="0"/>
          </p:cNvCxnSpPr>
          <p:nvPr/>
        </p:nvCxnSpPr>
        <p:spPr>
          <a:xfrm rot="16200000" flipV="1">
            <a:off x="7577920" y="2341093"/>
            <a:ext cx="12700" cy="5966346"/>
          </a:xfrm>
          <a:prstGeom prst="curvedConnector3">
            <a:avLst>
              <a:gd name="adj1" fmla="val 330448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86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7A362-E39B-4445-8BD2-A3EA327D5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P1: Working with a Partner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F778A-73F5-324D-B484-18738A574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P1 Instructions talk about collaborating with your partner</a:t>
            </a:r>
          </a:p>
          <a:p>
            <a:pPr lvl="1"/>
            <a:r>
              <a:rPr lang="en-US" dirty="0"/>
              <a:t>Adding each other to your GitLab repos</a:t>
            </a:r>
          </a:p>
          <a:p>
            <a:r>
              <a:rPr lang="en-US" dirty="0"/>
              <a:t>Recommendations for partner work:</a:t>
            </a:r>
          </a:p>
          <a:p>
            <a:pPr lvl="1"/>
            <a:r>
              <a:rPr lang="en-US" dirty="0"/>
              <a:t>Pair programming! Talk through and write the code together</a:t>
            </a:r>
          </a:p>
          <a:p>
            <a:pPr lvl="2"/>
            <a:r>
              <a:rPr lang="en-US" dirty="0"/>
              <a:t>Two heads are better than one, especially when spotting edge cases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pPr lvl="1"/>
            <a:r>
              <a:rPr lang="en-US" dirty="0">
                <a:sym typeface="Wingdings" pitchFamily="2" charset="2"/>
              </a:rPr>
              <a:t>Meet in real-time! Consider screen-sharing via Zoom</a:t>
            </a:r>
          </a:p>
          <a:p>
            <a:pPr lvl="1"/>
            <a:r>
              <a:rPr lang="en-US" dirty="0">
                <a:sym typeface="Wingdings" pitchFamily="2" charset="2"/>
              </a:rPr>
              <a:t>Be kind! Collaborating in our online quarter can be especially difficult, so please be patient and understanding – partner projects are usually an awesome experience if we’re all respectful</a:t>
            </a:r>
          </a:p>
          <a:p>
            <a:r>
              <a:rPr lang="en-US" dirty="0">
                <a:sym typeface="Wingdings" pitchFamily="2" charset="2"/>
              </a:rPr>
              <a:t>We expect you to understand the full projects, not just half</a:t>
            </a:r>
          </a:p>
          <a:p>
            <a:pPr lvl="1"/>
            <a:r>
              <a:rPr lang="en-US" dirty="0">
                <a:sym typeface="Wingdings" pitchFamily="2" charset="2"/>
              </a:rPr>
              <a:t>Please don’t just split the projects in half and only do part</a:t>
            </a:r>
          </a:p>
          <a:p>
            <a:pPr lvl="1"/>
            <a:r>
              <a:rPr lang="en-US" dirty="0">
                <a:sym typeface="Wingdings" pitchFamily="2" charset="2"/>
              </a:rPr>
              <a:t>Please don’t come to OH and say “my partner wrote this code, I don’t understand it, can you help me debug it?”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76B6-2302-2442-B39C-6734BFD3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AAE69-9C48-8740-9D56-2EDAAB9F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741"/>
            <a:ext cx="10515600" cy="412922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Differentiate between Big-Oh, Big-Omega, and Big-Theta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Come up with Big-Oh, Big-Omega, and Big-Theta bounds for a given function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Perform Case Analysis to identify the Best Case and Worst Case for a given piece of code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Describe the difference between Case Analysis and Asymptotic Analysis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545B91-0D20-E046-A8A9-1115A58B1F03}"/>
              </a:ext>
            </a:extLst>
          </p:cNvPr>
          <p:cNvSpPr txBox="1">
            <a:spLocks/>
          </p:cNvSpPr>
          <p:nvPr/>
        </p:nvSpPr>
        <p:spPr>
          <a:xfrm>
            <a:off x="838200" y="100026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After this lecture, you should be able to...</a:t>
            </a:r>
          </a:p>
        </p:txBody>
      </p:sp>
    </p:spTree>
    <p:extLst>
      <p:ext uri="{BB962C8B-B14F-4D97-AF65-F5344CB8AC3E}">
        <p14:creationId xmlns:p14="http://schemas.microsoft.com/office/powerpoint/2010/main" val="2957419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5"/>
                </a:solidFill>
              </a:rPr>
              <a:t>Big-O, Big-Omega, Big-Theta</a:t>
            </a:r>
          </a:p>
          <a:p>
            <a:pPr>
              <a:spcAft>
                <a:spcPts val="1000"/>
              </a:spcAft>
            </a:pPr>
            <a:r>
              <a:rPr lang="en-US" dirty="0"/>
              <a:t>Case Study: Linear Search</a:t>
            </a:r>
          </a:p>
          <a:p>
            <a:pPr>
              <a:spcAft>
                <a:spcPts val="1000"/>
              </a:spcAft>
            </a:pPr>
            <a:r>
              <a:rPr lang="en-US" dirty="0"/>
              <a:t>A New Tool: Case Analysis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511209" y="144968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55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4649408-0E08-0443-8691-90E29B9CB252}"/>
              </a:ext>
            </a:extLst>
          </p:cNvPr>
          <p:cNvSpPr/>
          <p:nvPr/>
        </p:nvSpPr>
        <p:spPr>
          <a:xfrm>
            <a:off x="9750282" y="1916034"/>
            <a:ext cx="1700153" cy="11057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00" dirty="0"/>
              <a:t>COMPLEXITY</a:t>
            </a:r>
          </a:p>
          <a:p>
            <a:pPr algn="ctr"/>
            <a:r>
              <a:rPr lang="en-US" b="1" spc="100" dirty="0"/>
              <a:t>CLASS</a:t>
            </a:r>
            <a:endParaRPr lang="en-US" dirty="0"/>
          </a:p>
        </p:txBody>
      </p:sp>
      <p:sp>
        <p:nvSpPr>
          <p:cNvPr id="30" name="Collate 29">
            <a:extLst>
              <a:ext uri="{FF2B5EF4-FFF2-40B4-BE49-F238E27FC236}">
                <a16:creationId xmlns:a16="http://schemas.microsoft.com/office/drawing/2014/main" id="{D2D6C93C-92C9-F24E-AA24-FA785AE42FDF}"/>
              </a:ext>
            </a:extLst>
          </p:cNvPr>
          <p:cNvSpPr/>
          <p:nvPr/>
        </p:nvSpPr>
        <p:spPr>
          <a:xfrm>
            <a:off x="9472751" y="2276767"/>
            <a:ext cx="532515" cy="385780"/>
          </a:xfrm>
          <a:prstGeom prst="flowChartCol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3A5C8-E7D6-FC43-9ED1-CEFE3552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Algorithmic Analysis Roadmap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53C05369-3360-1F48-B60B-EC6A5079FDF2}"/>
              </a:ext>
            </a:extLst>
          </p:cNvPr>
          <p:cNvSpPr/>
          <p:nvPr/>
        </p:nvSpPr>
        <p:spPr>
          <a:xfrm rot="5400000">
            <a:off x="9415387" y="2327652"/>
            <a:ext cx="385780" cy="28401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169856-9864-0449-AA08-9105289F3F9B}"/>
              </a:ext>
            </a:extLst>
          </p:cNvPr>
          <p:cNvSpPr/>
          <p:nvPr/>
        </p:nvSpPr>
        <p:spPr>
          <a:xfrm>
            <a:off x="1998245" y="1916034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82798E-5086-F748-A52E-9DA207D94EC2}"/>
              </a:ext>
            </a:extLst>
          </p:cNvPr>
          <p:cNvSpPr/>
          <p:nvPr/>
        </p:nvSpPr>
        <p:spPr>
          <a:xfrm>
            <a:off x="1998245" y="265606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B1B631-DE8F-6E4C-AA7B-D35BB4AAAA86}"/>
              </a:ext>
            </a:extLst>
          </p:cNvPr>
          <p:cNvSpPr/>
          <p:nvPr/>
        </p:nvSpPr>
        <p:spPr>
          <a:xfrm>
            <a:off x="2364005" y="1916034"/>
            <a:ext cx="2455665" cy="1105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7A55AB-26E9-904A-A789-BD7A5816277F}"/>
              </a:ext>
            </a:extLst>
          </p:cNvPr>
          <p:cNvSpPr/>
          <p:nvPr/>
        </p:nvSpPr>
        <p:spPr>
          <a:xfrm>
            <a:off x="6438073" y="1916034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BB009B-C7CD-4341-8AFD-D1B0983D81A5}"/>
              </a:ext>
            </a:extLst>
          </p:cNvPr>
          <p:cNvSpPr/>
          <p:nvPr/>
        </p:nvSpPr>
        <p:spPr>
          <a:xfrm>
            <a:off x="6438073" y="265606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AD3F97-FCCC-4C42-9659-5AFE23B76DA2}"/>
              </a:ext>
            </a:extLst>
          </p:cNvPr>
          <p:cNvSpPr/>
          <p:nvPr/>
        </p:nvSpPr>
        <p:spPr>
          <a:xfrm>
            <a:off x="6803833" y="1916034"/>
            <a:ext cx="2668772" cy="1105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ored Data 14">
            <a:extLst>
              <a:ext uri="{FF2B5EF4-FFF2-40B4-BE49-F238E27FC236}">
                <a16:creationId xmlns:a16="http://schemas.microsoft.com/office/drawing/2014/main" id="{9CF23554-C3F0-E44C-8A90-E29C3253F4A4}"/>
              </a:ext>
            </a:extLst>
          </p:cNvPr>
          <p:cNvSpPr/>
          <p:nvPr/>
        </p:nvSpPr>
        <p:spPr>
          <a:xfrm flipH="1">
            <a:off x="6090047" y="2287462"/>
            <a:ext cx="1061359" cy="357006"/>
          </a:xfrm>
          <a:prstGeom prst="flowChartOnlineStorag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ored Data 15">
            <a:extLst>
              <a:ext uri="{FF2B5EF4-FFF2-40B4-BE49-F238E27FC236}">
                <a16:creationId xmlns:a16="http://schemas.microsoft.com/office/drawing/2014/main" id="{1DD94CC4-F77F-ED44-8EC3-5C3139A537A0}"/>
              </a:ext>
            </a:extLst>
          </p:cNvPr>
          <p:cNvSpPr/>
          <p:nvPr/>
        </p:nvSpPr>
        <p:spPr>
          <a:xfrm flipH="1">
            <a:off x="4163056" y="2281794"/>
            <a:ext cx="965902" cy="381164"/>
          </a:xfrm>
          <a:prstGeom prst="flowChartOnlineStorag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ored Data 18">
            <a:extLst>
              <a:ext uri="{FF2B5EF4-FFF2-40B4-BE49-F238E27FC236}">
                <a16:creationId xmlns:a16="http://schemas.microsoft.com/office/drawing/2014/main" id="{589ED1B5-2D5D-DE46-A828-5E02A235288D}"/>
              </a:ext>
            </a:extLst>
          </p:cNvPr>
          <p:cNvSpPr/>
          <p:nvPr/>
        </p:nvSpPr>
        <p:spPr>
          <a:xfrm flipH="1">
            <a:off x="4944585" y="2279349"/>
            <a:ext cx="1119941" cy="376711"/>
          </a:xfrm>
          <a:prstGeom prst="flowChartOnlineStorag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66BA0B-4CCB-D248-9E85-016283C292CF}"/>
              </a:ext>
            </a:extLst>
          </p:cNvPr>
          <p:cNvSpPr/>
          <p:nvPr/>
        </p:nvSpPr>
        <p:spPr>
          <a:xfrm>
            <a:off x="4814701" y="1914812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0B043A-0A3D-9144-9696-7F8CB110A12F}"/>
              </a:ext>
            </a:extLst>
          </p:cNvPr>
          <p:cNvSpPr/>
          <p:nvPr/>
        </p:nvSpPr>
        <p:spPr>
          <a:xfrm>
            <a:off x="4814701" y="265606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BF125C-7743-7941-A5FC-55000EFFE183}"/>
              </a:ext>
            </a:extLst>
          </p:cNvPr>
          <p:cNvSpPr/>
          <p:nvPr/>
        </p:nvSpPr>
        <p:spPr>
          <a:xfrm>
            <a:off x="881145" y="1916034"/>
            <a:ext cx="1121652" cy="1105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CODE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E33A29-0B96-6C4C-8C27-83D37F4780AB}"/>
              </a:ext>
            </a:extLst>
          </p:cNvPr>
          <p:cNvSpPr/>
          <p:nvPr/>
        </p:nvSpPr>
        <p:spPr>
          <a:xfrm>
            <a:off x="1949073" y="2265740"/>
            <a:ext cx="418989" cy="3968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55A6D7-25D9-4D41-9BF6-DDF6859EBC32}"/>
              </a:ext>
            </a:extLst>
          </p:cNvPr>
          <p:cNvSpPr/>
          <p:nvPr/>
        </p:nvSpPr>
        <p:spPr>
          <a:xfrm>
            <a:off x="9472605" y="1918294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6F86B1-1CC6-434A-A40C-93B3EFAC1CB3}"/>
              </a:ext>
            </a:extLst>
          </p:cNvPr>
          <p:cNvSpPr/>
          <p:nvPr/>
        </p:nvSpPr>
        <p:spPr>
          <a:xfrm>
            <a:off x="9472605" y="2657112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FF2AAE-D706-CF4E-913C-AE2F8F798DCD}"/>
              </a:ext>
            </a:extLst>
          </p:cNvPr>
          <p:cNvSpPr/>
          <p:nvPr/>
        </p:nvSpPr>
        <p:spPr>
          <a:xfrm>
            <a:off x="514885" y="1916034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EDE289-97F5-AF44-B750-3799E7EC1335}"/>
              </a:ext>
            </a:extLst>
          </p:cNvPr>
          <p:cNvSpPr/>
          <p:nvPr/>
        </p:nvSpPr>
        <p:spPr>
          <a:xfrm>
            <a:off x="514884" y="265606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9DFE4A1B-6A63-D74A-AD5F-A3E7129026E0}"/>
              </a:ext>
            </a:extLst>
          </p:cNvPr>
          <p:cNvSpPr/>
          <p:nvPr/>
        </p:nvSpPr>
        <p:spPr>
          <a:xfrm rot="5400000">
            <a:off x="11421174" y="2295002"/>
            <a:ext cx="424282" cy="36576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B9F1C74-E2BC-274C-96BD-7D22BA7A58AA}"/>
              </a:ext>
            </a:extLst>
          </p:cNvPr>
          <p:cNvSpPr/>
          <p:nvPr/>
        </p:nvSpPr>
        <p:spPr>
          <a:xfrm>
            <a:off x="2587093" y="2058122"/>
            <a:ext cx="2044962" cy="792969"/>
          </a:xfrm>
          <a:prstGeom prst="rightArrow">
            <a:avLst/>
          </a:prstGeom>
          <a:solidFill>
            <a:srgbClr val="BAC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DAD604-FE2A-954A-95A0-ECCB93712093}"/>
              </a:ext>
            </a:extLst>
          </p:cNvPr>
          <p:cNvSpPr txBox="1"/>
          <p:nvPr/>
        </p:nvSpPr>
        <p:spPr>
          <a:xfrm>
            <a:off x="2737879" y="2293216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Code Modeling</a:t>
            </a:r>
          </a:p>
        </p:txBody>
      </p:sp>
      <p:sp>
        <p:nvSpPr>
          <p:cNvPr id="37" name="Stored Data 36">
            <a:extLst>
              <a:ext uri="{FF2B5EF4-FFF2-40B4-BE49-F238E27FC236}">
                <a16:creationId xmlns:a16="http://schemas.microsoft.com/office/drawing/2014/main" id="{6B5126C9-3EF6-A243-B242-A270E1F03E4D}"/>
              </a:ext>
            </a:extLst>
          </p:cNvPr>
          <p:cNvSpPr/>
          <p:nvPr/>
        </p:nvSpPr>
        <p:spPr>
          <a:xfrm flipH="1">
            <a:off x="5677559" y="2276767"/>
            <a:ext cx="1119941" cy="376711"/>
          </a:xfrm>
          <a:prstGeom prst="flowChartOnlineStorag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DF46E1-F435-484E-B308-70DE53064249}"/>
              </a:ext>
            </a:extLst>
          </p:cNvPr>
          <p:cNvSpPr/>
          <p:nvPr/>
        </p:nvSpPr>
        <p:spPr>
          <a:xfrm>
            <a:off x="5176839" y="1916034"/>
            <a:ext cx="1662037" cy="1105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00" dirty="0"/>
              <a:t>RUNTIME</a:t>
            </a:r>
          </a:p>
          <a:p>
            <a:pPr algn="ctr"/>
            <a:r>
              <a:rPr lang="en-US" b="1" spc="100" dirty="0"/>
              <a:t>FUNCTION</a:t>
            </a:r>
          </a:p>
        </p:txBody>
      </p:sp>
      <p:sp>
        <p:nvSpPr>
          <p:cNvPr id="41" name="Stored Data 40">
            <a:extLst>
              <a:ext uri="{FF2B5EF4-FFF2-40B4-BE49-F238E27FC236}">
                <a16:creationId xmlns:a16="http://schemas.microsoft.com/office/drawing/2014/main" id="{D142CE3E-F8D3-824F-A970-EFE74F4A96D9}"/>
              </a:ext>
            </a:extLst>
          </p:cNvPr>
          <p:cNvSpPr/>
          <p:nvPr/>
        </p:nvSpPr>
        <p:spPr>
          <a:xfrm flipH="1">
            <a:off x="6961995" y="2282492"/>
            <a:ext cx="1119941" cy="376711"/>
          </a:xfrm>
          <a:prstGeom prst="flowChartOnlineStorag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5C320C74-33E5-A14D-8E59-882CF27AC535}"/>
              </a:ext>
            </a:extLst>
          </p:cNvPr>
          <p:cNvSpPr/>
          <p:nvPr/>
        </p:nvSpPr>
        <p:spPr>
          <a:xfrm>
            <a:off x="7239672" y="2074362"/>
            <a:ext cx="2191558" cy="792969"/>
          </a:xfrm>
          <a:prstGeom prst="rightArrow">
            <a:avLst/>
          </a:prstGeom>
          <a:solidFill>
            <a:srgbClr val="BAC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E1F694-02F0-D54F-B682-3F060FF66492}"/>
              </a:ext>
            </a:extLst>
          </p:cNvPr>
          <p:cNvSpPr txBox="1"/>
          <p:nvPr/>
        </p:nvSpPr>
        <p:spPr>
          <a:xfrm>
            <a:off x="7251439" y="2293216"/>
            <a:ext cx="209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Asymptotic Analysis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4A5057E7-F4AA-9247-9BD4-E6588BB85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804" y="4703263"/>
            <a:ext cx="11440391" cy="16981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Algorithmic Analysis</a:t>
            </a:r>
            <a:r>
              <a:rPr lang="en-US" dirty="0"/>
              <a:t>: The overall process of characterizing code with a complexity class, consisting of:</a:t>
            </a:r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Code Modeling</a:t>
            </a:r>
            <a:r>
              <a:rPr lang="en-US" dirty="0"/>
              <a:t>: Code </a:t>
            </a:r>
            <a:r>
              <a:rPr lang="en-US" dirty="0">
                <a:sym typeface="Wingdings" pitchFamily="2" charset="2"/>
              </a:rPr>
              <a:t> Function describing code’s runtime</a:t>
            </a:r>
          </a:p>
          <a:p>
            <a:pPr lvl="1"/>
            <a:r>
              <a:rPr lang="en-US" b="1" dirty="0">
                <a:solidFill>
                  <a:schemeClr val="accent3"/>
                </a:solidFill>
                <a:sym typeface="Wingdings" pitchFamily="2" charset="2"/>
              </a:rPr>
              <a:t>Asymptotic Analysis</a:t>
            </a:r>
            <a:r>
              <a:rPr lang="en-US" dirty="0">
                <a:sym typeface="Wingdings" pitchFamily="2" charset="2"/>
              </a:rPr>
              <a:t>: Function  Complexity class describing asymptotic behavior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8AA25A-1062-D741-AA7B-ACD16B4E67B1}"/>
              </a:ext>
            </a:extLst>
          </p:cNvPr>
          <p:cNvSpPr/>
          <p:nvPr/>
        </p:nvSpPr>
        <p:spPr>
          <a:xfrm>
            <a:off x="3041941" y="1349370"/>
            <a:ext cx="762636" cy="762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Montserrat" pitchFamily="2" charset="77"/>
              </a:rPr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FC5A1F2-35A6-7D45-8ED1-6FFDAABF5199}"/>
              </a:ext>
            </a:extLst>
          </p:cNvPr>
          <p:cNvSpPr/>
          <p:nvPr/>
        </p:nvSpPr>
        <p:spPr>
          <a:xfrm>
            <a:off x="7814190" y="1343402"/>
            <a:ext cx="762636" cy="762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Montserrat" pitchFamily="2" charset="77"/>
              </a:rPr>
              <a:t>2</a:t>
            </a:r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C0D1EA9A-F561-EC4C-B1B9-3547978E6D51}"/>
              </a:ext>
            </a:extLst>
          </p:cNvPr>
          <p:cNvSpPr/>
          <p:nvPr/>
        </p:nvSpPr>
        <p:spPr>
          <a:xfrm rot="16200000">
            <a:off x="5927058" y="-807051"/>
            <a:ext cx="124201" cy="10435884"/>
          </a:xfrm>
          <a:prstGeom prst="leftBracket">
            <a:avLst>
              <a:gd name="adj" fmla="val 99903"/>
            </a:avLst>
          </a:prstGeom>
          <a:ln w="57150">
            <a:solidFill>
              <a:schemeClr val="accent3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C4719ED-2C5C-8242-AE5A-03665FA20A82}"/>
              </a:ext>
            </a:extLst>
          </p:cNvPr>
          <p:cNvCxnSpPr>
            <a:cxnSpLocks/>
          </p:cNvCxnSpPr>
          <p:nvPr/>
        </p:nvCxnSpPr>
        <p:spPr>
          <a:xfrm flipV="1">
            <a:off x="2254577" y="4472992"/>
            <a:ext cx="0" cy="23027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A55479C-6E04-0C48-B0B5-5FEB1A57286B}"/>
              </a:ext>
            </a:extLst>
          </p:cNvPr>
          <p:cNvSpPr txBox="1"/>
          <p:nvPr/>
        </p:nvSpPr>
        <p:spPr>
          <a:xfrm>
            <a:off x="473069" y="3099639"/>
            <a:ext cx="26693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for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&lt; n;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a[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 = 1;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b[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 = 2;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598F505-7CC0-3D44-8ABE-AC225970D12D}"/>
              </a:ext>
            </a:extLst>
          </p:cNvPr>
          <p:cNvSpPr txBox="1"/>
          <p:nvPr/>
        </p:nvSpPr>
        <p:spPr>
          <a:xfrm>
            <a:off x="10242165" y="3110906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O(n)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9A0C671-77E3-5141-9B47-1DBEFDD1B9DA}"/>
              </a:ext>
            </a:extLst>
          </p:cNvPr>
          <p:cNvSpPr txBox="1"/>
          <p:nvPr/>
        </p:nvSpPr>
        <p:spPr>
          <a:xfrm>
            <a:off x="5371040" y="3072162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f(n) = 2n</a:t>
            </a:r>
          </a:p>
        </p:txBody>
      </p:sp>
    </p:spTree>
    <p:extLst>
      <p:ext uri="{BB962C8B-B14F-4D97-AF65-F5344CB8AC3E}">
        <p14:creationId xmlns:p14="http://schemas.microsoft.com/office/powerpoint/2010/main" val="608455671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7812</TotalTime>
  <Words>4380</Words>
  <Application>Microsoft Macintosh PowerPoint</Application>
  <PresentationFormat>Widescreen</PresentationFormat>
  <Paragraphs>696</Paragraphs>
  <Slides>46</Slides>
  <Notes>42</Notes>
  <HiddenSlides>12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61" baseType="lpstr">
      <vt:lpstr>Montserrat</vt:lpstr>
      <vt:lpstr>Montserrat ExtraBold</vt:lpstr>
      <vt:lpstr>Montserrat SemiBold</vt:lpstr>
      <vt:lpstr>Segoe UI Semilight</vt:lpstr>
      <vt:lpstr>System Font Regular</vt:lpstr>
      <vt:lpstr>Arial</vt:lpstr>
      <vt:lpstr>Calibri</vt:lpstr>
      <vt:lpstr>Cambria Math</vt:lpstr>
      <vt:lpstr>Consolas</vt:lpstr>
      <vt:lpstr>Courier New</vt:lpstr>
      <vt:lpstr>Segoe UI Emoji</vt:lpstr>
      <vt:lpstr>Segoe UI Historic</vt:lpstr>
      <vt:lpstr>Tw Cen MT</vt:lpstr>
      <vt:lpstr>CSE 373 Summer 2020</vt:lpstr>
      <vt:lpstr>1_CSE 373 Summer 2020</vt:lpstr>
      <vt:lpstr>O/Ω/𝝝, Case Analysis</vt:lpstr>
      <vt:lpstr>Announcements</vt:lpstr>
      <vt:lpstr>P1: Deques</vt:lpstr>
      <vt:lpstr>P1: Sentinel Nodes</vt:lpstr>
      <vt:lpstr>P1: Gradescope &amp; Testing</vt:lpstr>
      <vt:lpstr>P1: Working with a Partner</vt:lpstr>
      <vt:lpstr>Learning Objectives</vt:lpstr>
      <vt:lpstr>Lecture Outline</vt:lpstr>
      <vt:lpstr>Review  Algorithmic Analysis Roadmap</vt:lpstr>
      <vt:lpstr>Which of the following functions are O(n^2)?</vt:lpstr>
      <vt:lpstr>Review  Asymptotic Analysis</vt:lpstr>
      <vt:lpstr>Review  Big-Oh Definition</vt:lpstr>
      <vt:lpstr>Review  What about Multiple Terms?</vt:lpstr>
      <vt:lpstr>Uncharted Waters: Prime Checking</vt:lpstr>
      <vt:lpstr>Prime Checking Runtime</vt:lpstr>
      <vt:lpstr>PowerPoint Presentation</vt:lpstr>
      <vt:lpstr>Big-Oh isn’t everything</vt:lpstr>
      <vt:lpstr>Big-Ω [Omega]</vt:lpstr>
      <vt:lpstr>Big-Omega Also Doesn’t Have to be Tight</vt:lpstr>
      <vt:lpstr>Examples</vt:lpstr>
      <vt:lpstr>Tight Big-O and Big-Ω Bounds Together</vt:lpstr>
      <vt:lpstr>Oh, and Omega, and Theta, oh my</vt:lpstr>
      <vt:lpstr>Oh, and Omega, and Theta, oh my</vt:lpstr>
      <vt:lpstr>Our Upgraded Tool: Asymptotic Analysis</vt:lpstr>
      <vt:lpstr>Our Upgraded Tool: Asymptotic Analysis</vt:lpstr>
      <vt:lpstr>Algorithmic Analysis Roadmap</vt:lpstr>
      <vt:lpstr>Lecture Outline</vt:lpstr>
      <vt:lpstr>Case Study: Linear Search</vt:lpstr>
      <vt:lpstr>Let’s Model This Code!</vt:lpstr>
      <vt:lpstr>Best Case</vt:lpstr>
      <vt:lpstr>Lecture Outline</vt:lpstr>
      <vt:lpstr>Case Analysis</vt:lpstr>
      <vt:lpstr>Should we consider the prime/not-prime input separate cases in our isPrime analysis?</vt:lpstr>
      <vt:lpstr>When to do Case Analysis?</vt:lpstr>
      <vt:lpstr>When to do Case Analysis?</vt:lpstr>
      <vt:lpstr>When to do Case Analysis?</vt:lpstr>
      <vt:lpstr>Other Useful Cases You Might See</vt:lpstr>
      <vt:lpstr>Algorithmic Analysis Roadmap</vt:lpstr>
      <vt:lpstr>How Can You Tell if Best/Worst Cases Exist?</vt:lpstr>
      <vt:lpstr>How Can You Tell if Best/Worst Cases Exist?</vt:lpstr>
      <vt:lpstr>Can We Choose n=0 as the Best Case?</vt:lpstr>
      <vt:lpstr>Can We Choose n=0 as the Best Case?</vt:lpstr>
      <vt:lpstr>How to do Case Analysis</vt:lpstr>
      <vt:lpstr>Cases vs. Asymptotic</vt:lpstr>
      <vt:lpstr>Cases vs. Asymptotic</vt:lpstr>
      <vt:lpstr>Cases vs. Asymptotic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Hunter Schafer</cp:lastModifiedBy>
  <cp:revision>306</cp:revision>
  <dcterms:created xsi:type="dcterms:W3CDTF">2020-06-13T06:27:42Z</dcterms:created>
  <dcterms:modified xsi:type="dcterms:W3CDTF">2020-10-09T02:02:12Z</dcterms:modified>
</cp:coreProperties>
</file>