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1"/>
  </p:notesMasterIdLst>
  <p:sldIdLst>
    <p:sldId id="256" r:id="rId3"/>
    <p:sldId id="512" r:id="rId4"/>
    <p:sldId id="737" r:id="rId5"/>
    <p:sldId id="262" r:id="rId6"/>
    <p:sldId id="698" r:id="rId7"/>
    <p:sldId id="313" r:id="rId8"/>
    <p:sldId id="738" r:id="rId9"/>
    <p:sldId id="280" r:id="rId10"/>
    <p:sldId id="748" r:id="rId11"/>
    <p:sldId id="283" r:id="rId12"/>
    <p:sldId id="284" r:id="rId13"/>
    <p:sldId id="324" r:id="rId14"/>
    <p:sldId id="323" r:id="rId15"/>
    <p:sldId id="285" r:id="rId16"/>
    <p:sldId id="749" r:id="rId17"/>
    <p:sldId id="317" r:id="rId18"/>
    <p:sldId id="743" r:id="rId19"/>
    <p:sldId id="744" r:id="rId20"/>
    <p:sldId id="745" r:id="rId21"/>
    <p:sldId id="288" r:id="rId22"/>
    <p:sldId id="301" r:id="rId23"/>
    <p:sldId id="318" r:id="rId24"/>
    <p:sldId id="302" r:id="rId25"/>
    <p:sldId id="753" r:id="rId26"/>
    <p:sldId id="319" r:id="rId27"/>
    <p:sldId id="717" r:id="rId28"/>
    <p:sldId id="739" r:id="rId29"/>
    <p:sldId id="74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00"/>
    <a:srgbClr val="004282"/>
    <a:srgbClr val="007EDE"/>
    <a:srgbClr val="5EE1B2"/>
    <a:srgbClr val="FFD0D1"/>
    <a:srgbClr val="09A98A"/>
    <a:srgbClr val="BDFFF7"/>
    <a:srgbClr val="0FB9B1"/>
    <a:srgbClr val="BEFFFC"/>
    <a:srgbClr val="00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6"/>
    <p:restoredTop sz="92308"/>
  </p:normalViewPr>
  <p:slideViewPr>
    <p:cSldViewPr snapToGrid="0" snapToObjects="1">
      <p:cViewPr varScale="1">
        <p:scale>
          <a:sx n="134" d="100"/>
          <a:sy n="134" d="100"/>
        </p:scale>
        <p:origin x="1064" y="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3de7561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3de7561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12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Duska is “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dooshka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1258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2881" y="-82847"/>
            <a:ext cx="12314278" cy="706732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4937472" cy="52818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>
            <a:cxnSpLocks/>
          </p:cNvCxnSpPr>
          <p:nvPr userDrawn="1"/>
        </p:nvCxnSpPr>
        <p:spPr>
          <a:xfrm>
            <a:off x="7360567" y="4535920"/>
            <a:ext cx="442716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C99EC-B3EA-254C-AC63-D06D2F027CBC}"/>
              </a:ext>
            </a:extLst>
          </p:cNvPr>
          <p:cNvSpPr txBox="1"/>
          <p:nvPr userDrawn="1"/>
        </p:nvSpPr>
        <p:spPr>
          <a:xfrm>
            <a:off x="8346734" y="5086747"/>
            <a:ext cx="3552289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58D14E-00CB-E345-B81B-8530D6A081A6}"/>
              </a:ext>
            </a:extLst>
          </p:cNvPr>
          <p:cNvSpPr/>
          <p:nvPr userDrawn="1"/>
        </p:nvSpPr>
        <p:spPr>
          <a:xfrm>
            <a:off x="8346734" y="4819413"/>
            <a:ext cx="1667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070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903" y="64928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24: Sorting II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1.sv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NULL"/><Relationship Id="rId5" Type="http://schemas.openxmlformats.org/officeDocument/2006/relationships/image" Target="../media/image16.sv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hyperlink" Target="https://en.wikipedia.org/wiki/External_sorting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1.sv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hyperlink" Target="https://en.wikipedia.org/wiki/Bucket_sort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NULL"/><Relationship Id="rId24" Type="http://schemas.openxmlformats.org/officeDocument/2006/relationships/hyperlink" Target="https://en.wikipedia.org/wiki/Counting_sort" TargetMode="External"/><Relationship Id="rId5" Type="http://schemas.openxmlformats.org/officeDocument/2006/relationships/image" Target="../media/image16.svg"/><Relationship Id="rId15" Type="http://schemas.openxmlformats.org/officeDocument/2006/relationships/image" Target="NULL"/><Relationship Id="rId23" Type="http://schemas.openxmlformats.org/officeDocument/2006/relationships/hyperlink" Target="https://visualgo.net/en/sorting?slide=15" TargetMode="Externa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hyperlink" Target="https://en.wikipedia.org/wiki/Radix_sort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visualgo.net/en/sorting?slide=1" TargetMode="External"/><Relationship Id="rId3" Type="http://schemas.openxmlformats.org/officeDocument/2006/relationships/hyperlink" Target="https://www.youtube.com/watch?v=Ns4TPTC8whw" TargetMode="External"/><Relationship Id="rId7" Type="http://schemas.openxmlformats.org/officeDocument/2006/relationships/hyperlink" Target="https://www.toptal.com/developers/sorting-algorithms" TargetMode="External"/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ywWBy6J5gz8" TargetMode="External"/><Relationship Id="rId5" Type="http://schemas.openxmlformats.org/officeDocument/2006/relationships/hyperlink" Target="https://www.youtube.com/watch?v=XaqR3G_NVoo" TargetMode="External"/><Relationship Id="rId4" Type="http://schemas.openxmlformats.org/officeDocument/2006/relationships/hyperlink" Target="https://www.youtube.com/watch?v=Xw2D9aJRBY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2445040"/>
          </a:xfrm>
        </p:spPr>
        <p:txBody>
          <a:bodyPr/>
          <a:lstStyle/>
          <a:p>
            <a:r>
              <a:rPr lang="en-US" dirty="0"/>
              <a:t>Sorting 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Strategy 3: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65" y="1588168"/>
            <a:ext cx="7293107" cy="2910715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General recipe: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Divide</a:t>
            </a:r>
            <a:r>
              <a:rPr lang="en-US" dirty="0"/>
              <a:t> your work into smaller pieces recursively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Conquer</a:t>
            </a:r>
            <a:r>
              <a:rPr lang="en-US" dirty="0"/>
              <a:t> the recursive subproblems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In many algorithms, conquering a subproblem requires no extra work beyond recursively dividing and combining it!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</a:rPr>
              <a:t>Combine</a:t>
            </a:r>
            <a:r>
              <a:rPr lang="en-US" dirty="0"/>
              <a:t> the results of your recursive calls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2134659" y="4585553"/>
            <a:ext cx="3961341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divideAndConquer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(small enough to solve):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conquer, solve, return results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divide input into a smaller pieces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recurse on smaller pieces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combine results and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82D836-84F4-F340-9F9E-D0C707630FC0}"/>
              </a:ext>
            </a:extLst>
          </p:cNvPr>
          <p:cNvGrpSpPr/>
          <p:nvPr/>
        </p:nvGrpSpPr>
        <p:grpSpPr>
          <a:xfrm>
            <a:off x="8278246" y="1588168"/>
            <a:ext cx="3290902" cy="898192"/>
            <a:chOff x="8278246" y="1588168"/>
            <a:chExt cx="3290902" cy="8981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A359B4-C3C6-E449-86DB-BE91EA888515}"/>
                </a:ext>
              </a:extLst>
            </p:cNvPr>
            <p:cNvSpPr/>
            <p:nvPr/>
          </p:nvSpPr>
          <p:spPr>
            <a:xfrm>
              <a:off x="8526359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0237D-7D3C-7441-B01F-C022A5C47C1C}"/>
                </a:ext>
              </a:extLst>
            </p:cNvPr>
            <p:cNvSpPr/>
            <p:nvPr/>
          </p:nvSpPr>
          <p:spPr>
            <a:xfrm>
              <a:off x="9142376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686566-7E84-2B4F-AF46-8E2E068F2C81}"/>
                </a:ext>
              </a:extLst>
            </p:cNvPr>
            <p:cNvSpPr/>
            <p:nvPr/>
          </p:nvSpPr>
          <p:spPr>
            <a:xfrm>
              <a:off x="9758393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B51B24-55EE-1E44-B59B-40EA5F5B3EF3}"/>
                </a:ext>
              </a:extLst>
            </p:cNvPr>
            <p:cNvSpPr/>
            <p:nvPr/>
          </p:nvSpPr>
          <p:spPr>
            <a:xfrm>
              <a:off x="10374410" y="158816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97C8E-92C0-E646-95FD-269A85AFF3F3}"/>
                </a:ext>
              </a:extLst>
            </p:cNvPr>
            <p:cNvSpPr/>
            <p:nvPr/>
          </p:nvSpPr>
          <p:spPr>
            <a:xfrm>
              <a:off x="8278246" y="218425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F0B949-EC85-D944-B7C0-C9317B4BD948}"/>
                </a:ext>
              </a:extLst>
            </p:cNvPr>
            <p:cNvSpPr/>
            <p:nvPr/>
          </p:nvSpPr>
          <p:spPr>
            <a:xfrm>
              <a:off x="9059933" y="218425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EFD726-0F0F-A040-BB5F-480087C01FF2}"/>
                </a:ext>
              </a:extLst>
            </p:cNvPr>
            <p:cNvSpPr/>
            <p:nvPr/>
          </p:nvSpPr>
          <p:spPr>
            <a:xfrm>
              <a:off x="9841620" y="2184258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151E55-E637-6948-B23D-287961ED5D32}"/>
                </a:ext>
              </a:extLst>
            </p:cNvPr>
            <p:cNvSpPr/>
            <p:nvPr/>
          </p:nvSpPr>
          <p:spPr>
            <a:xfrm>
              <a:off x="10623307" y="2187976"/>
              <a:ext cx="616017" cy="298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877D359-DCC8-ED4B-ADB9-19518EBBA131}"/>
                </a:ext>
              </a:extLst>
            </p:cNvPr>
            <p:cNvCxnSpPr/>
            <p:nvPr/>
          </p:nvCxnSpPr>
          <p:spPr>
            <a:xfrm>
              <a:off x="11239324" y="1773141"/>
              <a:ext cx="329824" cy="41111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747B0-6947-4042-A169-C5B7D5FD8328}"/>
              </a:ext>
            </a:extLst>
          </p:cNvPr>
          <p:cNvGrpSpPr/>
          <p:nvPr/>
        </p:nvGrpSpPr>
        <p:grpSpPr>
          <a:xfrm>
            <a:off x="8278246" y="3376438"/>
            <a:ext cx="3290903" cy="894474"/>
            <a:chOff x="8278246" y="3376438"/>
            <a:chExt cx="3290903" cy="8944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EF1880-DB8D-BB40-8F9E-73B91DA86578}"/>
                </a:ext>
              </a:extLst>
            </p:cNvPr>
            <p:cNvSpPr/>
            <p:nvPr/>
          </p:nvSpPr>
          <p:spPr>
            <a:xfrm>
              <a:off x="8278246" y="337643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8BBC0E-3F6F-424B-ADEC-AE792B0BEB4A}"/>
                </a:ext>
              </a:extLst>
            </p:cNvPr>
            <p:cNvSpPr/>
            <p:nvPr/>
          </p:nvSpPr>
          <p:spPr>
            <a:xfrm>
              <a:off x="9059933" y="337643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6EAEE6-240C-A64D-8E9F-2D604E2D649F}"/>
                </a:ext>
              </a:extLst>
            </p:cNvPr>
            <p:cNvSpPr/>
            <p:nvPr/>
          </p:nvSpPr>
          <p:spPr>
            <a:xfrm>
              <a:off x="9841620" y="337643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E4FD8-166F-FC43-A66A-633E94B7986B}"/>
                </a:ext>
              </a:extLst>
            </p:cNvPr>
            <p:cNvSpPr/>
            <p:nvPr/>
          </p:nvSpPr>
          <p:spPr>
            <a:xfrm>
              <a:off x="10623307" y="3380156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2069C1-8866-0941-859C-403CA7F7084E}"/>
                </a:ext>
              </a:extLst>
            </p:cNvPr>
            <p:cNvSpPr/>
            <p:nvPr/>
          </p:nvSpPr>
          <p:spPr>
            <a:xfrm>
              <a:off x="8526359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1448D5-5367-B742-84DF-91E04C595943}"/>
                </a:ext>
              </a:extLst>
            </p:cNvPr>
            <p:cNvSpPr/>
            <p:nvPr/>
          </p:nvSpPr>
          <p:spPr>
            <a:xfrm>
              <a:off x="9142376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D437D7-F57D-EC42-AF74-D03A29343CC1}"/>
                </a:ext>
              </a:extLst>
            </p:cNvPr>
            <p:cNvSpPr/>
            <p:nvPr/>
          </p:nvSpPr>
          <p:spPr>
            <a:xfrm>
              <a:off x="9758393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C84A8F-D7D5-A743-B09A-84C2D8003D3B}"/>
                </a:ext>
              </a:extLst>
            </p:cNvPr>
            <p:cNvSpPr/>
            <p:nvPr/>
          </p:nvSpPr>
          <p:spPr>
            <a:xfrm>
              <a:off x="10374410" y="3972528"/>
              <a:ext cx="616017" cy="298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6339C3-6ABA-0C4E-9133-FA82F7AB88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9324" y="3652287"/>
              <a:ext cx="329825" cy="446898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E247D0-8947-EC46-A2F6-DE688CDC0C66}"/>
              </a:ext>
            </a:extLst>
          </p:cNvPr>
          <p:cNvGrpSpPr/>
          <p:nvPr/>
        </p:nvGrpSpPr>
        <p:grpSpPr>
          <a:xfrm>
            <a:off x="8586255" y="2482642"/>
            <a:ext cx="2345061" cy="897514"/>
            <a:chOff x="8586255" y="2482642"/>
            <a:chExt cx="2345061" cy="89751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BDAFE8-4B4C-8445-A417-125445CC8E56}"/>
                </a:ext>
              </a:extLst>
            </p:cNvPr>
            <p:cNvCxnSpPr>
              <a:stCxn id="10" idx="2"/>
              <a:endCxn id="18" idx="0"/>
            </p:cNvCxnSpPr>
            <p:nvPr/>
          </p:nvCxnSpPr>
          <p:spPr>
            <a:xfrm>
              <a:off x="8586255" y="2482642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AAAD777-4BE0-9046-A188-2B2354D802CB}"/>
                </a:ext>
              </a:extLst>
            </p:cNvPr>
            <p:cNvCxnSpPr>
              <a:cxnSpLocks/>
              <a:stCxn id="11" idx="2"/>
              <a:endCxn id="19" idx="0"/>
            </p:cNvCxnSpPr>
            <p:nvPr/>
          </p:nvCxnSpPr>
          <p:spPr>
            <a:xfrm>
              <a:off x="9367942" y="2482642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A03A95-E6A8-6246-8BCC-F8346CE9E69F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>
              <a:off x="10149629" y="2482642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A77605-063C-C241-8F4C-39D6120E557F}"/>
                </a:ext>
              </a:extLst>
            </p:cNvPr>
            <p:cNvCxnSpPr>
              <a:cxnSpLocks/>
              <a:stCxn id="13" idx="2"/>
              <a:endCxn id="21" idx="0"/>
            </p:cNvCxnSpPr>
            <p:nvPr/>
          </p:nvCxnSpPr>
          <p:spPr>
            <a:xfrm>
              <a:off x="10931316" y="2486360"/>
              <a:ext cx="0" cy="893796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6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72"/>
            <a:ext cx="10515600" cy="762635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237446"/>
              </p:ext>
            </p:extLst>
          </p:nvPr>
        </p:nvGraphicFramePr>
        <p:xfrm>
          <a:off x="3198894" y="1452835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472338" y="145283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44913"/>
              </p:ext>
            </p:extLst>
          </p:nvPr>
        </p:nvGraphicFramePr>
        <p:xfrm>
          <a:off x="2652438" y="235014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327574"/>
              </p:ext>
            </p:extLst>
          </p:nvPr>
        </p:nvGraphicFramePr>
        <p:xfrm>
          <a:off x="7757530" y="237293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69875"/>
              </p:ext>
            </p:extLst>
          </p:nvPr>
        </p:nvGraphicFramePr>
        <p:xfrm>
          <a:off x="2623587" y="493269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47902"/>
              </p:ext>
            </p:extLst>
          </p:nvPr>
        </p:nvGraphicFramePr>
        <p:xfrm>
          <a:off x="3248515" y="5792362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2472338" y="463004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684306" y="2194515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>
            <a:off x="7230762" y="2194515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6655455" y="5651588"/>
            <a:ext cx="624928" cy="48882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7280383" y="5651588"/>
            <a:ext cx="572156" cy="48882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733E37-1025-3B4F-9E90-73F72D4FD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48829"/>
              </p:ext>
            </p:extLst>
          </p:nvPr>
        </p:nvGraphicFramePr>
        <p:xfrm>
          <a:off x="2472338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91D9F15-F847-9C41-A6B7-341ED2FD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49816"/>
              </p:ext>
            </p:extLst>
          </p:nvPr>
        </p:nvGraphicFramePr>
        <p:xfrm>
          <a:off x="3689609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D0833CE-16C5-C649-9304-F7A39D85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99760"/>
              </p:ext>
            </p:extLst>
          </p:nvPr>
        </p:nvGraphicFramePr>
        <p:xfrm>
          <a:off x="4906880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55C07F0-CE10-0949-A4DF-8E333633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45217"/>
              </p:ext>
            </p:extLst>
          </p:nvPr>
        </p:nvGraphicFramePr>
        <p:xfrm>
          <a:off x="6124151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8D6ABB5-6542-3644-A618-B3C831734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52143"/>
              </p:ext>
            </p:extLst>
          </p:nvPr>
        </p:nvGraphicFramePr>
        <p:xfrm>
          <a:off x="7322283" y="362890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EA78902-E67B-3A4D-88C1-25E9B0DFD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64694"/>
              </p:ext>
            </p:extLst>
          </p:nvPr>
        </p:nvGraphicFramePr>
        <p:xfrm>
          <a:off x="8539554" y="362890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3" name="Content Placeholder 6">
            <a:extLst>
              <a:ext uri="{FF2B5EF4-FFF2-40B4-BE49-F238E27FC236}">
                <a16:creationId xmlns:a16="http://schemas.microsoft.com/office/drawing/2014/main" id="{5A67F018-8E4E-4E46-8D7F-931BD47B1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073023"/>
              </p:ext>
            </p:extLst>
          </p:nvPr>
        </p:nvGraphicFramePr>
        <p:xfrm>
          <a:off x="7852539" y="493269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3D940A4-101F-C24F-91CB-91B0B8697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0038"/>
              </p:ext>
            </p:extLst>
          </p:nvPr>
        </p:nvGraphicFramePr>
        <p:xfrm>
          <a:off x="9756825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FEE31A3-8035-2F46-B4EC-B49103BD4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92392"/>
              </p:ext>
            </p:extLst>
          </p:nvPr>
        </p:nvGraphicFramePr>
        <p:xfrm>
          <a:off x="10974096" y="362559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EA29237-AD40-DA48-8F15-05D046093474}"/>
              </a:ext>
            </a:extLst>
          </p:cNvPr>
          <p:cNvSpPr txBox="1"/>
          <p:nvPr/>
        </p:nvSpPr>
        <p:spPr>
          <a:xfrm>
            <a:off x="7045949" y="325626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5785-9B28-F442-AD7E-AE5274227555}"/>
              </a:ext>
            </a:extLst>
          </p:cNvPr>
          <p:cNvSpPr txBox="1"/>
          <p:nvPr/>
        </p:nvSpPr>
        <p:spPr>
          <a:xfrm>
            <a:off x="7045949" y="468901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10BA01-5FB5-FD46-A5CD-84B6403164F1}"/>
              </a:ext>
            </a:extLst>
          </p:cNvPr>
          <p:cNvSpPr txBox="1"/>
          <p:nvPr/>
        </p:nvSpPr>
        <p:spPr>
          <a:xfrm>
            <a:off x="2472338" y="329760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trike="sngStrike" dirty="0">
                <a:solidFill>
                  <a:schemeClr val="accent4"/>
                </a:solidFill>
              </a:rPr>
              <a:t>Conquer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596341" y="1773625"/>
            <a:ext cx="168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divide in half each 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6F550-F54D-C241-8C37-0EA0CF1BA38A}"/>
              </a:ext>
            </a:extLst>
          </p:cNvPr>
          <p:cNvSpPr txBox="1"/>
          <p:nvPr/>
        </p:nvSpPr>
        <p:spPr>
          <a:xfrm>
            <a:off x="596341" y="3593061"/>
            <a:ext cx="16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extra conquer work needed!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94F57-C49C-404A-A80F-6B17C3C56067}"/>
              </a:ext>
            </a:extLst>
          </p:cNvPr>
          <p:cNvSpPr txBox="1"/>
          <p:nvPr/>
        </p:nvSpPr>
        <p:spPr>
          <a:xfrm>
            <a:off x="596341" y="5285429"/>
            <a:ext cx="16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actual sorting happens here!</a:t>
            </a:r>
          </a:p>
        </p:txBody>
      </p:sp>
    </p:spTree>
    <p:extLst>
      <p:ext uri="{BB962C8B-B14F-4D97-AF65-F5344CB8AC3E}">
        <p14:creationId xmlns:p14="http://schemas.microsoft.com/office/powerpoint/2010/main" val="276176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Divide Step</a:t>
            </a:r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E04951DF-7E13-684C-882C-B551F10C4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324569"/>
              </p:ext>
            </p:extLst>
          </p:nvPr>
        </p:nvGraphicFramePr>
        <p:xfrm>
          <a:off x="3198894" y="1219200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3F6EA41-8A58-344A-8545-771771E4F89B}"/>
              </a:ext>
            </a:extLst>
          </p:cNvPr>
          <p:cNvSpPr txBox="1"/>
          <p:nvPr/>
        </p:nvSpPr>
        <p:spPr>
          <a:xfrm>
            <a:off x="2472338" y="1219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43" name="Content Placeholder 6">
            <a:extLst>
              <a:ext uri="{FF2B5EF4-FFF2-40B4-BE49-F238E27FC236}">
                <a16:creationId xmlns:a16="http://schemas.microsoft.com/office/drawing/2014/main" id="{08E76A58-D6FC-474B-8CA5-35F46E14A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20859"/>
              </p:ext>
            </p:extLst>
          </p:nvPr>
        </p:nvGraphicFramePr>
        <p:xfrm>
          <a:off x="2652438" y="2116511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4" name="Content Placeholder 6">
            <a:extLst>
              <a:ext uri="{FF2B5EF4-FFF2-40B4-BE49-F238E27FC236}">
                <a16:creationId xmlns:a16="http://schemas.microsoft.com/office/drawing/2014/main" id="{6282D655-EEEB-E34A-8EF6-6327161BE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383333"/>
              </p:ext>
            </p:extLst>
          </p:nvPr>
        </p:nvGraphicFramePr>
        <p:xfrm>
          <a:off x="7757530" y="2139301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E2F13D6-2BA0-F849-BE2A-9739A1214F36}"/>
              </a:ext>
            </a:extLst>
          </p:cNvPr>
          <p:cNvCxnSpPr>
            <a:cxnSpLocks/>
            <a:stCxn id="34" idx="2"/>
            <a:endCxn id="43" idx="3"/>
          </p:cNvCxnSpPr>
          <p:nvPr/>
        </p:nvCxnSpPr>
        <p:spPr>
          <a:xfrm flipH="1">
            <a:off x="6684306" y="1960880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7D37849-8A0E-6C40-901A-68DDB0D97213}"/>
              </a:ext>
            </a:extLst>
          </p:cNvPr>
          <p:cNvCxnSpPr>
            <a:cxnSpLocks/>
            <a:stCxn id="34" idx="2"/>
            <a:endCxn id="44" idx="1"/>
          </p:cNvCxnSpPr>
          <p:nvPr/>
        </p:nvCxnSpPr>
        <p:spPr>
          <a:xfrm>
            <a:off x="7230762" y="1960880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Content Placeholder 6">
            <a:extLst>
              <a:ext uri="{FF2B5EF4-FFF2-40B4-BE49-F238E27FC236}">
                <a16:creationId xmlns:a16="http://schemas.microsoft.com/office/drawing/2014/main" id="{19BCF20E-2CA8-C949-BDE3-5F79854A5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410540"/>
              </p:ext>
            </p:extLst>
          </p:nvPr>
        </p:nvGraphicFramePr>
        <p:xfrm>
          <a:off x="2461760" y="3019202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B96909-16FC-FA4B-A5CF-4345C20B0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1186"/>
              </p:ext>
            </p:extLst>
          </p:nvPr>
        </p:nvGraphicFramePr>
        <p:xfrm>
          <a:off x="4912847" y="301556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716147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50783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64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160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B42153-C567-494D-AB7A-898EEE64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64480"/>
              </p:ext>
            </p:extLst>
          </p:nvPr>
        </p:nvGraphicFramePr>
        <p:xfrm>
          <a:off x="7494146" y="300944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7605318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0974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0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5559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1E51F7-356E-C04D-A98E-ED4DC345A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36169"/>
              </p:ext>
            </p:extLst>
          </p:nvPr>
        </p:nvGraphicFramePr>
        <p:xfrm>
          <a:off x="9945233" y="3019202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6129758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76908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687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AD521658-AC26-AB4F-B2FC-526DCD2C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39527"/>
              </p:ext>
            </p:extLst>
          </p:nvPr>
        </p:nvGraphicFramePr>
        <p:xfrm>
          <a:off x="2461760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295E567-ACF9-8444-8D16-7E1F677D2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44363"/>
              </p:ext>
            </p:extLst>
          </p:nvPr>
        </p:nvGraphicFramePr>
        <p:xfrm>
          <a:off x="3679031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E0A8F4C-D4FA-E949-8F7B-1381318EA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17065"/>
              </p:ext>
            </p:extLst>
          </p:nvPr>
        </p:nvGraphicFramePr>
        <p:xfrm>
          <a:off x="4896302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780F361-BACB-E04A-B8ED-63A49AA34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72442"/>
              </p:ext>
            </p:extLst>
          </p:nvPr>
        </p:nvGraphicFramePr>
        <p:xfrm>
          <a:off x="6113573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820E9C38-30AE-3E47-970B-E210064CE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25114"/>
              </p:ext>
            </p:extLst>
          </p:nvPr>
        </p:nvGraphicFramePr>
        <p:xfrm>
          <a:off x="7311705" y="391181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1069567-7E5B-3C4F-98C0-5C3FFF07F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64310"/>
              </p:ext>
            </p:extLst>
          </p:nvPr>
        </p:nvGraphicFramePr>
        <p:xfrm>
          <a:off x="8528976" y="391181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87A52EE7-1690-6240-9633-364B640EB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17262"/>
              </p:ext>
            </p:extLst>
          </p:nvPr>
        </p:nvGraphicFramePr>
        <p:xfrm>
          <a:off x="9746247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CD6AD433-BD56-1D4A-AE7E-42A55728E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4041"/>
              </p:ext>
            </p:extLst>
          </p:nvPr>
        </p:nvGraphicFramePr>
        <p:xfrm>
          <a:off x="10963518" y="390850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601692A-ACF7-114F-9B1E-7159EDE153E3}"/>
              </a:ext>
            </a:extLst>
          </p:cNvPr>
          <p:cNvCxnSpPr>
            <a:cxnSpLocks/>
          </p:cNvCxnSpPr>
          <p:nvPr/>
        </p:nvCxnSpPr>
        <p:spPr>
          <a:xfrm flipH="1">
            <a:off x="4140542" y="2851870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A168F1D-44A6-C943-B9C7-97629BFEC9EA}"/>
              </a:ext>
            </a:extLst>
          </p:cNvPr>
          <p:cNvCxnSpPr>
            <a:cxnSpLocks/>
          </p:cNvCxnSpPr>
          <p:nvPr/>
        </p:nvCxnSpPr>
        <p:spPr>
          <a:xfrm>
            <a:off x="4686998" y="2851870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03C9DC8-6875-0B44-899F-8DCAF13E2B8F}"/>
              </a:ext>
            </a:extLst>
          </p:cNvPr>
          <p:cNvCxnSpPr>
            <a:cxnSpLocks/>
          </p:cNvCxnSpPr>
          <p:nvPr/>
        </p:nvCxnSpPr>
        <p:spPr>
          <a:xfrm flipH="1">
            <a:off x="9227008" y="287158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2BF6E7A-C5CA-1A49-91A8-48B177B5C451}"/>
              </a:ext>
            </a:extLst>
          </p:cNvPr>
          <p:cNvCxnSpPr>
            <a:cxnSpLocks/>
          </p:cNvCxnSpPr>
          <p:nvPr/>
        </p:nvCxnSpPr>
        <p:spPr>
          <a:xfrm>
            <a:off x="9773464" y="2871581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C9A4208-5542-6542-988B-3E697F5F943E}"/>
              </a:ext>
            </a:extLst>
          </p:cNvPr>
          <p:cNvCxnSpPr>
            <a:cxnSpLocks/>
          </p:cNvCxnSpPr>
          <p:nvPr/>
        </p:nvCxnSpPr>
        <p:spPr>
          <a:xfrm flipH="1">
            <a:off x="3059021" y="37621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0BDADD0-5374-F642-BF9C-F5DE4A63106B}"/>
              </a:ext>
            </a:extLst>
          </p:cNvPr>
          <p:cNvCxnSpPr>
            <a:cxnSpLocks/>
          </p:cNvCxnSpPr>
          <p:nvPr/>
        </p:nvCxnSpPr>
        <p:spPr>
          <a:xfrm>
            <a:off x="3605477" y="3762151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0DD0F3A-611E-DB41-807C-B308846BA795}"/>
              </a:ext>
            </a:extLst>
          </p:cNvPr>
          <p:cNvCxnSpPr>
            <a:cxnSpLocks/>
          </p:cNvCxnSpPr>
          <p:nvPr/>
        </p:nvCxnSpPr>
        <p:spPr>
          <a:xfrm flipH="1">
            <a:off x="5477893" y="37621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12585FE-112E-454E-8A24-B95AF3DDA7C2}"/>
              </a:ext>
            </a:extLst>
          </p:cNvPr>
          <p:cNvCxnSpPr>
            <a:cxnSpLocks/>
          </p:cNvCxnSpPr>
          <p:nvPr/>
        </p:nvCxnSpPr>
        <p:spPr>
          <a:xfrm>
            <a:off x="6024349" y="3762151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2946DB9-C480-CD4C-891D-1F45DCFB52B0}"/>
              </a:ext>
            </a:extLst>
          </p:cNvPr>
          <p:cNvCxnSpPr>
            <a:cxnSpLocks/>
          </p:cNvCxnSpPr>
          <p:nvPr/>
        </p:nvCxnSpPr>
        <p:spPr>
          <a:xfrm flipH="1">
            <a:off x="7982520" y="3751126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1647BE4-8799-0A48-AF40-399B0CBEF6B4}"/>
              </a:ext>
            </a:extLst>
          </p:cNvPr>
          <p:cNvCxnSpPr>
            <a:cxnSpLocks/>
          </p:cNvCxnSpPr>
          <p:nvPr/>
        </p:nvCxnSpPr>
        <p:spPr>
          <a:xfrm>
            <a:off x="8528976" y="3751126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51D9E7-4839-7449-BDF0-562F6251149A}"/>
              </a:ext>
            </a:extLst>
          </p:cNvPr>
          <p:cNvCxnSpPr>
            <a:cxnSpLocks/>
          </p:cNvCxnSpPr>
          <p:nvPr/>
        </p:nvCxnSpPr>
        <p:spPr>
          <a:xfrm flipH="1">
            <a:off x="10383033" y="3760882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18FA2C-28E4-7846-BBF9-D5FD1D589F13}"/>
              </a:ext>
            </a:extLst>
          </p:cNvPr>
          <p:cNvCxnSpPr>
            <a:cxnSpLocks/>
          </p:cNvCxnSpPr>
          <p:nvPr/>
        </p:nvCxnSpPr>
        <p:spPr>
          <a:xfrm>
            <a:off x="10929489" y="3760882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454619-02FA-B047-923D-A09207DF3BCB}"/>
              </a:ext>
            </a:extLst>
          </p:cNvPr>
          <p:cNvSpPr txBox="1"/>
          <p:nvPr/>
        </p:nvSpPr>
        <p:spPr>
          <a:xfrm>
            <a:off x="310243" y="2139301"/>
            <a:ext cx="207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Case: split the array in half and recurse on both halves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FAB40B-0C97-9245-9F92-F7BCDB35380D}"/>
              </a:ext>
            </a:extLst>
          </p:cNvPr>
          <p:cNvSpPr txBox="1"/>
          <p:nvPr/>
        </p:nvSpPr>
        <p:spPr>
          <a:xfrm>
            <a:off x="315421" y="3817559"/>
            <a:ext cx="2071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Case: when array hits size 1, stop dividing. In Merge Sort, no additional work to conquer: everything gets sorted in combine step!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1C8B53-FD7F-6D4F-BDEC-39A470366F5B}"/>
              </a:ext>
            </a:extLst>
          </p:cNvPr>
          <p:cNvSpPr txBox="1"/>
          <p:nvPr/>
        </p:nvSpPr>
        <p:spPr>
          <a:xfrm>
            <a:off x="3248313" y="5330051"/>
            <a:ext cx="790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Sort the pieces through the magic of recursion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02F568-E7A7-4045-A04C-EE53CB7D7FCE}"/>
              </a:ext>
            </a:extLst>
          </p:cNvPr>
          <p:cNvSpPr txBox="1"/>
          <p:nvPr/>
        </p:nvSpPr>
        <p:spPr>
          <a:xfrm>
            <a:off x="7697266" y="5330051"/>
            <a:ext cx="100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5121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Combine Step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33149"/>
              </p:ext>
            </p:extLst>
          </p:nvPr>
        </p:nvGraphicFramePr>
        <p:xfrm>
          <a:off x="1554239" y="1646035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84252"/>
              </p:ext>
            </p:extLst>
          </p:nvPr>
        </p:nvGraphicFramePr>
        <p:xfrm>
          <a:off x="6365626" y="1646035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1507602" y="135802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graphicFrame>
        <p:nvGraphicFramePr>
          <p:cNvPr id="48" name="Content Placeholder 6">
            <a:extLst>
              <a:ext uri="{FF2B5EF4-FFF2-40B4-BE49-F238E27FC236}">
                <a16:creationId xmlns:a16="http://schemas.microsoft.com/office/drawing/2014/main" id="{566FD8E4-E627-9841-BA4C-24D22B310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719858"/>
              </p:ext>
            </p:extLst>
          </p:nvPr>
        </p:nvGraphicFramePr>
        <p:xfrm>
          <a:off x="1965390" y="3021084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9" name="Up Arrow 48">
            <a:extLst>
              <a:ext uri="{FF2B5EF4-FFF2-40B4-BE49-F238E27FC236}">
                <a16:creationId xmlns:a16="http://schemas.microsoft.com/office/drawing/2014/main" id="{537E45D9-EE5B-9E40-9C32-3E8975742AE5}"/>
              </a:ext>
            </a:extLst>
          </p:cNvPr>
          <p:cNvSpPr/>
          <p:nvPr/>
        </p:nvSpPr>
        <p:spPr>
          <a:xfrm>
            <a:off x="1965390" y="2433779"/>
            <a:ext cx="197480" cy="41308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>
            <a:extLst>
              <a:ext uri="{FF2B5EF4-FFF2-40B4-BE49-F238E27FC236}">
                <a16:creationId xmlns:a16="http://schemas.microsoft.com/office/drawing/2014/main" id="{9B76AE10-4F93-3543-A89D-1E3148E2D487}"/>
              </a:ext>
            </a:extLst>
          </p:cNvPr>
          <p:cNvSpPr/>
          <p:nvPr/>
        </p:nvSpPr>
        <p:spPr>
          <a:xfrm>
            <a:off x="6793694" y="2445465"/>
            <a:ext cx="197480" cy="41308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8E674-639A-744F-8B47-A098FC65B6F5}"/>
              </a:ext>
            </a:extLst>
          </p:cNvPr>
          <p:cNvSpPr txBox="1"/>
          <p:nvPr/>
        </p:nvSpPr>
        <p:spPr>
          <a:xfrm>
            <a:off x="2289867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D69B6C-6A64-A643-B88A-23FF4C0B602E}"/>
              </a:ext>
            </a:extLst>
          </p:cNvPr>
          <p:cNvSpPr txBox="1"/>
          <p:nvPr/>
        </p:nvSpPr>
        <p:spPr>
          <a:xfrm>
            <a:off x="3324583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94B4B4-3235-E441-97A9-B87FC9FC0591}"/>
              </a:ext>
            </a:extLst>
          </p:cNvPr>
          <p:cNvSpPr txBox="1"/>
          <p:nvPr/>
        </p:nvSpPr>
        <p:spPr>
          <a:xfrm>
            <a:off x="4335198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A172E2-AA60-E245-9BD7-B6B569E08925}"/>
              </a:ext>
            </a:extLst>
          </p:cNvPr>
          <p:cNvSpPr txBox="1"/>
          <p:nvPr/>
        </p:nvSpPr>
        <p:spPr>
          <a:xfrm>
            <a:off x="5329771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EA95E8-5F00-6A40-9480-2A3967C9F717}"/>
              </a:ext>
            </a:extLst>
          </p:cNvPr>
          <p:cNvSpPr txBox="1"/>
          <p:nvPr/>
        </p:nvSpPr>
        <p:spPr>
          <a:xfrm>
            <a:off x="6356428" y="3401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D4AD7D-E4F3-4A47-998A-912F53C872C3}"/>
              </a:ext>
            </a:extLst>
          </p:cNvPr>
          <p:cNvSpPr txBox="1"/>
          <p:nvPr/>
        </p:nvSpPr>
        <p:spPr>
          <a:xfrm>
            <a:off x="7358984" y="3401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1FD123-56FC-EC47-A4ED-45E38A4FDD66}"/>
              </a:ext>
            </a:extLst>
          </p:cNvPr>
          <p:cNvSpPr txBox="1"/>
          <p:nvPr/>
        </p:nvSpPr>
        <p:spPr>
          <a:xfrm>
            <a:off x="8325953" y="3401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4C2F01-CF73-5E4A-B8F9-438B07E39C8C}"/>
              </a:ext>
            </a:extLst>
          </p:cNvPr>
          <p:cNvSpPr txBox="1"/>
          <p:nvPr/>
        </p:nvSpPr>
        <p:spPr>
          <a:xfrm>
            <a:off x="9324105" y="3401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89CC7-6F67-504A-A661-37A201D06F83}"/>
              </a:ext>
            </a:extLst>
          </p:cNvPr>
          <p:cNvSpPr txBox="1"/>
          <p:nvPr/>
        </p:nvSpPr>
        <p:spPr>
          <a:xfrm>
            <a:off x="751395" y="4278821"/>
            <a:ext cx="10491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Combining two </a:t>
            </a:r>
            <a:r>
              <a:rPr lang="en-US" i="1" dirty="0"/>
              <a:t>sorted</a:t>
            </a:r>
            <a:r>
              <a:rPr lang="en-US" dirty="0"/>
              <a:t> arrays: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Initialize </a:t>
            </a:r>
            <a:r>
              <a:rPr lang="en-US" b="1" dirty="0">
                <a:solidFill>
                  <a:schemeClr val="accent3"/>
                </a:solidFill>
              </a:rPr>
              <a:t>pointers</a:t>
            </a:r>
            <a:r>
              <a:rPr lang="en-US" dirty="0"/>
              <a:t> to start of both arrays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Repeat until all elements are added: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Add whichever is smaller to the result array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Move that pointer forward one spot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Works because we only move the smaller pointer – then ”reconsider” the larger against a new value, and because the arrays are sorted we never have to backtrack!</a:t>
            </a:r>
          </a:p>
        </p:txBody>
      </p:sp>
    </p:spTree>
    <p:extLst>
      <p:ext uri="{BB962C8B-B14F-4D97-AF65-F5344CB8AC3E}">
        <p14:creationId xmlns:p14="http://schemas.microsoft.com/office/powerpoint/2010/main" val="12019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8151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7865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51 -4.07407E-6 L 0.16237 -0.002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7 -0.00254 L 0.23581 -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3.7037E-6 L 0.16406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-0.00254 L 0.24414 -0.00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81 -4.07407E-6 L 0.33204 -0.001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4 -0.00069 L 0.32175 -0.002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list.length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[mid +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merge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 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4593785" y="4361101"/>
                <a:ext cx="1292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85" y="4361101"/>
                <a:ext cx="1292277" cy="369332"/>
              </a:xfrm>
              <a:prstGeom prst="rect">
                <a:avLst/>
              </a:prstGeom>
              <a:blipFill>
                <a:blip r:embed="rId2"/>
                <a:stretch>
                  <a:fillRect l="-3922" t="-6897" r="-98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73793" y="482754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65773" y="428986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graphicFrame>
        <p:nvGraphicFramePr>
          <p:cNvPr id="44" name="Content Placeholder 6">
            <a:extLst>
              <a:ext uri="{FF2B5EF4-FFF2-40B4-BE49-F238E27FC236}">
                <a16:creationId xmlns:a16="http://schemas.microsoft.com/office/drawing/2014/main" id="{A94F9685-ED1F-DE4C-8781-51FBB1840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500099"/>
              </p:ext>
            </p:extLst>
          </p:nvPr>
        </p:nvGraphicFramePr>
        <p:xfrm>
          <a:off x="7548965" y="87143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E767A6A-B59B-304C-BA1C-BA8CE89EF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72642"/>
              </p:ext>
            </p:extLst>
          </p:nvPr>
        </p:nvGraphicFramePr>
        <p:xfrm>
          <a:off x="7285581" y="174158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7605318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0974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0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55593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F0D72DED-5EF6-414A-8648-9971AC96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08821"/>
              </p:ext>
            </p:extLst>
          </p:nvPr>
        </p:nvGraphicFramePr>
        <p:xfrm>
          <a:off x="9736668" y="175133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6129758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76908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68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83426A6-8857-0B43-B87C-6545A26C7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956"/>
              </p:ext>
            </p:extLst>
          </p:nvPr>
        </p:nvGraphicFramePr>
        <p:xfrm>
          <a:off x="7103140" y="264394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39ACC7C9-C930-F646-A570-E28ECACE6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70853"/>
              </p:ext>
            </p:extLst>
          </p:nvPr>
        </p:nvGraphicFramePr>
        <p:xfrm>
          <a:off x="8320411" y="264394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EB02AD49-1C40-7446-A119-991937CC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24509"/>
              </p:ext>
            </p:extLst>
          </p:nvPr>
        </p:nvGraphicFramePr>
        <p:xfrm>
          <a:off x="9537682" y="26406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05472FF-E7C9-BF4C-B9A5-0B1738D62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9201"/>
              </p:ext>
            </p:extLst>
          </p:nvPr>
        </p:nvGraphicFramePr>
        <p:xfrm>
          <a:off x="10754953" y="26406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7764FAC-EF3B-2C48-B5AD-AC98FB536AF2}"/>
              </a:ext>
            </a:extLst>
          </p:cNvPr>
          <p:cNvCxnSpPr>
            <a:cxnSpLocks/>
          </p:cNvCxnSpPr>
          <p:nvPr/>
        </p:nvCxnSpPr>
        <p:spPr>
          <a:xfrm flipH="1">
            <a:off x="9018443" y="1603718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B4AF06-7D11-C347-9190-3B4D699ED574}"/>
              </a:ext>
            </a:extLst>
          </p:cNvPr>
          <p:cNvCxnSpPr>
            <a:cxnSpLocks/>
          </p:cNvCxnSpPr>
          <p:nvPr/>
        </p:nvCxnSpPr>
        <p:spPr>
          <a:xfrm>
            <a:off x="9564899" y="1603718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0828CA2-3474-004A-9077-E46E50D2E1DE}"/>
              </a:ext>
            </a:extLst>
          </p:cNvPr>
          <p:cNvCxnSpPr>
            <a:cxnSpLocks/>
          </p:cNvCxnSpPr>
          <p:nvPr/>
        </p:nvCxnSpPr>
        <p:spPr>
          <a:xfrm flipH="1">
            <a:off x="7773955" y="2483263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D80B5B-B45C-9A4C-A259-61C7AEDED68F}"/>
              </a:ext>
            </a:extLst>
          </p:cNvPr>
          <p:cNvCxnSpPr>
            <a:cxnSpLocks/>
          </p:cNvCxnSpPr>
          <p:nvPr/>
        </p:nvCxnSpPr>
        <p:spPr>
          <a:xfrm>
            <a:off x="8320411" y="2483263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2343564-0182-294A-9085-4883BEB3D07F}"/>
              </a:ext>
            </a:extLst>
          </p:cNvPr>
          <p:cNvCxnSpPr>
            <a:cxnSpLocks/>
          </p:cNvCxnSpPr>
          <p:nvPr/>
        </p:nvCxnSpPr>
        <p:spPr>
          <a:xfrm flipH="1">
            <a:off x="10174468" y="2493019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C7236FA-86CD-7E45-A5C3-5677FDF3F1A1}"/>
              </a:ext>
            </a:extLst>
          </p:cNvPr>
          <p:cNvCxnSpPr>
            <a:cxnSpLocks/>
          </p:cNvCxnSpPr>
          <p:nvPr/>
        </p:nvCxnSpPr>
        <p:spPr>
          <a:xfrm>
            <a:off x="10720924" y="2493019"/>
            <a:ext cx="526768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ontent Placeholder 6">
            <a:extLst>
              <a:ext uri="{FF2B5EF4-FFF2-40B4-BE49-F238E27FC236}">
                <a16:creationId xmlns:a16="http://schemas.microsoft.com/office/drawing/2014/main" id="{58E9BDD5-747E-4C4C-B65B-D70BB0273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442945"/>
              </p:ext>
            </p:extLst>
          </p:nvPr>
        </p:nvGraphicFramePr>
        <p:xfrm>
          <a:off x="7548965" y="4518617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8794E9D-FF85-6546-8A3A-AAC254353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75348"/>
              </p:ext>
            </p:extLst>
          </p:nvPr>
        </p:nvGraphicFramePr>
        <p:xfrm>
          <a:off x="7285581" y="358876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7605318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0974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0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55593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29CDCCE3-2811-D34F-A8B2-C3004E9E7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43934"/>
              </p:ext>
            </p:extLst>
          </p:nvPr>
        </p:nvGraphicFramePr>
        <p:xfrm>
          <a:off x="9736668" y="35985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6129758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76908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687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8D868F0-8976-2B43-B039-5B60118D56EF}"/>
              </a:ext>
            </a:extLst>
          </p:cNvPr>
          <p:cNvCxnSpPr>
            <a:cxnSpLocks/>
          </p:cNvCxnSpPr>
          <p:nvPr/>
        </p:nvCxnSpPr>
        <p:spPr>
          <a:xfrm>
            <a:off x="7773955" y="3382320"/>
            <a:ext cx="506300" cy="58246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D128F46-FE19-1345-A7A0-3F3DBD3695A1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8345137" y="3385629"/>
            <a:ext cx="479257" cy="5791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4B3978-C70D-B943-BCDE-F1D1E8626A07}"/>
              </a:ext>
            </a:extLst>
          </p:cNvPr>
          <p:cNvCxnSpPr>
            <a:cxnSpLocks/>
          </p:cNvCxnSpPr>
          <p:nvPr/>
        </p:nvCxnSpPr>
        <p:spPr>
          <a:xfrm>
            <a:off x="10136743" y="3390330"/>
            <a:ext cx="614518" cy="57902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CD87D71-08DF-A942-9B44-D364692360E3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10825331" y="3382320"/>
            <a:ext cx="433605" cy="61922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4B26322-C86D-CF46-B8FB-D6BC55E5132D}"/>
              </a:ext>
            </a:extLst>
          </p:cNvPr>
          <p:cNvCxnSpPr>
            <a:cxnSpLocks/>
          </p:cNvCxnSpPr>
          <p:nvPr/>
        </p:nvCxnSpPr>
        <p:spPr>
          <a:xfrm>
            <a:off x="8953576" y="4339943"/>
            <a:ext cx="506300" cy="58246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F6B6A5-2525-664D-BE06-D7CCD696AE10}"/>
              </a:ext>
            </a:extLst>
          </p:cNvPr>
          <p:cNvCxnSpPr>
            <a:cxnSpLocks/>
          </p:cNvCxnSpPr>
          <p:nvPr/>
        </p:nvCxnSpPr>
        <p:spPr>
          <a:xfrm flipH="1">
            <a:off x="9524758" y="4343252"/>
            <a:ext cx="479257" cy="5791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D122A49-C182-8948-B65F-2C374AF092A8}"/>
              </a:ext>
            </a:extLst>
          </p:cNvPr>
          <p:cNvCxnSpPr/>
          <p:nvPr/>
        </p:nvCxnSpPr>
        <p:spPr>
          <a:xfrm>
            <a:off x="6830008" y="1242278"/>
            <a:ext cx="0" cy="414367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041182C-0DEC-F745-8BC9-90DBFFF2D2B6}"/>
              </a:ext>
            </a:extLst>
          </p:cNvPr>
          <p:cNvCxnSpPr>
            <a:cxnSpLocks/>
          </p:cNvCxnSpPr>
          <p:nvPr/>
        </p:nvCxnSpPr>
        <p:spPr>
          <a:xfrm flipH="1">
            <a:off x="7548965" y="738581"/>
            <a:ext cx="4067914" cy="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0B16DEC-CA5C-BD41-BD2C-C5B74C04815C}"/>
              </a:ext>
            </a:extLst>
          </p:cNvPr>
          <p:cNvSpPr txBox="1"/>
          <p:nvPr/>
        </p:nvSpPr>
        <p:spPr>
          <a:xfrm>
            <a:off x="9371511" y="3315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63F957-63F2-854E-8D3E-3E3F310C755D}"/>
              </a:ext>
            </a:extLst>
          </p:cNvPr>
          <p:cNvSpPr txBox="1"/>
          <p:nvPr/>
        </p:nvSpPr>
        <p:spPr>
          <a:xfrm flipH="1">
            <a:off x="5886062" y="2172663"/>
            <a:ext cx="88598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cs typeface="Consolas" panose="020B0609020204030204" pitchFamily="49" charset="0"/>
              </a:rPr>
              <a:t>2 log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5AB3F79-DA3E-0A4B-830C-FBFEAA947F18}"/>
                  </a:ext>
                </a:extLst>
              </p:cNvPr>
              <p:cNvSpPr txBox="1"/>
              <p:nvPr/>
            </p:nvSpPr>
            <p:spPr>
              <a:xfrm>
                <a:off x="2297668" y="3466382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5AB3F79-DA3E-0A4B-830C-FBFEAA947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68" y="3466382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8021" t="-209211" b="-298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694B8BCB-C206-B649-98CF-9F645A1FACA8}"/>
              </a:ext>
            </a:extLst>
          </p:cNvPr>
          <p:cNvGrpSpPr/>
          <p:nvPr/>
        </p:nvGrpSpPr>
        <p:grpSpPr>
          <a:xfrm>
            <a:off x="3935551" y="5924343"/>
            <a:ext cx="3267682" cy="774961"/>
            <a:chOff x="812196" y="5610395"/>
            <a:chExt cx="4175557" cy="99027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9EADE08-EC97-744C-9FFB-77C197939014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EF6B59A4-FE85-014A-8D91-E3B5F4A0E293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0890F1B-7CF6-914D-BAB0-04586C114FD3}"/>
                </a:ext>
              </a:extLst>
            </p:cNvPr>
            <p:cNvSpPr txBox="1"/>
            <p:nvPr/>
          </p:nvSpPr>
          <p:spPr>
            <a:xfrm>
              <a:off x="1904163" y="5872918"/>
              <a:ext cx="2825526" cy="511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Constant size Input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6633126-1F03-3F48-A50B-CEBD07114427}"/>
              </a:ext>
            </a:extLst>
          </p:cNvPr>
          <p:cNvSpPr txBox="1"/>
          <p:nvPr/>
        </p:nvSpPr>
        <p:spPr>
          <a:xfrm>
            <a:off x="7285187" y="5988657"/>
            <a:ext cx="288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 your old friends, the 3 recursive patterns!</a:t>
            </a:r>
          </a:p>
        </p:txBody>
      </p:sp>
    </p:spTree>
    <p:extLst>
      <p:ext uri="{BB962C8B-B14F-4D97-AF65-F5344CB8AC3E}">
        <p14:creationId xmlns:p14="http://schemas.microsoft.com/office/powerpoint/2010/main" val="39726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3" grpId="0"/>
      <p:bldP spid="18" grpId="0"/>
      <p:bldP spid="24" grpId="0"/>
      <p:bldP spid="80" grpId="0"/>
      <p:bldP spid="81" grpId="0"/>
      <p:bldP spid="82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Definitions, Insertion, Selection</a:t>
            </a:r>
          </a:p>
          <a:p>
            <a:r>
              <a:rPr lang="en-US" dirty="0"/>
              <a:t>Merge Sort</a:t>
            </a:r>
          </a:p>
          <a:p>
            <a:r>
              <a:rPr lang="en-US" b="1" dirty="0">
                <a:solidFill>
                  <a:schemeClr val="accent5"/>
                </a:solidFill>
              </a:rPr>
              <a:t>Quick Sort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A511CE1-3D69-9B4F-B9EA-4E53B0A1D62C}"/>
              </a:ext>
            </a:extLst>
          </p:cNvPr>
          <p:cNvSpPr/>
          <p:nvPr/>
        </p:nvSpPr>
        <p:spPr>
          <a:xfrm rot="10800000">
            <a:off x="2933249" y="24894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A547-C972-46CD-8018-1CD28D95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879B-191D-4A9D-B3BB-CB94A4FC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more than one way to divide!</a:t>
            </a:r>
          </a:p>
          <a:p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Split into two arrays. </a:t>
            </a:r>
          </a:p>
          <a:p>
            <a:pPr lvl="1"/>
            <a:r>
              <a:rPr lang="en-US" dirty="0"/>
              <a:t>Elements that just happened to be on the left and that happened to be on the right.</a:t>
            </a:r>
          </a:p>
          <a:p>
            <a:endParaRPr lang="en-US" dirty="0"/>
          </a:p>
          <a:p>
            <a:r>
              <a:rPr lang="en-US" dirty="0"/>
              <a:t>Quicksort:</a:t>
            </a:r>
          </a:p>
          <a:p>
            <a:pPr lvl="1"/>
            <a:r>
              <a:rPr lang="en-US" dirty="0"/>
              <a:t>Split into two arrays.</a:t>
            </a:r>
          </a:p>
          <a:p>
            <a:pPr lvl="1"/>
            <a:r>
              <a:rPr lang="en-US" dirty="0"/>
              <a:t>Roughly, elements that are “small” and elements that are “large”</a:t>
            </a:r>
          </a:p>
          <a:p>
            <a:pPr lvl="1"/>
            <a:r>
              <a:rPr lang="en-US" dirty="0"/>
              <a:t>How to define “small” and “large”? Choose a “</a:t>
            </a:r>
            <a:r>
              <a:rPr lang="en-US" b="1" dirty="0">
                <a:solidFill>
                  <a:schemeClr val="accent3"/>
                </a:solidFill>
              </a:rPr>
              <a:t>pivot</a:t>
            </a:r>
            <a:r>
              <a:rPr lang="en-US" dirty="0"/>
              <a:t>” value in the array that will </a:t>
            </a:r>
            <a:r>
              <a:rPr lang="en-US" b="1" dirty="0">
                <a:solidFill>
                  <a:schemeClr val="accent3"/>
                </a:solidFill>
              </a:rPr>
              <a:t>partition</a:t>
            </a:r>
            <a:r>
              <a:rPr lang="en-US" dirty="0"/>
              <a:t> the two arrays!</a:t>
            </a:r>
          </a:p>
        </p:txBody>
      </p:sp>
    </p:spTree>
    <p:extLst>
      <p:ext uri="{BB962C8B-B14F-4D97-AF65-F5344CB8AC3E}">
        <p14:creationId xmlns:p14="http://schemas.microsoft.com/office/powerpoint/2010/main" val="39715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C4E8E-BE82-634D-8EF2-3C3CE0B5D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10689"/>
              </p:ext>
            </p:extLst>
          </p:nvPr>
        </p:nvGraphicFramePr>
        <p:xfrm>
          <a:off x="7097711" y="235519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749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728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62"/>
            <a:ext cx="10515600" cy="762635"/>
          </a:xfrm>
        </p:spPr>
        <p:txBody>
          <a:bodyPr/>
          <a:lstStyle/>
          <a:p>
            <a:r>
              <a:rPr lang="en-US" dirty="0"/>
              <a:t>Quick Sort (v1)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8894" y="1455571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472338" y="145557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182629"/>
              </p:ext>
            </p:extLst>
          </p:nvPr>
        </p:nvGraphicFramePr>
        <p:xfrm>
          <a:off x="2652438" y="2352882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884191"/>
              </p:ext>
            </p:extLst>
          </p:nvPr>
        </p:nvGraphicFramePr>
        <p:xfrm>
          <a:off x="8539554" y="2375672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280240"/>
              </p:ext>
            </p:extLst>
          </p:nvPr>
        </p:nvGraphicFramePr>
        <p:xfrm>
          <a:off x="2359262" y="4928783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3248515" y="5792362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2472338" y="463004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684306" y="21972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>
            <a:off x="7230762" y="2197251"/>
            <a:ext cx="1308792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6391130" y="5665383"/>
            <a:ext cx="861932" cy="46560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7280383" y="5670463"/>
            <a:ext cx="766078" cy="46994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733E37-1025-3B4F-9E90-73F72D4FD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86769"/>
              </p:ext>
            </p:extLst>
          </p:nvPr>
        </p:nvGraphicFramePr>
        <p:xfrm>
          <a:off x="2472338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91D9F15-F847-9C41-A6B7-341ED2FD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03229"/>
              </p:ext>
            </p:extLst>
          </p:nvPr>
        </p:nvGraphicFramePr>
        <p:xfrm>
          <a:off x="3689609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D0833CE-16C5-C649-9304-F7A39D85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37044"/>
              </p:ext>
            </p:extLst>
          </p:nvPr>
        </p:nvGraphicFramePr>
        <p:xfrm>
          <a:off x="4906880" y="3640639"/>
          <a:ext cx="1007967" cy="78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4142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55C07F0-CE10-0949-A4DF-8E333633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23920"/>
              </p:ext>
            </p:extLst>
          </p:nvPr>
        </p:nvGraphicFramePr>
        <p:xfrm>
          <a:off x="6124151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8D6ABB5-6542-3644-A618-B3C831734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09672"/>
              </p:ext>
            </p:extLst>
          </p:nvPr>
        </p:nvGraphicFramePr>
        <p:xfrm>
          <a:off x="7322283" y="364394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EA78902-E67B-3A4D-88C1-25E9B0DFD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51494"/>
              </p:ext>
            </p:extLst>
          </p:nvPr>
        </p:nvGraphicFramePr>
        <p:xfrm>
          <a:off x="8539554" y="364394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33" name="Content Placeholder 6">
            <a:extLst>
              <a:ext uri="{FF2B5EF4-FFF2-40B4-BE49-F238E27FC236}">
                <a16:creationId xmlns:a16="http://schemas.microsoft.com/office/drawing/2014/main" id="{5A67F018-8E4E-4E46-8D7F-931BD47B1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921591"/>
              </p:ext>
            </p:extLst>
          </p:nvPr>
        </p:nvGraphicFramePr>
        <p:xfrm>
          <a:off x="8046461" y="4932698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3D940A4-101F-C24F-91CB-91B0B8697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20296"/>
              </p:ext>
            </p:extLst>
          </p:nvPr>
        </p:nvGraphicFramePr>
        <p:xfrm>
          <a:off x="9756825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FEE31A3-8035-2F46-B4EC-B49103BD4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51166"/>
              </p:ext>
            </p:extLst>
          </p:nvPr>
        </p:nvGraphicFramePr>
        <p:xfrm>
          <a:off x="10974096" y="364063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EA29237-AD40-DA48-8F15-05D046093474}"/>
              </a:ext>
            </a:extLst>
          </p:cNvPr>
          <p:cNvSpPr txBox="1"/>
          <p:nvPr/>
        </p:nvSpPr>
        <p:spPr>
          <a:xfrm>
            <a:off x="7045949" y="31740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5785-9B28-F442-AD7E-AE5274227555}"/>
              </a:ext>
            </a:extLst>
          </p:cNvPr>
          <p:cNvSpPr txBox="1"/>
          <p:nvPr/>
        </p:nvSpPr>
        <p:spPr>
          <a:xfrm>
            <a:off x="7045949" y="454449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10BA01-5FB5-FD46-A5CD-84B6403164F1}"/>
              </a:ext>
            </a:extLst>
          </p:cNvPr>
          <p:cNvSpPr txBox="1"/>
          <p:nvPr/>
        </p:nvSpPr>
        <p:spPr>
          <a:xfrm>
            <a:off x="2472338" y="331264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trike="sngStrike" dirty="0">
                <a:solidFill>
                  <a:schemeClr val="accent4"/>
                </a:solidFill>
              </a:rPr>
              <a:t>Conquer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177047" y="1735586"/>
            <a:ext cx="220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a “pivot” element, partition array relative to it!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6F550-F54D-C241-8C37-0EA0CF1BA38A}"/>
              </a:ext>
            </a:extLst>
          </p:cNvPr>
          <p:cNvSpPr txBox="1"/>
          <p:nvPr/>
        </p:nvSpPr>
        <p:spPr>
          <a:xfrm>
            <a:off x="177047" y="3608101"/>
            <a:ext cx="21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no extra conquer step needed!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94F57-C49C-404A-A80F-6B17C3C56067}"/>
              </a:ext>
            </a:extLst>
          </p:cNvPr>
          <p:cNvSpPr txBox="1"/>
          <p:nvPr/>
        </p:nvSpPr>
        <p:spPr>
          <a:xfrm>
            <a:off x="177047" y="5285429"/>
            <a:ext cx="21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concatenate the now-sorted arrays!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72882-0653-844D-AF67-A94362ECF6D6}"/>
              </a:ext>
            </a:extLst>
          </p:cNvPr>
          <p:cNvGrpSpPr/>
          <p:nvPr/>
        </p:nvGrpSpPr>
        <p:grpSpPr>
          <a:xfrm>
            <a:off x="3206253" y="1461856"/>
            <a:ext cx="949986" cy="859259"/>
            <a:chOff x="5562432" y="861965"/>
            <a:chExt cx="949986" cy="85925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F54BD-C6A0-3549-828F-ACEAD3FE2CBB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F9CA3CE-F963-4F4D-ACEC-E075EBC246D8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012E8F-8F9F-D341-B836-5CA366DA44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230762" y="2197251"/>
            <a:ext cx="91521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E54E680-2A37-2E42-972C-CD702582F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76099"/>
              </p:ext>
            </p:extLst>
          </p:nvPr>
        </p:nvGraphicFramePr>
        <p:xfrm>
          <a:off x="6762739" y="4917126"/>
          <a:ext cx="1007967" cy="76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811559745"/>
                    </a:ext>
                  </a:extLst>
                </a:gridCol>
              </a:tblGrid>
              <a:tr h="3984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5026"/>
                  </a:ext>
                </a:extLst>
              </a:tr>
              <a:tr h="340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81140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0F6A26-5BA3-1A44-90A1-D53A2CEABE53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7266722" y="5681346"/>
            <a:ext cx="1" cy="34220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C4E8E-BE82-634D-8EF2-3C3CE0B5D675}"/>
              </a:ext>
            </a:extLst>
          </p:cNvPr>
          <p:cNvGraphicFramePr>
            <a:graphicFrameLocks noGrp="1"/>
          </p:cNvGraphicFramePr>
          <p:nvPr/>
        </p:nvGraphicFramePr>
        <p:xfrm>
          <a:off x="7097711" y="2355198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749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728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62"/>
            <a:ext cx="10515600" cy="762635"/>
          </a:xfrm>
        </p:spPr>
        <p:txBody>
          <a:bodyPr/>
          <a:lstStyle/>
          <a:p>
            <a:r>
              <a:rPr lang="en-US" dirty="0"/>
              <a:t>Quick Sort (v1): Divide Step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8894" y="1455571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510093" y="131476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2652438" y="2352882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8539554" y="2375672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684306" y="2197251"/>
            <a:ext cx="546456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>
            <a:off x="7230762" y="2197251"/>
            <a:ext cx="1308792" cy="5492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177047" y="1735586"/>
            <a:ext cx="2449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 “pivot”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Partition: linear scan through array, add smaller elements to one array and larger elements to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Recursively partition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72882-0653-844D-AF67-A94362ECF6D6}"/>
              </a:ext>
            </a:extLst>
          </p:cNvPr>
          <p:cNvGrpSpPr/>
          <p:nvPr/>
        </p:nvGrpSpPr>
        <p:grpSpPr>
          <a:xfrm>
            <a:off x="3235243" y="1472711"/>
            <a:ext cx="949986" cy="859259"/>
            <a:chOff x="5562432" y="861965"/>
            <a:chExt cx="949986" cy="85925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F54BD-C6A0-3549-828F-ACEAD3FE2CBB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F9CA3CE-F963-4F4D-ACEC-E075EBC246D8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012E8F-8F9F-D341-B836-5CA366DA44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230762" y="2197251"/>
            <a:ext cx="91521" cy="5264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D4F1C-C2CB-4142-9574-772DE1F0BCDC}"/>
              </a:ext>
            </a:extLst>
          </p:cNvPr>
          <p:cNvSpPr txBox="1"/>
          <p:nvPr/>
        </p:nvSpPr>
        <p:spPr>
          <a:xfrm>
            <a:off x="177046" y="4515505"/>
            <a:ext cx="236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array hits size 1, stop dividing.</a:t>
            </a:r>
          </a:p>
        </p:txBody>
      </p: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DF8F076C-786D-144B-8F87-052337077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8485"/>
              </p:ext>
            </p:extLst>
          </p:nvPr>
        </p:nvGraphicFramePr>
        <p:xfrm>
          <a:off x="5214828" y="342900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59FB3-1897-1D44-9B34-6DBC61863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0564"/>
              </p:ext>
            </p:extLst>
          </p:nvPr>
        </p:nvGraphicFramePr>
        <p:xfrm>
          <a:off x="2702269" y="342900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22609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2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4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60B7B-CDB6-B245-8862-C80F37610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24580"/>
              </p:ext>
            </p:extLst>
          </p:nvPr>
        </p:nvGraphicFramePr>
        <p:xfrm>
          <a:off x="3947431" y="342900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41222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6689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5F58A-B5D0-7849-AE1C-7D887D317CF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710236" y="3104997"/>
            <a:ext cx="54645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25DA282-0B6C-E043-95D1-E33A2CE729AA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256692" y="3104997"/>
            <a:ext cx="95813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BCF3A1-6BF7-5C4C-BB4C-FD808BD5C5D0}"/>
              </a:ext>
            </a:extLst>
          </p:cNvPr>
          <p:cNvCxnSpPr>
            <a:cxnSpLocks/>
          </p:cNvCxnSpPr>
          <p:nvPr/>
        </p:nvCxnSpPr>
        <p:spPr>
          <a:xfrm>
            <a:off x="4256692" y="3104997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68870E-987E-7C4E-8BCA-58DEE76B5A93}"/>
              </a:ext>
            </a:extLst>
          </p:cNvPr>
          <p:cNvGrpSpPr/>
          <p:nvPr/>
        </p:nvGrpSpPr>
        <p:grpSpPr>
          <a:xfrm>
            <a:off x="2677083" y="2375672"/>
            <a:ext cx="949986" cy="859259"/>
            <a:chOff x="5562432" y="861965"/>
            <a:chExt cx="949986" cy="85925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71FC3E7-A015-DF48-8854-7A196E710697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EB469E2-1187-5F41-A2B1-623A63F81C14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757FBC-3FAB-4648-AE34-2045CEBEC859}"/>
              </a:ext>
            </a:extLst>
          </p:cNvPr>
          <p:cNvGrpSpPr/>
          <p:nvPr/>
        </p:nvGrpSpPr>
        <p:grpSpPr>
          <a:xfrm>
            <a:off x="8561788" y="2380648"/>
            <a:ext cx="949986" cy="859259"/>
            <a:chOff x="5562432" y="861965"/>
            <a:chExt cx="949986" cy="85925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C5A3A3B-8A73-864D-B86D-2CA2C9500E58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6ACC54E4-B8FA-1649-B08E-504CD5D9CB3B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aphicFrame>
        <p:nvGraphicFramePr>
          <p:cNvPr id="57" name="Content Placeholder 6">
            <a:extLst>
              <a:ext uri="{FF2B5EF4-FFF2-40B4-BE49-F238E27FC236}">
                <a16:creationId xmlns:a16="http://schemas.microsoft.com/office/drawing/2014/main" id="{53CF7E45-1D60-1549-8629-0275F4494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420745"/>
              </p:ext>
            </p:extLst>
          </p:nvPr>
        </p:nvGraphicFramePr>
        <p:xfrm>
          <a:off x="8509503" y="342640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00021F-A8BD-4244-920E-D3BA2C8D3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03651"/>
              </p:ext>
            </p:extLst>
          </p:nvPr>
        </p:nvGraphicFramePr>
        <p:xfrm>
          <a:off x="10758646" y="34147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208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86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54253"/>
                  </a:ext>
                </a:extLst>
              </a:tr>
            </a:tbl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F35FB73-2688-8F46-BC93-8524EBFD40C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0250918" y="3117352"/>
            <a:ext cx="507728" cy="6682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23D36-E8C1-B343-8B39-F7280C6E3008}"/>
              </a:ext>
            </a:extLst>
          </p:cNvPr>
          <p:cNvCxnSpPr>
            <a:cxnSpLocks/>
          </p:cNvCxnSpPr>
          <p:nvPr/>
        </p:nvCxnSpPr>
        <p:spPr>
          <a:xfrm>
            <a:off x="10250918" y="3117352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FB69C1-0AB9-8444-B9A1-12E9E61120E4}"/>
              </a:ext>
            </a:extLst>
          </p:cNvPr>
          <p:cNvGrpSpPr/>
          <p:nvPr/>
        </p:nvGrpSpPr>
        <p:grpSpPr>
          <a:xfrm>
            <a:off x="5238302" y="3442270"/>
            <a:ext cx="949986" cy="859259"/>
            <a:chOff x="5562432" y="861965"/>
            <a:chExt cx="949986" cy="85925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D830E2F-92E0-3245-B027-464AA12E8E1D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F2F51576-3ADC-BA42-9CAF-6E5A7290F626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501F15-9ADF-2044-B5DD-02F6E9631B7A}"/>
              </a:ext>
            </a:extLst>
          </p:cNvPr>
          <p:cNvGrpSpPr/>
          <p:nvPr/>
        </p:nvGrpSpPr>
        <p:grpSpPr>
          <a:xfrm>
            <a:off x="8539745" y="3442270"/>
            <a:ext cx="949986" cy="859259"/>
            <a:chOff x="5562432" y="861965"/>
            <a:chExt cx="949986" cy="85925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FFDB0CD-2B17-944C-BFAB-AEABB9249912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B4D2D1A-54A2-334B-8F50-BC1CC2851DE2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aphicFrame>
        <p:nvGraphicFramePr>
          <p:cNvPr id="66" name="Content Placeholder 6">
            <a:extLst>
              <a:ext uri="{FF2B5EF4-FFF2-40B4-BE49-F238E27FC236}">
                <a16:creationId xmlns:a16="http://schemas.microsoft.com/office/drawing/2014/main" id="{19AD2F01-1684-094F-8A76-30D1F6094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86472"/>
              </p:ext>
            </p:extLst>
          </p:nvPr>
        </p:nvGraphicFramePr>
        <p:xfrm>
          <a:off x="5269189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52D15E2-E53D-444E-97E2-D129CD3F8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87158"/>
              </p:ext>
            </p:extLst>
          </p:nvPr>
        </p:nvGraphicFramePr>
        <p:xfrm>
          <a:off x="6453550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4308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8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74168"/>
                  </a:ext>
                </a:extLst>
              </a:tr>
            </a:tbl>
          </a:graphicData>
        </a:graphic>
      </p:graphicFrame>
      <p:graphicFrame>
        <p:nvGraphicFramePr>
          <p:cNvPr id="67" name="Content Placeholder 6">
            <a:extLst>
              <a:ext uri="{FF2B5EF4-FFF2-40B4-BE49-F238E27FC236}">
                <a16:creationId xmlns:a16="http://schemas.microsoft.com/office/drawing/2014/main" id="{14C226C3-58E2-5746-83DC-E9BFB77EF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87649"/>
              </p:ext>
            </p:extLst>
          </p:nvPr>
        </p:nvGraphicFramePr>
        <p:xfrm>
          <a:off x="8481764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5FF3F1-FCE6-3E49-827C-1C2D556B1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13531"/>
              </p:ext>
            </p:extLst>
          </p:nvPr>
        </p:nvGraphicFramePr>
        <p:xfrm>
          <a:off x="9731963" y="449208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3573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2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480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33A2D4-BD8B-DD4E-BCC9-5D6E6336EA8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438728" y="4168084"/>
            <a:ext cx="293235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B976CE9-73BC-934F-9761-F277DE5D7155}"/>
              </a:ext>
            </a:extLst>
          </p:cNvPr>
          <p:cNvCxnSpPr>
            <a:cxnSpLocks/>
          </p:cNvCxnSpPr>
          <p:nvPr/>
        </p:nvCxnSpPr>
        <p:spPr>
          <a:xfrm>
            <a:off x="9438728" y="4168084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0EC368-E075-1242-B063-A48E66F760A8}"/>
              </a:ext>
            </a:extLst>
          </p:cNvPr>
          <p:cNvCxnSpPr>
            <a:cxnSpLocks/>
          </p:cNvCxnSpPr>
          <p:nvPr/>
        </p:nvCxnSpPr>
        <p:spPr>
          <a:xfrm>
            <a:off x="6158998" y="4186791"/>
            <a:ext cx="293235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DF123CA-8C02-D04D-83B1-50457B62BB6E}"/>
              </a:ext>
            </a:extLst>
          </p:cNvPr>
          <p:cNvCxnSpPr>
            <a:cxnSpLocks/>
          </p:cNvCxnSpPr>
          <p:nvPr/>
        </p:nvCxnSpPr>
        <p:spPr>
          <a:xfrm>
            <a:off x="6158998" y="4186791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Up Arrow 40">
            <a:extLst>
              <a:ext uri="{FF2B5EF4-FFF2-40B4-BE49-F238E27FC236}">
                <a16:creationId xmlns:a16="http://schemas.microsoft.com/office/drawing/2014/main" id="{F47EDD0C-DD35-0A49-B46E-D0B8D71BDC3F}"/>
              </a:ext>
            </a:extLst>
          </p:cNvPr>
          <p:cNvSpPr/>
          <p:nvPr/>
        </p:nvSpPr>
        <p:spPr>
          <a:xfrm>
            <a:off x="3544580" y="2265091"/>
            <a:ext cx="317241" cy="413579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66132 -0.00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C4E8E-BE82-634D-8EF2-3C3CE0B5D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88632"/>
              </p:ext>
            </p:extLst>
          </p:nvPr>
        </p:nvGraphicFramePr>
        <p:xfrm>
          <a:off x="7473797" y="326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749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728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62"/>
            <a:ext cx="10515600" cy="762635"/>
          </a:xfrm>
        </p:spPr>
        <p:txBody>
          <a:bodyPr/>
          <a:lstStyle/>
          <a:p>
            <a:r>
              <a:rPr lang="en-US" dirty="0"/>
              <a:t>Quick Sort (v1): Combine Step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2510093" y="131476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Combine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D37737-5EAE-2C48-A494-D1CEE368492C}"/>
              </a:ext>
            </a:extLst>
          </p:cNvPr>
          <p:cNvSpPr txBox="1"/>
          <p:nvPr/>
        </p:nvSpPr>
        <p:spPr>
          <a:xfrm>
            <a:off x="157255" y="2918936"/>
            <a:ext cx="244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Simply concatenate the arrays that were created earlier! Partition step already left them in order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59FB3-1897-1D44-9B34-6DBC61863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71689"/>
              </p:ext>
            </p:extLst>
          </p:nvPr>
        </p:nvGraphicFramePr>
        <p:xfrm>
          <a:off x="2702269" y="229242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22609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2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4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60B7B-CDB6-B245-8862-C80F37610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98188"/>
              </p:ext>
            </p:extLst>
          </p:nvPr>
        </p:nvGraphicFramePr>
        <p:xfrm>
          <a:off x="4030322" y="229242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41222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668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00021F-A8BD-4244-920E-D3BA2C8D3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39773"/>
              </p:ext>
            </p:extLst>
          </p:nvPr>
        </p:nvGraphicFramePr>
        <p:xfrm>
          <a:off x="10902193" y="229242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0208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86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54253"/>
                  </a:ext>
                </a:extLst>
              </a:tr>
            </a:tbl>
          </a:graphicData>
        </a:graphic>
      </p:graphicFrame>
      <p:graphicFrame>
        <p:nvGraphicFramePr>
          <p:cNvPr id="66" name="Content Placeholder 6">
            <a:extLst>
              <a:ext uri="{FF2B5EF4-FFF2-40B4-BE49-F238E27FC236}">
                <a16:creationId xmlns:a16="http://schemas.microsoft.com/office/drawing/2014/main" id="{19AD2F01-1684-094F-8A76-30D1F6094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785443"/>
              </p:ext>
            </p:extLst>
          </p:nvPr>
        </p:nvGraphicFramePr>
        <p:xfrm>
          <a:off x="5269189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52D15E2-E53D-444E-97E2-D129CD3F8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14368"/>
              </p:ext>
            </p:extLst>
          </p:nvPr>
        </p:nvGraphicFramePr>
        <p:xfrm>
          <a:off x="6453550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4308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8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74168"/>
                  </a:ext>
                </a:extLst>
              </a:tr>
            </a:tbl>
          </a:graphicData>
        </a:graphic>
      </p:graphicFrame>
      <p:graphicFrame>
        <p:nvGraphicFramePr>
          <p:cNvPr id="67" name="Content Placeholder 6">
            <a:extLst>
              <a:ext uri="{FF2B5EF4-FFF2-40B4-BE49-F238E27FC236}">
                <a16:creationId xmlns:a16="http://schemas.microsoft.com/office/drawing/2014/main" id="{14C226C3-58E2-5746-83DC-E9BFB77EF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468706"/>
              </p:ext>
            </p:extLst>
          </p:nvPr>
        </p:nvGraphicFramePr>
        <p:xfrm>
          <a:off x="8481764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5FF3F1-FCE6-3E49-827C-1C2D556B1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48555"/>
              </p:ext>
            </p:extLst>
          </p:nvPr>
        </p:nvGraphicFramePr>
        <p:xfrm>
          <a:off x="9731963" y="14209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3573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2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480"/>
                  </a:ext>
                </a:extLst>
              </a:tr>
            </a:tbl>
          </a:graphicData>
        </a:graphic>
      </p:graphicFrame>
      <p:graphicFrame>
        <p:nvGraphicFramePr>
          <p:cNvPr id="49" name="Content Placeholder 6">
            <a:extLst>
              <a:ext uri="{FF2B5EF4-FFF2-40B4-BE49-F238E27FC236}">
                <a16:creationId xmlns:a16="http://schemas.microsoft.com/office/drawing/2014/main" id="{341AFB59-364A-3743-9258-64AFB6671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837611"/>
              </p:ext>
            </p:extLst>
          </p:nvPr>
        </p:nvGraphicFramePr>
        <p:xfrm>
          <a:off x="5358375" y="229375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0" name="Content Placeholder 6">
            <a:extLst>
              <a:ext uri="{FF2B5EF4-FFF2-40B4-BE49-F238E27FC236}">
                <a16:creationId xmlns:a16="http://schemas.microsoft.com/office/drawing/2014/main" id="{ABBE298D-E6CC-3D4E-B34A-84ADB5D60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877714"/>
              </p:ext>
            </p:extLst>
          </p:nvPr>
        </p:nvGraphicFramePr>
        <p:xfrm>
          <a:off x="8621359" y="229375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3" name="Content Placeholder 6">
            <a:extLst>
              <a:ext uri="{FF2B5EF4-FFF2-40B4-BE49-F238E27FC236}">
                <a16:creationId xmlns:a16="http://schemas.microsoft.com/office/drawing/2014/main" id="{4FD39BFA-0BBA-2E48-9869-1D3C82F95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759562"/>
              </p:ext>
            </p:extLst>
          </p:nvPr>
        </p:nvGraphicFramePr>
        <p:xfrm>
          <a:off x="3342441" y="4526037"/>
          <a:ext cx="8063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4" name="Content Placeholder 6">
            <a:extLst>
              <a:ext uri="{FF2B5EF4-FFF2-40B4-BE49-F238E27FC236}">
                <a16:creationId xmlns:a16="http://schemas.microsoft.com/office/drawing/2014/main" id="{303AEE43-1578-FC47-84F9-2D5985040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018896"/>
              </p:ext>
            </p:extLst>
          </p:nvPr>
        </p:nvGraphicFramePr>
        <p:xfrm>
          <a:off x="2925665" y="3266623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5" name="Content Placeholder 6">
            <a:extLst>
              <a:ext uri="{FF2B5EF4-FFF2-40B4-BE49-F238E27FC236}">
                <a16:creationId xmlns:a16="http://schemas.microsoft.com/office/drawing/2014/main" id="{436509BC-4436-5945-82B9-176F41EE2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019259"/>
              </p:ext>
            </p:extLst>
          </p:nvPr>
        </p:nvGraphicFramePr>
        <p:xfrm>
          <a:off x="8991053" y="3266623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2B84ED7-8615-3C4C-A60A-72841D644821}"/>
              </a:ext>
            </a:extLst>
          </p:cNvPr>
          <p:cNvCxnSpPr>
            <a:cxnSpLocks/>
          </p:cNvCxnSpPr>
          <p:nvPr/>
        </p:nvCxnSpPr>
        <p:spPr>
          <a:xfrm flipH="1">
            <a:off x="6373406" y="2158235"/>
            <a:ext cx="241999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4CFD272-9A9B-5D40-BA27-A40D2D615015}"/>
              </a:ext>
            </a:extLst>
          </p:cNvPr>
          <p:cNvCxnSpPr>
            <a:cxnSpLocks/>
          </p:cNvCxnSpPr>
          <p:nvPr/>
        </p:nvCxnSpPr>
        <p:spPr>
          <a:xfrm>
            <a:off x="6096000" y="2158235"/>
            <a:ext cx="237821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8D4811-67AF-DE4C-AAAE-583075179A4E}"/>
              </a:ext>
            </a:extLst>
          </p:cNvPr>
          <p:cNvCxnSpPr>
            <a:cxnSpLocks/>
          </p:cNvCxnSpPr>
          <p:nvPr/>
        </p:nvCxnSpPr>
        <p:spPr>
          <a:xfrm flipH="1">
            <a:off x="9633631" y="2150354"/>
            <a:ext cx="241999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D880B08-114A-F346-9282-1A9D90D70D58}"/>
              </a:ext>
            </a:extLst>
          </p:cNvPr>
          <p:cNvCxnSpPr>
            <a:cxnSpLocks/>
          </p:cNvCxnSpPr>
          <p:nvPr/>
        </p:nvCxnSpPr>
        <p:spPr>
          <a:xfrm>
            <a:off x="9356225" y="2150354"/>
            <a:ext cx="237821" cy="5050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F12C44-9F53-9B46-AA12-0E6BAC738975}"/>
              </a:ext>
            </a:extLst>
          </p:cNvPr>
          <p:cNvCxnSpPr>
            <a:cxnSpLocks/>
          </p:cNvCxnSpPr>
          <p:nvPr/>
        </p:nvCxnSpPr>
        <p:spPr>
          <a:xfrm>
            <a:off x="4979244" y="3040458"/>
            <a:ext cx="0" cy="61714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F1FCD74-03A4-E641-A59F-439939CF0644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06252" y="3034107"/>
            <a:ext cx="1724896" cy="60833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1E9389D-A0D8-8144-A851-00E1781995B1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5038290" y="3035439"/>
            <a:ext cx="1328052" cy="6069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3E5D52-50E0-4144-8901-75CD16D2330C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629326" y="3035439"/>
            <a:ext cx="690331" cy="6069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B982058-1E41-474F-A246-8496C4D6D7F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0329052" y="3034107"/>
            <a:ext cx="1077124" cy="60833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87B6D4A-4527-BD40-8B85-D036DFE4A8C9}"/>
              </a:ext>
            </a:extLst>
          </p:cNvPr>
          <p:cNvCxnSpPr>
            <a:cxnSpLocks/>
          </p:cNvCxnSpPr>
          <p:nvPr/>
        </p:nvCxnSpPr>
        <p:spPr>
          <a:xfrm>
            <a:off x="6881597" y="4008303"/>
            <a:ext cx="625128" cy="8541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F3F7E5E-F97E-3C4E-923F-7DF96F4B4447}"/>
              </a:ext>
            </a:extLst>
          </p:cNvPr>
          <p:cNvCxnSpPr>
            <a:cxnSpLocks/>
          </p:cNvCxnSpPr>
          <p:nvPr/>
        </p:nvCxnSpPr>
        <p:spPr>
          <a:xfrm>
            <a:off x="7595118" y="4008303"/>
            <a:ext cx="0" cy="8541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986AC81-57D7-874F-8B4A-7727C4665AE4}"/>
              </a:ext>
            </a:extLst>
          </p:cNvPr>
          <p:cNvCxnSpPr>
            <a:cxnSpLocks/>
          </p:cNvCxnSpPr>
          <p:nvPr/>
        </p:nvCxnSpPr>
        <p:spPr>
          <a:xfrm flipH="1">
            <a:off x="7683512" y="4008303"/>
            <a:ext cx="1441828" cy="8541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4493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Implement Merge Sort, and derive its runtimes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Trace through Quick Sort, derive its runtimes, and trace through the in-place variant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Evaluate the best algorithm to use based on properties of input data (already sorted, multiple fields, etc.)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133443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(v1)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299233" y="1504520"/>
            <a:ext cx="5650906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list.length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pivot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choosePivot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getSmaller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(pivot, list))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getBigger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(pivot, list))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+ pivot +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70118" y="3821165"/>
            <a:ext cx="21184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80997"/>
            <a:ext cx="15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/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trust 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sz="1100" dirty="0"/>
                  <a:t>(absurd amount of math to get here)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blipFill>
                <a:blip r:embed="rId2"/>
                <a:stretch>
                  <a:fillRect l="-1014" t="-4651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ontent Placeholder 6">
            <a:extLst>
              <a:ext uri="{FF2B5EF4-FFF2-40B4-BE49-F238E27FC236}">
                <a16:creationId xmlns:a16="http://schemas.microsoft.com/office/drawing/2014/main" id="{EFF95579-8384-AF45-AA41-382A6ABA4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091510"/>
              </p:ext>
            </p:extLst>
          </p:nvPr>
        </p:nvGraphicFramePr>
        <p:xfrm>
          <a:off x="7077069" y="990845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6" name="Content Placeholder 6">
            <a:extLst>
              <a:ext uri="{FF2B5EF4-FFF2-40B4-BE49-F238E27FC236}">
                <a16:creationId xmlns:a16="http://schemas.microsoft.com/office/drawing/2014/main" id="{9C126DA7-9B6A-9840-8B3F-F1AA1B53F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047774"/>
              </p:ext>
            </p:extLst>
          </p:nvPr>
        </p:nvGraphicFramePr>
        <p:xfrm>
          <a:off x="9639459" y="206696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F2BEF95-C9D4-8940-9192-B2160D198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59745"/>
              </p:ext>
            </p:extLst>
          </p:nvPr>
        </p:nvGraphicFramePr>
        <p:xfrm>
          <a:off x="7126900" y="206696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22609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2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4702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FD5F1CC-18BB-5845-B76D-64D5A916F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8170"/>
              </p:ext>
            </p:extLst>
          </p:nvPr>
        </p:nvGraphicFramePr>
        <p:xfrm>
          <a:off x="8372062" y="206696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741222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6689"/>
                  </a:ext>
                </a:extLst>
              </a:tr>
            </a:tbl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879537-F513-D541-A929-CF422883776B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8134867" y="1742960"/>
            <a:ext cx="54645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0F3563-03DC-194B-B09D-540AF80D626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8681323" y="1742960"/>
            <a:ext cx="958136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0AE3559-7005-494E-9BDE-38A1BEEDE48D}"/>
              </a:ext>
            </a:extLst>
          </p:cNvPr>
          <p:cNvCxnSpPr>
            <a:cxnSpLocks/>
          </p:cNvCxnSpPr>
          <p:nvPr/>
        </p:nvCxnSpPr>
        <p:spPr>
          <a:xfrm>
            <a:off x="8681323" y="1742960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701850-7E82-104B-918A-40692C6E8788}"/>
              </a:ext>
            </a:extLst>
          </p:cNvPr>
          <p:cNvGrpSpPr/>
          <p:nvPr/>
        </p:nvGrpSpPr>
        <p:grpSpPr>
          <a:xfrm>
            <a:off x="7101714" y="1013635"/>
            <a:ext cx="949986" cy="859259"/>
            <a:chOff x="5562432" y="861965"/>
            <a:chExt cx="949986" cy="85925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59910C-670D-394A-A4C1-88C6497358D4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A96D57A-2B9D-4148-9754-FE79F916814C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C815BE-487E-0142-900E-BA3D26D04606}"/>
              </a:ext>
            </a:extLst>
          </p:cNvPr>
          <p:cNvGrpSpPr/>
          <p:nvPr/>
        </p:nvGrpSpPr>
        <p:grpSpPr>
          <a:xfrm>
            <a:off x="9662933" y="2080233"/>
            <a:ext cx="949986" cy="859259"/>
            <a:chOff x="5562432" y="861965"/>
            <a:chExt cx="949986" cy="85925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5848EA1-6B58-5D47-B790-6C1154404A03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6BD3C66-E040-394A-8AD4-BD91B932D9A4}"/>
                </a:ext>
              </a:extLst>
            </p:cNvPr>
            <p:cNvSpPr/>
            <p:nvPr/>
          </p:nvSpPr>
          <p:spPr>
            <a:xfrm>
              <a:off x="5562432" y="861965"/>
              <a:ext cx="949986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</a:t>
              </a:r>
            </a:p>
          </p:txBody>
        </p:sp>
      </p:grpSp>
      <p:graphicFrame>
        <p:nvGraphicFramePr>
          <p:cNvPr id="58" name="Content Placeholder 6">
            <a:extLst>
              <a:ext uri="{FF2B5EF4-FFF2-40B4-BE49-F238E27FC236}">
                <a16:creationId xmlns:a16="http://schemas.microsoft.com/office/drawing/2014/main" id="{192B16C8-0239-7F48-9709-97FF70E75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25369"/>
              </p:ext>
            </p:extLst>
          </p:nvPr>
        </p:nvGraphicFramePr>
        <p:xfrm>
          <a:off x="9693820" y="313005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2404578-09CC-F946-8F1B-39DA6CE52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59433"/>
              </p:ext>
            </p:extLst>
          </p:nvPr>
        </p:nvGraphicFramePr>
        <p:xfrm>
          <a:off x="10878181" y="313005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4308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8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74168"/>
                  </a:ext>
                </a:extLst>
              </a:tr>
            </a:tbl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4BB7CEA-C3F7-BF4A-B313-0E09FFF03580}"/>
              </a:ext>
            </a:extLst>
          </p:cNvPr>
          <p:cNvCxnSpPr>
            <a:cxnSpLocks/>
          </p:cNvCxnSpPr>
          <p:nvPr/>
        </p:nvCxnSpPr>
        <p:spPr>
          <a:xfrm>
            <a:off x="10583629" y="2824754"/>
            <a:ext cx="293235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0CB9455-FFB1-D24F-A2A2-34E6B2F47904}"/>
              </a:ext>
            </a:extLst>
          </p:cNvPr>
          <p:cNvCxnSpPr>
            <a:cxnSpLocks/>
          </p:cNvCxnSpPr>
          <p:nvPr/>
        </p:nvCxnSpPr>
        <p:spPr>
          <a:xfrm>
            <a:off x="10583629" y="2824754"/>
            <a:ext cx="0" cy="6948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79BBBEA-65D8-7A4F-BD1E-94DFF155FC25}"/>
                  </a:ext>
                </a:extLst>
              </p:cNvPr>
              <p:cNvSpPr txBox="1"/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79BBBEA-65D8-7A4F-BD1E-94DFF155F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blipFill>
                <a:blip r:embed="rId3"/>
                <a:stretch>
                  <a:fillRect l="-6360" t="-198182" b="-28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711A0E-28BF-D041-B2C3-9824F91A0A08}"/>
                  </a:ext>
                </a:extLst>
              </p:cNvPr>
              <p:cNvSpPr txBox="1"/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711A0E-28BF-D041-B2C3-9824F91A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blipFill>
                <a:blip r:embed="rId4"/>
                <a:stretch>
                  <a:fillRect l="-18021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Content Placeholder 6">
            <a:extLst>
              <a:ext uri="{FF2B5EF4-FFF2-40B4-BE49-F238E27FC236}">
                <a16:creationId xmlns:a16="http://schemas.microsoft.com/office/drawing/2014/main" id="{48DF8527-07F4-9C4B-AADC-D615DDBD67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73692"/>
              </p:ext>
            </p:extLst>
          </p:nvPr>
        </p:nvGraphicFramePr>
        <p:xfrm>
          <a:off x="7101714" y="5022697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6" name="Content Placeholder 6">
            <a:extLst>
              <a:ext uri="{FF2B5EF4-FFF2-40B4-BE49-F238E27FC236}">
                <a16:creationId xmlns:a16="http://schemas.microsoft.com/office/drawing/2014/main" id="{AC340911-1C38-9F43-BA8A-B8F36A3B8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387084"/>
              </p:ext>
            </p:extLst>
          </p:nvPr>
        </p:nvGraphicFramePr>
        <p:xfrm>
          <a:off x="9637904" y="41043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DE628A5-766D-5A49-9D5B-3898789E39ED}"/>
              </a:ext>
            </a:extLst>
          </p:cNvPr>
          <p:cNvCxnSpPr>
            <a:cxnSpLocks/>
          </p:cNvCxnSpPr>
          <p:nvPr/>
        </p:nvCxnSpPr>
        <p:spPr>
          <a:xfrm>
            <a:off x="10582312" y="3871731"/>
            <a:ext cx="119475" cy="60350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7F3B6A4-178E-F44B-ACAB-0022ED4D610E}"/>
              </a:ext>
            </a:extLst>
          </p:cNvPr>
          <p:cNvCxnSpPr>
            <a:cxnSpLocks/>
          </p:cNvCxnSpPr>
          <p:nvPr/>
        </p:nvCxnSpPr>
        <p:spPr>
          <a:xfrm flipH="1">
            <a:off x="10751343" y="3871730"/>
            <a:ext cx="125522" cy="60350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12043AE-444C-7A44-AC31-31B8D3CB4BC6}"/>
              </a:ext>
            </a:extLst>
          </p:cNvPr>
          <p:cNvCxnSpPr>
            <a:cxnSpLocks/>
          </p:cNvCxnSpPr>
          <p:nvPr/>
        </p:nvCxnSpPr>
        <p:spPr>
          <a:xfrm>
            <a:off x="8681764" y="2824754"/>
            <a:ext cx="0" cy="256878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44503E-2CCE-1546-8997-88A4CCDE496F}"/>
              </a:ext>
            </a:extLst>
          </p:cNvPr>
          <p:cNvCxnSpPr>
            <a:cxnSpLocks/>
          </p:cNvCxnSpPr>
          <p:nvPr/>
        </p:nvCxnSpPr>
        <p:spPr>
          <a:xfrm flipH="1">
            <a:off x="9925388" y="4846078"/>
            <a:ext cx="125522" cy="60350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DDC9083-153A-D645-A0B7-2A7C245ACA7F}"/>
              </a:ext>
            </a:extLst>
          </p:cNvPr>
          <p:cNvCxnSpPr>
            <a:cxnSpLocks/>
          </p:cNvCxnSpPr>
          <p:nvPr/>
        </p:nvCxnSpPr>
        <p:spPr>
          <a:xfrm>
            <a:off x="8051700" y="2820006"/>
            <a:ext cx="0" cy="257353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FB62AC-7AAA-7C4C-8E8F-6CCE63311EAA}"/>
                  </a:ext>
                </a:extLst>
              </p:cNvPr>
              <p:cNvSpPr txBox="1"/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FB62AC-7AAA-7C4C-8E8F-6CCE63311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328C41-8D3E-0F41-B726-7D1660999417}"/>
                  </a:ext>
                </a:extLst>
              </p:cNvPr>
              <p:cNvSpPr txBox="1"/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328C41-8D3E-0F41-B726-7D166099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10DEEE-DD3F-CA45-B3FF-2C614B51F3E9}"/>
              </a:ext>
            </a:extLst>
          </p:cNvPr>
          <p:cNvSpPr txBox="1"/>
          <p:nvPr/>
        </p:nvSpPr>
        <p:spPr>
          <a:xfrm>
            <a:off x="7076347" y="301698"/>
            <a:ext cx="413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case: Pivot only chops off one value</a:t>
            </a:r>
          </a:p>
          <a:p>
            <a:r>
              <a:rPr lang="en-US" dirty="0"/>
              <a:t>Best case: Pivot divides each array in half</a:t>
            </a:r>
          </a:p>
        </p:txBody>
      </p:sp>
    </p:spTree>
    <p:extLst>
      <p:ext uri="{BB962C8B-B14F-4D97-AF65-F5344CB8AC3E}">
        <p14:creationId xmlns:p14="http://schemas.microsoft.com/office/powerpoint/2010/main" val="10661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1" grpId="0"/>
      <p:bldP spid="42" grpId="0"/>
      <p:bldP spid="63" grpId="0"/>
      <p:bldP spid="64" grpId="0"/>
      <p:bldP spid="3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avoid hitting the worst case?</a:t>
            </a:r>
          </a:p>
          <a:p>
            <a:pPr lvl="1"/>
            <a:r>
              <a:rPr lang="en-US" dirty="0"/>
              <a:t>It all comes down to the pivot. If the pivot divides each array in half, we get better behavior</a:t>
            </a:r>
          </a:p>
          <a:p>
            <a:pPr lvl="1"/>
            <a:endParaRPr lang="en-US" dirty="0"/>
          </a:p>
          <a:p>
            <a:r>
              <a:rPr lang="en-US" dirty="0"/>
              <a:t>Here are four options for finding a pivot. What are the tradeoffs?</a:t>
            </a:r>
          </a:p>
          <a:p>
            <a:pPr lvl="1"/>
            <a:r>
              <a:rPr lang="en-US" sz="2200" dirty="0"/>
              <a:t>Just take the first element</a:t>
            </a:r>
          </a:p>
          <a:p>
            <a:pPr lvl="1"/>
            <a:r>
              <a:rPr lang="en-US" sz="2200" dirty="0"/>
              <a:t>Take the median of the full array</a:t>
            </a:r>
          </a:p>
          <a:p>
            <a:pPr lvl="1"/>
            <a:r>
              <a:rPr lang="en-US" sz="2200" dirty="0"/>
              <a:t>Take the median of the first, last, and middle element</a:t>
            </a:r>
          </a:p>
          <a:p>
            <a:pPr lvl="1"/>
            <a:r>
              <a:rPr lang="en-US" sz="2200" dirty="0"/>
              <a:t>Pick a random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649-C59A-41C2-975F-E34C783F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Choosing a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/>
                <a:r>
                  <a:rPr lang="en-US" dirty="0"/>
                  <a:t>Just take the first element</a:t>
                </a:r>
              </a:p>
              <a:p>
                <a:pPr marL="749300" lvl="1" indent="-287338"/>
                <a:r>
                  <a:rPr lang="en-US" dirty="0"/>
                  <a:t>Very fast!</a:t>
                </a:r>
              </a:p>
              <a:p>
                <a:pPr marL="749300" lvl="1" indent="-287338"/>
                <a:r>
                  <a:rPr lang="en-US" dirty="0"/>
                  <a:t>But has worst case: for example, sorted lists have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behavior</a:t>
                </a:r>
              </a:p>
              <a:p>
                <a:pPr marL="285750" indent="-285750"/>
                <a:r>
                  <a:rPr lang="en-US" dirty="0"/>
                  <a:t>Take the median of the full array</a:t>
                </a:r>
              </a:p>
              <a:p>
                <a:pPr marL="742950" lvl="1" indent="-285750"/>
                <a:r>
                  <a:rPr lang="en-US" dirty="0"/>
                  <a:t>Can actually find the median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(google </a:t>
                </a:r>
                <a:r>
                  <a:rPr lang="en-US" dirty="0" err="1"/>
                  <a:t>QuickSelect</a:t>
                </a:r>
                <a:r>
                  <a:rPr lang="en-US" dirty="0"/>
                  <a:t>). It’s </a:t>
                </a:r>
                <a:r>
                  <a:rPr lang="en-US" b="1" dirty="0"/>
                  <a:t>complicated.</a:t>
                </a:r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in the worst case… but the constant factors are </a:t>
                </a:r>
                <a:r>
                  <a:rPr lang="en-US" b="1" dirty="0"/>
                  <a:t>awful</a:t>
                </a:r>
                <a:r>
                  <a:rPr lang="en-US" dirty="0"/>
                  <a:t>. No one does quicksort this way.</a:t>
                </a:r>
              </a:p>
              <a:p>
                <a:pPr marL="2286" indent="-285750"/>
                <a:r>
                  <a:rPr lang="en-US" dirty="0"/>
                  <a:t>Take the median of the first, last, and middle element</a:t>
                </a:r>
              </a:p>
              <a:p>
                <a:pPr marL="749300" lvl="1" indent="-287338"/>
                <a:r>
                  <a:rPr lang="en-US" dirty="0"/>
                  <a:t>Makes pivot slightly more content-aware, at least won’t select very smallest/largest</a:t>
                </a:r>
              </a:p>
              <a:p>
                <a:pPr marL="749300" lvl="1" indent="-287338"/>
                <a:r>
                  <a:rPr lang="en-US" dirty="0"/>
                  <a:t>Worst case is 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on real-world data tends to perform well!</a:t>
                </a:r>
              </a:p>
              <a:p>
                <a:pPr marL="285750" indent="-285750"/>
                <a:r>
                  <a:rPr lang="en-US" dirty="0"/>
                  <a:t>Pick a random element</a:t>
                </a:r>
              </a:p>
              <a:p>
                <a:pPr marL="749300" lvl="1" indent="-287338"/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749300" lvl="1" indent="-287338"/>
                <a:r>
                  <a:rPr lang="en-US" dirty="0"/>
                  <a:t>No simple worst-case input (e.g. sorted, reverse sorted)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  <a:blipFill>
                <a:blip r:embed="rId2"/>
                <a:stretch>
                  <a:fillRect l="-907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Welcome - Advantage Awards and Engraving">
            <a:extLst>
              <a:ext uri="{FF2B5EF4-FFF2-40B4-BE49-F238E27FC236}">
                <a16:creationId xmlns:a16="http://schemas.microsoft.com/office/drawing/2014/main" id="{53D2B587-0565-F740-AE23-6B30B719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39" y="4096513"/>
            <a:ext cx="1147208" cy="9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1D9D5-60F5-C74B-BABB-42F55F5601CD}"/>
              </a:ext>
            </a:extLst>
          </p:cNvPr>
          <p:cNvSpPr txBox="1"/>
          <p:nvPr/>
        </p:nvSpPr>
        <p:spPr>
          <a:xfrm>
            <a:off x="9947988" y="3851856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Most commonly used</a:t>
            </a:r>
          </a:p>
        </p:txBody>
      </p:sp>
    </p:spTree>
    <p:extLst>
      <p:ext uri="{BB962C8B-B14F-4D97-AF65-F5344CB8AC3E}">
        <p14:creationId xmlns:p14="http://schemas.microsoft.com/office/powerpoint/2010/main" val="38273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487"/>
            <a:ext cx="10515600" cy="762635"/>
          </a:xfrm>
        </p:spPr>
        <p:txBody>
          <a:bodyPr/>
          <a:lstStyle/>
          <a:p>
            <a:r>
              <a:rPr lang="en-US" dirty="0"/>
              <a:t>Quick Sort (v2: In-Place)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80552"/>
              </p:ext>
            </p:extLst>
          </p:nvPr>
        </p:nvGraphicFramePr>
        <p:xfrm>
          <a:off x="1771929" y="1134109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857467"/>
              </p:ext>
            </p:extLst>
          </p:nvPr>
        </p:nvGraphicFramePr>
        <p:xfrm>
          <a:off x="1771929" y="20962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3107622" y="2971804"/>
            <a:ext cx="354330" cy="65151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1170148" y="2971805"/>
            <a:ext cx="354330" cy="65151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2952524" y="3675874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Low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10968042" y="3675873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High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2780501" y="2467130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10856651" y="2462850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3789073" y="2471636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9834455" y="2457134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182604"/>
              </p:ext>
            </p:extLst>
          </p:nvPr>
        </p:nvGraphicFramePr>
        <p:xfrm>
          <a:off x="1771929" y="4322204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2761102" y="4677701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10837252" y="4673421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3769674" y="4682207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9834455" y="4698351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4797645" y="4677701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8825883" y="4682430"/>
            <a:ext cx="1008572" cy="37084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6130313" y="5218204"/>
            <a:ext cx="354330" cy="65151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8162162" y="5145211"/>
            <a:ext cx="354330" cy="65151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966514" y="5850190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Low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7960056" y="5849279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High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5825616" y="4673421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6802065" y="4682207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7819173" y="4690993"/>
            <a:ext cx="1008572" cy="37084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E440AC99-17E4-4FC8-9D5B-127AF1ADF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507102"/>
              </p:ext>
            </p:extLst>
          </p:nvPr>
        </p:nvGraphicFramePr>
        <p:xfrm>
          <a:off x="1731289" y="6059564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494E64E7-78EE-1A43-8885-DEE717178DF4}"/>
              </a:ext>
            </a:extLst>
          </p:cNvPr>
          <p:cNvGrpSpPr/>
          <p:nvPr/>
        </p:nvGrpSpPr>
        <p:grpSpPr>
          <a:xfrm>
            <a:off x="1747509" y="1146631"/>
            <a:ext cx="1055598" cy="859259"/>
            <a:chOff x="5509626" y="861965"/>
            <a:chExt cx="1055598" cy="85925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55944A-9640-9143-A118-DD936038CB4C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4EA8A57-B49A-6D40-983F-278D3D43EE9D}"/>
                </a:ext>
              </a:extLst>
            </p:cNvPr>
            <p:cNvSpPr/>
            <p:nvPr/>
          </p:nvSpPr>
          <p:spPr>
            <a:xfrm>
              <a:off x="5509626" y="861965"/>
              <a:ext cx="1055598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D76C48-7B54-E54A-99AA-B4549365AD14}"/>
              </a:ext>
            </a:extLst>
          </p:cNvPr>
          <p:cNvGrpSpPr/>
          <p:nvPr/>
        </p:nvGrpSpPr>
        <p:grpSpPr>
          <a:xfrm>
            <a:off x="5778590" y="1158237"/>
            <a:ext cx="1055598" cy="859259"/>
            <a:chOff x="5509626" y="861965"/>
            <a:chExt cx="1055598" cy="85925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336B7A-29F7-2849-BF4B-7C765F74DD9E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0E7DAC6-FA5B-2448-BA04-9D2EFABAD094}"/>
                </a:ext>
              </a:extLst>
            </p:cNvPr>
            <p:cNvSpPr/>
            <p:nvPr/>
          </p:nvSpPr>
          <p:spPr>
            <a:xfrm>
              <a:off x="5509626" y="861965"/>
              <a:ext cx="1055598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7A557D-6913-B54A-990B-F9DD3A313718}"/>
              </a:ext>
            </a:extLst>
          </p:cNvPr>
          <p:cNvGrpSpPr/>
          <p:nvPr/>
        </p:nvGrpSpPr>
        <p:grpSpPr>
          <a:xfrm>
            <a:off x="10813739" y="1146631"/>
            <a:ext cx="1055598" cy="859259"/>
            <a:chOff x="5509626" y="861965"/>
            <a:chExt cx="1055598" cy="85925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5500250-6F2A-5F41-8FB4-36BA61FC7A67}"/>
                </a:ext>
              </a:extLst>
            </p:cNvPr>
            <p:cNvSpPr/>
            <p:nvPr/>
          </p:nvSpPr>
          <p:spPr>
            <a:xfrm>
              <a:off x="5714696" y="1075765"/>
              <a:ext cx="645459" cy="645459"/>
            </a:xfrm>
            <a:prstGeom prst="ellipse">
              <a:avLst/>
            </a:prstGeom>
            <a:noFill/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98F57E4C-03D0-4449-8772-203D4FCF6C1E}"/>
                </a:ext>
              </a:extLst>
            </p:cNvPr>
            <p:cNvSpPr/>
            <p:nvPr/>
          </p:nvSpPr>
          <p:spPr>
            <a:xfrm>
              <a:off x="5509626" y="861965"/>
              <a:ext cx="1055598" cy="23515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200" dirty="0"/>
                <a:t>PIVOT?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0BC867C-0F02-EB4C-B0FA-DA7197ABFC26}"/>
              </a:ext>
            </a:extLst>
          </p:cNvPr>
          <p:cNvSpPr/>
          <p:nvPr/>
        </p:nvSpPr>
        <p:spPr>
          <a:xfrm>
            <a:off x="10813739" y="1145252"/>
            <a:ext cx="1055598" cy="2351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200" dirty="0"/>
              <a:t>PIVOT!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CDF7F-A2FF-3A4A-9BA7-1771AAE9E117}"/>
              </a:ext>
            </a:extLst>
          </p:cNvPr>
          <p:cNvSpPr txBox="1"/>
          <p:nvPr/>
        </p:nvSpPr>
        <p:spPr>
          <a:xfrm>
            <a:off x="117746" y="1506457"/>
            <a:ext cx="14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a pivot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785AEE-4972-9D47-A3DD-4E989DD54EAF}"/>
              </a:ext>
            </a:extLst>
          </p:cNvPr>
          <p:cNvSpPr txBox="1"/>
          <p:nvPr/>
        </p:nvSpPr>
        <p:spPr>
          <a:xfrm>
            <a:off x="114855" y="2457134"/>
            <a:ext cx="161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pivot out of the way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4B863F-DFE6-CE40-9AA7-121B6BA86E27}"/>
              </a:ext>
            </a:extLst>
          </p:cNvPr>
          <p:cNvSpPr txBox="1"/>
          <p:nvPr/>
        </p:nvSpPr>
        <p:spPr>
          <a:xfrm>
            <a:off x="105578" y="3123158"/>
            <a:ext cx="202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Bring low and high pointers together, swapping elements if needed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CCA369-D009-4745-91F7-3D5385DCE8B0}"/>
              </a:ext>
            </a:extLst>
          </p:cNvPr>
          <p:cNvSpPr txBox="1"/>
          <p:nvPr/>
        </p:nvSpPr>
        <p:spPr>
          <a:xfrm>
            <a:off x="105577" y="4926052"/>
            <a:ext cx="2025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point is where pivot belongs; swap in. Now recurse on smaller portions of same array!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8593D6-CC7E-8D4F-BCBE-2CDA8038457E}"/>
              </a:ext>
            </a:extLst>
          </p:cNvPr>
          <p:cNvSpPr txBox="1"/>
          <p:nvPr/>
        </p:nvSpPr>
        <p:spPr>
          <a:xfrm>
            <a:off x="1010045" y="109212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Divide</a:t>
            </a:r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57CD0529-CBA8-AE41-909C-4C2C87839E31}"/>
              </a:ext>
            </a:extLst>
          </p:cNvPr>
          <p:cNvSpPr/>
          <p:nvPr/>
        </p:nvSpPr>
        <p:spPr>
          <a:xfrm rot="5400000">
            <a:off x="7115249" y="214978"/>
            <a:ext cx="369330" cy="3984734"/>
          </a:xfrm>
          <a:prstGeom prst="leftBracket">
            <a:avLst>
              <a:gd name="adj" fmla="val 0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8268 -0.0023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8268 -0.0011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8216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7943 -0.001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2 L 0.1694 -0.003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6 L 0.16315 0.007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6 L -0.16042 -0.0030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164 0.0002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08203 0.0046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6 -0.0002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  <p:bldP spid="48" grpId="0" animBg="1"/>
      <p:bldP spid="49" grpId="0"/>
      <p:bldP spid="50" grpId="0"/>
      <p:bldP spid="51" grpId="0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5AE-CEBD-9F41-871E-9710F92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(v2: In-Place)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45FB8C-47B2-3D45-B009-8CF9AFE6DFDE}"/>
              </a:ext>
            </a:extLst>
          </p:cNvPr>
          <p:cNvSpPr txBox="1"/>
          <p:nvPr/>
        </p:nvSpPr>
        <p:spPr>
          <a:xfrm>
            <a:off x="322068" y="1268493"/>
            <a:ext cx="5551520" cy="224676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list.length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pivot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choosePivot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partition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(pivot, list)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quickSort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smallerPart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+ pivot +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largerPart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69A81A-451E-4D48-974E-CA2FDC8ABD07}"/>
              </a:ext>
            </a:extLst>
          </p:cNvPr>
          <p:cNvSpPr txBox="1"/>
          <p:nvPr/>
        </p:nvSpPr>
        <p:spPr>
          <a:xfrm>
            <a:off x="370118" y="3821165"/>
            <a:ext cx="21184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2A6F78-1933-5244-9591-32DFB63578D8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FDBA7-0548-2743-86C2-0570D2031632}"/>
              </a:ext>
            </a:extLst>
          </p:cNvPr>
          <p:cNvSpPr txBox="1"/>
          <p:nvPr/>
        </p:nvSpPr>
        <p:spPr>
          <a:xfrm>
            <a:off x="1864241" y="6280997"/>
            <a:ext cx="15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FFF5C8-B76E-6849-9DDF-7B8522B53435}"/>
                  </a:ext>
                </a:extLst>
              </p:cNvPr>
              <p:cNvSpPr txBox="1"/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trust 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sz="1100" dirty="0"/>
                  <a:t>(absurd amount of math to get here)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FFF5C8-B76E-6849-9DDF-7B8522B53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5225768"/>
                <a:ext cx="3749040" cy="538609"/>
              </a:xfrm>
              <a:prstGeom prst="rect">
                <a:avLst/>
              </a:prstGeom>
              <a:blipFill>
                <a:blip r:embed="rId3"/>
                <a:stretch>
                  <a:fillRect l="-1014" t="-4651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4EF407-AA43-8543-9D21-09A703250C2D}"/>
                  </a:ext>
                </a:extLst>
              </p:cNvPr>
              <p:cNvSpPr txBox="1"/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4EF407-AA43-8543-9D21-09A70325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3" y="3643375"/>
                <a:ext cx="3588394" cy="710194"/>
              </a:xfrm>
              <a:prstGeom prst="rect">
                <a:avLst/>
              </a:prstGeom>
              <a:blipFill>
                <a:blip r:embed="rId4"/>
                <a:stretch>
                  <a:fillRect l="-6360" t="-198182" b="-28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CAE46E-48B0-D84F-B2B3-A75B1BEB7BC3}"/>
                  </a:ext>
                </a:extLst>
              </p:cNvPr>
              <p:cNvSpPr txBox="1"/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CAE46E-48B0-D84F-B2B3-A75B1BEB7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45" y="4340669"/>
                <a:ext cx="3588394" cy="976614"/>
              </a:xfrm>
              <a:prstGeom prst="rect">
                <a:avLst/>
              </a:prstGeom>
              <a:blipFill>
                <a:blip r:embed="rId5"/>
                <a:stretch>
                  <a:fillRect l="-18021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64BE7-136E-6046-B58B-B75CF470556B}"/>
                  </a:ext>
                </a:extLst>
              </p:cNvPr>
              <p:cNvSpPr txBox="1"/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64BE7-136E-6046-B58B-B75CF470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33" y="3821165"/>
                <a:ext cx="1062214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3B9FFA-F873-9544-A0D5-825A6523F8F3}"/>
                  </a:ext>
                </a:extLst>
              </p:cNvPr>
              <p:cNvSpPr txBox="1"/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3B9FFA-F873-9544-A0D5-825A6523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58" y="4644310"/>
                <a:ext cx="1467005" cy="369332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Content Placeholder 6">
            <a:extLst>
              <a:ext uri="{FF2B5EF4-FFF2-40B4-BE49-F238E27FC236}">
                <a16:creationId xmlns:a16="http://schemas.microsoft.com/office/drawing/2014/main" id="{FB9197E4-779C-3B47-9B68-BBD7025D4284}"/>
              </a:ext>
            </a:extLst>
          </p:cNvPr>
          <p:cNvGraphicFramePr>
            <a:graphicFrameLocks/>
          </p:cNvGraphicFramePr>
          <p:nvPr/>
        </p:nvGraphicFramePr>
        <p:xfrm>
          <a:off x="5774080" y="5504670"/>
          <a:ext cx="60478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20FF23C5-0CF8-E44D-8526-C2E71253E9DD}"/>
              </a:ext>
            </a:extLst>
          </p:cNvPr>
          <p:cNvSpPr/>
          <p:nvPr/>
        </p:nvSpPr>
        <p:spPr>
          <a:xfrm>
            <a:off x="4476410" y="1310338"/>
            <a:ext cx="2304661" cy="781437"/>
          </a:xfrm>
          <a:prstGeom prst="wedgeRectCallout">
            <a:avLst>
              <a:gd name="adj1" fmla="val -91209"/>
              <a:gd name="adj2" fmla="val 69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choosePivot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algn="ct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 Use one of the pivot selection strategies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C430321E-E22B-1B4F-93F6-21A5CD280F37}"/>
              </a:ext>
            </a:extLst>
          </p:cNvPr>
          <p:cNvSpPr/>
          <p:nvPr/>
        </p:nvSpPr>
        <p:spPr>
          <a:xfrm>
            <a:off x="7169653" y="1990052"/>
            <a:ext cx="2951583" cy="1804183"/>
          </a:xfrm>
          <a:prstGeom prst="wedgeRectCallout">
            <a:avLst>
              <a:gd name="adj1" fmla="val -96411"/>
              <a:gd name="adj2" fmla="val -2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partition: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For in-place Quick Sort, series of swaps to build both partitions at once</a:t>
            </a:r>
          </a:p>
          <a:p>
            <a:pPr marL="171450" indent="-171450" algn="ctr">
              <a:buFontTx/>
              <a:buChar char="-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Tricky part: moving pivot out of the way and moving it back!</a:t>
            </a:r>
          </a:p>
          <a:p>
            <a:pPr marL="171450" indent="-171450" algn="ctr">
              <a:buFontTx/>
              <a:buChar char="-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Similar to Merge Sort divide step: two pointers, only move smaller one</a:t>
            </a:r>
          </a:p>
        </p:txBody>
      </p:sp>
    </p:spTree>
    <p:extLst>
      <p:ext uri="{BB962C8B-B14F-4D97-AF65-F5344CB8AC3E}">
        <p14:creationId xmlns:p14="http://schemas.microsoft.com/office/powerpoint/2010/main" val="1998955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E1B8-85F2-C746-9080-CA74CDEC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3FE672-F6E5-B044-9D3E-A8425BA03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7724"/>
              </p:ext>
            </p:extLst>
          </p:nvPr>
        </p:nvGraphicFramePr>
        <p:xfrm>
          <a:off x="200985" y="1373028"/>
          <a:ext cx="7386107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28">
                  <a:extLst>
                    <a:ext uri="{9D8B030D-6E8A-4147-A177-3AD203B41FA5}">
                      <a16:colId xmlns:a16="http://schemas.microsoft.com/office/drawing/2014/main" val="3023887419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114038677"/>
                    </a:ext>
                  </a:extLst>
                </a:gridCol>
                <a:gridCol w="1390261">
                  <a:extLst>
                    <a:ext uri="{9D8B030D-6E8A-4147-A177-3AD203B41FA5}">
                      <a16:colId xmlns:a16="http://schemas.microsoft.com/office/drawing/2014/main" val="3447760477"/>
                    </a:ext>
                  </a:extLst>
                </a:gridCol>
                <a:gridCol w="1305262">
                  <a:extLst>
                    <a:ext uri="{9D8B030D-6E8A-4147-A177-3AD203B41FA5}">
                      <a16:colId xmlns:a16="http://schemas.microsoft.com/office/drawing/2014/main" val="4003914647"/>
                    </a:ext>
                  </a:extLst>
                </a:gridCol>
                <a:gridCol w="1186011">
                  <a:extLst>
                    <a:ext uri="{9D8B030D-6E8A-4147-A177-3AD203B41FA5}">
                      <a16:colId xmlns:a16="http://schemas.microsoft.com/office/drawing/2014/main" val="2559130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Best-Case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Worst-Case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6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Selection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4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Insertion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1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Heap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2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In-Place Heap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6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Merge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sz="1200" dirty="0" err="1"/>
                        <a:t>Θ</a:t>
                      </a:r>
                      <a:r>
                        <a:rPr lang="en-US" sz="1200" dirty="0"/>
                        <a:t>(n)* 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8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Quick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9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In-place Quick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Θ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nlogn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Θ</a:t>
                      </a:r>
                      <a:r>
                        <a:rPr lang="en-US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349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33044B-ED59-DA4C-A387-E3F8F700F464}"/>
              </a:ext>
            </a:extLst>
          </p:cNvPr>
          <p:cNvSpPr txBox="1"/>
          <p:nvPr/>
        </p:nvSpPr>
        <p:spPr>
          <a:xfrm>
            <a:off x="7740860" y="799902"/>
            <a:ext cx="425015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Java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Actually uses a combination of </a:t>
            </a:r>
            <a:r>
              <a:rPr lang="en-US" sz="2000" i="1" dirty="0"/>
              <a:t>3 different sorts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objects: use Merge Sort* (stable!)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primitives: use Dual Pivot Quick Sort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“reasonably short” array of primitives: use Insertion Sort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Researchers say 48 elements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Key Takeaway: No single sorting algorithm is “the best”!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 sorts have different properties in different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“best sort” is one that is well-suited to your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E45F3-18BE-7542-B67A-467E2EA512C6}"/>
              </a:ext>
            </a:extLst>
          </p:cNvPr>
          <p:cNvSpPr txBox="1"/>
          <p:nvPr/>
        </p:nvSpPr>
        <p:spPr>
          <a:xfrm>
            <a:off x="200985" y="6488668"/>
            <a:ext cx="7092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They actually use Tim Sort, which is very similar to Merge Sort in theory, but has some minor details different</a:t>
            </a:r>
          </a:p>
        </p:txBody>
      </p:sp>
    </p:spTree>
    <p:extLst>
      <p:ext uri="{BB962C8B-B14F-4D97-AF65-F5344CB8AC3E}">
        <p14:creationId xmlns:p14="http://schemas.microsoft.com/office/powerpoint/2010/main" val="13242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12AB1C-9CDE-C048-B4F2-1995B2AD807E}"/>
              </a:ext>
            </a:extLst>
          </p:cNvPr>
          <p:cNvSpPr/>
          <p:nvPr/>
        </p:nvSpPr>
        <p:spPr>
          <a:xfrm>
            <a:off x="539014" y="1337910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89F035-E0A8-2E4F-9235-B142A6421E13}"/>
              </a:ext>
            </a:extLst>
          </p:cNvPr>
          <p:cNvSpPr/>
          <p:nvPr/>
        </p:nvSpPr>
        <p:spPr>
          <a:xfrm>
            <a:off x="539014" y="3954377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806A6-09BA-CF49-B0FC-1FCA6B068A09}"/>
              </a:ext>
            </a:extLst>
          </p:cNvPr>
          <p:cNvSpPr/>
          <p:nvPr/>
        </p:nvSpPr>
        <p:spPr>
          <a:xfrm>
            <a:off x="4349014" y="2568339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C2FE69-A791-454F-B317-ED8CE6EC017A}"/>
              </a:ext>
            </a:extLst>
          </p:cNvPr>
          <p:cNvSpPr/>
          <p:nvPr/>
        </p:nvSpPr>
        <p:spPr>
          <a:xfrm>
            <a:off x="8159014" y="1337909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65A0E2-C6C9-0E47-812E-BD29A021BB54}"/>
              </a:ext>
            </a:extLst>
          </p:cNvPr>
          <p:cNvSpPr/>
          <p:nvPr/>
        </p:nvSpPr>
        <p:spPr>
          <a:xfrm>
            <a:off x="8159014" y="3954376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0C8CB-013C-F74D-AB74-BF4E288BB510}"/>
              </a:ext>
            </a:extLst>
          </p:cNvPr>
          <p:cNvSpPr txBox="1"/>
          <p:nvPr/>
        </p:nvSpPr>
        <p:spPr>
          <a:xfrm>
            <a:off x="1030688" y="1392348"/>
            <a:ext cx="251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Insertion Sort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53CBE-F216-224E-9EA7-A8E5B70CF094}"/>
              </a:ext>
            </a:extLst>
          </p:cNvPr>
          <p:cNvSpPr txBox="1"/>
          <p:nvPr/>
        </p:nvSpPr>
        <p:spPr>
          <a:xfrm>
            <a:off x="363255" y="53385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1: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ITERATIVE IMPROVEMENT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3F1BB-ACD6-BE47-83DC-4C6ACDF34B24}"/>
              </a:ext>
            </a:extLst>
          </p:cNvPr>
          <p:cNvSpPr txBox="1"/>
          <p:nvPr/>
        </p:nvSpPr>
        <p:spPr>
          <a:xfrm>
            <a:off x="4173255" y="53385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2: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IMPOSE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8E379-32FF-0949-BD19-DE43AF1B8ED9}"/>
              </a:ext>
            </a:extLst>
          </p:cNvPr>
          <p:cNvSpPr txBox="1"/>
          <p:nvPr/>
        </p:nvSpPr>
        <p:spPr>
          <a:xfrm>
            <a:off x="7983255" y="53385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3: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DIVIDE AND CONQUER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8DE2A-E90E-AC4C-95EF-DD8575136685}"/>
              </a:ext>
            </a:extLst>
          </p:cNvPr>
          <p:cNvSpPr txBox="1"/>
          <p:nvPr/>
        </p:nvSpPr>
        <p:spPr>
          <a:xfrm>
            <a:off x="995421" y="4028879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Sort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B75CC-D486-D04B-9C22-040A2ABA7AFB}"/>
              </a:ext>
            </a:extLst>
          </p:cNvPr>
          <p:cNvSpPr txBox="1"/>
          <p:nvPr/>
        </p:nvSpPr>
        <p:spPr>
          <a:xfrm>
            <a:off x="5161288" y="265086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Heap Sort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12B31-E0D8-0142-9E2D-6E2AF71C1B28}"/>
              </a:ext>
            </a:extLst>
          </p:cNvPr>
          <p:cNvSpPr txBox="1"/>
          <p:nvPr/>
        </p:nvSpPr>
        <p:spPr>
          <a:xfrm>
            <a:off x="8863695" y="1392348"/>
            <a:ext cx="2084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Merge Sort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63F24-8E7C-A447-8261-CD29DC070B7F}"/>
              </a:ext>
            </a:extLst>
          </p:cNvPr>
          <p:cNvSpPr txBox="1"/>
          <p:nvPr/>
        </p:nvSpPr>
        <p:spPr>
          <a:xfrm>
            <a:off x="8929611" y="4028878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 Sort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79E98-E836-FB40-B590-E985E3E0D38A}"/>
              </a:ext>
            </a:extLst>
          </p:cNvPr>
          <p:cNvSpPr txBox="1"/>
          <p:nvPr/>
        </p:nvSpPr>
        <p:spPr>
          <a:xfrm>
            <a:off x="5185049" y="323067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45F5D-F6B3-6E44-99CD-2DEFE2F317FD}"/>
              </a:ext>
            </a:extLst>
          </p:cNvPr>
          <p:cNvSpPr txBox="1"/>
          <p:nvPr/>
        </p:nvSpPr>
        <p:spPr>
          <a:xfrm>
            <a:off x="5334127" y="352487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/>
              <p:nvPr/>
            </p:nvSpPr>
            <p:spPr>
              <a:xfrm>
                <a:off x="5734495" y="3146535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95" y="3146535"/>
                <a:ext cx="1403525" cy="40011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F8E6B6B-8B1D-F74E-9BD7-110F8C621195}"/>
              </a:ext>
            </a:extLst>
          </p:cNvPr>
          <p:cNvGrpSpPr/>
          <p:nvPr/>
        </p:nvGrpSpPr>
        <p:grpSpPr>
          <a:xfrm>
            <a:off x="8366553" y="3219476"/>
            <a:ext cx="866282" cy="295266"/>
            <a:chOff x="8495951" y="3156192"/>
            <a:chExt cx="1009653" cy="34413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371C1B7-AD1A-8D40-A995-1424733D6EB9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28" name="Graphic 27" descr="Transfer">
              <a:extLst>
                <a:ext uri="{FF2B5EF4-FFF2-40B4-BE49-F238E27FC236}">
                  <a16:creationId xmlns:a16="http://schemas.microsoft.com/office/drawing/2014/main" id="{60E4B60F-4BD4-3944-9A74-9DD3EB1B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CC9D6-F580-E040-BE9B-2649407839A7}"/>
              </a:ext>
            </a:extLst>
          </p:cNvPr>
          <p:cNvGrpSpPr/>
          <p:nvPr/>
        </p:nvGrpSpPr>
        <p:grpSpPr>
          <a:xfrm>
            <a:off x="8345009" y="5842571"/>
            <a:ext cx="909371" cy="295266"/>
            <a:chOff x="9680171" y="3158395"/>
            <a:chExt cx="1059873" cy="344133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64F49C1-B880-B748-B374-48320177DAF9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1" name="Graphic 50" descr="Pin">
              <a:extLst>
                <a:ext uri="{FF2B5EF4-FFF2-40B4-BE49-F238E27FC236}">
                  <a16:creationId xmlns:a16="http://schemas.microsoft.com/office/drawing/2014/main" id="{7E2E0BBE-F9DE-7545-BAA1-50DB74A0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C4B652-21B9-2547-B4FA-4EACE485CEFF}"/>
              </a:ext>
            </a:extLst>
          </p:cNvPr>
          <p:cNvGrpSpPr/>
          <p:nvPr/>
        </p:nvGrpSpPr>
        <p:grpSpPr>
          <a:xfrm>
            <a:off x="4532870" y="4466020"/>
            <a:ext cx="909371" cy="295266"/>
            <a:chOff x="9680171" y="3158395"/>
            <a:chExt cx="1059873" cy="344133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7E68DE7-EB3F-124E-8B13-B90C4CC20AF6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7" name="Graphic 56" descr="Pin">
              <a:extLst>
                <a:ext uri="{FF2B5EF4-FFF2-40B4-BE49-F238E27FC236}">
                  <a16:creationId xmlns:a16="http://schemas.microsoft.com/office/drawing/2014/main" id="{27915EC5-9246-BF46-8696-75B9CC23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B28F4D-C6F6-E546-863E-ECBD5129743D}"/>
              </a:ext>
            </a:extLst>
          </p:cNvPr>
          <p:cNvGrpSpPr/>
          <p:nvPr/>
        </p:nvGrpSpPr>
        <p:grpSpPr>
          <a:xfrm>
            <a:off x="722870" y="5839272"/>
            <a:ext cx="909371" cy="295266"/>
            <a:chOff x="9680171" y="3158395"/>
            <a:chExt cx="1059873" cy="34413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1270221-2F5F-B447-8F6B-D2ED77A91ECA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0" name="Graphic 59" descr="Pin">
              <a:extLst>
                <a:ext uri="{FF2B5EF4-FFF2-40B4-BE49-F238E27FC236}">
                  <a16:creationId xmlns:a16="http://schemas.microsoft.com/office/drawing/2014/main" id="{D1CA7CEE-353C-614A-AEFE-B35ADC32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0FE987-DF9B-8D4E-9A18-82DABAF489E6}"/>
              </a:ext>
            </a:extLst>
          </p:cNvPr>
          <p:cNvGrpSpPr/>
          <p:nvPr/>
        </p:nvGrpSpPr>
        <p:grpSpPr>
          <a:xfrm>
            <a:off x="722869" y="3202741"/>
            <a:ext cx="909371" cy="295266"/>
            <a:chOff x="9680171" y="3158395"/>
            <a:chExt cx="1059873" cy="34413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D11AAFE-2B95-3C48-8C66-3A4C211F183D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3" name="Graphic 62" descr="Pin">
              <a:extLst>
                <a:ext uri="{FF2B5EF4-FFF2-40B4-BE49-F238E27FC236}">
                  <a16:creationId xmlns:a16="http://schemas.microsoft.com/office/drawing/2014/main" id="{05B4564C-59F3-3A49-8AAC-E9221BA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9EEAC-379B-9447-8E65-5E70B10E5DFF}"/>
              </a:ext>
            </a:extLst>
          </p:cNvPr>
          <p:cNvGrpSpPr/>
          <p:nvPr/>
        </p:nvGrpSpPr>
        <p:grpSpPr>
          <a:xfrm>
            <a:off x="1708185" y="3202741"/>
            <a:ext cx="866282" cy="295266"/>
            <a:chOff x="8495951" y="3156192"/>
            <a:chExt cx="1009653" cy="34413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D7CF7CE-DF46-C34B-86B3-C84DEA567A13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66" name="Graphic 65" descr="Transfer">
              <a:extLst>
                <a:ext uri="{FF2B5EF4-FFF2-40B4-BE49-F238E27FC236}">
                  <a16:creationId xmlns:a16="http://schemas.microsoft.com/office/drawing/2014/main" id="{4678B846-7512-4041-A2BF-AFE5B57E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/>
              <p:nvPr/>
            </p:nvSpPr>
            <p:spPr>
              <a:xfrm>
                <a:off x="5733885" y="3455620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85" y="3455620"/>
                <a:ext cx="780983" cy="400110"/>
              </a:xfrm>
              <a:prstGeom prst="rect">
                <a:avLst/>
              </a:prstGeom>
              <a:blipFill>
                <a:blip r:embed="rId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4037F-2815-2644-BD60-2C8B4BBEF167}"/>
              </a:ext>
            </a:extLst>
          </p:cNvPr>
          <p:cNvCxnSpPr/>
          <p:nvPr/>
        </p:nvCxnSpPr>
        <p:spPr>
          <a:xfrm>
            <a:off x="4349014" y="395437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B4CAC9B-6A28-1048-92C5-CAE0DEB90227}"/>
              </a:ext>
            </a:extLst>
          </p:cNvPr>
          <p:cNvSpPr txBox="1"/>
          <p:nvPr/>
        </p:nvSpPr>
        <p:spPr>
          <a:xfrm>
            <a:off x="1367128" y="197683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DEECA8-3922-5643-B33F-950BA34A89E7}"/>
              </a:ext>
            </a:extLst>
          </p:cNvPr>
          <p:cNvSpPr txBox="1"/>
          <p:nvPr/>
        </p:nvSpPr>
        <p:spPr>
          <a:xfrm>
            <a:off x="1516206" y="22710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8E519-851B-D84A-8F41-9B9C5BCA6B58}"/>
              </a:ext>
            </a:extLst>
          </p:cNvPr>
          <p:cNvCxnSpPr/>
          <p:nvPr/>
        </p:nvCxnSpPr>
        <p:spPr>
          <a:xfrm>
            <a:off x="531093" y="2700536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BE5ED16-7F85-1945-B07E-9F390E79D591}"/>
              </a:ext>
            </a:extLst>
          </p:cNvPr>
          <p:cNvSpPr txBox="1"/>
          <p:nvPr/>
        </p:nvSpPr>
        <p:spPr>
          <a:xfrm>
            <a:off x="1373067" y="4604411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061961-E675-6E46-9297-7E32CFED9A0D}"/>
              </a:ext>
            </a:extLst>
          </p:cNvPr>
          <p:cNvSpPr txBox="1"/>
          <p:nvPr/>
        </p:nvSpPr>
        <p:spPr>
          <a:xfrm>
            <a:off x="1522145" y="48986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E04FB9D-4EF1-B449-AA0C-EDAF0ED3D57F}"/>
              </a:ext>
            </a:extLst>
          </p:cNvPr>
          <p:cNvCxnSpPr/>
          <p:nvPr/>
        </p:nvCxnSpPr>
        <p:spPr>
          <a:xfrm>
            <a:off x="537032" y="5328112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CE3051-5A3E-6848-B1CE-8A8AA44D22ED}"/>
              </a:ext>
            </a:extLst>
          </p:cNvPr>
          <p:cNvSpPr txBox="1"/>
          <p:nvPr/>
        </p:nvSpPr>
        <p:spPr>
          <a:xfrm>
            <a:off x="8985463" y="462774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08F5D6-7D35-ED49-BEB5-FEB5F7410381}"/>
              </a:ext>
            </a:extLst>
          </p:cNvPr>
          <p:cNvSpPr txBox="1"/>
          <p:nvPr/>
        </p:nvSpPr>
        <p:spPr>
          <a:xfrm>
            <a:off x="9134541" y="492194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/>
              <p:nvPr/>
            </p:nvSpPr>
            <p:spPr>
              <a:xfrm>
                <a:off x="9568269" y="453666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269" y="4536668"/>
                <a:ext cx="1330718" cy="4070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/>
              <p:nvPr/>
            </p:nvSpPr>
            <p:spPr>
              <a:xfrm>
                <a:off x="9534299" y="4852690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99" y="4852690"/>
                <a:ext cx="1403525" cy="400110"/>
              </a:xfrm>
              <a:prstGeom prst="rect">
                <a:avLst/>
              </a:prstGeom>
              <a:blipFill>
                <a:blip r:embed="rId11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AC396F5-0121-8642-BEB5-C3A4EF5D8531}"/>
              </a:ext>
            </a:extLst>
          </p:cNvPr>
          <p:cNvCxnSpPr/>
          <p:nvPr/>
        </p:nvCxnSpPr>
        <p:spPr>
          <a:xfrm>
            <a:off x="8149428" y="535144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4F3FDD1-FD14-824D-BBCB-DA4027787AC1}"/>
              </a:ext>
            </a:extLst>
          </p:cNvPr>
          <p:cNvSpPr txBox="1"/>
          <p:nvPr/>
        </p:nvSpPr>
        <p:spPr>
          <a:xfrm>
            <a:off x="8982731" y="1979779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A0FB4C-2D4B-AF44-9E41-1961255F73D6}"/>
              </a:ext>
            </a:extLst>
          </p:cNvPr>
          <p:cNvSpPr txBox="1"/>
          <p:nvPr/>
        </p:nvSpPr>
        <p:spPr>
          <a:xfrm>
            <a:off x="9131809" y="22739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/>
              <p:nvPr/>
            </p:nvSpPr>
            <p:spPr>
              <a:xfrm>
                <a:off x="9532177" y="1895639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77" y="1895639"/>
                <a:ext cx="1403525" cy="400110"/>
              </a:xfrm>
              <a:prstGeom prst="rect">
                <a:avLst/>
              </a:prstGeom>
              <a:blipFill>
                <a:blip r:embed="rId1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/>
              <p:nvPr/>
            </p:nvSpPr>
            <p:spPr>
              <a:xfrm>
                <a:off x="9531567" y="2204724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67" y="2204724"/>
                <a:ext cx="1403525" cy="400110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6FF0887-B5F3-9842-B842-1A5962444534}"/>
              </a:ext>
            </a:extLst>
          </p:cNvPr>
          <p:cNvCxnSpPr/>
          <p:nvPr/>
        </p:nvCxnSpPr>
        <p:spPr>
          <a:xfrm>
            <a:off x="8146696" y="2703480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/>
              <p:nvPr/>
            </p:nvSpPr>
            <p:spPr>
              <a:xfrm>
                <a:off x="1986571" y="1904090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71" y="1904090"/>
                <a:ext cx="1330718" cy="407099"/>
              </a:xfrm>
              <a:prstGeom prst="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/>
              <p:nvPr/>
            </p:nvSpPr>
            <p:spPr>
              <a:xfrm>
                <a:off x="1981576" y="2204724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2204724"/>
                <a:ext cx="1330718" cy="40709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/>
              <p:nvPr/>
            </p:nvSpPr>
            <p:spPr>
              <a:xfrm>
                <a:off x="1981576" y="452172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4521728"/>
                <a:ext cx="1330718" cy="407099"/>
              </a:xfrm>
              <a:prstGeom prst="rect">
                <a:avLst/>
              </a:prstGeom>
              <a:blipFill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/>
              <p:nvPr/>
            </p:nvSpPr>
            <p:spPr>
              <a:xfrm>
                <a:off x="1966993" y="4813105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93" y="4813105"/>
                <a:ext cx="1330718" cy="407099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A4E7C87-423A-034D-BEE7-242A1431ACB5}"/>
              </a:ext>
            </a:extLst>
          </p:cNvPr>
          <p:cNvSpPr txBox="1"/>
          <p:nvPr/>
        </p:nvSpPr>
        <p:spPr>
          <a:xfrm>
            <a:off x="595985" y="5450398"/>
            <a:ext cx="3344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Minimizes array writes, otherwise never preferred.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A99762C-D2C7-2042-8782-8692E85349C1}"/>
              </a:ext>
            </a:extLst>
          </p:cNvPr>
          <p:cNvSpPr txBox="1"/>
          <p:nvPr/>
        </p:nvSpPr>
        <p:spPr>
          <a:xfrm>
            <a:off x="560653" y="2822823"/>
            <a:ext cx="3473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Simple, stable, low-overhead, great if already sorted.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F353AD-433A-3B44-82D8-FEB67942072F}"/>
              </a:ext>
            </a:extLst>
          </p:cNvPr>
          <p:cNvSpPr txBox="1"/>
          <p:nvPr/>
        </p:nvSpPr>
        <p:spPr>
          <a:xfrm>
            <a:off x="4532870" y="4057135"/>
            <a:ext cx="156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Always good runtimes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096B08-2057-8B49-A176-091F7D26B6A4}"/>
              </a:ext>
            </a:extLst>
          </p:cNvPr>
          <p:cNvSpPr txBox="1"/>
          <p:nvPr/>
        </p:nvSpPr>
        <p:spPr>
          <a:xfrm>
            <a:off x="8356337" y="2807208"/>
            <a:ext cx="304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Stable, very reliable! In-place variant is slower.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8549992-4A17-B547-8CF6-3294A3A283A6}"/>
              </a:ext>
            </a:extLst>
          </p:cNvPr>
          <p:cNvSpPr txBox="1"/>
          <p:nvPr/>
        </p:nvSpPr>
        <p:spPr>
          <a:xfrm>
            <a:off x="8173884" y="5450398"/>
            <a:ext cx="3478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Fastest in practice (constant factors), bad worst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/>
              <p:nvPr/>
            </p:nvSpPr>
            <p:spPr>
              <a:xfrm>
                <a:off x="10964126" y="3238663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3238663"/>
                <a:ext cx="599844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DCDBAA22-26E5-D84C-9328-957EB16C58AA}"/>
              </a:ext>
            </a:extLst>
          </p:cNvPr>
          <p:cNvSpPr txBox="1"/>
          <p:nvPr/>
        </p:nvSpPr>
        <p:spPr>
          <a:xfrm>
            <a:off x="10529765" y="327081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/>
              <p:nvPr/>
            </p:nvSpPr>
            <p:spPr>
              <a:xfrm>
                <a:off x="10964126" y="5872613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5872613"/>
                <a:ext cx="591829" cy="307777"/>
              </a:xfrm>
              <a:prstGeom prst="rect">
                <a:avLst/>
              </a:prstGeom>
              <a:blipFill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F2B36D75-E14A-2140-8786-986719529C19}"/>
              </a:ext>
            </a:extLst>
          </p:cNvPr>
          <p:cNvSpPr txBox="1"/>
          <p:nvPr/>
        </p:nvSpPr>
        <p:spPr>
          <a:xfrm>
            <a:off x="10529765" y="590476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/>
              <p:nvPr/>
            </p:nvSpPr>
            <p:spPr>
              <a:xfrm>
                <a:off x="7163889" y="4497854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89" y="4497854"/>
                <a:ext cx="591829" cy="307777"/>
              </a:xfrm>
              <a:prstGeom prst="rect">
                <a:avLst/>
              </a:prstGeom>
              <a:blipFill>
                <a:blip r:embed="rId2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76E5E2D6-3B92-854B-B53C-6C85A5148A44}"/>
              </a:ext>
            </a:extLst>
          </p:cNvPr>
          <p:cNvSpPr txBox="1"/>
          <p:nvPr/>
        </p:nvSpPr>
        <p:spPr>
          <a:xfrm>
            <a:off x="6729528" y="4530006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/>
              <p:nvPr/>
            </p:nvSpPr>
            <p:spPr>
              <a:xfrm>
                <a:off x="3341987" y="5894980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7" y="5894980"/>
                <a:ext cx="591829" cy="307777"/>
              </a:xfrm>
              <a:prstGeom prst="rect">
                <a:avLst/>
              </a:prstGeom>
              <a:blipFill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7A486873-4B1D-4B4B-871F-A3EBDFA579D7}"/>
              </a:ext>
            </a:extLst>
          </p:cNvPr>
          <p:cNvSpPr txBox="1"/>
          <p:nvPr/>
        </p:nvSpPr>
        <p:spPr>
          <a:xfrm>
            <a:off x="2907626" y="5927132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/>
              <p:nvPr/>
            </p:nvSpPr>
            <p:spPr>
              <a:xfrm>
                <a:off x="3347371" y="3244517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71" y="3244517"/>
                <a:ext cx="591829" cy="307777"/>
              </a:xfrm>
              <a:prstGeom prst="rect">
                <a:avLst/>
              </a:prstGeom>
              <a:blipFill>
                <a:blip r:embed="rId2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416853EC-41D9-5848-BDE0-9DB8DFC60349}"/>
              </a:ext>
            </a:extLst>
          </p:cNvPr>
          <p:cNvSpPr txBox="1"/>
          <p:nvPr/>
        </p:nvSpPr>
        <p:spPr>
          <a:xfrm>
            <a:off x="2913010" y="3276669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892480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12AB1C-9CDE-C048-B4F2-1995B2AD807E}"/>
              </a:ext>
            </a:extLst>
          </p:cNvPr>
          <p:cNvSpPr/>
          <p:nvPr/>
        </p:nvSpPr>
        <p:spPr>
          <a:xfrm>
            <a:off x="539014" y="-308010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89F035-E0A8-2E4F-9235-B142A6421E13}"/>
              </a:ext>
            </a:extLst>
          </p:cNvPr>
          <p:cNvSpPr/>
          <p:nvPr/>
        </p:nvSpPr>
        <p:spPr>
          <a:xfrm>
            <a:off x="539014" y="2308457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806A6-09BA-CF49-B0FC-1FCA6B068A09}"/>
              </a:ext>
            </a:extLst>
          </p:cNvPr>
          <p:cNvSpPr/>
          <p:nvPr/>
        </p:nvSpPr>
        <p:spPr>
          <a:xfrm>
            <a:off x="4349014" y="922419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C2FE69-A791-454F-B317-ED8CE6EC017A}"/>
              </a:ext>
            </a:extLst>
          </p:cNvPr>
          <p:cNvSpPr/>
          <p:nvPr/>
        </p:nvSpPr>
        <p:spPr>
          <a:xfrm>
            <a:off x="8159014" y="-308011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65A0E2-C6C9-0E47-812E-BD29A021BB54}"/>
              </a:ext>
            </a:extLst>
          </p:cNvPr>
          <p:cNvSpPr/>
          <p:nvPr/>
        </p:nvSpPr>
        <p:spPr>
          <a:xfrm>
            <a:off x="8159014" y="2308456"/>
            <a:ext cx="3493972" cy="2281189"/>
          </a:xfrm>
          <a:prstGeom prst="roundRect">
            <a:avLst>
              <a:gd name="adj" fmla="val 71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0C8CB-013C-F74D-AB74-BF4E288BB510}"/>
              </a:ext>
            </a:extLst>
          </p:cNvPr>
          <p:cNvSpPr txBox="1"/>
          <p:nvPr/>
        </p:nvSpPr>
        <p:spPr>
          <a:xfrm>
            <a:off x="1030688" y="-253572"/>
            <a:ext cx="251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Insertion Sort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53CBE-F216-224E-9EA7-A8E5B70CF094}"/>
              </a:ext>
            </a:extLst>
          </p:cNvPr>
          <p:cNvSpPr txBox="1"/>
          <p:nvPr/>
        </p:nvSpPr>
        <p:spPr>
          <a:xfrm>
            <a:off x="363255" y="-111207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1: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ITERATIVE IMPROVEMENT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3F1BB-ACD6-BE47-83DC-4C6ACDF34B24}"/>
              </a:ext>
            </a:extLst>
          </p:cNvPr>
          <p:cNvSpPr txBox="1"/>
          <p:nvPr/>
        </p:nvSpPr>
        <p:spPr>
          <a:xfrm>
            <a:off x="4173255" y="-111207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2: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IMPOSE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8E379-32FF-0949-BD19-DE43AF1B8ED9}"/>
              </a:ext>
            </a:extLst>
          </p:cNvPr>
          <p:cNvSpPr txBox="1"/>
          <p:nvPr/>
        </p:nvSpPr>
        <p:spPr>
          <a:xfrm>
            <a:off x="7983255" y="-1112070"/>
            <a:ext cx="384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3:</a:t>
            </a:r>
          </a:p>
          <a:p>
            <a:pPr algn="ctr"/>
            <a:r>
              <a:rPr lang="en-US" sz="1600" spc="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DIVIDE AND CONQUER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8DE2A-E90E-AC4C-95EF-DD8575136685}"/>
              </a:ext>
            </a:extLst>
          </p:cNvPr>
          <p:cNvSpPr txBox="1"/>
          <p:nvPr/>
        </p:nvSpPr>
        <p:spPr>
          <a:xfrm>
            <a:off x="995421" y="2382959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Sort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B75CC-D486-D04B-9C22-040A2ABA7AFB}"/>
              </a:ext>
            </a:extLst>
          </p:cNvPr>
          <p:cNvSpPr txBox="1"/>
          <p:nvPr/>
        </p:nvSpPr>
        <p:spPr>
          <a:xfrm>
            <a:off x="5161288" y="100494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Heap Sort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12B31-E0D8-0142-9E2D-6E2AF71C1B28}"/>
              </a:ext>
            </a:extLst>
          </p:cNvPr>
          <p:cNvSpPr txBox="1"/>
          <p:nvPr/>
        </p:nvSpPr>
        <p:spPr>
          <a:xfrm>
            <a:off x="8863695" y="-253572"/>
            <a:ext cx="2084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Merge Sort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63F24-8E7C-A447-8261-CD29DC070B7F}"/>
              </a:ext>
            </a:extLst>
          </p:cNvPr>
          <p:cNvSpPr txBox="1"/>
          <p:nvPr/>
        </p:nvSpPr>
        <p:spPr>
          <a:xfrm>
            <a:off x="8929611" y="2382958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 Sort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79E98-E836-FB40-B590-E985E3E0D38A}"/>
              </a:ext>
            </a:extLst>
          </p:cNvPr>
          <p:cNvSpPr txBox="1"/>
          <p:nvPr/>
        </p:nvSpPr>
        <p:spPr>
          <a:xfrm>
            <a:off x="5185049" y="158475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45F5D-F6B3-6E44-99CD-2DEFE2F317FD}"/>
              </a:ext>
            </a:extLst>
          </p:cNvPr>
          <p:cNvSpPr txBox="1"/>
          <p:nvPr/>
        </p:nvSpPr>
        <p:spPr>
          <a:xfrm>
            <a:off x="5334127" y="18789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/>
              <p:nvPr/>
            </p:nvSpPr>
            <p:spPr>
              <a:xfrm>
                <a:off x="5734495" y="1500615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3C2DEA-1F7F-3F4C-88EF-5A997DE1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95" y="1500615"/>
                <a:ext cx="1403525" cy="400110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F8E6B6B-8B1D-F74E-9BD7-110F8C621195}"/>
              </a:ext>
            </a:extLst>
          </p:cNvPr>
          <p:cNvGrpSpPr/>
          <p:nvPr/>
        </p:nvGrpSpPr>
        <p:grpSpPr>
          <a:xfrm>
            <a:off x="8366553" y="1573556"/>
            <a:ext cx="866282" cy="295266"/>
            <a:chOff x="8495951" y="3156192"/>
            <a:chExt cx="1009653" cy="34413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371C1B7-AD1A-8D40-A995-1424733D6EB9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28" name="Graphic 27" descr="Transfer">
              <a:extLst>
                <a:ext uri="{FF2B5EF4-FFF2-40B4-BE49-F238E27FC236}">
                  <a16:creationId xmlns:a16="http://schemas.microsoft.com/office/drawing/2014/main" id="{60E4B60F-4BD4-3944-9A74-9DD3EB1B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CC9D6-F580-E040-BE9B-2649407839A7}"/>
              </a:ext>
            </a:extLst>
          </p:cNvPr>
          <p:cNvGrpSpPr/>
          <p:nvPr/>
        </p:nvGrpSpPr>
        <p:grpSpPr>
          <a:xfrm>
            <a:off x="8345009" y="4196651"/>
            <a:ext cx="909371" cy="295266"/>
            <a:chOff x="9680171" y="3158395"/>
            <a:chExt cx="1059873" cy="344133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64F49C1-B880-B748-B374-48320177DAF9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1" name="Graphic 50" descr="Pin">
              <a:extLst>
                <a:ext uri="{FF2B5EF4-FFF2-40B4-BE49-F238E27FC236}">
                  <a16:creationId xmlns:a16="http://schemas.microsoft.com/office/drawing/2014/main" id="{7E2E0BBE-F9DE-7545-BAA1-50DB74A0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C4B652-21B9-2547-B4FA-4EACE485CEFF}"/>
              </a:ext>
            </a:extLst>
          </p:cNvPr>
          <p:cNvGrpSpPr/>
          <p:nvPr/>
        </p:nvGrpSpPr>
        <p:grpSpPr>
          <a:xfrm>
            <a:off x="4532870" y="2820100"/>
            <a:ext cx="909371" cy="295266"/>
            <a:chOff x="9680171" y="3158395"/>
            <a:chExt cx="1059873" cy="344133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7E68DE7-EB3F-124E-8B13-B90C4CC20AF6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57" name="Graphic 56" descr="Pin">
              <a:extLst>
                <a:ext uri="{FF2B5EF4-FFF2-40B4-BE49-F238E27FC236}">
                  <a16:creationId xmlns:a16="http://schemas.microsoft.com/office/drawing/2014/main" id="{27915EC5-9246-BF46-8696-75B9CC23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B28F4D-C6F6-E546-863E-ECBD5129743D}"/>
              </a:ext>
            </a:extLst>
          </p:cNvPr>
          <p:cNvGrpSpPr/>
          <p:nvPr/>
        </p:nvGrpSpPr>
        <p:grpSpPr>
          <a:xfrm>
            <a:off x="722870" y="4193352"/>
            <a:ext cx="909371" cy="295266"/>
            <a:chOff x="9680171" y="3158395"/>
            <a:chExt cx="1059873" cy="34413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1270221-2F5F-B447-8F6B-D2ED77A91ECA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0" name="Graphic 59" descr="Pin">
              <a:extLst>
                <a:ext uri="{FF2B5EF4-FFF2-40B4-BE49-F238E27FC236}">
                  <a16:creationId xmlns:a16="http://schemas.microsoft.com/office/drawing/2014/main" id="{D1CA7CEE-353C-614A-AEFE-B35ADC32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0FE987-DF9B-8D4E-9A18-82DABAF489E6}"/>
              </a:ext>
            </a:extLst>
          </p:cNvPr>
          <p:cNvGrpSpPr/>
          <p:nvPr/>
        </p:nvGrpSpPr>
        <p:grpSpPr>
          <a:xfrm>
            <a:off x="722869" y="1556821"/>
            <a:ext cx="909371" cy="295266"/>
            <a:chOff x="9680171" y="3158395"/>
            <a:chExt cx="1059873" cy="34413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D11AAFE-2B95-3C48-8C66-3A4C211F183D}"/>
                </a:ext>
              </a:extLst>
            </p:cNvPr>
            <p:cNvSpPr/>
            <p:nvPr/>
          </p:nvSpPr>
          <p:spPr>
            <a:xfrm>
              <a:off x="9680171" y="3158395"/>
              <a:ext cx="1059873" cy="34413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IN-PLACE</a:t>
              </a:r>
            </a:p>
          </p:txBody>
        </p:sp>
        <p:pic>
          <p:nvPicPr>
            <p:cNvPr id="63" name="Graphic 62" descr="Pin">
              <a:extLst>
                <a:ext uri="{FF2B5EF4-FFF2-40B4-BE49-F238E27FC236}">
                  <a16:creationId xmlns:a16="http://schemas.microsoft.com/office/drawing/2014/main" id="{05B4564C-59F3-3A49-8AAC-E9221BA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8685" y="3223323"/>
              <a:ext cx="206588" cy="20658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9EEAC-379B-9447-8E65-5E70B10E5DFF}"/>
              </a:ext>
            </a:extLst>
          </p:cNvPr>
          <p:cNvGrpSpPr/>
          <p:nvPr/>
        </p:nvGrpSpPr>
        <p:grpSpPr>
          <a:xfrm>
            <a:off x="1708185" y="1556821"/>
            <a:ext cx="866282" cy="295266"/>
            <a:chOff x="8495951" y="3156192"/>
            <a:chExt cx="1009653" cy="34413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D7CF7CE-DF46-C34B-86B3-C84DEA567A13}"/>
                </a:ext>
              </a:extLst>
            </p:cNvPr>
            <p:cNvSpPr/>
            <p:nvPr/>
          </p:nvSpPr>
          <p:spPr>
            <a:xfrm>
              <a:off x="8495951" y="3156192"/>
              <a:ext cx="1009653" cy="3441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dirty="0"/>
                <a:t>STABLE</a:t>
              </a:r>
            </a:p>
          </p:txBody>
        </p:sp>
        <p:pic>
          <p:nvPicPr>
            <p:cNvPr id="66" name="Graphic 65" descr="Transfer">
              <a:extLst>
                <a:ext uri="{FF2B5EF4-FFF2-40B4-BE49-F238E27FC236}">
                  <a16:creationId xmlns:a16="http://schemas.microsoft.com/office/drawing/2014/main" id="{4678B846-7512-4041-A2BF-AFE5B57E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09678" y="3221251"/>
              <a:ext cx="210732" cy="21073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/>
              <p:nvPr/>
            </p:nvSpPr>
            <p:spPr>
              <a:xfrm>
                <a:off x="5733885" y="1809700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C8C32E-7719-9C45-9A5D-34239C60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85" y="1809700"/>
                <a:ext cx="780983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4037F-2815-2644-BD60-2C8B4BBEF167}"/>
              </a:ext>
            </a:extLst>
          </p:cNvPr>
          <p:cNvCxnSpPr/>
          <p:nvPr/>
        </p:nvCxnSpPr>
        <p:spPr>
          <a:xfrm>
            <a:off x="4349014" y="230845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B4CAC9B-6A28-1048-92C5-CAE0DEB90227}"/>
              </a:ext>
            </a:extLst>
          </p:cNvPr>
          <p:cNvSpPr txBox="1"/>
          <p:nvPr/>
        </p:nvSpPr>
        <p:spPr>
          <a:xfrm>
            <a:off x="1367128" y="33091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DEECA8-3922-5643-B33F-950BA34A89E7}"/>
              </a:ext>
            </a:extLst>
          </p:cNvPr>
          <p:cNvSpPr txBox="1"/>
          <p:nvPr/>
        </p:nvSpPr>
        <p:spPr>
          <a:xfrm>
            <a:off x="1516206" y="62511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8E519-851B-D84A-8F41-9B9C5BCA6B58}"/>
              </a:ext>
            </a:extLst>
          </p:cNvPr>
          <p:cNvCxnSpPr/>
          <p:nvPr/>
        </p:nvCxnSpPr>
        <p:spPr>
          <a:xfrm>
            <a:off x="531093" y="1054616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BE5ED16-7F85-1945-B07E-9F390E79D591}"/>
              </a:ext>
            </a:extLst>
          </p:cNvPr>
          <p:cNvSpPr txBox="1"/>
          <p:nvPr/>
        </p:nvSpPr>
        <p:spPr>
          <a:xfrm>
            <a:off x="1373067" y="2958491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061961-E675-6E46-9297-7E32CFED9A0D}"/>
              </a:ext>
            </a:extLst>
          </p:cNvPr>
          <p:cNvSpPr txBox="1"/>
          <p:nvPr/>
        </p:nvSpPr>
        <p:spPr>
          <a:xfrm>
            <a:off x="1522145" y="325268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E04FB9D-4EF1-B449-AA0C-EDAF0ED3D57F}"/>
              </a:ext>
            </a:extLst>
          </p:cNvPr>
          <p:cNvCxnSpPr/>
          <p:nvPr/>
        </p:nvCxnSpPr>
        <p:spPr>
          <a:xfrm>
            <a:off x="537032" y="3682192"/>
            <a:ext cx="349397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CE3051-5A3E-6848-B1CE-8A8AA44D22ED}"/>
              </a:ext>
            </a:extLst>
          </p:cNvPr>
          <p:cNvSpPr txBox="1"/>
          <p:nvPr/>
        </p:nvSpPr>
        <p:spPr>
          <a:xfrm>
            <a:off x="8985463" y="2981825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08F5D6-7D35-ED49-BEB5-FEB5F7410381}"/>
              </a:ext>
            </a:extLst>
          </p:cNvPr>
          <p:cNvSpPr txBox="1"/>
          <p:nvPr/>
        </p:nvSpPr>
        <p:spPr>
          <a:xfrm>
            <a:off x="9134541" y="327602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/>
              <p:nvPr/>
            </p:nvSpPr>
            <p:spPr>
              <a:xfrm>
                <a:off x="9568269" y="289074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21870C-6BAF-3246-9021-B31D3B261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269" y="2890748"/>
                <a:ext cx="1330718" cy="4070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/>
              <p:nvPr/>
            </p:nvSpPr>
            <p:spPr>
              <a:xfrm>
                <a:off x="9534299" y="3206770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7B1788-333D-8B40-886B-7A619CED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99" y="3206770"/>
                <a:ext cx="1403525" cy="400110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AC396F5-0121-8642-BEB5-C3A4EF5D8531}"/>
              </a:ext>
            </a:extLst>
          </p:cNvPr>
          <p:cNvCxnSpPr/>
          <p:nvPr/>
        </p:nvCxnSpPr>
        <p:spPr>
          <a:xfrm>
            <a:off x="8149428" y="3705526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4F3FDD1-FD14-824D-BBCB-DA4027787AC1}"/>
              </a:ext>
            </a:extLst>
          </p:cNvPr>
          <p:cNvSpPr txBox="1"/>
          <p:nvPr/>
        </p:nvSpPr>
        <p:spPr>
          <a:xfrm>
            <a:off x="8982731" y="333859"/>
            <a:ext cx="612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WORST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A0FB4C-2D4B-AF44-9E41-1961255F73D6}"/>
              </a:ext>
            </a:extLst>
          </p:cNvPr>
          <p:cNvSpPr txBox="1"/>
          <p:nvPr/>
        </p:nvSpPr>
        <p:spPr>
          <a:xfrm>
            <a:off x="9131809" y="62805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/>
              <p:nvPr/>
            </p:nvSpPr>
            <p:spPr>
              <a:xfrm>
                <a:off x="9532177" y="249719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C769E9-9FB4-B040-99B9-5F93A8EF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77" y="249719"/>
                <a:ext cx="1403525" cy="4001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/>
              <p:nvPr/>
            </p:nvSpPr>
            <p:spPr>
              <a:xfrm>
                <a:off x="9531567" y="558804"/>
                <a:ext cx="1403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8A05EC-BAA6-5248-965E-048128E47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67" y="558804"/>
                <a:ext cx="1403525" cy="400110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6FF0887-B5F3-9842-B842-1A5962444534}"/>
              </a:ext>
            </a:extLst>
          </p:cNvPr>
          <p:cNvCxnSpPr/>
          <p:nvPr/>
        </p:nvCxnSpPr>
        <p:spPr>
          <a:xfrm>
            <a:off x="8146696" y="1057560"/>
            <a:ext cx="3493972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/>
              <p:nvPr/>
            </p:nvSpPr>
            <p:spPr>
              <a:xfrm>
                <a:off x="1986571" y="258170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456DD-5E4D-9C40-8CCE-039EDE09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71" y="258170"/>
                <a:ext cx="1330718" cy="4070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/>
              <p:nvPr/>
            </p:nvSpPr>
            <p:spPr>
              <a:xfrm>
                <a:off x="1981576" y="558804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75B277A-3428-4A4F-913A-F5819D1E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558804"/>
                <a:ext cx="1330718" cy="407099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/>
              <p:nvPr/>
            </p:nvSpPr>
            <p:spPr>
              <a:xfrm>
                <a:off x="1981576" y="2875808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E997BA-3FB1-2940-A7D9-5D773603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6" y="2875808"/>
                <a:ext cx="1330718" cy="40709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/>
              <p:nvPr/>
            </p:nvSpPr>
            <p:spPr>
              <a:xfrm>
                <a:off x="1966993" y="3167185"/>
                <a:ext cx="13307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E52A263-29C4-0A4A-AE62-B077CDB4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93" y="3167185"/>
                <a:ext cx="1330718" cy="407099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A4E7C87-423A-034D-BEE7-242A1431ACB5}"/>
              </a:ext>
            </a:extLst>
          </p:cNvPr>
          <p:cNvSpPr txBox="1"/>
          <p:nvPr/>
        </p:nvSpPr>
        <p:spPr>
          <a:xfrm>
            <a:off x="595985" y="3804478"/>
            <a:ext cx="3344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Minimizes array writes, otherwise never preferred.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A99762C-D2C7-2042-8782-8692E85349C1}"/>
              </a:ext>
            </a:extLst>
          </p:cNvPr>
          <p:cNvSpPr txBox="1"/>
          <p:nvPr/>
        </p:nvSpPr>
        <p:spPr>
          <a:xfrm>
            <a:off x="560653" y="1176903"/>
            <a:ext cx="3473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Simple, stable, low-overhead, great if already sorted.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F353AD-433A-3B44-82D8-FEB67942072F}"/>
              </a:ext>
            </a:extLst>
          </p:cNvPr>
          <p:cNvSpPr txBox="1"/>
          <p:nvPr/>
        </p:nvSpPr>
        <p:spPr>
          <a:xfrm>
            <a:off x="4532870" y="2411215"/>
            <a:ext cx="156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Always good runtimes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096B08-2057-8B49-A176-091F7D26B6A4}"/>
              </a:ext>
            </a:extLst>
          </p:cNvPr>
          <p:cNvSpPr txBox="1"/>
          <p:nvPr/>
        </p:nvSpPr>
        <p:spPr>
          <a:xfrm>
            <a:off x="8356337" y="1161288"/>
            <a:ext cx="304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Stable, very reliable! In-place variant is slower.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8549992-4A17-B547-8CF6-3294A3A283A6}"/>
              </a:ext>
            </a:extLst>
          </p:cNvPr>
          <p:cNvSpPr txBox="1"/>
          <p:nvPr/>
        </p:nvSpPr>
        <p:spPr>
          <a:xfrm>
            <a:off x="8173884" y="3804478"/>
            <a:ext cx="3478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Fastest in practice (constant factors), bad worst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/>
              <p:nvPr/>
            </p:nvSpPr>
            <p:spPr>
              <a:xfrm>
                <a:off x="10964126" y="1592743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65A689-E68B-C546-B9F7-634EBD73D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1592743"/>
                <a:ext cx="599844" cy="307777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DCDBAA22-26E5-D84C-9328-957EB16C58AA}"/>
              </a:ext>
            </a:extLst>
          </p:cNvPr>
          <p:cNvSpPr txBox="1"/>
          <p:nvPr/>
        </p:nvSpPr>
        <p:spPr>
          <a:xfrm>
            <a:off x="10529765" y="162489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/>
              <p:nvPr/>
            </p:nvSpPr>
            <p:spPr>
              <a:xfrm>
                <a:off x="10964126" y="4226693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61C684-F7C2-AC43-9A6F-8915C837C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126" y="4226693"/>
                <a:ext cx="591829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F2B36D75-E14A-2140-8786-986719529C19}"/>
              </a:ext>
            </a:extLst>
          </p:cNvPr>
          <p:cNvSpPr txBox="1"/>
          <p:nvPr/>
        </p:nvSpPr>
        <p:spPr>
          <a:xfrm>
            <a:off x="10529765" y="4258845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/>
              <p:nvPr/>
            </p:nvSpPr>
            <p:spPr>
              <a:xfrm>
                <a:off x="7163889" y="2851934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41F3BA-2BA6-A641-9B34-3D59B588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89" y="2851934"/>
                <a:ext cx="591829" cy="307777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76E5E2D6-3B92-854B-B53C-6C85A5148A44}"/>
              </a:ext>
            </a:extLst>
          </p:cNvPr>
          <p:cNvSpPr txBox="1"/>
          <p:nvPr/>
        </p:nvSpPr>
        <p:spPr>
          <a:xfrm>
            <a:off x="6729528" y="2884086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/>
              <p:nvPr/>
            </p:nvSpPr>
            <p:spPr>
              <a:xfrm>
                <a:off x="3341987" y="4249060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70423A6-2862-AD40-B670-C920BE10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7" y="4249060"/>
                <a:ext cx="591829" cy="307777"/>
              </a:xfrm>
              <a:prstGeom prst="rect">
                <a:avLst/>
              </a:prstGeom>
              <a:blipFill>
                <a:blip r:embed="rId2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7A486873-4B1D-4B4B-871F-A3EBDFA579D7}"/>
              </a:ext>
            </a:extLst>
          </p:cNvPr>
          <p:cNvSpPr txBox="1"/>
          <p:nvPr/>
        </p:nvSpPr>
        <p:spPr>
          <a:xfrm>
            <a:off x="2907626" y="4281212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/>
              <p:nvPr/>
            </p:nvSpPr>
            <p:spPr>
              <a:xfrm>
                <a:off x="3347371" y="1598597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B84836-BF82-4348-B25F-AF0B6247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71" y="1598597"/>
                <a:ext cx="591829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416853EC-41D9-5848-BDE0-9DB8DFC60349}"/>
              </a:ext>
            </a:extLst>
          </p:cNvPr>
          <p:cNvSpPr txBox="1"/>
          <p:nvPr/>
        </p:nvSpPr>
        <p:spPr>
          <a:xfrm>
            <a:off x="2913010" y="1630749"/>
            <a:ext cx="546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FD453-ADF3-E34A-8966-92658C926160}"/>
              </a:ext>
            </a:extLst>
          </p:cNvPr>
          <p:cNvSpPr txBox="1"/>
          <p:nvPr/>
        </p:nvSpPr>
        <p:spPr>
          <a:xfrm>
            <a:off x="560653" y="4912876"/>
            <a:ext cx="5511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Can we do better than n log 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comparison sorts, </a:t>
            </a:r>
            <a:r>
              <a:rPr lang="en-US" b="1" dirty="0"/>
              <a:t>NO</a:t>
            </a:r>
            <a:r>
              <a:rPr lang="en-US" dirty="0"/>
              <a:t>. A </a:t>
            </a:r>
            <a:r>
              <a:rPr lang="en-US"/>
              <a:t>proven lower </a:t>
            </a:r>
            <a:r>
              <a:rPr lang="en-US" dirty="0"/>
              <a:t>bound!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Intuition: n elements to sort, no faster way to find “right place” than log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niche sorts can do better in specific situations!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BE2E0-FA34-A34F-86DA-51E4EEFA3CA7}"/>
              </a:ext>
            </a:extLst>
          </p:cNvPr>
          <p:cNvSpPr/>
          <p:nvPr/>
        </p:nvSpPr>
        <p:spPr>
          <a:xfrm>
            <a:off x="6071668" y="4912876"/>
            <a:ext cx="6111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Many cool niche sorts beyond the scope of 373!</a:t>
            </a:r>
          </a:p>
          <a:p>
            <a:pPr marL="815975" lvl="1" indent="-358775"/>
            <a:r>
              <a:rPr lang="en-US" dirty="0"/>
              <a:t>Radix Sort (</a:t>
            </a:r>
            <a:r>
              <a:rPr lang="en-US" dirty="0">
                <a:hlinkClick r:id="rId22"/>
              </a:rPr>
              <a:t>Wikipedia</a:t>
            </a:r>
            <a:r>
              <a:rPr lang="en-US" dirty="0"/>
              <a:t>, </a:t>
            </a:r>
            <a:r>
              <a:rPr lang="en-US" dirty="0">
                <a:hlinkClick r:id="rId23"/>
              </a:rPr>
              <a:t>VisuAlgo</a:t>
            </a:r>
            <a:r>
              <a:rPr lang="en-US" dirty="0"/>
              <a:t>) - Go digit-by-digit in integer data. Only 10 digits, so no need to compare!</a:t>
            </a:r>
          </a:p>
          <a:p>
            <a:pPr lvl="1"/>
            <a:r>
              <a:rPr lang="en-US" dirty="0"/>
              <a:t>Counting Sort (</a:t>
            </a:r>
            <a:r>
              <a:rPr lang="en-US" dirty="0">
                <a:hlinkClick r:id="rId24"/>
              </a:rPr>
              <a:t>Wikipedia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Bucket Sort (</a:t>
            </a:r>
            <a:r>
              <a:rPr lang="en-US" dirty="0">
                <a:hlinkClick r:id="rId25"/>
              </a:rPr>
              <a:t>Wikipedia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External Sorting Algorithms (</a:t>
            </a:r>
            <a:r>
              <a:rPr lang="en-US" dirty="0">
                <a:hlinkClick r:id="rId26"/>
              </a:rPr>
              <a:t>Wikipedia</a:t>
            </a:r>
            <a:r>
              <a:rPr lang="en-US" dirty="0"/>
              <a:t>) - For big data™</a:t>
            </a:r>
          </a:p>
        </p:txBody>
      </p:sp>
    </p:spTree>
    <p:extLst>
      <p:ext uri="{BB962C8B-B14F-4D97-AF65-F5344CB8AC3E}">
        <p14:creationId xmlns:p14="http://schemas.microsoft.com/office/powerpoint/2010/main" val="229486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2-Point Star 10">
            <a:extLst>
              <a:ext uri="{FF2B5EF4-FFF2-40B4-BE49-F238E27FC236}">
                <a16:creationId xmlns:a16="http://schemas.microsoft.com/office/drawing/2014/main" id="{BA9902DE-3E65-8844-A911-A4E9CA28FA25}"/>
              </a:ext>
            </a:extLst>
          </p:cNvPr>
          <p:cNvSpPr/>
          <p:nvPr/>
        </p:nvSpPr>
        <p:spPr>
          <a:xfrm rot="900000">
            <a:off x="10419201" y="1657866"/>
            <a:ext cx="1699409" cy="790833"/>
          </a:xfrm>
          <a:prstGeom prst="star1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DANCE EDITION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964FE-D312-EE4F-92BA-C19B80EA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Don’t Take it From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921-DBD7-E940-AD61-9FA4D4E7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227" y="2570206"/>
            <a:ext cx="5399903" cy="41133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Insertion Sort: </a:t>
            </a:r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  <a:p>
            <a:r>
              <a:rPr lang="en-US" dirty="0"/>
              <a:t>Selection Sort: </a:t>
            </a:r>
            <a:r>
              <a:rPr lang="en-US" dirty="0">
                <a:hlinkClick r:id="rId3"/>
              </a:rPr>
              <a:t>https://www.youtube.com/watch?v=Ns4TPTC8whw</a:t>
            </a:r>
            <a:endParaRPr lang="en-US" dirty="0"/>
          </a:p>
          <a:p>
            <a:r>
              <a:rPr lang="en-US" dirty="0"/>
              <a:t>Heap Sort: </a:t>
            </a:r>
            <a:r>
              <a:rPr lang="en-US" dirty="0">
                <a:hlinkClick r:id="rId4"/>
              </a:rPr>
              <a:t>https://www.youtube.com/watch?v=Xw2D9aJRBY4</a:t>
            </a:r>
            <a:endParaRPr lang="en-US" dirty="0"/>
          </a:p>
          <a:p>
            <a:r>
              <a:rPr lang="en-US" dirty="0"/>
              <a:t>Merge Sort: </a:t>
            </a:r>
            <a:r>
              <a:rPr lang="en-US" dirty="0">
                <a:hlinkClick r:id="rId5"/>
              </a:rPr>
              <a:t>https://www.youtube.com/watch?v=XaqR3G_NVoo</a:t>
            </a:r>
            <a:endParaRPr lang="en-US" dirty="0"/>
          </a:p>
          <a:p>
            <a:r>
              <a:rPr lang="en-US" dirty="0"/>
              <a:t>Quick Sort: </a:t>
            </a:r>
            <a:r>
              <a:rPr lang="en-US" dirty="0">
                <a:hlinkClick r:id="rId6"/>
              </a:rPr>
              <a:t>https://www.youtube.com/watch?v=ywWBy6J5gz8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B5890-F285-1F49-B89B-171AE76B12B8}"/>
              </a:ext>
            </a:extLst>
          </p:cNvPr>
          <p:cNvSpPr txBox="1"/>
          <p:nvPr/>
        </p:nvSpPr>
        <p:spPr>
          <a:xfrm>
            <a:off x="773132" y="1074691"/>
            <a:ext cx="1064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are some excellent visualizations for the sorting algorithms we’ve talked about!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F286C-18DD-8744-BDCA-883F2C568D6C}"/>
              </a:ext>
            </a:extLst>
          </p:cNvPr>
          <p:cNvSpPr txBox="1"/>
          <p:nvPr/>
        </p:nvSpPr>
        <p:spPr>
          <a:xfrm>
            <a:off x="1630472" y="2154482"/>
            <a:ext cx="338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Comparing Sorting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C1838F-8C5E-AB4C-A59B-A46267FEA93C}"/>
              </a:ext>
            </a:extLst>
          </p:cNvPr>
          <p:cNvSpPr txBox="1">
            <a:spLocks/>
          </p:cNvSpPr>
          <p:nvPr/>
        </p:nvSpPr>
        <p:spPr>
          <a:xfrm>
            <a:off x="568412" y="2917957"/>
            <a:ext cx="5881816" cy="286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/>
              <a:t>Different Types of Input Data: </a:t>
            </a:r>
            <a:r>
              <a:rPr lang="en-US" sz="18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https://www.toptal.com/developers/sorting-algorithms</a:t>
            </a:r>
            <a:endParaRPr lang="en-US" sz="1800" dirty="0"/>
          </a:p>
          <a:p>
            <a:pPr marL="285750" indent="-285750"/>
            <a:r>
              <a:rPr lang="en-US" sz="1800" dirty="0"/>
              <a:t>More Thorough Walkthrough: </a:t>
            </a:r>
            <a:r>
              <a:rPr lang="en-US" sz="1800" dirty="0">
                <a:hlinkClick r:id="rId8"/>
              </a:rPr>
              <a:t>https://visualgo.net/en/sorting?slide=1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9B8FE-7B22-B649-8AFB-D0F4B1397340}"/>
              </a:ext>
            </a:extLst>
          </p:cNvPr>
          <p:cNvSpPr txBox="1"/>
          <p:nvPr/>
        </p:nvSpPr>
        <p:spPr>
          <a:xfrm>
            <a:off x="7456092" y="2154482"/>
            <a:ext cx="338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Comparing Sorting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4737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</a:t>
            </a:r>
            <a:r>
              <a:rPr lang="en-US" b="1" dirty="0">
                <a:solidFill>
                  <a:schemeClr val="accent5"/>
                </a:solidFill>
              </a:rPr>
              <a:t>Definitions, Insertion, Selection</a:t>
            </a:r>
          </a:p>
          <a:p>
            <a:r>
              <a:rPr lang="en-US" dirty="0"/>
              <a:t>Merge Sort</a:t>
            </a:r>
          </a:p>
          <a:p>
            <a:r>
              <a:rPr lang="en-US" dirty="0"/>
              <a:t>Quick Sort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A511CE1-3D69-9B4F-B9EA-4E53B0A1D62C}"/>
              </a:ext>
            </a:extLst>
          </p:cNvPr>
          <p:cNvSpPr/>
          <p:nvPr/>
        </p:nvSpPr>
        <p:spPr>
          <a:xfrm rot="10800000">
            <a:off x="7239578" y="146163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sz="3600" i="1" dirty="0">
                <a:solidFill>
                  <a:schemeClr val="accent4"/>
                </a:solidFill>
              </a:rPr>
              <a:t>Review</a:t>
            </a:r>
            <a:r>
              <a:rPr lang="en" dirty="0"/>
              <a:t>  Sorting: Ordering Relations</a:t>
            </a:r>
            <a:endParaRPr dirty="0"/>
          </a:p>
        </p:txBody>
      </p:sp>
      <p:sp>
        <p:nvSpPr>
          <p:cNvPr id="89" name="Google Shape;89;p21"/>
          <p:cNvSpPr txBox="1">
            <a:spLocks noGrp="1"/>
          </p:cNvSpPr>
          <p:nvPr>
            <p:ph idx="1"/>
          </p:nvPr>
        </p:nvSpPr>
        <p:spPr>
          <a:xfrm>
            <a:off x="508000" y="1362075"/>
            <a:ext cx="8267865" cy="2295525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" dirty="0"/>
              <a:t>An </a:t>
            </a:r>
            <a:r>
              <a:rPr lang="en" b="1" dirty="0">
                <a:solidFill>
                  <a:schemeClr val="accent3"/>
                </a:solidFill>
              </a:rPr>
              <a:t>ordering relation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dirty="0"/>
              <a:t>&lt; for keys a, b, and c has the following properties:</a:t>
            </a:r>
          </a:p>
          <a:p>
            <a:pPr lvl="1">
              <a:spcBef>
                <a:spcPts val="600"/>
              </a:spcBef>
            </a:pPr>
            <a:r>
              <a:rPr lang="en" dirty="0"/>
              <a:t>Law of Trichotomy: Exactly one of a &lt; b, a = b, b &lt; a is true</a:t>
            </a:r>
          </a:p>
          <a:p>
            <a:pPr lvl="1">
              <a:spcBef>
                <a:spcPts val="600"/>
              </a:spcBef>
            </a:pPr>
            <a:r>
              <a:rPr lang="en" dirty="0"/>
              <a:t>Law of Transitivity: If a &lt; b, and b &lt; c, then a &lt; c</a:t>
            </a:r>
          </a:p>
          <a:p>
            <a:pPr>
              <a:spcBef>
                <a:spcPts val="600"/>
              </a:spcBef>
            </a:pPr>
            <a:r>
              <a:rPr lang="en" dirty="0"/>
              <a:t>Determined by the data type </a:t>
            </a:r>
            <a:r>
              <a:rPr lang="en" i="1" dirty="0"/>
              <a:t>AND</a:t>
            </a:r>
            <a:r>
              <a:rPr lang="en" dirty="0"/>
              <a:t> the application!</a:t>
            </a:r>
            <a:endParaRPr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2C845-5886-3B4F-B5EA-A60A8D2DE4B3}"/>
              </a:ext>
            </a:extLst>
          </p:cNvPr>
          <p:cNvSpPr txBox="1"/>
          <p:nvPr/>
        </p:nvSpPr>
        <p:spPr>
          <a:xfrm>
            <a:off x="286138" y="5742929"/>
            <a:ext cx="2934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Increasing</a:t>
            </a:r>
            <a:r>
              <a:rPr lang="en-US" sz="1600" dirty="0"/>
              <a:t>: Could sort using  int definition of &lt;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Decreasing</a:t>
            </a:r>
            <a:r>
              <a:rPr lang="en-US" sz="1600" dirty="0"/>
              <a:t>: Could sort using int definition of 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D7881-19C0-BA42-ADF6-6978DB3D8718}"/>
              </a:ext>
            </a:extLst>
          </p:cNvPr>
          <p:cNvSpPr txBox="1"/>
          <p:nvPr/>
        </p:nvSpPr>
        <p:spPr>
          <a:xfrm>
            <a:off x="3776063" y="5742929"/>
            <a:ext cx="3722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Netflix library</a:t>
            </a:r>
            <a:r>
              <a:rPr lang="en-US" sz="1600" dirty="0"/>
              <a:t>: Could sort by title (or star rating)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IMDB actor credits</a:t>
            </a:r>
            <a:r>
              <a:rPr lang="en-US" sz="1600" dirty="0"/>
              <a:t>: Could sort by year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dirty="0"/>
              <a:t>Could sort by some combo of both!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DC80B-CB96-1C4F-B7E9-B8D197926DF8}"/>
              </a:ext>
            </a:extLst>
          </p:cNvPr>
          <p:cNvSpPr txBox="1"/>
          <p:nvPr/>
        </p:nvSpPr>
        <p:spPr>
          <a:xfrm>
            <a:off x="8017618" y="5742929"/>
            <a:ext cx="4138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File system</a:t>
            </a:r>
            <a:r>
              <a:rPr lang="en-US" sz="1600" dirty="0"/>
              <a:t>: Could sort by image size, last modified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Design</a:t>
            </a:r>
            <a:r>
              <a:rPr lang="en-US" sz="1600" dirty="0"/>
              <a:t>: Could sort by average color of pixels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600" b="1" dirty="0"/>
              <a:t>Google Search Index</a:t>
            </a:r>
            <a:r>
              <a:rPr lang="en-US" sz="1600" dirty="0"/>
              <a:t>: Could sort by subject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FFD57-4AA9-0640-9EF3-887ADDAF14E3}"/>
              </a:ext>
            </a:extLst>
          </p:cNvPr>
          <p:cNvSpPr txBox="1"/>
          <p:nvPr/>
        </p:nvSpPr>
        <p:spPr>
          <a:xfrm>
            <a:off x="1399592" y="3717367"/>
            <a:ext cx="53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Ints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7A38A-2821-3D42-B979-9D1095EE86E9}"/>
              </a:ext>
            </a:extLst>
          </p:cNvPr>
          <p:cNvSpPr txBox="1"/>
          <p:nvPr/>
        </p:nvSpPr>
        <p:spPr>
          <a:xfrm>
            <a:off x="4829835" y="3717367"/>
            <a:ext cx="8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Movies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47E2E-3E3F-F34E-952E-04D45525834C}"/>
              </a:ext>
            </a:extLst>
          </p:cNvPr>
          <p:cNvSpPr txBox="1"/>
          <p:nvPr/>
        </p:nvSpPr>
        <p:spPr>
          <a:xfrm>
            <a:off x="9385023" y="3694173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76835-4F5F-5043-B578-F86DF2C5FAD2}"/>
              </a:ext>
            </a:extLst>
          </p:cNvPr>
          <p:cNvSpPr txBox="1"/>
          <p:nvPr/>
        </p:nvSpPr>
        <p:spPr>
          <a:xfrm>
            <a:off x="587829" y="477170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2, 6, 4, 5, 8, 9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BEFA8-9FA7-6245-BD2C-978FF716F6F5}"/>
              </a:ext>
            </a:extLst>
          </p:cNvPr>
          <p:cNvSpPr/>
          <p:nvPr/>
        </p:nvSpPr>
        <p:spPr>
          <a:xfrm>
            <a:off x="3366750" y="4595886"/>
            <a:ext cx="903248" cy="625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Coco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i="1" dirty="0">
                <a:latin typeface="Consolas" panose="020B0609020204030204" pitchFamily="49" charset="0"/>
                <a:cs typeface="Consolas" panose="020B0609020204030204" pitchFamily="49" charset="0"/>
              </a:rPr>
              <a:t>2017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18A277-14A8-0049-BB30-3C53248E8E22}"/>
              </a:ext>
            </a:extLst>
          </p:cNvPr>
          <p:cNvSpPr/>
          <p:nvPr/>
        </p:nvSpPr>
        <p:spPr>
          <a:xfrm>
            <a:off x="5923563" y="4591482"/>
            <a:ext cx="1541486" cy="625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Inside Out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i="1" dirty="0">
                <a:latin typeface="Consolas" panose="020B0609020204030204" pitchFamily="49" charset="0"/>
                <a:cs typeface="Consolas" panose="020B0609020204030204" pitchFamily="49" charset="0"/>
              </a:rPr>
              <a:t>2015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B9D464-FEF6-CB4B-BB30-870ED755D6E6}"/>
              </a:ext>
            </a:extLst>
          </p:cNvPr>
          <p:cNvSpPr/>
          <p:nvPr/>
        </p:nvSpPr>
        <p:spPr>
          <a:xfrm>
            <a:off x="4434572" y="4595886"/>
            <a:ext cx="1324417" cy="625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Tangled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i="1" dirty="0">
                <a:latin typeface="Consolas" panose="020B0609020204030204" pitchFamily="49" charset="0"/>
                <a:cs typeface="Consolas" panose="020B0609020204030204" pitchFamily="49" charset="0"/>
              </a:rPr>
              <a:t>2010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12435-5EC5-1C4B-B26D-6CDAB841FE0E}"/>
              </a:ext>
            </a:extLst>
          </p:cNvPr>
          <p:cNvSpPr txBox="1"/>
          <p:nvPr/>
        </p:nvSpPr>
        <p:spPr>
          <a:xfrm>
            <a:off x="4196633" y="49563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3EB60-75D2-4148-8FF3-A264553B7FEE}"/>
              </a:ext>
            </a:extLst>
          </p:cNvPr>
          <p:cNvSpPr txBox="1"/>
          <p:nvPr/>
        </p:nvSpPr>
        <p:spPr>
          <a:xfrm>
            <a:off x="5685624" y="49663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EA08DD-C1E6-4B42-9265-F2F9EA91774A}"/>
              </a:ext>
            </a:extLst>
          </p:cNvPr>
          <p:cNvSpPr txBox="1"/>
          <p:nvPr/>
        </p:nvSpPr>
        <p:spPr>
          <a:xfrm>
            <a:off x="9229371" y="51892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4A586-18FA-4247-AD3B-DCD18915A83A}"/>
              </a:ext>
            </a:extLst>
          </p:cNvPr>
          <p:cNvSpPr txBox="1"/>
          <p:nvPr/>
        </p:nvSpPr>
        <p:spPr>
          <a:xfrm>
            <a:off x="10460749" y="51892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A1D68-7892-4E4C-840D-106A21ED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63" y="4176844"/>
            <a:ext cx="1064102" cy="12609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Australian Shepherd">
            <a:extLst>
              <a:ext uri="{FF2B5EF4-FFF2-40B4-BE49-F238E27FC236}">
                <a16:creationId xmlns:a16="http://schemas.microsoft.com/office/drawing/2014/main" id="{9C93D0EB-17D0-C746-958F-8176E6E4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87" y="4410884"/>
            <a:ext cx="1048139" cy="10481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ace Needle">
            <a:extLst>
              <a:ext uri="{FF2B5EF4-FFF2-40B4-BE49-F238E27FC236}">
                <a16:creationId xmlns:a16="http://schemas.microsoft.com/office/drawing/2014/main" id="{6BCF5CAC-BBC8-A54B-A595-6971EDAC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518" y="4515173"/>
            <a:ext cx="1373815" cy="91559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4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8CFE-F2CD-4C51-8266-82A8227F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Sorting: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9385-DE3C-4EE7-B801-904C276E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1306453"/>
            <a:ext cx="5336618" cy="110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sort is </a:t>
            </a:r>
            <a:r>
              <a:rPr lang="en-US" sz="2400" b="1" dirty="0">
                <a:solidFill>
                  <a:schemeClr val="accent3"/>
                </a:solidFill>
              </a:rPr>
              <a:t>stable</a:t>
            </a:r>
            <a:r>
              <a:rPr lang="en-US" sz="2400" dirty="0"/>
              <a:t> if the relative order of </a:t>
            </a:r>
            <a:r>
              <a:rPr lang="en-US" sz="2400" i="1" dirty="0"/>
              <a:t>equivalent</a:t>
            </a:r>
            <a:r>
              <a:rPr lang="en-US" sz="2400" dirty="0"/>
              <a:t> keys is maintained after sorting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9281CC-21CF-4BA5-9390-7686EED81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13562"/>
              </p:ext>
            </p:extLst>
          </p:nvPr>
        </p:nvGraphicFramePr>
        <p:xfrm>
          <a:off x="325464" y="3026006"/>
          <a:ext cx="516093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548">
                  <a:extLst>
                    <a:ext uri="{9D8B030D-6E8A-4147-A177-3AD203B41FA5}">
                      <a16:colId xmlns:a16="http://schemas.microsoft.com/office/drawing/2014/main" val="1726054964"/>
                    </a:ext>
                  </a:extLst>
                </a:gridCol>
                <a:gridCol w="858417">
                  <a:extLst>
                    <a:ext uri="{9D8B030D-6E8A-4147-A177-3AD203B41FA5}">
                      <a16:colId xmlns:a16="http://schemas.microsoft.com/office/drawing/2014/main" val="3931400324"/>
                    </a:ext>
                  </a:extLst>
                </a:gridCol>
                <a:gridCol w="821093">
                  <a:extLst>
                    <a:ext uri="{9D8B030D-6E8A-4147-A177-3AD203B41FA5}">
                      <a16:colId xmlns:a16="http://schemas.microsoft.com/office/drawing/2014/main" val="2834007024"/>
                    </a:ext>
                  </a:extLst>
                </a:gridCol>
                <a:gridCol w="961054">
                  <a:extLst>
                    <a:ext uri="{9D8B030D-6E8A-4147-A177-3AD203B41FA5}">
                      <a16:colId xmlns:a16="http://schemas.microsoft.com/office/drawing/2014/main" val="1782771377"/>
                    </a:ext>
                  </a:extLst>
                </a:gridCol>
                <a:gridCol w="942391">
                  <a:extLst>
                    <a:ext uri="{9D8B030D-6E8A-4147-A177-3AD203B41FA5}">
                      <a16:colId xmlns:a16="http://schemas.microsoft.com/office/drawing/2014/main" val="1017378496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317722083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Basia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Caris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Duska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Duska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4257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11412F-C086-4F3E-88D4-2063E1C33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81004"/>
              </p:ext>
            </p:extLst>
          </p:nvPr>
        </p:nvGraphicFramePr>
        <p:xfrm>
          <a:off x="325464" y="4643461"/>
          <a:ext cx="516925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28">
                  <a:extLst>
                    <a:ext uri="{9D8B030D-6E8A-4147-A177-3AD203B41FA5}">
                      <a16:colId xmlns:a16="http://schemas.microsoft.com/office/drawing/2014/main" val="1726054964"/>
                    </a:ext>
                  </a:extLst>
                </a:gridCol>
                <a:gridCol w="892528">
                  <a:extLst>
                    <a:ext uri="{9D8B030D-6E8A-4147-A177-3AD203B41FA5}">
                      <a16:colId xmlns:a16="http://schemas.microsoft.com/office/drawing/2014/main" val="3931400324"/>
                    </a:ext>
                  </a:extLst>
                </a:gridCol>
                <a:gridCol w="892528">
                  <a:extLst>
                    <a:ext uri="{9D8B030D-6E8A-4147-A177-3AD203B41FA5}">
                      <a16:colId xmlns:a16="http://schemas.microsoft.com/office/drawing/2014/main" val="2834007024"/>
                    </a:ext>
                  </a:extLst>
                </a:gridCol>
                <a:gridCol w="763764">
                  <a:extLst>
                    <a:ext uri="{9D8B030D-6E8A-4147-A177-3AD203B41FA5}">
                      <a16:colId xmlns:a16="http://schemas.microsoft.com/office/drawing/2014/main" val="1782771377"/>
                    </a:ext>
                  </a:extLst>
                </a:gridCol>
                <a:gridCol w="851608">
                  <a:extLst>
                    <a:ext uri="{9D8B030D-6E8A-4147-A177-3AD203B41FA5}">
                      <a16:colId xmlns:a16="http://schemas.microsoft.com/office/drawing/2014/main" val="28973976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017378496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Basia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Caris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Duska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Duska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425741"/>
                  </a:ext>
                </a:extLst>
              </a:tr>
            </a:tbl>
          </a:graphicData>
        </a:graphic>
      </p:graphicFrame>
      <p:sp>
        <p:nvSpPr>
          <p:cNvPr id="11" name="Down Arrow 10">
            <a:extLst>
              <a:ext uri="{FF2B5EF4-FFF2-40B4-BE49-F238E27FC236}">
                <a16:creationId xmlns:a16="http://schemas.microsoft.com/office/drawing/2014/main" id="{E86ACE51-BC8C-9649-95FA-91BB1D0390CE}"/>
              </a:ext>
            </a:extLst>
          </p:cNvPr>
          <p:cNvSpPr/>
          <p:nvPr/>
        </p:nvSpPr>
        <p:spPr>
          <a:xfrm>
            <a:off x="2727802" y="3876978"/>
            <a:ext cx="356260" cy="387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20FDE-1CA3-1747-A85D-E286898F4934}"/>
              </a:ext>
            </a:extLst>
          </p:cNvPr>
          <p:cNvSpPr txBox="1"/>
          <p:nvPr/>
        </p:nvSpPr>
        <p:spPr>
          <a:xfrm>
            <a:off x="580592" y="4255624"/>
            <a:ext cx="295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Stable</a:t>
            </a:r>
            <a:r>
              <a:rPr lang="en-US" dirty="0"/>
              <a:t> sort using name as key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C7051B-F92A-494C-8FB4-25985988BF96}"/>
              </a:ext>
            </a:extLst>
          </p:cNvPr>
          <p:cNvSpPr txBox="1">
            <a:spLocks/>
          </p:cNvSpPr>
          <p:nvPr/>
        </p:nvSpPr>
        <p:spPr>
          <a:xfrm>
            <a:off x="6300166" y="1306453"/>
            <a:ext cx="5336618" cy="110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An </a:t>
            </a:r>
            <a:r>
              <a:rPr lang="en-US" sz="2400" b="1" dirty="0">
                <a:solidFill>
                  <a:schemeClr val="accent3"/>
                </a:solidFill>
              </a:rPr>
              <a:t>in-place</a:t>
            </a:r>
            <a:r>
              <a:rPr lang="en-US" sz="2400" dirty="0"/>
              <a:t> sort modifies the input array directly, as opposed to building up an auxiliary data structure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59F536F9-731F-BF40-ADF3-28C919B67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792343"/>
              </p:ext>
            </p:extLst>
          </p:nvPr>
        </p:nvGraphicFramePr>
        <p:xfrm>
          <a:off x="6300166" y="3432416"/>
          <a:ext cx="5039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0A65EA5-D13D-0443-8E62-90B1C6C1B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49931"/>
              </p:ext>
            </p:extLst>
          </p:nvPr>
        </p:nvGraphicFramePr>
        <p:xfrm>
          <a:off x="325464" y="5891463"/>
          <a:ext cx="516925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28">
                  <a:extLst>
                    <a:ext uri="{9D8B030D-6E8A-4147-A177-3AD203B41FA5}">
                      <a16:colId xmlns:a16="http://schemas.microsoft.com/office/drawing/2014/main" val="1726054964"/>
                    </a:ext>
                  </a:extLst>
                </a:gridCol>
                <a:gridCol w="892528">
                  <a:extLst>
                    <a:ext uri="{9D8B030D-6E8A-4147-A177-3AD203B41FA5}">
                      <a16:colId xmlns:a16="http://schemas.microsoft.com/office/drawing/2014/main" val="3931400324"/>
                    </a:ext>
                  </a:extLst>
                </a:gridCol>
                <a:gridCol w="892528">
                  <a:extLst>
                    <a:ext uri="{9D8B030D-6E8A-4147-A177-3AD203B41FA5}">
                      <a16:colId xmlns:a16="http://schemas.microsoft.com/office/drawing/2014/main" val="2834007024"/>
                    </a:ext>
                  </a:extLst>
                </a:gridCol>
                <a:gridCol w="763764">
                  <a:extLst>
                    <a:ext uri="{9D8B030D-6E8A-4147-A177-3AD203B41FA5}">
                      <a16:colId xmlns:a16="http://schemas.microsoft.com/office/drawing/2014/main" val="1782771377"/>
                    </a:ext>
                  </a:extLst>
                </a:gridCol>
                <a:gridCol w="851608">
                  <a:extLst>
                    <a:ext uri="{9D8B030D-6E8A-4147-A177-3AD203B41FA5}">
                      <a16:colId xmlns:a16="http://schemas.microsoft.com/office/drawing/2014/main" val="28973976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017378496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Basia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Caris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Duska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Duska</a:t>
                      </a:r>
                    </a:p>
                    <a:p>
                      <a:pPr algn="ctr"/>
                      <a:r>
                        <a:rPr lang="en-US" sz="1900" b="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42574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71FA24D-FB13-4E45-9E30-851717FC38BC}"/>
              </a:ext>
            </a:extLst>
          </p:cNvPr>
          <p:cNvSpPr txBox="1"/>
          <p:nvPr/>
        </p:nvSpPr>
        <p:spPr>
          <a:xfrm>
            <a:off x="580592" y="5522131"/>
            <a:ext cx="32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Unstable</a:t>
            </a:r>
            <a:r>
              <a:rPr lang="en-US" dirty="0"/>
              <a:t> sort using name as key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1CE051-830A-214F-9562-F0D4775B217F}"/>
              </a:ext>
            </a:extLst>
          </p:cNvPr>
          <p:cNvSpPr txBox="1"/>
          <p:nvPr/>
        </p:nvSpPr>
        <p:spPr>
          <a:xfrm>
            <a:off x="580592" y="265667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2DFF49ED-0340-1143-AECC-310B36BBF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56411"/>
              </p:ext>
            </p:extLst>
          </p:nvPr>
        </p:nvGraphicFramePr>
        <p:xfrm>
          <a:off x="6300166" y="5012793"/>
          <a:ext cx="5039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D81D1D9A-C35F-7F4E-AD5F-CC5D8D834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479893"/>
              </p:ext>
            </p:extLst>
          </p:nvPr>
        </p:nvGraphicFramePr>
        <p:xfrm>
          <a:off x="6300165" y="5642076"/>
          <a:ext cx="5039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DC4D3FB-6709-8549-A06C-A3CB35EB8D3C}"/>
              </a:ext>
            </a:extLst>
          </p:cNvPr>
          <p:cNvSpPr txBox="1"/>
          <p:nvPr/>
        </p:nvSpPr>
        <p:spPr>
          <a:xfrm>
            <a:off x="6284156" y="4643461"/>
            <a:ext cx="445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in-place</a:t>
            </a:r>
            <a:r>
              <a:rPr lang="en-US" dirty="0"/>
              <a:t> sort building up in auxiliary array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6009D4-18F6-644F-9A54-135C6458AB0A}"/>
              </a:ext>
            </a:extLst>
          </p:cNvPr>
          <p:cNvSpPr txBox="1"/>
          <p:nvPr/>
        </p:nvSpPr>
        <p:spPr>
          <a:xfrm>
            <a:off x="6300165" y="3059668"/>
            <a:ext cx="546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In-Place</a:t>
            </a:r>
            <a:r>
              <a:rPr lang="en-US" dirty="0"/>
              <a:t> sort building up result in partition of same array</a:t>
            </a:r>
          </a:p>
        </p:txBody>
      </p:sp>
    </p:spTree>
    <p:extLst>
      <p:ext uri="{BB962C8B-B14F-4D97-AF65-F5344CB8AC3E}">
        <p14:creationId xmlns:p14="http://schemas.microsoft.com/office/powerpoint/2010/main" val="125824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C668-1064-4B55-B89F-AB59AC7F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6565"/>
            <a:ext cx="11601450" cy="76263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Sorting Strategy 1: Iterative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43114-685B-4A48-9455-211F9BC43C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1"/>
                <a:ext cx="10515600" cy="3214914"/>
              </a:xfrm>
            </p:spPr>
            <p:txBody>
              <a:bodyPr/>
              <a:lstStyle/>
              <a:p>
                <a:r>
                  <a:rPr lang="en-US" dirty="0"/>
                  <a:t>Invariants/Iterative improvement</a:t>
                </a:r>
              </a:p>
              <a:p>
                <a:pPr lvl="1"/>
                <a:r>
                  <a:rPr lang="en-US" dirty="0"/>
                  <a:t>Step-by-step make one more part of the input your desired output.</a:t>
                </a:r>
              </a:p>
              <a:p>
                <a:endParaRPr lang="en-US" dirty="0"/>
              </a:p>
              <a:p>
                <a:r>
                  <a:rPr lang="en-US" dirty="0"/>
                  <a:t>We’ll write iterative algorithms to satisfy the following invariant: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loop,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of the array will be sorted.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43114-685B-4A48-9455-211F9BC43C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1"/>
                <a:ext cx="10515600" cy="3214914"/>
              </a:xfrm>
              <a:blipFill>
                <a:blip r:embed="rId3"/>
                <a:stretch>
                  <a:fillRect l="-965" t="-355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90D7E0D-98BA-8248-8A3C-2DF8BBC45D05}"/>
              </a:ext>
            </a:extLst>
          </p:cNvPr>
          <p:cNvGrpSpPr/>
          <p:nvPr/>
        </p:nvGrpSpPr>
        <p:grpSpPr>
          <a:xfrm>
            <a:off x="2982997" y="4586515"/>
            <a:ext cx="5561171" cy="1458909"/>
            <a:chOff x="720970" y="3264432"/>
            <a:chExt cx="5561171" cy="11861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06E959-AEF5-5B44-8E9A-BC9F3AA2F7AE}"/>
                </a:ext>
              </a:extLst>
            </p:cNvPr>
            <p:cNvSpPr/>
            <p:nvPr/>
          </p:nvSpPr>
          <p:spPr>
            <a:xfrm>
              <a:off x="1267234" y="3264432"/>
              <a:ext cx="5014907" cy="11861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Iterative Improvement</a:t>
              </a:r>
            </a:p>
            <a:p>
              <a:pPr lvl="1"/>
              <a:r>
                <a:rPr lang="en-US" dirty="0"/>
                <a:t>After k iterations of the loop, the first k elements of the array will be sorted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8C02EA-9F3B-1640-A158-D03C07BE0370}"/>
                </a:ext>
              </a:extLst>
            </p:cNvPr>
            <p:cNvSpPr/>
            <p:nvPr/>
          </p:nvSpPr>
          <p:spPr>
            <a:xfrm rot="16200000">
              <a:off x="401028" y="3584375"/>
              <a:ext cx="1186150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INVARIANT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70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98B1-B2F2-0C4F-908A-EA0D5997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285"/>
            <a:ext cx="10515600" cy="762635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Selection vs. Insertion Sort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842AD-DE03-2C47-9D19-63A381E38ADF}"/>
              </a:ext>
            </a:extLst>
          </p:cNvPr>
          <p:cNvSpPr txBox="1"/>
          <p:nvPr/>
        </p:nvSpPr>
        <p:spPr>
          <a:xfrm>
            <a:off x="838200" y="1092518"/>
            <a:ext cx="3663182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selectionSort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for each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 list: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findNextMin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swap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9D423-89CC-B941-8BDC-49F667CA78C6}"/>
              </a:ext>
            </a:extLst>
          </p:cNvPr>
          <p:cNvSpPr txBox="1"/>
          <p:nvPr/>
        </p:nvSpPr>
        <p:spPr>
          <a:xfrm>
            <a:off x="7530988" y="1088761"/>
            <a:ext cx="3265638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insertionSort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(list)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for each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 list:</a:t>
            </a:r>
          </a:p>
          <a:p>
            <a:r>
              <a:rPr lang="en-US" sz="14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target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findSpot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shift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A7599E-DCE3-6D45-8A17-2E245F65A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526150"/>
              </p:ext>
            </p:extLst>
          </p:nvPr>
        </p:nvGraphicFramePr>
        <p:xfrm>
          <a:off x="608180" y="50902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4C1EF8DC-5912-6C45-82F0-02859D1F35D8}"/>
              </a:ext>
            </a:extLst>
          </p:cNvPr>
          <p:cNvSpPr/>
          <p:nvPr/>
        </p:nvSpPr>
        <p:spPr>
          <a:xfrm rot="16200000">
            <a:off x="3473657" y="3077745"/>
            <a:ext cx="338260" cy="6069209"/>
          </a:xfrm>
          <a:prstGeom prst="leftBrace">
            <a:avLst>
              <a:gd name="adj1" fmla="val 53387"/>
              <a:gd name="adj2" fmla="val 50792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024F314-7292-044E-BB19-FAEBBD353FD0}"/>
              </a:ext>
            </a:extLst>
          </p:cNvPr>
          <p:cNvSpPr/>
          <p:nvPr/>
        </p:nvSpPr>
        <p:spPr>
          <a:xfrm rot="16200000">
            <a:off x="9029174" y="4622798"/>
            <a:ext cx="338260" cy="2979101"/>
          </a:xfrm>
          <a:prstGeom prst="leftBrace">
            <a:avLst>
              <a:gd name="adj1" fmla="val 68405"/>
              <a:gd name="adj2" fmla="val 5079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8">
            <a:extLst>
              <a:ext uri="{FF2B5EF4-FFF2-40B4-BE49-F238E27FC236}">
                <a16:creationId xmlns:a16="http://schemas.microsoft.com/office/drawing/2014/main" id="{0ED37BDD-53D8-1744-B341-6320EEEE1E47}"/>
              </a:ext>
            </a:extLst>
          </p:cNvPr>
          <p:cNvSpPr/>
          <p:nvPr/>
        </p:nvSpPr>
        <p:spPr>
          <a:xfrm rot="10800000">
            <a:off x="6999271" y="590320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FE5D4-57E9-ED42-8A9D-8EF8F0D731A2}"/>
              </a:ext>
            </a:extLst>
          </p:cNvPr>
          <p:cNvSpPr txBox="1"/>
          <p:nvPr/>
        </p:nvSpPr>
        <p:spPr>
          <a:xfrm>
            <a:off x="2920538" y="6322078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19B27-C73F-D64C-8CB2-BC85FA17B4BF}"/>
              </a:ext>
            </a:extLst>
          </p:cNvPr>
          <p:cNvSpPr txBox="1"/>
          <p:nvPr/>
        </p:nvSpPr>
        <p:spPr>
          <a:xfrm>
            <a:off x="8347815" y="6322078"/>
            <a:ext cx="163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F424D-A1EB-4441-87BC-56DB0224EA74}"/>
              </a:ext>
            </a:extLst>
          </p:cNvPr>
          <p:cNvSpPr txBox="1"/>
          <p:nvPr/>
        </p:nvSpPr>
        <p:spPr>
          <a:xfrm>
            <a:off x="6442858" y="64667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Current Item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5C3F7D-7ECD-D941-A18D-C6FC4C28DC33}"/>
              </a:ext>
            </a:extLst>
          </p:cNvPr>
          <p:cNvSpPr txBox="1"/>
          <p:nvPr/>
        </p:nvSpPr>
        <p:spPr>
          <a:xfrm>
            <a:off x="6964370" y="2305608"/>
            <a:ext cx="4689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“Look through </a:t>
            </a:r>
            <a:r>
              <a:rPr lang="en-US" dirty="0">
                <a:solidFill>
                  <a:schemeClr val="accent3"/>
                </a:solidFill>
              </a:rPr>
              <a:t>sorted</a:t>
            </a:r>
            <a:r>
              <a:rPr lang="en-US" dirty="0"/>
              <a:t> to </a:t>
            </a:r>
            <a:r>
              <a:rPr lang="en-US" b="1" dirty="0"/>
              <a:t>insert</a:t>
            </a:r>
            <a:r>
              <a:rPr lang="en-US" dirty="0"/>
              <a:t>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current item </a:t>
            </a:r>
            <a:r>
              <a:rPr lang="en-US" dirty="0"/>
              <a:t>in the spot where it belongs”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</a:t>
            </a:r>
            <a:r>
              <a:rPr lang="en-US" b="1" dirty="0"/>
              <a:t>shift</a:t>
            </a:r>
            <a:r>
              <a:rPr lang="en-US" dirty="0"/>
              <a:t> everything over to make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ED387-B2A4-6D43-895A-59FD4D2AD1E0}"/>
              </a:ext>
            </a:extLst>
          </p:cNvPr>
          <p:cNvSpPr txBox="1"/>
          <p:nvPr/>
        </p:nvSpPr>
        <p:spPr>
          <a:xfrm>
            <a:off x="500500" y="2320887"/>
            <a:ext cx="4689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“Look through </a:t>
            </a:r>
            <a:r>
              <a:rPr lang="en-US" dirty="0">
                <a:solidFill>
                  <a:schemeClr val="accent2"/>
                </a:solidFill>
              </a:rPr>
              <a:t>unsorted</a:t>
            </a:r>
            <a:r>
              <a:rPr lang="en-US" dirty="0"/>
              <a:t> to </a:t>
            </a:r>
            <a:r>
              <a:rPr lang="en-US" b="1" dirty="0"/>
              <a:t>select</a:t>
            </a:r>
            <a:r>
              <a:rPr lang="en-US" dirty="0"/>
              <a:t> the smallest item to replace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current item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</a:t>
            </a:r>
            <a:r>
              <a:rPr lang="en-US" b="1" dirty="0"/>
              <a:t>swap</a:t>
            </a:r>
            <a:r>
              <a:rPr lang="en-US" dirty="0"/>
              <a:t> the two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35AB5B-6138-AE47-9BD0-013A6837D746}"/>
                  </a:ext>
                </a:extLst>
              </p:cNvPr>
              <p:cNvSpPr txBox="1"/>
              <p:nvPr/>
            </p:nvSpPr>
            <p:spPr>
              <a:xfrm>
                <a:off x="474484" y="3466744"/>
                <a:ext cx="244605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Worst case runtime?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Best case runtime?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In-practice runtime?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Stable? No</a:t>
                </a:r>
              </a:p>
              <a:p>
                <a:r>
                  <a:rPr lang="en-US" sz="1600" dirty="0"/>
                  <a:t>In-place? Yes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35AB5B-6138-AE47-9BD0-013A6837D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4" y="3466744"/>
                <a:ext cx="2446054" cy="1323439"/>
              </a:xfrm>
              <a:prstGeom prst="rect">
                <a:avLst/>
              </a:prstGeom>
              <a:blipFill>
                <a:blip r:embed="rId3"/>
                <a:stretch>
                  <a:fillRect l="-515" t="-95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08D6C8-54BC-D94A-991B-294D0B8379E5}"/>
                  </a:ext>
                </a:extLst>
              </p:cNvPr>
              <p:cNvSpPr txBox="1"/>
              <p:nvPr/>
            </p:nvSpPr>
            <p:spPr>
              <a:xfrm>
                <a:off x="6651633" y="3408762"/>
                <a:ext cx="244605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Worst case runtime?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Best case runtime?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In-practice runtime?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Stable? Yes</a:t>
                </a:r>
              </a:p>
              <a:p>
                <a:r>
                  <a:rPr lang="en-US" sz="1600" dirty="0"/>
                  <a:t>In-place? Yes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08D6C8-54BC-D94A-991B-294D0B837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33" y="3408762"/>
                <a:ext cx="2446054" cy="1323439"/>
              </a:xfrm>
              <a:prstGeom prst="rect">
                <a:avLst/>
              </a:prstGeom>
              <a:blipFill>
                <a:blip r:embed="rId4"/>
                <a:stretch>
                  <a:fillRect l="-1036" t="-94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4001A7B-C614-D94E-8015-821F075C955E}"/>
              </a:ext>
            </a:extLst>
          </p:cNvPr>
          <p:cNvSpPr txBox="1"/>
          <p:nvPr/>
        </p:nvSpPr>
        <p:spPr>
          <a:xfrm>
            <a:off x="3276686" y="3429000"/>
            <a:ext cx="2446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Minimizes writing to an array (doesn’t have to shift everything)</a:t>
            </a:r>
          </a:p>
          <a:p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45DA02-DD8A-7949-BEB2-BAF8F845B277}"/>
              </a:ext>
            </a:extLst>
          </p:cNvPr>
          <p:cNvSpPr txBox="1"/>
          <p:nvPr/>
        </p:nvSpPr>
        <p:spPr>
          <a:xfrm>
            <a:off x="9163807" y="3408762"/>
            <a:ext cx="28905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Almost always preferred: Stable &amp; can take advantage of an already-sorted list.</a:t>
            </a:r>
          </a:p>
          <a:p>
            <a:r>
              <a:rPr lang="en-US" sz="1600" dirty="0"/>
              <a:t>(LinkedList means no shifting </a:t>
            </a:r>
            <a:r>
              <a:rPr lang="en-US" sz="1600" dirty="0">
                <a:sym typeface="Wingdings" pitchFamily="2" charset="2"/>
              </a:rPr>
              <a:t></a:t>
            </a:r>
            <a:r>
              <a:rPr lang="en-US" sz="1600" dirty="0"/>
              <a:t>, though doesn’t change asymptotic runtime)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33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71"/>
            <a:ext cx="10515600" cy="762635"/>
          </a:xfrm>
        </p:spPr>
        <p:txBody>
          <a:bodyPr/>
          <a:lstStyle/>
          <a:p>
            <a:r>
              <a:rPr lang="en-US" dirty="0"/>
              <a:t>In-Place Heap Sort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141832"/>
              </p:ext>
            </p:extLst>
          </p:nvPr>
        </p:nvGraphicFramePr>
        <p:xfrm>
          <a:off x="1056165" y="1362153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655573"/>
            <a:ext cx="338260" cy="10079677"/>
          </a:xfrm>
          <a:prstGeom prst="leftBrace">
            <a:avLst>
              <a:gd name="adj1" fmla="val 55710"/>
              <a:gd name="adj2" fmla="val 5079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361406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53238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537089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75482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2159484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572529"/>
              </p:ext>
            </p:extLst>
          </p:nvPr>
        </p:nvGraphicFramePr>
        <p:xfrm>
          <a:off x="1056165" y="3216043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277321"/>
            <a:ext cx="338260" cy="9030954"/>
          </a:xfrm>
          <a:prstGeom prst="leftBrace">
            <a:avLst>
              <a:gd name="adj1" fmla="val 57103"/>
              <a:gd name="adj2" fmla="val 5079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713795"/>
            <a:ext cx="338260" cy="1048721"/>
          </a:xfrm>
          <a:prstGeom prst="leftBrace">
            <a:avLst>
              <a:gd name="adj1" fmla="val 39476"/>
              <a:gd name="adj2" fmla="val 50792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38739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40728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60871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4013374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212433"/>
              </p:ext>
            </p:extLst>
          </p:nvPr>
        </p:nvGraphicFramePr>
        <p:xfrm>
          <a:off x="960083" y="509600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602637"/>
            <a:ext cx="338260" cy="9030954"/>
          </a:xfrm>
          <a:prstGeom prst="leftBrace">
            <a:avLst>
              <a:gd name="adj1" fmla="val 47349"/>
              <a:gd name="adj2" fmla="val 5079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593753"/>
            <a:ext cx="338260" cy="1048721"/>
          </a:xfrm>
          <a:prstGeom prst="leftBrace">
            <a:avLst>
              <a:gd name="adj1" fmla="val 44459"/>
              <a:gd name="adj2" fmla="val 50792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2673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287244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4886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89333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1123" y="401703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27222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percolateDown</a:t>
            </a:r>
            <a:r>
              <a:rPr lang="en-US" dirty="0">
                <a:solidFill>
                  <a:schemeClr val="accent2"/>
                </a:solidFill>
              </a:rPr>
              <a:t>(22)</a:t>
            </a:r>
          </a:p>
        </p:txBody>
      </p:sp>
      <p:sp>
        <p:nvSpPr>
          <p:cNvPr id="46" name="Left Bracket 45">
            <a:extLst>
              <a:ext uri="{FF2B5EF4-FFF2-40B4-BE49-F238E27FC236}">
                <a16:creationId xmlns:a16="http://schemas.microsoft.com/office/drawing/2014/main" id="{3D505F78-D292-9A4A-B559-0AE904099E07}"/>
              </a:ext>
            </a:extLst>
          </p:cNvPr>
          <p:cNvSpPr/>
          <p:nvPr/>
        </p:nvSpPr>
        <p:spPr>
          <a:xfrm rot="5400000">
            <a:off x="5835531" y="-3380607"/>
            <a:ext cx="520938" cy="9091524"/>
          </a:xfrm>
          <a:prstGeom prst="leftBracket">
            <a:avLst>
              <a:gd name="adj" fmla="val 0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558C7152-8448-0640-A127-81DCAE92841A}"/>
              </a:ext>
            </a:extLst>
          </p:cNvPr>
          <p:cNvSpPr/>
          <p:nvPr/>
        </p:nvSpPr>
        <p:spPr>
          <a:xfrm rot="5400000">
            <a:off x="5227204" y="965527"/>
            <a:ext cx="520938" cy="8067034"/>
          </a:xfrm>
          <a:prstGeom prst="leftBracket">
            <a:avLst>
              <a:gd name="adj" fmla="val 0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AC7647-716D-264C-80DA-FCC9D77FEF3B}"/>
              </a:ext>
            </a:extLst>
          </p:cNvPr>
          <p:cNvSpPr txBox="1"/>
          <p:nvPr/>
        </p:nvSpPr>
        <p:spPr>
          <a:xfrm>
            <a:off x="8882043" y="507351"/>
            <a:ext cx="14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removeMin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5219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49584 -0.002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6" grpId="0" animBg="1"/>
      <p:bldP spid="47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Definitions, Insertion, Selection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Merge Sort</a:t>
            </a:r>
          </a:p>
          <a:p>
            <a:r>
              <a:rPr lang="en-US" dirty="0"/>
              <a:t>Quick Sort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A511CE1-3D69-9B4F-B9EA-4E53B0A1D62C}"/>
              </a:ext>
            </a:extLst>
          </p:cNvPr>
          <p:cNvSpPr/>
          <p:nvPr/>
        </p:nvSpPr>
        <p:spPr>
          <a:xfrm rot="10800000">
            <a:off x="3083753" y="19657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169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28756</TotalTime>
  <Words>3258</Words>
  <Application>Microsoft Macintosh PowerPoint</Application>
  <PresentationFormat>Widescreen</PresentationFormat>
  <Paragraphs>1162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Montserrat</vt:lpstr>
      <vt:lpstr>Montserrat ExtraBold</vt:lpstr>
      <vt:lpstr>Montserrat SemiBold</vt:lpstr>
      <vt:lpstr>System Font Regular</vt:lpstr>
      <vt:lpstr>Arial</vt:lpstr>
      <vt:lpstr>Calibri</vt:lpstr>
      <vt:lpstr>Cambria Math</vt:lpstr>
      <vt:lpstr>Consolas</vt:lpstr>
      <vt:lpstr>CSE 373 Summer 2020</vt:lpstr>
      <vt:lpstr>1_CSE 373 Summer 2020</vt:lpstr>
      <vt:lpstr>Sorting II</vt:lpstr>
      <vt:lpstr>Learning Objectives</vt:lpstr>
      <vt:lpstr>Lecture Outline</vt:lpstr>
      <vt:lpstr>Review  Sorting: Ordering Relations</vt:lpstr>
      <vt:lpstr>Review  Sorting: Definitions</vt:lpstr>
      <vt:lpstr>Review  Sorting Strategy 1: Iterative Improvement</vt:lpstr>
      <vt:lpstr>Review  Selection vs. Insertion Sort</vt:lpstr>
      <vt:lpstr>In-Place Heap Sort</vt:lpstr>
      <vt:lpstr>Lecture Outline</vt:lpstr>
      <vt:lpstr>Sorting Strategy 3: Divide and Conquer</vt:lpstr>
      <vt:lpstr>Merge Sort</vt:lpstr>
      <vt:lpstr>Merge Sort: Divide Step</vt:lpstr>
      <vt:lpstr>Merge Sort: Combine Step</vt:lpstr>
      <vt:lpstr>Merge Sort</vt:lpstr>
      <vt:lpstr>Lecture Outline</vt:lpstr>
      <vt:lpstr>Divide and Conquer</vt:lpstr>
      <vt:lpstr>Quick Sort (v1)</vt:lpstr>
      <vt:lpstr>Quick Sort (v1): Divide Step</vt:lpstr>
      <vt:lpstr>Quick Sort (v1): Combine Step</vt:lpstr>
      <vt:lpstr>Quick Sort (v1)</vt:lpstr>
      <vt:lpstr>Can we do better?</vt:lpstr>
      <vt:lpstr>Strategies for Choosing a Pivot</vt:lpstr>
      <vt:lpstr>Quick Sort (v2: In-Place) </vt:lpstr>
      <vt:lpstr>Quick Sort (v2: In-Place)</vt:lpstr>
      <vt:lpstr>Sorting: Summary</vt:lpstr>
      <vt:lpstr>PowerPoint Presentation</vt:lpstr>
      <vt:lpstr>PowerPoint Presentation</vt:lpstr>
      <vt:lpstr>But Don’t Take it From 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1048</cp:revision>
  <dcterms:created xsi:type="dcterms:W3CDTF">2020-06-13T06:27:42Z</dcterms:created>
  <dcterms:modified xsi:type="dcterms:W3CDTF">2020-12-13T19:48:26Z</dcterms:modified>
</cp:coreProperties>
</file>