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7"/>
  </p:notesMasterIdLst>
  <p:sldIdLst>
    <p:sldId id="256" r:id="rId3"/>
    <p:sldId id="291" r:id="rId4"/>
    <p:sldId id="516" r:id="rId5"/>
    <p:sldId id="512" r:id="rId6"/>
    <p:sldId id="737" r:id="rId7"/>
    <p:sldId id="733" r:id="rId8"/>
    <p:sldId id="736" r:id="rId9"/>
    <p:sldId id="262" r:id="rId10"/>
    <p:sldId id="698" r:id="rId11"/>
    <p:sldId id="266" r:id="rId12"/>
    <p:sldId id="742" r:id="rId13"/>
    <p:sldId id="313" r:id="rId14"/>
    <p:sldId id="276" r:id="rId15"/>
    <p:sldId id="278" r:id="rId16"/>
    <p:sldId id="321" r:id="rId17"/>
    <p:sldId id="274" r:id="rId18"/>
    <p:sldId id="275" r:id="rId19"/>
    <p:sldId id="322" r:id="rId20"/>
    <p:sldId id="738" r:id="rId21"/>
    <p:sldId id="743" r:id="rId22"/>
    <p:sldId id="315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000"/>
    <a:srgbClr val="004282"/>
    <a:srgbClr val="007EDE"/>
    <a:srgbClr val="5EE1B2"/>
    <a:srgbClr val="FFD0D1"/>
    <a:srgbClr val="09A98A"/>
    <a:srgbClr val="BDFFF7"/>
    <a:srgbClr val="0FB9B1"/>
    <a:srgbClr val="BEFFFC"/>
    <a:srgbClr val="00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45"/>
    <p:restoredTop sz="92368"/>
  </p:normalViewPr>
  <p:slideViewPr>
    <p:cSldViewPr snapToGrid="0" snapToObjects="1">
      <p:cViewPr varScale="1">
        <p:scale>
          <a:sx n="134" d="100"/>
          <a:sy n="134" d="100"/>
        </p:scale>
        <p:origin x="1104" y="192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1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6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7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09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1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90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61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4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5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3de7561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3de7561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11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Duska is “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dooshka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1258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a12f5ae1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a12f5ae1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801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660E5-0D31-D049-86B2-0794F6A9F71E}"/>
              </a:ext>
            </a:extLst>
          </p:cNvPr>
          <p:cNvSpPr/>
          <p:nvPr userDrawn="1"/>
        </p:nvSpPr>
        <p:spPr>
          <a:xfrm>
            <a:off x="-75414" y="0"/>
            <a:ext cx="12343614" cy="6858000"/>
          </a:xfrm>
          <a:prstGeom prst="rect">
            <a:avLst/>
          </a:prstGeom>
          <a:solidFill>
            <a:srgbClr val="2E235D"/>
          </a:solidFill>
          <a:ln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67F-E2C0-6546-AB36-6C9268BDB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2881" y="-82847"/>
            <a:ext cx="12314278" cy="70673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2D1BB74-0E76-424E-9431-E2DFD70A90F2}"/>
              </a:ext>
            </a:extLst>
          </p:cNvPr>
          <p:cNvSpPr/>
          <p:nvPr userDrawn="1"/>
        </p:nvSpPr>
        <p:spPr>
          <a:xfrm>
            <a:off x="7167842" y="1236372"/>
            <a:ext cx="4940076" cy="5212980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373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74505-8E8F-B24F-A5BE-1DB9A8DED503}"/>
              </a:ext>
            </a:extLst>
          </p:cNvPr>
          <p:cNvSpPr/>
          <p:nvPr userDrawn="1"/>
        </p:nvSpPr>
        <p:spPr>
          <a:xfrm>
            <a:off x="7360567" y="481941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8BAF8-1E44-DB4E-9257-6B3BC83B7863}"/>
              </a:ext>
            </a:extLst>
          </p:cNvPr>
          <p:cNvSpPr/>
          <p:nvPr userDrawn="1"/>
        </p:nvSpPr>
        <p:spPr>
          <a:xfrm>
            <a:off x="7848275" y="507565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5E88-8AF6-194B-9672-EDDDCDDD56AE}"/>
              </a:ext>
            </a:extLst>
          </p:cNvPr>
          <p:cNvCxnSpPr>
            <a:cxnSpLocks/>
          </p:cNvCxnSpPr>
          <p:nvPr userDrawn="1"/>
        </p:nvCxnSpPr>
        <p:spPr>
          <a:xfrm>
            <a:off x="7360567" y="4535920"/>
            <a:ext cx="4429497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0248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DC5D84-9691-1340-8025-F4AB17B3E2BE}"/>
              </a:ext>
            </a:extLst>
          </p:cNvPr>
          <p:cNvSpPr/>
          <p:nvPr userDrawn="1"/>
        </p:nvSpPr>
        <p:spPr>
          <a:xfrm>
            <a:off x="8346734" y="4819413"/>
            <a:ext cx="16672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Hunter Schafer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BF29B-7113-6B4C-AB71-80EA3DBAB18B}"/>
              </a:ext>
            </a:extLst>
          </p:cNvPr>
          <p:cNvSpPr txBox="1"/>
          <p:nvPr userDrawn="1"/>
        </p:nvSpPr>
        <p:spPr>
          <a:xfrm>
            <a:off x="8346734" y="5086747"/>
            <a:ext cx="3552289" cy="955461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Ken Aragon</a:t>
            </a:r>
            <a:b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</a:b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Khushi Chaudhari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Joyce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Elauria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Santino Iannone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Leona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Kazi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Nathan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Lipiarski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Sam Long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Amanda Park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Paul Pham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Mitchell Szeto</a:t>
            </a:r>
          </a:p>
          <a:p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Batina</a:t>
            </a: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Shikhalieva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Ryan Siu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Elena </a:t>
            </a:r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Spasova</a:t>
            </a:r>
            <a:endParaRPr lang="en-US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Alex Teng</a:t>
            </a:r>
          </a:p>
          <a:p>
            <a:r>
              <a:rPr lang="en-US" sz="10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Blarry</a:t>
            </a:r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 Wang</a:t>
            </a:r>
          </a:p>
          <a:p>
            <a:r>
              <a:rPr lang="en-US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Aileen Zeng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llEver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0"/>
            <a:ext cx="12221763" cy="1173892"/>
          </a:xfrm>
          <a:prstGeom prst="rect">
            <a:avLst/>
          </a:prstGeom>
          <a:solidFill>
            <a:srgbClr val="2196F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latin typeface="Calibri" panose="020F0502020204030204" pitchFamily="34" charset="0"/>
                <a:cs typeface="Calibri" panose="020F0502020204030204" pitchFamily="34" charset="0"/>
              </a:rPr>
              <a:t>Pause Video when Prompted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F3A87-0B85-784F-A237-7192C2A3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334452"/>
            <a:ext cx="2264586" cy="694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204DF1-E5A9-0A4D-A5CF-F6470964781C}"/>
              </a:ext>
            </a:extLst>
          </p:cNvPr>
          <p:cNvSpPr txBox="1"/>
          <p:nvPr userDrawn="1"/>
        </p:nvSpPr>
        <p:spPr>
          <a:xfrm>
            <a:off x="6400800" y="925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0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Ever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189488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F027E-A466-424B-A56C-C5857F0E6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254185"/>
            <a:ext cx="3709636" cy="8550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04F1-978C-6343-BF90-B404034C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F229-CC7E-6549-B870-85C68E66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6D8F-09C9-484A-A9EC-64E198B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1CC624-0437-43EF-99D3-4B5E545BF210}"/>
              </a:ext>
            </a:extLst>
          </p:cNvPr>
          <p:cNvSpPr/>
          <p:nvPr userDrawn="1"/>
        </p:nvSpPr>
        <p:spPr>
          <a:xfrm>
            <a:off x="272955" y="0"/>
            <a:ext cx="423081" cy="156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EBE18-A94F-4CF8-8975-BC720F07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116-9EEC-4608-812B-930500586DFA}" type="datetime1">
              <a:rPr lang="en-US" smtClean="0"/>
              <a:t>11/28/20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72C5-2DDD-45C4-966C-970A137A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7B5817-8D3A-4DD3-92FF-32BBC5F91560}"/>
              </a:ext>
            </a:extLst>
          </p:cNvPr>
          <p:cNvCxnSpPr/>
          <p:nvPr userDrawn="1"/>
        </p:nvCxnSpPr>
        <p:spPr>
          <a:xfrm>
            <a:off x="61415" y="753975"/>
            <a:ext cx="12008609" cy="0"/>
          </a:xfrm>
          <a:prstGeom prst="line">
            <a:avLst/>
          </a:prstGeom>
          <a:ln>
            <a:solidFill>
              <a:srgbClr val="9B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2B1C59-33FF-4FB4-BDD7-F61C6400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134" y="263276"/>
            <a:ext cx="10334364" cy="101466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4F48-B758-43EB-980F-1E2884C8E2A7}"/>
              </a:ext>
            </a:extLst>
          </p:cNvPr>
          <p:cNvGrpSpPr/>
          <p:nvPr userDrawn="1"/>
        </p:nvGrpSpPr>
        <p:grpSpPr>
          <a:xfrm>
            <a:off x="575239" y="475151"/>
            <a:ext cx="631298" cy="631298"/>
            <a:chOff x="1530939" y="2405329"/>
            <a:chExt cx="631298" cy="6312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BADBD9-302C-40D9-A763-C65CCFE16FDE}"/>
                </a:ext>
              </a:extLst>
            </p:cNvPr>
            <p:cNvSpPr/>
            <p:nvPr userDrawn="1"/>
          </p:nvSpPr>
          <p:spPr>
            <a:xfrm>
              <a:off x="1530939" y="2405329"/>
              <a:ext cx="631298" cy="631298"/>
            </a:xfrm>
            <a:prstGeom prst="ellipse">
              <a:avLst/>
            </a:prstGeom>
            <a:solidFill>
              <a:srgbClr val="B6A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Shape 490">
              <a:extLst>
                <a:ext uri="{FF2B5EF4-FFF2-40B4-BE49-F238E27FC236}">
                  <a16:creationId xmlns:a16="http://schemas.microsoft.com/office/drawing/2014/main" id="{ABC713E7-D704-4682-B292-907313F269C9}"/>
                </a:ext>
              </a:extLst>
            </p:cNvPr>
            <p:cNvGrpSpPr/>
            <p:nvPr userDrawn="1"/>
          </p:nvGrpSpPr>
          <p:grpSpPr>
            <a:xfrm>
              <a:off x="1661835" y="2536225"/>
              <a:ext cx="369505" cy="369505"/>
              <a:chOff x="2594050" y="1631825"/>
              <a:chExt cx="439625" cy="439625"/>
            </a:xfrm>
          </p:grpSpPr>
          <p:sp>
            <p:nvSpPr>
              <p:cNvPr id="9" name="Shape 491">
                <a:extLst>
                  <a:ext uri="{FF2B5EF4-FFF2-40B4-BE49-F238E27FC236}">
                    <a16:creationId xmlns:a16="http://schemas.microsoft.com/office/drawing/2014/main" id="{5701E159-D011-460A-BF32-22B3BFF6328B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0" t="0" r="0" b="0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Shape 492">
                <a:extLst>
                  <a:ext uri="{FF2B5EF4-FFF2-40B4-BE49-F238E27FC236}">
                    <a16:creationId xmlns:a16="http://schemas.microsoft.com/office/drawing/2014/main" id="{CA3D8659-8AB7-48FB-9131-98E6A18A0B20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0" t="0" r="0" b="0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Shape 493">
                <a:extLst>
                  <a:ext uri="{FF2B5EF4-FFF2-40B4-BE49-F238E27FC236}">
                    <a16:creationId xmlns:a16="http://schemas.microsoft.com/office/drawing/2014/main" id="{A811AE90-64AA-41C3-9DE9-62A86028AA6C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0" t="0" r="0" b="0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Shape 494">
                <a:extLst>
                  <a:ext uri="{FF2B5EF4-FFF2-40B4-BE49-F238E27FC236}">
                    <a16:creationId xmlns:a16="http://schemas.microsoft.com/office/drawing/2014/main" id="{0551D70B-4457-48F5-81B9-3A38F6B661D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0" t="0" r="0" b="0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72BD7EC-0D21-433C-A8B8-B34982C02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134" y="1463857"/>
            <a:ext cx="10334364" cy="4845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4F733CC-2D13-824F-AEF8-39DA701B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742" y="6544402"/>
            <a:ext cx="5901459" cy="274320"/>
          </a:xfrm>
        </p:spPr>
        <p:txBody>
          <a:bodyPr/>
          <a:lstStyle/>
          <a:p>
            <a:r>
              <a:rPr lang="en-US" dirty="0"/>
              <a:t>CSE 373 20 SP – champion &amp; Chun</a:t>
            </a:r>
          </a:p>
        </p:txBody>
      </p:sp>
    </p:spTree>
    <p:extLst>
      <p:ext uri="{BB962C8B-B14F-4D97-AF65-F5344CB8AC3E}">
        <p14:creationId xmlns:p14="http://schemas.microsoft.com/office/powerpoint/2010/main" val="8070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903" y="6492875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29764" y="-6263"/>
            <a:ext cx="12221763" cy="230293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373 Autumn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23: Sorting I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6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4TPTC8wh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alU379l3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Xw2D9aJRBY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-Computer-Programming-Sorting-Searching/dp/020189685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823054" cy="2445040"/>
          </a:xfrm>
        </p:spPr>
        <p:txBody>
          <a:bodyPr/>
          <a:lstStyle/>
          <a:p>
            <a:r>
              <a:rPr lang="en-US" dirty="0"/>
              <a:t>Sorting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C931-2F9F-1949-B765-EE0BF932B1A7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Sorting: </a:t>
            </a:r>
            <a:r>
              <a:rPr lang="en" dirty="0"/>
              <a:t>Performance Definitions</a:t>
            </a:r>
            <a:endParaRPr dirty="0"/>
          </a:p>
        </p:txBody>
      </p:sp>
      <p:sp>
        <p:nvSpPr>
          <p:cNvPr id="124" name="Google Shape;124;p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R</a:t>
            </a:r>
            <a:r>
              <a:rPr lang="en" dirty="0"/>
              <a:t>untime </a:t>
            </a:r>
            <a:r>
              <a:rPr lang="en-US" dirty="0"/>
              <a:t>performance is sometimes</a:t>
            </a:r>
            <a:r>
              <a:rPr lang="en" dirty="0"/>
              <a:t> called the </a:t>
            </a:r>
            <a:r>
              <a:rPr lang="en" b="1" dirty="0"/>
              <a:t>time complexity</a:t>
            </a:r>
            <a:endParaRPr lang="en" dirty="0"/>
          </a:p>
          <a:p>
            <a:pPr lvl="1">
              <a:spcBef>
                <a:spcPts val="600"/>
              </a:spcBef>
            </a:pPr>
            <a:r>
              <a:rPr lang="en" dirty="0"/>
              <a:t>Example: Dijkstra’s has time complexity O(E log V).</a:t>
            </a:r>
            <a:endParaRPr dirty="0"/>
          </a:p>
          <a:p>
            <a:pPr>
              <a:spcBef>
                <a:spcPts val="600"/>
              </a:spcBef>
            </a:pPr>
            <a:endParaRPr dirty="0"/>
          </a:p>
          <a:p>
            <a:pPr>
              <a:spcBef>
                <a:spcPts val="600"/>
              </a:spcBef>
            </a:pPr>
            <a:r>
              <a:rPr lang="en-US" u="sng" dirty="0"/>
              <a:t>E</a:t>
            </a:r>
            <a:r>
              <a:rPr lang="en" u="sng" dirty="0"/>
              <a:t>xtra</a:t>
            </a:r>
            <a:r>
              <a:rPr lang="en" dirty="0"/>
              <a:t> memory usage is sometimes called the </a:t>
            </a:r>
            <a:r>
              <a:rPr lang="en" b="1" dirty="0"/>
              <a:t>space complexity</a:t>
            </a:r>
          </a:p>
          <a:p>
            <a:pPr lvl="1">
              <a:spcBef>
                <a:spcPts val="600"/>
              </a:spcBef>
            </a:pPr>
            <a:r>
              <a:rPr lang="en" dirty="0"/>
              <a:t>Dijkstra’s has space complexity Θ(V)</a:t>
            </a:r>
          </a:p>
          <a:p>
            <a:pPr lvl="2">
              <a:spcBef>
                <a:spcPts val="600"/>
              </a:spcBef>
            </a:pPr>
            <a:r>
              <a:rPr lang="en" dirty="0"/>
              <a:t>Priority Queue, </a:t>
            </a:r>
            <a:r>
              <a:rPr lang="en" dirty="0" err="1"/>
              <a:t>distTo</a:t>
            </a:r>
            <a:r>
              <a:rPr lang="en" dirty="0"/>
              <a:t> and </a:t>
            </a:r>
            <a:r>
              <a:rPr lang="en" dirty="0" err="1"/>
              <a:t>edgeTo</a:t>
            </a:r>
            <a:r>
              <a:rPr lang="en" dirty="0"/>
              <a:t> maps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</a:t>
            </a:r>
            <a:r>
              <a:rPr lang="en" dirty="0"/>
              <a:t>he </a:t>
            </a:r>
            <a:r>
              <a:rPr lang="en-US" dirty="0"/>
              <a:t>input </a:t>
            </a:r>
            <a:r>
              <a:rPr lang="en" dirty="0"/>
              <a:t>graph takes up space Θ(V+E), but we don’t count this as part of the space complexity since the graph itself already exists and is an input to Dijkstra’s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41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Sorting Definitions</a:t>
            </a:r>
          </a:p>
          <a:p>
            <a:r>
              <a:rPr lang="en-US" b="1" dirty="0">
                <a:solidFill>
                  <a:schemeClr val="accent5"/>
                </a:solidFill>
              </a:rPr>
              <a:t>Insertion &amp; Selection Sort</a:t>
            </a:r>
          </a:p>
          <a:p>
            <a:r>
              <a:rPr lang="en-US" dirty="0"/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5238946" y="1975282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1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C668-1064-4B55-B89F-AB59AC7F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Sorting Strategy 1: Iterative Improvement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43114-685B-4A48-9455-211F9BC43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1"/>
                <a:ext cx="10515600" cy="3214914"/>
              </a:xfrm>
            </p:spPr>
            <p:txBody>
              <a:bodyPr/>
              <a:lstStyle/>
              <a:p>
                <a:r>
                  <a:rPr lang="en-US" dirty="0"/>
                  <a:t>Invariants/Iterative improvement</a:t>
                </a:r>
              </a:p>
              <a:p>
                <a:pPr lvl="1"/>
                <a:r>
                  <a:rPr lang="en-US" dirty="0"/>
                  <a:t>Step-by-step make one more part of the input your desired output.</a:t>
                </a:r>
              </a:p>
              <a:p>
                <a:endParaRPr lang="en-US" dirty="0"/>
              </a:p>
              <a:p>
                <a:r>
                  <a:rPr lang="en-US" dirty="0"/>
                  <a:t>We’ll write iterative algorithms to satisfy the following invariant:</a:t>
                </a:r>
              </a:p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iterations of the loop, the first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elements of the array will be sorted.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43114-685B-4A48-9455-211F9BC43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1"/>
                <a:ext cx="10515600" cy="3214914"/>
              </a:xfrm>
              <a:blipFill>
                <a:blip r:embed="rId3"/>
                <a:stretch>
                  <a:fillRect l="-965" t="-3557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90D7E0D-98BA-8248-8A3C-2DF8BBC45D05}"/>
              </a:ext>
            </a:extLst>
          </p:cNvPr>
          <p:cNvGrpSpPr/>
          <p:nvPr/>
        </p:nvGrpSpPr>
        <p:grpSpPr>
          <a:xfrm>
            <a:off x="2982997" y="4586515"/>
            <a:ext cx="5561171" cy="1458909"/>
            <a:chOff x="720970" y="3264432"/>
            <a:chExt cx="5561171" cy="11861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06E959-AEF5-5B44-8E9A-BC9F3AA2F7AE}"/>
                </a:ext>
              </a:extLst>
            </p:cNvPr>
            <p:cNvSpPr/>
            <p:nvPr/>
          </p:nvSpPr>
          <p:spPr>
            <a:xfrm>
              <a:off x="1267234" y="3264432"/>
              <a:ext cx="5014907" cy="11861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/>
                <a:t>Iterative Improvement</a:t>
              </a:r>
            </a:p>
            <a:p>
              <a:pPr lvl="1"/>
              <a:r>
                <a:rPr lang="en-US" dirty="0"/>
                <a:t>After k iterations of the loop, the first k elements of the array will be sorted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8C02EA-9F3B-1640-A158-D03C07BE0370}"/>
                </a:ext>
              </a:extLst>
            </p:cNvPr>
            <p:cNvSpPr/>
            <p:nvPr/>
          </p:nvSpPr>
          <p:spPr>
            <a:xfrm rot="16200000">
              <a:off x="401028" y="3584375"/>
              <a:ext cx="1186150" cy="5462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pc="100" dirty="0"/>
                <a:t>INVARIANT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597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Down 9">
            <a:extLst>
              <a:ext uri="{FF2B5EF4-FFF2-40B4-BE49-F238E27FC236}">
                <a16:creationId xmlns:a16="http://schemas.microsoft.com/office/drawing/2014/main" id="{929B9085-4182-4459-8489-707FB51AFC81}"/>
              </a:ext>
            </a:extLst>
          </p:cNvPr>
          <p:cNvSpPr/>
          <p:nvPr/>
        </p:nvSpPr>
        <p:spPr>
          <a:xfrm rot="10800000">
            <a:off x="5550193" y="232844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C729AB3-0AA3-4B52-999F-38020A086FB9}"/>
              </a:ext>
            </a:extLst>
          </p:cNvPr>
          <p:cNvSpPr/>
          <p:nvPr/>
        </p:nvSpPr>
        <p:spPr>
          <a:xfrm rot="10800000">
            <a:off x="6526376" y="408105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42F32CB0-F8C5-4B75-A499-6F18AEF0A1CE}"/>
              </a:ext>
            </a:extLst>
          </p:cNvPr>
          <p:cNvSpPr/>
          <p:nvPr/>
        </p:nvSpPr>
        <p:spPr>
          <a:xfrm rot="10800000">
            <a:off x="6532838" y="408105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D0B7501-187B-4B65-8CFF-AC4BBA66B62D}"/>
              </a:ext>
            </a:extLst>
          </p:cNvPr>
          <p:cNvSpPr/>
          <p:nvPr/>
        </p:nvSpPr>
        <p:spPr>
          <a:xfrm rot="10800000">
            <a:off x="5550193" y="2323713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6EE10-9AB4-4E99-8122-AB322E95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3595574" cy="762635"/>
          </a:xfrm>
        </p:spPr>
        <p:txBody>
          <a:bodyPr/>
          <a:lstStyle/>
          <a:p>
            <a:r>
              <a:rPr lang="en-US" dirty="0"/>
              <a:t>Selection Sort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9498EDF-5CFD-4E0F-9719-EFD70619B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73956"/>
              </p:ext>
            </p:extLst>
          </p:nvPr>
        </p:nvGraphicFramePr>
        <p:xfrm>
          <a:off x="1160928" y="1475460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A04B0B8-8457-4430-9947-5A9819C438A0}"/>
              </a:ext>
            </a:extLst>
          </p:cNvPr>
          <p:cNvSpPr/>
          <p:nvPr/>
        </p:nvSpPr>
        <p:spPr>
          <a:xfrm rot="16200000">
            <a:off x="3005680" y="483694"/>
            <a:ext cx="338260" cy="4027759"/>
          </a:xfrm>
          <a:prstGeom prst="leftBrace">
            <a:avLst>
              <a:gd name="adj1" fmla="val 4901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B16E83E-0D84-457D-A86B-86BBFBA3F63F}"/>
              </a:ext>
            </a:extLst>
          </p:cNvPr>
          <p:cNvSpPr/>
          <p:nvPr/>
        </p:nvSpPr>
        <p:spPr>
          <a:xfrm rot="16200000">
            <a:off x="8551553" y="-22345"/>
            <a:ext cx="338260" cy="5039835"/>
          </a:xfrm>
          <a:prstGeom prst="leftBrace">
            <a:avLst>
              <a:gd name="adj1" fmla="val 46388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BAF2-8B91-49EC-A049-80EE6E9D378D}"/>
              </a:ext>
            </a:extLst>
          </p:cNvPr>
          <p:cNvSpPr txBox="1"/>
          <p:nvPr/>
        </p:nvSpPr>
        <p:spPr>
          <a:xfrm>
            <a:off x="2452561" y="277800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C223E-BC0F-4FDB-B6C8-E3E52CA1D613}"/>
              </a:ext>
            </a:extLst>
          </p:cNvPr>
          <p:cNvSpPr txBox="1"/>
          <p:nvPr/>
        </p:nvSpPr>
        <p:spPr>
          <a:xfrm>
            <a:off x="7870194" y="2772916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755260-DC7B-457F-89FD-96A6264673A0}"/>
              </a:ext>
            </a:extLst>
          </p:cNvPr>
          <p:cNvSpPr txBox="1"/>
          <p:nvPr/>
        </p:nvSpPr>
        <p:spPr>
          <a:xfrm>
            <a:off x="4993780" y="28919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F1BD0247-7355-49FA-961F-96A157483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014684"/>
              </p:ext>
            </p:extLst>
          </p:nvPr>
        </p:nvGraphicFramePr>
        <p:xfrm>
          <a:off x="1160930" y="328308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id="{DA83ED5B-16A8-4D31-AB11-4934A192C80E}"/>
              </a:ext>
            </a:extLst>
          </p:cNvPr>
          <p:cNvSpPr/>
          <p:nvPr/>
        </p:nvSpPr>
        <p:spPr>
          <a:xfrm rot="16200000">
            <a:off x="3511720" y="1785282"/>
            <a:ext cx="338260" cy="5039834"/>
          </a:xfrm>
          <a:prstGeom prst="leftBrace">
            <a:avLst>
              <a:gd name="adj1" fmla="val 46388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58F8320-C59C-46F5-AD35-C5E041EAE75B}"/>
              </a:ext>
            </a:extLst>
          </p:cNvPr>
          <p:cNvSpPr/>
          <p:nvPr/>
        </p:nvSpPr>
        <p:spPr>
          <a:xfrm rot="16200000">
            <a:off x="9066242" y="2299966"/>
            <a:ext cx="338260" cy="4010463"/>
          </a:xfrm>
          <a:prstGeom prst="leftBrace">
            <a:avLst>
              <a:gd name="adj1" fmla="val 56886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63845-D8B0-4054-A793-4F959F9C0E9A}"/>
              </a:ext>
            </a:extLst>
          </p:cNvPr>
          <p:cNvSpPr txBox="1"/>
          <p:nvPr/>
        </p:nvSpPr>
        <p:spPr>
          <a:xfrm>
            <a:off x="2989276" y="451492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37F3CA-DA2A-4F7B-A27E-7EE1F750CAED}"/>
              </a:ext>
            </a:extLst>
          </p:cNvPr>
          <p:cNvSpPr txBox="1"/>
          <p:nvPr/>
        </p:nvSpPr>
        <p:spPr>
          <a:xfrm>
            <a:off x="8384883" y="451492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FE323-1F43-473A-9B5D-9DED69DB4D8F}"/>
              </a:ext>
            </a:extLst>
          </p:cNvPr>
          <p:cNvSpPr txBox="1"/>
          <p:nvPr/>
        </p:nvSpPr>
        <p:spPr>
          <a:xfrm>
            <a:off x="5969963" y="464458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345C6182-F373-4911-8B55-E2D72660E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788848"/>
              </p:ext>
            </p:extLst>
          </p:nvPr>
        </p:nvGraphicFramePr>
        <p:xfrm>
          <a:off x="1160928" y="5111015"/>
          <a:ext cx="1007967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1823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06BC2F27-2692-4C3B-93BC-FCCAE3A26F28}"/>
              </a:ext>
            </a:extLst>
          </p:cNvPr>
          <p:cNvSpPr/>
          <p:nvPr/>
        </p:nvSpPr>
        <p:spPr>
          <a:xfrm rot="16200000">
            <a:off x="4026405" y="3098524"/>
            <a:ext cx="338260" cy="6069209"/>
          </a:xfrm>
          <a:prstGeom prst="leftBrace">
            <a:avLst>
              <a:gd name="adj1" fmla="val 47701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83B56CC-34A0-458D-80B5-FB391386C071}"/>
              </a:ext>
            </a:extLst>
          </p:cNvPr>
          <p:cNvSpPr/>
          <p:nvPr/>
        </p:nvSpPr>
        <p:spPr>
          <a:xfrm rot="16200000">
            <a:off x="9581922" y="4643577"/>
            <a:ext cx="338260" cy="2979101"/>
          </a:xfrm>
          <a:prstGeom prst="leftBrace">
            <a:avLst>
              <a:gd name="adj1" fmla="val 58198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A035A95-5E3E-44A8-A951-28674B76EF36}"/>
              </a:ext>
            </a:extLst>
          </p:cNvPr>
          <p:cNvSpPr/>
          <p:nvPr/>
        </p:nvSpPr>
        <p:spPr>
          <a:xfrm rot="10800000">
            <a:off x="7552019" y="592398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3CAF16-1BBA-42F7-AE2B-917B1B508080}"/>
              </a:ext>
            </a:extLst>
          </p:cNvPr>
          <p:cNvSpPr txBox="1"/>
          <p:nvPr/>
        </p:nvSpPr>
        <p:spPr>
          <a:xfrm>
            <a:off x="3473286" y="634285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89C8B-6C73-4FA9-A6CB-4F5111C618BF}"/>
              </a:ext>
            </a:extLst>
          </p:cNvPr>
          <p:cNvSpPr txBox="1"/>
          <p:nvPr/>
        </p:nvSpPr>
        <p:spPr>
          <a:xfrm>
            <a:off x="8900563" y="634285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20979-EC1E-47A5-9EC0-1C7DE318FC7E}"/>
              </a:ext>
            </a:extLst>
          </p:cNvPr>
          <p:cNvSpPr txBox="1"/>
          <p:nvPr/>
        </p:nvSpPr>
        <p:spPr>
          <a:xfrm>
            <a:off x="6995606" y="648751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E7E84-1767-479F-9DA4-4D841640B8B5}"/>
              </a:ext>
            </a:extLst>
          </p:cNvPr>
          <p:cNvSpPr/>
          <p:nvPr/>
        </p:nvSpPr>
        <p:spPr>
          <a:xfrm>
            <a:off x="838200" y="989543"/>
            <a:ext cx="3424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https://www.youtube.com/watch?v=Ns4TPTC8whw</a:t>
            </a:r>
            <a:endParaRPr lang="en-US" sz="1200" dirty="0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A9DEA6C8-1544-BE47-AEC7-1154BC586E34}"/>
              </a:ext>
            </a:extLst>
          </p:cNvPr>
          <p:cNvSpPr/>
          <p:nvPr/>
        </p:nvSpPr>
        <p:spPr>
          <a:xfrm rot="5400000">
            <a:off x="7045476" y="-162421"/>
            <a:ext cx="369330" cy="30084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A1E18D-7768-EE4D-8C5F-E78BFC2A0587}"/>
              </a:ext>
            </a:extLst>
          </p:cNvPr>
          <p:cNvSpPr txBox="1"/>
          <p:nvPr/>
        </p:nvSpPr>
        <p:spPr>
          <a:xfrm>
            <a:off x="4433774" y="641045"/>
            <a:ext cx="660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iteration, </a:t>
            </a:r>
            <a:r>
              <a:rPr lang="en-US" b="1" dirty="0"/>
              <a:t>select</a:t>
            </a:r>
            <a:r>
              <a:rPr lang="en-US" dirty="0"/>
              <a:t> the smallest unsorted item to fill the next spot.</a:t>
            </a:r>
          </a:p>
        </p:txBody>
      </p:sp>
    </p:spTree>
    <p:extLst>
      <p:ext uri="{BB962C8B-B14F-4D97-AF65-F5344CB8AC3E}">
        <p14:creationId xmlns:p14="http://schemas.microsoft.com/office/powerpoint/2010/main" val="1756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41341 -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41 -0.00255 L 0.25052 -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37318 0.00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32" grpId="1" animBg="1"/>
      <p:bldP spid="30" grpId="0" animBg="1"/>
      <p:bldP spid="30" grpId="1" animBg="1"/>
      <p:bldP spid="30" grpId="2" animBg="1"/>
      <p:bldP spid="16" grpId="0" animBg="1"/>
      <p:bldP spid="17" grpId="0" animBg="1"/>
      <p:bldP spid="19" grpId="0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43FC-E569-4EF2-9343-9FE0EB0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3768486" cy="762635"/>
          </a:xfrm>
        </p:spPr>
        <p:txBody>
          <a:bodyPr/>
          <a:lstStyle/>
          <a:p>
            <a:r>
              <a:rPr lang="en-US" dirty="0"/>
              <a:t>Selection Sort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0CC08-46FF-48ED-8026-59D6404521FB}"/>
              </a:ext>
            </a:extLst>
          </p:cNvPr>
          <p:cNvSpPr txBox="1"/>
          <p:nvPr/>
        </p:nvSpPr>
        <p:spPr>
          <a:xfrm>
            <a:off x="1190138" y="2940997"/>
            <a:ext cx="3663182" cy="3754874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min =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unsorted items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min):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min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return min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(target, current)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temp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current = target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target = temp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A98CE-F8C0-45B4-8DEA-06128719451C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81868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80C4975-3DB9-4215-AAD9-ADC9E0963064}"/>
              </a:ext>
            </a:extLst>
          </p:cNvPr>
          <p:cNvSpPr txBox="1"/>
          <p:nvPr/>
        </p:nvSpPr>
        <p:spPr>
          <a:xfrm>
            <a:off x="8651331" y="514754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DB73B-8BF6-4F01-9CC2-7C62C39666B4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001EBE68-CF92-4BA6-97FF-BCB91AA63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71150"/>
              </p:ext>
            </p:extLst>
          </p:nvPr>
        </p:nvGraphicFramePr>
        <p:xfrm>
          <a:off x="788788" y="109399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F981AEC0-CB78-41C5-B888-EF4ED37C6140}"/>
              </a:ext>
            </a:extLst>
          </p:cNvPr>
          <p:cNvSpPr/>
          <p:nvPr/>
        </p:nvSpPr>
        <p:spPr>
          <a:xfrm rot="16200000">
            <a:off x="2633540" y="102229"/>
            <a:ext cx="338260" cy="4027759"/>
          </a:xfrm>
          <a:prstGeom prst="leftBrace">
            <a:avLst>
              <a:gd name="adj1" fmla="val 55189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B16C0A6F-0DC7-4648-882D-F333D49F7386}"/>
              </a:ext>
            </a:extLst>
          </p:cNvPr>
          <p:cNvSpPr/>
          <p:nvPr/>
        </p:nvSpPr>
        <p:spPr>
          <a:xfrm rot="16200000">
            <a:off x="8179413" y="-403810"/>
            <a:ext cx="338260" cy="5039835"/>
          </a:xfrm>
          <a:prstGeom prst="leftBrace">
            <a:avLst>
              <a:gd name="adj1" fmla="val 58794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DD6BB-784B-42E9-9365-484072D624B9}"/>
              </a:ext>
            </a:extLst>
          </p:cNvPr>
          <p:cNvSpPr txBox="1"/>
          <p:nvPr/>
        </p:nvSpPr>
        <p:spPr>
          <a:xfrm>
            <a:off x="2080421" y="2396542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CA8A6-546A-4A0A-B577-E41887B35BDE}"/>
              </a:ext>
            </a:extLst>
          </p:cNvPr>
          <p:cNvSpPr txBox="1"/>
          <p:nvPr/>
        </p:nvSpPr>
        <p:spPr>
          <a:xfrm>
            <a:off x="7498054" y="2391451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72A565-B496-4676-8740-440E765989DE}"/>
              </a:ext>
            </a:extLst>
          </p:cNvPr>
          <p:cNvSpPr txBox="1"/>
          <p:nvPr/>
        </p:nvSpPr>
        <p:spPr>
          <a:xfrm>
            <a:off x="4606686" y="241404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DA162F57-CF31-4E51-ACC8-9C8E3092F2C3}"/>
              </a:ext>
            </a:extLst>
          </p:cNvPr>
          <p:cNvSpPr/>
          <p:nvPr/>
        </p:nvSpPr>
        <p:spPr>
          <a:xfrm rot="10800000">
            <a:off x="5163099" y="186738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3779E565-4286-1B43-BADE-054964C46C9B}"/>
              </a:ext>
            </a:extLst>
          </p:cNvPr>
          <p:cNvSpPr/>
          <p:nvPr/>
        </p:nvSpPr>
        <p:spPr>
          <a:xfrm rot="5400000">
            <a:off x="6642139" y="-590074"/>
            <a:ext cx="369330" cy="30084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1FDC-47E0-104B-BD88-02EE15F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Sort Stability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D0D6D66-AC67-0242-A9E9-598BE2578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881433"/>
              </p:ext>
            </p:extLst>
          </p:nvPr>
        </p:nvGraphicFramePr>
        <p:xfrm>
          <a:off x="737702" y="1840684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32" name="Content Placeholder 6">
            <a:extLst>
              <a:ext uri="{FF2B5EF4-FFF2-40B4-BE49-F238E27FC236}">
                <a16:creationId xmlns:a16="http://schemas.microsoft.com/office/drawing/2014/main" id="{3B3778C7-9263-D648-966D-32AB39CB1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895239"/>
              </p:ext>
            </p:extLst>
          </p:nvPr>
        </p:nvGraphicFramePr>
        <p:xfrm>
          <a:off x="737702" y="2892161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35" name="Content Placeholder 6">
            <a:extLst>
              <a:ext uri="{FF2B5EF4-FFF2-40B4-BE49-F238E27FC236}">
                <a16:creationId xmlns:a16="http://schemas.microsoft.com/office/drawing/2014/main" id="{C2E65677-1B4B-3148-BFF9-6ADFC695A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298290"/>
              </p:ext>
            </p:extLst>
          </p:nvPr>
        </p:nvGraphicFramePr>
        <p:xfrm>
          <a:off x="737702" y="4735456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D2D006B-EA72-B44B-BE85-4F51B9326E9E}"/>
              </a:ext>
            </a:extLst>
          </p:cNvPr>
          <p:cNvSpPr txBox="1"/>
          <p:nvPr/>
        </p:nvSpPr>
        <p:spPr>
          <a:xfrm>
            <a:off x="3082569" y="4024763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C3282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DD08DF-1E8C-9745-9707-B39B92DB7078}"/>
              </a:ext>
            </a:extLst>
          </p:cNvPr>
          <p:cNvSpPr txBox="1"/>
          <p:nvPr/>
        </p:nvSpPr>
        <p:spPr>
          <a:xfrm>
            <a:off x="4320396" y="5594467"/>
            <a:ext cx="360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Swapping non-adjacent items can result in instability of sorting algorithms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9D3FDE-9AC0-D943-ABD8-F7B776CACC54}"/>
              </a:ext>
            </a:extLst>
          </p:cNvPr>
          <p:cNvSpPr/>
          <p:nvPr/>
        </p:nvSpPr>
        <p:spPr>
          <a:xfrm>
            <a:off x="3843338" y="4735456"/>
            <a:ext cx="1885950" cy="8156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676CEAAD-256E-E848-B90D-65C6B1B22F5B}"/>
              </a:ext>
            </a:extLst>
          </p:cNvPr>
          <p:cNvSpPr/>
          <p:nvPr/>
        </p:nvSpPr>
        <p:spPr>
          <a:xfrm rot="5400000">
            <a:off x="3071990" y="-356184"/>
            <a:ext cx="369330" cy="403197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EC7C489F-3C7A-1944-93C9-E87628C3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7446" y="2525958"/>
            <a:ext cx="535870" cy="535870"/>
          </a:xfrm>
          <a:prstGeom prst="rect">
            <a:avLst/>
          </a:prstGeom>
        </p:spPr>
      </p:pic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E39A36BF-804D-2943-802E-E3E96E3FB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0587" y="55944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EE10-9AB4-4E99-8122-AB322E95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129"/>
            <a:ext cx="3595574" cy="762635"/>
          </a:xfrm>
        </p:spPr>
        <p:txBody>
          <a:bodyPr/>
          <a:lstStyle/>
          <a:p>
            <a:r>
              <a:rPr lang="en-US" dirty="0"/>
              <a:t>Insertion Sort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9498EDF-5CFD-4E0F-9719-EFD70619B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101276"/>
              </p:ext>
            </p:extLst>
          </p:nvPr>
        </p:nvGraphicFramePr>
        <p:xfrm>
          <a:off x="1160928" y="1475460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A04B0B8-8457-4430-9947-5A9819C438A0}"/>
              </a:ext>
            </a:extLst>
          </p:cNvPr>
          <p:cNvSpPr/>
          <p:nvPr/>
        </p:nvSpPr>
        <p:spPr>
          <a:xfrm rot="16200000">
            <a:off x="3005680" y="483694"/>
            <a:ext cx="338260" cy="4027759"/>
          </a:xfrm>
          <a:prstGeom prst="leftBrace">
            <a:avLst>
              <a:gd name="adj1" fmla="val 42124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B16E83E-0D84-457D-A86B-86BBFBA3F63F}"/>
              </a:ext>
            </a:extLst>
          </p:cNvPr>
          <p:cNvSpPr/>
          <p:nvPr/>
        </p:nvSpPr>
        <p:spPr>
          <a:xfrm rot="16200000">
            <a:off x="8551553" y="-22345"/>
            <a:ext cx="338260" cy="5039835"/>
          </a:xfrm>
          <a:prstGeom prst="leftBrace">
            <a:avLst>
              <a:gd name="adj1" fmla="val 61433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29B9085-4182-4459-8489-707FB51AFC81}"/>
              </a:ext>
            </a:extLst>
          </p:cNvPr>
          <p:cNvSpPr/>
          <p:nvPr/>
        </p:nvSpPr>
        <p:spPr>
          <a:xfrm rot="10800000">
            <a:off x="5550193" y="232844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BAF2-8B91-49EC-A049-80EE6E9D378D}"/>
              </a:ext>
            </a:extLst>
          </p:cNvPr>
          <p:cNvSpPr txBox="1"/>
          <p:nvPr/>
        </p:nvSpPr>
        <p:spPr>
          <a:xfrm>
            <a:off x="2452561" y="277800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C223E-BC0F-4FDB-B6C8-E3E52CA1D613}"/>
              </a:ext>
            </a:extLst>
          </p:cNvPr>
          <p:cNvSpPr txBox="1"/>
          <p:nvPr/>
        </p:nvSpPr>
        <p:spPr>
          <a:xfrm>
            <a:off x="7870194" y="2772916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755260-DC7B-457F-89FD-96A6264673A0}"/>
              </a:ext>
            </a:extLst>
          </p:cNvPr>
          <p:cNvSpPr txBox="1"/>
          <p:nvPr/>
        </p:nvSpPr>
        <p:spPr>
          <a:xfrm>
            <a:off x="4993780" y="28919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F1BD0247-7355-49FA-961F-96A157483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397740"/>
              </p:ext>
            </p:extLst>
          </p:nvPr>
        </p:nvGraphicFramePr>
        <p:xfrm>
          <a:off x="1160930" y="328308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id="{DA83ED5B-16A8-4D31-AB11-4934A192C80E}"/>
              </a:ext>
            </a:extLst>
          </p:cNvPr>
          <p:cNvSpPr/>
          <p:nvPr/>
        </p:nvSpPr>
        <p:spPr>
          <a:xfrm rot="16200000">
            <a:off x="3511720" y="1785282"/>
            <a:ext cx="338260" cy="5039834"/>
          </a:xfrm>
          <a:prstGeom prst="leftBrace">
            <a:avLst>
              <a:gd name="adj1" fmla="val 56605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58F8320-C59C-46F5-AD35-C5E041EAE75B}"/>
              </a:ext>
            </a:extLst>
          </p:cNvPr>
          <p:cNvSpPr/>
          <p:nvPr/>
        </p:nvSpPr>
        <p:spPr>
          <a:xfrm rot="16200000">
            <a:off x="9066242" y="2299966"/>
            <a:ext cx="338260" cy="4010463"/>
          </a:xfrm>
          <a:prstGeom prst="leftBrace">
            <a:avLst>
              <a:gd name="adj1" fmla="val 61432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C729AB3-0AA3-4B52-999F-38020A086FB9}"/>
              </a:ext>
            </a:extLst>
          </p:cNvPr>
          <p:cNvSpPr/>
          <p:nvPr/>
        </p:nvSpPr>
        <p:spPr>
          <a:xfrm rot="10800000">
            <a:off x="6555369" y="4137558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63845-D8B0-4054-A793-4F959F9C0E9A}"/>
              </a:ext>
            </a:extLst>
          </p:cNvPr>
          <p:cNvSpPr txBox="1"/>
          <p:nvPr/>
        </p:nvSpPr>
        <p:spPr>
          <a:xfrm>
            <a:off x="2989276" y="451492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37F3CA-DA2A-4F7B-A27E-7EE1F750CAED}"/>
              </a:ext>
            </a:extLst>
          </p:cNvPr>
          <p:cNvSpPr txBox="1"/>
          <p:nvPr/>
        </p:nvSpPr>
        <p:spPr>
          <a:xfrm>
            <a:off x="8384883" y="451492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FE323-1F43-473A-9B5D-9DED69DB4D8F}"/>
              </a:ext>
            </a:extLst>
          </p:cNvPr>
          <p:cNvSpPr txBox="1"/>
          <p:nvPr/>
        </p:nvSpPr>
        <p:spPr>
          <a:xfrm>
            <a:off x="5998956" y="4701085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345C6182-F373-4911-8B55-E2D72660E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070401"/>
              </p:ext>
            </p:extLst>
          </p:nvPr>
        </p:nvGraphicFramePr>
        <p:xfrm>
          <a:off x="1160928" y="5111015"/>
          <a:ext cx="1007967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06BC2F27-2692-4C3B-93BC-FCCAE3A26F28}"/>
              </a:ext>
            </a:extLst>
          </p:cNvPr>
          <p:cNvSpPr/>
          <p:nvPr/>
        </p:nvSpPr>
        <p:spPr>
          <a:xfrm rot="16200000">
            <a:off x="4026405" y="3098524"/>
            <a:ext cx="338260" cy="6069209"/>
          </a:xfrm>
          <a:prstGeom prst="leftBrace">
            <a:avLst>
              <a:gd name="adj1" fmla="val 6143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83B56CC-34A0-458D-80B5-FB391386C071}"/>
              </a:ext>
            </a:extLst>
          </p:cNvPr>
          <p:cNvSpPr/>
          <p:nvPr/>
        </p:nvSpPr>
        <p:spPr>
          <a:xfrm rot="16200000">
            <a:off x="9581922" y="4643577"/>
            <a:ext cx="338260" cy="2979101"/>
          </a:xfrm>
          <a:prstGeom prst="leftBrace">
            <a:avLst>
              <a:gd name="adj1" fmla="val 63846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A035A95-5E3E-44A8-A951-28674B76EF36}"/>
              </a:ext>
            </a:extLst>
          </p:cNvPr>
          <p:cNvSpPr/>
          <p:nvPr/>
        </p:nvSpPr>
        <p:spPr>
          <a:xfrm rot="10800000">
            <a:off x="7552019" y="592398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3CAF16-1BBA-42F7-AE2B-917B1B508080}"/>
              </a:ext>
            </a:extLst>
          </p:cNvPr>
          <p:cNvSpPr txBox="1"/>
          <p:nvPr/>
        </p:nvSpPr>
        <p:spPr>
          <a:xfrm>
            <a:off x="3473286" y="634285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89C8B-6C73-4FA9-A6CB-4F5111C618BF}"/>
              </a:ext>
            </a:extLst>
          </p:cNvPr>
          <p:cNvSpPr txBox="1"/>
          <p:nvPr/>
        </p:nvSpPr>
        <p:spPr>
          <a:xfrm>
            <a:off x="8900563" y="634285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20979-EC1E-47A5-9EC0-1C7DE318FC7E}"/>
              </a:ext>
            </a:extLst>
          </p:cNvPr>
          <p:cNvSpPr txBox="1"/>
          <p:nvPr/>
        </p:nvSpPr>
        <p:spPr>
          <a:xfrm>
            <a:off x="6995606" y="648751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34136A-8795-4C08-9384-CDB45587C00C}"/>
              </a:ext>
            </a:extLst>
          </p:cNvPr>
          <p:cNvSpPr/>
          <p:nvPr/>
        </p:nvSpPr>
        <p:spPr>
          <a:xfrm>
            <a:off x="905502" y="750701"/>
            <a:ext cx="30941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3"/>
              </a:rPr>
              <a:t>https://www.youtube.com/watch?v=ROalU379l3U</a:t>
            </a:r>
            <a:endParaRPr lang="en-US" sz="1100" dirty="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9D6008A-F28E-49F6-866F-4DB7B0A971A8}"/>
              </a:ext>
            </a:extLst>
          </p:cNvPr>
          <p:cNvSpPr/>
          <p:nvPr/>
        </p:nvSpPr>
        <p:spPr>
          <a:xfrm rot="10800000">
            <a:off x="5040765" y="226999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C26FD1E-0B91-4932-B554-CC01C23F50C0}"/>
              </a:ext>
            </a:extLst>
          </p:cNvPr>
          <p:cNvSpPr/>
          <p:nvPr/>
        </p:nvSpPr>
        <p:spPr>
          <a:xfrm rot="10800000">
            <a:off x="5987887" y="429309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458E760A-094B-E741-AE9F-FFA842BEB3C8}"/>
              </a:ext>
            </a:extLst>
          </p:cNvPr>
          <p:cNvSpPr/>
          <p:nvPr/>
        </p:nvSpPr>
        <p:spPr>
          <a:xfrm rot="5400000">
            <a:off x="4238592" y="78757"/>
            <a:ext cx="369330" cy="2521915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EBD54B-F4ED-F641-8C76-721811A86181}"/>
              </a:ext>
            </a:extLst>
          </p:cNvPr>
          <p:cNvSpPr txBox="1"/>
          <p:nvPr/>
        </p:nvSpPr>
        <p:spPr>
          <a:xfrm>
            <a:off x="4433774" y="414748"/>
            <a:ext cx="643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iteration, </a:t>
            </a:r>
            <a:r>
              <a:rPr lang="en-US" b="1" dirty="0"/>
              <a:t>insert</a:t>
            </a:r>
            <a:r>
              <a:rPr lang="en-US" dirty="0"/>
              <a:t> the next unsorted item into the sorted items</a:t>
            </a:r>
          </a:p>
        </p:txBody>
      </p:sp>
    </p:spTree>
    <p:extLst>
      <p:ext uri="{BB962C8B-B14F-4D97-AF65-F5344CB8AC3E}">
        <p14:creationId xmlns:p14="http://schemas.microsoft.com/office/powerpoint/2010/main" val="2297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16745 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1.47451E-17 4.8148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2" grpId="0" animBg="1"/>
      <p:bldP spid="32" grpId="1" animBg="1"/>
      <p:bldP spid="33" grpId="0" animBg="1"/>
      <p:bldP spid="33" grpId="1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43FC-E569-4EF2-9343-9FE0EB0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931"/>
            <a:ext cx="10515600" cy="762635"/>
          </a:xfrm>
        </p:spPr>
        <p:txBody>
          <a:bodyPr/>
          <a:lstStyle/>
          <a:p>
            <a:r>
              <a:rPr lang="en-US" dirty="0"/>
              <a:t>Insertion Sort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B6BAB59D-1C5B-4F02-8B41-44F76D702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763961"/>
              </p:ext>
            </p:extLst>
          </p:nvPr>
        </p:nvGraphicFramePr>
        <p:xfrm>
          <a:off x="575239" y="1371229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BDFA85BA-452E-4D69-A435-9F0938479D2C}"/>
              </a:ext>
            </a:extLst>
          </p:cNvPr>
          <p:cNvSpPr/>
          <p:nvPr/>
        </p:nvSpPr>
        <p:spPr>
          <a:xfrm rot="16200000">
            <a:off x="3440716" y="-641262"/>
            <a:ext cx="338260" cy="6069209"/>
          </a:xfrm>
          <a:prstGeom prst="leftBrace">
            <a:avLst>
              <a:gd name="adj1" fmla="val 5338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EE6B448-2738-4F25-984A-19024461ED84}"/>
              </a:ext>
            </a:extLst>
          </p:cNvPr>
          <p:cNvSpPr/>
          <p:nvPr/>
        </p:nvSpPr>
        <p:spPr>
          <a:xfrm rot="16200000">
            <a:off x="8996233" y="903791"/>
            <a:ext cx="338260" cy="2979101"/>
          </a:xfrm>
          <a:prstGeom prst="leftBrace">
            <a:avLst>
              <a:gd name="adj1" fmla="val 68405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858FE4F-50A2-4043-8895-746EABCAB0AF}"/>
              </a:ext>
            </a:extLst>
          </p:cNvPr>
          <p:cNvSpPr/>
          <p:nvPr/>
        </p:nvSpPr>
        <p:spPr>
          <a:xfrm rot="10800000">
            <a:off x="6966330" y="218419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0DECC-BCFB-4A20-8907-BD8D9F08628D}"/>
              </a:ext>
            </a:extLst>
          </p:cNvPr>
          <p:cNvSpPr txBox="1"/>
          <p:nvPr/>
        </p:nvSpPr>
        <p:spPr>
          <a:xfrm>
            <a:off x="2887597" y="2603071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4FFCD-14B9-44F3-8D7A-DC87732E0C18}"/>
              </a:ext>
            </a:extLst>
          </p:cNvPr>
          <p:cNvSpPr txBox="1"/>
          <p:nvPr/>
        </p:nvSpPr>
        <p:spPr>
          <a:xfrm>
            <a:off x="8314874" y="2603071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6A7F8-8D10-433B-B5D2-65E60DD61D1C}"/>
              </a:ext>
            </a:extLst>
          </p:cNvPr>
          <p:cNvSpPr txBox="1"/>
          <p:nvPr/>
        </p:nvSpPr>
        <p:spPr>
          <a:xfrm>
            <a:off x="6409917" y="27477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0CC08-46FF-48ED-8026-59D6404521FB}"/>
              </a:ext>
            </a:extLst>
          </p:cNvPr>
          <p:cNvSpPr txBox="1"/>
          <p:nvPr/>
        </p:nvSpPr>
        <p:spPr>
          <a:xfrm>
            <a:off x="255058" y="3117058"/>
            <a:ext cx="5054589" cy="332398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insertionSort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sorted items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going backwards: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goes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return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(target, current)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current;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&gt; target;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--):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item[i+1] = item[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item[target]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A98CE-F8C0-45B4-8DEA-06128719451C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737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73770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80C4975-3DB9-4215-AAD9-ADC9E0963064}"/>
              </a:ext>
            </a:extLst>
          </p:cNvPr>
          <p:cNvSpPr txBox="1"/>
          <p:nvPr/>
        </p:nvSpPr>
        <p:spPr>
          <a:xfrm>
            <a:off x="8651331" y="5147546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DB73B-8BF6-4F01-9CC2-7C62C39666B4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ket 24">
            <a:extLst>
              <a:ext uri="{FF2B5EF4-FFF2-40B4-BE49-F238E27FC236}">
                <a16:creationId xmlns:a16="http://schemas.microsoft.com/office/drawing/2014/main" id="{939F5AE5-9593-3A4A-A177-2BE817478A3B}"/>
              </a:ext>
            </a:extLst>
          </p:cNvPr>
          <p:cNvSpPr/>
          <p:nvPr/>
        </p:nvSpPr>
        <p:spPr>
          <a:xfrm rot="5400000">
            <a:off x="4703705" y="-982603"/>
            <a:ext cx="321908" cy="452231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1FDC-47E0-104B-BD88-02EE15F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Sort Stability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D0D6D66-AC67-0242-A9E9-598BE2578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502395"/>
              </p:ext>
            </p:extLst>
          </p:nvPr>
        </p:nvGraphicFramePr>
        <p:xfrm>
          <a:off x="737699" y="1439120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727EDC3C-FF43-1445-ACF5-F68B640EE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71786"/>
              </p:ext>
            </p:extLst>
          </p:nvPr>
        </p:nvGraphicFramePr>
        <p:xfrm>
          <a:off x="737699" y="2529919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0EB25948-1F2B-FD4B-AD53-97557A83BC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259713"/>
              </p:ext>
            </p:extLst>
          </p:nvPr>
        </p:nvGraphicFramePr>
        <p:xfrm>
          <a:off x="737699" y="3668157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EBCF3E2B-C13A-1246-A1A9-F663129F7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895363"/>
              </p:ext>
            </p:extLst>
          </p:nvPr>
        </p:nvGraphicFramePr>
        <p:xfrm>
          <a:off x="737699" y="4677200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7A1F480B-16D3-B945-959D-347C44F80A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720059"/>
              </p:ext>
            </p:extLst>
          </p:nvPr>
        </p:nvGraphicFramePr>
        <p:xfrm>
          <a:off x="737699" y="5610801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7A9220-79F0-D04E-AB40-D510E516BE17}"/>
              </a:ext>
            </a:extLst>
          </p:cNvPr>
          <p:cNvSpPr txBox="1"/>
          <p:nvPr/>
        </p:nvSpPr>
        <p:spPr>
          <a:xfrm>
            <a:off x="8205428" y="1689020"/>
            <a:ext cx="3605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sort is </a:t>
            </a:r>
            <a:r>
              <a:rPr lang="en-US" b="1" dirty="0"/>
              <a:t>stable</a:t>
            </a:r>
            <a:r>
              <a:rPr lang="en-US" dirty="0"/>
              <a:t>!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All swaps happen </a:t>
            </a:r>
            <a:r>
              <a:rPr lang="en-US" b="1" dirty="0"/>
              <a:t>between adjacent items</a:t>
            </a:r>
            <a:r>
              <a:rPr lang="en-US" dirty="0"/>
              <a:t> to get current item into correct relative position within sorted portion of array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Duplicates will always be compared against one another </a:t>
            </a:r>
            <a:r>
              <a:rPr lang="en-US" b="1" dirty="0"/>
              <a:t>in their original orientation</a:t>
            </a:r>
            <a:r>
              <a:rPr lang="en-US" dirty="0"/>
              <a:t>, so can maintain stability with proper if logic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7C5A51E6-211A-304D-95C7-B6CA48E4FC33}"/>
              </a:ext>
            </a:extLst>
          </p:cNvPr>
          <p:cNvSpPr/>
          <p:nvPr/>
        </p:nvSpPr>
        <p:spPr>
          <a:xfrm rot="5400000">
            <a:off x="1333689" y="1695579"/>
            <a:ext cx="313188" cy="150516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2920138-3294-E347-B937-C68DC4AE6D5A}"/>
              </a:ext>
            </a:extLst>
          </p:cNvPr>
          <p:cNvSpPr/>
          <p:nvPr/>
        </p:nvSpPr>
        <p:spPr>
          <a:xfrm rot="5400000">
            <a:off x="2342979" y="2819613"/>
            <a:ext cx="313188" cy="150516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7348BCC3-A5AC-5040-B89D-7E927CBF0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794" y="1016750"/>
            <a:ext cx="535870" cy="53587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07BE6455-B1FC-5644-9EB9-20E65F6C2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2580" y="4283407"/>
            <a:ext cx="535870" cy="5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5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6398B1-B2F2-0C4F-908A-EA0D5997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285"/>
            <a:ext cx="10515600" cy="762635"/>
          </a:xfrm>
        </p:spPr>
        <p:txBody>
          <a:bodyPr/>
          <a:lstStyle/>
          <a:p>
            <a:r>
              <a:rPr lang="en-US" dirty="0"/>
              <a:t>Selection vs. Insertion Sort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42AD-DE03-2C47-9D19-63A381E38ADF}"/>
              </a:ext>
            </a:extLst>
          </p:cNvPr>
          <p:cNvSpPr txBox="1"/>
          <p:nvPr/>
        </p:nvSpPr>
        <p:spPr>
          <a:xfrm>
            <a:off x="838200" y="1092518"/>
            <a:ext cx="3663182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9D423-89CC-B941-8BDC-49F667CA78C6}"/>
              </a:ext>
            </a:extLst>
          </p:cNvPr>
          <p:cNvSpPr txBox="1"/>
          <p:nvPr/>
        </p:nvSpPr>
        <p:spPr>
          <a:xfrm>
            <a:off x="7530988" y="1088761"/>
            <a:ext cx="3265638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insertionSort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A7599E-DCE3-6D45-8A17-2E245F65A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526150"/>
              </p:ext>
            </p:extLst>
          </p:nvPr>
        </p:nvGraphicFramePr>
        <p:xfrm>
          <a:off x="608180" y="5090236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4C1EF8DC-5912-6C45-82F0-02859D1F35D8}"/>
              </a:ext>
            </a:extLst>
          </p:cNvPr>
          <p:cNvSpPr/>
          <p:nvPr/>
        </p:nvSpPr>
        <p:spPr>
          <a:xfrm rot="16200000">
            <a:off x="3473657" y="3077745"/>
            <a:ext cx="338260" cy="6069209"/>
          </a:xfrm>
          <a:prstGeom prst="leftBrace">
            <a:avLst>
              <a:gd name="adj1" fmla="val 5338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024F314-7292-044E-BB19-FAEBBD353FD0}"/>
              </a:ext>
            </a:extLst>
          </p:cNvPr>
          <p:cNvSpPr/>
          <p:nvPr/>
        </p:nvSpPr>
        <p:spPr>
          <a:xfrm rot="16200000">
            <a:off x="9029174" y="4622798"/>
            <a:ext cx="338260" cy="2979101"/>
          </a:xfrm>
          <a:prstGeom prst="leftBrace">
            <a:avLst>
              <a:gd name="adj1" fmla="val 68405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8">
            <a:extLst>
              <a:ext uri="{FF2B5EF4-FFF2-40B4-BE49-F238E27FC236}">
                <a16:creationId xmlns:a16="http://schemas.microsoft.com/office/drawing/2014/main" id="{0ED37BDD-53D8-1744-B341-6320EEEE1E47}"/>
              </a:ext>
            </a:extLst>
          </p:cNvPr>
          <p:cNvSpPr/>
          <p:nvPr/>
        </p:nvSpPr>
        <p:spPr>
          <a:xfrm rot="10800000">
            <a:off x="6999271" y="5903206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FE5D4-57E9-ED42-8A9D-8EF8F0D731A2}"/>
              </a:ext>
            </a:extLst>
          </p:cNvPr>
          <p:cNvSpPr txBox="1"/>
          <p:nvPr/>
        </p:nvSpPr>
        <p:spPr>
          <a:xfrm>
            <a:off x="2920538" y="6322078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19B27-C73F-D64C-8CB2-BC85FA17B4BF}"/>
              </a:ext>
            </a:extLst>
          </p:cNvPr>
          <p:cNvSpPr txBox="1"/>
          <p:nvPr/>
        </p:nvSpPr>
        <p:spPr>
          <a:xfrm>
            <a:off x="8347815" y="6322078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F424D-A1EB-4441-87BC-56DB0224EA74}"/>
              </a:ext>
            </a:extLst>
          </p:cNvPr>
          <p:cNvSpPr txBox="1"/>
          <p:nvPr/>
        </p:nvSpPr>
        <p:spPr>
          <a:xfrm>
            <a:off x="6442858" y="646673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C3F7D-7ECD-D941-A18D-C6FC4C28DC33}"/>
              </a:ext>
            </a:extLst>
          </p:cNvPr>
          <p:cNvSpPr txBox="1"/>
          <p:nvPr/>
        </p:nvSpPr>
        <p:spPr>
          <a:xfrm>
            <a:off x="6964370" y="2305608"/>
            <a:ext cx="468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“Look through </a:t>
            </a:r>
            <a:r>
              <a:rPr lang="en-US" dirty="0">
                <a:solidFill>
                  <a:schemeClr val="accent3"/>
                </a:solidFill>
              </a:rPr>
              <a:t>sorted</a:t>
            </a:r>
            <a:r>
              <a:rPr lang="en-US" dirty="0"/>
              <a:t> to </a:t>
            </a:r>
            <a:r>
              <a:rPr lang="en-US" b="1" dirty="0"/>
              <a:t>insert</a:t>
            </a:r>
            <a:r>
              <a:rPr lang="en-US" dirty="0"/>
              <a:t>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 </a:t>
            </a:r>
            <a:r>
              <a:rPr lang="en-US" dirty="0"/>
              <a:t>in the spot where it belongs”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</a:t>
            </a:r>
            <a:r>
              <a:rPr lang="en-US" b="1" dirty="0"/>
              <a:t>shift</a:t>
            </a:r>
            <a:r>
              <a:rPr lang="en-US" dirty="0"/>
              <a:t> everything over to make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ED387-B2A4-6D43-895A-59FD4D2AD1E0}"/>
              </a:ext>
            </a:extLst>
          </p:cNvPr>
          <p:cNvSpPr txBox="1"/>
          <p:nvPr/>
        </p:nvSpPr>
        <p:spPr>
          <a:xfrm>
            <a:off x="500500" y="2320887"/>
            <a:ext cx="4689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“Look through </a:t>
            </a:r>
            <a:r>
              <a:rPr lang="en-US" dirty="0">
                <a:solidFill>
                  <a:schemeClr val="accent2"/>
                </a:solidFill>
              </a:rPr>
              <a:t>unsorted</a:t>
            </a:r>
            <a:r>
              <a:rPr lang="en-US" dirty="0"/>
              <a:t> to </a:t>
            </a:r>
            <a:r>
              <a:rPr lang="en-US" b="1" dirty="0"/>
              <a:t>select</a:t>
            </a:r>
            <a:r>
              <a:rPr lang="en-US" dirty="0"/>
              <a:t> the smallest item to replace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  <a:r>
              <a:rPr lang="en-US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</a:t>
            </a:r>
            <a:r>
              <a:rPr lang="en-US" b="1" dirty="0"/>
              <a:t>swap</a:t>
            </a:r>
            <a:r>
              <a:rPr lang="en-US" dirty="0"/>
              <a:t> the two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35AB5B-6138-AE47-9BD0-013A6837D746}"/>
                  </a:ext>
                </a:extLst>
              </p:cNvPr>
              <p:cNvSpPr txBox="1"/>
              <p:nvPr/>
            </p:nvSpPr>
            <p:spPr>
              <a:xfrm>
                <a:off x="474484" y="3466744"/>
                <a:ext cx="24460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Worst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Best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In-practice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Stable? No</a:t>
                </a:r>
              </a:p>
              <a:p>
                <a:r>
                  <a:rPr lang="en-US" sz="1600" dirty="0"/>
                  <a:t>In-place? Yes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35AB5B-6138-AE47-9BD0-013A6837D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84" y="3466744"/>
                <a:ext cx="2446054" cy="1323439"/>
              </a:xfrm>
              <a:prstGeom prst="rect">
                <a:avLst/>
              </a:prstGeom>
              <a:blipFill>
                <a:blip r:embed="rId2"/>
                <a:stretch>
                  <a:fillRect l="-515" t="-95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08D6C8-54BC-D94A-991B-294D0B8379E5}"/>
                  </a:ext>
                </a:extLst>
              </p:cNvPr>
              <p:cNvSpPr txBox="1"/>
              <p:nvPr/>
            </p:nvSpPr>
            <p:spPr>
              <a:xfrm>
                <a:off x="6651633" y="3408762"/>
                <a:ext cx="24460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Worst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Best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In-practice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Stable? Yes</a:t>
                </a:r>
              </a:p>
              <a:p>
                <a:r>
                  <a:rPr lang="en-US" sz="1600" dirty="0"/>
                  <a:t>In-place? Yes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08D6C8-54BC-D94A-991B-294D0B837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633" y="3408762"/>
                <a:ext cx="2446054" cy="1323439"/>
              </a:xfrm>
              <a:prstGeom prst="rect">
                <a:avLst/>
              </a:prstGeom>
              <a:blipFill>
                <a:blip r:embed="rId3"/>
                <a:stretch>
                  <a:fillRect l="-1036" t="-94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4001A7B-C614-D94E-8015-821F075C955E}"/>
              </a:ext>
            </a:extLst>
          </p:cNvPr>
          <p:cNvSpPr txBox="1"/>
          <p:nvPr/>
        </p:nvSpPr>
        <p:spPr>
          <a:xfrm>
            <a:off x="3276686" y="3429000"/>
            <a:ext cx="2446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Minimizes writing to an array (doesn’t have to shift everything)</a:t>
            </a:r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5DA02-DD8A-7949-BEB2-BAF8F845B277}"/>
              </a:ext>
            </a:extLst>
          </p:cNvPr>
          <p:cNvSpPr txBox="1"/>
          <p:nvPr/>
        </p:nvSpPr>
        <p:spPr>
          <a:xfrm>
            <a:off x="9163807" y="3408762"/>
            <a:ext cx="2890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Almost always preferred: Stable &amp; can take advantage of an already-sorted list.</a:t>
            </a:r>
          </a:p>
          <a:p>
            <a:r>
              <a:rPr lang="en-US" sz="1600" dirty="0"/>
              <a:t>(LinkedList means no shifting </a:t>
            </a:r>
            <a:r>
              <a:rPr lang="en-US" sz="1600" dirty="0">
                <a:sym typeface="Wingdings" pitchFamily="2" charset="2"/>
              </a:rPr>
              <a:t></a:t>
            </a:r>
            <a:r>
              <a:rPr lang="en-US" sz="1600" dirty="0"/>
              <a:t>, though doesn’t change asymptotic runtime)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33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D68DD-E447-974A-902A-4490246A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0E02C9-9F16-7E48-BEF4-06AEA3A2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856495" cy="5029834"/>
          </a:xfrm>
        </p:spPr>
        <p:txBody>
          <a:bodyPr>
            <a:normAutofit/>
          </a:bodyPr>
          <a:lstStyle/>
          <a:p>
            <a:r>
              <a:rPr lang="en-US" dirty="0"/>
              <a:t>EX4 due this Friday, 12/4 at 11:59 pm</a:t>
            </a:r>
          </a:p>
          <a:p>
            <a:r>
              <a:rPr lang="en-US" dirty="0"/>
              <a:t>Last exercise, EX5 (on sorting), will be released that Friday and is due week after</a:t>
            </a:r>
          </a:p>
          <a:p>
            <a:r>
              <a:rPr lang="en-US" dirty="0"/>
              <a:t>P4 due next Wednesday 12/09</a:t>
            </a:r>
          </a:p>
          <a:p>
            <a:pPr lvl="1"/>
            <a:r>
              <a:rPr lang="en-US" dirty="0"/>
              <a:t>Starting now: </a:t>
            </a:r>
            <a:r>
              <a:rPr lang="en-US" dirty="0">
                <a:sym typeface="Wingdings" pitchFamily="2" charset="2"/>
              </a:rPr>
              <a:t>! Starting this weekend: !</a:t>
            </a:r>
          </a:p>
          <a:p>
            <a:r>
              <a:rPr lang="en-US" dirty="0">
                <a:sym typeface="Wingdings" pitchFamily="2" charset="2"/>
              </a:rPr>
              <a:t>Exam 2, during finals week!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9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Sorting Definitions</a:t>
            </a:r>
          </a:p>
          <a:p>
            <a:r>
              <a:rPr lang="en-US" dirty="0"/>
              <a:t>Insertion &amp; Selection Sort</a:t>
            </a:r>
          </a:p>
          <a:p>
            <a:r>
              <a:rPr lang="en-US" b="1" dirty="0">
                <a:solidFill>
                  <a:schemeClr val="accent5"/>
                </a:solidFill>
              </a:rPr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2833097" y="2445799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6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F0AB5F0-129C-2144-908F-0EF670C08CD7}"/>
              </a:ext>
            </a:extLst>
          </p:cNvPr>
          <p:cNvSpPr txBox="1"/>
          <p:nvPr/>
        </p:nvSpPr>
        <p:spPr>
          <a:xfrm>
            <a:off x="7960006" y="1917204"/>
            <a:ext cx="3663182" cy="2677656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min =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unsorted items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if 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min):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min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return min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2FB44-018C-4614-8F8E-31C7D1E9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Strategy 2: Impose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A8BF7-19E7-4D28-8EF3-4E83892B5C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5039212" cy="289178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what contributes to Selection sort runtime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Unavoidable n iterations to consider each element</a:t>
                </a:r>
              </a:p>
              <a:p>
                <a:pPr lvl="1"/>
                <a:r>
                  <a:rPr lang="en-US" dirty="0"/>
                  <a:t>Finding next minimum element to swap requires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linear scan! Could we do better?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A8BF7-19E7-4D28-8EF3-4E83892B5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5039212" cy="2891789"/>
              </a:xfrm>
              <a:blipFill>
                <a:blip r:embed="rId3"/>
                <a:stretch>
                  <a:fillRect l="-2010" t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4FBF08-F0B4-1541-A1F1-509CA8B6548A}"/>
              </a:ext>
            </a:extLst>
          </p:cNvPr>
          <p:cNvSpPr txBox="1">
            <a:spLocks/>
          </p:cNvSpPr>
          <p:nvPr/>
        </p:nvSpPr>
        <p:spPr>
          <a:xfrm>
            <a:off x="838200" y="5097784"/>
            <a:ext cx="10515600" cy="14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only we knew a way to </a:t>
            </a:r>
            <a:r>
              <a:rPr lang="en-US" i="1" dirty="0"/>
              <a:t>structure</a:t>
            </a:r>
            <a:r>
              <a:rPr lang="en-US" dirty="0"/>
              <a:t> our </a:t>
            </a:r>
            <a:r>
              <a:rPr lang="en-US" i="1" dirty="0"/>
              <a:t>data</a:t>
            </a:r>
            <a:r>
              <a:rPr lang="en-US" dirty="0"/>
              <a:t> to make it fast to find the smallest item remaining in our dataset...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73B8B-1AFC-FA46-999F-9533B841EA9D}"/>
                  </a:ext>
                </a:extLst>
              </p:cNvPr>
              <p:cNvSpPr txBox="1"/>
              <p:nvPr/>
            </p:nvSpPr>
            <p:spPr>
              <a:xfrm>
                <a:off x="6096000" y="2071065"/>
                <a:ext cx="1606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iterations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73B8B-1AFC-FA46-999F-9533B841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71065"/>
                <a:ext cx="1606787" cy="369332"/>
              </a:xfrm>
              <a:prstGeom prst="rect">
                <a:avLst/>
              </a:prstGeom>
              <a:blipFill>
                <a:blip r:embed="rId4"/>
                <a:stretch>
                  <a:fillRect t="-6667" r="-236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90D904-26D0-174B-835C-0D1F6AEE4CA9}"/>
              </a:ext>
            </a:extLst>
          </p:cNvPr>
          <p:cNvCxnSpPr>
            <a:cxnSpLocks/>
          </p:cNvCxnSpPr>
          <p:nvPr/>
        </p:nvCxnSpPr>
        <p:spPr>
          <a:xfrm>
            <a:off x="7646925" y="2282203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AE872-9373-8942-AFBE-3DA9DE1A0DCB}"/>
                  </a:ext>
                </a:extLst>
              </p:cNvPr>
              <p:cNvSpPr txBox="1"/>
              <p:nvPr/>
            </p:nvSpPr>
            <p:spPr>
              <a:xfrm>
                <a:off x="7204512" y="2300974"/>
                <a:ext cx="716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AE872-9373-8942-AFBE-3DA9DE1A0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512" y="2300974"/>
                <a:ext cx="7168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64A6DB-1287-8640-A619-F6999A84313B}"/>
              </a:ext>
            </a:extLst>
          </p:cNvPr>
          <p:cNvCxnSpPr>
            <a:cxnSpLocks/>
          </p:cNvCxnSpPr>
          <p:nvPr/>
        </p:nvCxnSpPr>
        <p:spPr>
          <a:xfrm>
            <a:off x="7865513" y="2512112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DFD43-8039-1F4E-B047-D661BF6C7C93}"/>
              </a:ext>
            </a:extLst>
          </p:cNvPr>
          <p:cNvSpPr/>
          <p:nvPr/>
        </p:nvSpPr>
        <p:spPr>
          <a:xfrm>
            <a:off x="7562943" y="5829421"/>
            <a:ext cx="3382290" cy="5203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100" dirty="0"/>
              <a:t>MIN PRIORITY QUEUE ADT</a:t>
            </a:r>
          </a:p>
        </p:txBody>
      </p:sp>
    </p:spTree>
    <p:extLst>
      <p:ext uri="{BB962C8B-B14F-4D97-AF65-F5344CB8AC3E}">
        <p14:creationId xmlns:p14="http://schemas.microsoft.com/office/powerpoint/2010/main" val="12089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6401-DF88-4DF2-B6DD-B0DA27E5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Heap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7ECC-00D1-42C0-BE22-0F7BB6CD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915"/>
            <a:ext cx="10515600" cy="13235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run Floyd’s </a:t>
            </a:r>
            <a:r>
              <a:rPr lang="en-US" dirty="0" err="1"/>
              <a:t>buildHeap</a:t>
            </a:r>
            <a:r>
              <a:rPr lang="en-US" dirty="0"/>
              <a:t> on your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call </a:t>
            </a:r>
            <a:r>
              <a:rPr lang="en-US" dirty="0" err="1"/>
              <a:t>removeMin</a:t>
            </a:r>
            <a:r>
              <a:rPr lang="en-US" dirty="0"/>
              <a:t> n times to pull out every element!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806DE-EC7F-4942-98B0-5E2097C57B59}"/>
              </a:ext>
            </a:extLst>
          </p:cNvPr>
          <p:cNvSpPr txBox="1"/>
          <p:nvPr/>
        </p:nvSpPr>
        <p:spPr>
          <a:xfrm>
            <a:off x="766335" y="3401400"/>
            <a:ext cx="3941860" cy="1384995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heapSort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E[] heap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buildHeap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E[] output = new E[n]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output[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removeMin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(heap)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11CE6-C834-4EBB-AEA5-088709F835EF}"/>
              </a:ext>
            </a:extLst>
          </p:cNvPr>
          <p:cNvSpPr txBox="1"/>
          <p:nvPr/>
        </p:nvSpPr>
        <p:spPr>
          <a:xfrm>
            <a:off x="7483806" y="2808820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4A5B99-44B7-4F6C-9749-D45F4EB7A17D}"/>
                  </a:ext>
                </a:extLst>
              </p:cNvPr>
              <p:cNvSpPr txBox="1"/>
              <p:nvPr/>
            </p:nvSpPr>
            <p:spPr>
              <a:xfrm>
                <a:off x="9684345" y="2813200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4A5B99-44B7-4F6C-9749-D45F4EB7A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345" y="2813200"/>
                <a:ext cx="1249829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1C7182-E058-4D40-82E8-612BE1AE19C6}"/>
                  </a:ext>
                </a:extLst>
              </p:cNvPr>
              <p:cNvSpPr txBox="1"/>
              <p:nvPr/>
            </p:nvSpPr>
            <p:spPr>
              <a:xfrm>
                <a:off x="9725221" y="3347911"/>
                <a:ext cx="717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1C7182-E058-4D40-82E8-612BE1AE1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221" y="3347911"/>
                <a:ext cx="717632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0C4077E-2C6D-4E0C-863B-262D6B219BA1}"/>
              </a:ext>
            </a:extLst>
          </p:cNvPr>
          <p:cNvSpPr txBox="1"/>
          <p:nvPr/>
        </p:nvSpPr>
        <p:spPr>
          <a:xfrm>
            <a:off x="9725220" y="4430593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2C42AB-6E93-4FC0-99CD-D45CB44A7F1A}"/>
                  </a:ext>
                </a:extLst>
              </p:cNvPr>
              <p:cNvSpPr txBox="1"/>
              <p:nvPr/>
            </p:nvSpPr>
            <p:spPr>
              <a:xfrm>
                <a:off x="9681461" y="3909232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2C42AB-6E93-4FC0-99CD-D45CB44A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461" y="3909232"/>
                <a:ext cx="124982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4852793-B87D-48BE-8189-485C9D303F95}"/>
              </a:ext>
            </a:extLst>
          </p:cNvPr>
          <p:cNvSpPr/>
          <p:nvPr/>
        </p:nvSpPr>
        <p:spPr>
          <a:xfrm>
            <a:off x="838200" y="1002268"/>
            <a:ext cx="31373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6"/>
              </a:rPr>
              <a:t>https://www.youtube.com/watch?v=Xw2D9aJRBY4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6AC90-D90B-1543-A367-8DE2757A6FE9}"/>
              </a:ext>
            </a:extLst>
          </p:cNvPr>
          <p:cNvSpPr txBox="1"/>
          <p:nvPr/>
        </p:nvSpPr>
        <p:spPr>
          <a:xfrm>
            <a:off x="9725220" y="4985839"/>
            <a:ext cx="17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get clever…</a:t>
            </a:r>
          </a:p>
        </p:txBody>
      </p:sp>
    </p:spTree>
    <p:extLst>
      <p:ext uri="{BB962C8B-B14F-4D97-AF65-F5344CB8AC3E}">
        <p14:creationId xmlns:p14="http://schemas.microsoft.com/office/powerpoint/2010/main" val="8556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2762-3C91-4F48-9AD7-3FB899C0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771"/>
            <a:ext cx="10515600" cy="762635"/>
          </a:xfrm>
        </p:spPr>
        <p:txBody>
          <a:bodyPr/>
          <a:lstStyle/>
          <a:p>
            <a:r>
              <a:rPr lang="en-US" dirty="0"/>
              <a:t>In-Place Heap Sort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6C76A5A9-04E5-44CC-8B3C-45E4D1E825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141832"/>
              </p:ext>
            </p:extLst>
          </p:nvPr>
        </p:nvGraphicFramePr>
        <p:xfrm>
          <a:off x="1056165" y="1362153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7" name="Left Brace 16">
            <a:extLst>
              <a:ext uri="{FF2B5EF4-FFF2-40B4-BE49-F238E27FC236}">
                <a16:creationId xmlns:a16="http://schemas.microsoft.com/office/drawing/2014/main" id="{72919F19-BC94-4FAB-8754-22E5B00C09FE}"/>
              </a:ext>
            </a:extLst>
          </p:cNvPr>
          <p:cNvSpPr/>
          <p:nvPr/>
        </p:nvSpPr>
        <p:spPr>
          <a:xfrm rot="16200000">
            <a:off x="5926870" y="-2655573"/>
            <a:ext cx="338260" cy="10079677"/>
          </a:xfrm>
          <a:prstGeom prst="leftBrace">
            <a:avLst>
              <a:gd name="adj1" fmla="val 55710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C292C45-92F1-4A13-A765-5E0E9E6025B3}"/>
              </a:ext>
            </a:extLst>
          </p:cNvPr>
          <p:cNvSpPr/>
          <p:nvPr/>
        </p:nvSpPr>
        <p:spPr>
          <a:xfrm rot="16200000">
            <a:off x="10943849" y="2361406"/>
            <a:ext cx="338260" cy="45719"/>
          </a:xfrm>
          <a:prstGeom prst="leftBrace">
            <a:avLst>
              <a:gd name="adj1" fmla="val 833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2F6ED-44EA-45BE-920D-9A73E299606B}"/>
              </a:ext>
            </a:extLst>
          </p:cNvPr>
          <p:cNvSpPr txBox="1"/>
          <p:nvPr/>
        </p:nvSpPr>
        <p:spPr>
          <a:xfrm>
            <a:off x="5812841" y="253238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DBE4D-863B-40F9-AB64-EC62B71D4E21}"/>
              </a:ext>
            </a:extLst>
          </p:cNvPr>
          <p:cNvSpPr txBox="1"/>
          <p:nvPr/>
        </p:nvSpPr>
        <p:spPr>
          <a:xfrm>
            <a:off x="10367870" y="2537089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9EF7A3-59DF-4217-9DEB-9855F1A1DAD5}"/>
              </a:ext>
            </a:extLst>
          </p:cNvPr>
          <p:cNvSpPr txBox="1"/>
          <p:nvPr/>
        </p:nvSpPr>
        <p:spPr>
          <a:xfrm>
            <a:off x="834447" y="275482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D4CD201-B4C9-4B4D-8DC3-0B67BB6F4520}"/>
              </a:ext>
            </a:extLst>
          </p:cNvPr>
          <p:cNvSpPr/>
          <p:nvPr/>
        </p:nvSpPr>
        <p:spPr>
          <a:xfrm rot="10800000">
            <a:off x="1390861" y="215948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ontent Placeholder 6">
            <a:extLst>
              <a:ext uri="{FF2B5EF4-FFF2-40B4-BE49-F238E27FC236}">
                <a16:creationId xmlns:a16="http://schemas.microsoft.com/office/drawing/2014/main" id="{2F03078E-4338-46D2-B2F9-F59DD9B109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572529"/>
              </p:ext>
            </p:extLst>
          </p:nvPr>
        </p:nvGraphicFramePr>
        <p:xfrm>
          <a:off x="1056165" y="3216043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8" name="Left Brace 27">
            <a:extLst>
              <a:ext uri="{FF2B5EF4-FFF2-40B4-BE49-F238E27FC236}">
                <a16:creationId xmlns:a16="http://schemas.microsoft.com/office/drawing/2014/main" id="{2007D5E0-31AA-4208-8E5B-83DD3D196BF9}"/>
              </a:ext>
            </a:extLst>
          </p:cNvPr>
          <p:cNvSpPr/>
          <p:nvPr/>
        </p:nvSpPr>
        <p:spPr>
          <a:xfrm rot="16200000">
            <a:off x="5402509" y="-277321"/>
            <a:ext cx="338260" cy="9030954"/>
          </a:xfrm>
          <a:prstGeom prst="leftBrace">
            <a:avLst>
              <a:gd name="adj1" fmla="val 57103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96DF560-680F-45C7-AEA7-4C3F1D5204AF}"/>
              </a:ext>
            </a:extLst>
          </p:cNvPr>
          <p:cNvSpPr/>
          <p:nvPr/>
        </p:nvSpPr>
        <p:spPr>
          <a:xfrm rot="16200000">
            <a:off x="10442349" y="3713795"/>
            <a:ext cx="338260" cy="1048721"/>
          </a:xfrm>
          <a:prstGeom prst="leftBrace">
            <a:avLst>
              <a:gd name="adj1" fmla="val 39476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902DD5-2C02-4833-8C9D-3A045DA68B6C}"/>
              </a:ext>
            </a:extLst>
          </p:cNvPr>
          <p:cNvSpPr txBox="1"/>
          <p:nvPr/>
        </p:nvSpPr>
        <p:spPr>
          <a:xfrm>
            <a:off x="5287864" y="438739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637F1C-C2DB-4540-A6F3-464DAC9B88BD}"/>
              </a:ext>
            </a:extLst>
          </p:cNvPr>
          <p:cNvSpPr txBox="1"/>
          <p:nvPr/>
        </p:nvSpPr>
        <p:spPr>
          <a:xfrm>
            <a:off x="9889230" y="4407286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86AB5-7C36-4768-9637-A4DA3D5154AD}"/>
              </a:ext>
            </a:extLst>
          </p:cNvPr>
          <p:cNvSpPr txBox="1"/>
          <p:nvPr/>
        </p:nvSpPr>
        <p:spPr>
          <a:xfrm>
            <a:off x="834447" y="460871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58A13B5-4531-4D7A-AAB2-C9DC3C787D99}"/>
              </a:ext>
            </a:extLst>
          </p:cNvPr>
          <p:cNvSpPr/>
          <p:nvPr/>
        </p:nvSpPr>
        <p:spPr>
          <a:xfrm rot="10800000">
            <a:off x="1390861" y="401337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Content Placeholder 6">
            <a:extLst>
              <a:ext uri="{FF2B5EF4-FFF2-40B4-BE49-F238E27FC236}">
                <a16:creationId xmlns:a16="http://schemas.microsoft.com/office/drawing/2014/main" id="{1B39B718-5B45-4CB9-A205-CC460E30F5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212433"/>
              </p:ext>
            </p:extLst>
          </p:nvPr>
        </p:nvGraphicFramePr>
        <p:xfrm>
          <a:off x="960083" y="5096001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35" name="Left Brace 34">
            <a:extLst>
              <a:ext uri="{FF2B5EF4-FFF2-40B4-BE49-F238E27FC236}">
                <a16:creationId xmlns:a16="http://schemas.microsoft.com/office/drawing/2014/main" id="{97A06DB9-3838-4BDE-A051-D18C44E8C1BA}"/>
              </a:ext>
            </a:extLst>
          </p:cNvPr>
          <p:cNvSpPr/>
          <p:nvPr/>
        </p:nvSpPr>
        <p:spPr>
          <a:xfrm rot="16200000">
            <a:off x="5306427" y="1602637"/>
            <a:ext cx="338260" cy="9030954"/>
          </a:xfrm>
          <a:prstGeom prst="leftBrace">
            <a:avLst>
              <a:gd name="adj1" fmla="val 47349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14C15E5F-20FF-40A1-A1E6-45AB574C17C8}"/>
              </a:ext>
            </a:extLst>
          </p:cNvPr>
          <p:cNvSpPr/>
          <p:nvPr/>
        </p:nvSpPr>
        <p:spPr>
          <a:xfrm rot="16200000">
            <a:off x="10346267" y="5593753"/>
            <a:ext cx="338260" cy="1048721"/>
          </a:xfrm>
          <a:prstGeom prst="leftBrace">
            <a:avLst>
              <a:gd name="adj1" fmla="val 44459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9DBC93-0983-4018-9DD9-0903B0AEADDB}"/>
              </a:ext>
            </a:extLst>
          </p:cNvPr>
          <p:cNvSpPr txBox="1"/>
          <p:nvPr/>
        </p:nvSpPr>
        <p:spPr>
          <a:xfrm>
            <a:off x="5191782" y="62673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8D2C25-DA16-44FE-9262-BF05336B293E}"/>
              </a:ext>
            </a:extLst>
          </p:cNvPr>
          <p:cNvSpPr txBox="1"/>
          <p:nvPr/>
        </p:nvSpPr>
        <p:spPr>
          <a:xfrm>
            <a:off x="9793148" y="6287244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AEB6FB-3E8C-494F-90D9-B0E97BF1EF0E}"/>
              </a:ext>
            </a:extLst>
          </p:cNvPr>
          <p:cNvSpPr txBox="1"/>
          <p:nvPr/>
        </p:nvSpPr>
        <p:spPr>
          <a:xfrm>
            <a:off x="738365" y="64886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1F46088C-B255-4EA8-A7C1-873A79EF16DD}"/>
              </a:ext>
            </a:extLst>
          </p:cNvPr>
          <p:cNvSpPr/>
          <p:nvPr/>
        </p:nvSpPr>
        <p:spPr>
          <a:xfrm rot="10800000">
            <a:off x="1294779" y="5893332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5BB014BA-DC18-4094-B0C6-C722A6862DFC}"/>
              </a:ext>
            </a:extLst>
          </p:cNvPr>
          <p:cNvSpPr/>
          <p:nvPr/>
        </p:nvSpPr>
        <p:spPr>
          <a:xfrm rot="10800000">
            <a:off x="1391123" y="401703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D0CDF1-D6FA-412F-9A76-3DA4EEE69728}"/>
              </a:ext>
            </a:extLst>
          </p:cNvPr>
          <p:cNvSpPr txBox="1"/>
          <p:nvPr/>
        </p:nvSpPr>
        <p:spPr>
          <a:xfrm>
            <a:off x="1731684" y="4272229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percolateDown</a:t>
            </a:r>
            <a:r>
              <a:rPr lang="en-US" dirty="0">
                <a:solidFill>
                  <a:schemeClr val="accent2"/>
                </a:solidFill>
              </a:rPr>
              <a:t>(22)</a:t>
            </a:r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3D505F78-D292-9A4A-B559-0AE904099E07}"/>
              </a:ext>
            </a:extLst>
          </p:cNvPr>
          <p:cNvSpPr/>
          <p:nvPr/>
        </p:nvSpPr>
        <p:spPr>
          <a:xfrm rot="5400000">
            <a:off x="5835531" y="-3380607"/>
            <a:ext cx="520938" cy="909152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558C7152-8448-0640-A127-81DCAE92841A}"/>
              </a:ext>
            </a:extLst>
          </p:cNvPr>
          <p:cNvSpPr/>
          <p:nvPr/>
        </p:nvSpPr>
        <p:spPr>
          <a:xfrm rot="5400000">
            <a:off x="5227204" y="965527"/>
            <a:ext cx="520938" cy="80670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9584 -0.0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  <p:bldP spid="32" grpId="0"/>
      <p:bldP spid="33" grpId="0" animBg="1"/>
      <p:bldP spid="35" grpId="0" animBg="1"/>
      <p:bldP spid="36" grpId="0" animBg="1"/>
      <p:bldP spid="37" grpId="0"/>
      <p:bldP spid="38" grpId="0"/>
      <p:bldP spid="39" grpId="0"/>
      <p:bldP spid="40" grpId="0" animBg="1"/>
      <p:bldP spid="41" grpId="0" animBg="1"/>
      <p:bldP spid="41" grpId="1" animBg="1"/>
      <p:bldP spid="42" grpId="0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FAFA-C8B6-48E1-ADF6-87808657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Place Heap Sort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665A7-F99A-4040-973E-D470BF2313BB}"/>
              </a:ext>
            </a:extLst>
          </p:cNvPr>
          <p:cNvSpPr txBox="1"/>
          <p:nvPr/>
        </p:nvSpPr>
        <p:spPr>
          <a:xfrm>
            <a:off x="575239" y="3429000"/>
            <a:ext cx="5352747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inPlaceHeapSort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buildHeap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alters original array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(n : list) 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list[n –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- 1]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removeMin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(heap part of 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69169-CEC4-4D01-A85C-DB056A3C1880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6F9BD4-CA90-456C-B31C-9D53826E6039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6F9BD4-CA90-456C-B31C-9D53826E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124982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0D85D-6E3E-42D8-9E39-716B958E8A97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717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0D85D-6E3E-42D8-9E39-716B958E8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71763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5F6A918-0214-4C53-B700-AFA9598C93F6}"/>
              </a:ext>
            </a:extLst>
          </p:cNvPr>
          <p:cNvSpPr txBox="1"/>
          <p:nvPr/>
        </p:nvSpPr>
        <p:spPr>
          <a:xfrm>
            <a:off x="8651331" y="514754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27566-4906-4CF1-B7CA-4E51B3A17EE7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CFF5FB-5B47-42FE-AFB7-04053BE29B6A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CFF5FB-5B47-42FE-AFB7-04053BE29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124982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91C0835D-6A00-43A3-8B76-4623CC23C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94236"/>
              </p:ext>
            </p:extLst>
          </p:nvPr>
        </p:nvGraphicFramePr>
        <p:xfrm>
          <a:off x="1056165" y="1092191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FE45832-F0B5-47D7-9D02-39DE1526345C}"/>
              </a:ext>
            </a:extLst>
          </p:cNvPr>
          <p:cNvSpPr/>
          <p:nvPr/>
        </p:nvSpPr>
        <p:spPr>
          <a:xfrm rot="16200000">
            <a:off x="3920858" y="-919522"/>
            <a:ext cx="338260" cy="6067652"/>
          </a:xfrm>
          <a:prstGeom prst="leftBrace">
            <a:avLst>
              <a:gd name="adj1" fmla="val 52261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C96F005-A853-4881-9EDF-D9B15C965820}"/>
              </a:ext>
            </a:extLst>
          </p:cNvPr>
          <p:cNvSpPr/>
          <p:nvPr/>
        </p:nvSpPr>
        <p:spPr>
          <a:xfrm rot="16200000">
            <a:off x="8960698" y="108290"/>
            <a:ext cx="338260" cy="4012027"/>
          </a:xfrm>
          <a:prstGeom prst="leftBrace">
            <a:avLst>
              <a:gd name="adj1" fmla="val 6577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CCF9F-8EAF-4094-85A2-2D2C3DB8D035}"/>
              </a:ext>
            </a:extLst>
          </p:cNvPr>
          <p:cNvSpPr txBox="1"/>
          <p:nvPr/>
        </p:nvSpPr>
        <p:spPr>
          <a:xfrm>
            <a:off x="3758678" y="226000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1AA4B-6BDA-423D-A530-693631DAEB65}"/>
              </a:ext>
            </a:extLst>
          </p:cNvPr>
          <p:cNvSpPr txBox="1"/>
          <p:nvPr/>
        </p:nvSpPr>
        <p:spPr>
          <a:xfrm>
            <a:off x="8433323" y="2270374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EA0D5D-F8CF-4A3E-8C2A-6A5C6F4D8EFA}"/>
              </a:ext>
            </a:extLst>
          </p:cNvPr>
          <p:cNvSpPr txBox="1"/>
          <p:nvPr/>
        </p:nvSpPr>
        <p:spPr>
          <a:xfrm>
            <a:off x="834447" y="248485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1EACBCD-974B-481E-B530-EACA55BB6AC1}"/>
              </a:ext>
            </a:extLst>
          </p:cNvPr>
          <p:cNvSpPr/>
          <p:nvPr/>
        </p:nvSpPr>
        <p:spPr>
          <a:xfrm rot="10800000">
            <a:off x="1390861" y="1889522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FC92D-18F0-423D-B631-F8A8817DD713}"/>
                  </a:ext>
                </a:extLst>
              </p:cNvPr>
              <p:cNvSpPr txBox="1"/>
              <p:nvPr/>
            </p:nvSpPr>
            <p:spPr>
              <a:xfrm>
                <a:off x="559359" y="4988695"/>
                <a:ext cx="51975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Complication: final array is reversed! Lots of fixes: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Run reverse afterwards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Use a max heap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Reverse compare function to emulate max heap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FC92D-18F0-423D-B631-F8A8817DD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9" y="4988695"/>
                <a:ext cx="5197513" cy="1200329"/>
              </a:xfrm>
              <a:prstGeom prst="rect">
                <a:avLst/>
              </a:prstGeom>
              <a:blipFill>
                <a:blip r:embed="rId6"/>
                <a:stretch>
                  <a:fillRect l="-1291" t="-2030" r="-235" b="-9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5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89BD-9320-2A44-843E-3A370546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II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84FF3-BD1F-9C49-82E1-1C6B8F66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7033300" cy="55359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logistics as Exam I:</a:t>
            </a:r>
          </a:p>
          <a:p>
            <a:pPr lvl="1"/>
            <a:r>
              <a:rPr lang="en-US" dirty="0"/>
              <a:t>48 hours to complete an exam written for 1-2 hours</a:t>
            </a:r>
          </a:p>
          <a:p>
            <a:pPr lvl="1"/>
            <a:r>
              <a:rPr lang="en-US" dirty="0"/>
              <a:t>Open notes &amp; internet, groups up to 6</a:t>
            </a:r>
          </a:p>
          <a:p>
            <a:pPr lvl="1"/>
            <a:r>
              <a:rPr lang="en-US" dirty="0"/>
              <a:t>Submit via </a:t>
            </a:r>
            <a:r>
              <a:rPr lang="en-US" dirty="0" err="1"/>
              <a:t>Gradescope</a:t>
            </a:r>
            <a:r>
              <a:rPr lang="en-US" dirty="0"/>
              <a:t>, OH in lecture</a:t>
            </a:r>
          </a:p>
          <a:p>
            <a:r>
              <a:rPr lang="en-US" dirty="0"/>
              <a:t>Released Wed 12/16 8:30 AM PST</a:t>
            </a:r>
          </a:p>
          <a:p>
            <a:r>
              <a:rPr lang="en-US" dirty="0"/>
              <a:t>Due Fri 12/18 8:30 AM PST</a:t>
            </a:r>
          </a:p>
          <a:p>
            <a:pPr lvl="1"/>
            <a:r>
              <a:rPr lang="en-US" b="1" dirty="0"/>
              <a:t>No late submissions!</a:t>
            </a:r>
          </a:p>
          <a:p>
            <a:r>
              <a:rPr lang="en-US" dirty="0"/>
              <a:t>Focuses on second half of the course, up through this Wednesday’s lecture (Sorting)</a:t>
            </a:r>
          </a:p>
          <a:p>
            <a:pPr lvl="1"/>
            <a:r>
              <a:rPr lang="en-US" dirty="0"/>
              <a:t>But technically “cumulative” in that you </a:t>
            </a:r>
            <a:r>
              <a:rPr lang="en-US" i="1" dirty="0"/>
              <a:t>will</a:t>
            </a:r>
            <a:r>
              <a:rPr lang="en-US" dirty="0"/>
              <a:t> need to use skills from the first half (e.g. algorithmic analysis, use List/Stack/Queue/Map, etc.)</a:t>
            </a:r>
          </a:p>
          <a:p>
            <a:r>
              <a:rPr lang="en-US" dirty="0"/>
              <a:t>Like Exam I, will emphasize conceptual and “why?” questions. Unlike Exam I, will require you to write short snippets of code!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0832FC-E856-BA43-A768-1DF7A270DE93}"/>
              </a:ext>
            </a:extLst>
          </p:cNvPr>
          <p:cNvSpPr/>
          <p:nvPr/>
        </p:nvSpPr>
        <p:spPr>
          <a:xfrm>
            <a:off x="7757694" y="2181451"/>
            <a:ext cx="1641764" cy="427511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LEC 11 - 24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A4B4E2-F6D0-4243-B009-3BDC3DB6E3AF}"/>
              </a:ext>
            </a:extLst>
          </p:cNvPr>
          <p:cNvSpPr/>
          <p:nvPr/>
        </p:nvSpPr>
        <p:spPr>
          <a:xfrm>
            <a:off x="8046720" y="3048381"/>
            <a:ext cx="1875001" cy="427511"/>
          </a:xfrm>
          <a:prstGeom prst="roundRect">
            <a:avLst/>
          </a:prstGeom>
          <a:solidFill>
            <a:srgbClr val="F7B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SEC 05 - 09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F912FA-FAAC-7543-AD8B-C7C4B05DA152}"/>
              </a:ext>
            </a:extLst>
          </p:cNvPr>
          <p:cNvSpPr/>
          <p:nvPr/>
        </p:nvSpPr>
        <p:spPr>
          <a:xfrm>
            <a:off x="10073624" y="3048381"/>
            <a:ext cx="1200893" cy="427511"/>
          </a:xfrm>
          <a:prstGeom prst="roundRect">
            <a:avLst/>
          </a:prstGeom>
          <a:solidFill>
            <a:srgbClr val="54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P 3 - 4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244975-9F69-CD4B-A22F-5180C03F670D}"/>
              </a:ext>
            </a:extLst>
          </p:cNvPr>
          <p:cNvSpPr/>
          <p:nvPr/>
        </p:nvSpPr>
        <p:spPr>
          <a:xfrm>
            <a:off x="10595888" y="2181450"/>
            <a:ext cx="1195449" cy="427511"/>
          </a:xfrm>
          <a:prstGeom prst="roundRect">
            <a:avLst/>
          </a:prstGeom>
          <a:solidFill>
            <a:srgbClr val="0FB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EX 3 - 5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CD0A9E-C810-9F45-9E81-E96F66339BDC}"/>
              </a:ext>
            </a:extLst>
          </p:cNvPr>
          <p:cNvSpPr/>
          <p:nvPr/>
        </p:nvSpPr>
        <p:spPr>
          <a:xfrm>
            <a:off x="9127635" y="679953"/>
            <a:ext cx="1745673" cy="427511"/>
          </a:xfrm>
          <a:prstGeom prst="roundRect">
            <a:avLst/>
          </a:prstGeom>
          <a:solidFill>
            <a:srgbClr val="EF5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EXAM II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BE427248-D9CB-7A43-8A2D-41A31431DB19}"/>
              </a:ext>
            </a:extLst>
          </p:cNvPr>
          <p:cNvSpPr/>
          <p:nvPr/>
        </p:nvSpPr>
        <p:spPr>
          <a:xfrm>
            <a:off x="9551360" y="1251704"/>
            <a:ext cx="370361" cy="158462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5BCFC28-0E14-F140-AEFD-03A06AD68AF3}"/>
              </a:ext>
            </a:extLst>
          </p:cNvPr>
          <p:cNvSpPr/>
          <p:nvPr/>
        </p:nvSpPr>
        <p:spPr>
          <a:xfrm>
            <a:off x="10073624" y="1251704"/>
            <a:ext cx="370361" cy="158462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4050D90B-0C07-FD4D-B08F-102A9066AEA6}"/>
              </a:ext>
            </a:extLst>
          </p:cNvPr>
          <p:cNvSpPr/>
          <p:nvPr/>
        </p:nvSpPr>
        <p:spPr>
          <a:xfrm>
            <a:off x="9029096" y="1251704"/>
            <a:ext cx="370361" cy="71599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F45D1C9E-7AEE-D647-B8DE-06245D141155}"/>
              </a:ext>
            </a:extLst>
          </p:cNvPr>
          <p:cNvSpPr/>
          <p:nvPr/>
        </p:nvSpPr>
        <p:spPr>
          <a:xfrm>
            <a:off x="10595888" y="1251704"/>
            <a:ext cx="370361" cy="71599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E2F4C4-486A-7B4F-A12C-0BEB5D3576F6}"/>
              </a:ext>
            </a:extLst>
          </p:cNvPr>
          <p:cNvSpPr txBox="1"/>
          <p:nvPr/>
        </p:nvSpPr>
        <p:spPr>
          <a:xfrm>
            <a:off x="7954620" y="4174107"/>
            <a:ext cx="4091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Topics list released tonight so you can start looking things over, practice materials published next Monday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Remember to use the Learning Objectives! </a:t>
            </a:r>
          </a:p>
          <a:p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A5CB3-5403-954A-B1F2-F3BD96E466D2}"/>
              </a:ext>
            </a:extLst>
          </p:cNvPr>
          <p:cNvSpPr txBox="1"/>
          <p:nvPr/>
        </p:nvSpPr>
        <p:spPr>
          <a:xfrm>
            <a:off x="8265174" y="3829859"/>
            <a:ext cx="128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STUDYING</a:t>
            </a:r>
          </a:p>
        </p:txBody>
      </p:sp>
    </p:spTree>
    <p:extLst>
      <p:ext uri="{BB962C8B-B14F-4D97-AF65-F5344CB8AC3E}">
        <p14:creationId xmlns:p14="http://schemas.microsoft.com/office/powerpoint/2010/main" val="231734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76B6-2302-2442-B39C-6734BFD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AE69-9C48-8740-9D56-2EDAAB9F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741"/>
            <a:ext cx="10515600" cy="4449312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Define an ordering relation and stable sort and determine whether a given sorting algorithm is stable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Selection Sort and Insertion Sort, compare runtimes and best/worst cases of the two algorithms, and decide when they are appropriate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Heap Sort, describe its runtime, and implement the in-place variant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545B91-0D20-E046-A8A9-1115A58B1F03}"/>
              </a:ext>
            </a:extLst>
          </p:cNvPr>
          <p:cNvSpPr txBox="1">
            <a:spLocks/>
          </p:cNvSpPr>
          <p:nvPr/>
        </p:nvSpPr>
        <p:spPr>
          <a:xfrm>
            <a:off x="838200" y="1000260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this lecture, you should be able to...</a:t>
            </a:r>
          </a:p>
        </p:txBody>
      </p:sp>
    </p:spTree>
    <p:extLst>
      <p:ext uri="{BB962C8B-B14F-4D97-AF65-F5344CB8AC3E}">
        <p14:creationId xmlns:p14="http://schemas.microsoft.com/office/powerpoint/2010/main" val="133443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Sorting Definitions</a:t>
            </a:r>
          </a:p>
          <a:p>
            <a:r>
              <a:rPr lang="en-US" dirty="0"/>
              <a:t>Insertion &amp; Selection Sort</a:t>
            </a:r>
          </a:p>
          <a:p>
            <a:r>
              <a:rPr lang="en-US" dirty="0"/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4537609" y="146037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2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8FCB-FDA2-394E-BD44-77C6139A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CF64E-7219-AC46-9BC9-01223CD6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76" y="1353787"/>
            <a:ext cx="5734460" cy="4805363"/>
          </a:xfrm>
        </p:spPr>
        <p:txBody>
          <a:bodyPr>
            <a:normAutofit/>
          </a:bodyPr>
          <a:lstStyle/>
          <a:p>
            <a:r>
              <a:rPr lang="en-US" dirty="0"/>
              <a:t>Generally: given items, put them in order</a:t>
            </a:r>
          </a:p>
          <a:p>
            <a:endParaRPr lang="en-US" dirty="0"/>
          </a:p>
          <a:p>
            <a:r>
              <a:rPr lang="en-US" dirty="0"/>
              <a:t>Why study sorting?</a:t>
            </a:r>
          </a:p>
          <a:p>
            <a:pPr lvl="1"/>
            <a:r>
              <a:rPr lang="en-US" dirty="0"/>
              <a:t>Sorting is incredibly common in programming</a:t>
            </a:r>
          </a:p>
          <a:p>
            <a:pPr lvl="2"/>
            <a:r>
              <a:rPr lang="en-US" dirty="0"/>
              <a:t>Often a component of other algorithms!</a:t>
            </a:r>
          </a:p>
          <a:p>
            <a:pPr lvl="2"/>
            <a:r>
              <a:rPr lang="en-US" dirty="0"/>
              <a:t>Very common in interviews</a:t>
            </a:r>
          </a:p>
          <a:p>
            <a:pPr lvl="1"/>
            <a:r>
              <a:rPr lang="en-US" dirty="0"/>
              <a:t>Interesting case study for approaching computational problems</a:t>
            </a:r>
          </a:p>
          <a:p>
            <a:pPr lvl="2"/>
            <a:r>
              <a:rPr lang="en-US" dirty="0"/>
              <a:t>We’ll use some data structures we’ve already studied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1A77B4-26AF-D94D-AFBE-387E025B3697}"/>
              </a:ext>
            </a:extLst>
          </p:cNvPr>
          <p:cNvGrpSpPr/>
          <p:nvPr/>
        </p:nvGrpSpPr>
        <p:grpSpPr>
          <a:xfrm>
            <a:off x="6726863" y="2041968"/>
            <a:ext cx="5163207" cy="3429000"/>
            <a:chOff x="6314690" y="3272246"/>
            <a:chExt cx="5163207" cy="3429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88D13C-F91B-954C-A090-F5FA350E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690" y="3272246"/>
              <a:ext cx="5163207" cy="3429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75408C-0F01-CC4C-91F9-B4A9FC1FD95F}"/>
                </a:ext>
              </a:extLst>
            </p:cNvPr>
            <p:cNvSpPr/>
            <p:nvPr/>
          </p:nvSpPr>
          <p:spPr>
            <a:xfrm>
              <a:off x="7376746" y="4092819"/>
              <a:ext cx="2835519" cy="769327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5563AA-BF54-F24A-B404-325A0660E49B}"/>
                </a:ext>
              </a:extLst>
            </p:cNvPr>
            <p:cNvSpPr txBox="1"/>
            <p:nvPr/>
          </p:nvSpPr>
          <p:spPr>
            <a:xfrm>
              <a:off x="7416413" y="4154316"/>
              <a:ext cx="2749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2"/>
                  </a:solidFill>
                </a:rPr>
                <a:t>Sorting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301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A819-3D46-8649-88CD-1343EA0C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Sorts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864C1-DBEA-6845-916F-03B4356029C9}"/>
              </a:ext>
            </a:extLst>
          </p:cNvPr>
          <p:cNvSpPr/>
          <p:nvPr/>
        </p:nvSpPr>
        <p:spPr>
          <a:xfrm>
            <a:off x="1680209" y="1765812"/>
            <a:ext cx="4415791" cy="38384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b="1" dirty="0"/>
              <a:t>Comparison Sorts</a:t>
            </a:r>
          </a:p>
          <a:p>
            <a:pPr marL="342900" indent="-342900" algn="ctr">
              <a:buAutoNum type="arabicPeriod"/>
            </a:pPr>
            <a:endParaRPr lang="en-US" sz="2400" dirty="0"/>
          </a:p>
          <a:p>
            <a:pPr algn="ctr"/>
            <a:r>
              <a:rPr lang="en-US" sz="2400" dirty="0"/>
              <a:t>Compare two elements at a time. </a:t>
            </a:r>
            <a:r>
              <a:rPr lang="en-US" sz="2000" dirty="0"/>
              <a:t>Works whenever we could implement a </a:t>
            </a:r>
            <a:r>
              <a:rPr lang="en-US" sz="2000" dirty="0" err="1"/>
              <a:t>compareTo</a:t>
            </a:r>
            <a:r>
              <a:rPr lang="en-US" sz="2000" dirty="0"/>
              <a:t> method between elements.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442EB-E277-C742-BA39-5A4FE15643F6}"/>
              </a:ext>
            </a:extLst>
          </p:cNvPr>
          <p:cNvSpPr/>
          <p:nvPr/>
        </p:nvSpPr>
        <p:spPr>
          <a:xfrm>
            <a:off x="6419163" y="2268731"/>
            <a:ext cx="3529067" cy="30860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2. Niche Sorts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Leverage specific properties of data or problem to sort without directly comparing elements.</a:t>
            </a:r>
          </a:p>
          <a:p>
            <a:pPr algn="ctr"/>
            <a:r>
              <a:rPr lang="en-US" sz="1600" dirty="0"/>
              <a:t>E.g. if you already know you’ll only be sorting numbers &lt; 5, make 5 buckets and add directly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4E745-1A46-C64E-BD9F-3F7113D0936C}"/>
              </a:ext>
            </a:extLst>
          </p:cNvPr>
          <p:cNvSpPr txBox="1"/>
          <p:nvPr/>
        </p:nvSpPr>
        <p:spPr>
          <a:xfrm>
            <a:off x="2060934" y="5755104"/>
            <a:ext cx="395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focus on comparison sorts: much more common, and very generalizable!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E46C-B37D-D44D-8FD2-F0BB38CF2581}"/>
              </a:ext>
            </a:extLst>
          </p:cNvPr>
          <p:cNvSpPr txBox="1"/>
          <p:nvPr/>
        </p:nvSpPr>
        <p:spPr>
          <a:xfrm>
            <a:off x="6960935" y="5431939"/>
            <a:ext cx="244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Bonus topic beyond the scope of the class</a:t>
            </a:r>
          </a:p>
        </p:txBody>
      </p:sp>
    </p:spTree>
    <p:extLst>
      <p:ext uri="{BB962C8B-B14F-4D97-AF65-F5344CB8AC3E}">
        <p14:creationId xmlns:p14="http://schemas.microsoft.com/office/powerpoint/2010/main" val="70856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Sorting: Definitions </a:t>
            </a:r>
            <a:r>
              <a:rPr lang="en" sz="3200" dirty="0"/>
              <a:t>(Knuth’s </a:t>
            </a:r>
            <a:r>
              <a:rPr lang="en" sz="3200" u="sng" dirty="0">
                <a:solidFill>
                  <a:schemeClr val="hlink"/>
                </a:solidFill>
                <a:hlinkClick r:id="rId3"/>
              </a:rPr>
              <a:t>TAOCP</a:t>
            </a:r>
            <a:r>
              <a:rPr lang="en" sz="3200" dirty="0"/>
              <a:t>)</a:t>
            </a:r>
            <a:endParaRPr dirty="0"/>
          </a:p>
        </p:txBody>
      </p:sp>
      <p:sp>
        <p:nvSpPr>
          <p:cNvPr id="89" name="Google Shape;89;p21"/>
          <p:cNvSpPr txBox="1">
            <a:spLocks noGrp="1"/>
          </p:cNvSpPr>
          <p:nvPr>
            <p:ph idx="1"/>
          </p:nvPr>
        </p:nvSpPr>
        <p:spPr>
          <a:xfrm>
            <a:off x="508000" y="1362075"/>
            <a:ext cx="8267865" cy="5231557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en" dirty="0"/>
              <a:t>An </a:t>
            </a:r>
            <a:r>
              <a:rPr lang="en" b="1" dirty="0"/>
              <a:t>ordering relation</a:t>
            </a:r>
            <a:r>
              <a:rPr lang="en" dirty="0"/>
              <a:t> &lt; for keys a, b, and c has the following properties:</a:t>
            </a:r>
          </a:p>
          <a:p>
            <a:pPr lvl="1">
              <a:spcBef>
                <a:spcPts val="600"/>
              </a:spcBef>
            </a:pPr>
            <a:r>
              <a:rPr lang="en" dirty="0"/>
              <a:t>Law of Trichotomy: Exactly one of a &lt; b, a = b, b &lt; a is true</a:t>
            </a:r>
          </a:p>
          <a:p>
            <a:pPr lvl="1">
              <a:spcBef>
                <a:spcPts val="600"/>
              </a:spcBef>
            </a:pPr>
            <a:r>
              <a:rPr lang="en" dirty="0"/>
              <a:t>Law of Transitivity: If a &lt; b, and b &lt; c, then a &lt; c</a:t>
            </a:r>
            <a:endParaRPr dirty="0"/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endParaRPr dirty="0"/>
          </a:p>
          <a:p>
            <a:pPr>
              <a:spcBef>
                <a:spcPts val="600"/>
              </a:spcBef>
            </a:pPr>
            <a:r>
              <a:rPr lang="en" dirty="0"/>
              <a:t>A </a:t>
            </a:r>
            <a:r>
              <a:rPr lang="en" b="1" dirty="0"/>
              <a:t>sort </a:t>
            </a:r>
            <a:r>
              <a:rPr lang="en" dirty="0"/>
              <a:t>is a permutation (re-arrangement) of a sequence of elements that puts the keys into non-decreasing order, relative to </a:t>
            </a:r>
            <a:r>
              <a:rPr lang="en-US" dirty="0"/>
              <a:t>the</a:t>
            </a:r>
            <a:r>
              <a:rPr lang="en" dirty="0"/>
              <a:t> ordering relation</a:t>
            </a:r>
          </a:p>
          <a:p>
            <a:pPr lvl="1">
              <a:spcBef>
                <a:spcPts val="600"/>
              </a:spcBef>
            </a:pPr>
            <a:r>
              <a:rPr lang="en" dirty="0"/>
              <a:t>x</a:t>
            </a:r>
            <a:r>
              <a:rPr lang="en" baseline="-25000" dirty="0"/>
              <a:t>1</a:t>
            </a:r>
            <a:r>
              <a:rPr lang="en" dirty="0"/>
              <a:t> ≤ x</a:t>
            </a:r>
            <a:r>
              <a:rPr lang="en" baseline="-25000" dirty="0"/>
              <a:t>2 </a:t>
            </a:r>
            <a:r>
              <a:rPr lang="en" dirty="0"/>
              <a:t>≤ x</a:t>
            </a:r>
            <a:r>
              <a:rPr lang="en" baseline="-25000" dirty="0"/>
              <a:t>3</a:t>
            </a:r>
            <a:r>
              <a:rPr lang="en" dirty="0"/>
              <a:t>≤ ...≤ x</a:t>
            </a:r>
            <a:r>
              <a:rPr lang="en" baseline="-25000" dirty="0"/>
              <a:t>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6EEED-ABEB-2D4D-84BB-7D7C06CCFFFE}"/>
              </a:ext>
            </a:extLst>
          </p:cNvPr>
          <p:cNvSpPr txBox="1"/>
          <p:nvPr/>
        </p:nvSpPr>
        <p:spPr>
          <a:xfrm>
            <a:off x="8990906" y="1618104"/>
            <a:ext cx="1675459" cy="30777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71F52-DFAF-9D4A-AA92-34A40A0A2E33}"/>
              </a:ext>
            </a:extLst>
          </p:cNvPr>
          <p:cNvSpPr txBox="1"/>
          <p:nvPr/>
        </p:nvSpPr>
        <p:spPr>
          <a:xfrm>
            <a:off x="8990906" y="3108132"/>
            <a:ext cx="1576072" cy="95410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class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Movie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name;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year;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2C845-5886-3B4F-B5EA-A60A8D2DE4B3}"/>
              </a:ext>
            </a:extLst>
          </p:cNvPr>
          <p:cNvSpPr txBox="1"/>
          <p:nvPr/>
        </p:nvSpPr>
        <p:spPr>
          <a:xfrm>
            <a:off x="8990906" y="2064101"/>
            <a:ext cx="2693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1600" dirty="0"/>
              <a:t>Built-in, simple ordering 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7881-19C0-BA42-ADF6-6978DB3D8718}"/>
              </a:ext>
            </a:extLst>
          </p:cNvPr>
          <p:cNvSpPr txBox="1"/>
          <p:nvPr/>
        </p:nvSpPr>
        <p:spPr>
          <a:xfrm>
            <a:off x="8990906" y="4209125"/>
            <a:ext cx="2943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1600" dirty="0"/>
              <a:t>More complex: Whenever we sort, </a:t>
            </a:r>
            <a:r>
              <a:rPr lang="en-US" sz="1600" i="1" dirty="0"/>
              <a:t>we also must decide</a:t>
            </a:r>
            <a:r>
              <a:rPr lang="en-US" sz="1600" dirty="0"/>
              <a:t> what ordering relation to use for that application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Sort by name?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Sort by year?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Some combination of both?</a:t>
            </a:r>
          </a:p>
        </p:txBody>
      </p:sp>
    </p:spTree>
    <p:extLst>
      <p:ext uri="{BB962C8B-B14F-4D97-AF65-F5344CB8AC3E}">
        <p14:creationId xmlns:p14="http://schemas.microsoft.com/office/powerpoint/2010/main" val="8369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8CFE-F2CD-4C51-8266-82A8227F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Sorting: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39385-DE3C-4EE7-B801-904C276E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35" y="1276590"/>
            <a:ext cx="10887930" cy="874789"/>
          </a:xfrm>
        </p:spPr>
        <p:txBody>
          <a:bodyPr>
            <a:normAutofit/>
          </a:bodyPr>
          <a:lstStyle/>
          <a:p>
            <a:r>
              <a:rPr lang="en-US" sz="2400" dirty="0"/>
              <a:t>A sort is </a:t>
            </a:r>
            <a:r>
              <a:rPr lang="en-US" sz="2400" b="1" dirty="0">
                <a:solidFill>
                  <a:schemeClr val="accent3"/>
                </a:solidFill>
              </a:rPr>
              <a:t>stable</a:t>
            </a:r>
            <a:r>
              <a:rPr lang="en-US" sz="2400" dirty="0"/>
              <a:t> if the relative order of </a:t>
            </a:r>
            <a:r>
              <a:rPr lang="en-US" sz="2400" i="1" dirty="0"/>
              <a:t>equivalent</a:t>
            </a:r>
            <a:r>
              <a:rPr lang="en-US" sz="2400" dirty="0"/>
              <a:t> keys is maintained after sorting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9281CC-21CF-4BA5-9390-7686EED81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73228"/>
              </p:ext>
            </p:extLst>
          </p:nvPr>
        </p:nvGraphicFramePr>
        <p:xfrm>
          <a:off x="3162158" y="1800859"/>
          <a:ext cx="533661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970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86433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766305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11412F-C086-4F3E-88D4-2063E1C33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049473"/>
              </p:ext>
            </p:extLst>
          </p:nvPr>
        </p:nvGraphicFramePr>
        <p:xfrm>
          <a:off x="387523" y="3274410"/>
          <a:ext cx="516925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63764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51608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FE83E1-0444-413A-B95A-EA4C6F3E4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81043"/>
              </p:ext>
            </p:extLst>
          </p:nvPr>
        </p:nvGraphicFramePr>
        <p:xfrm>
          <a:off x="2633998" y="5452682"/>
          <a:ext cx="6247695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1075887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59057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742639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Esteban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B4AD78-CED6-44F2-ABD3-D9AB4718C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07445"/>
              </p:ext>
            </p:extLst>
          </p:nvPr>
        </p:nvGraphicFramePr>
        <p:xfrm>
          <a:off x="2633996" y="6027604"/>
          <a:ext cx="6247695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26372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1040339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Esteban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6499E8B-2635-FB46-8562-78EC8C54BE77}"/>
              </a:ext>
            </a:extLst>
          </p:cNvPr>
          <p:cNvSpPr/>
          <p:nvPr/>
        </p:nvSpPr>
        <p:spPr>
          <a:xfrm>
            <a:off x="652035" y="4580103"/>
            <a:ext cx="9126371" cy="142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Stability and Equivalency only matter for complex types</a:t>
            </a:r>
          </a:p>
          <a:p>
            <a:pPr marL="635000" lvl="1" indent="-177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i.e. when there is more data than just the key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ACA22-7D02-2844-8A66-F1D6479F5C9D}"/>
              </a:ext>
            </a:extLst>
          </p:cNvPr>
          <p:cNvSpPr txBox="1"/>
          <p:nvPr/>
        </p:nvSpPr>
        <p:spPr>
          <a:xfrm>
            <a:off x="2238133" y="195276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A44ADE7-1953-5A4C-BF06-AE3EEC53F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48248"/>
              </p:ext>
            </p:extLst>
          </p:nvPr>
        </p:nvGraphicFramePr>
        <p:xfrm>
          <a:off x="6370709" y="3274410"/>
          <a:ext cx="516925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63764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51608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sp>
        <p:nvSpPr>
          <p:cNvPr id="11" name="Down Arrow 10">
            <a:extLst>
              <a:ext uri="{FF2B5EF4-FFF2-40B4-BE49-F238E27FC236}">
                <a16:creationId xmlns:a16="http://schemas.microsoft.com/office/drawing/2014/main" id="{E86ACE51-BC8C-9649-95FA-91BB1D0390CE}"/>
              </a:ext>
            </a:extLst>
          </p:cNvPr>
          <p:cNvSpPr/>
          <p:nvPr/>
        </p:nvSpPr>
        <p:spPr>
          <a:xfrm>
            <a:off x="4732490" y="2589152"/>
            <a:ext cx="356260" cy="598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4A2AFBB-73C2-AA46-B5DC-E8DBF1C4FDF6}"/>
              </a:ext>
            </a:extLst>
          </p:cNvPr>
          <p:cNvSpPr/>
          <p:nvPr/>
        </p:nvSpPr>
        <p:spPr>
          <a:xfrm>
            <a:off x="7107553" y="2575960"/>
            <a:ext cx="356260" cy="598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20FDE-1CA3-1747-A85D-E286898F4934}"/>
              </a:ext>
            </a:extLst>
          </p:cNvPr>
          <p:cNvSpPr txBox="1"/>
          <p:nvPr/>
        </p:nvSpPr>
        <p:spPr>
          <a:xfrm>
            <a:off x="1683997" y="2712794"/>
            <a:ext cx="295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Stable</a:t>
            </a:r>
            <a:r>
              <a:rPr lang="en-US" dirty="0"/>
              <a:t> sort using name as key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A7CAF-A298-A64C-AD15-6B37F1D4C155}"/>
              </a:ext>
            </a:extLst>
          </p:cNvPr>
          <p:cNvSpPr txBox="1"/>
          <p:nvPr/>
        </p:nvSpPr>
        <p:spPr>
          <a:xfrm>
            <a:off x="7555984" y="2700633"/>
            <a:ext cx="32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Unstable</a:t>
            </a:r>
            <a:r>
              <a:rPr lang="en-US" dirty="0"/>
              <a:t> sort using name as key</a:t>
            </a:r>
          </a:p>
        </p:txBody>
      </p:sp>
    </p:spTree>
    <p:extLst>
      <p:ext uri="{BB962C8B-B14F-4D97-AF65-F5344CB8AC3E}">
        <p14:creationId xmlns:p14="http://schemas.microsoft.com/office/powerpoint/2010/main" val="12582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2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26161</TotalTime>
  <Words>2264</Words>
  <Application>Microsoft Macintosh PowerPoint</Application>
  <PresentationFormat>Widescreen</PresentationFormat>
  <Paragraphs>759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Montserrat</vt:lpstr>
      <vt:lpstr>Montserrat ExtraBold</vt:lpstr>
      <vt:lpstr>Montserrat SemiBold</vt:lpstr>
      <vt:lpstr>System Font Regular</vt:lpstr>
      <vt:lpstr>Arial</vt:lpstr>
      <vt:lpstr>Calibri</vt:lpstr>
      <vt:lpstr>Cambria Math</vt:lpstr>
      <vt:lpstr>Consolas</vt:lpstr>
      <vt:lpstr>CSE 373 Summer 2020</vt:lpstr>
      <vt:lpstr>1_CSE 373 Summer 2020</vt:lpstr>
      <vt:lpstr>Sorting I</vt:lpstr>
      <vt:lpstr>Announcements</vt:lpstr>
      <vt:lpstr>Exam II Logistics</vt:lpstr>
      <vt:lpstr>Learning Objectives</vt:lpstr>
      <vt:lpstr>Lecture Outline</vt:lpstr>
      <vt:lpstr>Sorting </vt:lpstr>
      <vt:lpstr>Types of Sorts</vt:lpstr>
      <vt:lpstr>Sorting: Definitions (Knuth’s TAOCP)</vt:lpstr>
      <vt:lpstr>Sorting: Stability</vt:lpstr>
      <vt:lpstr>Sorting: Performance Definitions</vt:lpstr>
      <vt:lpstr>Lecture Outline</vt:lpstr>
      <vt:lpstr>Sorting Strategy 1: Iterative Improvement</vt:lpstr>
      <vt:lpstr>Selection Sort</vt:lpstr>
      <vt:lpstr>Selection Sort </vt:lpstr>
      <vt:lpstr>Selection Sort Stability</vt:lpstr>
      <vt:lpstr>Insertion Sort</vt:lpstr>
      <vt:lpstr>Insertion Sort </vt:lpstr>
      <vt:lpstr>Insertion Sort Stability</vt:lpstr>
      <vt:lpstr>Selection vs. Insertion Sort</vt:lpstr>
      <vt:lpstr>Lecture Outline</vt:lpstr>
      <vt:lpstr>Sorting Strategy 2: Impose Structure</vt:lpstr>
      <vt:lpstr>Heap Sort</vt:lpstr>
      <vt:lpstr>In-Place Heap Sort</vt:lpstr>
      <vt:lpstr>In Place Heap Sort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Hunter Schafer</cp:lastModifiedBy>
  <cp:revision>993</cp:revision>
  <dcterms:created xsi:type="dcterms:W3CDTF">2020-06-13T06:27:42Z</dcterms:created>
  <dcterms:modified xsi:type="dcterms:W3CDTF">2020-11-29T05:28:31Z</dcterms:modified>
</cp:coreProperties>
</file>