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512" r:id="rId3"/>
    <p:sldId id="731" r:id="rId4"/>
    <p:sldId id="741" r:id="rId5"/>
    <p:sldId id="742" r:id="rId6"/>
    <p:sldId id="743" r:id="rId7"/>
    <p:sldId id="744" r:id="rId8"/>
    <p:sldId id="745" r:id="rId9"/>
    <p:sldId id="747" r:id="rId10"/>
    <p:sldId id="748" r:id="rId11"/>
    <p:sldId id="773" r:id="rId12"/>
    <p:sldId id="749" r:id="rId13"/>
    <p:sldId id="750" r:id="rId14"/>
    <p:sldId id="751" r:id="rId15"/>
    <p:sldId id="752" r:id="rId16"/>
    <p:sldId id="753" r:id="rId17"/>
    <p:sldId id="755" r:id="rId18"/>
    <p:sldId id="754" r:id="rId19"/>
    <p:sldId id="756" r:id="rId20"/>
    <p:sldId id="769" r:id="rId21"/>
    <p:sldId id="770" r:id="rId22"/>
    <p:sldId id="771" r:id="rId23"/>
    <p:sldId id="774" r:id="rId24"/>
    <p:sldId id="757" r:id="rId25"/>
    <p:sldId id="758" r:id="rId26"/>
    <p:sldId id="759" r:id="rId27"/>
    <p:sldId id="760" r:id="rId28"/>
    <p:sldId id="761" r:id="rId29"/>
    <p:sldId id="762" r:id="rId30"/>
    <p:sldId id="763" r:id="rId31"/>
    <p:sldId id="764" r:id="rId32"/>
    <p:sldId id="765" r:id="rId33"/>
    <p:sldId id="766" r:id="rId34"/>
    <p:sldId id="767" r:id="rId35"/>
    <p:sldId id="76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9A9"/>
    <a:srgbClr val="0FB9B1"/>
    <a:srgbClr val="09A98A"/>
    <a:srgbClr val="FEC000"/>
    <a:srgbClr val="004282"/>
    <a:srgbClr val="007EDE"/>
    <a:srgbClr val="5EE1B2"/>
    <a:srgbClr val="FFD0D1"/>
    <a:srgbClr val="BDFFF7"/>
    <a:srgbClr val="BEF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6"/>
    <p:restoredTop sz="92308"/>
  </p:normalViewPr>
  <p:slideViewPr>
    <p:cSldViewPr snapToGrid="0" snapToObjects="1">
      <p:cViewPr varScale="1">
        <p:scale>
          <a:sx n="123" d="100"/>
          <a:sy n="123" d="100"/>
        </p:scale>
        <p:origin x="224" y="432"/>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11/21/20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1</a:t>
            </a:fld>
            <a:endParaRPr lang="en-US"/>
          </a:p>
        </p:txBody>
      </p:sp>
    </p:spTree>
    <p:extLst>
      <p:ext uri="{BB962C8B-B14F-4D97-AF65-F5344CB8AC3E}">
        <p14:creationId xmlns:p14="http://schemas.microsoft.com/office/powerpoint/2010/main" val="279511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2</a:t>
            </a:fld>
            <a:endParaRPr lang="en-US"/>
          </a:p>
        </p:txBody>
      </p:sp>
    </p:spTree>
    <p:extLst>
      <p:ext uri="{BB962C8B-B14F-4D97-AF65-F5344CB8AC3E}">
        <p14:creationId xmlns:p14="http://schemas.microsoft.com/office/powerpoint/2010/main" val="293483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3</a:t>
            </a:fld>
            <a:endParaRPr lang="en-US"/>
          </a:p>
        </p:txBody>
      </p:sp>
    </p:spTree>
    <p:extLst>
      <p:ext uri="{BB962C8B-B14F-4D97-AF65-F5344CB8AC3E}">
        <p14:creationId xmlns:p14="http://schemas.microsoft.com/office/powerpoint/2010/main" val="298898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7</a:t>
            </a:fld>
            <a:endParaRPr lang="en-US"/>
          </a:p>
        </p:txBody>
      </p:sp>
    </p:spTree>
    <p:extLst>
      <p:ext uri="{BB962C8B-B14F-4D97-AF65-F5344CB8AC3E}">
        <p14:creationId xmlns:p14="http://schemas.microsoft.com/office/powerpoint/2010/main" val="153816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9</a:t>
            </a:fld>
            <a:endParaRPr lang="en-US"/>
          </a:p>
        </p:txBody>
      </p:sp>
    </p:spTree>
    <p:extLst>
      <p:ext uri="{BB962C8B-B14F-4D97-AF65-F5344CB8AC3E}">
        <p14:creationId xmlns:p14="http://schemas.microsoft.com/office/powerpoint/2010/main" val="271035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11</a:t>
            </a:fld>
            <a:endParaRPr lang="en-US"/>
          </a:p>
        </p:txBody>
      </p:sp>
    </p:spTree>
    <p:extLst>
      <p:ext uri="{BB962C8B-B14F-4D97-AF65-F5344CB8AC3E}">
        <p14:creationId xmlns:p14="http://schemas.microsoft.com/office/powerpoint/2010/main" val="209849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23</a:t>
            </a:fld>
            <a:endParaRPr lang="en-US"/>
          </a:p>
        </p:txBody>
      </p:sp>
    </p:spTree>
    <p:extLst>
      <p:ext uri="{BB962C8B-B14F-4D97-AF65-F5344CB8AC3E}">
        <p14:creationId xmlns:p14="http://schemas.microsoft.com/office/powerpoint/2010/main" val="689921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A660E5-0D31-D049-86B2-0794F6A9F71E}"/>
              </a:ext>
            </a:extLst>
          </p:cNvPr>
          <p:cNvSpPr/>
          <p:nvPr userDrawn="1"/>
        </p:nvSpPr>
        <p:spPr>
          <a:xfrm>
            <a:off x="-75414" y="0"/>
            <a:ext cx="12343614" cy="6858000"/>
          </a:xfrm>
          <a:prstGeom prst="rect">
            <a:avLst/>
          </a:prstGeom>
          <a:solidFill>
            <a:srgbClr val="2E235D"/>
          </a:solidFill>
          <a:ln>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58C267F-E2C0-6546-AB36-6C9268BDB617}"/>
              </a:ext>
            </a:extLst>
          </p:cNvPr>
          <p:cNvPicPr>
            <a:picLocks noChangeAspect="1"/>
          </p:cNvPicPr>
          <p:nvPr userDrawn="1"/>
        </p:nvPicPr>
        <p:blipFill>
          <a:blip r:embed="rId2"/>
          <a:srcRect/>
          <a:stretch/>
        </p:blipFill>
        <p:spPr>
          <a:xfrm>
            <a:off x="-72881" y="-75182"/>
            <a:ext cx="12314278" cy="7051994"/>
          </a:xfrm>
          <a:prstGeom prst="rect">
            <a:avLst/>
          </a:prstGeom>
        </p:spPr>
      </p:pic>
      <p:sp>
        <p:nvSpPr>
          <p:cNvPr id="8" name="Rounded Rectangle 7">
            <a:extLst>
              <a:ext uri="{FF2B5EF4-FFF2-40B4-BE49-F238E27FC236}">
                <a16:creationId xmlns:a16="http://schemas.microsoft.com/office/drawing/2014/main" id="{E2D1BB74-0E76-424E-9431-E2DFD70A90F2}"/>
              </a:ext>
            </a:extLst>
          </p:cNvPr>
          <p:cNvSpPr/>
          <p:nvPr userDrawn="1"/>
        </p:nvSpPr>
        <p:spPr>
          <a:xfrm>
            <a:off x="7167842" y="1236372"/>
            <a:ext cx="4921659" cy="5204888"/>
          </a:xfrm>
          <a:prstGeom prst="roundRect">
            <a:avLst>
              <a:gd name="adj" fmla="val 1114"/>
            </a:avLst>
          </a:prstGeom>
          <a:solidFill>
            <a:srgbClr val="FAFAF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 Master title style</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373</a:t>
            </a:r>
          </a:p>
        </p:txBody>
      </p:sp>
      <p:sp>
        <p:nvSpPr>
          <p:cNvPr id="16" name="Rectangle 15">
            <a:extLst>
              <a:ext uri="{FF2B5EF4-FFF2-40B4-BE49-F238E27FC236}">
                <a16:creationId xmlns:a16="http://schemas.microsoft.com/office/drawing/2014/main" id="{63074505-8E8F-B24F-A5BE-1DB9A8DED503}"/>
              </a:ext>
            </a:extLst>
          </p:cNvPr>
          <p:cNvSpPr/>
          <p:nvPr userDrawn="1"/>
        </p:nvSpPr>
        <p:spPr>
          <a:xfrm>
            <a:off x="7360567" y="4819413"/>
            <a:ext cx="986167" cy="276999"/>
          </a:xfrm>
          <a:prstGeom prst="rect">
            <a:avLst/>
          </a:prstGeom>
        </p:spPr>
        <p:txBody>
          <a:bodyPr wrap="none">
            <a:spAutoFit/>
          </a:bodyPr>
          <a:lstStyle/>
          <a:p>
            <a:pPr algn="r"/>
            <a:r>
              <a:rPr lang="en-US" sz="1200" b="1" i="0">
                <a:solidFill>
                  <a:schemeClr val="bg1">
                    <a:lumMod val="65000"/>
                  </a:schemeClr>
                </a:solidFill>
                <a:latin typeface="Montserrat" pitchFamily="2" charset="77"/>
              </a:rPr>
              <a:t>Instructor</a:t>
            </a:r>
            <a:endParaRPr lang="en-US" sz="1200" b="1" i="0" dirty="0">
              <a:solidFill>
                <a:schemeClr val="bg1">
                  <a:lumMod val="65000"/>
                </a:schemeClr>
              </a:solidFill>
              <a:latin typeface="Montserrat" pitchFamily="2" charset="77"/>
            </a:endParaRPr>
          </a:p>
        </p:txBody>
      </p:sp>
      <p:sp>
        <p:nvSpPr>
          <p:cNvPr id="17" name="Rectangle 16">
            <a:extLst>
              <a:ext uri="{FF2B5EF4-FFF2-40B4-BE49-F238E27FC236}">
                <a16:creationId xmlns:a16="http://schemas.microsoft.com/office/drawing/2014/main" id="{6498BAF8-1E44-DB4E-9257-6B3BC83B7863}"/>
              </a:ext>
            </a:extLst>
          </p:cNvPr>
          <p:cNvSpPr/>
          <p:nvPr userDrawn="1"/>
        </p:nvSpPr>
        <p:spPr>
          <a:xfrm>
            <a:off x="7848275" y="5075655"/>
            <a:ext cx="479618" cy="276999"/>
          </a:xfrm>
          <a:prstGeom prst="rect">
            <a:avLst/>
          </a:prstGeom>
        </p:spPr>
        <p:txBody>
          <a:bodyPr wrap="none">
            <a:spAutoFit/>
          </a:bodyPr>
          <a:lstStyle/>
          <a:p>
            <a:pPr algn="r"/>
            <a:r>
              <a:rPr lang="en-US" sz="1200" b="1" i="0">
                <a:solidFill>
                  <a:schemeClr val="bg1">
                    <a:lumMod val="65000"/>
                  </a:schemeClr>
                </a:solidFill>
                <a:latin typeface="Montserrat" pitchFamily="2" charset="77"/>
              </a:rPr>
              <a:t>TAs</a:t>
            </a:r>
            <a:endParaRPr lang="en-US" sz="1200" b="1" i="0" dirty="0">
              <a:solidFill>
                <a:schemeClr val="bg1">
                  <a:lumMod val="65000"/>
                </a:schemeClr>
              </a:solidFill>
              <a:latin typeface="Montserrat" pitchFamily="2" charset="77"/>
            </a:endParaRPr>
          </a:p>
        </p:txBody>
      </p:sp>
      <p:cxnSp>
        <p:nvCxnSpPr>
          <p:cNvPr id="3" name="Straight Connector 2">
            <a:extLst>
              <a:ext uri="{FF2B5EF4-FFF2-40B4-BE49-F238E27FC236}">
                <a16:creationId xmlns:a16="http://schemas.microsoft.com/office/drawing/2014/main" id="{BAC05E88-8AF6-194B-9672-EDDDCDDD56AE}"/>
              </a:ext>
            </a:extLst>
          </p:cNvPr>
          <p:cNvCxnSpPr>
            <a:cxnSpLocks/>
          </p:cNvCxnSpPr>
          <p:nvPr userDrawn="1"/>
        </p:nvCxnSpPr>
        <p:spPr>
          <a:xfrm>
            <a:off x="7360567" y="4535920"/>
            <a:ext cx="450488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0248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22</a:t>
            </a:r>
          </a:p>
        </p:txBody>
      </p:sp>
      <p:sp>
        <p:nvSpPr>
          <p:cNvPr id="20" name="TextBox 19">
            <a:extLst>
              <a:ext uri="{FF2B5EF4-FFF2-40B4-BE49-F238E27FC236}">
                <a16:creationId xmlns:a16="http://schemas.microsoft.com/office/drawing/2014/main" id="{A4BA21C2-214B-2142-94F2-DBE617FD416D}"/>
              </a:ext>
            </a:extLst>
          </p:cNvPr>
          <p:cNvSpPr txBox="1"/>
          <p:nvPr userDrawn="1"/>
        </p:nvSpPr>
        <p:spPr>
          <a:xfrm>
            <a:off x="8346734" y="5086747"/>
            <a:ext cx="3552289" cy="955461"/>
          </a:xfrm>
          <a:prstGeom prst="rect">
            <a:avLst/>
          </a:prstGeom>
          <a:noFill/>
        </p:spPr>
        <p:txBody>
          <a:bodyPr wrap="square" numCol="2" rtlCol="0">
            <a:noAutofit/>
          </a:bodyPr>
          <a:lstStyle/>
          <a:p>
            <a:r>
              <a:rPr lang="en-US" sz="1000" b="1" i="0" dirty="0">
                <a:solidFill>
                  <a:schemeClr val="tx1">
                    <a:lumMod val="65000"/>
                    <a:lumOff val="35000"/>
                  </a:schemeClr>
                </a:solidFill>
                <a:latin typeface="Montserrat SemiBold" pitchFamily="2" charset="77"/>
              </a:rPr>
              <a:t>Ken Aragon</a:t>
            </a:r>
            <a:br>
              <a:rPr lang="en-US" sz="1000" b="1" i="0" dirty="0">
                <a:solidFill>
                  <a:schemeClr val="tx1">
                    <a:lumMod val="65000"/>
                    <a:lumOff val="35000"/>
                  </a:schemeClr>
                </a:solidFill>
                <a:latin typeface="Montserrat SemiBold" pitchFamily="2" charset="77"/>
              </a:rPr>
            </a:br>
            <a:r>
              <a:rPr lang="en-US" sz="1000" b="1" i="0" dirty="0">
                <a:solidFill>
                  <a:schemeClr val="tx1">
                    <a:lumMod val="65000"/>
                    <a:lumOff val="35000"/>
                  </a:schemeClr>
                </a:solidFill>
                <a:latin typeface="Montserrat SemiBold" pitchFamily="2" charset="77"/>
              </a:rPr>
              <a:t>Khushi Chaudhari</a:t>
            </a:r>
          </a:p>
          <a:p>
            <a:r>
              <a:rPr lang="en-US" sz="1000" b="1" i="0" dirty="0">
                <a:solidFill>
                  <a:schemeClr val="tx1">
                    <a:lumMod val="65000"/>
                    <a:lumOff val="35000"/>
                  </a:schemeClr>
                </a:solidFill>
                <a:latin typeface="Montserrat SemiBold" pitchFamily="2" charset="77"/>
              </a:rPr>
              <a:t>Joyce </a:t>
            </a:r>
            <a:r>
              <a:rPr lang="en-US" sz="1000" b="1" i="0" dirty="0" err="1">
                <a:solidFill>
                  <a:schemeClr val="tx1">
                    <a:lumMod val="65000"/>
                    <a:lumOff val="35000"/>
                  </a:schemeClr>
                </a:solidFill>
                <a:latin typeface="Montserrat SemiBold" pitchFamily="2" charset="77"/>
              </a:rPr>
              <a:t>Elauria</a:t>
            </a:r>
            <a:endParaRPr lang="en-US" sz="1000" b="1" i="0" dirty="0">
              <a:solidFill>
                <a:schemeClr val="tx1">
                  <a:lumMod val="65000"/>
                  <a:lumOff val="35000"/>
                </a:schemeClr>
              </a:solidFill>
              <a:latin typeface="Montserrat SemiBold" pitchFamily="2" charset="77"/>
            </a:endParaRPr>
          </a:p>
          <a:p>
            <a:r>
              <a:rPr lang="en-US" sz="1000" b="1" i="0" dirty="0">
                <a:solidFill>
                  <a:schemeClr val="tx1">
                    <a:lumMod val="65000"/>
                    <a:lumOff val="35000"/>
                  </a:schemeClr>
                </a:solidFill>
                <a:latin typeface="Montserrat SemiBold" pitchFamily="2" charset="77"/>
              </a:rPr>
              <a:t>Santino Iannone</a:t>
            </a:r>
          </a:p>
          <a:p>
            <a:r>
              <a:rPr lang="en-US" sz="1000" b="1" i="0" dirty="0">
                <a:solidFill>
                  <a:schemeClr val="tx1">
                    <a:lumMod val="65000"/>
                    <a:lumOff val="35000"/>
                  </a:schemeClr>
                </a:solidFill>
                <a:latin typeface="Montserrat SemiBold" pitchFamily="2" charset="77"/>
              </a:rPr>
              <a:t>Leona </a:t>
            </a:r>
            <a:r>
              <a:rPr lang="en-US" sz="1000" b="1" i="0" dirty="0" err="1">
                <a:solidFill>
                  <a:schemeClr val="tx1">
                    <a:lumMod val="65000"/>
                    <a:lumOff val="35000"/>
                  </a:schemeClr>
                </a:solidFill>
                <a:latin typeface="Montserrat SemiBold" pitchFamily="2" charset="77"/>
              </a:rPr>
              <a:t>Kazi</a:t>
            </a:r>
            <a:endParaRPr lang="en-US" sz="1000" b="1" i="0" dirty="0">
              <a:solidFill>
                <a:schemeClr val="tx1">
                  <a:lumMod val="65000"/>
                  <a:lumOff val="35000"/>
                </a:schemeClr>
              </a:solidFill>
              <a:latin typeface="Montserrat SemiBold" pitchFamily="2" charset="77"/>
            </a:endParaRPr>
          </a:p>
          <a:p>
            <a:r>
              <a:rPr lang="en-US" sz="1000" b="1" i="0" dirty="0">
                <a:solidFill>
                  <a:schemeClr val="tx1">
                    <a:lumMod val="65000"/>
                    <a:lumOff val="35000"/>
                  </a:schemeClr>
                </a:solidFill>
                <a:latin typeface="Montserrat SemiBold" pitchFamily="2" charset="77"/>
              </a:rPr>
              <a:t>Nathan </a:t>
            </a:r>
            <a:r>
              <a:rPr lang="en-US" sz="1000" b="1" i="0" dirty="0" err="1">
                <a:solidFill>
                  <a:schemeClr val="tx1">
                    <a:lumMod val="65000"/>
                    <a:lumOff val="35000"/>
                  </a:schemeClr>
                </a:solidFill>
                <a:latin typeface="Montserrat SemiBold" pitchFamily="2" charset="77"/>
              </a:rPr>
              <a:t>Lipiarski</a:t>
            </a:r>
            <a:endParaRPr lang="en-US" sz="1000" b="1" i="0" dirty="0">
              <a:solidFill>
                <a:schemeClr val="tx1">
                  <a:lumMod val="65000"/>
                  <a:lumOff val="35000"/>
                </a:schemeClr>
              </a:solidFill>
              <a:latin typeface="Montserrat SemiBold" pitchFamily="2" charset="77"/>
            </a:endParaRPr>
          </a:p>
          <a:p>
            <a:r>
              <a:rPr lang="en-US" sz="1000" b="1" i="0" dirty="0">
                <a:solidFill>
                  <a:schemeClr val="tx1">
                    <a:lumMod val="65000"/>
                    <a:lumOff val="35000"/>
                  </a:schemeClr>
                </a:solidFill>
                <a:latin typeface="Montserrat SemiBold" pitchFamily="2" charset="77"/>
              </a:rPr>
              <a:t>Sam Long</a:t>
            </a:r>
          </a:p>
          <a:p>
            <a:r>
              <a:rPr lang="en-US" sz="1000" b="1" i="0" dirty="0">
                <a:solidFill>
                  <a:schemeClr val="tx1">
                    <a:lumMod val="65000"/>
                    <a:lumOff val="35000"/>
                  </a:schemeClr>
                </a:solidFill>
                <a:latin typeface="Montserrat SemiBold" pitchFamily="2" charset="77"/>
              </a:rPr>
              <a:t>Amanda Park</a:t>
            </a:r>
          </a:p>
          <a:p>
            <a:r>
              <a:rPr lang="en-US" sz="1000" b="1" i="0" dirty="0">
                <a:solidFill>
                  <a:schemeClr val="tx1">
                    <a:lumMod val="65000"/>
                    <a:lumOff val="35000"/>
                  </a:schemeClr>
                </a:solidFill>
                <a:latin typeface="Montserrat SemiBold" pitchFamily="2" charset="77"/>
              </a:rPr>
              <a:t>Paul Pham</a:t>
            </a:r>
          </a:p>
          <a:p>
            <a:r>
              <a:rPr lang="en-US" sz="1000" b="1" i="0" dirty="0">
                <a:solidFill>
                  <a:schemeClr val="tx1">
                    <a:lumMod val="65000"/>
                    <a:lumOff val="35000"/>
                  </a:schemeClr>
                </a:solidFill>
                <a:latin typeface="Montserrat SemiBold" pitchFamily="2" charset="77"/>
              </a:rPr>
              <a:t>Mitchell Szeto</a:t>
            </a:r>
          </a:p>
          <a:p>
            <a:r>
              <a:rPr lang="en-US" sz="1000" b="1" i="0" dirty="0" err="1">
                <a:solidFill>
                  <a:schemeClr val="tx1">
                    <a:lumMod val="65000"/>
                    <a:lumOff val="35000"/>
                  </a:schemeClr>
                </a:solidFill>
                <a:latin typeface="Montserrat SemiBold" pitchFamily="2" charset="77"/>
              </a:rPr>
              <a:t>Batina</a:t>
            </a:r>
            <a:r>
              <a:rPr lang="en-US" sz="1000" b="1" i="0" dirty="0">
                <a:solidFill>
                  <a:schemeClr val="tx1">
                    <a:lumMod val="65000"/>
                    <a:lumOff val="35000"/>
                  </a:schemeClr>
                </a:solidFill>
                <a:latin typeface="Montserrat SemiBold" pitchFamily="2" charset="77"/>
              </a:rPr>
              <a:t> </a:t>
            </a:r>
            <a:r>
              <a:rPr lang="en-US" sz="1000" b="1" i="0" dirty="0" err="1">
                <a:solidFill>
                  <a:schemeClr val="tx1">
                    <a:lumMod val="65000"/>
                    <a:lumOff val="35000"/>
                  </a:schemeClr>
                </a:solidFill>
                <a:latin typeface="Montserrat SemiBold" pitchFamily="2" charset="77"/>
              </a:rPr>
              <a:t>Shikhalieva</a:t>
            </a:r>
            <a:endParaRPr lang="en-US" sz="1000" b="1" i="0" dirty="0">
              <a:solidFill>
                <a:schemeClr val="tx1">
                  <a:lumMod val="65000"/>
                  <a:lumOff val="35000"/>
                </a:schemeClr>
              </a:solidFill>
              <a:latin typeface="Montserrat SemiBold" pitchFamily="2" charset="77"/>
            </a:endParaRPr>
          </a:p>
          <a:p>
            <a:r>
              <a:rPr lang="en-US" sz="1000" b="1" i="0" dirty="0">
                <a:solidFill>
                  <a:schemeClr val="tx1">
                    <a:lumMod val="65000"/>
                    <a:lumOff val="35000"/>
                  </a:schemeClr>
                </a:solidFill>
                <a:latin typeface="Montserrat SemiBold" pitchFamily="2" charset="77"/>
              </a:rPr>
              <a:t>Ryan Siu</a:t>
            </a:r>
          </a:p>
          <a:p>
            <a:r>
              <a:rPr lang="en-US" sz="1000" b="1" i="0" dirty="0">
                <a:solidFill>
                  <a:schemeClr val="tx1">
                    <a:lumMod val="65000"/>
                    <a:lumOff val="35000"/>
                  </a:schemeClr>
                </a:solidFill>
                <a:latin typeface="Montserrat SemiBold" pitchFamily="2" charset="77"/>
              </a:rPr>
              <a:t>Elena </a:t>
            </a:r>
            <a:r>
              <a:rPr lang="en-US" sz="1000" b="1" i="0" dirty="0" err="1">
                <a:solidFill>
                  <a:schemeClr val="tx1">
                    <a:lumMod val="65000"/>
                    <a:lumOff val="35000"/>
                  </a:schemeClr>
                </a:solidFill>
                <a:latin typeface="Montserrat SemiBold" pitchFamily="2" charset="77"/>
              </a:rPr>
              <a:t>Spasova</a:t>
            </a:r>
            <a:endParaRPr lang="en-US" sz="1000" b="1" i="0" dirty="0">
              <a:solidFill>
                <a:schemeClr val="tx1">
                  <a:lumMod val="65000"/>
                  <a:lumOff val="35000"/>
                </a:schemeClr>
              </a:solidFill>
              <a:latin typeface="Montserrat SemiBold" pitchFamily="2" charset="77"/>
            </a:endParaRPr>
          </a:p>
          <a:p>
            <a:r>
              <a:rPr lang="en-US" sz="1000" b="1" i="0" dirty="0">
                <a:solidFill>
                  <a:schemeClr val="tx1">
                    <a:lumMod val="65000"/>
                    <a:lumOff val="35000"/>
                  </a:schemeClr>
                </a:solidFill>
                <a:latin typeface="Montserrat SemiBold" pitchFamily="2" charset="77"/>
              </a:rPr>
              <a:t>Alex Teng</a:t>
            </a:r>
          </a:p>
          <a:p>
            <a:r>
              <a:rPr lang="en-US" sz="1000" b="1" i="0" dirty="0" err="1">
                <a:solidFill>
                  <a:schemeClr val="tx1">
                    <a:lumMod val="65000"/>
                    <a:lumOff val="35000"/>
                  </a:schemeClr>
                </a:solidFill>
                <a:latin typeface="Montserrat SemiBold" pitchFamily="2" charset="77"/>
              </a:rPr>
              <a:t>Blarry</a:t>
            </a:r>
            <a:r>
              <a:rPr lang="en-US" sz="1000" b="1" i="0" dirty="0">
                <a:solidFill>
                  <a:schemeClr val="tx1">
                    <a:lumMod val="65000"/>
                    <a:lumOff val="35000"/>
                  </a:schemeClr>
                </a:solidFill>
                <a:latin typeface="Montserrat SemiBold" pitchFamily="2" charset="77"/>
              </a:rPr>
              <a:t> Wang</a:t>
            </a:r>
          </a:p>
          <a:p>
            <a:r>
              <a:rPr lang="en-US" sz="1000" b="1" i="0" dirty="0">
                <a:solidFill>
                  <a:schemeClr val="tx1">
                    <a:lumMod val="65000"/>
                    <a:lumOff val="35000"/>
                  </a:schemeClr>
                </a:solidFill>
                <a:latin typeface="Montserrat SemiBold" pitchFamily="2" charset="77"/>
              </a:rPr>
              <a:t>Aileen Zeng</a:t>
            </a:r>
          </a:p>
        </p:txBody>
      </p:sp>
      <p:sp>
        <p:nvSpPr>
          <p:cNvPr id="21" name="Rectangle 20">
            <a:extLst>
              <a:ext uri="{FF2B5EF4-FFF2-40B4-BE49-F238E27FC236}">
                <a16:creationId xmlns:a16="http://schemas.microsoft.com/office/drawing/2014/main" id="{B8268538-8E12-704A-83E2-28C8E1AC7FEF}"/>
              </a:ext>
            </a:extLst>
          </p:cNvPr>
          <p:cNvSpPr/>
          <p:nvPr userDrawn="1"/>
        </p:nvSpPr>
        <p:spPr>
          <a:xfrm>
            <a:off x="8346734" y="4819413"/>
            <a:ext cx="1667278" cy="276999"/>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Hunter Schafer</a:t>
            </a:r>
          </a:p>
        </p:txBody>
      </p:sp>
    </p:spTree>
    <p:extLst>
      <p:ext uri="{BB962C8B-B14F-4D97-AF65-F5344CB8AC3E}">
        <p14:creationId xmlns:p14="http://schemas.microsoft.com/office/powerpoint/2010/main" val="382836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168" y="1621972"/>
            <a:ext cx="11154834" cy="4712153"/>
          </a:xfrm>
        </p:spPr>
        <p:txBody>
          <a:bodyPr/>
          <a:lstStyle>
            <a:lvl1pPr>
              <a:defRPr sz="2133" b="0"/>
            </a:lvl1pPr>
            <a:lvl2pPr>
              <a:defRPr sz="1867"/>
            </a:lvl2pPr>
            <a:lvl3pPr>
              <a:defRPr sz="18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11379200" y="6492240"/>
            <a:ext cx="812800" cy="365125"/>
          </a:xfrm>
        </p:spPr>
        <p:txBody>
          <a:bodyPr/>
          <a:lstStyle>
            <a:lvl1pPr algn="ctr">
              <a:defRPr sz="900">
                <a:solidFill>
                  <a:srgbClr val="4B2A85"/>
                </a:solidFill>
              </a:defRPr>
            </a:lvl1pPr>
          </a:lstStyle>
          <a:p>
            <a:fld id="{CC1B5E29-5BFE-4A77-A178-85B6D82C95E0}" type="slidenum">
              <a:rPr lang="en-US" smtClean="0"/>
              <a:t>‹#›</a:t>
            </a:fld>
            <a:endParaRPr lang="en-US"/>
          </a:p>
        </p:txBody>
      </p:sp>
    </p:spTree>
    <p:extLst>
      <p:ext uri="{BB962C8B-B14F-4D97-AF65-F5344CB8AC3E}">
        <p14:creationId xmlns:p14="http://schemas.microsoft.com/office/powerpoint/2010/main" val="103484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llEverywhe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14882" y="189488"/>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6F027E-A466-424B-A56C-C5857F0E6FA7}"/>
              </a:ext>
            </a:extLst>
          </p:cNvPr>
          <p:cNvPicPr>
            <a:picLocks noChangeAspect="1"/>
          </p:cNvPicPr>
          <p:nvPr userDrawn="1"/>
        </p:nvPicPr>
        <p:blipFill>
          <a:blip r:embed="rId2"/>
          <a:stretch>
            <a:fillRect/>
          </a:stretch>
        </p:blipFill>
        <p:spPr>
          <a:xfrm>
            <a:off x="396618" y="254185"/>
            <a:ext cx="3709636" cy="855009"/>
          </a:xfrm>
          <a:prstGeom prst="rect">
            <a:avLst/>
          </a:prstGeom>
        </p:spPr>
      </p:pic>
      <p:sp>
        <p:nvSpPr>
          <p:cNvPr id="6" name="Rounded Rectangle 5">
            <a:extLst>
              <a:ext uri="{FF2B5EF4-FFF2-40B4-BE49-F238E27FC236}">
                <a16:creationId xmlns:a16="http://schemas.microsoft.com/office/drawing/2014/main" id="{DB3AA407-1DA0-3243-8E37-6DD02AC469B7}"/>
              </a:ext>
            </a:extLst>
          </p:cNvPr>
          <p:cNvSpPr/>
          <p:nvPr userDrawn="1"/>
        </p:nvSpPr>
        <p:spPr>
          <a:xfrm>
            <a:off x="8414951" y="403662"/>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pollev.com/uwcse373</a:t>
            </a:r>
          </a:p>
        </p:txBody>
      </p:sp>
    </p:spTree>
    <p:extLst>
      <p:ext uri="{BB962C8B-B14F-4D97-AF65-F5344CB8AC3E}">
        <p14:creationId xmlns:p14="http://schemas.microsoft.com/office/powerpoint/2010/main" val="106305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04F1-978C-6343-BF90-B404034CB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04F229-CC7E-6549-B870-85C68E6629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62A86D8F-09C9-484A-A9EC-64E198B90B29}"/>
              </a:ext>
            </a:extLst>
          </p:cNvPr>
          <p:cNvSpPr>
            <a:spLocks noGrp="1"/>
          </p:cNvSpPr>
          <p:nvPr>
            <p:ph type="sldNum" sz="quarter" idx="10"/>
          </p:nvPr>
        </p:nvSpPr>
        <p:spPr/>
        <p:txBody>
          <a:bodyPr/>
          <a:lstStyle/>
          <a:p>
            <a:fld id="{B84CCEFC-A9FF-8249-A3D3-21FB7B7CCB8D}" type="slidenum">
              <a:rPr lang="en-US" smtClean="0"/>
              <a:pPr/>
              <a:t>‹#›</a:t>
            </a:fld>
            <a:endParaRPr lang="en-US"/>
          </a:p>
        </p:txBody>
      </p:sp>
    </p:spTree>
    <p:extLst>
      <p:ext uri="{BB962C8B-B14F-4D97-AF65-F5344CB8AC3E}">
        <p14:creationId xmlns:p14="http://schemas.microsoft.com/office/powerpoint/2010/main" val="193045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11/21/20</a:t>
            </a:fld>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74F733CC-2D13-824F-AEF8-39DA701BC1AC}"/>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0703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168" y="1621972"/>
            <a:ext cx="11154834" cy="4712153"/>
          </a:xfrm>
        </p:spPr>
        <p:txBody>
          <a:bodyPr/>
          <a:lstStyle>
            <a:lvl1pPr>
              <a:defRPr sz="2133" b="0"/>
            </a:lvl1pPr>
            <a:lvl2pPr>
              <a:defRPr sz="1867"/>
            </a:lvl2pPr>
            <a:lvl3pPr>
              <a:defRPr sz="18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11379200" y="6492240"/>
            <a:ext cx="812800" cy="365125"/>
          </a:xfrm>
        </p:spPr>
        <p:txBody>
          <a:bodyPr/>
          <a:lstStyle>
            <a:lvl1pPr algn="ctr">
              <a:defRPr sz="900">
                <a:solidFill>
                  <a:srgbClr val="4B2A85"/>
                </a:solidFill>
              </a:defRPr>
            </a:lvl1pPr>
          </a:lstStyle>
          <a:p>
            <a:fld id="{CC1B5E29-5BFE-4A77-A178-85B6D82C95E0}" type="slidenum">
              <a:rPr lang="en-US" smtClean="0"/>
              <a:t>‹#›</a:t>
            </a:fld>
            <a:endParaRPr lang="en-US"/>
          </a:p>
        </p:txBody>
      </p:sp>
    </p:spTree>
    <p:extLst>
      <p:ext uri="{BB962C8B-B14F-4D97-AF65-F5344CB8AC3E}">
        <p14:creationId xmlns:p14="http://schemas.microsoft.com/office/powerpoint/2010/main" val="113112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168" y="1621972"/>
            <a:ext cx="11154834" cy="4712153"/>
          </a:xfrm>
        </p:spPr>
        <p:txBody>
          <a:bodyPr/>
          <a:lstStyle>
            <a:lvl1pPr>
              <a:defRPr sz="2133" b="0"/>
            </a:lvl1pPr>
            <a:lvl2pPr>
              <a:defRPr sz="1867"/>
            </a:lvl2pPr>
            <a:lvl3pPr>
              <a:defRPr sz="18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11379200" y="6492240"/>
            <a:ext cx="812800" cy="365125"/>
          </a:xfrm>
        </p:spPr>
        <p:txBody>
          <a:bodyPr/>
          <a:lstStyle>
            <a:lvl1pPr algn="ctr">
              <a:defRPr sz="900">
                <a:solidFill>
                  <a:srgbClr val="4B2A85"/>
                </a:solidFill>
              </a:defRPr>
            </a:lvl1pPr>
          </a:lstStyle>
          <a:p>
            <a:fld id="{CC1B5E29-5BFE-4A77-A178-85B6D82C95E0}" type="slidenum">
              <a:rPr lang="en-US" smtClean="0"/>
              <a:t>‹#›</a:t>
            </a:fld>
            <a:endParaRPr lang="en-US"/>
          </a:p>
        </p:txBody>
      </p:sp>
    </p:spTree>
    <p:extLst>
      <p:ext uri="{BB962C8B-B14F-4D97-AF65-F5344CB8AC3E}">
        <p14:creationId xmlns:p14="http://schemas.microsoft.com/office/powerpoint/2010/main" val="308882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549903" y="6492875"/>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29764" y="-6263"/>
            <a:ext cx="12221763" cy="230293"/>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373 Summer 2020</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0" dirty="0">
                <a:solidFill>
                  <a:schemeClr val="bg1"/>
                </a:solidFill>
                <a:latin typeface="Montserrat SemiBold" pitchFamily="2" charset="77"/>
              </a:rPr>
              <a:t>LEC 22: Topo Sort &amp; Reductions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5" r:id="rId5"/>
    <p:sldLayoutId id="2147483657" r:id="rId6"/>
    <p:sldLayoutId id="2147483658" r:id="rId7"/>
    <p:sldLayoutId id="2147483659" r:id="rId8"/>
    <p:sldLayoutId id="2147483660" r:id="rId9"/>
    <p:sldLayoutId id="2147483661" r:id="rId10"/>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823054" cy="2445040"/>
          </a:xfrm>
        </p:spPr>
        <p:txBody>
          <a:bodyPr/>
          <a:lstStyle/>
          <a:p>
            <a:r>
              <a:rPr lang="en-US" dirty="0"/>
              <a:t>P vs. NP</a:t>
            </a:r>
          </a:p>
        </p:txBody>
      </p:sp>
      <p:sp>
        <p:nvSpPr>
          <p:cNvPr id="3" name="TextBox 2">
            <a:extLst>
              <a:ext uri="{FF2B5EF4-FFF2-40B4-BE49-F238E27FC236}">
                <a16:creationId xmlns:a16="http://schemas.microsoft.com/office/drawing/2014/main" id="{CA86C931-2F9F-1949-B765-EE0BF932B1A7}"/>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790B-78DA-9F45-AC16-5EBA1C8C31FE}"/>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42313413-17B3-5748-9264-1FFBC32690F8}"/>
              </a:ext>
            </a:extLst>
          </p:cNvPr>
          <p:cNvSpPr>
            <a:spLocks noGrp="1"/>
          </p:cNvSpPr>
          <p:nvPr>
            <p:ph idx="1"/>
          </p:nvPr>
        </p:nvSpPr>
        <p:spPr/>
        <p:txBody>
          <a:bodyPr>
            <a:normAutofit fontScale="92500" lnSpcReduction="20000"/>
          </a:bodyPr>
          <a:lstStyle/>
          <a:p>
            <a:pPr marL="0" indent="0">
              <a:buNone/>
            </a:pPr>
            <a:r>
              <a:rPr lang="en-US" dirty="0"/>
              <a:t>Saw that reductions can be a powerful tool in solving seemingly unrelated problems.</a:t>
            </a:r>
          </a:p>
          <a:p>
            <a:pPr marL="0" indent="0">
              <a:buNone/>
            </a:pPr>
            <a:endParaRPr lang="en-US" dirty="0"/>
          </a:p>
          <a:p>
            <a:pPr marL="0" indent="0">
              <a:buNone/>
            </a:pPr>
            <a:r>
              <a:rPr lang="en-US" dirty="0"/>
              <a:t>We will also use reductions as a powerful theoretical tool in proving relationships between problems.</a:t>
            </a:r>
          </a:p>
          <a:p>
            <a:pPr marL="0" indent="0">
              <a:buNone/>
            </a:pPr>
            <a:endParaRPr lang="en-US" dirty="0"/>
          </a:p>
          <a:p>
            <a:pPr marL="0" indent="0">
              <a:buNone/>
            </a:pPr>
            <a:r>
              <a:rPr lang="en-US" dirty="0"/>
              <a:t>Preview for rest of class:</a:t>
            </a:r>
          </a:p>
          <a:p>
            <a:pPr lvl="1"/>
            <a:r>
              <a:rPr lang="en-US" dirty="0"/>
              <a:t>If we change 2-SAT to 3-SAT and 2-Coloring to 3-Coloring, the reduction remains essentially the same. </a:t>
            </a:r>
            <a:r>
              <a:rPr lang="en-US" b="1" dirty="0"/>
              <a:t>So far, there are no known efficient algorithms to solve 3-SAT.</a:t>
            </a:r>
            <a:endParaRPr lang="en-US" dirty="0"/>
          </a:p>
          <a:p>
            <a:pPr lvl="1"/>
            <a:r>
              <a:rPr lang="en-US" dirty="0"/>
              <a:t>If you came up with an efficient 3-SAT algorithm, you will be able to solve a HUGE set of currently intractable problems including, but not limited to:</a:t>
            </a:r>
          </a:p>
          <a:p>
            <a:pPr lvl="2"/>
            <a:r>
              <a:rPr lang="en-US" dirty="0"/>
              <a:t>Traveling Salesperson Problem</a:t>
            </a:r>
          </a:p>
          <a:p>
            <a:pPr lvl="2"/>
            <a:r>
              <a:rPr lang="en-US" dirty="0"/>
              <a:t>Folding proteins (inventing new medications)</a:t>
            </a:r>
          </a:p>
          <a:p>
            <a:pPr lvl="2"/>
            <a:r>
              <a:rPr lang="en-US" dirty="0"/>
              <a:t>Scheduling UW classes in classrooms to optimize for student demand</a:t>
            </a:r>
          </a:p>
        </p:txBody>
      </p:sp>
    </p:spTree>
    <p:extLst>
      <p:ext uri="{BB962C8B-B14F-4D97-AF65-F5344CB8AC3E}">
        <p14:creationId xmlns:p14="http://schemas.microsoft.com/office/powerpoint/2010/main" val="82372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2B40-8F63-2847-B24C-C4C68F6994F8}"/>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3D3B075F-A699-0F45-9FAA-EF87BDFACDFD}"/>
              </a:ext>
            </a:extLst>
          </p:cNvPr>
          <p:cNvSpPr>
            <a:spLocks noGrp="1"/>
          </p:cNvSpPr>
          <p:nvPr>
            <p:ph idx="1"/>
          </p:nvPr>
        </p:nvSpPr>
        <p:spPr/>
        <p:txBody>
          <a:bodyPr/>
          <a:lstStyle/>
          <a:p>
            <a:r>
              <a:rPr lang="en-US" dirty="0"/>
              <a:t>2-SAT and 2-Coloring</a:t>
            </a:r>
          </a:p>
          <a:p>
            <a:r>
              <a:rPr lang="en-US" b="1" dirty="0">
                <a:solidFill>
                  <a:schemeClr val="accent5"/>
                </a:solidFill>
              </a:rPr>
              <a:t>Efficiency, P vs. NP</a:t>
            </a:r>
          </a:p>
          <a:p>
            <a:r>
              <a:rPr lang="en-US" dirty="0"/>
              <a:t>More Complex: NP-Complete, NP-Hard</a:t>
            </a:r>
          </a:p>
        </p:txBody>
      </p:sp>
      <p:sp>
        <p:nvSpPr>
          <p:cNvPr id="4" name="Pentagon 3">
            <a:extLst>
              <a:ext uri="{FF2B5EF4-FFF2-40B4-BE49-F238E27FC236}">
                <a16:creationId xmlns:a16="http://schemas.microsoft.com/office/drawing/2014/main" id="{804D8645-6B36-3249-AF80-3951C2D63BE7}"/>
              </a:ext>
            </a:extLst>
          </p:cNvPr>
          <p:cNvSpPr/>
          <p:nvPr/>
        </p:nvSpPr>
        <p:spPr>
          <a:xfrm rot="10800000">
            <a:off x="4222444" y="194253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81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4541-F1BF-1B42-A74B-E0665F7BD5F1}"/>
              </a:ext>
            </a:extLst>
          </p:cNvPr>
          <p:cNvSpPr>
            <a:spLocks noGrp="1"/>
          </p:cNvSpPr>
          <p:nvPr>
            <p:ph type="title"/>
          </p:nvPr>
        </p:nvSpPr>
        <p:spPr/>
        <p:txBody>
          <a:bodyPr/>
          <a:lstStyle/>
          <a:p>
            <a:r>
              <a:rPr lang="en-US" dirty="0"/>
              <a:t>Efficiency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6DE278C-84D6-924A-8123-3A29FA5EC265}"/>
                  </a:ext>
                </a:extLst>
              </p:cNvPr>
              <p:cNvSpPr>
                <a:spLocks noGrp="1"/>
              </p:cNvSpPr>
              <p:nvPr>
                <p:ph idx="1"/>
              </p:nvPr>
            </p:nvSpPr>
            <p:spPr/>
            <p:txBody>
              <a:bodyPr>
                <a:normAutofit lnSpcReduction="10000"/>
              </a:bodyPr>
              <a:lstStyle/>
              <a:p>
                <a:pPr marL="0" indent="0">
                  <a:buNone/>
                </a:pPr>
                <a:r>
                  <a:rPr lang="en-US" dirty="0"/>
                  <a:t>So far, we have talked about the efficiency of a particular algorithm. Two noticeable differences in our discussion today:</a:t>
                </a:r>
              </a:p>
              <a:p>
                <a:pPr lvl="1"/>
                <a:r>
                  <a:rPr lang="en-US" dirty="0"/>
                  <a:t>We will talk about a </a:t>
                </a:r>
                <a:r>
                  <a:rPr lang="en-US" i="1" dirty="0"/>
                  <a:t>problem </a:t>
                </a:r>
                <a:r>
                  <a:rPr lang="en-US" dirty="0"/>
                  <a:t>being efficiently solvable if an efficient algorithm exists to solve it.</a:t>
                </a:r>
              </a:p>
              <a:p>
                <a:pPr lvl="1"/>
                <a:r>
                  <a:rPr lang="en-US" dirty="0"/>
                  <a:t>We will use a loose definition of efficient: Any polynomial runtime!</a:t>
                </a:r>
              </a:p>
              <a:p>
                <a:pPr marL="0" indent="0">
                  <a:buNone/>
                </a:pPr>
                <a:endParaRPr lang="en-US" dirty="0"/>
              </a:p>
              <a:p>
                <a:pPr marL="0" indent="0">
                  <a:buNone/>
                </a:pPr>
                <a:r>
                  <a:rPr lang="en-US" b="1" dirty="0"/>
                  <a:t>Claim: </a:t>
                </a:r>
                <a:r>
                  <a:rPr lang="en-US" dirty="0"/>
                  <a:t>A polynomial time algorithm runs in time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𝑘</m:t>
                        </m:r>
                      </m:sup>
                    </m:sSup>
                    <m:r>
                      <a:rPr lang="en-US" i="1">
                        <a:latin typeface="Cambria Math" panose="02040503050406030204" pitchFamily="18" charset="0"/>
                      </a:rPr>
                      <m:t>)</m:t>
                    </m:r>
                  </m:oMath>
                </a14:m>
                <a:r>
                  <a:rPr lang="en-US" dirty="0"/>
                  <a:t> where </a:t>
                </a:r>
                <a14:m>
                  <m:oMath xmlns:m="http://schemas.openxmlformats.org/officeDocument/2006/math">
                    <m:r>
                      <a:rPr lang="en-US" i="1">
                        <a:latin typeface="Cambria Math" panose="02040503050406030204" pitchFamily="18" charset="0"/>
                      </a:rPr>
                      <m:t>𝑘</m:t>
                    </m:r>
                  </m:oMath>
                </a14:m>
                <a:r>
                  <a:rPr lang="en-US" dirty="0"/>
                  <a:t> is some constant. We consider polynomial time algorithms to be efficient.</a:t>
                </a:r>
              </a:p>
              <a:p>
                <a:pPr lvl="1"/>
                <a:r>
                  <a:rPr lang="en-US" dirty="0"/>
                  <a:t>Are they always efficient? Well…. no. Your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b="0" i="1" smtClean="0">
                            <a:latin typeface="Cambria Math" panose="02040503050406030204" pitchFamily="18" charset="0"/>
                          </a:rPr>
                          <m:t>1000</m:t>
                        </m:r>
                      </m:sup>
                    </m:sSup>
                    <m:r>
                      <a:rPr lang="en-US" i="1">
                        <a:latin typeface="Cambria Math" panose="02040503050406030204" pitchFamily="18" charset="0"/>
                      </a:rPr>
                      <m:t>)</m:t>
                    </m:r>
                  </m:oMath>
                </a14:m>
                <a:r>
                  <a:rPr lang="en-US" dirty="0"/>
                  <a:t> algorithm isn’t really efficient.</a:t>
                </a:r>
              </a:p>
              <a:p>
                <a:pPr lvl="1"/>
                <a:r>
                  <a:rPr lang="en-US" dirty="0"/>
                  <a:t>These extreme cases are rare, but we could say that polynomial is an absolute minimum qualification to be efficient. A good “low bar”</a:t>
                </a:r>
              </a:p>
            </p:txBody>
          </p:sp>
        </mc:Choice>
        <mc:Fallback>
          <p:sp>
            <p:nvSpPr>
              <p:cNvPr id="3" name="Content Placeholder 2">
                <a:extLst>
                  <a:ext uri="{FF2B5EF4-FFF2-40B4-BE49-F238E27FC236}">
                    <a16:creationId xmlns:a16="http://schemas.microsoft.com/office/drawing/2014/main" id="{F6DE278C-84D6-924A-8123-3A29FA5EC265}"/>
                  </a:ext>
                </a:extLst>
              </p:cNvPr>
              <p:cNvSpPr>
                <a:spLocks noGrp="1" noRot="1" noChangeAspect="1" noMove="1" noResize="1" noEditPoints="1" noAdjustHandles="1" noChangeArrowheads="1" noChangeShapeType="1" noTextEdit="1"/>
              </p:cNvSpPr>
              <p:nvPr>
                <p:ph idx="1"/>
              </p:nvPr>
            </p:nvSpPr>
            <p:spPr>
              <a:blipFill>
                <a:blip r:embed="rId2"/>
                <a:stretch>
                  <a:fillRect l="-1206" t="-3166" r="-1206"/>
                </a:stretch>
              </a:blipFill>
            </p:spPr>
            <p:txBody>
              <a:bodyPr/>
              <a:lstStyle/>
              <a:p>
                <a:r>
                  <a:rPr lang="en-US">
                    <a:noFill/>
                  </a:rPr>
                  <a:t> </a:t>
                </a:r>
              </a:p>
            </p:txBody>
          </p:sp>
        </mc:Fallback>
      </mc:AlternateContent>
    </p:spTree>
    <p:extLst>
      <p:ext uri="{BB962C8B-B14F-4D97-AF65-F5344CB8AC3E}">
        <p14:creationId xmlns:p14="http://schemas.microsoft.com/office/powerpoint/2010/main" val="3588349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A2E4-A74D-A54A-B176-C6DC51D43356}"/>
              </a:ext>
            </a:extLst>
          </p:cNvPr>
          <p:cNvSpPr>
            <a:spLocks noGrp="1"/>
          </p:cNvSpPr>
          <p:nvPr>
            <p:ph type="title"/>
          </p:nvPr>
        </p:nvSpPr>
        <p:spPr/>
        <p:txBody>
          <a:bodyPr/>
          <a:lstStyle/>
          <a:p>
            <a:r>
              <a:rPr lang="en-US" dirty="0"/>
              <a:t>Running Times</a:t>
            </a:r>
          </a:p>
        </p:txBody>
      </p:sp>
      <p:sp>
        <p:nvSpPr>
          <p:cNvPr id="3" name="Content Placeholder 2">
            <a:extLst>
              <a:ext uri="{FF2B5EF4-FFF2-40B4-BE49-F238E27FC236}">
                <a16:creationId xmlns:a16="http://schemas.microsoft.com/office/drawing/2014/main" id="{745A8A98-1100-3C40-8C06-EB99F2B08269}"/>
              </a:ext>
            </a:extLst>
          </p:cNvPr>
          <p:cNvSpPr>
            <a:spLocks noGrp="1"/>
          </p:cNvSpPr>
          <p:nvPr>
            <p:ph idx="1"/>
          </p:nvPr>
        </p:nvSpPr>
        <p:spPr/>
        <p:txBody>
          <a:bodyPr/>
          <a:lstStyle/>
          <a:p>
            <a:pPr marL="0" indent="0">
              <a:buNone/>
            </a:pPr>
            <a:r>
              <a:rPr lang="en-US" dirty="0"/>
              <a:t>We care about this distinction between polynomial time or not since it’s a VERY strong heuristic for if you can reasonably find a solution to a problem.</a:t>
            </a:r>
          </a:p>
          <a:p>
            <a:pPr marL="0" indent="0">
              <a:buNone/>
            </a:pPr>
            <a:endParaRPr lang="en-US" dirty="0"/>
          </a:p>
          <a:p>
            <a:pPr marL="0" indent="0">
              <a:buNone/>
            </a:pPr>
            <a:r>
              <a:rPr lang="en-US" dirty="0"/>
              <a:t>A (somewhat old) table from Rosen. Very long means 10</a:t>
            </a:r>
            <a:r>
              <a:rPr lang="en-US" baseline="30000" dirty="0"/>
              <a:t>25</a:t>
            </a:r>
            <a:r>
              <a:rPr lang="en-US" dirty="0"/>
              <a:t> years.</a:t>
            </a:r>
          </a:p>
        </p:txBody>
      </p:sp>
      <p:pic>
        <p:nvPicPr>
          <p:cNvPr id="4" name="Picture 3">
            <a:extLst>
              <a:ext uri="{FF2B5EF4-FFF2-40B4-BE49-F238E27FC236}">
                <a16:creationId xmlns:a16="http://schemas.microsoft.com/office/drawing/2014/main" id="{34FBB635-7B05-4E44-A57C-46F649E05853}"/>
              </a:ext>
            </a:extLst>
          </p:cNvPr>
          <p:cNvPicPr>
            <a:picLocks noChangeAspect="1"/>
          </p:cNvPicPr>
          <p:nvPr/>
        </p:nvPicPr>
        <p:blipFill>
          <a:blip r:embed="rId2"/>
          <a:stretch>
            <a:fillRect/>
          </a:stretch>
        </p:blipFill>
        <p:spPr>
          <a:xfrm>
            <a:off x="1408176" y="3730217"/>
            <a:ext cx="9680448" cy="3127783"/>
          </a:xfrm>
          <a:prstGeom prst="rect">
            <a:avLst/>
          </a:prstGeom>
        </p:spPr>
      </p:pic>
    </p:spTree>
    <p:extLst>
      <p:ext uri="{BB962C8B-B14F-4D97-AF65-F5344CB8AC3E}">
        <p14:creationId xmlns:p14="http://schemas.microsoft.com/office/powerpoint/2010/main" val="258902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02053-B7A9-D94E-92F8-508F8C5D0434}"/>
              </a:ext>
            </a:extLst>
          </p:cNvPr>
          <p:cNvSpPr>
            <a:spLocks noGrp="1"/>
          </p:cNvSpPr>
          <p:nvPr>
            <p:ph type="title"/>
          </p:nvPr>
        </p:nvSpPr>
        <p:spPr/>
        <p:txBody>
          <a:bodyPr/>
          <a:lstStyle/>
          <a:p>
            <a:r>
              <a:rPr lang="en-US" i="1" dirty="0">
                <a:solidFill>
                  <a:schemeClr val="accent2"/>
                </a:solidFill>
              </a:rPr>
              <a:t>Aside</a:t>
            </a:r>
            <a:r>
              <a:rPr lang="en-US" dirty="0"/>
              <a:t> Decision Problems</a:t>
            </a:r>
          </a:p>
        </p:txBody>
      </p:sp>
      <p:sp>
        <p:nvSpPr>
          <p:cNvPr id="3" name="Content Placeholder 2">
            <a:extLst>
              <a:ext uri="{FF2B5EF4-FFF2-40B4-BE49-F238E27FC236}">
                <a16:creationId xmlns:a16="http://schemas.microsoft.com/office/drawing/2014/main" id="{E6D9D305-243B-8F42-BEA4-6B2155C2320B}"/>
              </a:ext>
            </a:extLst>
          </p:cNvPr>
          <p:cNvSpPr>
            <a:spLocks noGrp="1"/>
          </p:cNvSpPr>
          <p:nvPr>
            <p:ph idx="1"/>
          </p:nvPr>
        </p:nvSpPr>
        <p:spPr/>
        <p:txBody>
          <a:bodyPr>
            <a:normAutofit fontScale="92500" lnSpcReduction="20000"/>
          </a:bodyPr>
          <a:lstStyle/>
          <a:p>
            <a:pPr marL="0" indent="0">
              <a:buNone/>
            </a:pPr>
            <a:r>
              <a:rPr lang="en-US" dirty="0"/>
              <a:t>To be a bit pedantic, everything we are going to talk about today only applies to </a:t>
            </a:r>
            <a:r>
              <a:rPr lang="en-US" b="1" dirty="0"/>
              <a:t>decision problems. </a:t>
            </a:r>
            <a:r>
              <a:rPr lang="en-US" dirty="0"/>
              <a:t>These are problems where  the answer is yes/no.</a:t>
            </a:r>
          </a:p>
          <a:p>
            <a:pPr marL="0" indent="0">
              <a:buNone/>
            </a:pPr>
            <a:endParaRPr lang="en-US" dirty="0"/>
          </a:p>
          <a:p>
            <a:pPr marL="0" indent="0">
              <a:buNone/>
            </a:pPr>
            <a:r>
              <a:rPr lang="en-US" dirty="0"/>
              <a:t>Why?</a:t>
            </a:r>
          </a:p>
          <a:p>
            <a:pPr lvl="1"/>
            <a:r>
              <a:rPr lang="en-US" dirty="0"/>
              <a:t>Mostly definitional reasons and it’s hard to change lots of research using one definition.</a:t>
            </a:r>
          </a:p>
          <a:p>
            <a:pPr lvl="1"/>
            <a:r>
              <a:rPr lang="en-US" dirty="0"/>
              <a:t>Almost any problem can be rephrased as a similar decision problem.</a:t>
            </a:r>
          </a:p>
          <a:p>
            <a:pPr lvl="2"/>
            <a:r>
              <a:rPr lang="en-US" dirty="0"/>
              <a:t>Instead of ”How do we 2-color this graph?” ask “Can we 2-color this graph?”</a:t>
            </a:r>
          </a:p>
          <a:p>
            <a:pPr lvl="2"/>
            <a:r>
              <a:rPr lang="en-US" dirty="0"/>
              <a:t>Instead of “Find the shortest path from s to t” ask “Is there are shortest path from s to t of length at most k?”</a:t>
            </a:r>
          </a:p>
          <a:p>
            <a:endParaRPr lang="en-US" dirty="0"/>
          </a:p>
          <a:p>
            <a:pPr marL="0" indent="0">
              <a:buNone/>
            </a:pPr>
            <a:r>
              <a:rPr lang="en-US" dirty="0"/>
              <a:t>We will be a bit hand-wavy in this lecture and not focus too much on the decision aspects of these problems, but we thought it was important to mention. </a:t>
            </a:r>
          </a:p>
        </p:txBody>
      </p:sp>
    </p:spTree>
    <p:extLst>
      <p:ext uri="{BB962C8B-B14F-4D97-AF65-F5344CB8AC3E}">
        <p14:creationId xmlns:p14="http://schemas.microsoft.com/office/powerpoint/2010/main" val="94537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AF8C-3AD5-5A47-87FD-0DDBE3042F50}"/>
              </a:ext>
            </a:extLst>
          </p:cNvPr>
          <p:cNvSpPr>
            <a:spLocks noGrp="1"/>
          </p:cNvSpPr>
          <p:nvPr>
            <p:ph type="title"/>
          </p:nvPr>
        </p:nvSpPr>
        <p:spPr/>
        <p:txBody>
          <a:bodyPr/>
          <a:lstStyle/>
          <a:p>
            <a:r>
              <a:rPr lang="en-US" dirty="0"/>
              <a:t>P</a:t>
            </a:r>
          </a:p>
        </p:txBody>
      </p:sp>
      <p:sp>
        <p:nvSpPr>
          <p:cNvPr id="3" name="Content Placeholder 2">
            <a:extLst>
              <a:ext uri="{FF2B5EF4-FFF2-40B4-BE49-F238E27FC236}">
                <a16:creationId xmlns:a16="http://schemas.microsoft.com/office/drawing/2014/main" id="{8ACF2D81-87EE-9545-8402-E049681D4F6F}"/>
              </a:ext>
            </a:extLst>
          </p:cNvPr>
          <p:cNvSpPr>
            <a:spLocks noGrp="1"/>
          </p:cNvSpPr>
          <p:nvPr>
            <p:ph idx="1"/>
          </p:nvPr>
        </p:nvSpPr>
        <p:spPr/>
        <p:txBody>
          <a:bodyPr>
            <a:normAutofit lnSpcReduction="10000"/>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The decision version of </a:t>
            </a:r>
            <a:r>
              <a:rPr lang="en-US" i="1" dirty="0"/>
              <a:t>most</a:t>
            </a:r>
            <a:r>
              <a:rPr lang="en-US" dirty="0"/>
              <a:t> problems we’ve seen in this class are in P.</a:t>
            </a:r>
          </a:p>
          <a:p>
            <a:pPr lvl="1"/>
            <a:r>
              <a:rPr lang="en-US" dirty="0"/>
              <a:t>If we saw a poly time algorithm to solve it, its decision counterpart will be in P.</a:t>
            </a:r>
          </a:p>
          <a:p>
            <a:pPr marL="0" indent="0">
              <a:buNone/>
            </a:pPr>
            <a:endParaRPr lang="en-US" dirty="0"/>
          </a:p>
          <a:p>
            <a:pPr marL="0" indent="0">
              <a:buNone/>
            </a:pPr>
            <a:r>
              <a:rPr lang="en-US" dirty="0"/>
              <a:t>P is an example of a </a:t>
            </a:r>
            <a:r>
              <a:rPr lang="en-US" b="1" dirty="0"/>
              <a:t>complexity class</a:t>
            </a:r>
            <a:r>
              <a:rPr lang="en-US" dirty="0"/>
              <a:t>. A class problems that share some characteristic in terms of how difficult it is to solve them.</a:t>
            </a:r>
          </a:p>
          <a:p>
            <a:pPr marL="0" indent="0">
              <a:buNone/>
            </a:pPr>
            <a:endParaRPr lang="en-US" dirty="0"/>
          </a:p>
          <a:p>
            <a:pPr marL="0" indent="0">
              <a:buNone/>
            </a:pPr>
            <a:r>
              <a:rPr lang="en-US" dirty="0"/>
              <a:t>P is generally referred to as “problems that can be solved efficiently”.</a:t>
            </a:r>
          </a:p>
        </p:txBody>
      </p:sp>
      <p:grpSp>
        <p:nvGrpSpPr>
          <p:cNvPr id="6" name="Group 5">
            <a:extLst>
              <a:ext uri="{FF2B5EF4-FFF2-40B4-BE49-F238E27FC236}">
                <a16:creationId xmlns:a16="http://schemas.microsoft.com/office/drawing/2014/main" id="{51071B29-509C-BD4D-AF81-B27DA90F0D46}"/>
              </a:ext>
            </a:extLst>
          </p:cNvPr>
          <p:cNvGrpSpPr/>
          <p:nvPr/>
        </p:nvGrpSpPr>
        <p:grpSpPr>
          <a:xfrm>
            <a:off x="837439" y="1371599"/>
            <a:ext cx="10503830" cy="1426465"/>
            <a:chOff x="9432408" y="2411445"/>
            <a:chExt cx="2416757" cy="1426465"/>
          </a:xfrm>
        </p:grpSpPr>
        <p:sp>
          <p:nvSpPr>
            <p:cNvPr id="7" name="Rectangle 6">
              <a:extLst>
                <a:ext uri="{FF2B5EF4-FFF2-40B4-BE49-F238E27FC236}">
                  <a16:creationId xmlns:a16="http://schemas.microsoft.com/office/drawing/2014/main" id="{7670139A-2D04-FA4D-97B9-A3901F789221}"/>
                </a:ext>
              </a:extLst>
            </p:cNvPr>
            <p:cNvSpPr/>
            <p:nvPr/>
          </p:nvSpPr>
          <p:spPr>
            <a:xfrm>
              <a:off x="9435291" y="2411447"/>
              <a:ext cx="2413874" cy="762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CFFA7239-1E4A-FD4A-88B4-8B6B91412928}"/>
                    </a:ext>
                  </a:extLst>
                </p:cNvPr>
                <p:cNvSpPr/>
                <p:nvPr/>
              </p:nvSpPr>
              <p:spPr>
                <a:xfrm>
                  <a:off x="9432408" y="2411445"/>
                  <a:ext cx="2413874" cy="142646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accent1"/>
                    </a:solidFill>
                  </a:endParaRPr>
                </a:p>
                <a:p>
                  <a:endParaRPr lang="en-US" sz="2000" dirty="0">
                    <a:solidFill>
                      <a:schemeClr val="accent1"/>
                    </a:solidFill>
                  </a:endParaRPr>
                </a:p>
                <a:p>
                  <a:r>
                    <a:rPr lang="en-US" sz="2000" dirty="0">
                      <a:solidFill>
                        <a:schemeClr val="accent1"/>
                      </a:solidFill>
                    </a:rPr>
                    <a:t>The set of all decision problems that have an algorithm that runs in time </a:t>
                  </a:r>
                  <a14:m>
                    <m:oMath xmlns:m="http://schemas.openxmlformats.org/officeDocument/2006/math">
                      <m:r>
                        <a:rPr lang="en-US" sz="2000" i="1" smtClean="0">
                          <a:solidFill>
                            <a:schemeClr val="accent1"/>
                          </a:solidFill>
                          <a:latin typeface="Cambria Math" panose="02040503050406030204" pitchFamily="18" charset="0"/>
                        </a:rPr>
                        <m:t>𝑂</m:t>
                      </m:r>
                      <m:r>
                        <a:rPr lang="en-US" sz="2000" i="1" smtClean="0">
                          <a:solidFill>
                            <a:schemeClr val="accent1"/>
                          </a:solidFill>
                          <a:latin typeface="Cambria Math" panose="02040503050406030204" pitchFamily="18" charset="0"/>
                        </a:rPr>
                        <m:t>(</m:t>
                      </m:r>
                      <m:sSup>
                        <m:sSupPr>
                          <m:ctrlPr>
                            <a:rPr lang="en-US" sz="2000" i="1">
                              <a:solidFill>
                                <a:schemeClr val="accent1"/>
                              </a:solidFill>
                              <a:latin typeface="Cambria Math" panose="02040503050406030204" pitchFamily="18" charset="0"/>
                            </a:rPr>
                          </m:ctrlPr>
                        </m:sSupPr>
                        <m:e>
                          <m:r>
                            <a:rPr lang="en-US" sz="2000" i="1">
                              <a:solidFill>
                                <a:schemeClr val="accent1"/>
                              </a:solidFill>
                              <a:latin typeface="Cambria Math" panose="02040503050406030204" pitchFamily="18" charset="0"/>
                            </a:rPr>
                            <m:t>𝑛</m:t>
                          </m:r>
                        </m:e>
                        <m:sup>
                          <m:r>
                            <a:rPr lang="en-US" sz="2000" i="1">
                              <a:solidFill>
                                <a:schemeClr val="accent1"/>
                              </a:solidFill>
                              <a:latin typeface="Cambria Math" panose="02040503050406030204" pitchFamily="18" charset="0"/>
                            </a:rPr>
                            <m:t>𝑘</m:t>
                          </m:r>
                        </m:sup>
                      </m:sSup>
                      <m:r>
                        <a:rPr lang="en-US" sz="2000" i="1">
                          <a:solidFill>
                            <a:schemeClr val="accent1"/>
                          </a:solidFill>
                          <a:latin typeface="Cambria Math" panose="02040503050406030204" pitchFamily="18" charset="0"/>
                        </a:rPr>
                        <m:t>)</m:t>
                      </m:r>
                    </m:oMath>
                  </a14:m>
                  <a:r>
                    <a:rPr lang="en-US" sz="2000" dirty="0">
                      <a:solidFill>
                        <a:schemeClr val="accent1"/>
                      </a:solidFill>
                    </a:rPr>
                    <a:t> for some constant </a:t>
                  </a:r>
                  <a14:m>
                    <m:oMath xmlns:m="http://schemas.openxmlformats.org/officeDocument/2006/math">
                      <m:r>
                        <a:rPr lang="en-US" sz="2000" b="0" i="1" smtClean="0">
                          <a:solidFill>
                            <a:schemeClr val="accent1"/>
                          </a:solidFill>
                          <a:latin typeface="Cambria Math" panose="02040503050406030204" pitchFamily="18" charset="0"/>
                        </a:rPr>
                        <m:t>𝑘</m:t>
                      </m:r>
                    </m:oMath>
                  </a14:m>
                  <a:r>
                    <a:rPr lang="en-US" sz="2000" dirty="0">
                      <a:solidFill>
                        <a:schemeClr val="accent1"/>
                      </a:solidFill>
                    </a:rPr>
                    <a:t>  </a:t>
                  </a:r>
                </a:p>
              </p:txBody>
            </p:sp>
          </mc:Choice>
          <mc:Fallback>
            <p:sp>
              <p:nvSpPr>
                <p:cNvPr id="8" name="Rectangle 7">
                  <a:extLst>
                    <a:ext uri="{FF2B5EF4-FFF2-40B4-BE49-F238E27FC236}">
                      <a16:creationId xmlns:a16="http://schemas.microsoft.com/office/drawing/2014/main" id="{CFFA7239-1E4A-FD4A-88B4-8B6B91412928}"/>
                    </a:ext>
                  </a:extLst>
                </p:cNvPr>
                <p:cNvSpPr>
                  <a:spLocks noRot="1" noChangeAspect="1" noMove="1" noResize="1" noEditPoints="1" noAdjustHandles="1" noChangeArrowheads="1" noChangeShapeType="1" noTextEdit="1"/>
                </p:cNvSpPr>
                <p:nvPr/>
              </p:nvSpPr>
              <p:spPr>
                <a:xfrm>
                  <a:off x="9432408" y="2411445"/>
                  <a:ext cx="2413874" cy="1426465"/>
                </a:xfrm>
                <a:prstGeom prst="rect">
                  <a:avLst/>
                </a:prstGeom>
                <a:blipFill>
                  <a:blip r:embed="rId2"/>
                  <a:stretch>
                    <a:fillRect l="-482"/>
                  </a:stretch>
                </a:blipFill>
                <a:ln w="38100">
                  <a:solidFill>
                    <a:schemeClr val="accent1"/>
                  </a:solidFill>
                </a:ln>
              </p:spPr>
              <p:txBody>
                <a:bodyPr/>
                <a:lstStyle/>
                <a:p>
                  <a:r>
                    <a:rPr lang="en-US">
                      <a:noFill/>
                    </a:rPr>
                    <a:t> </a:t>
                  </a:r>
                </a:p>
              </p:txBody>
            </p:sp>
          </mc:Fallback>
        </mc:AlternateContent>
      </p:grpSp>
    </p:spTree>
    <p:extLst>
      <p:ext uri="{BB962C8B-B14F-4D97-AF65-F5344CB8AC3E}">
        <p14:creationId xmlns:p14="http://schemas.microsoft.com/office/powerpoint/2010/main" val="349337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232E-6926-9744-B1E7-05E4E017E714}"/>
              </a:ext>
            </a:extLst>
          </p:cNvPr>
          <p:cNvSpPr>
            <a:spLocks noGrp="1"/>
          </p:cNvSpPr>
          <p:nvPr>
            <p:ph type="title"/>
          </p:nvPr>
        </p:nvSpPr>
        <p:spPr/>
        <p:txBody>
          <a:bodyPr/>
          <a:lstStyle/>
          <a:p>
            <a:r>
              <a:rPr lang="en-US" dirty="0"/>
              <a:t>I’ll Know it When I See It</a:t>
            </a:r>
          </a:p>
        </p:txBody>
      </p:sp>
      <p:sp>
        <p:nvSpPr>
          <p:cNvPr id="3" name="Content Placeholder 2">
            <a:extLst>
              <a:ext uri="{FF2B5EF4-FFF2-40B4-BE49-F238E27FC236}">
                <a16:creationId xmlns:a16="http://schemas.microsoft.com/office/drawing/2014/main" id="{C5219317-3E7C-5A42-82F4-3DCEE0BF14C6}"/>
              </a:ext>
            </a:extLst>
          </p:cNvPr>
          <p:cNvSpPr>
            <a:spLocks noGrp="1"/>
          </p:cNvSpPr>
          <p:nvPr>
            <p:ph idx="1"/>
          </p:nvPr>
        </p:nvSpPr>
        <p:spPr/>
        <p:txBody>
          <a:bodyPr>
            <a:normAutofit fontScale="92500" lnSpcReduction="10000"/>
          </a:bodyPr>
          <a:lstStyle/>
          <a:p>
            <a:pPr marL="0" indent="0">
              <a:buNone/>
            </a:pPr>
            <a:r>
              <a:rPr lang="en-US" dirty="0"/>
              <a:t>Another class of problems that we can efficiently verify a solution to. “I’ll Know it When I See it” Problems.</a:t>
            </a:r>
          </a:p>
          <a:p>
            <a:pPr marL="0" indent="0">
              <a:buNone/>
            </a:pPr>
            <a:endParaRPr lang="en-US" dirty="0"/>
          </a:p>
          <a:p>
            <a:pPr marL="0" indent="0">
              <a:buNone/>
            </a:pPr>
            <a:r>
              <a:rPr lang="en-US" dirty="0"/>
              <a:t>These are decision problems such that</a:t>
            </a:r>
          </a:p>
          <a:p>
            <a:pPr lvl="1"/>
            <a:r>
              <a:rPr lang="en-US" dirty="0"/>
              <a:t>If the answer is YES, you can verify a potential solution to the problem does result in a YES result.</a:t>
            </a:r>
          </a:p>
          <a:p>
            <a:pPr lvl="1"/>
            <a:r>
              <a:rPr lang="en-US" dirty="0"/>
              <a:t>This verification takes polynomial time.</a:t>
            </a:r>
          </a:p>
          <a:p>
            <a:pPr lvl="1"/>
            <a:endParaRPr lang="en-US" dirty="0"/>
          </a:p>
          <a:p>
            <a:pPr marL="0" indent="0">
              <a:buNone/>
            </a:pPr>
            <a:r>
              <a:rPr lang="en-US" dirty="0"/>
              <a:t>Examples:</a:t>
            </a:r>
          </a:p>
          <a:p>
            <a:pPr lvl="1"/>
            <a:r>
              <a:rPr lang="en-US" dirty="0"/>
              <a:t>If you are a claimed 2-coloring of a graph, you can verify in polynomial that the claimed coloring is a valid 2-colorin</a:t>
            </a:r>
          </a:p>
          <a:p>
            <a:pPr lvl="1"/>
            <a:r>
              <a:rPr lang="en-US" dirty="0"/>
              <a:t>If someone claims they have a path in a graph of length at most k, you can verify that claim by checking the path itself in poly time.</a:t>
            </a:r>
          </a:p>
          <a:p>
            <a:pPr lvl="1"/>
            <a:endParaRPr lang="en-US" dirty="0"/>
          </a:p>
          <a:p>
            <a:pPr lvl="1"/>
            <a:endParaRPr lang="en-US" dirty="0"/>
          </a:p>
        </p:txBody>
      </p:sp>
    </p:spTree>
    <p:extLst>
      <p:ext uri="{BB962C8B-B14F-4D97-AF65-F5344CB8AC3E}">
        <p14:creationId xmlns:p14="http://schemas.microsoft.com/office/powerpoint/2010/main" val="3988724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AF8C-3AD5-5A47-87FD-0DDBE3042F50}"/>
              </a:ext>
            </a:extLst>
          </p:cNvPr>
          <p:cNvSpPr>
            <a:spLocks noGrp="1"/>
          </p:cNvSpPr>
          <p:nvPr>
            <p:ph type="title"/>
          </p:nvPr>
        </p:nvSpPr>
        <p:spPr/>
        <p:txBody>
          <a:bodyPr/>
          <a:lstStyle/>
          <a:p>
            <a:r>
              <a:rPr lang="en-US" dirty="0"/>
              <a:t>NP</a:t>
            </a:r>
          </a:p>
        </p:txBody>
      </p:sp>
      <p:sp>
        <p:nvSpPr>
          <p:cNvPr id="3" name="Content Placeholder 2">
            <a:extLst>
              <a:ext uri="{FF2B5EF4-FFF2-40B4-BE49-F238E27FC236}">
                <a16:creationId xmlns:a16="http://schemas.microsoft.com/office/drawing/2014/main" id="{8ACF2D81-87EE-9545-8402-E049681D4F6F}"/>
              </a:ext>
            </a:extLst>
          </p:cNvPr>
          <p:cNvSpPr>
            <a:spLocks noGrp="1"/>
          </p:cNvSpPr>
          <p:nvPr>
            <p:ph idx="1"/>
          </p:nvPr>
        </p:nvSpPr>
        <p:spPr/>
        <p:txBody>
          <a:bodyPr>
            <a:normAutofit fontScale="92500"/>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It is a very common misconception that NP stands for “not polynomial”. </a:t>
            </a:r>
          </a:p>
          <a:p>
            <a:pPr lvl="1"/>
            <a:r>
              <a:rPr lang="en-US" dirty="0"/>
              <a:t>Please don’t say that. Please!</a:t>
            </a:r>
          </a:p>
          <a:p>
            <a:pPr lvl="1"/>
            <a:r>
              <a:rPr lang="en-US" dirty="0"/>
              <a:t>Every time this is said, a theoretical computer scientist somewhere sheds a tear.</a:t>
            </a:r>
          </a:p>
          <a:p>
            <a:pPr marL="0" indent="0">
              <a:buNone/>
            </a:pPr>
            <a:endParaRPr lang="en-US" dirty="0"/>
          </a:p>
          <a:p>
            <a:pPr marL="0" indent="0">
              <a:buNone/>
            </a:pPr>
            <a:r>
              <a:rPr lang="en-US" dirty="0"/>
              <a:t>NP is another complexity class.</a:t>
            </a:r>
          </a:p>
          <a:p>
            <a:pPr lvl="1"/>
            <a:r>
              <a:rPr lang="en-US" dirty="0"/>
              <a:t>Intuition: P is the set of decision problems we can solve in poly time. NP is the set of decision problems we can verify in poly time if an answer makes the decision YES.</a:t>
            </a:r>
          </a:p>
        </p:txBody>
      </p:sp>
      <p:sp>
        <p:nvSpPr>
          <p:cNvPr id="7" name="Rectangle 6">
            <a:extLst>
              <a:ext uri="{FF2B5EF4-FFF2-40B4-BE49-F238E27FC236}">
                <a16:creationId xmlns:a16="http://schemas.microsoft.com/office/drawing/2014/main" id="{7670139A-2D04-FA4D-97B9-A3901F789221}"/>
              </a:ext>
            </a:extLst>
          </p:cNvPr>
          <p:cNvSpPr/>
          <p:nvPr/>
        </p:nvSpPr>
        <p:spPr>
          <a:xfrm>
            <a:off x="849969" y="1371601"/>
            <a:ext cx="10491300" cy="762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 (stands for “Nondeterministic Polynomial”)</a:t>
            </a:r>
          </a:p>
        </p:txBody>
      </p:sp>
      <p:sp>
        <p:nvSpPr>
          <p:cNvPr id="9" name="Rectangle 8">
            <a:extLst>
              <a:ext uri="{FF2B5EF4-FFF2-40B4-BE49-F238E27FC236}">
                <a16:creationId xmlns:a16="http://schemas.microsoft.com/office/drawing/2014/main" id="{215CDF3F-332C-6440-9E3A-C7CF6ED95268}"/>
              </a:ext>
            </a:extLst>
          </p:cNvPr>
          <p:cNvSpPr/>
          <p:nvPr/>
        </p:nvSpPr>
        <p:spPr>
          <a:xfrm>
            <a:off x="837439" y="1371599"/>
            <a:ext cx="10491300" cy="157276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accent1"/>
              </a:solidFill>
            </a:endParaRPr>
          </a:p>
          <a:p>
            <a:endParaRPr lang="en-US" sz="2000" dirty="0">
              <a:solidFill>
                <a:schemeClr val="accent1"/>
              </a:solidFill>
            </a:endParaRPr>
          </a:p>
          <a:p>
            <a:r>
              <a:rPr lang="en-US" sz="2000" dirty="0">
                <a:solidFill>
                  <a:schemeClr val="accent1"/>
                </a:solidFill>
              </a:rPr>
              <a:t>The set of all decision problems such that if the answer is YES, there is a proof of that which can be verified in polynomial time.</a:t>
            </a:r>
          </a:p>
        </p:txBody>
      </p:sp>
    </p:spTree>
    <p:extLst>
      <p:ext uri="{BB962C8B-B14F-4D97-AF65-F5344CB8AC3E}">
        <p14:creationId xmlns:p14="http://schemas.microsoft.com/office/powerpoint/2010/main" val="406260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C064-BB3F-1846-AFB8-89BF89679C83}"/>
              </a:ext>
            </a:extLst>
          </p:cNvPr>
          <p:cNvSpPr>
            <a:spLocks noGrp="1"/>
          </p:cNvSpPr>
          <p:nvPr>
            <p:ph type="title"/>
          </p:nvPr>
        </p:nvSpPr>
        <p:spPr/>
        <p:txBody>
          <a:bodyPr/>
          <a:lstStyle/>
          <a:p>
            <a:r>
              <a:rPr lang="en-US" i="1" dirty="0">
                <a:solidFill>
                  <a:schemeClr val="accent2"/>
                </a:solidFill>
              </a:rPr>
              <a:t>Aside</a:t>
            </a:r>
            <a:r>
              <a:rPr lang="en-US" dirty="0"/>
              <a:t> Nondeterministic </a:t>
            </a:r>
            <a:r>
              <a:rPr lang="en-US" dirty="0" err="1"/>
              <a:t>Polynomail</a:t>
            </a:r>
            <a:endParaRPr lang="en-US" dirty="0"/>
          </a:p>
        </p:txBody>
      </p:sp>
      <p:sp>
        <p:nvSpPr>
          <p:cNvPr id="3" name="Content Placeholder 2">
            <a:extLst>
              <a:ext uri="{FF2B5EF4-FFF2-40B4-BE49-F238E27FC236}">
                <a16:creationId xmlns:a16="http://schemas.microsoft.com/office/drawing/2014/main" id="{CD3833FD-27A2-6443-817B-27539F1AC568}"/>
              </a:ext>
            </a:extLst>
          </p:cNvPr>
          <p:cNvSpPr>
            <a:spLocks noGrp="1"/>
          </p:cNvSpPr>
          <p:nvPr>
            <p:ph idx="1"/>
          </p:nvPr>
        </p:nvSpPr>
        <p:spPr/>
        <p:txBody>
          <a:bodyPr/>
          <a:lstStyle/>
          <a:p>
            <a:pPr marL="0" indent="0">
              <a:buNone/>
            </a:pPr>
            <a:r>
              <a:rPr lang="en-US" dirty="0"/>
              <a:t>Where the heck does that name come from and why did no one have the foresight to know people would think NP stands for “not polynomial”?</a:t>
            </a:r>
          </a:p>
          <a:p>
            <a:pPr marL="0" indent="0">
              <a:buNone/>
            </a:pPr>
            <a:endParaRPr lang="en-US" dirty="0"/>
          </a:p>
          <a:p>
            <a:pPr marL="0" indent="0">
              <a:buNone/>
            </a:pPr>
            <a:r>
              <a:rPr lang="en-US" dirty="0"/>
              <a:t>The concept of a nondeterministic computer is an important concept in CS theory. It’s the concept of having a computer that “knows” the right step to take at each time (or equivalently, exploring all paths at once).</a:t>
            </a:r>
          </a:p>
          <a:p>
            <a:pPr marL="0" indent="0">
              <a:buNone/>
            </a:pPr>
            <a:endParaRPr lang="en-US" dirty="0"/>
          </a:p>
          <a:p>
            <a:pPr marL="0" indent="0">
              <a:buNone/>
            </a:pPr>
            <a:r>
              <a:rPr lang="en-US" dirty="0"/>
              <a:t>It’s not something we can use in practice, but in theory shows up frequently in statements about computability and efficiency. </a:t>
            </a:r>
          </a:p>
        </p:txBody>
      </p:sp>
    </p:spTree>
    <p:extLst>
      <p:ext uri="{BB962C8B-B14F-4D97-AF65-F5344CB8AC3E}">
        <p14:creationId xmlns:p14="http://schemas.microsoft.com/office/powerpoint/2010/main" val="3507023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A3CD-328E-C74C-8AF7-053C7907713E}"/>
              </a:ext>
            </a:extLst>
          </p:cNvPr>
          <p:cNvSpPr>
            <a:spLocks noGrp="1"/>
          </p:cNvSpPr>
          <p:nvPr>
            <p:ph type="title"/>
          </p:nvPr>
        </p:nvSpPr>
        <p:spPr/>
        <p:txBody>
          <a:bodyPr/>
          <a:lstStyle/>
          <a:p>
            <a:r>
              <a:rPr lang="en-US" dirty="0"/>
              <a:t>P vs. NP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28FCCB-1679-D74A-B269-569E37E35E47}"/>
                  </a:ext>
                </a:extLst>
              </p:cNvPr>
              <p:cNvSpPr>
                <a:spLocks noGrp="1"/>
              </p:cNvSpPr>
              <p:nvPr>
                <p:ph idx="1"/>
              </p:nvPr>
            </p:nvSpPr>
            <p:spPr/>
            <p:txBody>
              <a:bodyPr>
                <a:normAutofit fontScale="92500" lnSpcReduction="10000"/>
              </a:bodyPr>
              <a:lstStyle/>
              <a:p>
                <a:pPr marL="0" indent="0">
                  <a:buNone/>
                </a:pPr>
                <a:r>
                  <a:rPr lang="en-US" dirty="0"/>
                  <a:t>The fundamental question for computer scientists is answering how P and NP relate to each other.</a:t>
                </a:r>
              </a:p>
              <a:p>
                <a:pPr marL="0" indent="0">
                  <a:buNone/>
                </a:pPr>
                <a:endParaRPr lang="en-US" dirty="0"/>
              </a:p>
              <a:p>
                <a:pPr marL="0" indent="0">
                  <a:buNone/>
                </a:pPr>
                <a:r>
                  <a:rPr lang="en-US" dirty="0"/>
                  <a:t>It’s pretty easy to show that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If you efficiently solve a problem, then you can use that solver if you want to verify an answer. In other words, efficiently solving implies there is an efficient verification.</a:t>
                </a:r>
              </a:p>
              <a:p>
                <a:pPr marL="0" indent="0">
                  <a:buNone/>
                </a:pPr>
                <a:endParaRPr lang="en-US" dirty="0"/>
              </a:p>
              <a:p>
                <a:pPr marL="0" indent="0">
                  <a:buNone/>
                </a:pPr>
                <a:r>
                  <a:rPr lang="en-US" dirty="0"/>
                  <a:t>The big question is: </a:t>
                </a:r>
                <a:r>
                  <a:rPr lang="en-US" b="1" dirty="0"/>
                  <a:t>Is P = NP?</a:t>
                </a:r>
              </a:p>
              <a:p>
                <a:pPr lvl="1"/>
                <a:r>
                  <a:rPr lang="en-US" dirty="0"/>
                  <a:t>Most computer scientists think no.</a:t>
                </a:r>
              </a:p>
              <a:p>
                <a:pPr lvl="1"/>
                <a:r>
                  <a:rPr lang="en-US" dirty="0"/>
                  <a:t>Verifying a solutions to problems seems </a:t>
                </a:r>
                <a:br>
                  <a:rPr lang="en-US" dirty="0"/>
                </a:br>
                <a:r>
                  <a:rPr lang="en-US" dirty="0"/>
                  <a:t>fundamentally easier than solving the </a:t>
                </a:r>
                <a:br>
                  <a:rPr lang="en-US" dirty="0"/>
                </a:br>
                <a:r>
                  <a:rPr lang="en-US" dirty="0"/>
                  <a:t>problem itself. </a:t>
                </a:r>
              </a:p>
              <a:p>
                <a:pPr lvl="1"/>
                <a:r>
                  <a:rPr lang="en-US" dirty="0"/>
                  <a:t>No one has proven this though!</a:t>
                </a:r>
              </a:p>
            </p:txBody>
          </p:sp>
        </mc:Choice>
        <mc:Fallback>
          <p:sp>
            <p:nvSpPr>
              <p:cNvPr id="3" name="Content Placeholder 2">
                <a:extLst>
                  <a:ext uri="{FF2B5EF4-FFF2-40B4-BE49-F238E27FC236}">
                    <a16:creationId xmlns:a16="http://schemas.microsoft.com/office/drawing/2014/main" id="{A628FCCB-1679-D74A-B269-569E37E35E47}"/>
                  </a:ext>
                </a:extLst>
              </p:cNvPr>
              <p:cNvSpPr>
                <a:spLocks noGrp="1" noRot="1" noChangeAspect="1" noMove="1" noResize="1" noEditPoints="1" noAdjustHandles="1" noChangeArrowheads="1" noChangeShapeType="1" noTextEdit="1"/>
              </p:cNvSpPr>
              <p:nvPr>
                <p:ph idx="1"/>
              </p:nvPr>
            </p:nvSpPr>
            <p:spPr>
              <a:blipFill>
                <a:blip r:embed="rId2"/>
                <a:stretch>
                  <a:fillRect l="-1086" t="-2639" r="-241"/>
                </a:stretch>
              </a:blipFill>
            </p:spPr>
            <p:txBody>
              <a:bodyPr/>
              <a:lstStyle/>
              <a:p>
                <a:r>
                  <a:rPr lang="en-US">
                    <a:noFill/>
                  </a:rPr>
                  <a:t> </a:t>
                </a:r>
              </a:p>
            </p:txBody>
          </p:sp>
        </mc:Fallback>
      </mc:AlternateContent>
      <p:pic>
        <p:nvPicPr>
          <p:cNvPr id="1028" name="Picture 4" descr="P Vs NP Problem In A Nutshell.. One of the unanswered questions in… | by  Bilal Aamir | Medium">
            <a:extLst>
              <a:ext uri="{FF2B5EF4-FFF2-40B4-BE49-F238E27FC236}">
                <a16:creationId xmlns:a16="http://schemas.microsoft.com/office/drawing/2014/main" id="{64D85B8F-3775-854F-8E74-B8D4EEAD5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102" y="4143629"/>
            <a:ext cx="3947519" cy="225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7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76B6-2302-2442-B39C-6734BFD35C05}"/>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368AAE69-9C48-8740-9D56-2EDAAB9F00FE}"/>
              </a:ext>
            </a:extLst>
          </p:cNvPr>
          <p:cNvSpPr>
            <a:spLocks noGrp="1"/>
          </p:cNvSpPr>
          <p:nvPr>
            <p:ph idx="1"/>
          </p:nvPr>
        </p:nvSpPr>
        <p:spPr>
          <a:xfrm>
            <a:off x="838200" y="2047741"/>
            <a:ext cx="10515600" cy="4449312"/>
          </a:xfrm>
        </p:spPr>
        <p:txBody>
          <a:bodyPr>
            <a:normAutofit/>
          </a:bodyPr>
          <a:lstStyle/>
          <a:p>
            <a:pPr marL="0" indent="0">
              <a:spcBef>
                <a:spcPts val="2200"/>
              </a:spcBef>
              <a:buNone/>
            </a:pPr>
            <a:r>
              <a:rPr lang="en-US" dirty="0"/>
              <a:t>This lecture is optional! It will cover some cool and modern applications of the things we have learned so far but is not part of the ”core” material for CSE 373. Therefore, we won’t highlight learning objectives since this is focused more on showing off a cool topic!</a:t>
            </a:r>
          </a:p>
        </p:txBody>
      </p:sp>
      <p:sp>
        <p:nvSpPr>
          <p:cNvPr id="4" name="Title 1">
            <a:extLst>
              <a:ext uri="{FF2B5EF4-FFF2-40B4-BE49-F238E27FC236}">
                <a16:creationId xmlns:a16="http://schemas.microsoft.com/office/drawing/2014/main" id="{27545B91-0D20-E046-A8A9-1115A58B1F03}"/>
              </a:ext>
            </a:extLst>
          </p:cNvPr>
          <p:cNvSpPr txBox="1">
            <a:spLocks/>
          </p:cNvSpPr>
          <p:nvPr/>
        </p:nvSpPr>
        <p:spPr>
          <a:xfrm>
            <a:off x="838200" y="1000260"/>
            <a:ext cx="10515600" cy="762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sz="3200" dirty="0">
                <a:solidFill>
                  <a:schemeClr val="tx1">
                    <a:lumMod val="50000"/>
                    <a:lumOff val="50000"/>
                  </a:schemeClr>
                </a:solidFill>
              </a:rPr>
              <a:t>After this lecture, you should be able to...</a:t>
            </a:r>
          </a:p>
        </p:txBody>
      </p:sp>
    </p:spTree>
    <p:extLst>
      <p:ext uri="{BB962C8B-B14F-4D97-AF65-F5344CB8AC3E}">
        <p14:creationId xmlns:p14="http://schemas.microsoft.com/office/powerpoint/2010/main" val="1334437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AAFC0-B453-CF4C-B25E-00E85B920C95}"/>
              </a:ext>
            </a:extLst>
          </p:cNvPr>
          <p:cNvSpPr>
            <a:spLocks noGrp="1"/>
          </p:cNvSpPr>
          <p:nvPr>
            <p:ph type="title"/>
          </p:nvPr>
        </p:nvSpPr>
        <p:spPr/>
        <p:txBody>
          <a:bodyPr/>
          <a:lstStyle/>
          <a:p>
            <a:r>
              <a:rPr lang="en-US" dirty="0"/>
              <a:t>Why should you care about P vs NP?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549930C-1AAB-1C45-B60F-D98D55DDA8C1}"/>
                  </a:ext>
                </a:extLst>
              </p:cNvPr>
              <p:cNvSpPr>
                <a:spLocks noGrp="1"/>
              </p:cNvSpPr>
              <p:nvPr>
                <p:ph idx="1"/>
              </p:nvPr>
            </p:nvSpPr>
            <p:spPr/>
            <p:txBody>
              <a:bodyPr/>
              <a:lstStyle/>
              <a:p>
                <a:pPr marL="0" indent="0">
                  <a:buNone/>
                </a:pPr>
                <a:r>
                  <a:rPr lang="en-US" dirty="0"/>
                  <a:t>Even though most of us are convinced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why do people care?</a:t>
                </a:r>
              </a:p>
              <a:p>
                <a:pPr marL="0" indent="0">
                  <a:buNone/>
                </a:pPr>
                <a:endParaRPr lang="en-US" dirty="0"/>
              </a:p>
              <a:p>
                <a:pPr marL="0" indent="0">
                  <a:buNone/>
                </a:pPr>
                <a:r>
                  <a:rPr lang="en-US" dirty="0"/>
                  <a:t>It’s your chance to:</a:t>
                </a:r>
              </a:p>
              <a:p>
                <a:pPr lvl="1"/>
                <a:r>
                  <a:rPr lang="en-US" dirty="0"/>
                  <a:t>$1,000,000. The Clay Mathematics Institute will give a million dollars to whoever solves P vs. NP (or any of their other 5 problems).</a:t>
                </a:r>
              </a:p>
              <a:p>
                <a:pPr lvl="1"/>
                <a:r>
                  <a:rPr lang="en-US" dirty="0"/>
                  <a:t>To get </a:t>
                </a:r>
                <a:r>
                  <a:rPr lang="en-US" strike="sngStrike" dirty="0"/>
                  <a:t>a Turing Award </a:t>
                </a:r>
                <a:r>
                  <a:rPr lang="en-US" dirty="0"/>
                  <a:t> the Turing Award renamed after you.</a:t>
                </a:r>
              </a:p>
            </p:txBody>
          </p:sp>
        </mc:Choice>
        <mc:Fallback>
          <p:sp>
            <p:nvSpPr>
              <p:cNvPr id="3" name="Content Placeholder 2">
                <a:extLst>
                  <a:ext uri="{FF2B5EF4-FFF2-40B4-BE49-F238E27FC236}">
                    <a16:creationId xmlns:a16="http://schemas.microsoft.com/office/drawing/2014/main" id="{6549930C-1AAB-1C45-B60F-D98D55DDA8C1}"/>
                  </a:ext>
                </a:extLst>
              </p:cNvPr>
              <p:cNvSpPr>
                <a:spLocks noGrp="1" noRot="1" noChangeAspect="1" noMove="1" noResize="1" noEditPoints="1" noAdjustHandles="1" noChangeArrowheads="1" noChangeShapeType="1" noTextEdit="1"/>
              </p:cNvSpPr>
              <p:nvPr>
                <p:ph idx="1"/>
              </p:nvPr>
            </p:nvSpPr>
            <p:spPr>
              <a:blipFill>
                <a:blip r:embed="rId2"/>
                <a:stretch>
                  <a:fillRect l="-1206" t="-2375"/>
                </a:stretch>
              </a:blipFill>
            </p:spPr>
            <p:txBody>
              <a:bodyPr/>
              <a:lstStyle/>
              <a:p>
                <a:r>
                  <a:rPr lang="en-US">
                    <a:noFill/>
                  </a:rPr>
                  <a:t> </a:t>
                </a:r>
              </a:p>
            </p:txBody>
          </p:sp>
        </mc:Fallback>
      </mc:AlternateContent>
    </p:spTree>
    <p:extLst>
      <p:ext uri="{BB962C8B-B14F-4D97-AF65-F5344CB8AC3E}">
        <p14:creationId xmlns:p14="http://schemas.microsoft.com/office/powerpoint/2010/main" val="119870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C067-1390-DD40-B039-056498F9C20A}"/>
              </a:ext>
            </a:extLst>
          </p:cNvPr>
          <p:cNvSpPr>
            <a:spLocks noGrp="1"/>
          </p:cNvSpPr>
          <p:nvPr>
            <p:ph type="title"/>
          </p:nvPr>
        </p:nvSpPr>
        <p:spPr/>
        <p:txBody>
          <a:bodyPr/>
          <a:lstStyle/>
          <a:p>
            <a:r>
              <a:rPr lang="en-US" dirty="0"/>
              <a:t>Why should you Care if P = NP?</a:t>
            </a:r>
          </a:p>
        </p:txBody>
      </p:sp>
      <p:sp>
        <p:nvSpPr>
          <p:cNvPr id="3" name="Content Placeholder 2">
            <a:extLst>
              <a:ext uri="{FF2B5EF4-FFF2-40B4-BE49-F238E27FC236}">
                <a16:creationId xmlns:a16="http://schemas.microsoft.com/office/drawing/2014/main" id="{7182FC3E-DCC5-6145-AA9F-479AA67584FB}"/>
              </a:ext>
            </a:extLst>
          </p:cNvPr>
          <p:cNvSpPr>
            <a:spLocks noGrp="1"/>
          </p:cNvSpPr>
          <p:nvPr>
            <p:ph idx="1"/>
          </p:nvPr>
        </p:nvSpPr>
        <p:spPr/>
        <p:txBody>
          <a:bodyPr/>
          <a:lstStyle/>
          <a:p>
            <a:pPr marL="0" indent="0">
              <a:buNone/>
            </a:pPr>
            <a:r>
              <a:rPr lang="en-US" dirty="0"/>
              <a:t>Suppose P = NP. Specifically, that you found an efficient algorithm for one of these “NP-complete” problems (next video). What would you do?</a:t>
            </a:r>
          </a:p>
          <a:p>
            <a:pPr lvl="1"/>
            <a:r>
              <a:rPr lang="en-US" dirty="0"/>
              <a:t>Get $1,000,000 from the Clay Math Institute. But what’s next?</a:t>
            </a:r>
          </a:p>
          <a:p>
            <a:pPr lvl="1"/>
            <a:r>
              <a:rPr lang="en-US" dirty="0"/>
              <a:t>Put mathematicians out of work</a:t>
            </a:r>
          </a:p>
          <a:p>
            <a:pPr lvl="1"/>
            <a:r>
              <a:rPr lang="en-US" dirty="0"/>
              <a:t>Decrypt (essentially) all current internet communication. </a:t>
            </a:r>
          </a:p>
          <a:p>
            <a:pPr lvl="2"/>
            <a:r>
              <a:rPr lang="en-US" dirty="0"/>
              <a:t>No more secure online shopping, banking or messaging, or really online </a:t>
            </a:r>
            <a:r>
              <a:rPr lang="en-US" i="1" dirty="0"/>
              <a:t>anything</a:t>
            </a:r>
            <a:r>
              <a:rPr lang="en-US" dirty="0"/>
              <a:t>.</a:t>
            </a:r>
          </a:p>
          <a:p>
            <a:pPr lvl="1"/>
            <a:r>
              <a:rPr lang="en-US" dirty="0"/>
              <a:t>Maybe find the cure for cancer?</a:t>
            </a:r>
          </a:p>
          <a:p>
            <a:pPr lvl="1"/>
            <a:r>
              <a:rPr lang="en-US" dirty="0"/>
              <a:t>A world where P = NP is a very very different place from the world we live now.</a:t>
            </a:r>
          </a:p>
        </p:txBody>
      </p:sp>
    </p:spTree>
    <p:extLst>
      <p:ext uri="{BB962C8B-B14F-4D97-AF65-F5344CB8AC3E}">
        <p14:creationId xmlns:p14="http://schemas.microsoft.com/office/powerpoint/2010/main" val="14540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90A46263-9225-8641-BB5A-4C2A632EC014}"/>
                  </a:ext>
                </a:extLst>
              </p:cNvPr>
              <p:cNvSpPr>
                <a:spLocks noGrp="1"/>
              </p:cNvSpPr>
              <p:nvPr>
                <p:ph type="title"/>
              </p:nvPr>
            </p:nvSpPr>
            <p:spPr/>
            <p:txBody>
              <a:bodyPr/>
              <a:lstStyle/>
              <a:p>
                <a:r>
                  <a:rPr lang="en-US" dirty="0"/>
                  <a:t>Why Should you Care if </a:t>
                </a:r>
                <a14:m>
                  <m:oMath xmlns:m="http://schemas.openxmlformats.org/officeDocument/2006/math">
                    <m:r>
                      <a:rPr lang="en-US" b="1" i="1" smtClean="0">
                        <a:latin typeface="Cambria Math" panose="02040503050406030204" pitchFamily="18" charset="0"/>
                      </a:rPr>
                      <m:t>𝑷</m:t>
                    </m:r>
                    <m:r>
                      <a:rPr lang="en-US" b="1" i="1" smtClean="0">
                        <a:latin typeface="Cambria Math" panose="02040503050406030204" pitchFamily="18" charset="0"/>
                      </a:rPr>
                      <m:t>≠</m:t>
                    </m:r>
                    <m:r>
                      <a:rPr lang="en-US" b="1" i="1" smtClean="0">
                        <a:latin typeface="Cambria Math" panose="02040503050406030204" pitchFamily="18" charset="0"/>
                      </a:rPr>
                      <m:t>𝑵𝑷</m:t>
                    </m:r>
                  </m:oMath>
                </a14:m>
                <a:r>
                  <a:rPr lang="en-US" dirty="0"/>
                  <a:t>?</a:t>
                </a:r>
              </a:p>
            </p:txBody>
          </p:sp>
        </mc:Choice>
        <mc:Fallback>
          <p:sp>
            <p:nvSpPr>
              <p:cNvPr id="2" name="Title 1">
                <a:extLst>
                  <a:ext uri="{FF2B5EF4-FFF2-40B4-BE49-F238E27FC236}">
                    <a16:creationId xmlns:a16="http://schemas.microsoft.com/office/drawing/2014/main" id="{90A46263-9225-8641-BB5A-4C2A632EC014}"/>
                  </a:ext>
                </a:extLst>
              </p:cNvPr>
              <p:cNvSpPr>
                <a:spLocks noGrp="1" noRot="1" noChangeAspect="1" noMove="1" noResize="1" noEditPoints="1" noAdjustHandles="1" noChangeArrowheads="1" noChangeShapeType="1" noTextEdit="1"/>
              </p:cNvSpPr>
              <p:nvPr>
                <p:ph type="title"/>
              </p:nvPr>
            </p:nvSpPr>
            <p:spPr>
              <a:blipFill>
                <a:blip r:embed="rId2"/>
                <a:stretch>
                  <a:fillRect l="-2413" t="-21667" b="-3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A710645-425C-C74B-A655-32C7C4EF9F07}"/>
                  </a:ext>
                </a:extLst>
              </p:cNvPr>
              <p:cNvSpPr>
                <a:spLocks noGrp="1"/>
              </p:cNvSpPr>
              <p:nvPr>
                <p:ph idx="1"/>
              </p:nvPr>
            </p:nvSpPr>
            <p:spPr/>
            <p:txBody>
              <a:bodyPr>
                <a:normAutofit fontScale="92500" lnSpcReduction="10000"/>
              </a:bodyPr>
              <a:lstStyle/>
              <a:p>
                <a:pPr marL="0" indent="0">
                  <a:buNone/>
                </a:pPr>
                <a:r>
                  <a:rPr lang="en-US" dirty="0"/>
                  <a:t>We already expect this is the case, why prove it?</a:t>
                </a:r>
              </a:p>
              <a:p>
                <a:pPr lvl="1"/>
                <a:r>
                  <a:rPr lang="en-US" dirty="0"/>
                  <a:t>Tells us something fundamental about the universe and computation. </a:t>
                </a:r>
              </a:p>
              <a:p>
                <a:pPr lvl="1"/>
                <a:r>
                  <a:rPr lang="en-US" dirty="0"/>
                  <a:t>For some questions, there is not a clever way to find the right answer.</a:t>
                </a:r>
              </a:p>
              <a:p>
                <a:pPr lvl="2"/>
                <a:r>
                  <a:rPr lang="en-US" dirty="0"/>
                  <a:t>Even though you’ll know the answer once you see it.</a:t>
                </a:r>
              </a:p>
              <a:p>
                <a:pPr marL="0" indent="0">
                  <a:buNone/>
                </a:pPr>
                <a:endParaRPr lang="en-US" dirty="0"/>
              </a:p>
              <a:p>
                <a:pPr marL="0" indent="0">
                  <a:buNone/>
                </a:pPr>
                <a:r>
                  <a:rPr lang="en-US" dirty="0"/>
                  <a:t>To prove </a:t>
                </a:r>
                <a14:m>
                  <m:oMath xmlns:m="http://schemas.openxmlformats.org/officeDocument/2006/math">
                    <m:r>
                      <a:rPr lang="en-US" b="0" i="1">
                        <a:latin typeface="Cambria Math" panose="02040503050406030204" pitchFamily="18" charset="0"/>
                      </a:rPr>
                      <m:t>𝑃</m:t>
                    </m:r>
                    <m:r>
                      <a:rPr lang="en-US" b="0" i="1">
                        <a:latin typeface="Cambria Math" panose="02040503050406030204" pitchFamily="18" charset="0"/>
                      </a:rPr>
                      <m:t>≠</m:t>
                    </m:r>
                    <m:r>
                      <a:rPr lang="en-US" b="0" i="1">
                        <a:latin typeface="Cambria Math" panose="02040503050406030204" pitchFamily="18" charset="0"/>
                      </a:rPr>
                      <m:t>𝑁𝑃</m:t>
                    </m:r>
                  </m:oMath>
                </a14:m>
                <a:r>
                  <a:rPr lang="en-US" dirty="0"/>
                  <a:t>, we need to better understand differences between problems.</a:t>
                </a:r>
              </a:p>
              <a:p>
                <a:pPr lvl="1"/>
                <a:r>
                  <a:rPr lang="en-US" dirty="0"/>
                  <a:t>Why do some problems allow easy solutions and other don’t?</a:t>
                </a:r>
              </a:p>
              <a:p>
                <a:pPr lvl="1"/>
                <a:r>
                  <a:rPr lang="en-US" dirty="0"/>
                  <a:t>What is the structure of these problems?</a:t>
                </a:r>
              </a:p>
              <a:p>
                <a:pPr marL="0" indent="0">
                  <a:buNone/>
                </a:pPr>
                <a:endParaRPr lang="en-US" dirty="0"/>
              </a:p>
              <a:p>
                <a:pPr marL="0" indent="0">
                  <a:buNone/>
                </a:pPr>
                <a:r>
                  <a:rPr lang="en-US" dirty="0"/>
                  <a:t>We don’t care about P vs. NP just because it has a huge effect on what the world looks like (even though that’s one reason). We will learn a LOT about computation along the way. </a:t>
                </a:r>
              </a:p>
            </p:txBody>
          </p:sp>
        </mc:Choice>
        <mc:Fallback>
          <p:sp>
            <p:nvSpPr>
              <p:cNvPr id="3" name="Content Placeholder 2">
                <a:extLst>
                  <a:ext uri="{FF2B5EF4-FFF2-40B4-BE49-F238E27FC236}">
                    <a16:creationId xmlns:a16="http://schemas.microsoft.com/office/drawing/2014/main" id="{5A710645-425C-C74B-A655-32C7C4EF9F07}"/>
                  </a:ext>
                </a:extLst>
              </p:cNvPr>
              <p:cNvSpPr>
                <a:spLocks noGrp="1" noRot="1" noChangeAspect="1" noMove="1" noResize="1" noEditPoints="1" noAdjustHandles="1" noChangeArrowheads="1" noChangeShapeType="1" noTextEdit="1"/>
              </p:cNvSpPr>
              <p:nvPr>
                <p:ph idx="1"/>
              </p:nvPr>
            </p:nvSpPr>
            <p:spPr>
              <a:blipFill>
                <a:blip r:embed="rId3"/>
                <a:stretch>
                  <a:fillRect l="-1086" t="-2639" b="-2375"/>
                </a:stretch>
              </a:blipFill>
            </p:spPr>
            <p:txBody>
              <a:bodyPr/>
              <a:lstStyle/>
              <a:p>
                <a:r>
                  <a:rPr lang="en-US">
                    <a:noFill/>
                  </a:rPr>
                  <a:t> </a:t>
                </a:r>
              </a:p>
            </p:txBody>
          </p:sp>
        </mc:Fallback>
      </mc:AlternateContent>
    </p:spTree>
    <p:extLst>
      <p:ext uri="{BB962C8B-B14F-4D97-AF65-F5344CB8AC3E}">
        <p14:creationId xmlns:p14="http://schemas.microsoft.com/office/powerpoint/2010/main" val="396704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2B40-8F63-2847-B24C-C4C68F6994F8}"/>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3D3B075F-A699-0F45-9FAA-EF87BDFACDFD}"/>
              </a:ext>
            </a:extLst>
          </p:cNvPr>
          <p:cNvSpPr>
            <a:spLocks noGrp="1"/>
          </p:cNvSpPr>
          <p:nvPr>
            <p:ph idx="1"/>
          </p:nvPr>
        </p:nvSpPr>
        <p:spPr/>
        <p:txBody>
          <a:bodyPr/>
          <a:lstStyle/>
          <a:p>
            <a:r>
              <a:rPr lang="en-US" dirty="0"/>
              <a:t>2-SAT and 2-Coloring</a:t>
            </a:r>
          </a:p>
          <a:p>
            <a:r>
              <a:rPr lang="en-US" dirty="0"/>
              <a:t>Efficiency, P vs. NP</a:t>
            </a:r>
          </a:p>
          <a:p>
            <a:r>
              <a:rPr lang="en-US" b="1" dirty="0">
                <a:solidFill>
                  <a:schemeClr val="accent5"/>
                </a:solidFill>
              </a:rPr>
              <a:t>More Complex: NP-Complete, NP-Hard</a:t>
            </a:r>
          </a:p>
        </p:txBody>
      </p:sp>
      <p:sp>
        <p:nvSpPr>
          <p:cNvPr id="4" name="Pentagon 3">
            <a:extLst>
              <a:ext uri="{FF2B5EF4-FFF2-40B4-BE49-F238E27FC236}">
                <a16:creationId xmlns:a16="http://schemas.microsoft.com/office/drawing/2014/main" id="{804D8645-6B36-3249-AF80-3951C2D63BE7}"/>
              </a:ext>
            </a:extLst>
          </p:cNvPr>
          <p:cNvSpPr/>
          <p:nvPr/>
        </p:nvSpPr>
        <p:spPr>
          <a:xfrm rot="10800000">
            <a:off x="7057084" y="24728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331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0620-CC06-2E4E-AA4A-205E4EC34589}"/>
              </a:ext>
            </a:extLst>
          </p:cNvPr>
          <p:cNvSpPr>
            <a:spLocks noGrp="1"/>
          </p:cNvSpPr>
          <p:nvPr>
            <p:ph type="title"/>
          </p:nvPr>
        </p:nvSpPr>
        <p:spPr/>
        <p:txBody>
          <a:bodyPr/>
          <a:lstStyle/>
          <a:p>
            <a:r>
              <a:rPr lang="en-US" dirty="0"/>
              <a:t>P vs. NP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4700F5C-8B9C-964E-989B-FB7F29DA8ABA}"/>
                  </a:ext>
                </a:extLst>
              </p:cNvPr>
              <p:cNvSpPr>
                <a:spLocks noGrp="1"/>
              </p:cNvSpPr>
              <p:nvPr>
                <p:ph idx="1"/>
              </p:nvPr>
            </p:nvSpPr>
            <p:spPr/>
            <p:txBody>
              <a:bodyPr>
                <a:normAutofit lnSpcReduction="10000"/>
              </a:bodyPr>
              <a:lstStyle/>
              <a:p>
                <a:pPr marL="0" indent="0">
                  <a:buNone/>
                </a:pPr>
                <a:r>
                  <a:rPr lang="en-US" dirty="0"/>
                  <a:t>Most computer scientists thing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No one has proven this yet, but there is an important subset of NP that will be useful when it comes to understand the hardness of problems.</a:t>
                </a:r>
              </a:p>
              <a:p>
                <a:pPr marL="0" indent="0">
                  <a:buNone/>
                </a:pPr>
                <a:endParaRPr lang="en-US" dirty="0"/>
              </a:p>
              <a:p>
                <a:pPr marL="0" indent="0">
                  <a:buNone/>
                </a:pPr>
                <a:r>
                  <a:rPr lang="en-US" dirty="0"/>
                  <a:t>To prove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𝑁𝑃</m:t>
                    </m:r>
                  </m:oMath>
                </a14:m>
                <a:r>
                  <a:rPr lang="en-US" dirty="0"/>
                  <a:t>, “all you have to do” is show there is a problem in NP that requires exponential time to solve.</a:t>
                </a:r>
              </a:p>
              <a:p>
                <a:pPr lvl="1"/>
                <a:r>
                  <a:rPr lang="en-US" dirty="0"/>
                  <a:t>We know lots of problems that we only </a:t>
                </a:r>
                <a:r>
                  <a:rPr lang="en-US" i="1" dirty="0"/>
                  <a:t>currently </a:t>
                </a:r>
                <a:r>
                  <a:rPr lang="en-US" dirty="0"/>
                  <a:t>have exponential algorithms for, but that doesn’t mean there is some unknown efficient algorithm we haven’t found yet!</a:t>
                </a:r>
              </a:p>
              <a:p>
                <a:pPr marL="0" indent="0">
                  <a:buNone/>
                </a:pPr>
                <a:endParaRPr lang="en-US" dirty="0"/>
              </a:p>
              <a:p>
                <a:pPr marL="0" indent="0">
                  <a:buNone/>
                </a:pPr>
                <a:r>
                  <a:rPr lang="en-US" dirty="0"/>
                  <a:t>Before we introduce these other sets of problems, we have to make one clarification to the idea of reductions.</a:t>
                </a:r>
              </a:p>
            </p:txBody>
          </p:sp>
        </mc:Choice>
        <mc:Fallback>
          <p:sp>
            <p:nvSpPr>
              <p:cNvPr id="3" name="Content Placeholder 2">
                <a:extLst>
                  <a:ext uri="{FF2B5EF4-FFF2-40B4-BE49-F238E27FC236}">
                    <a16:creationId xmlns:a16="http://schemas.microsoft.com/office/drawing/2014/main" id="{C4700F5C-8B9C-964E-989B-FB7F29DA8ABA}"/>
                  </a:ext>
                </a:extLst>
              </p:cNvPr>
              <p:cNvSpPr>
                <a:spLocks noGrp="1" noRot="1" noChangeAspect="1" noMove="1" noResize="1" noEditPoints="1" noAdjustHandles="1" noChangeArrowheads="1" noChangeShapeType="1" noTextEdit="1"/>
              </p:cNvSpPr>
              <p:nvPr>
                <p:ph idx="1"/>
              </p:nvPr>
            </p:nvSpPr>
            <p:spPr>
              <a:blipFill>
                <a:blip r:embed="rId2"/>
                <a:stretch>
                  <a:fillRect l="-1206" t="-3166" r="-844"/>
                </a:stretch>
              </a:blipFill>
            </p:spPr>
            <p:txBody>
              <a:bodyPr/>
              <a:lstStyle/>
              <a:p>
                <a:r>
                  <a:rPr lang="en-US">
                    <a:noFill/>
                  </a:rPr>
                  <a:t> </a:t>
                </a:r>
              </a:p>
            </p:txBody>
          </p:sp>
        </mc:Fallback>
      </mc:AlternateContent>
    </p:spTree>
    <p:extLst>
      <p:ext uri="{BB962C8B-B14F-4D97-AF65-F5344CB8AC3E}">
        <p14:creationId xmlns:p14="http://schemas.microsoft.com/office/powerpoint/2010/main" val="2671671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273D9-E221-864C-97A7-31D8213E541F}"/>
              </a:ext>
            </a:extLst>
          </p:cNvPr>
          <p:cNvSpPr>
            <a:spLocks noGrp="1"/>
          </p:cNvSpPr>
          <p:nvPr>
            <p:ph type="title"/>
          </p:nvPr>
        </p:nvSpPr>
        <p:spPr/>
        <p:txBody>
          <a:bodyPr/>
          <a:lstStyle/>
          <a:p>
            <a:r>
              <a:rPr lang="en-US" dirty="0"/>
              <a:t>Reductions (again)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60E29A8-9DAA-A14C-BBF0-1103F03A675C}"/>
                  </a:ext>
                </a:extLst>
              </p:cNvPr>
              <p:cNvSpPr>
                <a:spLocks noGrp="1"/>
              </p:cNvSpPr>
              <p:nvPr>
                <p:ph idx="1"/>
              </p:nvPr>
            </p:nvSpPr>
            <p:spPr/>
            <p:txBody>
              <a:bodyPr>
                <a:normAutofit fontScale="77500" lnSpcReduction="20000"/>
              </a:bodyPr>
              <a:lstStyle/>
              <a:p>
                <a:pPr marL="0" indent="0">
                  <a:buNone/>
                </a:pPr>
                <a:r>
                  <a:rPr lang="en-US" dirty="0"/>
                  <a:t>To talk about hardness of problems in NP, we need to bring back the idea of reductions to solve problems. One addition to the idea of a reduction is the idea of an efficient reduction.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r>
                  <a:rPr lang="en-US" dirty="0"/>
                  <a:t>All this means is the reduction itself is totally polynomial. </a:t>
                </a:r>
              </a:p>
              <a:p>
                <a:pPr lvl="1"/>
                <a:r>
                  <a:rPr lang="en-US" dirty="0"/>
                  <a:t>If the runtime of the algorithm for B is also polynomial time, then this whole procedure is polynomial.</a:t>
                </a:r>
              </a:p>
              <a:p>
                <a:pPr marL="0" indent="0">
                  <a:buNone/>
                </a:pPr>
                <a:r>
                  <a:rPr lang="en-US" dirty="0"/>
                  <a:t>If A reduces to B, then A should be “easier” than B. </a:t>
                </a:r>
              </a:p>
              <a:p>
                <a:pPr lvl="1"/>
                <a:r>
                  <a:rPr lang="en-US" dirty="0"/>
                  <a:t>If we can solve B, we can definitely solve A.</a:t>
                </a:r>
              </a:p>
              <a:p>
                <a:pPr lvl="1"/>
                <a:r>
                  <a:rPr lang="en-US" dirty="0"/>
                  <a:t>Usually denoted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oMath>
                </a14:m>
                <a:endParaRPr lang="en-US" dirty="0"/>
              </a:p>
            </p:txBody>
          </p:sp>
        </mc:Choice>
        <mc:Fallback>
          <p:sp>
            <p:nvSpPr>
              <p:cNvPr id="3" name="Content Placeholder 2">
                <a:extLst>
                  <a:ext uri="{FF2B5EF4-FFF2-40B4-BE49-F238E27FC236}">
                    <a16:creationId xmlns:a16="http://schemas.microsoft.com/office/drawing/2014/main" id="{E60E29A8-9DAA-A14C-BBF0-1103F03A675C}"/>
                  </a:ext>
                </a:extLst>
              </p:cNvPr>
              <p:cNvSpPr>
                <a:spLocks noGrp="1" noRot="1" noChangeAspect="1" noMove="1" noResize="1" noEditPoints="1" noAdjustHandles="1" noChangeArrowheads="1" noChangeShapeType="1" noTextEdit="1"/>
              </p:cNvSpPr>
              <p:nvPr>
                <p:ph idx="1"/>
              </p:nvPr>
            </p:nvSpPr>
            <p:spPr>
              <a:blipFill>
                <a:blip r:embed="rId2"/>
                <a:stretch>
                  <a:fillRect l="-724" t="-2902"/>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9C7494F-ED56-0A4D-8E63-C3313953DFCE}"/>
              </a:ext>
            </a:extLst>
          </p:cNvPr>
          <p:cNvSpPr/>
          <p:nvPr/>
        </p:nvSpPr>
        <p:spPr>
          <a:xfrm>
            <a:off x="764288" y="2313431"/>
            <a:ext cx="10503070" cy="762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Polynomial Time Reducible</a:t>
            </a:r>
          </a:p>
        </p:txBody>
      </p:sp>
      <p:sp>
        <p:nvSpPr>
          <p:cNvPr id="8" name="Rectangle 7">
            <a:extLst>
              <a:ext uri="{FF2B5EF4-FFF2-40B4-BE49-F238E27FC236}">
                <a16:creationId xmlns:a16="http://schemas.microsoft.com/office/drawing/2014/main" id="{C973CAE0-181A-C549-B9BB-9FE52B5094C2}"/>
              </a:ext>
            </a:extLst>
          </p:cNvPr>
          <p:cNvSpPr/>
          <p:nvPr/>
        </p:nvSpPr>
        <p:spPr>
          <a:xfrm>
            <a:off x="789348" y="2322575"/>
            <a:ext cx="10491300" cy="18653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accent1"/>
              </a:solidFill>
            </a:endParaRPr>
          </a:p>
          <a:p>
            <a:endParaRPr lang="en-US" sz="2000" dirty="0">
              <a:solidFill>
                <a:schemeClr val="accent1"/>
              </a:solidFill>
            </a:endParaRPr>
          </a:p>
          <a:p>
            <a:r>
              <a:rPr lang="en-US" sz="2000" dirty="0">
                <a:solidFill>
                  <a:schemeClr val="accent1"/>
                </a:solidFill>
              </a:rPr>
              <a:t>We say A reduces to B in polynomial time, if there is an algorithm for A that:</a:t>
            </a:r>
          </a:p>
          <a:p>
            <a:pPr marL="342900" indent="-342900">
              <a:buFont typeface="Arial" panose="020B0604020202020204" pitchFamily="34" charset="0"/>
              <a:buChar char="•"/>
            </a:pPr>
            <a:r>
              <a:rPr lang="en-US" sz="2000" dirty="0">
                <a:solidFill>
                  <a:schemeClr val="accent1"/>
                </a:solidFill>
              </a:rPr>
              <a:t>Calls a black box for B at most a polynomial number of times</a:t>
            </a:r>
          </a:p>
          <a:p>
            <a:pPr marL="342900" indent="-342900">
              <a:buFont typeface="Arial" panose="020B0604020202020204" pitchFamily="34" charset="0"/>
              <a:buChar char="•"/>
            </a:pPr>
            <a:r>
              <a:rPr lang="en-US" sz="2000" dirty="0">
                <a:solidFill>
                  <a:schemeClr val="accent1"/>
                </a:solidFill>
              </a:rPr>
              <a:t>Runs at most a polynomial number of other operations</a:t>
            </a:r>
          </a:p>
        </p:txBody>
      </p:sp>
    </p:spTree>
    <p:extLst>
      <p:ext uri="{BB962C8B-B14F-4D97-AF65-F5344CB8AC3E}">
        <p14:creationId xmlns:p14="http://schemas.microsoft.com/office/powerpoint/2010/main" val="4154164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60DA-2638-D84E-965D-E475C568ADB1}"/>
              </a:ext>
            </a:extLst>
          </p:cNvPr>
          <p:cNvSpPr>
            <a:spLocks noGrp="1"/>
          </p:cNvSpPr>
          <p:nvPr>
            <p:ph type="title"/>
          </p:nvPr>
        </p:nvSpPr>
        <p:spPr/>
        <p:txBody>
          <a:bodyPr/>
          <a:lstStyle/>
          <a:p>
            <a:r>
              <a:rPr lang="en-US" dirty="0"/>
              <a:t>NP-complete</a:t>
            </a:r>
          </a:p>
        </p:txBody>
      </p:sp>
      <p:sp>
        <p:nvSpPr>
          <p:cNvPr id="3" name="Content Placeholder 2">
            <a:extLst>
              <a:ext uri="{FF2B5EF4-FFF2-40B4-BE49-F238E27FC236}">
                <a16:creationId xmlns:a16="http://schemas.microsoft.com/office/drawing/2014/main" id="{26A320C2-0379-DD44-85B8-183C03D1A090}"/>
              </a:ext>
            </a:extLst>
          </p:cNvPr>
          <p:cNvSpPr>
            <a:spLocks noGrp="1"/>
          </p:cNvSpPr>
          <p:nvPr>
            <p:ph idx="1"/>
          </p:nvPr>
        </p:nvSpPr>
        <p:spPr/>
        <p:txBody>
          <a:bodyPr>
            <a:normAutofit fontScale="92500" lnSpcReduction="20000"/>
          </a:bodyPr>
          <a:lstStyle/>
          <a:p>
            <a:pPr marL="0" indent="0">
              <a:buNone/>
            </a:pPr>
            <a:r>
              <a:rPr lang="en-US" dirty="0"/>
              <a:t>If we want to prove there is a problem in NP that isn’t in P, we should probably pick the hardest one we can think of! </a:t>
            </a:r>
          </a:p>
          <a:p>
            <a:pPr marL="0" indent="0">
              <a:buNone/>
            </a:pPr>
            <a:endParaRPr lang="en-US" dirty="0"/>
          </a:p>
          <a:p>
            <a:pPr marL="0" indent="0">
              <a:buNone/>
            </a:pPr>
            <a:r>
              <a:rPr lang="en-US" dirty="0"/>
              <a:t>What is the hardest problem in NP?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Any problem you can prove is NP-complete is one of the hardest problems in NP (since all problems in NP reduce to it)</a:t>
            </a:r>
          </a:p>
          <a:p>
            <a:pPr marL="0" indent="0">
              <a:buNone/>
            </a:pPr>
            <a:endParaRPr lang="en-US" dirty="0"/>
          </a:p>
        </p:txBody>
      </p:sp>
      <p:sp>
        <p:nvSpPr>
          <p:cNvPr id="5" name="Rectangle 4">
            <a:extLst>
              <a:ext uri="{FF2B5EF4-FFF2-40B4-BE49-F238E27FC236}">
                <a16:creationId xmlns:a16="http://schemas.microsoft.com/office/drawing/2014/main" id="{CB529152-D762-DF46-9FAD-37155DE6B2EE}"/>
              </a:ext>
            </a:extLst>
          </p:cNvPr>
          <p:cNvSpPr/>
          <p:nvPr/>
        </p:nvSpPr>
        <p:spPr>
          <a:xfrm>
            <a:off x="849970" y="3047683"/>
            <a:ext cx="10491300" cy="204552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accent1"/>
              </a:solidFill>
            </a:endParaRPr>
          </a:p>
          <a:p>
            <a:endParaRPr lang="en-US" sz="2000" dirty="0">
              <a:solidFill>
                <a:schemeClr val="accent1"/>
              </a:solidFill>
            </a:endParaRPr>
          </a:p>
          <a:p>
            <a:r>
              <a:rPr lang="en-US" sz="2000" dirty="0">
                <a:solidFill>
                  <a:schemeClr val="accent1"/>
                </a:solidFill>
              </a:rPr>
              <a:t>Problem B is NP-complete if:</a:t>
            </a:r>
          </a:p>
          <a:p>
            <a:pPr marL="342900" indent="-342900">
              <a:buFont typeface="Arial" panose="020B0604020202020204" pitchFamily="34" charset="0"/>
              <a:buChar char="•"/>
            </a:pPr>
            <a:r>
              <a:rPr lang="en-US" sz="2000" dirty="0">
                <a:solidFill>
                  <a:schemeClr val="accent1"/>
                </a:solidFill>
              </a:rPr>
              <a:t>B is in NP and</a:t>
            </a:r>
          </a:p>
          <a:p>
            <a:pPr marL="342900" indent="-342900">
              <a:buFont typeface="Arial" panose="020B0604020202020204" pitchFamily="34" charset="0"/>
              <a:buChar char="•"/>
            </a:pPr>
            <a:r>
              <a:rPr lang="en-US" sz="2000" dirty="0">
                <a:solidFill>
                  <a:schemeClr val="accent1"/>
                </a:solidFill>
              </a:rPr>
              <a:t>For all problems A in NP, A reduces to B in polynomial time</a:t>
            </a:r>
          </a:p>
        </p:txBody>
      </p:sp>
      <p:sp>
        <p:nvSpPr>
          <p:cNvPr id="4" name="Rectangle 3">
            <a:extLst>
              <a:ext uri="{FF2B5EF4-FFF2-40B4-BE49-F238E27FC236}">
                <a16:creationId xmlns:a16="http://schemas.microsoft.com/office/drawing/2014/main" id="{DF0EBE5E-B0A3-5B41-82A1-491F70D40B69}"/>
              </a:ext>
            </a:extLst>
          </p:cNvPr>
          <p:cNvSpPr/>
          <p:nvPr/>
        </p:nvSpPr>
        <p:spPr>
          <a:xfrm>
            <a:off x="862500" y="3047683"/>
            <a:ext cx="10491300" cy="762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p:spTree>
    <p:extLst>
      <p:ext uri="{BB962C8B-B14F-4D97-AF65-F5344CB8AC3E}">
        <p14:creationId xmlns:p14="http://schemas.microsoft.com/office/powerpoint/2010/main" val="415783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C0FEF-6850-9340-BD7A-4053FB689543}"/>
              </a:ext>
            </a:extLst>
          </p:cNvPr>
          <p:cNvSpPr>
            <a:spLocks noGrp="1"/>
          </p:cNvSpPr>
          <p:nvPr>
            <p:ph type="title"/>
          </p:nvPr>
        </p:nvSpPr>
        <p:spPr/>
        <p:txBody>
          <a:bodyPr/>
          <a:lstStyle/>
          <a:p>
            <a:r>
              <a:rPr lang="en-US" dirty="0"/>
              <a:t>Why NP-complete?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DE51B5B-9CE7-C540-8C74-EFB769EFA69F}"/>
                  </a:ext>
                </a:extLst>
              </p:cNvPr>
              <p:cNvSpPr>
                <a:spLocks noGrp="1"/>
              </p:cNvSpPr>
              <p:nvPr>
                <p:ph idx="1"/>
              </p:nvPr>
            </p:nvSpPr>
            <p:spPr/>
            <p:txBody>
              <a:bodyPr>
                <a:normAutofit/>
              </a:bodyPr>
              <a:lstStyle/>
              <a:p>
                <a:pPr marL="0" indent="0">
                  <a:buNone/>
                </a:pPr>
                <a:r>
                  <a:rPr lang="en-US" dirty="0"/>
                  <a:t>Seems like the right place to start to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If it’s the hardest problem in NP, it’s probably the one that requires that highest runtime.</a:t>
                </a:r>
              </a:p>
              <a:p>
                <a:pPr marL="0" indent="0">
                  <a:buNone/>
                </a:pPr>
                <a:endParaRPr lang="en-US" dirty="0"/>
              </a:p>
              <a:p>
                <a:pPr marL="0" indent="0">
                  <a:buNone/>
                </a:pPr>
                <a:r>
                  <a:rPr lang="en-US" dirty="0"/>
                  <a:t>Turns out, it’s also the right place to start for proving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a:t>
                </a:r>
              </a:p>
              <a:p>
                <a:pPr lvl="1"/>
                <a:r>
                  <a:rPr lang="en-US" dirty="0"/>
                  <a:t>If you can find a polynomial time algorithm for one NP-complete problem, it  gives you a polynomial time algorithm for </a:t>
                </a:r>
                <a:r>
                  <a:rPr lang="en-US" b="1" dirty="0"/>
                  <a:t>every </a:t>
                </a:r>
                <a:r>
                  <a:rPr lang="en-US" dirty="0"/>
                  <a:t>problem in NP.</a:t>
                </a:r>
              </a:p>
              <a:p>
                <a:pPr lvl="1"/>
                <a:endParaRPr lang="en-US" dirty="0"/>
              </a:p>
              <a:p>
                <a:pPr lvl="1"/>
                <a:endParaRPr lang="en-US" dirty="0"/>
              </a:p>
              <a:p>
                <a:pPr lvl="1"/>
                <a:endParaRPr lang="en-US" dirty="0"/>
              </a:p>
            </p:txBody>
          </p:sp>
        </mc:Choice>
        <mc:Fallback>
          <p:sp>
            <p:nvSpPr>
              <p:cNvPr id="3" name="Content Placeholder 2">
                <a:extLst>
                  <a:ext uri="{FF2B5EF4-FFF2-40B4-BE49-F238E27FC236}">
                    <a16:creationId xmlns:a16="http://schemas.microsoft.com/office/drawing/2014/main" id="{5DE51B5B-9CE7-C540-8C74-EFB769EFA69F}"/>
                  </a:ext>
                </a:extLst>
              </p:cNvPr>
              <p:cNvSpPr>
                <a:spLocks noGrp="1" noRot="1" noChangeAspect="1" noMove="1" noResize="1" noEditPoints="1" noAdjustHandles="1" noChangeArrowheads="1" noChangeShapeType="1" noTextEdit="1"/>
              </p:cNvSpPr>
              <p:nvPr>
                <p:ph idx="1"/>
              </p:nvPr>
            </p:nvSpPr>
            <p:spPr>
              <a:blipFill>
                <a:blip r:embed="rId2"/>
                <a:stretch>
                  <a:fillRect l="-1206" t="-2375" r="-241"/>
                </a:stretch>
              </a:blipFill>
            </p:spPr>
            <p:txBody>
              <a:bodyPr/>
              <a:lstStyle/>
              <a:p>
                <a:r>
                  <a:rPr lang="en-US">
                    <a:noFill/>
                  </a:rPr>
                  <a:t> </a:t>
                </a:r>
              </a:p>
            </p:txBody>
          </p:sp>
        </mc:Fallback>
      </mc:AlternateContent>
    </p:spTree>
    <p:extLst>
      <p:ext uri="{BB962C8B-B14F-4D97-AF65-F5344CB8AC3E}">
        <p14:creationId xmlns:p14="http://schemas.microsoft.com/office/powerpoint/2010/main" val="161864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5C8A-DA25-3243-8EBD-47A9503780B6}"/>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CA8C7CB4-603F-054C-A364-5CC5582CEADF}"/>
              </a:ext>
            </a:extLst>
          </p:cNvPr>
          <p:cNvSpPr>
            <a:spLocks noGrp="1"/>
          </p:cNvSpPr>
          <p:nvPr>
            <p:ph idx="1"/>
          </p:nvPr>
        </p:nvSpPr>
        <p:spPr/>
        <p:txBody>
          <a:bodyPr/>
          <a:lstStyle/>
          <a:p>
            <a:pPr marL="0" indent="0">
              <a:buNone/>
            </a:pPr>
            <a:r>
              <a:rPr lang="en-US" dirty="0"/>
              <a:t>There are literally thousands of NP-complete problems. Some look weirdly similar to problems we care about or ones that we have efficient algorithms for.</a:t>
            </a:r>
          </a:p>
          <a:p>
            <a:pPr marL="0" indent="0">
              <a:buNone/>
            </a:pPr>
            <a:endParaRPr lang="en-US" dirty="0"/>
          </a:p>
          <a:p>
            <a:pPr marL="0" indent="0">
              <a:buNone/>
            </a:pPr>
            <a:r>
              <a:rPr lang="en-US" dirty="0"/>
              <a:t>In P						NP-complete</a:t>
            </a:r>
          </a:p>
        </p:txBody>
      </p:sp>
      <p:sp>
        <p:nvSpPr>
          <p:cNvPr id="4" name="Rectangle 3">
            <a:extLst>
              <a:ext uri="{FF2B5EF4-FFF2-40B4-BE49-F238E27FC236}">
                <a16:creationId xmlns:a16="http://schemas.microsoft.com/office/drawing/2014/main" id="{DE14CFE5-F82D-9546-B99B-6A1F97324B50}"/>
              </a:ext>
            </a:extLst>
          </p:cNvPr>
          <p:cNvSpPr/>
          <p:nvPr/>
        </p:nvSpPr>
        <p:spPr>
          <a:xfrm>
            <a:off x="838200" y="3731699"/>
            <a:ext cx="4605612" cy="244526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accent1"/>
              </a:solidFill>
            </a:endParaRPr>
          </a:p>
          <a:p>
            <a:endParaRPr lang="en-US" sz="2000" dirty="0">
              <a:solidFill>
                <a:schemeClr val="accent1"/>
              </a:solidFill>
            </a:endParaRPr>
          </a:p>
          <a:p>
            <a:r>
              <a:rPr lang="en-US" sz="2000" dirty="0">
                <a:solidFill>
                  <a:schemeClr val="accent1"/>
                </a:solidFill>
              </a:rPr>
              <a:t>Given a directed graph, report if there is a path from s to t of length </a:t>
            </a:r>
            <a:r>
              <a:rPr lang="en-US" sz="2000" b="1" dirty="0">
                <a:solidFill>
                  <a:schemeClr val="accent1"/>
                </a:solidFill>
              </a:rPr>
              <a:t>at most </a:t>
            </a:r>
            <a:r>
              <a:rPr lang="en-US" sz="2000" dirty="0">
                <a:solidFill>
                  <a:schemeClr val="accent1"/>
                </a:solidFill>
              </a:rPr>
              <a:t>k. </a:t>
            </a:r>
          </a:p>
        </p:txBody>
      </p:sp>
      <p:sp>
        <p:nvSpPr>
          <p:cNvPr id="5" name="Rectangle 4">
            <a:extLst>
              <a:ext uri="{FF2B5EF4-FFF2-40B4-BE49-F238E27FC236}">
                <a16:creationId xmlns:a16="http://schemas.microsoft.com/office/drawing/2014/main" id="{4AAD1C41-496A-0542-A66A-F657EA8FC5F1}"/>
              </a:ext>
            </a:extLst>
          </p:cNvPr>
          <p:cNvSpPr/>
          <p:nvPr/>
        </p:nvSpPr>
        <p:spPr>
          <a:xfrm>
            <a:off x="850730" y="3731698"/>
            <a:ext cx="4605612" cy="91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Short Path</a:t>
            </a:r>
          </a:p>
        </p:txBody>
      </p:sp>
      <p:sp>
        <p:nvSpPr>
          <p:cNvPr id="6" name="Rectangle 5">
            <a:extLst>
              <a:ext uri="{FF2B5EF4-FFF2-40B4-BE49-F238E27FC236}">
                <a16:creationId xmlns:a16="http://schemas.microsoft.com/office/drawing/2014/main" id="{5FE9AD41-4327-1A4E-9BFC-2697079C738A}"/>
              </a:ext>
            </a:extLst>
          </p:cNvPr>
          <p:cNvSpPr/>
          <p:nvPr/>
        </p:nvSpPr>
        <p:spPr>
          <a:xfrm>
            <a:off x="6422052" y="3738244"/>
            <a:ext cx="4604852" cy="243871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accent1"/>
              </a:solidFill>
            </a:endParaRPr>
          </a:p>
          <a:p>
            <a:endParaRPr lang="en-US" sz="2000" dirty="0">
              <a:solidFill>
                <a:schemeClr val="accent1"/>
              </a:solidFill>
            </a:endParaRPr>
          </a:p>
          <a:p>
            <a:r>
              <a:rPr lang="en-US" sz="2000" dirty="0">
                <a:solidFill>
                  <a:schemeClr val="accent1"/>
                </a:solidFill>
              </a:rPr>
              <a:t>Given a directed graph, report if there is a path from s to t of length </a:t>
            </a:r>
            <a:r>
              <a:rPr lang="en-US" sz="2000" b="1" dirty="0">
                <a:solidFill>
                  <a:schemeClr val="accent1"/>
                </a:solidFill>
              </a:rPr>
              <a:t>at least </a:t>
            </a:r>
            <a:r>
              <a:rPr lang="en-US" sz="2000" dirty="0">
                <a:solidFill>
                  <a:schemeClr val="accent1"/>
                </a:solidFill>
              </a:rPr>
              <a:t>k.</a:t>
            </a:r>
          </a:p>
        </p:txBody>
      </p:sp>
      <p:sp>
        <p:nvSpPr>
          <p:cNvPr id="7" name="Rectangle 6">
            <a:extLst>
              <a:ext uri="{FF2B5EF4-FFF2-40B4-BE49-F238E27FC236}">
                <a16:creationId xmlns:a16="http://schemas.microsoft.com/office/drawing/2014/main" id="{6F3C58F8-7D25-5445-A84B-3796815B4023}"/>
              </a:ext>
            </a:extLst>
          </p:cNvPr>
          <p:cNvSpPr/>
          <p:nvPr/>
        </p:nvSpPr>
        <p:spPr>
          <a:xfrm>
            <a:off x="6434582" y="3738243"/>
            <a:ext cx="4604852" cy="909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Long Path</a:t>
            </a:r>
          </a:p>
        </p:txBody>
      </p:sp>
    </p:spTree>
    <p:extLst>
      <p:ext uri="{BB962C8B-B14F-4D97-AF65-F5344CB8AC3E}">
        <p14:creationId xmlns:p14="http://schemas.microsoft.com/office/powerpoint/2010/main" val="1912041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5C8A-DA25-3243-8EBD-47A9503780B6}"/>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CA8C7CB4-603F-054C-A364-5CC5582CEADF}"/>
              </a:ext>
            </a:extLst>
          </p:cNvPr>
          <p:cNvSpPr>
            <a:spLocks noGrp="1"/>
          </p:cNvSpPr>
          <p:nvPr>
            <p:ph idx="1"/>
          </p:nvPr>
        </p:nvSpPr>
        <p:spPr/>
        <p:txBody>
          <a:bodyPr/>
          <a:lstStyle/>
          <a:p>
            <a:pPr marL="0" indent="0">
              <a:buNone/>
            </a:pPr>
            <a:r>
              <a:rPr lang="en-US" dirty="0"/>
              <a:t>There are literally thousands of NP-complete problems. Some look weirdly similar to problems we care about or ones that we have efficient algorithms for.</a:t>
            </a:r>
          </a:p>
          <a:p>
            <a:pPr marL="0" indent="0">
              <a:buNone/>
            </a:pPr>
            <a:endParaRPr lang="en-US" dirty="0"/>
          </a:p>
          <a:p>
            <a:pPr marL="0" indent="0">
              <a:buNone/>
            </a:pPr>
            <a:r>
              <a:rPr lang="en-US" dirty="0"/>
              <a:t>In P						NP-complete</a:t>
            </a:r>
          </a:p>
        </p:txBody>
      </p:sp>
      <p:sp>
        <p:nvSpPr>
          <p:cNvPr id="4" name="Rectangle 3">
            <a:extLst>
              <a:ext uri="{FF2B5EF4-FFF2-40B4-BE49-F238E27FC236}">
                <a16:creationId xmlns:a16="http://schemas.microsoft.com/office/drawing/2014/main" id="{DE14CFE5-F82D-9546-B99B-6A1F97324B50}"/>
              </a:ext>
            </a:extLst>
          </p:cNvPr>
          <p:cNvSpPr/>
          <p:nvPr/>
        </p:nvSpPr>
        <p:spPr>
          <a:xfrm>
            <a:off x="838200" y="3731699"/>
            <a:ext cx="4605612" cy="244526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accent1"/>
              </a:solidFill>
            </a:endParaRPr>
          </a:p>
          <a:p>
            <a:r>
              <a:rPr lang="en-US" sz="2000" dirty="0">
                <a:solidFill>
                  <a:schemeClr val="accent1"/>
                </a:solidFill>
              </a:rPr>
              <a:t>Given a weighted graph, report of there is a spanning tree of weight at most k.</a:t>
            </a:r>
          </a:p>
        </p:txBody>
      </p:sp>
      <p:sp>
        <p:nvSpPr>
          <p:cNvPr id="5" name="Rectangle 4">
            <a:extLst>
              <a:ext uri="{FF2B5EF4-FFF2-40B4-BE49-F238E27FC236}">
                <a16:creationId xmlns:a16="http://schemas.microsoft.com/office/drawing/2014/main" id="{4AAD1C41-496A-0542-A66A-F657EA8FC5F1}"/>
              </a:ext>
            </a:extLst>
          </p:cNvPr>
          <p:cNvSpPr/>
          <p:nvPr/>
        </p:nvSpPr>
        <p:spPr>
          <a:xfrm>
            <a:off x="850730" y="3731698"/>
            <a:ext cx="4605612" cy="91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Light Spanning Tree</a:t>
            </a:r>
          </a:p>
        </p:txBody>
      </p:sp>
      <p:sp>
        <p:nvSpPr>
          <p:cNvPr id="6" name="Rectangle 5">
            <a:extLst>
              <a:ext uri="{FF2B5EF4-FFF2-40B4-BE49-F238E27FC236}">
                <a16:creationId xmlns:a16="http://schemas.microsoft.com/office/drawing/2014/main" id="{5FE9AD41-4327-1A4E-9BFC-2697079C738A}"/>
              </a:ext>
            </a:extLst>
          </p:cNvPr>
          <p:cNvSpPr/>
          <p:nvPr/>
        </p:nvSpPr>
        <p:spPr>
          <a:xfrm>
            <a:off x="6422052" y="3738244"/>
            <a:ext cx="4604852" cy="243871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accent1"/>
              </a:solidFill>
            </a:endParaRPr>
          </a:p>
          <a:p>
            <a:endParaRPr lang="en-US" sz="2000" dirty="0">
              <a:solidFill>
                <a:schemeClr val="accent1"/>
              </a:solidFill>
            </a:endParaRPr>
          </a:p>
          <a:p>
            <a:r>
              <a:rPr lang="en-US" sz="2000" dirty="0">
                <a:solidFill>
                  <a:schemeClr val="accent1"/>
                </a:solidFill>
              </a:rPr>
              <a:t>Given a weighted graph, find a tour (cycle that visits every vertex once before returning to start) of weight at most k.</a:t>
            </a:r>
          </a:p>
        </p:txBody>
      </p:sp>
      <p:sp>
        <p:nvSpPr>
          <p:cNvPr id="7" name="Rectangle 6">
            <a:extLst>
              <a:ext uri="{FF2B5EF4-FFF2-40B4-BE49-F238E27FC236}">
                <a16:creationId xmlns:a16="http://schemas.microsoft.com/office/drawing/2014/main" id="{6F3C58F8-7D25-5445-A84B-3796815B4023}"/>
              </a:ext>
            </a:extLst>
          </p:cNvPr>
          <p:cNvSpPr/>
          <p:nvPr/>
        </p:nvSpPr>
        <p:spPr>
          <a:xfrm>
            <a:off x="6434582" y="3738243"/>
            <a:ext cx="4604852" cy="909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Tree>
    <p:extLst>
      <p:ext uri="{BB962C8B-B14F-4D97-AF65-F5344CB8AC3E}">
        <p14:creationId xmlns:p14="http://schemas.microsoft.com/office/powerpoint/2010/main" val="403501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2B40-8F63-2847-B24C-C4C68F6994F8}"/>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3D3B075F-A699-0F45-9FAA-EF87BDFACDFD}"/>
              </a:ext>
            </a:extLst>
          </p:cNvPr>
          <p:cNvSpPr>
            <a:spLocks noGrp="1"/>
          </p:cNvSpPr>
          <p:nvPr>
            <p:ph idx="1"/>
          </p:nvPr>
        </p:nvSpPr>
        <p:spPr/>
        <p:txBody>
          <a:bodyPr/>
          <a:lstStyle/>
          <a:p>
            <a:r>
              <a:rPr lang="en-US" b="1" dirty="0">
                <a:solidFill>
                  <a:schemeClr val="accent5"/>
                </a:solidFill>
              </a:rPr>
              <a:t>2-SAT and 2-Coloring</a:t>
            </a:r>
            <a:endParaRPr lang="en-US" dirty="0"/>
          </a:p>
          <a:p>
            <a:r>
              <a:rPr lang="en-US" dirty="0"/>
              <a:t>Efficiency, P vs. NP</a:t>
            </a:r>
          </a:p>
          <a:p>
            <a:r>
              <a:rPr lang="en-US" dirty="0"/>
              <a:t>More Complex: NP-Complete, NP-Hard</a:t>
            </a:r>
          </a:p>
        </p:txBody>
      </p:sp>
      <p:sp>
        <p:nvSpPr>
          <p:cNvPr id="4" name="Pentagon 3">
            <a:extLst>
              <a:ext uri="{FF2B5EF4-FFF2-40B4-BE49-F238E27FC236}">
                <a16:creationId xmlns:a16="http://schemas.microsoft.com/office/drawing/2014/main" id="{804D8645-6B36-3249-AF80-3951C2D63BE7}"/>
              </a:ext>
            </a:extLst>
          </p:cNvPr>
          <p:cNvSpPr/>
          <p:nvPr/>
        </p:nvSpPr>
        <p:spPr>
          <a:xfrm rot="10800000">
            <a:off x="4752796" y="143961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949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5C8A-DA25-3243-8EBD-47A9503780B6}"/>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CA8C7CB4-603F-054C-A364-5CC5582CEADF}"/>
              </a:ext>
            </a:extLst>
          </p:cNvPr>
          <p:cNvSpPr>
            <a:spLocks noGrp="1"/>
          </p:cNvSpPr>
          <p:nvPr>
            <p:ph idx="1"/>
          </p:nvPr>
        </p:nvSpPr>
        <p:spPr/>
        <p:txBody>
          <a:bodyPr/>
          <a:lstStyle/>
          <a:p>
            <a:pPr marL="0" indent="0">
              <a:buNone/>
            </a:pPr>
            <a:r>
              <a:rPr lang="en-US" dirty="0"/>
              <a:t>There are literally thousands of NP-complete problems. Some look weirdly similar to problems we care about or ones that we have efficient algorithms for.</a:t>
            </a:r>
          </a:p>
          <a:p>
            <a:pPr marL="0" indent="0">
              <a:buNone/>
            </a:pPr>
            <a:endParaRPr lang="en-US" dirty="0"/>
          </a:p>
          <a:p>
            <a:pPr marL="0" indent="0">
              <a:buNone/>
            </a:pPr>
            <a:r>
              <a:rPr lang="en-US" dirty="0"/>
              <a:t>In P						NP-complete</a:t>
            </a:r>
          </a:p>
        </p:txBody>
      </p:sp>
      <p:sp>
        <p:nvSpPr>
          <p:cNvPr id="4" name="Rectangle 3">
            <a:extLst>
              <a:ext uri="{FF2B5EF4-FFF2-40B4-BE49-F238E27FC236}">
                <a16:creationId xmlns:a16="http://schemas.microsoft.com/office/drawing/2014/main" id="{DE14CFE5-F82D-9546-B99B-6A1F97324B50}"/>
              </a:ext>
            </a:extLst>
          </p:cNvPr>
          <p:cNvSpPr/>
          <p:nvPr/>
        </p:nvSpPr>
        <p:spPr>
          <a:xfrm>
            <a:off x="838200" y="3731699"/>
            <a:ext cx="4605612" cy="244526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accent1"/>
              </a:solidFill>
            </a:endParaRPr>
          </a:p>
          <a:p>
            <a:endParaRPr lang="en-US" sz="2000" dirty="0">
              <a:solidFill>
                <a:schemeClr val="accent1"/>
              </a:solidFill>
            </a:endParaRPr>
          </a:p>
          <a:p>
            <a:endParaRPr lang="en-US" sz="2000" dirty="0">
              <a:solidFill>
                <a:schemeClr val="accent1"/>
              </a:solidFill>
            </a:endParaRPr>
          </a:p>
          <a:p>
            <a:r>
              <a:rPr lang="en-US" sz="2000" dirty="0">
                <a:solidFill>
                  <a:schemeClr val="accent1"/>
                </a:solidFill>
              </a:rPr>
              <a:t>Given a Boolean formula of the form “at least one of two must be true”, determine if a setting of variables can make the whole formula true.</a:t>
            </a:r>
          </a:p>
        </p:txBody>
      </p:sp>
      <p:sp>
        <p:nvSpPr>
          <p:cNvPr id="5" name="Rectangle 4">
            <a:extLst>
              <a:ext uri="{FF2B5EF4-FFF2-40B4-BE49-F238E27FC236}">
                <a16:creationId xmlns:a16="http://schemas.microsoft.com/office/drawing/2014/main" id="{4AAD1C41-496A-0542-A66A-F657EA8FC5F1}"/>
              </a:ext>
            </a:extLst>
          </p:cNvPr>
          <p:cNvSpPr/>
          <p:nvPr/>
        </p:nvSpPr>
        <p:spPr>
          <a:xfrm>
            <a:off x="850730" y="3731698"/>
            <a:ext cx="4605612" cy="91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2-SAT</a:t>
            </a:r>
          </a:p>
        </p:txBody>
      </p:sp>
      <p:sp>
        <p:nvSpPr>
          <p:cNvPr id="6" name="Rectangle 5">
            <a:extLst>
              <a:ext uri="{FF2B5EF4-FFF2-40B4-BE49-F238E27FC236}">
                <a16:creationId xmlns:a16="http://schemas.microsoft.com/office/drawing/2014/main" id="{5FE9AD41-4327-1A4E-9BFC-2697079C738A}"/>
              </a:ext>
            </a:extLst>
          </p:cNvPr>
          <p:cNvSpPr/>
          <p:nvPr/>
        </p:nvSpPr>
        <p:spPr>
          <a:xfrm>
            <a:off x="6422052" y="3738244"/>
            <a:ext cx="4604852" cy="243871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accent1"/>
              </a:solidFill>
            </a:endParaRPr>
          </a:p>
          <a:p>
            <a:endParaRPr lang="en-US" sz="2000" dirty="0">
              <a:solidFill>
                <a:schemeClr val="accent1"/>
              </a:solidFill>
            </a:endParaRPr>
          </a:p>
          <a:p>
            <a:endParaRPr lang="en-US" sz="2000" dirty="0">
              <a:solidFill>
                <a:schemeClr val="accent1"/>
              </a:solidFill>
            </a:endParaRPr>
          </a:p>
          <a:p>
            <a:r>
              <a:rPr lang="en-US" sz="2000" dirty="0">
                <a:solidFill>
                  <a:schemeClr val="accent1"/>
                </a:solidFill>
              </a:rPr>
              <a:t>Given a Boolean formula of the form “at least one of three must be true”, determine if a setting of variables can make the whole formula true.</a:t>
            </a:r>
          </a:p>
        </p:txBody>
      </p:sp>
      <p:sp>
        <p:nvSpPr>
          <p:cNvPr id="7" name="Rectangle 6">
            <a:extLst>
              <a:ext uri="{FF2B5EF4-FFF2-40B4-BE49-F238E27FC236}">
                <a16:creationId xmlns:a16="http://schemas.microsoft.com/office/drawing/2014/main" id="{6F3C58F8-7D25-5445-A84B-3796815B4023}"/>
              </a:ext>
            </a:extLst>
          </p:cNvPr>
          <p:cNvSpPr/>
          <p:nvPr/>
        </p:nvSpPr>
        <p:spPr>
          <a:xfrm>
            <a:off x="6434582" y="3738243"/>
            <a:ext cx="4604852" cy="909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3-SAT</a:t>
            </a:r>
          </a:p>
        </p:txBody>
      </p:sp>
    </p:spTree>
    <p:extLst>
      <p:ext uri="{BB962C8B-B14F-4D97-AF65-F5344CB8AC3E}">
        <p14:creationId xmlns:p14="http://schemas.microsoft.com/office/powerpoint/2010/main" val="1903724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9089-27C9-CF4B-9A91-58B8C3574536}"/>
              </a:ext>
            </a:extLst>
          </p:cNvPr>
          <p:cNvSpPr>
            <a:spLocks noGrp="1"/>
          </p:cNvSpPr>
          <p:nvPr>
            <p:ph type="title"/>
          </p:nvPr>
        </p:nvSpPr>
        <p:spPr/>
        <p:txBody>
          <a:bodyPr/>
          <a:lstStyle/>
          <a:p>
            <a:r>
              <a:rPr lang="en-US" dirty="0"/>
              <a:t>NP-complete</a:t>
            </a:r>
          </a:p>
        </p:txBody>
      </p:sp>
      <p:sp>
        <p:nvSpPr>
          <p:cNvPr id="3" name="Content Placeholder 2">
            <a:extLst>
              <a:ext uri="{FF2B5EF4-FFF2-40B4-BE49-F238E27FC236}">
                <a16:creationId xmlns:a16="http://schemas.microsoft.com/office/drawing/2014/main" id="{4740CA33-FC5E-914E-8599-FFFC88058B5C}"/>
              </a:ext>
            </a:extLst>
          </p:cNvPr>
          <p:cNvSpPr>
            <a:spLocks noGrp="1"/>
          </p:cNvSpPr>
          <p:nvPr>
            <p:ph idx="1"/>
          </p:nvPr>
        </p:nvSpPr>
        <p:spPr>
          <a:xfrm>
            <a:off x="838200" y="1219200"/>
            <a:ext cx="10515600" cy="4805363"/>
          </a:xfrm>
        </p:spPr>
        <p:txBody>
          <a:bodyPr/>
          <a:lstStyle/>
          <a:p>
            <a:pPr marL="0" indent="0">
              <a:buNone/>
            </a:pPr>
            <a:r>
              <a:rPr lang="en-US" dirty="0"/>
              <a:t>If you find an efficient algorithm for an NP-complete problem, you have an efficient algorithm for </a:t>
            </a:r>
            <a:r>
              <a:rPr lang="en-US" b="1" dirty="0"/>
              <a:t>every </a:t>
            </a:r>
            <a:r>
              <a:rPr lang="en-US" dirty="0"/>
              <a:t>problem in NP.</a:t>
            </a:r>
          </a:p>
          <a:p>
            <a:pPr marL="0" indent="0">
              <a:buNone/>
            </a:pPr>
            <a:r>
              <a:rPr lang="en-US" dirty="0"/>
              <a:t>Started  with Cook-Levin Theorem (1971) that proved that SAT (general version of 3-SAT) is NP-complete. A year later…</a:t>
            </a:r>
          </a:p>
        </p:txBody>
      </p:sp>
      <p:pic>
        <p:nvPicPr>
          <p:cNvPr id="4" name="Picture 3">
            <a:extLst>
              <a:ext uri="{FF2B5EF4-FFF2-40B4-BE49-F238E27FC236}">
                <a16:creationId xmlns:a16="http://schemas.microsoft.com/office/drawing/2014/main" id="{6EB35204-B9C5-3C46-8973-5E078510BEF8}"/>
              </a:ext>
            </a:extLst>
          </p:cNvPr>
          <p:cNvPicPr>
            <a:picLocks noChangeAspect="1"/>
          </p:cNvPicPr>
          <p:nvPr/>
        </p:nvPicPr>
        <p:blipFill>
          <a:blip r:embed="rId2"/>
          <a:stretch>
            <a:fillRect/>
          </a:stretch>
        </p:blipFill>
        <p:spPr>
          <a:xfrm>
            <a:off x="1185672" y="3006030"/>
            <a:ext cx="9482692" cy="3781168"/>
          </a:xfrm>
          <a:prstGeom prst="rect">
            <a:avLst/>
          </a:prstGeom>
        </p:spPr>
      </p:pic>
    </p:spTree>
    <p:extLst>
      <p:ext uri="{BB962C8B-B14F-4D97-AF65-F5344CB8AC3E}">
        <p14:creationId xmlns:p14="http://schemas.microsoft.com/office/powerpoint/2010/main" val="2186047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94F5-AEA3-E142-9810-E3502A872544}"/>
              </a:ext>
            </a:extLst>
          </p:cNvPr>
          <p:cNvSpPr>
            <a:spLocks noGrp="1"/>
          </p:cNvSpPr>
          <p:nvPr>
            <p:ph type="title"/>
          </p:nvPr>
        </p:nvSpPr>
        <p:spPr/>
        <p:txBody>
          <a:bodyPr/>
          <a:lstStyle/>
          <a:p>
            <a:r>
              <a:rPr lang="en-US" dirty="0"/>
              <a:t>NP-complete </a:t>
            </a:r>
          </a:p>
        </p:txBody>
      </p:sp>
      <p:sp>
        <p:nvSpPr>
          <p:cNvPr id="3" name="Content Placeholder 2">
            <a:extLst>
              <a:ext uri="{FF2B5EF4-FFF2-40B4-BE49-F238E27FC236}">
                <a16:creationId xmlns:a16="http://schemas.microsoft.com/office/drawing/2014/main" id="{5F840931-6E0D-AD46-9260-73B34CF2D884}"/>
              </a:ext>
            </a:extLst>
          </p:cNvPr>
          <p:cNvSpPr>
            <a:spLocks noGrp="1"/>
          </p:cNvSpPr>
          <p:nvPr>
            <p:ph idx="1"/>
          </p:nvPr>
        </p:nvSpPr>
        <p:spPr/>
        <p:txBody>
          <a:bodyPr/>
          <a:lstStyle/>
          <a:p>
            <a:pPr marL="0" indent="0">
              <a:buNone/>
            </a:pPr>
            <a:r>
              <a:rPr lang="en-US" dirty="0"/>
              <a:t>But wait! There’s more!</a:t>
            </a:r>
          </a:p>
          <a:p>
            <a:pPr marL="0" indent="0">
              <a:buNone/>
            </a:pPr>
            <a:endParaRPr lang="en-US" dirty="0"/>
          </a:p>
          <a:p>
            <a:pPr marL="0" indent="0">
              <a:buNone/>
            </a:pPr>
            <a:r>
              <a:rPr lang="en-US" dirty="0"/>
              <a:t>By 1979, at least 300 problems had been proven NP-complete.</a:t>
            </a:r>
          </a:p>
          <a:p>
            <a:pPr marL="0" indent="0">
              <a:buNone/>
            </a:pPr>
            <a:endParaRPr lang="en-US" dirty="0"/>
          </a:p>
          <a:p>
            <a:pPr marL="0" indent="0">
              <a:buNone/>
            </a:pPr>
            <a:r>
              <a:rPr lang="en-US" dirty="0" err="1"/>
              <a:t>Garey</a:t>
            </a:r>
            <a:r>
              <a:rPr lang="en-US" dirty="0"/>
              <a:t> and Johnson wrote a textbook with 100 pages listing known NP-complete problems. </a:t>
            </a:r>
          </a:p>
          <a:p>
            <a:pPr marL="0" indent="0">
              <a:buNone/>
            </a:pPr>
            <a:endParaRPr lang="en-US" dirty="0"/>
          </a:p>
          <a:p>
            <a:pPr marL="0" indent="0">
              <a:buNone/>
            </a:pPr>
            <a:r>
              <a:rPr lang="en-US" dirty="0"/>
              <a:t>No one has made a super comprehensive list since, but there are literally thousands and there are new ones found each year.</a:t>
            </a:r>
          </a:p>
        </p:txBody>
      </p:sp>
    </p:spTree>
    <p:extLst>
      <p:ext uri="{BB962C8B-B14F-4D97-AF65-F5344CB8AC3E}">
        <p14:creationId xmlns:p14="http://schemas.microsoft.com/office/powerpoint/2010/main" val="1256101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094F-1F84-634A-A74D-1D92C30B1C01}"/>
              </a:ext>
            </a:extLst>
          </p:cNvPr>
          <p:cNvSpPr>
            <a:spLocks noGrp="1"/>
          </p:cNvSpPr>
          <p:nvPr>
            <p:ph type="title"/>
          </p:nvPr>
        </p:nvSpPr>
        <p:spPr/>
        <p:txBody>
          <a:bodyPr/>
          <a:lstStyle/>
          <a:p>
            <a:r>
              <a:rPr lang="en-US" dirty="0"/>
              <a:t>NP-Hard</a:t>
            </a:r>
          </a:p>
        </p:txBody>
      </p:sp>
      <p:sp>
        <p:nvSpPr>
          <p:cNvPr id="3" name="Content Placeholder 2">
            <a:extLst>
              <a:ext uri="{FF2B5EF4-FFF2-40B4-BE49-F238E27FC236}">
                <a16:creationId xmlns:a16="http://schemas.microsoft.com/office/drawing/2014/main" id="{A1D4DD76-D279-5446-99DB-BB095D82B368}"/>
              </a:ext>
            </a:extLst>
          </p:cNvPr>
          <p:cNvSpPr>
            <a:spLocks noGrp="1"/>
          </p:cNvSpPr>
          <p:nvPr>
            <p:ph idx="1"/>
          </p:nvPr>
        </p:nvSpPr>
        <p:spPr/>
        <p:txBody>
          <a:bodyPr>
            <a:normAutofit fontScale="850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NP-hard are the problems that are “at least as hard as the hardest problems in NP”.</a:t>
            </a:r>
          </a:p>
          <a:p>
            <a:pPr lvl="1"/>
            <a:r>
              <a:rPr lang="en-US" dirty="0"/>
              <a:t>NP-complete = NP and NP-hard.</a:t>
            </a:r>
          </a:p>
          <a:p>
            <a:pPr marL="0" indent="0">
              <a:buNone/>
            </a:pPr>
            <a:endParaRPr lang="en-US" dirty="0"/>
          </a:p>
          <a:p>
            <a:pPr marL="0" indent="0">
              <a:buNone/>
            </a:pPr>
            <a:r>
              <a:rPr lang="en-US" dirty="0"/>
              <a:t>Many problems that are in NP-hard that aren’t in NP (i.e. no efficient verification). The edges of NP-hard is the “there be dragons” of our problem space.</a:t>
            </a:r>
          </a:p>
          <a:p>
            <a:pPr lvl="1"/>
            <a:r>
              <a:rPr lang="en-US" dirty="0"/>
              <a:t>Determining if you can win a game of n x n chess (really hard).</a:t>
            </a:r>
          </a:p>
          <a:p>
            <a:pPr lvl="1"/>
            <a:r>
              <a:rPr lang="en-US" dirty="0"/>
              <a:t>Determining if your P2 code is stuck in an infinite loop or just taking a long time to run (undecidable).</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6225CDD3-A576-2143-9BC4-C81BAC846FA3}"/>
              </a:ext>
            </a:extLst>
          </p:cNvPr>
          <p:cNvSpPr/>
          <p:nvPr/>
        </p:nvSpPr>
        <p:spPr>
          <a:xfrm>
            <a:off x="849970" y="1219200"/>
            <a:ext cx="10491300" cy="204552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accent1"/>
              </a:solidFill>
            </a:endParaRPr>
          </a:p>
          <a:p>
            <a:r>
              <a:rPr lang="en-US" sz="2000" dirty="0">
                <a:solidFill>
                  <a:schemeClr val="accent1"/>
                </a:solidFill>
              </a:rPr>
              <a:t>Problem B is NP-complete if:</a:t>
            </a:r>
          </a:p>
          <a:p>
            <a:pPr marL="342900" indent="-342900">
              <a:buFont typeface="Arial" panose="020B0604020202020204" pitchFamily="34" charset="0"/>
              <a:buChar char="•"/>
            </a:pPr>
            <a:r>
              <a:rPr lang="en-US" sz="2000" dirty="0">
                <a:solidFill>
                  <a:schemeClr val="accent1"/>
                </a:solidFill>
              </a:rPr>
              <a:t>For all problems A in NP, A reduces to B in polynomial time</a:t>
            </a:r>
          </a:p>
        </p:txBody>
      </p:sp>
      <p:sp>
        <p:nvSpPr>
          <p:cNvPr id="5" name="Rectangle 4">
            <a:extLst>
              <a:ext uri="{FF2B5EF4-FFF2-40B4-BE49-F238E27FC236}">
                <a16:creationId xmlns:a16="http://schemas.microsoft.com/office/drawing/2014/main" id="{CCBC546A-E6F3-104F-8E8E-4B1C250DDC20}"/>
              </a:ext>
            </a:extLst>
          </p:cNvPr>
          <p:cNvSpPr/>
          <p:nvPr/>
        </p:nvSpPr>
        <p:spPr>
          <a:xfrm>
            <a:off x="862500" y="1219200"/>
            <a:ext cx="10491300" cy="762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Tree>
    <p:extLst>
      <p:ext uri="{BB962C8B-B14F-4D97-AF65-F5344CB8AC3E}">
        <p14:creationId xmlns:p14="http://schemas.microsoft.com/office/powerpoint/2010/main" val="2436968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3890-44D2-CE42-90A7-8D4A063A0686}"/>
              </a:ext>
            </a:extLst>
          </p:cNvPr>
          <p:cNvSpPr>
            <a:spLocks noGrp="1"/>
          </p:cNvSpPr>
          <p:nvPr>
            <p:ph type="title"/>
          </p:nvPr>
        </p:nvSpPr>
        <p:spPr/>
        <p:txBody>
          <a:bodyPr/>
          <a:lstStyle/>
          <a:p>
            <a:r>
              <a:rPr lang="en-US" dirty="0" err="1"/>
              <a:t>WorldView</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44ACEF9-FFC5-7747-B2D4-E35DD7280C5F}"/>
                  </a:ext>
                </a:extLst>
              </p:cNvPr>
              <p:cNvSpPr>
                <a:spLocks noGrp="1"/>
              </p:cNvSpPr>
              <p:nvPr>
                <p:ph idx="1"/>
              </p:nvPr>
            </p:nvSpPr>
            <p:spPr/>
            <p:txBody>
              <a:bodyPr/>
              <a:lstStyle/>
              <a:p>
                <a:pPr marL="0" indent="0">
                  <a:buNone/>
                </a:pPr>
                <a:r>
                  <a:rPr lang="en-US" dirty="0"/>
                  <a:t>If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(what we think)                           If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a:t>
                </a:r>
              </a:p>
            </p:txBody>
          </p:sp>
        </mc:Choice>
        <mc:Fallback>
          <p:sp>
            <p:nvSpPr>
              <p:cNvPr id="3" name="Content Placeholder 2">
                <a:extLst>
                  <a:ext uri="{FF2B5EF4-FFF2-40B4-BE49-F238E27FC236}">
                    <a16:creationId xmlns:a16="http://schemas.microsoft.com/office/drawing/2014/main" id="{D44ACEF9-FFC5-7747-B2D4-E35DD7280C5F}"/>
                  </a:ext>
                </a:extLst>
              </p:cNvPr>
              <p:cNvSpPr>
                <a:spLocks noGrp="1" noRot="1" noChangeAspect="1" noMove="1" noResize="1" noEditPoints="1" noAdjustHandles="1" noChangeArrowheads="1" noChangeShapeType="1" noTextEdit="1"/>
              </p:cNvSpPr>
              <p:nvPr>
                <p:ph idx="1"/>
              </p:nvPr>
            </p:nvSpPr>
            <p:spPr>
              <a:blipFill>
                <a:blip r:embed="rId2"/>
                <a:stretch>
                  <a:fillRect l="-1206" t="-237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4EF2F72-C229-5D42-A47D-A563CF482AE8}"/>
              </a:ext>
            </a:extLst>
          </p:cNvPr>
          <p:cNvPicPr>
            <a:picLocks noChangeAspect="1"/>
          </p:cNvPicPr>
          <p:nvPr/>
        </p:nvPicPr>
        <p:blipFill>
          <a:blip r:embed="rId3"/>
          <a:stretch>
            <a:fillRect/>
          </a:stretch>
        </p:blipFill>
        <p:spPr>
          <a:xfrm>
            <a:off x="640080" y="2231135"/>
            <a:ext cx="5098810" cy="3086291"/>
          </a:xfrm>
          <a:prstGeom prst="rect">
            <a:avLst/>
          </a:prstGeom>
        </p:spPr>
      </p:pic>
      <p:pic>
        <p:nvPicPr>
          <p:cNvPr id="5" name="Picture 4">
            <a:extLst>
              <a:ext uri="{FF2B5EF4-FFF2-40B4-BE49-F238E27FC236}">
                <a16:creationId xmlns:a16="http://schemas.microsoft.com/office/drawing/2014/main" id="{44A57A7F-3A0E-DB42-A13A-5E5733348AB3}"/>
              </a:ext>
            </a:extLst>
          </p:cNvPr>
          <p:cNvPicPr>
            <a:picLocks noChangeAspect="1"/>
          </p:cNvPicPr>
          <p:nvPr/>
        </p:nvPicPr>
        <p:blipFill>
          <a:blip r:embed="rId4"/>
          <a:stretch>
            <a:fillRect/>
          </a:stretch>
        </p:blipFill>
        <p:spPr>
          <a:xfrm>
            <a:off x="6617704" y="2006901"/>
            <a:ext cx="5497588" cy="2844197"/>
          </a:xfrm>
          <a:prstGeom prst="rect">
            <a:avLst/>
          </a:prstGeom>
        </p:spPr>
      </p:pic>
      <p:cxnSp>
        <p:nvCxnSpPr>
          <p:cNvPr id="7" name="Straight Connector 6">
            <a:extLst>
              <a:ext uri="{FF2B5EF4-FFF2-40B4-BE49-F238E27FC236}">
                <a16:creationId xmlns:a16="http://schemas.microsoft.com/office/drawing/2014/main" id="{4B7D68DC-6991-E94D-AFAF-C0998B15BE0C}"/>
              </a:ext>
            </a:extLst>
          </p:cNvPr>
          <p:cNvCxnSpPr>
            <a:stCxn id="3" idx="0"/>
            <a:endCxn id="3" idx="2"/>
          </p:cNvCxnSpPr>
          <p:nvPr/>
        </p:nvCxnSpPr>
        <p:spPr>
          <a:xfrm>
            <a:off x="6096000" y="1371600"/>
            <a:ext cx="0" cy="480536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980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66A0-5F7E-014B-9280-3E60035D0C06}"/>
              </a:ext>
            </a:extLst>
          </p:cNvPr>
          <p:cNvSpPr>
            <a:spLocks noGrp="1"/>
          </p:cNvSpPr>
          <p:nvPr>
            <p:ph type="title"/>
          </p:nvPr>
        </p:nvSpPr>
        <p:spPr/>
        <p:txBody>
          <a:bodyPr/>
          <a:lstStyle/>
          <a:p>
            <a:r>
              <a:rPr lang="en-US" dirty="0"/>
              <a:t>NP-complete in Practice</a:t>
            </a:r>
          </a:p>
        </p:txBody>
      </p:sp>
      <p:sp>
        <p:nvSpPr>
          <p:cNvPr id="3" name="Content Placeholder 2">
            <a:extLst>
              <a:ext uri="{FF2B5EF4-FFF2-40B4-BE49-F238E27FC236}">
                <a16:creationId xmlns:a16="http://schemas.microsoft.com/office/drawing/2014/main" id="{4503872A-E219-6543-96DF-7DDEA971E10B}"/>
              </a:ext>
            </a:extLst>
          </p:cNvPr>
          <p:cNvSpPr>
            <a:spLocks noGrp="1"/>
          </p:cNvSpPr>
          <p:nvPr>
            <p:ph idx="1"/>
          </p:nvPr>
        </p:nvSpPr>
        <p:spPr/>
        <p:txBody>
          <a:bodyPr/>
          <a:lstStyle/>
          <a:p>
            <a:pPr marL="0" indent="0">
              <a:buNone/>
            </a:pPr>
            <a:r>
              <a:rPr lang="en-US" dirty="0"/>
              <a:t>Since it’s unlikely that P = NP, if you know your problem is NP-complete you likely can’t solve it efficiently. Three common options:</a:t>
            </a:r>
          </a:p>
          <a:p>
            <a:pPr marL="514350" indent="-514350">
              <a:buFont typeface="+mj-lt"/>
              <a:buAutoNum type="arabicPeriod"/>
            </a:pPr>
            <a:r>
              <a:rPr lang="en-US" dirty="0"/>
              <a:t>Maybe it’s a special case we understand better. </a:t>
            </a:r>
          </a:p>
          <a:p>
            <a:pPr lvl="1"/>
            <a:r>
              <a:rPr lang="en-US" dirty="0"/>
              <a:t>While SAT is NP-complete, 2-SAT is not!</a:t>
            </a:r>
          </a:p>
          <a:p>
            <a:pPr marL="514350" indent="-514350">
              <a:buFont typeface="+mj-lt"/>
              <a:buAutoNum type="arabicPeriod"/>
            </a:pPr>
            <a:r>
              <a:rPr lang="en-US" dirty="0"/>
              <a:t>Even if a problem is NP-complete, ”nice” instances might exist that can be solved quickly.</a:t>
            </a:r>
          </a:p>
          <a:p>
            <a:pPr lvl="1"/>
            <a:r>
              <a:rPr lang="en-US" dirty="0"/>
              <a:t>Common: Reduce your problem to a SAT instance and us a SAT-solver to help you solve it quickly (worst case, still might be exponential)</a:t>
            </a:r>
          </a:p>
          <a:p>
            <a:pPr marL="514350" indent="-514350">
              <a:buFont typeface="+mj-lt"/>
              <a:buAutoNum type="arabicPeriod"/>
            </a:pPr>
            <a:r>
              <a:rPr lang="en-US" dirty="0"/>
              <a:t>Approximation Algorithms: Just like with TSP, make an efficient algorithm that can approximately compute an answer if only an approximate guess is good enough.</a:t>
            </a:r>
          </a:p>
        </p:txBody>
      </p:sp>
    </p:spTree>
    <p:extLst>
      <p:ext uri="{BB962C8B-B14F-4D97-AF65-F5344CB8AC3E}">
        <p14:creationId xmlns:p14="http://schemas.microsoft.com/office/powerpoint/2010/main" val="3083631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476C-DBFF-0D48-805A-71545D05B3E8}"/>
              </a:ext>
            </a:extLst>
          </p:cNvPr>
          <p:cNvSpPr>
            <a:spLocks noGrp="1"/>
          </p:cNvSpPr>
          <p:nvPr>
            <p:ph type="title"/>
          </p:nvPr>
        </p:nvSpPr>
        <p:spPr/>
        <p:txBody>
          <a:bodyPr/>
          <a:lstStyle/>
          <a:p>
            <a:r>
              <a:rPr lang="en-US" dirty="0"/>
              <a:t>2-SAT</a:t>
            </a:r>
          </a:p>
        </p:txBody>
      </p:sp>
      <p:sp>
        <p:nvSpPr>
          <p:cNvPr id="3" name="Content Placeholder 2">
            <a:extLst>
              <a:ext uri="{FF2B5EF4-FFF2-40B4-BE49-F238E27FC236}">
                <a16:creationId xmlns:a16="http://schemas.microsoft.com/office/drawing/2014/main" id="{FA9C2E8D-72CF-4946-A4F1-B5ED13686E7D}"/>
              </a:ext>
            </a:extLst>
          </p:cNvPr>
          <p:cNvSpPr>
            <a:spLocks noGrp="1"/>
          </p:cNvSpPr>
          <p:nvPr>
            <p:ph idx="1"/>
          </p:nvPr>
        </p:nvSpPr>
        <p:spPr/>
        <p:txBody>
          <a:bodyPr>
            <a:normAutofit lnSpcReduction="10000"/>
          </a:bodyPr>
          <a:lstStyle/>
          <a:p>
            <a:pPr marL="0" indent="0">
              <a:buNone/>
            </a:pPr>
            <a:r>
              <a:rPr lang="en-US" dirty="0"/>
              <a:t>Given a Boolean formula over Boolean variables</a:t>
            </a:r>
          </a:p>
          <a:p>
            <a:pPr marL="0" indent="0" algn="ctr">
              <a:buNone/>
            </a:pPr>
            <a:r>
              <a:rPr lang="en-US" dirty="0">
                <a:latin typeface="Consolas" panose="020B0609020204030204" pitchFamily="49" charset="0"/>
                <a:cs typeface="Consolas" panose="020B0609020204030204" pitchFamily="49" charset="0"/>
              </a:rPr>
              <a:t>(A || !B) &amp;&amp; (!A || B) &amp;&amp; (!A || !B) &amp;&amp; (A || !C)</a:t>
            </a:r>
          </a:p>
          <a:p>
            <a:pPr marL="0" indent="0">
              <a:buNone/>
            </a:pPr>
            <a:endParaRPr lang="en-US" dirty="0"/>
          </a:p>
          <a:p>
            <a:pPr marL="0" indent="0">
              <a:buNone/>
            </a:pPr>
            <a:r>
              <a:rPr lang="en-US" dirty="0"/>
              <a:t>Is there a setting of these variables to make this formula true?</a:t>
            </a:r>
          </a:p>
          <a:p>
            <a:pPr lvl="1"/>
            <a:r>
              <a:rPr lang="en-US" dirty="0"/>
              <a:t>Called a </a:t>
            </a:r>
            <a:r>
              <a:rPr lang="en-US" b="1" dirty="0"/>
              <a:t>satisfiability problem</a:t>
            </a:r>
            <a:r>
              <a:rPr lang="en-US" dirty="0"/>
              <a:t>.</a:t>
            </a:r>
          </a:p>
          <a:p>
            <a:pPr marL="0" indent="0">
              <a:buNone/>
            </a:pPr>
            <a:endParaRPr lang="en-US" dirty="0"/>
          </a:p>
          <a:p>
            <a:pPr marL="0" indent="0">
              <a:buNone/>
            </a:pPr>
            <a:r>
              <a:rPr lang="en-US" dirty="0"/>
              <a:t>2-SAT is a specific satisfiability problem where each part of the formula uses at most 2 terms.</a:t>
            </a:r>
          </a:p>
          <a:p>
            <a:pPr marL="0" indent="0">
              <a:buNone/>
            </a:pPr>
            <a:endParaRPr lang="en-US" dirty="0"/>
          </a:p>
          <a:p>
            <a:pPr marL="0" indent="0">
              <a:buNone/>
            </a:pPr>
            <a:r>
              <a:rPr lang="en-US" b="1" i="1" dirty="0"/>
              <a:t>Fact: </a:t>
            </a:r>
            <a:r>
              <a:rPr lang="en-US" dirty="0"/>
              <a:t>There is an efficient algorithm to solve 2-SAT.</a:t>
            </a:r>
            <a:endParaRPr lang="en-US" b="1" i="1" dirty="0"/>
          </a:p>
        </p:txBody>
      </p:sp>
    </p:spTree>
    <p:extLst>
      <p:ext uri="{BB962C8B-B14F-4D97-AF65-F5344CB8AC3E}">
        <p14:creationId xmlns:p14="http://schemas.microsoft.com/office/powerpoint/2010/main" val="23192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53E5-B627-2448-AF36-C64809E39D64}"/>
              </a:ext>
            </a:extLst>
          </p:cNvPr>
          <p:cNvSpPr>
            <a:spLocks noGrp="1"/>
          </p:cNvSpPr>
          <p:nvPr>
            <p:ph type="title"/>
          </p:nvPr>
        </p:nvSpPr>
        <p:spPr/>
        <p:txBody>
          <a:bodyPr/>
          <a:lstStyle/>
          <a:p>
            <a:r>
              <a:rPr lang="en-US" dirty="0"/>
              <a:t>2-Coloring</a:t>
            </a:r>
          </a:p>
        </p:txBody>
      </p:sp>
      <p:sp>
        <p:nvSpPr>
          <p:cNvPr id="3" name="Content Placeholder 2">
            <a:extLst>
              <a:ext uri="{FF2B5EF4-FFF2-40B4-BE49-F238E27FC236}">
                <a16:creationId xmlns:a16="http://schemas.microsoft.com/office/drawing/2014/main" id="{4FD42F1E-2AC7-DB46-B884-DCAD4651DED6}"/>
              </a:ext>
            </a:extLst>
          </p:cNvPr>
          <p:cNvSpPr>
            <a:spLocks noGrp="1"/>
          </p:cNvSpPr>
          <p:nvPr>
            <p:ph idx="1"/>
          </p:nvPr>
        </p:nvSpPr>
        <p:spPr/>
        <p:txBody>
          <a:bodyPr/>
          <a:lstStyle/>
          <a:p>
            <a:pPr marL="0" indent="0">
              <a:buNone/>
            </a:pPr>
            <a:r>
              <a:rPr lang="en-US" dirty="0"/>
              <a:t>Given a graph, determine if it is possible to color the vertices such that no two vertices that share an edge have the same color.</a:t>
            </a:r>
          </a:p>
          <a:p>
            <a:pPr marL="0" indent="0">
              <a:buNone/>
            </a:pPr>
            <a:endParaRPr lang="en-US" dirty="0"/>
          </a:p>
          <a:p>
            <a:pPr marL="0" indent="0">
              <a:buNone/>
            </a:pPr>
            <a:endParaRPr lang="en-US" dirty="0"/>
          </a:p>
        </p:txBody>
      </p:sp>
      <p:sp>
        <p:nvSpPr>
          <p:cNvPr id="15" name="Oval 14">
            <a:extLst>
              <a:ext uri="{FF2B5EF4-FFF2-40B4-BE49-F238E27FC236}">
                <a16:creationId xmlns:a16="http://schemas.microsoft.com/office/drawing/2014/main" id="{769F5F26-724F-E04D-B23D-07D77A545024}"/>
              </a:ext>
            </a:extLst>
          </p:cNvPr>
          <p:cNvSpPr/>
          <p:nvPr/>
        </p:nvSpPr>
        <p:spPr>
          <a:xfrm>
            <a:off x="7329943" y="242846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16" name="Oval 15">
            <a:extLst>
              <a:ext uri="{FF2B5EF4-FFF2-40B4-BE49-F238E27FC236}">
                <a16:creationId xmlns:a16="http://schemas.microsoft.com/office/drawing/2014/main" id="{41E775A9-34FC-9149-B5A9-F927B65B9DB9}"/>
              </a:ext>
            </a:extLst>
          </p:cNvPr>
          <p:cNvSpPr/>
          <p:nvPr/>
        </p:nvSpPr>
        <p:spPr>
          <a:xfrm>
            <a:off x="8780065" y="364412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7" name="Oval 16">
            <a:extLst>
              <a:ext uri="{FF2B5EF4-FFF2-40B4-BE49-F238E27FC236}">
                <a16:creationId xmlns:a16="http://schemas.microsoft.com/office/drawing/2014/main" id="{D97A3DB4-8867-9F4E-84CF-8778A6D1AEE4}"/>
              </a:ext>
            </a:extLst>
          </p:cNvPr>
          <p:cNvSpPr/>
          <p:nvPr/>
        </p:nvSpPr>
        <p:spPr>
          <a:xfrm>
            <a:off x="10725498" y="331977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8" name="Oval 17">
            <a:extLst>
              <a:ext uri="{FF2B5EF4-FFF2-40B4-BE49-F238E27FC236}">
                <a16:creationId xmlns:a16="http://schemas.microsoft.com/office/drawing/2014/main" id="{66963D1E-7B31-5148-8EB1-A53D6CA583AD}"/>
              </a:ext>
            </a:extLst>
          </p:cNvPr>
          <p:cNvSpPr/>
          <p:nvPr/>
        </p:nvSpPr>
        <p:spPr>
          <a:xfrm>
            <a:off x="6401334" y="355794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9" name="Oval 18">
            <a:extLst>
              <a:ext uri="{FF2B5EF4-FFF2-40B4-BE49-F238E27FC236}">
                <a16:creationId xmlns:a16="http://schemas.microsoft.com/office/drawing/2014/main" id="{1ACBAD9F-A69B-F347-8B2A-FB0CCB186293}"/>
              </a:ext>
            </a:extLst>
          </p:cNvPr>
          <p:cNvSpPr/>
          <p:nvPr/>
        </p:nvSpPr>
        <p:spPr>
          <a:xfrm>
            <a:off x="9026842" y="234700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20" name="Straight Arrow Connector 19">
            <a:extLst>
              <a:ext uri="{FF2B5EF4-FFF2-40B4-BE49-F238E27FC236}">
                <a16:creationId xmlns:a16="http://schemas.microsoft.com/office/drawing/2014/main" id="{DBEFC57A-12F4-C64A-9406-A16F8A4295E9}"/>
              </a:ext>
            </a:extLst>
          </p:cNvPr>
          <p:cNvCxnSpPr>
            <a:endCxn id="15" idx="5"/>
          </p:cNvCxnSpPr>
          <p:nvPr/>
        </p:nvCxnSpPr>
        <p:spPr>
          <a:xfrm flipH="1" flipV="1">
            <a:off x="7976633" y="307515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3E96BC-5C34-7140-96CF-A4F1A1806DBC}"/>
              </a:ext>
            </a:extLst>
          </p:cNvPr>
          <p:cNvCxnSpPr>
            <a:stCxn id="18" idx="6"/>
          </p:cNvCxnSpPr>
          <p:nvPr/>
        </p:nvCxnSpPr>
        <p:spPr>
          <a:xfrm flipV="1">
            <a:off x="7158979" y="2803004"/>
            <a:ext cx="1867863" cy="1133759"/>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0F380E2-8437-4C42-ADB4-F93FF27F160E}"/>
              </a:ext>
            </a:extLst>
          </p:cNvPr>
          <p:cNvCxnSpPr>
            <a:stCxn id="16" idx="6"/>
            <a:endCxn id="17" idx="2"/>
          </p:cNvCxnSpPr>
          <p:nvPr/>
        </p:nvCxnSpPr>
        <p:spPr>
          <a:xfrm flipV="1">
            <a:off x="9537710" y="369859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BBACFB2-2594-FB42-BEA1-5460D7173832}"/>
              </a:ext>
            </a:extLst>
          </p:cNvPr>
          <p:cNvCxnSpPr>
            <a:stCxn id="19" idx="4"/>
            <a:endCxn id="16" idx="0"/>
          </p:cNvCxnSpPr>
          <p:nvPr/>
        </p:nvCxnSpPr>
        <p:spPr>
          <a:xfrm flipH="1">
            <a:off x="9158888" y="3104646"/>
            <a:ext cx="246777" cy="53948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2E8BB38-1CBF-8C4E-BE14-B7FF65BC26D3}"/>
              </a:ext>
            </a:extLst>
          </p:cNvPr>
          <p:cNvCxnSpPr>
            <a:stCxn id="18" idx="7"/>
            <a:endCxn id="15" idx="3"/>
          </p:cNvCxnSpPr>
          <p:nvPr/>
        </p:nvCxnSpPr>
        <p:spPr>
          <a:xfrm flipV="1">
            <a:off x="7048024" y="307515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5" name="Smiley Face 24">
            <a:extLst>
              <a:ext uri="{FF2B5EF4-FFF2-40B4-BE49-F238E27FC236}">
                <a16:creationId xmlns:a16="http://schemas.microsoft.com/office/drawing/2014/main" id="{A253AB31-EFF1-B84C-8361-85268AC19BE9}"/>
              </a:ext>
            </a:extLst>
          </p:cNvPr>
          <p:cNvSpPr/>
          <p:nvPr/>
        </p:nvSpPr>
        <p:spPr>
          <a:xfrm>
            <a:off x="10104487" y="2418174"/>
            <a:ext cx="692477" cy="717755"/>
          </a:xfrm>
          <a:prstGeom prst="smileyFace">
            <a:avLst>
              <a:gd name="adj" fmla="val -465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7F3CCDA-D671-7147-8208-2F9F888D53C0}"/>
              </a:ext>
            </a:extLst>
          </p:cNvPr>
          <p:cNvSpPr/>
          <p:nvPr/>
        </p:nvSpPr>
        <p:spPr>
          <a:xfrm>
            <a:off x="1623327" y="2520556"/>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29" name="Oval 28">
            <a:extLst>
              <a:ext uri="{FF2B5EF4-FFF2-40B4-BE49-F238E27FC236}">
                <a16:creationId xmlns:a16="http://schemas.microsoft.com/office/drawing/2014/main" id="{A762E86C-8F68-FA4A-8E87-1B770A6D4318}"/>
              </a:ext>
            </a:extLst>
          </p:cNvPr>
          <p:cNvSpPr/>
          <p:nvPr/>
        </p:nvSpPr>
        <p:spPr>
          <a:xfrm>
            <a:off x="3073449" y="373621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0" name="Oval 29">
            <a:extLst>
              <a:ext uri="{FF2B5EF4-FFF2-40B4-BE49-F238E27FC236}">
                <a16:creationId xmlns:a16="http://schemas.microsoft.com/office/drawing/2014/main" id="{65772FED-CD44-3249-90CC-68C1B93E06FA}"/>
              </a:ext>
            </a:extLst>
          </p:cNvPr>
          <p:cNvSpPr/>
          <p:nvPr/>
        </p:nvSpPr>
        <p:spPr>
          <a:xfrm>
            <a:off x="5018882" y="3411863"/>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31" name="Oval 30">
            <a:extLst>
              <a:ext uri="{FF2B5EF4-FFF2-40B4-BE49-F238E27FC236}">
                <a16:creationId xmlns:a16="http://schemas.microsoft.com/office/drawing/2014/main" id="{5C448D28-3C38-7245-AA21-A357F540B8F5}"/>
              </a:ext>
            </a:extLst>
          </p:cNvPr>
          <p:cNvSpPr/>
          <p:nvPr/>
        </p:nvSpPr>
        <p:spPr>
          <a:xfrm>
            <a:off x="694718" y="3650029"/>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2" name="Oval 31">
            <a:extLst>
              <a:ext uri="{FF2B5EF4-FFF2-40B4-BE49-F238E27FC236}">
                <a16:creationId xmlns:a16="http://schemas.microsoft.com/office/drawing/2014/main" id="{E05AB889-71E5-6D42-82CA-C59AF3E12E9C}"/>
              </a:ext>
            </a:extLst>
          </p:cNvPr>
          <p:cNvSpPr/>
          <p:nvPr/>
        </p:nvSpPr>
        <p:spPr>
          <a:xfrm>
            <a:off x="3320226" y="243909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33" name="Straight Arrow Connector 32">
            <a:extLst>
              <a:ext uri="{FF2B5EF4-FFF2-40B4-BE49-F238E27FC236}">
                <a16:creationId xmlns:a16="http://schemas.microsoft.com/office/drawing/2014/main" id="{2821072D-F5C9-7D42-A5BD-DA1803ACDFD1}"/>
              </a:ext>
            </a:extLst>
          </p:cNvPr>
          <p:cNvCxnSpPr>
            <a:endCxn id="28" idx="5"/>
          </p:cNvCxnSpPr>
          <p:nvPr/>
        </p:nvCxnSpPr>
        <p:spPr>
          <a:xfrm flipH="1" flipV="1">
            <a:off x="2270017" y="3167246"/>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E245A27-8C97-2B44-A6B3-28F8914719D7}"/>
              </a:ext>
            </a:extLst>
          </p:cNvPr>
          <p:cNvCxnSpPr>
            <a:cxnSpLocks/>
            <a:stCxn id="28" idx="6"/>
          </p:cNvCxnSpPr>
          <p:nvPr/>
        </p:nvCxnSpPr>
        <p:spPr>
          <a:xfrm flipV="1">
            <a:off x="2380972" y="2895095"/>
            <a:ext cx="939254" cy="428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29FEA4C-BB63-6143-8C4D-63BCB544F5EA}"/>
              </a:ext>
            </a:extLst>
          </p:cNvPr>
          <p:cNvCxnSpPr>
            <a:stCxn id="29" idx="6"/>
            <a:endCxn id="30" idx="2"/>
          </p:cNvCxnSpPr>
          <p:nvPr/>
        </p:nvCxnSpPr>
        <p:spPr>
          <a:xfrm flipV="1">
            <a:off x="3831094" y="3790686"/>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1C07BB9-82E7-134B-AF09-DDFFC0762B8C}"/>
              </a:ext>
            </a:extLst>
          </p:cNvPr>
          <p:cNvCxnSpPr>
            <a:cxnSpLocks/>
            <a:stCxn id="31" idx="6"/>
            <a:endCxn id="29" idx="2"/>
          </p:cNvCxnSpPr>
          <p:nvPr/>
        </p:nvCxnSpPr>
        <p:spPr>
          <a:xfrm>
            <a:off x="1452363" y="4028852"/>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FD7C7A-FBEB-6E4E-9373-11BF5A053782}"/>
              </a:ext>
            </a:extLst>
          </p:cNvPr>
          <p:cNvCxnSpPr>
            <a:stCxn id="31" idx="7"/>
            <a:endCxn id="28" idx="3"/>
          </p:cNvCxnSpPr>
          <p:nvPr/>
        </p:nvCxnSpPr>
        <p:spPr>
          <a:xfrm flipV="1">
            <a:off x="1341408" y="3167246"/>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19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6BD1DF"/>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30"/>
                                        </p:tgtEl>
                                        <p:attrNameLst>
                                          <p:attrName>fillcolor</p:attrName>
                                        </p:attrNameLst>
                                      </p:cBhvr>
                                      <p:to>
                                        <a:srgbClr val="F6B9A2"/>
                                      </p:to>
                                    </p:animClr>
                                    <p:set>
                                      <p:cBhvr>
                                        <p:cTn id="13" dur="2000" fill="hold"/>
                                        <p:tgtEl>
                                          <p:spTgt spid="30"/>
                                        </p:tgtEl>
                                        <p:attrNameLst>
                                          <p:attrName>fill.type</p:attrName>
                                        </p:attrNameLst>
                                      </p:cBhvr>
                                      <p:to>
                                        <p:strVal val="solid"/>
                                      </p:to>
                                    </p:set>
                                    <p:set>
                                      <p:cBhvr>
                                        <p:cTn id="14" dur="2000" fill="hold"/>
                                        <p:tgtEl>
                                          <p:spTgt spid="30"/>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31"/>
                                        </p:tgtEl>
                                        <p:attrNameLst>
                                          <p:attrName>fillcolor</p:attrName>
                                        </p:attrNameLst>
                                      </p:cBhvr>
                                      <p:to>
                                        <a:srgbClr val="F6B9A2"/>
                                      </p:to>
                                    </p:animClr>
                                    <p:set>
                                      <p:cBhvr>
                                        <p:cTn id="17" dur="2000" fill="hold"/>
                                        <p:tgtEl>
                                          <p:spTgt spid="31"/>
                                        </p:tgtEl>
                                        <p:attrNameLst>
                                          <p:attrName>fill.type</p:attrName>
                                        </p:attrNameLst>
                                      </p:cBhvr>
                                      <p:to>
                                        <p:strVal val="solid"/>
                                      </p:to>
                                    </p:set>
                                    <p:set>
                                      <p:cBhvr>
                                        <p:cTn id="18" dur="2000" fill="hold"/>
                                        <p:tgtEl>
                                          <p:spTgt spid="31"/>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32"/>
                                        </p:tgtEl>
                                        <p:attrNameLst>
                                          <p:attrName>fillcolor</p:attrName>
                                        </p:attrNameLst>
                                      </p:cBhvr>
                                      <p:to>
                                        <a:srgbClr val="F6B9A2"/>
                                      </p:to>
                                    </p:animClr>
                                    <p:set>
                                      <p:cBhvr>
                                        <p:cTn id="21" dur="2000" fill="hold"/>
                                        <p:tgtEl>
                                          <p:spTgt spid="32"/>
                                        </p:tgtEl>
                                        <p:attrNameLst>
                                          <p:attrName>fill.type</p:attrName>
                                        </p:attrNameLst>
                                      </p:cBhvr>
                                      <p:to>
                                        <p:strVal val="solid"/>
                                      </p:to>
                                    </p:set>
                                    <p:set>
                                      <p:cBhvr>
                                        <p:cTn id="22" dur="2000" fill="hold"/>
                                        <p:tgtEl>
                                          <p:spTgt spid="32"/>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29"/>
                                        </p:tgtEl>
                                        <p:attrNameLst>
                                          <p:attrName>fillcolor</p:attrName>
                                        </p:attrNameLst>
                                      </p:cBhvr>
                                      <p:to>
                                        <a:srgbClr val="6BD1DF"/>
                                      </p:to>
                                    </p:animClr>
                                    <p:set>
                                      <p:cBhvr>
                                        <p:cTn id="27" dur="2000" fill="hold"/>
                                        <p:tgtEl>
                                          <p:spTgt spid="29"/>
                                        </p:tgtEl>
                                        <p:attrNameLst>
                                          <p:attrName>fill.type</p:attrName>
                                        </p:attrNameLst>
                                      </p:cBhvr>
                                      <p:to>
                                        <p:strVal val="solid"/>
                                      </p:to>
                                    </p:set>
                                    <p:set>
                                      <p:cBhvr>
                                        <p:cTn id="28" dur="2000" fill="hold"/>
                                        <p:tgtEl>
                                          <p:spTgt spid="29"/>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5"/>
                                        </p:tgtEl>
                                        <p:attrNameLst>
                                          <p:attrName>fillcolor</p:attrName>
                                        </p:attrNameLst>
                                      </p:cBhvr>
                                      <p:to>
                                        <a:srgbClr val="6BD1DF"/>
                                      </p:to>
                                    </p:animClr>
                                    <p:set>
                                      <p:cBhvr>
                                        <p:cTn id="55" dur="2000" fill="hold"/>
                                        <p:tgtEl>
                                          <p:spTgt spid="15"/>
                                        </p:tgtEl>
                                        <p:attrNameLst>
                                          <p:attrName>fill.type</p:attrName>
                                        </p:attrNameLst>
                                      </p:cBhvr>
                                      <p:to>
                                        <p:strVal val="solid"/>
                                      </p:to>
                                    </p:set>
                                    <p:set>
                                      <p:cBhvr>
                                        <p:cTn id="56" dur="2000" fill="hold"/>
                                        <p:tgtEl>
                                          <p:spTgt spid="15"/>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17"/>
                                        </p:tgtEl>
                                        <p:attrNameLst>
                                          <p:attrName>fillcolor</p:attrName>
                                        </p:attrNameLst>
                                      </p:cBhvr>
                                      <p:to>
                                        <a:srgbClr val="F6B9A2"/>
                                      </p:to>
                                    </p:animClr>
                                    <p:set>
                                      <p:cBhvr>
                                        <p:cTn id="61" dur="2000" fill="hold"/>
                                        <p:tgtEl>
                                          <p:spTgt spid="17"/>
                                        </p:tgtEl>
                                        <p:attrNameLst>
                                          <p:attrName>fill.type</p:attrName>
                                        </p:attrNameLst>
                                      </p:cBhvr>
                                      <p:to>
                                        <p:strVal val="solid"/>
                                      </p:to>
                                    </p:set>
                                    <p:set>
                                      <p:cBhvr>
                                        <p:cTn id="62" dur="2000" fill="hold"/>
                                        <p:tgtEl>
                                          <p:spTgt spid="17"/>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18"/>
                                        </p:tgtEl>
                                        <p:attrNameLst>
                                          <p:attrName>fillcolor</p:attrName>
                                        </p:attrNameLst>
                                      </p:cBhvr>
                                      <p:to>
                                        <a:srgbClr val="F6B9A2"/>
                                      </p:to>
                                    </p:animClr>
                                    <p:set>
                                      <p:cBhvr>
                                        <p:cTn id="65" dur="2000" fill="hold"/>
                                        <p:tgtEl>
                                          <p:spTgt spid="18"/>
                                        </p:tgtEl>
                                        <p:attrNameLst>
                                          <p:attrName>fill.type</p:attrName>
                                        </p:attrNameLst>
                                      </p:cBhvr>
                                      <p:to>
                                        <p:strVal val="solid"/>
                                      </p:to>
                                    </p:set>
                                    <p:set>
                                      <p:cBhvr>
                                        <p:cTn id="66" dur="2000" fill="hold"/>
                                        <p:tgtEl>
                                          <p:spTgt spid="18"/>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 presetClass="emph" presetSubtype="2" fill="hold" nodeType="clickEffect">
                                  <p:stCondLst>
                                    <p:cond delay="0"/>
                                  </p:stCondLst>
                                  <p:childTnLst>
                                    <p:animClr clrSpc="rgb" dir="cw">
                                      <p:cBhvr>
                                        <p:cTn id="70" dur="2000" fill="hold"/>
                                        <p:tgtEl>
                                          <p:spTgt spid="16"/>
                                        </p:tgtEl>
                                        <p:attrNameLst>
                                          <p:attrName>fillcolor</p:attrName>
                                        </p:attrNameLst>
                                      </p:cBhvr>
                                      <p:to>
                                        <a:srgbClr val="6BD1DF"/>
                                      </p:to>
                                    </p:animClr>
                                    <p:set>
                                      <p:cBhvr>
                                        <p:cTn id="71" dur="2000" fill="hold"/>
                                        <p:tgtEl>
                                          <p:spTgt spid="16"/>
                                        </p:tgtEl>
                                        <p:attrNameLst>
                                          <p:attrName>fill.type</p:attrName>
                                        </p:attrNameLst>
                                      </p:cBhvr>
                                      <p:to>
                                        <p:strVal val="solid"/>
                                      </p:to>
                                    </p:set>
                                    <p:set>
                                      <p:cBhvr>
                                        <p:cTn id="72" dur="2000" fill="hold"/>
                                        <p:tgtEl>
                                          <p:spTgt spid="16"/>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2000" fill="hold"/>
                                        <p:tgtEl>
                                          <p:spTgt spid="19"/>
                                        </p:tgtEl>
                                        <p:attrNameLst>
                                          <p:attrName>fillcolor</p:attrName>
                                        </p:attrNameLst>
                                      </p:cBhvr>
                                      <p:to>
                                        <a:srgbClr val="6BD1DF"/>
                                      </p:to>
                                    </p:animClr>
                                    <p:set>
                                      <p:cBhvr>
                                        <p:cTn id="75" dur="2000" fill="hold"/>
                                        <p:tgtEl>
                                          <p:spTgt spid="19"/>
                                        </p:tgtEl>
                                        <p:attrNameLst>
                                          <p:attrName>fill.type</p:attrName>
                                        </p:attrNameLst>
                                      </p:cBhvr>
                                      <p:to>
                                        <p:strVal val="solid"/>
                                      </p:to>
                                    </p:set>
                                    <p:set>
                                      <p:cBhvr>
                                        <p:cTn id="76" dur="2000" fill="hold"/>
                                        <p:tgtEl>
                                          <p:spTgt spid="19"/>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0ECF-0902-6F46-88E1-A4277C59D38F}"/>
              </a:ext>
            </a:extLst>
          </p:cNvPr>
          <p:cNvSpPr>
            <a:spLocks noGrp="1"/>
          </p:cNvSpPr>
          <p:nvPr>
            <p:ph type="title"/>
          </p:nvPr>
        </p:nvSpPr>
        <p:spPr/>
        <p:txBody>
          <a:bodyPr/>
          <a:lstStyle/>
          <a:p>
            <a:r>
              <a:rPr lang="en-US" dirty="0"/>
              <a:t>2-Coloring</a:t>
            </a:r>
          </a:p>
        </p:txBody>
      </p:sp>
      <p:sp>
        <p:nvSpPr>
          <p:cNvPr id="3" name="Content Placeholder 2">
            <a:extLst>
              <a:ext uri="{FF2B5EF4-FFF2-40B4-BE49-F238E27FC236}">
                <a16:creationId xmlns:a16="http://schemas.microsoft.com/office/drawing/2014/main" id="{3F457CC6-6B1B-5745-8BB8-192F90752FC4}"/>
              </a:ext>
            </a:extLst>
          </p:cNvPr>
          <p:cNvSpPr>
            <a:spLocks noGrp="1"/>
          </p:cNvSpPr>
          <p:nvPr>
            <p:ph idx="1"/>
          </p:nvPr>
        </p:nvSpPr>
        <p:spPr/>
        <p:txBody>
          <a:bodyPr/>
          <a:lstStyle/>
          <a:p>
            <a:pPr marL="0" indent="0">
              <a:buNone/>
            </a:pPr>
            <a:r>
              <a:rPr lang="en-US" dirty="0"/>
              <a:t>Why would we care about coloring a graph?</a:t>
            </a:r>
          </a:p>
          <a:p>
            <a:pPr lvl="1"/>
            <a:r>
              <a:rPr lang="en-US" dirty="0"/>
              <a:t>Need to divide vertices into two sets, and edges represent conflicts</a:t>
            </a:r>
          </a:p>
          <a:p>
            <a:pPr lvl="1"/>
            <a:endParaRPr lang="en-US" dirty="0"/>
          </a:p>
          <a:p>
            <a:pPr marL="0" indent="0">
              <a:buNone/>
            </a:pPr>
            <a:r>
              <a:rPr lang="en-US" dirty="0"/>
              <a:t>Could come up with a new algorithm to solve this problem (a modified BFS, a good exercise to try). Instead, let’s solve this with a </a:t>
            </a:r>
            <a:r>
              <a:rPr lang="en-US" b="1" dirty="0"/>
              <a:t>reduction</a:t>
            </a:r>
            <a:r>
              <a:rPr lang="en-US" dirty="0"/>
              <a:t>.</a:t>
            </a:r>
          </a:p>
          <a:p>
            <a:endParaRPr lang="en-US" dirty="0"/>
          </a:p>
          <a:p>
            <a:pPr marL="0" indent="0">
              <a:buNone/>
            </a:pPr>
            <a:endParaRPr lang="en-US" dirty="0"/>
          </a:p>
        </p:txBody>
      </p:sp>
      <p:sp>
        <p:nvSpPr>
          <p:cNvPr id="4" name="Rectangle 3">
            <a:extLst>
              <a:ext uri="{FF2B5EF4-FFF2-40B4-BE49-F238E27FC236}">
                <a16:creationId xmlns:a16="http://schemas.microsoft.com/office/drawing/2014/main" id="{F4106997-E123-204F-8465-B7A9D41D3BD8}"/>
              </a:ext>
            </a:extLst>
          </p:cNvPr>
          <p:cNvSpPr/>
          <p:nvPr/>
        </p:nvSpPr>
        <p:spPr>
          <a:xfrm>
            <a:off x="6806669" y="4431557"/>
            <a:ext cx="5185316" cy="22624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Reduce 2-Coloring to 2-SAT</a:t>
            </a:r>
          </a:p>
        </p:txBody>
      </p:sp>
      <p:sp>
        <p:nvSpPr>
          <p:cNvPr id="5" name="Oval 4">
            <a:extLst>
              <a:ext uri="{FF2B5EF4-FFF2-40B4-BE49-F238E27FC236}">
                <a16:creationId xmlns:a16="http://schemas.microsoft.com/office/drawing/2014/main" id="{E7ECFF57-D230-5147-BF8D-9634CA3FF999}"/>
              </a:ext>
            </a:extLst>
          </p:cNvPr>
          <p:cNvSpPr/>
          <p:nvPr/>
        </p:nvSpPr>
        <p:spPr>
          <a:xfrm>
            <a:off x="6236648" y="3991223"/>
            <a:ext cx="1480179" cy="1480179"/>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Big Idea</a:t>
            </a:r>
          </a:p>
        </p:txBody>
      </p:sp>
    </p:spTree>
    <p:extLst>
      <p:ext uri="{BB962C8B-B14F-4D97-AF65-F5344CB8AC3E}">
        <p14:creationId xmlns:p14="http://schemas.microsoft.com/office/powerpoint/2010/main" val="328306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17FC-F2AC-AA46-842E-0D7EC3FAB35A}"/>
              </a:ext>
            </a:extLst>
          </p:cNvPr>
          <p:cNvSpPr>
            <a:spLocks noGrp="1"/>
          </p:cNvSpPr>
          <p:nvPr>
            <p:ph type="title"/>
          </p:nvPr>
        </p:nvSpPr>
        <p:spPr/>
        <p:txBody>
          <a:bodyPr/>
          <a:lstStyle/>
          <a:p>
            <a:r>
              <a:rPr lang="en-US" i="1" dirty="0">
                <a:solidFill>
                  <a:schemeClr val="accent4"/>
                </a:solidFill>
              </a:rPr>
              <a:t>Review</a:t>
            </a:r>
            <a:r>
              <a:rPr lang="en-US" dirty="0"/>
              <a:t> Reductions</a:t>
            </a:r>
          </a:p>
        </p:txBody>
      </p:sp>
      <p:sp>
        <p:nvSpPr>
          <p:cNvPr id="3" name="Content Placeholder 2">
            <a:extLst>
              <a:ext uri="{FF2B5EF4-FFF2-40B4-BE49-F238E27FC236}">
                <a16:creationId xmlns:a16="http://schemas.microsoft.com/office/drawing/2014/main" id="{C46FB456-1143-9B4F-B898-1C2E81348D47}"/>
              </a:ext>
            </a:extLst>
          </p:cNvPr>
          <p:cNvSpPr>
            <a:spLocks noGrp="1"/>
          </p:cNvSpPr>
          <p:nvPr>
            <p:ph idx="1"/>
          </p:nvPr>
        </p:nvSpPr>
        <p:spPr>
          <a:xfrm>
            <a:off x="838200" y="1371600"/>
            <a:ext cx="6826405" cy="4805363"/>
          </a:xfrm>
        </p:spPr>
        <p:txBody>
          <a:bodyPr/>
          <a:lstStyle/>
          <a:p>
            <a:r>
              <a:rPr lang="en-US" dirty="0"/>
              <a:t>A </a:t>
            </a:r>
            <a:r>
              <a:rPr lang="en-US" b="1" dirty="0">
                <a:solidFill>
                  <a:schemeClr val="accent3"/>
                </a:solidFill>
              </a:rPr>
              <a:t>reduction</a:t>
            </a:r>
            <a:r>
              <a:rPr lang="en-US" dirty="0"/>
              <a:t> is a problem-solving strategy that involves using an algorithm for problem Q to solve a different problem P</a:t>
            </a:r>
          </a:p>
          <a:p>
            <a:pPr lvl="1"/>
            <a:r>
              <a:rPr lang="en-US" dirty="0"/>
              <a:t>Rather than modifying the algorithm for Q, we </a:t>
            </a:r>
            <a:r>
              <a:rPr lang="en-US" b="1" dirty="0"/>
              <a:t>modify the inputs/outputs </a:t>
            </a:r>
            <a:r>
              <a:rPr lang="en-US" dirty="0"/>
              <a:t>to make them compatible with Q!</a:t>
            </a:r>
          </a:p>
          <a:p>
            <a:pPr lvl="1"/>
            <a:r>
              <a:rPr lang="en-US" dirty="0"/>
              <a:t>“P reduces to Q”</a:t>
            </a:r>
          </a:p>
          <a:p>
            <a:pPr lvl="1"/>
            <a:endParaRPr lang="en-US" dirty="0"/>
          </a:p>
          <a:p>
            <a:pPr marL="457200" lvl="1" indent="0">
              <a:spcAft>
                <a:spcPts val="1200"/>
              </a:spcAft>
              <a:buNone/>
            </a:pPr>
            <a:r>
              <a:rPr lang="en-US" dirty="0"/>
              <a:t>1. Convert input for P into input for Q</a:t>
            </a:r>
          </a:p>
          <a:p>
            <a:pPr marL="457200" lvl="1" indent="0">
              <a:spcAft>
                <a:spcPts val="1200"/>
              </a:spcAft>
              <a:buNone/>
            </a:pPr>
            <a:r>
              <a:rPr lang="en-US" dirty="0"/>
              <a:t>2. Solve using algorithm for Q</a:t>
            </a:r>
          </a:p>
          <a:p>
            <a:pPr marL="457200" lvl="1" indent="0">
              <a:buNone/>
            </a:pPr>
            <a:r>
              <a:rPr lang="en-US" dirty="0"/>
              <a:t>3. Convert output from Q into output from P</a:t>
            </a:r>
          </a:p>
          <a:p>
            <a:pPr lvl="1"/>
            <a:endParaRPr lang="en-US" dirty="0"/>
          </a:p>
        </p:txBody>
      </p:sp>
      <p:sp>
        <p:nvSpPr>
          <p:cNvPr id="4" name="Rectangle 3">
            <a:extLst>
              <a:ext uri="{FF2B5EF4-FFF2-40B4-BE49-F238E27FC236}">
                <a16:creationId xmlns:a16="http://schemas.microsoft.com/office/drawing/2014/main" id="{B97BE7A9-A457-1443-A3C3-C66CE04E4BC7}"/>
              </a:ext>
            </a:extLst>
          </p:cNvPr>
          <p:cNvSpPr/>
          <p:nvPr/>
        </p:nvSpPr>
        <p:spPr>
          <a:xfrm>
            <a:off x="8631043" y="1902630"/>
            <a:ext cx="2902195" cy="3449654"/>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78544C12-A7CA-D241-95A1-456BDEB1F774}"/>
              </a:ext>
            </a:extLst>
          </p:cNvPr>
          <p:cNvSpPr/>
          <p:nvPr/>
        </p:nvSpPr>
        <p:spPr>
          <a:xfrm>
            <a:off x="10533377" y="2498916"/>
            <a:ext cx="412595" cy="2042416"/>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82CA27-111F-9846-BE0E-E0E894AA29A4}"/>
              </a:ext>
            </a:extLst>
          </p:cNvPr>
          <p:cNvSpPr/>
          <p:nvPr/>
        </p:nvSpPr>
        <p:spPr>
          <a:xfrm>
            <a:off x="10035673" y="2951444"/>
            <a:ext cx="1358462" cy="1108733"/>
          </a:xfrm>
          <a:prstGeom prst="rect">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a:extLst>
              <a:ext uri="{FF2B5EF4-FFF2-40B4-BE49-F238E27FC236}">
                <a16:creationId xmlns:a16="http://schemas.microsoft.com/office/drawing/2014/main" id="{596114BB-FEE4-EA41-8C6E-D69472DC43CD}"/>
              </a:ext>
            </a:extLst>
          </p:cNvPr>
          <p:cNvSpPr/>
          <p:nvPr/>
        </p:nvSpPr>
        <p:spPr>
          <a:xfrm>
            <a:off x="9043639" y="1371601"/>
            <a:ext cx="412595" cy="1396688"/>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6D1A8165-3EBE-F746-9E3E-67029A29C9DF}"/>
              </a:ext>
            </a:extLst>
          </p:cNvPr>
          <p:cNvSpPr/>
          <p:nvPr/>
        </p:nvSpPr>
        <p:spPr>
          <a:xfrm>
            <a:off x="9043639" y="4466992"/>
            <a:ext cx="412595" cy="125358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CE6F98DC-D096-A748-B809-E9B36D034096}"/>
              </a:ext>
            </a:extLst>
          </p:cNvPr>
          <p:cNvSpPr/>
          <p:nvPr/>
        </p:nvSpPr>
        <p:spPr>
          <a:xfrm rot="16200000">
            <a:off x="9703060" y="2231171"/>
            <a:ext cx="412595" cy="661640"/>
          </a:xfrm>
          <a:prstGeom prst="downArrow">
            <a:avLst/>
          </a:prstGeom>
          <a:gradFill>
            <a:gsLst>
              <a:gs pos="0">
                <a:schemeClr val="accent4"/>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091E72D4-2F6A-F644-8F7D-69E838BD961E}"/>
              </a:ext>
            </a:extLst>
          </p:cNvPr>
          <p:cNvSpPr/>
          <p:nvPr/>
        </p:nvSpPr>
        <p:spPr>
          <a:xfrm rot="5400000">
            <a:off x="9607583" y="4332568"/>
            <a:ext cx="412595" cy="661642"/>
          </a:xfrm>
          <a:prstGeom prst="downArrow">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3BD8D81B-6E5C-2347-9DF6-3ED4A28C5392}"/>
              </a:ext>
            </a:extLst>
          </p:cNvPr>
          <p:cNvSpPr/>
          <p:nvPr/>
        </p:nvSpPr>
        <p:spPr>
          <a:xfrm>
            <a:off x="10340089" y="2435145"/>
            <a:ext cx="799170" cy="253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 INPUT</a:t>
            </a:r>
          </a:p>
        </p:txBody>
      </p:sp>
      <p:sp>
        <p:nvSpPr>
          <p:cNvPr id="14" name="Rounded Rectangle 13">
            <a:extLst>
              <a:ext uri="{FF2B5EF4-FFF2-40B4-BE49-F238E27FC236}">
                <a16:creationId xmlns:a16="http://schemas.microsoft.com/office/drawing/2014/main" id="{3BE8F812-8586-EE46-BE32-DF96E92EE287}"/>
              </a:ext>
            </a:extLst>
          </p:cNvPr>
          <p:cNvSpPr/>
          <p:nvPr/>
        </p:nvSpPr>
        <p:spPr>
          <a:xfrm>
            <a:off x="8850351" y="1139994"/>
            <a:ext cx="799170" cy="25369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 INPUT</a:t>
            </a:r>
          </a:p>
        </p:txBody>
      </p:sp>
      <p:sp>
        <p:nvSpPr>
          <p:cNvPr id="15" name="Rounded Rectangle 14">
            <a:extLst>
              <a:ext uri="{FF2B5EF4-FFF2-40B4-BE49-F238E27FC236}">
                <a16:creationId xmlns:a16="http://schemas.microsoft.com/office/drawing/2014/main" id="{2132A697-98CA-C842-BF65-68E2127937C4}"/>
              </a:ext>
            </a:extLst>
          </p:cNvPr>
          <p:cNvSpPr/>
          <p:nvPr/>
        </p:nvSpPr>
        <p:spPr>
          <a:xfrm>
            <a:off x="10269224" y="4541332"/>
            <a:ext cx="948573" cy="253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 OUTPUT</a:t>
            </a:r>
          </a:p>
        </p:txBody>
      </p:sp>
      <p:sp>
        <p:nvSpPr>
          <p:cNvPr id="16" name="Rounded Rectangle 15">
            <a:extLst>
              <a:ext uri="{FF2B5EF4-FFF2-40B4-BE49-F238E27FC236}">
                <a16:creationId xmlns:a16="http://schemas.microsoft.com/office/drawing/2014/main" id="{FD060FD1-0FF2-9E46-AC61-53BFB3F00064}"/>
              </a:ext>
            </a:extLst>
          </p:cNvPr>
          <p:cNvSpPr/>
          <p:nvPr/>
        </p:nvSpPr>
        <p:spPr>
          <a:xfrm>
            <a:off x="8775649" y="5718006"/>
            <a:ext cx="948573" cy="25369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 OUTPUT</a:t>
            </a:r>
          </a:p>
        </p:txBody>
      </p:sp>
      <p:sp>
        <p:nvSpPr>
          <p:cNvPr id="17" name="Rounded Rectangle 16">
            <a:extLst>
              <a:ext uri="{FF2B5EF4-FFF2-40B4-BE49-F238E27FC236}">
                <a16:creationId xmlns:a16="http://schemas.microsoft.com/office/drawing/2014/main" id="{3DE095B5-C6C5-844E-BE0E-88F0926CA39E}"/>
              </a:ext>
            </a:extLst>
          </p:cNvPr>
          <p:cNvSpPr/>
          <p:nvPr/>
        </p:nvSpPr>
        <p:spPr>
          <a:xfrm>
            <a:off x="10151735" y="3400122"/>
            <a:ext cx="1185747" cy="2400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3"/>
                </a:solidFill>
              </a:rPr>
              <a:t>PROBLEM Q</a:t>
            </a:r>
          </a:p>
        </p:txBody>
      </p:sp>
      <p:sp>
        <p:nvSpPr>
          <p:cNvPr id="18" name="Rounded Rectangle 17">
            <a:extLst>
              <a:ext uri="{FF2B5EF4-FFF2-40B4-BE49-F238E27FC236}">
                <a16:creationId xmlns:a16="http://schemas.microsoft.com/office/drawing/2014/main" id="{035C84E9-7B38-B941-A53A-F7615AEDBF67}"/>
              </a:ext>
            </a:extLst>
          </p:cNvPr>
          <p:cNvSpPr/>
          <p:nvPr/>
        </p:nvSpPr>
        <p:spPr>
          <a:xfrm>
            <a:off x="8705787" y="3400122"/>
            <a:ext cx="1185747" cy="2400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PROBLEM P</a:t>
            </a:r>
          </a:p>
        </p:txBody>
      </p:sp>
      <p:sp>
        <p:nvSpPr>
          <p:cNvPr id="19" name="Down Arrow 18">
            <a:extLst>
              <a:ext uri="{FF2B5EF4-FFF2-40B4-BE49-F238E27FC236}">
                <a16:creationId xmlns:a16="http://schemas.microsoft.com/office/drawing/2014/main" id="{D638C2DA-6D9D-9140-B3D8-F908D158FCA9}"/>
              </a:ext>
            </a:extLst>
          </p:cNvPr>
          <p:cNvSpPr/>
          <p:nvPr/>
        </p:nvSpPr>
        <p:spPr>
          <a:xfrm>
            <a:off x="853578" y="4976023"/>
            <a:ext cx="412595" cy="391104"/>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8D27E671-B013-0949-8DE5-698E6DF560AC}"/>
              </a:ext>
            </a:extLst>
          </p:cNvPr>
          <p:cNvSpPr/>
          <p:nvPr/>
        </p:nvSpPr>
        <p:spPr>
          <a:xfrm rot="16200000">
            <a:off x="853579" y="4426424"/>
            <a:ext cx="412595" cy="412593"/>
          </a:xfrm>
          <a:prstGeom prst="downArrow">
            <a:avLst/>
          </a:prstGeom>
          <a:gradFill>
            <a:gsLst>
              <a:gs pos="0">
                <a:schemeClr val="accent4"/>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58426309-87F4-BE42-9D20-525B9B8968AF}"/>
              </a:ext>
            </a:extLst>
          </p:cNvPr>
          <p:cNvSpPr/>
          <p:nvPr/>
        </p:nvSpPr>
        <p:spPr>
          <a:xfrm rot="5400000">
            <a:off x="838200" y="5504132"/>
            <a:ext cx="412595" cy="412596"/>
          </a:xfrm>
          <a:prstGeom prst="downArrow">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88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F67D-88BE-EA4B-98B2-E6A0E84F8E13}"/>
              </a:ext>
            </a:extLst>
          </p:cNvPr>
          <p:cNvSpPr>
            <a:spLocks noGrp="1"/>
          </p:cNvSpPr>
          <p:nvPr>
            <p:ph type="title"/>
          </p:nvPr>
        </p:nvSpPr>
        <p:spPr/>
        <p:txBody>
          <a:bodyPr/>
          <a:lstStyle/>
          <a:p>
            <a:r>
              <a:rPr lang="en-US" dirty="0"/>
              <a:t>Reduction: 2-Coloring to 2-SAT</a:t>
            </a:r>
          </a:p>
        </p:txBody>
      </p:sp>
      <p:sp>
        <p:nvSpPr>
          <p:cNvPr id="3" name="Content Placeholder 2">
            <a:extLst>
              <a:ext uri="{FF2B5EF4-FFF2-40B4-BE49-F238E27FC236}">
                <a16:creationId xmlns:a16="http://schemas.microsoft.com/office/drawing/2014/main" id="{8F5A0BCE-8440-CC4D-940D-45CC9A55FEB4}"/>
              </a:ext>
            </a:extLst>
          </p:cNvPr>
          <p:cNvSpPr>
            <a:spLocks noGrp="1"/>
          </p:cNvSpPr>
          <p:nvPr>
            <p:ph idx="1"/>
          </p:nvPr>
        </p:nvSpPr>
        <p:spPr/>
        <p:txBody>
          <a:bodyPr/>
          <a:lstStyle/>
          <a:p>
            <a:pPr marL="0" indent="0">
              <a:buNone/>
            </a:pPr>
            <a:r>
              <a:rPr lang="en-US" dirty="0"/>
              <a:t>Need to describe 2 steps:</a:t>
            </a:r>
          </a:p>
          <a:p>
            <a:pPr marL="514350" indent="-514350">
              <a:buFont typeface="+mj-lt"/>
              <a:buAutoNum type="arabicPeriod"/>
            </a:pPr>
            <a:r>
              <a:rPr lang="en-US" dirty="0"/>
              <a:t>Turn a graph for a 2-color problem into an input to 2-SAT</a:t>
            </a:r>
          </a:p>
          <a:p>
            <a:pPr marL="514350" indent="-514350">
              <a:buFont typeface="+mj-lt"/>
              <a:buAutoNum type="arabicPeriod"/>
            </a:pPr>
            <a:r>
              <a:rPr lang="en-US" dirty="0"/>
              <a:t>How to turn the ANSWER for that 2-SAT input into the answer for the original 2-coloring problem.</a:t>
            </a:r>
          </a:p>
          <a:p>
            <a:pPr marL="0" indent="0">
              <a:buNone/>
            </a:pPr>
            <a:endParaRPr lang="en-US" dirty="0"/>
          </a:p>
          <a:p>
            <a:pPr marL="0" indent="0">
              <a:buNone/>
            </a:pPr>
            <a:r>
              <a:rPr lang="en-US" b="1" dirty="0"/>
              <a:t>Idea</a:t>
            </a:r>
            <a:r>
              <a:rPr lang="en-US" dirty="0"/>
              <a:t>: Encode a variable for each vertex like </a:t>
            </a:r>
            <a:r>
              <a:rPr lang="en-US" dirty="0">
                <a:latin typeface="Consolas" panose="020B0609020204030204" pitchFamily="49" charset="0"/>
                <a:cs typeface="Consolas" panose="020B0609020204030204" pitchFamily="49" charset="0"/>
              </a:rPr>
              <a:t>v1IsRed</a:t>
            </a:r>
            <a:r>
              <a:rPr lang="en-US" dirty="0"/>
              <a:t>. Then to make sure two neighboring vertices have different colors, use a formula</a:t>
            </a:r>
          </a:p>
          <a:p>
            <a:pPr marL="0" indent="0" algn="ctr">
              <a:buNone/>
            </a:pPr>
            <a:r>
              <a:rPr lang="en-US" dirty="0">
                <a:latin typeface="Consolas" panose="020B0609020204030204" pitchFamily="49" charset="0"/>
                <a:cs typeface="Consolas" panose="020B0609020204030204" pitchFamily="49" charset="0"/>
              </a:rPr>
              <a:t>(v1IsRed || v2IsRed) &amp;&amp; (!v1IsRed || !v2IsRed) </a:t>
            </a:r>
          </a:p>
          <a:p>
            <a:pPr marL="0" indent="0">
              <a:buNone/>
            </a:pPr>
            <a:endParaRPr lang="en-US" dirty="0"/>
          </a:p>
        </p:txBody>
      </p:sp>
    </p:spTree>
    <p:extLst>
      <p:ext uri="{BB962C8B-B14F-4D97-AF65-F5344CB8AC3E}">
        <p14:creationId xmlns:p14="http://schemas.microsoft.com/office/powerpoint/2010/main" val="103182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Rectangle 294">
            <a:extLst>
              <a:ext uri="{FF2B5EF4-FFF2-40B4-BE49-F238E27FC236}">
                <a16:creationId xmlns:a16="http://schemas.microsoft.com/office/drawing/2014/main" id="{B7FF1333-9451-8740-9B02-A0DF2948A589}"/>
              </a:ext>
            </a:extLst>
          </p:cNvPr>
          <p:cNvSpPr/>
          <p:nvPr/>
        </p:nvSpPr>
        <p:spPr>
          <a:xfrm>
            <a:off x="4325112" y="1289304"/>
            <a:ext cx="7763256" cy="5495544"/>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039FC9-D81A-0942-A6D0-85DE135BD49C}"/>
              </a:ext>
            </a:extLst>
          </p:cNvPr>
          <p:cNvSpPr>
            <a:spLocks noGrp="1"/>
          </p:cNvSpPr>
          <p:nvPr>
            <p:ph type="title"/>
          </p:nvPr>
        </p:nvSpPr>
        <p:spPr/>
        <p:txBody>
          <a:bodyPr/>
          <a:lstStyle/>
          <a:p>
            <a:r>
              <a:rPr lang="en-US" dirty="0"/>
              <a:t>How To Perform Topo Sort?</a:t>
            </a:r>
          </a:p>
        </p:txBody>
      </p:sp>
      <p:sp>
        <p:nvSpPr>
          <p:cNvPr id="217" name="TextBox 216">
            <a:extLst>
              <a:ext uri="{FF2B5EF4-FFF2-40B4-BE49-F238E27FC236}">
                <a16:creationId xmlns:a16="http://schemas.microsoft.com/office/drawing/2014/main" id="{CAF12506-A9A1-614E-87EE-1214C139B848}"/>
              </a:ext>
            </a:extLst>
          </p:cNvPr>
          <p:cNvSpPr txBox="1">
            <a:spLocks noChangeAspect="1"/>
          </p:cNvSpPr>
          <p:nvPr/>
        </p:nvSpPr>
        <p:spPr>
          <a:xfrm>
            <a:off x="9418722" y="3496138"/>
            <a:ext cx="1880670" cy="1169551"/>
          </a:xfrm>
          <a:prstGeom prst="rect">
            <a:avLst/>
          </a:prstGeom>
          <a:noFill/>
        </p:spPr>
        <p:txBody>
          <a:bodyPr wrap="square" rtlCol="0">
            <a:spAutoFit/>
          </a:bodyPr>
          <a:lstStyle/>
          <a:p>
            <a:r>
              <a:rPr lang="en-US" sz="1400" dirty="0" err="1">
                <a:latin typeface="Courier New" panose="02070309020205020404" pitchFamily="49" charset="0"/>
                <a:cs typeface="Courier New" panose="02070309020205020404" pitchFamily="49" charset="0"/>
              </a:rPr>
              <a:t>AisRed</a:t>
            </a:r>
            <a:r>
              <a:rPr lang="en-US" sz="1400" dirty="0">
                <a:latin typeface="Courier New" panose="02070309020205020404" pitchFamily="49" charset="0"/>
                <a:cs typeface="Courier New" panose="02070309020205020404" pitchFamily="49" charset="0"/>
              </a:rPr>
              <a:t> = True</a:t>
            </a:r>
          </a:p>
          <a:p>
            <a:r>
              <a:rPr lang="en-US" sz="1400" dirty="0" err="1">
                <a:latin typeface="Courier New" panose="02070309020205020404" pitchFamily="49" charset="0"/>
                <a:cs typeface="Courier New" panose="02070309020205020404" pitchFamily="49" charset="0"/>
              </a:rPr>
              <a:t>BisRed</a:t>
            </a:r>
            <a:r>
              <a:rPr lang="en-US" sz="1400" dirty="0">
                <a:latin typeface="Courier New" panose="02070309020205020404" pitchFamily="49" charset="0"/>
                <a:cs typeface="Courier New" panose="02070309020205020404" pitchFamily="49" charset="0"/>
              </a:rPr>
              <a:t> = False</a:t>
            </a:r>
          </a:p>
          <a:p>
            <a:r>
              <a:rPr lang="en-US" sz="1400" dirty="0" err="1">
                <a:latin typeface="Courier New" panose="02070309020205020404" pitchFamily="49" charset="0"/>
                <a:cs typeface="Courier New" panose="02070309020205020404" pitchFamily="49" charset="0"/>
              </a:rPr>
              <a:t>CisRed</a:t>
            </a:r>
            <a:r>
              <a:rPr lang="en-US" sz="1400" dirty="0">
                <a:latin typeface="Courier New" panose="02070309020205020404" pitchFamily="49" charset="0"/>
                <a:cs typeface="Courier New" panose="02070309020205020404" pitchFamily="49" charset="0"/>
              </a:rPr>
              <a:t> = True</a:t>
            </a:r>
          </a:p>
          <a:p>
            <a:r>
              <a:rPr lang="en-US" sz="1400" dirty="0" err="1">
                <a:latin typeface="Courier New" panose="02070309020205020404" pitchFamily="49" charset="0"/>
                <a:cs typeface="Courier New" panose="02070309020205020404" pitchFamily="49" charset="0"/>
              </a:rPr>
              <a:t>DisRed</a:t>
            </a:r>
            <a:r>
              <a:rPr lang="en-US" sz="1400" dirty="0">
                <a:latin typeface="Courier New" panose="02070309020205020404" pitchFamily="49" charset="0"/>
                <a:cs typeface="Courier New" panose="02070309020205020404" pitchFamily="49" charset="0"/>
              </a:rPr>
              <a:t> = False</a:t>
            </a:r>
          </a:p>
          <a:p>
            <a:r>
              <a:rPr lang="en-US" sz="1400" dirty="0" err="1">
                <a:latin typeface="Courier New" panose="02070309020205020404" pitchFamily="49" charset="0"/>
                <a:cs typeface="Courier New" panose="02070309020205020404" pitchFamily="49" charset="0"/>
              </a:rPr>
              <a:t>EisRed</a:t>
            </a:r>
            <a:r>
              <a:rPr lang="en-US" sz="1400" dirty="0">
                <a:latin typeface="Courier New" panose="02070309020205020404" pitchFamily="49" charset="0"/>
                <a:cs typeface="Courier New" panose="02070309020205020404" pitchFamily="49" charset="0"/>
              </a:rPr>
              <a:t> = True</a:t>
            </a:r>
          </a:p>
        </p:txBody>
      </p:sp>
      <p:grpSp>
        <p:nvGrpSpPr>
          <p:cNvPr id="218" name="Group 217">
            <a:extLst>
              <a:ext uri="{FF2B5EF4-FFF2-40B4-BE49-F238E27FC236}">
                <a16:creationId xmlns:a16="http://schemas.microsoft.com/office/drawing/2014/main" id="{09273302-29C3-E647-826D-02FD7D380D71}"/>
              </a:ext>
            </a:extLst>
          </p:cNvPr>
          <p:cNvGrpSpPr>
            <a:grpSpLocks noChangeAspect="1"/>
          </p:cNvGrpSpPr>
          <p:nvPr/>
        </p:nvGrpSpPr>
        <p:grpSpPr>
          <a:xfrm>
            <a:off x="4645483" y="5546452"/>
            <a:ext cx="2658588" cy="1074970"/>
            <a:chOff x="291745" y="2525991"/>
            <a:chExt cx="5081809" cy="2054772"/>
          </a:xfrm>
        </p:grpSpPr>
        <p:sp>
          <p:nvSpPr>
            <p:cNvPr id="219" name="Oval 218">
              <a:extLst>
                <a:ext uri="{FF2B5EF4-FFF2-40B4-BE49-F238E27FC236}">
                  <a16:creationId xmlns:a16="http://schemas.microsoft.com/office/drawing/2014/main" id="{D9B8B93D-128A-F14F-B458-C34CBC7F9D63}"/>
                </a:ext>
              </a:extLst>
            </p:cNvPr>
            <p:cNvSpPr/>
            <p:nvPr/>
          </p:nvSpPr>
          <p:spPr>
            <a:xfrm>
              <a:off x="1220354" y="2607457"/>
              <a:ext cx="757645" cy="75764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a:t>
              </a:r>
            </a:p>
          </p:txBody>
        </p:sp>
        <p:sp>
          <p:nvSpPr>
            <p:cNvPr id="220" name="Oval 219">
              <a:extLst>
                <a:ext uri="{FF2B5EF4-FFF2-40B4-BE49-F238E27FC236}">
                  <a16:creationId xmlns:a16="http://schemas.microsoft.com/office/drawing/2014/main" id="{BF605DCF-75FB-014F-8230-354BD477B58D}"/>
                </a:ext>
              </a:extLst>
            </p:cNvPr>
            <p:cNvSpPr/>
            <p:nvPr/>
          </p:nvSpPr>
          <p:spPr>
            <a:xfrm>
              <a:off x="2670476" y="3823118"/>
              <a:ext cx="757645" cy="75764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a:t>
              </a:r>
            </a:p>
          </p:txBody>
        </p:sp>
        <p:sp>
          <p:nvSpPr>
            <p:cNvPr id="221" name="Oval 220">
              <a:extLst>
                <a:ext uri="{FF2B5EF4-FFF2-40B4-BE49-F238E27FC236}">
                  <a16:creationId xmlns:a16="http://schemas.microsoft.com/office/drawing/2014/main" id="{83CA7259-588E-6C4F-BC69-17F8F830FF06}"/>
                </a:ext>
              </a:extLst>
            </p:cNvPr>
            <p:cNvSpPr/>
            <p:nvPr/>
          </p:nvSpPr>
          <p:spPr>
            <a:xfrm>
              <a:off x="4615909" y="3498764"/>
              <a:ext cx="757645" cy="75764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a:t>
              </a:r>
            </a:p>
          </p:txBody>
        </p:sp>
        <p:sp>
          <p:nvSpPr>
            <p:cNvPr id="223" name="Oval 222">
              <a:extLst>
                <a:ext uri="{FF2B5EF4-FFF2-40B4-BE49-F238E27FC236}">
                  <a16:creationId xmlns:a16="http://schemas.microsoft.com/office/drawing/2014/main" id="{976BD05F-B01A-F746-A2DC-2F4AA63EB97A}"/>
                </a:ext>
              </a:extLst>
            </p:cNvPr>
            <p:cNvSpPr/>
            <p:nvPr/>
          </p:nvSpPr>
          <p:spPr>
            <a:xfrm>
              <a:off x="291745" y="3736930"/>
              <a:ext cx="757645" cy="75764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a:t>
              </a:r>
            </a:p>
          </p:txBody>
        </p:sp>
        <p:sp>
          <p:nvSpPr>
            <p:cNvPr id="224" name="Oval 223">
              <a:extLst>
                <a:ext uri="{FF2B5EF4-FFF2-40B4-BE49-F238E27FC236}">
                  <a16:creationId xmlns:a16="http://schemas.microsoft.com/office/drawing/2014/main" id="{680274EB-60FA-1B48-9CCA-16E2CF43CAAA}"/>
                </a:ext>
              </a:extLst>
            </p:cNvPr>
            <p:cNvSpPr/>
            <p:nvPr/>
          </p:nvSpPr>
          <p:spPr>
            <a:xfrm>
              <a:off x="2917253" y="2525991"/>
              <a:ext cx="757645" cy="75764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a:t>
              </a:r>
            </a:p>
          </p:txBody>
        </p:sp>
        <p:cxnSp>
          <p:nvCxnSpPr>
            <p:cNvPr id="226" name="Straight Arrow Connector 225">
              <a:extLst>
                <a:ext uri="{FF2B5EF4-FFF2-40B4-BE49-F238E27FC236}">
                  <a16:creationId xmlns:a16="http://schemas.microsoft.com/office/drawing/2014/main" id="{B52A0CA3-D6F0-334A-9495-824400F0747B}"/>
                </a:ext>
              </a:extLst>
            </p:cNvPr>
            <p:cNvCxnSpPr>
              <a:endCxn id="219"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E796E7E0-D9CE-3448-A632-1C4EF1F903A6}"/>
                </a:ext>
              </a:extLst>
            </p:cNvPr>
            <p:cNvCxnSpPr>
              <a:stCxn id="219"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DCAFD05C-0E81-0D40-9E24-00B6B4AA2E23}"/>
                </a:ext>
              </a:extLst>
            </p:cNvPr>
            <p:cNvCxnSpPr>
              <a:stCxn id="220" idx="6"/>
              <a:endCxn id="221"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2C65C4C1-AF41-8D43-95D7-FB5B7B5341B0}"/>
                </a:ext>
              </a:extLst>
            </p:cNvPr>
            <p:cNvCxnSpPr>
              <a:stCxn id="223" idx="6"/>
              <a:endCxn id="220"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64241918-6FA3-B741-AD56-112D06A35C56}"/>
                </a:ext>
              </a:extLst>
            </p:cNvPr>
            <p:cNvCxnSpPr>
              <a:stCxn id="223" idx="7"/>
              <a:endCxn id="219"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32" name="Group 231">
            <a:extLst>
              <a:ext uri="{FF2B5EF4-FFF2-40B4-BE49-F238E27FC236}">
                <a16:creationId xmlns:a16="http://schemas.microsoft.com/office/drawing/2014/main" id="{2D5D681A-E5F8-534A-9087-1B4DF4908E33}"/>
              </a:ext>
            </a:extLst>
          </p:cNvPr>
          <p:cNvGrpSpPr>
            <a:grpSpLocks noChangeAspect="1"/>
          </p:cNvGrpSpPr>
          <p:nvPr/>
        </p:nvGrpSpPr>
        <p:grpSpPr>
          <a:xfrm>
            <a:off x="914399" y="1582296"/>
            <a:ext cx="2513547" cy="1016324"/>
            <a:chOff x="291745" y="2525991"/>
            <a:chExt cx="5081809" cy="2054772"/>
          </a:xfrm>
        </p:grpSpPr>
        <p:sp>
          <p:nvSpPr>
            <p:cNvPr id="234" name="Oval 233">
              <a:extLst>
                <a:ext uri="{FF2B5EF4-FFF2-40B4-BE49-F238E27FC236}">
                  <a16:creationId xmlns:a16="http://schemas.microsoft.com/office/drawing/2014/main" id="{AAAD2968-C7CC-D444-A476-DA004ABDEDE3}"/>
                </a:ext>
              </a:extLst>
            </p:cNvPr>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235" name="Oval 234">
              <a:extLst>
                <a:ext uri="{FF2B5EF4-FFF2-40B4-BE49-F238E27FC236}">
                  <a16:creationId xmlns:a16="http://schemas.microsoft.com/office/drawing/2014/main" id="{52766A81-15BE-9D4C-BA7E-1F150A8D09F1}"/>
                </a:ext>
              </a:extLst>
            </p:cNvPr>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236" name="Oval 235">
              <a:extLst>
                <a:ext uri="{FF2B5EF4-FFF2-40B4-BE49-F238E27FC236}">
                  <a16:creationId xmlns:a16="http://schemas.microsoft.com/office/drawing/2014/main" id="{07A29984-4781-7945-8607-C5BF595C483B}"/>
                </a:ext>
              </a:extLst>
            </p:cNvPr>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238" name="Oval 237">
              <a:extLst>
                <a:ext uri="{FF2B5EF4-FFF2-40B4-BE49-F238E27FC236}">
                  <a16:creationId xmlns:a16="http://schemas.microsoft.com/office/drawing/2014/main" id="{280AF85A-259B-034D-A20E-C95FD9162BE9}"/>
                </a:ext>
              </a:extLst>
            </p:cNvPr>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239" name="Oval 238">
              <a:extLst>
                <a:ext uri="{FF2B5EF4-FFF2-40B4-BE49-F238E27FC236}">
                  <a16:creationId xmlns:a16="http://schemas.microsoft.com/office/drawing/2014/main" id="{D3D308C2-4489-6A4C-A603-B97F0E6E0712}"/>
                </a:ext>
              </a:extLst>
            </p:cNvPr>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240" name="Straight Arrow Connector 239">
              <a:extLst>
                <a:ext uri="{FF2B5EF4-FFF2-40B4-BE49-F238E27FC236}">
                  <a16:creationId xmlns:a16="http://schemas.microsoft.com/office/drawing/2014/main" id="{46A21A32-C499-4440-9299-23F0AA1CC473}"/>
                </a:ext>
              </a:extLst>
            </p:cNvPr>
            <p:cNvCxnSpPr>
              <a:endCxn id="234"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083B1545-961B-3B45-A537-C4E4E2286384}"/>
                </a:ext>
              </a:extLst>
            </p:cNvPr>
            <p:cNvCxnSpPr>
              <a:stCxn id="234"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07E20A6B-F6D9-5D48-89E7-E915EF0460F6}"/>
                </a:ext>
              </a:extLst>
            </p:cNvPr>
            <p:cNvCxnSpPr>
              <a:stCxn id="235" idx="6"/>
              <a:endCxn id="236"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9EB5A55D-66C4-784B-8101-31004337E786}"/>
                </a:ext>
              </a:extLst>
            </p:cNvPr>
            <p:cNvCxnSpPr>
              <a:stCxn id="238" idx="6"/>
              <a:endCxn id="235"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CAE404E0-976F-9E42-BD90-CC92FE5085A1}"/>
                </a:ext>
              </a:extLst>
            </p:cNvPr>
            <p:cNvCxnSpPr>
              <a:stCxn id="238" idx="7"/>
              <a:endCxn id="234"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80" name="TextBox 279">
            <a:extLst>
              <a:ext uri="{FF2B5EF4-FFF2-40B4-BE49-F238E27FC236}">
                <a16:creationId xmlns:a16="http://schemas.microsoft.com/office/drawing/2014/main" id="{02B47B5D-108D-B14A-B7BB-F46733F329CE}"/>
              </a:ext>
            </a:extLst>
          </p:cNvPr>
          <p:cNvSpPr txBox="1">
            <a:spLocks noChangeAspect="1"/>
          </p:cNvSpPr>
          <p:nvPr/>
        </p:nvSpPr>
        <p:spPr>
          <a:xfrm>
            <a:off x="4473474" y="1553884"/>
            <a:ext cx="3614454" cy="138499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AisRed</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BisRed</a:t>
            </a:r>
            <a:r>
              <a:rPr lang="en-US" sz="1200" dirty="0">
                <a:latin typeface="Courier New" panose="02070309020205020404" pitchFamily="49" charset="0"/>
                <a:cs typeface="Courier New" panose="02070309020205020404" pitchFamily="49" charset="0"/>
              </a:rPr>
              <a:t>)&amp;&amp;(!</a:t>
            </a:r>
            <a:r>
              <a:rPr lang="en-US" sz="1200" dirty="0" err="1">
                <a:latin typeface="Courier New" panose="02070309020205020404" pitchFamily="49" charset="0"/>
                <a:cs typeface="Courier New" panose="02070309020205020404" pitchFamily="49" charset="0"/>
              </a:rPr>
              <a:t>AisRed</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BisRed</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AisRed</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DisRed</a:t>
            </a:r>
            <a:r>
              <a:rPr lang="en-US" sz="1200" dirty="0">
                <a:latin typeface="Courier New" panose="02070309020205020404" pitchFamily="49" charset="0"/>
                <a:cs typeface="Courier New" panose="02070309020205020404" pitchFamily="49" charset="0"/>
              </a:rPr>
              <a:t>)&amp;&amp;(!</a:t>
            </a:r>
            <a:r>
              <a:rPr lang="en-US" sz="1200" dirty="0" err="1">
                <a:latin typeface="Courier New" panose="02070309020205020404" pitchFamily="49" charset="0"/>
                <a:cs typeface="Courier New" panose="02070309020205020404" pitchFamily="49" charset="0"/>
              </a:rPr>
              <a:t>AisRed</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DisRed</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BisRed</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CisRed</a:t>
            </a:r>
            <a:r>
              <a:rPr lang="en-US" sz="1200" dirty="0">
                <a:latin typeface="Courier New" panose="02070309020205020404" pitchFamily="49" charset="0"/>
                <a:cs typeface="Courier New" panose="02070309020205020404" pitchFamily="49" charset="0"/>
              </a:rPr>
              <a:t>)&amp;&amp;(!</a:t>
            </a:r>
            <a:r>
              <a:rPr lang="en-US" sz="1200" dirty="0" err="1">
                <a:latin typeface="Courier New" panose="02070309020205020404" pitchFamily="49" charset="0"/>
                <a:cs typeface="Courier New" panose="02070309020205020404" pitchFamily="49" charset="0"/>
              </a:rPr>
              <a:t>BisRed</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CisRed</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BisRed</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EisRed</a:t>
            </a:r>
            <a:r>
              <a:rPr lang="en-US" sz="1200" dirty="0">
                <a:latin typeface="Courier New" panose="02070309020205020404" pitchFamily="49" charset="0"/>
                <a:cs typeface="Courier New" panose="02070309020205020404" pitchFamily="49" charset="0"/>
              </a:rPr>
              <a:t>)&amp;&amp;(!</a:t>
            </a:r>
            <a:r>
              <a:rPr lang="en-US" sz="1200" dirty="0" err="1">
                <a:latin typeface="Courier New" panose="02070309020205020404" pitchFamily="49" charset="0"/>
                <a:cs typeface="Courier New" panose="02070309020205020404" pitchFamily="49" charset="0"/>
              </a:rPr>
              <a:t>BisRed</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EisRed</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DisRed</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EisRed</a:t>
            </a:r>
            <a:r>
              <a:rPr lang="en-US" sz="1200" dirty="0">
                <a:latin typeface="Courier New" panose="02070309020205020404" pitchFamily="49" charset="0"/>
                <a:cs typeface="Courier New" panose="02070309020205020404" pitchFamily="49" charset="0"/>
              </a:rPr>
              <a:t>)&amp;&amp;(!</a:t>
            </a:r>
            <a:r>
              <a:rPr lang="en-US" sz="1200" dirty="0" err="1">
                <a:latin typeface="Courier New" panose="02070309020205020404" pitchFamily="49" charset="0"/>
                <a:cs typeface="Courier New" panose="02070309020205020404" pitchFamily="49" charset="0"/>
              </a:rPr>
              <a:t>DisRed</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EisRed</a:t>
            </a:r>
            <a:r>
              <a:rPr lang="en-US" sz="1200" dirty="0">
                <a:latin typeface="Courier New" panose="02070309020205020404" pitchFamily="49" charset="0"/>
                <a:cs typeface="Courier New" panose="02070309020205020404" pitchFamily="49" charset="0"/>
              </a:rPr>
              <a:t>)</a:t>
            </a:r>
          </a:p>
          <a:p>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p:txBody>
      </p:sp>
      <p:sp>
        <p:nvSpPr>
          <p:cNvPr id="282" name="Rectangle 281">
            <a:extLst>
              <a:ext uri="{FF2B5EF4-FFF2-40B4-BE49-F238E27FC236}">
                <a16:creationId xmlns:a16="http://schemas.microsoft.com/office/drawing/2014/main" id="{3C09D6FC-EACE-A248-B4D2-2A5FFF9AF2DC}"/>
              </a:ext>
            </a:extLst>
          </p:cNvPr>
          <p:cNvSpPr>
            <a:spLocks noChangeAspect="1"/>
          </p:cNvSpPr>
          <p:nvPr/>
        </p:nvSpPr>
        <p:spPr>
          <a:xfrm>
            <a:off x="4513840" y="1395481"/>
            <a:ext cx="3393786" cy="1489377"/>
          </a:xfrm>
          <a:prstGeom prst="rect">
            <a:avLst/>
          </a:prstGeom>
          <a:gradFill flip="none" rotWithShape="1">
            <a:gsLst>
              <a:gs pos="0">
                <a:schemeClr val="accent4"/>
              </a:gs>
              <a:gs pos="100000">
                <a:schemeClr val="accent3"/>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283" name="Rectangle 282">
            <a:extLst>
              <a:ext uri="{FF2B5EF4-FFF2-40B4-BE49-F238E27FC236}">
                <a16:creationId xmlns:a16="http://schemas.microsoft.com/office/drawing/2014/main" id="{E450F9B4-EF9B-A141-B905-270FB26A682D}"/>
              </a:ext>
            </a:extLst>
          </p:cNvPr>
          <p:cNvSpPr>
            <a:spLocks noChangeAspect="1"/>
          </p:cNvSpPr>
          <p:nvPr/>
        </p:nvSpPr>
        <p:spPr>
          <a:xfrm>
            <a:off x="8610949" y="3403789"/>
            <a:ext cx="3346340" cy="145460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2-SAT Algorithm</a:t>
            </a:r>
          </a:p>
        </p:txBody>
      </p:sp>
      <p:sp>
        <p:nvSpPr>
          <p:cNvPr id="294" name="Rectangle 293">
            <a:extLst>
              <a:ext uri="{FF2B5EF4-FFF2-40B4-BE49-F238E27FC236}">
                <a16:creationId xmlns:a16="http://schemas.microsoft.com/office/drawing/2014/main" id="{72C02B72-B0F0-3C48-AF48-C0CFEF9A202B}"/>
              </a:ext>
            </a:extLst>
          </p:cNvPr>
          <p:cNvSpPr>
            <a:spLocks noChangeAspect="1"/>
          </p:cNvSpPr>
          <p:nvPr/>
        </p:nvSpPr>
        <p:spPr>
          <a:xfrm>
            <a:off x="4473474" y="5291891"/>
            <a:ext cx="3131520" cy="1387097"/>
          </a:xfrm>
          <a:prstGeom prst="rect">
            <a:avLst/>
          </a:prstGeom>
          <a:gradFill flip="none" rotWithShape="1">
            <a:gsLst>
              <a:gs pos="0">
                <a:schemeClr val="accent4"/>
              </a:gs>
              <a:gs pos="100000">
                <a:schemeClr val="accent3"/>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70692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9167E-6 -1.11111E-6 L 0.32605 -0.01667 " pathEditMode="relative" rAng="0" ptsTypes="AA">
                                      <p:cBhvr>
                                        <p:cTn id="6" dur="2000" fill="hold"/>
                                        <p:tgtEl>
                                          <p:spTgt spid="232"/>
                                        </p:tgtEl>
                                        <p:attrNameLst>
                                          <p:attrName>ppt_x</p:attrName>
                                          <p:attrName>ppt_y</p:attrName>
                                        </p:attrNameLst>
                                      </p:cBhvr>
                                      <p:rCtr x="16302" y="-833"/>
                                    </p:animMotion>
                                  </p:childTnLst>
                                </p:cTn>
                              </p:par>
                            </p:childTnLst>
                          </p:cTn>
                        </p:par>
                        <p:par>
                          <p:cTn id="7" fill="hold">
                            <p:stCondLst>
                              <p:cond delay="2000"/>
                            </p:stCondLst>
                            <p:childTnLst>
                              <p:par>
                                <p:cTn id="8" presetID="63" presetClass="path" presetSubtype="0" accel="50000" decel="50000" fill="hold" grpId="1" nodeType="afterEffect">
                                  <p:stCondLst>
                                    <p:cond delay="0"/>
                                  </p:stCondLst>
                                  <p:childTnLst>
                                    <p:animMotion origin="layout" path="M -4.16667E-6 3.7037E-6 L 0.33464 -0.00255 " pathEditMode="relative" rAng="0" ptsTypes="AA">
                                      <p:cBhvr>
                                        <p:cTn id="9" dur="2000" fill="hold"/>
                                        <p:tgtEl>
                                          <p:spTgt spid="280"/>
                                        </p:tgtEl>
                                        <p:attrNameLst>
                                          <p:attrName>ppt_x</p:attrName>
                                          <p:attrName>ppt_y</p:attrName>
                                        </p:attrNameLst>
                                      </p:cBhvr>
                                      <p:rCtr x="16732" y="-139"/>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33464 -0.00255 L 0.3323 0.28518 " pathEditMode="relative" rAng="0" ptsTypes="AA">
                                      <p:cBhvr>
                                        <p:cTn id="13" dur="2000" fill="hold"/>
                                        <p:tgtEl>
                                          <p:spTgt spid="280"/>
                                        </p:tgtEl>
                                        <p:attrNameLst>
                                          <p:attrName>ppt_x</p:attrName>
                                          <p:attrName>ppt_y</p:attrName>
                                        </p:attrNameLst>
                                      </p:cBhvr>
                                      <p:rCtr x="-117" y="14375"/>
                                    </p:animMotion>
                                  </p:childTnLst>
                                </p:cTn>
                              </p:par>
                            </p:childTnLst>
                          </p:cTn>
                        </p:par>
                        <p:par>
                          <p:cTn id="14" fill="hold">
                            <p:stCondLst>
                              <p:cond delay="2000"/>
                            </p:stCondLst>
                            <p:childTnLst>
                              <p:par>
                                <p:cTn id="15" presetID="42" presetClass="path" presetSubtype="0" accel="50000" decel="50000" fill="hold" grpId="0" nodeType="afterEffect">
                                  <p:stCondLst>
                                    <p:cond delay="0"/>
                                  </p:stCondLst>
                                  <p:childTnLst>
                                    <p:animMotion origin="layout" path="M 6.25E-7 2.59259E-6 L 0.00208 0.29791 " pathEditMode="relative" rAng="0" ptsTypes="AA">
                                      <p:cBhvr>
                                        <p:cTn id="16" dur="2000" fill="hold"/>
                                        <p:tgtEl>
                                          <p:spTgt spid="217"/>
                                        </p:tgtEl>
                                        <p:attrNameLst>
                                          <p:attrName>ppt_x</p:attrName>
                                          <p:attrName>ppt_y</p:attrName>
                                        </p:attrNameLst>
                                      </p:cBhvr>
                                      <p:rCtr x="104" y="14884"/>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1" nodeType="clickEffect">
                                  <p:stCondLst>
                                    <p:cond delay="0"/>
                                  </p:stCondLst>
                                  <p:childTnLst>
                                    <p:animMotion origin="layout" path="M 0.00208 0.29791 L -0.35352 0.29791 " pathEditMode="relative" rAng="0" ptsTypes="AA">
                                      <p:cBhvr>
                                        <p:cTn id="20" dur="2000" fill="hold"/>
                                        <p:tgtEl>
                                          <p:spTgt spid="217"/>
                                        </p:tgtEl>
                                        <p:attrNameLst>
                                          <p:attrName>ppt_x</p:attrName>
                                          <p:attrName>ppt_y</p:attrName>
                                        </p:attrNameLst>
                                      </p:cBhvr>
                                      <p:rCtr x="-17786" y="0"/>
                                    </p:animMotion>
                                  </p:childTnLst>
                                </p:cTn>
                              </p:par>
                            </p:childTnLst>
                          </p:cTn>
                        </p:par>
                        <p:par>
                          <p:cTn id="21" fill="hold">
                            <p:stCondLst>
                              <p:cond delay="2000"/>
                            </p:stCondLst>
                            <p:childTnLst>
                              <p:par>
                                <p:cTn id="22" presetID="35" presetClass="path" presetSubtype="0" accel="50000" decel="50000" fill="hold" nodeType="afterEffect">
                                  <p:stCondLst>
                                    <p:cond delay="0"/>
                                  </p:stCondLst>
                                  <p:childTnLst>
                                    <p:animMotion origin="layout" path="M -3.95833E-6 2.96296E-6 L -0.30651 0.00023 " pathEditMode="relative" rAng="0" ptsTypes="AA">
                                      <p:cBhvr>
                                        <p:cTn id="23" dur="2000" fill="hold"/>
                                        <p:tgtEl>
                                          <p:spTgt spid="218"/>
                                        </p:tgtEl>
                                        <p:attrNameLst>
                                          <p:attrName>ppt_x</p:attrName>
                                          <p:attrName>ppt_y</p:attrName>
                                        </p:attrNameLst>
                                      </p:cBhvr>
                                      <p:rCtr x="-153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P spid="217" grpId="1"/>
      <p:bldP spid="280" grpId="0"/>
      <p:bldP spid="280" grpId="1"/>
    </p:bldLst>
  </p:timing>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30844</TotalTime>
  <Words>2897</Words>
  <Application>Microsoft Macintosh PowerPoint</Application>
  <PresentationFormat>Widescreen</PresentationFormat>
  <Paragraphs>332</Paragraphs>
  <Slides>35</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Montserrat</vt:lpstr>
      <vt:lpstr>Montserrat ExtraBold</vt:lpstr>
      <vt:lpstr>Montserrat SemiBold</vt:lpstr>
      <vt:lpstr>System Font Regular</vt:lpstr>
      <vt:lpstr>Arial</vt:lpstr>
      <vt:lpstr>Calibri</vt:lpstr>
      <vt:lpstr>Cambria Math</vt:lpstr>
      <vt:lpstr>Consolas</vt:lpstr>
      <vt:lpstr>Courier New</vt:lpstr>
      <vt:lpstr>CSE 373 Summer 2020</vt:lpstr>
      <vt:lpstr>P vs. NP</vt:lpstr>
      <vt:lpstr>Learning Objectives</vt:lpstr>
      <vt:lpstr>Lecture Outline</vt:lpstr>
      <vt:lpstr>2-SAT</vt:lpstr>
      <vt:lpstr>2-Coloring</vt:lpstr>
      <vt:lpstr>2-Coloring</vt:lpstr>
      <vt:lpstr>Review Reductions</vt:lpstr>
      <vt:lpstr>Reduction: 2-Coloring to 2-SAT</vt:lpstr>
      <vt:lpstr>How To Perform Topo Sort?</vt:lpstr>
      <vt:lpstr>Context</vt:lpstr>
      <vt:lpstr>Lecture Outline</vt:lpstr>
      <vt:lpstr>Efficiency</vt:lpstr>
      <vt:lpstr>Running Times</vt:lpstr>
      <vt:lpstr>Aside Decision Problems</vt:lpstr>
      <vt:lpstr>P</vt:lpstr>
      <vt:lpstr>I’ll Know it When I See It</vt:lpstr>
      <vt:lpstr>NP</vt:lpstr>
      <vt:lpstr>Aside Nondeterministic Polynomail</vt:lpstr>
      <vt:lpstr>P vs. NP</vt:lpstr>
      <vt:lpstr>Why should you care about P vs NP?</vt:lpstr>
      <vt:lpstr>Why should you Care if P = NP?</vt:lpstr>
      <vt:lpstr>Why Should you Care if P≠NP?</vt:lpstr>
      <vt:lpstr>Lecture Outline</vt:lpstr>
      <vt:lpstr>P vs. NP</vt:lpstr>
      <vt:lpstr>Reductions (again)</vt:lpstr>
      <vt:lpstr>NP-complete</vt:lpstr>
      <vt:lpstr>Why NP-complete?</vt:lpstr>
      <vt:lpstr>Examples</vt:lpstr>
      <vt:lpstr>Examples</vt:lpstr>
      <vt:lpstr>Examples</vt:lpstr>
      <vt:lpstr>NP-complete</vt:lpstr>
      <vt:lpstr>NP-complete </vt:lpstr>
      <vt:lpstr>NP-Hard</vt:lpstr>
      <vt:lpstr>WorldView</vt:lpstr>
      <vt:lpstr>NP-complete in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Hunter Schafer</cp:lastModifiedBy>
  <cp:revision>1099</cp:revision>
  <cp:lastPrinted>2020-11-22T20:33:27Z</cp:lastPrinted>
  <dcterms:created xsi:type="dcterms:W3CDTF">2020-06-13T06:27:42Z</dcterms:created>
  <dcterms:modified xsi:type="dcterms:W3CDTF">2020-11-23T00:34:26Z</dcterms:modified>
</cp:coreProperties>
</file>