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5"/>
  </p:notesMasterIdLst>
  <p:sldIdLst>
    <p:sldId id="256" r:id="rId3"/>
    <p:sldId id="512" r:id="rId4"/>
    <p:sldId id="728" r:id="rId5"/>
    <p:sldId id="694" r:id="rId6"/>
    <p:sldId id="717" r:id="rId7"/>
    <p:sldId id="715" r:id="rId8"/>
    <p:sldId id="714" r:id="rId9"/>
    <p:sldId id="671" r:id="rId10"/>
    <p:sldId id="302" r:id="rId11"/>
    <p:sldId id="303" r:id="rId12"/>
    <p:sldId id="304" r:id="rId13"/>
    <p:sldId id="305" r:id="rId14"/>
    <p:sldId id="308" r:id="rId15"/>
    <p:sldId id="309" r:id="rId16"/>
    <p:sldId id="310" r:id="rId17"/>
    <p:sldId id="312" r:id="rId18"/>
    <p:sldId id="661" r:id="rId19"/>
    <p:sldId id="710" r:id="rId20"/>
    <p:sldId id="681" r:id="rId21"/>
    <p:sldId id="315" r:id="rId22"/>
    <p:sldId id="708" r:id="rId23"/>
    <p:sldId id="677" r:id="rId24"/>
    <p:sldId id="678" r:id="rId25"/>
    <p:sldId id="322" r:id="rId26"/>
    <p:sldId id="718" r:id="rId27"/>
    <p:sldId id="731" r:id="rId28"/>
    <p:sldId id="719" r:id="rId29"/>
    <p:sldId id="716" r:id="rId30"/>
    <p:sldId id="722" r:id="rId31"/>
    <p:sldId id="723" r:id="rId32"/>
    <p:sldId id="724" r:id="rId33"/>
    <p:sldId id="725" r:id="rId34"/>
    <p:sldId id="726" r:id="rId35"/>
    <p:sldId id="729" r:id="rId36"/>
    <p:sldId id="730" r:id="rId37"/>
    <p:sldId id="727" r:id="rId38"/>
    <p:sldId id="623" r:id="rId39"/>
    <p:sldId id="257" r:id="rId40"/>
    <p:sldId id="613" r:id="rId41"/>
    <p:sldId id="617" r:id="rId42"/>
    <p:sldId id="618" r:id="rId43"/>
    <p:sldId id="61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1B2"/>
    <a:srgbClr val="FFD0D1"/>
    <a:srgbClr val="09A98A"/>
    <a:srgbClr val="BDFFF7"/>
    <a:srgbClr val="0FB9B1"/>
    <a:srgbClr val="007EDE"/>
    <a:srgbClr val="BEFFFC"/>
    <a:srgbClr val="00A287"/>
    <a:srgbClr val="C1FFF5"/>
    <a:srgbClr val="54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3"/>
    <p:restoredTop sz="92368"/>
  </p:normalViewPr>
  <p:slideViewPr>
    <p:cSldViewPr snapToGrid="0" snapToObjects="1">
      <p:cViewPr varScale="1">
        <p:scale>
          <a:sx n="134" d="100"/>
          <a:sy n="134" d="100"/>
        </p:scale>
        <p:origin x="1088" y="19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1</a:t>
            </a:fld>
            <a:endParaRPr lang="en-US"/>
          </a:p>
        </p:txBody>
      </p:sp>
    </p:spTree>
    <p:extLst>
      <p:ext uri="{BB962C8B-B14F-4D97-AF65-F5344CB8AC3E}">
        <p14:creationId xmlns:p14="http://schemas.microsoft.com/office/powerpoint/2010/main" val="279511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4fdd128987_4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4fdd128987_4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09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4fdd128987_4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4fdd128987_4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41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4fdd128987_4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4fdd128987_4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211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fdd128987_4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fdd128987_4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72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4fdd128987_4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4fdd128987_4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07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4fdd128987_4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4fdd128987_4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79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4fdd128987_4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4fdd128987_4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110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54593997e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54593997e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2455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18</a:t>
            </a:fld>
            <a:endParaRPr lang="en-US"/>
          </a:p>
        </p:txBody>
      </p:sp>
    </p:spTree>
    <p:extLst>
      <p:ext uri="{BB962C8B-B14F-4D97-AF65-F5344CB8AC3E}">
        <p14:creationId xmlns:p14="http://schemas.microsoft.com/office/powerpoint/2010/main" val="357091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19</a:t>
            </a:fld>
            <a:endParaRPr lang="en-US"/>
          </a:p>
        </p:txBody>
      </p:sp>
    </p:spTree>
    <p:extLst>
      <p:ext uri="{BB962C8B-B14F-4D97-AF65-F5344CB8AC3E}">
        <p14:creationId xmlns:p14="http://schemas.microsoft.com/office/powerpoint/2010/main" val="272443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a:t>
            </a:fld>
            <a:endParaRPr lang="en-US"/>
          </a:p>
        </p:txBody>
      </p:sp>
    </p:spTree>
    <p:extLst>
      <p:ext uri="{BB962C8B-B14F-4D97-AF65-F5344CB8AC3E}">
        <p14:creationId xmlns:p14="http://schemas.microsoft.com/office/powerpoint/2010/main" val="2934831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741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39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62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Tight bound is inverse Ackermann’s.</a:t>
            </a:r>
            <a:endParaRPr dirty="0"/>
          </a:p>
        </p:txBody>
      </p:sp>
    </p:spTree>
    <p:extLst>
      <p:ext uri="{BB962C8B-B14F-4D97-AF65-F5344CB8AC3E}">
        <p14:creationId xmlns:p14="http://schemas.microsoft.com/office/powerpoint/2010/main" val="290549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11d2a17760_17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11d2a17760_1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4133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25</a:t>
            </a:fld>
            <a:endParaRPr lang="en-US"/>
          </a:p>
        </p:txBody>
      </p:sp>
    </p:spTree>
    <p:extLst>
      <p:ext uri="{BB962C8B-B14F-4D97-AF65-F5344CB8AC3E}">
        <p14:creationId xmlns:p14="http://schemas.microsoft.com/office/powerpoint/2010/main" val="3883066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26</a:t>
            </a:fld>
            <a:endParaRPr lang="en-US"/>
          </a:p>
        </p:txBody>
      </p:sp>
    </p:spTree>
    <p:extLst>
      <p:ext uri="{BB962C8B-B14F-4D97-AF65-F5344CB8AC3E}">
        <p14:creationId xmlns:p14="http://schemas.microsoft.com/office/powerpoint/2010/main" val="1841200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27</a:t>
            </a:fld>
            <a:endParaRPr lang="en-US"/>
          </a:p>
        </p:txBody>
      </p:sp>
    </p:spTree>
    <p:extLst>
      <p:ext uri="{BB962C8B-B14F-4D97-AF65-F5344CB8AC3E}">
        <p14:creationId xmlns:p14="http://schemas.microsoft.com/office/powerpoint/2010/main" val="2053479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28</a:t>
            </a:fld>
            <a:endParaRPr lang="en-US"/>
          </a:p>
        </p:txBody>
      </p:sp>
    </p:spTree>
    <p:extLst>
      <p:ext uri="{BB962C8B-B14F-4D97-AF65-F5344CB8AC3E}">
        <p14:creationId xmlns:p14="http://schemas.microsoft.com/office/powerpoint/2010/main" val="1034272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29</a:t>
            </a:fld>
            <a:endParaRPr lang="en-US"/>
          </a:p>
        </p:txBody>
      </p:sp>
    </p:spTree>
    <p:extLst>
      <p:ext uri="{BB962C8B-B14F-4D97-AF65-F5344CB8AC3E}">
        <p14:creationId xmlns:p14="http://schemas.microsoft.com/office/powerpoint/2010/main" val="311239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a:t>
            </a:fld>
            <a:endParaRPr lang="en-US"/>
          </a:p>
        </p:txBody>
      </p:sp>
    </p:spTree>
    <p:extLst>
      <p:ext uri="{BB962C8B-B14F-4D97-AF65-F5344CB8AC3E}">
        <p14:creationId xmlns:p14="http://schemas.microsoft.com/office/powerpoint/2010/main" val="159179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30</a:t>
            </a:fld>
            <a:endParaRPr lang="en-US"/>
          </a:p>
        </p:txBody>
      </p:sp>
    </p:spTree>
    <p:extLst>
      <p:ext uri="{BB962C8B-B14F-4D97-AF65-F5344CB8AC3E}">
        <p14:creationId xmlns:p14="http://schemas.microsoft.com/office/powerpoint/2010/main" val="1108513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31</a:t>
            </a:fld>
            <a:endParaRPr lang="en-US"/>
          </a:p>
        </p:txBody>
      </p:sp>
    </p:spTree>
    <p:extLst>
      <p:ext uri="{BB962C8B-B14F-4D97-AF65-F5344CB8AC3E}">
        <p14:creationId xmlns:p14="http://schemas.microsoft.com/office/powerpoint/2010/main" val="583739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32</a:t>
            </a:fld>
            <a:endParaRPr lang="en-US"/>
          </a:p>
        </p:txBody>
      </p:sp>
    </p:spTree>
    <p:extLst>
      <p:ext uri="{BB962C8B-B14F-4D97-AF65-F5344CB8AC3E}">
        <p14:creationId xmlns:p14="http://schemas.microsoft.com/office/powerpoint/2010/main" val="1280595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33</a:t>
            </a:fld>
            <a:endParaRPr lang="en-US"/>
          </a:p>
        </p:txBody>
      </p:sp>
    </p:spTree>
    <p:extLst>
      <p:ext uri="{BB962C8B-B14F-4D97-AF65-F5344CB8AC3E}">
        <p14:creationId xmlns:p14="http://schemas.microsoft.com/office/powerpoint/2010/main" val="4293415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34</a:t>
            </a:fld>
            <a:endParaRPr lang="en-US"/>
          </a:p>
        </p:txBody>
      </p:sp>
    </p:spTree>
    <p:extLst>
      <p:ext uri="{BB962C8B-B14F-4D97-AF65-F5344CB8AC3E}">
        <p14:creationId xmlns:p14="http://schemas.microsoft.com/office/powerpoint/2010/main" val="2846943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35</a:t>
            </a:fld>
            <a:endParaRPr lang="en-US"/>
          </a:p>
        </p:txBody>
      </p:sp>
    </p:spTree>
    <p:extLst>
      <p:ext uri="{BB962C8B-B14F-4D97-AF65-F5344CB8AC3E}">
        <p14:creationId xmlns:p14="http://schemas.microsoft.com/office/powerpoint/2010/main" val="1155498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36</a:t>
            </a:fld>
            <a:endParaRPr lang="en-US"/>
          </a:p>
        </p:txBody>
      </p:sp>
    </p:spTree>
    <p:extLst>
      <p:ext uri="{BB962C8B-B14F-4D97-AF65-F5344CB8AC3E}">
        <p14:creationId xmlns:p14="http://schemas.microsoft.com/office/powerpoint/2010/main" val="695787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37</a:t>
            </a:fld>
            <a:endParaRPr lang="en-US"/>
          </a:p>
        </p:txBody>
      </p:sp>
    </p:spTree>
    <p:extLst>
      <p:ext uri="{BB962C8B-B14F-4D97-AF65-F5344CB8AC3E}">
        <p14:creationId xmlns:p14="http://schemas.microsoft.com/office/powerpoint/2010/main" val="504469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39</a:t>
            </a:fld>
            <a:endParaRPr lang="en-US"/>
          </a:p>
        </p:txBody>
      </p:sp>
    </p:spTree>
    <p:extLst>
      <p:ext uri="{BB962C8B-B14F-4D97-AF65-F5344CB8AC3E}">
        <p14:creationId xmlns:p14="http://schemas.microsoft.com/office/powerpoint/2010/main" val="268846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4</a:t>
            </a:fld>
            <a:endParaRPr lang="en-US"/>
          </a:p>
        </p:txBody>
      </p:sp>
    </p:spTree>
    <p:extLst>
      <p:ext uri="{BB962C8B-B14F-4D97-AF65-F5344CB8AC3E}">
        <p14:creationId xmlns:p14="http://schemas.microsoft.com/office/powerpoint/2010/main" val="249516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5</a:t>
            </a:fld>
            <a:endParaRPr lang="en-US"/>
          </a:p>
        </p:txBody>
      </p:sp>
    </p:spTree>
    <p:extLst>
      <p:ext uri="{BB962C8B-B14F-4D97-AF65-F5344CB8AC3E}">
        <p14:creationId xmlns:p14="http://schemas.microsoft.com/office/powerpoint/2010/main" val="7859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0FC8D-3FAB-384B-A523-F958535FCC05}" type="slidenum">
              <a:rPr lang="en-US" smtClean="0"/>
              <a:t>6</a:t>
            </a:fld>
            <a:endParaRPr lang="en-US"/>
          </a:p>
        </p:txBody>
      </p:sp>
    </p:spTree>
    <p:extLst>
      <p:ext uri="{BB962C8B-B14F-4D97-AF65-F5344CB8AC3E}">
        <p14:creationId xmlns:p14="http://schemas.microsoft.com/office/powerpoint/2010/main" val="388376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7</a:t>
            </a:fld>
            <a:endParaRPr lang="en-US"/>
          </a:p>
        </p:txBody>
      </p:sp>
    </p:spTree>
    <p:extLst>
      <p:ext uri="{BB962C8B-B14F-4D97-AF65-F5344CB8AC3E}">
        <p14:creationId xmlns:p14="http://schemas.microsoft.com/office/powerpoint/2010/main" val="169187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33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4fdd128987_4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4fdd128987_4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774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A660E5-0D31-D049-86B2-0794F6A9F71E}"/>
              </a:ext>
            </a:extLst>
          </p:cNvPr>
          <p:cNvSpPr/>
          <p:nvPr userDrawn="1"/>
        </p:nvSpPr>
        <p:spPr>
          <a:xfrm>
            <a:off x="-75414" y="0"/>
            <a:ext cx="12343614" cy="6858000"/>
          </a:xfrm>
          <a:prstGeom prst="rect">
            <a:avLst/>
          </a:prstGeom>
          <a:solidFill>
            <a:srgbClr val="2E235D"/>
          </a:solidFill>
          <a:ln>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8C267F-E2C0-6546-AB36-6C9268BDB617}"/>
              </a:ext>
            </a:extLst>
          </p:cNvPr>
          <p:cNvPicPr>
            <a:picLocks noChangeAspect="1"/>
          </p:cNvPicPr>
          <p:nvPr userDrawn="1"/>
        </p:nvPicPr>
        <p:blipFill>
          <a:blip r:embed="rId2"/>
          <a:srcRect/>
          <a:stretch/>
        </p:blipFill>
        <p:spPr>
          <a:xfrm>
            <a:off x="-86266" y="-82847"/>
            <a:ext cx="12341048" cy="7067325"/>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 Master title style</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373</a:t>
            </a:r>
          </a:p>
        </p:txBody>
      </p:sp>
      <p:sp>
        <p:nvSpPr>
          <p:cNvPr id="18" name="Rectangle 17">
            <a:extLst>
              <a:ext uri="{FF2B5EF4-FFF2-40B4-BE49-F238E27FC236}">
                <a16:creationId xmlns:a16="http://schemas.microsoft.com/office/drawing/2014/main" id="{9BC725FB-FF53-2F4D-8F32-E3582C5A0F05}"/>
              </a:ext>
            </a:extLst>
          </p:cNvPr>
          <p:cNvSpPr/>
          <p:nvPr userDrawn="1"/>
        </p:nvSpPr>
        <p:spPr>
          <a:xfrm>
            <a:off x="9947419" y="5633793"/>
            <a:ext cx="2160499" cy="276999"/>
          </a:xfrm>
          <a:prstGeom prst="rect">
            <a:avLst/>
          </a:prstGeom>
        </p:spPr>
        <p:txBody>
          <a:bodyPr wrap="square">
            <a:spAutoFit/>
          </a:bodyPr>
          <a:lstStyle/>
          <a:p>
            <a:pPr marL="9525" indent="0">
              <a:tabLst/>
            </a:pPr>
            <a:r>
              <a:rPr lang="en-US" sz="1200" b="1" i="0" dirty="0">
                <a:solidFill>
                  <a:schemeClr val="tx1">
                    <a:lumMod val="65000"/>
                    <a:lumOff val="35000"/>
                  </a:schemeClr>
                </a:solidFill>
                <a:latin typeface="Montserrat SemiBold" pitchFamily="2" charset="77"/>
              </a:rPr>
              <a:t>Siddharth Vaidyanathan</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0248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20</a:t>
            </a:r>
          </a:p>
        </p:txBody>
      </p:sp>
      <p:sp>
        <p:nvSpPr>
          <p:cNvPr id="14" name="Rounded Rectangle 13">
            <a:extLst>
              <a:ext uri="{FF2B5EF4-FFF2-40B4-BE49-F238E27FC236}">
                <a16:creationId xmlns:a16="http://schemas.microsoft.com/office/drawing/2014/main" id="{5C2A7FE6-A74E-1741-9917-44B41593B6F3}"/>
              </a:ext>
            </a:extLst>
          </p:cNvPr>
          <p:cNvSpPr/>
          <p:nvPr userDrawn="1"/>
        </p:nvSpPr>
        <p:spPr>
          <a:xfrm>
            <a:off x="7167842" y="1236372"/>
            <a:ext cx="4940076" cy="5253440"/>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0F11AF6-13D3-CA46-B3E8-2480D45A8AFC}"/>
              </a:ext>
            </a:extLst>
          </p:cNvPr>
          <p:cNvSpPr txBox="1"/>
          <p:nvPr userDrawn="1"/>
        </p:nvSpPr>
        <p:spPr>
          <a:xfrm>
            <a:off x="8346735" y="5086747"/>
            <a:ext cx="3342431" cy="955461"/>
          </a:xfrm>
          <a:prstGeom prst="rect">
            <a:avLst/>
          </a:prstGeom>
          <a:noFill/>
        </p:spPr>
        <p:txBody>
          <a:bodyPr wrap="square" numCol="2" rtlCol="0">
            <a:noAutofit/>
          </a:bodyPr>
          <a:lstStyle/>
          <a:p>
            <a:r>
              <a:rPr lang="en-US" sz="1000" b="1" i="0" dirty="0">
                <a:solidFill>
                  <a:schemeClr val="tx1">
                    <a:lumMod val="65000"/>
                    <a:lumOff val="35000"/>
                  </a:schemeClr>
                </a:solidFill>
                <a:latin typeface="Montserrat SemiBold" pitchFamily="2" charset="77"/>
              </a:rPr>
              <a:t>Ken Aragon</a:t>
            </a:r>
            <a:br>
              <a:rPr lang="en-US" sz="1000" b="1" i="0" dirty="0">
                <a:solidFill>
                  <a:schemeClr val="tx1">
                    <a:lumMod val="65000"/>
                    <a:lumOff val="35000"/>
                  </a:schemeClr>
                </a:solidFill>
                <a:latin typeface="Montserrat SemiBold" pitchFamily="2" charset="77"/>
              </a:rPr>
            </a:br>
            <a:r>
              <a:rPr lang="en-US" sz="1000" b="1" i="0" dirty="0">
                <a:solidFill>
                  <a:schemeClr val="tx1">
                    <a:lumMod val="65000"/>
                    <a:lumOff val="35000"/>
                  </a:schemeClr>
                </a:solidFill>
                <a:latin typeface="Montserrat SemiBold" pitchFamily="2" charset="77"/>
              </a:rPr>
              <a:t>Khushi Chaudhari</a:t>
            </a:r>
          </a:p>
          <a:p>
            <a:r>
              <a:rPr lang="en-US" sz="1000" b="1" i="0" dirty="0">
                <a:solidFill>
                  <a:schemeClr val="tx1">
                    <a:lumMod val="65000"/>
                    <a:lumOff val="35000"/>
                  </a:schemeClr>
                </a:solidFill>
                <a:latin typeface="Montserrat SemiBold" pitchFamily="2" charset="77"/>
              </a:rPr>
              <a:t>Joyce </a:t>
            </a:r>
            <a:r>
              <a:rPr lang="en-US" sz="1000" b="1" i="0" dirty="0" err="1">
                <a:solidFill>
                  <a:schemeClr val="tx1">
                    <a:lumMod val="65000"/>
                    <a:lumOff val="35000"/>
                  </a:schemeClr>
                </a:solidFill>
                <a:latin typeface="Montserrat SemiBold" pitchFamily="2" charset="77"/>
              </a:rPr>
              <a:t>Elauria</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Santino Iannone</a:t>
            </a:r>
          </a:p>
          <a:p>
            <a:r>
              <a:rPr lang="en-US" sz="1000" b="1" i="0" dirty="0">
                <a:solidFill>
                  <a:schemeClr val="tx1">
                    <a:lumMod val="65000"/>
                    <a:lumOff val="35000"/>
                  </a:schemeClr>
                </a:solidFill>
                <a:latin typeface="Montserrat SemiBold" pitchFamily="2" charset="77"/>
              </a:rPr>
              <a:t>Leona </a:t>
            </a:r>
            <a:r>
              <a:rPr lang="en-US" sz="1000" b="1" i="0" dirty="0" err="1">
                <a:solidFill>
                  <a:schemeClr val="tx1">
                    <a:lumMod val="65000"/>
                    <a:lumOff val="35000"/>
                  </a:schemeClr>
                </a:solidFill>
                <a:latin typeface="Montserrat SemiBold" pitchFamily="2" charset="77"/>
              </a:rPr>
              <a:t>Kazi</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Nathan </a:t>
            </a:r>
            <a:r>
              <a:rPr lang="en-US" sz="1000" b="1" i="0" dirty="0" err="1">
                <a:solidFill>
                  <a:schemeClr val="tx1">
                    <a:lumMod val="65000"/>
                    <a:lumOff val="35000"/>
                  </a:schemeClr>
                </a:solidFill>
                <a:latin typeface="Montserrat SemiBold" pitchFamily="2" charset="77"/>
              </a:rPr>
              <a:t>Lipiarski</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Sam Long</a:t>
            </a:r>
          </a:p>
          <a:p>
            <a:r>
              <a:rPr lang="en-US" sz="1000" b="1" i="0" dirty="0">
                <a:solidFill>
                  <a:schemeClr val="tx1">
                    <a:lumMod val="65000"/>
                    <a:lumOff val="35000"/>
                  </a:schemeClr>
                </a:solidFill>
                <a:latin typeface="Montserrat SemiBold" pitchFamily="2" charset="77"/>
              </a:rPr>
              <a:t>Amanda Park</a:t>
            </a:r>
          </a:p>
          <a:p>
            <a:r>
              <a:rPr lang="en-US" sz="1000" b="1" i="0" dirty="0">
                <a:solidFill>
                  <a:schemeClr val="tx1">
                    <a:lumMod val="65000"/>
                    <a:lumOff val="35000"/>
                  </a:schemeClr>
                </a:solidFill>
                <a:latin typeface="Montserrat SemiBold" pitchFamily="2" charset="77"/>
              </a:rPr>
              <a:t>Paul Pham</a:t>
            </a:r>
          </a:p>
          <a:p>
            <a:r>
              <a:rPr lang="en-US" sz="1000" b="1" i="0" dirty="0">
                <a:solidFill>
                  <a:schemeClr val="tx1">
                    <a:lumMod val="65000"/>
                    <a:lumOff val="35000"/>
                  </a:schemeClr>
                </a:solidFill>
                <a:latin typeface="Montserrat SemiBold" pitchFamily="2" charset="77"/>
              </a:rPr>
              <a:t>Mitchell Szeto</a:t>
            </a:r>
          </a:p>
          <a:p>
            <a:r>
              <a:rPr lang="en-US" sz="1000" b="1" i="0" dirty="0" err="1">
                <a:solidFill>
                  <a:schemeClr val="tx1">
                    <a:lumMod val="65000"/>
                    <a:lumOff val="35000"/>
                  </a:schemeClr>
                </a:solidFill>
                <a:latin typeface="Montserrat SemiBold" pitchFamily="2" charset="77"/>
              </a:rPr>
              <a:t>Batina</a:t>
            </a:r>
            <a:r>
              <a:rPr lang="en-US" sz="1000" b="1" i="0" dirty="0">
                <a:solidFill>
                  <a:schemeClr val="tx1">
                    <a:lumMod val="65000"/>
                    <a:lumOff val="35000"/>
                  </a:schemeClr>
                </a:solidFill>
                <a:latin typeface="Montserrat SemiBold" pitchFamily="2" charset="77"/>
              </a:rPr>
              <a:t> </a:t>
            </a:r>
            <a:r>
              <a:rPr lang="en-US" sz="1000" b="1" i="0" dirty="0" err="1">
                <a:solidFill>
                  <a:schemeClr val="tx1">
                    <a:lumMod val="65000"/>
                    <a:lumOff val="35000"/>
                  </a:schemeClr>
                </a:solidFill>
                <a:latin typeface="Montserrat SemiBold" pitchFamily="2" charset="77"/>
              </a:rPr>
              <a:t>Shikhalieva</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Ryan Siu</a:t>
            </a:r>
          </a:p>
          <a:p>
            <a:r>
              <a:rPr lang="en-US" sz="1000" b="1" i="0" dirty="0">
                <a:solidFill>
                  <a:schemeClr val="tx1">
                    <a:lumMod val="65000"/>
                    <a:lumOff val="35000"/>
                  </a:schemeClr>
                </a:solidFill>
                <a:latin typeface="Montserrat SemiBold" pitchFamily="2" charset="77"/>
              </a:rPr>
              <a:t>Elena </a:t>
            </a:r>
            <a:r>
              <a:rPr lang="en-US" sz="1000" b="1" i="0" dirty="0" err="1">
                <a:solidFill>
                  <a:schemeClr val="tx1">
                    <a:lumMod val="65000"/>
                    <a:lumOff val="35000"/>
                  </a:schemeClr>
                </a:solidFill>
                <a:latin typeface="Montserrat SemiBold" pitchFamily="2" charset="77"/>
              </a:rPr>
              <a:t>Spasova</a:t>
            </a:r>
            <a:endParaRPr lang="en-US" sz="1000" b="1" i="0" dirty="0">
              <a:solidFill>
                <a:schemeClr val="tx1">
                  <a:lumMod val="65000"/>
                  <a:lumOff val="35000"/>
                </a:schemeClr>
              </a:solidFill>
              <a:latin typeface="Montserrat SemiBold" pitchFamily="2" charset="77"/>
            </a:endParaRPr>
          </a:p>
          <a:p>
            <a:r>
              <a:rPr lang="en-US" sz="1000" b="1" i="0" dirty="0">
                <a:solidFill>
                  <a:schemeClr val="tx1">
                    <a:lumMod val="65000"/>
                    <a:lumOff val="35000"/>
                  </a:schemeClr>
                </a:solidFill>
                <a:latin typeface="Montserrat SemiBold" pitchFamily="2" charset="77"/>
              </a:rPr>
              <a:t>Alex Teng</a:t>
            </a:r>
          </a:p>
          <a:p>
            <a:r>
              <a:rPr lang="en-US" sz="1000" b="1" i="0" dirty="0" err="1">
                <a:solidFill>
                  <a:schemeClr val="tx1">
                    <a:lumMod val="65000"/>
                    <a:lumOff val="35000"/>
                  </a:schemeClr>
                </a:solidFill>
                <a:latin typeface="Montserrat SemiBold" pitchFamily="2" charset="77"/>
              </a:rPr>
              <a:t>Blarry</a:t>
            </a:r>
            <a:r>
              <a:rPr lang="en-US" sz="1000" b="1" i="0" dirty="0">
                <a:solidFill>
                  <a:schemeClr val="tx1">
                    <a:lumMod val="65000"/>
                    <a:lumOff val="35000"/>
                  </a:schemeClr>
                </a:solidFill>
                <a:latin typeface="Montserrat SemiBold" pitchFamily="2" charset="77"/>
              </a:rPr>
              <a:t> Wang</a:t>
            </a:r>
          </a:p>
          <a:p>
            <a:r>
              <a:rPr lang="en-US" sz="1000" b="1" i="0" dirty="0">
                <a:solidFill>
                  <a:schemeClr val="tx1">
                    <a:lumMod val="65000"/>
                    <a:lumOff val="35000"/>
                  </a:schemeClr>
                </a:solidFill>
                <a:latin typeface="Montserrat SemiBold" pitchFamily="2" charset="77"/>
              </a:rPr>
              <a:t>Aileen Zeng</a:t>
            </a:r>
          </a:p>
        </p:txBody>
      </p:sp>
      <p:sp>
        <p:nvSpPr>
          <p:cNvPr id="20" name="Rectangle 19">
            <a:extLst>
              <a:ext uri="{FF2B5EF4-FFF2-40B4-BE49-F238E27FC236}">
                <a16:creationId xmlns:a16="http://schemas.microsoft.com/office/drawing/2014/main" id="{E43E8F56-889E-F546-A0E5-AF7DD95F1186}"/>
              </a:ext>
            </a:extLst>
          </p:cNvPr>
          <p:cNvSpPr/>
          <p:nvPr userDrawn="1"/>
        </p:nvSpPr>
        <p:spPr>
          <a:xfrm>
            <a:off x="8346734" y="4819413"/>
            <a:ext cx="1568781" cy="276999"/>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Hunter Schafer</a:t>
            </a:r>
          </a:p>
        </p:txBody>
      </p:sp>
      <p:sp>
        <p:nvSpPr>
          <p:cNvPr id="21" name="Rectangle 20">
            <a:extLst>
              <a:ext uri="{FF2B5EF4-FFF2-40B4-BE49-F238E27FC236}">
                <a16:creationId xmlns:a16="http://schemas.microsoft.com/office/drawing/2014/main" id="{F978AA79-BD09-424C-91D0-D9693BA198B2}"/>
              </a:ext>
            </a:extLst>
          </p:cNvPr>
          <p:cNvSpPr/>
          <p:nvPr userDrawn="1"/>
        </p:nvSpPr>
        <p:spPr>
          <a:xfrm>
            <a:off x="7360568" y="4819413"/>
            <a:ext cx="927908" cy="276999"/>
          </a:xfrm>
          <a:prstGeom prst="rect">
            <a:avLst/>
          </a:prstGeom>
        </p:spPr>
        <p:txBody>
          <a:bodyPr wrap="square">
            <a:spAutoFit/>
          </a:bodyPr>
          <a:lstStyle/>
          <a:p>
            <a:pPr algn="r"/>
            <a:r>
              <a:rPr lang="en-US" sz="1200" b="1" i="0" dirty="0">
                <a:solidFill>
                  <a:schemeClr val="bg1">
                    <a:lumMod val="65000"/>
                  </a:schemeClr>
                </a:solidFill>
                <a:latin typeface="Montserrat" pitchFamily="2" charset="77"/>
              </a:rPr>
              <a:t>Instructor</a:t>
            </a:r>
          </a:p>
        </p:txBody>
      </p:sp>
      <p:sp>
        <p:nvSpPr>
          <p:cNvPr id="22" name="Rectangle 21">
            <a:extLst>
              <a:ext uri="{FF2B5EF4-FFF2-40B4-BE49-F238E27FC236}">
                <a16:creationId xmlns:a16="http://schemas.microsoft.com/office/drawing/2014/main" id="{74272192-C07E-0142-AE3A-03DB9805530E}"/>
              </a:ext>
            </a:extLst>
          </p:cNvPr>
          <p:cNvSpPr/>
          <p:nvPr userDrawn="1"/>
        </p:nvSpPr>
        <p:spPr>
          <a:xfrm>
            <a:off x="7848276" y="5075655"/>
            <a:ext cx="451284" cy="276999"/>
          </a:xfrm>
          <a:prstGeom prst="rect">
            <a:avLst/>
          </a:prstGeom>
        </p:spPr>
        <p:txBody>
          <a:bodyPr wrap="square">
            <a:spAutoFit/>
          </a:bodyPr>
          <a:lstStyle/>
          <a:p>
            <a:pPr algn="r"/>
            <a:r>
              <a:rPr lang="en-US" sz="1200" b="1" i="0" dirty="0">
                <a:solidFill>
                  <a:schemeClr val="bg1">
                    <a:lumMod val="65000"/>
                  </a:schemeClr>
                </a:solidFill>
                <a:latin typeface="Montserrat" pitchFamily="2" charset="77"/>
              </a:rPr>
              <a:t>TAs</a:t>
            </a:r>
          </a:p>
        </p:txBody>
      </p:sp>
      <p:cxnSp>
        <p:nvCxnSpPr>
          <p:cNvPr id="23" name="Straight Connector 22">
            <a:extLst>
              <a:ext uri="{FF2B5EF4-FFF2-40B4-BE49-F238E27FC236}">
                <a16:creationId xmlns:a16="http://schemas.microsoft.com/office/drawing/2014/main" id="{7DADA620-3922-FE46-A81E-822DFEE3F58A}"/>
              </a:ext>
            </a:extLst>
          </p:cNvPr>
          <p:cNvCxnSpPr>
            <a:cxnSpLocks/>
          </p:cNvCxnSpPr>
          <p:nvPr userDrawn="1"/>
        </p:nvCxnSpPr>
        <p:spPr>
          <a:xfrm>
            <a:off x="7452794" y="4551419"/>
            <a:ext cx="420433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36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68" y="1621972"/>
            <a:ext cx="11154834" cy="4712153"/>
          </a:xfrm>
        </p:spPr>
        <p:txBody>
          <a:bodyPr/>
          <a:lstStyle>
            <a:lvl1pPr>
              <a:defRPr sz="2133" b="0"/>
            </a:lvl1pPr>
            <a:lvl2pPr>
              <a:defRPr sz="1867"/>
            </a:lvl2pPr>
            <a:lvl3pPr>
              <a:defRPr sz="18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CC1B5E29-5BFE-4A77-A178-85B6D82C95E0}" type="slidenum">
              <a:rPr lang="en-US" smtClean="0"/>
              <a:t>‹#›</a:t>
            </a:fld>
            <a:endParaRPr lang="en-US"/>
          </a:p>
        </p:txBody>
      </p:sp>
    </p:spTree>
    <p:extLst>
      <p:ext uri="{BB962C8B-B14F-4D97-AF65-F5344CB8AC3E}">
        <p14:creationId xmlns:p14="http://schemas.microsoft.com/office/powerpoint/2010/main" val="103484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ollEverywhe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14882" y="0"/>
            <a:ext cx="12221763" cy="1173892"/>
          </a:xfrm>
          <a:prstGeom prst="rect">
            <a:avLst/>
          </a:prstGeom>
          <a:solidFill>
            <a:srgbClr val="2196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414951" y="403662"/>
            <a:ext cx="3380431" cy="556054"/>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0" dirty="0">
                <a:latin typeface="Calibri" panose="020F0502020204030204" pitchFamily="34" charset="0"/>
                <a:cs typeface="Calibri" panose="020F0502020204030204" pitchFamily="34" charset="0"/>
              </a:rPr>
              <a:t>Pause Video when Prompted</a:t>
            </a:r>
          </a:p>
        </p:txBody>
      </p:sp>
      <p:pic>
        <p:nvPicPr>
          <p:cNvPr id="9" name="Picture 8">
            <a:extLst>
              <a:ext uri="{FF2B5EF4-FFF2-40B4-BE49-F238E27FC236}">
                <a16:creationId xmlns:a16="http://schemas.microsoft.com/office/drawing/2014/main" id="{819F3A87-0B85-784F-A237-7192C2A36853}"/>
              </a:ext>
            </a:extLst>
          </p:cNvPr>
          <p:cNvPicPr>
            <a:picLocks noChangeAspect="1"/>
          </p:cNvPicPr>
          <p:nvPr userDrawn="1"/>
        </p:nvPicPr>
        <p:blipFill>
          <a:blip r:embed="rId2"/>
          <a:stretch>
            <a:fillRect/>
          </a:stretch>
        </p:blipFill>
        <p:spPr>
          <a:xfrm>
            <a:off x="396618" y="334452"/>
            <a:ext cx="2264586" cy="694473"/>
          </a:xfrm>
          <a:prstGeom prst="rect">
            <a:avLst/>
          </a:prstGeom>
        </p:spPr>
      </p:pic>
      <p:sp>
        <p:nvSpPr>
          <p:cNvPr id="12" name="TextBox 11">
            <a:extLst>
              <a:ext uri="{FF2B5EF4-FFF2-40B4-BE49-F238E27FC236}">
                <a16:creationId xmlns:a16="http://schemas.microsoft.com/office/drawing/2014/main" id="{B9204DF1-E5A9-0A4D-A5CF-F6470964781C}"/>
              </a:ext>
            </a:extLst>
          </p:cNvPr>
          <p:cNvSpPr txBox="1"/>
          <p:nvPr userDrawn="1"/>
        </p:nvSpPr>
        <p:spPr>
          <a:xfrm>
            <a:off x="6400800" y="925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8858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llEverywhe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14882" y="189488"/>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6F027E-A466-424B-A56C-C5857F0E6FA7}"/>
              </a:ext>
            </a:extLst>
          </p:cNvPr>
          <p:cNvPicPr>
            <a:picLocks noChangeAspect="1"/>
          </p:cNvPicPr>
          <p:nvPr userDrawn="1"/>
        </p:nvPicPr>
        <p:blipFill>
          <a:blip r:embed="rId2"/>
          <a:stretch>
            <a:fillRect/>
          </a:stretch>
        </p:blipFill>
        <p:spPr>
          <a:xfrm>
            <a:off x="396618" y="254185"/>
            <a:ext cx="3709636" cy="855009"/>
          </a:xfrm>
          <a:prstGeom prst="rect">
            <a:avLst/>
          </a:prstGeom>
        </p:spPr>
      </p:pic>
      <p:sp>
        <p:nvSpPr>
          <p:cNvPr id="6" name="Rounded Rectangle 5">
            <a:extLst>
              <a:ext uri="{FF2B5EF4-FFF2-40B4-BE49-F238E27FC236}">
                <a16:creationId xmlns:a16="http://schemas.microsoft.com/office/drawing/2014/main" id="{DB3AA407-1DA0-3243-8E37-6DD02AC469B7}"/>
              </a:ext>
            </a:extLst>
          </p:cNvPr>
          <p:cNvSpPr/>
          <p:nvPr userDrawn="1"/>
        </p:nvSpPr>
        <p:spPr>
          <a:xfrm>
            <a:off x="8414951" y="403662"/>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pollev.com/uwcse373</a:t>
            </a:r>
          </a:p>
        </p:txBody>
      </p:sp>
    </p:spTree>
    <p:extLst>
      <p:ext uri="{BB962C8B-B14F-4D97-AF65-F5344CB8AC3E}">
        <p14:creationId xmlns:p14="http://schemas.microsoft.com/office/powerpoint/2010/main" val="106305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04F1-978C-6343-BF90-B404034CB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04F229-CC7E-6549-B870-85C68E662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62A86D8F-09C9-484A-A9EC-64E198B90B29}"/>
              </a:ext>
            </a:extLst>
          </p:cNvPr>
          <p:cNvSpPr>
            <a:spLocks noGrp="1"/>
          </p:cNvSpPr>
          <p:nvPr>
            <p:ph type="sldNum" sz="quarter" idx="10"/>
          </p:nvPr>
        </p:nvSpPr>
        <p:spPr/>
        <p:txBody>
          <a:bodyPr/>
          <a:lstStyle/>
          <a:p>
            <a:fld id="{B84CCEFC-A9FF-8249-A3D3-21FB7B7CCB8D}" type="slidenum">
              <a:rPr lang="en-US" smtClean="0"/>
              <a:pPr/>
              <a:t>‹#›</a:t>
            </a:fld>
            <a:endParaRPr lang="en-US"/>
          </a:p>
        </p:txBody>
      </p:sp>
    </p:spTree>
    <p:extLst>
      <p:ext uri="{BB962C8B-B14F-4D97-AF65-F5344CB8AC3E}">
        <p14:creationId xmlns:p14="http://schemas.microsoft.com/office/powerpoint/2010/main" val="193045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11/16/20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070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68" y="1621972"/>
            <a:ext cx="11154834" cy="4712153"/>
          </a:xfrm>
        </p:spPr>
        <p:txBody>
          <a:bodyPr/>
          <a:lstStyle>
            <a:lvl1pPr>
              <a:defRPr sz="2133" b="0"/>
            </a:lvl1pPr>
            <a:lvl2pPr>
              <a:defRPr sz="1867"/>
            </a:lvl2pPr>
            <a:lvl3pPr>
              <a:defRPr sz="18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CC1B5E29-5BFE-4A77-A178-85B6D82C95E0}" type="slidenum">
              <a:rPr lang="en-US" smtClean="0"/>
              <a:t>‹#›</a:t>
            </a:fld>
            <a:endParaRPr lang="en-US"/>
          </a:p>
        </p:txBody>
      </p:sp>
    </p:spTree>
    <p:extLst>
      <p:ext uri="{BB962C8B-B14F-4D97-AF65-F5344CB8AC3E}">
        <p14:creationId xmlns:p14="http://schemas.microsoft.com/office/powerpoint/2010/main" val="113112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168" y="1621972"/>
            <a:ext cx="11154834" cy="4712153"/>
          </a:xfrm>
        </p:spPr>
        <p:txBody>
          <a:bodyPr/>
          <a:lstStyle>
            <a:lvl1pPr>
              <a:defRPr sz="2133" b="0"/>
            </a:lvl1pPr>
            <a:lvl2pPr>
              <a:defRPr sz="1867"/>
            </a:lvl2pPr>
            <a:lvl3pPr>
              <a:defRPr sz="18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CC1B5E29-5BFE-4A77-A178-85B6D82C95E0}" type="slidenum">
              <a:rPr lang="en-US" smtClean="0"/>
              <a:t>‹#›</a:t>
            </a:fld>
            <a:endParaRPr lang="en-US"/>
          </a:p>
        </p:txBody>
      </p:sp>
    </p:spTree>
    <p:extLst>
      <p:ext uri="{BB962C8B-B14F-4D97-AF65-F5344CB8AC3E}">
        <p14:creationId xmlns:p14="http://schemas.microsoft.com/office/powerpoint/2010/main" val="308882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549903" y="6492875"/>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29764" y="-6263"/>
            <a:ext cx="12221763" cy="230293"/>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373 Autumn 2020</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chemeClr val="bg1"/>
                </a:solidFill>
                <a:latin typeface="Montserrat SemiBold" pitchFamily="2" charset="77"/>
              </a:rPr>
              <a:t>LEC 20: Disjoint Sets II</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5" r:id="rId5"/>
    <p:sldLayoutId id="2147483657" r:id="rId6"/>
    <p:sldLayoutId id="2147483658" r:id="rId7"/>
    <p:sldLayoutId id="2147483659" r:id="rId8"/>
    <p:sldLayoutId id="2147483660" r:id="rId9"/>
    <p:sldLayoutId id="2147483661" r:id="rId10"/>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Tree>
    <p:extLst>
      <p:ext uri="{BB962C8B-B14F-4D97-AF65-F5344CB8AC3E}">
        <p14:creationId xmlns:p14="http://schemas.microsoft.com/office/powerpoint/2010/main" val="368539131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823054" cy="2445040"/>
          </a:xfrm>
        </p:spPr>
        <p:txBody>
          <a:bodyPr/>
          <a:lstStyle/>
          <a:p>
            <a:r>
              <a:rPr lang="en-US" dirty="0"/>
              <a:t>Disjoint Sets II</a:t>
            </a:r>
          </a:p>
        </p:txBody>
      </p:sp>
      <p:sp>
        <p:nvSpPr>
          <p:cNvPr id="3" name="TextBox 2">
            <a:extLst>
              <a:ext uri="{FF2B5EF4-FFF2-40B4-BE49-F238E27FC236}">
                <a16:creationId xmlns:a16="http://schemas.microsoft.com/office/drawing/2014/main" id="{CA86C931-2F9F-1949-B765-EE0BF932B1A7}"/>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55"/>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err="1"/>
              <a:t>WeightedQuickUnion</a:t>
            </a:r>
            <a:r>
              <a:rPr lang="en" dirty="0"/>
              <a:t>: Performance</a:t>
            </a:r>
            <a:endParaRPr dirty="0"/>
          </a:p>
        </p:txBody>
      </p:sp>
      <p:sp>
        <p:nvSpPr>
          <p:cNvPr id="1003" name="Google Shape;1003;p55"/>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a:t>
            </a:r>
            <a:endParaRPr dirty="0"/>
          </a:p>
        </p:txBody>
      </p:sp>
      <p:sp>
        <p:nvSpPr>
          <p:cNvPr id="1004" name="Google Shape;1004;p55"/>
          <p:cNvSpPr/>
          <p:nvPr/>
        </p:nvSpPr>
        <p:spPr>
          <a:xfrm>
            <a:off x="3128906"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005" name="Google Shape;1005;p55"/>
          <p:cNvSpPr/>
          <p:nvPr/>
        </p:nvSpPr>
        <p:spPr>
          <a:xfrm>
            <a:off x="3128906" y="40256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a:solidFill>
                <a:schemeClr val="accent1"/>
              </a:solidFill>
              <a:latin typeface="Calibri" panose="020F0502020204030204" pitchFamily="34" charset="0"/>
              <a:cs typeface="Calibri" panose="020F0502020204030204" pitchFamily="34" charset="0"/>
            </a:endParaRPr>
          </a:p>
        </p:txBody>
      </p:sp>
      <p:cxnSp>
        <p:nvCxnSpPr>
          <p:cNvPr id="1006" name="Google Shape;1006;p55"/>
          <p:cNvCxnSpPr>
            <a:stCxn id="1005" idx="0"/>
            <a:endCxn id="1004" idx="2"/>
          </p:cNvCxnSpPr>
          <p:nvPr/>
        </p:nvCxnSpPr>
        <p:spPr>
          <a:xfrm rot="10800000">
            <a:off x="3321955" y="3814714"/>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graphicFrame>
        <p:nvGraphicFramePr>
          <p:cNvPr id="1007" name="Google Shape;1007;p55"/>
          <p:cNvGraphicFramePr/>
          <p:nvPr/>
        </p:nvGraphicFramePr>
        <p:xfrm>
          <a:off x="8870251" y="2153225"/>
          <a:ext cx="1469400" cy="1417230"/>
        </p:xfrm>
        <a:graphic>
          <a:graphicData uri="http://schemas.openxmlformats.org/drawingml/2006/table">
            <a:tbl>
              <a:tblPr>
                <a:noFill/>
              </a:tblPr>
              <a:tblGrid>
                <a:gridCol w="734700">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N</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H</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0</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524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56"/>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err="1"/>
              <a:t>WeightedQuickUnion</a:t>
            </a:r>
            <a:r>
              <a:rPr lang="en" dirty="0"/>
              <a:t>: Performance</a:t>
            </a:r>
            <a:endParaRPr dirty="0"/>
          </a:p>
        </p:txBody>
      </p:sp>
      <p:sp>
        <p:nvSpPr>
          <p:cNvPr id="1013" name="Google Shape;1013;p56"/>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a:t>
            </a:r>
            <a:endParaRPr dirty="0"/>
          </a:p>
        </p:txBody>
      </p:sp>
      <p:sp>
        <p:nvSpPr>
          <p:cNvPr id="1014" name="Google Shape;1014;p56"/>
          <p:cNvSpPr/>
          <p:nvPr/>
        </p:nvSpPr>
        <p:spPr>
          <a:xfrm>
            <a:off x="3128906"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015" name="Google Shape;1015;p56"/>
          <p:cNvSpPr/>
          <p:nvPr/>
        </p:nvSpPr>
        <p:spPr>
          <a:xfrm>
            <a:off x="3128906" y="40256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a:solidFill>
                <a:schemeClr val="accent1"/>
              </a:solidFill>
              <a:latin typeface="Calibri" panose="020F0502020204030204" pitchFamily="34" charset="0"/>
              <a:cs typeface="Calibri" panose="020F0502020204030204" pitchFamily="34" charset="0"/>
            </a:endParaRPr>
          </a:p>
        </p:txBody>
      </p:sp>
      <p:cxnSp>
        <p:nvCxnSpPr>
          <p:cNvPr id="1016" name="Google Shape;1016;p56"/>
          <p:cNvCxnSpPr>
            <a:stCxn id="1015" idx="0"/>
            <a:endCxn id="1014" idx="2"/>
          </p:cNvCxnSpPr>
          <p:nvPr/>
        </p:nvCxnSpPr>
        <p:spPr>
          <a:xfrm rot="10800000">
            <a:off x="3321955" y="3814714"/>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017" name="Google Shape;1017;p56"/>
          <p:cNvSpPr/>
          <p:nvPr/>
        </p:nvSpPr>
        <p:spPr>
          <a:xfrm>
            <a:off x="3912055"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1018" name="Google Shape;1018;p56"/>
          <p:cNvSpPr/>
          <p:nvPr/>
        </p:nvSpPr>
        <p:spPr>
          <a:xfrm>
            <a:off x="3912055" y="40256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1019" name="Google Shape;1019;p56"/>
          <p:cNvCxnSpPr>
            <a:stCxn id="1018" idx="0"/>
            <a:endCxn id="1017" idx="2"/>
          </p:cNvCxnSpPr>
          <p:nvPr/>
        </p:nvCxnSpPr>
        <p:spPr>
          <a:xfrm rot="10800000">
            <a:off x="4105105" y="3814714"/>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graphicFrame>
        <p:nvGraphicFramePr>
          <p:cNvPr id="11" name="Google Shape;1034;p57">
            <a:extLst>
              <a:ext uri="{FF2B5EF4-FFF2-40B4-BE49-F238E27FC236}">
                <a16:creationId xmlns:a16="http://schemas.microsoft.com/office/drawing/2014/main" id="{D0E28463-71F7-41C2-9136-26261EBF065E}"/>
              </a:ext>
            </a:extLst>
          </p:cNvPr>
          <p:cNvGraphicFramePr/>
          <p:nvPr/>
        </p:nvGraphicFramePr>
        <p:xfrm>
          <a:off x="8870251" y="2153225"/>
          <a:ext cx="1469400" cy="1889640"/>
        </p:xfrm>
        <a:graphic>
          <a:graphicData uri="http://schemas.openxmlformats.org/drawingml/2006/table">
            <a:tbl>
              <a:tblPr>
                <a:noFill/>
              </a:tblPr>
              <a:tblGrid>
                <a:gridCol w="734700">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N</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0</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760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5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err="1"/>
              <a:t>WeightedQuickUnion</a:t>
            </a:r>
            <a:r>
              <a:rPr lang="en" dirty="0"/>
              <a:t>: Performance</a:t>
            </a:r>
            <a:endParaRPr dirty="0"/>
          </a:p>
        </p:txBody>
      </p:sp>
      <p:sp>
        <p:nvSpPr>
          <p:cNvPr id="1026" name="Google Shape;1026;p57"/>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a:t>
            </a:r>
            <a:endParaRPr dirty="0"/>
          </a:p>
        </p:txBody>
      </p:sp>
      <p:sp>
        <p:nvSpPr>
          <p:cNvPr id="1027" name="Google Shape;1027;p57"/>
          <p:cNvSpPr/>
          <p:nvPr/>
        </p:nvSpPr>
        <p:spPr>
          <a:xfrm>
            <a:off x="3128906"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028" name="Google Shape;1028;p57"/>
          <p:cNvSpPr/>
          <p:nvPr/>
        </p:nvSpPr>
        <p:spPr>
          <a:xfrm>
            <a:off x="3128906" y="40256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a:solidFill>
                <a:schemeClr val="accent1"/>
              </a:solidFill>
              <a:latin typeface="Calibri" panose="020F0502020204030204" pitchFamily="34" charset="0"/>
              <a:cs typeface="Calibri" panose="020F0502020204030204" pitchFamily="34" charset="0"/>
            </a:endParaRPr>
          </a:p>
        </p:txBody>
      </p:sp>
      <p:cxnSp>
        <p:nvCxnSpPr>
          <p:cNvPr id="1029" name="Google Shape;1029;p57"/>
          <p:cNvCxnSpPr>
            <a:stCxn id="1028" idx="0"/>
            <a:endCxn id="1027" idx="2"/>
          </p:cNvCxnSpPr>
          <p:nvPr/>
        </p:nvCxnSpPr>
        <p:spPr>
          <a:xfrm rot="10800000">
            <a:off x="3321955" y="3814714"/>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030" name="Google Shape;1030;p57"/>
          <p:cNvSpPr/>
          <p:nvPr/>
        </p:nvSpPr>
        <p:spPr>
          <a:xfrm>
            <a:off x="3912055" y="40236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1031" name="Google Shape;1031;p57"/>
          <p:cNvSpPr/>
          <p:nvPr/>
        </p:nvSpPr>
        <p:spPr>
          <a:xfrm>
            <a:off x="3912055" y="44874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1032" name="Google Shape;1032;p57"/>
          <p:cNvCxnSpPr>
            <a:stCxn id="1031" idx="0"/>
            <a:endCxn id="1030" idx="2"/>
          </p:cNvCxnSpPr>
          <p:nvPr/>
        </p:nvCxnSpPr>
        <p:spPr>
          <a:xfrm rot="10800000">
            <a:off x="4105105" y="4276551"/>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033" name="Google Shape;1033;p57"/>
          <p:cNvCxnSpPr>
            <a:stCxn id="1030" idx="0"/>
            <a:endCxn id="1027" idx="2"/>
          </p:cNvCxnSpPr>
          <p:nvPr/>
        </p:nvCxnSpPr>
        <p:spPr>
          <a:xfrm rot="10800000">
            <a:off x="3322105" y="3814851"/>
            <a:ext cx="783000" cy="208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graphicFrame>
        <p:nvGraphicFramePr>
          <p:cNvPr id="1034" name="Google Shape;1034;p57"/>
          <p:cNvGraphicFramePr/>
          <p:nvPr/>
        </p:nvGraphicFramePr>
        <p:xfrm>
          <a:off x="8870251" y="2153225"/>
          <a:ext cx="1469400" cy="1889640"/>
        </p:xfrm>
        <a:graphic>
          <a:graphicData uri="http://schemas.openxmlformats.org/drawingml/2006/table">
            <a:tbl>
              <a:tblPr>
                <a:noFill/>
              </a:tblPr>
              <a:tblGrid>
                <a:gridCol w="734700">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N</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0</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37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60"/>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err="1"/>
              <a:t>WeightedQuickUnion</a:t>
            </a:r>
            <a:r>
              <a:rPr lang="en" dirty="0"/>
              <a:t>: Performance</a:t>
            </a:r>
            <a:endParaRPr dirty="0"/>
          </a:p>
        </p:txBody>
      </p:sp>
      <p:sp>
        <p:nvSpPr>
          <p:cNvPr id="1077" name="Google Shape;1077;p60"/>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a:t>
            </a:r>
            <a:endParaRPr dirty="0"/>
          </a:p>
        </p:txBody>
      </p:sp>
      <p:sp>
        <p:nvSpPr>
          <p:cNvPr id="1078" name="Google Shape;1078;p60"/>
          <p:cNvSpPr/>
          <p:nvPr/>
        </p:nvSpPr>
        <p:spPr>
          <a:xfrm>
            <a:off x="3128906"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079" name="Google Shape;1079;p60"/>
          <p:cNvSpPr/>
          <p:nvPr/>
        </p:nvSpPr>
        <p:spPr>
          <a:xfrm>
            <a:off x="3128906" y="40256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a:solidFill>
                <a:schemeClr val="accent1"/>
              </a:solidFill>
              <a:latin typeface="Calibri" panose="020F0502020204030204" pitchFamily="34" charset="0"/>
              <a:cs typeface="Calibri" panose="020F0502020204030204" pitchFamily="34" charset="0"/>
            </a:endParaRPr>
          </a:p>
        </p:txBody>
      </p:sp>
      <p:cxnSp>
        <p:nvCxnSpPr>
          <p:cNvPr id="1080" name="Google Shape;1080;p60"/>
          <p:cNvCxnSpPr>
            <a:stCxn id="1079" idx="0"/>
            <a:endCxn id="1078" idx="2"/>
          </p:cNvCxnSpPr>
          <p:nvPr/>
        </p:nvCxnSpPr>
        <p:spPr>
          <a:xfrm rot="10800000">
            <a:off x="3321955" y="3814714"/>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081" name="Google Shape;1081;p60"/>
          <p:cNvSpPr/>
          <p:nvPr/>
        </p:nvSpPr>
        <p:spPr>
          <a:xfrm>
            <a:off x="3912055" y="40236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1082" name="Google Shape;1082;p60"/>
          <p:cNvSpPr/>
          <p:nvPr/>
        </p:nvSpPr>
        <p:spPr>
          <a:xfrm>
            <a:off x="3912055" y="44874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1083" name="Google Shape;1083;p60"/>
          <p:cNvCxnSpPr>
            <a:stCxn id="1082" idx="0"/>
            <a:endCxn id="1081" idx="2"/>
          </p:cNvCxnSpPr>
          <p:nvPr/>
        </p:nvCxnSpPr>
        <p:spPr>
          <a:xfrm rot="10800000">
            <a:off x="4105105" y="4276551"/>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084" name="Google Shape;1084;p60"/>
          <p:cNvCxnSpPr>
            <a:stCxn id="1081" idx="0"/>
            <a:endCxn id="1078" idx="2"/>
          </p:cNvCxnSpPr>
          <p:nvPr/>
        </p:nvCxnSpPr>
        <p:spPr>
          <a:xfrm rot="10800000">
            <a:off x="3322105" y="3814851"/>
            <a:ext cx="783000" cy="208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086" name="Google Shape;1086;p60"/>
          <p:cNvSpPr/>
          <p:nvPr/>
        </p:nvSpPr>
        <p:spPr>
          <a:xfrm>
            <a:off x="4968855" y="356090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sp>
        <p:nvSpPr>
          <p:cNvPr id="1087" name="Google Shape;1087;p60"/>
          <p:cNvSpPr/>
          <p:nvPr/>
        </p:nvSpPr>
        <p:spPr>
          <a:xfrm>
            <a:off x="4968855" y="402470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1088" name="Google Shape;1088;p60"/>
          <p:cNvCxnSpPr>
            <a:stCxn id="1087" idx="0"/>
            <a:endCxn id="1086" idx="2"/>
          </p:cNvCxnSpPr>
          <p:nvPr/>
        </p:nvCxnSpPr>
        <p:spPr>
          <a:xfrm rot="10800000">
            <a:off x="5161905" y="3813801"/>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089" name="Google Shape;1089;p60"/>
          <p:cNvSpPr/>
          <p:nvPr/>
        </p:nvSpPr>
        <p:spPr>
          <a:xfrm>
            <a:off x="5674455" y="402737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a:solidFill>
                <a:schemeClr val="accent1"/>
              </a:solidFill>
              <a:latin typeface="Calibri" panose="020F0502020204030204" pitchFamily="34" charset="0"/>
              <a:cs typeface="Calibri" panose="020F0502020204030204" pitchFamily="34" charset="0"/>
            </a:endParaRPr>
          </a:p>
        </p:txBody>
      </p:sp>
      <p:sp>
        <p:nvSpPr>
          <p:cNvPr id="1090" name="Google Shape;1090;p60"/>
          <p:cNvSpPr/>
          <p:nvPr/>
        </p:nvSpPr>
        <p:spPr>
          <a:xfrm>
            <a:off x="5674455" y="449117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a:solidFill>
                <a:schemeClr val="accent1"/>
              </a:solidFill>
              <a:latin typeface="Calibri" panose="020F0502020204030204" pitchFamily="34" charset="0"/>
              <a:cs typeface="Calibri" panose="020F0502020204030204" pitchFamily="34" charset="0"/>
            </a:endParaRPr>
          </a:p>
        </p:txBody>
      </p:sp>
      <p:cxnSp>
        <p:nvCxnSpPr>
          <p:cNvPr id="1091" name="Google Shape;1091;p60"/>
          <p:cNvCxnSpPr>
            <a:stCxn id="1090" idx="0"/>
            <a:endCxn id="1089" idx="2"/>
          </p:cNvCxnSpPr>
          <p:nvPr/>
        </p:nvCxnSpPr>
        <p:spPr>
          <a:xfrm rot="10800000">
            <a:off x="5867505" y="4280277"/>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092" name="Google Shape;1092;p60"/>
          <p:cNvCxnSpPr>
            <a:stCxn id="1089" idx="0"/>
            <a:endCxn id="1086" idx="2"/>
          </p:cNvCxnSpPr>
          <p:nvPr/>
        </p:nvCxnSpPr>
        <p:spPr>
          <a:xfrm rot="10800000">
            <a:off x="5161905" y="3813776"/>
            <a:ext cx="705600" cy="2136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graphicFrame>
        <p:nvGraphicFramePr>
          <p:cNvPr id="19" name="Google Shape;1106;p61">
            <a:extLst>
              <a:ext uri="{FF2B5EF4-FFF2-40B4-BE49-F238E27FC236}">
                <a16:creationId xmlns:a16="http://schemas.microsoft.com/office/drawing/2014/main" id="{F01A0B5A-6E35-4A79-AE78-24E5AA66ED7F}"/>
              </a:ext>
            </a:extLst>
          </p:cNvPr>
          <p:cNvGraphicFramePr/>
          <p:nvPr/>
        </p:nvGraphicFramePr>
        <p:xfrm>
          <a:off x="8870251" y="2153226"/>
          <a:ext cx="1469400" cy="2362050"/>
        </p:xfrm>
        <a:graphic>
          <a:graphicData uri="http://schemas.openxmlformats.org/drawingml/2006/table">
            <a:tbl>
              <a:tblPr>
                <a:noFill/>
              </a:tblPr>
              <a:tblGrid>
                <a:gridCol w="734700">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N</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H</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0</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8</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936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1"/>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err="1"/>
              <a:t>WeightedQuickUnion</a:t>
            </a:r>
            <a:r>
              <a:rPr lang="en" dirty="0"/>
              <a:t>: Performance</a:t>
            </a:r>
            <a:endParaRPr dirty="0"/>
          </a:p>
        </p:txBody>
      </p:sp>
      <p:sp>
        <p:nvSpPr>
          <p:cNvPr id="1098" name="Google Shape;1098;p61"/>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a:t>
            </a:r>
            <a:endParaRPr dirty="0"/>
          </a:p>
        </p:txBody>
      </p:sp>
      <p:sp>
        <p:nvSpPr>
          <p:cNvPr id="1099" name="Google Shape;1099;p61"/>
          <p:cNvSpPr/>
          <p:nvPr/>
        </p:nvSpPr>
        <p:spPr>
          <a:xfrm>
            <a:off x="3128906"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100" name="Google Shape;1100;p61"/>
          <p:cNvSpPr/>
          <p:nvPr/>
        </p:nvSpPr>
        <p:spPr>
          <a:xfrm>
            <a:off x="3128906" y="40256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a:solidFill>
                <a:schemeClr val="accent1"/>
              </a:solidFill>
              <a:latin typeface="Calibri" panose="020F0502020204030204" pitchFamily="34" charset="0"/>
              <a:cs typeface="Calibri" panose="020F0502020204030204" pitchFamily="34" charset="0"/>
            </a:endParaRPr>
          </a:p>
        </p:txBody>
      </p:sp>
      <p:cxnSp>
        <p:nvCxnSpPr>
          <p:cNvPr id="1101" name="Google Shape;1101;p61"/>
          <p:cNvCxnSpPr>
            <a:stCxn id="1100" idx="0"/>
            <a:endCxn id="1099" idx="2"/>
          </p:cNvCxnSpPr>
          <p:nvPr/>
        </p:nvCxnSpPr>
        <p:spPr>
          <a:xfrm rot="10800000">
            <a:off x="3321955" y="3814714"/>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02" name="Google Shape;1102;p61"/>
          <p:cNvSpPr/>
          <p:nvPr/>
        </p:nvSpPr>
        <p:spPr>
          <a:xfrm>
            <a:off x="3912055" y="40236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1103" name="Google Shape;1103;p61"/>
          <p:cNvSpPr/>
          <p:nvPr/>
        </p:nvSpPr>
        <p:spPr>
          <a:xfrm>
            <a:off x="3912055" y="44874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1104" name="Google Shape;1104;p61"/>
          <p:cNvCxnSpPr>
            <a:stCxn id="1103" idx="0"/>
            <a:endCxn id="1102" idx="2"/>
          </p:cNvCxnSpPr>
          <p:nvPr/>
        </p:nvCxnSpPr>
        <p:spPr>
          <a:xfrm rot="10800000">
            <a:off x="4105105" y="4276551"/>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05" name="Google Shape;1105;p61"/>
          <p:cNvCxnSpPr>
            <a:stCxn id="1102" idx="0"/>
            <a:endCxn id="1099" idx="2"/>
          </p:cNvCxnSpPr>
          <p:nvPr/>
        </p:nvCxnSpPr>
        <p:spPr>
          <a:xfrm rot="10800000">
            <a:off x="3322105" y="3814851"/>
            <a:ext cx="783000" cy="208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graphicFrame>
        <p:nvGraphicFramePr>
          <p:cNvPr id="1106" name="Google Shape;1106;p61"/>
          <p:cNvGraphicFramePr/>
          <p:nvPr/>
        </p:nvGraphicFramePr>
        <p:xfrm>
          <a:off x="8870251" y="2153226"/>
          <a:ext cx="1469400" cy="2362050"/>
        </p:xfrm>
        <a:graphic>
          <a:graphicData uri="http://schemas.openxmlformats.org/drawingml/2006/table">
            <a:tbl>
              <a:tblPr>
                <a:noFill/>
              </a:tblPr>
              <a:tblGrid>
                <a:gridCol w="734700">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N</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H</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0</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8</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3</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07" name="Google Shape;1107;p61"/>
          <p:cNvSpPr/>
          <p:nvPr/>
        </p:nvSpPr>
        <p:spPr>
          <a:xfrm>
            <a:off x="4968855" y="401810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sp>
        <p:nvSpPr>
          <p:cNvPr id="1108" name="Google Shape;1108;p61"/>
          <p:cNvSpPr/>
          <p:nvPr/>
        </p:nvSpPr>
        <p:spPr>
          <a:xfrm>
            <a:off x="4968855" y="448190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1109" name="Google Shape;1109;p61"/>
          <p:cNvCxnSpPr>
            <a:stCxn id="1108" idx="0"/>
            <a:endCxn id="1107" idx="2"/>
          </p:cNvCxnSpPr>
          <p:nvPr/>
        </p:nvCxnSpPr>
        <p:spPr>
          <a:xfrm rot="10800000">
            <a:off x="5161905" y="4271001"/>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10" name="Google Shape;1110;p61"/>
          <p:cNvSpPr/>
          <p:nvPr/>
        </p:nvSpPr>
        <p:spPr>
          <a:xfrm>
            <a:off x="5674455" y="448457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a:solidFill>
                <a:schemeClr val="accent1"/>
              </a:solidFill>
              <a:latin typeface="Calibri" panose="020F0502020204030204" pitchFamily="34" charset="0"/>
              <a:cs typeface="Calibri" panose="020F0502020204030204" pitchFamily="34" charset="0"/>
            </a:endParaRPr>
          </a:p>
        </p:txBody>
      </p:sp>
      <p:sp>
        <p:nvSpPr>
          <p:cNvPr id="1111" name="Google Shape;1111;p61"/>
          <p:cNvSpPr/>
          <p:nvPr/>
        </p:nvSpPr>
        <p:spPr>
          <a:xfrm>
            <a:off x="5674455" y="494837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a:solidFill>
                <a:schemeClr val="accent1"/>
              </a:solidFill>
              <a:latin typeface="Calibri" panose="020F0502020204030204" pitchFamily="34" charset="0"/>
              <a:cs typeface="Calibri" panose="020F0502020204030204" pitchFamily="34" charset="0"/>
            </a:endParaRPr>
          </a:p>
        </p:txBody>
      </p:sp>
      <p:cxnSp>
        <p:nvCxnSpPr>
          <p:cNvPr id="1112" name="Google Shape;1112;p61"/>
          <p:cNvCxnSpPr>
            <a:stCxn id="1111" idx="0"/>
            <a:endCxn id="1110" idx="2"/>
          </p:cNvCxnSpPr>
          <p:nvPr/>
        </p:nvCxnSpPr>
        <p:spPr>
          <a:xfrm rot="10800000">
            <a:off x="5867505" y="4737477"/>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13" name="Google Shape;1113;p61"/>
          <p:cNvCxnSpPr>
            <a:stCxn id="1110" idx="0"/>
            <a:endCxn id="1107" idx="2"/>
          </p:cNvCxnSpPr>
          <p:nvPr/>
        </p:nvCxnSpPr>
        <p:spPr>
          <a:xfrm rot="10800000">
            <a:off x="5161905" y="4270976"/>
            <a:ext cx="705600" cy="2136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14" name="Google Shape;1114;p61"/>
          <p:cNvCxnSpPr>
            <a:stCxn id="1107" idx="0"/>
            <a:endCxn id="1099" idx="2"/>
          </p:cNvCxnSpPr>
          <p:nvPr/>
        </p:nvCxnSpPr>
        <p:spPr>
          <a:xfrm rot="10800000">
            <a:off x="3322006" y="3814700"/>
            <a:ext cx="1839900" cy="2034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95559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2"/>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err="1"/>
              <a:t>WeightedQuickUnion</a:t>
            </a:r>
            <a:r>
              <a:rPr lang="en" dirty="0"/>
              <a:t>: Performance</a:t>
            </a:r>
            <a:endParaRPr dirty="0"/>
          </a:p>
        </p:txBody>
      </p:sp>
      <p:sp>
        <p:nvSpPr>
          <p:cNvPr id="1121" name="Google Shape;1121;p62"/>
          <p:cNvSpPr/>
          <p:nvPr/>
        </p:nvSpPr>
        <p:spPr>
          <a:xfrm>
            <a:off x="3128906"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122" name="Google Shape;1122;p62"/>
          <p:cNvSpPr/>
          <p:nvPr/>
        </p:nvSpPr>
        <p:spPr>
          <a:xfrm>
            <a:off x="3128906" y="40256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a:t>
            </a:r>
            <a:endParaRPr sz="1600" dirty="0">
              <a:solidFill>
                <a:schemeClr val="accent1"/>
              </a:solidFill>
              <a:latin typeface="Calibri" panose="020F0502020204030204" pitchFamily="34" charset="0"/>
              <a:cs typeface="Calibri" panose="020F0502020204030204" pitchFamily="34" charset="0"/>
            </a:endParaRPr>
          </a:p>
        </p:txBody>
      </p:sp>
      <p:cxnSp>
        <p:nvCxnSpPr>
          <p:cNvPr id="1123" name="Google Shape;1123;p62"/>
          <p:cNvCxnSpPr>
            <a:stCxn id="1122" idx="0"/>
            <a:endCxn id="1121" idx="2"/>
          </p:cNvCxnSpPr>
          <p:nvPr/>
        </p:nvCxnSpPr>
        <p:spPr>
          <a:xfrm rot="10800000">
            <a:off x="3321955" y="3814714"/>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24" name="Google Shape;1124;p62"/>
          <p:cNvSpPr/>
          <p:nvPr/>
        </p:nvSpPr>
        <p:spPr>
          <a:xfrm>
            <a:off x="3912055" y="40236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1125" name="Google Shape;1125;p62"/>
          <p:cNvSpPr/>
          <p:nvPr/>
        </p:nvSpPr>
        <p:spPr>
          <a:xfrm>
            <a:off x="3912055" y="448745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1126" name="Google Shape;1126;p62"/>
          <p:cNvCxnSpPr>
            <a:stCxn id="1125" idx="0"/>
            <a:endCxn id="1124" idx="2"/>
          </p:cNvCxnSpPr>
          <p:nvPr/>
        </p:nvCxnSpPr>
        <p:spPr>
          <a:xfrm rot="10800000">
            <a:off x="4105105" y="4276551"/>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27" name="Google Shape;1127;p62"/>
          <p:cNvCxnSpPr>
            <a:stCxn id="1124" idx="0"/>
            <a:endCxn id="1121" idx="2"/>
          </p:cNvCxnSpPr>
          <p:nvPr/>
        </p:nvCxnSpPr>
        <p:spPr>
          <a:xfrm rot="10800000">
            <a:off x="3322105" y="3814851"/>
            <a:ext cx="783000" cy="208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graphicFrame>
        <p:nvGraphicFramePr>
          <p:cNvPr id="1128" name="Google Shape;1128;p62"/>
          <p:cNvGraphicFramePr/>
          <p:nvPr/>
        </p:nvGraphicFramePr>
        <p:xfrm>
          <a:off x="8870251" y="2153225"/>
          <a:ext cx="1469400" cy="2834460"/>
        </p:xfrm>
        <a:graphic>
          <a:graphicData uri="http://schemas.openxmlformats.org/drawingml/2006/table">
            <a:tbl>
              <a:tblPr>
                <a:noFill/>
              </a:tblPr>
              <a:tblGrid>
                <a:gridCol w="734700">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N</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H</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0</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8</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3</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16</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4</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29" name="Google Shape;1129;p62"/>
          <p:cNvSpPr/>
          <p:nvPr/>
        </p:nvSpPr>
        <p:spPr>
          <a:xfrm>
            <a:off x="4968855" y="401810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sp>
        <p:nvSpPr>
          <p:cNvPr id="1130" name="Google Shape;1130;p62"/>
          <p:cNvSpPr/>
          <p:nvPr/>
        </p:nvSpPr>
        <p:spPr>
          <a:xfrm>
            <a:off x="4968855" y="4481901"/>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1131" name="Google Shape;1131;p62"/>
          <p:cNvCxnSpPr>
            <a:stCxn id="1130" idx="0"/>
            <a:endCxn id="1129" idx="2"/>
          </p:cNvCxnSpPr>
          <p:nvPr/>
        </p:nvCxnSpPr>
        <p:spPr>
          <a:xfrm rot="10800000">
            <a:off x="5161905" y="4271001"/>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32" name="Google Shape;1132;p62"/>
          <p:cNvSpPr/>
          <p:nvPr/>
        </p:nvSpPr>
        <p:spPr>
          <a:xfrm>
            <a:off x="5674455" y="448457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a:solidFill>
                <a:schemeClr val="accent1"/>
              </a:solidFill>
              <a:latin typeface="Calibri" panose="020F0502020204030204" pitchFamily="34" charset="0"/>
              <a:cs typeface="Calibri" panose="020F0502020204030204" pitchFamily="34" charset="0"/>
            </a:endParaRPr>
          </a:p>
        </p:txBody>
      </p:sp>
      <p:sp>
        <p:nvSpPr>
          <p:cNvPr id="1133" name="Google Shape;1133;p62"/>
          <p:cNvSpPr/>
          <p:nvPr/>
        </p:nvSpPr>
        <p:spPr>
          <a:xfrm>
            <a:off x="5674455" y="494837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a:solidFill>
                <a:schemeClr val="accent1"/>
              </a:solidFill>
              <a:latin typeface="Calibri" panose="020F0502020204030204" pitchFamily="34" charset="0"/>
              <a:cs typeface="Calibri" panose="020F0502020204030204" pitchFamily="34" charset="0"/>
            </a:endParaRPr>
          </a:p>
        </p:txBody>
      </p:sp>
      <p:cxnSp>
        <p:nvCxnSpPr>
          <p:cNvPr id="1134" name="Google Shape;1134;p62"/>
          <p:cNvCxnSpPr>
            <a:stCxn id="1133" idx="0"/>
            <a:endCxn id="1132" idx="2"/>
          </p:cNvCxnSpPr>
          <p:nvPr/>
        </p:nvCxnSpPr>
        <p:spPr>
          <a:xfrm rot="10800000">
            <a:off x="5867505" y="4737477"/>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35" name="Google Shape;1135;p62"/>
          <p:cNvCxnSpPr>
            <a:stCxn id="1132" idx="0"/>
            <a:endCxn id="1129" idx="2"/>
          </p:cNvCxnSpPr>
          <p:nvPr/>
        </p:nvCxnSpPr>
        <p:spPr>
          <a:xfrm rot="10800000">
            <a:off x="5161905" y="4270976"/>
            <a:ext cx="705600" cy="2136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36" name="Google Shape;1136;p62"/>
          <p:cNvCxnSpPr>
            <a:stCxn id="1129" idx="0"/>
            <a:endCxn id="1121" idx="2"/>
          </p:cNvCxnSpPr>
          <p:nvPr/>
        </p:nvCxnSpPr>
        <p:spPr>
          <a:xfrm rot="10800000">
            <a:off x="3322006" y="3814700"/>
            <a:ext cx="1839900" cy="2034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37" name="Google Shape;1137;p62"/>
          <p:cNvSpPr/>
          <p:nvPr/>
        </p:nvSpPr>
        <p:spPr>
          <a:xfrm>
            <a:off x="6380055" y="4020989"/>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8</a:t>
            </a:r>
            <a:endParaRPr sz="1600">
              <a:solidFill>
                <a:schemeClr val="accent1"/>
              </a:solidFill>
              <a:latin typeface="Calibri" panose="020F0502020204030204" pitchFamily="34" charset="0"/>
              <a:cs typeface="Calibri" panose="020F0502020204030204" pitchFamily="34" charset="0"/>
            </a:endParaRPr>
          </a:p>
        </p:txBody>
      </p:sp>
      <p:sp>
        <p:nvSpPr>
          <p:cNvPr id="1138" name="Google Shape;1138;p62"/>
          <p:cNvSpPr/>
          <p:nvPr/>
        </p:nvSpPr>
        <p:spPr>
          <a:xfrm>
            <a:off x="6380055" y="4484789"/>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9</a:t>
            </a:r>
            <a:endParaRPr sz="1600">
              <a:solidFill>
                <a:schemeClr val="accent1"/>
              </a:solidFill>
              <a:latin typeface="Calibri" panose="020F0502020204030204" pitchFamily="34" charset="0"/>
              <a:cs typeface="Calibri" panose="020F0502020204030204" pitchFamily="34" charset="0"/>
            </a:endParaRPr>
          </a:p>
        </p:txBody>
      </p:sp>
      <p:cxnSp>
        <p:nvCxnSpPr>
          <p:cNvPr id="1139" name="Google Shape;1139;p62"/>
          <p:cNvCxnSpPr>
            <a:stCxn id="1138" idx="0"/>
            <a:endCxn id="1137" idx="2"/>
          </p:cNvCxnSpPr>
          <p:nvPr/>
        </p:nvCxnSpPr>
        <p:spPr>
          <a:xfrm rot="10800000">
            <a:off x="6573105" y="4273889"/>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40" name="Google Shape;1140;p62"/>
          <p:cNvSpPr/>
          <p:nvPr/>
        </p:nvSpPr>
        <p:spPr>
          <a:xfrm>
            <a:off x="7163205" y="4482827"/>
            <a:ext cx="488888" cy="247349"/>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10</a:t>
            </a:r>
            <a:endParaRPr sz="1600" dirty="0">
              <a:solidFill>
                <a:schemeClr val="accent1"/>
              </a:solidFill>
              <a:latin typeface="Calibri" panose="020F0502020204030204" pitchFamily="34" charset="0"/>
              <a:cs typeface="Calibri" panose="020F0502020204030204" pitchFamily="34" charset="0"/>
            </a:endParaRPr>
          </a:p>
        </p:txBody>
      </p:sp>
      <p:sp>
        <p:nvSpPr>
          <p:cNvPr id="1141" name="Google Shape;1141;p62"/>
          <p:cNvSpPr/>
          <p:nvPr/>
        </p:nvSpPr>
        <p:spPr>
          <a:xfrm>
            <a:off x="7163205" y="4941077"/>
            <a:ext cx="488883" cy="260199"/>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11</a:t>
            </a:r>
            <a:endParaRPr sz="1600">
              <a:solidFill>
                <a:schemeClr val="accent1"/>
              </a:solidFill>
              <a:latin typeface="Calibri" panose="020F0502020204030204" pitchFamily="34" charset="0"/>
              <a:cs typeface="Calibri" panose="020F0502020204030204" pitchFamily="34" charset="0"/>
            </a:endParaRPr>
          </a:p>
        </p:txBody>
      </p:sp>
      <p:cxnSp>
        <p:nvCxnSpPr>
          <p:cNvPr id="1142" name="Google Shape;1142;p62"/>
          <p:cNvCxnSpPr>
            <a:cxnSpLocks/>
            <a:stCxn id="1141" idx="0"/>
            <a:endCxn id="1140" idx="2"/>
          </p:cNvCxnSpPr>
          <p:nvPr/>
        </p:nvCxnSpPr>
        <p:spPr>
          <a:xfrm flipV="1">
            <a:off x="7407647" y="4730177"/>
            <a:ext cx="3"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43" name="Google Shape;1143;p62"/>
          <p:cNvCxnSpPr>
            <a:cxnSpLocks/>
            <a:stCxn id="1140" idx="0"/>
            <a:endCxn id="1137" idx="2"/>
          </p:cNvCxnSpPr>
          <p:nvPr/>
        </p:nvCxnSpPr>
        <p:spPr>
          <a:xfrm flipH="1" flipV="1">
            <a:off x="6573105" y="4273888"/>
            <a:ext cx="834544" cy="208939"/>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44" name="Google Shape;1144;p62"/>
          <p:cNvSpPr/>
          <p:nvPr/>
        </p:nvSpPr>
        <p:spPr>
          <a:xfrm>
            <a:off x="8015650" y="4487453"/>
            <a:ext cx="441455" cy="247348"/>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12</a:t>
            </a:r>
            <a:endParaRPr sz="1600" dirty="0">
              <a:solidFill>
                <a:schemeClr val="accent1"/>
              </a:solidFill>
              <a:latin typeface="Calibri" panose="020F0502020204030204" pitchFamily="34" charset="0"/>
              <a:cs typeface="Calibri" panose="020F0502020204030204" pitchFamily="34" charset="0"/>
            </a:endParaRPr>
          </a:p>
        </p:txBody>
      </p:sp>
      <p:sp>
        <p:nvSpPr>
          <p:cNvPr id="1145" name="Google Shape;1145;p62"/>
          <p:cNvSpPr/>
          <p:nvPr/>
        </p:nvSpPr>
        <p:spPr>
          <a:xfrm>
            <a:off x="8003792" y="4957654"/>
            <a:ext cx="465171" cy="247348"/>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13</a:t>
            </a:r>
            <a:endParaRPr sz="1600" dirty="0">
              <a:solidFill>
                <a:schemeClr val="accent1"/>
              </a:solidFill>
              <a:latin typeface="Calibri" panose="020F0502020204030204" pitchFamily="34" charset="0"/>
              <a:cs typeface="Calibri" panose="020F0502020204030204" pitchFamily="34" charset="0"/>
            </a:endParaRPr>
          </a:p>
        </p:txBody>
      </p:sp>
      <p:cxnSp>
        <p:nvCxnSpPr>
          <p:cNvPr id="1146" name="Google Shape;1146;p62"/>
          <p:cNvCxnSpPr>
            <a:cxnSpLocks/>
            <a:stCxn id="1145" idx="0"/>
            <a:endCxn id="1144" idx="2"/>
          </p:cNvCxnSpPr>
          <p:nvPr/>
        </p:nvCxnSpPr>
        <p:spPr>
          <a:xfrm flipV="1">
            <a:off x="8236377" y="4734800"/>
            <a:ext cx="0" cy="222853"/>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47" name="Google Shape;1147;p62"/>
          <p:cNvSpPr/>
          <p:nvPr/>
        </p:nvSpPr>
        <p:spPr>
          <a:xfrm>
            <a:off x="8612726" y="5076264"/>
            <a:ext cx="473013" cy="244672"/>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14</a:t>
            </a:r>
            <a:endParaRPr sz="1600" dirty="0">
              <a:solidFill>
                <a:schemeClr val="accent1"/>
              </a:solidFill>
              <a:latin typeface="Calibri" panose="020F0502020204030204" pitchFamily="34" charset="0"/>
              <a:cs typeface="Calibri" panose="020F0502020204030204" pitchFamily="34" charset="0"/>
            </a:endParaRPr>
          </a:p>
        </p:txBody>
      </p:sp>
      <p:sp>
        <p:nvSpPr>
          <p:cNvPr id="1148" name="Google Shape;1148;p62"/>
          <p:cNvSpPr/>
          <p:nvPr/>
        </p:nvSpPr>
        <p:spPr>
          <a:xfrm>
            <a:off x="8628505" y="5540064"/>
            <a:ext cx="441455" cy="244672"/>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15</a:t>
            </a:r>
            <a:endParaRPr sz="1600">
              <a:solidFill>
                <a:schemeClr val="accent1"/>
              </a:solidFill>
              <a:latin typeface="Calibri" panose="020F0502020204030204" pitchFamily="34" charset="0"/>
              <a:cs typeface="Calibri" panose="020F0502020204030204" pitchFamily="34" charset="0"/>
            </a:endParaRPr>
          </a:p>
        </p:txBody>
      </p:sp>
      <p:cxnSp>
        <p:nvCxnSpPr>
          <p:cNvPr id="1149" name="Google Shape;1149;p62"/>
          <p:cNvCxnSpPr>
            <a:cxnSpLocks/>
            <a:stCxn id="1148" idx="0"/>
            <a:endCxn id="1147" idx="2"/>
          </p:cNvCxnSpPr>
          <p:nvPr/>
        </p:nvCxnSpPr>
        <p:spPr>
          <a:xfrm flipV="1">
            <a:off x="8849232" y="5320936"/>
            <a:ext cx="0" cy="219128"/>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50" name="Google Shape;1150;p62"/>
          <p:cNvCxnSpPr>
            <a:cxnSpLocks/>
            <a:stCxn id="1147" idx="0"/>
            <a:endCxn id="1144" idx="2"/>
          </p:cNvCxnSpPr>
          <p:nvPr/>
        </p:nvCxnSpPr>
        <p:spPr>
          <a:xfrm flipH="1" flipV="1">
            <a:off x="8236378" y="4734800"/>
            <a:ext cx="612855" cy="341464"/>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51" name="Google Shape;1151;p62"/>
          <p:cNvCxnSpPr>
            <a:cxnSpLocks/>
            <a:stCxn id="1144" idx="0"/>
            <a:endCxn id="1137" idx="2"/>
          </p:cNvCxnSpPr>
          <p:nvPr/>
        </p:nvCxnSpPr>
        <p:spPr>
          <a:xfrm flipH="1" flipV="1">
            <a:off x="6573105" y="4273889"/>
            <a:ext cx="1663272" cy="213564"/>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52" name="Google Shape;1152;p62"/>
          <p:cNvCxnSpPr>
            <a:stCxn id="1137" idx="0"/>
            <a:endCxn id="1121" idx="2"/>
          </p:cNvCxnSpPr>
          <p:nvPr/>
        </p:nvCxnSpPr>
        <p:spPr>
          <a:xfrm rot="10800000">
            <a:off x="3322006" y="3814588"/>
            <a:ext cx="3251100" cy="2064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37" name="Google Shape;1098;p61">
            <a:extLst>
              <a:ext uri="{FF2B5EF4-FFF2-40B4-BE49-F238E27FC236}">
                <a16:creationId xmlns:a16="http://schemas.microsoft.com/office/drawing/2014/main" id="{FC4064ED-3120-E246-BEDE-EEEEC09EE752}"/>
              </a:ext>
            </a:extLst>
          </p:cNvPr>
          <p:cNvSpPr txBox="1">
            <a:spLocks/>
          </p:cNvSpPr>
          <p:nvPr/>
        </p:nvSpPr>
        <p:spPr>
          <a:xfrm>
            <a:off x="838200" y="1371600"/>
            <a:ext cx="10515600" cy="4805363"/>
          </a:xfrm>
          <a:prstGeom prst="rect">
            <a:avLst/>
          </a:prstGeom>
        </p:spPr>
        <p:txBody>
          <a:bodyPr spcFirstLastPara="1" vert="horz" wrap="square" lIns="91425" tIns="91425" rIns="91425" bIns="91425"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dirty="0"/>
              <a:t>Consider the worst case where the tree height grows as fast as possible</a:t>
            </a:r>
          </a:p>
          <a:p>
            <a:pPr>
              <a:spcBef>
                <a:spcPts val="600"/>
              </a:spcBef>
            </a:pPr>
            <a:r>
              <a:rPr lang="en-US" dirty="0"/>
              <a:t>Worst case tree height is </a:t>
            </a:r>
            <a:r>
              <a:rPr lang="el-GR" dirty="0"/>
              <a:t>Θ(</a:t>
            </a:r>
            <a:r>
              <a:rPr lang="en-US" dirty="0"/>
              <a:t>log N)</a:t>
            </a:r>
          </a:p>
          <a:p>
            <a:pPr>
              <a:spcBef>
                <a:spcPts val="600"/>
              </a:spcBef>
            </a:pPr>
            <a:endParaRPr lang="en-US" dirty="0"/>
          </a:p>
        </p:txBody>
      </p:sp>
    </p:spTree>
    <p:extLst>
      <p:ext uri="{BB962C8B-B14F-4D97-AF65-F5344CB8AC3E}">
        <p14:creationId xmlns:p14="http://schemas.microsoft.com/office/powerpoint/2010/main" val="4524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64"/>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a:t>Why Weights Instead of Heights?</a:t>
            </a:r>
            <a:endParaRPr dirty="0"/>
          </a:p>
        </p:txBody>
      </p:sp>
      <p:sp>
        <p:nvSpPr>
          <p:cNvPr id="1165" name="Google Shape;1165;p64"/>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 dirty="0"/>
              <a:t>We used the number of items in a tree to decide upon the root</a:t>
            </a:r>
            <a:br>
              <a:rPr lang="en" dirty="0"/>
            </a:br>
            <a:endParaRPr lang="en" dirty="0"/>
          </a:p>
          <a:p>
            <a:pPr>
              <a:spcBef>
                <a:spcPts val="600"/>
              </a:spcBef>
            </a:pPr>
            <a:r>
              <a:rPr lang="en" dirty="0"/>
              <a:t>Why not use the height of the tree?</a:t>
            </a:r>
          </a:p>
          <a:p>
            <a:pPr lvl="1">
              <a:spcBef>
                <a:spcPts val="600"/>
              </a:spcBef>
            </a:pPr>
            <a:r>
              <a:rPr lang="en" dirty="0"/>
              <a:t>Height</a:t>
            </a:r>
            <a:r>
              <a:rPr lang="en-US" dirty="0" err="1"/>
              <a:t>edQuickUnion’s</a:t>
            </a:r>
            <a:r>
              <a:rPr lang="en-US" dirty="0"/>
              <a:t> runtime is asymptotically the same: </a:t>
            </a:r>
            <a:r>
              <a:rPr lang="en" dirty="0"/>
              <a:t>Θ(log(n))</a:t>
            </a:r>
          </a:p>
          <a:p>
            <a:pPr lvl="1">
              <a:spcBef>
                <a:spcPts val="600"/>
              </a:spcBef>
            </a:pPr>
            <a:r>
              <a:rPr lang="en" dirty="0"/>
              <a:t>It’s easier to track weights than heights, even though </a:t>
            </a:r>
            <a:r>
              <a:rPr lang="en" dirty="0" err="1"/>
              <a:t>WeightedQuickUnion</a:t>
            </a:r>
            <a:r>
              <a:rPr lang="en" dirty="0"/>
              <a:t> can lead to some suboptimal structures like this one:</a:t>
            </a:r>
            <a:endParaRPr dirty="0"/>
          </a:p>
          <a:p>
            <a:pPr marL="0" indent="0">
              <a:spcBef>
                <a:spcPts val="600"/>
              </a:spcBef>
              <a:buNone/>
            </a:pPr>
            <a:endParaRPr dirty="0"/>
          </a:p>
        </p:txBody>
      </p:sp>
      <p:sp>
        <p:nvSpPr>
          <p:cNvPr id="1166" name="Google Shape;1166;p64"/>
          <p:cNvSpPr/>
          <p:nvPr/>
        </p:nvSpPr>
        <p:spPr>
          <a:xfrm>
            <a:off x="1711110" y="5044628"/>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a:solidFill>
                <a:schemeClr val="accent1"/>
              </a:solidFill>
              <a:latin typeface="Calibri" panose="020F0502020204030204" pitchFamily="34" charset="0"/>
              <a:cs typeface="Calibri" panose="020F0502020204030204" pitchFamily="34" charset="0"/>
            </a:endParaRPr>
          </a:p>
        </p:txBody>
      </p:sp>
      <p:sp>
        <p:nvSpPr>
          <p:cNvPr id="1167" name="Google Shape;1167;p64"/>
          <p:cNvSpPr/>
          <p:nvPr/>
        </p:nvSpPr>
        <p:spPr>
          <a:xfrm>
            <a:off x="2270293" y="5044628"/>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1168" name="Google Shape;1168;p64"/>
          <p:cNvSpPr/>
          <p:nvPr/>
        </p:nvSpPr>
        <p:spPr>
          <a:xfrm>
            <a:off x="2836196" y="445995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169" name="Google Shape;1169;p64"/>
          <p:cNvSpPr/>
          <p:nvPr/>
        </p:nvSpPr>
        <p:spPr>
          <a:xfrm>
            <a:off x="3388658" y="5044628"/>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cxnSp>
        <p:nvCxnSpPr>
          <p:cNvPr id="1170" name="Google Shape;1170;p64"/>
          <p:cNvCxnSpPr>
            <a:stCxn id="1167" idx="0"/>
            <a:endCxn id="1168" idx="2"/>
          </p:cNvCxnSpPr>
          <p:nvPr/>
        </p:nvCxnSpPr>
        <p:spPr>
          <a:xfrm rot="10800000" flipH="1">
            <a:off x="2463342" y="4712827"/>
            <a:ext cx="5658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71" name="Google Shape;1171;p64"/>
          <p:cNvCxnSpPr>
            <a:stCxn id="1169" idx="0"/>
            <a:endCxn id="1168" idx="2"/>
          </p:cNvCxnSpPr>
          <p:nvPr/>
        </p:nvCxnSpPr>
        <p:spPr>
          <a:xfrm rot="10800000">
            <a:off x="3029107" y="4712827"/>
            <a:ext cx="5526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72" name="Google Shape;1172;p64"/>
          <p:cNvSpPr/>
          <p:nvPr/>
        </p:nvSpPr>
        <p:spPr>
          <a:xfrm>
            <a:off x="5030794" y="445995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dirty="0">
              <a:solidFill>
                <a:schemeClr val="accent1"/>
              </a:solidFill>
              <a:latin typeface="Calibri" panose="020F0502020204030204" pitchFamily="34" charset="0"/>
              <a:cs typeface="Calibri" panose="020F0502020204030204" pitchFamily="34" charset="0"/>
            </a:endParaRPr>
          </a:p>
        </p:txBody>
      </p:sp>
      <p:cxnSp>
        <p:nvCxnSpPr>
          <p:cNvPr id="1173" name="Google Shape;1173;p64"/>
          <p:cNvCxnSpPr>
            <a:stCxn id="1168" idx="2"/>
            <a:endCxn id="1166" idx="0"/>
          </p:cNvCxnSpPr>
          <p:nvPr/>
        </p:nvCxnSpPr>
        <p:spPr>
          <a:xfrm flipH="1">
            <a:off x="1904246" y="4712853"/>
            <a:ext cx="11250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74" name="Google Shape;1174;p64"/>
          <p:cNvSpPr/>
          <p:nvPr/>
        </p:nvSpPr>
        <p:spPr>
          <a:xfrm>
            <a:off x="3947840" y="5044628"/>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1175" name="Google Shape;1175;p64"/>
          <p:cNvCxnSpPr>
            <a:stCxn id="1174" idx="0"/>
            <a:endCxn id="1168" idx="2"/>
          </p:cNvCxnSpPr>
          <p:nvPr/>
        </p:nvCxnSpPr>
        <p:spPr>
          <a:xfrm rot="10800000">
            <a:off x="3029390" y="4712827"/>
            <a:ext cx="11115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76" name="Google Shape;1176;p64"/>
          <p:cNvSpPr/>
          <p:nvPr/>
        </p:nvSpPr>
        <p:spPr>
          <a:xfrm>
            <a:off x="2829474" y="5044628"/>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1177" name="Google Shape;1177;p64"/>
          <p:cNvCxnSpPr>
            <a:stCxn id="1176" idx="0"/>
            <a:endCxn id="1168" idx="2"/>
          </p:cNvCxnSpPr>
          <p:nvPr/>
        </p:nvCxnSpPr>
        <p:spPr>
          <a:xfrm rot="10800000" flipH="1">
            <a:off x="3022524" y="4712827"/>
            <a:ext cx="66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78" name="Google Shape;1178;p64"/>
          <p:cNvSpPr/>
          <p:nvPr/>
        </p:nvSpPr>
        <p:spPr>
          <a:xfrm>
            <a:off x="5314030" y="503710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8</a:t>
            </a:r>
            <a:endParaRPr sz="1600">
              <a:solidFill>
                <a:schemeClr val="accent1"/>
              </a:solidFill>
              <a:latin typeface="Calibri" panose="020F0502020204030204" pitchFamily="34" charset="0"/>
              <a:cs typeface="Calibri" panose="020F0502020204030204" pitchFamily="34" charset="0"/>
            </a:endParaRPr>
          </a:p>
        </p:txBody>
      </p:sp>
      <p:sp>
        <p:nvSpPr>
          <p:cNvPr id="1179" name="Google Shape;1179;p64"/>
          <p:cNvSpPr/>
          <p:nvPr/>
        </p:nvSpPr>
        <p:spPr>
          <a:xfrm>
            <a:off x="5314037" y="562905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9</a:t>
            </a:r>
            <a:endParaRPr sz="1600">
              <a:solidFill>
                <a:schemeClr val="accent1"/>
              </a:solidFill>
              <a:latin typeface="Calibri" panose="020F0502020204030204" pitchFamily="34" charset="0"/>
              <a:cs typeface="Calibri" panose="020F0502020204030204" pitchFamily="34" charset="0"/>
            </a:endParaRPr>
          </a:p>
        </p:txBody>
      </p:sp>
      <p:sp>
        <p:nvSpPr>
          <p:cNvPr id="1180" name="Google Shape;1180;p64"/>
          <p:cNvSpPr/>
          <p:nvPr/>
        </p:nvSpPr>
        <p:spPr>
          <a:xfrm>
            <a:off x="4754848" y="503710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a:solidFill>
                <a:schemeClr val="accent1"/>
              </a:solidFill>
              <a:latin typeface="Calibri" panose="020F0502020204030204" pitchFamily="34" charset="0"/>
              <a:cs typeface="Calibri" panose="020F0502020204030204" pitchFamily="34" charset="0"/>
            </a:endParaRPr>
          </a:p>
        </p:txBody>
      </p:sp>
      <p:cxnSp>
        <p:nvCxnSpPr>
          <p:cNvPr id="1181" name="Google Shape;1181;p64"/>
          <p:cNvCxnSpPr>
            <a:stCxn id="1180" idx="0"/>
            <a:endCxn id="1172" idx="2"/>
          </p:cNvCxnSpPr>
          <p:nvPr/>
        </p:nvCxnSpPr>
        <p:spPr>
          <a:xfrm rot="10800000" flipH="1">
            <a:off x="4947898" y="4712803"/>
            <a:ext cx="276000" cy="3243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82" name="Google Shape;1182;p64"/>
          <p:cNvCxnSpPr>
            <a:stCxn id="1178" idx="0"/>
            <a:endCxn id="1172" idx="2"/>
          </p:cNvCxnSpPr>
          <p:nvPr/>
        </p:nvCxnSpPr>
        <p:spPr>
          <a:xfrm rot="10800000">
            <a:off x="5223879" y="4712803"/>
            <a:ext cx="283200" cy="3243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83" name="Google Shape;1183;p64"/>
          <p:cNvCxnSpPr>
            <a:stCxn id="1179" idx="0"/>
            <a:endCxn id="1178" idx="2"/>
          </p:cNvCxnSpPr>
          <p:nvPr/>
        </p:nvCxnSpPr>
        <p:spPr>
          <a:xfrm rot="10800000">
            <a:off x="5507086" y="5290053"/>
            <a:ext cx="0" cy="3390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84" name="Google Shape;1184;p64"/>
          <p:cNvSpPr txBox="1"/>
          <p:nvPr/>
        </p:nvSpPr>
        <p:spPr>
          <a:xfrm>
            <a:off x="4446214" y="4899139"/>
            <a:ext cx="626100" cy="408300"/>
          </a:xfrm>
          <a:prstGeom prst="rect">
            <a:avLst/>
          </a:prstGeom>
          <a:noFill/>
          <a:ln>
            <a:noFill/>
          </a:ln>
        </p:spPr>
        <p:txBody>
          <a:bodyPr spcFirstLastPara="1" wrap="square" lIns="91425" tIns="91425" rIns="91425" bIns="91425" anchor="t" anchorCtr="0">
            <a:noAutofit/>
          </a:bodyPr>
          <a:lstStyle/>
          <a:p>
            <a:r>
              <a:rPr lang="en" sz="1600">
                <a:latin typeface="Calibri" panose="020F0502020204030204" pitchFamily="34" charset="0"/>
                <a:cs typeface="Calibri" panose="020F0502020204030204" pitchFamily="34" charset="0"/>
              </a:rPr>
              <a:t>+</a:t>
            </a:r>
            <a:endParaRPr sz="1600">
              <a:latin typeface="Calibri" panose="020F0502020204030204" pitchFamily="34" charset="0"/>
              <a:cs typeface="Calibri" panose="020F0502020204030204" pitchFamily="34" charset="0"/>
            </a:endParaRPr>
          </a:p>
        </p:txBody>
      </p:sp>
      <p:sp>
        <p:nvSpPr>
          <p:cNvPr id="1185" name="Google Shape;1185;p64"/>
          <p:cNvSpPr/>
          <p:nvPr/>
        </p:nvSpPr>
        <p:spPr>
          <a:xfrm>
            <a:off x="6701955" y="504462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a:solidFill>
                <a:schemeClr val="accent1"/>
              </a:solidFill>
              <a:latin typeface="Calibri" panose="020F0502020204030204" pitchFamily="34" charset="0"/>
              <a:cs typeface="Calibri" panose="020F0502020204030204" pitchFamily="34" charset="0"/>
            </a:endParaRPr>
          </a:p>
        </p:txBody>
      </p:sp>
      <p:sp>
        <p:nvSpPr>
          <p:cNvPr id="1186" name="Google Shape;1186;p64"/>
          <p:cNvSpPr/>
          <p:nvPr/>
        </p:nvSpPr>
        <p:spPr>
          <a:xfrm>
            <a:off x="7261138" y="504462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1187" name="Google Shape;1187;p64"/>
          <p:cNvSpPr/>
          <p:nvPr/>
        </p:nvSpPr>
        <p:spPr>
          <a:xfrm>
            <a:off x="7827041" y="445995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1188" name="Google Shape;1188;p64"/>
          <p:cNvSpPr/>
          <p:nvPr/>
        </p:nvSpPr>
        <p:spPr>
          <a:xfrm>
            <a:off x="8379503" y="504462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cxnSp>
        <p:nvCxnSpPr>
          <p:cNvPr id="1189" name="Google Shape;1189;p64"/>
          <p:cNvCxnSpPr>
            <a:stCxn id="1186" idx="0"/>
            <a:endCxn id="1187" idx="2"/>
          </p:cNvCxnSpPr>
          <p:nvPr/>
        </p:nvCxnSpPr>
        <p:spPr>
          <a:xfrm rot="10800000" flipH="1">
            <a:off x="7454187" y="4712827"/>
            <a:ext cx="5658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190" name="Google Shape;1190;p64"/>
          <p:cNvCxnSpPr>
            <a:stCxn id="1188" idx="0"/>
            <a:endCxn id="1187" idx="2"/>
          </p:cNvCxnSpPr>
          <p:nvPr/>
        </p:nvCxnSpPr>
        <p:spPr>
          <a:xfrm rot="10800000">
            <a:off x="8019952" y="4712827"/>
            <a:ext cx="5526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91" name="Google Shape;1191;p64"/>
          <p:cNvSpPr/>
          <p:nvPr/>
        </p:nvSpPr>
        <p:spPr>
          <a:xfrm>
            <a:off x="9942866" y="5047749"/>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a:solidFill>
                <a:schemeClr val="accent1"/>
              </a:solidFill>
              <a:latin typeface="Calibri" panose="020F0502020204030204" pitchFamily="34" charset="0"/>
              <a:cs typeface="Calibri" panose="020F0502020204030204" pitchFamily="34" charset="0"/>
            </a:endParaRPr>
          </a:p>
        </p:txBody>
      </p:sp>
      <p:cxnSp>
        <p:nvCxnSpPr>
          <p:cNvPr id="1192" name="Google Shape;1192;p64"/>
          <p:cNvCxnSpPr>
            <a:stCxn id="1187" idx="2"/>
            <a:endCxn id="1185" idx="0"/>
          </p:cNvCxnSpPr>
          <p:nvPr/>
        </p:nvCxnSpPr>
        <p:spPr>
          <a:xfrm flipH="1">
            <a:off x="6895091" y="4712852"/>
            <a:ext cx="11250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93" name="Google Shape;1193;p64"/>
          <p:cNvSpPr/>
          <p:nvPr/>
        </p:nvSpPr>
        <p:spPr>
          <a:xfrm>
            <a:off x="8938685" y="504462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1194" name="Google Shape;1194;p64"/>
          <p:cNvCxnSpPr>
            <a:stCxn id="1193" idx="0"/>
            <a:endCxn id="1187" idx="2"/>
          </p:cNvCxnSpPr>
          <p:nvPr/>
        </p:nvCxnSpPr>
        <p:spPr>
          <a:xfrm rot="10800000">
            <a:off x="8020235" y="4712827"/>
            <a:ext cx="11115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95" name="Google Shape;1195;p64"/>
          <p:cNvSpPr/>
          <p:nvPr/>
        </p:nvSpPr>
        <p:spPr>
          <a:xfrm>
            <a:off x="7820319" y="5044627"/>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1196" name="Google Shape;1196;p64"/>
          <p:cNvCxnSpPr>
            <a:stCxn id="1195" idx="0"/>
            <a:endCxn id="1187" idx="2"/>
          </p:cNvCxnSpPr>
          <p:nvPr/>
        </p:nvCxnSpPr>
        <p:spPr>
          <a:xfrm rot="10800000" flipH="1">
            <a:off x="8013369" y="4712827"/>
            <a:ext cx="6600" cy="331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97" name="Google Shape;1197;p64"/>
          <p:cNvSpPr/>
          <p:nvPr/>
        </p:nvSpPr>
        <p:spPr>
          <a:xfrm>
            <a:off x="9942863" y="577127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8</a:t>
            </a:r>
            <a:endParaRPr sz="1600">
              <a:solidFill>
                <a:schemeClr val="accent1"/>
              </a:solidFill>
              <a:latin typeface="Calibri" panose="020F0502020204030204" pitchFamily="34" charset="0"/>
              <a:cs typeface="Calibri" panose="020F0502020204030204" pitchFamily="34" charset="0"/>
            </a:endParaRPr>
          </a:p>
        </p:txBody>
      </p:sp>
      <p:sp>
        <p:nvSpPr>
          <p:cNvPr id="1198" name="Google Shape;1198;p64"/>
          <p:cNvSpPr/>
          <p:nvPr/>
        </p:nvSpPr>
        <p:spPr>
          <a:xfrm>
            <a:off x="9942870" y="6363225"/>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9</a:t>
            </a:r>
            <a:endParaRPr sz="1600">
              <a:solidFill>
                <a:schemeClr val="accent1"/>
              </a:solidFill>
              <a:latin typeface="Calibri" panose="020F0502020204030204" pitchFamily="34" charset="0"/>
              <a:cs typeface="Calibri" panose="020F0502020204030204" pitchFamily="34" charset="0"/>
            </a:endParaRPr>
          </a:p>
        </p:txBody>
      </p:sp>
      <p:sp>
        <p:nvSpPr>
          <p:cNvPr id="1199" name="Google Shape;1199;p64"/>
          <p:cNvSpPr/>
          <p:nvPr/>
        </p:nvSpPr>
        <p:spPr>
          <a:xfrm>
            <a:off x="9383681" y="577127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a:solidFill>
                <a:schemeClr val="accent1"/>
              </a:solidFill>
              <a:latin typeface="Calibri" panose="020F0502020204030204" pitchFamily="34" charset="0"/>
              <a:cs typeface="Calibri" panose="020F0502020204030204" pitchFamily="34" charset="0"/>
            </a:endParaRPr>
          </a:p>
        </p:txBody>
      </p:sp>
      <p:cxnSp>
        <p:nvCxnSpPr>
          <p:cNvPr id="1200" name="Google Shape;1200;p64"/>
          <p:cNvCxnSpPr>
            <a:stCxn id="1199" idx="0"/>
            <a:endCxn id="1191" idx="2"/>
          </p:cNvCxnSpPr>
          <p:nvPr/>
        </p:nvCxnSpPr>
        <p:spPr>
          <a:xfrm rot="10800000" flipH="1">
            <a:off x="9576731" y="5300574"/>
            <a:ext cx="559200" cy="4707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201" name="Google Shape;1201;p64"/>
          <p:cNvCxnSpPr>
            <a:stCxn id="1197" idx="0"/>
            <a:endCxn id="1191" idx="2"/>
          </p:cNvCxnSpPr>
          <p:nvPr/>
        </p:nvCxnSpPr>
        <p:spPr>
          <a:xfrm rot="10800000">
            <a:off x="10135912" y="5300574"/>
            <a:ext cx="0" cy="4707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202" name="Google Shape;1202;p64"/>
          <p:cNvCxnSpPr>
            <a:stCxn id="1198" idx="0"/>
            <a:endCxn id="1197" idx="2"/>
          </p:cNvCxnSpPr>
          <p:nvPr/>
        </p:nvCxnSpPr>
        <p:spPr>
          <a:xfrm rot="10800000">
            <a:off x="10135919" y="6024224"/>
            <a:ext cx="0" cy="3390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1203" name="Google Shape;1203;p64"/>
          <p:cNvCxnSpPr>
            <a:stCxn id="1191" idx="0"/>
            <a:endCxn id="1187" idx="2"/>
          </p:cNvCxnSpPr>
          <p:nvPr/>
        </p:nvCxnSpPr>
        <p:spPr>
          <a:xfrm rot="10800000">
            <a:off x="8020015" y="4712948"/>
            <a:ext cx="2115900" cy="334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2" name="Arrow: Right 1">
            <a:extLst>
              <a:ext uri="{FF2B5EF4-FFF2-40B4-BE49-F238E27FC236}">
                <a16:creationId xmlns:a16="http://schemas.microsoft.com/office/drawing/2014/main" id="{4E79AF40-4395-4555-B8EA-4FC01C19504A}"/>
              </a:ext>
            </a:extLst>
          </p:cNvPr>
          <p:cNvSpPr/>
          <p:nvPr/>
        </p:nvSpPr>
        <p:spPr bwMode="auto">
          <a:xfrm>
            <a:off x="5927172" y="4572760"/>
            <a:ext cx="623864" cy="577225"/>
          </a:xfrm>
          <a:prstGeom prst="rightArrow">
            <a:avLst/>
          </a:prstGeom>
          <a:solidFill>
            <a:schemeClr val="accent1"/>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defTabSz="1219170" eaLnBrk="0" fontAlgn="base" hangingPunct="0">
              <a:spcBef>
                <a:spcPct val="0"/>
              </a:spcBef>
              <a:spcAft>
                <a:spcPct val="0"/>
              </a:spcAft>
            </a:pPr>
            <a:endParaRPr lang="en-US" sz="2667">
              <a:solidFill>
                <a:srgbClr val="C00000"/>
              </a:solidFill>
              <a:latin typeface="Calibri" charset="0"/>
              <a:ea typeface="Calibri" charset="0"/>
              <a:cs typeface="Calibri" charset="0"/>
            </a:endParaRPr>
          </a:p>
        </p:txBody>
      </p:sp>
    </p:spTree>
    <p:extLst>
      <p:ext uri="{BB962C8B-B14F-4D97-AF65-F5344CB8AC3E}">
        <p14:creationId xmlns:p14="http://schemas.microsoft.com/office/powerpoint/2010/main" val="214589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2" name="Title 1">
            <a:extLst>
              <a:ext uri="{FF2B5EF4-FFF2-40B4-BE49-F238E27FC236}">
                <a16:creationId xmlns:a16="http://schemas.microsoft.com/office/drawing/2014/main" id="{536128BD-3C6B-4E82-8442-5CC01DE18A00}"/>
              </a:ext>
            </a:extLst>
          </p:cNvPr>
          <p:cNvSpPr>
            <a:spLocks noGrp="1"/>
          </p:cNvSpPr>
          <p:nvPr>
            <p:ph type="title"/>
          </p:nvPr>
        </p:nvSpPr>
        <p:spPr/>
        <p:txBody>
          <a:bodyPr/>
          <a:lstStyle/>
          <a:p>
            <a:r>
              <a:rPr lang="en-US" i="1" dirty="0">
                <a:solidFill>
                  <a:schemeClr val="accent4"/>
                </a:solidFill>
              </a:rPr>
              <a:t>Review</a:t>
            </a:r>
            <a:r>
              <a:rPr lang="en-US" dirty="0"/>
              <a:t>  </a:t>
            </a:r>
            <a:r>
              <a:rPr lang="en-US" dirty="0" err="1"/>
              <a:t>WeightedQuickUnion</a:t>
            </a:r>
            <a:r>
              <a:rPr lang="en-US" dirty="0"/>
              <a:t> Runtime</a:t>
            </a:r>
          </a:p>
        </p:txBody>
      </p:sp>
      <p:sp>
        <p:nvSpPr>
          <p:cNvPr id="538" name="Google Shape;538;p40"/>
          <p:cNvSpPr txBox="1">
            <a:spLocks noGrp="1"/>
          </p:cNvSpPr>
          <p:nvPr>
            <p:ph idx="1"/>
          </p:nvPr>
        </p:nvSpPr>
        <p:spPr>
          <a:xfrm>
            <a:off x="662580" y="5415305"/>
            <a:ext cx="10515600" cy="1333795"/>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en-US" dirty="0">
                <a:solidFill>
                  <a:schemeClr val="dk1"/>
                </a:solidFill>
                <a:latin typeface="Calibri"/>
                <a:cs typeface="Calibri"/>
                <a:sym typeface="Calibri"/>
              </a:rPr>
              <a:t>This is pretty good! But there’s one final optimization we can make: </a:t>
            </a:r>
            <a:r>
              <a:rPr lang="en-US" b="1" dirty="0">
                <a:solidFill>
                  <a:schemeClr val="accent3"/>
                </a:solidFill>
                <a:latin typeface="Calibri"/>
                <a:cs typeface="Calibri"/>
                <a:sym typeface="Calibri"/>
              </a:rPr>
              <a:t>path compression</a:t>
            </a:r>
            <a:br>
              <a:rPr lang="en-US" dirty="0">
                <a:solidFill>
                  <a:schemeClr val="dk1"/>
                </a:solidFill>
                <a:latin typeface="Calibri"/>
                <a:cs typeface="Calibri"/>
                <a:sym typeface="Calibri"/>
              </a:rPr>
            </a:br>
            <a:br>
              <a:rPr lang="en-US" dirty="0">
                <a:solidFill>
                  <a:schemeClr val="dk1"/>
                </a:solidFill>
                <a:latin typeface="Calibri"/>
                <a:cs typeface="Calibri"/>
                <a:sym typeface="Calibri"/>
              </a:rPr>
            </a:br>
            <a:br>
              <a:rPr lang="en-US" dirty="0">
                <a:solidFill>
                  <a:schemeClr val="dk1"/>
                </a:solidFill>
                <a:latin typeface="Calibri"/>
                <a:cs typeface="Calibri"/>
                <a:sym typeface="Calibri"/>
              </a:rPr>
            </a:br>
            <a:br>
              <a:rPr lang="en-US" dirty="0">
                <a:solidFill>
                  <a:schemeClr val="dk1"/>
                </a:solidFill>
                <a:latin typeface="Calibri"/>
                <a:cs typeface="Calibri"/>
                <a:sym typeface="Calibri"/>
              </a:rPr>
            </a:br>
            <a:endParaRPr lang="en-US" dirty="0">
              <a:solidFill>
                <a:schemeClr val="dk1"/>
              </a:solidFill>
              <a:latin typeface="Calibri"/>
              <a:cs typeface="Calibri"/>
              <a:sym typeface="Calibri"/>
            </a:endParaRPr>
          </a:p>
          <a:p>
            <a:pPr marL="0" indent="0">
              <a:buNone/>
            </a:pPr>
            <a:endParaRPr lang="en-US" dirty="0"/>
          </a:p>
          <a:p>
            <a:pPr marL="457189" indent="-457189">
              <a:buFont typeface="+mj-lt"/>
              <a:buAutoNum type="alphaUcPeriod"/>
            </a:pPr>
            <a:endParaRPr lang="en-US" dirty="0">
              <a:solidFill>
                <a:schemeClr val="dk1"/>
              </a:solidFill>
              <a:latin typeface="Calibri"/>
              <a:cs typeface="Calibri"/>
              <a:sym typeface="Calibri"/>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57271AC-79BF-ED4E-A434-163CACA40BAC}"/>
                  </a:ext>
                </a:extLst>
              </p:cNvPr>
              <p:cNvGraphicFramePr>
                <a:graphicFrameLocks noGrp="1"/>
              </p:cNvGraphicFramePr>
              <p:nvPr>
                <p:extLst>
                  <p:ext uri="{D42A27DB-BD31-4B8C-83A1-F6EECF244321}">
                    <p14:modId xmlns:p14="http://schemas.microsoft.com/office/powerpoint/2010/main" val="4163332029"/>
                  </p:ext>
                </p:extLst>
              </p:nvPr>
            </p:nvGraphicFramePr>
            <p:xfrm>
              <a:off x="1637189" y="1257614"/>
              <a:ext cx="8109691" cy="1917300"/>
            </p:xfrm>
            <a:graphic>
              <a:graphicData uri="http://schemas.openxmlformats.org/drawingml/2006/table">
                <a:tbl>
                  <a:tblPr firstRow="1" bandRow="1">
                    <a:tableStyleId>{5C22544A-7EE6-4342-B048-85BDC9FD1C3A}</a:tableStyleId>
                  </a:tblPr>
                  <a:tblGrid>
                    <a:gridCol w="1628724">
                      <a:extLst>
                        <a:ext uri="{9D8B030D-6E8A-4147-A177-3AD203B41FA5}">
                          <a16:colId xmlns:a16="http://schemas.microsoft.com/office/drawing/2014/main" val="3828787023"/>
                        </a:ext>
                      </a:extLst>
                    </a:gridCol>
                    <a:gridCol w="1431304">
                      <a:extLst>
                        <a:ext uri="{9D8B030D-6E8A-4147-A177-3AD203B41FA5}">
                          <a16:colId xmlns:a16="http://schemas.microsoft.com/office/drawing/2014/main" val="482958947"/>
                        </a:ext>
                      </a:extLst>
                    </a:gridCol>
                    <a:gridCol w="1443642">
                      <a:extLst>
                        <a:ext uri="{9D8B030D-6E8A-4147-A177-3AD203B41FA5}">
                          <a16:colId xmlns:a16="http://schemas.microsoft.com/office/drawing/2014/main" val="3838617935"/>
                        </a:ext>
                      </a:extLst>
                    </a:gridCol>
                    <a:gridCol w="1455981">
                      <a:extLst>
                        <a:ext uri="{9D8B030D-6E8A-4147-A177-3AD203B41FA5}">
                          <a16:colId xmlns:a16="http://schemas.microsoft.com/office/drawing/2014/main" val="1443450752"/>
                        </a:ext>
                      </a:extLst>
                    </a:gridCol>
                    <a:gridCol w="2150040">
                      <a:extLst>
                        <a:ext uri="{9D8B030D-6E8A-4147-A177-3AD203B41FA5}">
                          <a16:colId xmlns:a16="http://schemas.microsoft.com/office/drawing/2014/main" val="4159570631"/>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51894081"/>
                      </a:ext>
                    </a:extLst>
                  </a:tr>
                  <a:tr h="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381907067"/>
                      </a:ext>
                    </a:extLst>
                  </a:tr>
                </a:tbl>
              </a:graphicData>
            </a:graphic>
          </p:graphicFrame>
        </mc:Choice>
        <mc:Fallback xmlns="">
          <p:graphicFrame>
            <p:nvGraphicFramePr>
              <p:cNvPr id="5" name="Table 4">
                <a:extLst>
                  <a:ext uri="{FF2B5EF4-FFF2-40B4-BE49-F238E27FC236}">
                    <a16:creationId xmlns:a16="http://schemas.microsoft.com/office/drawing/2014/main" id="{B57271AC-79BF-ED4E-A434-163CACA40BAC}"/>
                  </a:ext>
                </a:extLst>
              </p:cNvPr>
              <p:cNvGraphicFramePr>
                <a:graphicFrameLocks noGrp="1"/>
              </p:cNvGraphicFramePr>
              <p:nvPr>
                <p:extLst>
                  <p:ext uri="{D42A27DB-BD31-4B8C-83A1-F6EECF244321}">
                    <p14:modId xmlns:p14="http://schemas.microsoft.com/office/powerpoint/2010/main" val="4163332029"/>
                  </p:ext>
                </p:extLst>
              </p:nvPr>
            </p:nvGraphicFramePr>
            <p:xfrm>
              <a:off x="1637189" y="1257614"/>
              <a:ext cx="8109691" cy="1917300"/>
            </p:xfrm>
            <a:graphic>
              <a:graphicData uri="http://schemas.openxmlformats.org/drawingml/2006/table">
                <a:tbl>
                  <a:tblPr firstRow="1" bandRow="1">
                    <a:tableStyleId>{5C22544A-7EE6-4342-B048-85BDC9FD1C3A}</a:tableStyleId>
                  </a:tblPr>
                  <a:tblGrid>
                    <a:gridCol w="1628724">
                      <a:extLst>
                        <a:ext uri="{9D8B030D-6E8A-4147-A177-3AD203B41FA5}">
                          <a16:colId xmlns:a16="http://schemas.microsoft.com/office/drawing/2014/main" val="3828787023"/>
                        </a:ext>
                      </a:extLst>
                    </a:gridCol>
                    <a:gridCol w="1431304">
                      <a:extLst>
                        <a:ext uri="{9D8B030D-6E8A-4147-A177-3AD203B41FA5}">
                          <a16:colId xmlns:a16="http://schemas.microsoft.com/office/drawing/2014/main" val="482958947"/>
                        </a:ext>
                      </a:extLst>
                    </a:gridCol>
                    <a:gridCol w="1443642">
                      <a:extLst>
                        <a:ext uri="{9D8B030D-6E8A-4147-A177-3AD203B41FA5}">
                          <a16:colId xmlns:a16="http://schemas.microsoft.com/office/drawing/2014/main" val="3838617935"/>
                        </a:ext>
                      </a:extLst>
                    </a:gridCol>
                    <a:gridCol w="1455981">
                      <a:extLst>
                        <a:ext uri="{9D8B030D-6E8A-4147-A177-3AD203B41FA5}">
                          <a16:colId xmlns:a16="http://schemas.microsoft.com/office/drawing/2014/main" val="1443450752"/>
                        </a:ext>
                      </a:extLst>
                    </a:gridCol>
                    <a:gridCol w="2150040">
                      <a:extLst>
                        <a:ext uri="{9D8B030D-6E8A-4147-A177-3AD203B41FA5}">
                          <a16:colId xmlns:a16="http://schemas.microsoft.com/office/drawing/2014/main" val="4159570631"/>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endParaRPr lang="en-US"/>
                        </a:p>
                      </a:txBody>
                      <a:tcPr>
                        <a:blipFill>
                          <a:blip r:embed="rId3"/>
                          <a:stretch>
                            <a:fillRect l="-115179" t="-100000" r="-358036" b="-334483"/>
                          </a:stretch>
                        </a:blipFill>
                      </a:tcPr>
                    </a:tc>
                    <a:tc>
                      <a:txBody>
                        <a:bodyPr/>
                        <a:lstStyle/>
                        <a:p>
                          <a:endParaRPr lang="en-US"/>
                        </a:p>
                      </a:txBody>
                      <a:tcPr>
                        <a:blipFill>
                          <a:blip r:embed="rId3"/>
                          <a:stretch>
                            <a:fillRect l="-211404" t="-100000" r="-251754" b="-334483"/>
                          </a:stretch>
                        </a:blipFill>
                      </a:tcPr>
                    </a:tc>
                    <a:tc>
                      <a:txBody>
                        <a:bodyPr/>
                        <a:lstStyle/>
                        <a:p>
                          <a:endParaRPr lang="en-US"/>
                        </a:p>
                      </a:txBody>
                      <a:tcPr>
                        <a:blipFill>
                          <a:blip r:embed="rId3"/>
                          <a:stretch>
                            <a:fillRect l="-308696" t="-100000" r="-149565" b="-334483"/>
                          </a:stretch>
                        </a:blipFill>
                      </a:tcPr>
                    </a:tc>
                    <a:tc>
                      <a:txBody>
                        <a:bodyPr/>
                        <a:lstStyle/>
                        <a:p>
                          <a:endParaRPr lang="en-US"/>
                        </a:p>
                      </a:txBody>
                      <a:tcPr>
                        <a:blipFill>
                          <a:blip r:embed="rId3"/>
                          <a:stretch>
                            <a:fillRect l="-276471" t="-100000" r="-1176" b="-334483"/>
                          </a:stretch>
                        </a:blipFill>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endParaRPr lang="en-US"/>
                        </a:p>
                      </a:txBody>
                      <a:tcPr>
                        <a:blipFill>
                          <a:blip r:embed="rId3"/>
                          <a:stretch>
                            <a:fillRect l="-115179" t="-207143" r="-358036" b="-246429"/>
                          </a:stretch>
                        </a:blipFill>
                      </a:tcPr>
                    </a:tc>
                    <a:tc>
                      <a:txBody>
                        <a:bodyPr/>
                        <a:lstStyle/>
                        <a:p>
                          <a:endParaRPr lang="en-US"/>
                        </a:p>
                      </a:txBody>
                      <a:tcPr>
                        <a:blipFill>
                          <a:blip r:embed="rId3"/>
                          <a:stretch>
                            <a:fillRect l="-211404" t="-207143" r="-251754" b="-246429"/>
                          </a:stretch>
                        </a:blipFill>
                      </a:tcPr>
                    </a:tc>
                    <a:tc>
                      <a:txBody>
                        <a:bodyPr/>
                        <a:lstStyle/>
                        <a:p>
                          <a:endParaRPr lang="en-US"/>
                        </a:p>
                      </a:txBody>
                      <a:tcPr>
                        <a:blipFill>
                          <a:blip r:embed="rId3"/>
                          <a:stretch>
                            <a:fillRect l="-308696" t="-207143" r="-149565" b="-246429"/>
                          </a:stretch>
                        </a:blipFill>
                      </a:tcPr>
                    </a:tc>
                    <a:tc>
                      <a:txBody>
                        <a:bodyPr/>
                        <a:lstStyle/>
                        <a:p>
                          <a:endParaRPr lang="en-US"/>
                        </a:p>
                      </a:txBody>
                      <a:tcPr>
                        <a:blipFill>
                          <a:blip r:embed="rId3"/>
                          <a:stretch>
                            <a:fillRect l="-276471" t="-207143" r="-1176" b="-246429"/>
                          </a:stretch>
                        </a:blipFill>
                      </a:tcPr>
                    </a:tc>
                    <a:extLst>
                      <a:ext uri="{0D108BD9-81ED-4DB2-BD59-A6C34878D82A}">
                        <a16:rowId xmlns:a16="http://schemas.microsoft.com/office/drawing/2014/main" val="251894081"/>
                      </a:ext>
                    </a:extLst>
                  </a:tr>
                  <a:tr h="47244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endParaRPr lang="en-US"/>
                        </a:p>
                      </a:txBody>
                      <a:tcPr anchor="ctr">
                        <a:blipFill>
                          <a:blip r:embed="rId3"/>
                          <a:stretch>
                            <a:fillRect l="-115179" t="-226316" r="-358036" b="-81579"/>
                          </a:stretch>
                        </a:blipFill>
                      </a:tcPr>
                    </a:tc>
                    <a:tc>
                      <a:txBody>
                        <a:bodyPr/>
                        <a:lstStyle/>
                        <a:p>
                          <a:endParaRPr lang="en-US"/>
                        </a:p>
                      </a:txBody>
                      <a:tcPr anchor="ctr">
                        <a:blipFill>
                          <a:blip r:embed="rId3"/>
                          <a:stretch>
                            <a:fillRect l="-211404" t="-226316" r="-251754" b="-81579"/>
                          </a:stretch>
                        </a:blipFill>
                      </a:tcPr>
                    </a:tc>
                    <a:tc>
                      <a:txBody>
                        <a:bodyPr/>
                        <a:lstStyle/>
                        <a:p>
                          <a:endParaRPr lang="en-US"/>
                        </a:p>
                      </a:txBody>
                      <a:tcPr anchor="ctr">
                        <a:blipFill>
                          <a:blip r:embed="rId3"/>
                          <a:stretch>
                            <a:fillRect l="-308696" t="-226316" r="-149565" b="-81579"/>
                          </a:stretch>
                        </a:blipFill>
                      </a:tcPr>
                    </a:tc>
                    <a:tc>
                      <a:txBody>
                        <a:bodyPr/>
                        <a:lstStyle/>
                        <a:p>
                          <a:endParaRPr lang="en-US"/>
                        </a:p>
                      </a:txBody>
                      <a:tcPr anchor="ctr">
                        <a:blipFill>
                          <a:blip r:embed="rId3"/>
                          <a:stretch>
                            <a:fillRect l="-276471" t="-226316" r="-1176" b="-81579"/>
                          </a:stretch>
                        </a:blipFill>
                      </a:tcP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endParaRPr lang="en-US"/>
                        </a:p>
                      </a:txBody>
                      <a:tcPr>
                        <a:blipFill>
                          <a:blip r:embed="rId3"/>
                          <a:stretch>
                            <a:fillRect l="-115179" t="-442857" r="-358036" b="-10714"/>
                          </a:stretch>
                        </a:blipFill>
                      </a:tcPr>
                    </a:tc>
                    <a:tc>
                      <a:txBody>
                        <a:bodyPr/>
                        <a:lstStyle/>
                        <a:p>
                          <a:endParaRPr lang="en-US"/>
                        </a:p>
                      </a:txBody>
                      <a:tcPr>
                        <a:blipFill>
                          <a:blip r:embed="rId3"/>
                          <a:stretch>
                            <a:fillRect l="-211404" t="-442857" r="-251754" b="-10714"/>
                          </a:stretch>
                        </a:blipFill>
                      </a:tcPr>
                    </a:tc>
                    <a:tc>
                      <a:txBody>
                        <a:bodyPr/>
                        <a:lstStyle/>
                        <a:p>
                          <a:endParaRPr lang="en-US"/>
                        </a:p>
                      </a:txBody>
                      <a:tcPr>
                        <a:blipFill>
                          <a:blip r:embed="rId3"/>
                          <a:stretch>
                            <a:fillRect l="-308696" t="-442857" r="-149565" b="-10714"/>
                          </a:stretch>
                        </a:blipFill>
                      </a:tcPr>
                    </a:tc>
                    <a:tc>
                      <a:txBody>
                        <a:bodyPr/>
                        <a:lstStyle/>
                        <a:p>
                          <a:endParaRPr lang="en-US"/>
                        </a:p>
                      </a:txBody>
                      <a:tcPr>
                        <a:blipFill>
                          <a:blip r:embed="rId3"/>
                          <a:stretch>
                            <a:fillRect l="-276471" t="-442857" r="-1176" b="-10714"/>
                          </a:stretch>
                        </a:blipFill>
                      </a:tcPr>
                    </a:tc>
                    <a:extLst>
                      <a:ext uri="{0D108BD9-81ED-4DB2-BD59-A6C34878D82A}">
                        <a16:rowId xmlns:a16="http://schemas.microsoft.com/office/drawing/2014/main" val="2381907067"/>
                      </a:ext>
                    </a:extLst>
                  </a:tr>
                </a:tbl>
              </a:graphicData>
            </a:graphic>
          </p:graphicFrame>
        </mc:Fallback>
      </mc:AlternateContent>
      <p:grpSp>
        <p:nvGrpSpPr>
          <p:cNvPr id="7" name="Group 6">
            <a:extLst>
              <a:ext uri="{FF2B5EF4-FFF2-40B4-BE49-F238E27FC236}">
                <a16:creationId xmlns:a16="http://schemas.microsoft.com/office/drawing/2014/main" id="{A445A8D8-90DD-8141-AB44-F38DEFD87462}"/>
              </a:ext>
            </a:extLst>
          </p:cNvPr>
          <p:cNvGrpSpPr/>
          <p:nvPr/>
        </p:nvGrpSpPr>
        <p:grpSpPr>
          <a:xfrm>
            <a:off x="3054424" y="3942262"/>
            <a:ext cx="1211905" cy="1287329"/>
            <a:chOff x="318930" y="1892153"/>
            <a:chExt cx="2629264" cy="2792898"/>
          </a:xfrm>
        </p:grpSpPr>
        <p:sp>
          <p:nvSpPr>
            <p:cNvPr id="8" name="Rounded Rectangle 7">
              <a:extLst>
                <a:ext uri="{FF2B5EF4-FFF2-40B4-BE49-F238E27FC236}">
                  <a16:creationId xmlns:a16="http://schemas.microsoft.com/office/drawing/2014/main" id="{5651DE1F-7259-5D4E-80BC-5191B918E1F5}"/>
                </a:ext>
              </a:extLst>
            </p:cNvPr>
            <p:cNvSpPr/>
            <p:nvPr/>
          </p:nvSpPr>
          <p:spPr>
            <a:xfrm>
              <a:off x="1716298" y="1892153"/>
              <a:ext cx="1231896" cy="2792898"/>
            </a:xfrm>
            <a:prstGeom prst="roundRect">
              <a:avLst>
                <a:gd name="adj" fmla="val 139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9" name="Rounded Rectangle 8">
              <a:extLst>
                <a:ext uri="{FF2B5EF4-FFF2-40B4-BE49-F238E27FC236}">
                  <a16:creationId xmlns:a16="http://schemas.microsoft.com/office/drawing/2014/main" id="{05DFDC97-A837-254B-80D6-06D81FA40E84}"/>
                </a:ext>
              </a:extLst>
            </p:cNvPr>
            <p:cNvSpPr/>
            <p:nvPr/>
          </p:nvSpPr>
          <p:spPr>
            <a:xfrm>
              <a:off x="318930" y="1892153"/>
              <a:ext cx="1213205" cy="2792898"/>
            </a:xfrm>
            <a:prstGeom prst="roundRect">
              <a:avLst>
                <a:gd name="adj" fmla="val 1440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0" name="Rectangle 9">
              <a:extLst>
                <a:ext uri="{FF2B5EF4-FFF2-40B4-BE49-F238E27FC236}">
                  <a16:creationId xmlns:a16="http://schemas.microsoft.com/office/drawing/2014/main" id="{1A9B5011-F6EB-D747-8C23-2AADBEE154CF}"/>
                </a:ext>
              </a:extLst>
            </p:cNvPr>
            <p:cNvSpPr/>
            <p:nvPr/>
          </p:nvSpPr>
          <p:spPr>
            <a:xfrm>
              <a:off x="498922" y="2095520"/>
              <a:ext cx="912052"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Aileen</a:t>
              </a:r>
            </a:p>
          </p:txBody>
        </p:sp>
        <p:sp>
          <p:nvSpPr>
            <p:cNvPr id="11" name="Rectangle 10">
              <a:extLst>
                <a:ext uri="{FF2B5EF4-FFF2-40B4-BE49-F238E27FC236}">
                  <a16:creationId xmlns:a16="http://schemas.microsoft.com/office/drawing/2014/main" id="{E8DA4179-B8B9-F441-84F4-D4592B1E0375}"/>
                </a:ext>
              </a:extLst>
            </p:cNvPr>
            <p:cNvSpPr/>
            <p:nvPr/>
          </p:nvSpPr>
          <p:spPr>
            <a:xfrm>
              <a:off x="498923" y="2588539"/>
              <a:ext cx="799632"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Joyce</a:t>
              </a:r>
            </a:p>
          </p:txBody>
        </p:sp>
        <p:cxnSp>
          <p:nvCxnSpPr>
            <p:cNvPr id="12" name="Straight Arrow Connector 11">
              <a:extLst>
                <a:ext uri="{FF2B5EF4-FFF2-40B4-BE49-F238E27FC236}">
                  <a16:creationId xmlns:a16="http://schemas.microsoft.com/office/drawing/2014/main" id="{58694DB7-283F-D14F-A8B6-C9D59A9B42DB}"/>
                </a:ext>
              </a:extLst>
            </p:cNvPr>
            <p:cNvCxnSpPr>
              <a:cxnSpLocks/>
            </p:cNvCxnSpPr>
            <p:nvPr/>
          </p:nvCxnSpPr>
          <p:spPr>
            <a:xfrm>
              <a:off x="1291628" y="2773206"/>
              <a:ext cx="6324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3E7BE21-6A4D-5F4B-8FCB-53B1C95D2A6D}"/>
                </a:ext>
              </a:extLst>
            </p:cNvPr>
            <p:cNvCxnSpPr>
              <a:cxnSpLocks/>
            </p:cNvCxnSpPr>
            <p:nvPr/>
          </p:nvCxnSpPr>
          <p:spPr>
            <a:xfrm>
              <a:off x="1400060" y="2280186"/>
              <a:ext cx="5109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0BBF2AF-A04E-164A-AF6E-9E6A41A4283A}"/>
                </a:ext>
              </a:extLst>
            </p:cNvPr>
            <p:cNvSpPr/>
            <p:nvPr/>
          </p:nvSpPr>
          <p:spPr>
            <a:xfrm>
              <a:off x="498922" y="3064173"/>
              <a:ext cx="851012"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a:solidFill>
                    <a:schemeClr val="tx1"/>
                  </a:solidFill>
                </a:rPr>
                <a:t>Santino</a:t>
              </a:r>
            </a:p>
          </p:txBody>
        </p:sp>
        <p:sp>
          <p:nvSpPr>
            <p:cNvPr id="15" name="Rectangle 14">
              <a:extLst>
                <a:ext uri="{FF2B5EF4-FFF2-40B4-BE49-F238E27FC236}">
                  <a16:creationId xmlns:a16="http://schemas.microsoft.com/office/drawing/2014/main" id="{B9B41765-20CF-6544-8DB4-DDFEA4A97F26}"/>
                </a:ext>
              </a:extLst>
            </p:cNvPr>
            <p:cNvSpPr/>
            <p:nvPr/>
          </p:nvSpPr>
          <p:spPr>
            <a:xfrm>
              <a:off x="498923" y="3539806"/>
              <a:ext cx="796170"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Sam</a:t>
              </a:r>
            </a:p>
          </p:txBody>
        </p:sp>
        <p:sp>
          <p:nvSpPr>
            <p:cNvPr id="16" name="Rectangle 15">
              <a:extLst>
                <a:ext uri="{FF2B5EF4-FFF2-40B4-BE49-F238E27FC236}">
                  <a16:creationId xmlns:a16="http://schemas.microsoft.com/office/drawing/2014/main" id="{C4FBA8CE-D33A-8B49-BA8B-F7FC5FD7165C}"/>
                </a:ext>
              </a:extLst>
            </p:cNvPr>
            <p:cNvSpPr/>
            <p:nvPr/>
          </p:nvSpPr>
          <p:spPr>
            <a:xfrm>
              <a:off x="545584" y="4015439"/>
              <a:ext cx="746044"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Ken</a:t>
              </a:r>
            </a:p>
          </p:txBody>
        </p:sp>
        <p:cxnSp>
          <p:nvCxnSpPr>
            <p:cNvPr id="17" name="Straight Arrow Connector 16">
              <a:extLst>
                <a:ext uri="{FF2B5EF4-FFF2-40B4-BE49-F238E27FC236}">
                  <a16:creationId xmlns:a16="http://schemas.microsoft.com/office/drawing/2014/main" id="{9E95B152-CFC5-4844-9F16-226C135DAD6F}"/>
                </a:ext>
              </a:extLst>
            </p:cNvPr>
            <p:cNvCxnSpPr>
              <a:cxnSpLocks/>
            </p:cNvCxnSpPr>
            <p:nvPr/>
          </p:nvCxnSpPr>
          <p:spPr>
            <a:xfrm>
              <a:off x="1349934" y="3248839"/>
              <a:ext cx="5741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8F7B984-3ECF-404E-88F4-6479CE2FE662}"/>
                </a:ext>
              </a:extLst>
            </p:cNvPr>
            <p:cNvCxnSpPr>
              <a:cxnSpLocks/>
            </p:cNvCxnSpPr>
            <p:nvPr/>
          </p:nvCxnSpPr>
          <p:spPr>
            <a:xfrm>
              <a:off x="1289351" y="3721154"/>
              <a:ext cx="634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3E37103-804C-594F-B8EB-3ACD868EB523}"/>
                </a:ext>
              </a:extLst>
            </p:cNvPr>
            <p:cNvCxnSpPr>
              <a:cxnSpLocks/>
            </p:cNvCxnSpPr>
            <p:nvPr/>
          </p:nvCxnSpPr>
          <p:spPr>
            <a:xfrm>
              <a:off x="1298554" y="4210541"/>
              <a:ext cx="6124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F60F689-BD04-5942-858B-1BA268A111D6}"/>
                </a:ext>
              </a:extLst>
            </p:cNvPr>
            <p:cNvSpPr/>
            <p:nvPr/>
          </p:nvSpPr>
          <p:spPr>
            <a:xfrm>
              <a:off x="1913767" y="2095220"/>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1</a:t>
              </a:r>
            </a:p>
          </p:txBody>
        </p:sp>
        <p:sp>
          <p:nvSpPr>
            <p:cNvPr id="21" name="Rectangle 20">
              <a:extLst>
                <a:ext uri="{FF2B5EF4-FFF2-40B4-BE49-F238E27FC236}">
                  <a16:creationId xmlns:a16="http://schemas.microsoft.com/office/drawing/2014/main" id="{7D6CD749-2260-DE4E-A5FC-CE0409A93A12}"/>
                </a:ext>
              </a:extLst>
            </p:cNvPr>
            <p:cNvSpPr/>
            <p:nvPr/>
          </p:nvSpPr>
          <p:spPr>
            <a:xfrm>
              <a:off x="1924218" y="2587688"/>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2</a:t>
              </a:r>
            </a:p>
          </p:txBody>
        </p:sp>
        <p:sp>
          <p:nvSpPr>
            <p:cNvPr id="22" name="Rectangle 21">
              <a:extLst>
                <a:ext uri="{FF2B5EF4-FFF2-40B4-BE49-F238E27FC236}">
                  <a16:creationId xmlns:a16="http://schemas.microsoft.com/office/drawing/2014/main" id="{92FB6DD1-0458-9E40-B6A4-4ACED8783E78}"/>
                </a:ext>
              </a:extLst>
            </p:cNvPr>
            <p:cNvSpPr/>
            <p:nvPr/>
          </p:nvSpPr>
          <p:spPr>
            <a:xfrm>
              <a:off x="1923084" y="3539806"/>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2</a:t>
              </a:r>
            </a:p>
          </p:txBody>
        </p:sp>
        <p:sp>
          <p:nvSpPr>
            <p:cNvPr id="23" name="Rectangle 22">
              <a:extLst>
                <a:ext uri="{FF2B5EF4-FFF2-40B4-BE49-F238E27FC236}">
                  <a16:creationId xmlns:a16="http://schemas.microsoft.com/office/drawing/2014/main" id="{F762FC88-5F2B-1A44-AF8A-738236E9F790}"/>
                </a:ext>
              </a:extLst>
            </p:cNvPr>
            <p:cNvSpPr/>
            <p:nvPr/>
          </p:nvSpPr>
          <p:spPr>
            <a:xfrm>
              <a:off x="1923084" y="4033690"/>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2</a:t>
              </a:r>
            </a:p>
          </p:txBody>
        </p:sp>
        <p:sp>
          <p:nvSpPr>
            <p:cNvPr id="24" name="Rectangle 23">
              <a:extLst>
                <a:ext uri="{FF2B5EF4-FFF2-40B4-BE49-F238E27FC236}">
                  <a16:creationId xmlns:a16="http://schemas.microsoft.com/office/drawing/2014/main" id="{4CC57D5A-9433-0349-A4E5-3568DD150E23}"/>
                </a:ext>
              </a:extLst>
            </p:cNvPr>
            <p:cNvSpPr/>
            <p:nvPr/>
          </p:nvSpPr>
          <p:spPr>
            <a:xfrm>
              <a:off x="1927121" y="3060003"/>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1</a:t>
              </a:r>
            </a:p>
          </p:txBody>
        </p:sp>
      </p:grpSp>
      <p:grpSp>
        <p:nvGrpSpPr>
          <p:cNvPr id="25" name="Group 24">
            <a:extLst>
              <a:ext uri="{FF2B5EF4-FFF2-40B4-BE49-F238E27FC236}">
                <a16:creationId xmlns:a16="http://schemas.microsoft.com/office/drawing/2014/main" id="{88A7CF09-9D51-BA4B-AA43-A59415F0B52A}"/>
              </a:ext>
            </a:extLst>
          </p:cNvPr>
          <p:cNvGrpSpPr/>
          <p:nvPr/>
        </p:nvGrpSpPr>
        <p:grpSpPr>
          <a:xfrm>
            <a:off x="5253747" y="3924659"/>
            <a:ext cx="1563277" cy="1287329"/>
            <a:chOff x="3401534" y="3331775"/>
            <a:chExt cx="2763258" cy="2275491"/>
          </a:xfrm>
        </p:grpSpPr>
        <p:sp>
          <p:nvSpPr>
            <p:cNvPr id="26" name="Google Shape;597;p43">
              <a:extLst>
                <a:ext uri="{FF2B5EF4-FFF2-40B4-BE49-F238E27FC236}">
                  <a16:creationId xmlns:a16="http://schemas.microsoft.com/office/drawing/2014/main" id="{465DEA90-C99A-5446-A990-B684824D9381}"/>
                </a:ext>
              </a:extLst>
            </p:cNvPr>
            <p:cNvSpPr/>
            <p:nvPr/>
          </p:nvSpPr>
          <p:spPr>
            <a:xfrm>
              <a:off x="3963270" y="4630305"/>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B</a:t>
              </a:r>
              <a:endParaRPr sz="1100" dirty="0">
                <a:solidFill>
                  <a:schemeClr val="accent1"/>
                </a:solidFill>
                <a:latin typeface="Calibri" panose="020F0502020204030204" pitchFamily="34" charset="0"/>
                <a:cs typeface="Calibri" panose="020F0502020204030204" pitchFamily="34" charset="0"/>
                <a:sym typeface="Calibri"/>
              </a:endParaRPr>
            </a:p>
          </p:txBody>
        </p:sp>
        <p:cxnSp>
          <p:nvCxnSpPr>
            <p:cNvPr id="27" name="Google Shape;601;p43">
              <a:extLst>
                <a:ext uri="{FF2B5EF4-FFF2-40B4-BE49-F238E27FC236}">
                  <a16:creationId xmlns:a16="http://schemas.microsoft.com/office/drawing/2014/main" id="{A9B6BD2A-406F-AA4B-A832-1C457388FFB7}"/>
                </a:ext>
              </a:extLst>
            </p:cNvPr>
            <p:cNvCxnSpPr>
              <a:cxnSpLocks/>
              <a:stCxn id="28" idx="0"/>
              <a:endCxn id="26" idx="2"/>
            </p:cNvCxnSpPr>
            <p:nvPr/>
          </p:nvCxnSpPr>
          <p:spPr>
            <a:xfrm flipV="1">
              <a:off x="3838266" y="4985805"/>
              <a:ext cx="561736" cy="265961"/>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28" name="Google Shape;597;p43">
              <a:extLst>
                <a:ext uri="{FF2B5EF4-FFF2-40B4-BE49-F238E27FC236}">
                  <a16:creationId xmlns:a16="http://schemas.microsoft.com/office/drawing/2014/main" id="{29742F68-FB56-F642-BC8E-D5F30533E9F5}"/>
                </a:ext>
              </a:extLst>
            </p:cNvPr>
            <p:cNvSpPr/>
            <p:nvPr/>
          </p:nvSpPr>
          <p:spPr>
            <a:xfrm>
              <a:off x="3401534" y="5251766"/>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A</a:t>
              </a:r>
              <a:endParaRPr sz="1100" dirty="0">
                <a:solidFill>
                  <a:schemeClr val="accent1"/>
                </a:solidFill>
                <a:latin typeface="Calibri" panose="020F0502020204030204" pitchFamily="34" charset="0"/>
                <a:cs typeface="Calibri" panose="020F0502020204030204" pitchFamily="34" charset="0"/>
                <a:sym typeface="Calibri"/>
              </a:endParaRPr>
            </a:p>
          </p:txBody>
        </p:sp>
        <p:sp>
          <p:nvSpPr>
            <p:cNvPr id="29" name="Google Shape;597;p43">
              <a:extLst>
                <a:ext uri="{FF2B5EF4-FFF2-40B4-BE49-F238E27FC236}">
                  <a16:creationId xmlns:a16="http://schemas.microsoft.com/office/drawing/2014/main" id="{9EBE60B2-E278-9A43-87C1-0E57880983F3}"/>
                </a:ext>
              </a:extLst>
            </p:cNvPr>
            <p:cNvSpPr/>
            <p:nvPr/>
          </p:nvSpPr>
          <p:spPr>
            <a:xfrm>
              <a:off x="4627734" y="3981040"/>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C</a:t>
              </a:r>
              <a:endParaRPr sz="1100" dirty="0">
                <a:solidFill>
                  <a:schemeClr val="accent1"/>
                </a:solidFill>
                <a:latin typeface="Calibri" panose="020F0502020204030204" pitchFamily="34" charset="0"/>
                <a:cs typeface="Calibri" panose="020F0502020204030204" pitchFamily="34" charset="0"/>
                <a:sym typeface="Calibri"/>
              </a:endParaRPr>
            </a:p>
          </p:txBody>
        </p:sp>
        <p:sp>
          <p:nvSpPr>
            <p:cNvPr id="30" name="Google Shape;597;p43">
              <a:extLst>
                <a:ext uri="{FF2B5EF4-FFF2-40B4-BE49-F238E27FC236}">
                  <a16:creationId xmlns:a16="http://schemas.microsoft.com/office/drawing/2014/main" id="{D9D82A4A-77FD-A84B-96A0-6E75B0C3D902}"/>
                </a:ext>
              </a:extLst>
            </p:cNvPr>
            <p:cNvSpPr/>
            <p:nvPr/>
          </p:nvSpPr>
          <p:spPr>
            <a:xfrm>
              <a:off x="5291329" y="3331775"/>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D</a:t>
              </a:r>
              <a:endParaRPr sz="1100" dirty="0">
                <a:solidFill>
                  <a:schemeClr val="accent1"/>
                </a:solidFill>
                <a:latin typeface="Calibri" panose="020F0502020204030204" pitchFamily="34" charset="0"/>
                <a:cs typeface="Calibri" panose="020F0502020204030204" pitchFamily="34" charset="0"/>
                <a:sym typeface="Calibri"/>
              </a:endParaRPr>
            </a:p>
          </p:txBody>
        </p:sp>
        <p:cxnSp>
          <p:nvCxnSpPr>
            <p:cNvPr id="31" name="Google Shape;601;p43">
              <a:extLst>
                <a:ext uri="{FF2B5EF4-FFF2-40B4-BE49-F238E27FC236}">
                  <a16:creationId xmlns:a16="http://schemas.microsoft.com/office/drawing/2014/main" id="{56FFEE2D-CCB2-754E-854E-ED7B279AD141}"/>
                </a:ext>
              </a:extLst>
            </p:cNvPr>
            <p:cNvCxnSpPr>
              <a:cxnSpLocks/>
              <a:stCxn id="26" idx="0"/>
              <a:endCxn id="29" idx="2"/>
            </p:cNvCxnSpPr>
            <p:nvPr/>
          </p:nvCxnSpPr>
          <p:spPr>
            <a:xfrm flipV="1">
              <a:off x="4400002" y="4336540"/>
              <a:ext cx="664464" cy="293765"/>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32" name="Google Shape;601;p43">
              <a:extLst>
                <a:ext uri="{FF2B5EF4-FFF2-40B4-BE49-F238E27FC236}">
                  <a16:creationId xmlns:a16="http://schemas.microsoft.com/office/drawing/2014/main" id="{0A716A4A-FBEE-FE4B-9822-219ED073E859}"/>
                </a:ext>
              </a:extLst>
            </p:cNvPr>
            <p:cNvCxnSpPr>
              <a:cxnSpLocks/>
              <a:stCxn id="29" idx="0"/>
              <a:endCxn id="30" idx="2"/>
            </p:cNvCxnSpPr>
            <p:nvPr/>
          </p:nvCxnSpPr>
          <p:spPr>
            <a:xfrm flipV="1">
              <a:off x="5064466" y="3687275"/>
              <a:ext cx="663595" cy="293765"/>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grpSp>
      <p:sp>
        <p:nvSpPr>
          <p:cNvPr id="33" name="Google Shape;1099;p61">
            <a:extLst>
              <a:ext uri="{FF2B5EF4-FFF2-40B4-BE49-F238E27FC236}">
                <a16:creationId xmlns:a16="http://schemas.microsoft.com/office/drawing/2014/main" id="{AE119196-02D1-BC48-84A0-C360F5867B57}"/>
              </a:ext>
            </a:extLst>
          </p:cNvPr>
          <p:cNvSpPr/>
          <p:nvPr/>
        </p:nvSpPr>
        <p:spPr>
          <a:xfrm>
            <a:off x="7886381" y="3770206"/>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0</a:t>
            </a:r>
            <a:endParaRPr sz="1200">
              <a:solidFill>
                <a:schemeClr val="accent1"/>
              </a:solidFill>
              <a:latin typeface="Calibri" panose="020F0502020204030204" pitchFamily="34" charset="0"/>
              <a:cs typeface="Calibri" panose="020F0502020204030204" pitchFamily="34" charset="0"/>
            </a:endParaRPr>
          </a:p>
        </p:txBody>
      </p:sp>
      <p:sp>
        <p:nvSpPr>
          <p:cNvPr id="34" name="Google Shape;1100;p61">
            <a:extLst>
              <a:ext uri="{FF2B5EF4-FFF2-40B4-BE49-F238E27FC236}">
                <a16:creationId xmlns:a16="http://schemas.microsoft.com/office/drawing/2014/main" id="{1C2B5504-81FA-0F4A-ACCB-AFC8AFD67FA2}"/>
              </a:ext>
            </a:extLst>
          </p:cNvPr>
          <p:cNvSpPr/>
          <p:nvPr/>
        </p:nvSpPr>
        <p:spPr>
          <a:xfrm>
            <a:off x="7886381" y="4234006"/>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1</a:t>
            </a:r>
            <a:endParaRPr sz="1200">
              <a:solidFill>
                <a:schemeClr val="accent1"/>
              </a:solidFill>
              <a:latin typeface="Calibri" panose="020F0502020204030204" pitchFamily="34" charset="0"/>
              <a:cs typeface="Calibri" panose="020F0502020204030204" pitchFamily="34" charset="0"/>
            </a:endParaRPr>
          </a:p>
        </p:txBody>
      </p:sp>
      <p:cxnSp>
        <p:nvCxnSpPr>
          <p:cNvPr id="35" name="Google Shape;1101;p61">
            <a:extLst>
              <a:ext uri="{FF2B5EF4-FFF2-40B4-BE49-F238E27FC236}">
                <a16:creationId xmlns:a16="http://schemas.microsoft.com/office/drawing/2014/main" id="{D51FCF1E-17F9-074C-AB37-D93507FBA6FB}"/>
              </a:ext>
            </a:extLst>
          </p:cNvPr>
          <p:cNvCxnSpPr>
            <a:stCxn id="34" idx="0"/>
            <a:endCxn id="33" idx="2"/>
          </p:cNvCxnSpPr>
          <p:nvPr/>
        </p:nvCxnSpPr>
        <p:spPr>
          <a:xfrm flipV="1">
            <a:off x="8038017" y="3971326"/>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36" name="Google Shape;1102;p61">
            <a:extLst>
              <a:ext uri="{FF2B5EF4-FFF2-40B4-BE49-F238E27FC236}">
                <a16:creationId xmlns:a16="http://schemas.microsoft.com/office/drawing/2014/main" id="{FA3E3DF2-EDBE-A247-8357-41306DA9681A}"/>
              </a:ext>
            </a:extLst>
          </p:cNvPr>
          <p:cNvSpPr/>
          <p:nvPr/>
        </p:nvSpPr>
        <p:spPr>
          <a:xfrm>
            <a:off x="8344482" y="4232043"/>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2</a:t>
            </a:r>
            <a:endParaRPr sz="1200">
              <a:solidFill>
                <a:schemeClr val="accent1"/>
              </a:solidFill>
              <a:latin typeface="Calibri" panose="020F0502020204030204" pitchFamily="34" charset="0"/>
              <a:cs typeface="Calibri" panose="020F0502020204030204" pitchFamily="34" charset="0"/>
            </a:endParaRPr>
          </a:p>
        </p:txBody>
      </p:sp>
      <p:sp>
        <p:nvSpPr>
          <p:cNvPr id="37" name="Google Shape;1103;p61">
            <a:extLst>
              <a:ext uri="{FF2B5EF4-FFF2-40B4-BE49-F238E27FC236}">
                <a16:creationId xmlns:a16="http://schemas.microsoft.com/office/drawing/2014/main" id="{1293BACC-5083-1148-85C3-74E050EA8FC3}"/>
              </a:ext>
            </a:extLst>
          </p:cNvPr>
          <p:cNvSpPr/>
          <p:nvPr/>
        </p:nvSpPr>
        <p:spPr>
          <a:xfrm>
            <a:off x="8344482" y="4695843"/>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3</a:t>
            </a:r>
            <a:endParaRPr sz="1200">
              <a:solidFill>
                <a:schemeClr val="accent1"/>
              </a:solidFill>
              <a:latin typeface="Calibri" panose="020F0502020204030204" pitchFamily="34" charset="0"/>
              <a:cs typeface="Calibri" panose="020F0502020204030204" pitchFamily="34" charset="0"/>
            </a:endParaRPr>
          </a:p>
        </p:txBody>
      </p:sp>
      <p:cxnSp>
        <p:nvCxnSpPr>
          <p:cNvPr id="38" name="Google Shape;1104;p61">
            <a:extLst>
              <a:ext uri="{FF2B5EF4-FFF2-40B4-BE49-F238E27FC236}">
                <a16:creationId xmlns:a16="http://schemas.microsoft.com/office/drawing/2014/main" id="{86C3332E-409A-2B40-BB17-31C8553B1BA3}"/>
              </a:ext>
            </a:extLst>
          </p:cNvPr>
          <p:cNvCxnSpPr>
            <a:stCxn id="37" idx="0"/>
            <a:endCxn id="36" idx="2"/>
          </p:cNvCxnSpPr>
          <p:nvPr/>
        </p:nvCxnSpPr>
        <p:spPr>
          <a:xfrm flipV="1">
            <a:off x="8496118" y="4433163"/>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39" name="Google Shape;1105;p61">
            <a:extLst>
              <a:ext uri="{FF2B5EF4-FFF2-40B4-BE49-F238E27FC236}">
                <a16:creationId xmlns:a16="http://schemas.microsoft.com/office/drawing/2014/main" id="{EDE96943-98D2-894B-AB60-8C368890B572}"/>
              </a:ext>
            </a:extLst>
          </p:cNvPr>
          <p:cNvCxnSpPr>
            <a:stCxn id="36" idx="0"/>
            <a:endCxn id="33" idx="2"/>
          </p:cNvCxnSpPr>
          <p:nvPr/>
        </p:nvCxnSpPr>
        <p:spPr>
          <a:xfrm flipH="1" flipV="1">
            <a:off x="8038017" y="3971326"/>
            <a:ext cx="458101" cy="260717"/>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40" name="Google Shape;1107;p61">
            <a:extLst>
              <a:ext uri="{FF2B5EF4-FFF2-40B4-BE49-F238E27FC236}">
                <a16:creationId xmlns:a16="http://schemas.microsoft.com/office/drawing/2014/main" id="{6A22475B-9A8F-0945-B0E9-4485FF388FA8}"/>
              </a:ext>
            </a:extLst>
          </p:cNvPr>
          <p:cNvSpPr/>
          <p:nvPr/>
        </p:nvSpPr>
        <p:spPr>
          <a:xfrm>
            <a:off x="8792543" y="4234006"/>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4</a:t>
            </a:r>
            <a:endParaRPr sz="1200">
              <a:solidFill>
                <a:schemeClr val="accent1"/>
              </a:solidFill>
              <a:latin typeface="Calibri" panose="020F0502020204030204" pitchFamily="34" charset="0"/>
              <a:cs typeface="Calibri" panose="020F0502020204030204" pitchFamily="34" charset="0"/>
            </a:endParaRPr>
          </a:p>
        </p:txBody>
      </p:sp>
      <p:sp>
        <p:nvSpPr>
          <p:cNvPr id="41" name="Google Shape;1108;p61">
            <a:extLst>
              <a:ext uri="{FF2B5EF4-FFF2-40B4-BE49-F238E27FC236}">
                <a16:creationId xmlns:a16="http://schemas.microsoft.com/office/drawing/2014/main" id="{F311CF19-62B2-AE49-BD9E-2CFB32D286F8}"/>
              </a:ext>
            </a:extLst>
          </p:cNvPr>
          <p:cNvSpPr/>
          <p:nvPr/>
        </p:nvSpPr>
        <p:spPr>
          <a:xfrm>
            <a:off x="8792543" y="4697806"/>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5</a:t>
            </a:r>
            <a:endParaRPr sz="1200">
              <a:solidFill>
                <a:schemeClr val="accent1"/>
              </a:solidFill>
              <a:latin typeface="Calibri" panose="020F0502020204030204" pitchFamily="34" charset="0"/>
              <a:cs typeface="Calibri" panose="020F0502020204030204" pitchFamily="34" charset="0"/>
            </a:endParaRPr>
          </a:p>
        </p:txBody>
      </p:sp>
      <p:cxnSp>
        <p:nvCxnSpPr>
          <p:cNvPr id="42" name="Google Shape;1109;p61">
            <a:extLst>
              <a:ext uri="{FF2B5EF4-FFF2-40B4-BE49-F238E27FC236}">
                <a16:creationId xmlns:a16="http://schemas.microsoft.com/office/drawing/2014/main" id="{F6880A51-B9D8-244F-BEB5-D23253BF4E96}"/>
              </a:ext>
            </a:extLst>
          </p:cNvPr>
          <p:cNvCxnSpPr>
            <a:stCxn id="41" idx="0"/>
            <a:endCxn id="40" idx="2"/>
          </p:cNvCxnSpPr>
          <p:nvPr/>
        </p:nvCxnSpPr>
        <p:spPr>
          <a:xfrm flipV="1">
            <a:off x="8944179" y="4435126"/>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43" name="Google Shape;1110;p61">
            <a:extLst>
              <a:ext uri="{FF2B5EF4-FFF2-40B4-BE49-F238E27FC236}">
                <a16:creationId xmlns:a16="http://schemas.microsoft.com/office/drawing/2014/main" id="{5179FADB-CBD7-E043-AE03-A98D8EBD683F}"/>
              </a:ext>
            </a:extLst>
          </p:cNvPr>
          <p:cNvSpPr/>
          <p:nvPr/>
        </p:nvSpPr>
        <p:spPr>
          <a:xfrm>
            <a:off x="9247450" y="4700134"/>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6</a:t>
            </a:r>
            <a:endParaRPr sz="1200">
              <a:solidFill>
                <a:schemeClr val="accent1"/>
              </a:solidFill>
              <a:latin typeface="Calibri" panose="020F0502020204030204" pitchFamily="34" charset="0"/>
              <a:cs typeface="Calibri" panose="020F0502020204030204" pitchFamily="34" charset="0"/>
            </a:endParaRPr>
          </a:p>
        </p:txBody>
      </p:sp>
      <p:sp>
        <p:nvSpPr>
          <p:cNvPr id="44" name="Google Shape;1111;p61">
            <a:extLst>
              <a:ext uri="{FF2B5EF4-FFF2-40B4-BE49-F238E27FC236}">
                <a16:creationId xmlns:a16="http://schemas.microsoft.com/office/drawing/2014/main" id="{252A786D-C271-F44D-B0C5-EA38F377C152}"/>
              </a:ext>
            </a:extLst>
          </p:cNvPr>
          <p:cNvSpPr/>
          <p:nvPr/>
        </p:nvSpPr>
        <p:spPr>
          <a:xfrm>
            <a:off x="9247450" y="5163934"/>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7</a:t>
            </a:r>
            <a:endParaRPr sz="1200">
              <a:solidFill>
                <a:schemeClr val="accent1"/>
              </a:solidFill>
              <a:latin typeface="Calibri" panose="020F0502020204030204" pitchFamily="34" charset="0"/>
              <a:cs typeface="Calibri" panose="020F0502020204030204" pitchFamily="34" charset="0"/>
            </a:endParaRPr>
          </a:p>
        </p:txBody>
      </p:sp>
      <p:cxnSp>
        <p:nvCxnSpPr>
          <p:cNvPr id="45" name="Google Shape;1112;p61">
            <a:extLst>
              <a:ext uri="{FF2B5EF4-FFF2-40B4-BE49-F238E27FC236}">
                <a16:creationId xmlns:a16="http://schemas.microsoft.com/office/drawing/2014/main" id="{B5A00C24-A6EA-204D-8403-1C568B25D4D3}"/>
              </a:ext>
            </a:extLst>
          </p:cNvPr>
          <p:cNvCxnSpPr>
            <a:stCxn id="44" idx="0"/>
            <a:endCxn id="43" idx="2"/>
          </p:cNvCxnSpPr>
          <p:nvPr/>
        </p:nvCxnSpPr>
        <p:spPr>
          <a:xfrm flipV="1">
            <a:off x="9399086" y="4901254"/>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6" name="Google Shape;1113;p61">
            <a:extLst>
              <a:ext uri="{FF2B5EF4-FFF2-40B4-BE49-F238E27FC236}">
                <a16:creationId xmlns:a16="http://schemas.microsoft.com/office/drawing/2014/main" id="{58667327-4D42-164D-81ED-7552C7F00761}"/>
              </a:ext>
            </a:extLst>
          </p:cNvPr>
          <p:cNvCxnSpPr>
            <a:stCxn id="43" idx="0"/>
            <a:endCxn id="40" idx="2"/>
          </p:cNvCxnSpPr>
          <p:nvPr/>
        </p:nvCxnSpPr>
        <p:spPr>
          <a:xfrm flipH="1" flipV="1">
            <a:off x="8944179" y="4435126"/>
            <a:ext cx="454907" cy="265008"/>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7" name="Google Shape;1114;p61">
            <a:extLst>
              <a:ext uri="{FF2B5EF4-FFF2-40B4-BE49-F238E27FC236}">
                <a16:creationId xmlns:a16="http://schemas.microsoft.com/office/drawing/2014/main" id="{76CD39A5-C2DD-E642-9726-D20C9BC7A250}"/>
              </a:ext>
            </a:extLst>
          </p:cNvPr>
          <p:cNvCxnSpPr>
            <a:stCxn id="40" idx="0"/>
            <a:endCxn id="33" idx="2"/>
          </p:cNvCxnSpPr>
          <p:nvPr/>
        </p:nvCxnSpPr>
        <p:spPr>
          <a:xfrm flipH="1" flipV="1">
            <a:off x="8038017" y="3971326"/>
            <a:ext cx="906162"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9" name="Rectangle 58">
            <a:extLst>
              <a:ext uri="{FF2B5EF4-FFF2-40B4-BE49-F238E27FC236}">
                <a16:creationId xmlns:a16="http://schemas.microsoft.com/office/drawing/2014/main" id="{249FA598-D224-5C47-8CD3-B3FAD3AB6C77}"/>
              </a:ext>
            </a:extLst>
          </p:cNvPr>
          <p:cNvSpPr/>
          <p:nvPr/>
        </p:nvSpPr>
        <p:spPr>
          <a:xfrm>
            <a:off x="3501720" y="3794089"/>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4EAAB85-00AD-234E-A28A-7F235AB03FA5}"/>
              </a:ext>
            </a:extLst>
          </p:cNvPr>
          <p:cNvSpPr/>
          <p:nvPr/>
        </p:nvSpPr>
        <p:spPr>
          <a:xfrm>
            <a:off x="5253747" y="2988604"/>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723D34D-DE40-EF4F-9B21-2274CBFAF0F4}"/>
              </a:ext>
            </a:extLst>
          </p:cNvPr>
          <p:cNvSpPr/>
          <p:nvPr/>
        </p:nvSpPr>
        <p:spPr>
          <a:xfrm>
            <a:off x="6721838" y="2988604"/>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882E37D-CE33-2741-AF19-42AC23969E78}"/>
              </a:ext>
            </a:extLst>
          </p:cNvPr>
          <p:cNvSpPr/>
          <p:nvPr/>
        </p:nvSpPr>
        <p:spPr>
          <a:xfrm>
            <a:off x="8495145" y="2988604"/>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AAF5CD8-069F-3348-A530-D62CF3D00DD1}"/>
              </a:ext>
            </a:extLst>
          </p:cNvPr>
          <p:cNvSpPr/>
          <p:nvPr/>
        </p:nvSpPr>
        <p:spPr>
          <a:xfrm>
            <a:off x="10693061" y="2988604"/>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6D516E5-C364-5544-9916-9595522DAF63}"/>
              </a:ext>
            </a:extLst>
          </p:cNvPr>
          <p:cNvSpPr/>
          <p:nvPr/>
        </p:nvSpPr>
        <p:spPr>
          <a:xfrm>
            <a:off x="6412700" y="3794089"/>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D21D34D-D57E-3A40-A4F0-50A89FFC4F7F}"/>
              </a:ext>
            </a:extLst>
          </p:cNvPr>
          <p:cNvSpPr/>
          <p:nvPr/>
        </p:nvSpPr>
        <p:spPr>
          <a:xfrm>
            <a:off x="8493169" y="3798427"/>
            <a:ext cx="305215" cy="28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Elbow Connector 66">
            <a:extLst>
              <a:ext uri="{FF2B5EF4-FFF2-40B4-BE49-F238E27FC236}">
                <a16:creationId xmlns:a16="http://schemas.microsoft.com/office/drawing/2014/main" id="{93C186FE-A860-6D49-A27F-7582367E6ABD}"/>
              </a:ext>
            </a:extLst>
          </p:cNvPr>
          <p:cNvCxnSpPr>
            <a:stCxn id="60" idx="2"/>
            <a:endCxn id="59" idx="0"/>
          </p:cNvCxnSpPr>
          <p:nvPr/>
        </p:nvCxnSpPr>
        <p:spPr>
          <a:xfrm rot="5400000">
            <a:off x="4271035" y="2658768"/>
            <a:ext cx="518615" cy="1752027"/>
          </a:xfrm>
          <a:prstGeom prst="bentConnector3">
            <a:avLst/>
          </a:prstGeom>
          <a:ln w="2857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E2608223-ECE9-094C-BCB4-CA000ED2B8AD}"/>
              </a:ext>
            </a:extLst>
          </p:cNvPr>
          <p:cNvCxnSpPr>
            <a:cxnSpLocks/>
            <a:stCxn id="61" idx="2"/>
            <a:endCxn id="64" idx="0"/>
          </p:cNvCxnSpPr>
          <p:nvPr/>
        </p:nvCxnSpPr>
        <p:spPr>
          <a:xfrm rot="5400000">
            <a:off x="6460570" y="3380212"/>
            <a:ext cx="518615" cy="309138"/>
          </a:xfrm>
          <a:prstGeom prst="bentConnector3">
            <a:avLst>
              <a:gd name="adj1" fmla="val 50000"/>
            </a:avLst>
          </a:prstGeom>
          <a:ln w="2857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977D3E77-D535-1543-8735-884904CAD8A1}"/>
              </a:ext>
            </a:extLst>
          </p:cNvPr>
          <p:cNvCxnSpPr>
            <a:cxnSpLocks/>
            <a:stCxn id="62" idx="2"/>
            <a:endCxn id="65" idx="0"/>
          </p:cNvCxnSpPr>
          <p:nvPr/>
        </p:nvCxnSpPr>
        <p:spPr>
          <a:xfrm rot="5400000">
            <a:off x="8385289" y="3535962"/>
            <a:ext cx="522953" cy="1976"/>
          </a:xfrm>
          <a:prstGeom prst="bentConnector3">
            <a:avLst>
              <a:gd name="adj1" fmla="val 50000"/>
            </a:avLst>
          </a:prstGeom>
          <a:ln w="2857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8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6A63-2EF6-A64E-8347-4AC0D3DC40E9}"/>
              </a:ext>
            </a:extLst>
          </p:cNvPr>
          <p:cNvSpPr>
            <a:spLocks noGrp="1"/>
          </p:cNvSpPr>
          <p:nvPr>
            <p:ph type="title"/>
          </p:nvPr>
        </p:nvSpPr>
        <p:spPr/>
        <p:txBody>
          <a:bodyPr/>
          <a:lstStyle/>
          <a:p>
            <a:r>
              <a:rPr lang="en-US" dirty="0"/>
              <a:t>Lecture Outline</a:t>
            </a:r>
          </a:p>
        </p:txBody>
      </p:sp>
      <p:sp>
        <p:nvSpPr>
          <p:cNvPr id="4" name="Rectangle 3">
            <a:extLst>
              <a:ext uri="{FF2B5EF4-FFF2-40B4-BE49-F238E27FC236}">
                <a16:creationId xmlns:a16="http://schemas.microsoft.com/office/drawing/2014/main" id="{C1838214-31EE-A646-94F5-7A1855329264}"/>
              </a:ext>
            </a:extLst>
          </p:cNvPr>
          <p:cNvSpPr/>
          <p:nvPr/>
        </p:nvSpPr>
        <p:spPr>
          <a:xfrm>
            <a:off x="701863" y="4384995"/>
            <a:ext cx="2614346" cy="18560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30B64E-507E-E847-B1B9-90322BFD18BB}"/>
              </a:ext>
            </a:extLst>
          </p:cNvPr>
          <p:cNvSpPr txBox="1"/>
          <p:nvPr/>
        </p:nvSpPr>
        <p:spPr>
          <a:xfrm>
            <a:off x="1285750" y="5618559"/>
            <a:ext cx="1459054" cy="461665"/>
          </a:xfrm>
          <a:prstGeom prst="rect">
            <a:avLst/>
          </a:prstGeom>
          <a:noFill/>
        </p:spPr>
        <p:txBody>
          <a:bodyPr wrap="none" rtlCol="0">
            <a:spAutoFit/>
          </a:bodyPr>
          <a:lstStyle/>
          <a:p>
            <a:pPr algn="ctr"/>
            <a:r>
              <a:rPr lang="en-US" sz="2400" b="1" dirty="0" err="1"/>
              <a:t>QuickFind</a:t>
            </a:r>
            <a:endParaRPr lang="en-US" sz="2400" b="1" dirty="0"/>
          </a:p>
        </p:txBody>
      </p:sp>
      <p:sp>
        <p:nvSpPr>
          <p:cNvPr id="6" name="Rectangle 5">
            <a:extLst>
              <a:ext uri="{FF2B5EF4-FFF2-40B4-BE49-F238E27FC236}">
                <a16:creationId xmlns:a16="http://schemas.microsoft.com/office/drawing/2014/main" id="{34AE288C-AA01-D044-A2A4-C30F428521F8}"/>
              </a:ext>
            </a:extLst>
          </p:cNvPr>
          <p:cNvSpPr/>
          <p:nvPr/>
        </p:nvSpPr>
        <p:spPr>
          <a:xfrm>
            <a:off x="3439179" y="3786425"/>
            <a:ext cx="2614346" cy="24545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3DECBE-E81C-7A48-9CD6-131FC4C7974A}"/>
              </a:ext>
            </a:extLst>
          </p:cNvPr>
          <p:cNvSpPr/>
          <p:nvPr/>
        </p:nvSpPr>
        <p:spPr>
          <a:xfrm>
            <a:off x="6176501" y="3227738"/>
            <a:ext cx="2614346" cy="30132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9E1CB6-F6EA-0F43-A992-1BF7F5CBE82C}"/>
              </a:ext>
            </a:extLst>
          </p:cNvPr>
          <p:cNvSpPr/>
          <p:nvPr/>
        </p:nvSpPr>
        <p:spPr>
          <a:xfrm>
            <a:off x="8913823" y="2647811"/>
            <a:ext cx="2614346" cy="359318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0CB24E-9ABA-1647-8196-9643A3929F1F}"/>
              </a:ext>
            </a:extLst>
          </p:cNvPr>
          <p:cNvSpPr txBox="1"/>
          <p:nvPr/>
        </p:nvSpPr>
        <p:spPr>
          <a:xfrm>
            <a:off x="3906755" y="5007963"/>
            <a:ext cx="1683474" cy="461665"/>
          </a:xfrm>
          <a:prstGeom prst="rect">
            <a:avLst/>
          </a:prstGeom>
          <a:noFill/>
        </p:spPr>
        <p:txBody>
          <a:bodyPr wrap="none" rtlCol="0">
            <a:spAutoFit/>
          </a:bodyPr>
          <a:lstStyle/>
          <a:p>
            <a:pPr algn="ctr"/>
            <a:r>
              <a:rPr lang="en-US" sz="2400" b="1" dirty="0" err="1"/>
              <a:t>QuickUnion</a:t>
            </a:r>
            <a:endParaRPr lang="en-US" sz="2400" b="1" dirty="0"/>
          </a:p>
        </p:txBody>
      </p:sp>
      <p:sp>
        <p:nvSpPr>
          <p:cNvPr id="10" name="TextBox 9">
            <a:extLst>
              <a:ext uri="{FF2B5EF4-FFF2-40B4-BE49-F238E27FC236}">
                <a16:creationId xmlns:a16="http://schemas.microsoft.com/office/drawing/2014/main" id="{7775EF66-7D28-8C40-AA08-7C1B239E5162}"/>
              </a:ext>
            </a:extLst>
          </p:cNvPr>
          <p:cNvSpPr txBox="1"/>
          <p:nvPr/>
        </p:nvSpPr>
        <p:spPr>
          <a:xfrm>
            <a:off x="6648182" y="4479616"/>
            <a:ext cx="1683474" cy="830997"/>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endParaRPr lang="en-US" sz="2400" b="1" dirty="0"/>
          </a:p>
        </p:txBody>
      </p:sp>
      <p:sp>
        <p:nvSpPr>
          <p:cNvPr id="11" name="TextBox 10">
            <a:extLst>
              <a:ext uri="{FF2B5EF4-FFF2-40B4-BE49-F238E27FC236}">
                <a16:creationId xmlns:a16="http://schemas.microsoft.com/office/drawing/2014/main" id="{EC50469E-A82A-9740-9BD5-6E872F47766B}"/>
              </a:ext>
            </a:extLst>
          </p:cNvPr>
          <p:cNvSpPr txBox="1"/>
          <p:nvPr/>
        </p:nvSpPr>
        <p:spPr>
          <a:xfrm>
            <a:off x="8975887" y="3879451"/>
            <a:ext cx="2490233" cy="1200329"/>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r>
              <a:rPr lang="en-US" sz="2400" b="1" dirty="0"/>
              <a:t> +</a:t>
            </a:r>
            <a:br>
              <a:rPr lang="en-US" sz="2400" b="1" dirty="0"/>
            </a:br>
            <a:r>
              <a:rPr lang="en-US" sz="2400" b="1" dirty="0"/>
              <a:t>Path Compression</a:t>
            </a:r>
          </a:p>
        </p:txBody>
      </p:sp>
      <p:sp>
        <p:nvSpPr>
          <p:cNvPr id="12" name="Rounded Rectangle 11">
            <a:extLst>
              <a:ext uri="{FF2B5EF4-FFF2-40B4-BE49-F238E27FC236}">
                <a16:creationId xmlns:a16="http://schemas.microsoft.com/office/drawing/2014/main" id="{980BCD91-B571-CD44-8FDE-51E9B1C0D0E7}"/>
              </a:ext>
            </a:extLst>
          </p:cNvPr>
          <p:cNvSpPr/>
          <p:nvPr/>
        </p:nvSpPr>
        <p:spPr>
          <a:xfrm>
            <a:off x="9838693" y="2960286"/>
            <a:ext cx="777087" cy="777087"/>
          </a:xfrm>
          <a:prstGeom prst="roundRect">
            <a:avLst>
              <a:gd name="adj" fmla="val 33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4</a:t>
            </a:r>
          </a:p>
        </p:txBody>
      </p:sp>
      <p:sp>
        <p:nvSpPr>
          <p:cNvPr id="13" name="Rounded Rectangle 12">
            <a:extLst>
              <a:ext uri="{FF2B5EF4-FFF2-40B4-BE49-F238E27FC236}">
                <a16:creationId xmlns:a16="http://schemas.microsoft.com/office/drawing/2014/main" id="{977A724E-996F-5346-B360-0CA4948246F6}"/>
              </a:ext>
            </a:extLst>
          </p:cNvPr>
          <p:cNvSpPr/>
          <p:nvPr/>
        </p:nvSpPr>
        <p:spPr>
          <a:xfrm>
            <a:off x="7101373" y="3541782"/>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3</a:t>
            </a:r>
          </a:p>
        </p:txBody>
      </p:sp>
      <p:sp>
        <p:nvSpPr>
          <p:cNvPr id="14" name="Rounded Rectangle 13">
            <a:extLst>
              <a:ext uri="{FF2B5EF4-FFF2-40B4-BE49-F238E27FC236}">
                <a16:creationId xmlns:a16="http://schemas.microsoft.com/office/drawing/2014/main" id="{999C3E64-7A56-264F-BFA6-08F738AB4E1C}"/>
              </a:ext>
            </a:extLst>
          </p:cNvPr>
          <p:cNvSpPr/>
          <p:nvPr/>
        </p:nvSpPr>
        <p:spPr>
          <a:xfrm>
            <a:off x="4364053" y="4118388"/>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2</a:t>
            </a:r>
          </a:p>
        </p:txBody>
      </p:sp>
      <p:sp>
        <p:nvSpPr>
          <p:cNvPr id="15" name="Rounded Rectangle 14">
            <a:extLst>
              <a:ext uri="{FF2B5EF4-FFF2-40B4-BE49-F238E27FC236}">
                <a16:creationId xmlns:a16="http://schemas.microsoft.com/office/drawing/2014/main" id="{31A10900-2147-F04A-B0F8-1D0E4438FF1E}"/>
              </a:ext>
            </a:extLst>
          </p:cNvPr>
          <p:cNvSpPr/>
          <p:nvPr/>
        </p:nvSpPr>
        <p:spPr>
          <a:xfrm>
            <a:off x="1626732" y="4710449"/>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1</a:t>
            </a:r>
          </a:p>
        </p:txBody>
      </p:sp>
      <p:sp>
        <p:nvSpPr>
          <p:cNvPr id="16" name="TextBox 15">
            <a:extLst>
              <a:ext uri="{FF2B5EF4-FFF2-40B4-BE49-F238E27FC236}">
                <a16:creationId xmlns:a16="http://schemas.microsoft.com/office/drawing/2014/main" id="{BC065EBB-5933-554E-8F24-610BC012C7E2}"/>
              </a:ext>
            </a:extLst>
          </p:cNvPr>
          <p:cNvSpPr txBox="1"/>
          <p:nvPr/>
        </p:nvSpPr>
        <p:spPr>
          <a:xfrm>
            <a:off x="3494727" y="5487536"/>
            <a:ext cx="2496101" cy="646331"/>
          </a:xfrm>
          <a:prstGeom prst="rect">
            <a:avLst/>
          </a:prstGeom>
          <a:noFill/>
        </p:spPr>
        <p:txBody>
          <a:bodyPr wrap="square" rtlCol="0">
            <a:spAutoFit/>
          </a:bodyPr>
          <a:lstStyle/>
          <a:p>
            <a:r>
              <a:rPr lang="en-US" dirty="0"/>
              <a:t>Optimizes for the Union operation</a:t>
            </a:r>
          </a:p>
        </p:txBody>
      </p:sp>
      <p:sp>
        <p:nvSpPr>
          <p:cNvPr id="17" name="TextBox 16">
            <a:extLst>
              <a:ext uri="{FF2B5EF4-FFF2-40B4-BE49-F238E27FC236}">
                <a16:creationId xmlns:a16="http://schemas.microsoft.com/office/drawing/2014/main" id="{E4E7394A-195B-5E49-8236-284390F3F495}"/>
              </a:ext>
            </a:extLst>
          </p:cNvPr>
          <p:cNvSpPr txBox="1"/>
          <p:nvPr/>
        </p:nvSpPr>
        <p:spPr>
          <a:xfrm>
            <a:off x="6290633" y="5487536"/>
            <a:ext cx="2382127" cy="646331"/>
          </a:xfrm>
          <a:prstGeom prst="rect">
            <a:avLst/>
          </a:prstGeom>
          <a:noFill/>
        </p:spPr>
        <p:txBody>
          <a:bodyPr wrap="square" rtlCol="0">
            <a:spAutoFit/>
          </a:bodyPr>
          <a:lstStyle/>
          <a:p>
            <a:r>
              <a:rPr lang="en-US" dirty="0"/>
              <a:t>Avoids the worst case runtime for Find</a:t>
            </a:r>
          </a:p>
        </p:txBody>
      </p:sp>
      <p:sp>
        <p:nvSpPr>
          <p:cNvPr id="18" name="TextBox 17">
            <a:extLst>
              <a:ext uri="{FF2B5EF4-FFF2-40B4-BE49-F238E27FC236}">
                <a16:creationId xmlns:a16="http://schemas.microsoft.com/office/drawing/2014/main" id="{1CF37102-70B6-A348-AD3A-98E4B1CF1272}"/>
              </a:ext>
            </a:extLst>
          </p:cNvPr>
          <p:cNvSpPr txBox="1"/>
          <p:nvPr/>
        </p:nvSpPr>
        <p:spPr>
          <a:xfrm>
            <a:off x="9054019" y="5487536"/>
            <a:ext cx="2382127" cy="646331"/>
          </a:xfrm>
          <a:prstGeom prst="rect">
            <a:avLst/>
          </a:prstGeom>
          <a:noFill/>
        </p:spPr>
        <p:txBody>
          <a:bodyPr wrap="square" rtlCol="0">
            <a:spAutoFit/>
          </a:bodyPr>
          <a:lstStyle/>
          <a:p>
            <a:r>
              <a:rPr lang="en-US" dirty="0"/>
              <a:t>Makes future Find operations faster</a:t>
            </a:r>
          </a:p>
        </p:txBody>
      </p:sp>
      <p:sp>
        <p:nvSpPr>
          <p:cNvPr id="20" name="Google Shape;366;p40">
            <a:extLst>
              <a:ext uri="{FF2B5EF4-FFF2-40B4-BE49-F238E27FC236}">
                <a16:creationId xmlns:a16="http://schemas.microsoft.com/office/drawing/2014/main" id="{0246EA12-6478-A846-BCD8-DDB4AFCC7B0E}"/>
              </a:ext>
            </a:extLst>
          </p:cNvPr>
          <p:cNvSpPr/>
          <p:nvPr/>
        </p:nvSpPr>
        <p:spPr>
          <a:xfrm>
            <a:off x="4710302" y="1430614"/>
            <a:ext cx="2771396" cy="574499"/>
          </a:xfrm>
          <a:prstGeom prst="roundRect">
            <a:avLst>
              <a:gd name="adj" fmla="val 50000"/>
            </a:avLst>
          </a:prstGeom>
          <a:solidFill>
            <a:schemeClr val="lt1"/>
          </a:solidFill>
          <a:ln w="28575" cap="flat" cmpd="sng">
            <a:solidFill>
              <a:schemeClr val="bg1">
                <a:lumMod val="85000"/>
              </a:schemeClr>
            </a:solidFill>
            <a:prstDash val="solid"/>
            <a:round/>
            <a:headEnd type="none" w="sm" len="sm"/>
            <a:tailEnd type="none" w="sm" len="sm"/>
          </a:ln>
        </p:spPr>
        <p:txBody>
          <a:bodyPr spcFirstLastPara="1" wrap="square" lIns="68569" tIns="68569" rIns="68569" bIns="68569" anchor="ctr" anchorCtr="0">
            <a:noAutofit/>
          </a:bodyPr>
          <a:lstStyle/>
          <a:p>
            <a:pPr algn="ctr"/>
            <a:r>
              <a:rPr lang="en" b="1" spc="100" dirty="0">
                <a:solidFill>
                  <a:schemeClr val="accent2"/>
                </a:solidFill>
                <a:latin typeface="Calibri" panose="020F0502020204030204" pitchFamily="34" charset="0"/>
                <a:ea typeface="Calibri"/>
                <a:cs typeface="Calibri" panose="020F0502020204030204" pitchFamily="34" charset="0"/>
                <a:sym typeface="Calibri"/>
              </a:rPr>
              <a:t>DISJOINT SETS ADT</a:t>
            </a:r>
            <a:endParaRPr sz="1400" b="1" spc="100" dirty="0">
              <a:solidFill>
                <a:schemeClr val="accent2"/>
              </a:solidFill>
              <a:latin typeface="Calibri" panose="020F0502020204030204" pitchFamily="34" charset="0"/>
              <a:ea typeface="Calibri"/>
              <a:cs typeface="Calibri" panose="020F0502020204030204" pitchFamily="34" charset="0"/>
              <a:sym typeface="Calibri"/>
            </a:endParaRPr>
          </a:p>
        </p:txBody>
      </p:sp>
      <p:cxnSp>
        <p:nvCxnSpPr>
          <p:cNvPr id="21" name="Straight Arrow Connector 20">
            <a:extLst>
              <a:ext uri="{FF2B5EF4-FFF2-40B4-BE49-F238E27FC236}">
                <a16:creationId xmlns:a16="http://schemas.microsoft.com/office/drawing/2014/main" id="{BC798833-1DD6-8240-8117-AFAE26FE8C54}"/>
              </a:ext>
            </a:extLst>
          </p:cNvPr>
          <p:cNvCxnSpPr>
            <a:cxnSpLocks/>
            <a:endCxn id="4" idx="0"/>
          </p:cNvCxnSpPr>
          <p:nvPr/>
        </p:nvCxnSpPr>
        <p:spPr>
          <a:xfrm>
            <a:off x="2009036" y="357619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EAE2B0-C84C-8848-9D3F-5E9C78F8FC37}"/>
              </a:ext>
            </a:extLst>
          </p:cNvPr>
          <p:cNvCxnSpPr>
            <a:cxnSpLocks/>
          </p:cNvCxnSpPr>
          <p:nvPr/>
        </p:nvCxnSpPr>
        <p:spPr>
          <a:xfrm>
            <a:off x="4742778" y="297762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96599A-8B4A-624A-9BD2-4D1BBC1D6022}"/>
              </a:ext>
            </a:extLst>
          </p:cNvPr>
          <p:cNvCxnSpPr>
            <a:cxnSpLocks/>
          </p:cNvCxnSpPr>
          <p:nvPr/>
        </p:nvCxnSpPr>
        <p:spPr>
          <a:xfrm>
            <a:off x="7481697" y="2418935"/>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3E873F-EEAD-824C-BB14-B502FB97D1A6}"/>
              </a:ext>
            </a:extLst>
          </p:cNvPr>
          <p:cNvCxnSpPr>
            <a:cxnSpLocks/>
          </p:cNvCxnSpPr>
          <p:nvPr/>
        </p:nvCxnSpPr>
        <p:spPr>
          <a:xfrm>
            <a:off x="10220995" y="1839008"/>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459D24-74C4-E549-BCEF-E7C5906FEBBC}"/>
              </a:ext>
            </a:extLst>
          </p:cNvPr>
          <p:cNvCxnSpPr/>
          <p:nvPr/>
        </p:nvCxnSpPr>
        <p:spPr>
          <a:xfrm flipV="1">
            <a:off x="2009036" y="1839008"/>
            <a:ext cx="8211959" cy="17371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00CE7A-BE7E-CC4B-A1EA-D9EBCE26CD22}"/>
              </a:ext>
            </a:extLst>
          </p:cNvPr>
          <p:cNvCxnSpPr>
            <a:cxnSpLocks/>
            <a:stCxn id="20" idx="2"/>
          </p:cNvCxnSpPr>
          <p:nvPr/>
        </p:nvCxnSpPr>
        <p:spPr>
          <a:xfrm>
            <a:off x="6096000" y="2005113"/>
            <a:ext cx="0" cy="71621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Pentagon 26">
            <a:extLst>
              <a:ext uri="{FF2B5EF4-FFF2-40B4-BE49-F238E27FC236}">
                <a16:creationId xmlns:a16="http://schemas.microsoft.com/office/drawing/2014/main" id="{BC1FFC5D-3495-B140-B844-C12FEA340927}"/>
              </a:ext>
            </a:extLst>
          </p:cNvPr>
          <p:cNvSpPr/>
          <p:nvPr/>
        </p:nvSpPr>
        <p:spPr>
          <a:xfrm rot="16200000">
            <a:off x="9998573" y="636510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07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0286C-DC8B-4BC8-B8A7-1D69B8AD9339}"/>
              </a:ext>
            </a:extLst>
          </p:cNvPr>
          <p:cNvSpPr>
            <a:spLocks noGrp="1"/>
          </p:cNvSpPr>
          <p:nvPr>
            <p:ph idx="1"/>
          </p:nvPr>
        </p:nvSpPr>
        <p:spPr>
          <a:xfrm>
            <a:off x="1392174" y="1392751"/>
            <a:ext cx="9775698" cy="4739825"/>
          </a:xfrm>
        </p:spPr>
        <p:txBody>
          <a:bodyPr>
            <a:normAutofit/>
          </a:bodyPr>
          <a:lstStyle/>
          <a:p>
            <a:r>
              <a:rPr lang="en-US" dirty="0"/>
              <a:t>Thus far, the modifications we’ve studied are designed to </a:t>
            </a:r>
            <a:r>
              <a:rPr lang="en-US" i="1" dirty="0"/>
              <a:t>preserve invariants</a:t>
            </a:r>
          </a:p>
          <a:p>
            <a:pPr lvl="1"/>
            <a:r>
              <a:rPr lang="en-US" dirty="0"/>
              <a:t>E.g. Performing rotations to preserve the AVL invariant</a:t>
            </a:r>
          </a:p>
          <a:p>
            <a:pPr lvl="1"/>
            <a:r>
              <a:rPr lang="en-US" dirty="0"/>
              <a:t>We rely on those invariants always being true so every call is fast</a:t>
            </a:r>
          </a:p>
          <a:p>
            <a:pPr lvl="1"/>
            <a:endParaRPr lang="en-US" dirty="0"/>
          </a:p>
          <a:p>
            <a:r>
              <a:rPr lang="en-US" dirty="0"/>
              <a:t>Path compression is entirely different: we are modifying the tree structure to </a:t>
            </a:r>
            <a:r>
              <a:rPr lang="en-US" i="1" dirty="0"/>
              <a:t>improve future performance</a:t>
            </a:r>
          </a:p>
          <a:p>
            <a:pPr lvl="1"/>
            <a:r>
              <a:rPr lang="en-US" dirty="0"/>
              <a:t>Not adhering to a specific invariant</a:t>
            </a:r>
          </a:p>
          <a:p>
            <a:pPr lvl="1"/>
            <a:r>
              <a:rPr lang="en-US" dirty="0"/>
              <a:t>The first call may be slow, but will optimize so future calls can be fast</a:t>
            </a:r>
          </a:p>
          <a:p>
            <a:endParaRPr lang="en-US" dirty="0"/>
          </a:p>
        </p:txBody>
      </p:sp>
      <p:sp>
        <p:nvSpPr>
          <p:cNvPr id="8" name="Title 1">
            <a:extLst>
              <a:ext uri="{FF2B5EF4-FFF2-40B4-BE49-F238E27FC236}">
                <a16:creationId xmlns:a16="http://schemas.microsoft.com/office/drawing/2014/main" id="{908F1B69-CBA3-904F-B94E-82D450891ECB}"/>
              </a:ext>
            </a:extLst>
          </p:cNvPr>
          <p:cNvSpPr>
            <a:spLocks noGrp="1"/>
          </p:cNvSpPr>
          <p:nvPr>
            <p:ph type="title"/>
          </p:nvPr>
        </p:nvSpPr>
        <p:spPr>
          <a:xfrm>
            <a:off x="838200" y="456565"/>
            <a:ext cx="10515600" cy="762635"/>
          </a:xfrm>
        </p:spPr>
        <p:txBody>
          <a:bodyPr/>
          <a:lstStyle/>
          <a:p>
            <a:r>
              <a:rPr lang="en-US" dirty="0"/>
              <a:t>Modifying Data Structures for Future Gains</a:t>
            </a:r>
          </a:p>
        </p:txBody>
      </p:sp>
    </p:spTree>
    <p:extLst>
      <p:ext uri="{BB962C8B-B14F-4D97-AF65-F5344CB8AC3E}">
        <p14:creationId xmlns:p14="http://schemas.microsoft.com/office/powerpoint/2010/main" val="33248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76B6-2302-2442-B39C-6734BFD35C05}"/>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68AAE69-9C48-8740-9D56-2EDAAB9F00FE}"/>
              </a:ext>
            </a:extLst>
          </p:cNvPr>
          <p:cNvSpPr>
            <a:spLocks noGrp="1"/>
          </p:cNvSpPr>
          <p:nvPr>
            <p:ph idx="1"/>
          </p:nvPr>
        </p:nvSpPr>
        <p:spPr>
          <a:xfrm>
            <a:off x="838200" y="2047741"/>
            <a:ext cx="10515600" cy="4449312"/>
          </a:xfrm>
        </p:spPr>
        <p:txBody>
          <a:bodyPr>
            <a:normAutofit/>
          </a:bodyPr>
          <a:lstStyle/>
          <a:p>
            <a:pPr marL="514350" indent="-514350">
              <a:spcBef>
                <a:spcPts val="2200"/>
              </a:spcBef>
              <a:buFont typeface="+mj-lt"/>
              <a:buAutoNum type="arabicPeriod"/>
            </a:pPr>
            <a:r>
              <a:rPr lang="en-US" dirty="0"/>
              <a:t>Implement </a:t>
            </a:r>
            <a:r>
              <a:rPr lang="en-US" dirty="0" err="1"/>
              <a:t>WeightedQuickUnion</a:t>
            </a:r>
            <a:r>
              <a:rPr lang="en-US" dirty="0"/>
              <a:t> and describe why making the change protects against the worst case find runtime</a:t>
            </a:r>
          </a:p>
          <a:p>
            <a:pPr marL="514350" indent="-514350">
              <a:spcBef>
                <a:spcPts val="2200"/>
              </a:spcBef>
              <a:buFont typeface="+mj-lt"/>
              <a:buAutoNum type="arabicPeriod"/>
            </a:pPr>
            <a:r>
              <a:rPr lang="en-US" dirty="0"/>
              <a:t>Implement path compression and argue why it improves runtimes, despite not following an invariant</a:t>
            </a:r>
          </a:p>
          <a:p>
            <a:pPr marL="514350" indent="-514350">
              <a:spcBef>
                <a:spcPts val="2200"/>
              </a:spcBef>
              <a:buFont typeface="+mj-lt"/>
              <a:buAutoNum type="arabicPeriod"/>
            </a:pPr>
            <a:r>
              <a:rPr lang="en-US" dirty="0"/>
              <a:t>Describe what contributes to the runtime of Prim’s and Kruskal’s, and compare/contrast the two algorithms</a:t>
            </a:r>
          </a:p>
          <a:p>
            <a:pPr marL="514350" indent="-514350">
              <a:spcBef>
                <a:spcPts val="2200"/>
              </a:spcBef>
              <a:buFont typeface="+mj-lt"/>
              <a:buAutoNum type="arabicPeriod"/>
            </a:pPr>
            <a:r>
              <a:rPr lang="en-US" dirty="0"/>
              <a:t>Implement </a:t>
            </a:r>
            <a:r>
              <a:rPr lang="en-US" dirty="0" err="1"/>
              <a:t>WeightedQuickUnion</a:t>
            </a:r>
            <a:r>
              <a:rPr lang="en-US" dirty="0"/>
              <a:t> using arrays and describe the benefits of doing so</a:t>
            </a:r>
          </a:p>
        </p:txBody>
      </p:sp>
      <p:sp>
        <p:nvSpPr>
          <p:cNvPr id="4" name="Title 1">
            <a:extLst>
              <a:ext uri="{FF2B5EF4-FFF2-40B4-BE49-F238E27FC236}">
                <a16:creationId xmlns:a16="http://schemas.microsoft.com/office/drawing/2014/main" id="{27545B91-0D20-E046-A8A9-1115A58B1F03}"/>
              </a:ext>
            </a:extLst>
          </p:cNvPr>
          <p:cNvSpPr txBox="1">
            <a:spLocks/>
          </p:cNvSpPr>
          <p:nvPr/>
        </p:nvSpPr>
        <p:spPr>
          <a:xfrm>
            <a:off x="838200" y="1000260"/>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sz="3200" dirty="0">
                <a:solidFill>
                  <a:schemeClr val="tx1">
                    <a:lumMod val="50000"/>
                    <a:lumOff val="50000"/>
                  </a:schemeClr>
                </a:solidFill>
              </a:rPr>
              <a:t>After this lecture, you should be able to...</a:t>
            </a:r>
          </a:p>
        </p:txBody>
      </p:sp>
    </p:spTree>
    <p:extLst>
      <p:ext uri="{BB962C8B-B14F-4D97-AF65-F5344CB8AC3E}">
        <p14:creationId xmlns:p14="http://schemas.microsoft.com/office/powerpoint/2010/main" val="1334437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 dirty="0"/>
              <a:t>Path Compression: </a:t>
            </a:r>
            <a:r>
              <a:rPr lang="en-US" dirty="0"/>
              <a:t>Idea</a:t>
            </a:r>
            <a:endParaRPr dirty="0"/>
          </a:p>
        </p:txBody>
      </p:sp>
      <p:sp>
        <p:nvSpPr>
          <p:cNvPr id="1222" name="Google Shape;1222;p67"/>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This </a:t>
            </a:r>
            <a:r>
              <a:rPr lang="en" dirty="0"/>
              <a:t>is the </a:t>
            </a:r>
            <a:r>
              <a:rPr lang="en-US" dirty="0"/>
              <a:t>worst-case </a:t>
            </a:r>
            <a:r>
              <a:rPr lang="en" dirty="0"/>
              <a:t>topology if we use WeightedQuickUnion</a:t>
            </a:r>
            <a:br>
              <a:rPr lang="en" dirty="0"/>
            </a:br>
            <a:br>
              <a:rPr lang="en" dirty="0"/>
            </a:br>
            <a:br>
              <a:rPr lang="en" dirty="0"/>
            </a:br>
            <a:br>
              <a:rPr lang="en" dirty="0"/>
            </a:br>
            <a:br>
              <a:rPr lang="en" dirty="0"/>
            </a:br>
            <a:br>
              <a:rPr lang="en" dirty="0"/>
            </a:br>
            <a:br>
              <a:rPr lang="en" dirty="0"/>
            </a:br>
            <a:endParaRPr lang="en" dirty="0"/>
          </a:p>
          <a:p>
            <a:pPr>
              <a:spcBef>
                <a:spcPts val="600"/>
              </a:spcBef>
            </a:pPr>
            <a:r>
              <a:rPr lang="en-US" dirty="0"/>
              <a:t>Idea</a:t>
            </a:r>
            <a:r>
              <a:rPr lang="en" dirty="0"/>
              <a:t>: When we do </a:t>
            </a:r>
            <a:r>
              <a:rPr lang="en-US" dirty="0"/>
              <a:t>find</a:t>
            </a:r>
            <a:r>
              <a:rPr lang="en" dirty="0"/>
              <a:t>(15), </a:t>
            </a:r>
            <a:r>
              <a:rPr lang="en-US" dirty="0"/>
              <a:t>move</a:t>
            </a:r>
            <a:r>
              <a:rPr lang="en" dirty="0"/>
              <a:t> all </a:t>
            </a:r>
            <a:r>
              <a:rPr lang="en-US" b="1" dirty="0">
                <a:solidFill>
                  <a:schemeClr val="accent5"/>
                </a:solidFill>
              </a:rPr>
              <a:t>visited </a:t>
            </a:r>
            <a:r>
              <a:rPr lang="en" b="1" dirty="0">
                <a:solidFill>
                  <a:schemeClr val="accent5"/>
                </a:solidFill>
              </a:rPr>
              <a:t>nodes</a:t>
            </a:r>
            <a:r>
              <a:rPr lang="en" dirty="0"/>
              <a:t> </a:t>
            </a:r>
            <a:r>
              <a:rPr lang="en-US" dirty="0"/>
              <a:t>under the root</a:t>
            </a:r>
            <a:endParaRPr lang="en" dirty="0"/>
          </a:p>
          <a:p>
            <a:pPr lvl="1">
              <a:spcBef>
                <a:spcPts val="600"/>
              </a:spcBef>
            </a:pPr>
            <a:r>
              <a:rPr lang="en" dirty="0"/>
              <a:t>Additional cost is insignificant (we already have to visit those nodes, just constant time work to point to root too)</a:t>
            </a:r>
            <a:endParaRPr dirty="0"/>
          </a:p>
        </p:txBody>
      </p:sp>
      <p:sp>
        <p:nvSpPr>
          <p:cNvPr id="35" name="Google Shape;1121;p62">
            <a:extLst>
              <a:ext uri="{FF2B5EF4-FFF2-40B4-BE49-F238E27FC236}">
                <a16:creationId xmlns:a16="http://schemas.microsoft.com/office/drawing/2014/main" id="{101D9484-6764-41CA-A345-5131EDE5B3B6}"/>
              </a:ext>
            </a:extLst>
          </p:cNvPr>
          <p:cNvSpPr/>
          <p:nvPr/>
        </p:nvSpPr>
        <p:spPr>
          <a:xfrm>
            <a:off x="3117584" y="209877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3117584" y="256257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a:t>
            </a:r>
            <a:endParaRPr sz="1600" dirty="0">
              <a:solidFill>
                <a:schemeClr val="accent1"/>
              </a:solidFill>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3310633" y="2351673"/>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38" name="Google Shape;1124;p62">
            <a:extLst>
              <a:ext uri="{FF2B5EF4-FFF2-40B4-BE49-F238E27FC236}">
                <a16:creationId xmlns:a16="http://schemas.microsoft.com/office/drawing/2014/main" id="{9D5C38AB-3076-49D1-B470-5875A37A6BD5}"/>
              </a:ext>
            </a:extLst>
          </p:cNvPr>
          <p:cNvSpPr/>
          <p:nvPr/>
        </p:nvSpPr>
        <p:spPr>
          <a:xfrm>
            <a:off x="3900733" y="256061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3900733" y="302441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stCxn id="39" idx="0"/>
            <a:endCxn id="38" idx="2"/>
          </p:cNvCxnSpPr>
          <p:nvPr/>
        </p:nvCxnSpPr>
        <p:spPr>
          <a:xfrm rot="10800000">
            <a:off x="4093784" y="2813510"/>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1" name="Google Shape;1127;p62">
            <a:extLst>
              <a:ext uri="{FF2B5EF4-FFF2-40B4-BE49-F238E27FC236}">
                <a16:creationId xmlns:a16="http://schemas.microsoft.com/office/drawing/2014/main" id="{319B22C9-629F-45CA-A1FA-C9CF92B45A4D}"/>
              </a:ext>
            </a:extLst>
          </p:cNvPr>
          <p:cNvCxnSpPr>
            <a:stCxn id="38" idx="0"/>
            <a:endCxn id="35" idx="2"/>
          </p:cNvCxnSpPr>
          <p:nvPr/>
        </p:nvCxnSpPr>
        <p:spPr>
          <a:xfrm rot="10800000">
            <a:off x="3310784" y="2351810"/>
            <a:ext cx="783000" cy="208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42" name="Google Shape;1129;p62">
            <a:extLst>
              <a:ext uri="{FF2B5EF4-FFF2-40B4-BE49-F238E27FC236}">
                <a16:creationId xmlns:a16="http://schemas.microsoft.com/office/drawing/2014/main" id="{580DB12D-7F9C-4A49-A971-2FC66C89658D}"/>
              </a:ext>
            </a:extLst>
          </p:cNvPr>
          <p:cNvSpPr/>
          <p:nvPr/>
        </p:nvSpPr>
        <p:spPr>
          <a:xfrm>
            <a:off x="4957533" y="255506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4957533" y="301886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5150584" y="2807960"/>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45" name="Google Shape;1132;p62">
            <a:extLst>
              <a:ext uri="{FF2B5EF4-FFF2-40B4-BE49-F238E27FC236}">
                <a16:creationId xmlns:a16="http://schemas.microsoft.com/office/drawing/2014/main" id="{4EA4C560-42A3-4923-816E-E3A8E6C0327B}"/>
              </a:ext>
            </a:extLst>
          </p:cNvPr>
          <p:cNvSpPr/>
          <p:nvPr/>
        </p:nvSpPr>
        <p:spPr>
          <a:xfrm>
            <a:off x="5663133" y="3021536"/>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a:solidFill>
                <a:schemeClr val="accent1"/>
              </a:solidFill>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5663133" y="3485336"/>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a:solidFill>
                <a:schemeClr val="accent1"/>
              </a:solidFill>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rot="10800000">
            <a:off x="5856184" y="3274436"/>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8" name="Google Shape;1135;p62">
            <a:extLst>
              <a:ext uri="{FF2B5EF4-FFF2-40B4-BE49-F238E27FC236}">
                <a16:creationId xmlns:a16="http://schemas.microsoft.com/office/drawing/2014/main" id="{86144C0C-1D4A-42A2-9FF1-3465FD3549DB}"/>
              </a:ext>
            </a:extLst>
          </p:cNvPr>
          <p:cNvCxnSpPr>
            <a:stCxn id="45" idx="0"/>
            <a:endCxn id="42" idx="2"/>
          </p:cNvCxnSpPr>
          <p:nvPr/>
        </p:nvCxnSpPr>
        <p:spPr>
          <a:xfrm rot="10800000">
            <a:off x="5150584" y="2807936"/>
            <a:ext cx="705600" cy="2136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3310684" y="2351660"/>
            <a:ext cx="1839900" cy="2034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0" name="Google Shape;1137;p62">
            <a:extLst>
              <a:ext uri="{FF2B5EF4-FFF2-40B4-BE49-F238E27FC236}">
                <a16:creationId xmlns:a16="http://schemas.microsoft.com/office/drawing/2014/main" id="{C39CADFD-30A3-497E-AAB8-C22DC65EBE3C}"/>
              </a:ext>
            </a:extLst>
          </p:cNvPr>
          <p:cNvSpPr/>
          <p:nvPr/>
        </p:nvSpPr>
        <p:spPr>
          <a:xfrm>
            <a:off x="6368733" y="2557948"/>
            <a:ext cx="386100" cy="252900"/>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8</a:t>
            </a:r>
            <a:endParaRPr sz="1600">
              <a:solidFill>
                <a:schemeClr val="accent1"/>
              </a:solidFill>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6368733" y="3021748"/>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9</a:t>
            </a:r>
            <a:endParaRPr sz="1600">
              <a:solidFill>
                <a:schemeClr val="accent1"/>
              </a:solidFill>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6561784" y="2810848"/>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3" name="Google Shape;1140;p62">
            <a:extLst>
              <a:ext uri="{FF2B5EF4-FFF2-40B4-BE49-F238E27FC236}">
                <a16:creationId xmlns:a16="http://schemas.microsoft.com/office/drawing/2014/main" id="{E72775BF-ED41-40E4-8FDF-299366CAF38E}"/>
              </a:ext>
            </a:extLst>
          </p:cNvPr>
          <p:cNvSpPr/>
          <p:nvPr/>
        </p:nvSpPr>
        <p:spPr>
          <a:xfrm>
            <a:off x="7151884" y="3019786"/>
            <a:ext cx="488888" cy="247349"/>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10</a:t>
            </a:r>
            <a:endParaRPr sz="1600" dirty="0">
              <a:solidFill>
                <a:schemeClr val="accent1"/>
              </a:solidFill>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7151884" y="3478036"/>
            <a:ext cx="488883" cy="260199"/>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11</a:t>
            </a:r>
            <a:endParaRPr sz="1600">
              <a:solidFill>
                <a:schemeClr val="accent1"/>
              </a:solidFill>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53" idx="2"/>
          </p:cNvCxnSpPr>
          <p:nvPr/>
        </p:nvCxnSpPr>
        <p:spPr>
          <a:xfrm flipV="1">
            <a:off x="7396325" y="3267136"/>
            <a:ext cx="3"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50" idx="2"/>
          </p:cNvCxnSpPr>
          <p:nvPr/>
        </p:nvCxnSpPr>
        <p:spPr>
          <a:xfrm flipH="1" flipV="1">
            <a:off x="6561784" y="2810848"/>
            <a:ext cx="834544" cy="208939"/>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7" name="Google Shape;1144;p62">
            <a:extLst>
              <a:ext uri="{FF2B5EF4-FFF2-40B4-BE49-F238E27FC236}">
                <a16:creationId xmlns:a16="http://schemas.microsoft.com/office/drawing/2014/main" id="{766F1506-7602-401C-859C-F4FB516B07B6}"/>
              </a:ext>
            </a:extLst>
          </p:cNvPr>
          <p:cNvSpPr/>
          <p:nvPr/>
        </p:nvSpPr>
        <p:spPr>
          <a:xfrm>
            <a:off x="8004328" y="3024412"/>
            <a:ext cx="441455" cy="247348"/>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12</a:t>
            </a:r>
            <a:endParaRPr sz="1600" dirty="0">
              <a:solidFill>
                <a:schemeClr val="accent1"/>
              </a:solidFill>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7992470" y="3494613"/>
            <a:ext cx="465171" cy="247348"/>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13</a:t>
            </a:r>
            <a:endParaRPr sz="1600" dirty="0">
              <a:solidFill>
                <a:schemeClr val="accent1"/>
              </a:solidFill>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V="1">
            <a:off x="8225056" y="3271760"/>
            <a:ext cx="0" cy="222853"/>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60" name="Google Shape;1147;p62">
            <a:extLst>
              <a:ext uri="{FF2B5EF4-FFF2-40B4-BE49-F238E27FC236}">
                <a16:creationId xmlns:a16="http://schemas.microsoft.com/office/drawing/2014/main" id="{ECD5D4C4-D740-4AA2-961D-1817E1EE0A62}"/>
              </a:ext>
            </a:extLst>
          </p:cNvPr>
          <p:cNvSpPr/>
          <p:nvPr/>
        </p:nvSpPr>
        <p:spPr>
          <a:xfrm>
            <a:off x="8601404" y="3613224"/>
            <a:ext cx="473013" cy="244672"/>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14</a:t>
            </a:r>
            <a:endParaRPr sz="1600" dirty="0">
              <a:solidFill>
                <a:schemeClr val="accent1"/>
              </a:solidFill>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8617182" y="4077024"/>
            <a:ext cx="441455" cy="244672"/>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15</a:t>
            </a:r>
            <a:endParaRPr sz="1600" dirty="0">
              <a:solidFill>
                <a:schemeClr val="accent1"/>
              </a:solidFill>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60" idx="2"/>
          </p:cNvCxnSpPr>
          <p:nvPr/>
        </p:nvCxnSpPr>
        <p:spPr>
          <a:xfrm flipV="1">
            <a:off x="8837910" y="3857896"/>
            <a:ext cx="0" cy="219128"/>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57" idx="2"/>
          </p:cNvCxnSpPr>
          <p:nvPr/>
        </p:nvCxnSpPr>
        <p:spPr>
          <a:xfrm flipH="1" flipV="1">
            <a:off x="8225056" y="3271760"/>
            <a:ext cx="612855" cy="341464"/>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50" idx="2"/>
          </p:cNvCxnSpPr>
          <p:nvPr/>
        </p:nvCxnSpPr>
        <p:spPr>
          <a:xfrm flipH="1" flipV="1">
            <a:off x="6561784" y="2810848"/>
            <a:ext cx="1663272" cy="213564"/>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3310684" y="2351548"/>
            <a:ext cx="3251100" cy="2064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24978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 dirty="0"/>
              <a:t>Path Compression: </a:t>
            </a:r>
            <a:r>
              <a:rPr lang="en-US" dirty="0"/>
              <a:t>Idea</a:t>
            </a:r>
            <a:endParaRPr dirty="0"/>
          </a:p>
        </p:txBody>
      </p:sp>
      <p:sp>
        <p:nvSpPr>
          <p:cNvPr id="1222" name="Google Shape;1222;p67"/>
          <p:cNvSpPr txBox="1">
            <a:spLocks noGrp="1"/>
          </p:cNvSpPr>
          <p:nvPr>
            <p:ph idx="1"/>
          </p:nvPr>
        </p:nvSpPr>
        <p:spPr>
          <a:xfrm>
            <a:off x="838200" y="1371600"/>
            <a:ext cx="10515600" cy="4736592"/>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This </a:t>
            </a:r>
            <a:r>
              <a:rPr lang="en" dirty="0"/>
              <a:t>is the </a:t>
            </a:r>
            <a:r>
              <a:rPr lang="en-US" dirty="0"/>
              <a:t>worst-case </a:t>
            </a:r>
            <a:r>
              <a:rPr lang="en" dirty="0"/>
              <a:t>topology if we use WeightedQuickUnion</a:t>
            </a:r>
            <a:br>
              <a:rPr lang="en" dirty="0"/>
            </a:br>
            <a:br>
              <a:rPr lang="en" dirty="0"/>
            </a:br>
            <a:br>
              <a:rPr lang="en" dirty="0"/>
            </a:br>
            <a:br>
              <a:rPr lang="en" dirty="0"/>
            </a:br>
            <a:br>
              <a:rPr lang="en" dirty="0"/>
            </a:br>
            <a:br>
              <a:rPr lang="en" dirty="0"/>
            </a:br>
            <a:br>
              <a:rPr lang="en" dirty="0"/>
            </a:br>
            <a:endParaRPr lang="en" dirty="0"/>
          </a:p>
          <a:p>
            <a:pPr>
              <a:spcBef>
                <a:spcPts val="600"/>
              </a:spcBef>
            </a:pPr>
            <a:r>
              <a:rPr lang="en-US" dirty="0"/>
              <a:t>Idea</a:t>
            </a:r>
            <a:r>
              <a:rPr lang="en" dirty="0"/>
              <a:t>: When we do </a:t>
            </a:r>
            <a:r>
              <a:rPr lang="en-US" dirty="0"/>
              <a:t>find</a:t>
            </a:r>
            <a:r>
              <a:rPr lang="en" dirty="0"/>
              <a:t>(15), </a:t>
            </a:r>
            <a:r>
              <a:rPr lang="en-US" dirty="0"/>
              <a:t>move</a:t>
            </a:r>
            <a:r>
              <a:rPr lang="en" dirty="0"/>
              <a:t> all </a:t>
            </a:r>
            <a:r>
              <a:rPr lang="en-US" b="1" dirty="0">
                <a:solidFill>
                  <a:schemeClr val="accent5"/>
                </a:solidFill>
              </a:rPr>
              <a:t>visited </a:t>
            </a:r>
            <a:r>
              <a:rPr lang="en" b="1" dirty="0">
                <a:solidFill>
                  <a:schemeClr val="accent5"/>
                </a:solidFill>
              </a:rPr>
              <a:t>nodes</a:t>
            </a:r>
            <a:r>
              <a:rPr lang="en" dirty="0"/>
              <a:t> </a:t>
            </a:r>
            <a:r>
              <a:rPr lang="en-US" dirty="0"/>
              <a:t>under the root</a:t>
            </a:r>
            <a:endParaRPr lang="en" dirty="0"/>
          </a:p>
          <a:p>
            <a:pPr lvl="1">
              <a:spcBef>
                <a:spcPts val="600"/>
              </a:spcBef>
            </a:pPr>
            <a:r>
              <a:rPr lang="en" dirty="0"/>
              <a:t>Additional cost is insignificant (we already have to visit those nodes, just constant time work to point to root too)</a:t>
            </a:r>
          </a:p>
        </p:txBody>
      </p:sp>
      <p:sp>
        <p:nvSpPr>
          <p:cNvPr id="35" name="Google Shape;1121;p62">
            <a:extLst>
              <a:ext uri="{FF2B5EF4-FFF2-40B4-BE49-F238E27FC236}">
                <a16:creationId xmlns:a16="http://schemas.microsoft.com/office/drawing/2014/main" id="{101D9484-6764-41CA-A345-5131EDE5B3B6}"/>
              </a:ext>
            </a:extLst>
          </p:cNvPr>
          <p:cNvSpPr/>
          <p:nvPr/>
        </p:nvSpPr>
        <p:spPr>
          <a:xfrm>
            <a:off x="3117584" y="209877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3117584" y="2562573"/>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a:t>
            </a:r>
            <a:endParaRPr sz="1600" dirty="0">
              <a:solidFill>
                <a:schemeClr val="accent1"/>
              </a:solidFill>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3310633" y="2351673"/>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38" name="Google Shape;1124;p62">
            <a:extLst>
              <a:ext uri="{FF2B5EF4-FFF2-40B4-BE49-F238E27FC236}">
                <a16:creationId xmlns:a16="http://schemas.microsoft.com/office/drawing/2014/main" id="{9D5C38AB-3076-49D1-B470-5875A37A6BD5}"/>
              </a:ext>
            </a:extLst>
          </p:cNvPr>
          <p:cNvSpPr/>
          <p:nvPr/>
        </p:nvSpPr>
        <p:spPr>
          <a:xfrm>
            <a:off x="3900733" y="256061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a:solidFill>
                <a:schemeClr val="accent1"/>
              </a:solidFill>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3900733" y="302441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a:solidFill>
                <a:schemeClr val="accent1"/>
              </a:solidFill>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stCxn id="39" idx="0"/>
            <a:endCxn id="38" idx="2"/>
          </p:cNvCxnSpPr>
          <p:nvPr/>
        </p:nvCxnSpPr>
        <p:spPr>
          <a:xfrm rot="10800000">
            <a:off x="4093784" y="2813510"/>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1" name="Google Shape;1127;p62">
            <a:extLst>
              <a:ext uri="{FF2B5EF4-FFF2-40B4-BE49-F238E27FC236}">
                <a16:creationId xmlns:a16="http://schemas.microsoft.com/office/drawing/2014/main" id="{319B22C9-629F-45CA-A1FA-C9CF92B45A4D}"/>
              </a:ext>
            </a:extLst>
          </p:cNvPr>
          <p:cNvCxnSpPr>
            <a:stCxn id="38" idx="0"/>
            <a:endCxn id="35" idx="2"/>
          </p:cNvCxnSpPr>
          <p:nvPr/>
        </p:nvCxnSpPr>
        <p:spPr>
          <a:xfrm rot="10800000">
            <a:off x="3310784" y="2351810"/>
            <a:ext cx="783000" cy="2088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42" name="Google Shape;1129;p62">
            <a:extLst>
              <a:ext uri="{FF2B5EF4-FFF2-40B4-BE49-F238E27FC236}">
                <a16:creationId xmlns:a16="http://schemas.microsoft.com/office/drawing/2014/main" id="{580DB12D-7F9C-4A49-A971-2FC66C89658D}"/>
              </a:ext>
            </a:extLst>
          </p:cNvPr>
          <p:cNvSpPr/>
          <p:nvPr/>
        </p:nvSpPr>
        <p:spPr>
          <a:xfrm>
            <a:off x="4957533" y="255506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4957533" y="3018860"/>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5150584" y="2807960"/>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45" name="Google Shape;1132;p62">
            <a:extLst>
              <a:ext uri="{FF2B5EF4-FFF2-40B4-BE49-F238E27FC236}">
                <a16:creationId xmlns:a16="http://schemas.microsoft.com/office/drawing/2014/main" id="{4EA4C560-42A3-4923-816E-E3A8E6C0327B}"/>
              </a:ext>
            </a:extLst>
          </p:cNvPr>
          <p:cNvSpPr/>
          <p:nvPr/>
        </p:nvSpPr>
        <p:spPr>
          <a:xfrm>
            <a:off x="5663133" y="3021536"/>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a:solidFill>
                <a:schemeClr val="accent1"/>
              </a:solidFill>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5663133" y="3485336"/>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a:solidFill>
                <a:schemeClr val="accent1"/>
              </a:solidFill>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rot="10800000">
            <a:off x="5856184" y="3274436"/>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8" name="Google Shape;1135;p62">
            <a:extLst>
              <a:ext uri="{FF2B5EF4-FFF2-40B4-BE49-F238E27FC236}">
                <a16:creationId xmlns:a16="http://schemas.microsoft.com/office/drawing/2014/main" id="{86144C0C-1D4A-42A2-9FF1-3465FD3549DB}"/>
              </a:ext>
            </a:extLst>
          </p:cNvPr>
          <p:cNvCxnSpPr>
            <a:stCxn id="45" idx="0"/>
            <a:endCxn id="42" idx="2"/>
          </p:cNvCxnSpPr>
          <p:nvPr/>
        </p:nvCxnSpPr>
        <p:spPr>
          <a:xfrm rot="10800000">
            <a:off x="5150584" y="2807936"/>
            <a:ext cx="705600" cy="2136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3310684" y="2351660"/>
            <a:ext cx="1839900" cy="2034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0" name="Google Shape;1137;p62">
            <a:extLst>
              <a:ext uri="{FF2B5EF4-FFF2-40B4-BE49-F238E27FC236}">
                <a16:creationId xmlns:a16="http://schemas.microsoft.com/office/drawing/2014/main" id="{C39CADFD-30A3-497E-AAB8-C22DC65EBE3C}"/>
              </a:ext>
            </a:extLst>
          </p:cNvPr>
          <p:cNvSpPr/>
          <p:nvPr/>
        </p:nvSpPr>
        <p:spPr>
          <a:xfrm>
            <a:off x="6368733" y="2557948"/>
            <a:ext cx="386100" cy="252900"/>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8</a:t>
            </a:r>
            <a:endParaRPr sz="1600" dirty="0">
              <a:solidFill>
                <a:schemeClr val="accent1"/>
              </a:solidFill>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6368733" y="3021748"/>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9</a:t>
            </a:r>
            <a:endParaRPr sz="1600">
              <a:solidFill>
                <a:schemeClr val="accent1"/>
              </a:solidFill>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6561784" y="2810848"/>
            <a:ext cx="0"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3" name="Google Shape;1140;p62">
            <a:extLst>
              <a:ext uri="{FF2B5EF4-FFF2-40B4-BE49-F238E27FC236}">
                <a16:creationId xmlns:a16="http://schemas.microsoft.com/office/drawing/2014/main" id="{E72775BF-ED41-40E4-8FDF-299366CAF38E}"/>
              </a:ext>
            </a:extLst>
          </p:cNvPr>
          <p:cNvSpPr/>
          <p:nvPr/>
        </p:nvSpPr>
        <p:spPr>
          <a:xfrm>
            <a:off x="7151884" y="3019786"/>
            <a:ext cx="488888" cy="247349"/>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10</a:t>
            </a:r>
            <a:endParaRPr sz="1600" dirty="0">
              <a:solidFill>
                <a:schemeClr val="accent1"/>
              </a:solidFill>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7151884" y="3478036"/>
            <a:ext cx="488883" cy="260199"/>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11</a:t>
            </a:r>
            <a:endParaRPr sz="1600">
              <a:solidFill>
                <a:schemeClr val="accent1"/>
              </a:solidFill>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53" idx="2"/>
          </p:cNvCxnSpPr>
          <p:nvPr/>
        </p:nvCxnSpPr>
        <p:spPr>
          <a:xfrm flipV="1">
            <a:off x="7396325" y="3267136"/>
            <a:ext cx="3" cy="2109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50" idx="2"/>
          </p:cNvCxnSpPr>
          <p:nvPr/>
        </p:nvCxnSpPr>
        <p:spPr>
          <a:xfrm flipH="1" flipV="1">
            <a:off x="6561784" y="2810848"/>
            <a:ext cx="834544" cy="208939"/>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7" name="Google Shape;1144;p62">
            <a:extLst>
              <a:ext uri="{FF2B5EF4-FFF2-40B4-BE49-F238E27FC236}">
                <a16:creationId xmlns:a16="http://schemas.microsoft.com/office/drawing/2014/main" id="{766F1506-7602-401C-859C-F4FB516B07B6}"/>
              </a:ext>
            </a:extLst>
          </p:cNvPr>
          <p:cNvSpPr/>
          <p:nvPr/>
        </p:nvSpPr>
        <p:spPr>
          <a:xfrm>
            <a:off x="8004328" y="2549586"/>
            <a:ext cx="441455" cy="247348"/>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12</a:t>
            </a:r>
            <a:endParaRPr sz="1600" dirty="0">
              <a:solidFill>
                <a:schemeClr val="accent1"/>
              </a:solidFill>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7992470" y="3019787"/>
            <a:ext cx="465171" cy="247348"/>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13</a:t>
            </a:r>
            <a:endParaRPr sz="1600" dirty="0">
              <a:solidFill>
                <a:schemeClr val="accent1"/>
              </a:solidFill>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V="1">
            <a:off x="8225056" y="2796934"/>
            <a:ext cx="0" cy="222853"/>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60" name="Google Shape;1147;p62">
            <a:extLst>
              <a:ext uri="{FF2B5EF4-FFF2-40B4-BE49-F238E27FC236}">
                <a16:creationId xmlns:a16="http://schemas.microsoft.com/office/drawing/2014/main" id="{ECD5D4C4-D740-4AA2-961D-1817E1EE0A62}"/>
              </a:ext>
            </a:extLst>
          </p:cNvPr>
          <p:cNvSpPr/>
          <p:nvPr/>
        </p:nvSpPr>
        <p:spPr>
          <a:xfrm>
            <a:off x="8733458" y="2564424"/>
            <a:ext cx="473013" cy="244672"/>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14</a:t>
            </a:r>
            <a:endParaRPr sz="1600" dirty="0">
              <a:solidFill>
                <a:schemeClr val="accent1"/>
              </a:solidFill>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9483429" y="2549482"/>
            <a:ext cx="441455" cy="244672"/>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15</a:t>
            </a:r>
            <a:endParaRPr sz="1600" dirty="0">
              <a:solidFill>
                <a:schemeClr val="accent1"/>
              </a:solidFill>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35" idx="2"/>
          </p:cNvCxnSpPr>
          <p:nvPr/>
        </p:nvCxnSpPr>
        <p:spPr>
          <a:xfrm flipH="1" flipV="1">
            <a:off x="3310634" y="2351673"/>
            <a:ext cx="6393523" cy="197809"/>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35" idx="2"/>
          </p:cNvCxnSpPr>
          <p:nvPr/>
        </p:nvCxnSpPr>
        <p:spPr>
          <a:xfrm flipH="1" flipV="1">
            <a:off x="3310634" y="2351673"/>
            <a:ext cx="5659331" cy="212751"/>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35" idx="2"/>
          </p:cNvCxnSpPr>
          <p:nvPr/>
        </p:nvCxnSpPr>
        <p:spPr>
          <a:xfrm flipH="1" flipV="1">
            <a:off x="3310634" y="2351673"/>
            <a:ext cx="4914422" cy="197913"/>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3310684" y="2351548"/>
            <a:ext cx="3251100" cy="20640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11" name="TextBox 10">
            <a:extLst>
              <a:ext uri="{FF2B5EF4-FFF2-40B4-BE49-F238E27FC236}">
                <a16:creationId xmlns:a16="http://schemas.microsoft.com/office/drawing/2014/main" id="{1358666E-1C97-6141-9B24-2D97ACC9629E}"/>
              </a:ext>
            </a:extLst>
          </p:cNvPr>
          <p:cNvSpPr txBox="1"/>
          <p:nvPr/>
        </p:nvSpPr>
        <p:spPr>
          <a:xfrm>
            <a:off x="838201" y="5806987"/>
            <a:ext cx="10515600" cy="1231106"/>
          </a:xfrm>
          <a:prstGeom prst="rect">
            <a:avLst/>
          </a:prstGeom>
          <a:noFill/>
        </p:spPr>
        <p:txBody>
          <a:bodyPr wrap="square" rtlCol="0">
            <a:spAutoFit/>
          </a:bodyPr>
          <a:lstStyle/>
          <a:p>
            <a:pPr marL="228600" indent="-228600">
              <a:buFont typeface="Arial" panose="020B0604020202020204" pitchFamily="34" charset="0"/>
              <a:buChar char="•"/>
            </a:pPr>
            <a:r>
              <a:rPr lang="en-US" sz="2800" dirty="0"/>
              <a:t>Perform Path Compression on every find(), so future calls to find() are faster!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01072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 dirty="0"/>
              <a:t>Path Compression: </a:t>
            </a:r>
            <a:r>
              <a:rPr lang="en-US" dirty="0"/>
              <a:t>Details and Runtime</a:t>
            </a:r>
            <a:endParaRPr dirty="0"/>
          </a:p>
        </p:txBody>
      </p:sp>
      <p:sp>
        <p:nvSpPr>
          <p:cNvPr id="1222" name="Google Shape;1222;p67"/>
          <p:cNvSpPr txBox="1">
            <a:spLocks noGrp="1"/>
          </p:cNvSpPr>
          <p:nvPr>
            <p:ph idx="1"/>
          </p:nvPr>
        </p:nvSpPr>
        <p:spPr>
          <a:xfrm>
            <a:off x="1239169" y="1120972"/>
            <a:ext cx="9878010" cy="5737028"/>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Run path compression on every find()!</a:t>
            </a:r>
          </a:p>
          <a:p>
            <a:pPr lvl="1">
              <a:spcBef>
                <a:spcPts val="600"/>
              </a:spcBef>
            </a:pPr>
            <a:r>
              <a:rPr lang="en-US" dirty="0"/>
              <a:t>Including the find()s that are invoked as part of a union()</a:t>
            </a:r>
            <a:br>
              <a:rPr lang="en" dirty="0"/>
            </a:br>
            <a:br>
              <a:rPr lang="en" dirty="0"/>
            </a:br>
            <a:br>
              <a:rPr lang="en" dirty="0"/>
            </a:br>
            <a:br>
              <a:rPr lang="en" dirty="0"/>
            </a:br>
            <a:endParaRPr lang="en" dirty="0"/>
          </a:p>
          <a:p>
            <a:pPr>
              <a:spcBef>
                <a:spcPts val="600"/>
              </a:spcBef>
            </a:pPr>
            <a:endParaRPr lang="en" dirty="0"/>
          </a:p>
          <a:p>
            <a:pPr>
              <a:spcBef>
                <a:spcPts val="600"/>
              </a:spcBef>
            </a:pPr>
            <a:r>
              <a:rPr lang="en-US" dirty="0"/>
              <a:t>Understanding the performance of M&gt;1 operations requires </a:t>
            </a:r>
            <a:r>
              <a:rPr lang="en-US" b="1" dirty="0">
                <a:solidFill>
                  <a:schemeClr val="accent3"/>
                </a:solidFill>
              </a:rPr>
              <a:t>amortized analysis</a:t>
            </a:r>
          </a:p>
          <a:p>
            <a:pPr lvl="1">
              <a:spcBef>
                <a:spcPts val="600"/>
              </a:spcBef>
            </a:pPr>
            <a:r>
              <a:rPr lang="en-US" dirty="0"/>
              <a:t>Effectively averaging out rare events over many common ones</a:t>
            </a:r>
          </a:p>
          <a:p>
            <a:pPr lvl="1">
              <a:spcBef>
                <a:spcPts val="600"/>
              </a:spcBef>
            </a:pPr>
            <a:r>
              <a:rPr lang="en-US" dirty="0"/>
              <a:t>Typically used for “In-Practice” case</a:t>
            </a:r>
          </a:p>
          <a:p>
            <a:pPr lvl="2">
              <a:spcBef>
                <a:spcPts val="600"/>
              </a:spcBef>
            </a:pPr>
            <a:r>
              <a:rPr lang="en-US" dirty="0"/>
              <a:t>E.g. when we assume an array doesn’t resize “in practice”, we can do that because the rare resizing calls are </a:t>
            </a:r>
            <a:r>
              <a:rPr lang="en-US" i="1" dirty="0"/>
              <a:t>amortized</a:t>
            </a:r>
            <a:r>
              <a:rPr lang="en-US" dirty="0"/>
              <a:t> over many faster calls</a:t>
            </a:r>
          </a:p>
          <a:p>
            <a:pPr lvl="1">
              <a:spcBef>
                <a:spcPts val="600"/>
              </a:spcBef>
            </a:pPr>
            <a:r>
              <a:rPr lang="en-US" dirty="0"/>
              <a:t>In 373 we don’t go in-depth on amortized analysis</a:t>
            </a:r>
          </a:p>
          <a:p>
            <a:pPr lvl="1">
              <a:spcBef>
                <a:spcPts val="600"/>
              </a:spcBef>
            </a:pPr>
            <a:endParaRPr dirty="0"/>
          </a:p>
        </p:txBody>
      </p:sp>
      <p:grpSp>
        <p:nvGrpSpPr>
          <p:cNvPr id="2" name="Group 1">
            <a:extLst>
              <a:ext uri="{FF2B5EF4-FFF2-40B4-BE49-F238E27FC236}">
                <a16:creationId xmlns:a16="http://schemas.microsoft.com/office/drawing/2014/main" id="{2AEA7223-65E5-478A-9048-90E0EC0B1323}"/>
              </a:ext>
            </a:extLst>
          </p:cNvPr>
          <p:cNvGrpSpPr/>
          <p:nvPr/>
        </p:nvGrpSpPr>
        <p:grpSpPr>
          <a:xfrm>
            <a:off x="3117583" y="2476150"/>
            <a:ext cx="6865859" cy="1184861"/>
            <a:chOff x="1203679" y="2671360"/>
            <a:chExt cx="5149394" cy="888646"/>
          </a:xfrm>
        </p:grpSpPr>
        <p:sp>
          <p:nvSpPr>
            <p:cNvPr id="35" name="Google Shape;1121;p62">
              <a:extLst>
                <a:ext uri="{FF2B5EF4-FFF2-40B4-BE49-F238E27FC236}">
                  <a16:creationId xmlns:a16="http://schemas.microsoft.com/office/drawing/2014/main" id="{101D9484-6764-41CA-A345-5131EDE5B3B6}"/>
                </a:ext>
              </a:extLst>
            </p:cNvPr>
            <p:cNvSpPr/>
            <p:nvPr/>
          </p:nvSpPr>
          <p:spPr>
            <a:xfrm>
              <a:off x="1203679" y="2671360"/>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1203679" y="3019210"/>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a:t>
              </a:r>
              <a:endParaRPr sz="1600" dirty="0">
                <a:solidFill>
                  <a:schemeClr val="accent1"/>
                </a:solidFill>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1348466" y="2861035"/>
              <a:ext cx="0" cy="158175"/>
            </a:xfrm>
            <a:prstGeom prst="straightConnector1">
              <a:avLst/>
            </a:prstGeom>
            <a:noFill/>
            <a:ln w="19050" cap="flat" cmpd="sng">
              <a:solidFill>
                <a:schemeClr val="dk2"/>
              </a:solidFill>
              <a:prstDash val="solid"/>
              <a:round/>
              <a:headEnd type="none" w="med" len="med"/>
              <a:tailEnd type="none" w="med" len="med"/>
            </a:ln>
          </p:spPr>
        </p:cxnSp>
        <p:sp>
          <p:nvSpPr>
            <p:cNvPr id="38" name="Google Shape;1124;p62">
              <a:extLst>
                <a:ext uri="{FF2B5EF4-FFF2-40B4-BE49-F238E27FC236}">
                  <a16:creationId xmlns:a16="http://schemas.microsoft.com/office/drawing/2014/main" id="{9D5C38AB-3076-49D1-B470-5875A37A6BD5}"/>
                </a:ext>
              </a:extLst>
            </p:cNvPr>
            <p:cNvSpPr/>
            <p:nvPr/>
          </p:nvSpPr>
          <p:spPr>
            <a:xfrm>
              <a:off x="1670028" y="3020908"/>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2</a:t>
              </a:r>
              <a:endParaRPr sz="1600" dirty="0">
                <a:solidFill>
                  <a:schemeClr val="accent1"/>
                </a:solidFill>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2174253" y="3013557"/>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3</a:t>
              </a:r>
              <a:endParaRPr sz="1600" dirty="0">
                <a:solidFill>
                  <a:schemeClr val="accent1"/>
                </a:solidFill>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cxnSpLocks/>
              <a:stCxn id="39" idx="0"/>
              <a:endCxn id="35" idx="2"/>
            </p:cNvCxnSpPr>
            <p:nvPr/>
          </p:nvCxnSpPr>
          <p:spPr>
            <a:xfrm flipH="1" flipV="1">
              <a:off x="1348467" y="2861035"/>
              <a:ext cx="970574" cy="152522"/>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1127;p62">
              <a:extLst>
                <a:ext uri="{FF2B5EF4-FFF2-40B4-BE49-F238E27FC236}">
                  <a16:creationId xmlns:a16="http://schemas.microsoft.com/office/drawing/2014/main" id="{319B22C9-629F-45CA-A1FA-C9CF92B45A4D}"/>
                </a:ext>
              </a:extLst>
            </p:cNvPr>
            <p:cNvCxnSpPr>
              <a:cxnSpLocks/>
              <a:stCxn id="38" idx="0"/>
              <a:endCxn id="35" idx="2"/>
            </p:cNvCxnSpPr>
            <p:nvPr/>
          </p:nvCxnSpPr>
          <p:spPr>
            <a:xfrm flipH="1" flipV="1">
              <a:off x="1348467" y="2861035"/>
              <a:ext cx="466349" cy="159873"/>
            </a:xfrm>
            <a:prstGeom prst="straightConnector1">
              <a:avLst/>
            </a:prstGeom>
            <a:noFill/>
            <a:ln w="19050" cap="flat" cmpd="sng">
              <a:solidFill>
                <a:schemeClr val="dk2"/>
              </a:solidFill>
              <a:prstDash val="solid"/>
              <a:round/>
              <a:headEnd type="none" w="med" len="med"/>
              <a:tailEnd type="none" w="med" len="med"/>
            </a:ln>
          </p:spPr>
        </p:cxnSp>
        <p:sp>
          <p:nvSpPr>
            <p:cNvPr id="42" name="Google Shape;1129;p62">
              <a:extLst>
                <a:ext uri="{FF2B5EF4-FFF2-40B4-BE49-F238E27FC236}">
                  <a16:creationId xmlns:a16="http://schemas.microsoft.com/office/drawing/2014/main" id="{580DB12D-7F9C-4A49-A971-2FC66C89658D}"/>
                </a:ext>
              </a:extLst>
            </p:cNvPr>
            <p:cNvSpPr/>
            <p:nvPr/>
          </p:nvSpPr>
          <p:spPr>
            <a:xfrm>
              <a:off x="2583641" y="3013575"/>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4</a:t>
              </a:r>
              <a:endParaRPr sz="1600">
                <a:solidFill>
                  <a:schemeClr val="accent1"/>
                </a:solidFill>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2583641" y="3361425"/>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a:solidFill>
                  <a:schemeClr val="accent1"/>
                </a:solidFill>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2728429" y="3203250"/>
              <a:ext cx="0" cy="158175"/>
            </a:xfrm>
            <a:prstGeom prst="straightConnector1">
              <a:avLst/>
            </a:prstGeom>
            <a:noFill/>
            <a:ln w="19050" cap="flat" cmpd="sng">
              <a:solidFill>
                <a:schemeClr val="dk2"/>
              </a:solidFill>
              <a:prstDash val="solid"/>
              <a:round/>
              <a:headEnd type="none" w="med" len="med"/>
              <a:tailEnd type="none" w="med" len="med"/>
            </a:ln>
          </p:spPr>
        </p:cxnSp>
        <p:sp>
          <p:nvSpPr>
            <p:cNvPr id="45" name="Google Shape;1132;p62">
              <a:extLst>
                <a:ext uri="{FF2B5EF4-FFF2-40B4-BE49-F238E27FC236}">
                  <a16:creationId xmlns:a16="http://schemas.microsoft.com/office/drawing/2014/main" id="{4EA4C560-42A3-4923-816E-E3A8E6C0327B}"/>
                </a:ext>
              </a:extLst>
            </p:cNvPr>
            <p:cNvSpPr/>
            <p:nvPr/>
          </p:nvSpPr>
          <p:spPr>
            <a:xfrm>
              <a:off x="3102657" y="3020908"/>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a:solidFill>
                  <a:schemeClr val="accent1"/>
                </a:solidFill>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3102657" y="3357957"/>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7</a:t>
              </a:r>
              <a:endParaRPr sz="1600" dirty="0">
                <a:solidFill>
                  <a:schemeClr val="accent1"/>
                </a:solidFill>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flipV="1">
              <a:off x="3247445" y="3210583"/>
              <a:ext cx="0" cy="147374"/>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1135;p62">
              <a:extLst>
                <a:ext uri="{FF2B5EF4-FFF2-40B4-BE49-F238E27FC236}">
                  <a16:creationId xmlns:a16="http://schemas.microsoft.com/office/drawing/2014/main" id="{86144C0C-1D4A-42A2-9FF1-3465FD3549DB}"/>
                </a:ext>
              </a:extLst>
            </p:cNvPr>
            <p:cNvCxnSpPr>
              <a:cxnSpLocks/>
              <a:stCxn id="45" idx="0"/>
            </p:cNvCxnSpPr>
            <p:nvPr/>
          </p:nvCxnSpPr>
          <p:spPr>
            <a:xfrm flipH="1" flipV="1">
              <a:off x="1410502" y="2889399"/>
              <a:ext cx="1836943" cy="131509"/>
            </a:xfrm>
            <a:prstGeom prst="straightConnector1">
              <a:avLst/>
            </a:prstGeom>
            <a:noFill/>
            <a:ln w="19050" cap="flat" cmpd="sng">
              <a:solidFill>
                <a:schemeClr val="dk2"/>
              </a:solidFill>
              <a:prstDash val="solid"/>
              <a:round/>
              <a:headEnd type="none" w="med" len="med"/>
              <a:tailEnd type="none" w="med" len="med"/>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1348504" y="2861025"/>
              <a:ext cx="1379925" cy="152550"/>
            </a:xfrm>
            <a:prstGeom prst="straightConnector1">
              <a:avLst/>
            </a:prstGeom>
            <a:noFill/>
            <a:ln w="19050" cap="flat" cmpd="sng">
              <a:solidFill>
                <a:schemeClr val="dk2"/>
              </a:solidFill>
              <a:prstDash val="solid"/>
              <a:round/>
              <a:headEnd type="none" w="med" len="med"/>
              <a:tailEnd type="none" w="med" len="med"/>
            </a:ln>
          </p:spPr>
        </p:cxnSp>
        <p:sp>
          <p:nvSpPr>
            <p:cNvPr id="50" name="Google Shape;1137;p62">
              <a:extLst>
                <a:ext uri="{FF2B5EF4-FFF2-40B4-BE49-F238E27FC236}">
                  <a16:creationId xmlns:a16="http://schemas.microsoft.com/office/drawing/2014/main" id="{C39CADFD-30A3-497E-AAB8-C22DC65EBE3C}"/>
                </a:ext>
              </a:extLst>
            </p:cNvPr>
            <p:cNvSpPr/>
            <p:nvPr/>
          </p:nvSpPr>
          <p:spPr>
            <a:xfrm>
              <a:off x="3642041" y="3015741"/>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8</a:t>
              </a:r>
              <a:endParaRPr sz="1600">
                <a:solidFill>
                  <a:schemeClr val="accent1"/>
                </a:solidFill>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3642041" y="3363591"/>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9</a:t>
              </a:r>
              <a:endParaRPr sz="1600" dirty="0">
                <a:solidFill>
                  <a:schemeClr val="accent1"/>
                </a:solidFill>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3786829" y="3205416"/>
              <a:ext cx="0" cy="158175"/>
            </a:xfrm>
            <a:prstGeom prst="straightConnector1">
              <a:avLst/>
            </a:prstGeom>
            <a:noFill/>
            <a:ln w="19050" cap="flat" cmpd="sng">
              <a:solidFill>
                <a:schemeClr val="dk2"/>
              </a:solidFill>
              <a:prstDash val="solid"/>
              <a:round/>
              <a:headEnd type="none" w="med" len="med"/>
              <a:tailEnd type="none" w="med" len="med"/>
            </a:ln>
          </p:spPr>
        </p:cxnSp>
        <p:sp>
          <p:nvSpPr>
            <p:cNvPr id="53" name="Google Shape;1140;p62">
              <a:extLst>
                <a:ext uri="{FF2B5EF4-FFF2-40B4-BE49-F238E27FC236}">
                  <a16:creationId xmlns:a16="http://schemas.microsoft.com/office/drawing/2014/main" id="{E72775BF-ED41-40E4-8FDF-299366CAF38E}"/>
                </a:ext>
              </a:extLst>
            </p:cNvPr>
            <p:cNvSpPr/>
            <p:nvPr/>
          </p:nvSpPr>
          <p:spPr>
            <a:xfrm>
              <a:off x="4093427" y="3023373"/>
              <a:ext cx="366666" cy="185512"/>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10</a:t>
              </a:r>
              <a:endParaRPr sz="1600" dirty="0">
                <a:solidFill>
                  <a:schemeClr val="accent1"/>
                </a:solidFill>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4586779" y="3023961"/>
              <a:ext cx="366662" cy="195149"/>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11</a:t>
              </a:r>
              <a:endParaRPr sz="1600" dirty="0">
                <a:solidFill>
                  <a:schemeClr val="accent1"/>
                </a:solidFill>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35" idx="3"/>
            </p:cNvCxnSpPr>
            <p:nvPr/>
          </p:nvCxnSpPr>
          <p:spPr>
            <a:xfrm flipH="1" flipV="1">
              <a:off x="1493254" y="2766198"/>
              <a:ext cx="3276856" cy="257763"/>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35" idx="3"/>
            </p:cNvCxnSpPr>
            <p:nvPr/>
          </p:nvCxnSpPr>
          <p:spPr>
            <a:xfrm flipH="1" flipV="1">
              <a:off x="1493254" y="2766198"/>
              <a:ext cx="2783506" cy="257175"/>
            </a:xfrm>
            <a:prstGeom prst="straightConnector1">
              <a:avLst/>
            </a:prstGeom>
            <a:noFill/>
            <a:ln w="19050" cap="flat" cmpd="sng">
              <a:solidFill>
                <a:schemeClr val="dk2"/>
              </a:solidFill>
              <a:prstDash val="solid"/>
              <a:round/>
              <a:headEnd type="none" w="med" len="med"/>
              <a:tailEnd type="none" w="med" len="med"/>
            </a:ln>
          </p:spPr>
        </p:cxnSp>
        <p:sp>
          <p:nvSpPr>
            <p:cNvPr id="57" name="Google Shape;1144;p62">
              <a:extLst>
                <a:ext uri="{FF2B5EF4-FFF2-40B4-BE49-F238E27FC236}">
                  <a16:creationId xmlns:a16="http://schemas.microsoft.com/office/drawing/2014/main" id="{766F1506-7602-401C-859C-F4FB516B07B6}"/>
                </a:ext>
              </a:extLst>
            </p:cNvPr>
            <p:cNvSpPr/>
            <p:nvPr/>
          </p:nvSpPr>
          <p:spPr>
            <a:xfrm>
              <a:off x="5073775" y="3025072"/>
              <a:ext cx="331091" cy="185511"/>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12</a:t>
              </a:r>
              <a:endParaRPr sz="1600" dirty="0">
                <a:solidFill>
                  <a:schemeClr val="accent1"/>
                </a:solidFill>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5069285" y="3374495"/>
              <a:ext cx="348878" cy="185511"/>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13</a:t>
              </a:r>
              <a:endParaRPr sz="1600" dirty="0">
                <a:solidFill>
                  <a:schemeClr val="accent1"/>
                </a:solidFill>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H="1" flipV="1">
              <a:off x="5239321" y="3210583"/>
              <a:ext cx="4403" cy="163912"/>
            </a:xfrm>
            <a:prstGeom prst="straightConnector1">
              <a:avLst/>
            </a:prstGeom>
            <a:noFill/>
            <a:ln w="19050" cap="flat" cmpd="sng">
              <a:solidFill>
                <a:schemeClr val="dk2"/>
              </a:solidFill>
              <a:prstDash val="solid"/>
              <a:round/>
              <a:headEnd type="none" w="med" len="med"/>
              <a:tailEnd type="none" w="med" len="med"/>
            </a:ln>
          </p:spPr>
        </p:cxnSp>
        <p:sp>
          <p:nvSpPr>
            <p:cNvPr id="60" name="Google Shape;1147;p62">
              <a:extLst>
                <a:ext uri="{FF2B5EF4-FFF2-40B4-BE49-F238E27FC236}">
                  <a16:creationId xmlns:a16="http://schemas.microsoft.com/office/drawing/2014/main" id="{ECD5D4C4-D740-4AA2-961D-1817E1EE0A62}"/>
                </a:ext>
              </a:extLst>
            </p:cNvPr>
            <p:cNvSpPr/>
            <p:nvPr/>
          </p:nvSpPr>
          <p:spPr>
            <a:xfrm>
              <a:off x="5536044" y="3012600"/>
              <a:ext cx="354760" cy="183504"/>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14</a:t>
              </a:r>
              <a:endParaRPr sz="1600" dirty="0">
                <a:solidFill>
                  <a:schemeClr val="accent1"/>
                </a:solidFill>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6021982" y="3019210"/>
              <a:ext cx="331091" cy="183504"/>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15</a:t>
              </a:r>
              <a:endParaRPr sz="1600" dirty="0">
                <a:solidFill>
                  <a:schemeClr val="accent1"/>
                </a:solidFill>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35" idx="3"/>
            </p:cNvCxnSpPr>
            <p:nvPr/>
          </p:nvCxnSpPr>
          <p:spPr>
            <a:xfrm flipH="1" flipV="1">
              <a:off x="1493254" y="2766198"/>
              <a:ext cx="4694274" cy="253012"/>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35" idx="3"/>
            </p:cNvCxnSpPr>
            <p:nvPr/>
          </p:nvCxnSpPr>
          <p:spPr>
            <a:xfrm flipH="1" flipV="1">
              <a:off x="1493254" y="2766198"/>
              <a:ext cx="4220170" cy="246402"/>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35" idx="3"/>
            </p:cNvCxnSpPr>
            <p:nvPr/>
          </p:nvCxnSpPr>
          <p:spPr>
            <a:xfrm flipH="1" flipV="1">
              <a:off x="1493254" y="2766198"/>
              <a:ext cx="3746067" cy="258874"/>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1348504" y="2860941"/>
              <a:ext cx="2438325" cy="1548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242016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 dirty="0"/>
              <a:t>Path Compression: </a:t>
            </a:r>
            <a:r>
              <a:rPr lang="en-US" dirty="0"/>
              <a:t>Runtime</a:t>
            </a:r>
            <a:endParaRPr dirty="0"/>
          </a:p>
        </p:txBody>
      </p:sp>
      <p:sp>
        <p:nvSpPr>
          <p:cNvPr id="1222" name="Google Shape;1222;p67"/>
          <p:cNvSpPr txBox="1">
            <a:spLocks noGrp="1"/>
          </p:cNvSpPr>
          <p:nvPr>
            <p:ph idx="1"/>
          </p:nvPr>
        </p:nvSpPr>
        <p:spPr>
          <a:xfrm>
            <a:off x="1645920" y="1120972"/>
            <a:ext cx="9858207" cy="5280463"/>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M find()s on </a:t>
            </a:r>
            <a:r>
              <a:rPr lang="en-US" dirty="0" err="1"/>
              <a:t>WeightedQuickUnion</a:t>
            </a:r>
            <a:r>
              <a:rPr lang="en-US" dirty="0"/>
              <a:t> requires takes </a:t>
            </a:r>
            <a:r>
              <a:rPr lang="en" dirty="0">
                <a:solidFill>
                  <a:schemeClr val="dk1"/>
                </a:solidFill>
                <a:ea typeface="Calibri"/>
                <a:sym typeface="Calibri"/>
              </a:rPr>
              <a:t>Θ(</a:t>
            </a:r>
            <a:r>
              <a:rPr lang="en-US" dirty="0">
                <a:solidFill>
                  <a:schemeClr val="dk1"/>
                </a:solidFill>
                <a:ea typeface="Calibri"/>
                <a:sym typeface="Calibri"/>
              </a:rPr>
              <a:t>M log N</a:t>
            </a:r>
            <a:r>
              <a:rPr lang="en" dirty="0">
                <a:solidFill>
                  <a:schemeClr val="dk1"/>
                </a:solidFill>
                <a:ea typeface="Calibri"/>
                <a:sym typeface="Calibri"/>
              </a:rPr>
              <a:t>)</a:t>
            </a:r>
            <a:br>
              <a:rPr lang="en" dirty="0">
                <a:solidFill>
                  <a:schemeClr val="dk1"/>
                </a:solidFill>
                <a:ea typeface="Calibri"/>
                <a:sym typeface="Calibri"/>
              </a:rPr>
            </a:br>
            <a:br>
              <a:rPr lang="en" dirty="0">
                <a:solidFill>
                  <a:schemeClr val="dk1"/>
                </a:solidFill>
                <a:ea typeface="Calibri"/>
                <a:sym typeface="Calibri"/>
              </a:rPr>
            </a:br>
            <a:br>
              <a:rPr lang="en" dirty="0">
                <a:solidFill>
                  <a:schemeClr val="dk1"/>
                </a:solidFill>
                <a:ea typeface="Calibri"/>
                <a:sym typeface="Calibri"/>
              </a:rPr>
            </a:br>
            <a:br>
              <a:rPr lang="en" dirty="0">
                <a:solidFill>
                  <a:schemeClr val="dk1"/>
                </a:solidFill>
                <a:ea typeface="Calibri"/>
                <a:sym typeface="Calibri"/>
              </a:rPr>
            </a:br>
            <a:endParaRPr lang="en" dirty="0">
              <a:solidFill>
                <a:schemeClr val="dk1"/>
              </a:solidFill>
              <a:ea typeface="Calibri"/>
              <a:sym typeface="Calibri"/>
            </a:endParaRPr>
          </a:p>
          <a:p>
            <a:pPr>
              <a:spcBef>
                <a:spcPts val="600"/>
              </a:spcBef>
            </a:pPr>
            <a:endParaRPr lang="en" dirty="0">
              <a:solidFill>
                <a:schemeClr val="dk1"/>
              </a:solidFill>
              <a:ea typeface="Calibri"/>
              <a:sym typeface="Calibri"/>
            </a:endParaRPr>
          </a:p>
          <a:p>
            <a:pPr>
              <a:spcBef>
                <a:spcPts val="600"/>
              </a:spcBef>
            </a:pPr>
            <a:r>
              <a:rPr lang="en" dirty="0">
                <a:solidFill>
                  <a:schemeClr val="dk1"/>
                </a:solidFill>
                <a:sym typeface="Calibri"/>
              </a:rPr>
              <a:t>… </a:t>
            </a:r>
            <a:r>
              <a:rPr lang="en-US" dirty="0">
                <a:solidFill>
                  <a:schemeClr val="dk1"/>
                </a:solidFill>
                <a:sym typeface="Calibri"/>
              </a:rPr>
              <a:t>b</a:t>
            </a:r>
            <a:r>
              <a:rPr lang="en" dirty="0">
                <a:solidFill>
                  <a:schemeClr val="dk1"/>
                </a:solidFill>
                <a:sym typeface="Calibri"/>
              </a:rPr>
              <a:t>ut M find()s on WeightedQuickUnionWithPathCompression takes O(M log*N)!</a:t>
            </a:r>
          </a:p>
          <a:p>
            <a:pPr lvl="1">
              <a:spcBef>
                <a:spcPts val="600"/>
              </a:spcBef>
            </a:pPr>
            <a:r>
              <a:rPr lang="en" dirty="0"/>
              <a:t>log*n is the “iterated log”: the number of times you need to apply log to n </a:t>
            </a:r>
            <a:r>
              <a:rPr lang="en-US" dirty="0"/>
              <a:t>before it’s &lt;= </a:t>
            </a:r>
            <a:r>
              <a:rPr lang="en" dirty="0"/>
              <a:t>1</a:t>
            </a:r>
          </a:p>
          <a:p>
            <a:pPr lvl="1">
              <a:spcBef>
                <a:spcPts val="600"/>
              </a:spcBef>
            </a:pPr>
            <a:r>
              <a:rPr lang="en-US" dirty="0"/>
              <a:t>Note: l</a:t>
            </a:r>
            <a:r>
              <a:rPr lang="en" dirty="0"/>
              <a:t>og* </a:t>
            </a:r>
            <a:r>
              <a:rPr lang="en-US" dirty="0"/>
              <a:t>is a loose bound</a:t>
            </a:r>
            <a:br>
              <a:rPr lang="en" dirty="0"/>
            </a:br>
            <a:endParaRPr dirty="0"/>
          </a:p>
        </p:txBody>
      </p:sp>
      <p:grpSp>
        <p:nvGrpSpPr>
          <p:cNvPr id="2" name="Group 1">
            <a:extLst>
              <a:ext uri="{FF2B5EF4-FFF2-40B4-BE49-F238E27FC236}">
                <a16:creationId xmlns:a16="http://schemas.microsoft.com/office/drawing/2014/main" id="{2AEA7223-65E5-478A-9048-90E0EC0B1323}"/>
              </a:ext>
            </a:extLst>
          </p:cNvPr>
          <p:cNvGrpSpPr/>
          <p:nvPr/>
        </p:nvGrpSpPr>
        <p:grpSpPr>
          <a:xfrm>
            <a:off x="3112406" y="2476150"/>
            <a:ext cx="7121749" cy="720705"/>
            <a:chOff x="1199796" y="2671360"/>
            <a:chExt cx="5341312" cy="540529"/>
          </a:xfrm>
        </p:grpSpPr>
        <p:sp>
          <p:nvSpPr>
            <p:cNvPr id="35" name="Google Shape;1121;p62">
              <a:extLst>
                <a:ext uri="{FF2B5EF4-FFF2-40B4-BE49-F238E27FC236}">
                  <a16:creationId xmlns:a16="http://schemas.microsoft.com/office/drawing/2014/main" id="{101D9484-6764-41CA-A345-5131EDE5B3B6}"/>
                </a:ext>
              </a:extLst>
            </p:cNvPr>
            <p:cNvSpPr/>
            <p:nvPr/>
          </p:nvSpPr>
          <p:spPr>
            <a:xfrm>
              <a:off x="1203679" y="2671360"/>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1199796" y="3008027"/>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a:t>
              </a:r>
              <a:endParaRPr sz="1600" dirty="0">
                <a:solidFill>
                  <a:schemeClr val="accent1"/>
                </a:solidFill>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flipV="1">
              <a:off x="1344584" y="2861035"/>
              <a:ext cx="3883" cy="146992"/>
            </a:xfrm>
            <a:prstGeom prst="straightConnector1">
              <a:avLst/>
            </a:prstGeom>
            <a:noFill/>
            <a:ln w="19050" cap="flat" cmpd="sng">
              <a:solidFill>
                <a:schemeClr val="dk2"/>
              </a:solidFill>
              <a:prstDash val="solid"/>
              <a:round/>
              <a:headEnd type="none" w="med" len="med"/>
              <a:tailEnd type="none" w="med" len="med"/>
            </a:ln>
          </p:spPr>
        </p:cxnSp>
        <p:sp>
          <p:nvSpPr>
            <p:cNvPr id="38" name="Google Shape;1124;p62">
              <a:extLst>
                <a:ext uri="{FF2B5EF4-FFF2-40B4-BE49-F238E27FC236}">
                  <a16:creationId xmlns:a16="http://schemas.microsoft.com/office/drawing/2014/main" id="{9D5C38AB-3076-49D1-B470-5875A37A6BD5}"/>
                </a:ext>
              </a:extLst>
            </p:cNvPr>
            <p:cNvSpPr/>
            <p:nvPr/>
          </p:nvSpPr>
          <p:spPr>
            <a:xfrm>
              <a:off x="1581582" y="3014781"/>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2</a:t>
              </a:r>
              <a:endParaRPr sz="1600" dirty="0">
                <a:solidFill>
                  <a:schemeClr val="accent1"/>
                </a:solidFill>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1914429" y="3010470"/>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3</a:t>
              </a:r>
              <a:endParaRPr sz="1600" dirty="0">
                <a:solidFill>
                  <a:schemeClr val="accent1"/>
                </a:solidFill>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cxnSpLocks/>
              <a:stCxn id="39" idx="0"/>
              <a:endCxn id="35" idx="2"/>
            </p:cNvCxnSpPr>
            <p:nvPr/>
          </p:nvCxnSpPr>
          <p:spPr>
            <a:xfrm flipH="1" flipV="1">
              <a:off x="1348467" y="2861035"/>
              <a:ext cx="710750" cy="149435"/>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1127;p62">
              <a:extLst>
                <a:ext uri="{FF2B5EF4-FFF2-40B4-BE49-F238E27FC236}">
                  <a16:creationId xmlns:a16="http://schemas.microsoft.com/office/drawing/2014/main" id="{319B22C9-629F-45CA-A1FA-C9CF92B45A4D}"/>
                </a:ext>
              </a:extLst>
            </p:cNvPr>
            <p:cNvCxnSpPr>
              <a:cxnSpLocks/>
              <a:stCxn id="38" idx="0"/>
              <a:endCxn id="35" idx="2"/>
            </p:cNvCxnSpPr>
            <p:nvPr/>
          </p:nvCxnSpPr>
          <p:spPr>
            <a:xfrm flipH="1" flipV="1">
              <a:off x="1348467" y="2861035"/>
              <a:ext cx="377903" cy="153746"/>
            </a:xfrm>
            <a:prstGeom prst="straightConnector1">
              <a:avLst/>
            </a:prstGeom>
            <a:noFill/>
            <a:ln w="19050" cap="flat" cmpd="sng">
              <a:solidFill>
                <a:schemeClr val="dk2"/>
              </a:solidFill>
              <a:prstDash val="solid"/>
              <a:round/>
              <a:headEnd type="none" w="med" len="med"/>
              <a:tailEnd type="none" w="med" len="med"/>
            </a:ln>
          </p:spPr>
        </p:cxnSp>
        <p:sp>
          <p:nvSpPr>
            <p:cNvPr id="42" name="Google Shape;1129;p62">
              <a:extLst>
                <a:ext uri="{FF2B5EF4-FFF2-40B4-BE49-F238E27FC236}">
                  <a16:creationId xmlns:a16="http://schemas.microsoft.com/office/drawing/2014/main" id="{580DB12D-7F9C-4A49-A971-2FC66C89658D}"/>
                </a:ext>
              </a:extLst>
            </p:cNvPr>
            <p:cNvSpPr/>
            <p:nvPr/>
          </p:nvSpPr>
          <p:spPr>
            <a:xfrm>
              <a:off x="2242550" y="3013899"/>
              <a:ext cx="289575" cy="18967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4</a:t>
              </a:r>
              <a:endParaRPr sz="1600" dirty="0">
                <a:solidFill>
                  <a:schemeClr val="accent1"/>
                </a:solidFill>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2571760" y="3021530"/>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5</a:t>
              </a:r>
              <a:endParaRPr sz="1600" dirty="0">
                <a:solidFill>
                  <a:schemeClr val="accent1"/>
                </a:solidFill>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cxnSpLocks/>
              <a:stCxn id="43" idx="0"/>
              <a:endCxn id="35" idx="2"/>
            </p:cNvCxnSpPr>
            <p:nvPr/>
          </p:nvCxnSpPr>
          <p:spPr>
            <a:xfrm flipH="1" flipV="1">
              <a:off x="1348467" y="2861035"/>
              <a:ext cx="1368081" cy="160495"/>
            </a:xfrm>
            <a:prstGeom prst="straightConnector1">
              <a:avLst/>
            </a:prstGeom>
            <a:noFill/>
            <a:ln w="19050" cap="flat" cmpd="sng">
              <a:solidFill>
                <a:schemeClr val="dk2"/>
              </a:solidFill>
              <a:prstDash val="solid"/>
              <a:round/>
              <a:headEnd type="none" w="med" len="med"/>
              <a:tailEnd type="none" w="med" len="med"/>
            </a:ln>
          </p:spPr>
        </p:cxnSp>
        <p:sp>
          <p:nvSpPr>
            <p:cNvPr id="45" name="Google Shape;1132;p62">
              <a:extLst>
                <a:ext uri="{FF2B5EF4-FFF2-40B4-BE49-F238E27FC236}">
                  <a16:creationId xmlns:a16="http://schemas.microsoft.com/office/drawing/2014/main" id="{4EA4C560-42A3-4923-816E-E3A8E6C0327B}"/>
                </a:ext>
              </a:extLst>
            </p:cNvPr>
            <p:cNvSpPr/>
            <p:nvPr/>
          </p:nvSpPr>
          <p:spPr>
            <a:xfrm>
              <a:off x="2905980" y="3018755"/>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6</a:t>
              </a:r>
              <a:endParaRPr sz="1600" dirty="0">
                <a:solidFill>
                  <a:schemeClr val="accent1"/>
                </a:solidFill>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3235190" y="3013899"/>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7</a:t>
              </a:r>
              <a:endParaRPr sz="1600" dirty="0">
                <a:solidFill>
                  <a:schemeClr val="accent1"/>
                </a:solidFill>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cxnSpLocks/>
              <a:stCxn id="46" idx="0"/>
              <a:endCxn id="35" idx="3"/>
            </p:cNvCxnSpPr>
            <p:nvPr/>
          </p:nvCxnSpPr>
          <p:spPr>
            <a:xfrm flipH="1" flipV="1">
              <a:off x="1493254" y="2766198"/>
              <a:ext cx="1886724" cy="247701"/>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1135;p62">
              <a:extLst>
                <a:ext uri="{FF2B5EF4-FFF2-40B4-BE49-F238E27FC236}">
                  <a16:creationId xmlns:a16="http://schemas.microsoft.com/office/drawing/2014/main" id="{86144C0C-1D4A-42A2-9FF1-3465FD3549DB}"/>
                </a:ext>
              </a:extLst>
            </p:cNvPr>
            <p:cNvCxnSpPr>
              <a:cxnSpLocks/>
              <a:stCxn id="45" idx="0"/>
              <a:endCxn id="35" idx="2"/>
            </p:cNvCxnSpPr>
            <p:nvPr/>
          </p:nvCxnSpPr>
          <p:spPr>
            <a:xfrm flipH="1" flipV="1">
              <a:off x="1348467" y="2861035"/>
              <a:ext cx="1702301" cy="157720"/>
            </a:xfrm>
            <a:prstGeom prst="straightConnector1">
              <a:avLst/>
            </a:prstGeom>
            <a:noFill/>
            <a:ln w="19050" cap="flat" cmpd="sng">
              <a:solidFill>
                <a:schemeClr val="dk2"/>
              </a:solidFill>
              <a:prstDash val="solid"/>
              <a:round/>
              <a:headEnd type="none" w="med" len="med"/>
              <a:tailEnd type="none" w="med" len="med"/>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flipH="1" flipV="1">
              <a:off x="1348467" y="2861035"/>
              <a:ext cx="1038871" cy="152864"/>
            </a:xfrm>
            <a:prstGeom prst="straightConnector1">
              <a:avLst/>
            </a:prstGeom>
            <a:noFill/>
            <a:ln w="19050" cap="flat" cmpd="sng">
              <a:solidFill>
                <a:schemeClr val="dk2"/>
              </a:solidFill>
              <a:prstDash val="solid"/>
              <a:round/>
              <a:headEnd type="none" w="med" len="med"/>
              <a:tailEnd type="none" w="med" len="med"/>
            </a:ln>
          </p:spPr>
        </p:cxnSp>
        <p:sp>
          <p:nvSpPr>
            <p:cNvPr id="50" name="Google Shape;1137;p62">
              <a:extLst>
                <a:ext uri="{FF2B5EF4-FFF2-40B4-BE49-F238E27FC236}">
                  <a16:creationId xmlns:a16="http://schemas.microsoft.com/office/drawing/2014/main" id="{C39CADFD-30A3-497E-AAB8-C22DC65EBE3C}"/>
                </a:ext>
              </a:extLst>
            </p:cNvPr>
            <p:cNvSpPr/>
            <p:nvPr/>
          </p:nvSpPr>
          <p:spPr>
            <a:xfrm>
              <a:off x="3567675" y="3015941"/>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8</a:t>
              </a:r>
              <a:endParaRPr sz="1600" dirty="0">
                <a:solidFill>
                  <a:schemeClr val="accent1"/>
                </a:solidFill>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3900818" y="3022214"/>
              <a:ext cx="289575" cy="189675"/>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9</a:t>
              </a:r>
              <a:endParaRPr sz="1600" dirty="0">
                <a:solidFill>
                  <a:schemeClr val="accent1"/>
                </a:solidFill>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cxnSpLocks/>
              <a:stCxn id="51" idx="0"/>
              <a:endCxn id="35" idx="3"/>
            </p:cNvCxnSpPr>
            <p:nvPr/>
          </p:nvCxnSpPr>
          <p:spPr>
            <a:xfrm flipH="1" flipV="1">
              <a:off x="1493254" y="2766198"/>
              <a:ext cx="2552352" cy="256016"/>
            </a:xfrm>
            <a:prstGeom prst="straightConnector1">
              <a:avLst/>
            </a:prstGeom>
            <a:noFill/>
            <a:ln w="19050" cap="flat" cmpd="sng">
              <a:solidFill>
                <a:schemeClr val="dk2"/>
              </a:solidFill>
              <a:prstDash val="solid"/>
              <a:round/>
              <a:headEnd type="none" w="med" len="med"/>
              <a:tailEnd type="none" w="med" len="med"/>
            </a:ln>
          </p:spPr>
        </p:cxnSp>
        <p:sp>
          <p:nvSpPr>
            <p:cNvPr id="53" name="Google Shape;1140;p62">
              <a:extLst>
                <a:ext uri="{FF2B5EF4-FFF2-40B4-BE49-F238E27FC236}">
                  <a16:creationId xmlns:a16="http://schemas.microsoft.com/office/drawing/2014/main" id="{E72775BF-ED41-40E4-8FDF-299366CAF38E}"/>
                </a:ext>
              </a:extLst>
            </p:cNvPr>
            <p:cNvSpPr/>
            <p:nvPr/>
          </p:nvSpPr>
          <p:spPr>
            <a:xfrm>
              <a:off x="4233765" y="3020846"/>
              <a:ext cx="366666" cy="185512"/>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10</a:t>
              </a:r>
              <a:endParaRPr sz="1600" dirty="0">
                <a:solidFill>
                  <a:schemeClr val="accent1"/>
                </a:solidFill>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4645076" y="3016028"/>
              <a:ext cx="366662" cy="195149"/>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11</a:t>
              </a:r>
              <a:endParaRPr sz="1600" dirty="0">
                <a:solidFill>
                  <a:schemeClr val="accent1"/>
                </a:solidFill>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35" idx="3"/>
            </p:cNvCxnSpPr>
            <p:nvPr/>
          </p:nvCxnSpPr>
          <p:spPr>
            <a:xfrm flipH="1" flipV="1">
              <a:off x="1493254" y="2766198"/>
              <a:ext cx="3335153" cy="249830"/>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35" idx="3"/>
            </p:cNvCxnSpPr>
            <p:nvPr/>
          </p:nvCxnSpPr>
          <p:spPr>
            <a:xfrm flipH="1" flipV="1">
              <a:off x="1493254" y="2766198"/>
              <a:ext cx="2923844" cy="254648"/>
            </a:xfrm>
            <a:prstGeom prst="straightConnector1">
              <a:avLst/>
            </a:prstGeom>
            <a:noFill/>
            <a:ln w="19050" cap="flat" cmpd="sng">
              <a:solidFill>
                <a:schemeClr val="dk2"/>
              </a:solidFill>
              <a:prstDash val="solid"/>
              <a:round/>
              <a:headEnd type="none" w="med" len="med"/>
              <a:tailEnd type="none" w="med" len="med"/>
            </a:ln>
          </p:spPr>
        </p:cxnSp>
        <p:sp>
          <p:nvSpPr>
            <p:cNvPr id="57" name="Google Shape;1144;p62">
              <a:extLst>
                <a:ext uri="{FF2B5EF4-FFF2-40B4-BE49-F238E27FC236}">
                  <a16:creationId xmlns:a16="http://schemas.microsoft.com/office/drawing/2014/main" id="{766F1506-7602-401C-859C-F4FB516B07B6}"/>
                </a:ext>
              </a:extLst>
            </p:cNvPr>
            <p:cNvSpPr/>
            <p:nvPr/>
          </p:nvSpPr>
          <p:spPr>
            <a:xfrm>
              <a:off x="5051373" y="3012553"/>
              <a:ext cx="331091" cy="185511"/>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solidFill>
                    <a:schemeClr val="accent1"/>
                  </a:solidFill>
                  <a:latin typeface="Calibri" panose="020F0502020204030204" pitchFamily="34" charset="0"/>
                  <a:cs typeface="Calibri" panose="020F0502020204030204" pitchFamily="34" charset="0"/>
                </a:rPr>
                <a:t>12</a:t>
              </a:r>
              <a:endParaRPr sz="1600" dirty="0">
                <a:solidFill>
                  <a:schemeClr val="accent1"/>
                </a:solidFill>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5422099" y="3013413"/>
              <a:ext cx="348878" cy="185511"/>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13</a:t>
              </a:r>
              <a:endParaRPr sz="1600" dirty="0">
                <a:solidFill>
                  <a:schemeClr val="accent1"/>
                </a:solidFill>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35" idx="3"/>
            </p:cNvCxnSpPr>
            <p:nvPr/>
          </p:nvCxnSpPr>
          <p:spPr>
            <a:xfrm flipH="1" flipV="1">
              <a:off x="1493254" y="2766198"/>
              <a:ext cx="4103284" cy="247215"/>
            </a:xfrm>
            <a:prstGeom prst="straightConnector1">
              <a:avLst/>
            </a:prstGeom>
            <a:noFill/>
            <a:ln w="19050" cap="flat" cmpd="sng">
              <a:solidFill>
                <a:schemeClr val="dk2"/>
              </a:solidFill>
              <a:prstDash val="solid"/>
              <a:round/>
              <a:headEnd type="none" w="med" len="med"/>
              <a:tailEnd type="none" w="med" len="med"/>
            </a:ln>
          </p:spPr>
        </p:cxnSp>
        <p:sp>
          <p:nvSpPr>
            <p:cNvPr id="60" name="Google Shape;1147;p62">
              <a:extLst>
                <a:ext uri="{FF2B5EF4-FFF2-40B4-BE49-F238E27FC236}">
                  <a16:creationId xmlns:a16="http://schemas.microsoft.com/office/drawing/2014/main" id="{ECD5D4C4-D740-4AA2-961D-1817E1EE0A62}"/>
                </a:ext>
              </a:extLst>
            </p:cNvPr>
            <p:cNvSpPr/>
            <p:nvPr/>
          </p:nvSpPr>
          <p:spPr>
            <a:xfrm>
              <a:off x="5815622" y="3018765"/>
              <a:ext cx="354760" cy="183504"/>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14</a:t>
              </a:r>
              <a:endParaRPr sz="1600" dirty="0">
                <a:solidFill>
                  <a:schemeClr val="accent1"/>
                </a:solidFill>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6210017" y="3013557"/>
              <a:ext cx="331091" cy="183504"/>
            </a:xfrm>
            <a:prstGeom prst="rect">
              <a:avLst/>
            </a:prstGeom>
            <a:solidFill>
              <a:schemeClr val="accent5">
                <a:lumMod val="20000"/>
                <a:lumOff val="80000"/>
              </a:schemeClr>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15</a:t>
              </a:r>
              <a:endParaRPr sz="1600" dirty="0">
                <a:solidFill>
                  <a:schemeClr val="accent1"/>
                </a:solidFill>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35" idx="3"/>
            </p:cNvCxnSpPr>
            <p:nvPr/>
          </p:nvCxnSpPr>
          <p:spPr>
            <a:xfrm flipH="1" flipV="1">
              <a:off x="1493254" y="2766198"/>
              <a:ext cx="4882309" cy="247359"/>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35" idx="3"/>
            </p:cNvCxnSpPr>
            <p:nvPr/>
          </p:nvCxnSpPr>
          <p:spPr>
            <a:xfrm flipH="1" flipV="1">
              <a:off x="1493254" y="2766198"/>
              <a:ext cx="4499748" cy="252567"/>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35" idx="3"/>
            </p:cNvCxnSpPr>
            <p:nvPr/>
          </p:nvCxnSpPr>
          <p:spPr>
            <a:xfrm flipH="1" flipV="1">
              <a:off x="1493254" y="2766198"/>
              <a:ext cx="3723665" cy="246355"/>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flipH="1" flipV="1">
              <a:off x="1348467" y="2861035"/>
              <a:ext cx="2363996" cy="154906"/>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24867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74"/>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 dirty="0"/>
              <a:t>Path Compression: </a:t>
            </a:r>
            <a:r>
              <a:rPr lang="en-US" dirty="0"/>
              <a:t>Runtime</a:t>
            </a:r>
            <a:endParaRPr dirty="0"/>
          </a:p>
        </p:txBody>
      </p:sp>
      <p:sp>
        <p:nvSpPr>
          <p:cNvPr id="1481" name="Google Shape;1481;p74"/>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 dirty="0"/>
              <a:t>Path compression results in find()</a:t>
            </a:r>
            <a:r>
              <a:rPr lang="en-US" dirty="0"/>
              <a:t>s</a:t>
            </a:r>
            <a:r>
              <a:rPr lang="en" dirty="0"/>
              <a:t> and union()</a:t>
            </a:r>
            <a:r>
              <a:rPr lang="en-US" dirty="0"/>
              <a:t>s</a:t>
            </a:r>
            <a:r>
              <a:rPr lang="en" dirty="0"/>
              <a:t> that are very very close to (amortized) constant time</a:t>
            </a:r>
          </a:p>
          <a:p>
            <a:pPr lvl="1">
              <a:spcBef>
                <a:spcPts val="600"/>
              </a:spcBef>
            </a:pPr>
            <a:r>
              <a:rPr lang="en-US" dirty="0">
                <a:solidFill>
                  <a:schemeClr val="dk1"/>
                </a:solidFill>
                <a:sym typeface="Calibri"/>
              </a:rPr>
              <a:t>log* is less than 5 for any realistic input</a:t>
            </a:r>
            <a:endParaRPr lang="en" b="1" dirty="0">
              <a:solidFill>
                <a:schemeClr val="dk1"/>
              </a:solidFill>
              <a:sym typeface="Calibri"/>
            </a:endParaRPr>
          </a:p>
          <a:p>
            <a:pPr lvl="1">
              <a:spcBef>
                <a:spcPts val="600"/>
              </a:spcBef>
            </a:pPr>
            <a:r>
              <a:rPr lang="en-US" dirty="0">
                <a:solidFill>
                  <a:schemeClr val="dk1"/>
                </a:solidFill>
                <a:sym typeface="Calibri"/>
              </a:rPr>
              <a:t>If </a:t>
            </a:r>
            <a:r>
              <a:rPr lang="en" dirty="0">
                <a:solidFill>
                  <a:schemeClr val="dk1"/>
                </a:solidFill>
                <a:sym typeface="Calibri"/>
              </a:rPr>
              <a:t>M find()s/</a:t>
            </a:r>
            <a:r>
              <a:rPr lang="en-US" dirty="0">
                <a:solidFill>
                  <a:schemeClr val="dk1"/>
                </a:solidFill>
                <a:sym typeface="Calibri"/>
              </a:rPr>
              <a:t>union()s</a:t>
            </a:r>
            <a:r>
              <a:rPr lang="en" dirty="0">
                <a:solidFill>
                  <a:schemeClr val="dk1"/>
                </a:solidFill>
                <a:sym typeface="Calibri"/>
              </a:rPr>
              <a:t> </a:t>
            </a:r>
            <a:r>
              <a:rPr lang="en-US" dirty="0">
                <a:solidFill>
                  <a:schemeClr val="dk1"/>
                </a:solidFill>
                <a:sym typeface="Calibri"/>
              </a:rPr>
              <a:t>on N nodes is </a:t>
            </a:r>
            <a:r>
              <a:rPr lang="en" dirty="0">
                <a:solidFill>
                  <a:schemeClr val="dk1"/>
                </a:solidFill>
                <a:sym typeface="Calibri"/>
              </a:rPr>
              <a:t>O(M log*N)</a:t>
            </a:r>
            <a:br>
              <a:rPr lang="en" dirty="0">
                <a:solidFill>
                  <a:schemeClr val="dk1"/>
                </a:solidFill>
                <a:sym typeface="Calibri"/>
              </a:rPr>
            </a:br>
            <a:r>
              <a:rPr lang="en-US" dirty="0">
                <a:solidFill>
                  <a:schemeClr val="dk1"/>
                </a:solidFill>
                <a:sym typeface="Calibri"/>
              </a:rPr>
              <a:t>and log*N </a:t>
            </a:r>
            <a:r>
              <a:rPr lang="en-US" dirty="0"/>
              <a:t>≈ 5, </a:t>
            </a:r>
            <a:r>
              <a:rPr lang="en-US" dirty="0">
                <a:solidFill>
                  <a:schemeClr val="dk1"/>
                </a:solidFill>
                <a:sym typeface="Calibri"/>
              </a:rPr>
              <a:t>then find()/union()s amortizes</a:t>
            </a:r>
            <a:br>
              <a:rPr lang="en-US" dirty="0">
                <a:solidFill>
                  <a:schemeClr val="dk1"/>
                </a:solidFill>
                <a:sym typeface="Calibri"/>
              </a:rPr>
            </a:br>
            <a:r>
              <a:rPr lang="en-US" dirty="0">
                <a:solidFill>
                  <a:schemeClr val="dk1"/>
                </a:solidFill>
                <a:sym typeface="Calibri"/>
              </a:rPr>
              <a:t>to O(1)!  🤯</a:t>
            </a:r>
            <a:endParaRPr dirty="0"/>
          </a:p>
        </p:txBody>
      </p:sp>
      <p:graphicFrame>
        <p:nvGraphicFramePr>
          <p:cNvPr id="1513" name="Google Shape;1513;p74"/>
          <p:cNvGraphicFramePr/>
          <p:nvPr/>
        </p:nvGraphicFramePr>
        <p:xfrm>
          <a:off x="7872792" y="2595480"/>
          <a:ext cx="1960550" cy="3306870"/>
        </p:xfrm>
        <a:graphic>
          <a:graphicData uri="http://schemas.openxmlformats.org/drawingml/2006/table">
            <a:tbl>
              <a:tblPr>
                <a:noFill/>
              </a:tblPr>
              <a:tblGrid>
                <a:gridCol w="980275">
                  <a:extLst>
                    <a:ext uri="{9D8B030D-6E8A-4147-A177-3AD203B41FA5}">
                      <a16:colId xmlns:a16="http://schemas.microsoft.com/office/drawing/2014/main" val="20000"/>
                    </a:ext>
                  </a:extLst>
                </a:gridCol>
                <a:gridCol w="980275">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N</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l</a:t>
                      </a:r>
                      <a:r>
                        <a:rPr lang="en-US" sz="1900" dirty="0">
                          <a:latin typeface="Calibri" panose="020F0502020204030204" pitchFamily="34" charset="0"/>
                          <a:ea typeface="Consolas"/>
                          <a:cs typeface="Calibri" panose="020F0502020204030204" pitchFamily="34" charset="0"/>
                          <a:sym typeface="Consolas"/>
                        </a:rPr>
                        <a:t>o</a:t>
                      </a:r>
                      <a:r>
                        <a:rPr lang="en" sz="1900" dirty="0">
                          <a:latin typeface="Calibri" panose="020F0502020204030204" pitchFamily="34" charset="0"/>
                          <a:ea typeface="Consolas"/>
                          <a:cs typeface="Calibri" panose="020F0502020204030204" pitchFamily="34" charset="0"/>
                          <a:sym typeface="Consolas"/>
                        </a:rPr>
                        <a:t>g* N</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ea typeface="Consolas"/>
                          <a:cs typeface="Calibri" panose="020F0502020204030204" pitchFamily="34" charset="0"/>
                          <a:sym typeface="Consolas"/>
                        </a:rPr>
                        <a:t>1</a:t>
                      </a:r>
                      <a:endParaRPr sz="1900">
                        <a:latin typeface="Calibri" panose="020F0502020204030204" pitchFamily="34" charset="0"/>
                        <a:ea typeface="Consolas"/>
                        <a:cs typeface="Calibri" panose="020F0502020204030204" pitchFamily="34" charset="0"/>
                        <a:sym typeface="Consolas"/>
                      </a:endParaRPr>
                    </a:p>
                  </a:txBody>
                  <a:tcPr marL="91425" marR="91425" marT="91425" marB="91425"/>
                </a:tc>
                <a:tc>
                  <a:txBody>
                    <a:bodyPr/>
                    <a:lstStyle/>
                    <a:p>
                      <a:pPr marL="0" lvl="0" indent="0" algn="ctr" rtl="0">
                        <a:spcBef>
                          <a:spcPts val="0"/>
                        </a:spcBef>
                        <a:spcAft>
                          <a:spcPts val="0"/>
                        </a:spcAft>
                        <a:buNone/>
                      </a:pPr>
                      <a:r>
                        <a:rPr lang="en" sz="1900">
                          <a:latin typeface="Calibri" panose="020F0502020204030204" pitchFamily="34" charset="0"/>
                          <a:ea typeface="Consolas"/>
                          <a:cs typeface="Calibri" panose="020F0502020204030204" pitchFamily="34" charset="0"/>
                          <a:sym typeface="Consolas"/>
                        </a:rPr>
                        <a:t>0</a:t>
                      </a:r>
                      <a:endParaRPr sz="1900">
                        <a:latin typeface="Calibri" panose="020F0502020204030204" pitchFamily="34" charset="0"/>
                        <a:ea typeface="Consolas"/>
                        <a:cs typeface="Calibri" panose="020F0502020204030204" pitchFamily="34" charset="0"/>
                        <a:sym typeface="Consolas"/>
                      </a:endParaRPr>
                    </a:p>
                  </a:txBody>
                  <a:tcPr marL="91425" marR="91425" marT="91425" marB="91425"/>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ea typeface="Consolas"/>
                          <a:cs typeface="Calibri" panose="020F0502020204030204" pitchFamily="34" charset="0"/>
                          <a:sym typeface="Consolas"/>
                        </a:rPr>
                        <a:t>2</a:t>
                      </a:r>
                      <a:endParaRPr sz="1900">
                        <a:latin typeface="Calibri" panose="020F0502020204030204" pitchFamily="34" charset="0"/>
                        <a:ea typeface="Consolas"/>
                        <a:cs typeface="Calibri" panose="020F0502020204030204" pitchFamily="34" charset="0"/>
                        <a:sym typeface="Consolas"/>
                      </a:endParaRPr>
                    </a:p>
                  </a:txBody>
                  <a:tcPr marL="91425" marR="91425" marT="91425" marB="91425"/>
                </a:tc>
                <a:tc>
                  <a:txBody>
                    <a:bodyPr/>
                    <a:lstStyle/>
                    <a:p>
                      <a:pPr marL="0" lvl="0" indent="0" algn="ctr" rtl="0">
                        <a:spcBef>
                          <a:spcPts val="0"/>
                        </a:spcBef>
                        <a:spcAft>
                          <a:spcPts val="0"/>
                        </a:spcAft>
                        <a:buNone/>
                      </a:pPr>
                      <a:r>
                        <a:rPr lang="en" sz="1900">
                          <a:latin typeface="Calibri" panose="020F0502020204030204" pitchFamily="34" charset="0"/>
                          <a:ea typeface="Consolas"/>
                          <a:cs typeface="Calibri" panose="020F0502020204030204" pitchFamily="34" charset="0"/>
                          <a:sym typeface="Consolas"/>
                        </a:rPr>
                        <a:t>1</a:t>
                      </a:r>
                      <a:endParaRPr sz="1900">
                        <a:latin typeface="Calibri" panose="020F0502020204030204" pitchFamily="34" charset="0"/>
                        <a:ea typeface="Consolas"/>
                        <a:cs typeface="Calibri" panose="020F0502020204030204" pitchFamily="34" charset="0"/>
                        <a:sym typeface="Consolas"/>
                      </a:endParaRPr>
                    </a:p>
                  </a:txBody>
                  <a:tcPr marL="91425" marR="91425" marT="91425" marB="91425"/>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4</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2</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16</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3</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65536</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4</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extLst>
                  <a:ext uri="{0D108BD9-81ED-4DB2-BD59-A6C34878D82A}">
                    <a16:rowId xmlns:a16="http://schemas.microsoft.com/office/drawing/2014/main" val="10005"/>
                  </a:ext>
                </a:extLst>
              </a:tr>
              <a:tr h="467331">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2</a:t>
                      </a:r>
                      <a:r>
                        <a:rPr lang="en" sz="1900" baseline="30000" dirty="0">
                          <a:latin typeface="Calibri" panose="020F0502020204030204" pitchFamily="34" charset="0"/>
                          <a:ea typeface="Consolas"/>
                          <a:cs typeface="Calibri" panose="020F0502020204030204" pitchFamily="34" charset="0"/>
                          <a:sym typeface="Consolas"/>
                        </a:rPr>
                        <a:t>65536</a:t>
                      </a:r>
                      <a:endParaRPr sz="1900" baseline="30000" dirty="0">
                        <a:latin typeface="Calibri" panose="020F0502020204030204" pitchFamily="34" charset="0"/>
                        <a:ea typeface="Consolas"/>
                        <a:cs typeface="Calibri" panose="020F0502020204030204" pitchFamily="34" charset="0"/>
                        <a:sym typeface="Consolas"/>
                      </a:endParaRPr>
                    </a:p>
                  </a:txBody>
                  <a:tcPr marL="91425" marR="91425" marT="91425" marB="91425"/>
                </a:tc>
                <a:tc>
                  <a:txBody>
                    <a:bodyPr/>
                    <a:lstStyle/>
                    <a:p>
                      <a:pPr marL="0" lvl="0" indent="0" algn="ctr" rtl="0">
                        <a:spcBef>
                          <a:spcPts val="0"/>
                        </a:spcBef>
                        <a:spcAft>
                          <a:spcPts val="0"/>
                        </a:spcAft>
                        <a:buNone/>
                      </a:pPr>
                      <a:r>
                        <a:rPr lang="en" sz="1900" dirty="0">
                          <a:latin typeface="Calibri" panose="020F0502020204030204" pitchFamily="34" charset="0"/>
                          <a:ea typeface="Consolas"/>
                          <a:cs typeface="Calibri" panose="020F0502020204030204" pitchFamily="34" charset="0"/>
                          <a:sym typeface="Consolas"/>
                        </a:rPr>
                        <a:t>5</a:t>
                      </a:r>
                      <a:endParaRPr sz="1900" dirty="0">
                        <a:latin typeface="Calibri" panose="020F0502020204030204" pitchFamily="34" charset="0"/>
                        <a:ea typeface="Consolas"/>
                        <a:cs typeface="Calibri" panose="020F0502020204030204" pitchFamily="34" charset="0"/>
                        <a:sym typeface="Consolas"/>
                      </a:endParaRPr>
                    </a:p>
                  </a:txBody>
                  <a:tcPr marL="91425" marR="91425" marT="91425" marB="91425"/>
                </a:tc>
                <a:extLst>
                  <a:ext uri="{0D108BD9-81ED-4DB2-BD59-A6C34878D82A}">
                    <a16:rowId xmlns:a16="http://schemas.microsoft.com/office/drawing/2014/main" val="10006"/>
                  </a:ext>
                </a:extLst>
              </a:tr>
            </a:tbl>
          </a:graphicData>
        </a:graphic>
      </p:graphicFrame>
      <p:sp>
        <p:nvSpPr>
          <p:cNvPr id="1514" name="Google Shape;1514;p74"/>
          <p:cNvSpPr txBox="1"/>
          <p:nvPr/>
        </p:nvSpPr>
        <p:spPr>
          <a:xfrm>
            <a:off x="6613870" y="4573114"/>
            <a:ext cx="557100" cy="283500"/>
          </a:xfrm>
          <a:prstGeom prst="rect">
            <a:avLst/>
          </a:prstGeom>
          <a:noFill/>
          <a:ln>
            <a:noFill/>
          </a:ln>
        </p:spPr>
        <p:txBody>
          <a:bodyPr spcFirstLastPara="1" wrap="square" lIns="91425" tIns="91425" rIns="91425" bIns="91425" anchor="ctr" anchorCtr="0">
            <a:noAutofit/>
          </a:bodyPr>
          <a:lstStyle/>
          <a:p>
            <a:pPr algn="ctr"/>
            <a:r>
              <a:rPr lang="en" sz="2133" dirty="0">
                <a:latin typeface="Calibri" panose="020F0502020204030204" pitchFamily="34" charset="0"/>
                <a:ea typeface="Consolas"/>
                <a:cs typeface="Calibri" panose="020F0502020204030204" pitchFamily="34" charset="0"/>
                <a:sym typeface="Consolas"/>
              </a:rPr>
              <a:t>2</a:t>
            </a:r>
            <a:r>
              <a:rPr lang="en" sz="2133" baseline="30000" dirty="0">
                <a:latin typeface="Calibri" panose="020F0502020204030204" pitchFamily="34" charset="0"/>
                <a:ea typeface="Consolas"/>
                <a:cs typeface="Calibri" panose="020F0502020204030204" pitchFamily="34" charset="0"/>
                <a:sym typeface="Consolas"/>
              </a:rPr>
              <a:t>16</a:t>
            </a:r>
            <a:endParaRPr sz="1600" dirty="0">
              <a:latin typeface="Calibri" panose="020F0502020204030204" pitchFamily="34" charset="0"/>
              <a:cs typeface="Calibri" panose="020F0502020204030204" pitchFamily="34" charset="0"/>
            </a:endParaRPr>
          </a:p>
        </p:txBody>
      </p:sp>
      <p:cxnSp>
        <p:nvCxnSpPr>
          <p:cNvPr id="1515" name="Google Shape;1515;p74"/>
          <p:cNvCxnSpPr>
            <a:cxnSpLocks/>
            <a:stCxn id="1514" idx="3"/>
          </p:cNvCxnSpPr>
          <p:nvPr/>
        </p:nvCxnSpPr>
        <p:spPr>
          <a:xfrm>
            <a:off x="7170969" y="4714864"/>
            <a:ext cx="831323" cy="451237"/>
          </a:xfrm>
          <a:prstGeom prst="straightConnector1">
            <a:avLst/>
          </a:prstGeom>
          <a:noFill/>
          <a:ln w="9525" cap="flat" cmpd="sng">
            <a:solidFill>
              <a:srgbClr val="666666"/>
            </a:solidFill>
            <a:prstDash val="solid"/>
            <a:round/>
            <a:headEnd type="none" w="med" len="med"/>
            <a:tailEnd type="triangle" w="med" len="med"/>
          </a:ln>
        </p:spPr>
      </p:cxnSp>
      <p:sp>
        <p:nvSpPr>
          <p:cNvPr id="42" name="Google Shape;1514;p74">
            <a:extLst>
              <a:ext uri="{FF2B5EF4-FFF2-40B4-BE49-F238E27FC236}">
                <a16:creationId xmlns:a16="http://schemas.microsoft.com/office/drawing/2014/main" id="{C4AC6221-36FA-46D7-877F-D99C97B0E38C}"/>
              </a:ext>
            </a:extLst>
          </p:cNvPr>
          <p:cNvSpPr txBox="1"/>
          <p:nvPr/>
        </p:nvSpPr>
        <p:spPr>
          <a:xfrm>
            <a:off x="4149891" y="4973003"/>
            <a:ext cx="3286671" cy="982432"/>
          </a:xfrm>
          <a:prstGeom prst="rect">
            <a:avLst/>
          </a:prstGeom>
          <a:noFill/>
          <a:ln>
            <a:noFill/>
          </a:ln>
        </p:spPr>
        <p:txBody>
          <a:bodyPr spcFirstLastPara="1" wrap="square" lIns="91425" tIns="91425" rIns="91425" bIns="91425" anchor="ctr" anchorCtr="0">
            <a:noAutofit/>
          </a:bodyPr>
          <a:lstStyle/>
          <a:p>
            <a:pPr algn="ctr"/>
            <a:r>
              <a:rPr lang="en-US" sz="2133" dirty="0">
                <a:latin typeface="Calibri" panose="020F0502020204030204" pitchFamily="34" charset="0"/>
                <a:ea typeface="Consolas"/>
                <a:cs typeface="Calibri" panose="020F0502020204030204" pitchFamily="34" charset="0"/>
                <a:sym typeface="Consolas"/>
              </a:rPr>
              <a:t>Number of atoms in the known universe is </a:t>
            </a:r>
            <a:r>
              <a:rPr lang="en" sz="1600" dirty="0">
                <a:latin typeface="Calibri" panose="020F0502020204030204" pitchFamily="34" charset="0"/>
                <a:ea typeface="Consolas"/>
                <a:cs typeface="Calibri" panose="020F0502020204030204" pitchFamily="34" charset="0"/>
                <a:sym typeface="Consolas"/>
              </a:rPr>
              <a:t>2</a:t>
            </a:r>
            <a:r>
              <a:rPr lang="en" sz="1600" baseline="30000" dirty="0">
                <a:latin typeface="Calibri" panose="020F0502020204030204" pitchFamily="34" charset="0"/>
                <a:ea typeface="Consolas"/>
                <a:cs typeface="Calibri" panose="020F0502020204030204" pitchFamily="34" charset="0"/>
                <a:sym typeface="Consolas"/>
              </a:rPr>
              <a:t>256</a:t>
            </a:r>
            <a:r>
              <a:rPr lang="en-US" sz="2133" dirty="0" err="1">
                <a:latin typeface="Calibri" panose="020F0502020204030204" pitchFamily="34" charset="0"/>
                <a:ea typeface="Consolas"/>
                <a:cs typeface="Calibri" panose="020F0502020204030204" pitchFamily="34" charset="0"/>
                <a:sym typeface="Consolas"/>
              </a:rPr>
              <a:t>ish</a:t>
            </a:r>
            <a:endParaRPr lang="en" sz="1400" dirty="0">
              <a:latin typeface="Calibri" panose="020F0502020204030204" pitchFamily="34" charset="0"/>
              <a:cs typeface="Calibri" panose="020F0502020204030204" pitchFamily="34" charset="0"/>
            </a:endParaRPr>
          </a:p>
        </p:txBody>
      </p:sp>
      <p:cxnSp>
        <p:nvCxnSpPr>
          <p:cNvPr id="43" name="Google Shape;1515;p74">
            <a:extLst>
              <a:ext uri="{FF2B5EF4-FFF2-40B4-BE49-F238E27FC236}">
                <a16:creationId xmlns:a16="http://schemas.microsoft.com/office/drawing/2014/main" id="{08A95271-7906-47C1-A49F-83ECF0CCE43F}"/>
              </a:ext>
            </a:extLst>
          </p:cNvPr>
          <p:cNvCxnSpPr>
            <a:cxnSpLocks/>
          </p:cNvCxnSpPr>
          <p:nvPr/>
        </p:nvCxnSpPr>
        <p:spPr>
          <a:xfrm flipV="1">
            <a:off x="7170970" y="5374717"/>
            <a:ext cx="701823" cy="121208"/>
          </a:xfrm>
          <a:prstGeom prst="straightConnector1">
            <a:avLst/>
          </a:prstGeom>
          <a:noFill/>
          <a:ln w="9525" cap="flat" cmpd="sng">
            <a:solidFill>
              <a:srgbClr val="666666"/>
            </a:solidFill>
            <a:prstDash val="solid"/>
            <a:round/>
            <a:headEnd type="none" w="med" len="med"/>
            <a:tailEnd type="triangle" w="med" len="med"/>
          </a:ln>
        </p:spPr>
      </p:cxnSp>
    </p:spTree>
    <p:extLst>
      <p:ext uri="{BB962C8B-B14F-4D97-AF65-F5344CB8AC3E}">
        <p14:creationId xmlns:p14="http://schemas.microsoft.com/office/powerpoint/2010/main" val="56423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A8A-04D8-B049-8A09-0CC5864BCC23}"/>
              </a:ext>
            </a:extLst>
          </p:cNvPr>
          <p:cNvSpPr>
            <a:spLocks noGrp="1"/>
          </p:cNvSpPr>
          <p:nvPr>
            <p:ph type="title"/>
          </p:nvPr>
        </p:nvSpPr>
        <p:spPr/>
        <p:txBody>
          <a:bodyPr/>
          <a:lstStyle/>
          <a:p>
            <a:r>
              <a:rPr lang="en-US" dirty="0"/>
              <a:t>WQU + Path Compression Runtime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5430A25-30C5-D946-BD5F-1827811D7B11}"/>
                  </a:ext>
                </a:extLst>
              </p:cNvPr>
              <p:cNvGraphicFramePr>
                <a:graphicFrameLocks noGrp="1"/>
              </p:cNvGraphicFramePr>
              <p:nvPr>
                <p:extLst>
                  <p:ext uri="{D42A27DB-BD31-4B8C-83A1-F6EECF244321}">
                    <p14:modId xmlns:p14="http://schemas.microsoft.com/office/powerpoint/2010/main" val="2536812267"/>
                  </p:ext>
                </p:extLst>
              </p:nvPr>
            </p:nvGraphicFramePr>
            <p:xfrm>
              <a:off x="838200" y="1980852"/>
              <a:ext cx="10259731" cy="1917300"/>
            </p:xfrm>
            <a:graphic>
              <a:graphicData uri="http://schemas.openxmlformats.org/drawingml/2006/table">
                <a:tbl>
                  <a:tblPr firstRow="1" bandRow="1">
                    <a:tableStyleId>{5C22544A-7EE6-4342-B048-85BDC9FD1C3A}</a:tableStyleId>
                  </a:tblPr>
                  <a:tblGrid>
                    <a:gridCol w="1628724">
                      <a:extLst>
                        <a:ext uri="{9D8B030D-6E8A-4147-A177-3AD203B41FA5}">
                          <a16:colId xmlns:a16="http://schemas.microsoft.com/office/drawing/2014/main" val="3828787023"/>
                        </a:ext>
                      </a:extLst>
                    </a:gridCol>
                    <a:gridCol w="1431304">
                      <a:extLst>
                        <a:ext uri="{9D8B030D-6E8A-4147-A177-3AD203B41FA5}">
                          <a16:colId xmlns:a16="http://schemas.microsoft.com/office/drawing/2014/main" val="482958947"/>
                        </a:ext>
                      </a:extLst>
                    </a:gridCol>
                    <a:gridCol w="1443642">
                      <a:extLst>
                        <a:ext uri="{9D8B030D-6E8A-4147-A177-3AD203B41FA5}">
                          <a16:colId xmlns:a16="http://schemas.microsoft.com/office/drawing/2014/main" val="3838617935"/>
                        </a:ext>
                      </a:extLst>
                    </a:gridCol>
                    <a:gridCol w="1455981">
                      <a:extLst>
                        <a:ext uri="{9D8B030D-6E8A-4147-A177-3AD203B41FA5}">
                          <a16:colId xmlns:a16="http://schemas.microsoft.com/office/drawing/2014/main" val="1443450752"/>
                        </a:ext>
                      </a:extLst>
                    </a:gridCol>
                    <a:gridCol w="2150040">
                      <a:extLst>
                        <a:ext uri="{9D8B030D-6E8A-4147-A177-3AD203B41FA5}">
                          <a16:colId xmlns:a16="http://schemas.microsoft.com/office/drawing/2014/main" val="4159570631"/>
                        </a:ext>
                      </a:extLst>
                    </a:gridCol>
                    <a:gridCol w="2150040">
                      <a:extLst>
                        <a:ext uri="{9D8B030D-6E8A-4147-A177-3AD203B41FA5}">
                          <a16:colId xmlns:a16="http://schemas.microsoft.com/office/drawing/2014/main" val="1509092"/>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51894081"/>
                      </a:ext>
                    </a:extLst>
                  </a:tr>
                  <a:tr h="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381907067"/>
                      </a:ext>
                    </a:extLst>
                  </a:tr>
                </a:tbl>
              </a:graphicData>
            </a:graphic>
          </p:graphicFrame>
        </mc:Choice>
        <mc:Fallback xmlns="">
          <p:graphicFrame>
            <p:nvGraphicFramePr>
              <p:cNvPr id="4" name="Table 3">
                <a:extLst>
                  <a:ext uri="{FF2B5EF4-FFF2-40B4-BE49-F238E27FC236}">
                    <a16:creationId xmlns:a16="http://schemas.microsoft.com/office/drawing/2014/main" id="{D5430A25-30C5-D946-BD5F-1827811D7B11}"/>
                  </a:ext>
                </a:extLst>
              </p:cNvPr>
              <p:cNvGraphicFramePr>
                <a:graphicFrameLocks noGrp="1"/>
              </p:cNvGraphicFramePr>
              <p:nvPr>
                <p:extLst>
                  <p:ext uri="{D42A27DB-BD31-4B8C-83A1-F6EECF244321}">
                    <p14:modId xmlns:p14="http://schemas.microsoft.com/office/powerpoint/2010/main" val="2536812267"/>
                  </p:ext>
                </p:extLst>
              </p:nvPr>
            </p:nvGraphicFramePr>
            <p:xfrm>
              <a:off x="838200" y="1980852"/>
              <a:ext cx="10259731" cy="1917300"/>
            </p:xfrm>
            <a:graphic>
              <a:graphicData uri="http://schemas.openxmlformats.org/drawingml/2006/table">
                <a:tbl>
                  <a:tblPr firstRow="1" bandRow="1">
                    <a:tableStyleId>{5C22544A-7EE6-4342-B048-85BDC9FD1C3A}</a:tableStyleId>
                  </a:tblPr>
                  <a:tblGrid>
                    <a:gridCol w="1628724">
                      <a:extLst>
                        <a:ext uri="{9D8B030D-6E8A-4147-A177-3AD203B41FA5}">
                          <a16:colId xmlns:a16="http://schemas.microsoft.com/office/drawing/2014/main" val="3828787023"/>
                        </a:ext>
                      </a:extLst>
                    </a:gridCol>
                    <a:gridCol w="1431304">
                      <a:extLst>
                        <a:ext uri="{9D8B030D-6E8A-4147-A177-3AD203B41FA5}">
                          <a16:colId xmlns:a16="http://schemas.microsoft.com/office/drawing/2014/main" val="482958947"/>
                        </a:ext>
                      </a:extLst>
                    </a:gridCol>
                    <a:gridCol w="1443642">
                      <a:extLst>
                        <a:ext uri="{9D8B030D-6E8A-4147-A177-3AD203B41FA5}">
                          <a16:colId xmlns:a16="http://schemas.microsoft.com/office/drawing/2014/main" val="3838617935"/>
                        </a:ext>
                      </a:extLst>
                    </a:gridCol>
                    <a:gridCol w="1455981">
                      <a:extLst>
                        <a:ext uri="{9D8B030D-6E8A-4147-A177-3AD203B41FA5}">
                          <a16:colId xmlns:a16="http://schemas.microsoft.com/office/drawing/2014/main" val="1443450752"/>
                        </a:ext>
                      </a:extLst>
                    </a:gridCol>
                    <a:gridCol w="2150040">
                      <a:extLst>
                        <a:ext uri="{9D8B030D-6E8A-4147-A177-3AD203B41FA5}">
                          <a16:colId xmlns:a16="http://schemas.microsoft.com/office/drawing/2014/main" val="4159570631"/>
                        </a:ext>
                      </a:extLst>
                    </a:gridCol>
                    <a:gridCol w="2150040">
                      <a:extLst>
                        <a:ext uri="{9D8B030D-6E8A-4147-A177-3AD203B41FA5}">
                          <a16:colId xmlns:a16="http://schemas.microsoft.com/office/drawing/2014/main" val="1509092"/>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endParaRPr lang="en-US"/>
                        </a:p>
                      </a:txBody>
                      <a:tcPr>
                        <a:blipFill>
                          <a:blip r:embed="rId3"/>
                          <a:stretch>
                            <a:fillRect l="-114159" t="-103571" r="-503540" b="-342857"/>
                          </a:stretch>
                        </a:blipFill>
                      </a:tcPr>
                    </a:tc>
                    <a:tc>
                      <a:txBody>
                        <a:bodyPr/>
                        <a:lstStyle/>
                        <a:p>
                          <a:endParaRPr lang="en-US"/>
                        </a:p>
                      </a:txBody>
                      <a:tcPr>
                        <a:blipFill>
                          <a:blip r:embed="rId3"/>
                          <a:stretch>
                            <a:fillRect l="-212281" t="-103571" r="-399123" b="-342857"/>
                          </a:stretch>
                        </a:blipFill>
                      </a:tcPr>
                    </a:tc>
                    <a:tc>
                      <a:txBody>
                        <a:bodyPr/>
                        <a:lstStyle/>
                        <a:p>
                          <a:endParaRPr lang="en-US"/>
                        </a:p>
                      </a:txBody>
                      <a:tcPr>
                        <a:blipFill>
                          <a:blip r:embed="rId3"/>
                          <a:stretch>
                            <a:fillRect l="-312281" t="-103571" r="-299123" b="-342857"/>
                          </a:stretch>
                        </a:blipFill>
                      </a:tcPr>
                    </a:tc>
                    <a:tc>
                      <a:txBody>
                        <a:bodyPr/>
                        <a:lstStyle/>
                        <a:p>
                          <a:endParaRPr lang="en-US"/>
                        </a:p>
                      </a:txBody>
                      <a:tcPr>
                        <a:blipFill>
                          <a:blip r:embed="rId3"/>
                          <a:stretch>
                            <a:fillRect l="-276471" t="-103571" r="-100588" b="-342857"/>
                          </a:stretch>
                        </a:blipFill>
                      </a:tcPr>
                    </a:tc>
                    <a:tc>
                      <a:txBody>
                        <a:bodyPr/>
                        <a:lstStyle/>
                        <a:p>
                          <a:endParaRPr lang="en-US"/>
                        </a:p>
                      </a:txBody>
                      <a:tcPr>
                        <a:blipFill>
                          <a:blip r:embed="rId3"/>
                          <a:stretch>
                            <a:fillRect l="-378698" t="-103571" r="-1183" b="-342857"/>
                          </a:stretch>
                        </a:blipFill>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endParaRPr lang="en-US"/>
                        </a:p>
                      </a:txBody>
                      <a:tcPr>
                        <a:blipFill>
                          <a:blip r:embed="rId3"/>
                          <a:stretch>
                            <a:fillRect l="-114159" t="-196552" r="-503540" b="-231034"/>
                          </a:stretch>
                        </a:blipFill>
                      </a:tcPr>
                    </a:tc>
                    <a:tc>
                      <a:txBody>
                        <a:bodyPr/>
                        <a:lstStyle/>
                        <a:p>
                          <a:endParaRPr lang="en-US"/>
                        </a:p>
                      </a:txBody>
                      <a:tcPr>
                        <a:blipFill>
                          <a:blip r:embed="rId3"/>
                          <a:stretch>
                            <a:fillRect l="-212281" t="-196552" r="-399123" b="-231034"/>
                          </a:stretch>
                        </a:blipFill>
                      </a:tcPr>
                    </a:tc>
                    <a:tc>
                      <a:txBody>
                        <a:bodyPr/>
                        <a:lstStyle/>
                        <a:p>
                          <a:endParaRPr lang="en-US"/>
                        </a:p>
                      </a:txBody>
                      <a:tcPr>
                        <a:blipFill>
                          <a:blip r:embed="rId3"/>
                          <a:stretch>
                            <a:fillRect l="-312281" t="-196552" r="-299123" b="-231034"/>
                          </a:stretch>
                        </a:blipFill>
                      </a:tcPr>
                    </a:tc>
                    <a:tc>
                      <a:txBody>
                        <a:bodyPr/>
                        <a:lstStyle/>
                        <a:p>
                          <a:endParaRPr lang="en-US"/>
                        </a:p>
                      </a:txBody>
                      <a:tcPr>
                        <a:blipFill>
                          <a:blip r:embed="rId3"/>
                          <a:stretch>
                            <a:fillRect l="-276471" t="-196552" r="-100588" b="-231034"/>
                          </a:stretch>
                        </a:blipFill>
                      </a:tcPr>
                    </a:tc>
                    <a:tc>
                      <a:txBody>
                        <a:bodyPr/>
                        <a:lstStyle/>
                        <a:p>
                          <a:endParaRPr lang="en-US"/>
                        </a:p>
                      </a:txBody>
                      <a:tcPr>
                        <a:blipFill>
                          <a:blip r:embed="rId3"/>
                          <a:stretch>
                            <a:fillRect l="-378698" t="-196552" r="-1183" b="-231034"/>
                          </a:stretch>
                        </a:blipFill>
                      </a:tcPr>
                    </a:tc>
                    <a:extLst>
                      <a:ext uri="{0D108BD9-81ED-4DB2-BD59-A6C34878D82A}">
                        <a16:rowId xmlns:a16="http://schemas.microsoft.com/office/drawing/2014/main" val="251894081"/>
                      </a:ext>
                    </a:extLst>
                  </a:tr>
                  <a:tr h="47244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endParaRPr lang="en-US"/>
                        </a:p>
                      </a:txBody>
                      <a:tcPr anchor="ctr">
                        <a:blipFill>
                          <a:blip r:embed="rId3"/>
                          <a:stretch>
                            <a:fillRect l="-114159" t="-232432" r="-503540" b="-81081"/>
                          </a:stretch>
                        </a:blipFill>
                      </a:tcPr>
                    </a:tc>
                    <a:tc>
                      <a:txBody>
                        <a:bodyPr/>
                        <a:lstStyle/>
                        <a:p>
                          <a:endParaRPr lang="en-US"/>
                        </a:p>
                      </a:txBody>
                      <a:tcPr anchor="ctr">
                        <a:blipFill>
                          <a:blip r:embed="rId3"/>
                          <a:stretch>
                            <a:fillRect l="-212281" t="-232432" r="-399123" b="-81081"/>
                          </a:stretch>
                        </a:blipFill>
                      </a:tcPr>
                    </a:tc>
                    <a:tc>
                      <a:txBody>
                        <a:bodyPr/>
                        <a:lstStyle/>
                        <a:p>
                          <a:endParaRPr lang="en-US"/>
                        </a:p>
                      </a:txBody>
                      <a:tcPr anchor="ctr">
                        <a:blipFill>
                          <a:blip r:embed="rId3"/>
                          <a:stretch>
                            <a:fillRect l="-312281" t="-232432" r="-299123" b="-81081"/>
                          </a:stretch>
                        </a:blipFill>
                      </a:tcPr>
                    </a:tc>
                    <a:tc>
                      <a:txBody>
                        <a:bodyPr/>
                        <a:lstStyle/>
                        <a:p>
                          <a:endParaRPr lang="en-US"/>
                        </a:p>
                      </a:txBody>
                      <a:tcPr anchor="ctr">
                        <a:blipFill>
                          <a:blip r:embed="rId3"/>
                          <a:stretch>
                            <a:fillRect l="-276471" t="-232432" r="-100588" b="-81081"/>
                          </a:stretch>
                        </a:blipFill>
                      </a:tcPr>
                    </a:tc>
                    <a:tc>
                      <a:txBody>
                        <a:bodyPr/>
                        <a:lstStyle/>
                        <a:p>
                          <a:endParaRPr lang="en-US"/>
                        </a:p>
                      </a:txBody>
                      <a:tcPr anchor="ctr">
                        <a:blipFill>
                          <a:blip r:embed="rId3"/>
                          <a:stretch>
                            <a:fillRect l="-378698" t="-232432" r="-1183" b="-81081"/>
                          </a:stretch>
                        </a:blipFill>
                      </a:tcP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endParaRPr lang="en-US"/>
                        </a:p>
                      </a:txBody>
                      <a:tcPr>
                        <a:blipFill>
                          <a:blip r:embed="rId3"/>
                          <a:stretch>
                            <a:fillRect l="-114159" t="-424138" r="-503540" b="-3448"/>
                          </a:stretch>
                        </a:blipFill>
                      </a:tcPr>
                    </a:tc>
                    <a:tc>
                      <a:txBody>
                        <a:bodyPr/>
                        <a:lstStyle/>
                        <a:p>
                          <a:endParaRPr lang="en-US"/>
                        </a:p>
                      </a:txBody>
                      <a:tcPr>
                        <a:blipFill>
                          <a:blip r:embed="rId3"/>
                          <a:stretch>
                            <a:fillRect l="-212281" t="-424138" r="-399123" b="-3448"/>
                          </a:stretch>
                        </a:blipFill>
                      </a:tcPr>
                    </a:tc>
                    <a:tc>
                      <a:txBody>
                        <a:bodyPr/>
                        <a:lstStyle/>
                        <a:p>
                          <a:endParaRPr lang="en-US"/>
                        </a:p>
                      </a:txBody>
                      <a:tcPr>
                        <a:blipFill>
                          <a:blip r:embed="rId3"/>
                          <a:stretch>
                            <a:fillRect l="-312281" t="-424138" r="-299123" b="-3448"/>
                          </a:stretch>
                        </a:blipFill>
                      </a:tcPr>
                    </a:tc>
                    <a:tc>
                      <a:txBody>
                        <a:bodyPr/>
                        <a:lstStyle/>
                        <a:p>
                          <a:endParaRPr lang="en-US"/>
                        </a:p>
                      </a:txBody>
                      <a:tcPr>
                        <a:blipFill>
                          <a:blip r:embed="rId3"/>
                          <a:stretch>
                            <a:fillRect l="-276471" t="-424138" r="-100588" b="-3448"/>
                          </a:stretch>
                        </a:blipFill>
                      </a:tcPr>
                    </a:tc>
                    <a:tc>
                      <a:txBody>
                        <a:bodyPr/>
                        <a:lstStyle/>
                        <a:p>
                          <a:endParaRPr lang="en-US"/>
                        </a:p>
                      </a:txBody>
                      <a:tcPr>
                        <a:blipFill>
                          <a:blip r:embed="rId3"/>
                          <a:stretch>
                            <a:fillRect l="-378698" t="-424138" r="-1183" b="-3448"/>
                          </a:stretch>
                        </a:blipFill>
                      </a:tcPr>
                    </a:tc>
                    <a:extLst>
                      <a:ext uri="{0D108BD9-81ED-4DB2-BD59-A6C34878D82A}">
                        <a16:rowId xmlns:a16="http://schemas.microsoft.com/office/drawing/2014/main" val="2381907067"/>
                      </a:ext>
                    </a:extLst>
                  </a:tr>
                </a:tbl>
              </a:graphicData>
            </a:graphic>
          </p:graphicFrame>
        </mc:Fallback>
      </mc:AlternateContent>
      <p:sp>
        <p:nvSpPr>
          <p:cNvPr id="8" name="TextBox 7">
            <a:extLst>
              <a:ext uri="{FF2B5EF4-FFF2-40B4-BE49-F238E27FC236}">
                <a16:creationId xmlns:a16="http://schemas.microsoft.com/office/drawing/2014/main" id="{B6618E3E-99B9-D149-9D45-B0AA8802EFD0}"/>
              </a:ext>
            </a:extLst>
          </p:cNvPr>
          <p:cNvSpPr txBox="1"/>
          <p:nvPr/>
        </p:nvSpPr>
        <p:spPr>
          <a:xfrm>
            <a:off x="838200" y="1403624"/>
            <a:ext cx="2451312" cy="400110"/>
          </a:xfrm>
          <a:prstGeom prst="rect">
            <a:avLst/>
          </a:prstGeom>
          <a:noFill/>
        </p:spPr>
        <p:txBody>
          <a:bodyPr wrap="none" rtlCol="0">
            <a:spAutoFit/>
          </a:bodyPr>
          <a:lstStyle/>
          <a:p>
            <a:r>
              <a:rPr lang="en-US" sz="2000" b="1" dirty="0"/>
              <a:t>In-Practice Runtimes:</a:t>
            </a:r>
          </a:p>
        </p:txBody>
      </p:sp>
      <p:sp>
        <p:nvSpPr>
          <p:cNvPr id="9" name="Content Placeholder 2">
            <a:extLst>
              <a:ext uri="{FF2B5EF4-FFF2-40B4-BE49-F238E27FC236}">
                <a16:creationId xmlns:a16="http://schemas.microsoft.com/office/drawing/2014/main" id="{643D8A2B-A859-594E-ABA6-18DFFD89A241}"/>
              </a:ext>
            </a:extLst>
          </p:cNvPr>
          <p:cNvSpPr>
            <a:spLocks noGrp="1"/>
          </p:cNvSpPr>
          <p:nvPr>
            <p:ph idx="1"/>
          </p:nvPr>
        </p:nvSpPr>
        <p:spPr>
          <a:xfrm>
            <a:off x="838200" y="4659804"/>
            <a:ext cx="7795661" cy="1917300"/>
          </a:xfrm>
        </p:spPr>
        <p:txBody>
          <a:bodyPr>
            <a:normAutofit lnSpcReduction="10000"/>
          </a:bodyPr>
          <a:lstStyle/>
          <a:p>
            <a:r>
              <a:rPr lang="en-US" dirty="0"/>
              <a:t>And if log* n &lt;= 5 for any reasonable input…</a:t>
            </a:r>
          </a:p>
          <a:p>
            <a:pPr lvl="1"/>
            <a:r>
              <a:rPr lang="en-US" dirty="0"/>
              <a:t>We’ve just witnessed an incredible feat of data structure engineering: every operation is constant!?*</a:t>
            </a:r>
          </a:p>
          <a:p>
            <a:pPr lvl="1"/>
            <a:r>
              <a:rPr lang="en-US" dirty="0"/>
              <a:t>*Caveat: </a:t>
            </a:r>
            <a:r>
              <a:rPr lang="en-US" i="1" dirty="0"/>
              <a:t>amortized</a:t>
            </a:r>
            <a:r>
              <a:rPr lang="en-US" dirty="0"/>
              <a:t> constant, in the “in-practice” case; still logarithmic in the worst case!</a:t>
            </a:r>
          </a:p>
          <a:p>
            <a:endParaRPr lang="en-US" dirty="0"/>
          </a:p>
        </p:txBody>
      </p:sp>
      <p:pic>
        <p:nvPicPr>
          <p:cNvPr id="10" name="Picture 9">
            <a:extLst>
              <a:ext uri="{FF2B5EF4-FFF2-40B4-BE49-F238E27FC236}">
                <a16:creationId xmlns:a16="http://schemas.microsoft.com/office/drawing/2014/main" id="{7E6F35CE-9862-F743-A59A-2FD7842D8EE4}"/>
              </a:ext>
            </a:extLst>
          </p:cNvPr>
          <p:cNvPicPr>
            <a:picLocks noChangeAspect="1"/>
          </p:cNvPicPr>
          <p:nvPr/>
        </p:nvPicPr>
        <p:blipFill>
          <a:blip r:embed="rId4"/>
          <a:stretch>
            <a:fillRect/>
          </a:stretch>
        </p:blipFill>
        <p:spPr>
          <a:xfrm>
            <a:off x="8754578" y="4567919"/>
            <a:ext cx="3315502" cy="2179390"/>
          </a:xfrm>
          <a:prstGeom prst="rect">
            <a:avLst/>
          </a:prstGeom>
        </p:spPr>
      </p:pic>
    </p:spTree>
    <p:extLst>
      <p:ext uri="{BB962C8B-B14F-4D97-AF65-F5344CB8AC3E}">
        <p14:creationId xmlns:p14="http://schemas.microsoft.com/office/powerpoint/2010/main" val="23120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0"/>
                                        <p:tgtEl>
                                          <p:spTgt spid="10"/>
                                        </p:tgtEl>
                                      </p:cBhvr>
                                    </p:animEffect>
                                    <p:anim calcmode="lin" valueType="num">
                                      <p:cBhvr>
                                        <p:cTn id="14" dur="3000" fill="hold"/>
                                        <p:tgtEl>
                                          <p:spTgt spid="10"/>
                                        </p:tgtEl>
                                        <p:attrNameLst>
                                          <p:attrName>ppt_x</p:attrName>
                                        </p:attrNameLst>
                                      </p:cBhvr>
                                      <p:tavLst>
                                        <p:tav tm="0">
                                          <p:val>
                                            <p:strVal val="#ppt_x"/>
                                          </p:val>
                                        </p:tav>
                                        <p:tav tm="100000">
                                          <p:val>
                                            <p:strVal val="#ppt_x"/>
                                          </p:val>
                                        </p:tav>
                                      </p:tavLst>
                                    </p:anim>
                                    <p:anim calcmode="lin" valueType="num">
                                      <p:cBhvr>
                                        <p:cTn id="15"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A8A-04D8-B049-8A09-0CC5864BCC23}"/>
              </a:ext>
            </a:extLst>
          </p:cNvPr>
          <p:cNvSpPr>
            <a:spLocks noGrp="1"/>
          </p:cNvSpPr>
          <p:nvPr>
            <p:ph type="title"/>
          </p:nvPr>
        </p:nvSpPr>
        <p:spPr/>
        <p:txBody>
          <a:bodyPr/>
          <a:lstStyle/>
          <a:p>
            <a:r>
              <a:rPr lang="en-US"/>
              <a:t>Disjoint </a:t>
            </a:r>
            <a:r>
              <a:rPr lang="en-US" dirty="0"/>
              <a:t>Sets Implementation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5430A25-30C5-D946-BD5F-1827811D7B11}"/>
                  </a:ext>
                </a:extLst>
              </p:cNvPr>
              <p:cNvGraphicFramePr>
                <a:graphicFrameLocks noGrp="1"/>
              </p:cNvGraphicFramePr>
              <p:nvPr/>
            </p:nvGraphicFramePr>
            <p:xfrm>
              <a:off x="838200" y="1980852"/>
              <a:ext cx="10259731" cy="1917300"/>
            </p:xfrm>
            <a:graphic>
              <a:graphicData uri="http://schemas.openxmlformats.org/drawingml/2006/table">
                <a:tbl>
                  <a:tblPr firstRow="1" bandRow="1">
                    <a:tableStyleId>{5C22544A-7EE6-4342-B048-85BDC9FD1C3A}</a:tableStyleId>
                  </a:tblPr>
                  <a:tblGrid>
                    <a:gridCol w="1628724">
                      <a:extLst>
                        <a:ext uri="{9D8B030D-6E8A-4147-A177-3AD203B41FA5}">
                          <a16:colId xmlns:a16="http://schemas.microsoft.com/office/drawing/2014/main" val="3828787023"/>
                        </a:ext>
                      </a:extLst>
                    </a:gridCol>
                    <a:gridCol w="1431304">
                      <a:extLst>
                        <a:ext uri="{9D8B030D-6E8A-4147-A177-3AD203B41FA5}">
                          <a16:colId xmlns:a16="http://schemas.microsoft.com/office/drawing/2014/main" val="482958947"/>
                        </a:ext>
                      </a:extLst>
                    </a:gridCol>
                    <a:gridCol w="1443642">
                      <a:extLst>
                        <a:ext uri="{9D8B030D-6E8A-4147-A177-3AD203B41FA5}">
                          <a16:colId xmlns:a16="http://schemas.microsoft.com/office/drawing/2014/main" val="3838617935"/>
                        </a:ext>
                      </a:extLst>
                    </a:gridCol>
                    <a:gridCol w="1455981">
                      <a:extLst>
                        <a:ext uri="{9D8B030D-6E8A-4147-A177-3AD203B41FA5}">
                          <a16:colId xmlns:a16="http://schemas.microsoft.com/office/drawing/2014/main" val="1443450752"/>
                        </a:ext>
                      </a:extLst>
                    </a:gridCol>
                    <a:gridCol w="2150040">
                      <a:extLst>
                        <a:ext uri="{9D8B030D-6E8A-4147-A177-3AD203B41FA5}">
                          <a16:colId xmlns:a16="http://schemas.microsoft.com/office/drawing/2014/main" val="4159570631"/>
                        </a:ext>
                      </a:extLst>
                    </a:gridCol>
                    <a:gridCol w="2150040">
                      <a:extLst>
                        <a:ext uri="{9D8B030D-6E8A-4147-A177-3AD203B41FA5}">
                          <a16:colId xmlns:a16="http://schemas.microsoft.com/office/drawing/2014/main" val="1509092"/>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51894081"/>
                      </a:ext>
                    </a:extLst>
                  </a:tr>
                  <a:tr h="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381907067"/>
                      </a:ext>
                    </a:extLst>
                  </a:tr>
                </a:tbl>
              </a:graphicData>
            </a:graphic>
          </p:graphicFrame>
        </mc:Choice>
        <mc:Fallback xmlns="">
          <p:graphicFrame>
            <p:nvGraphicFramePr>
              <p:cNvPr id="4" name="Table 3">
                <a:extLst>
                  <a:ext uri="{FF2B5EF4-FFF2-40B4-BE49-F238E27FC236}">
                    <a16:creationId xmlns:a16="http://schemas.microsoft.com/office/drawing/2014/main" id="{D5430A25-30C5-D946-BD5F-1827811D7B11}"/>
                  </a:ext>
                </a:extLst>
              </p:cNvPr>
              <p:cNvGraphicFramePr>
                <a:graphicFrameLocks noGrp="1"/>
              </p:cNvGraphicFramePr>
              <p:nvPr>
                <p:extLst>
                  <p:ext uri="{D42A27DB-BD31-4B8C-83A1-F6EECF244321}">
                    <p14:modId xmlns:p14="http://schemas.microsoft.com/office/powerpoint/2010/main" val="2536812267"/>
                  </p:ext>
                </p:extLst>
              </p:nvPr>
            </p:nvGraphicFramePr>
            <p:xfrm>
              <a:off x="838200" y="1980852"/>
              <a:ext cx="10259731" cy="1917300"/>
            </p:xfrm>
            <a:graphic>
              <a:graphicData uri="http://schemas.openxmlformats.org/drawingml/2006/table">
                <a:tbl>
                  <a:tblPr firstRow="1" bandRow="1">
                    <a:tableStyleId>{5C22544A-7EE6-4342-B048-85BDC9FD1C3A}</a:tableStyleId>
                  </a:tblPr>
                  <a:tblGrid>
                    <a:gridCol w="1628724">
                      <a:extLst>
                        <a:ext uri="{9D8B030D-6E8A-4147-A177-3AD203B41FA5}">
                          <a16:colId xmlns:a16="http://schemas.microsoft.com/office/drawing/2014/main" val="3828787023"/>
                        </a:ext>
                      </a:extLst>
                    </a:gridCol>
                    <a:gridCol w="1431304">
                      <a:extLst>
                        <a:ext uri="{9D8B030D-6E8A-4147-A177-3AD203B41FA5}">
                          <a16:colId xmlns:a16="http://schemas.microsoft.com/office/drawing/2014/main" val="482958947"/>
                        </a:ext>
                      </a:extLst>
                    </a:gridCol>
                    <a:gridCol w="1443642">
                      <a:extLst>
                        <a:ext uri="{9D8B030D-6E8A-4147-A177-3AD203B41FA5}">
                          <a16:colId xmlns:a16="http://schemas.microsoft.com/office/drawing/2014/main" val="3838617935"/>
                        </a:ext>
                      </a:extLst>
                    </a:gridCol>
                    <a:gridCol w="1455981">
                      <a:extLst>
                        <a:ext uri="{9D8B030D-6E8A-4147-A177-3AD203B41FA5}">
                          <a16:colId xmlns:a16="http://schemas.microsoft.com/office/drawing/2014/main" val="1443450752"/>
                        </a:ext>
                      </a:extLst>
                    </a:gridCol>
                    <a:gridCol w="2150040">
                      <a:extLst>
                        <a:ext uri="{9D8B030D-6E8A-4147-A177-3AD203B41FA5}">
                          <a16:colId xmlns:a16="http://schemas.microsoft.com/office/drawing/2014/main" val="4159570631"/>
                        </a:ext>
                      </a:extLst>
                    </a:gridCol>
                    <a:gridCol w="2150040">
                      <a:extLst>
                        <a:ext uri="{9D8B030D-6E8A-4147-A177-3AD203B41FA5}">
                          <a16:colId xmlns:a16="http://schemas.microsoft.com/office/drawing/2014/main" val="1509092"/>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endParaRPr lang="en-US"/>
                        </a:p>
                      </a:txBody>
                      <a:tcPr>
                        <a:blipFill>
                          <a:blip r:embed="rId3"/>
                          <a:stretch>
                            <a:fillRect l="-114159" t="-103571" r="-503540" b="-342857"/>
                          </a:stretch>
                        </a:blipFill>
                      </a:tcPr>
                    </a:tc>
                    <a:tc>
                      <a:txBody>
                        <a:bodyPr/>
                        <a:lstStyle/>
                        <a:p>
                          <a:endParaRPr lang="en-US"/>
                        </a:p>
                      </a:txBody>
                      <a:tcPr>
                        <a:blipFill>
                          <a:blip r:embed="rId3"/>
                          <a:stretch>
                            <a:fillRect l="-212281" t="-103571" r="-399123" b="-342857"/>
                          </a:stretch>
                        </a:blipFill>
                      </a:tcPr>
                    </a:tc>
                    <a:tc>
                      <a:txBody>
                        <a:bodyPr/>
                        <a:lstStyle/>
                        <a:p>
                          <a:endParaRPr lang="en-US"/>
                        </a:p>
                      </a:txBody>
                      <a:tcPr>
                        <a:blipFill>
                          <a:blip r:embed="rId3"/>
                          <a:stretch>
                            <a:fillRect l="-312281" t="-103571" r="-299123" b="-342857"/>
                          </a:stretch>
                        </a:blipFill>
                      </a:tcPr>
                    </a:tc>
                    <a:tc>
                      <a:txBody>
                        <a:bodyPr/>
                        <a:lstStyle/>
                        <a:p>
                          <a:endParaRPr lang="en-US"/>
                        </a:p>
                      </a:txBody>
                      <a:tcPr>
                        <a:blipFill>
                          <a:blip r:embed="rId3"/>
                          <a:stretch>
                            <a:fillRect l="-276471" t="-103571" r="-100588" b="-342857"/>
                          </a:stretch>
                        </a:blipFill>
                      </a:tcPr>
                    </a:tc>
                    <a:tc>
                      <a:txBody>
                        <a:bodyPr/>
                        <a:lstStyle/>
                        <a:p>
                          <a:endParaRPr lang="en-US"/>
                        </a:p>
                      </a:txBody>
                      <a:tcPr>
                        <a:blipFill>
                          <a:blip r:embed="rId3"/>
                          <a:stretch>
                            <a:fillRect l="-378698" t="-103571" r="-1183" b="-342857"/>
                          </a:stretch>
                        </a:blipFill>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endParaRPr lang="en-US"/>
                        </a:p>
                      </a:txBody>
                      <a:tcPr>
                        <a:blipFill>
                          <a:blip r:embed="rId3"/>
                          <a:stretch>
                            <a:fillRect l="-114159" t="-196552" r="-503540" b="-231034"/>
                          </a:stretch>
                        </a:blipFill>
                      </a:tcPr>
                    </a:tc>
                    <a:tc>
                      <a:txBody>
                        <a:bodyPr/>
                        <a:lstStyle/>
                        <a:p>
                          <a:endParaRPr lang="en-US"/>
                        </a:p>
                      </a:txBody>
                      <a:tcPr>
                        <a:blipFill>
                          <a:blip r:embed="rId3"/>
                          <a:stretch>
                            <a:fillRect l="-212281" t="-196552" r="-399123" b="-231034"/>
                          </a:stretch>
                        </a:blipFill>
                      </a:tcPr>
                    </a:tc>
                    <a:tc>
                      <a:txBody>
                        <a:bodyPr/>
                        <a:lstStyle/>
                        <a:p>
                          <a:endParaRPr lang="en-US"/>
                        </a:p>
                      </a:txBody>
                      <a:tcPr>
                        <a:blipFill>
                          <a:blip r:embed="rId3"/>
                          <a:stretch>
                            <a:fillRect l="-312281" t="-196552" r="-299123" b="-231034"/>
                          </a:stretch>
                        </a:blipFill>
                      </a:tcPr>
                    </a:tc>
                    <a:tc>
                      <a:txBody>
                        <a:bodyPr/>
                        <a:lstStyle/>
                        <a:p>
                          <a:endParaRPr lang="en-US"/>
                        </a:p>
                      </a:txBody>
                      <a:tcPr>
                        <a:blipFill>
                          <a:blip r:embed="rId3"/>
                          <a:stretch>
                            <a:fillRect l="-276471" t="-196552" r="-100588" b="-231034"/>
                          </a:stretch>
                        </a:blipFill>
                      </a:tcPr>
                    </a:tc>
                    <a:tc>
                      <a:txBody>
                        <a:bodyPr/>
                        <a:lstStyle/>
                        <a:p>
                          <a:endParaRPr lang="en-US"/>
                        </a:p>
                      </a:txBody>
                      <a:tcPr>
                        <a:blipFill>
                          <a:blip r:embed="rId3"/>
                          <a:stretch>
                            <a:fillRect l="-378698" t="-196552" r="-1183" b="-231034"/>
                          </a:stretch>
                        </a:blipFill>
                      </a:tcPr>
                    </a:tc>
                    <a:extLst>
                      <a:ext uri="{0D108BD9-81ED-4DB2-BD59-A6C34878D82A}">
                        <a16:rowId xmlns:a16="http://schemas.microsoft.com/office/drawing/2014/main" val="251894081"/>
                      </a:ext>
                    </a:extLst>
                  </a:tr>
                  <a:tr h="47244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endParaRPr lang="en-US"/>
                        </a:p>
                      </a:txBody>
                      <a:tcPr anchor="ctr">
                        <a:blipFill>
                          <a:blip r:embed="rId3"/>
                          <a:stretch>
                            <a:fillRect l="-114159" t="-232432" r="-503540" b="-81081"/>
                          </a:stretch>
                        </a:blipFill>
                      </a:tcPr>
                    </a:tc>
                    <a:tc>
                      <a:txBody>
                        <a:bodyPr/>
                        <a:lstStyle/>
                        <a:p>
                          <a:endParaRPr lang="en-US"/>
                        </a:p>
                      </a:txBody>
                      <a:tcPr anchor="ctr">
                        <a:blipFill>
                          <a:blip r:embed="rId3"/>
                          <a:stretch>
                            <a:fillRect l="-212281" t="-232432" r="-399123" b="-81081"/>
                          </a:stretch>
                        </a:blipFill>
                      </a:tcPr>
                    </a:tc>
                    <a:tc>
                      <a:txBody>
                        <a:bodyPr/>
                        <a:lstStyle/>
                        <a:p>
                          <a:endParaRPr lang="en-US"/>
                        </a:p>
                      </a:txBody>
                      <a:tcPr anchor="ctr">
                        <a:blipFill>
                          <a:blip r:embed="rId3"/>
                          <a:stretch>
                            <a:fillRect l="-312281" t="-232432" r="-299123" b="-81081"/>
                          </a:stretch>
                        </a:blipFill>
                      </a:tcPr>
                    </a:tc>
                    <a:tc>
                      <a:txBody>
                        <a:bodyPr/>
                        <a:lstStyle/>
                        <a:p>
                          <a:endParaRPr lang="en-US"/>
                        </a:p>
                      </a:txBody>
                      <a:tcPr anchor="ctr">
                        <a:blipFill>
                          <a:blip r:embed="rId3"/>
                          <a:stretch>
                            <a:fillRect l="-276471" t="-232432" r="-100588" b="-81081"/>
                          </a:stretch>
                        </a:blipFill>
                      </a:tcPr>
                    </a:tc>
                    <a:tc>
                      <a:txBody>
                        <a:bodyPr/>
                        <a:lstStyle/>
                        <a:p>
                          <a:endParaRPr lang="en-US"/>
                        </a:p>
                      </a:txBody>
                      <a:tcPr anchor="ctr">
                        <a:blipFill>
                          <a:blip r:embed="rId3"/>
                          <a:stretch>
                            <a:fillRect l="-378698" t="-232432" r="-1183" b="-81081"/>
                          </a:stretch>
                        </a:blipFill>
                      </a:tcP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endParaRPr lang="en-US"/>
                        </a:p>
                      </a:txBody>
                      <a:tcPr>
                        <a:blipFill>
                          <a:blip r:embed="rId3"/>
                          <a:stretch>
                            <a:fillRect l="-114159" t="-424138" r="-503540" b="-3448"/>
                          </a:stretch>
                        </a:blipFill>
                      </a:tcPr>
                    </a:tc>
                    <a:tc>
                      <a:txBody>
                        <a:bodyPr/>
                        <a:lstStyle/>
                        <a:p>
                          <a:endParaRPr lang="en-US"/>
                        </a:p>
                      </a:txBody>
                      <a:tcPr>
                        <a:blipFill>
                          <a:blip r:embed="rId3"/>
                          <a:stretch>
                            <a:fillRect l="-212281" t="-424138" r="-399123" b="-3448"/>
                          </a:stretch>
                        </a:blipFill>
                      </a:tcPr>
                    </a:tc>
                    <a:tc>
                      <a:txBody>
                        <a:bodyPr/>
                        <a:lstStyle/>
                        <a:p>
                          <a:endParaRPr lang="en-US"/>
                        </a:p>
                      </a:txBody>
                      <a:tcPr>
                        <a:blipFill>
                          <a:blip r:embed="rId3"/>
                          <a:stretch>
                            <a:fillRect l="-312281" t="-424138" r="-299123" b="-3448"/>
                          </a:stretch>
                        </a:blipFill>
                      </a:tcPr>
                    </a:tc>
                    <a:tc>
                      <a:txBody>
                        <a:bodyPr/>
                        <a:lstStyle/>
                        <a:p>
                          <a:endParaRPr lang="en-US"/>
                        </a:p>
                      </a:txBody>
                      <a:tcPr>
                        <a:blipFill>
                          <a:blip r:embed="rId3"/>
                          <a:stretch>
                            <a:fillRect l="-276471" t="-424138" r="-100588" b="-3448"/>
                          </a:stretch>
                        </a:blipFill>
                      </a:tcPr>
                    </a:tc>
                    <a:tc>
                      <a:txBody>
                        <a:bodyPr/>
                        <a:lstStyle/>
                        <a:p>
                          <a:endParaRPr lang="en-US"/>
                        </a:p>
                      </a:txBody>
                      <a:tcPr>
                        <a:blipFill>
                          <a:blip r:embed="rId3"/>
                          <a:stretch>
                            <a:fillRect l="-378698" t="-424138" r="-1183" b="-3448"/>
                          </a:stretch>
                        </a:blipFill>
                      </a:tcPr>
                    </a:tc>
                    <a:extLst>
                      <a:ext uri="{0D108BD9-81ED-4DB2-BD59-A6C34878D82A}">
                        <a16:rowId xmlns:a16="http://schemas.microsoft.com/office/drawing/2014/main" val="2381907067"/>
                      </a:ext>
                    </a:extLst>
                  </a:tr>
                </a:tbl>
              </a:graphicData>
            </a:graphic>
          </p:graphicFrame>
        </mc:Fallback>
      </mc:AlternateContent>
      <p:sp>
        <p:nvSpPr>
          <p:cNvPr id="8" name="TextBox 7">
            <a:extLst>
              <a:ext uri="{FF2B5EF4-FFF2-40B4-BE49-F238E27FC236}">
                <a16:creationId xmlns:a16="http://schemas.microsoft.com/office/drawing/2014/main" id="{B6618E3E-99B9-D149-9D45-B0AA8802EFD0}"/>
              </a:ext>
            </a:extLst>
          </p:cNvPr>
          <p:cNvSpPr txBox="1"/>
          <p:nvPr/>
        </p:nvSpPr>
        <p:spPr>
          <a:xfrm>
            <a:off x="838200" y="1403624"/>
            <a:ext cx="2451312" cy="400110"/>
          </a:xfrm>
          <a:prstGeom prst="rect">
            <a:avLst/>
          </a:prstGeom>
          <a:noFill/>
        </p:spPr>
        <p:txBody>
          <a:bodyPr wrap="none" rtlCol="0">
            <a:spAutoFit/>
          </a:bodyPr>
          <a:lstStyle/>
          <a:p>
            <a:r>
              <a:rPr lang="en-US" sz="2000" b="1" dirty="0"/>
              <a:t>In-Practice Runtimes:</a:t>
            </a:r>
          </a:p>
        </p:txBody>
      </p:sp>
      <p:grpSp>
        <p:nvGrpSpPr>
          <p:cNvPr id="11" name="Group 10">
            <a:extLst>
              <a:ext uri="{FF2B5EF4-FFF2-40B4-BE49-F238E27FC236}">
                <a16:creationId xmlns:a16="http://schemas.microsoft.com/office/drawing/2014/main" id="{6B7FAC29-2F4B-164E-ADA9-527C0721197A}"/>
              </a:ext>
            </a:extLst>
          </p:cNvPr>
          <p:cNvGrpSpPr/>
          <p:nvPr/>
        </p:nvGrpSpPr>
        <p:grpSpPr>
          <a:xfrm>
            <a:off x="2255435" y="4665500"/>
            <a:ext cx="1211905" cy="1287329"/>
            <a:chOff x="318930" y="1892153"/>
            <a:chExt cx="2629264" cy="2792898"/>
          </a:xfrm>
        </p:grpSpPr>
        <p:sp>
          <p:nvSpPr>
            <p:cNvPr id="13" name="Rounded Rectangle 12">
              <a:extLst>
                <a:ext uri="{FF2B5EF4-FFF2-40B4-BE49-F238E27FC236}">
                  <a16:creationId xmlns:a16="http://schemas.microsoft.com/office/drawing/2014/main" id="{BCD28243-C3F3-C843-92E0-3B8117ABAAB2}"/>
                </a:ext>
              </a:extLst>
            </p:cNvPr>
            <p:cNvSpPr/>
            <p:nvPr/>
          </p:nvSpPr>
          <p:spPr>
            <a:xfrm>
              <a:off x="1716298" y="1892153"/>
              <a:ext cx="1231896" cy="2792898"/>
            </a:xfrm>
            <a:prstGeom prst="roundRect">
              <a:avLst>
                <a:gd name="adj" fmla="val 139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4" name="Rounded Rectangle 13">
              <a:extLst>
                <a:ext uri="{FF2B5EF4-FFF2-40B4-BE49-F238E27FC236}">
                  <a16:creationId xmlns:a16="http://schemas.microsoft.com/office/drawing/2014/main" id="{F9E64A38-5B7F-0E41-9A53-275FC8E3A5A2}"/>
                </a:ext>
              </a:extLst>
            </p:cNvPr>
            <p:cNvSpPr/>
            <p:nvPr/>
          </p:nvSpPr>
          <p:spPr>
            <a:xfrm>
              <a:off x="318930" y="1892153"/>
              <a:ext cx="1213205" cy="2792898"/>
            </a:xfrm>
            <a:prstGeom prst="roundRect">
              <a:avLst>
                <a:gd name="adj" fmla="val 1440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15" name="Rectangle 14">
              <a:extLst>
                <a:ext uri="{FF2B5EF4-FFF2-40B4-BE49-F238E27FC236}">
                  <a16:creationId xmlns:a16="http://schemas.microsoft.com/office/drawing/2014/main" id="{684E822C-5FD5-994A-B1BB-E4B614D8EC21}"/>
                </a:ext>
              </a:extLst>
            </p:cNvPr>
            <p:cNvSpPr/>
            <p:nvPr/>
          </p:nvSpPr>
          <p:spPr>
            <a:xfrm>
              <a:off x="498922" y="2095520"/>
              <a:ext cx="912052"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Aileen</a:t>
              </a:r>
            </a:p>
          </p:txBody>
        </p:sp>
        <p:sp>
          <p:nvSpPr>
            <p:cNvPr id="16" name="Rectangle 15">
              <a:extLst>
                <a:ext uri="{FF2B5EF4-FFF2-40B4-BE49-F238E27FC236}">
                  <a16:creationId xmlns:a16="http://schemas.microsoft.com/office/drawing/2014/main" id="{BE8C4CDA-0B37-F44B-85DC-ACCC003AD0AA}"/>
                </a:ext>
              </a:extLst>
            </p:cNvPr>
            <p:cNvSpPr/>
            <p:nvPr/>
          </p:nvSpPr>
          <p:spPr>
            <a:xfrm>
              <a:off x="498923" y="2588539"/>
              <a:ext cx="799632"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Joyce</a:t>
              </a:r>
            </a:p>
          </p:txBody>
        </p:sp>
        <p:cxnSp>
          <p:nvCxnSpPr>
            <p:cNvPr id="17" name="Straight Arrow Connector 16">
              <a:extLst>
                <a:ext uri="{FF2B5EF4-FFF2-40B4-BE49-F238E27FC236}">
                  <a16:creationId xmlns:a16="http://schemas.microsoft.com/office/drawing/2014/main" id="{6B7073A3-C744-7F40-8986-E9BD3360A906}"/>
                </a:ext>
              </a:extLst>
            </p:cNvPr>
            <p:cNvCxnSpPr>
              <a:cxnSpLocks/>
            </p:cNvCxnSpPr>
            <p:nvPr/>
          </p:nvCxnSpPr>
          <p:spPr>
            <a:xfrm>
              <a:off x="1291628" y="2773206"/>
              <a:ext cx="6324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E7851B-4292-0941-953C-26F420BCEFF3}"/>
                </a:ext>
              </a:extLst>
            </p:cNvPr>
            <p:cNvCxnSpPr>
              <a:cxnSpLocks/>
            </p:cNvCxnSpPr>
            <p:nvPr/>
          </p:nvCxnSpPr>
          <p:spPr>
            <a:xfrm>
              <a:off x="1400060" y="2280186"/>
              <a:ext cx="5109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BFB8ED5-D666-A24F-8370-24FAF28F0DB8}"/>
                </a:ext>
              </a:extLst>
            </p:cNvPr>
            <p:cNvSpPr/>
            <p:nvPr/>
          </p:nvSpPr>
          <p:spPr>
            <a:xfrm>
              <a:off x="498922" y="3064173"/>
              <a:ext cx="851012"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a:solidFill>
                    <a:schemeClr val="tx1"/>
                  </a:solidFill>
                </a:rPr>
                <a:t>Santino</a:t>
              </a:r>
            </a:p>
          </p:txBody>
        </p:sp>
        <p:sp>
          <p:nvSpPr>
            <p:cNvPr id="20" name="Rectangle 19">
              <a:extLst>
                <a:ext uri="{FF2B5EF4-FFF2-40B4-BE49-F238E27FC236}">
                  <a16:creationId xmlns:a16="http://schemas.microsoft.com/office/drawing/2014/main" id="{B6FDD9FC-AA29-334C-B314-55ECF481CF6A}"/>
                </a:ext>
              </a:extLst>
            </p:cNvPr>
            <p:cNvSpPr/>
            <p:nvPr/>
          </p:nvSpPr>
          <p:spPr>
            <a:xfrm>
              <a:off x="498923" y="3539806"/>
              <a:ext cx="796170"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Sam</a:t>
              </a:r>
            </a:p>
          </p:txBody>
        </p:sp>
        <p:sp>
          <p:nvSpPr>
            <p:cNvPr id="21" name="Rectangle 20">
              <a:extLst>
                <a:ext uri="{FF2B5EF4-FFF2-40B4-BE49-F238E27FC236}">
                  <a16:creationId xmlns:a16="http://schemas.microsoft.com/office/drawing/2014/main" id="{9D77B665-19D3-6140-896D-51ABF6E4C20E}"/>
                </a:ext>
              </a:extLst>
            </p:cNvPr>
            <p:cNvSpPr/>
            <p:nvPr/>
          </p:nvSpPr>
          <p:spPr>
            <a:xfrm>
              <a:off x="545584" y="4015439"/>
              <a:ext cx="746044"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Ken</a:t>
              </a:r>
            </a:p>
          </p:txBody>
        </p:sp>
        <p:cxnSp>
          <p:nvCxnSpPr>
            <p:cNvPr id="22" name="Straight Arrow Connector 21">
              <a:extLst>
                <a:ext uri="{FF2B5EF4-FFF2-40B4-BE49-F238E27FC236}">
                  <a16:creationId xmlns:a16="http://schemas.microsoft.com/office/drawing/2014/main" id="{D6D6A995-A4DC-9944-843B-0775994EE91E}"/>
                </a:ext>
              </a:extLst>
            </p:cNvPr>
            <p:cNvCxnSpPr>
              <a:cxnSpLocks/>
            </p:cNvCxnSpPr>
            <p:nvPr/>
          </p:nvCxnSpPr>
          <p:spPr>
            <a:xfrm>
              <a:off x="1349934" y="3248839"/>
              <a:ext cx="5741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0B1B44E-6CC3-2F40-8B28-F9D0EFB9B955}"/>
                </a:ext>
              </a:extLst>
            </p:cNvPr>
            <p:cNvCxnSpPr>
              <a:cxnSpLocks/>
            </p:cNvCxnSpPr>
            <p:nvPr/>
          </p:nvCxnSpPr>
          <p:spPr>
            <a:xfrm>
              <a:off x="1289351" y="3721154"/>
              <a:ext cx="634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49A6F3E-0CA3-A644-835E-9E77E7B5FECD}"/>
                </a:ext>
              </a:extLst>
            </p:cNvPr>
            <p:cNvCxnSpPr>
              <a:cxnSpLocks/>
            </p:cNvCxnSpPr>
            <p:nvPr/>
          </p:nvCxnSpPr>
          <p:spPr>
            <a:xfrm>
              <a:off x="1298554" y="4210541"/>
              <a:ext cx="6124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1631B45-6573-0E42-AA45-CB4047B6DBFD}"/>
                </a:ext>
              </a:extLst>
            </p:cNvPr>
            <p:cNvSpPr/>
            <p:nvPr/>
          </p:nvSpPr>
          <p:spPr>
            <a:xfrm>
              <a:off x="1913767" y="2095220"/>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1</a:t>
              </a:r>
            </a:p>
          </p:txBody>
        </p:sp>
        <p:sp>
          <p:nvSpPr>
            <p:cNvPr id="26" name="Rectangle 25">
              <a:extLst>
                <a:ext uri="{FF2B5EF4-FFF2-40B4-BE49-F238E27FC236}">
                  <a16:creationId xmlns:a16="http://schemas.microsoft.com/office/drawing/2014/main" id="{47F038FB-1A39-AD4A-B7E3-2696CD80560E}"/>
                </a:ext>
              </a:extLst>
            </p:cNvPr>
            <p:cNvSpPr/>
            <p:nvPr/>
          </p:nvSpPr>
          <p:spPr>
            <a:xfrm>
              <a:off x="1924218" y="2587688"/>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2</a:t>
              </a:r>
            </a:p>
          </p:txBody>
        </p:sp>
        <p:sp>
          <p:nvSpPr>
            <p:cNvPr id="27" name="Rectangle 26">
              <a:extLst>
                <a:ext uri="{FF2B5EF4-FFF2-40B4-BE49-F238E27FC236}">
                  <a16:creationId xmlns:a16="http://schemas.microsoft.com/office/drawing/2014/main" id="{05083029-1EF9-A346-84E9-5D42FD57518C}"/>
                </a:ext>
              </a:extLst>
            </p:cNvPr>
            <p:cNvSpPr/>
            <p:nvPr/>
          </p:nvSpPr>
          <p:spPr>
            <a:xfrm>
              <a:off x="1923084" y="3539806"/>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2</a:t>
              </a:r>
            </a:p>
          </p:txBody>
        </p:sp>
        <p:sp>
          <p:nvSpPr>
            <p:cNvPr id="28" name="Rectangle 27">
              <a:extLst>
                <a:ext uri="{FF2B5EF4-FFF2-40B4-BE49-F238E27FC236}">
                  <a16:creationId xmlns:a16="http://schemas.microsoft.com/office/drawing/2014/main" id="{E450841D-8BBC-C446-81E9-E453CE615E6E}"/>
                </a:ext>
              </a:extLst>
            </p:cNvPr>
            <p:cNvSpPr/>
            <p:nvPr/>
          </p:nvSpPr>
          <p:spPr>
            <a:xfrm>
              <a:off x="1923084" y="4033690"/>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2</a:t>
              </a:r>
            </a:p>
          </p:txBody>
        </p:sp>
        <p:sp>
          <p:nvSpPr>
            <p:cNvPr id="29" name="Rectangle 28">
              <a:extLst>
                <a:ext uri="{FF2B5EF4-FFF2-40B4-BE49-F238E27FC236}">
                  <a16:creationId xmlns:a16="http://schemas.microsoft.com/office/drawing/2014/main" id="{16C2450F-9CD1-074E-9AA8-55BA73338DEC}"/>
                </a:ext>
              </a:extLst>
            </p:cNvPr>
            <p:cNvSpPr/>
            <p:nvPr/>
          </p:nvSpPr>
          <p:spPr>
            <a:xfrm>
              <a:off x="1927121" y="3060003"/>
              <a:ext cx="74604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1</a:t>
              </a:r>
            </a:p>
          </p:txBody>
        </p:sp>
      </p:grpSp>
      <p:grpSp>
        <p:nvGrpSpPr>
          <p:cNvPr id="44" name="Group 43">
            <a:extLst>
              <a:ext uri="{FF2B5EF4-FFF2-40B4-BE49-F238E27FC236}">
                <a16:creationId xmlns:a16="http://schemas.microsoft.com/office/drawing/2014/main" id="{99516B6E-6FD7-C341-90FB-7410CA462BB1}"/>
              </a:ext>
            </a:extLst>
          </p:cNvPr>
          <p:cNvGrpSpPr/>
          <p:nvPr/>
        </p:nvGrpSpPr>
        <p:grpSpPr>
          <a:xfrm>
            <a:off x="4454758" y="4647897"/>
            <a:ext cx="1563277" cy="1287329"/>
            <a:chOff x="3401534" y="3331775"/>
            <a:chExt cx="2763258" cy="2275491"/>
          </a:xfrm>
        </p:grpSpPr>
        <p:sp>
          <p:nvSpPr>
            <p:cNvPr id="45" name="Google Shape;597;p43">
              <a:extLst>
                <a:ext uri="{FF2B5EF4-FFF2-40B4-BE49-F238E27FC236}">
                  <a16:creationId xmlns:a16="http://schemas.microsoft.com/office/drawing/2014/main" id="{BA298420-EE5E-BF4D-B645-73933CB757CB}"/>
                </a:ext>
              </a:extLst>
            </p:cNvPr>
            <p:cNvSpPr/>
            <p:nvPr/>
          </p:nvSpPr>
          <p:spPr>
            <a:xfrm>
              <a:off x="3963270" y="4630305"/>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B</a:t>
              </a:r>
              <a:endParaRPr sz="1100" dirty="0">
                <a:solidFill>
                  <a:schemeClr val="accent1"/>
                </a:solidFill>
                <a:latin typeface="Calibri" panose="020F0502020204030204" pitchFamily="34" charset="0"/>
                <a:cs typeface="Calibri" panose="020F0502020204030204" pitchFamily="34" charset="0"/>
                <a:sym typeface="Calibri"/>
              </a:endParaRPr>
            </a:p>
          </p:txBody>
        </p:sp>
        <p:cxnSp>
          <p:nvCxnSpPr>
            <p:cNvPr id="46" name="Google Shape;601;p43">
              <a:extLst>
                <a:ext uri="{FF2B5EF4-FFF2-40B4-BE49-F238E27FC236}">
                  <a16:creationId xmlns:a16="http://schemas.microsoft.com/office/drawing/2014/main" id="{253CAEF0-458B-E044-AC57-95EA966C66D8}"/>
                </a:ext>
              </a:extLst>
            </p:cNvPr>
            <p:cNvCxnSpPr>
              <a:cxnSpLocks/>
              <a:stCxn id="47" idx="0"/>
              <a:endCxn id="45" idx="2"/>
            </p:cNvCxnSpPr>
            <p:nvPr/>
          </p:nvCxnSpPr>
          <p:spPr>
            <a:xfrm flipV="1">
              <a:off x="3838266" y="4985805"/>
              <a:ext cx="561736" cy="265961"/>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47" name="Google Shape;597;p43">
              <a:extLst>
                <a:ext uri="{FF2B5EF4-FFF2-40B4-BE49-F238E27FC236}">
                  <a16:creationId xmlns:a16="http://schemas.microsoft.com/office/drawing/2014/main" id="{87E8D2AB-6255-CC48-8565-4E33B7802F17}"/>
                </a:ext>
              </a:extLst>
            </p:cNvPr>
            <p:cNvSpPr/>
            <p:nvPr/>
          </p:nvSpPr>
          <p:spPr>
            <a:xfrm>
              <a:off x="3401534" y="5251766"/>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A</a:t>
              </a:r>
              <a:endParaRPr sz="1100" dirty="0">
                <a:solidFill>
                  <a:schemeClr val="accent1"/>
                </a:solidFill>
                <a:latin typeface="Calibri" panose="020F0502020204030204" pitchFamily="34" charset="0"/>
                <a:cs typeface="Calibri" panose="020F0502020204030204" pitchFamily="34" charset="0"/>
                <a:sym typeface="Calibri"/>
              </a:endParaRPr>
            </a:p>
          </p:txBody>
        </p:sp>
        <p:sp>
          <p:nvSpPr>
            <p:cNvPr id="48" name="Google Shape;597;p43">
              <a:extLst>
                <a:ext uri="{FF2B5EF4-FFF2-40B4-BE49-F238E27FC236}">
                  <a16:creationId xmlns:a16="http://schemas.microsoft.com/office/drawing/2014/main" id="{CDDCF8BA-0E37-0E47-9970-ABDB1FF428EE}"/>
                </a:ext>
              </a:extLst>
            </p:cNvPr>
            <p:cNvSpPr/>
            <p:nvPr/>
          </p:nvSpPr>
          <p:spPr>
            <a:xfrm>
              <a:off x="4627734" y="3981040"/>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C</a:t>
              </a:r>
              <a:endParaRPr sz="1100" dirty="0">
                <a:solidFill>
                  <a:schemeClr val="accent1"/>
                </a:solidFill>
                <a:latin typeface="Calibri" panose="020F0502020204030204" pitchFamily="34" charset="0"/>
                <a:cs typeface="Calibri" panose="020F0502020204030204" pitchFamily="34" charset="0"/>
                <a:sym typeface="Calibri"/>
              </a:endParaRPr>
            </a:p>
          </p:txBody>
        </p:sp>
        <p:sp>
          <p:nvSpPr>
            <p:cNvPr id="49" name="Google Shape;597;p43">
              <a:extLst>
                <a:ext uri="{FF2B5EF4-FFF2-40B4-BE49-F238E27FC236}">
                  <a16:creationId xmlns:a16="http://schemas.microsoft.com/office/drawing/2014/main" id="{2606371D-3069-104B-A981-A7B33DC5CB93}"/>
                </a:ext>
              </a:extLst>
            </p:cNvPr>
            <p:cNvSpPr/>
            <p:nvPr/>
          </p:nvSpPr>
          <p:spPr>
            <a:xfrm>
              <a:off x="5291329" y="3331775"/>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100" dirty="0">
                  <a:solidFill>
                    <a:schemeClr val="accent1"/>
                  </a:solidFill>
                  <a:latin typeface="Calibri" panose="020F0502020204030204" pitchFamily="34" charset="0"/>
                  <a:cs typeface="Calibri" panose="020F0502020204030204" pitchFamily="34" charset="0"/>
                  <a:sym typeface="Calibri"/>
                </a:rPr>
                <a:t>D</a:t>
              </a:r>
              <a:endParaRPr sz="1100" dirty="0">
                <a:solidFill>
                  <a:schemeClr val="accent1"/>
                </a:solidFill>
                <a:latin typeface="Calibri" panose="020F0502020204030204" pitchFamily="34" charset="0"/>
                <a:cs typeface="Calibri" panose="020F0502020204030204" pitchFamily="34" charset="0"/>
                <a:sym typeface="Calibri"/>
              </a:endParaRPr>
            </a:p>
          </p:txBody>
        </p:sp>
        <p:cxnSp>
          <p:nvCxnSpPr>
            <p:cNvPr id="50" name="Google Shape;601;p43">
              <a:extLst>
                <a:ext uri="{FF2B5EF4-FFF2-40B4-BE49-F238E27FC236}">
                  <a16:creationId xmlns:a16="http://schemas.microsoft.com/office/drawing/2014/main" id="{096E0FD8-386A-1944-823C-BB2D8E64F85E}"/>
                </a:ext>
              </a:extLst>
            </p:cNvPr>
            <p:cNvCxnSpPr>
              <a:cxnSpLocks/>
              <a:stCxn id="45" idx="0"/>
              <a:endCxn id="48" idx="2"/>
            </p:cNvCxnSpPr>
            <p:nvPr/>
          </p:nvCxnSpPr>
          <p:spPr>
            <a:xfrm flipV="1">
              <a:off x="4400002" y="4336540"/>
              <a:ext cx="664464" cy="293765"/>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51" name="Google Shape;601;p43">
              <a:extLst>
                <a:ext uri="{FF2B5EF4-FFF2-40B4-BE49-F238E27FC236}">
                  <a16:creationId xmlns:a16="http://schemas.microsoft.com/office/drawing/2014/main" id="{B3781457-D20A-0049-BD96-E266EFB5B83A}"/>
                </a:ext>
              </a:extLst>
            </p:cNvPr>
            <p:cNvCxnSpPr>
              <a:cxnSpLocks/>
              <a:stCxn id="48" idx="0"/>
              <a:endCxn id="49" idx="2"/>
            </p:cNvCxnSpPr>
            <p:nvPr/>
          </p:nvCxnSpPr>
          <p:spPr>
            <a:xfrm flipV="1">
              <a:off x="5064466" y="3687275"/>
              <a:ext cx="663595" cy="293765"/>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grpSp>
      <p:sp>
        <p:nvSpPr>
          <p:cNvPr id="52" name="Google Shape;1099;p61">
            <a:extLst>
              <a:ext uri="{FF2B5EF4-FFF2-40B4-BE49-F238E27FC236}">
                <a16:creationId xmlns:a16="http://schemas.microsoft.com/office/drawing/2014/main" id="{169BDCF6-784B-4549-94CC-E1188C1C077D}"/>
              </a:ext>
            </a:extLst>
          </p:cNvPr>
          <p:cNvSpPr/>
          <p:nvPr/>
        </p:nvSpPr>
        <p:spPr>
          <a:xfrm>
            <a:off x="7087392" y="4493444"/>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0</a:t>
            </a:r>
            <a:endParaRPr sz="1200">
              <a:solidFill>
                <a:schemeClr val="accent1"/>
              </a:solidFill>
              <a:latin typeface="Calibri" panose="020F0502020204030204" pitchFamily="34" charset="0"/>
              <a:cs typeface="Calibri" panose="020F0502020204030204" pitchFamily="34" charset="0"/>
            </a:endParaRPr>
          </a:p>
        </p:txBody>
      </p:sp>
      <p:sp>
        <p:nvSpPr>
          <p:cNvPr id="53" name="Google Shape;1100;p61">
            <a:extLst>
              <a:ext uri="{FF2B5EF4-FFF2-40B4-BE49-F238E27FC236}">
                <a16:creationId xmlns:a16="http://schemas.microsoft.com/office/drawing/2014/main" id="{8EE01FF4-4177-CD42-B1AB-BE1205477C55}"/>
              </a:ext>
            </a:extLst>
          </p:cNvPr>
          <p:cNvSpPr/>
          <p:nvPr/>
        </p:nvSpPr>
        <p:spPr>
          <a:xfrm>
            <a:off x="7087392" y="4957244"/>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1</a:t>
            </a:r>
            <a:endParaRPr sz="1200">
              <a:solidFill>
                <a:schemeClr val="accent1"/>
              </a:solidFill>
              <a:latin typeface="Calibri" panose="020F0502020204030204" pitchFamily="34" charset="0"/>
              <a:cs typeface="Calibri" panose="020F0502020204030204" pitchFamily="34" charset="0"/>
            </a:endParaRPr>
          </a:p>
        </p:txBody>
      </p:sp>
      <p:cxnSp>
        <p:nvCxnSpPr>
          <p:cNvPr id="54" name="Google Shape;1101;p61">
            <a:extLst>
              <a:ext uri="{FF2B5EF4-FFF2-40B4-BE49-F238E27FC236}">
                <a16:creationId xmlns:a16="http://schemas.microsoft.com/office/drawing/2014/main" id="{CB55997F-31AC-084C-B230-A9380A9F06D2}"/>
              </a:ext>
            </a:extLst>
          </p:cNvPr>
          <p:cNvCxnSpPr>
            <a:stCxn id="53" idx="0"/>
            <a:endCxn id="52" idx="2"/>
          </p:cNvCxnSpPr>
          <p:nvPr/>
        </p:nvCxnSpPr>
        <p:spPr>
          <a:xfrm flipV="1">
            <a:off x="7239028" y="4694564"/>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5" name="Google Shape;1102;p61">
            <a:extLst>
              <a:ext uri="{FF2B5EF4-FFF2-40B4-BE49-F238E27FC236}">
                <a16:creationId xmlns:a16="http://schemas.microsoft.com/office/drawing/2014/main" id="{4B2F60BD-8C46-9A4C-88E5-599730D31C64}"/>
              </a:ext>
            </a:extLst>
          </p:cNvPr>
          <p:cNvSpPr/>
          <p:nvPr/>
        </p:nvSpPr>
        <p:spPr>
          <a:xfrm>
            <a:off x="7545493" y="4955281"/>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2</a:t>
            </a:r>
            <a:endParaRPr sz="1200">
              <a:solidFill>
                <a:schemeClr val="accent1"/>
              </a:solidFill>
              <a:latin typeface="Calibri" panose="020F0502020204030204" pitchFamily="34" charset="0"/>
              <a:cs typeface="Calibri" panose="020F0502020204030204" pitchFamily="34" charset="0"/>
            </a:endParaRPr>
          </a:p>
        </p:txBody>
      </p:sp>
      <p:sp>
        <p:nvSpPr>
          <p:cNvPr id="56" name="Google Shape;1103;p61">
            <a:extLst>
              <a:ext uri="{FF2B5EF4-FFF2-40B4-BE49-F238E27FC236}">
                <a16:creationId xmlns:a16="http://schemas.microsoft.com/office/drawing/2014/main" id="{A2ADC23B-8EDD-4D49-903B-80BD2A5DE7D9}"/>
              </a:ext>
            </a:extLst>
          </p:cNvPr>
          <p:cNvSpPr/>
          <p:nvPr/>
        </p:nvSpPr>
        <p:spPr>
          <a:xfrm>
            <a:off x="7545493" y="5419081"/>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3</a:t>
            </a:r>
            <a:endParaRPr sz="1200">
              <a:solidFill>
                <a:schemeClr val="accent1"/>
              </a:solidFill>
              <a:latin typeface="Calibri" panose="020F0502020204030204" pitchFamily="34" charset="0"/>
              <a:cs typeface="Calibri" panose="020F0502020204030204" pitchFamily="34" charset="0"/>
            </a:endParaRPr>
          </a:p>
        </p:txBody>
      </p:sp>
      <p:cxnSp>
        <p:nvCxnSpPr>
          <p:cNvPr id="57" name="Google Shape;1104;p61">
            <a:extLst>
              <a:ext uri="{FF2B5EF4-FFF2-40B4-BE49-F238E27FC236}">
                <a16:creationId xmlns:a16="http://schemas.microsoft.com/office/drawing/2014/main" id="{9F7EE52B-4B3E-DB40-9D5F-70F85FF46104}"/>
              </a:ext>
            </a:extLst>
          </p:cNvPr>
          <p:cNvCxnSpPr>
            <a:stCxn id="56" idx="0"/>
            <a:endCxn id="55" idx="2"/>
          </p:cNvCxnSpPr>
          <p:nvPr/>
        </p:nvCxnSpPr>
        <p:spPr>
          <a:xfrm flipV="1">
            <a:off x="7697129" y="5156401"/>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58" name="Google Shape;1105;p61">
            <a:extLst>
              <a:ext uri="{FF2B5EF4-FFF2-40B4-BE49-F238E27FC236}">
                <a16:creationId xmlns:a16="http://schemas.microsoft.com/office/drawing/2014/main" id="{E60021BA-2DED-8E46-83CD-1D406580F8F6}"/>
              </a:ext>
            </a:extLst>
          </p:cNvPr>
          <p:cNvCxnSpPr>
            <a:stCxn id="55" idx="0"/>
            <a:endCxn id="52" idx="2"/>
          </p:cNvCxnSpPr>
          <p:nvPr/>
        </p:nvCxnSpPr>
        <p:spPr>
          <a:xfrm flipH="1" flipV="1">
            <a:off x="7239028" y="4694564"/>
            <a:ext cx="458101" cy="260717"/>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59" name="Google Shape;1107;p61">
            <a:extLst>
              <a:ext uri="{FF2B5EF4-FFF2-40B4-BE49-F238E27FC236}">
                <a16:creationId xmlns:a16="http://schemas.microsoft.com/office/drawing/2014/main" id="{0002178E-B1C8-2E49-AC4C-BB9F780011C7}"/>
              </a:ext>
            </a:extLst>
          </p:cNvPr>
          <p:cNvSpPr/>
          <p:nvPr/>
        </p:nvSpPr>
        <p:spPr>
          <a:xfrm>
            <a:off x="7993554" y="4957244"/>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4</a:t>
            </a:r>
            <a:endParaRPr sz="1200">
              <a:solidFill>
                <a:schemeClr val="accent1"/>
              </a:solidFill>
              <a:latin typeface="Calibri" panose="020F0502020204030204" pitchFamily="34" charset="0"/>
              <a:cs typeface="Calibri" panose="020F0502020204030204" pitchFamily="34" charset="0"/>
            </a:endParaRPr>
          </a:p>
        </p:txBody>
      </p:sp>
      <p:sp>
        <p:nvSpPr>
          <p:cNvPr id="60" name="Google Shape;1108;p61">
            <a:extLst>
              <a:ext uri="{FF2B5EF4-FFF2-40B4-BE49-F238E27FC236}">
                <a16:creationId xmlns:a16="http://schemas.microsoft.com/office/drawing/2014/main" id="{95B1D89C-BFD4-CE4D-8E20-C216441CDE92}"/>
              </a:ext>
            </a:extLst>
          </p:cNvPr>
          <p:cNvSpPr/>
          <p:nvPr/>
        </p:nvSpPr>
        <p:spPr>
          <a:xfrm>
            <a:off x="7993554" y="5421044"/>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5</a:t>
            </a:r>
            <a:endParaRPr sz="1200">
              <a:solidFill>
                <a:schemeClr val="accent1"/>
              </a:solidFill>
              <a:latin typeface="Calibri" panose="020F0502020204030204" pitchFamily="34" charset="0"/>
              <a:cs typeface="Calibri" panose="020F0502020204030204" pitchFamily="34" charset="0"/>
            </a:endParaRPr>
          </a:p>
        </p:txBody>
      </p:sp>
      <p:cxnSp>
        <p:nvCxnSpPr>
          <p:cNvPr id="61" name="Google Shape;1109;p61">
            <a:extLst>
              <a:ext uri="{FF2B5EF4-FFF2-40B4-BE49-F238E27FC236}">
                <a16:creationId xmlns:a16="http://schemas.microsoft.com/office/drawing/2014/main" id="{22B63C02-2916-7640-936D-38D17A633D2B}"/>
              </a:ext>
            </a:extLst>
          </p:cNvPr>
          <p:cNvCxnSpPr>
            <a:stCxn id="60" idx="0"/>
            <a:endCxn id="59" idx="2"/>
          </p:cNvCxnSpPr>
          <p:nvPr/>
        </p:nvCxnSpPr>
        <p:spPr>
          <a:xfrm flipV="1">
            <a:off x="8145190" y="5158364"/>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62" name="Google Shape;1110;p61">
            <a:extLst>
              <a:ext uri="{FF2B5EF4-FFF2-40B4-BE49-F238E27FC236}">
                <a16:creationId xmlns:a16="http://schemas.microsoft.com/office/drawing/2014/main" id="{5119797F-0640-3D48-ADD1-3B07F5770DBA}"/>
              </a:ext>
            </a:extLst>
          </p:cNvPr>
          <p:cNvSpPr/>
          <p:nvPr/>
        </p:nvSpPr>
        <p:spPr>
          <a:xfrm>
            <a:off x="8448461" y="5423372"/>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6</a:t>
            </a:r>
            <a:endParaRPr sz="1200">
              <a:solidFill>
                <a:schemeClr val="accent1"/>
              </a:solidFill>
              <a:latin typeface="Calibri" panose="020F0502020204030204" pitchFamily="34" charset="0"/>
              <a:cs typeface="Calibri" panose="020F0502020204030204" pitchFamily="34" charset="0"/>
            </a:endParaRPr>
          </a:p>
        </p:txBody>
      </p:sp>
      <p:sp>
        <p:nvSpPr>
          <p:cNvPr id="63" name="Google Shape;1111;p61">
            <a:extLst>
              <a:ext uri="{FF2B5EF4-FFF2-40B4-BE49-F238E27FC236}">
                <a16:creationId xmlns:a16="http://schemas.microsoft.com/office/drawing/2014/main" id="{96A1A596-38DE-3C49-B85C-BCEF27BBC456}"/>
              </a:ext>
            </a:extLst>
          </p:cNvPr>
          <p:cNvSpPr/>
          <p:nvPr/>
        </p:nvSpPr>
        <p:spPr>
          <a:xfrm>
            <a:off x="8448461" y="5887172"/>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7</a:t>
            </a:r>
            <a:endParaRPr sz="1200">
              <a:solidFill>
                <a:schemeClr val="accent1"/>
              </a:solidFill>
              <a:latin typeface="Calibri" panose="020F0502020204030204" pitchFamily="34" charset="0"/>
              <a:cs typeface="Calibri" panose="020F0502020204030204" pitchFamily="34" charset="0"/>
            </a:endParaRPr>
          </a:p>
        </p:txBody>
      </p:sp>
      <p:cxnSp>
        <p:nvCxnSpPr>
          <p:cNvPr id="64" name="Google Shape;1112;p61">
            <a:extLst>
              <a:ext uri="{FF2B5EF4-FFF2-40B4-BE49-F238E27FC236}">
                <a16:creationId xmlns:a16="http://schemas.microsoft.com/office/drawing/2014/main" id="{0DE9A65C-5157-8241-A22C-68611B21A8C5}"/>
              </a:ext>
            </a:extLst>
          </p:cNvPr>
          <p:cNvCxnSpPr>
            <a:stCxn id="63" idx="0"/>
            <a:endCxn id="62" idx="2"/>
          </p:cNvCxnSpPr>
          <p:nvPr/>
        </p:nvCxnSpPr>
        <p:spPr>
          <a:xfrm flipV="1">
            <a:off x="8600097" y="5624492"/>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5" name="Google Shape;1113;p61">
            <a:extLst>
              <a:ext uri="{FF2B5EF4-FFF2-40B4-BE49-F238E27FC236}">
                <a16:creationId xmlns:a16="http://schemas.microsoft.com/office/drawing/2014/main" id="{76390245-C0BB-F949-AA8A-B842419510AB}"/>
              </a:ext>
            </a:extLst>
          </p:cNvPr>
          <p:cNvCxnSpPr>
            <a:stCxn id="62" idx="0"/>
            <a:endCxn id="59" idx="2"/>
          </p:cNvCxnSpPr>
          <p:nvPr/>
        </p:nvCxnSpPr>
        <p:spPr>
          <a:xfrm flipH="1" flipV="1">
            <a:off x="8145190" y="5158364"/>
            <a:ext cx="454907" cy="265008"/>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66" name="Google Shape;1114;p61">
            <a:extLst>
              <a:ext uri="{FF2B5EF4-FFF2-40B4-BE49-F238E27FC236}">
                <a16:creationId xmlns:a16="http://schemas.microsoft.com/office/drawing/2014/main" id="{04C975D9-D68D-D848-814C-50B9FB1FF423}"/>
              </a:ext>
            </a:extLst>
          </p:cNvPr>
          <p:cNvCxnSpPr>
            <a:stCxn id="59" idx="0"/>
            <a:endCxn id="52" idx="2"/>
          </p:cNvCxnSpPr>
          <p:nvPr/>
        </p:nvCxnSpPr>
        <p:spPr>
          <a:xfrm flipH="1" flipV="1">
            <a:off x="7239028" y="4694564"/>
            <a:ext cx="906162"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72" name="Google Shape;1099;p61">
            <a:extLst>
              <a:ext uri="{FF2B5EF4-FFF2-40B4-BE49-F238E27FC236}">
                <a16:creationId xmlns:a16="http://schemas.microsoft.com/office/drawing/2014/main" id="{F5564C9A-F07C-894C-9BF4-E67D7528F296}"/>
              </a:ext>
            </a:extLst>
          </p:cNvPr>
          <p:cNvSpPr/>
          <p:nvPr/>
        </p:nvSpPr>
        <p:spPr>
          <a:xfrm>
            <a:off x="10430826" y="4847328"/>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0</a:t>
            </a:r>
            <a:endParaRPr sz="1200">
              <a:solidFill>
                <a:schemeClr val="accent1"/>
              </a:solidFill>
              <a:latin typeface="Calibri" panose="020F0502020204030204" pitchFamily="34" charset="0"/>
              <a:cs typeface="Calibri" panose="020F0502020204030204" pitchFamily="34" charset="0"/>
            </a:endParaRPr>
          </a:p>
        </p:txBody>
      </p:sp>
      <p:sp>
        <p:nvSpPr>
          <p:cNvPr id="73" name="Google Shape;1100;p61">
            <a:extLst>
              <a:ext uri="{FF2B5EF4-FFF2-40B4-BE49-F238E27FC236}">
                <a16:creationId xmlns:a16="http://schemas.microsoft.com/office/drawing/2014/main" id="{30C91692-54F4-7C4C-BE73-68515C400400}"/>
              </a:ext>
            </a:extLst>
          </p:cNvPr>
          <p:cNvSpPr/>
          <p:nvPr/>
        </p:nvSpPr>
        <p:spPr>
          <a:xfrm>
            <a:off x="10430826" y="5311128"/>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1</a:t>
            </a:r>
            <a:endParaRPr sz="1200">
              <a:solidFill>
                <a:schemeClr val="accent1"/>
              </a:solidFill>
              <a:latin typeface="Calibri" panose="020F0502020204030204" pitchFamily="34" charset="0"/>
              <a:cs typeface="Calibri" panose="020F0502020204030204" pitchFamily="34" charset="0"/>
            </a:endParaRPr>
          </a:p>
        </p:txBody>
      </p:sp>
      <p:cxnSp>
        <p:nvCxnSpPr>
          <p:cNvPr id="74" name="Google Shape;1101;p61">
            <a:extLst>
              <a:ext uri="{FF2B5EF4-FFF2-40B4-BE49-F238E27FC236}">
                <a16:creationId xmlns:a16="http://schemas.microsoft.com/office/drawing/2014/main" id="{D7C5E891-01F7-604F-9387-8028C773F7EF}"/>
              </a:ext>
            </a:extLst>
          </p:cNvPr>
          <p:cNvCxnSpPr>
            <a:stCxn id="73" idx="0"/>
            <a:endCxn id="72" idx="2"/>
          </p:cNvCxnSpPr>
          <p:nvPr/>
        </p:nvCxnSpPr>
        <p:spPr>
          <a:xfrm flipV="1">
            <a:off x="10582462" y="5048448"/>
            <a:ext cx="0"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75" name="Google Shape;1102;p61">
            <a:extLst>
              <a:ext uri="{FF2B5EF4-FFF2-40B4-BE49-F238E27FC236}">
                <a16:creationId xmlns:a16="http://schemas.microsoft.com/office/drawing/2014/main" id="{EC0B236C-2F53-E744-A102-265226B197F4}"/>
              </a:ext>
            </a:extLst>
          </p:cNvPr>
          <p:cNvSpPr/>
          <p:nvPr/>
        </p:nvSpPr>
        <p:spPr>
          <a:xfrm>
            <a:off x="10888927" y="5309165"/>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2</a:t>
            </a:r>
            <a:endParaRPr sz="1200">
              <a:solidFill>
                <a:schemeClr val="accent1"/>
              </a:solidFill>
              <a:latin typeface="Calibri" panose="020F0502020204030204" pitchFamily="34" charset="0"/>
              <a:cs typeface="Calibri" panose="020F0502020204030204" pitchFamily="34" charset="0"/>
            </a:endParaRPr>
          </a:p>
        </p:txBody>
      </p:sp>
      <p:sp>
        <p:nvSpPr>
          <p:cNvPr id="76" name="Google Shape;1103;p61">
            <a:extLst>
              <a:ext uri="{FF2B5EF4-FFF2-40B4-BE49-F238E27FC236}">
                <a16:creationId xmlns:a16="http://schemas.microsoft.com/office/drawing/2014/main" id="{AC5C7115-2E18-4141-8FA0-344CA3ECE59E}"/>
              </a:ext>
            </a:extLst>
          </p:cNvPr>
          <p:cNvSpPr/>
          <p:nvPr/>
        </p:nvSpPr>
        <p:spPr>
          <a:xfrm>
            <a:off x="9982765" y="5309165"/>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3</a:t>
            </a:r>
            <a:endParaRPr sz="1200">
              <a:solidFill>
                <a:schemeClr val="accent1"/>
              </a:solidFill>
              <a:latin typeface="Calibri" panose="020F0502020204030204" pitchFamily="34" charset="0"/>
              <a:cs typeface="Calibri" panose="020F0502020204030204" pitchFamily="34" charset="0"/>
            </a:endParaRPr>
          </a:p>
        </p:txBody>
      </p:sp>
      <p:cxnSp>
        <p:nvCxnSpPr>
          <p:cNvPr id="77" name="Google Shape;1104;p61">
            <a:extLst>
              <a:ext uri="{FF2B5EF4-FFF2-40B4-BE49-F238E27FC236}">
                <a16:creationId xmlns:a16="http://schemas.microsoft.com/office/drawing/2014/main" id="{9A7F2816-488E-AF43-9741-82127EF90225}"/>
              </a:ext>
            </a:extLst>
          </p:cNvPr>
          <p:cNvCxnSpPr>
            <a:cxnSpLocks/>
            <a:stCxn id="76" idx="0"/>
            <a:endCxn id="72" idx="2"/>
          </p:cNvCxnSpPr>
          <p:nvPr/>
        </p:nvCxnSpPr>
        <p:spPr>
          <a:xfrm flipV="1">
            <a:off x="10134401" y="5048448"/>
            <a:ext cx="448061" cy="260717"/>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78" name="Google Shape;1105;p61">
            <a:extLst>
              <a:ext uri="{FF2B5EF4-FFF2-40B4-BE49-F238E27FC236}">
                <a16:creationId xmlns:a16="http://schemas.microsoft.com/office/drawing/2014/main" id="{9496B592-DF4C-414E-8A00-3583DEC437C7}"/>
              </a:ext>
            </a:extLst>
          </p:cNvPr>
          <p:cNvCxnSpPr>
            <a:stCxn id="75" idx="0"/>
            <a:endCxn id="72" idx="2"/>
          </p:cNvCxnSpPr>
          <p:nvPr/>
        </p:nvCxnSpPr>
        <p:spPr>
          <a:xfrm flipH="1" flipV="1">
            <a:off x="10582462" y="5048448"/>
            <a:ext cx="458101" cy="260717"/>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79" name="Google Shape;1107;p61">
            <a:extLst>
              <a:ext uri="{FF2B5EF4-FFF2-40B4-BE49-F238E27FC236}">
                <a16:creationId xmlns:a16="http://schemas.microsoft.com/office/drawing/2014/main" id="{873EAF2C-408A-FC4F-93D8-86B074466281}"/>
              </a:ext>
            </a:extLst>
          </p:cNvPr>
          <p:cNvSpPr/>
          <p:nvPr/>
        </p:nvSpPr>
        <p:spPr>
          <a:xfrm>
            <a:off x="11336988" y="5311128"/>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4</a:t>
            </a:r>
            <a:endParaRPr sz="1200">
              <a:solidFill>
                <a:schemeClr val="accent1"/>
              </a:solidFill>
              <a:latin typeface="Calibri" panose="020F0502020204030204" pitchFamily="34" charset="0"/>
              <a:cs typeface="Calibri" panose="020F0502020204030204" pitchFamily="34" charset="0"/>
            </a:endParaRPr>
          </a:p>
        </p:txBody>
      </p:sp>
      <p:sp>
        <p:nvSpPr>
          <p:cNvPr id="80" name="Google Shape;1108;p61">
            <a:extLst>
              <a:ext uri="{FF2B5EF4-FFF2-40B4-BE49-F238E27FC236}">
                <a16:creationId xmlns:a16="http://schemas.microsoft.com/office/drawing/2014/main" id="{FAF18613-60E5-584C-84AF-D1AF9C8A1BCC}"/>
              </a:ext>
            </a:extLst>
          </p:cNvPr>
          <p:cNvSpPr/>
          <p:nvPr/>
        </p:nvSpPr>
        <p:spPr>
          <a:xfrm>
            <a:off x="9524665" y="5309165"/>
            <a:ext cx="303271" cy="20112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200">
                <a:solidFill>
                  <a:schemeClr val="accent1"/>
                </a:solidFill>
                <a:latin typeface="Calibri" panose="020F0502020204030204" pitchFamily="34" charset="0"/>
                <a:cs typeface="Calibri" panose="020F0502020204030204" pitchFamily="34" charset="0"/>
              </a:rPr>
              <a:t>5</a:t>
            </a:r>
            <a:endParaRPr sz="1200">
              <a:solidFill>
                <a:schemeClr val="accent1"/>
              </a:solidFill>
              <a:latin typeface="Calibri" panose="020F0502020204030204" pitchFamily="34" charset="0"/>
              <a:cs typeface="Calibri" panose="020F0502020204030204" pitchFamily="34" charset="0"/>
            </a:endParaRPr>
          </a:p>
        </p:txBody>
      </p:sp>
      <p:cxnSp>
        <p:nvCxnSpPr>
          <p:cNvPr id="81" name="Google Shape;1109;p61">
            <a:extLst>
              <a:ext uri="{FF2B5EF4-FFF2-40B4-BE49-F238E27FC236}">
                <a16:creationId xmlns:a16="http://schemas.microsoft.com/office/drawing/2014/main" id="{ED37F1DA-BE7C-EB49-A05F-7445D9596BE1}"/>
              </a:ext>
            </a:extLst>
          </p:cNvPr>
          <p:cNvCxnSpPr>
            <a:cxnSpLocks/>
            <a:stCxn id="80" idx="0"/>
            <a:endCxn id="72" idx="2"/>
          </p:cNvCxnSpPr>
          <p:nvPr/>
        </p:nvCxnSpPr>
        <p:spPr>
          <a:xfrm flipV="1">
            <a:off x="9676301" y="5048448"/>
            <a:ext cx="906161" cy="260717"/>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cxnSp>
        <p:nvCxnSpPr>
          <p:cNvPr id="86" name="Google Shape;1114;p61">
            <a:extLst>
              <a:ext uri="{FF2B5EF4-FFF2-40B4-BE49-F238E27FC236}">
                <a16:creationId xmlns:a16="http://schemas.microsoft.com/office/drawing/2014/main" id="{CBC68C5C-412F-434B-B507-201A8A3D27B1}"/>
              </a:ext>
            </a:extLst>
          </p:cNvPr>
          <p:cNvCxnSpPr>
            <a:stCxn id="79" idx="0"/>
            <a:endCxn id="72" idx="2"/>
          </p:cNvCxnSpPr>
          <p:nvPr/>
        </p:nvCxnSpPr>
        <p:spPr>
          <a:xfrm flipH="1" flipV="1">
            <a:off x="10582462" y="5048448"/>
            <a:ext cx="906162" cy="262680"/>
          </a:xfrm>
          <a:prstGeom prst="straightConnector1">
            <a:avLst/>
          </a:prstGeom>
          <a:solidFill>
            <a:schemeClr val="accent1">
              <a:lumMod val="20000"/>
              <a:lumOff val="80000"/>
            </a:schemeClr>
          </a:solidFill>
          <a:ln w="28575" cap="flat" cmpd="sng">
            <a:solidFill>
              <a:schemeClr val="accent1"/>
            </a:solidFill>
            <a:prstDash val="solid"/>
            <a:round/>
            <a:headEnd type="none" w="sm" len="sm"/>
            <a:tailEnd type="none" w="sm" len="sm"/>
          </a:ln>
        </p:spPr>
      </p:cxnSp>
      <p:sp>
        <p:nvSpPr>
          <p:cNvPr id="96" name="Rectangle 95">
            <a:extLst>
              <a:ext uri="{FF2B5EF4-FFF2-40B4-BE49-F238E27FC236}">
                <a16:creationId xmlns:a16="http://schemas.microsoft.com/office/drawing/2014/main" id="{C506C1FE-1DA6-1447-A97C-7755E1BCD54E}"/>
              </a:ext>
            </a:extLst>
          </p:cNvPr>
          <p:cNvSpPr/>
          <p:nvPr/>
        </p:nvSpPr>
        <p:spPr>
          <a:xfrm>
            <a:off x="2702731" y="4517327"/>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81317B2-A229-054D-AB49-E1F94AD6F383}"/>
              </a:ext>
            </a:extLst>
          </p:cNvPr>
          <p:cNvSpPr/>
          <p:nvPr/>
        </p:nvSpPr>
        <p:spPr>
          <a:xfrm>
            <a:off x="4454758" y="3711842"/>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B851D8-211D-0347-AF7C-029EA72EE96B}"/>
              </a:ext>
            </a:extLst>
          </p:cNvPr>
          <p:cNvSpPr/>
          <p:nvPr/>
        </p:nvSpPr>
        <p:spPr>
          <a:xfrm>
            <a:off x="5922849" y="3711842"/>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27BDEE7-7034-5241-8585-CA8193A3D8C4}"/>
              </a:ext>
            </a:extLst>
          </p:cNvPr>
          <p:cNvSpPr/>
          <p:nvPr/>
        </p:nvSpPr>
        <p:spPr>
          <a:xfrm>
            <a:off x="7696156" y="3711842"/>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B99E919D-D683-294E-A90B-2B140D50AF25}"/>
              </a:ext>
            </a:extLst>
          </p:cNvPr>
          <p:cNvSpPr/>
          <p:nvPr/>
        </p:nvSpPr>
        <p:spPr>
          <a:xfrm>
            <a:off x="9894072" y="3711842"/>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47484E45-5002-EE43-8011-D3498DBD7DD4}"/>
              </a:ext>
            </a:extLst>
          </p:cNvPr>
          <p:cNvSpPr/>
          <p:nvPr/>
        </p:nvSpPr>
        <p:spPr>
          <a:xfrm>
            <a:off x="5613711" y="4517327"/>
            <a:ext cx="305215" cy="28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449C0E53-528B-B948-9860-570A56D771BE}"/>
              </a:ext>
            </a:extLst>
          </p:cNvPr>
          <p:cNvSpPr/>
          <p:nvPr/>
        </p:nvSpPr>
        <p:spPr>
          <a:xfrm>
            <a:off x="7694180" y="4521665"/>
            <a:ext cx="305215" cy="28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961CCE3-17F6-A248-8BB7-67967BD21A67}"/>
              </a:ext>
            </a:extLst>
          </p:cNvPr>
          <p:cNvSpPr/>
          <p:nvPr/>
        </p:nvSpPr>
        <p:spPr>
          <a:xfrm>
            <a:off x="10403824" y="4521665"/>
            <a:ext cx="305215" cy="282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Elbow Connector 105">
            <a:extLst>
              <a:ext uri="{FF2B5EF4-FFF2-40B4-BE49-F238E27FC236}">
                <a16:creationId xmlns:a16="http://schemas.microsoft.com/office/drawing/2014/main" id="{796F0806-009D-704E-8360-79C2C60829EE}"/>
              </a:ext>
            </a:extLst>
          </p:cNvPr>
          <p:cNvCxnSpPr>
            <a:stCxn id="97" idx="2"/>
            <a:endCxn id="96" idx="0"/>
          </p:cNvCxnSpPr>
          <p:nvPr/>
        </p:nvCxnSpPr>
        <p:spPr>
          <a:xfrm rot="5400000">
            <a:off x="3472046" y="3382006"/>
            <a:ext cx="518615" cy="1752027"/>
          </a:xfrm>
          <a:prstGeom prst="bentConnector3">
            <a:avLst/>
          </a:prstGeom>
          <a:ln w="2857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57539903-8E77-6A4D-A6AC-3D9F226AAFF4}"/>
              </a:ext>
            </a:extLst>
          </p:cNvPr>
          <p:cNvCxnSpPr>
            <a:cxnSpLocks/>
            <a:stCxn id="99" idx="2"/>
            <a:endCxn id="102" idx="0"/>
          </p:cNvCxnSpPr>
          <p:nvPr/>
        </p:nvCxnSpPr>
        <p:spPr>
          <a:xfrm rot="5400000">
            <a:off x="5661581" y="4103450"/>
            <a:ext cx="518615" cy="309138"/>
          </a:xfrm>
          <a:prstGeom prst="bentConnector3">
            <a:avLst>
              <a:gd name="adj1" fmla="val 50000"/>
            </a:avLst>
          </a:prstGeom>
          <a:ln w="2857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 name="Elbow Connector 109">
            <a:extLst>
              <a:ext uri="{FF2B5EF4-FFF2-40B4-BE49-F238E27FC236}">
                <a16:creationId xmlns:a16="http://schemas.microsoft.com/office/drawing/2014/main" id="{45310E9E-170C-9545-A7DC-AED587C489FF}"/>
              </a:ext>
            </a:extLst>
          </p:cNvPr>
          <p:cNvCxnSpPr>
            <a:cxnSpLocks/>
            <a:stCxn id="100" idx="2"/>
            <a:endCxn id="103" idx="0"/>
          </p:cNvCxnSpPr>
          <p:nvPr/>
        </p:nvCxnSpPr>
        <p:spPr>
          <a:xfrm rot="5400000">
            <a:off x="7586300" y="4259200"/>
            <a:ext cx="522953" cy="1976"/>
          </a:xfrm>
          <a:prstGeom prst="bentConnector3">
            <a:avLst>
              <a:gd name="adj1" fmla="val 50000"/>
            </a:avLst>
          </a:prstGeom>
          <a:ln w="2857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3" name="Elbow Connector 112">
            <a:extLst>
              <a:ext uri="{FF2B5EF4-FFF2-40B4-BE49-F238E27FC236}">
                <a16:creationId xmlns:a16="http://schemas.microsoft.com/office/drawing/2014/main" id="{3EF844AF-CA8E-CD4B-819C-DF0C9A03C92B}"/>
              </a:ext>
            </a:extLst>
          </p:cNvPr>
          <p:cNvCxnSpPr>
            <a:cxnSpLocks/>
            <a:stCxn id="101" idx="2"/>
            <a:endCxn id="104" idx="0"/>
          </p:cNvCxnSpPr>
          <p:nvPr/>
        </p:nvCxnSpPr>
        <p:spPr>
          <a:xfrm rot="16200000" flipH="1">
            <a:off x="10040080" y="4005312"/>
            <a:ext cx="522953" cy="509752"/>
          </a:xfrm>
          <a:prstGeom prst="bentConnector3">
            <a:avLst>
              <a:gd name="adj1" fmla="val 50000"/>
            </a:avLst>
          </a:prstGeom>
          <a:ln w="2857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90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94FADDA-AACB-9A48-B5BD-020B9B3C8227}"/>
              </a:ext>
            </a:extLst>
          </p:cNvPr>
          <p:cNvGrpSpPr/>
          <p:nvPr/>
        </p:nvGrpSpPr>
        <p:grpSpPr>
          <a:xfrm>
            <a:off x="613775" y="4717690"/>
            <a:ext cx="2217106" cy="392929"/>
            <a:chOff x="613775" y="4717690"/>
            <a:chExt cx="2217106" cy="392929"/>
          </a:xfrm>
        </p:grpSpPr>
        <p:sp>
          <p:nvSpPr>
            <p:cNvPr id="34" name="Rounded Rectangle 33">
              <a:extLst>
                <a:ext uri="{FF2B5EF4-FFF2-40B4-BE49-F238E27FC236}">
                  <a16:creationId xmlns:a16="http://schemas.microsoft.com/office/drawing/2014/main" id="{D3278A3C-6496-4740-AF84-7BFB7B045D1F}"/>
                </a:ext>
              </a:extLst>
            </p:cNvPr>
            <p:cNvSpPr/>
            <p:nvPr/>
          </p:nvSpPr>
          <p:spPr>
            <a:xfrm>
              <a:off x="1899350" y="4717690"/>
              <a:ext cx="931531" cy="3929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90BB4BCA-7EE5-9641-AEA4-02380EA294FF}"/>
                </a:ext>
              </a:extLst>
            </p:cNvPr>
            <p:cNvSpPr/>
            <p:nvPr/>
          </p:nvSpPr>
          <p:spPr>
            <a:xfrm>
              <a:off x="613775" y="4717690"/>
              <a:ext cx="663880" cy="39292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F41B449-8BA4-7C4E-A23A-4E1D12C7C5A7}"/>
              </a:ext>
            </a:extLst>
          </p:cNvPr>
          <p:cNvSpPr>
            <a:spLocks noGrp="1"/>
          </p:cNvSpPr>
          <p:nvPr>
            <p:ph type="title"/>
          </p:nvPr>
        </p:nvSpPr>
        <p:spPr/>
        <p:txBody>
          <a:bodyPr/>
          <a:lstStyle/>
          <a:p>
            <a:r>
              <a:rPr lang="en-US" dirty="0"/>
              <a:t>Kruskal’s Runtime</a:t>
            </a:r>
          </a:p>
        </p:txBody>
      </p:sp>
      <p:sp>
        <p:nvSpPr>
          <p:cNvPr id="3" name="Content Placeholder 2">
            <a:extLst>
              <a:ext uri="{FF2B5EF4-FFF2-40B4-BE49-F238E27FC236}">
                <a16:creationId xmlns:a16="http://schemas.microsoft.com/office/drawing/2014/main" id="{B52EB84D-5ABD-6E45-BDED-AA1B78A43970}"/>
              </a:ext>
            </a:extLst>
          </p:cNvPr>
          <p:cNvSpPr>
            <a:spLocks noGrp="1"/>
          </p:cNvSpPr>
          <p:nvPr>
            <p:ph idx="1"/>
          </p:nvPr>
        </p:nvSpPr>
        <p:spPr>
          <a:xfrm>
            <a:off x="353415" y="4717690"/>
            <a:ext cx="11684097" cy="1799955"/>
          </a:xfrm>
        </p:spPr>
        <p:txBody>
          <a:bodyPr>
            <a:normAutofit/>
          </a:bodyPr>
          <a:lstStyle/>
          <a:p>
            <a:r>
              <a:rPr lang="en-US" dirty="0"/>
              <a:t>find and union are </a:t>
            </a:r>
            <a:r>
              <a:rPr lang="en-US" dirty="0" err="1"/>
              <a:t>log|V</a:t>
            </a:r>
            <a:r>
              <a:rPr lang="en-US" dirty="0"/>
              <a:t>| in worst case, but amortized constant “in practice”</a:t>
            </a:r>
          </a:p>
          <a:p>
            <a:r>
              <a:rPr lang="en-US" dirty="0"/>
              <a:t>Either way, dominated by time to sort the edges </a:t>
            </a:r>
            <a:r>
              <a:rPr lang="en-US" dirty="0">
                <a:sym typeface="Wingdings" pitchFamily="2" charset="2"/>
              </a:rPr>
              <a:t></a:t>
            </a:r>
          </a:p>
          <a:p>
            <a:pPr lvl="1"/>
            <a:r>
              <a:rPr lang="en-US" dirty="0"/>
              <a:t>For an MST to exist, E can’t be smaller than V, so assume it dominates</a:t>
            </a:r>
          </a:p>
          <a:p>
            <a:pPr lvl="1"/>
            <a:r>
              <a:rPr lang="en-US" dirty="0"/>
              <a:t>Note: some people write |</a:t>
            </a:r>
            <a:r>
              <a:rPr lang="en-US" dirty="0" err="1"/>
              <a:t>E|log|V</a:t>
            </a:r>
            <a:r>
              <a:rPr lang="en-US" dirty="0"/>
              <a:t>|, which is the same (within a constant factor)</a:t>
            </a:r>
          </a:p>
        </p:txBody>
      </p:sp>
      <p:sp>
        <p:nvSpPr>
          <p:cNvPr id="4" name="Content Placeholder 2">
            <a:extLst>
              <a:ext uri="{FF2B5EF4-FFF2-40B4-BE49-F238E27FC236}">
                <a16:creationId xmlns:a16="http://schemas.microsoft.com/office/drawing/2014/main" id="{1F4DF374-C549-8644-9AF4-762B2E6D1AC4}"/>
              </a:ext>
            </a:extLst>
          </p:cNvPr>
          <p:cNvSpPr txBox="1">
            <a:spLocks/>
          </p:cNvSpPr>
          <p:nvPr/>
        </p:nvSpPr>
        <p:spPr bwMode="auto">
          <a:xfrm>
            <a:off x="6368640" y="1352811"/>
            <a:ext cx="6011726" cy="3143885"/>
          </a:xfrm>
          <a:prstGeom prst="rect">
            <a:avLst/>
          </a:prstGeom>
          <a:solidFill>
            <a:schemeClr val="bg1">
              <a:lumMod val="95000"/>
            </a:schemeClr>
          </a:solid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lnSpc>
                <a:spcPct val="120000"/>
              </a:lnSpc>
              <a:spcBef>
                <a:spcPts val="0"/>
              </a:spcBef>
              <a:spcAft>
                <a:spcPts val="0"/>
              </a:spcAft>
              <a:buNone/>
            </a:pPr>
            <a:r>
              <a:rPr lang="en-US" sz="1400" dirty="0" err="1">
                <a:latin typeface="Consolas" panose="020B0609020204030204" pitchFamily="49" charset="0"/>
                <a:cs typeface="Consolas" panose="020B0609020204030204" pitchFamily="49" charset="0"/>
              </a:rPr>
              <a:t>kruskalMST</a:t>
            </a:r>
            <a:r>
              <a:rPr lang="en-US" sz="1400" b="0" dirty="0">
                <a:latin typeface="Consolas" panose="020B0609020204030204" pitchFamily="49" charset="0"/>
                <a:cs typeface="Consolas" panose="020B0609020204030204" pitchFamily="49" charset="0"/>
              </a:rPr>
              <a:t>(</a:t>
            </a:r>
            <a:r>
              <a:rPr lang="en-US" sz="1400" b="0" dirty="0">
                <a:solidFill>
                  <a:schemeClr val="accent3"/>
                </a:solidFill>
                <a:latin typeface="Consolas" panose="020B0609020204030204" pitchFamily="49" charset="0"/>
                <a:cs typeface="Consolas" panose="020B0609020204030204" pitchFamily="49" charset="0"/>
              </a:rPr>
              <a:t>G</a:t>
            </a:r>
            <a:r>
              <a:rPr lang="en-US" sz="1400" b="0" dirty="0">
                <a:latin typeface="Consolas" panose="020B0609020204030204" pitchFamily="49" charset="0"/>
                <a:cs typeface="Consolas" panose="020B0609020204030204" pitchFamily="49" charset="0"/>
              </a:rPr>
              <a:t> graph)</a:t>
            </a:r>
          </a:p>
          <a:p>
            <a:pPr marL="0" indent="0">
              <a:lnSpc>
                <a:spcPct val="120000"/>
              </a:lnSpc>
              <a:spcBef>
                <a:spcPts val="0"/>
              </a:spcBef>
              <a:spcAft>
                <a:spcPts val="0"/>
              </a:spcAft>
              <a:buNone/>
            </a:pPr>
            <a:r>
              <a:rPr lang="en-US" sz="1400" b="0" dirty="0">
                <a:solidFill>
                  <a:schemeClr val="accent3">
                    <a:lumMod val="75000"/>
                  </a:schemeClr>
                </a:solidFill>
                <a:latin typeface="Consolas" panose="020B0609020204030204" pitchFamily="49" charset="0"/>
                <a:cs typeface="Consolas" panose="020B0609020204030204" pitchFamily="49" charset="0"/>
              </a:rPr>
              <a:t>  </a:t>
            </a:r>
            <a:r>
              <a:rPr lang="en-US" sz="1400" dirty="0" err="1">
                <a:solidFill>
                  <a:schemeClr val="accent3">
                    <a:lumMod val="75000"/>
                  </a:schemeClr>
                </a:solidFill>
                <a:latin typeface="Consolas" panose="020B0609020204030204" pitchFamily="49" charset="0"/>
                <a:cs typeface="Consolas" panose="020B0609020204030204" pitchFamily="49" charset="0"/>
              </a:rPr>
              <a:t>DisjointSets</a:t>
            </a:r>
            <a:r>
              <a:rPr lang="en-US" sz="1400" dirty="0">
                <a:solidFill>
                  <a:schemeClr val="accent3">
                    <a:lumMod val="75000"/>
                  </a:schemeClr>
                </a:solidFill>
                <a:latin typeface="Consolas" panose="020B0609020204030204" pitchFamily="49" charset="0"/>
                <a:cs typeface="Consolas" panose="020B0609020204030204" pitchFamily="49" charset="0"/>
              </a:rPr>
              <a:t>&lt;V&gt;</a:t>
            </a:r>
            <a:r>
              <a:rPr lang="en-US" sz="1400" b="0" dirty="0">
                <a:solidFill>
                  <a:schemeClr val="accent3">
                    <a:lumMod val="75000"/>
                  </a:schemeClr>
                </a:solidFill>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msts</a:t>
            </a:r>
            <a:r>
              <a:rPr lang="en-US" sz="1400" b="0" dirty="0">
                <a:latin typeface="Consolas" panose="020B0609020204030204" pitchFamily="49" charset="0"/>
                <a:cs typeface="Consolas" panose="020B0609020204030204" pitchFamily="49" charset="0"/>
              </a:rPr>
              <a:t>; </a:t>
            </a:r>
            <a:r>
              <a:rPr lang="en-US" sz="1400" b="0" dirty="0">
                <a:solidFill>
                  <a:schemeClr val="accent3"/>
                </a:solidFill>
                <a:latin typeface="Consolas" panose="020B0609020204030204" pitchFamily="49" charset="0"/>
                <a:cs typeface="Consolas" panose="020B0609020204030204" pitchFamily="49" charset="0"/>
              </a:rPr>
              <a:t>Set</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finalMST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initialize </a:t>
            </a:r>
            <a:r>
              <a:rPr lang="en-US" sz="1400" b="0" dirty="0" err="1">
                <a:latin typeface="Consolas" panose="020B0609020204030204" pitchFamily="49" charset="0"/>
                <a:cs typeface="Consolas" panose="020B0609020204030204" pitchFamily="49" charset="0"/>
              </a:rPr>
              <a:t>msts</a:t>
            </a:r>
            <a:r>
              <a:rPr lang="en-US" sz="1400" b="0" dirty="0">
                <a:latin typeface="Consolas" panose="020B0609020204030204" pitchFamily="49" charset="0"/>
                <a:cs typeface="Consolas" panose="020B0609020204030204" pitchFamily="49" charset="0"/>
              </a:rPr>
              <a:t> with each vertex as single-element MST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sort all edges by weight (smallest to largest)</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for</a:t>
            </a:r>
            <a:r>
              <a:rPr lang="en-US" sz="1400" b="0" dirty="0">
                <a:latin typeface="Consolas" panose="020B0609020204030204" pitchFamily="49" charset="0"/>
                <a:cs typeface="Consolas" panose="020B0609020204030204" pitchFamily="49" charset="0"/>
              </a:rPr>
              <a:t> each edge (</a:t>
            </a:r>
            <a:r>
              <a:rPr lang="en-US" sz="1400" b="0" dirty="0" err="1">
                <a:latin typeface="Consolas" panose="020B0609020204030204" pitchFamily="49" charset="0"/>
                <a:cs typeface="Consolas" panose="020B0609020204030204" pitchFamily="49" charset="0"/>
              </a:rPr>
              <a:t>u,v</a:t>
            </a:r>
            <a:r>
              <a:rPr lang="en-US" sz="1400" b="0" dirty="0">
                <a:latin typeface="Consolas" panose="020B0609020204030204" pitchFamily="49" charset="0"/>
                <a:cs typeface="Consolas" panose="020B0609020204030204" pitchFamily="49" charset="0"/>
              </a:rPr>
              <a:t>) in ascending order:</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uMST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msts.</a:t>
            </a:r>
            <a:r>
              <a:rPr lang="en-US" sz="1400" dirty="0" err="1">
                <a:latin typeface="Consolas" panose="020B0609020204030204" pitchFamily="49" charset="0"/>
                <a:cs typeface="Consolas" panose="020B0609020204030204" pitchFamily="49" charset="0"/>
              </a:rPr>
              <a:t>find</a:t>
            </a:r>
            <a:r>
              <a:rPr lang="en-US" sz="1400" b="0" dirty="0">
                <a:latin typeface="Consolas" panose="020B0609020204030204" pitchFamily="49" charset="0"/>
                <a:cs typeface="Consolas" panose="020B0609020204030204" pitchFamily="49" charset="0"/>
              </a:rPr>
              <a:t>(u)</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vMST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msts.</a:t>
            </a:r>
            <a:r>
              <a:rPr lang="en-US" sz="1400" dirty="0" err="1">
                <a:latin typeface="Consolas" panose="020B0609020204030204" pitchFamily="49" charset="0"/>
                <a:cs typeface="Consolas" panose="020B0609020204030204" pitchFamily="49" charset="0"/>
              </a:rPr>
              <a:t>find</a:t>
            </a:r>
            <a:r>
              <a:rPr lang="en-US" sz="1400" b="0" dirty="0">
                <a:latin typeface="Consolas" panose="020B0609020204030204" pitchFamily="49" charset="0"/>
                <a:cs typeface="Consolas" panose="020B0609020204030204" pitchFamily="49" charset="0"/>
              </a:rPr>
              <a:t>(v)</a:t>
            </a: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if</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uMST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vMST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finalMST.</a:t>
            </a:r>
            <a:r>
              <a:rPr lang="en-US" sz="1400" dirty="0" err="1">
                <a:latin typeface="Consolas" panose="020B0609020204030204" pitchFamily="49" charset="0"/>
                <a:cs typeface="Consolas" panose="020B0609020204030204" pitchFamily="49" charset="0"/>
              </a:rPr>
              <a:t>add</a:t>
            </a:r>
            <a:r>
              <a:rPr lang="en-US" sz="1400" b="0" dirty="0">
                <a:latin typeface="Consolas" panose="020B0609020204030204" pitchFamily="49" charset="0"/>
                <a:cs typeface="Consolas" panose="020B0609020204030204" pitchFamily="49" charset="0"/>
              </a:rPr>
              <a:t>(edge (u, 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msts.</a:t>
            </a:r>
            <a:r>
              <a:rPr lang="en-US" sz="1400" dirty="0" err="1">
                <a:latin typeface="Consolas" panose="020B0609020204030204" pitchFamily="49" charset="0"/>
                <a:cs typeface="Consolas" panose="020B0609020204030204" pitchFamily="49" charset="0"/>
              </a:rPr>
              <a:t>union</a:t>
            </a:r>
            <a:r>
              <a:rPr lang="en-US" sz="1400" b="0" dirty="0">
                <a:latin typeface="Consolas" panose="020B0609020204030204" pitchFamily="49" charset="0"/>
                <a:cs typeface="Consolas" panose="020B0609020204030204" pitchFamily="49" charset="0"/>
              </a:rPr>
              <a:t>(</a:t>
            </a:r>
            <a:r>
              <a:rPr lang="en-US" sz="1400" b="0" dirty="0" err="1">
                <a:latin typeface="Consolas" panose="020B0609020204030204" pitchFamily="49" charset="0"/>
                <a:cs typeface="Consolas" panose="020B0609020204030204" pitchFamily="49" charset="0"/>
              </a:rPr>
              <a:t>uMST</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vMST</a:t>
            </a:r>
            <a:r>
              <a:rPr lang="en-US" sz="1400" b="0" dirty="0">
                <a:latin typeface="Consolas" panose="020B0609020204030204" pitchFamily="49" charset="0"/>
                <a:cs typeface="Consolas" panose="020B0609020204030204" pitchFamily="49"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3F71FD0-BA66-4646-B6A9-52142F4CD7C5}"/>
                  </a:ext>
                </a:extLst>
              </p:cNvPr>
              <p:cNvSpPr txBox="1"/>
              <p:nvPr/>
            </p:nvSpPr>
            <p:spPr>
              <a:xfrm>
                <a:off x="3676677" y="3410211"/>
                <a:ext cx="2314480" cy="369332"/>
              </a:xfrm>
              <a:prstGeom prst="rect">
                <a:avLst/>
              </a:prstGeom>
              <a:noFill/>
            </p:spPr>
            <p:txBody>
              <a:bodyPr wrap="none" rtlCol="0">
                <a:spAutoFit/>
              </a:bodyPr>
              <a:lstStyle/>
              <a:p>
                <a:pPr algn="r"/>
                <a:r>
                  <a:rPr lang="en-US" u="sng" dirty="0">
                    <a:ea typeface="Cambria Math" panose="02040503050406030204" pitchFamily="18" charset="0"/>
                  </a:rPr>
                  <a:t>total</a:t>
                </a:r>
                <a:r>
                  <a:rPr lang="en-US" dirty="0">
                    <a:ea typeface="Cambria Math" panose="02040503050406030204" pitchFamily="18" charset="0"/>
                  </a:rPr>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𝑉</m:t>
                            </m:r>
                          </m:e>
                        </m:d>
                      </m:e>
                    </m:d>
                  </m:oMath>
                </a14:m>
                <a:r>
                  <a:rPr lang="en-US" dirty="0"/>
                  <a:t> iterations</a:t>
                </a:r>
              </a:p>
            </p:txBody>
          </p:sp>
        </mc:Choice>
        <mc:Fallback xmlns="">
          <p:sp>
            <p:nvSpPr>
              <p:cNvPr id="5" name="TextBox 4">
                <a:extLst>
                  <a:ext uri="{FF2B5EF4-FFF2-40B4-BE49-F238E27FC236}">
                    <a16:creationId xmlns:a16="http://schemas.microsoft.com/office/drawing/2014/main" id="{33F71FD0-BA66-4646-B6A9-52142F4CD7C5}"/>
                  </a:ext>
                </a:extLst>
              </p:cNvPr>
              <p:cNvSpPr txBox="1">
                <a:spLocks noRot="1" noChangeAspect="1" noMove="1" noResize="1" noEditPoints="1" noAdjustHandles="1" noChangeArrowheads="1" noChangeShapeType="1" noTextEdit="1"/>
              </p:cNvSpPr>
              <p:nvPr/>
            </p:nvSpPr>
            <p:spPr>
              <a:xfrm>
                <a:off x="3676677" y="3410211"/>
                <a:ext cx="2314480" cy="369332"/>
              </a:xfrm>
              <a:prstGeom prst="rect">
                <a:avLst/>
              </a:prstGeom>
              <a:blipFill>
                <a:blip r:embed="rId3"/>
                <a:stretch>
                  <a:fillRect t="-6667" r="-1639"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6FE675-B815-7C4D-8E0F-89B7CE9DA72E}"/>
                  </a:ext>
                </a:extLst>
              </p:cNvPr>
              <p:cNvSpPr txBox="1"/>
              <p:nvPr/>
            </p:nvSpPr>
            <p:spPr>
              <a:xfrm>
                <a:off x="5163108" y="1833342"/>
                <a:ext cx="878894"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6" name="TextBox 5">
                <a:extLst>
                  <a:ext uri="{FF2B5EF4-FFF2-40B4-BE49-F238E27FC236}">
                    <a16:creationId xmlns:a16="http://schemas.microsoft.com/office/drawing/2014/main" id="{C36FE675-B815-7C4D-8E0F-89B7CE9DA72E}"/>
                  </a:ext>
                </a:extLst>
              </p:cNvPr>
              <p:cNvSpPr txBox="1">
                <a:spLocks noRot="1" noChangeAspect="1" noMove="1" noResize="1" noEditPoints="1" noAdjustHandles="1" noChangeArrowheads="1" noChangeShapeType="1" noTextEdit="1"/>
              </p:cNvSpPr>
              <p:nvPr/>
            </p:nvSpPr>
            <p:spPr>
              <a:xfrm>
                <a:off x="5163108" y="1833342"/>
                <a:ext cx="878894" cy="369332"/>
              </a:xfrm>
              <a:prstGeom prst="rect">
                <a:avLst/>
              </a:prstGeom>
              <a:blipFill>
                <a:blip r:embed="rId4"/>
                <a:stretch>
                  <a:fillRect b="-13793"/>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2A4C748E-08B7-A443-81E8-C2B0C43DE840}"/>
              </a:ext>
            </a:extLst>
          </p:cNvPr>
          <p:cNvGrpSpPr/>
          <p:nvPr/>
        </p:nvGrpSpPr>
        <p:grpSpPr>
          <a:xfrm>
            <a:off x="1991266" y="3658856"/>
            <a:ext cx="1552348" cy="369332"/>
            <a:chOff x="1991266" y="3658856"/>
            <a:chExt cx="1552348" cy="369332"/>
          </a:xfrm>
        </p:grpSpPr>
        <p:sp>
          <p:nvSpPr>
            <p:cNvPr id="38" name="Rounded Rectangle 37">
              <a:extLst>
                <a:ext uri="{FF2B5EF4-FFF2-40B4-BE49-F238E27FC236}">
                  <a16:creationId xmlns:a16="http://schemas.microsoft.com/office/drawing/2014/main" id="{5B196AE0-CDEB-B14A-9142-42F4DEE4C5BD}"/>
                </a:ext>
              </a:extLst>
            </p:cNvPr>
            <p:cNvSpPr/>
            <p:nvPr/>
          </p:nvSpPr>
          <p:spPr>
            <a:xfrm>
              <a:off x="2654252" y="3706860"/>
              <a:ext cx="670323" cy="2912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28D746-ED76-4448-9D69-45EC5B0F10F7}"/>
                    </a:ext>
                  </a:extLst>
                </p:cNvPr>
                <p:cNvSpPr txBox="1"/>
                <p:nvPr/>
              </p:nvSpPr>
              <p:spPr>
                <a:xfrm>
                  <a:off x="1991266" y="3658856"/>
                  <a:ext cx="1552348"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V</m:t>
                                </m:r>
                              </m:e>
                            </m:d>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7" name="TextBox 6">
                  <a:extLst>
                    <a:ext uri="{FF2B5EF4-FFF2-40B4-BE49-F238E27FC236}">
                      <a16:creationId xmlns:a16="http://schemas.microsoft.com/office/drawing/2014/main" id="{2328D746-ED76-4448-9D69-45EC5B0F10F7}"/>
                    </a:ext>
                  </a:extLst>
                </p:cNvPr>
                <p:cNvSpPr txBox="1">
                  <a:spLocks noRot="1" noChangeAspect="1" noMove="1" noResize="1" noEditPoints="1" noAdjustHandles="1" noChangeArrowheads="1" noChangeShapeType="1" noTextEdit="1"/>
                </p:cNvSpPr>
                <p:nvPr/>
              </p:nvSpPr>
              <p:spPr>
                <a:xfrm>
                  <a:off x="1991266" y="3658856"/>
                  <a:ext cx="1552348" cy="369332"/>
                </a:xfrm>
                <a:prstGeom prst="rect">
                  <a:avLst/>
                </a:prstGeom>
                <a:blipFill>
                  <a:blip r:embed="rId5"/>
                  <a:stretch>
                    <a:fillRect b="-17241"/>
                  </a:stretch>
                </a:blipFill>
              </p:spPr>
              <p:txBody>
                <a:bodyPr/>
                <a:lstStyle/>
                <a:p>
                  <a:r>
                    <a:rPr lang="en-US">
                      <a:noFill/>
                    </a:rPr>
                    <a:t> </a:t>
                  </a:r>
                </a:p>
              </p:txBody>
            </p:sp>
          </mc:Fallback>
        </mc:AlternateContent>
      </p:grpSp>
      <p:cxnSp>
        <p:nvCxnSpPr>
          <p:cNvPr id="9" name="Straight Arrow Connector 8">
            <a:extLst>
              <a:ext uri="{FF2B5EF4-FFF2-40B4-BE49-F238E27FC236}">
                <a16:creationId xmlns:a16="http://schemas.microsoft.com/office/drawing/2014/main" id="{B923A7A5-1428-B94C-A672-17D8C02C97CA}"/>
              </a:ext>
            </a:extLst>
          </p:cNvPr>
          <p:cNvCxnSpPr>
            <a:cxnSpLocks/>
          </p:cNvCxnSpPr>
          <p:nvPr/>
        </p:nvCxnSpPr>
        <p:spPr>
          <a:xfrm>
            <a:off x="5986140" y="2825596"/>
            <a:ext cx="6261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6A7E7DEC-40BA-9D4E-8E3A-E86BC7BD2562}"/>
              </a:ext>
            </a:extLst>
          </p:cNvPr>
          <p:cNvSpPr/>
          <p:nvPr/>
        </p:nvSpPr>
        <p:spPr>
          <a:xfrm>
            <a:off x="4007362" y="2704584"/>
            <a:ext cx="156371" cy="614777"/>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9ACD38A5-30B9-AE4A-8C06-491DA2A3F82A}"/>
              </a:ext>
            </a:extLst>
          </p:cNvPr>
          <p:cNvSpPr/>
          <p:nvPr/>
        </p:nvSpPr>
        <p:spPr>
          <a:xfrm>
            <a:off x="1849821" y="1856171"/>
            <a:ext cx="240331" cy="2137163"/>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6A758C4-86C5-A14E-B0C4-85458058C10E}"/>
                  </a:ext>
                </a:extLst>
              </p:cNvPr>
              <p:cNvSpPr txBox="1"/>
              <p:nvPr/>
            </p:nvSpPr>
            <p:spPr>
              <a:xfrm>
                <a:off x="4163734" y="2640930"/>
                <a:ext cx="1827423" cy="369332"/>
              </a:xfrm>
              <a:prstGeom prst="rect">
                <a:avLst/>
              </a:prstGeom>
              <a:noFill/>
            </p:spPr>
            <p:txBody>
              <a:bodyPr wrap="none" rtlCol="0">
                <a:spAutoFit/>
              </a:bodyPr>
              <a:lstStyle/>
              <a:p>
                <a:pPr algn="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e>
                    </m:d>
                  </m:oMath>
                </a14:m>
                <a:r>
                  <a:rPr lang="en-US" dirty="0"/>
                  <a:t> iterations</a:t>
                </a:r>
              </a:p>
            </p:txBody>
          </p:sp>
        </mc:Choice>
        <mc:Fallback xmlns="">
          <p:sp>
            <p:nvSpPr>
              <p:cNvPr id="15" name="TextBox 14">
                <a:extLst>
                  <a:ext uri="{FF2B5EF4-FFF2-40B4-BE49-F238E27FC236}">
                    <a16:creationId xmlns:a16="http://schemas.microsoft.com/office/drawing/2014/main" id="{36A758C4-86C5-A14E-B0C4-85458058C10E}"/>
                  </a:ext>
                </a:extLst>
              </p:cNvPr>
              <p:cNvSpPr txBox="1">
                <a:spLocks noRot="1" noChangeAspect="1" noMove="1" noResize="1" noEditPoints="1" noAdjustHandles="1" noChangeArrowheads="1" noChangeShapeType="1" noTextEdit="1"/>
              </p:cNvSpPr>
              <p:nvPr/>
            </p:nvSpPr>
            <p:spPr>
              <a:xfrm>
                <a:off x="4163734" y="2640930"/>
                <a:ext cx="1827423" cy="369332"/>
              </a:xfrm>
              <a:prstGeom prst="rect">
                <a:avLst/>
              </a:prstGeom>
              <a:blipFill>
                <a:blip r:embed="rId6"/>
                <a:stretch>
                  <a:fillRect t="-6667" r="-2069" b="-23333"/>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0BA6CDA-CEF5-2E43-9245-1C251F532006}"/>
              </a:ext>
            </a:extLst>
          </p:cNvPr>
          <p:cNvCxnSpPr>
            <a:cxnSpLocks/>
          </p:cNvCxnSpPr>
          <p:nvPr/>
        </p:nvCxnSpPr>
        <p:spPr>
          <a:xfrm>
            <a:off x="5986140" y="3622857"/>
            <a:ext cx="7987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093FFE-5C60-0448-B557-EB9821152055}"/>
              </a:ext>
            </a:extLst>
          </p:cNvPr>
          <p:cNvCxnSpPr>
            <a:cxnSpLocks/>
          </p:cNvCxnSpPr>
          <p:nvPr/>
        </p:nvCxnSpPr>
        <p:spPr>
          <a:xfrm>
            <a:off x="5986140" y="2044480"/>
            <a:ext cx="6261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156E66-244D-6644-AF0C-18860AD9DF3E}"/>
              </a:ext>
            </a:extLst>
          </p:cNvPr>
          <p:cNvCxnSpPr>
            <a:cxnSpLocks/>
          </p:cNvCxnSpPr>
          <p:nvPr/>
        </p:nvCxnSpPr>
        <p:spPr>
          <a:xfrm>
            <a:off x="5986140" y="2326352"/>
            <a:ext cx="6261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0E53618-8251-0B43-9B09-C16AB37D084F}"/>
                  </a:ext>
                </a:extLst>
              </p:cNvPr>
              <p:cNvSpPr txBox="1"/>
              <p:nvPr/>
            </p:nvSpPr>
            <p:spPr>
              <a:xfrm>
                <a:off x="4486896" y="2149624"/>
                <a:ext cx="1555106"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𝐸</m:t>
                              </m:r>
                            </m:e>
                          </m:d>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e>
                          </m:func>
                        </m:e>
                      </m:d>
                    </m:oMath>
                  </m:oMathPara>
                </a14:m>
                <a:endParaRPr lang="en-US" dirty="0"/>
              </a:p>
            </p:txBody>
          </p:sp>
        </mc:Choice>
        <mc:Fallback xmlns="">
          <p:sp>
            <p:nvSpPr>
              <p:cNvPr id="23" name="TextBox 22">
                <a:extLst>
                  <a:ext uri="{FF2B5EF4-FFF2-40B4-BE49-F238E27FC236}">
                    <a16:creationId xmlns:a16="http://schemas.microsoft.com/office/drawing/2014/main" id="{30E53618-8251-0B43-9B09-C16AB37D084F}"/>
                  </a:ext>
                </a:extLst>
              </p:cNvPr>
              <p:cNvSpPr txBox="1">
                <a:spLocks noRot="1" noChangeAspect="1" noMove="1" noResize="1" noEditPoints="1" noAdjustHandles="1" noChangeArrowheads="1" noChangeShapeType="1" noTextEdit="1"/>
              </p:cNvSpPr>
              <p:nvPr/>
            </p:nvSpPr>
            <p:spPr>
              <a:xfrm>
                <a:off x="4486896" y="2149624"/>
                <a:ext cx="1555106" cy="369332"/>
              </a:xfrm>
              <a:prstGeom prst="rect">
                <a:avLst/>
              </a:prstGeom>
              <a:blipFill>
                <a:blip r:embed="rId7"/>
                <a:stretch>
                  <a:fillRect b="-13333"/>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8098B849-6801-B540-AF2F-51F0DA8B69B4}"/>
              </a:ext>
            </a:extLst>
          </p:cNvPr>
          <p:cNvGrpSpPr/>
          <p:nvPr/>
        </p:nvGrpSpPr>
        <p:grpSpPr>
          <a:xfrm>
            <a:off x="4826476" y="3028477"/>
            <a:ext cx="1215526" cy="369332"/>
            <a:chOff x="4826476" y="3028477"/>
            <a:chExt cx="1215526" cy="369332"/>
          </a:xfrm>
        </p:grpSpPr>
        <p:sp>
          <p:nvSpPr>
            <p:cNvPr id="35" name="Rounded Rectangle 34">
              <a:extLst>
                <a:ext uri="{FF2B5EF4-FFF2-40B4-BE49-F238E27FC236}">
                  <a16:creationId xmlns:a16="http://schemas.microsoft.com/office/drawing/2014/main" id="{3784E226-D8D4-5842-95B9-FE0D0DD024BF}"/>
                </a:ext>
              </a:extLst>
            </p:cNvPr>
            <p:cNvSpPr/>
            <p:nvPr/>
          </p:nvSpPr>
          <p:spPr>
            <a:xfrm>
              <a:off x="5163108" y="3066643"/>
              <a:ext cx="670323" cy="2912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B1C2B98-F2C8-7242-9C2C-DF696F5031C0}"/>
                    </a:ext>
                  </a:extLst>
                </p:cNvPr>
                <p:cNvSpPr txBox="1"/>
                <p:nvPr/>
              </p:nvSpPr>
              <p:spPr>
                <a:xfrm>
                  <a:off x="4826476" y="3028477"/>
                  <a:ext cx="1215526"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func>
                          </m:e>
                        </m:d>
                      </m:oMath>
                    </m:oMathPara>
                  </a14:m>
                  <a:endParaRPr lang="en-US" dirty="0"/>
                </a:p>
              </p:txBody>
            </p:sp>
          </mc:Choice>
          <mc:Fallback xmlns="">
            <p:sp>
              <p:nvSpPr>
                <p:cNvPr id="24" name="TextBox 23">
                  <a:extLst>
                    <a:ext uri="{FF2B5EF4-FFF2-40B4-BE49-F238E27FC236}">
                      <a16:creationId xmlns:a16="http://schemas.microsoft.com/office/drawing/2014/main" id="{DB1C2B98-F2C8-7242-9C2C-DF696F5031C0}"/>
                    </a:ext>
                  </a:extLst>
                </p:cNvPr>
                <p:cNvSpPr txBox="1">
                  <a:spLocks noRot="1" noChangeAspect="1" noMove="1" noResize="1" noEditPoints="1" noAdjustHandles="1" noChangeArrowheads="1" noChangeShapeType="1" noTextEdit="1"/>
                </p:cNvSpPr>
                <p:nvPr/>
              </p:nvSpPr>
              <p:spPr>
                <a:xfrm>
                  <a:off x="4826476" y="3028477"/>
                  <a:ext cx="1215526" cy="369332"/>
                </a:xfrm>
                <a:prstGeom prst="rect">
                  <a:avLst/>
                </a:prstGeom>
                <a:blipFill>
                  <a:blip r:embed="rId8"/>
                  <a:stretch>
                    <a:fillRect b="-9677"/>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4F811087-67F8-344A-8D4A-33ADDB0CA107}"/>
              </a:ext>
            </a:extLst>
          </p:cNvPr>
          <p:cNvGrpSpPr/>
          <p:nvPr/>
        </p:nvGrpSpPr>
        <p:grpSpPr>
          <a:xfrm>
            <a:off x="4862752" y="3970505"/>
            <a:ext cx="1215526" cy="369332"/>
            <a:chOff x="4862752" y="3970505"/>
            <a:chExt cx="1215526" cy="369332"/>
          </a:xfrm>
        </p:grpSpPr>
        <p:sp>
          <p:nvSpPr>
            <p:cNvPr id="36" name="Rounded Rectangle 35">
              <a:extLst>
                <a:ext uri="{FF2B5EF4-FFF2-40B4-BE49-F238E27FC236}">
                  <a16:creationId xmlns:a16="http://schemas.microsoft.com/office/drawing/2014/main" id="{17A9C16A-9B52-FE49-8EC3-E55F79F146EC}"/>
                </a:ext>
              </a:extLst>
            </p:cNvPr>
            <p:cNvSpPr/>
            <p:nvPr/>
          </p:nvSpPr>
          <p:spPr>
            <a:xfrm>
              <a:off x="5208360" y="4004923"/>
              <a:ext cx="670323" cy="2912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D7E452E-CE30-1446-9A90-892B90AEA1C3}"/>
                    </a:ext>
                  </a:extLst>
                </p:cNvPr>
                <p:cNvSpPr txBox="1"/>
                <p:nvPr/>
              </p:nvSpPr>
              <p:spPr>
                <a:xfrm>
                  <a:off x="4862752" y="3970505"/>
                  <a:ext cx="1215526"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func>
                          </m:e>
                        </m:d>
                      </m:oMath>
                    </m:oMathPara>
                  </a14:m>
                  <a:endParaRPr lang="en-US" dirty="0"/>
                </a:p>
              </p:txBody>
            </p:sp>
          </mc:Choice>
          <mc:Fallback xmlns="">
            <p:sp>
              <p:nvSpPr>
                <p:cNvPr id="25" name="TextBox 24">
                  <a:extLst>
                    <a:ext uri="{FF2B5EF4-FFF2-40B4-BE49-F238E27FC236}">
                      <a16:creationId xmlns:a16="http://schemas.microsoft.com/office/drawing/2014/main" id="{ED7E452E-CE30-1446-9A90-892B90AEA1C3}"/>
                    </a:ext>
                  </a:extLst>
                </p:cNvPr>
                <p:cNvSpPr txBox="1">
                  <a:spLocks noRot="1" noChangeAspect="1" noMove="1" noResize="1" noEditPoints="1" noAdjustHandles="1" noChangeArrowheads="1" noChangeShapeType="1" noTextEdit="1"/>
                </p:cNvSpPr>
                <p:nvPr/>
              </p:nvSpPr>
              <p:spPr>
                <a:xfrm>
                  <a:off x="4862752" y="3970505"/>
                  <a:ext cx="1215526" cy="369332"/>
                </a:xfrm>
                <a:prstGeom prst="rect">
                  <a:avLst/>
                </a:prstGeom>
                <a:blipFill>
                  <a:blip r:embed="rId9"/>
                  <a:stretch>
                    <a:fillRect b="-13333"/>
                  </a:stretch>
                </a:blipFill>
              </p:spPr>
              <p:txBody>
                <a:bodyPr/>
                <a:lstStyle/>
                <a:p>
                  <a:r>
                    <a:rPr lang="en-US">
                      <a:noFill/>
                    </a:rPr>
                    <a:t> </a:t>
                  </a:r>
                </a:p>
              </p:txBody>
            </p:sp>
          </mc:Fallback>
        </mc:AlternateContent>
      </p:grpSp>
      <p:cxnSp>
        <p:nvCxnSpPr>
          <p:cNvPr id="26" name="Straight Arrow Connector 25">
            <a:extLst>
              <a:ext uri="{FF2B5EF4-FFF2-40B4-BE49-F238E27FC236}">
                <a16:creationId xmlns:a16="http://schemas.microsoft.com/office/drawing/2014/main" id="{45A03406-A46D-2A4E-B429-33C5C947AFA6}"/>
              </a:ext>
            </a:extLst>
          </p:cNvPr>
          <p:cNvCxnSpPr>
            <a:cxnSpLocks/>
          </p:cNvCxnSpPr>
          <p:nvPr/>
        </p:nvCxnSpPr>
        <p:spPr>
          <a:xfrm>
            <a:off x="5969261" y="3225886"/>
            <a:ext cx="77535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5A8EC2F-DDAB-8246-B55D-F0CD43F13638}"/>
              </a:ext>
            </a:extLst>
          </p:cNvPr>
          <p:cNvCxnSpPr>
            <a:cxnSpLocks/>
          </p:cNvCxnSpPr>
          <p:nvPr/>
        </p:nvCxnSpPr>
        <p:spPr>
          <a:xfrm>
            <a:off x="6042002" y="4170002"/>
            <a:ext cx="89741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Left Brace 29">
            <a:extLst>
              <a:ext uri="{FF2B5EF4-FFF2-40B4-BE49-F238E27FC236}">
                <a16:creationId xmlns:a16="http://schemas.microsoft.com/office/drawing/2014/main" id="{553220DB-3854-164F-9847-864099D5B2D9}"/>
              </a:ext>
            </a:extLst>
          </p:cNvPr>
          <p:cNvSpPr/>
          <p:nvPr/>
        </p:nvSpPr>
        <p:spPr>
          <a:xfrm>
            <a:off x="3556666" y="3497662"/>
            <a:ext cx="173698" cy="760973"/>
          </a:xfrm>
          <a:prstGeom prst="leftBrace">
            <a:avLst>
              <a:gd name="adj1" fmla="val 57634"/>
              <a:gd name="adj2"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Group 42">
            <a:extLst>
              <a:ext uri="{FF2B5EF4-FFF2-40B4-BE49-F238E27FC236}">
                <a16:creationId xmlns:a16="http://schemas.microsoft.com/office/drawing/2014/main" id="{B3681B79-EDDF-5B49-8822-53C24FB8BE59}"/>
              </a:ext>
            </a:extLst>
          </p:cNvPr>
          <p:cNvGrpSpPr/>
          <p:nvPr/>
        </p:nvGrpSpPr>
        <p:grpSpPr>
          <a:xfrm>
            <a:off x="2429057" y="2835084"/>
            <a:ext cx="1545936" cy="369332"/>
            <a:chOff x="2429057" y="2835084"/>
            <a:chExt cx="1545936" cy="369332"/>
          </a:xfrm>
        </p:grpSpPr>
        <p:sp>
          <p:nvSpPr>
            <p:cNvPr id="37" name="Rounded Rectangle 36">
              <a:extLst>
                <a:ext uri="{FF2B5EF4-FFF2-40B4-BE49-F238E27FC236}">
                  <a16:creationId xmlns:a16="http://schemas.microsoft.com/office/drawing/2014/main" id="{EB00DFB7-6D77-984D-9916-389B4F0179A4}"/>
                </a:ext>
              </a:extLst>
            </p:cNvPr>
            <p:cNvSpPr/>
            <p:nvPr/>
          </p:nvSpPr>
          <p:spPr>
            <a:xfrm>
              <a:off x="3073794" y="2877206"/>
              <a:ext cx="670323" cy="29126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7DF74FC-537E-B04A-8C3D-77713E6BA417}"/>
                    </a:ext>
                  </a:extLst>
                </p:cNvPr>
                <p:cNvSpPr txBox="1"/>
                <p:nvPr/>
              </p:nvSpPr>
              <p:spPr>
                <a:xfrm>
                  <a:off x="2429057" y="2835084"/>
                  <a:ext cx="1545936"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E</m:t>
                                </m:r>
                              </m:e>
                            </m:d>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1" name="TextBox 30">
                  <a:extLst>
                    <a:ext uri="{FF2B5EF4-FFF2-40B4-BE49-F238E27FC236}">
                      <a16:creationId xmlns:a16="http://schemas.microsoft.com/office/drawing/2014/main" id="{97DF74FC-537E-B04A-8C3D-77713E6BA417}"/>
                    </a:ext>
                  </a:extLst>
                </p:cNvPr>
                <p:cNvSpPr txBox="1">
                  <a:spLocks noRot="1" noChangeAspect="1" noMove="1" noResize="1" noEditPoints="1" noAdjustHandles="1" noChangeArrowheads="1" noChangeShapeType="1" noTextEdit="1"/>
                </p:cNvSpPr>
                <p:nvPr/>
              </p:nvSpPr>
              <p:spPr>
                <a:xfrm>
                  <a:off x="2429057" y="2835084"/>
                  <a:ext cx="1545936" cy="369332"/>
                </a:xfrm>
                <a:prstGeom prst="rect">
                  <a:avLst/>
                </a:prstGeom>
                <a:blipFill>
                  <a:blip r:embed="rId10"/>
                  <a:stretch>
                    <a:fillRect b="-1666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F2AD4D9-D041-DC42-A366-BC201A877696}"/>
                  </a:ext>
                </a:extLst>
              </p:cNvPr>
              <p:cNvSpPr txBox="1"/>
              <p:nvPr/>
            </p:nvSpPr>
            <p:spPr>
              <a:xfrm>
                <a:off x="351683" y="2740086"/>
                <a:ext cx="1547668" cy="369332"/>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Θ</m:t>
                      </m:r>
                      <m:d>
                        <m:dPr>
                          <m:ctrlPr>
                            <a:rPr lang="en-US" b="0" i="1" smtClean="0">
                              <a:latin typeface="Cambria Math" panose="02040503050406030204" pitchFamily="18" charset="0"/>
                              <a:ea typeface="Cambria Math" panose="02040503050406030204" pitchFamily="18" charset="0"/>
                            </a:rPr>
                          </m:ctrlPr>
                        </m:dPr>
                        <m:e>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E</m:t>
                              </m:r>
                            </m:e>
                          </m:d>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2" name="TextBox 31">
                <a:extLst>
                  <a:ext uri="{FF2B5EF4-FFF2-40B4-BE49-F238E27FC236}">
                    <a16:creationId xmlns:a16="http://schemas.microsoft.com/office/drawing/2014/main" id="{3F2AD4D9-D041-DC42-A366-BC201A877696}"/>
                  </a:ext>
                </a:extLst>
              </p:cNvPr>
              <p:cNvSpPr txBox="1">
                <a:spLocks noRot="1" noChangeAspect="1" noMove="1" noResize="1" noEditPoints="1" noAdjustHandles="1" noChangeArrowheads="1" noChangeShapeType="1" noTextEdit="1"/>
              </p:cNvSpPr>
              <p:nvPr/>
            </p:nvSpPr>
            <p:spPr>
              <a:xfrm>
                <a:off x="351683" y="2740086"/>
                <a:ext cx="1547668" cy="369332"/>
              </a:xfrm>
              <a:prstGeom prst="rect">
                <a:avLst/>
              </a:prstGeom>
              <a:blipFill>
                <a:blip r:embed="rId11"/>
                <a:stretch>
                  <a:fillRect b="-13793"/>
                </a:stretch>
              </a:blipFill>
            </p:spPr>
            <p:txBody>
              <a:bodyPr/>
              <a:lstStyle/>
              <a:p>
                <a:r>
                  <a:rPr lang="en-US">
                    <a:noFill/>
                  </a:rPr>
                  <a:t> </a:t>
                </a:r>
              </a:p>
            </p:txBody>
          </p:sp>
        </mc:Fallback>
      </mc:AlternateContent>
    </p:spTree>
    <p:extLst>
      <p:ext uri="{BB962C8B-B14F-4D97-AF65-F5344CB8AC3E}">
        <p14:creationId xmlns:p14="http://schemas.microsoft.com/office/powerpoint/2010/main" val="259179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p:bldP spid="30"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75C450-FF9F-0849-A502-12EBD267C6A1}"/>
              </a:ext>
            </a:extLst>
          </p:cNvPr>
          <p:cNvSpPr/>
          <p:nvPr/>
        </p:nvSpPr>
        <p:spPr>
          <a:xfrm>
            <a:off x="3949874" y="225468"/>
            <a:ext cx="4121063" cy="663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73AA12-CE88-1648-9211-1408408F891D}"/>
              </a:ext>
            </a:extLst>
          </p:cNvPr>
          <p:cNvSpPr txBox="1"/>
          <p:nvPr/>
        </p:nvSpPr>
        <p:spPr>
          <a:xfrm>
            <a:off x="733945" y="1486325"/>
            <a:ext cx="2533707" cy="830997"/>
          </a:xfrm>
          <a:prstGeom prst="rect">
            <a:avLst/>
          </a:prstGeom>
          <a:noFill/>
        </p:spPr>
        <p:txBody>
          <a:bodyPr wrap="none" rtlCol="0">
            <a:spAutoFit/>
          </a:bodyPr>
          <a:lstStyle/>
          <a:p>
            <a:pPr algn="ctr"/>
            <a:r>
              <a:rPr lang="en-US" sz="4800" b="1" i="1" dirty="0">
                <a:solidFill>
                  <a:schemeClr val="bg1"/>
                </a:solidFill>
              </a:rPr>
              <a:t>Dijkstra’s</a:t>
            </a:r>
          </a:p>
        </p:txBody>
      </p:sp>
      <p:sp>
        <p:nvSpPr>
          <p:cNvPr id="8" name="Rectangle 7">
            <a:extLst>
              <a:ext uri="{FF2B5EF4-FFF2-40B4-BE49-F238E27FC236}">
                <a16:creationId xmlns:a16="http://schemas.microsoft.com/office/drawing/2014/main" id="{37470C9D-8BED-6E45-835E-13DDA7345B23}"/>
              </a:ext>
            </a:extLst>
          </p:cNvPr>
          <p:cNvSpPr/>
          <p:nvPr/>
        </p:nvSpPr>
        <p:spPr>
          <a:xfrm>
            <a:off x="8070937" y="225468"/>
            <a:ext cx="4121063" cy="66325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0B585-16E0-354C-846C-71C25BEDE57C}"/>
              </a:ext>
            </a:extLst>
          </p:cNvPr>
          <p:cNvSpPr txBox="1"/>
          <p:nvPr/>
        </p:nvSpPr>
        <p:spPr>
          <a:xfrm>
            <a:off x="5136511" y="1486325"/>
            <a:ext cx="1747787" cy="830997"/>
          </a:xfrm>
          <a:prstGeom prst="rect">
            <a:avLst/>
          </a:prstGeom>
          <a:noFill/>
        </p:spPr>
        <p:txBody>
          <a:bodyPr wrap="none" rtlCol="0">
            <a:spAutoFit/>
          </a:bodyPr>
          <a:lstStyle/>
          <a:p>
            <a:pPr algn="ctr"/>
            <a:r>
              <a:rPr lang="en-US" sz="4800" b="1" i="1" dirty="0">
                <a:solidFill>
                  <a:schemeClr val="bg1"/>
                </a:solidFill>
              </a:rPr>
              <a:t>Prim’s</a:t>
            </a:r>
          </a:p>
        </p:txBody>
      </p:sp>
      <p:sp>
        <p:nvSpPr>
          <p:cNvPr id="10" name="TextBox 9">
            <a:extLst>
              <a:ext uri="{FF2B5EF4-FFF2-40B4-BE49-F238E27FC236}">
                <a16:creationId xmlns:a16="http://schemas.microsoft.com/office/drawing/2014/main" id="{2D1FCC3F-AF5C-ED47-85ED-690FA490BD69}"/>
              </a:ext>
            </a:extLst>
          </p:cNvPr>
          <p:cNvSpPr txBox="1"/>
          <p:nvPr/>
        </p:nvSpPr>
        <p:spPr>
          <a:xfrm>
            <a:off x="8915975" y="1486325"/>
            <a:ext cx="2430987" cy="830997"/>
          </a:xfrm>
          <a:prstGeom prst="rect">
            <a:avLst/>
          </a:prstGeom>
          <a:noFill/>
        </p:spPr>
        <p:txBody>
          <a:bodyPr wrap="none" rtlCol="0">
            <a:spAutoFit/>
          </a:bodyPr>
          <a:lstStyle/>
          <a:p>
            <a:pPr algn="ctr"/>
            <a:r>
              <a:rPr lang="en-US" sz="4800" b="1" i="1" dirty="0">
                <a:solidFill>
                  <a:schemeClr val="bg1"/>
                </a:solidFill>
              </a:rPr>
              <a:t>Kruskal’s</a:t>
            </a:r>
          </a:p>
        </p:txBody>
      </p:sp>
      <p:sp>
        <p:nvSpPr>
          <p:cNvPr id="11" name="TextBox 10">
            <a:extLst>
              <a:ext uri="{FF2B5EF4-FFF2-40B4-BE49-F238E27FC236}">
                <a16:creationId xmlns:a16="http://schemas.microsoft.com/office/drawing/2014/main" id="{387D980A-0A0B-E247-BA07-00C2F83D2A8F}"/>
              </a:ext>
            </a:extLst>
          </p:cNvPr>
          <p:cNvSpPr txBox="1"/>
          <p:nvPr/>
        </p:nvSpPr>
        <p:spPr>
          <a:xfrm>
            <a:off x="-3823" y="504018"/>
            <a:ext cx="3845490" cy="646331"/>
          </a:xfrm>
          <a:prstGeom prst="rect">
            <a:avLst/>
          </a:prstGeom>
          <a:noFill/>
        </p:spPr>
        <p:txBody>
          <a:bodyPr wrap="square" rtlCol="0">
            <a:spAutoFit/>
          </a:bodyPr>
          <a:lstStyle/>
          <a:p>
            <a:pPr algn="ctr"/>
            <a:r>
              <a:rPr lang="en-US" spc="100" dirty="0">
                <a:solidFill>
                  <a:schemeClr val="bg1"/>
                </a:solidFill>
              </a:rPr>
              <a:t>TRAVERSAL</a:t>
            </a:r>
            <a:br>
              <a:rPr lang="en-US" spc="100" dirty="0">
                <a:solidFill>
                  <a:schemeClr val="bg1"/>
                </a:solidFill>
              </a:rPr>
            </a:br>
            <a:r>
              <a:rPr lang="en-US" spc="100" dirty="0">
                <a:solidFill>
                  <a:schemeClr val="bg1"/>
                </a:solidFill>
              </a:rPr>
              <a:t>(COMMONLY SHORTEST PATHS)</a:t>
            </a:r>
          </a:p>
        </p:txBody>
      </p:sp>
      <p:sp>
        <p:nvSpPr>
          <p:cNvPr id="12" name="TextBox 11">
            <a:extLst>
              <a:ext uri="{FF2B5EF4-FFF2-40B4-BE49-F238E27FC236}">
                <a16:creationId xmlns:a16="http://schemas.microsoft.com/office/drawing/2014/main" id="{A67A9BDB-819D-6A47-B9C4-DB406C5EA16D}"/>
              </a:ext>
            </a:extLst>
          </p:cNvPr>
          <p:cNvSpPr txBox="1"/>
          <p:nvPr/>
        </p:nvSpPr>
        <p:spPr>
          <a:xfrm>
            <a:off x="6670661" y="643714"/>
            <a:ext cx="3132589" cy="369332"/>
          </a:xfrm>
          <a:prstGeom prst="rect">
            <a:avLst/>
          </a:prstGeom>
          <a:noFill/>
        </p:spPr>
        <p:txBody>
          <a:bodyPr wrap="none" rtlCol="0">
            <a:spAutoFit/>
          </a:bodyPr>
          <a:lstStyle/>
          <a:p>
            <a:r>
              <a:rPr lang="en-US" spc="100" dirty="0">
                <a:solidFill>
                  <a:schemeClr val="bg1"/>
                </a:solidFill>
              </a:rPr>
              <a:t>MINIMUM SPANNING TREES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F4C81E-A72A-504B-BFEA-93F0E30CD459}"/>
                  </a:ext>
                </a:extLst>
              </p:cNvPr>
              <p:cNvSpPr txBox="1"/>
              <p:nvPr/>
            </p:nvSpPr>
            <p:spPr>
              <a:xfrm>
                <a:off x="-40569" y="2535780"/>
                <a:ext cx="3850606" cy="461665"/>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l-GR" sz="2400" b="1" i="1" smtClean="0">
                          <a:solidFill>
                            <a:schemeClr val="bg1"/>
                          </a:solidFill>
                          <a:latin typeface="Cambria Math" panose="02040503050406030204" pitchFamily="18" charset="0"/>
                          <a:ea typeface="Cambria Math" panose="02040503050406030204" pitchFamily="18" charset="0"/>
                        </a:rPr>
                        <m:t>𝜣</m:t>
                      </m:r>
                      <m:r>
                        <a:rPr lang="en-US" sz="2400" b="1" i="1" smtClean="0">
                          <a:solidFill>
                            <a:schemeClr val="bg1"/>
                          </a:solidFill>
                          <a:latin typeface="Cambria Math" panose="02040503050406030204" pitchFamily="18" charset="0"/>
                          <a:ea typeface="Cambria Math" panose="02040503050406030204" pitchFamily="18" charset="0"/>
                        </a:rPr>
                        <m:t>(</m:t>
                      </m:r>
                      <m:d>
                        <m:dPr>
                          <m:begChr m:val="|"/>
                          <m:endChr m:val="|"/>
                          <m:ctrlPr>
                            <a:rPr lang="en-US" sz="2400" b="1" i="1" smtClean="0">
                              <a:solidFill>
                                <a:schemeClr val="bg1"/>
                              </a:solidFill>
                              <a:latin typeface="Cambria Math" panose="02040503050406030204" pitchFamily="18" charset="0"/>
                              <a:ea typeface="Cambria Math" panose="02040503050406030204" pitchFamily="18" charset="0"/>
                            </a:rPr>
                          </m:ctrlPr>
                        </m:dPr>
                        <m:e>
                          <m:r>
                            <a:rPr lang="en-US" sz="2400" b="1" i="1" smtClean="0">
                              <a:solidFill>
                                <a:schemeClr val="bg1"/>
                              </a:solidFill>
                              <a:latin typeface="Cambria Math" panose="02040503050406030204" pitchFamily="18" charset="0"/>
                              <a:ea typeface="Cambria Math" panose="02040503050406030204" pitchFamily="18" charset="0"/>
                            </a:rPr>
                            <m:t>𝑽</m:t>
                          </m:r>
                        </m:e>
                      </m:d>
                      <m:func>
                        <m:funcPr>
                          <m:ctrlPr>
                            <a:rPr lang="en-US" sz="2400" b="1" i="1" smtClean="0">
                              <a:solidFill>
                                <a:schemeClr val="bg1"/>
                              </a:solidFill>
                              <a:latin typeface="Cambria Math" panose="02040503050406030204" pitchFamily="18" charset="0"/>
                              <a:ea typeface="Cambria Math" panose="02040503050406030204" pitchFamily="18" charset="0"/>
                            </a:rPr>
                          </m:ctrlPr>
                        </m:funcPr>
                        <m:fName>
                          <m:r>
                            <a:rPr lang="en-US" sz="2400" b="1" i="0" smtClean="0">
                              <a:solidFill>
                                <a:schemeClr val="bg1"/>
                              </a:solidFill>
                              <a:latin typeface="Cambria Math" panose="02040503050406030204" pitchFamily="18" charset="0"/>
                              <a:ea typeface="Cambria Math" panose="02040503050406030204" pitchFamily="18" charset="0"/>
                            </a:rPr>
                            <m:t>𝐥𝐨𝐠</m:t>
                          </m:r>
                        </m:fName>
                        <m:e>
                          <m:d>
                            <m:dPr>
                              <m:begChr m:val="|"/>
                              <m:endChr m:val="|"/>
                              <m:ctrlPr>
                                <a:rPr lang="en-US" sz="2400" b="1" i="1" smtClean="0">
                                  <a:solidFill>
                                    <a:schemeClr val="bg1"/>
                                  </a:solidFill>
                                  <a:latin typeface="Cambria Math" panose="02040503050406030204" pitchFamily="18" charset="0"/>
                                  <a:ea typeface="Cambria Math" panose="02040503050406030204" pitchFamily="18" charset="0"/>
                                </a:rPr>
                              </m:ctrlPr>
                            </m:dPr>
                            <m:e>
                              <m:r>
                                <a:rPr lang="en-US" sz="2400" b="1" i="1" smtClean="0">
                                  <a:solidFill>
                                    <a:schemeClr val="bg1"/>
                                  </a:solidFill>
                                  <a:latin typeface="Cambria Math" panose="02040503050406030204" pitchFamily="18" charset="0"/>
                                  <a:ea typeface="Cambria Math" panose="02040503050406030204" pitchFamily="18" charset="0"/>
                                </a:rPr>
                                <m:t>𝑽</m:t>
                              </m:r>
                            </m:e>
                          </m:d>
                        </m:e>
                      </m:func>
                      <m:r>
                        <a:rPr lang="en-US" sz="2400" b="1" i="1" smtClean="0">
                          <a:solidFill>
                            <a:schemeClr val="bg1"/>
                          </a:solidFill>
                          <a:latin typeface="Cambria Math" panose="02040503050406030204" pitchFamily="18" charset="0"/>
                          <a:ea typeface="Cambria Math" panose="02040503050406030204" pitchFamily="18" charset="0"/>
                        </a:rPr>
                        <m:t>+</m:t>
                      </m:r>
                      <m:d>
                        <m:dPr>
                          <m:begChr m:val="|"/>
                          <m:endChr m:val="|"/>
                          <m:ctrlPr>
                            <a:rPr lang="en-US" sz="2400" b="1" i="1" smtClean="0">
                              <a:solidFill>
                                <a:schemeClr val="bg1"/>
                              </a:solidFill>
                              <a:latin typeface="Cambria Math" panose="02040503050406030204" pitchFamily="18" charset="0"/>
                              <a:ea typeface="Cambria Math" panose="02040503050406030204" pitchFamily="18" charset="0"/>
                            </a:rPr>
                          </m:ctrlPr>
                        </m:dPr>
                        <m:e>
                          <m:r>
                            <a:rPr lang="en-US" sz="2400" b="1" i="1" smtClean="0">
                              <a:solidFill>
                                <a:schemeClr val="bg1"/>
                              </a:solidFill>
                              <a:latin typeface="Cambria Math" panose="02040503050406030204" pitchFamily="18" charset="0"/>
                              <a:ea typeface="Cambria Math" panose="02040503050406030204" pitchFamily="18" charset="0"/>
                            </a:rPr>
                            <m:t>𝑬</m:t>
                          </m:r>
                        </m:e>
                      </m:d>
                      <m:func>
                        <m:funcPr>
                          <m:ctrlPr>
                            <a:rPr lang="en-US" sz="2400" b="1" i="1" smtClean="0">
                              <a:solidFill>
                                <a:schemeClr val="bg1"/>
                              </a:solidFill>
                              <a:latin typeface="Cambria Math" panose="02040503050406030204" pitchFamily="18" charset="0"/>
                              <a:ea typeface="Cambria Math" panose="02040503050406030204" pitchFamily="18" charset="0"/>
                            </a:rPr>
                          </m:ctrlPr>
                        </m:funcPr>
                        <m:fName>
                          <m:r>
                            <a:rPr lang="en-US" sz="2400" b="1" i="0" smtClean="0">
                              <a:solidFill>
                                <a:schemeClr val="bg1"/>
                              </a:solidFill>
                              <a:latin typeface="Cambria Math" panose="02040503050406030204" pitchFamily="18" charset="0"/>
                              <a:ea typeface="Cambria Math" panose="02040503050406030204" pitchFamily="18" charset="0"/>
                            </a:rPr>
                            <m:t>𝐥𝐨𝐠</m:t>
                          </m:r>
                        </m:fName>
                        <m:e>
                          <m:r>
                            <a:rPr lang="en-US" sz="2400" b="1" i="1" smtClean="0">
                              <a:solidFill>
                                <a:schemeClr val="bg1"/>
                              </a:solidFill>
                              <a:latin typeface="Cambria Math" panose="02040503050406030204" pitchFamily="18" charset="0"/>
                              <a:ea typeface="Cambria Math" panose="02040503050406030204" pitchFamily="18" charset="0"/>
                            </a:rPr>
                            <m:t>|</m:t>
                          </m:r>
                          <m:r>
                            <a:rPr lang="en-US" sz="2400" b="1" i="1" smtClean="0">
                              <a:solidFill>
                                <a:schemeClr val="bg1"/>
                              </a:solidFill>
                              <a:latin typeface="Cambria Math" panose="02040503050406030204" pitchFamily="18" charset="0"/>
                              <a:ea typeface="Cambria Math" panose="02040503050406030204" pitchFamily="18" charset="0"/>
                            </a:rPr>
                            <m:t>𝑽</m:t>
                          </m:r>
                          <m:r>
                            <a:rPr lang="en-US" sz="2400" b="1" i="1" smtClean="0">
                              <a:solidFill>
                                <a:schemeClr val="bg1"/>
                              </a:solidFill>
                              <a:latin typeface="Cambria Math" panose="02040503050406030204" pitchFamily="18" charset="0"/>
                              <a:ea typeface="Cambria Math" panose="02040503050406030204" pitchFamily="18" charset="0"/>
                            </a:rPr>
                            <m:t>|</m:t>
                          </m:r>
                        </m:e>
                      </m:func>
                      <m:r>
                        <a:rPr lang="en-US" sz="2400" b="1" i="1" smtClean="0">
                          <a:solidFill>
                            <a:schemeClr val="bg1"/>
                          </a:solidFill>
                          <a:latin typeface="Cambria Math" panose="02040503050406030204" pitchFamily="18" charset="0"/>
                          <a:ea typeface="Cambria Math" panose="02040503050406030204" pitchFamily="18" charset="0"/>
                        </a:rPr>
                        <m:t>)</m:t>
                      </m:r>
                    </m:oMath>
                  </m:oMathPara>
                </a14:m>
                <a:endParaRPr lang="en-US" sz="2400" b="1" dirty="0">
                  <a:solidFill>
                    <a:schemeClr val="bg1"/>
                  </a:solidFill>
                </a:endParaRPr>
              </a:p>
            </p:txBody>
          </p:sp>
        </mc:Choice>
        <mc:Fallback xmlns="">
          <p:sp>
            <p:nvSpPr>
              <p:cNvPr id="13" name="TextBox 12">
                <a:extLst>
                  <a:ext uri="{FF2B5EF4-FFF2-40B4-BE49-F238E27FC236}">
                    <a16:creationId xmlns:a16="http://schemas.microsoft.com/office/drawing/2014/main" id="{D8F4C81E-A72A-504B-BFEA-93F0E30CD459}"/>
                  </a:ext>
                </a:extLst>
              </p:cNvPr>
              <p:cNvSpPr txBox="1">
                <a:spLocks noRot="1" noChangeAspect="1" noMove="1" noResize="1" noEditPoints="1" noAdjustHandles="1" noChangeArrowheads="1" noChangeShapeType="1" noTextEdit="1"/>
              </p:cNvSpPr>
              <p:nvPr/>
            </p:nvSpPr>
            <p:spPr>
              <a:xfrm>
                <a:off x="-40569" y="2535780"/>
                <a:ext cx="3850606" cy="461665"/>
              </a:xfrm>
              <a:prstGeom prst="rect">
                <a:avLst/>
              </a:prstGeom>
              <a:blipFill>
                <a:blip r:embed="rId3"/>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31142EF-61B5-0E44-820D-0C475E706C9B}"/>
                  </a:ext>
                </a:extLst>
              </p:cNvPr>
              <p:cNvSpPr txBox="1"/>
              <p:nvPr/>
            </p:nvSpPr>
            <p:spPr>
              <a:xfrm>
                <a:off x="4971081" y="2535779"/>
                <a:ext cx="2078646" cy="461665"/>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l-GR" sz="2400" b="1" i="1" smtClean="0">
                          <a:solidFill>
                            <a:schemeClr val="bg1"/>
                          </a:solidFill>
                          <a:latin typeface="Cambria Math" panose="02040503050406030204" pitchFamily="18" charset="0"/>
                          <a:ea typeface="Cambria Math" panose="02040503050406030204" pitchFamily="18" charset="0"/>
                        </a:rPr>
                        <m:t>𝜣</m:t>
                      </m:r>
                      <m:r>
                        <a:rPr lang="en-US" sz="2400" b="1" i="1" smtClean="0">
                          <a:solidFill>
                            <a:schemeClr val="bg1"/>
                          </a:solidFill>
                          <a:latin typeface="Cambria Math" panose="02040503050406030204" pitchFamily="18" charset="0"/>
                          <a:ea typeface="Cambria Math" panose="02040503050406030204" pitchFamily="18" charset="0"/>
                        </a:rPr>
                        <m:t>(</m:t>
                      </m:r>
                      <m:d>
                        <m:dPr>
                          <m:begChr m:val="|"/>
                          <m:endChr m:val="|"/>
                          <m:ctrlPr>
                            <a:rPr lang="en-US" sz="2400" b="1" i="1" smtClean="0">
                              <a:solidFill>
                                <a:schemeClr val="bg1"/>
                              </a:solidFill>
                              <a:latin typeface="Cambria Math" panose="02040503050406030204" pitchFamily="18" charset="0"/>
                              <a:ea typeface="Cambria Math" panose="02040503050406030204" pitchFamily="18" charset="0"/>
                            </a:rPr>
                          </m:ctrlPr>
                        </m:dPr>
                        <m:e>
                          <m:r>
                            <a:rPr lang="en-US" sz="2400" b="1" i="1" smtClean="0">
                              <a:solidFill>
                                <a:schemeClr val="bg1"/>
                              </a:solidFill>
                              <a:latin typeface="Cambria Math" panose="02040503050406030204" pitchFamily="18" charset="0"/>
                              <a:ea typeface="Cambria Math" panose="02040503050406030204" pitchFamily="18" charset="0"/>
                            </a:rPr>
                            <m:t>𝑬</m:t>
                          </m:r>
                        </m:e>
                      </m:d>
                      <m:func>
                        <m:funcPr>
                          <m:ctrlPr>
                            <a:rPr lang="en-US" sz="2400" b="1" i="1" smtClean="0">
                              <a:solidFill>
                                <a:schemeClr val="bg1"/>
                              </a:solidFill>
                              <a:latin typeface="Cambria Math" panose="02040503050406030204" pitchFamily="18" charset="0"/>
                              <a:ea typeface="Cambria Math" panose="02040503050406030204" pitchFamily="18" charset="0"/>
                            </a:rPr>
                          </m:ctrlPr>
                        </m:funcPr>
                        <m:fName>
                          <m:r>
                            <a:rPr lang="en-US" sz="2400" b="1" i="0" smtClean="0">
                              <a:solidFill>
                                <a:schemeClr val="bg1"/>
                              </a:solidFill>
                              <a:latin typeface="Cambria Math" panose="02040503050406030204" pitchFamily="18" charset="0"/>
                              <a:ea typeface="Cambria Math" panose="02040503050406030204" pitchFamily="18" charset="0"/>
                            </a:rPr>
                            <m:t>𝐥𝐨𝐠</m:t>
                          </m:r>
                        </m:fName>
                        <m:e>
                          <m:r>
                            <a:rPr lang="en-US" sz="2400" b="1" i="1" smtClean="0">
                              <a:solidFill>
                                <a:schemeClr val="bg1"/>
                              </a:solidFill>
                              <a:latin typeface="Cambria Math" panose="02040503050406030204" pitchFamily="18" charset="0"/>
                              <a:ea typeface="Cambria Math" panose="02040503050406030204" pitchFamily="18" charset="0"/>
                            </a:rPr>
                            <m:t>|</m:t>
                          </m:r>
                          <m:r>
                            <a:rPr lang="en-US" sz="2400" b="1" i="1" smtClean="0">
                              <a:solidFill>
                                <a:schemeClr val="bg1"/>
                              </a:solidFill>
                              <a:latin typeface="Cambria Math" panose="02040503050406030204" pitchFamily="18" charset="0"/>
                              <a:ea typeface="Cambria Math" panose="02040503050406030204" pitchFamily="18" charset="0"/>
                            </a:rPr>
                            <m:t>𝑽</m:t>
                          </m:r>
                          <m:r>
                            <a:rPr lang="en-US" sz="2400" b="1" i="1" smtClean="0">
                              <a:solidFill>
                                <a:schemeClr val="bg1"/>
                              </a:solidFill>
                              <a:latin typeface="Cambria Math" panose="02040503050406030204" pitchFamily="18" charset="0"/>
                              <a:ea typeface="Cambria Math" panose="02040503050406030204" pitchFamily="18" charset="0"/>
                            </a:rPr>
                            <m:t>|</m:t>
                          </m:r>
                        </m:e>
                      </m:func>
                      <m:r>
                        <a:rPr lang="en-US" sz="2400" b="1" i="1" smtClean="0">
                          <a:solidFill>
                            <a:schemeClr val="bg1"/>
                          </a:solidFill>
                          <a:latin typeface="Cambria Math" panose="02040503050406030204" pitchFamily="18" charset="0"/>
                          <a:ea typeface="Cambria Math" panose="02040503050406030204" pitchFamily="18" charset="0"/>
                        </a:rPr>
                        <m:t>)</m:t>
                      </m:r>
                    </m:oMath>
                  </m:oMathPara>
                </a14:m>
                <a:endParaRPr lang="en-US" sz="2400" b="1" dirty="0">
                  <a:solidFill>
                    <a:schemeClr val="bg1"/>
                  </a:solidFill>
                </a:endParaRPr>
              </a:p>
            </p:txBody>
          </p:sp>
        </mc:Choice>
        <mc:Fallback xmlns="">
          <p:sp>
            <p:nvSpPr>
              <p:cNvPr id="14" name="TextBox 13">
                <a:extLst>
                  <a:ext uri="{FF2B5EF4-FFF2-40B4-BE49-F238E27FC236}">
                    <a16:creationId xmlns:a16="http://schemas.microsoft.com/office/drawing/2014/main" id="{831142EF-61B5-0E44-820D-0C475E706C9B}"/>
                  </a:ext>
                </a:extLst>
              </p:cNvPr>
              <p:cNvSpPr txBox="1">
                <a:spLocks noRot="1" noChangeAspect="1" noMove="1" noResize="1" noEditPoints="1" noAdjustHandles="1" noChangeArrowheads="1" noChangeShapeType="1" noTextEdit="1"/>
              </p:cNvSpPr>
              <p:nvPr/>
            </p:nvSpPr>
            <p:spPr>
              <a:xfrm>
                <a:off x="4971081" y="2535779"/>
                <a:ext cx="2078646" cy="461665"/>
              </a:xfrm>
              <a:prstGeom prst="rect">
                <a:avLst/>
              </a:prstGeom>
              <a:blipFill>
                <a:blip r:embed="rId4"/>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221C4F2-0428-6C41-88D0-E1B2CFD1BF53}"/>
                  </a:ext>
                </a:extLst>
              </p:cNvPr>
              <p:cNvSpPr txBox="1"/>
              <p:nvPr/>
            </p:nvSpPr>
            <p:spPr>
              <a:xfrm>
                <a:off x="9092144" y="2541300"/>
                <a:ext cx="2078646" cy="461665"/>
              </a:xfrm>
              <a:prstGeom prst="rect">
                <a:avLst/>
              </a:prstGeom>
              <a:noFill/>
            </p:spPr>
            <p:txBody>
              <a:bodyPr wrap="none" rtlCol="0">
                <a:spAutoFit/>
              </a:bodyPr>
              <a:lstStyle/>
              <a:p>
                <a:pPr algn="r"/>
                <a14:m>
                  <m:oMathPara xmlns:m="http://schemas.openxmlformats.org/officeDocument/2006/math">
                    <m:oMathParaPr>
                      <m:jc m:val="centerGroup"/>
                    </m:oMathParaPr>
                    <m:oMath xmlns:m="http://schemas.openxmlformats.org/officeDocument/2006/math">
                      <m:r>
                        <a:rPr lang="el-GR" sz="2400" b="1" i="1" smtClean="0">
                          <a:solidFill>
                            <a:schemeClr val="bg1"/>
                          </a:solidFill>
                          <a:latin typeface="Cambria Math" panose="02040503050406030204" pitchFamily="18" charset="0"/>
                          <a:ea typeface="Cambria Math" panose="02040503050406030204" pitchFamily="18" charset="0"/>
                        </a:rPr>
                        <m:t>𝜣</m:t>
                      </m:r>
                      <m:r>
                        <a:rPr lang="en-US" sz="2400" b="1" i="1" smtClean="0">
                          <a:solidFill>
                            <a:schemeClr val="bg1"/>
                          </a:solidFill>
                          <a:latin typeface="Cambria Math" panose="02040503050406030204" pitchFamily="18" charset="0"/>
                          <a:ea typeface="Cambria Math" panose="02040503050406030204" pitchFamily="18" charset="0"/>
                        </a:rPr>
                        <m:t>(</m:t>
                      </m:r>
                      <m:d>
                        <m:dPr>
                          <m:begChr m:val="|"/>
                          <m:endChr m:val="|"/>
                          <m:ctrlPr>
                            <a:rPr lang="en-US" sz="2400" b="1" i="1" smtClean="0">
                              <a:solidFill>
                                <a:schemeClr val="bg1"/>
                              </a:solidFill>
                              <a:latin typeface="Cambria Math" panose="02040503050406030204" pitchFamily="18" charset="0"/>
                              <a:ea typeface="Cambria Math" panose="02040503050406030204" pitchFamily="18" charset="0"/>
                            </a:rPr>
                          </m:ctrlPr>
                        </m:dPr>
                        <m:e>
                          <m:r>
                            <a:rPr lang="en-US" sz="2400" b="1" i="1" smtClean="0">
                              <a:solidFill>
                                <a:schemeClr val="bg1"/>
                              </a:solidFill>
                              <a:latin typeface="Cambria Math" panose="02040503050406030204" pitchFamily="18" charset="0"/>
                              <a:ea typeface="Cambria Math" panose="02040503050406030204" pitchFamily="18" charset="0"/>
                            </a:rPr>
                            <m:t>𝑬</m:t>
                          </m:r>
                        </m:e>
                      </m:d>
                      <m:func>
                        <m:funcPr>
                          <m:ctrlPr>
                            <a:rPr lang="en-US" sz="2400" b="1" i="1" smtClean="0">
                              <a:solidFill>
                                <a:schemeClr val="bg1"/>
                              </a:solidFill>
                              <a:latin typeface="Cambria Math" panose="02040503050406030204" pitchFamily="18" charset="0"/>
                              <a:ea typeface="Cambria Math" panose="02040503050406030204" pitchFamily="18" charset="0"/>
                            </a:rPr>
                          </m:ctrlPr>
                        </m:funcPr>
                        <m:fName>
                          <m:r>
                            <a:rPr lang="en-US" sz="2400" b="1" i="0" smtClean="0">
                              <a:solidFill>
                                <a:schemeClr val="bg1"/>
                              </a:solidFill>
                              <a:latin typeface="Cambria Math" panose="02040503050406030204" pitchFamily="18" charset="0"/>
                              <a:ea typeface="Cambria Math" panose="02040503050406030204" pitchFamily="18" charset="0"/>
                            </a:rPr>
                            <m:t>𝐥𝐨𝐠</m:t>
                          </m:r>
                        </m:fName>
                        <m:e>
                          <m:r>
                            <a:rPr lang="en-US" sz="2400" b="1" i="1" smtClean="0">
                              <a:solidFill>
                                <a:schemeClr val="bg1"/>
                              </a:solidFill>
                              <a:latin typeface="Cambria Math" panose="02040503050406030204" pitchFamily="18" charset="0"/>
                              <a:ea typeface="Cambria Math" panose="02040503050406030204" pitchFamily="18" charset="0"/>
                            </a:rPr>
                            <m:t>|</m:t>
                          </m:r>
                          <m:r>
                            <a:rPr lang="en-US" sz="2400" b="1" i="1" smtClean="0">
                              <a:solidFill>
                                <a:schemeClr val="bg1"/>
                              </a:solidFill>
                              <a:latin typeface="Cambria Math" panose="02040503050406030204" pitchFamily="18" charset="0"/>
                              <a:ea typeface="Cambria Math" panose="02040503050406030204" pitchFamily="18" charset="0"/>
                            </a:rPr>
                            <m:t>𝑽</m:t>
                          </m:r>
                          <m:r>
                            <a:rPr lang="en-US" sz="2400" b="1" i="1" smtClean="0">
                              <a:solidFill>
                                <a:schemeClr val="bg1"/>
                              </a:solidFill>
                              <a:latin typeface="Cambria Math" panose="02040503050406030204" pitchFamily="18" charset="0"/>
                              <a:ea typeface="Cambria Math" panose="02040503050406030204" pitchFamily="18" charset="0"/>
                            </a:rPr>
                            <m:t>|</m:t>
                          </m:r>
                        </m:e>
                      </m:func>
                      <m:r>
                        <a:rPr lang="en-US" sz="2400" b="1" i="1" smtClean="0">
                          <a:solidFill>
                            <a:schemeClr val="bg1"/>
                          </a:solidFill>
                          <a:latin typeface="Cambria Math" panose="02040503050406030204" pitchFamily="18" charset="0"/>
                          <a:ea typeface="Cambria Math" panose="02040503050406030204" pitchFamily="18" charset="0"/>
                        </a:rPr>
                        <m:t>)</m:t>
                      </m:r>
                    </m:oMath>
                  </m:oMathPara>
                </a14:m>
                <a:endParaRPr lang="en-US" sz="2400" b="1" dirty="0">
                  <a:solidFill>
                    <a:schemeClr val="bg1"/>
                  </a:solidFill>
                </a:endParaRPr>
              </a:p>
            </p:txBody>
          </p:sp>
        </mc:Choice>
        <mc:Fallback xmlns="">
          <p:sp>
            <p:nvSpPr>
              <p:cNvPr id="15" name="TextBox 14">
                <a:extLst>
                  <a:ext uri="{FF2B5EF4-FFF2-40B4-BE49-F238E27FC236}">
                    <a16:creationId xmlns:a16="http://schemas.microsoft.com/office/drawing/2014/main" id="{F221C4F2-0428-6C41-88D0-E1B2CFD1BF53}"/>
                  </a:ext>
                </a:extLst>
              </p:cNvPr>
              <p:cNvSpPr txBox="1">
                <a:spLocks noRot="1" noChangeAspect="1" noMove="1" noResize="1" noEditPoints="1" noAdjustHandles="1" noChangeArrowheads="1" noChangeShapeType="1" noTextEdit="1"/>
              </p:cNvSpPr>
              <p:nvPr/>
            </p:nvSpPr>
            <p:spPr>
              <a:xfrm>
                <a:off x="9092144" y="2541300"/>
                <a:ext cx="2078646" cy="461665"/>
              </a:xfrm>
              <a:prstGeom prst="rect">
                <a:avLst/>
              </a:prstGeom>
              <a:blipFill>
                <a:blip r:embed="rId5"/>
                <a:stretch>
                  <a:fillRect b="-1621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C8B278C7-C230-7D4C-8DFD-C006233CBEA0}"/>
              </a:ext>
            </a:extLst>
          </p:cNvPr>
          <p:cNvSpPr txBox="1"/>
          <p:nvPr/>
        </p:nvSpPr>
        <p:spPr>
          <a:xfrm>
            <a:off x="8344837" y="3450921"/>
            <a:ext cx="3696461" cy="1477328"/>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Goes edge-by-edge</a:t>
            </a:r>
          </a:p>
          <a:p>
            <a:pPr marL="285750" indent="-285750">
              <a:buFont typeface="Arial" panose="020B0604020202020204" pitchFamily="34" charset="0"/>
              <a:buChar char="•"/>
            </a:pPr>
            <a:r>
              <a:rPr lang="en-US" dirty="0">
                <a:solidFill>
                  <a:schemeClr val="bg1"/>
                </a:solidFill>
              </a:rPr>
              <a:t>Choose when:</a:t>
            </a:r>
          </a:p>
          <a:p>
            <a:pPr marL="742950" lvl="1" indent="-285750">
              <a:buFont typeface="Arial" panose="020B0604020202020204" pitchFamily="34" charset="0"/>
              <a:buChar char="•"/>
            </a:pPr>
            <a:r>
              <a:rPr lang="en-US" dirty="0">
                <a:solidFill>
                  <a:schemeClr val="bg1"/>
                </a:solidFill>
              </a:rPr>
              <a:t>Want MST</a:t>
            </a:r>
          </a:p>
          <a:p>
            <a:pPr marL="742950" lvl="1" indent="-285750">
              <a:buFont typeface="Arial" panose="020B0604020202020204" pitchFamily="34" charset="0"/>
              <a:buChar char="•"/>
            </a:pPr>
            <a:r>
              <a:rPr lang="en-US" dirty="0">
                <a:solidFill>
                  <a:schemeClr val="bg1"/>
                </a:solidFill>
              </a:rPr>
              <a:t>Graph is sparse (fewer edges)</a:t>
            </a:r>
          </a:p>
          <a:p>
            <a:pPr marL="742950" lvl="1" indent="-285750">
              <a:buFont typeface="Arial" panose="020B0604020202020204" pitchFamily="34" charset="0"/>
              <a:buChar char="•"/>
            </a:pPr>
            <a:r>
              <a:rPr lang="en-US" dirty="0">
                <a:solidFill>
                  <a:schemeClr val="bg1"/>
                </a:solidFill>
              </a:rPr>
              <a:t>Edges already sorted</a:t>
            </a:r>
          </a:p>
        </p:txBody>
      </p:sp>
      <p:sp>
        <p:nvSpPr>
          <p:cNvPr id="17" name="TextBox 16">
            <a:extLst>
              <a:ext uri="{FF2B5EF4-FFF2-40B4-BE49-F238E27FC236}">
                <a16:creationId xmlns:a16="http://schemas.microsoft.com/office/drawing/2014/main" id="{A047F58A-CBDF-AB49-9916-A265BC51E268}"/>
              </a:ext>
            </a:extLst>
          </p:cNvPr>
          <p:cNvSpPr txBox="1"/>
          <p:nvPr/>
        </p:nvSpPr>
        <p:spPr>
          <a:xfrm>
            <a:off x="4162175" y="3450920"/>
            <a:ext cx="3618235" cy="1200329"/>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Goes vertex-by-vertex</a:t>
            </a:r>
          </a:p>
          <a:p>
            <a:pPr marL="285750" indent="-285750">
              <a:buFont typeface="Arial" panose="020B0604020202020204" pitchFamily="34" charset="0"/>
              <a:buChar char="•"/>
            </a:pPr>
            <a:r>
              <a:rPr lang="en-US" dirty="0">
                <a:solidFill>
                  <a:schemeClr val="bg1"/>
                </a:solidFill>
              </a:rPr>
              <a:t>Choose when:</a:t>
            </a:r>
          </a:p>
          <a:p>
            <a:pPr marL="742950" lvl="1" indent="-285750">
              <a:buFont typeface="Arial" panose="020B0604020202020204" pitchFamily="34" charset="0"/>
              <a:buChar char="•"/>
            </a:pPr>
            <a:r>
              <a:rPr lang="en-US" dirty="0">
                <a:solidFill>
                  <a:schemeClr val="bg1"/>
                </a:solidFill>
              </a:rPr>
              <a:t>Want MST</a:t>
            </a:r>
          </a:p>
          <a:p>
            <a:pPr marL="742950" lvl="1" indent="-285750">
              <a:buFont typeface="Arial" panose="020B0604020202020204" pitchFamily="34" charset="0"/>
              <a:buChar char="•"/>
            </a:pPr>
            <a:r>
              <a:rPr lang="en-US" dirty="0">
                <a:solidFill>
                  <a:schemeClr val="bg1"/>
                </a:solidFill>
              </a:rPr>
              <a:t>Graph is dense (more edges)</a:t>
            </a:r>
          </a:p>
        </p:txBody>
      </p:sp>
      <p:sp>
        <p:nvSpPr>
          <p:cNvPr id="18" name="TextBox 17">
            <a:extLst>
              <a:ext uri="{FF2B5EF4-FFF2-40B4-BE49-F238E27FC236}">
                <a16:creationId xmlns:a16="http://schemas.microsoft.com/office/drawing/2014/main" id="{45C8C5F8-DB06-1248-AC8E-2B8631C748C0}"/>
              </a:ext>
            </a:extLst>
          </p:cNvPr>
          <p:cNvSpPr txBox="1"/>
          <p:nvPr/>
        </p:nvSpPr>
        <p:spPr>
          <a:xfrm>
            <a:off x="223432" y="3450920"/>
            <a:ext cx="35757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Goes in order of shortest-path-so-far</a:t>
            </a:r>
          </a:p>
          <a:p>
            <a:pPr marL="285750" indent="-285750">
              <a:buFont typeface="Arial" panose="020B0604020202020204" pitchFamily="34" charset="0"/>
              <a:buChar char="•"/>
            </a:pPr>
            <a:r>
              <a:rPr lang="en-US" dirty="0">
                <a:solidFill>
                  <a:schemeClr val="bg1"/>
                </a:solidFill>
              </a:rPr>
              <a:t>Choose when:</a:t>
            </a:r>
          </a:p>
          <a:p>
            <a:pPr marL="742950" lvl="1" indent="-285750">
              <a:buFont typeface="Arial" panose="020B0604020202020204" pitchFamily="34" charset="0"/>
              <a:buChar char="•"/>
            </a:pPr>
            <a:r>
              <a:rPr lang="en-US" dirty="0">
                <a:solidFill>
                  <a:schemeClr val="bg1"/>
                </a:solidFill>
              </a:rPr>
              <a:t>Want shortest path on </a:t>
            </a:r>
            <a:r>
              <a:rPr lang="en-US" i="1" dirty="0">
                <a:solidFill>
                  <a:schemeClr val="bg1"/>
                </a:solidFill>
              </a:rPr>
              <a:t>weighted</a:t>
            </a:r>
            <a:r>
              <a:rPr lang="en-US" dirty="0">
                <a:solidFill>
                  <a:schemeClr val="bg1"/>
                </a:solidFill>
              </a:rPr>
              <a:t> graph</a:t>
            </a:r>
          </a:p>
        </p:txBody>
      </p:sp>
      <p:sp>
        <p:nvSpPr>
          <p:cNvPr id="19" name="Rectangle 18">
            <a:extLst>
              <a:ext uri="{FF2B5EF4-FFF2-40B4-BE49-F238E27FC236}">
                <a16:creationId xmlns:a16="http://schemas.microsoft.com/office/drawing/2014/main" id="{B1D582B1-6C2E-F545-A91E-9EA43290C6E6}"/>
              </a:ext>
            </a:extLst>
          </p:cNvPr>
          <p:cNvSpPr/>
          <p:nvPr/>
        </p:nvSpPr>
        <p:spPr>
          <a:xfrm>
            <a:off x="134806" y="406964"/>
            <a:ext cx="3675231" cy="8392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25434C-37DA-5E4B-8DE7-AD344D199BFB}"/>
              </a:ext>
            </a:extLst>
          </p:cNvPr>
          <p:cNvSpPr/>
          <p:nvPr/>
        </p:nvSpPr>
        <p:spPr>
          <a:xfrm>
            <a:off x="4094296" y="406964"/>
            <a:ext cx="7962898" cy="8392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sitting, large, umbrella, holding&#10;&#10;Description automatically generated">
            <a:extLst>
              <a:ext uri="{FF2B5EF4-FFF2-40B4-BE49-F238E27FC236}">
                <a16:creationId xmlns:a16="http://schemas.microsoft.com/office/drawing/2014/main" id="{0EBB7287-E3C5-3344-8EBA-346236F744ED}"/>
              </a:ext>
            </a:extLst>
          </p:cNvPr>
          <p:cNvPicPr>
            <a:picLocks noChangeAspect="1"/>
          </p:cNvPicPr>
          <p:nvPr/>
        </p:nvPicPr>
        <p:blipFill>
          <a:blip r:embed="rId6"/>
          <a:stretch>
            <a:fillRect/>
          </a:stretch>
        </p:blipFill>
        <p:spPr>
          <a:xfrm>
            <a:off x="1125208" y="5012639"/>
            <a:ext cx="1694426" cy="1702732"/>
          </a:xfrm>
          <a:prstGeom prst="rect">
            <a:avLst/>
          </a:prstGeom>
        </p:spPr>
      </p:pic>
      <p:pic>
        <p:nvPicPr>
          <p:cNvPr id="26" name="Picture 25" descr="A close up of a wire fence&#10;&#10;Description automatically generated">
            <a:extLst>
              <a:ext uri="{FF2B5EF4-FFF2-40B4-BE49-F238E27FC236}">
                <a16:creationId xmlns:a16="http://schemas.microsoft.com/office/drawing/2014/main" id="{A1A94B1B-9FD5-D44C-A8F3-FC1301B263F9}"/>
              </a:ext>
            </a:extLst>
          </p:cNvPr>
          <p:cNvPicPr>
            <a:picLocks noChangeAspect="1"/>
          </p:cNvPicPr>
          <p:nvPr/>
        </p:nvPicPr>
        <p:blipFill>
          <a:blip r:embed="rId7"/>
          <a:stretch>
            <a:fillRect/>
          </a:stretch>
        </p:blipFill>
        <p:spPr>
          <a:xfrm>
            <a:off x="5176489" y="5030088"/>
            <a:ext cx="1667834" cy="1667834"/>
          </a:xfrm>
          <a:prstGeom prst="rect">
            <a:avLst/>
          </a:prstGeom>
        </p:spPr>
      </p:pic>
      <p:pic>
        <p:nvPicPr>
          <p:cNvPr id="28" name="Picture 27" descr="A picture containing ceiling, building, light, sitting&#10;&#10;Description automatically generated">
            <a:extLst>
              <a:ext uri="{FF2B5EF4-FFF2-40B4-BE49-F238E27FC236}">
                <a16:creationId xmlns:a16="http://schemas.microsoft.com/office/drawing/2014/main" id="{3CB8DA39-52E2-2A40-8EA8-268CBD11CF6D}"/>
              </a:ext>
            </a:extLst>
          </p:cNvPr>
          <p:cNvPicPr>
            <a:picLocks noChangeAspect="1"/>
          </p:cNvPicPr>
          <p:nvPr/>
        </p:nvPicPr>
        <p:blipFill>
          <a:blip r:embed="rId8"/>
          <a:stretch>
            <a:fillRect/>
          </a:stretch>
        </p:blipFill>
        <p:spPr>
          <a:xfrm>
            <a:off x="9337529" y="5012639"/>
            <a:ext cx="1587879" cy="1608107"/>
          </a:xfrm>
          <a:prstGeom prst="rect">
            <a:avLst/>
          </a:prstGeom>
        </p:spPr>
      </p:pic>
    </p:spTree>
    <p:extLst>
      <p:ext uri="{BB962C8B-B14F-4D97-AF65-F5344CB8AC3E}">
        <p14:creationId xmlns:p14="http://schemas.microsoft.com/office/powerpoint/2010/main" val="1458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38214-31EE-A646-94F5-7A1855329264}"/>
              </a:ext>
            </a:extLst>
          </p:cNvPr>
          <p:cNvSpPr/>
          <p:nvPr/>
        </p:nvSpPr>
        <p:spPr>
          <a:xfrm>
            <a:off x="701863" y="4384995"/>
            <a:ext cx="2614346" cy="18560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30B64E-507E-E847-B1B9-90322BFD18BB}"/>
              </a:ext>
            </a:extLst>
          </p:cNvPr>
          <p:cNvSpPr txBox="1"/>
          <p:nvPr/>
        </p:nvSpPr>
        <p:spPr>
          <a:xfrm>
            <a:off x="1285750" y="5618559"/>
            <a:ext cx="1459054" cy="461665"/>
          </a:xfrm>
          <a:prstGeom prst="rect">
            <a:avLst/>
          </a:prstGeom>
          <a:noFill/>
        </p:spPr>
        <p:txBody>
          <a:bodyPr wrap="none" rtlCol="0">
            <a:spAutoFit/>
          </a:bodyPr>
          <a:lstStyle/>
          <a:p>
            <a:pPr algn="ctr"/>
            <a:r>
              <a:rPr lang="en-US" sz="2400" b="1" dirty="0" err="1"/>
              <a:t>QuickFind</a:t>
            </a:r>
            <a:endParaRPr lang="en-US" sz="2400" b="1" dirty="0"/>
          </a:p>
        </p:txBody>
      </p:sp>
      <p:sp>
        <p:nvSpPr>
          <p:cNvPr id="6" name="Rectangle 5">
            <a:extLst>
              <a:ext uri="{FF2B5EF4-FFF2-40B4-BE49-F238E27FC236}">
                <a16:creationId xmlns:a16="http://schemas.microsoft.com/office/drawing/2014/main" id="{34AE288C-AA01-D044-A2A4-C30F428521F8}"/>
              </a:ext>
            </a:extLst>
          </p:cNvPr>
          <p:cNvSpPr/>
          <p:nvPr/>
        </p:nvSpPr>
        <p:spPr>
          <a:xfrm>
            <a:off x="3439179" y="3786425"/>
            <a:ext cx="2614346" cy="24545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3DECBE-E81C-7A48-9CD6-131FC4C7974A}"/>
              </a:ext>
            </a:extLst>
          </p:cNvPr>
          <p:cNvSpPr/>
          <p:nvPr/>
        </p:nvSpPr>
        <p:spPr>
          <a:xfrm>
            <a:off x="6176501" y="3227738"/>
            <a:ext cx="2614346" cy="30132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9E1CB6-F6EA-0F43-A992-1BF7F5CBE82C}"/>
              </a:ext>
            </a:extLst>
          </p:cNvPr>
          <p:cNvSpPr/>
          <p:nvPr/>
        </p:nvSpPr>
        <p:spPr>
          <a:xfrm>
            <a:off x="8913823" y="2647811"/>
            <a:ext cx="2614346" cy="35931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0CB24E-9ABA-1647-8196-9643A3929F1F}"/>
              </a:ext>
            </a:extLst>
          </p:cNvPr>
          <p:cNvSpPr txBox="1"/>
          <p:nvPr/>
        </p:nvSpPr>
        <p:spPr>
          <a:xfrm>
            <a:off x="3906755" y="5007963"/>
            <a:ext cx="1683474" cy="461665"/>
          </a:xfrm>
          <a:prstGeom prst="rect">
            <a:avLst/>
          </a:prstGeom>
          <a:noFill/>
        </p:spPr>
        <p:txBody>
          <a:bodyPr wrap="none" rtlCol="0">
            <a:spAutoFit/>
          </a:bodyPr>
          <a:lstStyle/>
          <a:p>
            <a:pPr algn="ctr"/>
            <a:r>
              <a:rPr lang="en-US" sz="2400" b="1" dirty="0" err="1"/>
              <a:t>QuickUnion</a:t>
            </a:r>
            <a:endParaRPr lang="en-US" sz="2400" b="1" dirty="0"/>
          </a:p>
        </p:txBody>
      </p:sp>
      <p:sp>
        <p:nvSpPr>
          <p:cNvPr id="10" name="TextBox 9">
            <a:extLst>
              <a:ext uri="{FF2B5EF4-FFF2-40B4-BE49-F238E27FC236}">
                <a16:creationId xmlns:a16="http://schemas.microsoft.com/office/drawing/2014/main" id="{7775EF66-7D28-8C40-AA08-7C1B239E5162}"/>
              </a:ext>
            </a:extLst>
          </p:cNvPr>
          <p:cNvSpPr txBox="1"/>
          <p:nvPr/>
        </p:nvSpPr>
        <p:spPr>
          <a:xfrm>
            <a:off x="6648182" y="4479616"/>
            <a:ext cx="1683474" cy="830997"/>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endParaRPr lang="en-US" sz="2400" b="1" dirty="0"/>
          </a:p>
        </p:txBody>
      </p:sp>
      <p:sp>
        <p:nvSpPr>
          <p:cNvPr id="11" name="TextBox 10">
            <a:extLst>
              <a:ext uri="{FF2B5EF4-FFF2-40B4-BE49-F238E27FC236}">
                <a16:creationId xmlns:a16="http://schemas.microsoft.com/office/drawing/2014/main" id="{EC50469E-A82A-9740-9BD5-6E872F47766B}"/>
              </a:ext>
            </a:extLst>
          </p:cNvPr>
          <p:cNvSpPr txBox="1"/>
          <p:nvPr/>
        </p:nvSpPr>
        <p:spPr>
          <a:xfrm>
            <a:off x="8975887" y="3879451"/>
            <a:ext cx="2490233" cy="1200329"/>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r>
              <a:rPr lang="en-US" sz="2400" b="1" dirty="0"/>
              <a:t> +</a:t>
            </a:r>
            <a:br>
              <a:rPr lang="en-US" sz="2400" b="1" dirty="0"/>
            </a:br>
            <a:r>
              <a:rPr lang="en-US" sz="2400" b="1" dirty="0"/>
              <a:t>Path Compression</a:t>
            </a:r>
          </a:p>
        </p:txBody>
      </p:sp>
      <p:sp>
        <p:nvSpPr>
          <p:cNvPr id="12" name="Rounded Rectangle 11">
            <a:extLst>
              <a:ext uri="{FF2B5EF4-FFF2-40B4-BE49-F238E27FC236}">
                <a16:creationId xmlns:a16="http://schemas.microsoft.com/office/drawing/2014/main" id="{980BCD91-B571-CD44-8FDE-51E9B1C0D0E7}"/>
              </a:ext>
            </a:extLst>
          </p:cNvPr>
          <p:cNvSpPr/>
          <p:nvPr/>
        </p:nvSpPr>
        <p:spPr>
          <a:xfrm>
            <a:off x="9838693" y="2960286"/>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4</a:t>
            </a:r>
          </a:p>
        </p:txBody>
      </p:sp>
      <p:sp>
        <p:nvSpPr>
          <p:cNvPr id="13" name="Rounded Rectangle 12">
            <a:extLst>
              <a:ext uri="{FF2B5EF4-FFF2-40B4-BE49-F238E27FC236}">
                <a16:creationId xmlns:a16="http://schemas.microsoft.com/office/drawing/2014/main" id="{977A724E-996F-5346-B360-0CA4948246F6}"/>
              </a:ext>
            </a:extLst>
          </p:cNvPr>
          <p:cNvSpPr/>
          <p:nvPr/>
        </p:nvSpPr>
        <p:spPr>
          <a:xfrm>
            <a:off x="7101373" y="3541782"/>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3</a:t>
            </a:r>
          </a:p>
        </p:txBody>
      </p:sp>
      <p:sp>
        <p:nvSpPr>
          <p:cNvPr id="14" name="Rounded Rectangle 13">
            <a:extLst>
              <a:ext uri="{FF2B5EF4-FFF2-40B4-BE49-F238E27FC236}">
                <a16:creationId xmlns:a16="http://schemas.microsoft.com/office/drawing/2014/main" id="{999C3E64-7A56-264F-BFA6-08F738AB4E1C}"/>
              </a:ext>
            </a:extLst>
          </p:cNvPr>
          <p:cNvSpPr/>
          <p:nvPr/>
        </p:nvSpPr>
        <p:spPr>
          <a:xfrm>
            <a:off x="4364053" y="4118388"/>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2</a:t>
            </a:r>
          </a:p>
        </p:txBody>
      </p:sp>
      <p:sp>
        <p:nvSpPr>
          <p:cNvPr id="15" name="Rounded Rectangle 14">
            <a:extLst>
              <a:ext uri="{FF2B5EF4-FFF2-40B4-BE49-F238E27FC236}">
                <a16:creationId xmlns:a16="http://schemas.microsoft.com/office/drawing/2014/main" id="{31A10900-2147-F04A-B0F8-1D0E4438FF1E}"/>
              </a:ext>
            </a:extLst>
          </p:cNvPr>
          <p:cNvSpPr/>
          <p:nvPr/>
        </p:nvSpPr>
        <p:spPr>
          <a:xfrm>
            <a:off x="1626732" y="4710449"/>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1</a:t>
            </a:r>
          </a:p>
        </p:txBody>
      </p:sp>
      <p:sp>
        <p:nvSpPr>
          <p:cNvPr id="16" name="TextBox 15">
            <a:extLst>
              <a:ext uri="{FF2B5EF4-FFF2-40B4-BE49-F238E27FC236}">
                <a16:creationId xmlns:a16="http://schemas.microsoft.com/office/drawing/2014/main" id="{BC065EBB-5933-554E-8F24-610BC012C7E2}"/>
              </a:ext>
            </a:extLst>
          </p:cNvPr>
          <p:cNvSpPr txBox="1"/>
          <p:nvPr/>
        </p:nvSpPr>
        <p:spPr>
          <a:xfrm>
            <a:off x="3494727" y="5487536"/>
            <a:ext cx="2496101" cy="646331"/>
          </a:xfrm>
          <a:prstGeom prst="rect">
            <a:avLst/>
          </a:prstGeom>
          <a:noFill/>
        </p:spPr>
        <p:txBody>
          <a:bodyPr wrap="square" rtlCol="0">
            <a:spAutoFit/>
          </a:bodyPr>
          <a:lstStyle/>
          <a:p>
            <a:r>
              <a:rPr lang="en-US" dirty="0"/>
              <a:t>Optimizes for the Union operation</a:t>
            </a:r>
          </a:p>
        </p:txBody>
      </p:sp>
      <p:sp>
        <p:nvSpPr>
          <p:cNvPr id="17" name="TextBox 16">
            <a:extLst>
              <a:ext uri="{FF2B5EF4-FFF2-40B4-BE49-F238E27FC236}">
                <a16:creationId xmlns:a16="http://schemas.microsoft.com/office/drawing/2014/main" id="{E4E7394A-195B-5E49-8236-284390F3F495}"/>
              </a:ext>
            </a:extLst>
          </p:cNvPr>
          <p:cNvSpPr txBox="1"/>
          <p:nvPr/>
        </p:nvSpPr>
        <p:spPr>
          <a:xfrm>
            <a:off x="6290633" y="5487536"/>
            <a:ext cx="2382127" cy="646331"/>
          </a:xfrm>
          <a:prstGeom prst="rect">
            <a:avLst/>
          </a:prstGeom>
          <a:noFill/>
        </p:spPr>
        <p:txBody>
          <a:bodyPr wrap="square" rtlCol="0">
            <a:spAutoFit/>
          </a:bodyPr>
          <a:lstStyle/>
          <a:p>
            <a:r>
              <a:rPr lang="en-US" dirty="0"/>
              <a:t>Avoids the worst case runtime for Find</a:t>
            </a:r>
          </a:p>
        </p:txBody>
      </p:sp>
      <p:sp>
        <p:nvSpPr>
          <p:cNvPr id="18" name="TextBox 17">
            <a:extLst>
              <a:ext uri="{FF2B5EF4-FFF2-40B4-BE49-F238E27FC236}">
                <a16:creationId xmlns:a16="http://schemas.microsoft.com/office/drawing/2014/main" id="{1CF37102-70B6-A348-AD3A-98E4B1CF1272}"/>
              </a:ext>
            </a:extLst>
          </p:cNvPr>
          <p:cNvSpPr txBox="1"/>
          <p:nvPr/>
        </p:nvSpPr>
        <p:spPr>
          <a:xfrm>
            <a:off x="9054019" y="5487536"/>
            <a:ext cx="2382127" cy="646331"/>
          </a:xfrm>
          <a:prstGeom prst="rect">
            <a:avLst/>
          </a:prstGeom>
          <a:noFill/>
        </p:spPr>
        <p:txBody>
          <a:bodyPr wrap="square" rtlCol="0">
            <a:spAutoFit/>
          </a:bodyPr>
          <a:lstStyle/>
          <a:p>
            <a:r>
              <a:rPr lang="en-US" dirty="0"/>
              <a:t>Makes future Find operations faster</a:t>
            </a:r>
          </a:p>
        </p:txBody>
      </p:sp>
      <p:sp>
        <p:nvSpPr>
          <p:cNvPr id="20" name="Google Shape;366;p40">
            <a:extLst>
              <a:ext uri="{FF2B5EF4-FFF2-40B4-BE49-F238E27FC236}">
                <a16:creationId xmlns:a16="http://schemas.microsoft.com/office/drawing/2014/main" id="{0246EA12-6478-A846-BCD8-DDB4AFCC7B0E}"/>
              </a:ext>
            </a:extLst>
          </p:cNvPr>
          <p:cNvSpPr/>
          <p:nvPr/>
        </p:nvSpPr>
        <p:spPr>
          <a:xfrm>
            <a:off x="4710302" y="1430614"/>
            <a:ext cx="2771396" cy="574499"/>
          </a:xfrm>
          <a:prstGeom prst="roundRect">
            <a:avLst>
              <a:gd name="adj" fmla="val 50000"/>
            </a:avLst>
          </a:prstGeom>
          <a:solidFill>
            <a:schemeClr val="lt1"/>
          </a:solidFill>
          <a:ln w="28575" cap="flat" cmpd="sng">
            <a:solidFill>
              <a:schemeClr val="bg1">
                <a:lumMod val="85000"/>
              </a:schemeClr>
            </a:solidFill>
            <a:prstDash val="solid"/>
            <a:round/>
            <a:headEnd type="none" w="sm" len="sm"/>
            <a:tailEnd type="none" w="sm" len="sm"/>
          </a:ln>
        </p:spPr>
        <p:txBody>
          <a:bodyPr spcFirstLastPara="1" wrap="square" lIns="68569" tIns="68569" rIns="68569" bIns="68569" anchor="ctr" anchorCtr="0">
            <a:noAutofit/>
          </a:bodyPr>
          <a:lstStyle/>
          <a:p>
            <a:pPr algn="ctr"/>
            <a:r>
              <a:rPr lang="en" b="1" spc="100" dirty="0">
                <a:solidFill>
                  <a:schemeClr val="accent2"/>
                </a:solidFill>
                <a:latin typeface="Calibri" panose="020F0502020204030204" pitchFamily="34" charset="0"/>
                <a:ea typeface="Calibri"/>
                <a:cs typeface="Calibri" panose="020F0502020204030204" pitchFamily="34" charset="0"/>
                <a:sym typeface="Calibri"/>
              </a:rPr>
              <a:t>DISJOINT SETS ADT</a:t>
            </a:r>
            <a:endParaRPr sz="1400" b="1" spc="100" dirty="0">
              <a:solidFill>
                <a:schemeClr val="accent2"/>
              </a:solidFill>
              <a:latin typeface="Calibri" panose="020F0502020204030204" pitchFamily="34" charset="0"/>
              <a:ea typeface="Calibri"/>
              <a:cs typeface="Calibri" panose="020F0502020204030204" pitchFamily="34" charset="0"/>
              <a:sym typeface="Calibri"/>
            </a:endParaRPr>
          </a:p>
        </p:txBody>
      </p:sp>
      <p:cxnSp>
        <p:nvCxnSpPr>
          <p:cNvPr id="21" name="Straight Arrow Connector 20">
            <a:extLst>
              <a:ext uri="{FF2B5EF4-FFF2-40B4-BE49-F238E27FC236}">
                <a16:creationId xmlns:a16="http://schemas.microsoft.com/office/drawing/2014/main" id="{BC798833-1DD6-8240-8117-AFAE26FE8C54}"/>
              </a:ext>
            </a:extLst>
          </p:cNvPr>
          <p:cNvCxnSpPr>
            <a:cxnSpLocks/>
            <a:endCxn id="4" idx="0"/>
          </p:cNvCxnSpPr>
          <p:nvPr/>
        </p:nvCxnSpPr>
        <p:spPr>
          <a:xfrm>
            <a:off x="2009036" y="357619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EAE2B0-C84C-8848-9D3F-5E9C78F8FC37}"/>
              </a:ext>
            </a:extLst>
          </p:cNvPr>
          <p:cNvCxnSpPr>
            <a:cxnSpLocks/>
          </p:cNvCxnSpPr>
          <p:nvPr/>
        </p:nvCxnSpPr>
        <p:spPr>
          <a:xfrm>
            <a:off x="4742778" y="297762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96599A-8B4A-624A-9BD2-4D1BBC1D6022}"/>
              </a:ext>
            </a:extLst>
          </p:cNvPr>
          <p:cNvCxnSpPr>
            <a:cxnSpLocks/>
          </p:cNvCxnSpPr>
          <p:nvPr/>
        </p:nvCxnSpPr>
        <p:spPr>
          <a:xfrm>
            <a:off x="7481697" y="2418935"/>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3E873F-EEAD-824C-BB14-B502FB97D1A6}"/>
              </a:ext>
            </a:extLst>
          </p:cNvPr>
          <p:cNvCxnSpPr>
            <a:cxnSpLocks/>
          </p:cNvCxnSpPr>
          <p:nvPr/>
        </p:nvCxnSpPr>
        <p:spPr>
          <a:xfrm>
            <a:off x="10220995" y="1839008"/>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459D24-74C4-E549-BCEF-E7C5906FEBBC}"/>
              </a:ext>
            </a:extLst>
          </p:cNvPr>
          <p:cNvCxnSpPr/>
          <p:nvPr/>
        </p:nvCxnSpPr>
        <p:spPr>
          <a:xfrm flipV="1">
            <a:off x="2009036" y="1839008"/>
            <a:ext cx="8211959" cy="17371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00CE7A-BE7E-CC4B-A1EA-D9EBCE26CD22}"/>
              </a:ext>
            </a:extLst>
          </p:cNvPr>
          <p:cNvCxnSpPr>
            <a:cxnSpLocks/>
            <a:stCxn id="20" idx="2"/>
          </p:cNvCxnSpPr>
          <p:nvPr/>
        </p:nvCxnSpPr>
        <p:spPr>
          <a:xfrm>
            <a:off x="6096000" y="2005113"/>
            <a:ext cx="0" cy="71621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22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0AB06A79-7519-9D4D-80B1-BD966691FFBA}"/>
              </a:ext>
            </a:extLst>
          </p:cNvPr>
          <p:cNvSpPr txBox="1"/>
          <p:nvPr/>
        </p:nvSpPr>
        <p:spPr>
          <a:xfrm>
            <a:off x="8610964" y="5009467"/>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1</a:t>
            </a:r>
          </a:p>
        </p:txBody>
      </p:sp>
      <p:sp>
        <p:nvSpPr>
          <p:cNvPr id="120" name="TextBox 119">
            <a:extLst>
              <a:ext uri="{FF2B5EF4-FFF2-40B4-BE49-F238E27FC236}">
                <a16:creationId xmlns:a16="http://schemas.microsoft.com/office/drawing/2014/main" id="{D20897E4-92A5-3641-894C-8AC3F9F9BB5F}"/>
              </a:ext>
            </a:extLst>
          </p:cNvPr>
          <p:cNvSpPr txBox="1"/>
          <p:nvPr/>
        </p:nvSpPr>
        <p:spPr>
          <a:xfrm>
            <a:off x="10495583" y="5012521"/>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1</a:t>
            </a:r>
          </a:p>
        </p:txBody>
      </p:sp>
      <p:sp>
        <p:nvSpPr>
          <p:cNvPr id="2" name="Title 1">
            <a:extLst>
              <a:ext uri="{FF2B5EF4-FFF2-40B4-BE49-F238E27FC236}">
                <a16:creationId xmlns:a16="http://schemas.microsoft.com/office/drawing/2014/main" id="{B6A77D74-FB0E-D145-9A95-502806F26B1B}"/>
              </a:ext>
            </a:extLst>
          </p:cNvPr>
          <p:cNvSpPr>
            <a:spLocks noGrp="1"/>
          </p:cNvSpPr>
          <p:nvPr>
            <p:ph type="title"/>
          </p:nvPr>
        </p:nvSpPr>
        <p:spPr/>
        <p:txBody>
          <a:bodyPr/>
          <a:lstStyle/>
          <a:p>
            <a:r>
              <a:rPr lang="en-US" sz="3600" i="1" dirty="0">
                <a:solidFill>
                  <a:schemeClr val="accent4"/>
                </a:solidFill>
              </a:rPr>
              <a:t>Review </a:t>
            </a:r>
            <a:r>
              <a:rPr lang="en-US" dirty="0"/>
              <a:t> MSTs</a:t>
            </a:r>
          </a:p>
        </p:txBody>
      </p:sp>
      <p:sp>
        <p:nvSpPr>
          <p:cNvPr id="3" name="Content Placeholder 2">
            <a:extLst>
              <a:ext uri="{FF2B5EF4-FFF2-40B4-BE49-F238E27FC236}">
                <a16:creationId xmlns:a16="http://schemas.microsoft.com/office/drawing/2014/main" id="{A54E37A4-2D89-DD41-A1A7-DCC85A7324CE}"/>
              </a:ext>
            </a:extLst>
          </p:cNvPr>
          <p:cNvSpPr>
            <a:spLocks noGrp="1"/>
          </p:cNvSpPr>
          <p:nvPr>
            <p:ph idx="1"/>
          </p:nvPr>
        </p:nvSpPr>
        <p:spPr>
          <a:xfrm>
            <a:off x="838199" y="1371601"/>
            <a:ext cx="10872019" cy="3102076"/>
          </a:xfrm>
        </p:spPr>
        <p:txBody>
          <a:bodyPr>
            <a:normAutofit/>
          </a:bodyPr>
          <a:lstStyle/>
          <a:p>
            <a:r>
              <a:rPr lang="en-US" sz="2400" dirty="0"/>
              <a:t>Minimum (minimizes sum of edge weights) Spanning (connects all vertices) Tree (exactly one path between any two nodes)</a:t>
            </a:r>
          </a:p>
          <a:p>
            <a:pPr lvl="1"/>
            <a:r>
              <a:rPr lang="en-US" sz="2000" dirty="0"/>
              <a:t>Minimizing sum of edge weights is NOT the same as minimizing shortest paths!</a:t>
            </a:r>
          </a:p>
          <a:p>
            <a:r>
              <a:rPr lang="en-US" sz="2400" dirty="0"/>
              <a:t>If a graph is </a:t>
            </a:r>
            <a:r>
              <a:rPr lang="en-US" sz="2400" b="1" dirty="0"/>
              <a:t>connected</a:t>
            </a:r>
            <a:r>
              <a:rPr lang="en-US" sz="2400" dirty="0"/>
              <a:t>, has at least one MST</a:t>
            </a:r>
          </a:p>
          <a:p>
            <a:r>
              <a:rPr lang="en-US" sz="2400" dirty="0"/>
              <a:t>If a graph is connected and has all unique edges, has exactly one MST</a:t>
            </a:r>
          </a:p>
          <a:p>
            <a:r>
              <a:rPr lang="en-US" sz="2400" dirty="0"/>
              <a:t>If a graph is connected and has duplicate edges, it </a:t>
            </a:r>
            <a:r>
              <a:rPr lang="en-US" sz="2400" i="1" dirty="0"/>
              <a:t>may</a:t>
            </a:r>
            <a:r>
              <a:rPr lang="en-US" sz="2400" dirty="0"/>
              <a:t> have multiple valid MSTs</a:t>
            </a:r>
          </a:p>
          <a:p>
            <a:pPr lvl="1"/>
            <a:r>
              <a:rPr lang="en-US" sz="2000" dirty="0"/>
              <a:t>Which one we pick is down to arbitrary order we visit duplicates: Prim’s &amp; Kruskal’s could potentially differ, but both MSTs would still be valid.</a:t>
            </a:r>
          </a:p>
        </p:txBody>
      </p:sp>
      <p:sp>
        <p:nvSpPr>
          <p:cNvPr id="4" name="Oval 3">
            <a:extLst>
              <a:ext uri="{FF2B5EF4-FFF2-40B4-BE49-F238E27FC236}">
                <a16:creationId xmlns:a16="http://schemas.microsoft.com/office/drawing/2014/main" id="{80729906-2B18-4140-AE43-CD9356D0284D}"/>
              </a:ext>
            </a:extLst>
          </p:cNvPr>
          <p:cNvSpPr/>
          <p:nvPr/>
        </p:nvSpPr>
        <p:spPr>
          <a:xfrm>
            <a:off x="1308991" y="4843364"/>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B</a:t>
            </a:r>
            <a:endParaRPr lang="en-US" dirty="0">
              <a:solidFill>
                <a:schemeClr val="accent1"/>
              </a:solidFill>
            </a:endParaRPr>
          </a:p>
        </p:txBody>
      </p:sp>
      <p:sp>
        <p:nvSpPr>
          <p:cNvPr id="5" name="Oval 4">
            <a:extLst>
              <a:ext uri="{FF2B5EF4-FFF2-40B4-BE49-F238E27FC236}">
                <a16:creationId xmlns:a16="http://schemas.microsoft.com/office/drawing/2014/main" id="{337448C5-E1A7-5E4F-AB42-6EEAD69B7908}"/>
              </a:ext>
            </a:extLst>
          </p:cNvPr>
          <p:cNvSpPr/>
          <p:nvPr/>
        </p:nvSpPr>
        <p:spPr>
          <a:xfrm>
            <a:off x="1989876" y="5214531"/>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C</a:t>
            </a:r>
            <a:endParaRPr lang="en-US" dirty="0">
              <a:solidFill>
                <a:schemeClr val="accent1"/>
              </a:solidFill>
            </a:endParaRPr>
          </a:p>
        </p:txBody>
      </p:sp>
      <p:sp>
        <p:nvSpPr>
          <p:cNvPr id="6" name="Oval 5">
            <a:extLst>
              <a:ext uri="{FF2B5EF4-FFF2-40B4-BE49-F238E27FC236}">
                <a16:creationId xmlns:a16="http://schemas.microsoft.com/office/drawing/2014/main" id="{9D32E938-48E0-1A4F-AB17-385E801C9DE1}"/>
              </a:ext>
            </a:extLst>
          </p:cNvPr>
          <p:cNvSpPr/>
          <p:nvPr/>
        </p:nvSpPr>
        <p:spPr>
          <a:xfrm>
            <a:off x="950116" y="5484919"/>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A</a:t>
            </a:r>
            <a:endParaRPr lang="en-US" dirty="0">
              <a:solidFill>
                <a:schemeClr val="accent1"/>
              </a:solidFill>
            </a:endParaRPr>
          </a:p>
        </p:txBody>
      </p:sp>
      <p:sp>
        <p:nvSpPr>
          <p:cNvPr id="8" name="Oval 7">
            <a:extLst>
              <a:ext uri="{FF2B5EF4-FFF2-40B4-BE49-F238E27FC236}">
                <a16:creationId xmlns:a16="http://schemas.microsoft.com/office/drawing/2014/main" id="{AA4F54EF-B743-A248-AFF5-53F477958E90}"/>
              </a:ext>
            </a:extLst>
          </p:cNvPr>
          <p:cNvSpPr/>
          <p:nvPr/>
        </p:nvSpPr>
        <p:spPr>
          <a:xfrm>
            <a:off x="4263514" y="4569656"/>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E</a:t>
            </a:r>
            <a:endParaRPr lang="en-US" dirty="0">
              <a:solidFill>
                <a:schemeClr val="accent1"/>
              </a:solidFill>
            </a:endParaRPr>
          </a:p>
        </p:txBody>
      </p:sp>
      <p:sp>
        <p:nvSpPr>
          <p:cNvPr id="9" name="Oval 8">
            <a:extLst>
              <a:ext uri="{FF2B5EF4-FFF2-40B4-BE49-F238E27FC236}">
                <a16:creationId xmlns:a16="http://schemas.microsoft.com/office/drawing/2014/main" id="{8E809D8A-17F7-6A41-B0A8-E3B344247AAA}"/>
              </a:ext>
            </a:extLst>
          </p:cNvPr>
          <p:cNvSpPr/>
          <p:nvPr/>
        </p:nvSpPr>
        <p:spPr>
          <a:xfrm>
            <a:off x="5045178" y="4758927"/>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G</a:t>
            </a:r>
            <a:endParaRPr lang="en-US" dirty="0">
              <a:solidFill>
                <a:schemeClr val="accent1"/>
              </a:solidFill>
            </a:endParaRPr>
          </a:p>
        </p:txBody>
      </p:sp>
      <p:sp>
        <p:nvSpPr>
          <p:cNvPr id="10" name="Oval 9">
            <a:extLst>
              <a:ext uri="{FF2B5EF4-FFF2-40B4-BE49-F238E27FC236}">
                <a16:creationId xmlns:a16="http://schemas.microsoft.com/office/drawing/2014/main" id="{6C8559A1-8BFE-F14F-94A9-66526DE79827}"/>
              </a:ext>
            </a:extLst>
          </p:cNvPr>
          <p:cNvSpPr/>
          <p:nvPr/>
        </p:nvSpPr>
        <p:spPr>
          <a:xfrm>
            <a:off x="3779276" y="5380816"/>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D</a:t>
            </a:r>
            <a:endParaRPr lang="en-US" dirty="0">
              <a:solidFill>
                <a:schemeClr val="accent1"/>
              </a:solidFill>
            </a:endParaRPr>
          </a:p>
        </p:txBody>
      </p:sp>
      <p:sp>
        <p:nvSpPr>
          <p:cNvPr id="11" name="Oval 10">
            <a:extLst>
              <a:ext uri="{FF2B5EF4-FFF2-40B4-BE49-F238E27FC236}">
                <a16:creationId xmlns:a16="http://schemas.microsoft.com/office/drawing/2014/main" id="{AE7C83AF-8D6B-EE42-9A50-E79AAEAE6AD8}"/>
              </a:ext>
            </a:extLst>
          </p:cNvPr>
          <p:cNvSpPr/>
          <p:nvPr/>
        </p:nvSpPr>
        <p:spPr>
          <a:xfrm>
            <a:off x="4629765" y="5361154"/>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F</a:t>
            </a:r>
            <a:endParaRPr lang="en-US" dirty="0">
              <a:solidFill>
                <a:schemeClr val="accent1"/>
              </a:solidFill>
            </a:endParaRPr>
          </a:p>
        </p:txBody>
      </p:sp>
      <p:sp>
        <p:nvSpPr>
          <p:cNvPr id="12" name="Oval 11">
            <a:extLst>
              <a:ext uri="{FF2B5EF4-FFF2-40B4-BE49-F238E27FC236}">
                <a16:creationId xmlns:a16="http://schemas.microsoft.com/office/drawing/2014/main" id="{5C6A0B2A-4B4D-E148-A513-5CBF209B934A}"/>
              </a:ext>
            </a:extLst>
          </p:cNvPr>
          <p:cNvSpPr/>
          <p:nvPr/>
        </p:nvSpPr>
        <p:spPr>
          <a:xfrm>
            <a:off x="5480254" y="5695451"/>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H</a:t>
            </a:r>
            <a:endParaRPr lang="en-US" dirty="0">
              <a:solidFill>
                <a:schemeClr val="accent1"/>
              </a:solidFill>
            </a:endParaRPr>
          </a:p>
        </p:txBody>
      </p:sp>
      <p:sp>
        <p:nvSpPr>
          <p:cNvPr id="13" name="Oval 12">
            <a:extLst>
              <a:ext uri="{FF2B5EF4-FFF2-40B4-BE49-F238E27FC236}">
                <a16:creationId xmlns:a16="http://schemas.microsoft.com/office/drawing/2014/main" id="{087B86FE-C3FC-F748-8363-80A129BA3458}"/>
              </a:ext>
            </a:extLst>
          </p:cNvPr>
          <p:cNvSpPr/>
          <p:nvPr/>
        </p:nvSpPr>
        <p:spPr>
          <a:xfrm>
            <a:off x="7626936" y="4573976"/>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V</a:t>
            </a:r>
            <a:endParaRPr lang="en-US" dirty="0">
              <a:solidFill>
                <a:schemeClr val="accent1"/>
              </a:solidFill>
            </a:endParaRPr>
          </a:p>
        </p:txBody>
      </p:sp>
      <p:sp>
        <p:nvSpPr>
          <p:cNvPr id="14" name="Oval 13">
            <a:extLst>
              <a:ext uri="{FF2B5EF4-FFF2-40B4-BE49-F238E27FC236}">
                <a16:creationId xmlns:a16="http://schemas.microsoft.com/office/drawing/2014/main" id="{CB26C0BF-C1FD-0F45-920B-1BEEE2D64E5F}"/>
              </a:ext>
            </a:extLst>
          </p:cNvPr>
          <p:cNvSpPr/>
          <p:nvPr/>
        </p:nvSpPr>
        <p:spPr>
          <a:xfrm>
            <a:off x="8429067" y="5313855"/>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Y</a:t>
            </a:r>
            <a:endParaRPr lang="en-US" dirty="0">
              <a:solidFill>
                <a:schemeClr val="accent1"/>
              </a:solidFill>
            </a:endParaRPr>
          </a:p>
        </p:txBody>
      </p:sp>
      <p:sp>
        <p:nvSpPr>
          <p:cNvPr id="15" name="Oval 14">
            <a:extLst>
              <a:ext uri="{FF2B5EF4-FFF2-40B4-BE49-F238E27FC236}">
                <a16:creationId xmlns:a16="http://schemas.microsoft.com/office/drawing/2014/main" id="{AB3437AE-19B3-B84F-B0DA-E06884DE7F2C}"/>
              </a:ext>
            </a:extLst>
          </p:cNvPr>
          <p:cNvSpPr/>
          <p:nvPr/>
        </p:nvSpPr>
        <p:spPr>
          <a:xfrm>
            <a:off x="7168073" y="5193408"/>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W</a:t>
            </a:r>
            <a:endParaRPr lang="en-US" dirty="0">
              <a:solidFill>
                <a:schemeClr val="accent1"/>
              </a:solidFill>
            </a:endParaRPr>
          </a:p>
        </p:txBody>
      </p:sp>
      <p:sp>
        <p:nvSpPr>
          <p:cNvPr id="16" name="Oval 15">
            <a:extLst>
              <a:ext uri="{FF2B5EF4-FFF2-40B4-BE49-F238E27FC236}">
                <a16:creationId xmlns:a16="http://schemas.microsoft.com/office/drawing/2014/main" id="{26B2F5C9-C25D-C64E-95DF-B6E723608D48}"/>
              </a:ext>
            </a:extLst>
          </p:cNvPr>
          <p:cNvSpPr/>
          <p:nvPr/>
        </p:nvSpPr>
        <p:spPr>
          <a:xfrm>
            <a:off x="7755557" y="5729268"/>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X</a:t>
            </a:r>
            <a:endParaRPr lang="en-US" dirty="0">
              <a:solidFill>
                <a:schemeClr val="accent1"/>
              </a:solidFill>
            </a:endParaRPr>
          </a:p>
        </p:txBody>
      </p:sp>
      <p:sp>
        <p:nvSpPr>
          <p:cNvPr id="17" name="Oval 16">
            <a:extLst>
              <a:ext uri="{FF2B5EF4-FFF2-40B4-BE49-F238E27FC236}">
                <a16:creationId xmlns:a16="http://schemas.microsoft.com/office/drawing/2014/main" id="{62837E7C-6783-D945-AFB4-D2A45D9F4FE2}"/>
              </a:ext>
            </a:extLst>
          </p:cNvPr>
          <p:cNvSpPr/>
          <p:nvPr/>
        </p:nvSpPr>
        <p:spPr>
          <a:xfrm>
            <a:off x="8470041" y="4632970"/>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Z</a:t>
            </a:r>
            <a:endParaRPr lang="en-US" dirty="0">
              <a:solidFill>
                <a:schemeClr val="accent1"/>
              </a:solidFill>
            </a:endParaRPr>
          </a:p>
        </p:txBody>
      </p:sp>
      <p:cxnSp>
        <p:nvCxnSpPr>
          <p:cNvPr id="24" name="Straight Connector 23">
            <a:extLst>
              <a:ext uri="{FF2B5EF4-FFF2-40B4-BE49-F238E27FC236}">
                <a16:creationId xmlns:a16="http://schemas.microsoft.com/office/drawing/2014/main" id="{59B73EAB-02CF-EF42-B628-AA60B2CF77A4}"/>
              </a:ext>
            </a:extLst>
          </p:cNvPr>
          <p:cNvCxnSpPr>
            <a:stCxn id="6" idx="0"/>
            <a:endCxn id="4" idx="3"/>
          </p:cNvCxnSpPr>
          <p:nvPr/>
        </p:nvCxnSpPr>
        <p:spPr>
          <a:xfrm flipV="1">
            <a:off x="1132013" y="5153882"/>
            <a:ext cx="230254" cy="3310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E03FC5-7A07-704C-A1E9-52C9419F7E83}"/>
              </a:ext>
            </a:extLst>
          </p:cNvPr>
          <p:cNvCxnSpPr>
            <a:cxnSpLocks/>
            <a:stCxn id="10" idx="0"/>
            <a:endCxn id="8" idx="3"/>
          </p:cNvCxnSpPr>
          <p:nvPr/>
        </p:nvCxnSpPr>
        <p:spPr>
          <a:xfrm flipV="1">
            <a:off x="3961173" y="4880174"/>
            <a:ext cx="355617" cy="5006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732A92-2D52-8846-A047-AD4717AF357E}"/>
              </a:ext>
            </a:extLst>
          </p:cNvPr>
          <p:cNvCxnSpPr>
            <a:cxnSpLocks/>
            <a:stCxn id="11" idx="1"/>
            <a:endCxn id="8" idx="5"/>
          </p:cNvCxnSpPr>
          <p:nvPr/>
        </p:nvCxnSpPr>
        <p:spPr>
          <a:xfrm flipH="1" flipV="1">
            <a:off x="4574032" y="4880174"/>
            <a:ext cx="109009" cy="53425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E83051-A7EE-B147-8156-ECF176155BE4}"/>
              </a:ext>
            </a:extLst>
          </p:cNvPr>
          <p:cNvCxnSpPr>
            <a:cxnSpLocks/>
            <a:stCxn id="11" idx="7"/>
            <a:endCxn id="9" idx="3"/>
          </p:cNvCxnSpPr>
          <p:nvPr/>
        </p:nvCxnSpPr>
        <p:spPr>
          <a:xfrm flipV="1">
            <a:off x="4940283" y="5069445"/>
            <a:ext cx="158171" cy="34498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AE6B0D5-5A97-BB4C-8CAF-43316064095C}"/>
              </a:ext>
            </a:extLst>
          </p:cNvPr>
          <p:cNvCxnSpPr>
            <a:cxnSpLocks/>
            <a:stCxn id="12" idx="0"/>
            <a:endCxn id="9" idx="5"/>
          </p:cNvCxnSpPr>
          <p:nvPr/>
        </p:nvCxnSpPr>
        <p:spPr>
          <a:xfrm flipH="1" flipV="1">
            <a:off x="5355696" y="5069445"/>
            <a:ext cx="306455" cy="6260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76F8C3C-FE8F-3A4A-8348-A05F3FAC436F}"/>
              </a:ext>
            </a:extLst>
          </p:cNvPr>
          <p:cNvCxnSpPr>
            <a:cxnSpLocks/>
            <a:stCxn id="12" idx="2"/>
            <a:endCxn id="11" idx="5"/>
          </p:cNvCxnSpPr>
          <p:nvPr/>
        </p:nvCxnSpPr>
        <p:spPr>
          <a:xfrm flipH="1" flipV="1">
            <a:off x="4940283" y="5671672"/>
            <a:ext cx="539971" cy="2056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EF1D88A-8E01-B841-B512-5CE9594A2771}"/>
              </a:ext>
            </a:extLst>
          </p:cNvPr>
          <p:cNvCxnSpPr>
            <a:cxnSpLocks/>
            <a:stCxn id="11" idx="2"/>
            <a:endCxn id="10" idx="6"/>
          </p:cNvCxnSpPr>
          <p:nvPr/>
        </p:nvCxnSpPr>
        <p:spPr>
          <a:xfrm flipH="1">
            <a:off x="4143070" y="5543051"/>
            <a:ext cx="486695" cy="196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F28733B-8EDE-0943-AA5A-1C14001F8960}"/>
              </a:ext>
            </a:extLst>
          </p:cNvPr>
          <p:cNvCxnSpPr>
            <a:cxnSpLocks/>
            <a:stCxn id="9" idx="2"/>
            <a:endCxn id="8" idx="6"/>
          </p:cNvCxnSpPr>
          <p:nvPr/>
        </p:nvCxnSpPr>
        <p:spPr>
          <a:xfrm flipH="1" flipV="1">
            <a:off x="4627308" y="4751553"/>
            <a:ext cx="417870" cy="1892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7F3E1D-0171-694C-A380-64360A64AE5C}"/>
              </a:ext>
            </a:extLst>
          </p:cNvPr>
          <p:cNvCxnSpPr>
            <a:cxnSpLocks/>
            <a:stCxn id="13" idx="3"/>
            <a:endCxn id="15" idx="0"/>
          </p:cNvCxnSpPr>
          <p:nvPr/>
        </p:nvCxnSpPr>
        <p:spPr>
          <a:xfrm flipH="1">
            <a:off x="7349970" y="4884494"/>
            <a:ext cx="330242" cy="30891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3BB4107-C245-B645-AE42-BAD2A85AAC5A}"/>
              </a:ext>
            </a:extLst>
          </p:cNvPr>
          <p:cNvCxnSpPr>
            <a:cxnSpLocks/>
            <a:stCxn id="13" idx="6"/>
            <a:endCxn id="17" idx="2"/>
          </p:cNvCxnSpPr>
          <p:nvPr/>
        </p:nvCxnSpPr>
        <p:spPr>
          <a:xfrm>
            <a:off x="7990730" y="4755873"/>
            <a:ext cx="479311" cy="5899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2F09D9-05B8-1748-87F8-ACF1214C9A58}"/>
              </a:ext>
            </a:extLst>
          </p:cNvPr>
          <p:cNvCxnSpPr>
            <a:cxnSpLocks/>
            <a:stCxn id="13" idx="5"/>
            <a:endCxn id="14" idx="1"/>
          </p:cNvCxnSpPr>
          <p:nvPr/>
        </p:nvCxnSpPr>
        <p:spPr>
          <a:xfrm>
            <a:off x="7937454" y="4884494"/>
            <a:ext cx="544889" cy="4826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740DCB-5990-994E-B96B-719A6FA01157}"/>
              </a:ext>
            </a:extLst>
          </p:cNvPr>
          <p:cNvCxnSpPr>
            <a:cxnSpLocks/>
            <a:stCxn id="15" idx="5"/>
            <a:endCxn id="16" idx="1"/>
          </p:cNvCxnSpPr>
          <p:nvPr/>
        </p:nvCxnSpPr>
        <p:spPr>
          <a:xfrm>
            <a:off x="7478591" y="5503926"/>
            <a:ext cx="330242" cy="2786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2663E8-E4AF-E94C-94A9-377EF3A53F86}"/>
              </a:ext>
            </a:extLst>
          </p:cNvPr>
          <p:cNvCxnSpPr>
            <a:cxnSpLocks/>
            <a:stCxn id="14" idx="3"/>
            <a:endCxn id="16" idx="7"/>
          </p:cNvCxnSpPr>
          <p:nvPr/>
        </p:nvCxnSpPr>
        <p:spPr>
          <a:xfrm flipH="1">
            <a:off x="8066075" y="5624373"/>
            <a:ext cx="416268" cy="15817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1733F2-2F11-FF41-97BA-58E6E94BEC0F}"/>
              </a:ext>
            </a:extLst>
          </p:cNvPr>
          <p:cNvCxnSpPr>
            <a:cxnSpLocks/>
            <a:stCxn id="14" idx="0"/>
            <a:endCxn id="17" idx="4"/>
          </p:cNvCxnSpPr>
          <p:nvPr/>
        </p:nvCxnSpPr>
        <p:spPr>
          <a:xfrm flipV="1">
            <a:off x="8610964" y="4996764"/>
            <a:ext cx="40974" cy="31709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78EF5D5-9580-924E-AEC5-1246177F89BB}"/>
              </a:ext>
            </a:extLst>
          </p:cNvPr>
          <p:cNvCxnSpPr>
            <a:cxnSpLocks/>
            <a:stCxn id="16" idx="0"/>
            <a:endCxn id="13" idx="4"/>
          </p:cNvCxnSpPr>
          <p:nvPr/>
        </p:nvCxnSpPr>
        <p:spPr>
          <a:xfrm flipH="1" flipV="1">
            <a:off x="7808833" y="4937770"/>
            <a:ext cx="128621" cy="7914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823256A-8CAF-3C46-85AB-37AC8D696480}"/>
              </a:ext>
            </a:extLst>
          </p:cNvPr>
          <p:cNvSpPr txBox="1"/>
          <p:nvPr/>
        </p:nvSpPr>
        <p:spPr>
          <a:xfrm>
            <a:off x="971663" y="5038261"/>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2</a:t>
            </a:r>
          </a:p>
        </p:txBody>
      </p:sp>
      <p:sp>
        <p:nvSpPr>
          <p:cNvPr id="89" name="TextBox 88">
            <a:extLst>
              <a:ext uri="{FF2B5EF4-FFF2-40B4-BE49-F238E27FC236}">
                <a16:creationId xmlns:a16="http://schemas.microsoft.com/office/drawing/2014/main" id="{5EB38E1A-A7C0-3A4E-9825-33A2C04CD149}"/>
              </a:ext>
            </a:extLst>
          </p:cNvPr>
          <p:cNvSpPr txBox="1"/>
          <p:nvPr/>
        </p:nvSpPr>
        <p:spPr>
          <a:xfrm>
            <a:off x="3881661" y="4873535"/>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1</a:t>
            </a:r>
          </a:p>
        </p:txBody>
      </p:sp>
      <p:sp>
        <p:nvSpPr>
          <p:cNvPr id="90" name="TextBox 89">
            <a:extLst>
              <a:ext uri="{FF2B5EF4-FFF2-40B4-BE49-F238E27FC236}">
                <a16:creationId xmlns:a16="http://schemas.microsoft.com/office/drawing/2014/main" id="{54E293C4-C125-0E4A-B3EA-5A49FC51108C}"/>
              </a:ext>
            </a:extLst>
          </p:cNvPr>
          <p:cNvSpPr txBox="1"/>
          <p:nvPr/>
        </p:nvSpPr>
        <p:spPr>
          <a:xfrm>
            <a:off x="4230325" y="5554697"/>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9</a:t>
            </a:r>
          </a:p>
        </p:txBody>
      </p:sp>
      <p:sp>
        <p:nvSpPr>
          <p:cNvPr id="91" name="TextBox 90">
            <a:extLst>
              <a:ext uri="{FF2B5EF4-FFF2-40B4-BE49-F238E27FC236}">
                <a16:creationId xmlns:a16="http://schemas.microsoft.com/office/drawing/2014/main" id="{F3B88901-09BB-124F-98BB-B7B24890E0FB}"/>
              </a:ext>
            </a:extLst>
          </p:cNvPr>
          <p:cNvSpPr txBox="1"/>
          <p:nvPr/>
        </p:nvSpPr>
        <p:spPr>
          <a:xfrm>
            <a:off x="4356212" y="5034106"/>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2</a:t>
            </a:r>
          </a:p>
        </p:txBody>
      </p:sp>
      <p:sp>
        <p:nvSpPr>
          <p:cNvPr id="92" name="TextBox 91">
            <a:extLst>
              <a:ext uri="{FF2B5EF4-FFF2-40B4-BE49-F238E27FC236}">
                <a16:creationId xmlns:a16="http://schemas.microsoft.com/office/drawing/2014/main" id="{A7CB9AEB-3FF9-F84A-A5EE-094B8B26A1F3}"/>
              </a:ext>
            </a:extLst>
          </p:cNvPr>
          <p:cNvSpPr txBox="1"/>
          <p:nvPr/>
        </p:nvSpPr>
        <p:spPr>
          <a:xfrm>
            <a:off x="4759566" y="4584519"/>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5</a:t>
            </a:r>
          </a:p>
        </p:txBody>
      </p:sp>
      <p:sp>
        <p:nvSpPr>
          <p:cNvPr id="93" name="TextBox 92">
            <a:extLst>
              <a:ext uri="{FF2B5EF4-FFF2-40B4-BE49-F238E27FC236}">
                <a16:creationId xmlns:a16="http://schemas.microsoft.com/office/drawing/2014/main" id="{2A7FE18D-7FE5-3349-B92B-0D0AFDDF0401}"/>
              </a:ext>
            </a:extLst>
          </p:cNvPr>
          <p:cNvSpPr txBox="1"/>
          <p:nvPr/>
        </p:nvSpPr>
        <p:spPr>
          <a:xfrm>
            <a:off x="4960007" y="5175310"/>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3</a:t>
            </a:r>
          </a:p>
        </p:txBody>
      </p:sp>
      <p:sp>
        <p:nvSpPr>
          <p:cNvPr id="94" name="TextBox 93">
            <a:extLst>
              <a:ext uri="{FF2B5EF4-FFF2-40B4-BE49-F238E27FC236}">
                <a16:creationId xmlns:a16="http://schemas.microsoft.com/office/drawing/2014/main" id="{443268AE-9130-F843-AFD6-E162D347D122}"/>
              </a:ext>
            </a:extLst>
          </p:cNvPr>
          <p:cNvSpPr txBox="1"/>
          <p:nvPr/>
        </p:nvSpPr>
        <p:spPr>
          <a:xfrm>
            <a:off x="5546763" y="5232415"/>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4</a:t>
            </a:r>
          </a:p>
        </p:txBody>
      </p:sp>
      <p:sp>
        <p:nvSpPr>
          <p:cNvPr id="95" name="TextBox 94">
            <a:extLst>
              <a:ext uri="{FF2B5EF4-FFF2-40B4-BE49-F238E27FC236}">
                <a16:creationId xmlns:a16="http://schemas.microsoft.com/office/drawing/2014/main" id="{F42C2CCC-79DB-2045-B3D6-7B1F84506347}"/>
              </a:ext>
            </a:extLst>
          </p:cNvPr>
          <p:cNvSpPr txBox="1"/>
          <p:nvPr/>
        </p:nvSpPr>
        <p:spPr>
          <a:xfrm>
            <a:off x="5043618" y="5723459"/>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6</a:t>
            </a:r>
          </a:p>
        </p:txBody>
      </p:sp>
      <p:sp>
        <p:nvSpPr>
          <p:cNvPr id="96" name="TextBox 95">
            <a:extLst>
              <a:ext uri="{FF2B5EF4-FFF2-40B4-BE49-F238E27FC236}">
                <a16:creationId xmlns:a16="http://schemas.microsoft.com/office/drawing/2014/main" id="{DF2588EB-B1E9-244A-AB52-5C4E59BFE04C}"/>
              </a:ext>
            </a:extLst>
          </p:cNvPr>
          <p:cNvSpPr txBox="1"/>
          <p:nvPr/>
        </p:nvSpPr>
        <p:spPr>
          <a:xfrm>
            <a:off x="7298359" y="4781422"/>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4</a:t>
            </a:r>
          </a:p>
        </p:txBody>
      </p:sp>
      <p:sp>
        <p:nvSpPr>
          <p:cNvPr id="97" name="TextBox 96">
            <a:extLst>
              <a:ext uri="{FF2B5EF4-FFF2-40B4-BE49-F238E27FC236}">
                <a16:creationId xmlns:a16="http://schemas.microsoft.com/office/drawing/2014/main" id="{F933E3D9-F94F-A843-A686-8D5963965A88}"/>
              </a:ext>
            </a:extLst>
          </p:cNvPr>
          <p:cNvSpPr txBox="1"/>
          <p:nvPr/>
        </p:nvSpPr>
        <p:spPr>
          <a:xfrm>
            <a:off x="7407195" y="5567033"/>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5</a:t>
            </a:r>
          </a:p>
        </p:txBody>
      </p:sp>
      <p:sp>
        <p:nvSpPr>
          <p:cNvPr id="98" name="TextBox 97">
            <a:extLst>
              <a:ext uri="{FF2B5EF4-FFF2-40B4-BE49-F238E27FC236}">
                <a16:creationId xmlns:a16="http://schemas.microsoft.com/office/drawing/2014/main" id="{2B5B0710-8EA7-EB4C-BEEC-19D6D1DEECA4}"/>
              </a:ext>
            </a:extLst>
          </p:cNvPr>
          <p:cNvSpPr txBox="1"/>
          <p:nvPr/>
        </p:nvSpPr>
        <p:spPr>
          <a:xfrm>
            <a:off x="7626764" y="5147675"/>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3</a:t>
            </a:r>
          </a:p>
        </p:txBody>
      </p:sp>
      <p:sp>
        <p:nvSpPr>
          <p:cNvPr id="99" name="TextBox 98">
            <a:extLst>
              <a:ext uri="{FF2B5EF4-FFF2-40B4-BE49-F238E27FC236}">
                <a16:creationId xmlns:a16="http://schemas.microsoft.com/office/drawing/2014/main" id="{87F3B37E-ADAF-7347-88B4-E968E81F3E84}"/>
              </a:ext>
            </a:extLst>
          </p:cNvPr>
          <p:cNvSpPr txBox="1"/>
          <p:nvPr/>
        </p:nvSpPr>
        <p:spPr>
          <a:xfrm>
            <a:off x="7992392" y="5023115"/>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8</a:t>
            </a:r>
          </a:p>
        </p:txBody>
      </p:sp>
      <p:sp>
        <p:nvSpPr>
          <p:cNvPr id="100" name="TextBox 99">
            <a:extLst>
              <a:ext uri="{FF2B5EF4-FFF2-40B4-BE49-F238E27FC236}">
                <a16:creationId xmlns:a16="http://schemas.microsoft.com/office/drawing/2014/main" id="{C9CF629E-439A-1044-B293-8C6452A47154}"/>
              </a:ext>
            </a:extLst>
          </p:cNvPr>
          <p:cNvSpPr txBox="1"/>
          <p:nvPr/>
        </p:nvSpPr>
        <p:spPr>
          <a:xfrm>
            <a:off x="8132183" y="4542731"/>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3</a:t>
            </a:r>
          </a:p>
        </p:txBody>
      </p:sp>
      <p:sp>
        <p:nvSpPr>
          <p:cNvPr id="102" name="TextBox 101">
            <a:extLst>
              <a:ext uri="{FF2B5EF4-FFF2-40B4-BE49-F238E27FC236}">
                <a16:creationId xmlns:a16="http://schemas.microsoft.com/office/drawing/2014/main" id="{C823DFC3-2FC7-1F47-A393-E5DF236DEF80}"/>
              </a:ext>
            </a:extLst>
          </p:cNvPr>
          <p:cNvSpPr txBox="1"/>
          <p:nvPr/>
        </p:nvSpPr>
        <p:spPr>
          <a:xfrm>
            <a:off x="8166940" y="5632033"/>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2</a:t>
            </a:r>
          </a:p>
        </p:txBody>
      </p:sp>
      <p:sp>
        <p:nvSpPr>
          <p:cNvPr id="103" name="Oval 102">
            <a:extLst>
              <a:ext uri="{FF2B5EF4-FFF2-40B4-BE49-F238E27FC236}">
                <a16:creationId xmlns:a16="http://schemas.microsoft.com/office/drawing/2014/main" id="{2EA78149-AB55-384E-812E-017DF5C9F300}"/>
              </a:ext>
            </a:extLst>
          </p:cNvPr>
          <p:cNvSpPr/>
          <p:nvPr/>
        </p:nvSpPr>
        <p:spPr>
          <a:xfrm>
            <a:off x="9511555" y="4577030"/>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V</a:t>
            </a:r>
            <a:endParaRPr lang="en-US" dirty="0">
              <a:solidFill>
                <a:schemeClr val="accent1"/>
              </a:solidFill>
            </a:endParaRPr>
          </a:p>
        </p:txBody>
      </p:sp>
      <p:sp>
        <p:nvSpPr>
          <p:cNvPr id="104" name="Oval 103">
            <a:extLst>
              <a:ext uri="{FF2B5EF4-FFF2-40B4-BE49-F238E27FC236}">
                <a16:creationId xmlns:a16="http://schemas.microsoft.com/office/drawing/2014/main" id="{5DD1C9CA-7B70-9F41-B874-B47A0812DAD0}"/>
              </a:ext>
            </a:extLst>
          </p:cNvPr>
          <p:cNvSpPr/>
          <p:nvPr/>
        </p:nvSpPr>
        <p:spPr>
          <a:xfrm>
            <a:off x="10313686" y="5316909"/>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Y</a:t>
            </a:r>
            <a:endParaRPr lang="en-US" dirty="0">
              <a:solidFill>
                <a:schemeClr val="accent1"/>
              </a:solidFill>
            </a:endParaRPr>
          </a:p>
        </p:txBody>
      </p:sp>
      <p:sp>
        <p:nvSpPr>
          <p:cNvPr id="105" name="Oval 104">
            <a:extLst>
              <a:ext uri="{FF2B5EF4-FFF2-40B4-BE49-F238E27FC236}">
                <a16:creationId xmlns:a16="http://schemas.microsoft.com/office/drawing/2014/main" id="{27AC168E-A204-B94D-9F05-DBB1D997DBFB}"/>
              </a:ext>
            </a:extLst>
          </p:cNvPr>
          <p:cNvSpPr/>
          <p:nvPr/>
        </p:nvSpPr>
        <p:spPr>
          <a:xfrm>
            <a:off x="9052692" y="5196462"/>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W</a:t>
            </a:r>
            <a:endParaRPr lang="en-US" dirty="0">
              <a:solidFill>
                <a:schemeClr val="accent1"/>
              </a:solidFill>
            </a:endParaRPr>
          </a:p>
        </p:txBody>
      </p:sp>
      <p:sp>
        <p:nvSpPr>
          <p:cNvPr id="106" name="Oval 105">
            <a:extLst>
              <a:ext uri="{FF2B5EF4-FFF2-40B4-BE49-F238E27FC236}">
                <a16:creationId xmlns:a16="http://schemas.microsoft.com/office/drawing/2014/main" id="{9145C620-BE8E-8344-B9DF-EDEBB39D274B}"/>
              </a:ext>
            </a:extLst>
          </p:cNvPr>
          <p:cNvSpPr/>
          <p:nvPr/>
        </p:nvSpPr>
        <p:spPr>
          <a:xfrm>
            <a:off x="9640176" y="5732322"/>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X</a:t>
            </a:r>
            <a:endParaRPr lang="en-US" dirty="0">
              <a:solidFill>
                <a:schemeClr val="accent1"/>
              </a:solidFill>
            </a:endParaRPr>
          </a:p>
        </p:txBody>
      </p:sp>
      <p:sp>
        <p:nvSpPr>
          <p:cNvPr id="107" name="Oval 106">
            <a:extLst>
              <a:ext uri="{FF2B5EF4-FFF2-40B4-BE49-F238E27FC236}">
                <a16:creationId xmlns:a16="http://schemas.microsoft.com/office/drawing/2014/main" id="{C7984BBD-2592-F444-ACC6-52377C82D247}"/>
              </a:ext>
            </a:extLst>
          </p:cNvPr>
          <p:cNvSpPr/>
          <p:nvPr/>
        </p:nvSpPr>
        <p:spPr>
          <a:xfrm>
            <a:off x="10354660" y="4636024"/>
            <a:ext cx="363794" cy="36379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Z</a:t>
            </a:r>
            <a:endParaRPr lang="en-US" dirty="0">
              <a:solidFill>
                <a:schemeClr val="accent1"/>
              </a:solidFill>
            </a:endParaRPr>
          </a:p>
        </p:txBody>
      </p:sp>
      <p:cxnSp>
        <p:nvCxnSpPr>
          <p:cNvPr id="108" name="Straight Connector 107">
            <a:extLst>
              <a:ext uri="{FF2B5EF4-FFF2-40B4-BE49-F238E27FC236}">
                <a16:creationId xmlns:a16="http://schemas.microsoft.com/office/drawing/2014/main" id="{6FCF228E-E362-EE4F-B0B1-80593D3C74D3}"/>
              </a:ext>
            </a:extLst>
          </p:cNvPr>
          <p:cNvCxnSpPr>
            <a:cxnSpLocks/>
            <a:stCxn id="103" idx="3"/>
            <a:endCxn id="105" idx="0"/>
          </p:cNvCxnSpPr>
          <p:nvPr/>
        </p:nvCxnSpPr>
        <p:spPr>
          <a:xfrm flipH="1">
            <a:off x="9234589" y="4887548"/>
            <a:ext cx="330242" cy="30891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E5930E9-FA5D-CB4A-B865-788201986E4D}"/>
              </a:ext>
            </a:extLst>
          </p:cNvPr>
          <p:cNvCxnSpPr>
            <a:cxnSpLocks/>
            <a:stCxn id="103" idx="6"/>
            <a:endCxn id="107" idx="2"/>
          </p:cNvCxnSpPr>
          <p:nvPr/>
        </p:nvCxnSpPr>
        <p:spPr>
          <a:xfrm>
            <a:off x="9875349" y="4758927"/>
            <a:ext cx="479311" cy="5899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4797AE9-E2CD-D94B-93EA-3E5C2F879184}"/>
              </a:ext>
            </a:extLst>
          </p:cNvPr>
          <p:cNvCxnSpPr>
            <a:cxnSpLocks/>
            <a:stCxn id="103" idx="5"/>
            <a:endCxn id="104" idx="1"/>
          </p:cNvCxnSpPr>
          <p:nvPr/>
        </p:nvCxnSpPr>
        <p:spPr>
          <a:xfrm>
            <a:off x="9822073" y="4887548"/>
            <a:ext cx="544889" cy="4826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66A2348-E453-E34F-AC9E-D224307ED6FD}"/>
              </a:ext>
            </a:extLst>
          </p:cNvPr>
          <p:cNvCxnSpPr>
            <a:cxnSpLocks/>
            <a:stCxn id="105" idx="5"/>
            <a:endCxn id="106" idx="1"/>
          </p:cNvCxnSpPr>
          <p:nvPr/>
        </p:nvCxnSpPr>
        <p:spPr>
          <a:xfrm>
            <a:off x="9363210" y="5506980"/>
            <a:ext cx="330242" cy="2786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9B81635-18B5-0543-B00B-1110EE613D14}"/>
              </a:ext>
            </a:extLst>
          </p:cNvPr>
          <p:cNvCxnSpPr>
            <a:cxnSpLocks/>
            <a:stCxn id="104" idx="3"/>
            <a:endCxn id="106" idx="7"/>
          </p:cNvCxnSpPr>
          <p:nvPr/>
        </p:nvCxnSpPr>
        <p:spPr>
          <a:xfrm flipH="1">
            <a:off x="9950694" y="5627427"/>
            <a:ext cx="416268" cy="15817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88241E8-0807-CC49-8B8A-6B489C7FD027}"/>
              </a:ext>
            </a:extLst>
          </p:cNvPr>
          <p:cNvCxnSpPr>
            <a:cxnSpLocks/>
            <a:stCxn id="104" idx="0"/>
            <a:endCxn id="107" idx="4"/>
          </p:cNvCxnSpPr>
          <p:nvPr/>
        </p:nvCxnSpPr>
        <p:spPr>
          <a:xfrm flipV="1">
            <a:off x="10495583" y="4999818"/>
            <a:ext cx="40974" cy="31709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DD7EAC9-757B-4248-AE0F-A0ED374FD806}"/>
              </a:ext>
            </a:extLst>
          </p:cNvPr>
          <p:cNvCxnSpPr>
            <a:cxnSpLocks/>
            <a:stCxn id="106" idx="0"/>
            <a:endCxn id="103" idx="4"/>
          </p:cNvCxnSpPr>
          <p:nvPr/>
        </p:nvCxnSpPr>
        <p:spPr>
          <a:xfrm flipH="1" flipV="1">
            <a:off x="9693452" y="4940824"/>
            <a:ext cx="128621" cy="79149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D49925CE-B0DE-BC4D-98CF-FBBABF939EE2}"/>
              </a:ext>
            </a:extLst>
          </p:cNvPr>
          <p:cNvSpPr txBox="1"/>
          <p:nvPr/>
        </p:nvSpPr>
        <p:spPr>
          <a:xfrm>
            <a:off x="9182978" y="4784476"/>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4</a:t>
            </a:r>
          </a:p>
        </p:txBody>
      </p:sp>
      <p:sp>
        <p:nvSpPr>
          <p:cNvPr id="116" name="TextBox 115">
            <a:extLst>
              <a:ext uri="{FF2B5EF4-FFF2-40B4-BE49-F238E27FC236}">
                <a16:creationId xmlns:a16="http://schemas.microsoft.com/office/drawing/2014/main" id="{5CD9C124-6BEF-3A4C-ADB9-4508AD973025}"/>
              </a:ext>
            </a:extLst>
          </p:cNvPr>
          <p:cNvSpPr txBox="1"/>
          <p:nvPr/>
        </p:nvSpPr>
        <p:spPr>
          <a:xfrm>
            <a:off x="9291814" y="5570087"/>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5</a:t>
            </a:r>
          </a:p>
        </p:txBody>
      </p:sp>
      <p:sp>
        <p:nvSpPr>
          <p:cNvPr id="117" name="TextBox 116">
            <a:extLst>
              <a:ext uri="{FF2B5EF4-FFF2-40B4-BE49-F238E27FC236}">
                <a16:creationId xmlns:a16="http://schemas.microsoft.com/office/drawing/2014/main" id="{03FFF7EF-7570-524C-ADEB-A09809445AF6}"/>
              </a:ext>
            </a:extLst>
          </p:cNvPr>
          <p:cNvSpPr txBox="1"/>
          <p:nvPr/>
        </p:nvSpPr>
        <p:spPr>
          <a:xfrm>
            <a:off x="9511383" y="5150729"/>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3</a:t>
            </a:r>
          </a:p>
        </p:txBody>
      </p:sp>
      <p:sp>
        <p:nvSpPr>
          <p:cNvPr id="118" name="TextBox 117">
            <a:extLst>
              <a:ext uri="{FF2B5EF4-FFF2-40B4-BE49-F238E27FC236}">
                <a16:creationId xmlns:a16="http://schemas.microsoft.com/office/drawing/2014/main" id="{4BA4426B-2DC4-5A42-91EC-FFFF9D669D46}"/>
              </a:ext>
            </a:extLst>
          </p:cNvPr>
          <p:cNvSpPr txBox="1"/>
          <p:nvPr/>
        </p:nvSpPr>
        <p:spPr>
          <a:xfrm>
            <a:off x="9877011" y="5026169"/>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8</a:t>
            </a:r>
          </a:p>
        </p:txBody>
      </p:sp>
      <p:sp>
        <p:nvSpPr>
          <p:cNvPr id="119" name="TextBox 118">
            <a:extLst>
              <a:ext uri="{FF2B5EF4-FFF2-40B4-BE49-F238E27FC236}">
                <a16:creationId xmlns:a16="http://schemas.microsoft.com/office/drawing/2014/main" id="{1200D8AD-618D-D847-A2A0-E45945822CDE}"/>
              </a:ext>
            </a:extLst>
          </p:cNvPr>
          <p:cNvSpPr txBox="1"/>
          <p:nvPr/>
        </p:nvSpPr>
        <p:spPr>
          <a:xfrm>
            <a:off x="10016802" y="4545785"/>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3</a:t>
            </a:r>
          </a:p>
        </p:txBody>
      </p:sp>
      <p:sp>
        <p:nvSpPr>
          <p:cNvPr id="121" name="TextBox 120">
            <a:extLst>
              <a:ext uri="{FF2B5EF4-FFF2-40B4-BE49-F238E27FC236}">
                <a16:creationId xmlns:a16="http://schemas.microsoft.com/office/drawing/2014/main" id="{E0EEDD63-80B9-C845-9D97-931A24D6E59A}"/>
              </a:ext>
            </a:extLst>
          </p:cNvPr>
          <p:cNvSpPr txBox="1"/>
          <p:nvPr/>
        </p:nvSpPr>
        <p:spPr>
          <a:xfrm>
            <a:off x="10051559" y="5635087"/>
            <a:ext cx="284052"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2</a:t>
            </a:r>
          </a:p>
        </p:txBody>
      </p:sp>
      <p:sp>
        <p:nvSpPr>
          <p:cNvPr id="122" name="TextBox 121">
            <a:extLst>
              <a:ext uri="{FF2B5EF4-FFF2-40B4-BE49-F238E27FC236}">
                <a16:creationId xmlns:a16="http://schemas.microsoft.com/office/drawing/2014/main" id="{E42D7EB2-7CAC-4C4A-BC62-C9803A0EDD57}"/>
              </a:ext>
            </a:extLst>
          </p:cNvPr>
          <p:cNvSpPr txBox="1"/>
          <p:nvPr/>
        </p:nvSpPr>
        <p:spPr>
          <a:xfrm>
            <a:off x="864983" y="6186621"/>
            <a:ext cx="994568" cy="369332"/>
          </a:xfrm>
          <a:prstGeom prst="rect">
            <a:avLst/>
          </a:prstGeom>
          <a:noFill/>
        </p:spPr>
        <p:txBody>
          <a:bodyPr wrap="none" rtlCol="0">
            <a:spAutoFit/>
          </a:bodyPr>
          <a:lstStyle/>
          <a:p>
            <a:r>
              <a:rPr lang="en-US"/>
              <a:t>No MSTs</a:t>
            </a:r>
          </a:p>
        </p:txBody>
      </p:sp>
      <p:sp>
        <p:nvSpPr>
          <p:cNvPr id="123" name="TextBox 122">
            <a:extLst>
              <a:ext uri="{FF2B5EF4-FFF2-40B4-BE49-F238E27FC236}">
                <a16:creationId xmlns:a16="http://schemas.microsoft.com/office/drawing/2014/main" id="{1291FE67-9B8B-B44C-87B5-5B5B659F06DF}"/>
              </a:ext>
            </a:extLst>
          </p:cNvPr>
          <p:cNvSpPr txBox="1"/>
          <p:nvPr/>
        </p:nvSpPr>
        <p:spPr>
          <a:xfrm>
            <a:off x="3959917" y="6186621"/>
            <a:ext cx="1470915" cy="369332"/>
          </a:xfrm>
          <a:prstGeom prst="rect">
            <a:avLst/>
          </a:prstGeom>
          <a:noFill/>
        </p:spPr>
        <p:txBody>
          <a:bodyPr wrap="none" rtlCol="0">
            <a:spAutoFit/>
          </a:bodyPr>
          <a:lstStyle/>
          <a:p>
            <a:r>
              <a:rPr lang="en-US" dirty="0"/>
              <a:t>Exactly 1 MST</a:t>
            </a:r>
          </a:p>
        </p:txBody>
      </p:sp>
      <p:sp>
        <p:nvSpPr>
          <p:cNvPr id="124" name="TextBox 123">
            <a:extLst>
              <a:ext uri="{FF2B5EF4-FFF2-40B4-BE49-F238E27FC236}">
                <a16:creationId xmlns:a16="http://schemas.microsoft.com/office/drawing/2014/main" id="{F3FB2643-F3CC-C944-B5F0-F848C4C67786}"/>
              </a:ext>
            </a:extLst>
          </p:cNvPr>
          <p:cNvSpPr txBox="1"/>
          <p:nvPr/>
        </p:nvSpPr>
        <p:spPr>
          <a:xfrm>
            <a:off x="7990730" y="6181291"/>
            <a:ext cx="2025298" cy="369332"/>
          </a:xfrm>
          <a:prstGeom prst="rect">
            <a:avLst/>
          </a:prstGeom>
          <a:noFill/>
        </p:spPr>
        <p:txBody>
          <a:bodyPr wrap="none" rtlCol="0">
            <a:spAutoFit/>
          </a:bodyPr>
          <a:lstStyle/>
          <a:p>
            <a:r>
              <a:rPr lang="en-US" dirty="0"/>
              <a:t>Multiple Valid MSTs</a:t>
            </a:r>
          </a:p>
        </p:txBody>
      </p:sp>
    </p:spTree>
    <p:extLst>
      <p:ext uri="{BB962C8B-B14F-4D97-AF65-F5344CB8AC3E}">
        <p14:creationId xmlns:p14="http://schemas.microsoft.com/office/powerpoint/2010/main" val="1360685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38214-31EE-A646-94F5-7A1855329264}"/>
              </a:ext>
            </a:extLst>
          </p:cNvPr>
          <p:cNvSpPr/>
          <p:nvPr/>
        </p:nvSpPr>
        <p:spPr>
          <a:xfrm>
            <a:off x="-1916077" y="4384995"/>
            <a:ext cx="2614346" cy="18560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30B64E-507E-E847-B1B9-90322BFD18BB}"/>
              </a:ext>
            </a:extLst>
          </p:cNvPr>
          <p:cNvSpPr txBox="1"/>
          <p:nvPr/>
        </p:nvSpPr>
        <p:spPr>
          <a:xfrm>
            <a:off x="-1332190" y="5618559"/>
            <a:ext cx="1459054" cy="461665"/>
          </a:xfrm>
          <a:prstGeom prst="rect">
            <a:avLst/>
          </a:prstGeom>
          <a:noFill/>
        </p:spPr>
        <p:txBody>
          <a:bodyPr wrap="none" rtlCol="0">
            <a:spAutoFit/>
          </a:bodyPr>
          <a:lstStyle/>
          <a:p>
            <a:pPr algn="ctr"/>
            <a:r>
              <a:rPr lang="en-US" sz="2400" b="1" dirty="0" err="1"/>
              <a:t>QuickFind</a:t>
            </a:r>
            <a:endParaRPr lang="en-US" sz="2400" b="1" dirty="0"/>
          </a:p>
        </p:txBody>
      </p:sp>
      <p:sp>
        <p:nvSpPr>
          <p:cNvPr id="6" name="Rectangle 5">
            <a:extLst>
              <a:ext uri="{FF2B5EF4-FFF2-40B4-BE49-F238E27FC236}">
                <a16:creationId xmlns:a16="http://schemas.microsoft.com/office/drawing/2014/main" id="{34AE288C-AA01-D044-A2A4-C30F428521F8}"/>
              </a:ext>
            </a:extLst>
          </p:cNvPr>
          <p:cNvSpPr/>
          <p:nvPr/>
        </p:nvSpPr>
        <p:spPr>
          <a:xfrm>
            <a:off x="821239" y="3786425"/>
            <a:ext cx="2614346" cy="24545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3DECBE-E81C-7A48-9CD6-131FC4C7974A}"/>
              </a:ext>
            </a:extLst>
          </p:cNvPr>
          <p:cNvSpPr/>
          <p:nvPr/>
        </p:nvSpPr>
        <p:spPr>
          <a:xfrm>
            <a:off x="3558561" y="3227738"/>
            <a:ext cx="2614346" cy="30132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9E1CB6-F6EA-0F43-A992-1BF7F5CBE82C}"/>
              </a:ext>
            </a:extLst>
          </p:cNvPr>
          <p:cNvSpPr/>
          <p:nvPr/>
        </p:nvSpPr>
        <p:spPr>
          <a:xfrm>
            <a:off x="6295883" y="2647811"/>
            <a:ext cx="2614346" cy="35931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0CB24E-9ABA-1647-8196-9643A3929F1F}"/>
              </a:ext>
            </a:extLst>
          </p:cNvPr>
          <p:cNvSpPr txBox="1"/>
          <p:nvPr/>
        </p:nvSpPr>
        <p:spPr>
          <a:xfrm>
            <a:off x="1288815" y="5007963"/>
            <a:ext cx="1683474" cy="461665"/>
          </a:xfrm>
          <a:prstGeom prst="rect">
            <a:avLst/>
          </a:prstGeom>
          <a:noFill/>
        </p:spPr>
        <p:txBody>
          <a:bodyPr wrap="none" rtlCol="0">
            <a:spAutoFit/>
          </a:bodyPr>
          <a:lstStyle/>
          <a:p>
            <a:pPr algn="ctr"/>
            <a:r>
              <a:rPr lang="en-US" sz="2400" b="1" dirty="0" err="1"/>
              <a:t>QuickUnion</a:t>
            </a:r>
            <a:endParaRPr lang="en-US" sz="2400" b="1" dirty="0"/>
          </a:p>
        </p:txBody>
      </p:sp>
      <p:sp>
        <p:nvSpPr>
          <p:cNvPr id="10" name="TextBox 9">
            <a:extLst>
              <a:ext uri="{FF2B5EF4-FFF2-40B4-BE49-F238E27FC236}">
                <a16:creationId xmlns:a16="http://schemas.microsoft.com/office/drawing/2014/main" id="{7775EF66-7D28-8C40-AA08-7C1B239E5162}"/>
              </a:ext>
            </a:extLst>
          </p:cNvPr>
          <p:cNvSpPr txBox="1"/>
          <p:nvPr/>
        </p:nvSpPr>
        <p:spPr>
          <a:xfrm>
            <a:off x="4030242" y="4479616"/>
            <a:ext cx="1683474" cy="830997"/>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endParaRPr lang="en-US" sz="2400" b="1" dirty="0"/>
          </a:p>
        </p:txBody>
      </p:sp>
      <p:sp>
        <p:nvSpPr>
          <p:cNvPr id="11" name="TextBox 10">
            <a:extLst>
              <a:ext uri="{FF2B5EF4-FFF2-40B4-BE49-F238E27FC236}">
                <a16:creationId xmlns:a16="http://schemas.microsoft.com/office/drawing/2014/main" id="{EC50469E-A82A-9740-9BD5-6E872F47766B}"/>
              </a:ext>
            </a:extLst>
          </p:cNvPr>
          <p:cNvSpPr txBox="1"/>
          <p:nvPr/>
        </p:nvSpPr>
        <p:spPr>
          <a:xfrm>
            <a:off x="6357947" y="3879451"/>
            <a:ext cx="2490233" cy="1200329"/>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r>
              <a:rPr lang="en-US" sz="2400" b="1" dirty="0"/>
              <a:t> +</a:t>
            </a:r>
            <a:br>
              <a:rPr lang="en-US" sz="2400" b="1" dirty="0"/>
            </a:br>
            <a:r>
              <a:rPr lang="en-US" sz="2400" b="1" dirty="0"/>
              <a:t>Path Compression</a:t>
            </a:r>
          </a:p>
        </p:txBody>
      </p:sp>
      <p:sp>
        <p:nvSpPr>
          <p:cNvPr id="12" name="Rounded Rectangle 11">
            <a:extLst>
              <a:ext uri="{FF2B5EF4-FFF2-40B4-BE49-F238E27FC236}">
                <a16:creationId xmlns:a16="http://schemas.microsoft.com/office/drawing/2014/main" id="{980BCD91-B571-CD44-8FDE-51E9B1C0D0E7}"/>
              </a:ext>
            </a:extLst>
          </p:cNvPr>
          <p:cNvSpPr/>
          <p:nvPr/>
        </p:nvSpPr>
        <p:spPr>
          <a:xfrm>
            <a:off x="7220753" y="2960286"/>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4</a:t>
            </a:r>
          </a:p>
        </p:txBody>
      </p:sp>
      <p:sp>
        <p:nvSpPr>
          <p:cNvPr id="13" name="Rounded Rectangle 12">
            <a:extLst>
              <a:ext uri="{FF2B5EF4-FFF2-40B4-BE49-F238E27FC236}">
                <a16:creationId xmlns:a16="http://schemas.microsoft.com/office/drawing/2014/main" id="{977A724E-996F-5346-B360-0CA4948246F6}"/>
              </a:ext>
            </a:extLst>
          </p:cNvPr>
          <p:cNvSpPr/>
          <p:nvPr/>
        </p:nvSpPr>
        <p:spPr>
          <a:xfrm>
            <a:off x="4483433" y="3541782"/>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3</a:t>
            </a:r>
          </a:p>
        </p:txBody>
      </p:sp>
      <p:sp>
        <p:nvSpPr>
          <p:cNvPr id="14" name="Rounded Rectangle 13">
            <a:extLst>
              <a:ext uri="{FF2B5EF4-FFF2-40B4-BE49-F238E27FC236}">
                <a16:creationId xmlns:a16="http://schemas.microsoft.com/office/drawing/2014/main" id="{999C3E64-7A56-264F-BFA6-08F738AB4E1C}"/>
              </a:ext>
            </a:extLst>
          </p:cNvPr>
          <p:cNvSpPr/>
          <p:nvPr/>
        </p:nvSpPr>
        <p:spPr>
          <a:xfrm>
            <a:off x="1746113" y="4118388"/>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2</a:t>
            </a:r>
          </a:p>
        </p:txBody>
      </p:sp>
      <p:sp>
        <p:nvSpPr>
          <p:cNvPr id="15" name="Rounded Rectangle 14">
            <a:extLst>
              <a:ext uri="{FF2B5EF4-FFF2-40B4-BE49-F238E27FC236}">
                <a16:creationId xmlns:a16="http://schemas.microsoft.com/office/drawing/2014/main" id="{31A10900-2147-F04A-B0F8-1D0E4438FF1E}"/>
              </a:ext>
            </a:extLst>
          </p:cNvPr>
          <p:cNvSpPr/>
          <p:nvPr/>
        </p:nvSpPr>
        <p:spPr>
          <a:xfrm>
            <a:off x="-991208" y="4710449"/>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1</a:t>
            </a:r>
          </a:p>
        </p:txBody>
      </p:sp>
      <p:sp>
        <p:nvSpPr>
          <p:cNvPr id="16" name="TextBox 15">
            <a:extLst>
              <a:ext uri="{FF2B5EF4-FFF2-40B4-BE49-F238E27FC236}">
                <a16:creationId xmlns:a16="http://schemas.microsoft.com/office/drawing/2014/main" id="{BC065EBB-5933-554E-8F24-610BC012C7E2}"/>
              </a:ext>
            </a:extLst>
          </p:cNvPr>
          <p:cNvSpPr txBox="1"/>
          <p:nvPr/>
        </p:nvSpPr>
        <p:spPr>
          <a:xfrm>
            <a:off x="876787" y="5487536"/>
            <a:ext cx="2496101" cy="646331"/>
          </a:xfrm>
          <a:prstGeom prst="rect">
            <a:avLst/>
          </a:prstGeom>
          <a:noFill/>
        </p:spPr>
        <p:txBody>
          <a:bodyPr wrap="square" rtlCol="0">
            <a:spAutoFit/>
          </a:bodyPr>
          <a:lstStyle/>
          <a:p>
            <a:r>
              <a:rPr lang="en-US" dirty="0"/>
              <a:t>Optimizes for the Union operation</a:t>
            </a:r>
          </a:p>
        </p:txBody>
      </p:sp>
      <p:sp>
        <p:nvSpPr>
          <p:cNvPr id="17" name="TextBox 16">
            <a:extLst>
              <a:ext uri="{FF2B5EF4-FFF2-40B4-BE49-F238E27FC236}">
                <a16:creationId xmlns:a16="http://schemas.microsoft.com/office/drawing/2014/main" id="{E4E7394A-195B-5E49-8236-284390F3F495}"/>
              </a:ext>
            </a:extLst>
          </p:cNvPr>
          <p:cNvSpPr txBox="1"/>
          <p:nvPr/>
        </p:nvSpPr>
        <p:spPr>
          <a:xfrm>
            <a:off x="3672693" y="5487536"/>
            <a:ext cx="2382127" cy="646331"/>
          </a:xfrm>
          <a:prstGeom prst="rect">
            <a:avLst/>
          </a:prstGeom>
          <a:noFill/>
        </p:spPr>
        <p:txBody>
          <a:bodyPr wrap="square" rtlCol="0">
            <a:spAutoFit/>
          </a:bodyPr>
          <a:lstStyle/>
          <a:p>
            <a:r>
              <a:rPr lang="en-US" dirty="0"/>
              <a:t>Avoids the worst case runtime for Find</a:t>
            </a:r>
          </a:p>
        </p:txBody>
      </p:sp>
      <p:sp>
        <p:nvSpPr>
          <p:cNvPr id="18" name="TextBox 17">
            <a:extLst>
              <a:ext uri="{FF2B5EF4-FFF2-40B4-BE49-F238E27FC236}">
                <a16:creationId xmlns:a16="http://schemas.microsoft.com/office/drawing/2014/main" id="{1CF37102-70B6-A348-AD3A-98E4B1CF1272}"/>
              </a:ext>
            </a:extLst>
          </p:cNvPr>
          <p:cNvSpPr txBox="1"/>
          <p:nvPr/>
        </p:nvSpPr>
        <p:spPr>
          <a:xfrm>
            <a:off x="6436079" y="5487536"/>
            <a:ext cx="2382127" cy="646331"/>
          </a:xfrm>
          <a:prstGeom prst="rect">
            <a:avLst/>
          </a:prstGeom>
          <a:noFill/>
        </p:spPr>
        <p:txBody>
          <a:bodyPr wrap="square" rtlCol="0">
            <a:spAutoFit/>
          </a:bodyPr>
          <a:lstStyle/>
          <a:p>
            <a:r>
              <a:rPr lang="en-US" dirty="0"/>
              <a:t>Makes future Find operations faster</a:t>
            </a:r>
          </a:p>
        </p:txBody>
      </p:sp>
      <p:sp>
        <p:nvSpPr>
          <p:cNvPr id="20" name="Google Shape;366;p40">
            <a:extLst>
              <a:ext uri="{FF2B5EF4-FFF2-40B4-BE49-F238E27FC236}">
                <a16:creationId xmlns:a16="http://schemas.microsoft.com/office/drawing/2014/main" id="{0246EA12-6478-A846-BCD8-DDB4AFCC7B0E}"/>
              </a:ext>
            </a:extLst>
          </p:cNvPr>
          <p:cNvSpPr/>
          <p:nvPr/>
        </p:nvSpPr>
        <p:spPr>
          <a:xfrm>
            <a:off x="2092362" y="1430614"/>
            <a:ext cx="2771396" cy="574499"/>
          </a:xfrm>
          <a:prstGeom prst="roundRect">
            <a:avLst>
              <a:gd name="adj" fmla="val 50000"/>
            </a:avLst>
          </a:prstGeom>
          <a:solidFill>
            <a:schemeClr val="lt1"/>
          </a:solidFill>
          <a:ln w="28575" cap="flat" cmpd="sng">
            <a:solidFill>
              <a:schemeClr val="bg1">
                <a:lumMod val="85000"/>
              </a:schemeClr>
            </a:solidFill>
            <a:prstDash val="solid"/>
            <a:round/>
            <a:headEnd type="none" w="sm" len="sm"/>
            <a:tailEnd type="none" w="sm" len="sm"/>
          </a:ln>
        </p:spPr>
        <p:txBody>
          <a:bodyPr spcFirstLastPara="1" wrap="square" lIns="68569" tIns="68569" rIns="68569" bIns="68569" anchor="ctr" anchorCtr="0">
            <a:noAutofit/>
          </a:bodyPr>
          <a:lstStyle/>
          <a:p>
            <a:pPr algn="ctr"/>
            <a:r>
              <a:rPr lang="en" b="1" spc="100" dirty="0">
                <a:solidFill>
                  <a:schemeClr val="accent2"/>
                </a:solidFill>
                <a:latin typeface="Calibri" panose="020F0502020204030204" pitchFamily="34" charset="0"/>
                <a:ea typeface="Calibri"/>
                <a:cs typeface="Calibri" panose="020F0502020204030204" pitchFamily="34" charset="0"/>
                <a:sym typeface="Calibri"/>
              </a:rPr>
              <a:t>DISJOINT SETS ADT</a:t>
            </a:r>
            <a:endParaRPr sz="1400" b="1" spc="100" dirty="0">
              <a:solidFill>
                <a:schemeClr val="accent2"/>
              </a:solidFill>
              <a:latin typeface="Calibri" panose="020F0502020204030204" pitchFamily="34" charset="0"/>
              <a:ea typeface="Calibri"/>
              <a:cs typeface="Calibri" panose="020F0502020204030204" pitchFamily="34" charset="0"/>
              <a:sym typeface="Calibri"/>
            </a:endParaRPr>
          </a:p>
        </p:txBody>
      </p:sp>
      <p:cxnSp>
        <p:nvCxnSpPr>
          <p:cNvPr id="21" name="Straight Arrow Connector 20">
            <a:extLst>
              <a:ext uri="{FF2B5EF4-FFF2-40B4-BE49-F238E27FC236}">
                <a16:creationId xmlns:a16="http://schemas.microsoft.com/office/drawing/2014/main" id="{BC798833-1DD6-8240-8117-AFAE26FE8C54}"/>
              </a:ext>
            </a:extLst>
          </p:cNvPr>
          <p:cNvCxnSpPr>
            <a:cxnSpLocks/>
            <a:endCxn id="4" idx="0"/>
          </p:cNvCxnSpPr>
          <p:nvPr/>
        </p:nvCxnSpPr>
        <p:spPr>
          <a:xfrm>
            <a:off x="-608904" y="357619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EAE2B0-C84C-8848-9D3F-5E9C78F8FC37}"/>
              </a:ext>
            </a:extLst>
          </p:cNvPr>
          <p:cNvCxnSpPr>
            <a:cxnSpLocks/>
          </p:cNvCxnSpPr>
          <p:nvPr/>
        </p:nvCxnSpPr>
        <p:spPr>
          <a:xfrm>
            <a:off x="2124838" y="297762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96599A-8B4A-624A-9BD2-4D1BBC1D6022}"/>
              </a:ext>
            </a:extLst>
          </p:cNvPr>
          <p:cNvCxnSpPr>
            <a:cxnSpLocks/>
          </p:cNvCxnSpPr>
          <p:nvPr/>
        </p:nvCxnSpPr>
        <p:spPr>
          <a:xfrm>
            <a:off x="4863757" y="2418935"/>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3E873F-EEAD-824C-BB14-B502FB97D1A6}"/>
              </a:ext>
            </a:extLst>
          </p:cNvPr>
          <p:cNvCxnSpPr>
            <a:cxnSpLocks/>
          </p:cNvCxnSpPr>
          <p:nvPr/>
        </p:nvCxnSpPr>
        <p:spPr>
          <a:xfrm>
            <a:off x="7603055" y="1839008"/>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459D24-74C4-E549-BCEF-E7C5906FEBBC}"/>
              </a:ext>
            </a:extLst>
          </p:cNvPr>
          <p:cNvCxnSpPr/>
          <p:nvPr/>
        </p:nvCxnSpPr>
        <p:spPr>
          <a:xfrm flipV="1">
            <a:off x="-608904" y="1839008"/>
            <a:ext cx="8211959" cy="17371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00CE7A-BE7E-CC4B-A1EA-D9EBCE26CD22}"/>
              </a:ext>
            </a:extLst>
          </p:cNvPr>
          <p:cNvCxnSpPr>
            <a:cxnSpLocks/>
            <a:stCxn id="20" idx="2"/>
          </p:cNvCxnSpPr>
          <p:nvPr/>
        </p:nvCxnSpPr>
        <p:spPr>
          <a:xfrm>
            <a:off x="3478060" y="2005113"/>
            <a:ext cx="0" cy="71621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401574E-C6E3-D94C-AB98-5202CD68DB6B}"/>
              </a:ext>
            </a:extLst>
          </p:cNvPr>
          <p:cNvSpPr/>
          <p:nvPr/>
        </p:nvSpPr>
        <p:spPr>
          <a:xfrm>
            <a:off x="9029246" y="2005114"/>
            <a:ext cx="2614346" cy="42358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16F1EA0-B857-9946-8385-F94BF4F697A9}"/>
              </a:ext>
            </a:extLst>
          </p:cNvPr>
          <p:cNvSpPr txBox="1"/>
          <p:nvPr/>
        </p:nvSpPr>
        <p:spPr>
          <a:xfrm>
            <a:off x="9085840" y="3382023"/>
            <a:ext cx="2614346" cy="1200329"/>
          </a:xfrm>
          <a:prstGeom prst="rect">
            <a:avLst/>
          </a:prstGeom>
          <a:noFill/>
        </p:spPr>
        <p:txBody>
          <a:bodyPr wrap="square" rtlCol="0">
            <a:spAutoFit/>
          </a:bodyPr>
          <a:lstStyle/>
          <a:p>
            <a:pPr algn="ctr"/>
            <a:r>
              <a:rPr lang="en-US" sz="2400" b="1" dirty="0" err="1"/>
              <a:t>ArrayWeighted</a:t>
            </a:r>
            <a:br>
              <a:rPr lang="en-US" sz="2400" b="1" dirty="0"/>
            </a:br>
            <a:r>
              <a:rPr lang="en-US" sz="2400" b="1" dirty="0" err="1"/>
              <a:t>QuickUnion</a:t>
            </a:r>
            <a:r>
              <a:rPr lang="en-US" sz="2400" b="1" dirty="0"/>
              <a:t> + Path Compression</a:t>
            </a:r>
          </a:p>
        </p:txBody>
      </p:sp>
      <p:sp>
        <p:nvSpPr>
          <p:cNvPr id="29" name="Rounded Rectangle 28">
            <a:extLst>
              <a:ext uri="{FF2B5EF4-FFF2-40B4-BE49-F238E27FC236}">
                <a16:creationId xmlns:a16="http://schemas.microsoft.com/office/drawing/2014/main" id="{08F2F0DB-D673-B548-8002-3CB498FCF7DD}"/>
              </a:ext>
            </a:extLst>
          </p:cNvPr>
          <p:cNvSpPr/>
          <p:nvPr/>
        </p:nvSpPr>
        <p:spPr>
          <a:xfrm>
            <a:off x="9954118" y="2319056"/>
            <a:ext cx="777087" cy="777087"/>
          </a:xfrm>
          <a:prstGeom prst="roundRect">
            <a:avLst>
              <a:gd name="adj" fmla="val 33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5</a:t>
            </a:r>
          </a:p>
        </p:txBody>
      </p:sp>
      <p:sp>
        <p:nvSpPr>
          <p:cNvPr id="30" name="TextBox 29">
            <a:extLst>
              <a:ext uri="{FF2B5EF4-FFF2-40B4-BE49-F238E27FC236}">
                <a16:creationId xmlns:a16="http://schemas.microsoft.com/office/drawing/2014/main" id="{F2DDE229-740D-EC4E-92E2-3E79BFC7BE33}"/>
              </a:ext>
            </a:extLst>
          </p:cNvPr>
          <p:cNvSpPr txBox="1"/>
          <p:nvPr/>
        </p:nvSpPr>
        <p:spPr>
          <a:xfrm>
            <a:off x="9143378" y="5487536"/>
            <a:ext cx="2382127" cy="646331"/>
          </a:xfrm>
          <a:prstGeom prst="rect">
            <a:avLst/>
          </a:prstGeom>
          <a:noFill/>
        </p:spPr>
        <p:txBody>
          <a:bodyPr wrap="square" rtlCol="0">
            <a:spAutoFit/>
          </a:bodyPr>
          <a:lstStyle/>
          <a:p>
            <a:r>
              <a:rPr lang="en-US" dirty="0"/>
              <a:t>Better constant factors when stored in an array</a:t>
            </a:r>
          </a:p>
        </p:txBody>
      </p:sp>
      <p:cxnSp>
        <p:nvCxnSpPr>
          <p:cNvPr id="31" name="Straight Connector 30">
            <a:extLst>
              <a:ext uri="{FF2B5EF4-FFF2-40B4-BE49-F238E27FC236}">
                <a16:creationId xmlns:a16="http://schemas.microsoft.com/office/drawing/2014/main" id="{BAC04AED-88F5-1B4D-929D-407164FEB877}"/>
              </a:ext>
            </a:extLst>
          </p:cNvPr>
          <p:cNvCxnSpPr>
            <a:cxnSpLocks/>
          </p:cNvCxnSpPr>
          <p:nvPr/>
        </p:nvCxnSpPr>
        <p:spPr>
          <a:xfrm flipV="1">
            <a:off x="7603055" y="1188270"/>
            <a:ext cx="2792872" cy="65073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6CA6372-68B1-0F4D-A8D6-D3320761F23B}"/>
              </a:ext>
            </a:extLst>
          </p:cNvPr>
          <p:cNvCxnSpPr>
            <a:cxnSpLocks/>
          </p:cNvCxnSpPr>
          <p:nvPr/>
        </p:nvCxnSpPr>
        <p:spPr>
          <a:xfrm>
            <a:off x="10382331" y="1185444"/>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Pentagon 33">
            <a:extLst>
              <a:ext uri="{FF2B5EF4-FFF2-40B4-BE49-F238E27FC236}">
                <a16:creationId xmlns:a16="http://schemas.microsoft.com/office/drawing/2014/main" id="{870320A1-A3C3-7E43-8B97-5E5220178416}"/>
              </a:ext>
            </a:extLst>
          </p:cNvPr>
          <p:cNvSpPr/>
          <p:nvPr/>
        </p:nvSpPr>
        <p:spPr>
          <a:xfrm rot="16200000">
            <a:off x="10159909" y="6396554"/>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862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247C-931C-1147-A88F-B97512CC2CE0}"/>
              </a:ext>
            </a:extLst>
          </p:cNvPr>
          <p:cNvSpPr>
            <a:spLocks noGrp="1"/>
          </p:cNvSpPr>
          <p:nvPr>
            <p:ph type="title"/>
          </p:nvPr>
        </p:nvSpPr>
        <p:spPr/>
        <p:txBody>
          <a:bodyPr/>
          <a:lstStyle/>
          <a:p>
            <a:r>
              <a:rPr lang="en-US" dirty="0"/>
              <a:t>Using Arrays for Up-Trees</a:t>
            </a:r>
          </a:p>
        </p:txBody>
      </p:sp>
      <p:sp>
        <p:nvSpPr>
          <p:cNvPr id="3" name="Content Placeholder 2">
            <a:extLst>
              <a:ext uri="{FF2B5EF4-FFF2-40B4-BE49-F238E27FC236}">
                <a16:creationId xmlns:a16="http://schemas.microsoft.com/office/drawing/2014/main" id="{1B7A5257-A523-D849-B2CB-8B97CEE1D43D}"/>
              </a:ext>
            </a:extLst>
          </p:cNvPr>
          <p:cNvSpPr>
            <a:spLocks noGrp="1"/>
          </p:cNvSpPr>
          <p:nvPr>
            <p:ph idx="1"/>
          </p:nvPr>
        </p:nvSpPr>
        <p:spPr>
          <a:xfrm>
            <a:off x="5611660" y="1371600"/>
            <a:ext cx="6050072" cy="3965823"/>
          </a:xfrm>
        </p:spPr>
        <p:txBody>
          <a:bodyPr>
            <a:normAutofit lnSpcReduction="10000"/>
          </a:bodyPr>
          <a:lstStyle/>
          <a:p>
            <a:r>
              <a:rPr lang="en-US" dirty="0"/>
              <a:t>Since every node can have at most one parent, what if we use an array to store the parent relationships?</a:t>
            </a:r>
          </a:p>
          <a:p>
            <a:r>
              <a:rPr lang="en-US" dirty="0"/>
              <a:t>Proposal: each node corresponds to an index, where we store the index of the parent (or –1 for roots). Use the root index as the representative ID!</a:t>
            </a:r>
          </a:p>
          <a:p>
            <a:r>
              <a:rPr lang="en-US" dirty="0"/>
              <a:t>Just like with heaps, tree picture still conceptually correct, but exists in our minds!</a:t>
            </a:r>
          </a:p>
        </p:txBody>
      </p:sp>
      <p:grpSp>
        <p:nvGrpSpPr>
          <p:cNvPr id="4" name="Group 3">
            <a:extLst>
              <a:ext uri="{FF2B5EF4-FFF2-40B4-BE49-F238E27FC236}">
                <a16:creationId xmlns:a16="http://schemas.microsoft.com/office/drawing/2014/main" id="{3C15449F-2099-BE46-8DC0-B4233955B67E}"/>
              </a:ext>
            </a:extLst>
          </p:cNvPr>
          <p:cNvGrpSpPr/>
          <p:nvPr/>
        </p:nvGrpSpPr>
        <p:grpSpPr>
          <a:xfrm>
            <a:off x="2997378" y="1866416"/>
            <a:ext cx="1374117" cy="966589"/>
            <a:chOff x="5612392" y="2095307"/>
            <a:chExt cx="1030587" cy="724942"/>
          </a:xfrm>
        </p:grpSpPr>
        <p:sp>
          <p:nvSpPr>
            <p:cNvPr id="5" name="Google Shape;597;p43">
              <a:extLst>
                <a:ext uri="{FF2B5EF4-FFF2-40B4-BE49-F238E27FC236}">
                  <a16:creationId xmlns:a16="http://schemas.microsoft.com/office/drawing/2014/main" id="{053DEA08-3F8C-8448-A6AC-DDB317C064B8}"/>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6" name="Google Shape;601;p43">
              <a:extLst>
                <a:ext uri="{FF2B5EF4-FFF2-40B4-BE49-F238E27FC236}">
                  <a16:creationId xmlns:a16="http://schemas.microsoft.com/office/drawing/2014/main" id="{708D555E-21A4-F344-B0F1-678DA12A5FFA}"/>
                </a:ext>
              </a:extLst>
            </p:cNvPr>
            <p:cNvCxnSpPr>
              <a:cxnSpLocks/>
              <a:stCxn id="7" idx="0"/>
              <a:endCxn id="5"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7" name="Google Shape;597;p43">
              <a:extLst>
                <a:ext uri="{FF2B5EF4-FFF2-40B4-BE49-F238E27FC236}">
                  <a16:creationId xmlns:a16="http://schemas.microsoft.com/office/drawing/2014/main" id="{49D19297-9207-6D47-A8FE-080D0A48542C}"/>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8" name="Google Shape;597;p43">
            <a:extLst>
              <a:ext uri="{FF2B5EF4-FFF2-40B4-BE49-F238E27FC236}">
                <a16:creationId xmlns:a16="http://schemas.microsoft.com/office/drawing/2014/main" id="{EE9EA961-4F4A-344B-A7DA-256A95BDE000}"/>
              </a:ext>
            </a:extLst>
          </p:cNvPr>
          <p:cNvSpPr/>
          <p:nvPr/>
        </p:nvSpPr>
        <p:spPr>
          <a:xfrm>
            <a:off x="3160864" y="3486031"/>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grpSp>
        <p:nvGrpSpPr>
          <p:cNvPr id="9" name="Group 8">
            <a:extLst>
              <a:ext uri="{FF2B5EF4-FFF2-40B4-BE49-F238E27FC236}">
                <a16:creationId xmlns:a16="http://schemas.microsoft.com/office/drawing/2014/main" id="{DFAB0E01-FC90-7543-A411-1FFB82D43C0C}"/>
              </a:ext>
            </a:extLst>
          </p:cNvPr>
          <p:cNvGrpSpPr/>
          <p:nvPr/>
        </p:nvGrpSpPr>
        <p:grpSpPr>
          <a:xfrm>
            <a:off x="962094" y="2009889"/>
            <a:ext cx="1727191" cy="1616964"/>
            <a:chOff x="3137169" y="1236143"/>
            <a:chExt cx="1295393" cy="1212723"/>
          </a:xfrm>
        </p:grpSpPr>
        <p:sp>
          <p:nvSpPr>
            <p:cNvPr id="10" name="Google Shape;597;p43">
              <a:extLst>
                <a:ext uri="{FF2B5EF4-FFF2-40B4-BE49-F238E27FC236}">
                  <a16:creationId xmlns:a16="http://schemas.microsoft.com/office/drawing/2014/main" id="{B9479BF6-AD58-C843-83E6-F4FB58FF0775}"/>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ea typeface="Calibri"/>
                  <a:cs typeface="Calibri" panose="020F0502020204030204" pitchFamily="34" charset="0"/>
                  <a:sym typeface="Calibri"/>
                </a:rPr>
                <a:t>Joyce (0)</a:t>
              </a:r>
              <a:endParaRPr sz="1600" dirty="0">
                <a:solidFill>
                  <a:schemeClr val="accent1"/>
                </a:solidFill>
                <a:latin typeface="Calibri" panose="020F0502020204030204" pitchFamily="34" charset="0"/>
                <a:ea typeface="Calibri"/>
                <a:cs typeface="Calibri" panose="020F0502020204030204" pitchFamily="34" charset="0"/>
                <a:sym typeface="Calibri"/>
              </a:endParaRPr>
            </a:p>
          </p:txBody>
        </p:sp>
        <p:cxnSp>
          <p:nvCxnSpPr>
            <p:cNvPr id="11" name="Google Shape;600;p43">
              <a:extLst>
                <a:ext uri="{FF2B5EF4-FFF2-40B4-BE49-F238E27FC236}">
                  <a16:creationId xmlns:a16="http://schemas.microsoft.com/office/drawing/2014/main" id="{CE1E5F43-6BA5-6840-A9B1-44C698C088D2}"/>
                </a:ext>
              </a:extLst>
            </p:cNvPr>
            <p:cNvCxnSpPr>
              <a:cxnSpLocks/>
              <a:stCxn id="15" idx="0"/>
              <a:endCxn id="10"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2" name="Google Shape;601;p43">
              <a:extLst>
                <a:ext uri="{FF2B5EF4-FFF2-40B4-BE49-F238E27FC236}">
                  <a16:creationId xmlns:a16="http://schemas.microsoft.com/office/drawing/2014/main" id="{A5FFF1C5-037E-7846-A0F7-06B3A66A5B25}"/>
                </a:ext>
              </a:extLst>
            </p:cNvPr>
            <p:cNvCxnSpPr>
              <a:cxnSpLocks/>
              <a:stCxn id="14" idx="0"/>
              <a:endCxn id="10"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3" name="Google Shape;614;p43">
              <a:extLst>
                <a:ext uri="{FF2B5EF4-FFF2-40B4-BE49-F238E27FC236}">
                  <a16:creationId xmlns:a16="http://schemas.microsoft.com/office/drawing/2014/main" id="{622F8800-ABFB-5F43-90C0-A427B90C9F02}"/>
                </a:ext>
              </a:extLst>
            </p:cNvPr>
            <p:cNvCxnSpPr>
              <a:cxnSpLocks/>
              <a:stCxn id="16" idx="0"/>
              <a:endCxn id="14"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14" name="Google Shape;597;p43">
              <a:extLst>
                <a:ext uri="{FF2B5EF4-FFF2-40B4-BE49-F238E27FC236}">
                  <a16:creationId xmlns:a16="http://schemas.microsoft.com/office/drawing/2014/main" id="{62EA0881-1CBE-154A-9A47-4DF4E7CAF22E}"/>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Ken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5" name="Google Shape;597;p43">
              <a:extLst>
                <a:ext uri="{FF2B5EF4-FFF2-40B4-BE49-F238E27FC236}">
                  <a16:creationId xmlns:a16="http://schemas.microsoft.com/office/drawing/2014/main" id="{26F3992A-42B3-9445-A188-E923CA773A8F}"/>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6" name="Google Shape;597;p43">
              <a:extLst>
                <a:ext uri="{FF2B5EF4-FFF2-40B4-BE49-F238E27FC236}">
                  <a16:creationId xmlns:a16="http://schemas.microsoft.com/office/drawing/2014/main" id="{18B62AD6-F0F6-1144-9B71-CA6E93644C52}"/>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Alex</a:t>
              </a:r>
              <a:endParaRPr sz="1600" dirty="0">
                <a:solidFill>
                  <a:schemeClr val="accent1"/>
                </a:solidFill>
                <a:latin typeface="Calibri" panose="020F0502020204030204" pitchFamily="34" charset="0"/>
                <a:cs typeface="Calibri" panose="020F0502020204030204" pitchFamily="34" charset="0"/>
                <a:sym typeface="Calibri"/>
              </a:endParaRPr>
            </a:p>
          </p:txBody>
        </p:sp>
      </p:grpSp>
      <p:graphicFrame>
        <p:nvGraphicFramePr>
          <p:cNvPr id="17" name="Table 17">
            <a:extLst>
              <a:ext uri="{FF2B5EF4-FFF2-40B4-BE49-F238E27FC236}">
                <a16:creationId xmlns:a16="http://schemas.microsoft.com/office/drawing/2014/main" id="{57BC0E58-8C2A-6D4B-A97D-7EF85CF58BBA}"/>
              </a:ext>
            </a:extLst>
          </p:cNvPr>
          <p:cNvGraphicFramePr>
            <a:graphicFrameLocks noGrp="1"/>
          </p:cNvGraphicFramePr>
          <p:nvPr/>
        </p:nvGraphicFramePr>
        <p:xfrm>
          <a:off x="729293" y="533742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spTree>
    <p:extLst>
      <p:ext uri="{BB962C8B-B14F-4D97-AF65-F5344CB8AC3E}">
        <p14:creationId xmlns:p14="http://schemas.microsoft.com/office/powerpoint/2010/main" val="118382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U-Turn Arrow 32">
            <a:extLst>
              <a:ext uri="{FF2B5EF4-FFF2-40B4-BE49-F238E27FC236}">
                <a16:creationId xmlns:a16="http://schemas.microsoft.com/office/drawing/2014/main" id="{16BFEB91-9C8C-C348-B644-1BD6A79A90B9}"/>
              </a:ext>
            </a:extLst>
          </p:cNvPr>
          <p:cNvSpPr/>
          <p:nvPr/>
        </p:nvSpPr>
        <p:spPr>
          <a:xfrm rot="10800000">
            <a:off x="1481893" y="5720453"/>
            <a:ext cx="7375402" cy="1003603"/>
          </a:xfrm>
          <a:prstGeom prst="uturnArrow">
            <a:avLst>
              <a:gd name="adj1" fmla="val 13767"/>
              <a:gd name="adj2" fmla="val 19384"/>
              <a:gd name="adj3" fmla="val 25000"/>
              <a:gd name="adj4" fmla="val 43750"/>
              <a:gd name="adj5" fmla="val 7624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U-Turn Arrow 33">
            <a:extLst>
              <a:ext uri="{FF2B5EF4-FFF2-40B4-BE49-F238E27FC236}">
                <a16:creationId xmlns:a16="http://schemas.microsoft.com/office/drawing/2014/main" id="{3664853E-A2F0-6E44-B90E-F0BF6481EB77}"/>
              </a:ext>
            </a:extLst>
          </p:cNvPr>
          <p:cNvSpPr/>
          <p:nvPr/>
        </p:nvSpPr>
        <p:spPr>
          <a:xfrm rot="10800000" flipH="1">
            <a:off x="5169594" y="5720452"/>
            <a:ext cx="2964962" cy="646894"/>
          </a:xfrm>
          <a:prstGeom prst="utur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F129E99-99CF-E34E-9F9D-1743F2FCB15F}"/>
              </a:ext>
            </a:extLst>
          </p:cNvPr>
          <p:cNvSpPr>
            <a:spLocks noGrp="1"/>
          </p:cNvSpPr>
          <p:nvPr>
            <p:ph type="title"/>
          </p:nvPr>
        </p:nvSpPr>
        <p:spPr/>
        <p:txBody>
          <a:bodyPr/>
          <a:lstStyle/>
          <a:p>
            <a:r>
              <a:rPr lang="en-US" dirty="0"/>
              <a:t>Using Arrays: Find</a:t>
            </a:r>
          </a:p>
        </p:txBody>
      </p:sp>
      <p:sp>
        <p:nvSpPr>
          <p:cNvPr id="3" name="Content Placeholder 2">
            <a:extLst>
              <a:ext uri="{FF2B5EF4-FFF2-40B4-BE49-F238E27FC236}">
                <a16:creationId xmlns:a16="http://schemas.microsoft.com/office/drawing/2014/main" id="{6F0F9DBE-3321-8F4A-956E-C89F560119B7}"/>
              </a:ext>
            </a:extLst>
          </p:cNvPr>
          <p:cNvSpPr>
            <a:spLocks noGrp="1"/>
          </p:cNvSpPr>
          <p:nvPr>
            <p:ph idx="1"/>
          </p:nvPr>
        </p:nvSpPr>
        <p:spPr>
          <a:xfrm>
            <a:off x="423727" y="1184318"/>
            <a:ext cx="5323561" cy="1359315"/>
          </a:xfrm>
        </p:spPr>
        <p:txBody>
          <a:bodyPr>
            <a:noAutofit/>
          </a:bodyPr>
          <a:lstStyle/>
          <a:p>
            <a:r>
              <a:rPr lang="en-US" sz="2400" dirty="0"/>
              <a:t>Initial </a:t>
            </a:r>
            <a:r>
              <a:rPr lang="en-US" sz="2400" dirty="0">
                <a:solidFill>
                  <a:schemeClr val="accent4"/>
                </a:solidFill>
              </a:rPr>
              <a:t>jump to element</a:t>
            </a:r>
            <a:r>
              <a:rPr lang="en-US" sz="2400" dirty="0"/>
              <a:t> still done with extra Map</a:t>
            </a:r>
          </a:p>
          <a:p>
            <a:r>
              <a:rPr lang="en-US" sz="2400" dirty="0"/>
              <a:t>But </a:t>
            </a:r>
            <a:r>
              <a:rPr lang="en-US" sz="2400" dirty="0">
                <a:solidFill>
                  <a:schemeClr val="accent2"/>
                </a:solidFill>
              </a:rPr>
              <a:t>traversing up the tree</a:t>
            </a:r>
            <a:r>
              <a:rPr lang="en-US" sz="2400" dirty="0"/>
              <a:t> can be done purely within the array!</a:t>
            </a:r>
          </a:p>
        </p:txBody>
      </p:sp>
      <p:graphicFrame>
        <p:nvGraphicFramePr>
          <p:cNvPr id="4" name="Table 17">
            <a:extLst>
              <a:ext uri="{FF2B5EF4-FFF2-40B4-BE49-F238E27FC236}">
                <a16:creationId xmlns:a16="http://schemas.microsoft.com/office/drawing/2014/main" id="{0979EF31-2399-994B-B984-1FF7AB6B3B52}"/>
              </a:ext>
            </a:extLst>
          </p:cNvPr>
          <p:cNvGraphicFramePr>
            <a:graphicFrameLocks noGrp="1"/>
          </p:cNvGraphicFramePr>
          <p:nvPr>
            <p:extLst>
              <p:ext uri="{D42A27DB-BD31-4B8C-83A1-F6EECF244321}">
                <p14:modId xmlns:p14="http://schemas.microsoft.com/office/powerpoint/2010/main" val="1195151320"/>
              </p:ext>
            </p:extLst>
          </p:nvPr>
        </p:nvGraphicFramePr>
        <p:xfrm>
          <a:off x="738493" y="4999330"/>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algn="ctr"/>
                      <a:r>
                        <a:rPr lang="en-US" sz="1600" dirty="0">
                          <a:solidFill>
                            <a:schemeClr val="accent2"/>
                          </a:solidFill>
                          <a:latin typeface="Consolas" panose="020B0609020204030204" pitchFamily="49" charset="0"/>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latin typeface="Consolas" panose="020B0609020204030204" pitchFamily="49" charset="0"/>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tx2">
                              <a:lumMod val="60000"/>
                              <a:lumOff val="40000"/>
                            </a:schemeClr>
                          </a:solidFill>
                          <a:latin typeface="Consolas" panose="020B0609020204030204" pitchFamily="49" charset="0"/>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accent2"/>
                          </a:solidFill>
                          <a:latin typeface="Consolas" panose="020B0609020204030204" pitchFamily="49" charset="0"/>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algn="ctr"/>
                      <a:r>
                        <a:rPr lang="en-US" dirty="0">
                          <a:solidFill>
                            <a:schemeClr val="accent2"/>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accent2"/>
                          </a:solidFill>
                          <a:latin typeface="Consolas" panose="020B0609020204030204" pitchFamily="49" charset="0"/>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accent2"/>
                          </a:solidFill>
                          <a:latin typeface="Consolas" panose="020B0609020204030204" pitchFamily="49" charset="0"/>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grpSp>
        <p:nvGrpSpPr>
          <p:cNvPr id="5" name="Group 4">
            <a:extLst>
              <a:ext uri="{FF2B5EF4-FFF2-40B4-BE49-F238E27FC236}">
                <a16:creationId xmlns:a16="http://schemas.microsoft.com/office/drawing/2014/main" id="{FE2A1DED-4FE6-984F-B736-68B912F6F51C}"/>
              </a:ext>
            </a:extLst>
          </p:cNvPr>
          <p:cNvGrpSpPr/>
          <p:nvPr/>
        </p:nvGrpSpPr>
        <p:grpSpPr>
          <a:xfrm>
            <a:off x="10244633" y="3037862"/>
            <a:ext cx="1374117" cy="966589"/>
            <a:chOff x="5612392" y="2095307"/>
            <a:chExt cx="1030587" cy="724942"/>
          </a:xfrm>
        </p:grpSpPr>
        <p:sp>
          <p:nvSpPr>
            <p:cNvPr id="6" name="Google Shape;597;p43">
              <a:extLst>
                <a:ext uri="{FF2B5EF4-FFF2-40B4-BE49-F238E27FC236}">
                  <a16:creationId xmlns:a16="http://schemas.microsoft.com/office/drawing/2014/main" id="{C84A676F-D23F-C04C-ACE4-32C819BAB61B}"/>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7" name="Google Shape;601;p43">
              <a:extLst>
                <a:ext uri="{FF2B5EF4-FFF2-40B4-BE49-F238E27FC236}">
                  <a16:creationId xmlns:a16="http://schemas.microsoft.com/office/drawing/2014/main" id="{E66A5AC7-47E7-B242-9887-50F9B799940B}"/>
                </a:ext>
              </a:extLst>
            </p:cNvPr>
            <p:cNvCxnSpPr>
              <a:cxnSpLocks/>
              <a:stCxn id="8" idx="0"/>
              <a:endCxn id="6"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8" name="Google Shape;597;p43">
              <a:extLst>
                <a:ext uri="{FF2B5EF4-FFF2-40B4-BE49-F238E27FC236}">
                  <a16:creationId xmlns:a16="http://schemas.microsoft.com/office/drawing/2014/main" id="{054075B4-3902-3540-81FB-F27C4D4C5649}"/>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9" name="Google Shape;597;p43">
            <a:extLst>
              <a:ext uri="{FF2B5EF4-FFF2-40B4-BE49-F238E27FC236}">
                <a16:creationId xmlns:a16="http://schemas.microsoft.com/office/drawing/2014/main" id="{EE3C6E0F-B73D-704D-94E2-03A2E2AD0F5D}"/>
              </a:ext>
            </a:extLst>
          </p:cNvPr>
          <p:cNvSpPr/>
          <p:nvPr/>
        </p:nvSpPr>
        <p:spPr>
          <a:xfrm>
            <a:off x="10408119" y="4657477"/>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grpSp>
        <p:nvGrpSpPr>
          <p:cNvPr id="10" name="Group 9">
            <a:extLst>
              <a:ext uri="{FF2B5EF4-FFF2-40B4-BE49-F238E27FC236}">
                <a16:creationId xmlns:a16="http://schemas.microsoft.com/office/drawing/2014/main" id="{DB2F92D1-687C-004A-AD55-DE7AC5A11E48}"/>
              </a:ext>
            </a:extLst>
          </p:cNvPr>
          <p:cNvGrpSpPr/>
          <p:nvPr/>
        </p:nvGrpSpPr>
        <p:grpSpPr>
          <a:xfrm>
            <a:off x="8209349" y="3181335"/>
            <a:ext cx="1727191" cy="1616964"/>
            <a:chOff x="3137169" y="1236143"/>
            <a:chExt cx="1295393" cy="1212723"/>
          </a:xfrm>
        </p:grpSpPr>
        <p:sp>
          <p:nvSpPr>
            <p:cNvPr id="11" name="Google Shape;597;p43">
              <a:extLst>
                <a:ext uri="{FF2B5EF4-FFF2-40B4-BE49-F238E27FC236}">
                  <a16:creationId xmlns:a16="http://schemas.microsoft.com/office/drawing/2014/main" id="{B00BB5A4-C53A-6046-ACB3-F90CFF6A536E}"/>
                </a:ext>
              </a:extLst>
            </p:cNvPr>
            <p:cNvSpPr/>
            <p:nvPr/>
          </p:nvSpPr>
          <p:spPr>
            <a:xfrm>
              <a:off x="3502923" y="1236143"/>
              <a:ext cx="810444" cy="266625"/>
            </a:xfrm>
            <a:prstGeom prst="rect">
              <a:avLst/>
            </a:prstGeom>
            <a:solidFill>
              <a:schemeClr val="accent2">
                <a:lumMod val="20000"/>
                <a:lumOff val="80000"/>
              </a:schemeClr>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2"/>
                  </a:solidFill>
                  <a:latin typeface="Calibri" panose="020F0502020204030204" pitchFamily="34" charset="0"/>
                  <a:ea typeface="Calibri"/>
                  <a:cs typeface="Calibri" panose="020F0502020204030204" pitchFamily="34" charset="0"/>
                  <a:sym typeface="Calibri"/>
                </a:rPr>
                <a:t>Joyce (0)</a:t>
              </a:r>
              <a:endParaRPr sz="1600" dirty="0">
                <a:solidFill>
                  <a:schemeClr val="accent2"/>
                </a:solidFill>
                <a:latin typeface="Calibri" panose="020F0502020204030204" pitchFamily="34" charset="0"/>
                <a:ea typeface="Calibri"/>
                <a:cs typeface="Calibri" panose="020F0502020204030204" pitchFamily="34" charset="0"/>
                <a:sym typeface="Calibri"/>
              </a:endParaRPr>
            </a:p>
          </p:txBody>
        </p:sp>
        <p:cxnSp>
          <p:nvCxnSpPr>
            <p:cNvPr id="12" name="Google Shape;600;p43">
              <a:extLst>
                <a:ext uri="{FF2B5EF4-FFF2-40B4-BE49-F238E27FC236}">
                  <a16:creationId xmlns:a16="http://schemas.microsoft.com/office/drawing/2014/main" id="{62B8844B-F3FD-A84B-82AD-E5FC6F307D87}"/>
                </a:ext>
              </a:extLst>
            </p:cNvPr>
            <p:cNvCxnSpPr>
              <a:cxnSpLocks/>
              <a:stCxn id="16" idx="0"/>
              <a:endCxn id="11"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3" name="Google Shape;601;p43">
              <a:extLst>
                <a:ext uri="{FF2B5EF4-FFF2-40B4-BE49-F238E27FC236}">
                  <a16:creationId xmlns:a16="http://schemas.microsoft.com/office/drawing/2014/main" id="{1F320AE9-2937-474F-A95F-F74DC5FB50BD}"/>
                </a:ext>
              </a:extLst>
            </p:cNvPr>
            <p:cNvCxnSpPr>
              <a:cxnSpLocks/>
              <a:stCxn id="15" idx="0"/>
              <a:endCxn id="11"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2"/>
              </a:solidFill>
              <a:prstDash val="solid"/>
              <a:round/>
              <a:headEnd type="none" w="med" len="med"/>
              <a:tailEnd type="triangle" w="med" len="med"/>
            </a:ln>
          </p:spPr>
        </p:cxnSp>
        <p:cxnSp>
          <p:nvCxnSpPr>
            <p:cNvPr id="14" name="Google Shape;614;p43">
              <a:extLst>
                <a:ext uri="{FF2B5EF4-FFF2-40B4-BE49-F238E27FC236}">
                  <a16:creationId xmlns:a16="http://schemas.microsoft.com/office/drawing/2014/main" id="{77CAC897-3028-6349-AA72-137827BBD2FD}"/>
                </a:ext>
              </a:extLst>
            </p:cNvPr>
            <p:cNvCxnSpPr>
              <a:cxnSpLocks/>
              <a:stCxn id="17" idx="0"/>
              <a:endCxn id="15"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2"/>
              </a:solidFill>
              <a:prstDash val="solid"/>
              <a:round/>
              <a:headEnd type="none" w="med" len="med"/>
              <a:tailEnd type="triangle" w="med" len="med"/>
            </a:ln>
          </p:spPr>
        </p:cxnSp>
        <p:sp>
          <p:nvSpPr>
            <p:cNvPr id="15" name="Google Shape;597;p43">
              <a:extLst>
                <a:ext uri="{FF2B5EF4-FFF2-40B4-BE49-F238E27FC236}">
                  <a16:creationId xmlns:a16="http://schemas.microsoft.com/office/drawing/2014/main" id="{24709ECF-5805-E948-A0D2-3A80BD87A36E}"/>
                </a:ext>
              </a:extLst>
            </p:cNvPr>
            <p:cNvSpPr/>
            <p:nvPr/>
          </p:nvSpPr>
          <p:spPr>
            <a:xfrm>
              <a:off x="3969647" y="1694460"/>
              <a:ext cx="462915" cy="266625"/>
            </a:xfrm>
            <a:prstGeom prst="rect">
              <a:avLst/>
            </a:prstGeom>
            <a:solidFill>
              <a:schemeClr val="accent2">
                <a:lumMod val="20000"/>
                <a:lumOff val="80000"/>
              </a:schemeClr>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2"/>
                  </a:solidFill>
                  <a:latin typeface="Calibri" panose="020F0502020204030204" pitchFamily="34" charset="0"/>
                  <a:cs typeface="Calibri" panose="020F0502020204030204" pitchFamily="34" charset="0"/>
                  <a:sym typeface="Calibri"/>
                </a:rPr>
                <a:t>Ken</a:t>
              </a:r>
              <a:endParaRPr sz="1600" dirty="0">
                <a:solidFill>
                  <a:schemeClr val="accent2"/>
                </a:solidFill>
                <a:latin typeface="Calibri" panose="020F0502020204030204" pitchFamily="34" charset="0"/>
                <a:cs typeface="Calibri" panose="020F0502020204030204" pitchFamily="34" charset="0"/>
                <a:sym typeface="Calibri"/>
              </a:endParaRPr>
            </a:p>
          </p:txBody>
        </p:sp>
        <p:sp>
          <p:nvSpPr>
            <p:cNvPr id="16" name="Google Shape;597;p43">
              <a:extLst>
                <a:ext uri="{FF2B5EF4-FFF2-40B4-BE49-F238E27FC236}">
                  <a16:creationId xmlns:a16="http://schemas.microsoft.com/office/drawing/2014/main" id="{E3B3199D-D475-2A4D-B51A-98343DF9929A}"/>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7" name="Google Shape;597;p43">
              <a:extLst>
                <a:ext uri="{FF2B5EF4-FFF2-40B4-BE49-F238E27FC236}">
                  <a16:creationId xmlns:a16="http://schemas.microsoft.com/office/drawing/2014/main" id="{1C96DA7E-58B3-B34E-AC4A-C26C65EA9642}"/>
                </a:ext>
              </a:extLst>
            </p:cNvPr>
            <p:cNvSpPr/>
            <p:nvPr/>
          </p:nvSpPr>
          <p:spPr>
            <a:xfrm>
              <a:off x="3608588" y="2182241"/>
              <a:ext cx="704779" cy="266625"/>
            </a:xfrm>
            <a:prstGeom prst="rect">
              <a:avLst/>
            </a:prstGeom>
            <a:solidFill>
              <a:schemeClr val="accent2">
                <a:lumMod val="20000"/>
                <a:lumOff val="80000"/>
              </a:schemeClr>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2"/>
                  </a:solidFill>
                  <a:latin typeface="Calibri" panose="020F0502020204030204" pitchFamily="34" charset="0"/>
                  <a:cs typeface="Calibri" panose="020F0502020204030204" pitchFamily="34" charset="0"/>
                  <a:sym typeface="Calibri"/>
                </a:rPr>
                <a:t>Alex</a:t>
              </a:r>
              <a:endParaRPr sz="1600" dirty="0">
                <a:solidFill>
                  <a:schemeClr val="accent2"/>
                </a:solidFill>
                <a:latin typeface="Calibri" panose="020F0502020204030204" pitchFamily="34" charset="0"/>
                <a:cs typeface="Calibri" panose="020F0502020204030204" pitchFamily="34" charset="0"/>
                <a:sym typeface="Calibri"/>
              </a:endParaRPr>
            </a:p>
          </p:txBody>
        </p:sp>
      </p:grpSp>
      <p:grpSp>
        <p:nvGrpSpPr>
          <p:cNvPr id="18" name="Group 17">
            <a:extLst>
              <a:ext uri="{FF2B5EF4-FFF2-40B4-BE49-F238E27FC236}">
                <a16:creationId xmlns:a16="http://schemas.microsoft.com/office/drawing/2014/main" id="{3CDF6F5F-4BDB-D148-8650-A39A03DB8D1D}"/>
              </a:ext>
            </a:extLst>
          </p:cNvPr>
          <p:cNvGrpSpPr/>
          <p:nvPr/>
        </p:nvGrpSpPr>
        <p:grpSpPr>
          <a:xfrm>
            <a:off x="123906" y="3338269"/>
            <a:ext cx="3495983" cy="1988876"/>
            <a:chOff x="6875879" y="4914799"/>
            <a:chExt cx="3495983" cy="1988876"/>
          </a:xfrm>
        </p:grpSpPr>
        <p:grpSp>
          <p:nvGrpSpPr>
            <p:cNvPr id="19" name="Group 18">
              <a:extLst>
                <a:ext uri="{FF2B5EF4-FFF2-40B4-BE49-F238E27FC236}">
                  <a16:creationId xmlns:a16="http://schemas.microsoft.com/office/drawing/2014/main" id="{06301A87-2057-9A41-B3BC-2E33CE27DA3A}"/>
                </a:ext>
              </a:extLst>
            </p:cNvPr>
            <p:cNvGrpSpPr/>
            <p:nvPr/>
          </p:nvGrpSpPr>
          <p:grpSpPr>
            <a:xfrm>
              <a:off x="6875879" y="4914799"/>
              <a:ext cx="3495983" cy="1988876"/>
              <a:chOff x="374523" y="1892153"/>
              <a:chExt cx="3495983" cy="1988876"/>
            </a:xfrm>
          </p:grpSpPr>
          <p:sp>
            <p:nvSpPr>
              <p:cNvPr id="21" name="Rounded Rectangle 20">
                <a:extLst>
                  <a:ext uri="{FF2B5EF4-FFF2-40B4-BE49-F238E27FC236}">
                    <a16:creationId xmlns:a16="http://schemas.microsoft.com/office/drawing/2014/main" id="{3C2089AE-F02C-0345-ADFD-6965D003321C}"/>
                  </a:ext>
                </a:extLst>
              </p:cNvPr>
              <p:cNvSpPr/>
              <p:nvPr/>
            </p:nvSpPr>
            <p:spPr>
              <a:xfrm>
                <a:off x="374523" y="1892153"/>
                <a:ext cx="1157612" cy="1839569"/>
              </a:xfrm>
              <a:prstGeom prst="roundRect">
                <a:avLst>
                  <a:gd name="adj" fmla="val 1440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2373FB-C6E6-7445-996C-BB45FCD5BB5D}"/>
                  </a:ext>
                </a:extLst>
              </p:cNvPr>
              <p:cNvSpPr/>
              <p:nvPr/>
            </p:nvSpPr>
            <p:spPr>
              <a:xfrm>
                <a:off x="449441" y="2095520"/>
                <a:ext cx="993601"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Alex</a:t>
                </a:r>
              </a:p>
            </p:txBody>
          </p:sp>
          <p:sp>
            <p:nvSpPr>
              <p:cNvPr id="23" name="Rectangle 22">
                <a:extLst>
                  <a:ext uri="{FF2B5EF4-FFF2-40B4-BE49-F238E27FC236}">
                    <a16:creationId xmlns:a16="http://schemas.microsoft.com/office/drawing/2014/main" id="{A55DA2D5-C4CF-954A-B7C0-CDDEB1D54C55}"/>
                  </a:ext>
                </a:extLst>
              </p:cNvPr>
              <p:cNvSpPr/>
              <p:nvPr/>
            </p:nvSpPr>
            <p:spPr>
              <a:xfrm>
                <a:off x="462606" y="2568414"/>
                <a:ext cx="980436"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Aileen</a:t>
                </a:r>
              </a:p>
            </p:txBody>
          </p:sp>
          <p:cxnSp>
            <p:nvCxnSpPr>
              <p:cNvPr id="24" name="Straight Arrow Connector 23">
                <a:extLst>
                  <a:ext uri="{FF2B5EF4-FFF2-40B4-BE49-F238E27FC236}">
                    <a16:creationId xmlns:a16="http://schemas.microsoft.com/office/drawing/2014/main" id="{613016A2-014A-F249-9CE4-359ADF862BA2}"/>
                  </a:ext>
                </a:extLst>
              </p:cNvPr>
              <p:cNvCxnSpPr>
                <a:cxnSpLocks/>
                <a:stCxn id="23" idx="3"/>
              </p:cNvCxnSpPr>
              <p:nvPr/>
            </p:nvCxnSpPr>
            <p:spPr>
              <a:xfrm>
                <a:off x="1443042" y="2753080"/>
                <a:ext cx="2427464" cy="1127949"/>
              </a:xfrm>
              <a:prstGeom prst="straightConnector1">
                <a:avLst/>
              </a:prstGeom>
              <a:ln w="28575">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9A7F415-4A70-7C4E-AD5A-3EB93FC78E38}"/>
                  </a:ext>
                </a:extLst>
              </p:cNvPr>
              <p:cNvSpPr/>
              <p:nvPr/>
            </p:nvSpPr>
            <p:spPr>
              <a:xfrm>
                <a:off x="462606" y="3064173"/>
                <a:ext cx="980436" cy="3693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Sam</a:t>
                </a:r>
              </a:p>
            </p:txBody>
          </p:sp>
          <p:cxnSp>
            <p:nvCxnSpPr>
              <p:cNvPr id="27" name="Straight Arrow Connector 26">
                <a:extLst>
                  <a:ext uri="{FF2B5EF4-FFF2-40B4-BE49-F238E27FC236}">
                    <a16:creationId xmlns:a16="http://schemas.microsoft.com/office/drawing/2014/main" id="{D4EA312C-517B-5846-A37D-E42ABC02C5A5}"/>
                  </a:ext>
                </a:extLst>
              </p:cNvPr>
              <p:cNvCxnSpPr>
                <a:cxnSpLocks/>
                <a:stCxn id="26" idx="3"/>
              </p:cNvCxnSpPr>
              <p:nvPr/>
            </p:nvCxnSpPr>
            <p:spPr>
              <a:xfrm>
                <a:off x="1443042" y="3248839"/>
                <a:ext cx="1157612" cy="632190"/>
              </a:xfrm>
              <a:prstGeom prst="straightConnector1">
                <a:avLst/>
              </a:prstGeom>
              <a:ln w="28575">
                <a:solidFill>
                  <a:schemeClr val="bg2">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80C00686-0A62-604D-8E84-432E45626C28}"/>
                </a:ext>
              </a:extLst>
            </p:cNvPr>
            <p:cNvSpPr txBox="1"/>
            <p:nvPr/>
          </p:nvSpPr>
          <p:spPr>
            <a:xfrm>
              <a:off x="7275915" y="6383634"/>
              <a:ext cx="343364" cy="369332"/>
            </a:xfrm>
            <a:prstGeom prst="rect">
              <a:avLst/>
            </a:prstGeom>
            <a:noFill/>
          </p:spPr>
          <p:txBody>
            <a:bodyPr wrap="none" rtlCol="0">
              <a:spAutoFit/>
            </a:bodyPr>
            <a:lstStyle/>
            <a:p>
              <a:r>
                <a:rPr lang="en-US" dirty="0"/>
                <a:t>…</a:t>
              </a:r>
            </a:p>
          </p:txBody>
        </p:sp>
      </p:grpSp>
      <p:sp>
        <p:nvSpPr>
          <p:cNvPr id="31" name="Content Placeholder 2">
            <a:extLst>
              <a:ext uri="{FF2B5EF4-FFF2-40B4-BE49-F238E27FC236}">
                <a16:creationId xmlns:a16="http://schemas.microsoft.com/office/drawing/2014/main" id="{BF34A304-1BBF-6349-8D91-400B3DF122B0}"/>
              </a:ext>
            </a:extLst>
          </p:cNvPr>
          <p:cNvSpPr txBox="1">
            <a:spLocks/>
          </p:cNvSpPr>
          <p:nvPr/>
        </p:nvSpPr>
        <p:spPr bwMode="auto">
          <a:xfrm>
            <a:off x="6135452" y="482706"/>
            <a:ext cx="5668249" cy="2109765"/>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(A):</a:t>
            </a:r>
          </a:p>
          <a:p>
            <a:pPr marL="0" indent="0">
              <a:buNone/>
            </a:pPr>
            <a:r>
              <a:rPr lang="en-US" sz="1867" dirty="0">
                <a:latin typeface="Consolas" panose="020B0609020204030204" pitchFamily="49" charset="0"/>
                <a:cs typeface="Consolas" panose="020B0609020204030204" pitchFamily="49" charset="0"/>
              </a:rPr>
              <a:t>  index = jump to A node’s index</a:t>
            </a:r>
          </a:p>
          <a:p>
            <a:pPr marL="0" indent="0">
              <a:buNone/>
            </a:pPr>
            <a:r>
              <a:rPr lang="en-US" sz="1867" dirty="0">
                <a:latin typeface="Consolas" panose="020B0609020204030204" pitchFamily="49" charset="0"/>
                <a:cs typeface="Consolas" panose="020B0609020204030204" pitchFamily="49" charset="0"/>
              </a:rPr>
              <a:t>  while array[index] &gt; 0:</a:t>
            </a:r>
          </a:p>
          <a:p>
            <a:pPr marL="0" indent="0">
              <a:buNone/>
            </a:pPr>
            <a:r>
              <a:rPr lang="en-US" sz="1867" dirty="0">
                <a:latin typeface="Consolas" panose="020B0609020204030204" pitchFamily="49" charset="0"/>
                <a:cs typeface="Consolas" panose="020B0609020204030204" pitchFamily="49" charset="0"/>
              </a:rPr>
              <a:t>    index = array[index]</a:t>
            </a:r>
          </a:p>
          <a:p>
            <a:pPr marL="0" indent="0">
              <a:buNone/>
            </a:pPr>
            <a:r>
              <a:rPr lang="en-US" sz="1867" dirty="0">
                <a:latin typeface="Consolas" panose="020B0609020204030204" pitchFamily="49" charset="0"/>
                <a:cs typeface="Consolas" panose="020B0609020204030204" pitchFamily="49" charset="0"/>
              </a:rPr>
              <a:t>  path compression</a:t>
            </a:r>
          </a:p>
          <a:p>
            <a:pPr marL="0" indent="0">
              <a:buNone/>
            </a:pPr>
            <a:r>
              <a:rPr lang="en-US" sz="1867" dirty="0">
                <a:latin typeface="Consolas" panose="020B0609020204030204" pitchFamily="49" charset="0"/>
                <a:cs typeface="Consolas" panose="020B0609020204030204" pitchFamily="49" charset="0"/>
              </a:rPr>
              <a:t>  return index</a:t>
            </a:r>
          </a:p>
        </p:txBody>
      </p:sp>
      <p:sp>
        <p:nvSpPr>
          <p:cNvPr id="35" name="Right Arrow 34">
            <a:extLst>
              <a:ext uri="{FF2B5EF4-FFF2-40B4-BE49-F238E27FC236}">
                <a16:creationId xmlns:a16="http://schemas.microsoft.com/office/drawing/2014/main" id="{0A65B9F3-C39A-574C-9B4E-2C5031A9FD9C}"/>
              </a:ext>
            </a:extLst>
          </p:cNvPr>
          <p:cNvSpPr/>
          <p:nvPr/>
        </p:nvSpPr>
        <p:spPr>
          <a:xfrm rot="1546131">
            <a:off x="1017247" y="4327742"/>
            <a:ext cx="3734719" cy="372336"/>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0C2EFB-3BE6-0A4A-AD36-59285BFA76F0}"/>
              </a:ext>
            </a:extLst>
          </p:cNvPr>
          <p:cNvSpPr/>
          <p:nvPr/>
        </p:nvSpPr>
        <p:spPr>
          <a:xfrm>
            <a:off x="2598011" y="3998920"/>
            <a:ext cx="464580" cy="4645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1</a:t>
            </a:r>
          </a:p>
        </p:txBody>
      </p:sp>
      <p:sp>
        <p:nvSpPr>
          <p:cNvPr id="37" name="Oval 36">
            <a:extLst>
              <a:ext uri="{FF2B5EF4-FFF2-40B4-BE49-F238E27FC236}">
                <a16:creationId xmlns:a16="http://schemas.microsoft.com/office/drawing/2014/main" id="{D12E8FC7-9628-B640-B078-7F8D7CFC9BF2}"/>
              </a:ext>
            </a:extLst>
          </p:cNvPr>
          <p:cNvSpPr/>
          <p:nvPr/>
        </p:nvSpPr>
        <p:spPr>
          <a:xfrm>
            <a:off x="8986374" y="5993313"/>
            <a:ext cx="464580" cy="4645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2</a:t>
            </a:r>
          </a:p>
        </p:txBody>
      </p:sp>
      <p:sp>
        <p:nvSpPr>
          <p:cNvPr id="38" name="TextBox 37">
            <a:extLst>
              <a:ext uri="{FF2B5EF4-FFF2-40B4-BE49-F238E27FC236}">
                <a16:creationId xmlns:a16="http://schemas.microsoft.com/office/drawing/2014/main" id="{20F58D5F-8533-894D-B4A0-B98B7EEB9985}"/>
              </a:ext>
            </a:extLst>
          </p:cNvPr>
          <p:cNvSpPr txBox="1"/>
          <p:nvPr/>
        </p:nvSpPr>
        <p:spPr>
          <a:xfrm>
            <a:off x="5471991" y="4046544"/>
            <a:ext cx="1451038"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find(Alex)</a:t>
            </a:r>
          </a:p>
        </p:txBody>
      </p:sp>
      <p:sp>
        <p:nvSpPr>
          <p:cNvPr id="39" name="Oval 38">
            <a:extLst>
              <a:ext uri="{FF2B5EF4-FFF2-40B4-BE49-F238E27FC236}">
                <a16:creationId xmlns:a16="http://schemas.microsoft.com/office/drawing/2014/main" id="{413BB3A8-04D7-954B-995B-2DF7F971E1E4}"/>
              </a:ext>
            </a:extLst>
          </p:cNvPr>
          <p:cNvSpPr/>
          <p:nvPr/>
        </p:nvSpPr>
        <p:spPr>
          <a:xfrm>
            <a:off x="5863710" y="817535"/>
            <a:ext cx="464580" cy="46458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1</a:t>
            </a:r>
          </a:p>
        </p:txBody>
      </p:sp>
      <p:sp>
        <p:nvSpPr>
          <p:cNvPr id="40" name="Oval 39">
            <a:extLst>
              <a:ext uri="{FF2B5EF4-FFF2-40B4-BE49-F238E27FC236}">
                <a16:creationId xmlns:a16="http://schemas.microsoft.com/office/drawing/2014/main" id="{E749E91C-24EC-7C4A-8348-44965C644547}"/>
              </a:ext>
            </a:extLst>
          </p:cNvPr>
          <p:cNvSpPr/>
          <p:nvPr/>
        </p:nvSpPr>
        <p:spPr>
          <a:xfrm>
            <a:off x="5852153" y="1335025"/>
            <a:ext cx="464580" cy="4645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2</a:t>
            </a:r>
          </a:p>
        </p:txBody>
      </p:sp>
      <p:sp>
        <p:nvSpPr>
          <p:cNvPr id="41" name="Rectangle 40">
            <a:extLst>
              <a:ext uri="{FF2B5EF4-FFF2-40B4-BE49-F238E27FC236}">
                <a16:creationId xmlns:a16="http://schemas.microsoft.com/office/drawing/2014/main" id="{F82E64DA-33E3-834F-82C9-278379B6FD82}"/>
              </a:ext>
            </a:extLst>
          </p:cNvPr>
          <p:cNvSpPr/>
          <p:nvPr/>
        </p:nvSpPr>
        <p:spPr>
          <a:xfrm>
            <a:off x="7188225" y="4049211"/>
            <a:ext cx="564578"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 0</a:t>
            </a:r>
            <a:endParaRPr lang="en-US" dirty="0"/>
          </a:p>
        </p:txBody>
      </p:sp>
      <p:sp>
        <p:nvSpPr>
          <p:cNvPr id="44" name="TextBox 43">
            <a:extLst>
              <a:ext uri="{FF2B5EF4-FFF2-40B4-BE49-F238E27FC236}">
                <a16:creationId xmlns:a16="http://schemas.microsoft.com/office/drawing/2014/main" id="{8E3D38C4-9601-AE47-8416-A16B71C41E76}"/>
              </a:ext>
            </a:extLst>
          </p:cNvPr>
          <p:cNvSpPr txBox="1"/>
          <p:nvPr/>
        </p:nvSpPr>
        <p:spPr>
          <a:xfrm>
            <a:off x="1339998" y="2740912"/>
            <a:ext cx="6778523" cy="830997"/>
          </a:xfrm>
          <a:prstGeom prst="rect">
            <a:avLst/>
          </a:prstGeom>
          <a:noFill/>
        </p:spPr>
        <p:txBody>
          <a:bodyPr wrap="square" rtlCol="0">
            <a:spAutoFit/>
          </a:bodyPr>
          <a:lstStyle/>
          <a:p>
            <a:pPr marL="173038" indent="-173038">
              <a:buFont typeface="Arial" panose="020B0604020202020204" pitchFamily="34" charset="0"/>
              <a:buChar char="•"/>
            </a:pPr>
            <a:r>
              <a:rPr lang="en-US" sz="2400" dirty="0"/>
              <a:t>Can still do </a:t>
            </a:r>
            <a:r>
              <a:rPr lang="en-US" sz="2400" dirty="0">
                <a:solidFill>
                  <a:schemeClr val="accent3"/>
                </a:solidFill>
              </a:rPr>
              <a:t>path compression</a:t>
            </a:r>
            <a:r>
              <a:rPr lang="en-US" sz="2400" dirty="0"/>
              <a:t> by setting all indices along the way to the root index!</a:t>
            </a:r>
          </a:p>
        </p:txBody>
      </p:sp>
      <p:grpSp>
        <p:nvGrpSpPr>
          <p:cNvPr id="47" name="Group 46">
            <a:extLst>
              <a:ext uri="{FF2B5EF4-FFF2-40B4-BE49-F238E27FC236}">
                <a16:creationId xmlns:a16="http://schemas.microsoft.com/office/drawing/2014/main" id="{6A2D94BC-3CD0-0045-9E6E-F554271658A4}"/>
              </a:ext>
            </a:extLst>
          </p:cNvPr>
          <p:cNvGrpSpPr/>
          <p:nvPr/>
        </p:nvGrpSpPr>
        <p:grpSpPr>
          <a:xfrm>
            <a:off x="4575160" y="5370924"/>
            <a:ext cx="455560" cy="369332"/>
            <a:chOff x="4545527" y="4380864"/>
            <a:chExt cx="455560" cy="369332"/>
          </a:xfrm>
        </p:grpSpPr>
        <p:sp>
          <p:nvSpPr>
            <p:cNvPr id="46" name="Rectangle 45">
              <a:extLst>
                <a:ext uri="{FF2B5EF4-FFF2-40B4-BE49-F238E27FC236}">
                  <a16:creationId xmlns:a16="http://schemas.microsoft.com/office/drawing/2014/main" id="{460094F1-9729-AC4B-A6CE-685635FA533A}"/>
                </a:ext>
              </a:extLst>
            </p:cNvPr>
            <p:cNvSpPr/>
            <p:nvPr/>
          </p:nvSpPr>
          <p:spPr>
            <a:xfrm>
              <a:off x="4545527" y="4463500"/>
              <a:ext cx="455560" cy="25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937EFDFD-600F-6743-B714-BF4D5F93B208}"/>
                </a:ext>
              </a:extLst>
            </p:cNvPr>
            <p:cNvSpPr txBox="1"/>
            <p:nvPr/>
          </p:nvSpPr>
          <p:spPr>
            <a:xfrm>
              <a:off x="4623173" y="4380864"/>
              <a:ext cx="311304" cy="369332"/>
            </a:xfrm>
            <a:prstGeom prst="rect">
              <a:avLst/>
            </a:prstGeom>
            <a:noFill/>
          </p:spPr>
          <p:txBody>
            <a:bodyPr wrap="none" rtlCol="0">
              <a:spAutoFit/>
            </a:bodyPr>
            <a:lstStyle/>
            <a:p>
              <a:r>
                <a:rPr lang="en-US" dirty="0">
                  <a:solidFill>
                    <a:schemeClr val="accent3"/>
                  </a:solidFill>
                  <a:latin typeface="Consolas" panose="020B0609020204030204" pitchFamily="49" charset="0"/>
                  <a:cs typeface="Consolas" panose="020B0609020204030204" pitchFamily="49" charset="0"/>
                </a:rPr>
                <a:t>0</a:t>
              </a:r>
            </a:p>
          </p:txBody>
        </p:sp>
      </p:grpSp>
      <p:sp>
        <p:nvSpPr>
          <p:cNvPr id="51" name="Oval 50">
            <a:extLst>
              <a:ext uri="{FF2B5EF4-FFF2-40B4-BE49-F238E27FC236}">
                <a16:creationId xmlns:a16="http://schemas.microsoft.com/office/drawing/2014/main" id="{F764C44D-7AE0-A64A-A421-A3B231025463}"/>
              </a:ext>
            </a:extLst>
          </p:cNvPr>
          <p:cNvSpPr/>
          <p:nvPr/>
        </p:nvSpPr>
        <p:spPr>
          <a:xfrm>
            <a:off x="5852153" y="1859042"/>
            <a:ext cx="464580" cy="46458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3</a:t>
            </a:r>
          </a:p>
        </p:txBody>
      </p:sp>
      <p:sp>
        <p:nvSpPr>
          <p:cNvPr id="52" name="Oval 51">
            <a:extLst>
              <a:ext uri="{FF2B5EF4-FFF2-40B4-BE49-F238E27FC236}">
                <a16:creationId xmlns:a16="http://schemas.microsoft.com/office/drawing/2014/main" id="{CC38D7C8-822D-964E-A77A-51591505E112}"/>
              </a:ext>
            </a:extLst>
          </p:cNvPr>
          <p:cNvSpPr/>
          <p:nvPr/>
        </p:nvSpPr>
        <p:spPr>
          <a:xfrm>
            <a:off x="4991139" y="5060999"/>
            <a:ext cx="464580" cy="46458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3</a:t>
            </a:r>
          </a:p>
        </p:txBody>
      </p:sp>
    </p:spTree>
    <p:extLst>
      <p:ext uri="{BB962C8B-B14F-4D97-AF65-F5344CB8AC3E}">
        <p14:creationId xmlns:p14="http://schemas.microsoft.com/office/powerpoint/2010/main" val="324016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9" grpId="0" animBg="1"/>
      <p:bldP spid="40" grpId="0" animBg="1"/>
      <p:bldP spid="41" grpId="0"/>
      <p:bldP spid="44" grpId="0"/>
      <p:bldP spid="51" grpId="0" animBg="1"/>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9856-C8DC-D940-809D-8D593CBA8EFC}"/>
              </a:ext>
            </a:extLst>
          </p:cNvPr>
          <p:cNvSpPr>
            <a:spLocks noGrp="1"/>
          </p:cNvSpPr>
          <p:nvPr>
            <p:ph type="title"/>
          </p:nvPr>
        </p:nvSpPr>
        <p:spPr/>
        <p:txBody>
          <a:bodyPr/>
          <a:lstStyle/>
          <a:p>
            <a:r>
              <a:rPr lang="en-US" dirty="0"/>
              <a:t>Using Arrays: Union</a:t>
            </a:r>
          </a:p>
        </p:txBody>
      </p:sp>
      <p:sp>
        <p:nvSpPr>
          <p:cNvPr id="3" name="Content Placeholder 2">
            <a:extLst>
              <a:ext uri="{FF2B5EF4-FFF2-40B4-BE49-F238E27FC236}">
                <a16:creationId xmlns:a16="http://schemas.microsoft.com/office/drawing/2014/main" id="{D6B8781F-978F-FB44-8177-4B5C519A74F2}"/>
              </a:ext>
            </a:extLst>
          </p:cNvPr>
          <p:cNvSpPr>
            <a:spLocks noGrp="1"/>
          </p:cNvSpPr>
          <p:nvPr>
            <p:ph idx="1"/>
          </p:nvPr>
        </p:nvSpPr>
        <p:spPr>
          <a:xfrm>
            <a:off x="508347" y="1371600"/>
            <a:ext cx="5587653" cy="2661111"/>
          </a:xfrm>
        </p:spPr>
        <p:txBody>
          <a:bodyPr>
            <a:normAutofit/>
          </a:bodyPr>
          <a:lstStyle/>
          <a:p>
            <a:r>
              <a:rPr lang="en-US" dirty="0"/>
              <a:t>For </a:t>
            </a:r>
            <a:r>
              <a:rPr lang="en-US" dirty="0" err="1"/>
              <a:t>WeightedQuickUnion</a:t>
            </a:r>
            <a:r>
              <a:rPr lang="en-US" dirty="0"/>
              <a:t>, we need to store the number of nodes in each tree (the weight)</a:t>
            </a:r>
          </a:p>
          <a:p>
            <a:r>
              <a:rPr lang="en-US" dirty="0"/>
              <a:t>Instead of just storing -1 to indicate a root, we can store -1 * weight!</a:t>
            </a:r>
          </a:p>
        </p:txBody>
      </p:sp>
      <p:graphicFrame>
        <p:nvGraphicFramePr>
          <p:cNvPr id="4" name="Table 17">
            <a:extLst>
              <a:ext uri="{FF2B5EF4-FFF2-40B4-BE49-F238E27FC236}">
                <a16:creationId xmlns:a16="http://schemas.microsoft.com/office/drawing/2014/main" id="{B9A3E4BC-3C61-6546-805A-DE0B4EB44A65}"/>
              </a:ext>
            </a:extLst>
          </p:cNvPr>
          <p:cNvGraphicFramePr>
            <a:graphicFrameLocks noGrp="1"/>
          </p:cNvGraphicFramePr>
          <p:nvPr/>
        </p:nvGraphicFramePr>
        <p:xfrm>
          <a:off x="729293" y="533742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grpSp>
        <p:nvGrpSpPr>
          <p:cNvPr id="5" name="Group 4">
            <a:extLst>
              <a:ext uri="{FF2B5EF4-FFF2-40B4-BE49-F238E27FC236}">
                <a16:creationId xmlns:a16="http://schemas.microsoft.com/office/drawing/2014/main" id="{FC597AE8-AE52-6F43-B04E-4B2D241281AB}"/>
              </a:ext>
            </a:extLst>
          </p:cNvPr>
          <p:cNvGrpSpPr/>
          <p:nvPr/>
        </p:nvGrpSpPr>
        <p:grpSpPr>
          <a:xfrm>
            <a:off x="10187740" y="3362309"/>
            <a:ext cx="1374117" cy="966589"/>
            <a:chOff x="5612392" y="2095307"/>
            <a:chExt cx="1030587" cy="724942"/>
          </a:xfrm>
        </p:grpSpPr>
        <p:sp>
          <p:nvSpPr>
            <p:cNvPr id="6" name="Google Shape;597;p43">
              <a:extLst>
                <a:ext uri="{FF2B5EF4-FFF2-40B4-BE49-F238E27FC236}">
                  <a16:creationId xmlns:a16="http://schemas.microsoft.com/office/drawing/2014/main" id="{3D515810-3C0F-6749-9391-9FDE4F53C1A3}"/>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7" name="Google Shape;601;p43">
              <a:extLst>
                <a:ext uri="{FF2B5EF4-FFF2-40B4-BE49-F238E27FC236}">
                  <a16:creationId xmlns:a16="http://schemas.microsoft.com/office/drawing/2014/main" id="{6EEE2CA6-A312-334A-8FF3-B33D01EE1EE2}"/>
                </a:ext>
              </a:extLst>
            </p:cNvPr>
            <p:cNvCxnSpPr>
              <a:cxnSpLocks/>
              <a:stCxn id="8" idx="0"/>
              <a:endCxn id="6"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8" name="Google Shape;597;p43">
              <a:extLst>
                <a:ext uri="{FF2B5EF4-FFF2-40B4-BE49-F238E27FC236}">
                  <a16:creationId xmlns:a16="http://schemas.microsoft.com/office/drawing/2014/main" id="{723A4644-5B29-F241-9F89-A3F44A0A8BF0}"/>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grpSp>
        <p:nvGrpSpPr>
          <p:cNvPr id="10" name="Group 9">
            <a:extLst>
              <a:ext uri="{FF2B5EF4-FFF2-40B4-BE49-F238E27FC236}">
                <a16:creationId xmlns:a16="http://schemas.microsoft.com/office/drawing/2014/main" id="{6CE7F09F-BA65-C049-8B58-1BBAAEC51CCB}"/>
              </a:ext>
            </a:extLst>
          </p:cNvPr>
          <p:cNvGrpSpPr/>
          <p:nvPr/>
        </p:nvGrpSpPr>
        <p:grpSpPr>
          <a:xfrm>
            <a:off x="8109801" y="3618842"/>
            <a:ext cx="1727191" cy="1616964"/>
            <a:chOff x="3137169" y="1236143"/>
            <a:chExt cx="1295393" cy="1212723"/>
          </a:xfrm>
        </p:grpSpPr>
        <p:sp>
          <p:nvSpPr>
            <p:cNvPr id="11" name="Google Shape;597;p43">
              <a:extLst>
                <a:ext uri="{FF2B5EF4-FFF2-40B4-BE49-F238E27FC236}">
                  <a16:creationId xmlns:a16="http://schemas.microsoft.com/office/drawing/2014/main" id="{77E72CAE-38E1-0146-9483-D193F78FAF63}"/>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Joyce (0)</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12" name="Google Shape;600;p43">
              <a:extLst>
                <a:ext uri="{FF2B5EF4-FFF2-40B4-BE49-F238E27FC236}">
                  <a16:creationId xmlns:a16="http://schemas.microsoft.com/office/drawing/2014/main" id="{4404F597-93C3-DD4B-8EBB-A9B1D6E42200}"/>
                </a:ext>
              </a:extLst>
            </p:cNvPr>
            <p:cNvCxnSpPr>
              <a:cxnSpLocks/>
              <a:stCxn id="16" idx="0"/>
              <a:endCxn id="11"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3" name="Google Shape;601;p43">
              <a:extLst>
                <a:ext uri="{FF2B5EF4-FFF2-40B4-BE49-F238E27FC236}">
                  <a16:creationId xmlns:a16="http://schemas.microsoft.com/office/drawing/2014/main" id="{16ED6E2F-A0E4-2143-920F-3006F881BCDC}"/>
                </a:ext>
              </a:extLst>
            </p:cNvPr>
            <p:cNvCxnSpPr>
              <a:cxnSpLocks/>
              <a:stCxn id="15" idx="0"/>
              <a:endCxn id="11"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4" name="Google Shape;614;p43">
              <a:extLst>
                <a:ext uri="{FF2B5EF4-FFF2-40B4-BE49-F238E27FC236}">
                  <a16:creationId xmlns:a16="http://schemas.microsoft.com/office/drawing/2014/main" id="{6BCBCF24-15B0-0C4B-8085-C7C4EED524E3}"/>
                </a:ext>
              </a:extLst>
            </p:cNvPr>
            <p:cNvCxnSpPr>
              <a:cxnSpLocks/>
              <a:stCxn id="17" idx="0"/>
              <a:endCxn id="15"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15" name="Google Shape;597;p43">
              <a:extLst>
                <a:ext uri="{FF2B5EF4-FFF2-40B4-BE49-F238E27FC236}">
                  <a16:creationId xmlns:a16="http://schemas.microsoft.com/office/drawing/2014/main" id="{D24906B5-794C-BC4A-A939-5F075D1980B4}"/>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Ken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6" name="Google Shape;597;p43">
              <a:extLst>
                <a:ext uri="{FF2B5EF4-FFF2-40B4-BE49-F238E27FC236}">
                  <a16:creationId xmlns:a16="http://schemas.microsoft.com/office/drawing/2014/main" id="{5B5AEBD6-1E20-6448-88EA-D534952EA3C3}"/>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17" name="Google Shape;597;p43">
              <a:extLst>
                <a:ext uri="{FF2B5EF4-FFF2-40B4-BE49-F238E27FC236}">
                  <a16:creationId xmlns:a16="http://schemas.microsoft.com/office/drawing/2014/main" id="{B5C08382-D47A-6F48-86C8-446095A5C741}"/>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Alex</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28" name="Content Placeholder 2">
            <a:extLst>
              <a:ext uri="{FF2B5EF4-FFF2-40B4-BE49-F238E27FC236}">
                <a16:creationId xmlns:a16="http://schemas.microsoft.com/office/drawing/2014/main" id="{92DE192E-69A8-7C46-9454-57971F4E18AE}"/>
              </a:ext>
            </a:extLst>
          </p:cNvPr>
          <p:cNvSpPr txBox="1">
            <a:spLocks/>
          </p:cNvSpPr>
          <p:nvPr/>
        </p:nvSpPr>
        <p:spPr bwMode="auto">
          <a:xfrm>
            <a:off x="6289928" y="519555"/>
            <a:ext cx="5498926" cy="2223604"/>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867" b="1" dirty="0">
                <a:latin typeface="Consolas" panose="020B0609020204030204" pitchFamily="49" charset="0"/>
                <a:cs typeface="Consolas" panose="020B0609020204030204" pitchFamily="49" charset="0"/>
              </a:rPr>
              <a:t>union</a:t>
            </a:r>
            <a:r>
              <a:rPr lang="en-US" sz="1867" dirty="0">
                <a:latin typeface="Consolas" panose="020B0609020204030204" pitchFamily="49" charset="0"/>
                <a:cs typeface="Consolas" panose="020B0609020204030204" pitchFamily="49" charset="0"/>
              </a:rPr>
              <a:t>(A, B):</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(A)</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(B)</a:t>
            </a:r>
          </a:p>
          <a:p>
            <a:pPr marL="0" indent="0">
              <a:buNone/>
            </a:pPr>
            <a:r>
              <a:rPr lang="en-US" sz="1867" dirty="0">
                <a:latin typeface="Consolas" panose="020B0609020204030204" pitchFamily="49" charset="0"/>
                <a:cs typeface="Consolas" panose="020B0609020204030204" pitchFamily="49" charset="0"/>
              </a:rPr>
              <a:t>  use -1 * array[</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and -1 * </a:t>
            </a:r>
          </a:p>
          <a:p>
            <a:pPr marL="0" indent="0">
              <a:buNone/>
            </a:pPr>
            <a:r>
              <a:rPr lang="en-US" sz="1867" dirty="0">
                <a:latin typeface="Consolas" panose="020B0609020204030204" pitchFamily="49" charset="0"/>
                <a:cs typeface="Consolas" panose="020B0609020204030204" pitchFamily="49" charset="0"/>
              </a:rPr>
              <a:t>	array[</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to determine weights</a:t>
            </a:r>
          </a:p>
          <a:p>
            <a:pPr marL="0" indent="0">
              <a:buNone/>
            </a:pPr>
            <a:r>
              <a:rPr lang="en-US" sz="1867" dirty="0">
                <a:latin typeface="Consolas" panose="020B0609020204030204" pitchFamily="49" charset="0"/>
                <a:cs typeface="Consolas" panose="020B0609020204030204" pitchFamily="49" charset="0"/>
              </a:rPr>
              <a:t>  put lighter root under heavier root</a:t>
            </a:r>
          </a:p>
        </p:txBody>
      </p:sp>
      <p:sp>
        <p:nvSpPr>
          <p:cNvPr id="29" name="TextBox 28">
            <a:extLst>
              <a:ext uri="{FF2B5EF4-FFF2-40B4-BE49-F238E27FC236}">
                <a16:creationId xmlns:a16="http://schemas.microsoft.com/office/drawing/2014/main" id="{786098EA-EC03-CD4A-8A97-0E5F065F80EB}"/>
              </a:ext>
            </a:extLst>
          </p:cNvPr>
          <p:cNvSpPr txBox="1"/>
          <p:nvPr/>
        </p:nvSpPr>
        <p:spPr>
          <a:xfrm>
            <a:off x="8597473" y="3258534"/>
            <a:ext cx="991618" cy="369332"/>
          </a:xfrm>
          <a:prstGeom prst="rect">
            <a:avLst/>
          </a:prstGeom>
          <a:noFill/>
        </p:spPr>
        <p:txBody>
          <a:bodyPr wrap="none" rtlCol="0">
            <a:spAutoFit/>
          </a:bodyPr>
          <a:lstStyle/>
          <a:p>
            <a:r>
              <a:rPr lang="en-US" dirty="0"/>
              <a:t>weight 4</a:t>
            </a:r>
          </a:p>
        </p:txBody>
      </p:sp>
      <p:sp>
        <p:nvSpPr>
          <p:cNvPr id="30" name="TextBox 29">
            <a:extLst>
              <a:ext uri="{FF2B5EF4-FFF2-40B4-BE49-F238E27FC236}">
                <a16:creationId xmlns:a16="http://schemas.microsoft.com/office/drawing/2014/main" id="{20F64680-48B5-DC41-A9C6-59A47F4A8C86}"/>
              </a:ext>
            </a:extLst>
          </p:cNvPr>
          <p:cNvSpPr txBox="1"/>
          <p:nvPr/>
        </p:nvSpPr>
        <p:spPr>
          <a:xfrm>
            <a:off x="10192585" y="2998639"/>
            <a:ext cx="991618" cy="369332"/>
          </a:xfrm>
          <a:prstGeom prst="rect">
            <a:avLst/>
          </a:prstGeom>
          <a:noFill/>
        </p:spPr>
        <p:txBody>
          <a:bodyPr wrap="none" rtlCol="0">
            <a:spAutoFit/>
          </a:bodyPr>
          <a:lstStyle/>
          <a:p>
            <a:r>
              <a:rPr lang="en-US" dirty="0"/>
              <a:t>weight 2</a:t>
            </a:r>
          </a:p>
        </p:txBody>
      </p:sp>
      <p:sp>
        <p:nvSpPr>
          <p:cNvPr id="34" name="TextBox 33">
            <a:extLst>
              <a:ext uri="{FF2B5EF4-FFF2-40B4-BE49-F238E27FC236}">
                <a16:creationId xmlns:a16="http://schemas.microsoft.com/office/drawing/2014/main" id="{0CEF5DA7-F14C-B346-BC94-C277746FB457}"/>
              </a:ext>
            </a:extLst>
          </p:cNvPr>
          <p:cNvSpPr txBox="1"/>
          <p:nvPr/>
        </p:nvSpPr>
        <p:spPr>
          <a:xfrm>
            <a:off x="3434587" y="4556779"/>
            <a:ext cx="259077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union(Ken, Santino)</a:t>
            </a:r>
          </a:p>
        </p:txBody>
      </p:sp>
      <p:sp>
        <p:nvSpPr>
          <p:cNvPr id="38" name="Google Shape;597;p43">
            <a:extLst>
              <a:ext uri="{FF2B5EF4-FFF2-40B4-BE49-F238E27FC236}">
                <a16:creationId xmlns:a16="http://schemas.microsoft.com/office/drawing/2014/main" id="{992700FB-FBEA-824C-A7CD-BBF8B19CAE2D}"/>
              </a:ext>
            </a:extLst>
          </p:cNvPr>
          <p:cNvSpPr/>
          <p:nvPr/>
        </p:nvSpPr>
        <p:spPr>
          <a:xfrm>
            <a:off x="10602117" y="5682806"/>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39" name="TextBox 38">
            <a:extLst>
              <a:ext uri="{FF2B5EF4-FFF2-40B4-BE49-F238E27FC236}">
                <a16:creationId xmlns:a16="http://schemas.microsoft.com/office/drawing/2014/main" id="{40E4B326-203A-7045-84C8-B9A16B695D1D}"/>
              </a:ext>
            </a:extLst>
          </p:cNvPr>
          <p:cNvSpPr txBox="1"/>
          <p:nvPr/>
        </p:nvSpPr>
        <p:spPr>
          <a:xfrm>
            <a:off x="10806219" y="5313474"/>
            <a:ext cx="991618" cy="369332"/>
          </a:xfrm>
          <a:prstGeom prst="rect">
            <a:avLst/>
          </a:prstGeom>
          <a:noFill/>
        </p:spPr>
        <p:txBody>
          <a:bodyPr wrap="none" rtlCol="0">
            <a:spAutoFit/>
          </a:bodyPr>
          <a:lstStyle/>
          <a:p>
            <a:r>
              <a:rPr lang="en-US" dirty="0"/>
              <a:t>weight 1</a:t>
            </a:r>
          </a:p>
        </p:txBody>
      </p:sp>
    </p:spTree>
    <p:extLst>
      <p:ext uri="{BB962C8B-B14F-4D97-AF65-F5344CB8AC3E}">
        <p14:creationId xmlns:p14="http://schemas.microsoft.com/office/powerpoint/2010/main" val="429655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9856-C8DC-D940-809D-8D593CBA8EFC}"/>
              </a:ext>
            </a:extLst>
          </p:cNvPr>
          <p:cNvSpPr>
            <a:spLocks noGrp="1"/>
          </p:cNvSpPr>
          <p:nvPr>
            <p:ph type="title"/>
          </p:nvPr>
        </p:nvSpPr>
        <p:spPr/>
        <p:txBody>
          <a:bodyPr/>
          <a:lstStyle/>
          <a:p>
            <a:r>
              <a:rPr lang="en-US" dirty="0"/>
              <a:t>Using Arrays: Union</a:t>
            </a:r>
          </a:p>
        </p:txBody>
      </p:sp>
      <p:sp>
        <p:nvSpPr>
          <p:cNvPr id="3" name="Content Placeholder 2">
            <a:extLst>
              <a:ext uri="{FF2B5EF4-FFF2-40B4-BE49-F238E27FC236}">
                <a16:creationId xmlns:a16="http://schemas.microsoft.com/office/drawing/2014/main" id="{D6B8781F-978F-FB44-8177-4B5C519A74F2}"/>
              </a:ext>
            </a:extLst>
          </p:cNvPr>
          <p:cNvSpPr>
            <a:spLocks noGrp="1"/>
          </p:cNvSpPr>
          <p:nvPr>
            <p:ph idx="1"/>
          </p:nvPr>
        </p:nvSpPr>
        <p:spPr>
          <a:xfrm>
            <a:off x="508347" y="1371600"/>
            <a:ext cx="5587653" cy="2661111"/>
          </a:xfrm>
        </p:spPr>
        <p:txBody>
          <a:bodyPr>
            <a:normAutofit/>
          </a:bodyPr>
          <a:lstStyle/>
          <a:p>
            <a:r>
              <a:rPr lang="en-US" dirty="0"/>
              <a:t>For </a:t>
            </a:r>
            <a:r>
              <a:rPr lang="en-US" dirty="0" err="1"/>
              <a:t>WeightedQuickUnion</a:t>
            </a:r>
            <a:r>
              <a:rPr lang="en-US" dirty="0"/>
              <a:t>, we need to store the number of nodes in each tree (the weight)</a:t>
            </a:r>
          </a:p>
          <a:p>
            <a:r>
              <a:rPr lang="en-US" dirty="0"/>
              <a:t>Instead of just storing -1 to indicate a root, we can store -1 * weight!</a:t>
            </a:r>
          </a:p>
        </p:txBody>
      </p:sp>
      <p:graphicFrame>
        <p:nvGraphicFramePr>
          <p:cNvPr id="4" name="Table 17">
            <a:extLst>
              <a:ext uri="{FF2B5EF4-FFF2-40B4-BE49-F238E27FC236}">
                <a16:creationId xmlns:a16="http://schemas.microsoft.com/office/drawing/2014/main" id="{B9A3E4BC-3C61-6546-805A-DE0B4EB44A65}"/>
              </a:ext>
            </a:extLst>
          </p:cNvPr>
          <p:cNvGraphicFramePr>
            <a:graphicFrameLocks noGrp="1"/>
          </p:cNvGraphicFramePr>
          <p:nvPr/>
        </p:nvGraphicFramePr>
        <p:xfrm>
          <a:off x="729293" y="5337424"/>
          <a:ext cx="8128001" cy="111252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821655588"/>
                    </a:ext>
                  </a:extLst>
                </a:gridCol>
                <a:gridCol w="1161143">
                  <a:extLst>
                    <a:ext uri="{9D8B030D-6E8A-4147-A177-3AD203B41FA5}">
                      <a16:colId xmlns:a16="http://schemas.microsoft.com/office/drawing/2014/main" val="326694006"/>
                    </a:ext>
                  </a:extLst>
                </a:gridCol>
                <a:gridCol w="1161143">
                  <a:extLst>
                    <a:ext uri="{9D8B030D-6E8A-4147-A177-3AD203B41FA5}">
                      <a16:colId xmlns:a16="http://schemas.microsoft.com/office/drawing/2014/main" val="48624225"/>
                    </a:ext>
                  </a:extLst>
                </a:gridCol>
                <a:gridCol w="1161143">
                  <a:extLst>
                    <a:ext uri="{9D8B030D-6E8A-4147-A177-3AD203B41FA5}">
                      <a16:colId xmlns:a16="http://schemas.microsoft.com/office/drawing/2014/main" val="2272259693"/>
                    </a:ext>
                  </a:extLst>
                </a:gridCol>
                <a:gridCol w="1161143">
                  <a:extLst>
                    <a:ext uri="{9D8B030D-6E8A-4147-A177-3AD203B41FA5}">
                      <a16:colId xmlns:a16="http://schemas.microsoft.com/office/drawing/2014/main" val="3971990745"/>
                    </a:ext>
                  </a:extLst>
                </a:gridCol>
                <a:gridCol w="1161143">
                  <a:extLst>
                    <a:ext uri="{9D8B030D-6E8A-4147-A177-3AD203B41FA5}">
                      <a16:colId xmlns:a16="http://schemas.microsoft.com/office/drawing/2014/main" val="1427706047"/>
                    </a:ext>
                  </a:extLst>
                </a:gridCol>
                <a:gridCol w="1161143">
                  <a:extLst>
                    <a:ext uri="{9D8B030D-6E8A-4147-A177-3AD203B41FA5}">
                      <a16:colId xmlns:a16="http://schemas.microsoft.com/office/drawing/2014/main" val="237082342"/>
                    </a:ext>
                  </a:extLst>
                </a:gridCol>
              </a:tblGrid>
              <a:tr h="370840">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600" b="1" kern="1200" dirty="0">
                          <a:solidFill>
                            <a:schemeClr val="tx2">
                              <a:lumMod val="60000"/>
                              <a:lumOff val="40000"/>
                            </a:schemeClr>
                          </a:solidFill>
                          <a:latin typeface="Consolas" panose="020B0609020204030204" pitchFamily="49" charset="0"/>
                          <a:ea typeface="+mn-ea"/>
                          <a:cs typeface="Consolas" panose="020B0609020204030204" pitchFamily="49" charset="0"/>
                        </a:rPr>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370992"/>
                  </a:ext>
                </a:extLst>
              </a:tr>
              <a:tr h="370840">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800" kern="1200" dirty="0">
                          <a:solidFill>
                            <a:schemeClr val="tx1"/>
                          </a:solidFill>
                          <a:latin typeface="Consolas" panose="020B0609020204030204" pitchFamily="49" charset="0"/>
                          <a:ea typeface="+mn-ea"/>
                          <a:cs typeface="Consolas" panose="020B0609020204030204"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3544915"/>
                  </a:ext>
                </a:extLst>
              </a:tr>
              <a:tr h="370840">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Joyce</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Sam</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Aileen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Alex</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Paul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Santino</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i="1" dirty="0">
                          <a:solidFill>
                            <a:schemeClr val="tx2">
                              <a:lumMod val="60000"/>
                              <a:lumOff val="40000"/>
                            </a:schemeClr>
                          </a:solidFill>
                          <a:latin typeface="Consolas" panose="020B0609020204030204" pitchFamily="49" charset="0"/>
                          <a:cs typeface="Consolas" panose="020B0609020204030204" pitchFamily="49" charset="0"/>
                        </a:rPr>
                        <a:t>Ken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9224333"/>
                  </a:ext>
                </a:extLst>
              </a:tr>
            </a:tbl>
          </a:graphicData>
        </a:graphic>
      </p:graphicFrame>
      <p:sp>
        <p:nvSpPr>
          <p:cNvPr id="28" name="Content Placeholder 2">
            <a:extLst>
              <a:ext uri="{FF2B5EF4-FFF2-40B4-BE49-F238E27FC236}">
                <a16:creationId xmlns:a16="http://schemas.microsoft.com/office/drawing/2014/main" id="{92DE192E-69A8-7C46-9454-57971F4E18AE}"/>
              </a:ext>
            </a:extLst>
          </p:cNvPr>
          <p:cNvSpPr txBox="1">
            <a:spLocks/>
          </p:cNvSpPr>
          <p:nvPr/>
        </p:nvSpPr>
        <p:spPr bwMode="auto">
          <a:xfrm>
            <a:off x="6289928" y="519555"/>
            <a:ext cx="5498926" cy="2223604"/>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867" b="1" dirty="0">
                <a:latin typeface="Consolas" panose="020B0609020204030204" pitchFamily="49" charset="0"/>
                <a:cs typeface="Consolas" panose="020B0609020204030204" pitchFamily="49" charset="0"/>
              </a:rPr>
              <a:t>union</a:t>
            </a:r>
            <a:r>
              <a:rPr lang="en-US" sz="1867" dirty="0">
                <a:latin typeface="Consolas" panose="020B0609020204030204" pitchFamily="49" charset="0"/>
                <a:cs typeface="Consolas" panose="020B0609020204030204" pitchFamily="49" charset="0"/>
              </a:rPr>
              <a:t>(A, B):</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(A)</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(B)</a:t>
            </a:r>
          </a:p>
          <a:p>
            <a:pPr marL="0" indent="0">
              <a:buNone/>
            </a:pPr>
            <a:r>
              <a:rPr lang="en-US" sz="1867" dirty="0">
                <a:latin typeface="Consolas" panose="020B0609020204030204" pitchFamily="49" charset="0"/>
                <a:cs typeface="Consolas" panose="020B0609020204030204" pitchFamily="49" charset="0"/>
              </a:rPr>
              <a:t>  use -1 * array[</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and -1 * </a:t>
            </a:r>
          </a:p>
          <a:p>
            <a:pPr marL="0" indent="0">
              <a:buNone/>
            </a:pPr>
            <a:r>
              <a:rPr lang="en-US" sz="1867" dirty="0">
                <a:latin typeface="Consolas" panose="020B0609020204030204" pitchFamily="49" charset="0"/>
                <a:cs typeface="Consolas" panose="020B0609020204030204" pitchFamily="49" charset="0"/>
              </a:rPr>
              <a:t>	array[</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to determine weights</a:t>
            </a:r>
          </a:p>
          <a:p>
            <a:pPr marL="0" indent="0">
              <a:buNone/>
            </a:pPr>
            <a:r>
              <a:rPr lang="en-US" sz="1867" dirty="0">
                <a:latin typeface="Consolas" panose="020B0609020204030204" pitchFamily="49" charset="0"/>
                <a:cs typeface="Consolas" panose="020B0609020204030204" pitchFamily="49" charset="0"/>
              </a:rPr>
              <a:t>  put lighter root under heavier root</a:t>
            </a:r>
          </a:p>
        </p:txBody>
      </p:sp>
      <p:cxnSp>
        <p:nvCxnSpPr>
          <p:cNvPr id="23" name="Straight Arrow Connector 22">
            <a:extLst>
              <a:ext uri="{FF2B5EF4-FFF2-40B4-BE49-F238E27FC236}">
                <a16:creationId xmlns:a16="http://schemas.microsoft.com/office/drawing/2014/main" id="{33C928BC-4547-6847-B388-E5D4440B71BE}"/>
              </a:ext>
            </a:extLst>
          </p:cNvPr>
          <p:cNvCxnSpPr>
            <a:cxnSpLocks/>
            <a:stCxn id="39" idx="0"/>
            <a:endCxn id="43" idx="2"/>
          </p:cNvCxnSpPr>
          <p:nvPr/>
        </p:nvCxnSpPr>
        <p:spPr>
          <a:xfrm flipH="1" flipV="1">
            <a:off x="9137769" y="3974342"/>
            <a:ext cx="1475502" cy="26050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09AE67B-2CE3-C642-9DA9-C8BB9645B608}"/>
              </a:ext>
            </a:extLst>
          </p:cNvPr>
          <p:cNvGrpSpPr/>
          <p:nvPr/>
        </p:nvGrpSpPr>
        <p:grpSpPr>
          <a:xfrm>
            <a:off x="1007721" y="5709018"/>
            <a:ext cx="515586" cy="369332"/>
            <a:chOff x="4545527" y="4380864"/>
            <a:chExt cx="515586" cy="369332"/>
          </a:xfrm>
        </p:grpSpPr>
        <p:sp>
          <p:nvSpPr>
            <p:cNvPr id="32" name="Rectangle 31">
              <a:extLst>
                <a:ext uri="{FF2B5EF4-FFF2-40B4-BE49-F238E27FC236}">
                  <a16:creationId xmlns:a16="http://schemas.microsoft.com/office/drawing/2014/main" id="{70E962C6-211C-8744-9CB2-C6B86E5591A2}"/>
                </a:ext>
              </a:extLst>
            </p:cNvPr>
            <p:cNvSpPr/>
            <p:nvPr/>
          </p:nvSpPr>
          <p:spPr>
            <a:xfrm>
              <a:off x="4545527" y="4463500"/>
              <a:ext cx="455560" cy="25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sp>
          <p:nvSpPr>
            <p:cNvPr id="33" name="TextBox 32">
              <a:extLst>
                <a:ext uri="{FF2B5EF4-FFF2-40B4-BE49-F238E27FC236}">
                  <a16:creationId xmlns:a16="http://schemas.microsoft.com/office/drawing/2014/main" id="{3FA4C456-E14A-BC46-9278-F034854AEEAC}"/>
                </a:ext>
              </a:extLst>
            </p:cNvPr>
            <p:cNvSpPr txBox="1"/>
            <p:nvPr/>
          </p:nvSpPr>
          <p:spPr>
            <a:xfrm>
              <a:off x="4623173" y="4380864"/>
              <a:ext cx="437940" cy="369332"/>
            </a:xfrm>
            <a:prstGeom prst="rect">
              <a:avLst/>
            </a:prstGeom>
            <a:noFill/>
          </p:spPr>
          <p:txBody>
            <a:bodyPr wrap="none" rtlCol="0">
              <a:spAutoFit/>
            </a:bodyPr>
            <a:lstStyle/>
            <a:p>
              <a:r>
                <a:rPr lang="en-US" b="1" dirty="0">
                  <a:solidFill>
                    <a:schemeClr val="accent5"/>
                  </a:solidFill>
                  <a:latin typeface="Consolas" panose="020B0609020204030204" pitchFamily="49" charset="0"/>
                  <a:cs typeface="Consolas" panose="020B0609020204030204" pitchFamily="49" charset="0"/>
                </a:rPr>
                <a:t>-6</a:t>
              </a:r>
            </a:p>
          </p:txBody>
        </p:sp>
      </p:grpSp>
      <p:grpSp>
        <p:nvGrpSpPr>
          <p:cNvPr id="35" name="Group 34">
            <a:extLst>
              <a:ext uri="{FF2B5EF4-FFF2-40B4-BE49-F238E27FC236}">
                <a16:creationId xmlns:a16="http://schemas.microsoft.com/office/drawing/2014/main" id="{93C0DDA6-2AA8-274C-BE94-52C010E3BAC0}"/>
              </a:ext>
            </a:extLst>
          </p:cNvPr>
          <p:cNvGrpSpPr/>
          <p:nvPr/>
        </p:nvGrpSpPr>
        <p:grpSpPr>
          <a:xfrm>
            <a:off x="3394586" y="5732312"/>
            <a:ext cx="455560" cy="369332"/>
            <a:chOff x="4545527" y="4380864"/>
            <a:chExt cx="455560" cy="369332"/>
          </a:xfrm>
        </p:grpSpPr>
        <p:sp>
          <p:nvSpPr>
            <p:cNvPr id="36" name="Rectangle 35">
              <a:extLst>
                <a:ext uri="{FF2B5EF4-FFF2-40B4-BE49-F238E27FC236}">
                  <a16:creationId xmlns:a16="http://schemas.microsoft.com/office/drawing/2014/main" id="{B59C5F29-F291-4A4A-A610-B9F7E99D3ED6}"/>
                </a:ext>
              </a:extLst>
            </p:cNvPr>
            <p:cNvSpPr/>
            <p:nvPr/>
          </p:nvSpPr>
          <p:spPr>
            <a:xfrm>
              <a:off x="4545527" y="4463500"/>
              <a:ext cx="455560" cy="25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5"/>
                </a:solidFill>
              </a:endParaRPr>
            </a:p>
          </p:txBody>
        </p:sp>
        <p:sp>
          <p:nvSpPr>
            <p:cNvPr id="37" name="TextBox 36">
              <a:extLst>
                <a:ext uri="{FF2B5EF4-FFF2-40B4-BE49-F238E27FC236}">
                  <a16:creationId xmlns:a16="http://schemas.microsoft.com/office/drawing/2014/main" id="{6C59AE49-F1C6-F94F-BE08-2CA86E0B1170}"/>
                </a:ext>
              </a:extLst>
            </p:cNvPr>
            <p:cNvSpPr txBox="1"/>
            <p:nvPr/>
          </p:nvSpPr>
          <p:spPr>
            <a:xfrm>
              <a:off x="4623173" y="4380864"/>
              <a:ext cx="311304" cy="369332"/>
            </a:xfrm>
            <a:prstGeom prst="rect">
              <a:avLst/>
            </a:prstGeom>
            <a:noFill/>
          </p:spPr>
          <p:txBody>
            <a:bodyPr wrap="none" rtlCol="0">
              <a:spAutoFit/>
            </a:bodyPr>
            <a:lstStyle/>
            <a:p>
              <a:r>
                <a:rPr lang="en-US" b="1" dirty="0">
                  <a:solidFill>
                    <a:schemeClr val="accent5"/>
                  </a:solidFill>
                  <a:latin typeface="Consolas" panose="020B0609020204030204" pitchFamily="49" charset="0"/>
                  <a:cs typeface="Consolas" panose="020B0609020204030204" pitchFamily="49" charset="0"/>
                </a:rPr>
                <a:t>0</a:t>
              </a:r>
            </a:p>
          </p:txBody>
        </p:sp>
      </p:grpSp>
      <p:grpSp>
        <p:nvGrpSpPr>
          <p:cNvPr id="38" name="Group 37">
            <a:extLst>
              <a:ext uri="{FF2B5EF4-FFF2-40B4-BE49-F238E27FC236}">
                <a16:creationId xmlns:a16="http://schemas.microsoft.com/office/drawing/2014/main" id="{B74C0A20-079A-0745-BB6E-C1F0AF4CC5FF}"/>
              </a:ext>
            </a:extLst>
          </p:cNvPr>
          <p:cNvGrpSpPr/>
          <p:nvPr/>
        </p:nvGrpSpPr>
        <p:grpSpPr>
          <a:xfrm>
            <a:off x="10072975" y="4234845"/>
            <a:ext cx="1374117" cy="966589"/>
            <a:chOff x="5612392" y="2095307"/>
            <a:chExt cx="1030587" cy="724942"/>
          </a:xfrm>
        </p:grpSpPr>
        <p:sp>
          <p:nvSpPr>
            <p:cNvPr id="39" name="Google Shape;597;p43">
              <a:extLst>
                <a:ext uri="{FF2B5EF4-FFF2-40B4-BE49-F238E27FC236}">
                  <a16:creationId xmlns:a16="http://schemas.microsoft.com/office/drawing/2014/main" id="{EE573E3B-5862-1F4E-847A-C1E4A4935A8F}"/>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(2)</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40" name="Google Shape;601;p43">
              <a:extLst>
                <a:ext uri="{FF2B5EF4-FFF2-40B4-BE49-F238E27FC236}">
                  <a16:creationId xmlns:a16="http://schemas.microsoft.com/office/drawing/2014/main" id="{6B20CCD2-7C82-3142-9783-ACE741A2AA73}"/>
                </a:ext>
              </a:extLst>
            </p:cNvPr>
            <p:cNvCxnSpPr>
              <a:cxnSpLocks/>
              <a:stCxn id="41" idx="0"/>
              <a:endCxn id="39"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41" name="Google Shape;597;p43">
              <a:extLst>
                <a:ext uri="{FF2B5EF4-FFF2-40B4-BE49-F238E27FC236}">
                  <a16:creationId xmlns:a16="http://schemas.microsoft.com/office/drawing/2014/main" id="{BEC61D47-13C1-2242-891F-25306FD7C136}"/>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grpSp>
        <p:nvGrpSpPr>
          <p:cNvPr id="42" name="Group 41">
            <a:extLst>
              <a:ext uri="{FF2B5EF4-FFF2-40B4-BE49-F238E27FC236}">
                <a16:creationId xmlns:a16="http://schemas.microsoft.com/office/drawing/2014/main" id="{6565B03F-0524-BC41-9AF9-F4BE2236C33C}"/>
              </a:ext>
            </a:extLst>
          </p:cNvPr>
          <p:cNvGrpSpPr/>
          <p:nvPr/>
        </p:nvGrpSpPr>
        <p:grpSpPr>
          <a:xfrm>
            <a:off x="8109801" y="3618842"/>
            <a:ext cx="1727191" cy="1616964"/>
            <a:chOff x="3137169" y="1236143"/>
            <a:chExt cx="1295393" cy="1212723"/>
          </a:xfrm>
        </p:grpSpPr>
        <p:sp>
          <p:nvSpPr>
            <p:cNvPr id="43" name="Google Shape;597;p43">
              <a:extLst>
                <a:ext uri="{FF2B5EF4-FFF2-40B4-BE49-F238E27FC236}">
                  <a16:creationId xmlns:a16="http://schemas.microsoft.com/office/drawing/2014/main" id="{88DDE0D0-7F6F-AE49-AB5A-2F9983D0EA64}"/>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Joyce (0)</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44" name="Google Shape;600;p43">
              <a:extLst>
                <a:ext uri="{FF2B5EF4-FFF2-40B4-BE49-F238E27FC236}">
                  <a16:creationId xmlns:a16="http://schemas.microsoft.com/office/drawing/2014/main" id="{135F75A1-500A-4C44-9B0C-0B617B256240}"/>
                </a:ext>
              </a:extLst>
            </p:cNvPr>
            <p:cNvCxnSpPr>
              <a:cxnSpLocks/>
              <a:stCxn id="48" idx="0"/>
              <a:endCxn id="43"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45" name="Google Shape;601;p43">
              <a:extLst>
                <a:ext uri="{FF2B5EF4-FFF2-40B4-BE49-F238E27FC236}">
                  <a16:creationId xmlns:a16="http://schemas.microsoft.com/office/drawing/2014/main" id="{139FB34A-5F56-7A4F-9A21-9DDC822A7826}"/>
                </a:ext>
              </a:extLst>
            </p:cNvPr>
            <p:cNvCxnSpPr>
              <a:cxnSpLocks/>
              <a:stCxn id="47" idx="0"/>
              <a:endCxn id="43"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46" name="Google Shape;614;p43">
              <a:extLst>
                <a:ext uri="{FF2B5EF4-FFF2-40B4-BE49-F238E27FC236}">
                  <a16:creationId xmlns:a16="http://schemas.microsoft.com/office/drawing/2014/main" id="{DB12BA2C-4EEE-FB41-B0D7-9C55A7AC7138}"/>
                </a:ext>
              </a:extLst>
            </p:cNvPr>
            <p:cNvCxnSpPr>
              <a:cxnSpLocks/>
              <a:stCxn id="49" idx="0"/>
              <a:endCxn id="47"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47" name="Google Shape;597;p43">
              <a:extLst>
                <a:ext uri="{FF2B5EF4-FFF2-40B4-BE49-F238E27FC236}">
                  <a16:creationId xmlns:a16="http://schemas.microsoft.com/office/drawing/2014/main" id="{C94CE6ED-288C-E04C-BBC4-1FB9BA036332}"/>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Ken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48" name="Google Shape;597;p43">
              <a:extLst>
                <a:ext uri="{FF2B5EF4-FFF2-40B4-BE49-F238E27FC236}">
                  <a16:creationId xmlns:a16="http://schemas.microsoft.com/office/drawing/2014/main" id="{311857C0-ECC3-744F-8322-F0D6069D347A}"/>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49" name="Google Shape;597;p43">
              <a:extLst>
                <a:ext uri="{FF2B5EF4-FFF2-40B4-BE49-F238E27FC236}">
                  <a16:creationId xmlns:a16="http://schemas.microsoft.com/office/drawing/2014/main" id="{A9E9A2C9-CB43-F24F-BF63-2A3CDEBC644C}"/>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Alex</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50" name="TextBox 49">
            <a:extLst>
              <a:ext uri="{FF2B5EF4-FFF2-40B4-BE49-F238E27FC236}">
                <a16:creationId xmlns:a16="http://schemas.microsoft.com/office/drawing/2014/main" id="{6056126B-BAF4-B44E-A3C0-23ACFAD38A7B}"/>
              </a:ext>
            </a:extLst>
          </p:cNvPr>
          <p:cNvSpPr txBox="1"/>
          <p:nvPr/>
        </p:nvSpPr>
        <p:spPr>
          <a:xfrm>
            <a:off x="8597473" y="3258534"/>
            <a:ext cx="991618" cy="369332"/>
          </a:xfrm>
          <a:prstGeom prst="rect">
            <a:avLst/>
          </a:prstGeom>
          <a:noFill/>
        </p:spPr>
        <p:txBody>
          <a:bodyPr wrap="none" rtlCol="0">
            <a:spAutoFit/>
          </a:bodyPr>
          <a:lstStyle/>
          <a:p>
            <a:r>
              <a:rPr lang="en-US" dirty="0"/>
              <a:t>weight 6</a:t>
            </a:r>
          </a:p>
        </p:txBody>
      </p:sp>
      <p:sp>
        <p:nvSpPr>
          <p:cNvPr id="52" name="Google Shape;597;p43">
            <a:extLst>
              <a:ext uri="{FF2B5EF4-FFF2-40B4-BE49-F238E27FC236}">
                <a16:creationId xmlns:a16="http://schemas.microsoft.com/office/drawing/2014/main" id="{C479F4D5-ABD8-054E-9057-D3546478417D}"/>
              </a:ext>
            </a:extLst>
          </p:cNvPr>
          <p:cNvSpPr/>
          <p:nvPr/>
        </p:nvSpPr>
        <p:spPr>
          <a:xfrm>
            <a:off x="10602117" y="5682806"/>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(4)</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53" name="TextBox 52">
            <a:extLst>
              <a:ext uri="{FF2B5EF4-FFF2-40B4-BE49-F238E27FC236}">
                <a16:creationId xmlns:a16="http://schemas.microsoft.com/office/drawing/2014/main" id="{E84D6A29-B9CD-3D49-BCCD-9AA81CE1764D}"/>
              </a:ext>
            </a:extLst>
          </p:cNvPr>
          <p:cNvSpPr txBox="1"/>
          <p:nvPr/>
        </p:nvSpPr>
        <p:spPr>
          <a:xfrm>
            <a:off x="10806219" y="5313474"/>
            <a:ext cx="991618" cy="369332"/>
          </a:xfrm>
          <a:prstGeom prst="rect">
            <a:avLst/>
          </a:prstGeom>
          <a:noFill/>
        </p:spPr>
        <p:txBody>
          <a:bodyPr wrap="none" rtlCol="0">
            <a:spAutoFit/>
          </a:bodyPr>
          <a:lstStyle/>
          <a:p>
            <a:r>
              <a:rPr lang="en-US" dirty="0"/>
              <a:t>weight 1</a:t>
            </a:r>
          </a:p>
        </p:txBody>
      </p:sp>
      <p:sp>
        <p:nvSpPr>
          <p:cNvPr id="26" name="Google Shape;597;p43">
            <a:extLst>
              <a:ext uri="{FF2B5EF4-FFF2-40B4-BE49-F238E27FC236}">
                <a16:creationId xmlns:a16="http://schemas.microsoft.com/office/drawing/2014/main" id="{271AE4D0-4293-0B43-9E7C-009D2DB9B716}"/>
              </a:ext>
            </a:extLst>
          </p:cNvPr>
          <p:cNvSpPr/>
          <p:nvPr/>
        </p:nvSpPr>
        <p:spPr>
          <a:xfrm>
            <a:off x="10143714" y="4274922"/>
            <a:ext cx="939111" cy="305471"/>
          </a:xfrm>
          <a:prstGeom prst="rect">
            <a:avLst/>
          </a:prstGeom>
          <a:solidFill>
            <a:schemeClr val="accent1">
              <a:lumMod val="20000"/>
              <a:lumOff val="80000"/>
            </a:schemeClr>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54" name="TextBox 53">
            <a:extLst>
              <a:ext uri="{FF2B5EF4-FFF2-40B4-BE49-F238E27FC236}">
                <a16:creationId xmlns:a16="http://schemas.microsoft.com/office/drawing/2014/main" id="{B4730088-9546-534C-9601-543A17FBED12}"/>
              </a:ext>
            </a:extLst>
          </p:cNvPr>
          <p:cNvSpPr txBox="1"/>
          <p:nvPr/>
        </p:nvSpPr>
        <p:spPr>
          <a:xfrm>
            <a:off x="3434587" y="4556779"/>
            <a:ext cx="259077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union(Ken, Santino)</a:t>
            </a:r>
          </a:p>
        </p:txBody>
      </p:sp>
    </p:spTree>
    <p:extLst>
      <p:ext uri="{BB962C8B-B14F-4D97-AF65-F5344CB8AC3E}">
        <p14:creationId xmlns:p14="http://schemas.microsoft.com/office/powerpoint/2010/main" val="410400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D44F-FE12-6B42-AF1F-154B703DB159}"/>
              </a:ext>
            </a:extLst>
          </p:cNvPr>
          <p:cNvSpPr>
            <a:spLocks noGrp="1"/>
          </p:cNvSpPr>
          <p:nvPr>
            <p:ph type="title"/>
          </p:nvPr>
        </p:nvSpPr>
        <p:spPr/>
        <p:txBody>
          <a:bodyPr/>
          <a:lstStyle/>
          <a:p>
            <a:r>
              <a:rPr lang="en-US" dirty="0"/>
              <a:t>Using Arrays for WQU+PC</a:t>
            </a:r>
          </a:p>
        </p:txBody>
      </p:sp>
      <p:sp>
        <p:nvSpPr>
          <p:cNvPr id="3" name="Content Placeholder 2">
            <a:extLst>
              <a:ext uri="{FF2B5EF4-FFF2-40B4-BE49-F238E27FC236}">
                <a16:creationId xmlns:a16="http://schemas.microsoft.com/office/drawing/2014/main" id="{2E5064BC-ADF6-2747-8DFD-414A00E963D1}"/>
              </a:ext>
            </a:extLst>
          </p:cNvPr>
          <p:cNvSpPr>
            <a:spLocks noGrp="1"/>
          </p:cNvSpPr>
          <p:nvPr>
            <p:ph idx="1"/>
          </p:nvPr>
        </p:nvSpPr>
        <p:spPr/>
        <p:txBody>
          <a:bodyPr/>
          <a:lstStyle/>
          <a:p>
            <a:r>
              <a:rPr lang="en-US" dirty="0"/>
              <a:t>Same asymptotic runtime as using tree nodes, but check out all these other benefits:</a:t>
            </a:r>
          </a:p>
          <a:p>
            <a:pPr lvl="1"/>
            <a:r>
              <a:rPr lang="en-US" dirty="0"/>
              <a:t>More compact in memory</a:t>
            </a:r>
          </a:p>
          <a:p>
            <a:pPr lvl="1"/>
            <a:r>
              <a:rPr lang="en-US" dirty="0"/>
              <a:t>Better spatial locality, leading to better constant factors from cache usage</a:t>
            </a:r>
          </a:p>
          <a:p>
            <a:pPr lvl="1"/>
            <a:r>
              <a:rPr lang="en-US" dirty="0"/>
              <a:t>Simplify the implementation!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DE160A5-56B9-4042-AEA2-E31A00F45204}"/>
                  </a:ext>
                </a:extLst>
              </p:cNvPr>
              <p:cNvGraphicFramePr>
                <a:graphicFrameLocks noGrp="1"/>
              </p:cNvGraphicFramePr>
              <p:nvPr/>
            </p:nvGraphicFramePr>
            <p:xfrm>
              <a:off x="175098" y="4259663"/>
              <a:ext cx="11809376" cy="1917300"/>
            </p:xfrm>
            <a:graphic>
              <a:graphicData uri="http://schemas.openxmlformats.org/drawingml/2006/table">
                <a:tbl>
                  <a:tblPr firstRow="1" bandRow="1">
                    <a:tableStyleId>{5C22544A-7EE6-4342-B048-85BDC9FD1C3A}</a:tableStyleId>
                  </a:tblPr>
                  <a:tblGrid>
                    <a:gridCol w="1848255">
                      <a:extLst>
                        <a:ext uri="{9D8B030D-6E8A-4147-A177-3AD203B41FA5}">
                          <a16:colId xmlns:a16="http://schemas.microsoft.com/office/drawing/2014/main" val="3828787023"/>
                        </a:ext>
                      </a:extLst>
                    </a:gridCol>
                    <a:gridCol w="1063726">
                      <a:extLst>
                        <a:ext uri="{9D8B030D-6E8A-4147-A177-3AD203B41FA5}">
                          <a16:colId xmlns:a16="http://schemas.microsoft.com/office/drawing/2014/main" val="482958947"/>
                        </a:ext>
                      </a:extLst>
                    </a:gridCol>
                    <a:gridCol w="1373798">
                      <a:extLst>
                        <a:ext uri="{9D8B030D-6E8A-4147-A177-3AD203B41FA5}">
                          <a16:colId xmlns:a16="http://schemas.microsoft.com/office/drawing/2014/main" val="3838617935"/>
                        </a:ext>
                      </a:extLst>
                    </a:gridCol>
                    <a:gridCol w="1385540">
                      <a:extLst>
                        <a:ext uri="{9D8B030D-6E8A-4147-A177-3AD203B41FA5}">
                          <a16:colId xmlns:a16="http://schemas.microsoft.com/office/drawing/2014/main" val="1443450752"/>
                        </a:ext>
                      </a:extLst>
                    </a:gridCol>
                    <a:gridCol w="2046019">
                      <a:extLst>
                        <a:ext uri="{9D8B030D-6E8A-4147-A177-3AD203B41FA5}">
                          <a16:colId xmlns:a16="http://schemas.microsoft.com/office/drawing/2014/main" val="4159570631"/>
                        </a:ext>
                      </a:extLst>
                    </a:gridCol>
                    <a:gridCol w="2204875">
                      <a:extLst>
                        <a:ext uri="{9D8B030D-6E8A-4147-A177-3AD203B41FA5}">
                          <a16:colId xmlns:a16="http://schemas.microsoft.com/office/drawing/2014/main" val="1509092"/>
                        </a:ext>
                      </a:extLst>
                    </a:gridCol>
                    <a:gridCol w="1887163">
                      <a:extLst>
                        <a:ext uri="{9D8B030D-6E8A-4147-A177-3AD203B41FA5}">
                          <a16:colId xmlns:a16="http://schemas.microsoft.com/office/drawing/2014/main" val="1606541263"/>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tc>
                      <a:txBody>
                        <a:bodyPr/>
                        <a:lstStyle/>
                        <a:p>
                          <a:pPr algn="ctr"/>
                          <a:r>
                            <a:rPr lang="en-US" sz="1400" dirty="0" err="1"/>
                            <a:t>ArrayWQU+PC</a:t>
                          </a:r>
                          <a:endParaRPr lang="en-US" sz="1400" dirty="0"/>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51894081"/>
                      </a:ext>
                    </a:extLst>
                  </a:tr>
                  <a:tr h="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1</m:t>
                                </m:r>
                                <m:r>
                                  <a:rPr lang="en-US" sz="1600" i="1" dirty="0" smtClean="0">
                                    <a:latin typeface="Cambria Math" panose="02040503050406030204" pitchFamily="18" charset="0"/>
                                  </a:rPr>
                                  <m:t>)</m:t>
                                </m:r>
                              </m:oMath>
                            </m:oMathPara>
                          </a14:m>
                          <a:endParaRPr lang="en-US" sz="1600" dirty="0"/>
                        </a:p>
                      </a:txBody>
                      <a:tcPr anchor="ct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b="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log</m:t>
                                    </m:r>
                                  </m:fName>
                                  <m:e>
                                    <m:r>
                                      <a:rPr lang="en-US" sz="1600" b="0" i="1" dirty="0" smtClean="0">
                                        <a:latin typeface="Cambria Math" panose="02040503050406030204" pitchFamily="18" charset="0"/>
                                      </a:rPr>
                                      <m:t>𝑛</m:t>
                                    </m:r>
                                  </m:e>
                                </m:func>
                                <m:r>
                                  <a:rPr lang="en-US" sz="1600" i="1" dirty="0"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𝑂</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381907067"/>
                      </a:ext>
                    </a:extLst>
                  </a:tr>
                </a:tbl>
              </a:graphicData>
            </a:graphic>
          </p:graphicFrame>
        </mc:Choice>
        <mc:Fallback xmlns="">
          <p:graphicFrame>
            <p:nvGraphicFramePr>
              <p:cNvPr id="4" name="Table 3">
                <a:extLst>
                  <a:ext uri="{FF2B5EF4-FFF2-40B4-BE49-F238E27FC236}">
                    <a16:creationId xmlns:a16="http://schemas.microsoft.com/office/drawing/2014/main" id="{8DE160A5-56B9-4042-AEA2-E31A00F45204}"/>
                  </a:ext>
                </a:extLst>
              </p:cNvPr>
              <p:cNvGraphicFramePr>
                <a:graphicFrameLocks noGrp="1"/>
              </p:cNvGraphicFramePr>
              <p:nvPr>
                <p:extLst>
                  <p:ext uri="{D42A27DB-BD31-4B8C-83A1-F6EECF244321}">
                    <p14:modId xmlns:p14="http://schemas.microsoft.com/office/powerpoint/2010/main" val="2997836953"/>
                  </p:ext>
                </p:extLst>
              </p:nvPr>
            </p:nvGraphicFramePr>
            <p:xfrm>
              <a:off x="175098" y="4259663"/>
              <a:ext cx="11809376" cy="1917300"/>
            </p:xfrm>
            <a:graphic>
              <a:graphicData uri="http://schemas.openxmlformats.org/drawingml/2006/table">
                <a:tbl>
                  <a:tblPr firstRow="1" bandRow="1">
                    <a:tableStyleId>{5C22544A-7EE6-4342-B048-85BDC9FD1C3A}</a:tableStyleId>
                  </a:tblPr>
                  <a:tblGrid>
                    <a:gridCol w="1848255">
                      <a:extLst>
                        <a:ext uri="{9D8B030D-6E8A-4147-A177-3AD203B41FA5}">
                          <a16:colId xmlns:a16="http://schemas.microsoft.com/office/drawing/2014/main" val="3828787023"/>
                        </a:ext>
                      </a:extLst>
                    </a:gridCol>
                    <a:gridCol w="1063726">
                      <a:extLst>
                        <a:ext uri="{9D8B030D-6E8A-4147-A177-3AD203B41FA5}">
                          <a16:colId xmlns:a16="http://schemas.microsoft.com/office/drawing/2014/main" val="482958947"/>
                        </a:ext>
                      </a:extLst>
                    </a:gridCol>
                    <a:gridCol w="1373798">
                      <a:extLst>
                        <a:ext uri="{9D8B030D-6E8A-4147-A177-3AD203B41FA5}">
                          <a16:colId xmlns:a16="http://schemas.microsoft.com/office/drawing/2014/main" val="3838617935"/>
                        </a:ext>
                      </a:extLst>
                    </a:gridCol>
                    <a:gridCol w="1385540">
                      <a:extLst>
                        <a:ext uri="{9D8B030D-6E8A-4147-A177-3AD203B41FA5}">
                          <a16:colId xmlns:a16="http://schemas.microsoft.com/office/drawing/2014/main" val="1443450752"/>
                        </a:ext>
                      </a:extLst>
                    </a:gridCol>
                    <a:gridCol w="2046019">
                      <a:extLst>
                        <a:ext uri="{9D8B030D-6E8A-4147-A177-3AD203B41FA5}">
                          <a16:colId xmlns:a16="http://schemas.microsoft.com/office/drawing/2014/main" val="4159570631"/>
                        </a:ext>
                      </a:extLst>
                    </a:gridCol>
                    <a:gridCol w="2204875">
                      <a:extLst>
                        <a:ext uri="{9D8B030D-6E8A-4147-A177-3AD203B41FA5}">
                          <a16:colId xmlns:a16="http://schemas.microsoft.com/office/drawing/2014/main" val="1509092"/>
                        </a:ext>
                      </a:extLst>
                    </a:gridCol>
                    <a:gridCol w="1887163">
                      <a:extLst>
                        <a:ext uri="{9D8B030D-6E8A-4147-A177-3AD203B41FA5}">
                          <a16:colId xmlns:a16="http://schemas.microsoft.com/office/drawing/2014/main" val="1606541263"/>
                        </a:ext>
                      </a:extLst>
                    </a:gridCol>
                  </a:tblGrid>
                  <a:tr h="361215">
                    <a:tc>
                      <a:txBody>
                        <a:bodyPr/>
                        <a:lstStyle/>
                        <a:p>
                          <a:endParaRPr lang="en-US" sz="1600" dirty="0"/>
                        </a:p>
                      </a:txBody>
                      <a:tcPr/>
                    </a:tc>
                    <a:tc>
                      <a:txBody>
                        <a:bodyPr/>
                        <a:lstStyle/>
                        <a:p>
                          <a:pPr algn="ctr"/>
                          <a:r>
                            <a:rPr lang="en-US" sz="1400" dirty="0"/>
                            <a:t>(Baseline)</a:t>
                          </a:r>
                        </a:p>
                      </a:txBody>
                      <a:tcPr anchor="ctr"/>
                    </a:tc>
                    <a:tc>
                      <a:txBody>
                        <a:bodyPr/>
                        <a:lstStyle/>
                        <a:p>
                          <a:pPr algn="ctr"/>
                          <a:r>
                            <a:rPr lang="en-US" sz="1400" dirty="0" err="1"/>
                            <a:t>QuickFind</a:t>
                          </a:r>
                          <a:endParaRPr lang="en-US" sz="1400" dirty="0"/>
                        </a:p>
                      </a:txBody>
                      <a:tcPr anchor="ctr"/>
                    </a:tc>
                    <a:tc>
                      <a:txBody>
                        <a:bodyPr/>
                        <a:lstStyle/>
                        <a:p>
                          <a:pPr algn="ctr"/>
                          <a:r>
                            <a:rPr lang="en-US" sz="1400" dirty="0" err="1"/>
                            <a:t>QuickUnion</a:t>
                          </a:r>
                          <a:endParaRPr lang="en-US" sz="1400" dirty="0"/>
                        </a:p>
                      </a:txBody>
                      <a:tcPr anchor="ctr"/>
                    </a:tc>
                    <a:tc>
                      <a:txBody>
                        <a:bodyPr/>
                        <a:lstStyle/>
                        <a:p>
                          <a:pPr algn="ctr"/>
                          <a:r>
                            <a:rPr lang="en-US" sz="1400" dirty="0" err="1"/>
                            <a:t>WeightedQuickUnion</a:t>
                          </a:r>
                          <a:endParaRPr lang="en-US" sz="1400" dirty="0"/>
                        </a:p>
                      </a:txBody>
                      <a:tcPr anchor="ctr"/>
                    </a:tc>
                    <a:tc>
                      <a:txBody>
                        <a:bodyPr/>
                        <a:lstStyle/>
                        <a:p>
                          <a:pPr algn="ctr"/>
                          <a:r>
                            <a:rPr lang="en-US" sz="1400" dirty="0"/>
                            <a:t>WQU + Path Compression</a:t>
                          </a:r>
                        </a:p>
                      </a:txBody>
                      <a:tcPr anchor="ctr"/>
                    </a:tc>
                    <a:tc>
                      <a:txBody>
                        <a:bodyPr/>
                        <a:lstStyle/>
                        <a:p>
                          <a:pPr algn="ctr"/>
                          <a:r>
                            <a:rPr lang="en-US" sz="1400" dirty="0" err="1"/>
                            <a:t>ArrayWQU+PC</a:t>
                          </a:r>
                          <a:endParaRPr lang="en-US" sz="1400" dirty="0"/>
                        </a:p>
                      </a:txBody>
                      <a:tcPr anchor="ctr"/>
                    </a:tc>
                    <a:extLst>
                      <a:ext uri="{0D108BD9-81ED-4DB2-BD59-A6C34878D82A}">
                        <a16:rowId xmlns:a16="http://schemas.microsoft.com/office/drawing/2014/main" val="1029827373"/>
                      </a:ext>
                    </a:extLst>
                  </a:tr>
                  <a:tr h="361215">
                    <a:tc>
                      <a:txBody>
                        <a:bodyPr/>
                        <a:lstStyle/>
                        <a:p>
                          <a:r>
                            <a:rPr lang="en-US" sz="1400" dirty="0" err="1">
                              <a:latin typeface="Consolas" panose="020B0609020204030204" pitchFamily="49" charset="0"/>
                              <a:cs typeface="Consolas" panose="020B0609020204030204" pitchFamily="49" charset="0"/>
                            </a:rPr>
                            <a:t>makeSet</a:t>
                          </a:r>
                          <a:r>
                            <a:rPr lang="en-US" sz="1400" dirty="0">
                              <a:latin typeface="Consolas" panose="020B0609020204030204" pitchFamily="49" charset="0"/>
                              <a:cs typeface="Consolas" panose="020B0609020204030204" pitchFamily="49" charset="0"/>
                            </a:rPr>
                            <a:t>(value)</a:t>
                          </a:r>
                        </a:p>
                      </a:txBody>
                      <a:tcPr/>
                    </a:tc>
                    <a:tc>
                      <a:txBody>
                        <a:bodyPr/>
                        <a:lstStyle/>
                        <a:p>
                          <a:endParaRPr lang="en-US"/>
                        </a:p>
                      </a:txBody>
                      <a:tcPr>
                        <a:blipFill>
                          <a:blip r:embed="rId3"/>
                          <a:stretch>
                            <a:fillRect l="-175000" t="-107143" r="-836905" b="-342857"/>
                          </a:stretch>
                        </a:blipFill>
                      </a:tcPr>
                    </a:tc>
                    <a:tc>
                      <a:txBody>
                        <a:bodyPr/>
                        <a:lstStyle/>
                        <a:p>
                          <a:endParaRPr lang="en-US"/>
                        </a:p>
                      </a:txBody>
                      <a:tcPr>
                        <a:blipFill>
                          <a:blip r:embed="rId3"/>
                          <a:stretch>
                            <a:fillRect l="-213889" t="-107143" r="-550926" b="-342857"/>
                          </a:stretch>
                        </a:blipFill>
                      </a:tcPr>
                    </a:tc>
                    <a:tc>
                      <a:txBody>
                        <a:bodyPr/>
                        <a:lstStyle/>
                        <a:p>
                          <a:endParaRPr lang="en-US"/>
                        </a:p>
                      </a:txBody>
                      <a:tcPr>
                        <a:blipFill>
                          <a:blip r:embed="rId3"/>
                          <a:stretch>
                            <a:fillRect l="-311009" t="-107143" r="-445872" b="-342857"/>
                          </a:stretch>
                        </a:blipFill>
                      </a:tcPr>
                    </a:tc>
                    <a:tc>
                      <a:txBody>
                        <a:bodyPr/>
                        <a:lstStyle/>
                        <a:p>
                          <a:endParaRPr lang="en-US"/>
                        </a:p>
                      </a:txBody>
                      <a:tcPr>
                        <a:blipFill>
                          <a:blip r:embed="rId3"/>
                          <a:stretch>
                            <a:fillRect l="-278261" t="-107143" r="-201863" b="-342857"/>
                          </a:stretch>
                        </a:blipFill>
                      </a:tcPr>
                    </a:tc>
                    <a:tc>
                      <a:txBody>
                        <a:bodyPr/>
                        <a:lstStyle/>
                        <a:p>
                          <a:endParaRPr lang="en-US"/>
                        </a:p>
                      </a:txBody>
                      <a:tcPr>
                        <a:blipFill>
                          <a:blip r:embed="rId3"/>
                          <a:stretch>
                            <a:fillRect l="-350000" t="-107143" r="-86782" b="-342857"/>
                          </a:stretch>
                        </a:blipFill>
                      </a:tcPr>
                    </a:tc>
                    <a:tc>
                      <a:txBody>
                        <a:bodyPr/>
                        <a:lstStyle/>
                        <a:p>
                          <a:endParaRPr lang="en-US"/>
                        </a:p>
                      </a:txBody>
                      <a:tcPr>
                        <a:blipFill>
                          <a:blip r:embed="rId3"/>
                          <a:stretch>
                            <a:fillRect l="-525503" t="-107143" r="-1342" b="-342857"/>
                          </a:stretch>
                        </a:blipFill>
                      </a:tcPr>
                    </a:tc>
                    <a:extLst>
                      <a:ext uri="{0D108BD9-81ED-4DB2-BD59-A6C34878D82A}">
                        <a16:rowId xmlns:a16="http://schemas.microsoft.com/office/drawing/2014/main" val="1941480907"/>
                      </a:ext>
                    </a:extLst>
                  </a:tr>
                  <a:tr h="361215">
                    <a:tc>
                      <a:txBody>
                        <a:bodyPr/>
                        <a:lstStyle/>
                        <a:p>
                          <a:r>
                            <a:rPr lang="en-US" sz="1400" dirty="0">
                              <a:latin typeface="Consolas" panose="020B0609020204030204" pitchFamily="49" charset="0"/>
                              <a:cs typeface="Consolas" panose="020B0609020204030204" pitchFamily="49" charset="0"/>
                            </a:rPr>
                            <a:t>find(value)</a:t>
                          </a:r>
                        </a:p>
                      </a:txBody>
                      <a:tcPr/>
                    </a:tc>
                    <a:tc>
                      <a:txBody>
                        <a:bodyPr/>
                        <a:lstStyle/>
                        <a:p>
                          <a:endParaRPr lang="en-US"/>
                        </a:p>
                      </a:txBody>
                      <a:tcPr>
                        <a:blipFill>
                          <a:blip r:embed="rId3"/>
                          <a:stretch>
                            <a:fillRect l="-175000" t="-200000" r="-836905" b="-231034"/>
                          </a:stretch>
                        </a:blipFill>
                      </a:tcPr>
                    </a:tc>
                    <a:tc>
                      <a:txBody>
                        <a:bodyPr/>
                        <a:lstStyle/>
                        <a:p>
                          <a:endParaRPr lang="en-US"/>
                        </a:p>
                      </a:txBody>
                      <a:tcPr>
                        <a:blipFill>
                          <a:blip r:embed="rId3"/>
                          <a:stretch>
                            <a:fillRect l="-213889" t="-200000" r="-550926" b="-231034"/>
                          </a:stretch>
                        </a:blipFill>
                      </a:tcPr>
                    </a:tc>
                    <a:tc>
                      <a:txBody>
                        <a:bodyPr/>
                        <a:lstStyle/>
                        <a:p>
                          <a:endParaRPr lang="en-US"/>
                        </a:p>
                      </a:txBody>
                      <a:tcPr>
                        <a:blipFill>
                          <a:blip r:embed="rId3"/>
                          <a:stretch>
                            <a:fillRect l="-311009" t="-200000" r="-445872" b="-231034"/>
                          </a:stretch>
                        </a:blipFill>
                      </a:tcPr>
                    </a:tc>
                    <a:tc>
                      <a:txBody>
                        <a:bodyPr/>
                        <a:lstStyle/>
                        <a:p>
                          <a:endParaRPr lang="en-US"/>
                        </a:p>
                      </a:txBody>
                      <a:tcPr>
                        <a:blipFill>
                          <a:blip r:embed="rId3"/>
                          <a:stretch>
                            <a:fillRect l="-278261" t="-200000" r="-201863" b="-231034"/>
                          </a:stretch>
                        </a:blipFill>
                      </a:tcPr>
                    </a:tc>
                    <a:tc>
                      <a:txBody>
                        <a:bodyPr/>
                        <a:lstStyle/>
                        <a:p>
                          <a:endParaRPr lang="en-US"/>
                        </a:p>
                      </a:txBody>
                      <a:tcPr>
                        <a:blipFill>
                          <a:blip r:embed="rId3"/>
                          <a:stretch>
                            <a:fillRect l="-350000" t="-200000" r="-86782" b="-231034"/>
                          </a:stretch>
                        </a:blipFill>
                      </a:tcPr>
                    </a:tc>
                    <a:tc>
                      <a:txBody>
                        <a:bodyPr/>
                        <a:lstStyle/>
                        <a:p>
                          <a:endParaRPr lang="en-US"/>
                        </a:p>
                      </a:txBody>
                      <a:tcPr>
                        <a:blipFill>
                          <a:blip r:embed="rId3"/>
                          <a:stretch>
                            <a:fillRect l="-525503" t="-200000" r="-1342" b="-231034"/>
                          </a:stretch>
                        </a:blipFill>
                      </a:tcPr>
                    </a:tc>
                    <a:extLst>
                      <a:ext uri="{0D108BD9-81ED-4DB2-BD59-A6C34878D82A}">
                        <a16:rowId xmlns:a16="http://schemas.microsoft.com/office/drawing/2014/main" val="251894081"/>
                      </a:ext>
                    </a:extLst>
                  </a:tr>
                  <a:tr h="472440">
                    <a:tc>
                      <a:txBody>
                        <a:bodyPr/>
                        <a:lstStyle/>
                        <a:p>
                          <a:r>
                            <a:rPr lang="en-US" sz="1400" dirty="0">
                              <a:latin typeface="Consolas" panose="020B0609020204030204" pitchFamily="49" charset="0"/>
                              <a:cs typeface="Consolas" panose="020B0609020204030204" pitchFamily="49" charset="0"/>
                            </a:rPr>
                            <a:t>union(x, y)</a:t>
                          </a:r>
                        </a:p>
                        <a:p>
                          <a:r>
                            <a:rPr lang="en-US" sz="1100" dirty="0">
                              <a:latin typeface="Consolas" panose="020B0609020204030204" pitchFamily="49" charset="0"/>
                              <a:cs typeface="Consolas" panose="020B0609020204030204" pitchFamily="49" charset="0"/>
                            </a:rPr>
                            <a:t>assuming root </a:t>
                          </a:r>
                          <a:r>
                            <a:rPr lang="en-US" sz="1100" dirty="0" err="1">
                              <a:latin typeface="Consolas" panose="020B0609020204030204" pitchFamily="49" charset="0"/>
                              <a:cs typeface="Consolas" panose="020B0609020204030204" pitchFamily="49" charset="0"/>
                            </a:rPr>
                            <a:t>args</a:t>
                          </a:r>
                          <a:endParaRPr lang="en-US" sz="1100" dirty="0">
                            <a:latin typeface="Consolas" panose="020B0609020204030204" pitchFamily="49" charset="0"/>
                            <a:cs typeface="Consolas" panose="020B0609020204030204" pitchFamily="49" charset="0"/>
                          </a:endParaRPr>
                        </a:p>
                      </a:txBody>
                      <a:tcPr/>
                    </a:tc>
                    <a:tc>
                      <a:txBody>
                        <a:bodyPr/>
                        <a:lstStyle/>
                        <a:p>
                          <a:endParaRPr lang="en-US"/>
                        </a:p>
                      </a:txBody>
                      <a:tcPr anchor="ctr">
                        <a:blipFill>
                          <a:blip r:embed="rId3"/>
                          <a:stretch>
                            <a:fillRect l="-175000" t="-235135" r="-836905" b="-81081"/>
                          </a:stretch>
                        </a:blipFill>
                      </a:tcPr>
                    </a:tc>
                    <a:tc>
                      <a:txBody>
                        <a:bodyPr/>
                        <a:lstStyle/>
                        <a:p>
                          <a:endParaRPr lang="en-US"/>
                        </a:p>
                      </a:txBody>
                      <a:tcPr anchor="ctr">
                        <a:blipFill>
                          <a:blip r:embed="rId3"/>
                          <a:stretch>
                            <a:fillRect l="-213889" t="-235135" r="-550926" b="-81081"/>
                          </a:stretch>
                        </a:blipFill>
                      </a:tcPr>
                    </a:tc>
                    <a:tc>
                      <a:txBody>
                        <a:bodyPr/>
                        <a:lstStyle/>
                        <a:p>
                          <a:endParaRPr lang="en-US"/>
                        </a:p>
                      </a:txBody>
                      <a:tcPr anchor="ctr">
                        <a:blipFill>
                          <a:blip r:embed="rId3"/>
                          <a:stretch>
                            <a:fillRect l="-311009" t="-235135" r="-445872" b="-81081"/>
                          </a:stretch>
                        </a:blipFill>
                      </a:tcPr>
                    </a:tc>
                    <a:tc>
                      <a:txBody>
                        <a:bodyPr/>
                        <a:lstStyle/>
                        <a:p>
                          <a:endParaRPr lang="en-US"/>
                        </a:p>
                      </a:txBody>
                      <a:tcPr anchor="ctr">
                        <a:blipFill>
                          <a:blip r:embed="rId3"/>
                          <a:stretch>
                            <a:fillRect l="-278261" t="-235135" r="-201863" b="-81081"/>
                          </a:stretch>
                        </a:blipFill>
                      </a:tcPr>
                    </a:tc>
                    <a:tc>
                      <a:txBody>
                        <a:bodyPr/>
                        <a:lstStyle/>
                        <a:p>
                          <a:endParaRPr lang="en-US"/>
                        </a:p>
                      </a:txBody>
                      <a:tcPr anchor="ctr">
                        <a:blipFill>
                          <a:blip r:embed="rId3"/>
                          <a:stretch>
                            <a:fillRect l="-350000" t="-235135" r="-86782" b="-81081"/>
                          </a:stretch>
                        </a:blipFill>
                      </a:tcPr>
                    </a:tc>
                    <a:tc>
                      <a:txBody>
                        <a:bodyPr/>
                        <a:lstStyle/>
                        <a:p>
                          <a:endParaRPr lang="en-US"/>
                        </a:p>
                      </a:txBody>
                      <a:tcPr anchor="ctr">
                        <a:blipFill>
                          <a:blip r:embed="rId3"/>
                          <a:stretch>
                            <a:fillRect l="-525503" t="-235135" r="-1342" b="-81081"/>
                          </a:stretch>
                        </a:blipFill>
                      </a:tcPr>
                    </a:tc>
                    <a:extLst>
                      <a:ext uri="{0D108BD9-81ED-4DB2-BD59-A6C34878D82A}">
                        <a16:rowId xmlns:a16="http://schemas.microsoft.com/office/drawing/2014/main" val="4233027611"/>
                      </a:ext>
                    </a:extLst>
                  </a:tr>
                  <a:tr h="361215">
                    <a:tc>
                      <a:txBody>
                        <a:bodyPr/>
                        <a:lstStyle/>
                        <a:p>
                          <a:r>
                            <a:rPr lang="en-US" sz="1400" dirty="0">
                              <a:latin typeface="Consolas" panose="020B0609020204030204" pitchFamily="49" charset="0"/>
                              <a:cs typeface="Consolas" panose="020B0609020204030204" pitchFamily="49" charset="0"/>
                            </a:rPr>
                            <a:t>union(x, y)</a:t>
                          </a:r>
                        </a:p>
                      </a:txBody>
                      <a:tcPr/>
                    </a:tc>
                    <a:tc>
                      <a:txBody>
                        <a:bodyPr/>
                        <a:lstStyle/>
                        <a:p>
                          <a:endParaRPr lang="en-US"/>
                        </a:p>
                      </a:txBody>
                      <a:tcPr>
                        <a:blipFill>
                          <a:blip r:embed="rId3"/>
                          <a:stretch>
                            <a:fillRect l="-175000" t="-427586" r="-836905" b="-3448"/>
                          </a:stretch>
                        </a:blipFill>
                      </a:tcPr>
                    </a:tc>
                    <a:tc>
                      <a:txBody>
                        <a:bodyPr/>
                        <a:lstStyle/>
                        <a:p>
                          <a:endParaRPr lang="en-US"/>
                        </a:p>
                      </a:txBody>
                      <a:tcPr>
                        <a:blipFill>
                          <a:blip r:embed="rId3"/>
                          <a:stretch>
                            <a:fillRect l="-213889" t="-427586" r="-550926" b="-3448"/>
                          </a:stretch>
                        </a:blipFill>
                      </a:tcPr>
                    </a:tc>
                    <a:tc>
                      <a:txBody>
                        <a:bodyPr/>
                        <a:lstStyle/>
                        <a:p>
                          <a:endParaRPr lang="en-US"/>
                        </a:p>
                      </a:txBody>
                      <a:tcPr>
                        <a:blipFill>
                          <a:blip r:embed="rId3"/>
                          <a:stretch>
                            <a:fillRect l="-311009" t="-427586" r="-445872" b="-3448"/>
                          </a:stretch>
                        </a:blipFill>
                      </a:tcPr>
                    </a:tc>
                    <a:tc>
                      <a:txBody>
                        <a:bodyPr/>
                        <a:lstStyle/>
                        <a:p>
                          <a:endParaRPr lang="en-US"/>
                        </a:p>
                      </a:txBody>
                      <a:tcPr>
                        <a:blipFill>
                          <a:blip r:embed="rId3"/>
                          <a:stretch>
                            <a:fillRect l="-278261" t="-427586" r="-201863" b="-3448"/>
                          </a:stretch>
                        </a:blipFill>
                      </a:tcPr>
                    </a:tc>
                    <a:tc>
                      <a:txBody>
                        <a:bodyPr/>
                        <a:lstStyle/>
                        <a:p>
                          <a:endParaRPr lang="en-US"/>
                        </a:p>
                      </a:txBody>
                      <a:tcPr>
                        <a:blipFill>
                          <a:blip r:embed="rId3"/>
                          <a:stretch>
                            <a:fillRect l="-350000" t="-427586" r="-86782" b="-3448"/>
                          </a:stretch>
                        </a:blipFill>
                      </a:tcPr>
                    </a:tc>
                    <a:tc>
                      <a:txBody>
                        <a:bodyPr/>
                        <a:lstStyle/>
                        <a:p>
                          <a:endParaRPr lang="en-US"/>
                        </a:p>
                      </a:txBody>
                      <a:tcPr>
                        <a:blipFill>
                          <a:blip r:embed="rId3"/>
                          <a:stretch>
                            <a:fillRect l="-525503" t="-427586" r="-1342" b="-3448"/>
                          </a:stretch>
                        </a:blipFill>
                      </a:tcPr>
                    </a:tc>
                    <a:extLst>
                      <a:ext uri="{0D108BD9-81ED-4DB2-BD59-A6C34878D82A}">
                        <a16:rowId xmlns:a16="http://schemas.microsoft.com/office/drawing/2014/main" val="2381907067"/>
                      </a:ext>
                    </a:extLst>
                  </a:tr>
                </a:tbl>
              </a:graphicData>
            </a:graphic>
          </p:graphicFrame>
        </mc:Fallback>
      </mc:AlternateContent>
    </p:spTree>
    <p:extLst>
      <p:ext uri="{BB962C8B-B14F-4D97-AF65-F5344CB8AC3E}">
        <p14:creationId xmlns:p14="http://schemas.microsoft.com/office/powerpoint/2010/main" val="1272151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3F60-1050-7A4C-83EC-028A6E596F87}"/>
              </a:ext>
            </a:extLst>
          </p:cNvPr>
          <p:cNvSpPr>
            <a:spLocks noGrp="1"/>
          </p:cNvSpPr>
          <p:nvPr>
            <p:ph type="title"/>
          </p:nvPr>
        </p:nvSpPr>
        <p:spPr/>
        <p:txBody>
          <a:bodyPr/>
          <a:lstStyle/>
          <a:p>
            <a:r>
              <a:rPr lang="en-US" dirty="0"/>
              <a:t>Recap: Graph Modeling</a:t>
            </a:r>
          </a:p>
        </p:txBody>
      </p:sp>
      <p:sp>
        <p:nvSpPr>
          <p:cNvPr id="6" name="Rectangle 5">
            <a:extLst>
              <a:ext uri="{FF2B5EF4-FFF2-40B4-BE49-F238E27FC236}">
                <a16:creationId xmlns:a16="http://schemas.microsoft.com/office/drawing/2014/main" id="{FA14C772-5204-5641-95E3-EA017079698E}"/>
              </a:ext>
            </a:extLst>
          </p:cNvPr>
          <p:cNvSpPr/>
          <p:nvPr/>
        </p:nvSpPr>
        <p:spPr>
          <a:xfrm>
            <a:off x="2930078" y="2234009"/>
            <a:ext cx="2976664" cy="40807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9E75CE-1D37-C743-B2BA-024212EDC049}"/>
              </a:ext>
            </a:extLst>
          </p:cNvPr>
          <p:cNvSpPr/>
          <p:nvPr/>
        </p:nvSpPr>
        <p:spPr>
          <a:xfrm>
            <a:off x="481805" y="3498058"/>
            <a:ext cx="1956976" cy="1608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t>SCENARIO</a:t>
            </a:r>
          </a:p>
          <a:p>
            <a:pPr algn="ctr"/>
            <a:r>
              <a:rPr lang="en-US" sz="2000" spc="100" dirty="0"/>
              <a:t>&amp;</a:t>
            </a:r>
          </a:p>
          <a:p>
            <a:pPr algn="ctr"/>
            <a:r>
              <a:rPr lang="en-US" sz="2000" spc="100" dirty="0"/>
              <a:t>QUESTION TO ANSWER</a:t>
            </a:r>
          </a:p>
        </p:txBody>
      </p:sp>
      <p:sp>
        <p:nvSpPr>
          <p:cNvPr id="8" name="Rectangle 7">
            <a:extLst>
              <a:ext uri="{FF2B5EF4-FFF2-40B4-BE49-F238E27FC236}">
                <a16:creationId xmlns:a16="http://schemas.microsoft.com/office/drawing/2014/main" id="{7396266A-614F-7D40-9EA5-EABC8853B415}"/>
              </a:ext>
            </a:extLst>
          </p:cNvPr>
          <p:cNvSpPr/>
          <p:nvPr/>
        </p:nvSpPr>
        <p:spPr>
          <a:xfrm>
            <a:off x="10086706" y="3907662"/>
            <a:ext cx="1956976" cy="78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t>ANSWER!</a:t>
            </a:r>
          </a:p>
        </p:txBody>
      </p:sp>
      <p:sp>
        <p:nvSpPr>
          <p:cNvPr id="9" name="TextBox 8">
            <a:extLst>
              <a:ext uri="{FF2B5EF4-FFF2-40B4-BE49-F238E27FC236}">
                <a16:creationId xmlns:a16="http://schemas.microsoft.com/office/drawing/2014/main" id="{EAC256B5-5FB5-1A40-B721-85C29475DE04}"/>
              </a:ext>
            </a:extLst>
          </p:cNvPr>
          <p:cNvSpPr txBox="1"/>
          <p:nvPr/>
        </p:nvSpPr>
        <p:spPr>
          <a:xfrm>
            <a:off x="3273705" y="2417618"/>
            <a:ext cx="2289409" cy="369332"/>
          </a:xfrm>
          <a:prstGeom prst="rect">
            <a:avLst/>
          </a:prstGeom>
          <a:noFill/>
        </p:spPr>
        <p:txBody>
          <a:bodyPr wrap="none" rtlCol="0">
            <a:spAutoFit/>
          </a:bodyPr>
          <a:lstStyle/>
          <a:p>
            <a:r>
              <a:rPr lang="en-US" spc="100" dirty="0">
                <a:solidFill>
                  <a:schemeClr val="bg1"/>
                </a:solidFill>
              </a:rPr>
              <a:t>MODEL AS A GRAPH</a:t>
            </a:r>
          </a:p>
        </p:txBody>
      </p:sp>
      <p:sp>
        <p:nvSpPr>
          <p:cNvPr id="11" name="Rectangle 10">
            <a:extLst>
              <a:ext uri="{FF2B5EF4-FFF2-40B4-BE49-F238E27FC236}">
                <a16:creationId xmlns:a16="http://schemas.microsoft.com/office/drawing/2014/main" id="{2E5770F1-3BD5-6C43-85BC-0BAA7965541D}"/>
              </a:ext>
            </a:extLst>
          </p:cNvPr>
          <p:cNvSpPr/>
          <p:nvPr/>
        </p:nvSpPr>
        <p:spPr>
          <a:xfrm>
            <a:off x="6398039" y="2234009"/>
            <a:ext cx="3183073" cy="40807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3782E47-701B-C44A-895C-4B8A4F3E3CDF}"/>
              </a:ext>
            </a:extLst>
          </p:cNvPr>
          <p:cNvSpPr txBox="1"/>
          <p:nvPr/>
        </p:nvSpPr>
        <p:spPr>
          <a:xfrm>
            <a:off x="6899529" y="2417618"/>
            <a:ext cx="1985928" cy="369332"/>
          </a:xfrm>
          <a:prstGeom prst="rect">
            <a:avLst/>
          </a:prstGeom>
          <a:noFill/>
        </p:spPr>
        <p:txBody>
          <a:bodyPr wrap="none" rtlCol="0">
            <a:spAutoFit/>
          </a:bodyPr>
          <a:lstStyle/>
          <a:p>
            <a:r>
              <a:rPr lang="en-US" spc="100" dirty="0">
                <a:solidFill>
                  <a:schemeClr val="bg1"/>
                </a:solidFill>
              </a:rPr>
              <a:t>RUN ALGORITHM</a:t>
            </a:r>
          </a:p>
        </p:txBody>
      </p:sp>
      <p:sp>
        <p:nvSpPr>
          <p:cNvPr id="12" name="TextBox 11">
            <a:extLst>
              <a:ext uri="{FF2B5EF4-FFF2-40B4-BE49-F238E27FC236}">
                <a16:creationId xmlns:a16="http://schemas.microsoft.com/office/drawing/2014/main" id="{083124EE-E828-FE45-9254-15D48183070C}"/>
              </a:ext>
            </a:extLst>
          </p:cNvPr>
          <p:cNvSpPr txBox="1"/>
          <p:nvPr/>
        </p:nvSpPr>
        <p:spPr>
          <a:xfrm>
            <a:off x="3098996" y="3290315"/>
            <a:ext cx="2807746" cy="2031325"/>
          </a:xfrm>
          <a:prstGeom prst="rect">
            <a:avLst/>
          </a:prstGeom>
          <a:noFill/>
        </p:spPr>
        <p:txBody>
          <a:bodyPr wrap="square" rtlCol="0">
            <a:spAutoFit/>
          </a:bodyPr>
          <a:lstStyle/>
          <a:p>
            <a:pPr marL="180975" indent="-180975">
              <a:buFont typeface="Arial" panose="020B0604020202020204" pitchFamily="34" charset="0"/>
              <a:buChar char="•"/>
            </a:pPr>
            <a:r>
              <a:rPr lang="en-US" dirty="0">
                <a:solidFill>
                  <a:schemeClr val="bg1"/>
                </a:solidFill>
              </a:rPr>
              <a:t>Choose vertices</a:t>
            </a:r>
          </a:p>
          <a:p>
            <a:pPr marL="180975" indent="-180975">
              <a:buFont typeface="Arial" panose="020B0604020202020204" pitchFamily="34" charset="0"/>
              <a:buChar char="•"/>
            </a:pPr>
            <a:r>
              <a:rPr lang="en-US" dirty="0">
                <a:solidFill>
                  <a:schemeClr val="bg1"/>
                </a:solidFill>
              </a:rPr>
              <a:t>Choose edges</a:t>
            </a:r>
          </a:p>
          <a:p>
            <a:pPr marL="180975" indent="-180975">
              <a:buFont typeface="Arial" panose="020B0604020202020204" pitchFamily="34" charset="0"/>
              <a:buChar char="•"/>
            </a:pPr>
            <a:r>
              <a:rPr lang="en-US" dirty="0">
                <a:solidFill>
                  <a:schemeClr val="bg1"/>
                </a:solidFill>
              </a:rPr>
              <a:t>Directed/Undirected</a:t>
            </a:r>
          </a:p>
          <a:p>
            <a:pPr marL="180975" indent="-180975">
              <a:buFont typeface="Arial" panose="020B0604020202020204" pitchFamily="34" charset="0"/>
              <a:buChar char="•"/>
            </a:pPr>
            <a:r>
              <a:rPr lang="en-US" dirty="0">
                <a:solidFill>
                  <a:schemeClr val="bg1"/>
                </a:solidFill>
              </a:rPr>
              <a:t>Weighted/Unweighted</a:t>
            </a:r>
          </a:p>
          <a:p>
            <a:pPr marL="180975" indent="-180975">
              <a:buFont typeface="Arial" panose="020B0604020202020204" pitchFamily="34" charset="0"/>
              <a:buChar char="•"/>
            </a:pPr>
            <a:r>
              <a:rPr lang="en-US" dirty="0">
                <a:solidFill>
                  <a:schemeClr val="bg1"/>
                </a:solidFill>
              </a:rPr>
              <a:t>Cyclic/Acyclic</a:t>
            </a:r>
          </a:p>
          <a:p>
            <a:endParaRPr lang="en-US" dirty="0">
              <a:solidFill>
                <a:schemeClr val="bg1"/>
              </a:solidFill>
            </a:endParaRPr>
          </a:p>
          <a:p>
            <a:pPr algn="ctr"/>
            <a:r>
              <a:rPr lang="en-US" dirty="0">
                <a:solidFill>
                  <a:schemeClr val="bg1"/>
                </a:solidFill>
              </a:rPr>
              <a:t>…</a:t>
            </a:r>
          </a:p>
        </p:txBody>
      </p:sp>
      <p:sp>
        <p:nvSpPr>
          <p:cNvPr id="13" name="TextBox 12">
            <a:extLst>
              <a:ext uri="{FF2B5EF4-FFF2-40B4-BE49-F238E27FC236}">
                <a16:creationId xmlns:a16="http://schemas.microsoft.com/office/drawing/2014/main" id="{6F7B80CD-4925-3F4E-8BED-15A1DA79D9E2}"/>
              </a:ext>
            </a:extLst>
          </p:cNvPr>
          <p:cNvSpPr txBox="1"/>
          <p:nvPr/>
        </p:nvSpPr>
        <p:spPr>
          <a:xfrm>
            <a:off x="6482497" y="2874817"/>
            <a:ext cx="3183073" cy="2862322"/>
          </a:xfrm>
          <a:prstGeom prst="rect">
            <a:avLst/>
          </a:prstGeom>
          <a:noFill/>
        </p:spPr>
        <p:txBody>
          <a:bodyPr wrap="square" rtlCol="0">
            <a:spAutoFit/>
          </a:bodyPr>
          <a:lstStyle/>
          <a:p>
            <a:pPr marL="180975" indent="-180975">
              <a:buFont typeface="Arial" panose="020B0604020202020204" pitchFamily="34" charset="0"/>
              <a:buChar char="•"/>
            </a:pPr>
            <a:r>
              <a:rPr lang="en-US" dirty="0">
                <a:solidFill>
                  <a:schemeClr val="bg1"/>
                </a:solidFill>
              </a:rPr>
              <a:t>Just visit every node?</a:t>
            </a:r>
          </a:p>
          <a:p>
            <a:pPr marL="638175" lvl="1" indent="-180975">
              <a:buFont typeface="Arial" panose="020B0604020202020204" pitchFamily="34" charset="0"/>
              <a:buChar char="•"/>
            </a:pPr>
            <a:r>
              <a:rPr lang="en-US" dirty="0">
                <a:solidFill>
                  <a:schemeClr val="bg1"/>
                </a:solidFill>
              </a:rPr>
              <a:t>BFS or DFS</a:t>
            </a:r>
          </a:p>
          <a:p>
            <a:pPr marL="180975" indent="-180975">
              <a:buFont typeface="Arial" panose="020B0604020202020204" pitchFamily="34" charset="0"/>
              <a:buChar char="•"/>
            </a:pPr>
            <a:r>
              <a:rPr lang="en-US" dirty="0">
                <a:solidFill>
                  <a:schemeClr val="bg1"/>
                </a:solidFill>
              </a:rPr>
              <a:t>s-t Connectivity?</a:t>
            </a:r>
          </a:p>
          <a:p>
            <a:pPr marL="638175" lvl="1" indent="-180975">
              <a:buFont typeface="Arial" panose="020B0604020202020204" pitchFamily="34" charset="0"/>
              <a:buChar char="•"/>
            </a:pPr>
            <a:r>
              <a:rPr lang="en-US" dirty="0">
                <a:solidFill>
                  <a:schemeClr val="bg1"/>
                </a:solidFill>
              </a:rPr>
              <a:t>BFS or DFS</a:t>
            </a:r>
          </a:p>
          <a:p>
            <a:pPr marL="180975" indent="-180975">
              <a:buFont typeface="Arial" panose="020B0604020202020204" pitchFamily="34" charset="0"/>
              <a:buChar char="•"/>
            </a:pPr>
            <a:r>
              <a:rPr lang="en-US" dirty="0">
                <a:solidFill>
                  <a:schemeClr val="bg1"/>
                </a:solidFill>
              </a:rPr>
              <a:t>Unweighted shortest path?</a:t>
            </a:r>
          </a:p>
          <a:p>
            <a:pPr marL="638175" lvl="1" indent="-180975">
              <a:buFont typeface="Arial" panose="020B0604020202020204" pitchFamily="34" charset="0"/>
              <a:buChar char="•"/>
            </a:pPr>
            <a:r>
              <a:rPr lang="en-US" dirty="0">
                <a:solidFill>
                  <a:schemeClr val="bg1"/>
                </a:solidFill>
              </a:rPr>
              <a:t>BFS</a:t>
            </a:r>
          </a:p>
          <a:p>
            <a:pPr marL="180975" indent="-180975">
              <a:buFont typeface="Arial" panose="020B0604020202020204" pitchFamily="34" charset="0"/>
              <a:buChar char="•"/>
            </a:pPr>
            <a:r>
              <a:rPr lang="en-US" dirty="0">
                <a:solidFill>
                  <a:schemeClr val="bg1"/>
                </a:solidFill>
              </a:rPr>
              <a:t>Weighted shortest path?</a:t>
            </a:r>
          </a:p>
          <a:p>
            <a:pPr marL="638175" lvl="1" indent="-180975">
              <a:buFont typeface="Arial" panose="020B0604020202020204" pitchFamily="34" charset="0"/>
              <a:buChar char="•"/>
            </a:pPr>
            <a:r>
              <a:rPr lang="en-US" dirty="0">
                <a:solidFill>
                  <a:schemeClr val="bg1"/>
                </a:solidFill>
              </a:rPr>
              <a:t>Dijkstra’s</a:t>
            </a:r>
          </a:p>
          <a:p>
            <a:pPr marL="180975" indent="-180975">
              <a:buFont typeface="Arial" panose="020B0604020202020204" pitchFamily="34" charset="0"/>
              <a:buChar char="•"/>
            </a:pPr>
            <a:r>
              <a:rPr lang="en-US" dirty="0">
                <a:solidFill>
                  <a:schemeClr val="bg1"/>
                </a:solidFill>
              </a:rPr>
              <a:t>Minimum Spanning Tree?</a:t>
            </a:r>
          </a:p>
          <a:p>
            <a:pPr marL="638175" lvl="1" indent="-180975">
              <a:buFont typeface="Arial" panose="020B0604020202020204" pitchFamily="34" charset="0"/>
              <a:buChar char="•"/>
            </a:pPr>
            <a:r>
              <a:rPr lang="en-US" dirty="0">
                <a:solidFill>
                  <a:schemeClr val="bg1"/>
                </a:solidFill>
              </a:rPr>
              <a:t>Prim’s or Kruskal’s</a:t>
            </a:r>
          </a:p>
        </p:txBody>
      </p:sp>
      <p:sp>
        <p:nvSpPr>
          <p:cNvPr id="14" name="Right Arrow 13">
            <a:extLst>
              <a:ext uri="{FF2B5EF4-FFF2-40B4-BE49-F238E27FC236}">
                <a16:creationId xmlns:a16="http://schemas.microsoft.com/office/drawing/2014/main" id="{345F0051-A6A7-9546-ADA1-C019AB9CD96D}"/>
              </a:ext>
            </a:extLst>
          </p:cNvPr>
          <p:cNvSpPr/>
          <p:nvPr/>
        </p:nvSpPr>
        <p:spPr>
          <a:xfrm>
            <a:off x="2573871" y="4151871"/>
            <a:ext cx="268941" cy="301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E9D2ABF8-FAD9-8344-903F-4DBF4A278781}"/>
              </a:ext>
            </a:extLst>
          </p:cNvPr>
          <p:cNvSpPr/>
          <p:nvPr/>
        </p:nvSpPr>
        <p:spPr>
          <a:xfrm>
            <a:off x="6036857" y="4123766"/>
            <a:ext cx="268941" cy="301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2C64BAAE-DDAE-4646-9315-434ACA45DA3D}"/>
              </a:ext>
            </a:extLst>
          </p:cNvPr>
          <p:cNvSpPr/>
          <p:nvPr/>
        </p:nvSpPr>
        <p:spPr>
          <a:xfrm>
            <a:off x="9679498" y="4123766"/>
            <a:ext cx="268941" cy="301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Turn Arrow 16">
            <a:extLst>
              <a:ext uri="{FF2B5EF4-FFF2-40B4-BE49-F238E27FC236}">
                <a16:creationId xmlns:a16="http://schemas.microsoft.com/office/drawing/2014/main" id="{FCA2964E-25A0-1540-9661-504A9B569065}"/>
              </a:ext>
            </a:extLst>
          </p:cNvPr>
          <p:cNvSpPr/>
          <p:nvPr/>
        </p:nvSpPr>
        <p:spPr>
          <a:xfrm flipH="1">
            <a:off x="4796883" y="1307067"/>
            <a:ext cx="2598234" cy="834313"/>
          </a:xfrm>
          <a:prstGeom prst="uturnArrow">
            <a:avLst>
              <a:gd name="adj1" fmla="val 19571"/>
              <a:gd name="adj2" fmla="val 19570"/>
              <a:gd name="adj3" fmla="val 20928"/>
              <a:gd name="adj4" fmla="val 43750"/>
              <a:gd name="adj5" fmla="val 91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F2557C8-EF39-954E-BAE9-885BB755DBB0}"/>
              </a:ext>
            </a:extLst>
          </p:cNvPr>
          <p:cNvSpPr txBox="1"/>
          <p:nvPr/>
        </p:nvSpPr>
        <p:spPr>
          <a:xfrm>
            <a:off x="7479045" y="1202990"/>
            <a:ext cx="2812824" cy="923330"/>
          </a:xfrm>
          <a:prstGeom prst="rect">
            <a:avLst/>
          </a:prstGeom>
          <a:noFill/>
        </p:spPr>
        <p:txBody>
          <a:bodyPr wrap="square" rtlCol="0">
            <a:spAutoFit/>
          </a:bodyPr>
          <a:lstStyle/>
          <a:p>
            <a:r>
              <a:rPr lang="en-US" dirty="0"/>
              <a:t>Often need to refine original model as you work through details of algorithm</a:t>
            </a:r>
          </a:p>
        </p:txBody>
      </p:sp>
      <p:sp>
        <p:nvSpPr>
          <p:cNvPr id="19" name="TextBox 18">
            <a:extLst>
              <a:ext uri="{FF2B5EF4-FFF2-40B4-BE49-F238E27FC236}">
                <a16:creationId xmlns:a16="http://schemas.microsoft.com/office/drawing/2014/main" id="{AA60F11F-3E1F-D140-939F-B5A314C05C42}"/>
              </a:ext>
            </a:extLst>
          </p:cNvPr>
          <p:cNvSpPr txBox="1"/>
          <p:nvPr/>
        </p:nvSpPr>
        <p:spPr>
          <a:xfrm>
            <a:off x="492207" y="5263819"/>
            <a:ext cx="2350605" cy="1477328"/>
          </a:xfrm>
          <a:prstGeom prst="rect">
            <a:avLst/>
          </a:prstGeom>
          <a:noFill/>
        </p:spPr>
        <p:txBody>
          <a:bodyPr wrap="square" rtlCol="0">
            <a:spAutoFit/>
          </a:bodyPr>
          <a:lstStyle/>
          <a:p>
            <a:r>
              <a:rPr lang="en-US" dirty="0"/>
              <a:t>Many ways to model any scenario with a graph, but question motivates which data is important</a:t>
            </a:r>
          </a:p>
        </p:txBody>
      </p:sp>
    </p:spTree>
    <p:extLst>
      <p:ext uri="{BB962C8B-B14F-4D97-AF65-F5344CB8AC3E}">
        <p14:creationId xmlns:p14="http://schemas.microsoft.com/office/powerpoint/2010/main" val="254519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FAF2-E450-F347-9FCD-867E418157BF}"/>
              </a:ext>
            </a:extLst>
          </p:cNvPr>
          <p:cNvSpPr>
            <a:spLocks noGrp="1"/>
          </p:cNvSpPr>
          <p:nvPr>
            <p:ph type="title"/>
          </p:nvPr>
        </p:nvSpPr>
        <p:spPr>
          <a:xfrm>
            <a:off x="299184" y="4147657"/>
            <a:ext cx="10515600" cy="1670618"/>
          </a:xfrm>
        </p:spPr>
        <p:txBody>
          <a:bodyPr>
            <a:noAutofit/>
          </a:bodyPr>
          <a:lstStyle/>
          <a:p>
            <a:r>
              <a:rPr lang="en-US" sz="11500" dirty="0">
                <a:solidFill>
                  <a:schemeClr val="bg1"/>
                </a:solidFill>
                <a:latin typeface="Montserrat SemiBold" pitchFamily="2" charset="77"/>
              </a:rPr>
              <a:t>Appendix</a:t>
            </a:r>
          </a:p>
        </p:txBody>
      </p:sp>
      <p:sp>
        <p:nvSpPr>
          <p:cNvPr id="6" name="Rounded Rectangle 5">
            <a:extLst>
              <a:ext uri="{FF2B5EF4-FFF2-40B4-BE49-F238E27FC236}">
                <a16:creationId xmlns:a16="http://schemas.microsoft.com/office/drawing/2014/main" id="{BF569267-F86E-5347-B538-200D6C9F6BE5}"/>
              </a:ext>
            </a:extLst>
          </p:cNvPr>
          <p:cNvSpPr/>
          <p:nvPr/>
        </p:nvSpPr>
        <p:spPr>
          <a:xfrm>
            <a:off x="8702734" y="3979019"/>
            <a:ext cx="3715351" cy="2007896"/>
          </a:xfrm>
          <a:prstGeom prst="roundRect">
            <a:avLst>
              <a:gd name="adj" fmla="val 1114"/>
            </a:avLst>
          </a:prstGeom>
          <a:solidFill>
            <a:srgbClr val="FAFAF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23D100F-713F-B04C-808D-66F1EED8F7A9}"/>
              </a:ext>
            </a:extLst>
          </p:cNvPr>
          <p:cNvSpPr txBox="1"/>
          <p:nvPr/>
        </p:nvSpPr>
        <p:spPr>
          <a:xfrm>
            <a:off x="9001864" y="4220897"/>
            <a:ext cx="2982335" cy="707886"/>
          </a:xfrm>
          <a:prstGeom prst="rect">
            <a:avLst/>
          </a:prstGeom>
          <a:noFill/>
        </p:spPr>
        <p:txBody>
          <a:bodyPr wrap="square" rtlCol="0">
            <a:spAutoFit/>
          </a:bodyPr>
          <a:lstStyle/>
          <a:p>
            <a:r>
              <a:rPr lang="en-US" sz="2000" b="1" dirty="0">
                <a:solidFill>
                  <a:schemeClr val="tx1">
                    <a:lumMod val="75000"/>
                    <a:lumOff val="25000"/>
                  </a:schemeClr>
                </a:solidFill>
              </a:rPr>
              <a:t>Another Graph Modeling Practice Problem</a:t>
            </a:r>
          </a:p>
        </p:txBody>
      </p:sp>
    </p:spTree>
    <p:extLst>
      <p:ext uri="{BB962C8B-B14F-4D97-AF65-F5344CB8AC3E}">
        <p14:creationId xmlns:p14="http://schemas.microsoft.com/office/powerpoint/2010/main" val="1251519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10BC-8435-704C-8576-3471FD9915E9}"/>
              </a:ext>
            </a:extLst>
          </p:cNvPr>
          <p:cNvSpPr>
            <a:spLocks noGrp="1"/>
          </p:cNvSpPr>
          <p:nvPr>
            <p:ph type="title"/>
          </p:nvPr>
        </p:nvSpPr>
        <p:spPr/>
        <p:txBody>
          <a:bodyPr/>
          <a:lstStyle/>
          <a:p>
            <a:r>
              <a:rPr lang="en-US" dirty="0"/>
              <a:t>Graph Modeling Activity</a:t>
            </a:r>
          </a:p>
        </p:txBody>
      </p:sp>
      <p:sp>
        <p:nvSpPr>
          <p:cNvPr id="6" name="Rectangle 5">
            <a:extLst>
              <a:ext uri="{FF2B5EF4-FFF2-40B4-BE49-F238E27FC236}">
                <a16:creationId xmlns:a16="http://schemas.microsoft.com/office/drawing/2014/main" id="{93C97213-500D-8F46-A5A6-592EC03B2F24}"/>
              </a:ext>
            </a:extLst>
          </p:cNvPr>
          <p:cNvSpPr/>
          <p:nvPr/>
        </p:nvSpPr>
        <p:spPr>
          <a:xfrm>
            <a:off x="575239" y="1541302"/>
            <a:ext cx="6372509" cy="4052391"/>
          </a:xfrm>
          <a:prstGeom prst="rect">
            <a:avLst/>
          </a:prstGeom>
        </p:spPr>
        <p:txBody>
          <a:bodyPr wrap="square">
            <a:spAutoFit/>
          </a:bodyPr>
          <a:lstStyle/>
          <a:p>
            <a:pPr>
              <a:spcBef>
                <a:spcPts val="1800"/>
              </a:spcBef>
              <a:spcAft>
                <a:spcPts val="400"/>
              </a:spcAft>
            </a:pPr>
            <a:r>
              <a:rPr lang="en-US" sz="2000" b="1" dirty="0">
                <a:solidFill>
                  <a:srgbClr val="000000"/>
                </a:solidFill>
              </a:rPr>
              <a:t>Note Passing - Part I</a:t>
            </a:r>
            <a:endParaRPr lang="en-US" b="1" dirty="0"/>
          </a:p>
          <a:p>
            <a:r>
              <a:rPr lang="en-US" dirty="0">
                <a:solidFill>
                  <a:srgbClr val="000000"/>
                </a:solidFill>
              </a:rPr>
              <a:t>Imagine you are an American High School student. You have a very important note to pass to your crush, but the two of you do not share a class so you need to rely on a chain of friends to pass the note along for you. A note can only be passed from one student to another when they share a class, meaning when two students have the same teacher during the same class period.</a:t>
            </a:r>
            <a:endParaRPr lang="en-US" dirty="0"/>
          </a:p>
          <a:p>
            <a:r>
              <a:rPr lang="en-US" dirty="0">
                <a:solidFill>
                  <a:srgbClr val="000000"/>
                </a:solidFill>
              </a:rPr>
              <a:t> </a:t>
            </a:r>
            <a:endParaRPr lang="en-US" dirty="0"/>
          </a:p>
          <a:p>
            <a:r>
              <a:rPr lang="en-US" dirty="0">
                <a:solidFill>
                  <a:srgbClr val="000000"/>
                </a:solidFill>
              </a:rPr>
              <a:t>Unfortunately, the school administration is not as romantic as you, and passing notes is against the rules. If a teacher sees a note, they will take it and destroy it. Figure out if there is a sequence of handoffs to enable you to get your note to your crush.</a:t>
            </a:r>
            <a:br>
              <a:rPr lang="en-US" dirty="0"/>
            </a:br>
            <a:endParaRPr lang="en-US" dirty="0"/>
          </a:p>
          <a:p>
            <a:r>
              <a:rPr lang="en-US" dirty="0">
                <a:solidFill>
                  <a:srgbClr val="000000"/>
                </a:solidFill>
              </a:rPr>
              <a:t>How could you model this situation as a graph?</a:t>
            </a:r>
          </a:p>
        </p:txBody>
      </p:sp>
      <p:graphicFrame>
        <p:nvGraphicFramePr>
          <p:cNvPr id="10" name="Table 9">
            <a:extLst>
              <a:ext uri="{FF2B5EF4-FFF2-40B4-BE49-F238E27FC236}">
                <a16:creationId xmlns:a16="http://schemas.microsoft.com/office/drawing/2014/main" id="{675FEB41-9355-9040-8105-FFE4DA4A3866}"/>
              </a:ext>
            </a:extLst>
          </p:cNvPr>
          <p:cNvGraphicFramePr>
            <a:graphicFrameLocks noGrp="1"/>
          </p:cNvGraphicFramePr>
          <p:nvPr>
            <p:extLst>
              <p:ext uri="{D42A27DB-BD31-4B8C-83A1-F6EECF244321}">
                <p14:modId xmlns:p14="http://schemas.microsoft.com/office/powerpoint/2010/main" val="1092974809"/>
              </p:ext>
            </p:extLst>
          </p:nvPr>
        </p:nvGraphicFramePr>
        <p:xfrm>
          <a:off x="7158445" y="2529931"/>
          <a:ext cx="4770121" cy="2595880"/>
        </p:xfrm>
        <a:graphic>
          <a:graphicData uri="http://schemas.openxmlformats.org/drawingml/2006/table">
            <a:tbl>
              <a:tblPr/>
              <a:tblGrid>
                <a:gridCol w="920125">
                  <a:extLst>
                    <a:ext uri="{9D8B030D-6E8A-4147-A177-3AD203B41FA5}">
                      <a16:colId xmlns:a16="http://schemas.microsoft.com/office/drawing/2014/main" val="3052575047"/>
                    </a:ext>
                  </a:extLst>
                </a:gridCol>
                <a:gridCol w="976624">
                  <a:extLst>
                    <a:ext uri="{9D8B030D-6E8A-4147-A177-3AD203B41FA5}">
                      <a16:colId xmlns:a16="http://schemas.microsoft.com/office/drawing/2014/main" val="1188302627"/>
                    </a:ext>
                  </a:extLst>
                </a:gridCol>
                <a:gridCol w="944338">
                  <a:extLst>
                    <a:ext uri="{9D8B030D-6E8A-4147-A177-3AD203B41FA5}">
                      <a16:colId xmlns:a16="http://schemas.microsoft.com/office/drawing/2014/main" val="478691651"/>
                    </a:ext>
                  </a:extLst>
                </a:gridCol>
                <a:gridCol w="976624">
                  <a:extLst>
                    <a:ext uri="{9D8B030D-6E8A-4147-A177-3AD203B41FA5}">
                      <a16:colId xmlns:a16="http://schemas.microsoft.com/office/drawing/2014/main" val="2155445603"/>
                    </a:ext>
                  </a:extLst>
                </a:gridCol>
                <a:gridCol w="952410">
                  <a:extLst>
                    <a:ext uri="{9D8B030D-6E8A-4147-A177-3AD203B41FA5}">
                      <a16:colId xmlns:a16="http://schemas.microsoft.com/office/drawing/2014/main" val="3109984666"/>
                    </a:ext>
                  </a:extLst>
                </a:gridCol>
              </a:tblGrid>
              <a:tr h="317500">
                <a:tc>
                  <a:txBody>
                    <a:bodyPr/>
                    <a:lstStyle/>
                    <a:p>
                      <a:pPr rtl="0" fontAlgn="t">
                        <a:spcBef>
                          <a:spcPts val="0"/>
                        </a:spcBef>
                        <a:spcAft>
                          <a:spcPts val="0"/>
                        </a:spcAft>
                      </a:pPr>
                      <a:r>
                        <a:rPr lang="en-US" sz="1600" b="1" i="0" u="none" strike="noStrike" dirty="0">
                          <a:solidFill>
                            <a:srgbClr val="4C3282"/>
                          </a:solidFill>
                          <a:effectLst/>
                          <a:latin typeface="+mn-lt"/>
                        </a:rPr>
                        <a:t> </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1</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2</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3</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1" i="0" u="none" strike="noStrike" dirty="0">
                          <a:solidFill>
                            <a:srgbClr val="4C3282"/>
                          </a:solidFill>
                          <a:effectLst/>
                          <a:latin typeface="+mn-lt"/>
                        </a:rPr>
                        <a:t>Period 4</a:t>
                      </a:r>
                      <a:endParaRPr lang="en-US" sz="2400" b="1" dirty="0">
                        <a:solidFill>
                          <a:srgbClr val="4C3282"/>
                        </a:solidFill>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195267"/>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You</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Lee</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Brown</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366481"/>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Anika</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Lee</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Martinez</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Brown</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201876"/>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Bao</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Brown</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Martinez</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086401"/>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Carla</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Martinez</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Jones</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Brown</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Smith</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236903"/>
                  </a:ext>
                </a:extLst>
              </a:tr>
              <a:tr h="317500">
                <a:tc>
                  <a:txBody>
                    <a:bodyPr/>
                    <a:lstStyle/>
                    <a:p>
                      <a:pPr algn="r" rtl="0" fontAlgn="t">
                        <a:spcBef>
                          <a:spcPts val="0"/>
                        </a:spcBef>
                        <a:spcAft>
                          <a:spcPts val="0"/>
                        </a:spcAft>
                      </a:pPr>
                      <a:r>
                        <a:rPr lang="en-US" sz="1600" b="1" i="0" u="none" strike="noStrike" dirty="0">
                          <a:solidFill>
                            <a:srgbClr val="4C3282"/>
                          </a:solidFill>
                          <a:effectLst/>
                          <a:latin typeface="+mn-lt"/>
                        </a:rPr>
                        <a:t>Dan</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Lee</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Lee</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Brown</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18369"/>
                  </a:ext>
                </a:extLst>
              </a:tr>
              <a:tr h="0">
                <a:tc>
                  <a:txBody>
                    <a:bodyPr/>
                    <a:lstStyle/>
                    <a:p>
                      <a:pPr algn="r" rtl="0" fontAlgn="t">
                        <a:spcBef>
                          <a:spcPts val="0"/>
                        </a:spcBef>
                        <a:spcAft>
                          <a:spcPts val="0"/>
                        </a:spcAft>
                      </a:pPr>
                      <a:r>
                        <a:rPr lang="en-US" sz="1600" b="1" i="0" u="none" strike="noStrike" dirty="0">
                          <a:solidFill>
                            <a:srgbClr val="4C3282"/>
                          </a:solidFill>
                          <a:effectLst/>
                          <a:latin typeface="+mn-lt"/>
                        </a:rPr>
                        <a:t>Crush</a:t>
                      </a:r>
                      <a:endParaRPr lang="en-US" sz="2400" b="1" dirty="0">
                        <a:solidFill>
                          <a:srgbClr val="4C3282"/>
                        </a:solidFill>
                        <a:effectLst/>
                        <a:latin typeface="+mn-lt"/>
                      </a:endParaRPr>
                    </a:p>
                  </a:txBody>
                  <a:tcPr marL="63500" marR="63500" marT="63500" marB="63500">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Martinez</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a:solidFill>
                            <a:srgbClr val="000000"/>
                          </a:solidFill>
                          <a:effectLst/>
                          <a:latin typeface="+mn-lt"/>
                        </a:rPr>
                        <a:t>Brown</a:t>
                      </a:r>
                      <a:endParaRPr lang="en-US" sz="240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Smith</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600" b="0" i="0" u="none" strike="noStrike" dirty="0">
                          <a:solidFill>
                            <a:srgbClr val="000000"/>
                          </a:solidFill>
                          <a:effectLst/>
                          <a:latin typeface="+mn-lt"/>
                        </a:rPr>
                        <a:t>Patel</a:t>
                      </a:r>
                      <a:endParaRPr lang="en-US" sz="2400" dirty="0">
                        <a:effectLst/>
                        <a:latin typeface="+mn-lt"/>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513165"/>
                  </a:ext>
                </a:extLst>
              </a:tr>
            </a:tbl>
          </a:graphicData>
        </a:graphic>
      </p:graphicFrame>
      <p:sp>
        <p:nvSpPr>
          <p:cNvPr id="11" name="Rectangle 1">
            <a:extLst>
              <a:ext uri="{FF2B5EF4-FFF2-40B4-BE49-F238E27FC236}">
                <a16:creationId xmlns:a16="http://schemas.microsoft.com/office/drawing/2014/main" id="{11C94FF8-BB5F-7244-A6CD-07979FEF7CE8}"/>
              </a:ext>
            </a:extLst>
          </p:cNvPr>
          <p:cNvSpPr>
            <a:spLocks noChangeArrowheads="1"/>
          </p:cNvSpPr>
          <p:nvPr/>
        </p:nvSpPr>
        <p:spPr bwMode="auto">
          <a:xfrm>
            <a:off x="3354388" y="2778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0595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BCAC-8B03-844F-A13E-A912D579A57B}"/>
              </a:ext>
            </a:extLst>
          </p:cNvPr>
          <p:cNvSpPr>
            <a:spLocks noGrp="1"/>
          </p:cNvSpPr>
          <p:nvPr>
            <p:ph type="title"/>
          </p:nvPr>
        </p:nvSpPr>
        <p:spPr/>
        <p:txBody>
          <a:bodyPr/>
          <a:lstStyle/>
          <a:p>
            <a:r>
              <a:rPr lang="en-US" dirty="0"/>
              <a:t>Possible Design</a:t>
            </a:r>
          </a:p>
        </p:txBody>
      </p:sp>
      <p:sp>
        <p:nvSpPr>
          <p:cNvPr id="3" name="Content Placeholder 2">
            <a:extLst>
              <a:ext uri="{FF2B5EF4-FFF2-40B4-BE49-F238E27FC236}">
                <a16:creationId xmlns:a16="http://schemas.microsoft.com/office/drawing/2014/main" id="{3AFA13FC-AB10-AA41-88AA-EA9F32EE97C0}"/>
              </a:ext>
            </a:extLst>
          </p:cNvPr>
          <p:cNvSpPr>
            <a:spLocks noGrp="1"/>
          </p:cNvSpPr>
          <p:nvPr>
            <p:ph idx="1"/>
          </p:nvPr>
        </p:nvSpPr>
        <p:spPr>
          <a:xfrm>
            <a:off x="510079" y="1478648"/>
            <a:ext cx="5789939" cy="2361239"/>
          </a:xfrm>
        </p:spPr>
        <p:txBody>
          <a:bodyPr>
            <a:normAutofit fontScale="77500" lnSpcReduction="20000"/>
          </a:bodyPr>
          <a:lstStyle/>
          <a:p>
            <a:r>
              <a:rPr lang="en-US" b="1" dirty="0">
                <a:solidFill>
                  <a:srgbClr val="4C3282"/>
                </a:solidFill>
              </a:rPr>
              <a:t>Vertices</a:t>
            </a:r>
          </a:p>
          <a:p>
            <a:pPr lvl="1"/>
            <a:r>
              <a:rPr lang="en-US" dirty="0"/>
              <a:t>Students</a:t>
            </a:r>
          </a:p>
          <a:p>
            <a:pPr lvl="1"/>
            <a:r>
              <a:rPr lang="en-US" dirty="0"/>
              <a:t>Fields: Name, have note</a:t>
            </a:r>
          </a:p>
          <a:p>
            <a:r>
              <a:rPr lang="en-US" b="1" dirty="0">
                <a:solidFill>
                  <a:srgbClr val="4C3282"/>
                </a:solidFill>
              </a:rPr>
              <a:t>Edges </a:t>
            </a:r>
          </a:p>
          <a:p>
            <a:pPr lvl="1"/>
            <a:r>
              <a:rPr lang="en-US" dirty="0"/>
              <a:t>Classes shared by students</a:t>
            </a:r>
          </a:p>
          <a:p>
            <a:pPr lvl="1"/>
            <a:r>
              <a:rPr lang="en-US" dirty="0"/>
              <a:t>Not directed</a:t>
            </a:r>
          </a:p>
          <a:p>
            <a:pPr lvl="1"/>
            <a:r>
              <a:rPr lang="en-US" dirty="0"/>
              <a:t>Could be left without weights</a:t>
            </a:r>
          </a:p>
          <a:p>
            <a:pPr lvl="1"/>
            <a:r>
              <a:rPr lang="en-US" dirty="0"/>
              <a:t>Fields: vertex 1, vertex 2, teacher, period</a:t>
            </a:r>
          </a:p>
          <a:p>
            <a:endParaRPr lang="en-US" dirty="0"/>
          </a:p>
        </p:txBody>
      </p:sp>
      <p:grpSp>
        <p:nvGrpSpPr>
          <p:cNvPr id="66" name="Group 65">
            <a:extLst>
              <a:ext uri="{FF2B5EF4-FFF2-40B4-BE49-F238E27FC236}">
                <a16:creationId xmlns:a16="http://schemas.microsoft.com/office/drawing/2014/main" id="{9563B329-C684-3740-A1EC-24D66538D1D4}"/>
              </a:ext>
            </a:extLst>
          </p:cNvPr>
          <p:cNvGrpSpPr/>
          <p:nvPr/>
        </p:nvGrpSpPr>
        <p:grpSpPr>
          <a:xfrm>
            <a:off x="457852" y="3678587"/>
            <a:ext cx="5981035" cy="3140135"/>
            <a:chOff x="1394748" y="3100107"/>
            <a:chExt cx="5981035" cy="3140135"/>
          </a:xfrm>
        </p:grpSpPr>
        <p:grpSp>
          <p:nvGrpSpPr>
            <p:cNvPr id="7" name="Group 6">
              <a:extLst>
                <a:ext uri="{FF2B5EF4-FFF2-40B4-BE49-F238E27FC236}">
                  <a16:creationId xmlns:a16="http://schemas.microsoft.com/office/drawing/2014/main" id="{BC7967A6-92E5-5C43-BF52-0A83135009B7}"/>
                </a:ext>
              </a:extLst>
            </p:cNvPr>
            <p:cNvGrpSpPr/>
            <p:nvPr/>
          </p:nvGrpSpPr>
          <p:grpSpPr>
            <a:xfrm>
              <a:off x="1394748" y="3641314"/>
              <a:ext cx="690113" cy="690113"/>
              <a:chOff x="9831042" y="3675297"/>
              <a:chExt cx="690113" cy="690113"/>
            </a:xfrm>
          </p:grpSpPr>
          <p:sp>
            <p:nvSpPr>
              <p:cNvPr id="22" name="Oval 21">
                <a:extLst>
                  <a:ext uri="{FF2B5EF4-FFF2-40B4-BE49-F238E27FC236}">
                    <a16:creationId xmlns:a16="http://schemas.microsoft.com/office/drawing/2014/main" id="{4EA10F37-7DAC-6A44-801A-88EB7FE802C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BEF067-441D-0647-9EFA-B1A3A229B058}"/>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8B6016-9B9F-1A4B-9B0E-CD09536EEED0}"/>
                </a:ext>
              </a:extLst>
            </p:cNvPr>
            <p:cNvGrpSpPr/>
            <p:nvPr/>
          </p:nvGrpSpPr>
          <p:grpSpPr>
            <a:xfrm>
              <a:off x="3360349" y="3100107"/>
              <a:ext cx="704039" cy="690113"/>
              <a:chOff x="9831042" y="3675297"/>
              <a:chExt cx="704039" cy="690113"/>
            </a:xfrm>
          </p:grpSpPr>
          <p:sp>
            <p:nvSpPr>
              <p:cNvPr id="20" name="Oval 19">
                <a:extLst>
                  <a:ext uri="{FF2B5EF4-FFF2-40B4-BE49-F238E27FC236}">
                    <a16:creationId xmlns:a16="http://schemas.microsoft.com/office/drawing/2014/main" id="{BCA64ED7-F974-8E49-8476-976757E057A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E4C4AD1-DA99-0C47-8F84-317D799275BD}"/>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6DF2D9C5-164C-B449-8E38-28B91B68259C}"/>
                </a:ext>
              </a:extLst>
            </p:cNvPr>
            <p:cNvGrpSpPr/>
            <p:nvPr/>
          </p:nvGrpSpPr>
          <p:grpSpPr>
            <a:xfrm>
              <a:off x="5180961" y="3740439"/>
              <a:ext cx="700186" cy="690113"/>
              <a:chOff x="10360557" y="3317449"/>
              <a:chExt cx="700186" cy="690113"/>
            </a:xfrm>
          </p:grpSpPr>
          <p:sp>
            <p:nvSpPr>
              <p:cNvPr id="18" name="Oval 17">
                <a:extLst>
                  <a:ext uri="{FF2B5EF4-FFF2-40B4-BE49-F238E27FC236}">
                    <a16:creationId xmlns:a16="http://schemas.microsoft.com/office/drawing/2014/main" id="{6F92A095-74F7-FF48-8150-F0C1F75DC3D6}"/>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D7153CF-348F-DB41-B4B2-19F0F6B5F38B}"/>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1" name="Group 10">
              <a:extLst>
                <a:ext uri="{FF2B5EF4-FFF2-40B4-BE49-F238E27FC236}">
                  <a16:creationId xmlns:a16="http://schemas.microsoft.com/office/drawing/2014/main" id="{08313FEB-627B-BF4C-B7C3-F2754024DADF}"/>
                </a:ext>
              </a:extLst>
            </p:cNvPr>
            <p:cNvGrpSpPr/>
            <p:nvPr/>
          </p:nvGrpSpPr>
          <p:grpSpPr>
            <a:xfrm>
              <a:off x="2695034" y="4961081"/>
              <a:ext cx="690113" cy="690113"/>
              <a:chOff x="9831042" y="3675297"/>
              <a:chExt cx="690113" cy="690113"/>
            </a:xfrm>
          </p:grpSpPr>
          <p:sp>
            <p:nvSpPr>
              <p:cNvPr id="16" name="Oval 15">
                <a:extLst>
                  <a:ext uri="{FF2B5EF4-FFF2-40B4-BE49-F238E27FC236}">
                    <a16:creationId xmlns:a16="http://schemas.microsoft.com/office/drawing/2014/main" id="{12CCB009-4ED5-4D49-831B-3682D746064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414B40-F3C0-0C4E-BE77-6153B9C99630}"/>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27" name="Oval 26">
              <a:extLst>
                <a:ext uri="{FF2B5EF4-FFF2-40B4-BE49-F238E27FC236}">
                  <a16:creationId xmlns:a16="http://schemas.microsoft.com/office/drawing/2014/main" id="{20B2685E-AAA5-C244-9BEA-790F3BAD5FF4}"/>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CDAF332-98B4-8744-9F02-AF9726D7976C}"/>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52" name="Group 51">
              <a:extLst>
                <a:ext uri="{FF2B5EF4-FFF2-40B4-BE49-F238E27FC236}">
                  <a16:creationId xmlns:a16="http://schemas.microsoft.com/office/drawing/2014/main" id="{64E4D4D3-0FB1-3641-B45F-5F965EB13FB3}"/>
                </a:ext>
              </a:extLst>
            </p:cNvPr>
            <p:cNvGrpSpPr/>
            <p:nvPr/>
          </p:nvGrpSpPr>
          <p:grpSpPr>
            <a:xfrm>
              <a:off x="6654111" y="5279194"/>
              <a:ext cx="721672" cy="690113"/>
              <a:chOff x="6873201" y="4776414"/>
              <a:chExt cx="721672" cy="690113"/>
            </a:xfrm>
          </p:grpSpPr>
          <p:sp>
            <p:nvSpPr>
              <p:cNvPr id="29" name="Oval 28">
                <a:extLst>
                  <a:ext uri="{FF2B5EF4-FFF2-40B4-BE49-F238E27FC236}">
                    <a16:creationId xmlns:a16="http://schemas.microsoft.com/office/drawing/2014/main" id="{9C45D88E-C71E-2E4D-A303-BF0E6B542CC8}"/>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9603561-49E5-9B47-A7DF-95A95DBA0F7A}"/>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32" name="Straight Connector 31">
              <a:extLst>
                <a:ext uri="{FF2B5EF4-FFF2-40B4-BE49-F238E27FC236}">
                  <a16:creationId xmlns:a16="http://schemas.microsoft.com/office/drawing/2014/main" id="{C3872F2B-41E8-9F4F-B45D-8B21D1990FD7}"/>
                </a:ext>
              </a:extLst>
            </p:cNvPr>
            <p:cNvCxnSpPr>
              <a:stCxn id="22" idx="7"/>
              <a:endCxn id="21"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F2EF8D-56DB-074B-852A-51D0FA9E12D2}"/>
                </a:ext>
              </a:extLst>
            </p:cNvPr>
            <p:cNvCxnSpPr>
              <a:cxnSpLocks/>
              <a:stCxn id="22" idx="4"/>
              <a:endCxn id="16"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022733-3258-344F-9046-D9B486F2FEE3}"/>
                </a:ext>
              </a:extLst>
            </p:cNvPr>
            <p:cNvCxnSpPr>
              <a:cxnSpLocks/>
              <a:stCxn id="16" idx="7"/>
              <a:endCxn id="20"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F069B1-27C6-4A45-882B-713C57B79705}"/>
                </a:ext>
              </a:extLst>
            </p:cNvPr>
            <p:cNvCxnSpPr>
              <a:cxnSpLocks/>
              <a:stCxn id="16" idx="6"/>
              <a:endCxn id="19"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090C24-B854-E743-BA5B-320788656308}"/>
                </a:ext>
              </a:extLst>
            </p:cNvPr>
            <p:cNvCxnSpPr>
              <a:cxnSpLocks/>
              <a:stCxn id="20" idx="5"/>
              <a:endCxn id="27"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6B36A63-8A96-3D40-B3F1-03356550FBC0}"/>
                </a:ext>
              </a:extLst>
            </p:cNvPr>
            <p:cNvCxnSpPr>
              <a:cxnSpLocks/>
              <a:stCxn id="27" idx="7"/>
              <a:endCxn id="18"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60F6E7E-AAD8-1846-B050-21825E25F09D}"/>
                </a:ext>
              </a:extLst>
            </p:cNvPr>
            <p:cNvCxnSpPr>
              <a:cxnSpLocks/>
              <a:stCxn id="27" idx="6"/>
              <a:endCxn id="30"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33C4D3-614B-C245-88B3-E9093EB4DE21}"/>
                </a:ext>
              </a:extLst>
            </p:cNvPr>
            <p:cNvCxnSpPr>
              <a:cxnSpLocks/>
              <a:stCxn id="29" idx="1"/>
              <a:endCxn id="18"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5086CC0-6CBB-604F-A4AA-05E96BC9C5BA}"/>
                </a:ext>
              </a:extLst>
            </p:cNvPr>
            <p:cNvSpPr txBox="1"/>
            <p:nvPr/>
          </p:nvSpPr>
          <p:spPr>
            <a:xfrm rot="20842163">
              <a:off x="2172624" y="3252899"/>
              <a:ext cx="95410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Smith, 1</a:t>
              </a:r>
            </a:p>
          </p:txBody>
        </p:sp>
        <p:sp>
          <p:nvSpPr>
            <p:cNvPr id="58" name="TextBox 57">
              <a:extLst>
                <a:ext uri="{FF2B5EF4-FFF2-40B4-BE49-F238E27FC236}">
                  <a16:creationId xmlns:a16="http://schemas.microsoft.com/office/drawing/2014/main" id="{52A34A24-6AF0-844A-A9CC-CF16658F94B1}"/>
                </a:ext>
              </a:extLst>
            </p:cNvPr>
            <p:cNvSpPr txBox="1"/>
            <p:nvPr/>
          </p:nvSpPr>
          <p:spPr>
            <a:xfrm rot="2832924">
              <a:off x="5787419" y="4605129"/>
              <a:ext cx="12564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Martinez, 1</a:t>
              </a:r>
            </a:p>
          </p:txBody>
        </p:sp>
        <p:sp>
          <p:nvSpPr>
            <p:cNvPr id="59" name="TextBox 58">
              <a:extLst>
                <a:ext uri="{FF2B5EF4-FFF2-40B4-BE49-F238E27FC236}">
                  <a16:creationId xmlns:a16="http://schemas.microsoft.com/office/drawing/2014/main" id="{A2D60C76-96E3-964F-A87C-7C5018DF360E}"/>
                </a:ext>
              </a:extLst>
            </p:cNvPr>
            <p:cNvSpPr txBox="1"/>
            <p:nvPr/>
          </p:nvSpPr>
          <p:spPr>
            <a:xfrm rot="2099268">
              <a:off x="2050344" y="4485507"/>
              <a:ext cx="8772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Patel, 2</a:t>
              </a:r>
            </a:p>
          </p:txBody>
        </p:sp>
        <p:sp>
          <p:nvSpPr>
            <p:cNvPr id="60" name="TextBox 59">
              <a:extLst>
                <a:ext uri="{FF2B5EF4-FFF2-40B4-BE49-F238E27FC236}">
                  <a16:creationId xmlns:a16="http://schemas.microsoft.com/office/drawing/2014/main" id="{CA69241E-BFB1-0549-A76D-4DD858353FA8}"/>
                </a:ext>
              </a:extLst>
            </p:cNvPr>
            <p:cNvSpPr txBox="1"/>
            <p:nvPr/>
          </p:nvSpPr>
          <p:spPr>
            <a:xfrm rot="4323910">
              <a:off x="3845386" y="3860668"/>
              <a:ext cx="74090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Lee, 2</a:t>
              </a:r>
            </a:p>
          </p:txBody>
        </p:sp>
        <p:sp>
          <p:nvSpPr>
            <p:cNvPr id="61" name="TextBox 60">
              <a:extLst>
                <a:ext uri="{FF2B5EF4-FFF2-40B4-BE49-F238E27FC236}">
                  <a16:creationId xmlns:a16="http://schemas.microsoft.com/office/drawing/2014/main" id="{C87E7338-E712-C048-8AE7-5FD3ACDBBCD8}"/>
                </a:ext>
              </a:extLst>
            </p:cNvPr>
            <p:cNvSpPr txBox="1"/>
            <p:nvPr/>
          </p:nvSpPr>
          <p:spPr>
            <a:xfrm rot="17328648">
              <a:off x="2734229" y="4158696"/>
              <a:ext cx="12564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Martinez, 3</a:t>
              </a:r>
            </a:p>
          </p:txBody>
        </p:sp>
        <p:sp>
          <p:nvSpPr>
            <p:cNvPr id="62" name="TextBox 61">
              <a:extLst>
                <a:ext uri="{FF2B5EF4-FFF2-40B4-BE49-F238E27FC236}">
                  <a16:creationId xmlns:a16="http://schemas.microsoft.com/office/drawing/2014/main" id="{12FDF51D-1728-994B-9BDE-2B08E42F70A5}"/>
                </a:ext>
              </a:extLst>
            </p:cNvPr>
            <p:cNvSpPr txBox="1"/>
            <p:nvPr/>
          </p:nvSpPr>
          <p:spPr>
            <a:xfrm rot="17279646">
              <a:off x="4680891" y="4800246"/>
              <a:ext cx="102162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Brown, 3</a:t>
              </a:r>
            </a:p>
          </p:txBody>
        </p:sp>
        <p:sp>
          <p:nvSpPr>
            <p:cNvPr id="64" name="TextBox 63">
              <a:extLst>
                <a:ext uri="{FF2B5EF4-FFF2-40B4-BE49-F238E27FC236}">
                  <a16:creationId xmlns:a16="http://schemas.microsoft.com/office/drawing/2014/main" id="{B44C92DD-28C7-6D44-9AED-9252AAF599E7}"/>
                </a:ext>
              </a:extLst>
            </p:cNvPr>
            <p:cNvSpPr txBox="1"/>
            <p:nvPr/>
          </p:nvSpPr>
          <p:spPr>
            <a:xfrm rot="19330986">
              <a:off x="3251679" y="4737354"/>
              <a:ext cx="954107"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Smith, 4</a:t>
              </a:r>
            </a:p>
          </p:txBody>
        </p:sp>
        <p:sp>
          <p:nvSpPr>
            <p:cNvPr id="65" name="TextBox 64">
              <a:extLst>
                <a:ext uri="{FF2B5EF4-FFF2-40B4-BE49-F238E27FC236}">
                  <a16:creationId xmlns:a16="http://schemas.microsoft.com/office/drawing/2014/main" id="{49C924DA-5A8B-CE4C-A435-94C0EB1DBDAE}"/>
                </a:ext>
              </a:extLst>
            </p:cNvPr>
            <p:cNvSpPr txBox="1"/>
            <p:nvPr/>
          </p:nvSpPr>
          <p:spPr>
            <a:xfrm rot="21136541">
              <a:off x="5392002" y="5466526"/>
              <a:ext cx="8772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Patel, 4</a:t>
              </a:r>
            </a:p>
          </p:txBody>
        </p:sp>
      </p:grpSp>
      <p:graphicFrame>
        <p:nvGraphicFramePr>
          <p:cNvPr id="68" name="Table 67">
            <a:extLst>
              <a:ext uri="{FF2B5EF4-FFF2-40B4-BE49-F238E27FC236}">
                <a16:creationId xmlns:a16="http://schemas.microsoft.com/office/drawing/2014/main" id="{7A6BC647-2818-1F47-8A89-821E405FD02D}"/>
              </a:ext>
            </a:extLst>
          </p:cNvPr>
          <p:cNvGraphicFramePr>
            <a:graphicFrameLocks noGrp="1"/>
          </p:cNvGraphicFramePr>
          <p:nvPr/>
        </p:nvGraphicFramePr>
        <p:xfrm>
          <a:off x="6896734" y="2224115"/>
          <a:ext cx="1566283" cy="4241538"/>
        </p:xfrm>
        <a:graphic>
          <a:graphicData uri="http://schemas.openxmlformats.org/drawingml/2006/table">
            <a:tbl>
              <a:tblPr firstRow="1" bandRow="1">
                <a:tableStyleId>{5C22544A-7EE6-4342-B048-85BDC9FD1C3A}</a:tableStyleId>
              </a:tblPr>
              <a:tblGrid>
                <a:gridCol w="771163">
                  <a:extLst>
                    <a:ext uri="{9D8B030D-6E8A-4147-A177-3AD203B41FA5}">
                      <a16:colId xmlns:a16="http://schemas.microsoft.com/office/drawing/2014/main" val="262660185"/>
                    </a:ext>
                  </a:extLst>
                </a:gridCol>
                <a:gridCol w="520590">
                  <a:extLst>
                    <a:ext uri="{9D8B030D-6E8A-4147-A177-3AD203B41FA5}">
                      <a16:colId xmlns:a16="http://schemas.microsoft.com/office/drawing/2014/main" val="2224427115"/>
                    </a:ext>
                  </a:extLst>
                </a:gridCol>
                <a:gridCol w="274530">
                  <a:extLst>
                    <a:ext uri="{9D8B030D-6E8A-4147-A177-3AD203B41FA5}">
                      <a16:colId xmlns:a16="http://schemas.microsoft.com/office/drawing/2014/main" val="2242316575"/>
                    </a:ext>
                  </a:extLst>
                </a:gridCol>
              </a:tblGrid>
              <a:tr h="706923">
                <a:tc>
                  <a:txBody>
                    <a:bodyPr/>
                    <a:lstStyle/>
                    <a:p>
                      <a:pPr algn="ctr"/>
                      <a:r>
                        <a:rPr lang="en-US" b="0" dirty="0">
                          <a:solidFill>
                            <a:srgbClr val="B6A479"/>
                          </a:solidFill>
                          <a:latin typeface="Calibri" panose="020F0502020204030204" pitchFamily="34" charset="0"/>
                          <a:cs typeface="Calibri" panose="020F0502020204030204" pitchFamily="34" charset="0"/>
                        </a:rPr>
                        <a:t>You</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A</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B</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C</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D</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3235123"/>
                  </a:ext>
                </a:extLst>
              </a:tr>
              <a:tr h="706923">
                <a:tc>
                  <a:txBody>
                    <a:bodyPr/>
                    <a:lstStyle/>
                    <a:p>
                      <a:pPr algn="ctr"/>
                      <a:r>
                        <a:rPr lang="en-US" b="0" dirty="0">
                          <a:solidFill>
                            <a:srgbClr val="B6A479"/>
                          </a:solidFill>
                          <a:latin typeface="Calibri" panose="020F0502020204030204" pitchFamily="34" charset="0"/>
                          <a:cs typeface="Calibri" panose="020F0502020204030204" pitchFamily="34" charset="0"/>
                        </a:rPr>
                        <a:t>Crush</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2253376"/>
                  </a:ext>
                </a:extLst>
              </a:tr>
            </a:tbl>
          </a:graphicData>
        </a:graphic>
      </p:graphicFrame>
      <p:cxnSp>
        <p:nvCxnSpPr>
          <p:cNvPr id="81" name="Straight Arrow Connector 80">
            <a:extLst>
              <a:ext uri="{FF2B5EF4-FFF2-40B4-BE49-F238E27FC236}">
                <a16:creationId xmlns:a16="http://schemas.microsoft.com/office/drawing/2014/main" id="{02521348-8C2F-D74A-A491-E2C0E9DFCA80}"/>
              </a:ext>
            </a:extLst>
          </p:cNvPr>
          <p:cNvCxnSpPr>
            <a:cxnSpLocks/>
          </p:cNvCxnSpPr>
          <p:nvPr/>
        </p:nvCxnSpPr>
        <p:spPr>
          <a:xfrm>
            <a:off x="8262146" y="261795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D102120-618E-174B-935A-01298D032E18}"/>
              </a:ext>
            </a:extLst>
          </p:cNvPr>
          <p:cNvCxnSpPr/>
          <p:nvPr/>
        </p:nvCxnSpPr>
        <p:spPr>
          <a:xfrm>
            <a:off x="8218764" y="3302523"/>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008D4B29-18B5-F347-96EA-4FCEB1C94299}"/>
              </a:ext>
            </a:extLst>
          </p:cNvPr>
          <p:cNvGrpSpPr/>
          <p:nvPr/>
        </p:nvGrpSpPr>
        <p:grpSpPr>
          <a:xfrm>
            <a:off x="9006612" y="2389434"/>
            <a:ext cx="417004" cy="417004"/>
            <a:chOff x="9831043" y="3675298"/>
            <a:chExt cx="417004" cy="417004"/>
          </a:xfrm>
        </p:grpSpPr>
        <p:sp>
          <p:nvSpPr>
            <p:cNvPr id="100" name="Oval 99">
              <a:extLst>
                <a:ext uri="{FF2B5EF4-FFF2-40B4-BE49-F238E27FC236}">
                  <a16:creationId xmlns:a16="http://schemas.microsoft.com/office/drawing/2014/main" id="{D820ED4A-65A7-604A-8C9E-C5C4493DEEF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410ABC5-D025-DA48-88B5-3C3061A74E7A}"/>
                </a:ext>
              </a:extLst>
            </p:cNvPr>
            <p:cNvSpPr txBox="1"/>
            <p:nvPr/>
          </p:nvSpPr>
          <p:spPr>
            <a:xfrm>
              <a:off x="9912663" y="3699134"/>
              <a:ext cx="31771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89" name="Group 88">
            <a:extLst>
              <a:ext uri="{FF2B5EF4-FFF2-40B4-BE49-F238E27FC236}">
                <a16:creationId xmlns:a16="http://schemas.microsoft.com/office/drawing/2014/main" id="{1EF9332B-0509-274A-B909-F0BC6CD1CD79}"/>
              </a:ext>
            </a:extLst>
          </p:cNvPr>
          <p:cNvGrpSpPr/>
          <p:nvPr/>
        </p:nvGrpSpPr>
        <p:grpSpPr>
          <a:xfrm>
            <a:off x="10051513" y="2389803"/>
            <a:ext cx="417004" cy="417004"/>
            <a:chOff x="9831043" y="3675298"/>
            <a:chExt cx="417004" cy="417004"/>
          </a:xfrm>
        </p:grpSpPr>
        <p:sp>
          <p:nvSpPr>
            <p:cNvPr id="98" name="Oval 97">
              <a:extLst>
                <a:ext uri="{FF2B5EF4-FFF2-40B4-BE49-F238E27FC236}">
                  <a16:creationId xmlns:a16="http://schemas.microsoft.com/office/drawing/2014/main" id="{C3EAF7F8-2A31-9D46-8BB3-1D017C434B9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220E0461-BBE7-BA4B-888A-55D4D9CB333A}"/>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90" name="Group 89">
            <a:extLst>
              <a:ext uri="{FF2B5EF4-FFF2-40B4-BE49-F238E27FC236}">
                <a16:creationId xmlns:a16="http://schemas.microsoft.com/office/drawing/2014/main" id="{697B2597-1138-8440-AC2C-B4508B3D873C}"/>
              </a:ext>
            </a:extLst>
          </p:cNvPr>
          <p:cNvGrpSpPr/>
          <p:nvPr/>
        </p:nvGrpSpPr>
        <p:grpSpPr>
          <a:xfrm>
            <a:off x="8945417" y="2242524"/>
            <a:ext cx="724251" cy="668441"/>
            <a:chOff x="1097280" y="6019742"/>
            <a:chExt cx="724251" cy="668441"/>
          </a:xfrm>
        </p:grpSpPr>
        <p:sp>
          <p:nvSpPr>
            <p:cNvPr id="96" name="Rectangle 95">
              <a:extLst>
                <a:ext uri="{FF2B5EF4-FFF2-40B4-BE49-F238E27FC236}">
                  <a16:creationId xmlns:a16="http://schemas.microsoft.com/office/drawing/2014/main" id="{5B53B6AD-DC40-4444-878D-AB6A0C7A66AB}"/>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08C33931-E820-994D-B91C-856FDE127FDA}"/>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Arrow Connector 90">
            <a:extLst>
              <a:ext uri="{FF2B5EF4-FFF2-40B4-BE49-F238E27FC236}">
                <a16:creationId xmlns:a16="http://schemas.microsoft.com/office/drawing/2014/main" id="{B28C8F27-56E9-E940-8704-BB12D280EAA6}"/>
              </a:ext>
            </a:extLst>
          </p:cNvPr>
          <p:cNvCxnSpPr>
            <a:cxnSpLocks/>
            <a:endCxn id="94" idx="1"/>
          </p:cNvCxnSpPr>
          <p:nvPr/>
        </p:nvCxnSpPr>
        <p:spPr>
          <a:xfrm>
            <a:off x="9591290" y="2576744"/>
            <a:ext cx="410837"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2949B7AF-2578-8446-9B5E-6B3230BEC4C9}"/>
              </a:ext>
            </a:extLst>
          </p:cNvPr>
          <p:cNvGrpSpPr/>
          <p:nvPr/>
        </p:nvGrpSpPr>
        <p:grpSpPr>
          <a:xfrm>
            <a:off x="10002127" y="2242524"/>
            <a:ext cx="724251" cy="668441"/>
            <a:chOff x="1097280" y="6019742"/>
            <a:chExt cx="724251" cy="668441"/>
          </a:xfrm>
        </p:grpSpPr>
        <p:sp>
          <p:nvSpPr>
            <p:cNvPr id="94" name="Rectangle 93">
              <a:extLst>
                <a:ext uri="{FF2B5EF4-FFF2-40B4-BE49-F238E27FC236}">
                  <a16:creationId xmlns:a16="http://schemas.microsoft.com/office/drawing/2014/main" id="{A5F2C0CA-6E70-A349-B273-EFB6576D6E3F}"/>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6C9511F0-6BA8-A94B-914C-7389B8A8BD78}"/>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3" name="Straight Connector 92">
            <a:extLst>
              <a:ext uri="{FF2B5EF4-FFF2-40B4-BE49-F238E27FC236}">
                <a16:creationId xmlns:a16="http://schemas.microsoft.com/office/drawing/2014/main" id="{CDBB6568-1E77-E943-A056-9D0376A19195}"/>
              </a:ext>
            </a:extLst>
          </p:cNvPr>
          <p:cNvCxnSpPr/>
          <p:nvPr/>
        </p:nvCxnSpPr>
        <p:spPr>
          <a:xfrm flipV="1">
            <a:off x="10524641" y="2267976"/>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59B1859D-0F61-0F41-99FC-611DC03D3FFA}"/>
              </a:ext>
            </a:extLst>
          </p:cNvPr>
          <p:cNvGrpSpPr/>
          <p:nvPr/>
        </p:nvGrpSpPr>
        <p:grpSpPr>
          <a:xfrm>
            <a:off x="10069001" y="3103826"/>
            <a:ext cx="417004" cy="417004"/>
            <a:chOff x="9831043" y="3675298"/>
            <a:chExt cx="417004" cy="417004"/>
          </a:xfrm>
        </p:grpSpPr>
        <p:sp>
          <p:nvSpPr>
            <p:cNvPr id="133" name="Oval 132">
              <a:extLst>
                <a:ext uri="{FF2B5EF4-FFF2-40B4-BE49-F238E27FC236}">
                  <a16:creationId xmlns:a16="http://schemas.microsoft.com/office/drawing/2014/main" id="{BE8A9513-0D8F-1144-ACB0-AA332B9008A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D364CB1D-AFD4-C243-8409-F2D35F7F4BC4}"/>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22" name="Group 121">
            <a:extLst>
              <a:ext uri="{FF2B5EF4-FFF2-40B4-BE49-F238E27FC236}">
                <a16:creationId xmlns:a16="http://schemas.microsoft.com/office/drawing/2014/main" id="{8ECA83C9-4BAE-0B4D-AAA1-813890524D50}"/>
              </a:ext>
            </a:extLst>
          </p:cNvPr>
          <p:cNvGrpSpPr/>
          <p:nvPr/>
        </p:nvGrpSpPr>
        <p:grpSpPr>
          <a:xfrm>
            <a:off x="11097472" y="3104195"/>
            <a:ext cx="417004" cy="417004"/>
            <a:chOff x="9831043" y="3675298"/>
            <a:chExt cx="417004" cy="417004"/>
          </a:xfrm>
        </p:grpSpPr>
        <p:sp>
          <p:nvSpPr>
            <p:cNvPr id="131" name="Oval 130">
              <a:extLst>
                <a:ext uri="{FF2B5EF4-FFF2-40B4-BE49-F238E27FC236}">
                  <a16:creationId xmlns:a16="http://schemas.microsoft.com/office/drawing/2014/main" id="{B8473B2B-226A-7544-A736-5E3584B6EDFC}"/>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CDC380C9-736C-8D48-AFAE-4C58760509A8}"/>
                </a:ext>
              </a:extLst>
            </p:cNvPr>
            <p:cNvSpPr txBox="1"/>
            <p:nvPr/>
          </p:nvSpPr>
          <p:spPr>
            <a:xfrm>
              <a:off x="9873474"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123" name="Group 122">
            <a:extLst>
              <a:ext uri="{FF2B5EF4-FFF2-40B4-BE49-F238E27FC236}">
                <a16:creationId xmlns:a16="http://schemas.microsoft.com/office/drawing/2014/main" id="{C3D21B12-18E0-E94C-9469-1C2E5F8F513F}"/>
              </a:ext>
            </a:extLst>
          </p:cNvPr>
          <p:cNvGrpSpPr/>
          <p:nvPr/>
        </p:nvGrpSpPr>
        <p:grpSpPr>
          <a:xfrm>
            <a:off x="10007806" y="2956916"/>
            <a:ext cx="724251" cy="668441"/>
            <a:chOff x="1097280" y="6019742"/>
            <a:chExt cx="724251" cy="668441"/>
          </a:xfrm>
        </p:grpSpPr>
        <p:sp>
          <p:nvSpPr>
            <p:cNvPr id="129" name="Rectangle 128">
              <a:extLst>
                <a:ext uri="{FF2B5EF4-FFF2-40B4-BE49-F238E27FC236}">
                  <a16:creationId xmlns:a16="http://schemas.microsoft.com/office/drawing/2014/main" id="{A2F6D049-8F95-9B44-99BA-E0923D6AB89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F87C18CF-6656-D24D-9E29-A569D94DD14D}"/>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4" name="Straight Arrow Connector 123">
            <a:extLst>
              <a:ext uri="{FF2B5EF4-FFF2-40B4-BE49-F238E27FC236}">
                <a16:creationId xmlns:a16="http://schemas.microsoft.com/office/drawing/2014/main" id="{25997E46-7F93-5C4E-971C-8C9DB4060CC4}"/>
              </a:ext>
            </a:extLst>
          </p:cNvPr>
          <p:cNvCxnSpPr>
            <a:cxnSpLocks/>
            <a:stCxn id="129" idx="3"/>
            <a:endCxn id="127" idx="1"/>
          </p:cNvCxnSpPr>
          <p:nvPr/>
        </p:nvCxnSpPr>
        <p:spPr>
          <a:xfrm>
            <a:off x="10732057" y="3291137"/>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D5525E1-4198-AC43-BD3C-8F7F1D89EDA2}"/>
              </a:ext>
            </a:extLst>
          </p:cNvPr>
          <p:cNvGrpSpPr/>
          <p:nvPr/>
        </p:nvGrpSpPr>
        <p:grpSpPr>
          <a:xfrm>
            <a:off x="11048086" y="2956916"/>
            <a:ext cx="724251" cy="668441"/>
            <a:chOff x="1097280" y="6019742"/>
            <a:chExt cx="724251" cy="668441"/>
          </a:xfrm>
        </p:grpSpPr>
        <p:sp>
          <p:nvSpPr>
            <p:cNvPr id="127" name="Rectangle 126">
              <a:extLst>
                <a:ext uri="{FF2B5EF4-FFF2-40B4-BE49-F238E27FC236}">
                  <a16:creationId xmlns:a16="http://schemas.microsoft.com/office/drawing/2014/main" id="{55AA9586-A608-3041-901A-BAC0F16F556C}"/>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B9E39E9E-56B0-C54E-BA79-9901DAFCAB4E}"/>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7388F4E4-2D0E-124B-84E6-3AB25627BFC9}"/>
              </a:ext>
            </a:extLst>
          </p:cNvPr>
          <p:cNvCxnSpPr/>
          <p:nvPr/>
        </p:nvCxnSpPr>
        <p:spPr>
          <a:xfrm flipV="1">
            <a:off x="11570600" y="298236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C94A8F1F-1FAD-BE45-BA6E-A73B5539C566}"/>
              </a:ext>
            </a:extLst>
          </p:cNvPr>
          <p:cNvGrpSpPr/>
          <p:nvPr/>
        </p:nvGrpSpPr>
        <p:grpSpPr>
          <a:xfrm>
            <a:off x="8988115" y="3092705"/>
            <a:ext cx="523285" cy="417004"/>
            <a:chOff x="9805853" y="3675298"/>
            <a:chExt cx="523285" cy="417004"/>
          </a:xfrm>
        </p:grpSpPr>
        <p:sp>
          <p:nvSpPr>
            <p:cNvPr id="140" name="Oval 139">
              <a:extLst>
                <a:ext uri="{FF2B5EF4-FFF2-40B4-BE49-F238E27FC236}">
                  <a16:creationId xmlns:a16="http://schemas.microsoft.com/office/drawing/2014/main" id="{CECBE4F2-1619-154C-A9BB-BE3765F4B2B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E27B3879-ED12-F94C-B03F-7F43735EC86A}"/>
                </a:ext>
              </a:extLst>
            </p:cNvPr>
            <p:cNvSpPr txBox="1"/>
            <p:nvPr/>
          </p:nvSpPr>
          <p:spPr>
            <a:xfrm>
              <a:off x="9805853" y="3698562"/>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142" name="Group 141">
            <a:extLst>
              <a:ext uri="{FF2B5EF4-FFF2-40B4-BE49-F238E27FC236}">
                <a16:creationId xmlns:a16="http://schemas.microsoft.com/office/drawing/2014/main" id="{CD54BFC9-2315-BF42-AC98-C95945457C2F}"/>
              </a:ext>
            </a:extLst>
          </p:cNvPr>
          <p:cNvGrpSpPr/>
          <p:nvPr/>
        </p:nvGrpSpPr>
        <p:grpSpPr>
          <a:xfrm>
            <a:off x="8952110" y="2956916"/>
            <a:ext cx="724251" cy="668441"/>
            <a:chOff x="1097280" y="6019742"/>
            <a:chExt cx="724251" cy="668441"/>
          </a:xfrm>
        </p:grpSpPr>
        <p:sp>
          <p:nvSpPr>
            <p:cNvPr id="143" name="Rectangle 142">
              <a:extLst>
                <a:ext uri="{FF2B5EF4-FFF2-40B4-BE49-F238E27FC236}">
                  <a16:creationId xmlns:a16="http://schemas.microsoft.com/office/drawing/2014/main" id="{9B7AD4D8-905B-7141-8704-AFE9F1DE9F5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23738BCD-B3F6-3B47-8645-9F56B4B4DABB}"/>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Straight Arrow Connector 144">
            <a:extLst>
              <a:ext uri="{FF2B5EF4-FFF2-40B4-BE49-F238E27FC236}">
                <a16:creationId xmlns:a16="http://schemas.microsoft.com/office/drawing/2014/main" id="{BB606193-37D8-B744-A2B5-4C52EE44C000}"/>
              </a:ext>
            </a:extLst>
          </p:cNvPr>
          <p:cNvCxnSpPr>
            <a:cxnSpLocks/>
            <a:endCxn id="129" idx="1"/>
          </p:cNvCxnSpPr>
          <p:nvPr/>
        </p:nvCxnSpPr>
        <p:spPr>
          <a:xfrm flipV="1">
            <a:off x="9563562" y="3291137"/>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3C9061B8-905B-0043-8FA0-8B7F2587CC70}"/>
              </a:ext>
            </a:extLst>
          </p:cNvPr>
          <p:cNvCxnSpPr/>
          <p:nvPr/>
        </p:nvCxnSpPr>
        <p:spPr>
          <a:xfrm>
            <a:off x="8228166" y="404196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A6583CC0-3C77-5B44-A392-41FE2CD3106F}"/>
              </a:ext>
            </a:extLst>
          </p:cNvPr>
          <p:cNvGrpSpPr/>
          <p:nvPr/>
        </p:nvGrpSpPr>
        <p:grpSpPr>
          <a:xfrm>
            <a:off x="10078403" y="3843269"/>
            <a:ext cx="417004" cy="417004"/>
            <a:chOff x="9831043" y="3675298"/>
            <a:chExt cx="417004" cy="417004"/>
          </a:xfrm>
        </p:grpSpPr>
        <p:sp>
          <p:nvSpPr>
            <p:cNvPr id="153" name="Oval 152">
              <a:extLst>
                <a:ext uri="{FF2B5EF4-FFF2-40B4-BE49-F238E27FC236}">
                  <a16:creationId xmlns:a16="http://schemas.microsoft.com/office/drawing/2014/main" id="{1A928B96-A454-9643-9A03-768AE6ADA130}"/>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a16="http://schemas.microsoft.com/office/drawing/2014/main" id="{CBE5991B-6FD8-8045-B667-78214624091A}"/>
                </a:ext>
              </a:extLst>
            </p:cNvPr>
            <p:cNvSpPr txBox="1"/>
            <p:nvPr/>
          </p:nvSpPr>
          <p:spPr>
            <a:xfrm>
              <a:off x="9912663" y="3699134"/>
              <a:ext cx="31771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155" name="Group 154">
            <a:extLst>
              <a:ext uri="{FF2B5EF4-FFF2-40B4-BE49-F238E27FC236}">
                <a16:creationId xmlns:a16="http://schemas.microsoft.com/office/drawing/2014/main" id="{5FA29DD0-4088-E342-B126-2DA974787421}"/>
              </a:ext>
            </a:extLst>
          </p:cNvPr>
          <p:cNvGrpSpPr/>
          <p:nvPr/>
        </p:nvGrpSpPr>
        <p:grpSpPr>
          <a:xfrm>
            <a:off x="11106874" y="3843638"/>
            <a:ext cx="417004" cy="417004"/>
            <a:chOff x="9831043" y="3675298"/>
            <a:chExt cx="417004" cy="417004"/>
          </a:xfrm>
        </p:grpSpPr>
        <p:sp>
          <p:nvSpPr>
            <p:cNvPr id="156" name="Oval 155">
              <a:extLst>
                <a:ext uri="{FF2B5EF4-FFF2-40B4-BE49-F238E27FC236}">
                  <a16:creationId xmlns:a16="http://schemas.microsoft.com/office/drawing/2014/main" id="{D7C4A3D7-81D3-DE49-B082-5F72C409E887}"/>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044387DC-17E4-7444-87F6-3CB772415FE7}"/>
                </a:ext>
              </a:extLst>
            </p:cNvPr>
            <p:cNvSpPr txBox="1"/>
            <p:nvPr/>
          </p:nvSpPr>
          <p:spPr>
            <a:xfrm>
              <a:off x="9873474" y="3699134"/>
              <a:ext cx="30809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58" name="Group 157">
            <a:extLst>
              <a:ext uri="{FF2B5EF4-FFF2-40B4-BE49-F238E27FC236}">
                <a16:creationId xmlns:a16="http://schemas.microsoft.com/office/drawing/2014/main" id="{367FC59D-1F5D-654E-B84B-AFAC85E8CB77}"/>
              </a:ext>
            </a:extLst>
          </p:cNvPr>
          <p:cNvGrpSpPr/>
          <p:nvPr/>
        </p:nvGrpSpPr>
        <p:grpSpPr>
          <a:xfrm>
            <a:off x="10017208" y="3696359"/>
            <a:ext cx="724251" cy="668441"/>
            <a:chOff x="1097280" y="6019742"/>
            <a:chExt cx="724251" cy="668441"/>
          </a:xfrm>
        </p:grpSpPr>
        <p:sp>
          <p:nvSpPr>
            <p:cNvPr id="159" name="Rectangle 158">
              <a:extLst>
                <a:ext uri="{FF2B5EF4-FFF2-40B4-BE49-F238E27FC236}">
                  <a16:creationId xmlns:a16="http://schemas.microsoft.com/office/drawing/2014/main" id="{CB868B0C-E63C-2C42-BF9E-75409F688B17}"/>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E101FA20-CDB8-CA46-AC97-79FF406317A2}"/>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1" name="Straight Arrow Connector 160">
            <a:extLst>
              <a:ext uri="{FF2B5EF4-FFF2-40B4-BE49-F238E27FC236}">
                <a16:creationId xmlns:a16="http://schemas.microsoft.com/office/drawing/2014/main" id="{05768A00-1A2F-5146-95AA-E801C8DD9A2A}"/>
              </a:ext>
            </a:extLst>
          </p:cNvPr>
          <p:cNvCxnSpPr>
            <a:cxnSpLocks/>
            <a:stCxn id="159" idx="3"/>
            <a:endCxn id="163" idx="1"/>
          </p:cNvCxnSpPr>
          <p:nvPr/>
        </p:nvCxnSpPr>
        <p:spPr>
          <a:xfrm>
            <a:off x="10741459" y="4030580"/>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B3287606-63D6-9A4B-BBE9-D1ECA364B7AF}"/>
              </a:ext>
            </a:extLst>
          </p:cNvPr>
          <p:cNvGrpSpPr/>
          <p:nvPr/>
        </p:nvGrpSpPr>
        <p:grpSpPr>
          <a:xfrm>
            <a:off x="11057488" y="3696359"/>
            <a:ext cx="724251" cy="668441"/>
            <a:chOff x="1097280" y="6019742"/>
            <a:chExt cx="724251" cy="668441"/>
          </a:xfrm>
        </p:grpSpPr>
        <p:sp>
          <p:nvSpPr>
            <p:cNvPr id="163" name="Rectangle 162">
              <a:extLst>
                <a:ext uri="{FF2B5EF4-FFF2-40B4-BE49-F238E27FC236}">
                  <a16:creationId xmlns:a16="http://schemas.microsoft.com/office/drawing/2014/main" id="{BD68CA94-52CD-9E4E-8739-D9B9C3AF4A21}"/>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0F214AD5-5E21-A243-929F-F36CA26EFBD4}"/>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a:extLst>
              <a:ext uri="{FF2B5EF4-FFF2-40B4-BE49-F238E27FC236}">
                <a16:creationId xmlns:a16="http://schemas.microsoft.com/office/drawing/2014/main" id="{514B9F7D-A6FA-8D4F-83D4-5CC4D05A30EE}"/>
              </a:ext>
            </a:extLst>
          </p:cNvPr>
          <p:cNvCxnSpPr/>
          <p:nvPr/>
        </p:nvCxnSpPr>
        <p:spPr>
          <a:xfrm flipV="1">
            <a:off x="11580002" y="3721811"/>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66" name="Group 165">
            <a:extLst>
              <a:ext uri="{FF2B5EF4-FFF2-40B4-BE49-F238E27FC236}">
                <a16:creationId xmlns:a16="http://schemas.microsoft.com/office/drawing/2014/main" id="{C47C8F18-A491-F646-973A-D0C09CF8D5A2}"/>
              </a:ext>
            </a:extLst>
          </p:cNvPr>
          <p:cNvGrpSpPr/>
          <p:nvPr/>
        </p:nvGrpSpPr>
        <p:grpSpPr>
          <a:xfrm>
            <a:off x="9000010" y="3832148"/>
            <a:ext cx="523285" cy="417004"/>
            <a:chOff x="9808346" y="3675298"/>
            <a:chExt cx="523285" cy="417004"/>
          </a:xfrm>
        </p:grpSpPr>
        <p:sp>
          <p:nvSpPr>
            <p:cNvPr id="167" name="Oval 166">
              <a:extLst>
                <a:ext uri="{FF2B5EF4-FFF2-40B4-BE49-F238E27FC236}">
                  <a16:creationId xmlns:a16="http://schemas.microsoft.com/office/drawing/2014/main" id="{AF786F9F-A174-5648-85E9-4249D9B70A46}"/>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TextBox 167">
              <a:extLst>
                <a:ext uri="{FF2B5EF4-FFF2-40B4-BE49-F238E27FC236}">
                  <a16:creationId xmlns:a16="http://schemas.microsoft.com/office/drawing/2014/main" id="{45BC01D1-E939-4B4C-84F5-F452534CE061}"/>
                </a:ext>
              </a:extLst>
            </p:cNvPr>
            <p:cNvSpPr txBox="1"/>
            <p:nvPr/>
          </p:nvSpPr>
          <p:spPr>
            <a:xfrm>
              <a:off x="9808346" y="3700450"/>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169" name="Group 168">
            <a:extLst>
              <a:ext uri="{FF2B5EF4-FFF2-40B4-BE49-F238E27FC236}">
                <a16:creationId xmlns:a16="http://schemas.microsoft.com/office/drawing/2014/main" id="{04467773-B9C2-FF41-99EF-90084FD0649A}"/>
              </a:ext>
            </a:extLst>
          </p:cNvPr>
          <p:cNvGrpSpPr/>
          <p:nvPr/>
        </p:nvGrpSpPr>
        <p:grpSpPr>
          <a:xfrm>
            <a:off x="8961512" y="3696359"/>
            <a:ext cx="724251" cy="668441"/>
            <a:chOff x="1097280" y="6019742"/>
            <a:chExt cx="724251" cy="668441"/>
          </a:xfrm>
        </p:grpSpPr>
        <p:sp>
          <p:nvSpPr>
            <p:cNvPr id="170" name="Rectangle 169">
              <a:extLst>
                <a:ext uri="{FF2B5EF4-FFF2-40B4-BE49-F238E27FC236}">
                  <a16:creationId xmlns:a16="http://schemas.microsoft.com/office/drawing/2014/main" id="{E3C02D6F-AE33-424C-B761-626E05322633}"/>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EB5C5688-48A8-AB42-83BE-3CEBA71D17AE}"/>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2" name="Straight Arrow Connector 171">
            <a:extLst>
              <a:ext uri="{FF2B5EF4-FFF2-40B4-BE49-F238E27FC236}">
                <a16:creationId xmlns:a16="http://schemas.microsoft.com/office/drawing/2014/main" id="{0EFBDB10-0C39-C54D-887C-9A6890E932FA}"/>
              </a:ext>
            </a:extLst>
          </p:cNvPr>
          <p:cNvCxnSpPr>
            <a:cxnSpLocks/>
            <a:endCxn id="159" idx="1"/>
          </p:cNvCxnSpPr>
          <p:nvPr/>
        </p:nvCxnSpPr>
        <p:spPr>
          <a:xfrm flipV="1">
            <a:off x="9572964" y="4030580"/>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D0E90931-8223-F64F-B756-1743D514269D}"/>
              </a:ext>
            </a:extLst>
          </p:cNvPr>
          <p:cNvCxnSpPr/>
          <p:nvPr/>
        </p:nvCxnSpPr>
        <p:spPr>
          <a:xfrm>
            <a:off x="8216806" y="4747023"/>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A25119B7-7187-EA4E-B41D-D02E5C4D5092}"/>
              </a:ext>
            </a:extLst>
          </p:cNvPr>
          <p:cNvGrpSpPr/>
          <p:nvPr/>
        </p:nvGrpSpPr>
        <p:grpSpPr>
          <a:xfrm>
            <a:off x="10067043" y="4548326"/>
            <a:ext cx="417004" cy="417004"/>
            <a:chOff x="9831043" y="3675298"/>
            <a:chExt cx="417004" cy="417004"/>
          </a:xfrm>
        </p:grpSpPr>
        <p:sp>
          <p:nvSpPr>
            <p:cNvPr id="175" name="Oval 174">
              <a:extLst>
                <a:ext uri="{FF2B5EF4-FFF2-40B4-BE49-F238E27FC236}">
                  <a16:creationId xmlns:a16="http://schemas.microsoft.com/office/drawing/2014/main" id="{320BBC09-B2CE-E042-B2E5-1771232FAA3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1A2AEB30-5F92-EF4F-88A0-3ED61CF8C7FE}"/>
                </a:ext>
              </a:extLst>
            </p:cNvPr>
            <p:cNvSpPr txBox="1"/>
            <p:nvPr/>
          </p:nvSpPr>
          <p:spPr>
            <a:xfrm>
              <a:off x="9912663"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177" name="Group 176">
            <a:extLst>
              <a:ext uri="{FF2B5EF4-FFF2-40B4-BE49-F238E27FC236}">
                <a16:creationId xmlns:a16="http://schemas.microsoft.com/office/drawing/2014/main" id="{ECCBBD6C-E375-C94A-A84D-D63F052F75E4}"/>
              </a:ext>
            </a:extLst>
          </p:cNvPr>
          <p:cNvGrpSpPr/>
          <p:nvPr/>
        </p:nvGrpSpPr>
        <p:grpSpPr>
          <a:xfrm>
            <a:off x="11007838" y="4548695"/>
            <a:ext cx="603050" cy="417004"/>
            <a:chOff x="9743367" y="3675298"/>
            <a:chExt cx="603050" cy="417004"/>
          </a:xfrm>
        </p:grpSpPr>
        <p:sp>
          <p:nvSpPr>
            <p:cNvPr id="178" name="Oval 177">
              <a:extLst>
                <a:ext uri="{FF2B5EF4-FFF2-40B4-BE49-F238E27FC236}">
                  <a16:creationId xmlns:a16="http://schemas.microsoft.com/office/drawing/2014/main" id="{7FF6CA72-4A14-584E-AF88-A5295F94953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9BF2FDC1-CB5B-BD48-8864-4465B7959609}"/>
                </a:ext>
              </a:extLst>
            </p:cNvPr>
            <p:cNvSpPr txBox="1"/>
            <p:nvPr/>
          </p:nvSpPr>
          <p:spPr>
            <a:xfrm>
              <a:off x="9743367" y="3711827"/>
              <a:ext cx="6030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Crush</a:t>
              </a:r>
            </a:p>
          </p:txBody>
        </p:sp>
      </p:grpSp>
      <p:grpSp>
        <p:nvGrpSpPr>
          <p:cNvPr id="180" name="Group 179">
            <a:extLst>
              <a:ext uri="{FF2B5EF4-FFF2-40B4-BE49-F238E27FC236}">
                <a16:creationId xmlns:a16="http://schemas.microsoft.com/office/drawing/2014/main" id="{131E46CE-ACF9-B447-9AC9-E80FE3609710}"/>
              </a:ext>
            </a:extLst>
          </p:cNvPr>
          <p:cNvGrpSpPr/>
          <p:nvPr/>
        </p:nvGrpSpPr>
        <p:grpSpPr>
          <a:xfrm>
            <a:off x="10005848" y="4401416"/>
            <a:ext cx="724251" cy="668441"/>
            <a:chOff x="1097280" y="6019742"/>
            <a:chExt cx="724251" cy="668441"/>
          </a:xfrm>
        </p:grpSpPr>
        <p:sp>
          <p:nvSpPr>
            <p:cNvPr id="181" name="Rectangle 180">
              <a:extLst>
                <a:ext uri="{FF2B5EF4-FFF2-40B4-BE49-F238E27FC236}">
                  <a16:creationId xmlns:a16="http://schemas.microsoft.com/office/drawing/2014/main" id="{EA9557A3-ACD4-F044-8F52-A11404A11F64}"/>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a:extLst>
                <a:ext uri="{FF2B5EF4-FFF2-40B4-BE49-F238E27FC236}">
                  <a16:creationId xmlns:a16="http://schemas.microsoft.com/office/drawing/2014/main" id="{D5E81BD6-3486-E344-8E5C-3FADA48B27BC}"/>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3" name="Straight Arrow Connector 182">
            <a:extLst>
              <a:ext uri="{FF2B5EF4-FFF2-40B4-BE49-F238E27FC236}">
                <a16:creationId xmlns:a16="http://schemas.microsoft.com/office/drawing/2014/main" id="{4ADA229C-AF2F-6843-BDEC-95FF5BDFCAC4}"/>
              </a:ext>
            </a:extLst>
          </p:cNvPr>
          <p:cNvCxnSpPr>
            <a:cxnSpLocks/>
            <a:stCxn id="181" idx="3"/>
            <a:endCxn id="185" idx="1"/>
          </p:cNvCxnSpPr>
          <p:nvPr/>
        </p:nvCxnSpPr>
        <p:spPr>
          <a:xfrm>
            <a:off x="10730099" y="4735637"/>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F6536583-E97A-A943-A037-70ECB5F8BCD8}"/>
              </a:ext>
            </a:extLst>
          </p:cNvPr>
          <p:cNvGrpSpPr/>
          <p:nvPr/>
        </p:nvGrpSpPr>
        <p:grpSpPr>
          <a:xfrm>
            <a:off x="11046128" y="4401416"/>
            <a:ext cx="724251" cy="668441"/>
            <a:chOff x="1097280" y="6019742"/>
            <a:chExt cx="724251" cy="668441"/>
          </a:xfrm>
        </p:grpSpPr>
        <p:sp>
          <p:nvSpPr>
            <p:cNvPr id="185" name="Rectangle 184">
              <a:extLst>
                <a:ext uri="{FF2B5EF4-FFF2-40B4-BE49-F238E27FC236}">
                  <a16:creationId xmlns:a16="http://schemas.microsoft.com/office/drawing/2014/main" id="{AA4F0C20-93CA-944E-BAEB-D31819FF98CE}"/>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a:extLst>
                <a:ext uri="{FF2B5EF4-FFF2-40B4-BE49-F238E27FC236}">
                  <a16:creationId xmlns:a16="http://schemas.microsoft.com/office/drawing/2014/main" id="{5DFD2D16-507E-C446-A2E7-7D578A6722F7}"/>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7" name="Straight Connector 186">
            <a:extLst>
              <a:ext uri="{FF2B5EF4-FFF2-40B4-BE49-F238E27FC236}">
                <a16:creationId xmlns:a16="http://schemas.microsoft.com/office/drawing/2014/main" id="{10B63312-6FE8-9047-880D-A697607ECCFF}"/>
              </a:ext>
            </a:extLst>
          </p:cNvPr>
          <p:cNvCxnSpPr/>
          <p:nvPr/>
        </p:nvCxnSpPr>
        <p:spPr>
          <a:xfrm flipV="1">
            <a:off x="11568642" y="442686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9196AF53-A59B-984C-9E9F-23D57CB5A786}"/>
              </a:ext>
            </a:extLst>
          </p:cNvPr>
          <p:cNvGrpSpPr/>
          <p:nvPr/>
        </p:nvGrpSpPr>
        <p:grpSpPr>
          <a:xfrm>
            <a:off x="9011347" y="4537205"/>
            <a:ext cx="417004" cy="417004"/>
            <a:chOff x="9831043" y="3675298"/>
            <a:chExt cx="417004" cy="417004"/>
          </a:xfrm>
        </p:grpSpPr>
        <p:sp>
          <p:nvSpPr>
            <p:cNvPr id="189" name="Oval 188">
              <a:extLst>
                <a:ext uri="{FF2B5EF4-FFF2-40B4-BE49-F238E27FC236}">
                  <a16:creationId xmlns:a16="http://schemas.microsoft.com/office/drawing/2014/main" id="{57128D50-1CC8-A04D-853A-55E908185C8A}"/>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a:extLst>
                <a:ext uri="{FF2B5EF4-FFF2-40B4-BE49-F238E27FC236}">
                  <a16:creationId xmlns:a16="http://schemas.microsoft.com/office/drawing/2014/main" id="{15D21204-04E6-A644-88A8-EDE591BD53A3}"/>
                </a:ext>
              </a:extLst>
            </p:cNvPr>
            <p:cNvSpPr txBox="1"/>
            <p:nvPr/>
          </p:nvSpPr>
          <p:spPr>
            <a:xfrm>
              <a:off x="9873474" y="3699134"/>
              <a:ext cx="30970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t>
              </a:r>
            </a:p>
          </p:txBody>
        </p:sp>
      </p:grpSp>
      <p:grpSp>
        <p:nvGrpSpPr>
          <p:cNvPr id="191" name="Group 190">
            <a:extLst>
              <a:ext uri="{FF2B5EF4-FFF2-40B4-BE49-F238E27FC236}">
                <a16:creationId xmlns:a16="http://schemas.microsoft.com/office/drawing/2014/main" id="{5C7825EC-C813-3145-A24A-9A16BCCFB47D}"/>
              </a:ext>
            </a:extLst>
          </p:cNvPr>
          <p:cNvGrpSpPr/>
          <p:nvPr/>
        </p:nvGrpSpPr>
        <p:grpSpPr>
          <a:xfrm>
            <a:off x="8950152" y="4401416"/>
            <a:ext cx="724251" cy="668441"/>
            <a:chOff x="1097280" y="6019742"/>
            <a:chExt cx="724251" cy="668441"/>
          </a:xfrm>
        </p:grpSpPr>
        <p:sp>
          <p:nvSpPr>
            <p:cNvPr id="192" name="Rectangle 191">
              <a:extLst>
                <a:ext uri="{FF2B5EF4-FFF2-40B4-BE49-F238E27FC236}">
                  <a16:creationId xmlns:a16="http://schemas.microsoft.com/office/drawing/2014/main" id="{FA9A2B15-7F71-4549-A242-C6FD0C57B546}"/>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91228CD3-ED6F-7142-B6DB-B369ED5C93C4}"/>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a:extLst>
              <a:ext uri="{FF2B5EF4-FFF2-40B4-BE49-F238E27FC236}">
                <a16:creationId xmlns:a16="http://schemas.microsoft.com/office/drawing/2014/main" id="{74774FE7-D49B-A846-9A9C-A0EE2DCB0E21}"/>
              </a:ext>
            </a:extLst>
          </p:cNvPr>
          <p:cNvCxnSpPr>
            <a:cxnSpLocks/>
            <a:endCxn id="181" idx="1"/>
          </p:cNvCxnSpPr>
          <p:nvPr/>
        </p:nvCxnSpPr>
        <p:spPr>
          <a:xfrm flipV="1">
            <a:off x="9561604" y="4735637"/>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5D8EECAE-3F7E-3C4B-B144-FF0891412821}"/>
              </a:ext>
            </a:extLst>
          </p:cNvPr>
          <p:cNvCxnSpPr/>
          <p:nvPr/>
        </p:nvCxnSpPr>
        <p:spPr>
          <a:xfrm>
            <a:off x="8239812" y="5481606"/>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42648F24-63A8-6B4F-93BB-A34FA0E9908A}"/>
              </a:ext>
            </a:extLst>
          </p:cNvPr>
          <p:cNvGrpSpPr/>
          <p:nvPr/>
        </p:nvGrpSpPr>
        <p:grpSpPr>
          <a:xfrm>
            <a:off x="10090049" y="5282909"/>
            <a:ext cx="417004" cy="417004"/>
            <a:chOff x="9831043" y="3675298"/>
            <a:chExt cx="417004" cy="417004"/>
          </a:xfrm>
        </p:grpSpPr>
        <p:sp>
          <p:nvSpPr>
            <p:cNvPr id="197" name="Oval 196">
              <a:extLst>
                <a:ext uri="{FF2B5EF4-FFF2-40B4-BE49-F238E27FC236}">
                  <a16:creationId xmlns:a16="http://schemas.microsoft.com/office/drawing/2014/main" id="{9CF5545A-1824-F34C-8C8F-963640681938}"/>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8BB772DC-FDB5-074C-BFDE-6142F9780975}"/>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199" name="Group 198">
            <a:extLst>
              <a:ext uri="{FF2B5EF4-FFF2-40B4-BE49-F238E27FC236}">
                <a16:creationId xmlns:a16="http://schemas.microsoft.com/office/drawing/2014/main" id="{1F323C9E-B8CD-8641-8A94-109B26F15433}"/>
              </a:ext>
            </a:extLst>
          </p:cNvPr>
          <p:cNvGrpSpPr/>
          <p:nvPr/>
        </p:nvGrpSpPr>
        <p:grpSpPr>
          <a:xfrm>
            <a:off x="11046128" y="5283278"/>
            <a:ext cx="603050" cy="417004"/>
            <a:chOff x="9758651" y="3675298"/>
            <a:chExt cx="603050" cy="417004"/>
          </a:xfrm>
        </p:grpSpPr>
        <p:sp>
          <p:nvSpPr>
            <p:cNvPr id="200" name="Oval 199">
              <a:extLst>
                <a:ext uri="{FF2B5EF4-FFF2-40B4-BE49-F238E27FC236}">
                  <a16:creationId xmlns:a16="http://schemas.microsoft.com/office/drawing/2014/main" id="{56211327-F807-1743-8CB6-8847C5D5FBD3}"/>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a:extLst>
                <a:ext uri="{FF2B5EF4-FFF2-40B4-BE49-F238E27FC236}">
                  <a16:creationId xmlns:a16="http://schemas.microsoft.com/office/drawing/2014/main" id="{E7AD94AD-AC37-E34A-828C-43A4992F1D0C}"/>
                </a:ext>
              </a:extLst>
            </p:cNvPr>
            <p:cNvSpPr txBox="1"/>
            <p:nvPr/>
          </p:nvSpPr>
          <p:spPr>
            <a:xfrm>
              <a:off x="9758651" y="3713731"/>
              <a:ext cx="603050"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Crush</a:t>
              </a:r>
            </a:p>
          </p:txBody>
        </p:sp>
      </p:grpSp>
      <p:grpSp>
        <p:nvGrpSpPr>
          <p:cNvPr id="202" name="Group 201">
            <a:extLst>
              <a:ext uri="{FF2B5EF4-FFF2-40B4-BE49-F238E27FC236}">
                <a16:creationId xmlns:a16="http://schemas.microsoft.com/office/drawing/2014/main" id="{A4BAC164-13D1-CC49-B7F6-6B0FA8EC9908}"/>
              </a:ext>
            </a:extLst>
          </p:cNvPr>
          <p:cNvGrpSpPr/>
          <p:nvPr/>
        </p:nvGrpSpPr>
        <p:grpSpPr>
          <a:xfrm>
            <a:off x="10028854" y="5135999"/>
            <a:ext cx="724251" cy="668441"/>
            <a:chOff x="1097280" y="6019742"/>
            <a:chExt cx="724251" cy="668441"/>
          </a:xfrm>
        </p:grpSpPr>
        <p:sp>
          <p:nvSpPr>
            <p:cNvPr id="203" name="Rectangle 202">
              <a:extLst>
                <a:ext uri="{FF2B5EF4-FFF2-40B4-BE49-F238E27FC236}">
                  <a16:creationId xmlns:a16="http://schemas.microsoft.com/office/drawing/2014/main" id="{50CF4A90-1887-3542-9CA4-AAF61EF16D6F}"/>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F7F17295-BC73-5644-9EB1-2FF74A0CD203}"/>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 name="Straight Arrow Connector 204">
            <a:extLst>
              <a:ext uri="{FF2B5EF4-FFF2-40B4-BE49-F238E27FC236}">
                <a16:creationId xmlns:a16="http://schemas.microsoft.com/office/drawing/2014/main" id="{7EAD1C03-6A4A-074C-AD4F-16535B8E4008}"/>
              </a:ext>
            </a:extLst>
          </p:cNvPr>
          <p:cNvCxnSpPr>
            <a:cxnSpLocks/>
            <a:stCxn id="203" idx="3"/>
            <a:endCxn id="207" idx="1"/>
          </p:cNvCxnSpPr>
          <p:nvPr/>
        </p:nvCxnSpPr>
        <p:spPr>
          <a:xfrm>
            <a:off x="10753105" y="5470220"/>
            <a:ext cx="316029"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5CCCA7EA-DB9E-C649-BC1F-F950A33E7D47}"/>
              </a:ext>
            </a:extLst>
          </p:cNvPr>
          <p:cNvGrpSpPr/>
          <p:nvPr/>
        </p:nvGrpSpPr>
        <p:grpSpPr>
          <a:xfrm>
            <a:off x="11069134" y="5135999"/>
            <a:ext cx="724251" cy="668441"/>
            <a:chOff x="1097280" y="6019742"/>
            <a:chExt cx="724251" cy="668441"/>
          </a:xfrm>
        </p:grpSpPr>
        <p:sp>
          <p:nvSpPr>
            <p:cNvPr id="207" name="Rectangle 206">
              <a:extLst>
                <a:ext uri="{FF2B5EF4-FFF2-40B4-BE49-F238E27FC236}">
                  <a16:creationId xmlns:a16="http://schemas.microsoft.com/office/drawing/2014/main" id="{036B86A4-1330-0F45-AE40-EC524A36F9FD}"/>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B3538EA8-DD97-9648-8343-3629ED066FD9}"/>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E05A4B99-B686-9D4E-9E27-ADE2F7B75673}"/>
              </a:ext>
            </a:extLst>
          </p:cNvPr>
          <p:cNvCxnSpPr/>
          <p:nvPr/>
        </p:nvCxnSpPr>
        <p:spPr>
          <a:xfrm flipV="1">
            <a:off x="11591648" y="5161451"/>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0" name="Group 209">
            <a:extLst>
              <a:ext uri="{FF2B5EF4-FFF2-40B4-BE49-F238E27FC236}">
                <a16:creationId xmlns:a16="http://schemas.microsoft.com/office/drawing/2014/main" id="{A4E44B6E-0F3B-E14F-9369-8D2EB12A8092}"/>
              </a:ext>
            </a:extLst>
          </p:cNvPr>
          <p:cNvGrpSpPr/>
          <p:nvPr/>
        </p:nvGrpSpPr>
        <p:grpSpPr>
          <a:xfrm>
            <a:off x="9034353" y="5271788"/>
            <a:ext cx="417004" cy="417004"/>
            <a:chOff x="9831043" y="3675298"/>
            <a:chExt cx="417004" cy="417004"/>
          </a:xfrm>
        </p:grpSpPr>
        <p:sp>
          <p:nvSpPr>
            <p:cNvPr id="211" name="Oval 210">
              <a:extLst>
                <a:ext uri="{FF2B5EF4-FFF2-40B4-BE49-F238E27FC236}">
                  <a16:creationId xmlns:a16="http://schemas.microsoft.com/office/drawing/2014/main" id="{DF898F27-0848-F14F-A2A4-BEE2A064BF8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TextBox 211">
              <a:extLst>
                <a:ext uri="{FF2B5EF4-FFF2-40B4-BE49-F238E27FC236}">
                  <a16:creationId xmlns:a16="http://schemas.microsoft.com/office/drawing/2014/main" id="{3331D144-216B-0D44-BEED-7350F34BE570}"/>
                </a:ext>
              </a:extLst>
            </p:cNvPr>
            <p:cNvSpPr txBox="1"/>
            <p:nvPr/>
          </p:nvSpPr>
          <p:spPr>
            <a:xfrm>
              <a:off x="9873474" y="3699134"/>
              <a:ext cx="324128"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a:t>
              </a:r>
            </a:p>
          </p:txBody>
        </p:sp>
      </p:grpSp>
      <p:grpSp>
        <p:nvGrpSpPr>
          <p:cNvPr id="213" name="Group 212">
            <a:extLst>
              <a:ext uri="{FF2B5EF4-FFF2-40B4-BE49-F238E27FC236}">
                <a16:creationId xmlns:a16="http://schemas.microsoft.com/office/drawing/2014/main" id="{4FC1C87E-0F8E-704E-AFA6-520DC7AE22D0}"/>
              </a:ext>
            </a:extLst>
          </p:cNvPr>
          <p:cNvGrpSpPr/>
          <p:nvPr/>
        </p:nvGrpSpPr>
        <p:grpSpPr>
          <a:xfrm>
            <a:off x="8973158" y="5135999"/>
            <a:ext cx="724251" cy="668441"/>
            <a:chOff x="1097280" y="6019742"/>
            <a:chExt cx="724251" cy="668441"/>
          </a:xfrm>
        </p:grpSpPr>
        <p:sp>
          <p:nvSpPr>
            <p:cNvPr id="214" name="Rectangle 213">
              <a:extLst>
                <a:ext uri="{FF2B5EF4-FFF2-40B4-BE49-F238E27FC236}">
                  <a16:creationId xmlns:a16="http://schemas.microsoft.com/office/drawing/2014/main" id="{21B86490-5DD1-3841-B56E-7F358AC1035A}"/>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896FD126-20ED-8A4E-9A69-1C2101A9593D}"/>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6" name="Straight Arrow Connector 215">
            <a:extLst>
              <a:ext uri="{FF2B5EF4-FFF2-40B4-BE49-F238E27FC236}">
                <a16:creationId xmlns:a16="http://schemas.microsoft.com/office/drawing/2014/main" id="{EFCEDB84-159E-3748-A552-D58515A79088}"/>
              </a:ext>
            </a:extLst>
          </p:cNvPr>
          <p:cNvCxnSpPr>
            <a:cxnSpLocks/>
            <a:endCxn id="203" idx="1"/>
          </p:cNvCxnSpPr>
          <p:nvPr/>
        </p:nvCxnSpPr>
        <p:spPr>
          <a:xfrm flipV="1">
            <a:off x="9584610" y="5470220"/>
            <a:ext cx="444244" cy="1138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9787730F-098C-3946-9775-4F1B97B44440}"/>
              </a:ext>
            </a:extLst>
          </p:cNvPr>
          <p:cNvCxnSpPr>
            <a:cxnSpLocks/>
          </p:cNvCxnSpPr>
          <p:nvPr/>
        </p:nvCxnSpPr>
        <p:spPr>
          <a:xfrm>
            <a:off x="8298108" y="6219692"/>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1E8D3FE0-C1CE-934F-859E-95863625514C}"/>
              </a:ext>
            </a:extLst>
          </p:cNvPr>
          <p:cNvGrpSpPr/>
          <p:nvPr/>
        </p:nvGrpSpPr>
        <p:grpSpPr>
          <a:xfrm>
            <a:off x="9042574" y="5991176"/>
            <a:ext cx="417004" cy="417004"/>
            <a:chOff x="9831043" y="3675298"/>
            <a:chExt cx="417004" cy="417004"/>
          </a:xfrm>
        </p:grpSpPr>
        <p:sp>
          <p:nvSpPr>
            <p:cNvPr id="219" name="Oval 218">
              <a:extLst>
                <a:ext uri="{FF2B5EF4-FFF2-40B4-BE49-F238E27FC236}">
                  <a16:creationId xmlns:a16="http://schemas.microsoft.com/office/drawing/2014/main" id="{61F78E04-C344-E645-BBCA-7793D4F0A32F}"/>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a:extLst>
                <a:ext uri="{FF2B5EF4-FFF2-40B4-BE49-F238E27FC236}">
                  <a16:creationId xmlns:a16="http://schemas.microsoft.com/office/drawing/2014/main" id="{9B702B9D-5AC8-DC48-B275-8DE6BC257E91}"/>
                </a:ext>
              </a:extLst>
            </p:cNvPr>
            <p:cNvSpPr txBox="1"/>
            <p:nvPr/>
          </p:nvSpPr>
          <p:spPr>
            <a:xfrm>
              <a:off x="9912663" y="3699134"/>
              <a:ext cx="31290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t>
              </a:r>
            </a:p>
          </p:txBody>
        </p:sp>
      </p:grpSp>
      <p:grpSp>
        <p:nvGrpSpPr>
          <p:cNvPr id="221" name="Group 220">
            <a:extLst>
              <a:ext uri="{FF2B5EF4-FFF2-40B4-BE49-F238E27FC236}">
                <a16:creationId xmlns:a16="http://schemas.microsoft.com/office/drawing/2014/main" id="{2AE2B2E7-13A7-EA47-AB09-38F07670DCDF}"/>
              </a:ext>
            </a:extLst>
          </p:cNvPr>
          <p:cNvGrpSpPr/>
          <p:nvPr/>
        </p:nvGrpSpPr>
        <p:grpSpPr>
          <a:xfrm>
            <a:off x="10087475" y="5991545"/>
            <a:ext cx="417004" cy="417004"/>
            <a:chOff x="9831043" y="3675298"/>
            <a:chExt cx="417004" cy="417004"/>
          </a:xfrm>
        </p:grpSpPr>
        <p:sp>
          <p:nvSpPr>
            <p:cNvPr id="222" name="Oval 221">
              <a:extLst>
                <a:ext uri="{FF2B5EF4-FFF2-40B4-BE49-F238E27FC236}">
                  <a16:creationId xmlns:a16="http://schemas.microsoft.com/office/drawing/2014/main" id="{DF7B572D-B976-9349-B786-6B322D1949C5}"/>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A2FFF565-49DB-A64D-9318-DB054DD59F09}"/>
                </a:ext>
              </a:extLst>
            </p:cNvPr>
            <p:cNvSpPr txBox="1"/>
            <p:nvPr/>
          </p:nvSpPr>
          <p:spPr>
            <a:xfrm>
              <a:off x="9873474" y="3699134"/>
              <a:ext cx="327334"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t>
              </a:r>
            </a:p>
          </p:txBody>
        </p:sp>
      </p:grpSp>
      <p:grpSp>
        <p:nvGrpSpPr>
          <p:cNvPr id="224" name="Group 223">
            <a:extLst>
              <a:ext uri="{FF2B5EF4-FFF2-40B4-BE49-F238E27FC236}">
                <a16:creationId xmlns:a16="http://schemas.microsoft.com/office/drawing/2014/main" id="{EEE91FD5-0810-964C-8781-184DEC6FB6A3}"/>
              </a:ext>
            </a:extLst>
          </p:cNvPr>
          <p:cNvGrpSpPr/>
          <p:nvPr/>
        </p:nvGrpSpPr>
        <p:grpSpPr>
          <a:xfrm>
            <a:off x="8981379" y="5844266"/>
            <a:ext cx="724251" cy="668441"/>
            <a:chOff x="1097280" y="6019742"/>
            <a:chExt cx="724251" cy="668441"/>
          </a:xfrm>
        </p:grpSpPr>
        <p:sp>
          <p:nvSpPr>
            <p:cNvPr id="225" name="Rectangle 224">
              <a:extLst>
                <a:ext uri="{FF2B5EF4-FFF2-40B4-BE49-F238E27FC236}">
                  <a16:creationId xmlns:a16="http://schemas.microsoft.com/office/drawing/2014/main" id="{41CE9AD7-4365-7F4A-8FA6-3421F3A361F7}"/>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E4345924-CCF4-644C-B808-EDEA854C37D5}"/>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7" name="Straight Arrow Connector 226">
            <a:extLst>
              <a:ext uri="{FF2B5EF4-FFF2-40B4-BE49-F238E27FC236}">
                <a16:creationId xmlns:a16="http://schemas.microsoft.com/office/drawing/2014/main" id="{3DA61EF0-9EBC-254F-A014-FF53D385B128}"/>
              </a:ext>
            </a:extLst>
          </p:cNvPr>
          <p:cNvCxnSpPr>
            <a:cxnSpLocks/>
            <a:endCxn id="229" idx="1"/>
          </p:cNvCxnSpPr>
          <p:nvPr/>
        </p:nvCxnSpPr>
        <p:spPr>
          <a:xfrm>
            <a:off x="9627252" y="6178486"/>
            <a:ext cx="410837"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8" name="Group 227">
            <a:extLst>
              <a:ext uri="{FF2B5EF4-FFF2-40B4-BE49-F238E27FC236}">
                <a16:creationId xmlns:a16="http://schemas.microsoft.com/office/drawing/2014/main" id="{4114CA93-CB6A-C241-A1F1-0E7E82068A37}"/>
              </a:ext>
            </a:extLst>
          </p:cNvPr>
          <p:cNvGrpSpPr/>
          <p:nvPr/>
        </p:nvGrpSpPr>
        <p:grpSpPr>
          <a:xfrm>
            <a:off x="10038089" y="5844266"/>
            <a:ext cx="724251" cy="668441"/>
            <a:chOff x="1097280" y="6019742"/>
            <a:chExt cx="724251" cy="668441"/>
          </a:xfrm>
        </p:grpSpPr>
        <p:sp>
          <p:nvSpPr>
            <p:cNvPr id="229" name="Rectangle 228">
              <a:extLst>
                <a:ext uri="{FF2B5EF4-FFF2-40B4-BE49-F238E27FC236}">
                  <a16:creationId xmlns:a16="http://schemas.microsoft.com/office/drawing/2014/main" id="{49502728-71F3-7449-88D5-F8B3CF0B3AD4}"/>
                </a:ext>
              </a:extLst>
            </p:cNvPr>
            <p:cNvSpPr/>
            <p:nvPr/>
          </p:nvSpPr>
          <p:spPr>
            <a:xfrm>
              <a:off x="1097280" y="6019742"/>
              <a:ext cx="724251" cy="668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a:extLst>
                <a:ext uri="{FF2B5EF4-FFF2-40B4-BE49-F238E27FC236}">
                  <a16:creationId xmlns:a16="http://schemas.microsoft.com/office/drawing/2014/main" id="{A47D5958-2A5C-1C4A-BCE1-EF2BE9C2197F}"/>
                </a:ext>
              </a:extLst>
            </p:cNvPr>
            <p:cNvCxnSpPr/>
            <p:nvPr/>
          </p:nvCxnSpPr>
          <p:spPr>
            <a:xfrm>
              <a:off x="1619794" y="6019742"/>
              <a:ext cx="0" cy="668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1" name="Straight Connector 230">
            <a:extLst>
              <a:ext uri="{FF2B5EF4-FFF2-40B4-BE49-F238E27FC236}">
                <a16:creationId xmlns:a16="http://schemas.microsoft.com/office/drawing/2014/main" id="{5304203E-5C2B-C343-BA4B-9499B0A261F1}"/>
              </a:ext>
            </a:extLst>
          </p:cNvPr>
          <p:cNvCxnSpPr/>
          <p:nvPr/>
        </p:nvCxnSpPr>
        <p:spPr>
          <a:xfrm flipV="1">
            <a:off x="10560603" y="5869718"/>
            <a:ext cx="191624" cy="63254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32" name="Content Placeholder 2">
            <a:extLst>
              <a:ext uri="{FF2B5EF4-FFF2-40B4-BE49-F238E27FC236}">
                <a16:creationId xmlns:a16="http://schemas.microsoft.com/office/drawing/2014/main" id="{0432CF00-6D4E-164C-963F-67CAD916FE6C}"/>
              </a:ext>
            </a:extLst>
          </p:cNvPr>
          <p:cNvSpPr txBox="1">
            <a:spLocks/>
          </p:cNvSpPr>
          <p:nvPr/>
        </p:nvSpPr>
        <p:spPr>
          <a:xfrm>
            <a:off x="7417671" y="1712798"/>
            <a:ext cx="4162331" cy="112207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Adjacency List</a:t>
            </a:r>
          </a:p>
        </p:txBody>
      </p:sp>
      <p:sp>
        <p:nvSpPr>
          <p:cNvPr id="233" name="Content Placeholder 2">
            <a:extLst>
              <a:ext uri="{FF2B5EF4-FFF2-40B4-BE49-F238E27FC236}">
                <a16:creationId xmlns:a16="http://schemas.microsoft.com/office/drawing/2014/main" id="{4B71979C-D5CF-8344-9187-2DC61CE94A3D}"/>
              </a:ext>
            </a:extLst>
          </p:cNvPr>
          <p:cNvSpPr txBox="1">
            <a:spLocks/>
          </p:cNvSpPr>
          <p:nvPr/>
        </p:nvSpPr>
        <p:spPr>
          <a:xfrm>
            <a:off x="4901649" y="625193"/>
            <a:ext cx="7519569" cy="108381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rgbClr val="4C3282"/>
                </a:solidFill>
              </a:rPr>
              <a:t>Algorithm</a:t>
            </a:r>
          </a:p>
          <a:p>
            <a:r>
              <a:rPr lang="en-US" dirty="0"/>
              <a:t>BFS or DFS to see if you and your Crush are connected</a:t>
            </a:r>
          </a:p>
        </p:txBody>
      </p:sp>
    </p:spTree>
    <p:extLst>
      <p:ext uri="{BB962C8B-B14F-4D97-AF65-F5344CB8AC3E}">
        <p14:creationId xmlns:p14="http://schemas.microsoft.com/office/powerpoint/2010/main" val="203177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FAB8-7729-3640-829C-CFC96B17CD54}"/>
              </a:ext>
            </a:extLst>
          </p:cNvPr>
          <p:cNvSpPr>
            <a:spLocks noGrp="1"/>
          </p:cNvSpPr>
          <p:nvPr>
            <p:ph type="title"/>
          </p:nvPr>
        </p:nvSpPr>
        <p:spPr>
          <a:xfrm>
            <a:off x="303027" y="456682"/>
            <a:ext cx="10515600" cy="762635"/>
          </a:xfrm>
        </p:spPr>
        <p:txBody>
          <a:bodyPr/>
          <a:lstStyle/>
          <a:p>
            <a:r>
              <a:rPr lang="en-US" sz="3600" i="1" dirty="0">
                <a:solidFill>
                  <a:schemeClr val="accent4"/>
                </a:solidFill>
              </a:rPr>
              <a:t>Review</a:t>
            </a:r>
            <a:r>
              <a:rPr lang="en-US" dirty="0"/>
              <a:t>  Disjoint Sets ADT </a:t>
            </a:r>
            <a:r>
              <a:rPr lang="en-US" sz="2800" dirty="0"/>
              <a:t>(aka “Union-Find”) </a:t>
            </a:r>
            <a:endParaRPr lang="en-US" dirty="0"/>
          </a:p>
        </p:txBody>
      </p:sp>
      <p:sp>
        <p:nvSpPr>
          <p:cNvPr id="3" name="Content Placeholder 2">
            <a:extLst>
              <a:ext uri="{FF2B5EF4-FFF2-40B4-BE49-F238E27FC236}">
                <a16:creationId xmlns:a16="http://schemas.microsoft.com/office/drawing/2014/main" id="{610F23DE-FC79-B244-BB9F-F157FEE0268D}"/>
              </a:ext>
            </a:extLst>
          </p:cNvPr>
          <p:cNvSpPr>
            <a:spLocks noGrp="1"/>
          </p:cNvSpPr>
          <p:nvPr>
            <p:ph idx="1"/>
          </p:nvPr>
        </p:nvSpPr>
        <p:spPr>
          <a:xfrm>
            <a:off x="838200" y="1371601"/>
            <a:ext cx="6786592" cy="1980846"/>
          </a:xfrm>
        </p:spPr>
        <p:txBody>
          <a:bodyPr>
            <a:normAutofit/>
          </a:bodyPr>
          <a:lstStyle/>
          <a:p>
            <a:r>
              <a:rPr lang="en-US" sz="2400" dirty="0"/>
              <a:t>Kruskal’s MST algorithm goes edge-by-edge, but it needs a Disjoint Sets ADT under the hood to check whether vertices are already connected!</a:t>
            </a:r>
          </a:p>
          <a:p>
            <a:pPr lvl="1"/>
            <a:r>
              <a:rPr lang="en-US" sz="2000" dirty="0"/>
              <a:t>Conceptually, a single instance of this ADT contains a “family” of sets that are disjoint (no element belongs to multiple sets)</a:t>
            </a:r>
          </a:p>
        </p:txBody>
      </p:sp>
      <p:grpSp>
        <p:nvGrpSpPr>
          <p:cNvPr id="10" name="Group 9">
            <a:extLst>
              <a:ext uri="{FF2B5EF4-FFF2-40B4-BE49-F238E27FC236}">
                <a16:creationId xmlns:a16="http://schemas.microsoft.com/office/drawing/2014/main" id="{42C27AFC-F003-C640-9635-DA3E85D7FBE9}"/>
              </a:ext>
            </a:extLst>
          </p:cNvPr>
          <p:cNvGrpSpPr/>
          <p:nvPr/>
        </p:nvGrpSpPr>
        <p:grpSpPr>
          <a:xfrm>
            <a:off x="7737743" y="2335402"/>
            <a:ext cx="4135327" cy="4378596"/>
            <a:chOff x="7797592" y="2164508"/>
            <a:chExt cx="4135327" cy="4378596"/>
          </a:xfrm>
        </p:grpSpPr>
        <p:sp>
          <p:nvSpPr>
            <p:cNvPr id="4" name="Rectangle 3">
              <a:extLst>
                <a:ext uri="{FF2B5EF4-FFF2-40B4-BE49-F238E27FC236}">
                  <a16:creationId xmlns:a16="http://schemas.microsoft.com/office/drawing/2014/main" id="{E7F14B34-8544-1046-A256-3EB7D40D8E74}"/>
                </a:ext>
              </a:extLst>
            </p:cNvPr>
            <p:cNvSpPr/>
            <p:nvPr/>
          </p:nvSpPr>
          <p:spPr>
            <a:xfrm>
              <a:off x="7797592" y="2164509"/>
              <a:ext cx="4053966" cy="669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pc="100" dirty="0"/>
                <a:t>DISJOINT SETS ADT</a:t>
              </a:r>
            </a:p>
          </p:txBody>
        </p:sp>
        <p:sp>
          <p:nvSpPr>
            <p:cNvPr id="5" name="Rectangle 4">
              <a:extLst>
                <a:ext uri="{FF2B5EF4-FFF2-40B4-BE49-F238E27FC236}">
                  <a16:creationId xmlns:a16="http://schemas.microsoft.com/office/drawing/2014/main" id="{EEFBB2F2-7D0C-CE43-86A9-860B5F9957A9}"/>
                </a:ext>
              </a:extLst>
            </p:cNvPr>
            <p:cNvSpPr/>
            <p:nvPr/>
          </p:nvSpPr>
          <p:spPr>
            <a:xfrm>
              <a:off x="7797593" y="2164508"/>
              <a:ext cx="4053966" cy="437859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69B7FE-33CF-E74E-AF9E-1F5BDE94D6AB}"/>
                </a:ext>
              </a:extLst>
            </p:cNvPr>
            <p:cNvSpPr txBox="1"/>
            <p:nvPr/>
          </p:nvSpPr>
          <p:spPr>
            <a:xfrm>
              <a:off x="7821540" y="2878822"/>
              <a:ext cx="853359" cy="369332"/>
            </a:xfrm>
            <a:prstGeom prst="rect">
              <a:avLst/>
            </a:prstGeom>
            <a:noFill/>
          </p:spPr>
          <p:txBody>
            <a:bodyPr wrap="square" rtlCol="0">
              <a:spAutoFit/>
            </a:bodyPr>
            <a:lstStyle/>
            <a:p>
              <a:r>
                <a:rPr lang="en-US" dirty="0"/>
                <a:t>State</a:t>
              </a:r>
            </a:p>
          </p:txBody>
        </p:sp>
        <p:sp>
          <p:nvSpPr>
            <p:cNvPr id="7" name="Rectangle 6">
              <a:extLst>
                <a:ext uri="{FF2B5EF4-FFF2-40B4-BE49-F238E27FC236}">
                  <a16:creationId xmlns:a16="http://schemas.microsoft.com/office/drawing/2014/main" id="{B9C3BF94-9DD9-764E-8061-55C73892EBF5}"/>
                </a:ext>
              </a:extLst>
            </p:cNvPr>
            <p:cNvSpPr/>
            <p:nvPr/>
          </p:nvSpPr>
          <p:spPr>
            <a:xfrm>
              <a:off x="7951534" y="3181552"/>
              <a:ext cx="3981385" cy="954107"/>
            </a:xfrm>
            <a:prstGeom prst="rect">
              <a:avLst/>
            </a:prstGeom>
          </p:spPr>
          <p:txBody>
            <a:bodyPr wrap="square">
              <a:spAutoFit/>
            </a:bodyPr>
            <a:lstStyle/>
            <a:p>
              <a:r>
                <a:rPr lang="en-US" sz="1400" dirty="0">
                  <a:latin typeface="Consolas" panose="020B0609020204030204" pitchFamily="49" charset="0"/>
                  <a:cs typeface="Consolas" panose="020B0609020204030204" pitchFamily="49" charset="0"/>
                </a:rPr>
                <a:t>Family of Sets</a:t>
              </a:r>
            </a:p>
            <a:p>
              <a:pPr marL="123825" indent="-123825">
                <a:buFont typeface="Arial" panose="020B0604020202020204" pitchFamily="34" charset="0"/>
                <a:buChar char="•"/>
              </a:pPr>
              <a:r>
                <a:rPr lang="en-US" sz="1400" dirty="0">
                  <a:latin typeface="Consolas" panose="020B0609020204030204" pitchFamily="49" charset="0"/>
                  <a:cs typeface="Consolas" panose="020B0609020204030204" pitchFamily="49" charset="0"/>
                </a:rPr>
                <a:t>disjoint: no shared elements</a:t>
              </a:r>
            </a:p>
            <a:p>
              <a:pPr marL="123825" indent="-123825">
                <a:buFont typeface="Arial" panose="020B0604020202020204" pitchFamily="34" charset="0"/>
                <a:buChar char="•"/>
              </a:pPr>
              <a:r>
                <a:rPr lang="en-US" sz="1400" dirty="0">
                  <a:latin typeface="Consolas" panose="020B0609020204030204" pitchFamily="49" charset="0"/>
                  <a:cs typeface="Consolas" panose="020B0609020204030204" pitchFamily="49" charset="0"/>
                </a:rPr>
                <a:t>each set has a representative (either a member or a unique ID)</a:t>
              </a:r>
            </a:p>
          </p:txBody>
        </p:sp>
        <p:sp>
          <p:nvSpPr>
            <p:cNvPr id="8" name="TextBox 7">
              <a:extLst>
                <a:ext uri="{FF2B5EF4-FFF2-40B4-BE49-F238E27FC236}">
                  <a16:creationId xmlns:a16="http://schemas.microsoft.com/office/drawing/2014/main" id="{0193C9B8-1F9C-7F40-B2C7-BD11D20EAC23}"/>
                </a:ext>
              </a:extLst>
            </p:cNvPr>
            <p:cNvSpPr txBox="1"/>
            <p:nvPr/>
          </p:nvSpPr>
          <p:spPr>
            <a:xfrm>
              <a:off x="7821540" y="4227861"/>
              <a:ext cx="1078739" cy="369332"/>
            </a:xfrm>
            <a:prstGeom prst="rect">
              <a:avLst/>
            </a:prstGeom>
            <a:noFill/>
          </p:spPr>
          <p:txBody>
            <a:bodyPr wrap="square" rtlCol="0">
              <a:spAutoFit/>
            </a:bodyPr>
            <a:lstStyle/>
            <a:p>
              <a:r>
                <a:rPr lang="en-US" dirty="0"/>
                <a:t>Behavior</a:t>
              </a:r>
            </a:p>
          </p:txBody>
        </p:sp>
        <p:sp>
          <p:nvSpPr>
            <p:cNvPr id="9" name="TextBox 8">
              <a:extLst>
                <a:ext uri="{FF2B5EF4-FFF2-40B4-BE49-F238E27FC236}">
                  <a16:creationId xmlns:a16="http://schemas.microsoft.com/office/drawing/2014/main" id="{D7FEA536-B0D5-BC4F-8824-585FB06E7E83}"/>
                </a:ext>
              </a:extLst>
            </p:cNvPr>
            <p:cNvSpPr txBox="1"/>
            <p:nvPr/>
          </p:nvSpPr>
          <p:spPr>
            <a:xfrm>
              <a:off x="7951534" y="4511779"/>
              <a:ext cx="3857005" cy="1815882"/>
            </a:xfrm>
            <a:prstGeom prst="rect">
              <a:avLst/>
            </a:prstGeom>
            <a:noFill/>
          </p:spPr>
          <p:txBody>
            <a:bodyPr wrap="square" rtlCol="0">
              <a:spAutoFit/>
            </a:bodyPr>
            <a:lstStyle/>
            <a:p>
              <a:r>
                <a:rPr lang="en-US" sz="1400" u="sng" dirty="0" err="1">
                  <a:latin typeface="Consolas" panose="020B0609020204030204" pitchFamily="49" charset="0"/>
                  <a:ea typeface="Segoe UI Historic" panose="020B0502040204020203" pitchFamily="34" charset="0"/>
                  <a:cs typeface="Consolas" panose="020B0609020204030204" pitchFamily="49" charset="0"/>
                </a:rPr>
                <a:t>makeSet</a:t>
              </a:r>
              <a:r>
                <a:rPr lang="en-US" sz="1400" u="sng" dirty="0">
                  <a:latin typeface="Consolas" panose="020B0609020204030204" pitchFamily="49" charset="0"/>
                  <a:ea typeface="Segoe UI Historic" panose="020B0502040204020203" pitchFamily="34" charset="0"/>
                  <a:cs typeface="Consolas" panose="020B0609020204030204" pitchFamily="49" charset="0"/>
                </a:rPr>
                <a:t>(value)</a:t>
              </a:r>
              <a:r>
                <a:rPr lang="en-US" sz="1400" dirty="0">
                  <a:latin typeface="Consolas" panose="020B0609020204030204" pitchFamily="49" charset="0"/>
                  <a:ea typeface="Segoe UI Historic" panose="020B0502040204020203" pitchFamily="34" charset="0"/>
                  <a:cs typeface="Consolas" panose="020B0609020204030204" pitchFamily="49" charset="0"/>
                </a:rPr>
                <a:t> – new set with value as only member (and representative)</a:t>
              </a:r>
              <a:endParaRPr lang="en-US" sz="1400" u="sng" dirty="0">
                <a:latin typeface="Consolas" panose="020B0609020204030204" pitchFamily="49" charset="0"/>
                <a:ea typeface="Segoe UI Historic" panose="020B0502040204020203" pitchFamily="34" charset="0"/>
                <a:cs typeface="Consolas" panose="020B0609020204030204" pitchFamily="49" charset="0"/>
              </a:endParaRPr>
            </a:p>
            <a:p>
              <a:r>
                <a:rPr lang="en-US" sz="1400" u="sng" dirty="0">
                  <a:latin typeface="Consolas" panose="020B0609020204030204" pitchFamily="49" charset="0"/>
                  <a:ea typeface="Segoe UI Historic" panose="020B0502040204020203" pitchFamily="34" charset="0"/>
                  <a:cs typeface="Consolas" panose="020B0609020204030204" pitchFamily="49" charset="0"/>
                </a:rPr>
                <a:t>find(value)</a:t>
              </a:r>
              <a:r>
                <a:rPr lang="en-US" sz="1400" dirty="0">
                  <a:latin typeface="Consolas" panose="020B0609020204030204" pitchFamily="49" charset="0"/>
                  <a:ea typeface="Segoe UI Historic" panose="020B0502040204020203" pitchFamily="34" charset="0"/>
                  <a:cs typeface="Consolas" panose="020B0609020204030204" pitchFamily="49" charset="0"/>
                </a:rPr>
                <a:t> – return representative of the set containing value</a:t>
              </a:r>
              <a:endParaRPr lang="en-US" sz="1400" u="sng" dirty="0">
                <a:latin typeface="Consolas" panose="020B0609020204030204" pitchFamily="49" charset="0"/>
                <a:ea typeface="Segoe UI Historic" panose="020B0502040204020203" pitchFamily="34" charset="0"/>
                <a:cs typeface="Consolas" panose="020B0609020204030204" pitchFamily="49" charset="0"/>
              </a:endParaRPr>
            </a:p>
            <a:p>
              <a:r>
                <a:rPr lang="en-US" sz="1400" u="sng" dirty="0">
                  <a:latin typeface="Consolas" panose="020B0609020204030204" pitchFamily="49" charset="0"/>
                  <a:ea typeface="Segoe UI Historic" panose="020B0502040204020203" pitchFamily="34" charset="0"/>
                  <a:cs typeface="Consolas" panose="020B0609020204030204" pitchFamily="49" charset="0"/>
                </a:rPr>
                <a:t>union(x, y)</a:t>
              </a:r>
              <a:r>
                <a:rPr lang="en-US" sz="1400" dirty="0">
                  <a:latin typeface="Consolas" panose="020B0609020204030204" pitchFamily="49" charset="0"/>
                  <a:ea typeface="Segoe UI Historic" panose="020B0502040204020203" pitchFamily="34" charset="0"/>
                  <a:cs typeface="Consolas" panose="020B0609020204030204" pitchFamily="49" charset="0"/>
                </a:rPr>
                <a:t> – combine sets containing x and y into one set with all elements, choose single new representative</a:t>
              </a:r>
            </a:p>
          </p:txBody>
        </p:sp>
      </p:grpSp>
      <p:sp>
        <p:nvSpPr>
          <p:cNvPr id="14" name="Content Placeholder 2">
            <a:extLst>
              <a:ext uri="{FF2B5EF4-FFF2-40B4-BE49-F238E27FC236}">
                <a16:creationId xmlns:a16="http://schemas.microsoft.com/office/drawing/2014/main" id="{54FABED3-3808-D840-AF67-9F2FB1CAFAA9}"/>
              </a:ext>
            </a:extLst>
          </p:cNvPr>
          <p:cNvSpPr txBox="1">
            <a:spLocks/>
          </p:cNvSpPr>
          <p:nvPr/>
        </p:nvSpPr>
        <p:spPr bwMode="auto">
          <a:xfrm>
            <a:off x="938640" y="3429000"/>
            <a:ext cx="6011726" cy="3143885"/>
          </a:xfrm>
          <a:prstGeom prst="rect">
            <a:avLst/>
          </a:prstGeom>
          <a:solidFill>
            <a:schemeClr val="bg1">
              <a:lumMod val="95000"/>
            </a:schemeClr>
          </a:solid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lnSpc>
                <a:spcPct val="120000"/>
              </a:lnSpc>
              <a:spcBef>
                <a:spcPts val="0"/>
              </a:spcBef>
              <a:spcAft>
                <a:spcPts val="0"/>
              </a:spcAft>
              <a:buNone/>
            </a:pPr>
            <a:r>
              <a:rPr lang="en-US" sz="1400" dirty="0" err="1">
                <a:latin typeface="Consolas" panose="020B0609020204030204" pitchFamily="49" charset="0"/>
                <a:cs typeface="Consolas" panose="020B0609020204030204" pitchFamily="49" charset="0"/>
              </a:rPr>
              <a:t>kruskalMST</a:t>
            </a:r>
            <a:r>
              <a:rPr lang="en-US" sz="1400" b="0" dirty="0">
                <a:latin typeface="Consolas" panose="020B0609020204030204" pitchFamily="49" charset="0"/>
                <a:cs typeface="Consolas" panose="020B0609020204030204" pitchFamily="49" charset="0"/>
              </a:rPr>
              <a:t>(</a:t>
            </a:r>
            <a:r>
              <a:rPr lang="en-US" sz="1400" b="0" dirty="0">
                <a:solidFill>
                  <a:schemeClr val="accent3"/>
                </a:solidFill>
                <a:latin typeface="Consolas" panose="020B0609020204030204" pitchFamily="49" charset="0"/>
                <a:cs typeface="Consolas" panose="020B0609020204030204" pitchFamily="49" charset="0"/>
              </a:rPr>
              <a:t>G</a:t>
            </a:r>
            <a:r>
              <a:rPr lang="en-US" sz="1400" b="0" dirty="0">
                <a:latin typeface="Consolas" panose="020B0609020204030204" pitchFamily="49" charset="0"/>
                <a:cs typeface="Consolas" panose="020B0609020204030204" pitchFamily="49" charset="0"/>
              </a:rPr>
              <a:t> graph)</a:t>
            </a:r>
          </a:p>
          <a:p>
            <a:pPr marL="0" indent="0">
              <a:lnSpc>
                <a:spcPct val="120000"/>
              </a:lnSpc>
              <a:spcBef>
                <a:spcPts val="0"/>
              </a:spcBef>
              <a:spcAft>
                <a:spcPts val="0"/>
              </a:spcAft>
              <a:buNone/>
            </a:pPr>
            <a:r>
              <a:rPr lang="en-US" sz="1400" b="0" dirty="0">
                <a:solidFill>
                  <a:schemeClr val="accent3">
                    <a:lumMod val="75000"/>
                  </a:schemeClr>
                </a:solidFill>
                <a:latin typeface="Consolas" panose="020B0609020204030204" pitchFamily="49" charset="0"/>
                <a:cs typeface="Consolas" panose="020B0609020204030204" pitchFamily="49" charset="0"/>
              </a:rPr>
              <a:t>  </a:t>
            </a:r>
            <a:r>
              <a:rPr lang="en-US" sz="1400" dirty="0" err="1">
                <a:solidFill>
                  <a:schemeClr val="accent3">
                    <a:lumMod val="75000"/>
                  </a:schemeClr>
                </a:solidFill>
                <a:highlight>
                  <a:srgbClr val="5EE1B2"/>
                </a:highlight>
                <a:latin typeface="Consolas" panose="020B0609020204030204" pitchFamily="49" charset="0"/>
                <a:cs typeface="Consolas" panose="020B0609020204030204" pitchFamily="49" charset="0"/>
              </a:rPr>
              <a:t>DisjointSets</a:t>
            </a:r>
            <a:r>
              <a:rPr lang="en-US" sz="1400" dirty="0">
                <a:solidFill>
                  <a:schemeClr val="accent3">
                    <a:lumMod val="75000"/>
                  </a:schemeClr>
                </a:solidFill>
                <a:highlight>
                  <a:srgbClr val="5EE1B2"/>
                </a:highlight>
                <a:latin typeface="Consolas" panose="020B0609020204030204" pitchFamily="49" charset="0"/>
                <a:cs typeface="Consolas" panose="020B0609020204030204" pitchFamily="49" charset="0"/>
              </a:rPr>
              <a:t>&lt;V&gt;</a:t>
            </a:r>
            <a:r>
              <a:rPr lang="en-US" sz="1400" b="0" dirty="0">
                <a:solidFill>
                  <a:schemeClr val="accent3">
                    <a:lumMod val="75000"/>
                  </a:schemeClr>
                </a:solidFill>
                <a:highlight>
                  <a:srgbClr val="5EE1B2"/>
                </a:highlight>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msts</a:t>
            </a:r>
            <a:r>
              <a:rPr lang="en-US" sz="1400" b="0" dirty="0">
                <a:latin typeface="Consolas" panose="020B0609020204030204" pitchFamily="49" charset="0"/>
                <a:cs typeface="Consolas" panose="020B0609020204030204" pitchFamily="49" charset="0"/>
              </a:rPr>
              <a:t>; </a:t>
            </a:r>
            <a:r>
              <a:rPr lang="en-US" sz="1400" b="0" dirty="0">
                <a:solidFill>
                  <a:schemeClr val="accent3"/>
                </a:solidFill>
                <a:latin typeface="Consolas" panose="020B0609020204030204" pitchFamily="49" charset="0"/>
                <a:cs typeface="Consolas" panose="020B0609020204030204" pitchFamily="49" charset="0"/>
              </a:rPr>
              <a:t>Set</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finalMST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initialize </a:t>
            </a:r>
            <a:r>
              <a:rPr lang="en-US" sz="1400" b="0" dirty="0" err="1">
                <a:latin typeface="Consolas" panose="020B0609020204030204" pitchFamily="49" charset="0"/>
                <a:cs typeface="Consolas" panose="020B0609020204030204" pitchFamily="49" charset="0"/>
              </a:rPr>
              <a:t>msts</a:t>
            </a:r>
            <a:r>
              <a:rPr lang="en-US" sz="1400" b="0" dirty="0">
                <a:latin typeface="Consolas" panose="020B0609020204030204" pitchFamily="49" charset="0"/>
                <a:cs typeface="Consolas" panose="020B0609020204030204" pitchFamily="49" charset="0"/>
              </a:rPr>
              <a:t> with each vertex as single-element MST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sort all edges by weight (smallest to largest)</a:t>
            </a:r>
          </a:p>
          <a:p>
            <a:pPr marL="0" indent="0">
              <a:lnSpc>
                <a:spcPct val="120000"/>
              </a:lnSpc>
              <a:spcBef>
                <a:spcPts val="0"/>
              </a:spcBef>
              <a:spcAft>
                <a:spcPts val="0"/>
              </a:spcAft>
              <a:buNone/>
            </a:pPr>
            <a:endParaRPr lang="en-US" sz="1400" b="0" dirty="0">
              <a:latin typeface="Consolas" panose="020B0609020204030204" pitchFamily="49" charset="0"/>
              <a:cs typeface="Consolas" panose="020B0609020204030204" pitchFamily="49" charset="0"/>
            </a:endParaRP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for</a:t>
            </a:r>
            <a:r>
              <a:rPr lang="en-US" sz="1400" b="0" dirty="0">
                <a:latin typeface="Consolas" panose="020B0609020204030204" pitchFamily="49" charset="0"/>
                <a:cs typeface="Consolas" panose="020B0609020204030204" pitchFamily="49" charset="0"/>
              </a:rPr>
              <a:t> each edge (</a:t>
            </a:r>
            <a:r>
              <a:rPr lang="en-US" sz="1400" b="0" dirty="0" err="1">
                <a:latin typeface="Consolas" panose="020B0609020204030204" pitchFamily="49" charset="0"/>
                <a:cs typeface="Consolas" panose="020B0609020204030204" pitchFamily="49" charset="0"/>
              </a:rPr>
              <a:t>u,v</a:t>
            </a:r>
            <a:r>
              <a:rPr lang="en-US" sz="1400" b="0" dirty="0">
                <a:latin typeface="Consolas" panose="020B0609020204030204" pitchFamily="49" charset="0"/>
                <a:cs typeface="Consolas" panose="020B0609020204030204" pitchFamily="49" charset="0"/>
              </a:rPr>
              <a:t>) in ascending order:</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uMST</a:t>
            </a:r>
            <a:r>
              <a:rPr lang="en-US" sz="1400" b="0" dirty="0">
                <a:latin typeface="Consolas" panose="020B0609020204030204" pitchFamily="49" charset="0"/>
                <a:cs typeface="Consolas" panose="020B0609020204030204" pitchFamily="49" charset="0"/>
              </a:rPr>
              <a:t> = </a:t>
            </a:r>
            <a:r>
              <a:rPr lang="en-US" sz="1400" b="0" dirty="0" err="1">
                <a:highlight>
                  <a:srgbClr val="5EE1B2"/>
                </a:highlight>
                <a:latin typeface="Consolas" panose="020B0609020204030204" pitchFamily="49" charset="0"/>
                <a:cs typeface="Consolas" panose="020B0609020204030204" pitchFamily="49" charset="0"/>
              </a:rPr>
              <a:t>msts.</a:t>
            </a:r>
            <a:r>
              <a:rPr lang="en-US" sz="1400" dirty="0" err="1">
                <a:highlight>
                  <a:srgbClr val="5EE1B2"/>
                </a:highlight>
                <a:latin typeface="Consolas" panose="020B0609020204030204" pitchFamily="49" charset="0"/>
                <a:cs typeface="Consolas" panose="020B0609020204030204" pitchFamily="49" charset="0"/>
              </a:rPr>
              <a:t>find</a:t>
            </a:r>
            <a:r>
              <a:rPr lang="en-US" sz="1400" b="0" dirty="0">
                <a:latin typeface="Consolas" panose="020B0609020204030204" pitchFamily="49" charset="0"/>
                <a:cs typeface="Consolas" panose="020B0609020204030204" pitchFamily="49" charset="0"/>
              </a:rPr>
              <a:t>(u)</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vMST</a:t>
            </a:r>
            <a:r>
              <a:rPr lang="en-US" sz="1400" b="0" dirty="0">
                <a:latin typeface="Consolas" panose="020B0609020204030204" pitchFamily="49" charset="0"/>
                <a:cs typeface="Consolas" panose="020B0609020204030204" pitchFamily="49" charset="0"/>
              </a:rPr>
              <a:t> = </a:t>
            </a:r>
            <a:r>
              <a:rPr lang="en-US" sz="1400" b="0" dirty="0" err="1">
                <a:highlight>
                  <a:srgbClr val="5EE1B2"/>
                </a:highlight>
                <a:latin typeface="Consolas" panose="020B0609020204030204" pitchFamily="49" charset="0"/>
                <a:cs typeface="Consolas" panose="020B0609020204030204" pitchFamily="49" charset="0"/>
              </a:rPr>
              <a:t>msts.</a:t>
            </a:r>
            <a:r>
              <a:rPr lang="en-US" sz="1400" dirty="0" err="1">
                <a:highlight>
                  <a:srgbClr val="5EE1B2"/>
                </a:highlight>
                <a:latin typeface="Consolas" panose="020B0609020204030204" pitchFamily="49" charset="0"/>
                <a:cs typeface="Consolas" panose="020B0609020204030204" pitchFamily="49" charset="0"/>
              </a:rPr>
              <a:t>find</a:t>
            </a:r>
            <a:r>
              <a:rPr lang="en-US" sz="1400" b="0" dirty="0">
                <a:latin typeface="Consolas" panose="020B0609020204030204" pitchFamily="49" charset="0"/>
                <a:cs typeface="Consolas" panose="020B0609020204030204" pitchFamily="49" charset="0"/>
              </a:rPr>
              <a:t>(v)</a:t>
            </a:r>
          </a:p>
          <a:p>
            <a:pPr marL="0" indent="0">
              <a:lnSpc>
                <a:spcPct val="120000"/>
              </a:lnSpc>
              <a:spcBef>
                <a:spcPts val="0"/>
              </a:spcBef>
              <a:spcAft>
                <a:spcPts val="0"/>
              </a:spcAft>
              <a:buNone/>
            </a:pPr>
            <a:r>
              <a:rPr lang="en-US" sz="1400" b="0" dirty="0">
                <a:solidFill>
                  <a:schemeClr val="accent2"/>
                </a:solidFill>
                <a:latin typeface="Consolas" panose="020B0609020204030204" pitchFamily="49" charset="0"/>
                <a:cs typeface="Consolas" panose="020B0609020204030204" pitchFamily="49" charset="0"/>
              </a:rPr>
              <a:t>    if</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uMST</a:t>
            </a:r>
            <a:r>
              <a:rPr lang="en-US" sz="1400" b="0" dirty="0">
                <a:latin typeface="Consolas" panose="020B0609020204030204" pitchFamily="49" charset="0"/>
                <a:cs typeface="Consolas" panose="020B0609020204030204" pitchFamily="49" charset="0"/>
              </a:rPr>
              <a:t> != </a:t>
            </a:r>
            <a:r>
              <a:rPr lang="en-US" sz="1400" b="0" dirty="0" err="1">
                <a:latin typeface="Consolas" panose="020B0609020204030204" pitchFamily="49" charset="0"/>
                <a:cs typeface="Consolas" panose="020B0609020204030204" pitchFamily="49" charset="0"/>
              </a:rPr>
              <a:t>vMST</a:t>
            </a:r>
            <a:r>
              <a:rPr lang="en-US" sz="1400" b="0" dirty="0">
                <a:latin typeface="Consolas" panose="020B0609020204030204" pitchFamily="49" charset="0"/>
                <a:cs typeface="Consolas" panose="020B0609020204030204" pitchFamily="49" charset="0"/>
              </a:rPr>
              <a:t>):</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finalMST.</a:t>
            </a:r>
            <a:r>
              <a:rPr lang="en-US" sz="1400" dirty="0" err="1">
                <a:latin typeface="Consolas" panose="020B0609020204030204" pitchFamily="49" charset="0"/>
                <a:cs typeface="Consolas" panose="020B0609020204030204" pitchFamily="49" charset="0"/>
              </a:rPr>
              <a:t>add</a:t>
            </a:r>
            <a:r>
              <a:rPr lang="en-US" sz="1400" b="0" dirty="0">
                <a:latin typeface="Consolas" panose="020B0609020204030204" pitchFamily="49" charset="0"/>
                <a:cs typeface="Consolas" panose="020B0609020204030204" pitchFamily="49" charset="0"/>
              </a:rPr>
              <a:t>(edge (u, v))</a:t>
            </a:r>
          </a:p>
          <a:p>
            <a:pPr marL="0" indent="0">
              <a:lnSpc>
                <a:spcPct val="120000"/>
              </a:lnSpc>
              <a:spcBef>
                <a:spcPts val="0"/>
              </a:spcBef>
              <a:spcAft>
                <a:spcPts val="0"/>
              </a:spcAft>
              <a:buNone/>
            </a:pPr>
            <a:r>
              <a:rPr lang="en-US" sz="1400" b="0" dirty="0">
                <a:latin typeface="Consolas" panose="020B0609020204030204" pitchFamily="49" charset="0"/>
                <a:cs typeface="Consolas" panose="020B0609020204030204" pitchFamily="49" charset="0"/>
              </a:rPr>
              <a:t>      </a:t>
            </a:r>
            <a:r>
              <a:rPr lang="en-US" sz="1400" b="0" dirty="0" err="1">
                <a:highlight>
                  <a:srgbClr val="5EE1B2"/>
                </a:highlight>
                <a:latin typeface="Consolas" panose="020B0609020204030204" pitchFamily="49" charset="0"/>
                <a:cs typeface="Consolas" panose="020B0609020204030204" pitchFamily="49" charset="0"/>
              </a:rPr>
              <a:t>msts.</a:t>
            </a:r>
            <a:r>
              <a:rPr lang="en-US" sz="1400" dirty="0" err="1">
                <a:highlight>
                  <a:srgbClr val="5EE1B2"/>
                </a:highlight>
                <a:latin typeface="Consolas" panose="020B0609020204030204" pitchFamily="49" charset="0"/>
                <a:cs typeface="Consolas" panose="020B0609020204030204" pitchFamily="49" charset="0"/>
              </a:rPr>
              <a:t>union</a:t>
            </a:r>
            <a:r>
              <a:rPr lang="en-US" sz="1400" b="0" dirty="0">
                <a:latin typeface="Consolas" panose="020B0609020204030204" pitchFamily="49" charset="0"/>
                <a:cs typeface="Consolas" panose="020B0609020204030204" pitchFamily="49" charset="0"/>
              </a:rPr>
              <a:t>(</a:t>
            </a:r>
            <a:r>
              <a:rPr lang="en-US" sz="1400" b="0" dirty="0" err="1">
                <a:latin typeface="Consolas" panose="020B0609020204030204" pitchFamily="49" charset="0"/>
                <a:cs typeface="Consolas" panose="020B0609020204030204" pitchFamily="49" charset="0"/>
              </a:rPr>
              <a:t>uMST</a:t>
            </a:r>
            <a:r>
              <a:rPr lang="en-US" sz="1400" b="0" dirty="0">
                <a:latin typeface="Consolas" panose="020B0609020204030204" pitchFamily="49" charset="0"/>
                <a:cs typeface="Consolas" panose="020B0609020204030204" pitchFamily="49" charset="0"/>
              </a:rPr>
              <a:t>, </a:t>
            </a:r>
            <a:r>
              <a:rPr lang="en-US" sz="1400" b="0" dirty="0" err="1">
                <a:latin typeface="Consolas" panose="020B0609020204030204" pitchFamily="49" charset="0"/>
                <a:cs typeface="Consolas" panose="020B0609020204030204" pitchFamily="49" charset="0"/>
              </a:rPr>
              <a:t>vMST</a:t>
            </a:r>
            <a:r>
              <a:rPr lang="en-US" sz="1400" b="0" dirty="0">
                <a:latin typeface="Consolas" panose="020B0609020204030204" pitchFamily="49" charset="0"/>
                <a:cs typeface="Consolas" panose="020B0609020204030204" pitchFamily="49" charset="0"/>
              </a:rPr>
              <a:t>)</a:t>
            </a:r>
          </a:p>
        </p:txBody>
      </p:sp>
      <p:grpSp>
        <p:nvGrpSpPr>
          <p:cNvPr id="46" name="Group 45">
            <a:extLst>
              <a:ext uri="{FF2B5EF4-FFF2-40B4-BE49-F238E27FC236}">
                <a16:creationId xmlns:a16="http://schemas.microsoft.com/office/drawing/2014/main" id="{E8E4DC34-D9DC-A543-9657-808A9167D7A7}"/>
              </a:ext>
            </a:extLst>
          </p:cNvPr>
          <p:cNvGrpSpPr/>
          <p:nvPr/>
        </p:nvGrpSpPr>
        <p:grpSpPr>
          <a:xfrm>
            <a:off x="8629224" y="166844"/>
            <a:ext cx="3130894" cy="1964483"/>
            <a:chOff x="3212756" y="1224055"/>
            <a:chExt cx="3497580" cy="2194560"/>
          </a:xfrm>
        </p:grpSpPr>
        <p:sp>
          <p:nvSpPr>
            <p:cNvPr id="11" name="Freeform 10">
              <a:extLst>
                <a:ext uri="{FF2B5EF4-FFF2-40B4-BE49-F238E27FC236}">
                  <a16:creationId xmlns:a16="http://schemas.microsoft.com/office/drawing/2014/main" id="{65DB747E-8BD3-564C-B258-3F35ED5A7CB9}"/>
                </a:ext>
              </a:extLst>
            </p:cNvPr>
            <p:cNvSpPr/>
            <p:nvPr/>
          </p:nvSpPr>
          <p:spPr>
            <a:xfrm>
              <a:off x="6104546" y="1600399"/>
              <a:ext cx="605790" cy="663786"/>
            </a:xfrm>
            <a:custGeom>
              <a:avLst/>
              <a:gdLst>
                <a:gd name="connsiteX0" fmla="*/ 445770 w 605790"/>
                <a:gd name="connsiteY0" fmla="*/ 846 h 663786"/>
                <a:gd name="connsiteX1" fmla="*/ 194310 w 605790"/>
                <a:gd name="connsiteY1" fmla="*/ 12276 h 663786"/>
                <a:gd name="connsiteX2" fmla="*/ 160020 w 605790"/>
                <a:gd name="connsiteY2" fmla="*/ 23706 h 663786"/>
                <a:gd name="connsiteX3" fmla="*/ 125730 w 605790"/>
                <a:gd name="connsiteY3" fmla="*/ 46566 h 663786"/>
                <a:gd name="connsiteX4" fmla="*/ 68580 w 605790"/>
                <a:gd name="connsiteY4" fmla="*/ 126576 h 663786"/>
                <a:gd name="connsiteX5" fmla="*/ 22860 w 605790"/>
                <a:gd name="connsiteY5" fmla="*/ 229446 h 663786"/>
                <a:gd name="connsiteX6" fmla="*/ 11430 w 605790"/>
                <a:gd name="connsiteY6" fmla="*/ 263736 h 663786"/>
                <a:gd name="connsiteX7" fmla="*/ 0 w 605790"/>
                <a:gd name="connsiteY7" fmla="*/ 298026 h 663786"/>
                <a:gd name="connsiteX8" fmla="*/ 22860 w 605790"/>
                <a:gd name="connsiteY8" fmla="*/ 458046 h 663786"/>
                <a:gd name="connsiteX9" fmla="*/ 45720 w 605790"/>
                <a:gd name="connsiteY9" fmla="*/ 492336 h 663786"/>
                <a:gd name="connsiteX10" fmla="*/ 68580 w 605790"/>
                <a:gd name="connsiteY10" fmla="*/ 560916 h 663786"/>
                <a:gd name="connsiteX11" fmla="*/ 171450 w 605790"/>
                <a:gd name="connsiteY11" fmla="*/ 640926 h 663786"/>
                <a:gd name="connsiteX12" fmla="*/ 240030 w 605790"/>
                <a:gd name="connsiteY12" fmla="*/ 663786 h 663786"/>
                <a:gd name="connsiteX13" fmla="*/ 411480 w 605790"/>
                <a:gd name="connsiteY13" fmla="*/ 629496 h 663786"/>
                <a:gd name="connsiteX14" fmla="*/ 445770 w 605790"/>
                <a:gd name="connsiteY14" fmla="*/ 606636 h 663786"/>
                <a:gd name="connsiteX15" fmla="*/ 514350 w 605790"/>
                <a:gd name="connsiteY15" fmla="*/ 572346 h 663786"/>
                <a:gd name="connsiteX16" fmla="*/ 548640 w 605790"/>
                <a:gd name="connsiteY16" fmla="*/ 538056 h 663786"/>
                <a:gd name="connsiteX17" fmla="*/ 594360 w 605790"/>
                <a:gd name="connsiteY17" fmla="*/ 469476 h 663786"/>
                <a:gd name="connsiteX18" fmla="*/ 605790 w 605790"/>
                <a:gd name="connsiteY18" fmla="*/ 400896 h 663786"/>
                <a:gd name="connsiteX19" fmla="*/ 582930 w 605790"/>
                <a:gd name="connsiteY19" fmla="*/ 240876 h 663786"/>
                <a:gd name="connsiteX20" fmla="*/ 560070 w 605790"/>
                <a:gd name="connsiteY20" fmla="*/ 172296 h 663786"/>
                <a:gd name="connsiteX21" fmla="*/ 548640 w 605790"/>
                <a:gd name="connsiteY21" fmla="*/ 138006 h 663786"/>
                <a:gd name="connsiteX22" fmla="*/ 525780 w 605790"/>
                <a:gd name="connsiteY22" fmla="*/ 103716 h 663786"/>
                <a:gd name="connsiteX23" fmla="*/ 491490 w 605790"/>
                <a:gd name="connsiteY23" fmla="*/ 35136 h 663786"/>
                <a:gd name="connsiteX24" fmla="*/ 422910 w 605790"/>
                <a:gd name="connsiteY24" fmla="*/ 846 h 663786"/>
                <a:gd name="connsiteX25" fmla="*/ 445770 w 605790"/>
                <a:gd name="connsiteY25" fmla="*/ 846 h 66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5790" h="663786">
                  <a:moveTo>
                    <a:pt x="445770" y="846"/>
                  </a:moveTo>
                  <a:cubicBezTo>
                    <a:pt x="407670" y="2751"/>
                    <a:pt x="277949" y="5585"/>
                    <a:pt x="194310" y="12276"/>
                  </a:cubicBezTo>
                  <a:cubicBezTo>
                    <a:pt x="182300" y="13237"/>
                    <a:pt x="170796" y="18318"/>
                    <a:pt x="160020" y="23706"/>
                  </a:cubicBezTo>
                  <a:cubicBezTo>
                    <a:pt x="147733" y="29849"/>
                    <a:pt x="136283" y="37772"/>
                    <a:pt x="125730" y="46566"/>
                  </a:cubicBezTo>
                  <a:cubicBezTo>
                    <a:pt x="80032" y="84648"/>
                    <a:pt x="97994" y="75101"/>
                    <a:pt x="68580" y="126576"/>
                  </a:cubicBezTo>
                  <a:cubicBezTo>
                    <a:pt x="25108" y="202651"/>
                    <a:pt x="62773" y="109707"/>
                    <a:pt x="22860" y="229446"/>
                  </a:cubicBezTo>
                  <a:lnTo>
                    <a:pt x="11430" y="263736"/>
                  </a:lnTo>
                  <a:lnTo>
                    <a:pt x="0" y="298026"/>
                  </a:lnTo>
                  <a:cubicBezTo>
                    <a:pt x="2920" y="330148"/>
                    <a:pt x="871" y="414068"/>
                    <a:pt x="22860" y="458046"/>
                  </a:cubicBezTo>
                  <a:cubicBezTo>
                    <a:pt x="29003" y="470333"/>
                    <a:pt x="40141" y="479783"/>
                    <a:pt x="45720" y="492336"/>
                  </a:cubicBezTo>
                  <a:cubicBezTo>
                    <a:pt x="55507" y="514356"/>
                    <a:pt x="51541" y="543877"/>
                    <a:pt x="68580" y="560916"/>
                  </a:cubicBezTo>
                  <a:cubicBezTo>
                    <a:pt x="98166" y="590502"/>
                    <a:pt x="130435" y="627254"/>
                    <a:pt x="171450" y="640926"/>
                  </a:cubicBezTo>
                  <a:lnTo>
                    <a:pt x="240030" y="663786"/>
                  </a:lnTo>
                  <a:cubicBezTo>
                    <a:pt x="279816" y="659365"/>
                    <a:pt x="370956" y="656512"/>
                    <a:pt x="411480" y="629496"/>
                  </a:cubicBezTo>
                  <a:cubicBezTo>
                    <a:pt x="422910" y="621876"/>
                    <a:pt x="433483" y="612779"/>
                    <a:pt x="445770" y="606636"/>
                  </a:cubicBezTo>
                  <a:cubicBezTo>
                    <a:pt x="497320" y="580861"/>
                    <a:pt x="465215" y="613292"/>
                    <a:pt x="514350" y="572346"/>
                  </a:cubicBezTo>
                  <a:cubicBezTo>
                    <a:pt x="526768" y="561998"/>
                    <a:pt x="538716" y="550815"/>
                    <a:pt x="548640" y="538056"/>
                  </a:cubicBezTo>
                  <a:cubicBezTo>
                    <a:pt x="565508" y="516369"/>
                    <a:pt x="594360" y="469476"/>
                    <a:pt x="594360" y="469476"/>
                  </a:cubicBezTo>
                  <a:cubicBezTo>
                    <a:pt x="598170" y="446616"/>
                    <a:pt x="605790" y="424071"/>
                    <a:pt x="605790" y="400896"/>
                  </a:cubicBezTo>
                  <a:cubicBezTo>
                    <a:pt x="605790" y="347939"/>
                    <a:pt x="598316" y="292163"/>
                    <a:pt x="582930" y="240876"/>
                  </a:cubicBezTo>
                  <a:cubicBezTo>
                    <a:pt x="576006" y="217796"/>
                    <a:pt x="567690" y="195156"/>
                    <a:pt x="560070" y="172296"/>
                  </a:cubicBezTo>
                  <a:cubicBezTo>
                    <a:pt x="556260" y="160866"/>
                    <a:pt x="555323" y="148031"/>
                    <a:pt x="548640" y="138006"/>
                  </a:cubicBezTo>
                  <a:cubicBezTo>
                    <a:pt x="541020" y="126576"/>
                    <a:pt x="531923" y="116003"/>
                    <a:pt x="525780" y="103716"/>
                  </a:cubicBezTo>
                  <a:cubicBezTo>
                    <a:pt x="507187" y="66531"/>
                    <a:pt x="524247" y="67893"/>
                    <a:pt x="491490" y="35136"/>
                  </a:cubicBezTo>
                  <a:cubicBezTo>
                    <a:pt x="479932" y="23578"/>
                    <a:pt x="441503" y="846"/>
                    <a:pt x="422910" y="846"/>
                  </a:cubicBezTo>
                  <a:cubicBezTo>
                    <a:pt x="419100" y="846"/>
                    <a:pt x="483870" y="-1059"/>
                    <a:pt x="445770" y="846"/>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FA36354E-7615-AA4D-9DDC-D4F3B2F288B5}"/>
                </a:ext>
              </a:extLst>
            </p:cNvPr>
            <p:cNvSpPr/>
            <p:nvPr/>
          </p:nvSpPr>
          <p:spPr>
            <a:xfrm>
              <a:off x="4526692" y="1224055"/>
              <a:ext cx="2115064" cy="2194560"/>
            </a:xfrm>
            <a:custGeom>
              <a:avLst/>
              <a:gdLst>
                <a:gd name="connsiteX0" fmla="*/ 743464 w 2115064"/>
                <a:gd name="connsiteY0" fmla="*/ 262890 h 2194560"/>
                <a:gd name="connsiteX1" fmla="*/ 663454 w 2115064"/>
                <a:gd name="connsiteY1" fmla="*/ 205740 h 2194560"/>
                <a:gd name="connsiteX2" fmla="*/ 606304 w 2115064"/>
                <a:gd name="connsiteY2" fmla="*/ 148590 h 2194560"/>
                <a:gd name="connsiteX3" fmla="*/ 514864 w 2115064"/>
                <a:gd name="connsiteY3" fmla="*/ 68580 h 2194560"/>
                <a:gd name="connsiteX4" fmla="*/ 480574 w 2115064"/>
                <a:gd name="connsiteY4" fmla="*/ 45720 h 2194560"/>
                <a:gd name="connsiteX5" fmla="*/ 446284 w 2115064"/>
                <a:gd name="connsiteY5" fmla="*/ 22860 h 2194560"/>
                <a:gd name="connsiteX6" fmla="*/ 366274 w 2115064"/>
                <a:gd name="connsiteY6" fmla="*/ 0 h 2194560"/>
                <a:gd name="connsiteX7" fmla="*/ 217684 w 2115064"/>
                <a:gd name="connsiteY7" fmla="*/ 22860 h 2194560"/>
                <a:gd name="connsiteX8" fmla="*/ 149104 w 2115064"/>
                <a:gd name="connsiteY8" fmla="*/ 68580 h 2194560"/>
                <a:gd name="connsiteX9" fmla="*/ 80524 w 2115064"/>
                <a:gd name="connsiteY9" fmla="*/ 125730 h 2194560"/>
                <a:gd name="connsiteX10" fmla="*/ 34804 w 2115064"/>
                <a:gd name="connsiteY10" fmla="*/ 194310 h 2194560"/>
                <a:gd name="connsiteX11" fmla="*/ 514 w 2115064"/>
                <a:gd name="connsiteY11" fmla="*/ 262890 h 2194560"/>
                <a:gd name="connsiteX12" fmla="*/ 34804 w 2115064"/>
                <a:gd name="connsiteY12" fmla="*/ 457200 h 2194560"/>
                <a:gd name="connsiteX13" fmla="*/ 69094 w 2115064"/>
                <a:gd name="connsiteY13" fmla="*/ 480060 h 2194560"/>
                <a:gd name="connsiteX14" fmla="*/ 149104 w 2115064"/>
                <a:gd name="connsiteY14" fmla="*/ 560070 h 2194560"/>
                <a:gd name="connsiteX15" fmla="*/ 183394 w 2115064"/>
                <a:gd name="connsiteY15" fmla="*/ 582930 h 2194560"/>
                <a:gd name="connsiteX16" fmla="*/ 251974 w 2115064"/>
                <a:gd name="connsiteY16" fmla="*/ 605790 h 2194560"/>
                <a:gd name="connsiteX17" fmla="*/ 320554 w 2115064"/>
                <a:gd name="connsiteY17" fmla="*/ 651510 h 2194560"/>
                <a:gd name="connsiteX18" fmla="*/ 354844 w 2115064"/>
                <a:gd name="connsiteY18" fmla="*/ 674370 h 2194560"/>
                <a:gd name="connsiteX19" fmla="*/ 389134 w 2115064"/>
                <a:gd name="connsiteY19" fmla="*/ 685800 h 2194560"/>
                <a:gd name="connsiteX20" fmla="*/ 457714 w 2115064"/>
                <a:gd name="connsiteY20" fmla="*/ 742950 h 2194560"/>
                <a:gd name="connsiteX21" fmla="*/ 514864 w 2115064"/>
                <a:gd name="connsiteY21" fmla="*/ 811530 h 2194560"/>
                <a:gd name="connsiteX22" fmla="*/ 549154 w 2115064"/>
                <a:gd name="connsiteY22" fmla="*/ 834390 h 2194560"/>
                <a:gd name="connsiteX23" fmla="*/ 606304 w 2115064"/>
                <a:gd name="connsiteY23" fmla="*/ 891540 h 2194560"/>
                <a:gd name="connsiteX24" fmla="*/ 663454 w 2115064"/>
                <a:gd name="connsiteY24" fmla="*/ 948690 h 2194560"/>
                <a:gd name="connsiteX25" fmla="*/ 720604 w 2115064"/>
                <a:gd name="connsiteY25" fmla="*/ 1005840 h 2194560"/>
                <a:gd name="connsiteX26" fmla="*/ 789184 w 2115064"/>
                <a:gd name="connsiteY26" fmla="*/ 1074420 h 2194560"/>
                <a:gd name="connsiteX27" fmla="*/ 812044 w 2115064"/>
                <a:gd name="connsiteY27" fmla="*/ 1108710 h 2194560"/>
                <a:gd name="connsiteX28" fmla="*/ 846334 w 2115064"/>
                <a:gd name="connsiteY28" fmla="*/ 1131570 h 2194560"/>
                <a:gd name="connsiteX29" fmla="*/ 869194 w 2115064"/>
                <a:gd name="connsiteY29" fmla="*/ 1165860 h 2194560"/>
                <a:gd name="connsiteX30" fmla="*/ 937774 w 2115064"/>
                <a:gd name="connsiteY30" fmla="*/ 1223010 h 2194560"/>
                <a:gd name="connsiteX31" fmla="*/ 994924 w 2115064"/>
                <a:gd name="connsiteY31" fmla="*/ 1268730 h 2194560"/>
                <a:gd name="connsiteX32" fmla="*/ 1017784 w 2115064"/>
                <a:gd name="connsiteY32" fmla="*/ 1303020 h 2194560"/>
                <a:gd name="connsiteX33" fmla="*/ 1052074 w 2115064"/>
                <a:gd name="connsiteY33" fmla="*/ 1325880 h 2194560"/>
                <a:gd name="connsiteX34" fmla="*/ 1120654 w 2115064"/>
                <a:gd name="connsiteY34" fmla="*/ 1428750 h 2194560"/>
                <a:gd name="connsiteX35" fmla="*/ 1143514 w 2115064"/>
                <a:gd name="connsiteY35" fmla="*/ 1463040 h 2194560"/>
                <a:gd name="connsiteX36" fmla="*/ 1177804 w 2115064"/>
                <a:gd name="connsiteY36" fmla="*/ 1485900 h 2194560"/>
                <a:gd name="connsiteX37" fmla="*/ 1223524 w 2115064"/>
                <a:gd name="connsiteY37" fmla="*/ 1554480 h 2194560"/>
                <a:gd name="connsiteX38" fmla="*/ 1269244 w 2115064"/>
                <a:gd name="connsiteY38" fmla="*/ 1623060 h 2194560"/>
                <a:gd name="connsiteX39" fmla="*/ 1292104 w 2115064"/>
                <a:gd name="connsiteY39" fmla="*/ 1657350 h 2194560"/>
                <a:gd name="connsiteX40" fmla="*/ 1326394 w 2115064"/>
                <a:gd name="connsiteY40" fmla="*/ 1725930 h 2194560"/>
                <a:gd name="connsiteX41" fmla="*/ 1337824 w 2115064"/>
                <a:gd name="connsiteY41" fmla="*/ 1760220 h 2194560"/>
                <a:gd name="connsiteX42" fmla="*/ 1360684 w 2115064"/>
                <a:gd name="connsiteY42" fmla="*/ 1794510 h 2194560"/>
                <a:gd name="connsiteX43" fmla="*/ 1372114 w 2115064"/>
                <a:gd name="connsiteY43" fmla="*/ 1828800 h 2194560"/>
                <a:gd name="connsiteX44" fmla="*/ 1394974 w 2115064"/>
                <a:gd name="connsiteY44" fmla="*/ 1863090 h 2194560"/>
                <a:gd name="connsiteX45" fmla="*/ 1406404 w 2115064"/>
                <a:gd name="connsiteY45" fmla="*/ 1897380 h 2194560"/>
                <a:gd name="connsiteX46" fmla="*/ 1452124 w 2115064"/>
                <a:gd name="connsiteY46" fmla="*/ 1965960 h 2194560"/>
                <a:gd name="connsiteX47" fmla="*/ 1463554 w 2115064"/>
                <a:gd name="connsiteY47" fmla="*/ 2000250 h 2194560"/>
                <a:gd name="connsiteX48" fmla="*/ 1497844 w 2115064"/>
                <a:gd name="connsiteY48" fmla="*/ 2023110 h 2194560"/>
                <a:gd name="connsiteX49" fmla="*/ 1589284 w 2115064"/>
                <a:gd name="connsiteY49" fmla="*/ 2103120 h 2194560"/>
                <a:gd name="connsiteX50" fmla="*/ 1623574 w 2115064"/>
                <a:gd name="connsiteY50" fmla="*/ 2137410 h 2194560"/>
                <a:gd name="connsiteX51" fmla="*/ 1657864 w 2115064"/>
                <a:gd name="connsiteY51" fmla="*/ 2148840 h 2194560"/>
                <a:gd name="connsiteX52" fmla="*/ 1692154 w 2115064"/>
                <a:gd name="connsiteY52" fmla="*/ 2171700 h 2194560"/>
                <a:gd name="connsiteX53" fmla="*/ 1760734 w 2115064"/>
                <a:gd name="connsiteY53" fmla="*/ 2194560 h 2194560"/>
                <a:gd name="connsiteX54" fmla="*/ 1966474 w 2115064"/>
                <a:gd name="connsiteY54" fmla="*/ 2183130 h 2194560"/>
                <a:gd name="connsiteX55" fmla="*/ 2035054 w 2115064"/>
                <a:gd name="connsiteY55" fmla="*/ 2160270 h 2194560"/>
                <a:gd name="connsiteX56" fmla="*/ 2092204 w 2115064"/>
                <a:gd name="connsiteY56" fmla="*/ 2091690 h 2194560"/>
                <a:gd name="connsiteX57" fmla="*/ 2115064 w 2115064"/>
                <a:gd name="connsiteY57" fmla="*/ 2023110 h 2194560"/>
                <a:gd name="connsiteX58" fmla="*/ 2092204 w 2115064"/>
                <a:gd name="connsiteY58" fmla="*/ 1897380 h 2194560"/>
                <a:gd name="connsiteX59" fmla="*/ 2069344 w 2115064"/>
                <a:gd name="connsiteY59" fmla="*/ 1863090 h 2194560"/>
                <a:gd name="connsiteX60" fmla="*/ 2057914 w 2115064"/>
                <a:gd name="connsiteY60" fmla="*/ 1828800 h 2194560"/>
                <a:gd name="connsiteX61" fmla="*/ 2035054 w 2115064"/>
                <a:gd name="connsiteY61" fmla="*/ 1794510 h 2194560"/>
                <a:gd name="connsiteX62" fmla="*/ 2012194 w 2115064"/>
                <a:gd name="connsiteY62" fmla="*/ 1725930 h 2194560"/>
                <a:gd name="connsiteX63" fmla="*/ 1966474 w 2115064"/>
                <a:gd name="connsiteY63" fmla="*/ 1657350 h 2194560"/>
                <a:gd name="connsiteX64" fmla="*/ 1932184 w 2115064"/>
                <a:gd name="connsiteY64" fmla="*/ 1623060 h 2194560"/>
                <a:gd name="connsiteX65" fmla="*/ 1852174 w 2115064"/>
                <a:gd name="connsiteY65" fmla="*/ 1543050 h 2194560"/>
                <a:gd name="connsiteX66" fmla="*/ 1817884 w 2115064"/>
                <a:gd name="connsiteY66" fmla="*/ 1508760 h 2194560"/>
                <a:gd name="connsiteX67" fmla="*/ 1783594 w 2115064"/>
                <a:gd name="connsiteY67" fmla="*/ 1485900 h 2194560"/>
                <a:gd name="connsiteX68" fmla="*/ 1680724 w 2115064"/>
                <a:gd name="connsiteY68" fmla="*/ 1394460 h 2194560"/>
                <a:gd name="connsiteX69" fmla="*/ 1623574 w 2115064"/>
                <a:gd name="connsiteY69" fmla="*/ 1337310 h 2194560"/>
                <a:gd name="connsiteX70" fmla="*/ 1554994 w 2115064"/>
                <a:gd name="connsiteY70" fmla="*/ 1268730 h 2194560"/>
                <a:gd name="connsiteX71" fmla="*/ 1520704 w 2115064"/>
                <a:gd name="connsiteY71" fmla="*/ 1234440 h 2194560"/>
                <a:gd name="connsiteX72" fmla="*/ 1463554 w 2115064"/>
                <a:gd name="connsiteY72" fmla="*/ 1165860 h 2194560"/>
                <a:gd name="connsiteX73" fmla="*/ 1406404 w 2115064"/>
                <a:gd name="connsiteY73" fmla="*/ 1062990 h 2194560"/>
                <a:gd name="connsiteX74" fmla="*/ 1360684 w 2115064"/>
                <a:gd name="connsiteY74" fmla="*/ 994410 h 2194560"/>
                <a:gd name="connsiteX75" fmla="*/ 1337824 w 2115064"/>
                <a:gd name="connsiteY75" fmla="*/ 960120 h 2194560"/>
                <a:gd name="connsiteX76" fmla="*/ 1303534 w 2115064"/>
                <a:gd name="connsiteY76" fmla="*/ 937260 h 2194560"/>
                <a:gd name="connsiteX77" fmla="*/ 1257814 w 2115064"/>
                <a:gd name="connsiteY77" fmla="*/ 868680 h 2194560"/>
                <a:gd name="connsiteX78" fmla="*/ 1246384 w 2115064"/>
                <a:gd name="connsiteY78" fmla="*/ 834390 h 2194560"/>
                <a:gd name="connsiteX79" fmla="*/ 1189234 w 2115064"/>
                <a:gd name="connsiteY79" fmla="*/ 765810 h 2194560"/>
                <a:gd name="connsiteX80" fmla="*/ 1177804 w 2115064"/>
                <a:gd name="connsiteY80" fmla="*/ 731520 h 2194560"/>
                <a:gd name="connsiteX81" fmla="*/ 1109224 w 2115064"/>
                <a:gd name="connsiteY81" fmla="*/ 662940 h 2194560"/>
                <a:gd name="connsiteX82" fmla="*/ 1074934 w 2115064"/>
                <a:gd name="connsiteY82" fmla="*/ 594360 h 2194560"/>
                <a:gd name="connsiteX83" fmla="*/ 1040644 w 2115064"/>
                <a:gd name="connsiteY83" fmla="*/ 560070 h 2194560"/>
                <a:gd name="connsiteX84" fmla="*/ 1017784 w 2115064"/>
                <a:gd name="connsiteY84" fmla="*/ 525780 h 2194560"/>
                <a:gd name="connsiteX85" fmla="*/ 983494 w 2115064"/>
                <a:gd name="connsiteY85" fmla="*/ 491490 h 2194560"/>
                <a:gd name="connsiteX86" fmla="*/ 960634 w 2115064"/>
                <a:gd name="connsiteY86" fmla="*/ 457200 h 2194560"/>
                <a:gd name="connsiteX87" fmla="*/ 926344 w 2115064"/>
                <a:gd name="connsiteY87" fmla="*/ 434340 h 2194560"/>
                <a:gd name="connsiteX88" fmla="*/ 869194 w 2115064"/>
                <a:gd name="connsiteY88" fmla="*/ 377190 h 2194560"/>
                <a:gd name="connsiteX89" fmla="*/ 846334 w 2115064"/>
                <a:gd name="connsiteY89" fmla="*/ 342900 h 2194560"/>
                <a:gd name="connsiteX90" fmla="*/ 812044 w 2115064"/>
                <a:gd name="connsiteY90" fmla="*/ 320040 h 2194560"/>
                <a:gd name="connsiteX91" fmla="*/ 743464 w 2115064"/>
                <a:gd name="connsiteY91" fmla="*/ 26289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115064" h="2194560">
                  <a:moveTo>
                    <a:pt x="743464" y="262890"/>
                  </a:moveTo>
                  <a:cubicBezTo>
                    <a:pt x="718699" y="243840"/>
                    <a:pt x="687950" y="227514"/>
                    <a:pt x="663454" y="205740"/>
                  </a:cubicBezTo>
                  <a:cubicBezTo>
                    <a:pt x="549154" y="104140"/>
                    <a:pt x="735844" y="234950"/>
                    <a:pt x="606304" y="148590"/>
                  </a:cubicBezTo>
                  <a:cubicBezTo>
                    <a:pt x="568204" y="91440"/>
                    <a:pt x="594874" y="121920"/>
                    <a:pt x="514864" y="68580"/>
                  </a:cubicBezTo>
                  <a:lnTo>
                    <a:pt x="480574" y="45720"/>
                  </a:lnTo>
                  <a:cubicBezTo>
                    <a:pt x="469144" y="38100"/>
                    <a:pt x="459316" y="27204"/>
                    <a:pt x="446284" y="22860"/>
                  </a:cubicBezTo>
                  <a:cubicBezTo>
                    <a:pt x="397091" y="6462"/>
                    <a:pt x="423683" y="14352"/>
                    <a:pt x="366274" y="0"/>
                  </a:cubicBezTo>
                  <a:cubicBezTo>
                    <a:pt x="349458" y="1682"/>
                    <a:pt x="253853" y="2766"/>
                    <a:pt x="217684" y="22860"/>
                  </a:cubicBezTo>
                  <a:cubicBezTo>
                    <a:pt x="193667" y="36203"/>
                    <a:pt x="168531" y="49153"/>
                    <a:pt x="149104" y="68580"/>
                  </a:cubicBezTo>
                  <a:cubicBezTo>
                    <a:pt x="105100" y="112584"/>
                    <a:pt x="128264" y="93904"/>
                    <a:pt x="80524" y="125730"/>
                  </a:cubicBezTo>
                  <a:cubicBezTo>
                    <a:pt x="65284" y="148590"/>
                    <a:pt x="43492" y="168246"/>
                    <a:pt x="34804" y="194310"/>
                  </a:cubicBezTo>
                  <a:cubicBezTo>
                    <a:pt x="19030" y="241632"/>
                    <a:pt x="30057" y="218575"/>
                    <a:pt x="514" y="262890"/>
                  </a:cubicBezTo>
                  <a:cubicBezTo>
                    <a:pt x="5059" y="326518"/>
                    <a:pt x="-15699" y="406697"/>
                    <a:pt x="34804" y="457200"/>
                  </a:cubicBezTo>
                  <a:cubicBezTo>
                    <a:pt x="44518" y="466914"/>
                    <a:pt x="57664" y="472440"/>
                    <a:pt x="69094" y="480060"/>
                  </a:cubicBezTo>
                  <a:cubicBezTo>
                    <a:pt x="89212" y="540414"/>
                    <a:pt x="70499" y="507667"/>
                    <a:pt x="149104" y="560070"/>
                  </a:cubicBezTo>
                  <a:cubicBezTo>
                    <a:pt x="160534" y="567690"/>
                    <a:pt x="170362" y="578586"/>
                    <a:pt x="183394" y="582930"/>
                  </a:cubicBezTo>
                  <a:cubicBezTo>
                    <a:pt x="206254" y="590550"/>
                    <a:pt x="231924" y="592424"/>
                    <a:pt x="251974" y="605790"/>
                  </a:cubicBezTo>
                  <a:lnTo>
                    <a:pt x="320554" y="651510"/>
                  </a:lnTo>
                  <a:cubicBezTo>
                    <a:pt x="331984" y="659130"/>
                    <a:pt x="341812" y="670026"/>
                    <a:pt x="354844" y="674370"/>
                  </a:cubicBezTo>
                  <a:lnTo>
                    <a:pt x="389134" y="685800"/>
                  </a:lnTo>
                  <a:cubicBezTo>
                    <a:pt x="489313" y="785979"/>
                    <a:pt x="362235" y="663384"/>
                    <a:pt x="457714" y="742950"/>
                  </a:cubicBezTo>
                  <a:cubicBezTo>
                    <a:pt x="570064" y="836575"/>
                    <a:pt x="424954" y="721620"/>
                    <a:pt x="514864" y="811530"/>
                  </a:cubicBezTo>
                  <a:cubicBezTo>
                    <a:pt x="524578" y="821244"/>
                    <a:pt x="537724" y="826770"/>
                    <a:pt x="549154" y="834390"/>
                  </a:cubicBezTo>
                  <a:cubicBezTo>
                    <a:pt x="610114" y="925830"/>
                    <a:pt x="530104" y="815340"/>
                    <a:pt x="606304" y="891540"/>
                  </a:cubicBezTo>
                  <a:cubicBezTo>
                    <a:pt x="682504" y="967740"/>
                    <a:pt x="572014" y="887730"/>
                    <a:pt x="663454" y="948690"/>
                  </a:cubicBezTo>
                  <a:cubicBezTo>
                    <a:pt x="710559" y="1019348"/>
                    <a:pt x="658259" y="950422"/>
                    <a:pt x="720604" y="1005840"/>
                  </a:cubicBezTo>
                  <a:cubicBezTo>
                    <a:pt x="744767" y="1027318"/>
                    <a:pt x="771251" y="1047521"/>
                    <a:pt x="789184" y="1074420"/>
                  </a:cubicBezTo>
                  <a:cubicBezTo>
                    <a:pt x="796804" y="1085850"/>
                    <a:pt x="802330" y="1098996"/>
                    <a:pt x="812044" y="1108710"/>
                  </a:cubicBezTo>
                  <a:cubicBezTo>
                    <a:pt x="821758" y="1118424"/>
                    <a:pt x="834904" y="1123950"/>
                    <a:pt x="846334" y="1131570"/>
                  </a:cubicBezTo>
                  <a:cubicBezTo>
                    <a:pt x="853954" y="1143000"/>
                    <a:pt x="860400" y="1155307"/>
                    <a:pt x="869194" y="1165860"/>
                  </a:cubicBezTo>
                  <a:cubicBezTo>
                    <a:pt x="896696" y="1198863"/>
                    <a:pt x="904058" y="1200533"/>
                    <a:pt x="937774" y="1223010"/>
                  </a:cubicBezTo>
                  <a:cubicBezTo>
                    <a:pt x="1003288" y="1321280"/>
                    <a:pt x="916054" y="1205634"/>
                    <a:pt x="994924" y="1268730"/>
                  </a:cubicBezTo>
                  <a:cubicBezTo>
                    <a:pt x="1005651" y="1277312"/>
                    <a:pt x="1008070" y="1293306"/>
                    <a:pt x="1017784" y="1303020"/>
                  </a:cubicBezTo>
                  <a:cubicBezTo>
                    <a:pt x="1027498" y="1312734"/>
                    <a:pt x="1040644" y="1318260"/>
                    <a:pt x="1052074" y="1325880"/>
                  </a:cubicBezTo>
                  <a:lnTo>
                    <a:pt x="1120654" y="1428750"/>
                  </a:lnTo>
                  <a:cubicBezTo>
                    <a:pt x="1128274" y="1440180"/>
                    <a:pt x="1132084" y="1455420"/>
                    <a:pt x="1143514" y="1463040"/>
                  </a:cubicBezTo>
                  <a:lnTo>
                    <a:pt x="1177804" y="1485900"/>
                  </a:lnTo>
                  <a:cubicBezTo>
                    <a:pt x="1199664" y="1551479"/>
                    <a:pt x="1173580" y="1490266"/>
                    <a:pt x="1223524" y="1554480"/>
                  </a:cubicBezTo>
                  <a:cubicBezTo>
                    <a:pt x="1240392" y="1576167"/>
                    <a:pt x="1254004" y="1600200"/>
                    <a:pt x="1269244" y="1623060"/>
                  </a:cubicBezTo>
                  <a:cubicBezTo>
                    <a:pt x="1276864" y="1634490"/>
                    <a:pt x="1287760" y="1644318"/>
                    <a:pt x="1292104" y="1657350"/>
                  </a:cubicBezTo>
                  <a:cubicBezTo>
                    <a:pt x="1320834" y="1743539"/>
                    <a:pt x="1282079" y="1637300"/>
                    <a:pt x="1326394" y="1725930"/>
                  </a:cubicBezTo>
                  <a:cubicBezTo>
                    <a:pt x="1331782" y="1736706"/>
                    <a:pt x="1332436" y="1749444"/>
                    <a:pt x="1337824" y="1760220"/>
                  </a:cubicBezTo>
                  <a:cubicBezTo>
                    <a:pt x="1343967" y="1772507"/>
                    <a:pt x="1354541" y="1782223"/>
                    <a:pt x="1360684" y="1794510"/>
                  </a:cubicBezTo>
                  <a:cubicBezTo>
                    <a:pt x="1366072" y="1805286"/>
                    <a:pt x="1366726" y="1818024"/>
                    <a:pt x="1372114" y="1828800"/>
                  </a:cubicBezTo>
                  <a:cubicBezTo>
                    <a:pt x="1378257" y="1841087"/>
                    <a:pt x="1388831" y="1850803"/>
                    <a:pt x="1394974" y="1863090"/>
                  </a:cubicBezTo>
                  <a:cubicBezTo>
                    <a:pt x="1400362" y="1873866"/>
                    <a:pt x="1400553" y="1886848"/>
                    <a:pt x="1406404" y="1897380"/>
                  </a:cubicBezTo>
                  <a:cubicBezTo>
                    <a:pt x="1419747" y="1921397"/>
                    <a:pt x="1443436" y="1939896"/>
                    <a:pt x="1452124" y="1965960"/>
                  </a:cubicBezTo>
                  <a:cubicBezTo>
                    <a:pt x="1455934" y="1977390"/>
                    <a:pt x="1456028" y="1990842"/>
                    <a:pt x="1463554" y="2000250"/>
                  </a:cubicBezTo>
                  <a:cubicBezTo>
                    <a:pt x="1472136" y="2010977"/>
                    <a:pt x="1486414" y="2015490"/>
                    <a:pt x="1497844" y="2023110"/>
                  </a:cubicBezTo>
                  <a:cubicBezTo>
                    <a:pt x="1562614" y="2120265"/>
                    <a:pt x="1455934" y="1969770"/>
                    <a:pt x="1589284" y="2103120"/>
                  </a:cubicBezTo>
                  <a:cubicBezTo>
                    <a:pt x="1600714" y="2114550"/>
                    <a:pt x="1610124" y="2128444"/>
                    <a:pt x="1623574" y="2137410"/>
                  </a:cubicBezTo>
                  <a:cubicBezTo>
                    <a:pt x="1633599" y="2144093"/>
                    <a:pt x="1647088" y="2143452"/>
                    <a:pt x="1657864" y="2148840"/>
                  </a:cubicBezTo>
                  <a:cubicBezTo>
                    <a:pt x="1670151" y="2154983"/>
                    <a:pt x="1679601" y="2166121"/>
                    <a:pt x="1692154" y="2171700"/>
                  </a:cubicBezTo>
                  <a:cubicBezTo>
                    <a:pt x="1714174" y="2181487"/>
                    <a:pt x="1760734" y="2194560"/>
                    <a:pt x="1760734" y="2194560"/>
                  </a:cubicBezTo>
                  <a:cubicBezTo>
                    <a:pt x="1829314" y="2190750"/>
                    <a:pt x="1898319" y="2191649"/>
                    <a:pt x="1966474" y="2183130"/>
                  </a:cubicBezTo>
                  <a:cubicBezTo>
                    <a:pt x="1990384" y="2180141"/>
                    <a:pt x="2035054" y="2160270"/>
                    <a:pt x="2035054" y="2160270"/>
                  </a:cubicBezTo>
                  <a:cubicBezTo>
                    <a:pt x="2056588" y="2138736"/>
                    <a:pt x="2079473" y="2120334"/>
                    <a:pt x="2092204" y="2091690"/>
                  </a:cubicBezTo>
                  <a:cubicBezTo>
                    <a:pt x="2101991" y="2069670"/>
                    <a:pt x="2115064" y="2023110"/>
                    <a:pt x="2115064" y="2023110"/>
                  </a:cubicBezTo>
                  <a:cubicBezTo>
                    <a:pt x="2111124" y="1991589"/>
                    <a:pt x="2109824" y="1932619"/>
                    <a:pt x="2092204" y="1897380"/>
                  </a:cubicBezTo>
                  <a:cubicBezTo>
                    <a:pt x="2086061" y="1885093"/>
                    <a:pt x="2075487" y="1875377"/>
                    <a:pt x="2069344" y="1863090"/>
                  </a:cubicBezTo>
                  <a:cubicBezTo>
                    <a:pt x="2063956" y="1852314"/>
                    <a:pt x="2063302" y="1839576"/>
                    <a:pt x="2057914" y="1828800"/>
                  </a:cubicBezTo>
                  <a:cubicBezTo>
                    <a:pt x="2051771" y="1816513"/>
                    <a:pt x="2040633" y="1807063"/>
                    <a:pt x="2035054" y="1794510"/>
                  </a:cubicBezTo>
                  <a:cubicBezTo>
                    <a:pt x="2025267" y="1772490"/>
                    <a:pt x="2025560" y="1745980"/>
                    <a:pt x="2012194" y="1725930"/>
                  </a:cubicBezTo>
                  <a:cubicBezTo>
                    <a:pt x="1996954" y="1703070"/>
                    <a:pt x="1985901" y="1676777"/>
                    <a:pt x="1966474" y="1657350"/>
                  </a:cubicBezTo>
                  <a:cubicBezTo>
                    <a:pt x="1955044" y="1645920"/>
                    <a:pt x="1942108" y="1635819"/>
                    <a:pt x="1932184" y="1623060"/>
                  </a:cubicBezTo>
                  <a:cubicBezTo>
                    <a:pt x="1867990" y="1540525"/>
                    <a:pt x="1917699" y="1564892"/>
                    <a:pt x="1852174" y="1543050"/>
                  </a:cubicBezTo>
                  <a:cubicBezTo>
                    <a:pt x="1840744" y="1531620"/>
                    <a:pt x="1830302" y="1519108"/>
                    <a:pt x="1817884" y="1508760"/>
                  </a:cubicBezTo>
                  <a:cubicBezTo>
                    <a:pt x="1807331" y="1499966"/>
                    <a:pt x="1793861" y="1495026"/>
                    <a:pt x="1783594" y="1485900"/>
                  </a:cubicBezTo>
                  <a:cubicBezTo>
                    <a:pt x="1666154" y="1381508"/>
                    <a:pt x="1758547" y="1446342"/>
                    <a:pt x="1680724" y="1394460"/>
                  </a:cubicBezTo>
                  <a:cubicBezTo>
                    <a:pt x="1633619" y="1323802"/>
                    <a:pt x="1685919" y="1392728"/>
                    <a:pt x="1623574" y="1337310"/>
                  </a:cubicBezTo>
                  <a:cubicBezTo>
                    <a:pt x="1599411" y="1315832"/>
                    <a:pt x="1577854" y="1291590"/>
                    <a:pt x="1554994" y="1268730"/>
                  </a:cubicBezTo>
                  <a:cubicBezTo>
                    <a:pt x="1543564" y="1257300"/>
                    <a:pt x="1529670" y="1247890"/>
                    <a:pt x="1520704" y="1234440"/>
                  </a:cubicBezTo>
                  <a:cubicBezTo>
                    <a:pt x="1488878" y="1186700"/>
                    <a:pt x="1507558" y="1209864"/>
                    <a:pt x="1463554" y="1165860"/>
                  </a:cubicBezTo>
                  <a:cubicBezTo>
                    <a:pt x="1443436" y="1105506"/>
                    <a:pt x="1458807" y="1141595"/>
                    <a:pt x="1406404" y="1062990"/>
                  </a:cubicBezTo>
                  <a:lnTo>
                    <a:pt x="1360684" y="994410"/>
                  </a:lnTo>
                  <a:cubicBezTo>
                    <a:pt x="1353064" y="982980"/>
                    <a:pt x="1349254" y="967740"/>
                    <a:pt x="1337824" y="960120"/>
                  </a:cubicBezTo>
                  <a:lnTo>
                    <a:pt x="1303534" y="937260"/>
                  </a:lnTo>
                  <a:cubicBezTo>
                    <a:pt x="1288294" y="914400"/>
                    <a:pt x="1266502" y="894744"/>
                    <a:pt x="1257814" y="868680"/>
                  </a:cubicBezTo>
                  <a:cubicBezTo>
                    <a:pt x="1254004" y="857250"/>
                    <a:pt x="1253067" y="844415"/>
                    <a:pt x="1246384" y="834390"/>
                  </a:cubicBezTo>
                  <a:cubicBezTo>
                    <a:pt x="1195827" y="758554"/>
                    <a:pt x="1226630" y="840602"/>
                    <a:pt x="1189234" y="765810"/>
                  </a:cubicBezTo>
                  <a:cubicBezTo>
                    <a:pt x="1183846" y="755034"/>
                    <a:pt x="1185201" y="741030"/>
                    <a:pt x="1177804" y="731520"/>
                  </a:cubicBezTo>
                  <a:cubicBezTo>
                    <a:pt x="1157956" y="706001"/>
                    <a:pt x="1109224" y="662940"/>
                    <a:pt x="1109224" y="662940"/>
                  </a:cubicBezTo>
                  <a:cubicBezTo>
                    <a:pt x="1097768" y="628573"/>
                    <a:pt x="1099553" y="623903"/>
                    <a:pt x="1074934" y="594360"/>
                  </a:cubicBezTo>
                  <a:cubicBezTo>
                    <a:pt x="1064586" y="581942"/>
                    <a:pt x="1050992" y="572488"/>
                    <a:pt x="1040644" y="560070"/>
                  </a:cubicBezTo>
                  <a:cubicBezTo>
                    <a:pt x="1031850" y="549517"/>
                    <a:pt x="1026578" y="536333"/>
                    <a:pt x="1017784" y="525780"/>
                  </a:cubicBezTo>
                  <a:cubicBezTo>
                    <a:pt x="1007436" y="513362"/>
                    <a:pt x="993842" y="503908"/>
                    <a:pt x="983494" y="491490"/>
                  </a:cubicBezTo>
                  <a:cubicBezTo>
                    <a:pt x="974700" y="480937"/>
                    <a:pt x="970348" y="466914"/>
                    <a:pt x="960634" y="457200"/>
                  </a:cubicBezTo>
                  <a:cubicBezTo>
                    <a:pt x="950920" y="447486"/>
                    <a:pt x="937774" y="441960"/>
                    <a:pt x="926344" y="434340"/>
                  </a:cubicBezTo>
                  <a:cubicBezTo>
                    <a:pt x="865384" y="342900"/>
                    <a:pt x="945394" y="453390"/>
                    <a:pt x="869194" y="377190"/>
                  </a:cubicBezTo>
                  <a:cubicBezTo>
                    <a:pt x="859480" y="367476"/>
                    <a:pt x="856048" y="352614"/>
                    <a:pt x="846334" y="342900"/>
                  </a:cubicBezTo>
                  <a:cubicBezTo>
                    <a:pt x="836620" y="333186"/>
                    <a:pt x="822597" y="328834"/>
                    <a:pt x="812044" y="320040"/>
                  </a:cubicBezTo>
                  <a:cubicBezTo>
                    <a:pt x="751573" y="269647"/>
                    <a:pt x="768229" y="281940"/>
                    <a:pt x="743464" y="26289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AC41B935-69E3-CC47-9264-C16FE96AD342}"/>
                </a:ext>
              </a:extLst>
            </p:cNvPr>
            <p:cNvSpPr/>
            <p:nvPr/>
          </p:nvSpPr>
          <p:spPr>
            <a:xfrm>
              <a:off x="3212756" y="2000601"/>
              <a:ext cx="1657350" cy="1406584"/>
            </a:xfrm>
            <a:custGeom>
              <a:avLst/>
              <a:gdLst>
                <a:gd name="connsiteX0" fmla="*/ 1360170 w 1657350"/>
                <a:gd name="connsiteY0" fmla="*/ 694 h 1406584"/>
                <a:gd name="connsiteX1" fmla="*/ 1280160 w 1657350"/>
                <a:gd name="connsiteY1" fmla="*/ 12124 h 1406584"/>
                <a:gd name="connsiteX2" fmla="*/ 1085850 w 1657350"/>
                <a:gd name="connsiteY2" fmla="*/ 23554 h 1406584"/>
                <a:gd name="connsiteX3" fmla="*/ 902970 w 1657350"/>
                <a:gd name="connsiteY3" fmla="*/ 46414 h 1406584"/>
                <a:gd name="connsiteX4" fmla="*/ 845820 w 1657350"/>
                <a:gd name="connsiteY4" fmla="*/ 57844 h 1406584"/>
                <a:gd name="connsiteX5" fmla="*/ 742950 w 1657350"/>
                <a:gd name="connsiteY5" fmla="*/ 92134 h 1406584"/>
                <a:gd name="connsiteX6" fmla="*/ 708660 w 1657350"/>
                <a:gd name="connsiteY6" fmla="*/ 103564 h 1406584"/>
                <a:gd name="connsiteX7" fmla="*/ 662940 w 1657350"/>
                <a:gd name="connsiteY7" fmla="*/ 114994 h 1406584"/>
                <a:gd name="connsiteX8" fmla="*/ 628650 w 1657350"/>
                <a:gd name="connsiteY8" fmla="*/ 126424 h 1406584"/>
                <a:gd name="connsiteX9" fmla="*/ 491490 w 1657350"/>
                <a:gd name="connsiteY9" fmla="*/ 149284 h 1406584"/>
                <a:gd name="connsiteX10" fmla="*/ 445770 w 1657350"/>
                <a:gd name="connsiteY10" fmla="*/ 160714 h 1406584"/>
                <a:gd name="connsiteX11" fmla="*/ 320040 w 1657350"/>
                <a:gd name="connsiteY11" fmla="*/ 195004 h 1406584"/>
                <a:gd name="connsiteX12" fmla="*/ 194310 w 1657350"/>
                <a:gd name="connsiteY12" fmla="*/ 229294 h 1406584"/>
                <a:gd name="connsiteX13" fmla="*/ 160020 w 1657350"/>
                <a:gd name="connsiteY13" fmla="*/ 252154 h 1406584"/>
                <a:gd name="connsiteX14" fmla="*/ 137160 w 1657350"/>
                <a:gd name="connsiteY14" fmla="*/ 286444 h 1406584"/>
                <a:gd name="connsiteX15" fmla="*/ 57150 w 1657350"/>
                <a:gd name="connsiteY15" fmla="*/ 377884 h 1406584"/>
                <a:gd name="connsiteX16" fmla="*/ 11430 w 1657350"/>
                <a:gd name="connsiteY16" fmla="*/ 480754 h 1406584"/>
                <a:gd name="connsiteX17" fmla="*/ 0 w 1657350"/>
                <a:gd name="connsiteY17" fmla="*/ 537904 h 1406584"/>
                <a:gd name="connsiteX18" fmla="*/ 11430 w 1657350"/>
                <a:gd name="connsiteY18" fmla="*/ 686494 h 1406584"/>
                <a:gd name="connsiteX19" fmla="*/ 22860 w 1657350"/>
                <a:gd name="connsiteY19" fmla="*/ 720784 h 1406584"/>
                <a:gd name="connsiteX20" fmla="*/ 34290 w 1657350"/>
                <a:gd name="connsiteY20" fmla="*/ 766504 h 1406584"/>
                <a:gd name="connsiteX21" fmla="*/ 57150 w 1657350"/>
                <a:gd name="connsiteY21" fmla="*/ 835084 h 1406584"/>
                <a:gd name="connsiteX22" fmla="*/ 68580 w 1657350"/>
                <a:gd name="connsiteY22" fmla="*/ 869374 h 1406584"/>
                <a:gd name="connsiteX23" fmla="*/ 91440 w 1657350"/>
                <a:gd name="connsiteY23" fmla="*/ 915094 h 1406584"/>
                <a:gd name="connsiteX24" fmla="*/ 114300 w 1657350"/>
                <a:gd name="connsiteY24" fmla="*/ 949384 h 1406584"/>
                <a:gd name="connsiteX25" fmla="*/ 125730 w 1657350"/>
                <a:gd name="connsiteY25" fmla="*/ 983674 h 1406584"/>
                <a:gd name="connsiteX26" fmla="*/ 160020 w 1657350"/>
                <a:gd name="connsiteY26" fmla="*/ 1017964 h 1406584"/>
                <a:gd name="connsiteX27" fmla="*/ 182880 w 1657350"/>
                <a:gd name="connsiteY27" fmla="*/ 1052254 h 1406584"/>
                <a:gd name="connsiteX28" fmla="*/ 285750 w 1657350"/>
                <a:gd name="connsiteY28" fmla="*/ 1132264 h 1406584"/>
                <a:gd name="connsiteX29" fmla="*/ 354330 w 1657350"/>
                <a:gd name="connsiteY29" fmla="*/ 1155124 h 1406584"/>
                <a:gd name="connsiteX30" fmla="*/ 422910 w 1657350"/>
                <a:gd name="connsiteY30" fmla="*/ 1200844 h 1406584"/>
                <a:gd name="connsiteX31" fmla="*/ 525780 w 1657350"/>
                <a:gd name="connsiteY31" fmla="*/ 1223704 h 1406584"/>
                <a:gd name="connsiteX32" fmla="*/ 605790 w 1657350"/>
                <a:gd name="connsiteY32" fmla="*/ 1246564 h 1406584"/>
                <a:gd name="connsiteX33" fmla="*/ 640080 w 1657350"/>
                <a:gd name="connsiteY33" fmla="*/ 1269424 h 1406584"/>
                <a:gd name="connsiteX34" fmla="*/ 674370 w 1657350"/>
                <a:gd name="connsiteY34" fmla="*/ 1280854 h 1406584"/>
                <a:gd name="connsiteX35" fmla="*/ 708660 w 1657350"/>
                <a:gd name="connsiteY35" fmla="*/ 1303714 h 1406584"/>
                <a:gd name="connsiteX36" fmla="*/ 742950 w 1657350"/>
                <a:gd name="connsiteY36" fmla="*/ 1315144 h 1406584"/>
                <a:gd name="connsiteX37" fmla="*/ 777240 w 1657350"/>
                <a:gd name="connsiteY37" fmla="*/ 1338004 h 1406584"/>
                <a:gd name="connsiteX38" fmla="*/ 845820 w 1657350"/>
                <a:gd name="connsiteY38" fmla="*/ 1360864 h 1406584"/>
                <a:gd name="connsiteX39" fmla="*/ 925830 w 1657350"/>
                <a:gd name="connsiteY39" fmla="*/ 1383724 h 1406584"/>
                <a:gd name="connsiteX40" fmla="*/ 960120 w 1657350"/>
                <a:gd name="connsiteY40" fmla="*/ 1395154 h 1406584"/>
                <a:gd name="connsiteX41" fmla="*/ 1028700 w 1657350"/>
                <a:gd name="connsiteY41" fmla="*/ 1406584 h 1406584"/>
                <a:gd name="connsiteX42" fmla="*/ 1234440 w 1657350"/>
                <a:gd name="connsiteY42" fmla="*/ 1395154 h 1406584"/>
                <a:gd name="connsiteX43" fmla="*/ 1348740 w 1657350"/>
                <a:gd name="connsiteY43" fmla="*/ 1360864 h 1406584"/>
                <a:gd name="connsiteX44" fmla="*/ 1383030 w 1657350"/>
                <a:gd name="connsiteY44" fmla="*/ 1349434 h 1406584"/>
                <a:gd name="connsiteX45" fmla="*/ 1417320 w 1657350"/>
                <a:gd name="connsiteY45" fmla="*/ 1338004 h 1406584"/>
                <a:gd name="connsiteX46" fmla="*/ 1485900 w 1657350"/>
                <a:gd name="connsiteY46" fmla="*/ 1292284 h 1406584"/>
                <a:gd name="connsiteX47" fmla="*/ 1543050 w 1657350"/>
                <a:gd name="connsiteY47" fmla="*/ 1189414 h 1406584"/>
                <a:gd name="connsiteX48" fmla="*/ 1531620 w 1657350"/>
                <a:gd name="connsiteY48" fmla="*/ 1006534 h 1406584"/>
                <a:gd name="connsiteX49" fmla="*/ 1508760 w 1657350"/>
                <a:gd name="connsiteY49" fmla="*/ 937954 h 1406584"/>
                <a:gd name="connsiteX50" fmla="*/ 1485900 w 1657350"/>
                <a:gd name="connsiteY50" fmla="*/ 869374 h 1406584"/>
                <a:gd name="connsiteX51" fmla="*/ 1451610 w 1657350"/>
                <a:gd name="connsiteY51" fmla="*/ 766504 h 1406584"/>
                <a:gd name="connsiteX52" fmla="*/ 1440180 w 1657350"/>
                <a:gd name="connsiteY52" fmla="*/ 732214 h 1406584"/>
                <a:gd name="connsiteX53" fmla="*/ 1451610 w 1657350"/>
                <a:gd name="connsiteY53" fmla="*/ 595054 h 1406584"/>
                <a:gd name="connsiteX54" fmla="*/ 1485900 w 1657350"/>
                <a:gd name="connsiteY54" fmla="*/ 583624 h 1406584"/>
                <a:gd name="connsiteX55" fmla="*/ 1554480 w 1657350"/>
                <a:gd name="connsiteY55" fmla="*/ 537904 h 1406584"/>
                <a:gd name="connsiteX56" fmla="*/ 1623060 w 1657350"/>
                <a:gd name="connsiteY56" fmla="*/ 480754 h 1406584"/>
                <a:gd name="connsiteX57" fmla="*/ 1645920 w 1657350"/>
                <a:gd name="connsiteY57" fmla="*/ 446464 h 1406584"/>
                <a:gd name="connsiteX58" fmla="*/ 1657350 w 1657350"/>
                <a:gd name="connsiteY58" fmla="*/ 377884 h 1406584"/>
                <a:gd name="connsiteX59" fmla="*/ 1645920 w 1657350"/>
                <a:gd name="connsiteY59" fmla="*/ 252154 h 1406584"/>
                <a:gd name="connsiteX60" fmla="*/ 1623060 w 1657350"/>
                <a:gd name="connsiteY60" fmla="*/ 183574 h 1406584"/>
                <a:gd name="connsiteX61" fmla="*/ 1588770 w 1657350"/>
                <a:gd name="connsiteY61" fmla="*/ 149284 h 1406584"/>
                <a:gd name="connsiteX62" fmla="*/ 1485900 w 1657350"/>
                <a:gd name="connsiteY62" fmla="*/ 80704 h 1406584"/>
                <a:gd name="connsiteX63" fmla="*/ 1417320 w 1657350"/>
                <a:gd name="connsiteY63" fmla="*/ 34984 h 1406584"/>
                <a:gd name="connsiteX64" fmla="*/ 1360170 w 1657350"/>
                <a:gd name="connsiteY64" fmla="*/ 694 h 14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657350" h="1406584">
                  <a:moveTo>
                    <a:pt x="1360170" y="694"/>
                  </a:moveTo>
                  <a:cubicBezTo>
                    <a:pt x="1337310" y="-3116"/>
                    <a:pt x="1307008" y="9887"/>
                    <a:pt x="1280160" y="12124"/>
                  </a:cubicBezTo>
                  <a:cubicBezTo>
                    <a:pt x="1215502" y="17512"/>
                    <a:pt x="1150555" y="18761"/>
                    <a:pt x="1085850" y="23554"/>
                  </a:cubicBezTo>
                  <a:cubicBezTo>
                    <a:pt x="1006251" y="29450"/>
                    <a:pt x="974359" y="33434"/>
                    <a:pt x="902970" y="46414"/>
                  </a:cubicBezTo>
                  <a:cubicBezTo>
                    <a:pt x="883856" y="49889"/>
                    <a:pt x="864563" y="52732"/>
                    <a:pt x="845820" y="57844"/>
                  </a:cubicBezTo>
                  <a:lnTo>
                    <a:pt x="742950" y="92134"/>
                  </a:lnTo>
                  <a:cubicBezTo>
                    <a:pt x="731520" y="95944"/>
                    <a:pt x="720349" y="100642"/>
                    <a:pt x="708660" y="103564"/>
                  </a:cubicBezTo>
                  <a:cubicBezTo>
                    <a:pt x="693420" y="107374"/>
                    <a:pt x="678045" y="110678"/>
                    <a:pt x="662940" y="114994"/>
                  </a:cubicBezTo>
                  <a:cubicBezTo>
                    <a:pt x="651355" y="118304"/>
                    <a:pt x="640464" y="124061"/>
                    <a:pt x="628650" y="126424"/>
                  </a:cubicBezTo>
                  <a:cubicBezTo>
                    <a:pt x="583199" y="135514"/>
                    <a:pt x="536457" y="138042"/>
                    <a:pt x="491490" y="149284"/>
                  </a:cubicBezTo>
                  <a:cubicBezTo>
                    <a:pt x="476250" y="153094"/>
                    <a:pt x="460875" y="156398"/>
                    <a:pt x="445770" y="160714"/>
                  </a:cubicBezTo>
                  <a:cubicBezTo>
                    <a:pt x="369135" y="182610"/>
                    <a:pt x="455867" y="167839"/>
                    <a:pt x="320040" y="195004"/>
                  </a:cubicBezTo>
                  <a:cubicBezTo>
                    <a:pt x="289368" y="201138"/>
                    <a:pt x="219170" y="212721"/>
                    <a:pt x="194310" y="229294"/>
                  </a:cubicBezTo>
                  <a:lnTo>
                    <a:pt x="160020" y="252154"/>
                  </a:lnTo>
                  <a:cubicBezTo>
                    <a:pt x="152400" y="263584"/>
                    <a:pt x="146874" y="276730"/>
                    <a:pt x="137160" y="286444"/>
                  </a:cubicBezTo>
                  <a:cubicBezTo>
                    <a:pt x="90488" y="333116"/>
                    <a:pt x="89535" y="280729"/>
                    <a:pt x="57150" y="377884"/>
                  </a:cubicBezTo>
                  <a:cubicBezTo>
                    <a:pt x="29946" y="459496"/>
                    <a:pt x="47656" y="426414"/>
                    <a:pt x="11430" y="480754"/>
                  </a:cubicBezTo>
                  <a:cubicBezTo>
                    <a:pt x="7620" y="499804"/>
                    <a:pt x="0" y="518477"/>
                    <a:pt x="0" y="537904"/>
                  </a:cubicBezTo>
                  <a:cubicBezTo>
                    <a:pt x="0" y="587580"/>
                    <a:pt x="5268" y="637201"/>
                    <a:pt x="11430" y="686494"/>
                  </a:cubicBezTo>
                  <a:cubicBezTo>
                    <a:pt x="12924" y="698449"/>
                    <a:pt x="19550" y="709199"/>
                    <a:pt x="22860" y="720784"/>
                  </a:cubicBezTo>
                  <a:cubicBezTo>
                    <a:pt x="27176" y="735889"/>
                    <a:pt x="29776" y="751457"/>
                    <a:pt x="34290" y="766504"/>
                  </a:cubicBezTo>
                  <a:cubicBezTo>
                    <a:pt x="41214" y="789584"/>
                    <a:pt x="49530" y="812224"/>
                    <a:pt x="57150" y="835084"/>
                  </a:cubicBezTo>
                  <a:cubicBezTo>
                    <a:pt x="60960" y="846514"/>
                    <a:pt x="63192" y="858598"/>
                    <a:pt x="68580" y="869374"/>
                  </a:cubicBezTo>
                  <a:cubicBezTo>
                    <a:pt x="76200" y="884614"/>
                    <a:pt x="82986" y="900300"/>
                    <a:pt x="91440" y="915094"/>
                  </a:cubicBezTo>
                  <a:cubicBezTo>
                    <a:pt x="98256" y="927021"/>
                    <a:pt x="108157" y="937097"/>
                    <a:pt x="114300" y="949384"/>
                  </a:cubicBezTo>
                  <a:cubicBezTo>
                    <a:pt x="119688" y="960160"/>
                    <a:pt x="119047" y="973649"/>
                    <a:pt x="125730" y="983674"/>
                  </a:cubicBezTo>
                  <a:cubicBezTo>
                    <a:pt x="134696" y="997124"/>
                    <a:pt x="149672" y="1005546"/>
                    <a:pt x="160020" y="1017964"/>
                  </a:cubicBezTo>
                  <a:cubicBezTo>
                    <a:pt x="168814" y="1028517"/>
                    <a:pt x="174086" y="1041701"/>
                    <a:pt x="182880" y="1052254"/>
                  </a:cubicBezTo>
                  <a:cubicBezTo>
                    <a:pt x="205639" y="1079564"/>
                    <a:pt x="256340" y="1122461"/>
                    <a:pt x="285750" y="1132264"/>
                  </a:cubicBezTo>
                  <a:cubicBezTo>
                    <a:pt x="308610" y="1139884"/>
                    <a:pt x="334280" y="1141758"/>
                    <a:pt x="354330" y="1155124"/>
                  </a:cubicBezTo>
                  <a:cubicBezTo>
                    <a:pt x="377190" y="1170364"/>
                    <a:pt x="396256" y="1194181"/>
                    <a:pt x="422910" y="1200844"/>
                  </a:cubicBezTo>
                  <a:cubicBezTo>
                    <a:pt x="534411" y="1228719"/>
                    <a:pt x="395183" y="1194682"/>
                    <a:pt x="525780" y="1223704"/>
                  </a:cubicBezTo>
                  <a:cubicBezTo>
                    <a:pt x="538964" y="1226634"/>
                    <a:pt x="590516" y="1238927"/>
                    <a:pt x="605790" y="1246564"/>
                  </a:cubicBezTo>
                  <a:cubicBezTo>
                    <a:pt x="618077" y="1252707"/>
                    <a:pt x="627793" y="1263281"/>
                    <a:pt x="640080" y="1269424"/>
                  </a:cubicBezTo>
                  <a:cubicBezTo>
                    <a:pt x="650856" y="1274812"/>
                    <a:pt x="663594" y="1275466"/>
                    <a:pt x="674370" y="1280854"/>
                  </a:cubicBezTo>
                  <a:cubicBezTo>
                    <a:pt x="686657" y="1286997"/>
                    <a:pt x="696373" y="1297571"/>
                    <a:pt x="708660" y="1303714"/>
                  </a:cubicBezTo>
                  <a:cubicBezTo>
                    <a:pt x="719436" y="1309102"/>
                    <a:pt x="732174" y="1309756"/>
                    <a:pt x="742950" y="1315144"/>
                  </a:cubicBezTo>
                  <a:cubicBezTo>
                    <a:pt x="755237" y="1321287"/>
                    <a:pt x="764687" y="1332425"/>
                    <a:pt x="777240" y="1338004"/>
                  </a:cubicBezTo>
                  <a:cubicBezTo>
                    <a:pt x="799260" y="1347791"/>
                    <a:pt x="822960" y="1353244"/>
                    <a:pt x="845820" y="1360864"/>
                  </a:cubicBezTo>
                  <a:cubicBezTo>
                    <a:pt x="928036" y="1388269"/>
                    <a:pt x="825365" y="1355020"/>
                    <a:pt x="925830" y="1383724"/>
                  </a:cubicBezTo>
                  <a:cubicBezTo>
                    <a:pt x="937415" y="1387034"/>
                    <a:pt x="948359" y="1392540"/>
                    <a:pt x="960120" y="1395154"/>
                  </a:cubicBezTo>
                  <a:cubicBezTo>
                    <a:pt x="982743" y="1400181"/>
                    <a:pt x="1005840" y="1402774"/>
                    <a:pt x="1028700" y="1406584"/>
                  </a:cubicBezTo>
                  <a:cubicBezTo>
                    <a:pt x="1097280" y="1402774"/>
                    <a:pt x="1166036" y="1401373"/>
                    <a:pt x="1234440" y="1395154"/>
                  </a:cubicBezTo>
                  <a:cubicBezTo>
                    <a:pt x="1258192" y="1392995"/>
                    <a:pt x="1334813" y="1365506"/>
                    <a:pt x="1348740" y="1360864"/>
                  </a:cubicBezTo>
                  <a:lnTo>
                    <a:pt x="1383030" y="1349434"/>
                  </a:lnTo>
                  <a:cubicBezTo>
                    <a:pt x="1394460" y="1345624"/>
                    <a:pt x="1407295" y="1344687"/>
                    <a:pt x="1417320" y="1338004"/>
                  </a:cubicBezTo>
                  <a:lnTo>
                    <a:pt x="1485900" y="1292284"/>
                  </a:lnTo>
                  <a:cubicBezTo>
                    <a:pt x="1538303" y="1213679"/>
                    <a:pt x="1522932" y="1249768"/>
                    <a:pt x="1543050" y="1189414"/>
                  </a:cubicBezTo>
                  <a:cubicBezTo>
                    <a:pt x="1539240" y="1128454"/>
                    <a:pt x="1539873" y="1067053"/>
                    <a:pt x="1531620" y="1006534"/>
                  </a:cubicBezTo>
                  <a:cubicBezTo>
                    <a:pt x="1528364" y="982658"/>
                    <a:pt x="1516380" y="960814"/>
                    <a:pt x="1508760" y="937954"/>
                  </a:cubicBezTo>
                  <a:lnTo>
                    <a:pt x="1485900" y="869374"/>
                  </a:lnTo>
                  <a:lnTo>
                    <a:pt x="1451610" y="766504"/>
                  </a:lnTo>
                  <a:lnTo>
                    <a:pt x="1440180" y="732214"/>
                  </a:lnTo>
                  <a:cubicBezTo>
                    <a:pt x="1443990" y="686494"/>
                    <a:pt x="1438118" y="638904"/>
                    <a:pt x="1451610" y="595054"/>
                  </a:cubicBezTo>
                  <a:cubicBezTo>
                    <a:pt x="1455153" y="583539"/>
                    <a:pt x="1475368" y="589475"/>
                    <a:pt x="1485900" y="583624"/>
                  </a:cubicBezTo>
                  <a:cubicBezTo>
                    <a:pt x="1509917" y="570281"/>
                    <a:pt x="1531620" y="553144"/>
                    <a:pt x="1554480" y="537904"/>
                  </a:cubicBezTo>
                  <a:cubicBezTo>
                    <a:pt x="1588196" y="515427"/>
                    <a:pt x="1595558" y="513757"/>
                    <a:pt x="1623060" y="480754"/>
                  </a:cubicBezTo>
                  <a:cubicBezTo>
                    <a:pt x="1631854" y="470201"/>
                    <a:pt x="1638300" y="457894"/>
                    <a:pt x="1645920" y="446464"/>
                  </a:cubicBezTo>
                  <a:cubicBezTo>
                    <a:pt x="1649730" y="423604"/>
                    <a:pt x="1657350" y="401059"/>
                    <a:pt x="1657350" y="377884"/>
                  </a:cubicBezTo>
                  <a:cubicBezTo>
                    <a:pt x="1657350" y="335801"/>
                    <a:pt x="1653233" y="293596"/>
                    <a:pt x="1645920" y="252154"/>
                  </a:cubicBezTo>
                  <a:cubicBezTo>
                    <a:pt x="1641732" y="228424"/>
                    <a:pt x="1640099" y="200613"/>
                    <a:pt x="1623060" y="183574"/>
                  </a:cubicBezTo>
                  <a:cubicBezTo>
                    <a:pt x="1611630" y="172144"/>
                    <a:pt x="1601529" y="159208"/>
                    <a:pt x="1588770" y="149284"/>
                  </a:cubicBezTo>
                  <a:lnTo>
                    <a:pt x="1485900" y="80704"/>
                  </a:lnTo>
                  <a:lnTo>
                    <a:pt x="1417320" y="34984"/>
                  </a:lnTo>
                  <a:cubicBezTo>
                    <a:pt x="1379860" y="10011"/>
                    <a:pt x="1383030" y="4504"/>
                    <a:pt x="1360170" y="694"/>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045AB59-91E5-CD4A-800B-19E52AA66BBF}"/>
                </a:ext>
              </a:extLst>
            </p:cNvPr>
            <p:cNvGrpSpPr/>
            <p:nvPr/>
          </p:nvGrpSpPr>
          <p:grpSpPr>
            <a:xfrm>
              <a:off x="3338890" y="1371600"/>
              <a:ext cx="3220906" cy="2028772"/>
              <a:chOff x="1941470" y="2261320"/>
              <a:chExt cx="2908025" cy="1831694"/>
            </a:xfrm>
          </p:grpSpPr>
          <p:sp>
            <p:nvSpPr>
              <p:cNvPr id="16" name="Oval 15">
                <a:extLst>
                  <a:ext uri="{FF2B5EF4-FFF2-40B4-BE49-F238E27FC236}">
                    <a16:creationId xmlns:a16="http://schemas.microsoft.com/office/drawing/2014/main" id="{C0EED78B-529C-5342-BB00-48B0B98C2E59}"/>
                  </a:ext>
                </a:extLst>
              </p:cNvPr>
              <p:cNvSpPr/>
              <p:nvPr/>
            </p:nvSpPr>
            <p:spPr>
              <a:xfrm>
                <a:off x="1941470" y="3146017"/>
                <a:ext cx="297188" cy="261014"/>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7" name="Oval 16">
                <a:extLst>
                  <a:ext uri="{FF2B5EF4-FFF2-40B4-BE49-F238E27FC236}">
                    <a16:creationId xmlns:a16="http://schemas.microsoft.com/office/drawing/2014/main" id="{F9687C1F-2CE3-F641-8A6F-2D65EE9BC1CF}"/>
                  </a:ext>
                </a:extLst>
              </p:cNvPr>
              <p:cNvSpPr/>
              <p:nvPr/>
            </p:nvSpPr>
            <p:spPr>
              <a:xfrm>
                <a:off x="3135196" y="2312845"/>
                <a:ext cx="251264" cy="258904"/>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8" name="Oval 17">
                <a:extLst>
                  <a:ext uri="{FF2B5EF4-FFF2-40B4-BE49-F238E27FC236}">
                    <a16:creationId xmlns:a16="http://schemas.microsoft.com/office/drawing/2014/main" id="{E5095713-22A5-F041-8BC0-64064445BCAE}"/>
                  </a:ext>
                </a:extLst>
              </p:cNvPr>
              <p:cNvSpPr/>
              <p:nvPr/>
            </p:nvSpPr>
            <p:spPr>
              <a:xfrm>
                <a:off x="2809351" y="3690867"/>
                <a:ext cx="274493" cy="261964"/>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9" name="Oval 18">
                <a:extLst>
                  <a:ext uri="{FF2B5EF4-FFF2-40B4-BE49-F238E27FC236}">
                    <a16:creationId xmlns:a16="http://schemas.microsoft.com/office/drawing/2014/main" id="{B41066E2-B0F5-4F4E-8941-719BC01BF161}"/>
                  </a:ext>
                </a:extLst>
              </p:cNvPr>
              <p:cNvSpPr/>
              <p:nvPr/>
            </p:nvSpPr>
            <p:spPr>
              <a:xfrm>
                <a:off x="4460264" y="3682981"/>
                <a:ext cx="310739" cy="287750"/>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0" name="Oval 19">
                <a:extLst>
                  <a:ext uri="{FF2B5EF4-FFF2-40B4-BE49-F238E27FC236}">
                    <a16:creationId xmlns:a16="http://schemas.microsoft.com/office/drawing/2014/main" id="{4B7AEB6D-B217-4C46-9585-FC09A2E6DB43}"/>
                  </a:ext>
                </a:extLst>
              </p:cNvPr>
              <p:cNvSpPr/>
              <p:nvPr/>
            </p:nvSpPr>
            <p:spPr>
              <a:xfrm>
                <a:off x="4540506" y="2661240"/>
                <a:ext cx="266264" cy="270343"/>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21" name="Oval 20">
                <a:extLst>
                  <a:ext uri="{FF2B5EF4-FFF2-40B4-BE49-F238E27FC236}">
                    <a16:creationId xmlns:a16="http://schemas.microsoft.com/office/drawing/2014/main" id="{4AA82BBE-1181-0D40-9ABE-92578A1D5F12}"/>
                  </a:ext>
                </a:extLst>
              </p:cNvPr>
              <p:cNvSpPr/>
              <p:nvPr/>
            </p:nvSpPr>
            <p:spPr>
              <a:xfrm>
                <a:off x="2965478" y="3001611"/>
                <a:ext cx="258527" cy="261964"/>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2" name="Straight Connector 21">
                <a:extLst>
                  <a:ext uri="{FF2B5EF4-FFF2-40B4-BE49-F238E27FC236}">
                    <a16:creationId xmlns:a16="http://schemas.microsoft.com/office/drawing/2014/main" id="{9A4877F5-1952-AC43-A942-49AFDF50A7BD}"/>
                  </a:ext>
                </a:extLst>
              </p:cNvPr>
              <p:cNvCxnSpPr>
                <a:cxnSpLocks/>
                <a:stCxn id="17" idx="2"/>
                <a:endCxn id="16" idx="7"/>
              </p:cNvCxnSpPr>
              <p:nvPr/>
            </p:nvCxnSpPr>
            <p:spPr>
              <a:xfrm flipH="1">
                <a:off x="2195136" y="2442297"/>
                <a:ext cx="940060" cy="741944"/>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A9798B-DA67-F449-B5CD-162E46E6DE2D}"/>
                  </a:ext>
                </a:extLst>
              </p:cNvPr>
              <p:cNvCxnSpPr>
                <a:cxnSpLocks/>
                <a:stCxn id="16" idx="5"/>
                <a:endCxn id="18" idx="2"/>
              </p:cNvCxnSpPr>
              <p:nvPr/>
            </p:nvCxnSpPr>
            <p:spPr>
              <a:xfrm>
                <a:off x="2195136" y="3368806"/>
                <a:ext cx="614215" cy="45304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078BE5-7BA3-A94B-BBD7-6860099E360C}"/>
                  </a:ext>
                </a:extLst>
              </p:cNvPr>
              <p:cNvCxnSpPr>
                <a:cxnSpLocks/>
                <a:stCxn id="18" idx="0"/>
                <a:endCxn id="21" idx="4"/>
              </p:cNvCxnSpPr>
              <p:nvPr/>
            </p:nvCxnSpPr>
            <p:spPr>
              <a:xfrm flipV="1">
                <a:off x="2946598" y="3263575"/>
                <a:ext cx="148145" cy="427292"/>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B7772E-C8D8-1248-91E1-67B6691107F6}"/>
                  </a:ext>
                </a:extLst>
              </p:cNvPr>
              <p:cNvCxnSpPr>
                <a:cxnSpLocks/>
                <a:stCxn id="21" idx="2"/>
                <a:endCxn id="16" idx="6"/>
              </p:cNvCxnSpPr>
              <p:nvPr/>
            </p:nvCxnSpPr>
            <p:spPr>
              <a:xfrm flipH="1">
                <a:off x="2238658" y="3132593"/>
                <a:ext cx="726820" cy="14393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7BCBE2-921C-9043-A9E2-11B26A9980DE}"/>
                  </a:ext>
                </a:extLst>
              </p:cNvPr>
              <p:cNvCxnSpPr>
                <a:cxnSpLocks/>
                <a:stCxn id="21" idx="6"/>
                <a:endCxn id="20" idx="2"/>
              </p:cNvCxnSpPr>
              <p:nvPr/>
            </p:nvCxnSpPr>
            <p:spPr>
              <a:xfrm flipV="1">
                <a:off x="3224005" y="2796412"/>
                <a:ext cx="1316501" cy="33618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641C41-5EB7-204A-8E39-ECDD96341715}"/>
                  </a:ext>
                </a:extLst>
              </p:cNvPr>
              <p:cNvCxnSpPr>
                <a:cxnSpLocks/>
                <a:stCxn id="20" idx="4"/>
                <a:endCxn id="19" idx="0"/>
              </p:cNvCxnSpPr>
              <p:nvPr/>
            </p:nvCxnSpPr>
            <p:spPr>
              <a:xfrm flipH="1">
                <a:off x="4615634" y="2931583"/>
                <a:ext cx="58004" cy="751398"/>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DD7047-309D-004A-A618-68A2C715EB9E}"/>
                  </a:ext>
                </a:extLst>
              </p:cNvPr>
              <p:cNvCxnSpPr>
                <a:cxnSpLocks/>
                <a:stCxn id="19" idx="3"/>
                <a:endCxn id="18" idx="6"/>
              </p:cNvCxnSpPr>
              <p:nvPr/>
            </p:nvCxnSpPr>
            <p:spPr>
              <a:xfrm flipH="1" flipV="1">
                <a:off x="3083843" y="3821849"/>
                <a:ext cx="1421928" cy="106741"/>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DDF7A6-459E-3744-8FA6-D92A839699FA}"/>
                  </a:ext>
                </a:extLst>
              </p:cNvPr>
              <p:cNvCxnSpPr>
                <a:cxnSpLocks/>
                <a:stCxn id="19" idx="1"/>
                <a:endCxn id="17" idx="5"/>
              </p:cNvCxnSpPr>
              <p:nvPr/>
            </p:nvCxnSpPr>
            <p:spPr>
              <a:xfrm flipH="1" flipV="1">
                <a:off x="3349663" y="2533834"/>
                <a:ext cx="1156108" cy="119128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091D91-EA27-2D4B-A275-58C3906D2020}"/>
                  </a:ext>
                </a:extLst>
              </p:cNvPr>
              <p:cNvCxnSpPr>
                <a:cxnSpLocks/>
                <a:stCxn id="20" idx="3"/>
                <a:endCxn id="18" idx="7"/>
              </p:cNvCxnSpPr>
              <p:nvPr/>
            </p:nvCxnSpPr>
            <p:spPr>
              <a:xfrm flipH="1">
                <a:off x="3043645" y="2891992"/>
                <a:ext cx="1535854" cy="837239"/>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09C539-5493-E249-8579-C82015F4FF4A}"/>
                  </a:ext>
                </a:extLst>
              </p:cNvPr>
              <p:cNvCxnSpPr>
                <a:cxnSpLocks/>
                <a:stCxn id="21" idx="5"/>
                <a:endCxn id="19" idx="2"/>
              </p:cNvCxnSpPr>
              <p:nvPr/>
            </p:nvCxnSpPr>
            <p:spPr>
              <a:xfrm>
                <a:off x="3186145" y="3225212"/>
                <a:ext cx="1274120" cy="601644"/>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492459F-180A-FE43-A2DB-0A53EC7233A3}"/>
                  </a:ext>
                </a:extLst>
              </p:cNvPr>
              <p:cNvSpPr txBox="1"/>
              <p:nvPr/>
            </p:nvSpPr>
            <p:spPr>
              <a:xfrm>
                <a:off x="2517290" y="2568343"/>
                <a:ext cx="230498" cy="305666"/>
              </a:xfrm>
              <a:prstGeom prst="rect">
                <a:avLst/>
              </a:prstGeom>
              <a:noFill/>
            </p:spPr>
            <p:txBody>
              <a:bodyPr wrap="square" rtlCol="0">
                <a:spAutoFit/>
              </a:bodyPr>
              <a:lstStyle/>
              <a:p>
                <a:r>
                  <a:rPr lang="en-US" sz="1600" dirty="0">
                    <a:solidFill>
                      <a:schemeClr val="bg1">
                        <a:lumMod val="75000"/>
                      </a:schemeClr>
                    </a:solidFill>
                  </a:rPr>
                  <a:t>4</a:t>
                </a:r>
              </a:p>
            </p:txBody>
          </p:sp>
          <p:sp>
            <p:nvSpPr>
              <p:cNvPr id="33" name="TextBox 32">
                <a:extLst>
                  <a:ext uri="{FF2B5EF4-FFF2-40B4-BE49-F238E27FC236}">
                    <a16:creationId xmlns:a16="http://schemas.microsoft.com/office/drawing/2014/main" id="{D48BB773-E7B1-F245-AE6C-12FB2B4AEF3D}"/>
                  </a:ext>
                </a:extLst>
              </p:cNvPr>
              <p:cNvSpPr txBox="1"/>
              <p:nvPr/>
            </p:nvSpPr>
            <p:spPr>
              <a:xfrm>
                <a:off x="3687309" y="2559869"/>
                <a:ext cx="230498" cy="416818"/>
              </a:xfrm>
              <a:prstGeom prst="rect">
                <a:avLst/>
              </a:prstGeom>
              <a:noFill/>
            </p:spPr>
            <p:txBody>
              <a:bodyPr wrap="square" rtlCol="0">
                <a:spAutoFit/>
              </a:bodyPr>
              <a:lstStyle/>
              <a:p>
                <a:r>
                  <a:rPr lang="en-US" sz="2400" dirty="0"/>
                  <a:t>2</a:t>
                </a:r>
              </a:p>
            </p:txBody>
          </p:sp>
          <p:sp>
            <p:nvSpPr>
              <p:cNvPr id="34" name="TextBox 33">
                <a:extLst>
                  <a:ext uri="{FF2B5EF4-FFF2-40B4-BE49-F238E27FC236}">
                    <a16:creationId xmlns:a16="http://schemas.microsoft.com/office/drawing/2014/main" id="{3E4F9C2C-BD25-7D48-A869-638BEF035545}"/>
                  </a:ext>
                </a:extLst>
              </p:cNvPr>
              <p:cNvSpPr txBox="1"/>
              <p:nvPr/>
            </p:nvSpPr>
            <p:spPr>
              <a:xfrm>
                <a:off x="3253328" y="2800827"/>
                <a:ext cx="593462" cy="305666"/>
              </a:xfrm>
              <a:prstGeom prst="rect">
                <a:avLst/>
              </a:prstGeom>
              <a:noFill/>
            </p:spPr>
            <p:txBody>
              <a:bodyPr wrap="square" rtlCol="0">
                <a:spAutoFit/>
              </a:bodyPr>
              <a:lstStyle/>
              <a:p>
                <a:r>
                  <a:rPr lang="en-US" sz="1600" dirty="0">
                    <a:solidFill>
                      <a:schemeClr val="bg1">
                        <a:lumMod val="75000"/>
                      </a:schemeClr>
                    </a:solidFill>
                  </a:rPr>
                  <a:t>11</a:t>
                </a:r>
              </a:p>
            </p:txBody>
          </p:sp>
          <p:sp>
            <p:nvSpPr>
              <p:cNvPr id="35" name="TextBox 34">
                <a:extLst>
                  <a:ext uri="{FF2B5EF4-FFF2-40B4-BE49-F238E27FC236}">
                    <a16:creationId xmlns:a16="http://schemas.microsoft.com/office/drawing/2014/main" id="{E497354C-5C0F-D640-BDDD-D9DB1F30CB8F}"/>
                  </a:ext>
                </a:extLst>
              </p:cNvPr>
              <p:cNvSpPr txBox="1"/>
              <p:nvPr/>
            </p:nvSpPr>
            <p:spPr>
              <a:xfrm>
                <a:off x="2594114" y="2826931"/>
                <a:ext cx="230498" cy="346249"/>
              </a:xfrm>
              <a:prstGeom prst="rect">
                <a:avLst/>
              </a:prstGeom>
              <a:noFill/>
            </p:spPr>
            <p:txBody>
              <a:bodyPr wrap="square" rtlCol="0">
                <a:spAutoFit/>
              </a:bodyPr>
              <a:lstStyle/>
              <a:p>
                <a:r>
                  <a:rPr lang="en-US" sz="2400" dirty="0"/>
                  <a:t>1</a:t>
                </a:r>
              </a:p>
            </p:txBody>
          </p:sp>
          <p:sp>
            <p:nvSpPr>
              <p:cNvPr id="36" name="TextBox 35">
                <a:extLst>
                  <a:ext uri="{FF2B5EF4-FFF2-40B4-BE49-F238E27FC236}">
                    <a16:creationId xmlns:a16="http://schemas.microsoft.com/office/drawing/2014/main" id="{E2E7AC32-5734-BB4F-AD23-FA2CCDEBD60E}"/>
                  </a:ext>
                </a:extLst>
              </p:cNvPr>
              <p:cNvSpPr txBox="1"/>
              <p:nvPr/>
            </p:nvSpPr>
            <p:spPr>
              <a:xfrm>
                <a:off x="2327589" y="3551298"/>
                <a:ext cx="230498" cy="416818"/>
              </a:xfrm>
              <a:prstGeom prst="rect">
                <a:avLst/>
              </a:prstGeom>
              <a:noFill/>
            </p:spPr>
            <p:txBody>
              <a:bodyPr wrap="square" rtlCol="0">
                <a:spAutoFit/>
              </a:bodyPr>
              <a:lstStyle/>
              <a:p>
                <a:r>
                  <a:rPr lang="en-US" sz="2400" dirty="0"/>
                  <a:t>3</a:t>
                </a:r>
              </a:p>
            </p:txBody>
          </p:sp>
          <p:sp>
            <p:nvSpPr>
              <p:cNvPr id="37" name="TextBox 36">
                <a:extLst>
                  <a:ext uri="{FF2B5EF4-FFF2-40B4-BE49-F238E27FC236}">
                    <a16:creationId xmlns:a16="http://schemas.microsoft.com/office/drawing/2014/main" id="{9309A183-7D83-004E-9692-B0CDC152E532}"/>
                  </a:ext>
                </a:extLst>
              </p:cNvPr>
              <p:cNvSpPr txBox="1"/>
              <p:nvPr/>
            </p:nvSpPr>
            <p:spPr>
              <a:xfrm>
                <a:off x="2787052" y="3318368"/>
                <a:ext cx="230498" cy="305666"/>
              </a:xfrm>
              <a:prstGeom prst="rect">
                <a:avLst/>
              </a:prstGeom>
              <a:noFill/>
            </p:spPr>
            <p:txBody>
              <a:bodyPr wrap="square" rtlCol="0">
                <a:spAutoFit/>
              </a:bodyPr>
              <a:lstStyle/>
              <a:p>
                <a:r>
                  <a:rPr lang="en-US" sz="1600" dirty="0">
                    <a:solidFill>
                      <a:schemeClr val="bg1">
                        <a:lumMod val="75000"/>
                      </a:schemeClr>
                    </a:solidFill>
                  </a:rPr>
                  <a:t>5</a:t>
                </a:r>
              </a:p>
            </p:txBody>
          </p:sp>
          <p:sp>
            <p:nvSpPr>
              <p:cNvPr id="38" name="TextBox 37">
                <a:extLst>
                  <a:ext uri="{FF2B5EF4-FFF2-40B4-BE49-F238E27FC236}">
                    <a16:creationId xmlns:a16="http://schemas.microsoft.com/office/drawing/2014/main" id="{1DE419B5-7B73-DC4E-A310-789EE929C0EB}"/>
                  </a:ext>
                </a:extLst>
              </p:cNvPr>
              <p:cNvSpPr txBox="1"/>
              <p:nvPr/>
            </p:nvSpPr>
            <p:spPr>
              <a:xfrm>
                <a:off x="3583200" y="3787348"/>
                <a:ext cx="230498" cy="305666"/>
              </a:xfrm>
              <a:prstGeom prst="rect">
                <a:avLst/>
              </a:prstGeom>
              <a:noFill/>
            </p:spPr>
            <p:txBody>
              <a:bodyPr wrap="square" rtlCol="0">
                <a:spAutoFit/>
              </a:bodyPr>
              <a:lstStyle/>
              <a:p>
                <a:r>
                  <a:rPr lang="en-US" sz="1600" dirty="0">
                    <a:solidFill>
                      <a:schemeClr val="bg1">
                        <a:lumMod val="75000"/>
                      </a:schemeClr>
                    </a:solidFill>
                  </a:rPr>
                  <a:t>8</a:t>
                </a:r>
              </a:p>
            </p:txBody>
          </p:sp>
          <p:sp>
            <p:nvSpPr>
              <p:cNvPr id="39" name="TextBox 38">
                <a:extLst>
                  <a:ext uri="{FF2B5EF4-FFF2-40B4-BE49-F238E27FC236}">
                    <a16:creationId xmlns:a16="http://schemas.microsoft.com/office/drawing/2014/main" id="{ABB5FDA5-3856-0542-A5E4-60975A84CC3A}"/>
                  </a:ext>
                </a:extLst>
              </p:cNvPr>
              <p:cNvSpPr txBox="1"/>
              <p:nvPr/>
            </p:nvSpPr>
            <p:spPr>
              <a:xfrm>
                <a:off x="4618997" y="3182024"/>
                <a:ext cx="230498" cy="305666"/>
              </a:xfrm>
              <a:prstGeom prst="rect">
                <a:avLst/>
              </a:prstGeom>
              <a:noFill/>
            </p:spPr>
            <p:txBody>
              <a:bodyPr wrap="square" rtlCol="0">
                <a:spAutoFit/>
              </a:bodyPr>
              <a:lstStyle/>
              <a:p>
                <a:r>
                  <a:rPr lang="en-US" sz="1600" dirty="0">
                    <a:solidFill>
                      <a:schemeClr val="bg1">
                        <a:lumMod val="75000"/>
                      </a:schemeClr>
                    </a:solidFill>
                  </a:rPr>
                  <a:t>9</a:t>
                </a:r>
              </a:p>
            </p:txBody>
          </p:sp>
          <p:sp>
            <p:nvSpPr>
              <p:cNvPr id="40" name="TextBox 39">
                <a:extLst>
                  <a:ext uri="{FF2B5EF4-FFF2-40B4-BE49-F238E27FC236}">
                    <a16:creationId xmlns:a16="http://schemas.microsoft.com/office/drawing/2014/main" id="{E6D06D89-DB7C-634D-A846-B048A0CAA9CC}"/>
                  </a:ext>
                </a:extLst>
              </p:cNvPr>
              <p:cNvSpPr txBox="1"/>
              <p:nvPr/>
            </p:nvSpPr>
            <p:spPr>
              <a:xfrm>
                <a:off x="3788290" y="3314752"/>
                <a:ext cx="495066" cy="305666"/>
              </a:xfrm>
              <a:prstGeom prst="rect">
                <a:avLst/>
              </a:prstGeom>
              <a:noFill/>
            </p:spPr>
            <p:txBody>
              <a:bodyPr wrap="square" rtlCol="0">
                <a:spAutoFit/>
              </a:bodyPr>
              <a:lstStyle/>
              <a:p>
                <a:r>
                  <a:rPr lang="en-US" sz="1600" dirty="0">
                    <a:solidFill>
                      <a:schemeClr val="bg1">
                        <a:lumMod val="75000"/>
                      </a:schemeClr>
                    </a:solidFill>
                  </a:rPr>
                  <a:t>10</a:t>
                </a:r>
              </a:p>
            </p:txBody>
          </p:sp>
          <p:sp>
            <p:nvSpPr>
              <p:cNvPr id="41" name="TextBox 40">
                <a:extLst>
                  <a:ext uri="{FF2B5EF4-FFF2-40B4-BE49-F238E27FC236}">
                    <a16:creationId xmlns:a16="http://schemas.microsoft.com/office/drawing/2014/main" id="{A237C9CB-A84E-9343-AF05-60F3F9EA0EDB}"/>
                  </a:ext>
                </a:extLst>
              </p:cNvPr>
              <p:cNvSpPr txBox="1"/>
              <p:nvPr/>
            </p:nvSpPr>
            <p:spPr>
              <a:xfrm>
                <a:off x="3145579" y="3314752"/>
                <a:ext cx="230498" cy="305666"/>
              </a:xfrm>
              <a:prstGeom prst="rect">
                <a:avLst/>
              </a:prstGeom>
              <a:noFill/>
            </p:spPr>
            <p:txBody>
              <a:bodyPr wrap="square" rtlCol="0">
                <a:spAutoFit/>
              </a:bodyPr>
              <a:lstStyle/>
              <a:p>
                <a:r>
                  <a:rPr lang="en-US" sz="1600" dirty="0">
                    <a:solidFill>
                      <a:schemeClr val="bg1">
                        <a:lumMod val="75000"/>
                      </a:schemeClr>
                    </a:solidFill>
                  </a:rPr>
                  <a:t>7</a:t>
                </a:r>
              </a:p>
            </p:txBody>
          </p:sp>
          <p:cxnSp>
            <p:nvCxnSpPr>
              <p:cNvPr id="42" name="Straight Connector 41">
                <a:extLst>
                  <a:ext uri="{FF2B5EF4-FFF2-40B4-BE49-F238E27FC236}">
                    <a16:creationId xmlns:a16="http://schemas.microsoft.com/office/drawing/2014/main" id="{3683E882-7115-2B49-AD11-FCA4BECF8662}"/>
                  </a:ext>
                </a:extLst>
              </p:cNvPr>
              <p:cNvCxnSpPr>
                <a:cxnSpLocks/>
                <a:stCxn id="20" idx="1"/>
                <a:endCxn id="17" idx="6"/>
              </p:cNvCxnSpPr>
              <p:nvPr/>
            </p:nvCxnSpPr>
            <p:spPr>
              <a:xfrm flipH="1" flipV="1">
                <a:off x="3386460" y="2442297"/>
                <a:ext cx="1193039" cy="258534"/>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8AAA584-9CD7-FA4B-9FE5-9CDB4B064751}"/>
                  </a:ext>
                </a:extLst>
              </p:cNvPr>
              <p:cNvSpPr txBox="1"/>
              <p:nvPr/>
            </p:nvSpPr>
            <p:spPr>
              <a:xfrm>
                <a:off x="3994062" y="2261320"/>
                <a:ext cx="230498" cy="305666"/>
              </a:xfrm>
              <a:prstGeom prst="rect">
                <a:avLst/>
              </a:prstGeom>
              <a:noFill/>
            </p:spPr>
            <p:txBody>
              <a:bodyPr wrap="square" rtlCol="0">
                <a:spAutoFit/>
              </a:bodyPr>
              <a:lstStyle/>
              <a:p>
                <a:r>
                  <a:rPr lang="en-US" sz="1600" dirty="0">
                    <a:solidFill>
                      <a:schemeClr val="bg1">
                        <a:lumMod val="75000"/>
                      </a:schemeClr>
                    </a:solidFill>
                  </a:rPr>
                  <a:t>6</a:t>
                </a:r>
              </a:p>
            </p:txBody>
          </p:sp>
        </p:grpSp>
        <p:sp>
          <p:nvSpPr>
            <p:cNvPr id="44" name="Oval 43">
              <a:extLst>
                <a:ext uri="{FF2B5EF4-FFF2-40B4-BE49-F238E27FC236}">
                  <a16:creationId xmlns:a16="http://schemas.microsoft.com/office/drawing/2014/main" id="{B41C9609-B378-9840-A4E9-4C5A03C8EE11}"/>
                </a:ext>
              </a:extLst>
            </p:cNvPr>
            <p:cNvSpPr/>
            <p:nvPr/>
          </p:nvSpPr>
          <p:spPr>
            <a:xfrm>
              <a:off x="6153317" y="2963405"/>
              <a:ext cx="294912" cy="299430"/>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grpSp>
    </p:spTree>
    <p:extLst>
      <p:ext uri="{BB962C8B-B14F-4D97-AF65-F5344CB8AC3E}">
        <p14:creationId xmlns:p14="http://schemas.microsoft.com/office/powerpoint/2010/main" val="676502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0836-9D89-6A4F-B10F-9EFD562EEF9D}"/>
              </a:ext>
            </a:extLst>
          </p:cNvPr>
          <p:cNvSpPr>
            <a:spLocks noGrp="1"/>
          </p:cNvSpPr>
          <p:nvPr>
            <p:ph type="title"/>
          </p:nvPr>
        </p:nvSpPr>
        <p:spPr/>
        <p:txBody>
          <a:bodyPr/>
          <a:lstStyle/>
          <a:p>
            <a:r>
              <a:rPr lang="en-US" dirty="0"/>
              <a:t>More Design</a:t>
            </a:r>
          </a:p>
        </p:txBody>
      </p:sp>
      <p:sp>
        <p:nvSpPr>
          <p:cNvPr id="6" name="Rectangle 5">
            <a:extLst>
              <a:ext uri="{FF2B5EF4-FFF2-40B4-BE49-F238E27FC236}">
                <a16:creationId xmlns:a16="http://schemas.microsoft.com/office/drawing/2014/main" id="{327427B5-C252-0845-BA4C-7774E47BA41F}"/>
              </a:ext>
            </a:extLst>
          </p:cNvPr>
          <p:cNvSpPr/>
          <p:nvPr/>
        </p:nvSpPr>
        <p:spPr>
          <a:xfrm>
            <a:off x="575239" y="1541303"/>
            <a:ext cx="10789447" cy="4606389"/>
          </a:xfrm>
          <a:prstGeom prst="rect">
            <a:avLst/>
          </a:prstGeom>
        </p:spPr>
        <p:txBody>
          <a:bodyPr wrap="square">
            <a:spAutoFit/>
          </a:bodyPr>
          <a:lstStyle/>
          <a:p>
            <a:pPr>
              <a:spcBef>
                <a:spcPts val="1800"/>
              </a:spcBef>
              <a:spcAft>
                <a:spcPts val="400"/>
              </a:spcAft>
            </a:pPr>
            <a:r>
              <a:rPr lang="en-US" sz="2000" b="1" dirty="0">
                <a:solidFill>
                  <a:srgbClr val="000000"/>
                </a:solidFill>
              </a:rPr>
              <a:t>Note Passing - Part II</a:t>
            </a:r>
            <a:endParaRPr lang="en-US" b="1" dirty="0"/>
          </a:p>
          <a:p>
            <a:r>
              <a:rPr lang="en-US" dirty="0">
                <a:solidFill>
                  <a:srgbClr val="000000"/>
                </a:solidFill>
              </a:rPr>
              <a:t>Now that you know there exists a way to get your note to your crush, we can work on picking the best hand off path possible.</a:t>
            </a:r>
          </a:p>
          <a:p>
            <a:endParaRPr lang="en-US" dirty="0">
              <a:solidFill>
                <a:srgbClr val="000000"/>
              </a:solidFill>
            </a:endParaRPr>
          </a:p>
          <a:p>
            <a:r>
              <a:rPr lang="en-US" b="1" dirty="0">
                <a:solidFill>
                  <a:srgbClr val="000000"/>
                </a:solidFill>
              </a:rPr>
              <a:t>Thought Experiments:</a:t>
            </a:r>
            <a:endParaRPr lang="en-US" dirty="0">
              <a:solidFill>
                <a:srgbClr val="000000"/>
              </a:solidFill>
            </a:endParaRPr>
          </a:p>
          <a:p>
            <a:pPr marL="342900" indent="-342900">
              <a:buAutoNum type="arabicPeriod"/>
            </a:pPr>
            <a:r>
              <a:rPr lang="en-US" dirty="0">
                <a:solidFill>
                  <a:srgbClr val="000000"/>
                </a:solidFill>
              </a:rPr>
              <a:t>What if you want to optimize for time to get your crush the note as early in the day as possible?</a:t>
            </a:r>
          </a:p>
          <a:p>
            <a:pPr marL="742950" lvl="1" indent="-285750">
              <a:buFontTx/>
              <a:buChar char="-"/>
            </a:pPr>
            <a:r>
              <a:rPr lang="en-US" dirty="0">
                <a:solidFill>
                  <a:srgbClr val="000000"/>
                </a:solidFill>
              </a:rPr>
              <a:t>How can we use our knowledge of which period students share to calculate for time knowing that period 1 is earliest in the day and period 4 is later in the day?</a:t>
            </a:r>
          </a:p>
          <a:p>
            <a:pPr marL="742950" lvl="1" indent="-285750">
              <a:buFontTx/>
              <a:buChar char="-"/>
            </a:pPr>
            <a:r>
              <a:rPr lang="en-US" dirty="0">
                <a:solidFill>
                  <a:srgbClr val="000000"/>
                </a:solidFill>
              </a:rPr>
              <a:t>How can we account for the possibility that it might take more than a single school day to deliver the note?</a:t>
            </a:r>
          </a:p>
          <a:p>
            <a:endParaRPr lang="en-US" dirty="0">
              <a:solidFill>
                <a:srgbClr val="000000"/>
              </a:solidFill>
            </a:endParaRPr>
          </a:p>
          <a:p>
            <a:r>
              <a:rPr lang="en-US" dirty="0">
                <a:solidFill>
                  <a:srgbClr val="000000"/>
                </a:solidFill>
              </a:rPr>
              <a:t>2. What if you want to optimize for rick avoidance to make sure your note only gets passed in classes least likely for it to get intercepted?</a:t>
            </a:r>
          </a:p>
          <a:p>
            <a:pPr lvl="1"/>
            <a:r>
              <a:rPr lang="en-US" dirty="0">
                <a:solidFill>
                  <a:srgbClr val="000000"/>
                </a:solidFill>
              </a:rPr>
              <a:t>- Some teachers are better at intercepting notes than others. The more notes a teacher has intercepted, the more likely it is they will take yours and it will never get to your crush. If we knew how many notes each teacher has intercepted how might we incorporate that into our graph to find the least risky route?</a:t>
            </a:r>
          </a:p>
        </p:txBody>
      </p:sp>
    </p:spTree>
    <p:extLst>
      <p:ext uri="{BB962C8B-B14F-4D97-AF65-F5344CB8AC3E}">
        <p14:creationId xmlns:p14="http://schemas.microsoft.com/office/powerpoint/2010/main" val="3756497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D502-5364-1E4A-9E14-9DF44FBE264B}"/>
              </a:ext>
            </a:extLst>
          </p:cNvPr>
          <p:cNvSpPr>
            <a:spLocks noGrp="1"/>
          </p:cNvSpPr>
          <p:nvPr>
            <p:ph type="title"/>
          </p:nvPr>
        </p:nvSpPr>
        <p:spPr/>
        <p:txBody>
          <a:bodyPr/>
          <a:lstStyle/>
          <a:p>
            <a:r>
              <a:rPr lang="en-US" dirty="0"/>
              <a:t>Optimize for Time</a:t>
            </a:r>
          </a:p>
        </p:txBody>
      </p:sp>
      <p:grpSp>
        <p:nvGrpSpPr>
          <p:cNvPr id="6" name="Group 5">
            <a:extLst>
              <a:ext uri="{FF2B5EF4-FFF2-40B4-BE49-F238E27FC236}">
                <a16:creationId xmlns:a16="http://schemas.microsoft.com/office/drawing/2014/main" id="{69A17BCC-7A11-7848-B1AC-C0D56D6E9BC9}"/>
              </a:ext>
            </a:extLst>
          </p:cNvPr>
          <p:cNvGrpSpPr/>
          <p:nvPr/>
        </p:nvGrpSpPr>
        <p:grpSpPr>
          <a:xfrm>
            <a:off x="208696" y="2393392"/>
            <a:ext cx="5981035" cy="3140135"/>
            <a:chOff x="1394748" y="3100107"/>
            <a:chExt cx="5981035" cy="3140135"/>
          </a:xfrm>
        </p:grpSpPr>
        <p:grpSp>
          <p:nvGrpSpPr>
            <p:cNvPr id="7" name="Group 6">
              <a:extLst>
                <a:ext uri="{FF2B5EF4-FFF2-40B4-BE49-F238E27FC236}">
                  <a16:creationId xmlns:a16="http://schemas.microsoft.com/office/drawing/2014/main" id="{E109516F-06B8-3141-B046-D49DAD00CA44}"/>
                </a:ext>
              </a:extLst>
            </p:cNvPr>
            <p:cNvGrpSpPr/>
            <p:nvPr/>
          </p:nvGrpSpPr>
          <p:grpSpPr>
            <a:xfrm>
              <a:off x="1394748" y="3641314"/>
              <a:ext cx="690113" cy="690113"/>
              <a:chOff x="9831042" y="3675297"/>
              <a:chExt cx="690113" cy="690113"/>
            </a:xfrm>
          </p:grpSpPr>
          <p:sp>
            <p:nvSpPr>
              <p:cNvPr id="38" name="Oval 37">
                <a:extLst>
                  <a:ext uri="{FF2B5EF4-FFF2-40B4-BE49-F238E27FC236}">
                    <a16:creationId xmlns:a16="http://schemas.microsoft.com/office/drawing/2014/main" id="{3D937E38-4F27-B34B-A0F3-165E3E7CF44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439CED5-AA7E-FC49-9129-85EECD7E1E14}"/>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9A62EE-2490-474B-B3FF-EE74893755AA}"/>
                </a:ext>
              </a:extLst>
            </p:cNvPr>
            <p:cNvGrpSpPr/>
            <p:nvPr/>
          </p:nvGrpSpPr>
          <p:grpSpPr>
            <a:xfrm>
              <a:off x="3360349" y="3100107"/>
              <a:ext cx="704039" cy="690113"/>
              <a:chOff x="9831042" y="3675297"/>
              <a:chExt cx="704039" cy="690113"/>
            </a:xfrm>
          </p:grpSpPr>
          <p:sp>
            <p:nvSpPr>
              <p:cNvPr id="36" name="Oval 35">
                <a:extLst>
                  <a:ext uri="{FF2B5EF4-FFF2-40B4-BE49-F238E27FC236}">
                    <a16:creationId xmlns:a16="http://schemas.microsoft.com/office/drawing/2014/main" id="{64D6853D-2E74-7D4B-969A-D5C59B3FC96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6BE3E3-0971-3045-BD5D-95A7CB85934C}"/>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EF4546AC-03A6-844F-9C6B-232F96C3BD1F}"/>
                </a:ext>
              </a:extLst>
            </p:cNvPr>
            <p:cNvGrpSpPr/>
            <p:nvPr/>
          </p:nvGrpSpPr>
          <p:grpSpPr>
            <a:xfrm>
              <a:off x="5180961" y="3740439"/>
              <a:ext cx="700186" cy="690113"/>
              <a:chOff x="10360557" y="3317449"/>
              <a:chExt cx="700186" cy="690113"/>
            </a:xfrm>
          </p:grpSpPr>
          <p:sp>
            <p:nvSpPr>
              <p:cNvPr id="34" name="Oval 33">
                <a:extLst>
                  <a:ext uri="{FF2B5EF4-FFF2-40B4-BE49-F238E27FC236}">
                    <a16:creationId xmlns:a16="http://schemas.microsoft.com/office/drawing/2014/main" id="{9EAEDFA2-54A2-9F4A-B39C-09D5A0CB6CAA}"/>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9287F6-BE58-8644-9445-F9AFAA5DB03E}"/>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0" name="Group 9">
              <a:extLst>
                <a:ext uri="{FF2B5EF4-FFF2-40B4-BE49-F238E27FC236}">
                  <a16:creationId xmlns:a16="http://schemas.microsoft.com/office/drawing/2014/main" id="{4E784030-DECD-F643-8275-E9BF341CC961}"/>
                </a:ext>
              </a:extLst>
            </p:cNvPr>
            <p:cNvGrpSpPr/>
            <p:nvPr/>
          </p:nvGrpSpPr>
          <p:grpSpPr>
            <a:xfrm>
              <a:off x="2695034" y="4961081"/>
              <a:ext cx="690113" cy="690113"/>
              <a:chOff x="9831042" y="3675297"/>
              <a:chExt cx="690113" cy="690113"/>
            </a:xfrm>
          </p:grpSpPr>
          <p:sp>
            <p:nvSpPr>
              <p:cNvPr id="32" name="Oval 31">
                <a:extLst>
                  <a:ext uri="{FF2B5EF4-FFF2-40B4-BE49-F238E27FC236}">
                    <a16:creationId xmlns:a16="http://schemas.microsoft.com/office/drawing/2014/main" id="{0DE86BD5-0171-9944-BB45-726D05C0CB6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CC4372-3298-DB4E-9EAF-A8A4440CC066}"/>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11" name="Oval 10">
              <a:extLst>
                <a:ext uri="{FF2B5EF4-FFF2-40B4-BE49-F238E27FC236}">
                  <a16:creationId xmlns:a16="http://schemas.microsoft.com/office/drawing/2014/main" id="{36329834-1C23-3240-B786-120379CEE4FC}"/>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7EE5BB-E7FD-0744-998E-69B9B41678B8}"/>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13" name="Group 12">
              <a:extLst>
                <a:ext uri="{FF2B5EF4-FFF2-40B4-BE49-F238E27FC236}">
                  <a16:creationId xmlns:a16="http://schemas.microsoft.com/office/drawing/2014/main" id="{4E211816-08C2-3C4B-B18B-126DBD5F8AD5}"/>
                </a:ext>
              </a:extLst>
            </p:cNvPr>
            <p:cNvGrpSpPr/>
            <p:nvPr/>
          </p:nvGrpSpPr>
          <p:grpSpPr>
            <a:xfrm>
              <a:off x="6654111" y="5279194"/>
              <a:ext cx="721672" cy="690113"/>
              <a:chOff x="6873201" y="4776414"/>
              <a:chExt cx="721672" cy="690113"/>
            </a:xfrm>
          </p:grpSpPr>
          <p:sp>
            <p:nvSpPr>
              <p:cNvPr id="30" name="Oval 29">
                <a:extLst>
                  <a:ext uri="{FF2B5EF4-FFF2-40B4-BE49-F238E27FC236}">
                    <a16:creationId xmlns:a16="http://schemas.microsoft.com/office/drawing/2014/main" id="{10CB5B89-2B4E-284E-B1FB-6E756C3A588F}"/>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615461-B94B-C944-94FF-A589BDCBD93E}"/>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14" name="Straight Connector 13">
              <a:extLst>
                <a:ext uri="{FF2B5EF4-FFF2-40B4-BE49-F238E27FC236}">
                  <a16:creationId xmlns:a16="http://schemas.microsoft.com/office/drawing/2014/main" id="{A58153CB-72E2-F242-9827-8F0F5061EE4E}"/>
                </a:ext>
              </a:extLst>
            </p:cNvPr>
            <p:cNvCxnSpPr>
              <a:stCxn id="38" idx="7"/>
              <a:endCxn id="37"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D463AC-10BA-6E48-BB5E-E9EB9E25255C}"/>
                </a:ext>
              </a:extLst>
            </p:cNvPr>
            <p:cNvCxnSpPr>
              <a:cxnSpLocks/>
              <a:stCxn id="38" idx="4"/>
              <a:endCxn id="32"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F6B581-B4CB-5645-8290-A16F2BAAD4D1}"/>
                </a:ext>
              </a:extLst>
            </p:cNvPr>
            <p:cNvCxnSpPr>
              <a:cxnSpLocks/>
              <a:stCxn id="32" idx="7"/>
              <a:endCxn id="36"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50AF49-BA9C-5C43-96FD-55BE830E8E66}"/>
                </a:ext>
              </a:extLst>
            </p:cNvPr>
            <p:cNvCxnSpPr>
              <a:cxnSpLocks/>
              <a:stCxn id="32" idx="6"/>
              <a:endCxn id="35"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F0BDF-4DC6-044D-B454-95CDE8A251B1}"/>
                </a:ext>
              </a:extLst>
            </p:cNvPr>
            <p:cNvCxnSpPr>
              <a:cxnSpLocks/>
              <a:stCxn id="36" idx="5"/>
              <a:endCxn id="11"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10CDE2-521B-7847-8A9D-5E0C8052917C}"/>
                </a:ext>
              </a:extLst>
            </p:cNvPr>
            <p:cNvCxnSpPr>
              <a:cxnSpLocks/>
              <a:stCxn id="11" idx="7"/>
              <a:endCxn id="34"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71FCC-51F4-DE41-894B-C700F820EB08}"/>
                </a:ext>
              </a:extLst>
            </p:cNvPr>
            <p:cNvCxnSpPr>
              <a:cxnSpLocks/>
              <a:stCxn id="11" idx="6"/>
              <a:endCxn id="31"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377964-1D5C-EA44-B75A-13271FA8E90B}"/>
                </a:ext>
              </a:extLst>
            </p:cNvPr>
            <p:cNvCxnSpPr>
              <a:cxnSpLocks/>
              <a:stCxn id="30" idx="1"/>
              <a:endCxn id="34"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BE3BBD-2C46-5E40-893C-7ADD7974066F}"/>
                </a:ext>
              </a:extLst>
            </p:cNvPr>
            <p:cNvSpPr txBox="1"/>
            <p:nvPr/>
          </p:nvSpPr>
          <p:spPr>
            <a:xfrm rot="21283329">
              <a:off x="2498834" y="325289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22C49185-97DB-5F40-9CEC-27099A055CD4}"/>
                </a:ext>
              </a:extLst>
            </p:cNvPr>
            <p:cNvSpPr txBox="1"/>
            <p:nvPr/>
          </p:nvSpPr>
          <p:spPr>
            <a:xfrm>
              <a:off x="6264793" y="460512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4" name="TextBox 23">
              <a:extLst>
                <a:ext uri="{FF2B5EF4-FFF2-40B4-BE49-F238E27FC236}">
                  <a16:creationId xmlns:a16="http://schemas.microsoft.com/office/drawing/2014/main" id="{C1FADAE8-FEEE-3441-9101-0F96AA3EA6E5}"/>
                </a:ext>
              </a:extLst>
            </p:cNvPr>
            <p:cNvSpPr txBox="1"/>
            <p:nvPr/>
          </p:nvSpPr>
          <p:spPr>
            <a:xfrm>
              <a:off x="2338115" y="4485507"/>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338CF5F9-6FF5-5145-92F1-DA9CB49CA05E}"/>
                </a:ext>
              </a:extLst>
            </p:cNvPr>
            <p:cNvSpPr txBox="1"/>
            <p:nvPr/>
          </p:nvSpPr>
          <p:spPr>
            <a:xfrm>
              <a:off x="4064997" y="3860668"/>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6" name="TextBox 25">
              <a:extLst>
                <a:ext uri="{FF2B5EF4-FFF2-40B4-BE49-F238E27FC236}">
                  <a16:creationId xmlns:a16="http://schemas.microsoft.com/office/drawing/2014/main" id="{EF4D6ACB-A826-FB43-938E-0DBCAD8CA200}"/>
                </a:ext>
              </a:extLst>
            </p:cNvPr>
            <p:cNvSpPr txBox="1"/>
            <p:nvPr/>
          </p:nvSpPr>
          <p:spPr>
            <a:xfrm rot="205815">
              <a:off x="3211603" y="415869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A4E14913-A9EB-B146-BFCF-2A7EA6ACEF42}"/>
                </a:ext>
              </a:extLst>
            </p:cNvPr>
            <p:cNvSpPr txBox="1"/>
            <p:nvPr/>
          </p:nvSpPr>
          <p:spPr>
            <a:xfrm rot="195557">
              <a:off x="5040861" y="480024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8" name="TextBox 27">
              <a:extLst>
                <a:ext uri="{FF2B5EF4-FFF2-40B4-BE49-F238E27FC236}">
                  <a16:creationId xmlns:a16="http://schemas.microsoft.com/office/drawing/2014/main" id="{83E705F0-9573-2344-B81C-2BEF9737B7BC}"/>
                </a:ext>
              </a:extLst>
            </p:cNvPr>
            <p:cNvSpPr txBox="1"/>
            <p:nvPr/>
          </p:nvSpPr>
          <p:spPr>
            <a:xfrm>
              <a:off x="3577889" y="4737354"/>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sp>
          <p:nvSpPr>
            <p:cNvPr id="29" name="TextBox 28">
              <a:extLst>
                <a:ext uri="{FF2B5EF4-FFF2-40B4-BE49-F238E27FC236}">
                  <a16:creationId xmlns:a16="http://schemas.microsoft.com/office/drawing/2014/main" id="{42F0608C-AFBA-DB4B-AF96-1625642DE6A4}"/>
                </a:ext>
              </a:extLst>
            </p:cNvPr>
            <p:cNvSpPr txBox="1"/>
            <p:nvPr/>
          </p:nvSpPr>
          <p:spPr>
            <a:xfrm rot="21448015">
              <a:off x="5679773" y="546652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grpSp>
      <p:sp>
        <p:nvSpPr>
          <p:cNvPr id="40" name="TextBox 39">
            <a:extLst>
              <a:ext uri="{FF2B5EF4-FFF2-40B4-BE49-F238E27FC236}">
                <a16:creationId xmlns:a16="http://schemas.microsoft.com/office/drawing/2014/main" id="{97CA07F9-61BD-4A4E-AE89-0B7A431578C1}"/>
              </a:ext>
            </a:extLst>
          </p:cNvPr>
          <p:cNvSpPr txBox="1"/>
          <p:nvPr/>
        </p:nvSpPr>
        <p:spPr>
          <a:xfrm>
            <a:off x="6400589" y="1955923"/>
            <a:ext cx="5216172" cy="646331"/>
          </a:xfrm>
          <a:prstGeom prst="rect">
            <a:avLst/>
          </a:prstGeom>
          <a:noFill/>
        </p:spPr>
        <p:txBody>
          <a:bodyPr wrap="none" rtlCol="0">
            <a:spAutoFit/>
          </a:bodyPr>
          <a:lstStyle/>
          <a:p>
            <a:pPr marL="342900" indent="-342900">
              <a:buAutoNum type="arabicPeriod"/>
            </a:pPr>
            <a:r>
              <a:rPr lang="en-US" dirty="0">
                <a:latin typeface="Calibri" panose="020F0502020204030204" pitchFamily="34" charset="0"/>
                <a:cs typeface="Calibri" panose="020F0502020204030204" pitchFamily="34" charset="0"/>
              </a:rPr>
              <a:t>Add the period number to each edge as its weight</a:t>
            </a:r>
          </a:p>
          <a:p>
            <a:pPr marL="342900" indent="-342900">
              <a:buAutoNum type="arabicPeriod"/>
            </a:pPr>
            <a:r>
              <a:rPr lang="en-US" dirty="0">
                <a:latin typeface="Calibri" panose="020F0502020204030204" pitchFamily="34" charset="0"/>
                <a:cs typeface="Calibri" panose="020F0502020204030204" pitchFamily="34" charset="0"/>
              </a:rPr>
              <a:t>Run Dijkstra’s from You to Crush</a:t>
            </a:r>
          </a:p>
        </p:txBody>
      </p:sp>
      <p:graphicFrame>
        <p:nvGraphicFramePr>
          <p:cNvPr id="41" name="Table 40">
            <a:extLst>
              <a:ext uri="{FF2B5EF4-FFF2-40B4-BE49-F238E27FC236}">
                <a16:creationId xmlns:a16="http://schemas.microsoft.com/office/drawing/2014/main" id="{0035C136-3FC3-5E4F-8E61-50AEA6230807}"/>
              </a:ext>
            </a:extLst>
          </p:cNvPr>
          <p:cNvGraphicFramePr>
            <a:graphicFrameLocks noGrp="1"/>
          </p:cNvGraphicFramePr>
          <p:nvPr/>
        </p:nvGraphicFramePr>
        <p:xfrm>
          <a:off x="6548003" y="2774155"/>
          <a:ext cx="5340502" cy="2595880"/>
        </p:xfrm>
        <a:graphic>
          <a:graphicData uri="http://schemas.openxmlformats.org/drawingml/2006/table">
            <a:tbl>
              <a:tblPr firstRow="1" bandRow="1">
                <a:tableStyleId>{5C22544A-7EE6-4342-B048-85BDC9FD1C3A}</a:tableStyleId>
              </a:tblPr>
              <a:tblGrid>
                <a:gridCol w="971992">
                  <a:extLst>
                    <a:ext uri="{9D8B030D-6E8A-4147-A177-3AD203B41FA5}">
                      <a16:colId xmlns:a16="http://schemas.microsoft.com/office/drawing/2014/main" val="20000"/>
                    </a:ext>
                  </a:extLst>
                </a:gridCol>
                <a:gridCol w="1223184">
                  <a:extLst>
                    <a:ext uri="{9D8B030D-6E8A-4147-A177-3AD203B41FA5}">
                      <a16:colId xmlns:a16="http://schemas.microsoft.com/office/drawing/2014/main" val="20001"/>
                    </a:ext>
                  </a:extLst>
                </a:gridCol>
                <a:gridCol w="1660033">
                  <a:extLst>
                    <a:ext uri="{9D8B030D-6E8A-4147-A177-3AD203B41FA5}">
                      <a16:colId xmlns:a16="http://schemas.microsoft.com/office/drawing/2014/main" val="20002"/>
                    </a:ext>
                  </a:extLst>
                </a:gridCol>
                <a:gridCol w="1485293">
                  <a:extLst>
                    <a:ext uri="{9D8B030D-6E8A-4147-A177-3AD203B41FA5}">
                      <a16:colId xmlns:a16="http://schemas.microsoft.com/office/drawing/2014/main" val="20003"/>
                    </a:ext>
                  </a:extLst>
                </a:gridCol>
              </a:tblGrid>
              <a:tr h="370840">
                <a:tc>
                  <a:txBody>
                    <a:bodyPr/>
                    <a:lstStyle/>
                    <a:p>
                      <a:r>
                        <a:rPr lang="en-US" sz="1600" dirty="0">
                          <a:solidFill>
                            <a:schemeClr val="bg1"/>
                          </a:solidFill>
                          <a:latin typeface="Calibri" panose="020F0502020204030204" pitchFamily="34" charset="0"/>
                          <a:cs typeface="Calibri" panose="020F0502020204030204" pitchFamily="34" charset="0"/>
                        </a:rPr>
                        <a:t>Vertex</a:t>
                      </a:r>
                    </a:p>
                  </a:txBody>
                  <a:tcPr>
                    <a:solidFill>
                      <a:schemeClr val="accent1"/>
                    </a:solidFill>
                  </a:tcPr>
                </a:tc>
                <a:tc>
                  <a:txBody>
                    <a:bodyPr/>
                    <a:lstStyle/>
                    <a:p>
                      <a:r>
                        <a:rPr lang="en-US" sz="1600" dirty="0">
                          <a:latin typeface="Calibri" panose="020F0502020204030204" pitchFamily="34" charset="0"/>
                          <a:cs typeface="Calibri" panose="020F0502020204030204" pitchFamily="34" charset="0"/>
                        </a:rPr>
                        <a:t>Distance</a:t>
                      </a:r>
                    </a:p>
                  </a:txBody>
                  <a:tcPr/>
                </a:tc>
                <a:tc>
                  <a:txBody>
                    <a:bodyPr/>
                    <a:lstStyle/>
                    <a:p>
                      <a:r>
                        <a:rPr lang="en-US" sz="1600" dirty="0">
                          <a:latin typeface="Calibri" panose="020F0502020204030204" pitchFamily="34" charset="0"/>
                          <a:cs typeface="Calibri" panose="020F0502020204030204" pitchFamily="34" charset="0"/>
                        </a:rPr>
                        <a:t>Predecessor</a:t>
                      </a:r>
                    </a:p>
                  </a:txBody>
                  <a:tcPr/>
                </a:tc>
                <a:tc>
                  <a:txBody>
                    <a:bodyPr/>
                    <a:lstStyle/>
                    <a:p>
                      <a:r>
                        <a:rPr lang="en-US" sz="1600" dirty="0">
                          <a:latin typeface="Calibri" panose="020F0502020204030204" pitchFamily="34" charset="0"/>
                          <a:cs typeface="Calibri" panose="020F0502020204030204" pitchFamily="34" charset="0"/>
                        </a:rPr>
                        <a:t>Process Order</a:t>
                      </a:r>
                    </a:p>
                  </a:txBody>
                  <a:tcPr/>
                </a:tc>
                <a:extLst>
                  <a:ext uri="{0D108BD9-81ED-4DB2-BD59-A6C34878D82A}">
                    <a16:rowId xmlns:a16="http://schemas.microsoft.com/office/drawing/2014/main" val="10000"/>
                  </a:ext>
                </a:extLst>
              </a:tr>
              <a:tr h="370840">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2</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6</a:t>
                      </a:r>
                    </a:p>
                  </a:txBody>
                  <a:tcPr/>
                </a:tc>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004"/>
                  </a:ext>
                </a:extLst>
              </a:tr>
              <a:tr h="370840">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3</a:t>
                      </a:r>
                    </a:p>
                  </a:txBody>
                  <a:tcPr/>
                </a:tc>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10005"/>
                  </a:ext>
                </a:extLst>
              </a:tr>
              <a:tr h="370840">
                <a:tc>
                  <a:txBody>
                    <a:bodyPr/>
                    <a:lstStyle/>
                    <a:p>
                      <a:r>
                        <a:rPr lang="en-US" sz="1600" dirty="0">
                          <a:latin typeface="Calibri" panose="020F0502020204030204" pitchFamily="34" charset="0"/>
                          <a:cs typeface="Calibri" panose="020F0502020204030204" pitchFamily="34" charset="0"/>
                        </a:rPr>
                        <a:t>Crush</a:t>
                      </a:r>
                    </a:p>
                  </a:txBody>
                  <a:tcPr/>
                </a:tc>
                <a:tc>
                  <a:txBody>
                    <a:bodyPr/>
                    <a:lstStyle/>
                    <a:p>
                      <a:r>
                        <a:rPr lang="en-US" sz="1600" dirty="0">
                          <a:latin typeface="Calibri" panose="020F0502020204030204" pitchFamily="34" charset="0"/>
                          <a:cs typeface="Calibri" panose="020F0502020204030204" pitchFamily="34" charset="0"/>
                        </a:rPr>
                        <a:t>7</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val="10006"/>
                  </a:ext>
                </a:extLst>
              </a:tr>
            </a:tbl>
          </a:graphicData>
        </a:graphic>
      </p:graphicFrame>
      <p:sp>
        <p:nvSpPr>
          <p:cNvPr id="42" name="TextBox 41">
            <a:extLst>
              <a:ext uri="{FF2B5EF4-FFF2-40B4-BE49-F238E27FC236}">
                <a16:creationId xmlns:a16="http://schemas.microsoft.com/office/drawing/2014/main" id="{9A9505E2-B80F-A742-9F57-32F78119E83A}"/>
              </a:ext>
            </a:extLst>
          </p:cNvPr>
          <p:cNvSpPr txBox="1"/>
          <p:nvPr/>
        </p:nvSpPr>
        <p:spPr>
          <a:xfrm>
            <a:off x="6558076" y="5439508"/>
            <a:ext cx="5330429" cy="95410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*The path found wraps around to a new school day because the path moves from a later period to an earlier one</a:t>
            </a:r>
          </a:p>
          <a:p>
            <a:r>
              <a:rPr lang="en-US" sz="1400" dirty="0">
                <a:latin typeface="Calibri" panose="020F0502020204030204" pitchFamily="34" charset="0"/>
                <a:cs typeface="Calibri" panose="020F0502020204030204" pitchFamily="34" charset="0"/>
              </a:rPr>
              <a:t>- We can change our algorithm to check for wrap arounds and try other routes</a:t>
            </a:r>
          </a:p>
        </p:txBody>
      </p:sp>
      <p:sp>
        <p:nvSpPr>
          <p:cNvPr id="43" name="TextBox 42">
            <a:extLst>
              <a:ext uri="{FF2B5EF4-FFF2-40B4-BE49-F238E27FC236}">
                <a16:creationId xmlns:a16="http://schemas.microsoft.com/office/drawing/2014/main" id="{C1AD8215-3316-3A47-88A1-2074DE14A431}"/>
              </a:ext>
            </a:extLst>
          </p:cNvPr>
          <p:cNvSpPr txBox="1"/>
          <p:nvPr/>
        </p:nvSpPr>
        <p:spPr>
          <a:xfrm>
            <a:off x="553752" y="1381112"/>
            <a:ext cx="901326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“Distance” will represent the sum of which periods the note is passed in, because smaller period values are earlier in the day the smaller the sum the earlier the note gets there except in the case of a “wrap around”</a:t>
            </a:r>
          </a:p>
        </p:txBody>
      </p:sp>
    </p:spTree>
    <p:extLst>
      <p:ext uri="{BB962C8B-B14F-4D97-AF65-F5344CB8AC3E}">
        <p14:creationId xmlns:p14="http://schemas.microsoft.com/office/powerpoint/2010/main" val="191371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4D502-5364-1E4A-9E14-9DF44FBE264B}"/>
              </a:ext>
            </a:extLst>
          </p:cNvPr>
          <p:cNvSpPr>
            <a:spLocks noGrp="1"/>
          </p:cNvSpPr>
          <p:nvPr>
            <p:ph type="title"/>
          </p:nvPr>
        </p:nvSpPr>
        <p:spPr/>
        <p:txBody>
          <a:bodyPr/>
          <a:lstStyle/>
          <a:p>
            <a:r>
              <a:rPr lang="en-US" dirty="0"/>
              <a:t>Optimize for Risk</a:t>
            </a:r>
          </a:p>
        </p:txBody>
      </p:sp>
      <p:grpSp>
        <p:nvGrpSpPr>
          <p:cNvPr id="6" name="Group 5">
            <a:extLst>
              <a:ext uri="{FF2B5EF4-FFF2-40B4-BE49-F238E27FC236}">
                <a16:creationId xmlns:a16="http://schemas.microsoft.com/office/drawing/2014/main" id="{69A17BCC-7A11-7848-B1AC-C0D56D6E9BC9}"/>
              </a:ext>
            </a:extLst>
          </p:cNvPr>
          <p:cNvGrpSpPr/>
          <p:nvPr/>
        </p:nvGrpSpPr>
        <p:grpSpPr>
          <a:xfrm>
            <a:off x="448190" y="2341105"/>
            <a:ext cx="5981035" cy="3140135"/>
            <a:chOff x="1394748" y="3100107"/>
            <a:chExt cx="5981035" cy="3140135"/>
          </a:xfrm>
        </p:grpSpPr>
        <p:grpSp>
          <p:nvGrpSpPr>
            <p:cNvPr id="7" name="Group 6">
              <a:extLst>
                <a:ext uri="{FF2B5EF4-FFF2-40B4-BE49-F238E27FC236}">
                  <a16:creationId xmlns:a16="http://schemas.microsoft.com/office/drawing/2014/main" id="{E109516F-06B8-3141-B046-D49DAD00CA44}"/>
                </a:ext>
              </a:extLst>
            </p:cNvPr>
            <p:cNvGrpSpPr/>
            <p:nvPr/>
          </p:nvGrpSpPr>
          <p:grpSpPr>
            <a:xfrm>
              <a:off x="1394748" y="3641314"/>
              <a:ext cx="690113" cy="690113"/>
              <a:chOff x="9831042" y="3675297"/>
              <a:chExt cx="690113" cy="690113"/>
            </a:xfrm>
          </p:grpSpPr>
          <p:sp>
            <p:nvSpPr>
              <p:cNvPr id="38" name="Oval 37">
                <a:extLst>
                  <a:ext uri="{FF2B5EF4-FFF2-40B4-BE49-F238E27FC236}">
                    <a16:creationId xmlns:a16="http://schemas.microsoft.com/office/drawing/2014/main" id="{3D937E38-4F27-B34B-A0F3-165E3E7CF44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439CED5-AA7E-FC49-9129-85EECD7E1E14}"/>
                  </a:ext>
                </a:extLst>
              </p:cNvPr>
              <p:cNvSpPr txBox="1"/>
              <p:nvPr/>
            </p:nvSpPr>
            <p:spPr>
              <a:xfrm>
                <a:off x="9921477" y="3822896"/>
                <a:ext cx="5232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You</a:t>
                </a:r>
              </a:p>
            </p:txBody>
          </p:sp>
        </p:grpSp>
        <p:grpSp>
          <p:nvGrpSpPr>
            <p:cNvPr id="8" name="Group 7">
              <a:extLst>
                <a:ext uri="{FF2B5EF4-FFF2-40B4-BE49-F238E27FC236}">
                  <a16:creationId xmlns:a16="http://schemas.microsoft.com/office/drawing/2014/main" id="{3E9A62EE-2490-474B-B3FF-EE74893755AA}"/>
                </a:ext>
              </a:extLst>
            </p:cNvPr>
            <p:cNvGrpSpPr/>
            <p:nvPr/>
          </p:nvGrpSpPr>
          <p:grpSpPr>
            <a:xfrm>
              <a:off x="3360349" y="3100107"/>
              <a:ext cx="704039" cy="690113"/>
              <a:chOff x="9831042" y="3675297"/>
              <a:chExt cx="704039" cy="690113"/>
            </a:xfrm>
          </p:grpSpPr>
          <p:sp>
            <p:nvSpPr>
              <p:cNvPr id="36" name="Oval 35">
                <a:extLst>
                  <a:ext uri="{FF2B5EF4-FFF2-40B4-BE49-F238E27FC236}">
                    <a16:creationId xmlns:a16="http://schemas.microsoft.com/office/drawing/2014/main" id="{64D6853D-2E74-7D4B-969A-D5C59B3FC96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C6BE3E3-0971-3045-BD5D-95A7CB85934C}"/>
                  </a:ext>
                </a:extLst>
              </p:cNvPr>
              <p:cNvSpPr txBox="1"/>
              <p:nvPr/>
            </p:nvSpPr>
            <p:spPr>
              <a:xfrm>
                <a:off x="9831042" y="3807642"/>
                <a:ext cx="70403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Anika</a:t>
                </a:r>
              </a:p>
            </p:txBody>
          </p:sp>
        </p:grpSp>
        <p:grpSp>
          <p:nvGrpSpPr>
            <p:cNvPr id="9" name="Group 8">
              <a:extLst>
                <a:ext uri="{FF2B5EF4-FFF2-40B4-BE49-F238E27FC236}">
                  <a16:creationId xmlns:a16="http://schemas.microsoft.com/office/drawing/2014/main" id="{EF4546AC-03A6-844F-9C6B-232F96C3BD1F}"/>
                </a:ext>
              </a:extLst>
            </p:cNvPr>
            <p:cNvGrpSpPr/>
            <p:nvPr/>
          </p:nvGrpSpPr>
          <p:grpSpPr>
            <a:xfrm>
              <a:off x="5180961" y="3740439"/>
              <a:ext cx="700186" cy="690113"/>
              <a:chOff x="10360557" y="3317449"/>
              <a:chExt cx="700186" cy="690113"/>
            </a:xfrm>
          </p:grpSpPr>
          <p:sp>
            <p:nvSpPr>
              <p:cNvPr id="34" name="Oval 33">
                <a:extLst>
                  <a:ext uri="{FF2B5EF4-FFF2-40B4-BE49-F238E27FC236}">
                    <a16:creationId xmlns:a16="http://schemas.microsoft.com/office/drawing/2014/main" id="{9EAEDFA2-54A2-9F4A-B39C-09D5A0CB6CAA}"/>
                  </a:ext>
                </a:extLst>
              </p:cNvPr>
              <p:cNvSpPr/>
              <p:nvPr/>
            </p:nvSpPr>
            <p:spPr>
              <a:xfrm>
                <a:off x="10370630" y="331744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9287F6-BE58-8644-9445-F9AFAA5DB03E}"/>
                  </a:ext>
                </a:extLst>
              </p:cNvPr>
              <p:cNvSpPr txBox="1"/>
              <p:nvPr/>
            </p:nvSpPr>
            <p:spPr>
              <a:xfrm>
                <a:off x="10360557" y="3489324"/>
                <a:ext cx="66236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Carla</a:t>
                </a:r>
              </a:p>
            </p:txBody>
          </p:sp>
        </p:grpSp>
        <p:grpSp>
          <p:nvGrpSpPr>
            <p:cNvPr id="10" name="Group 9">
              <a:extLst>
                <a:ext uri="{FF2B5EF4-FFF2-40B4-BE49-F238E27FC236}">
                  <a16:creationId xmlns:a16="http://schemas.microsoft.com/office/drawing/2014/main" id="{4E784030-DECD-F643-8275-E9BF341CC961}"/>
                </a:ext>
              </a:extLst>
            </p:cNvPr>
            <p:cNvGrpSpPr/>
            <p:nvPr/>
          </p:nvGrpSpPr>
          <p:grpSpPr>
            <a:xfrm>
              <a:off x="2695034" y="4961081"/>
              <a:ext cx="690113" cy="690113"/>
              <a:chOff x="9831042" y="3675297"/>
              <a:chExt cx="690113" cy="690113"/>
            </a:xfrm>
          </p:grpSpPr>
          <p:sp>
            <p:nvSpPr>
              <p:cNvPr id="32" name="Oval 31">
                <a:extLst>
                  <a:ext uri="{FF2B5EF4-FFF2-40B4-BE49-F238E27FC236}">
                    <a16:creationId xmlns:a16="http://schemas.microsoft.com/office/drawing/2014/main" id="{0DE86BD5-0171-9944-BB45-726D05C0CB6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CC4372-3298-DB4E-9EAF-A8A4440CC066}"/>
                  </a:ext>
                </a:extLst>
              </p:cNvPr>
              <p:cNvSpPr txBox="1"/>
              <p:nvPr/>
            </p:nvSpPr>
            <p:spPr>
              <a:xfrm>
                <a:off x="9905031" y="3835687"/>
                <a:ext cx="54213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Bao</a:t>
                </a:r>
              </a:p>
            </p:txBody>
          </p:sp>
        </p:grpSp>
        <p:sp>
          <p:nvSpPr>
            <p:cNvPr id="11" name="Oval 10">
              <a:extLst>
                <a:ext uri="{FF2B5EF4-FFF2-40B4-BE49-F238E27FC236}">
                  <a16:creationId xmlns:a16="http://schemas.microsoft.com/office/drawing/2014/main" id="{36329834-1C23-3240-B786-120379CEE4FC}"/>
                </a:ext>
              </a:extLst>
            </p:cNvPr>
            <p:cNvSpPr/>
            <p:nvPr/>
          </p:nvSpPr>
          <p:spPr>
            <a:xfrm>
              <a:off x="4497685" y="555012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7EE5BB-E7FD-0744-998E-69B9B41678B8}"/>
                </a:ext>
              </a:extLst>
            </p:cNvPr>
            <p:cNvSpPr txBox="1"/>
            <p:nvPr/>
          </p:nvSpPr>
          <p:spPr>
            <a:xfrm>
              <a:off x="4566864" y="5710519"/>
              <a:ext cx="55976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Dan</a:t>
              </a:r>
            </a:p>
          </p:txBody>
        </p:sp>
        <p:grpSp>
          <p:nvGrpSpPr>
            <p:cNvPr id="13" name="Group 12">
              <a:extLst>
                <a:ext uri="{FF2B5EF4-FFF2-40B4-BE49-F238E27FC236}">
                  <a16:creationId xmlns:a16="http://schemas.microsoft.com/office/drawing/2014/main" id="{4E211816-08C2-3C4B-B18B-126DBD5F8AD5}"/>
                </a:ext>
              </a:extLst>
            </p:cNvPr>
            <p:cNvGrpSpPr/>
            <p:nvPr/>
          </p:nvGrpSpPr>
          <p:grpSpPr>
            <a:xfrm>
              <a:off x="6654111" y="5279194"/>
              <a:ext cx="721672" cy="690113"/>
              <a:chOff x="6873201" y="4776414"/>
              <a:chExt cx="721672" cy="690113"/>
            </a:xfrm>
          </p:grpSpPr>
          <p:sp>
            <p:nvSpPr>
              <p:cNvPr id="30" name="Oval 29">
                <a:extLst>
                  <a:ext uri="{FF2B5EF4-FFF2-40B4-BE49-F238E27FC236}">
                    <a16:creationId xmlns:a16="http://schemas.microsoft.com/office/drawing/2014/main" id="{10CB5B89-2B4E-284E-B1FB-6E756C3A588F}"/>
                  </a:ext>
                </a:extLst>
              </p:cNvPr>
              <p:cNvSpPr/>
              <p:nvPr/>
            </p:nvSpPr>
            <p:spPr>
              <a:xfrm>
                <a:off x="6883274" y="477641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615461-B94B-C944-94FF-A589BDCBD93E}"/>
                  </a:ext>
                </a:extLst>
              </p:cNvPr>
              <p:cNvSpPr txBox="1"/>
              <p:nvPr/>
            </p:nvSpPr>
            <p:spPr>
              <a:xfrm>
                <a:off x="6873201" y="4948289"/>
                <a:ext cx="721672"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Crush</a:t>
                </a:r>
              </a:p>
            </p:txBody>
          </p:sp>
        </p:grpSp>
        <p:cxnSp>
          <p:nvCxnSpPr>
            <p:cNvPr id="14" name="Straight Connector 13">
              <a:extLst>
                <a:ext uri="{FF2B5EF4-FFF2-40B4-BE49-F238E27FC236}">
                  <a16:creationId xmlns:a16="http://schemas.microsoft.com/office/drawing/2014/main" id="{A58153CB-72E2-F242-9827-8F0F5061EE4E}"/>
                </a:ext>
              </a:extLst>
            </p:cNvPr>
            <p:cNvCxnSpPr>
              <a:stCxn id="38" idx="7"/>
              <a:endCxn id="37" idx="1"/>
            </p:cNvCxnSpPr>
            <p:nvPr/>
          </p:nvCxnSpPr>
          <p:spPr>
            <a:xfrm flipV="1">
              <a:off x="1983796" y="3417118"/>
              <a:ext cx="1376553" cy="32526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D463AC-10BA-6E48-BB5E-E9EB9E25255C}"/>
                </a:ext>
              </a:extLst>
            </p:cNvPr>
            <p:cNvCxnSpPr>
              <a:cxnSpLocks/>
              <a:stCxn id="38" idx="4"/>
              <a:endCxn id="32" idx="1"/>
            </p:cNvCxnSpPr>
            <p:nvPr/>
          </p:nvCxnSpPr>
          <p:spPr>
            <a:xfrm>
              <a:off x="1739805" y="4331427"/>
              <a:ext cx="1056294" cy="7307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F6B581-B4CB-5645-8290-A16F2BAAD4D1}"/>
                </a:ext>
              </a:extLst>
            </p:cNvPr>
            <p:cNvCxnSpPr>
              <a:cxnSpLocks/>
              <a:stCxn id="32" idx="7"/>
              <a:endCxn id="36" idx="4"/>
            </p:cNvCxnSpPr>
            <p:nvPr/>
          </p:nvCxnSpPr>
          <p:spPr>
            <a:xfrm flipV="1">
              <a:off x="3284082" y="3790220"/>
              <a:ext cx="421324" cy="12719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50AF49-BA9C-5C43-96FD-55BE830E8E66}"/>
                </a:ext>
              </a:extLst>
            </p:cNvPr>
            <p:cNvCxnSpPr>
              <a:cxnSpLocks/>
              <a:stCxn id="32" idx="6"/>
              <a:endCxn id="35" idx="1"/>
            </p:cNvCxnSpPr>
            <p:nvPr/>
          </p:nvCxnSpPr>
          <p:spPr>
            <a:xfrm flipV="1">
              <a:off x="3385147" y="4096980"/>
              <a:ext cx="1795814" cy="120915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BF0BDF-4DC6-044D-B454-95CDE8A251B1}"/>
                </a:ext>
              </a:extLst>
            </p:cNvPr>
            <p:cNvCxnSpPr>
              <a:cxnSpLocks/>
              <a:stCxn id="36" idx="5"/>
              <a:endCxn id="11" idx="1"/>
            </p:cNvCxnSpPr>
            <p:nvPr/>
          </p:nvCxnSpPr>
          <p:spPr>
            <a:xfrm>
              <a:off x="3949397" y="3689155"/>
              <a:ext cx="649353" cy="196203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10CDE2-521B-7847-8A9D-5E0C8052917C}"/>
                </a:ext>
              </a:extLst>
            </p:cNvPr>
            <p:cNvCxnSpPr>
              <a:cxnSpLocks/>
              <a:stCxn id="11" idx="7"/>
              <a:endCxn id="34" idx="4"/>
            </p:cNvCxnSpPr>
            <p:nvPr/>
          </p:nvCxnSpPr>
          <p:spPr>
            <a:xfrm flipV="1">
              <a:off x="5086733" y="4430552"/>
              <a:ext cx="449358" cy="12206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671FCC-51F4-DE41-894B-C700F820EB08}"/>
                </a:ext>
              </a:extLst>
            </p:cNvPr>
            <p:cNvCxnSpPr>
              <a:cxnSpLocks/>
              <a:stCxn id="11" idx="6"/>
              <a:endCxn id="31" idx="1"/>
            </p:cNvCxnSpPr>
            <p:nvPr/>
          </p:nvCxnSpPr>
          <p:spPr>
            <a:xfrm flipV="1">
              <a:off x="5187798" y="5635735"/>
              <a:ext cx="1466313" cy="2594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377964-1D5C-EA44-B75A-13271FA8E90B}"/>
                </a:ext>
              </a:extLst>
            </p:cNvPr>
            <p:cNvCxnSpPr>
              <a:cxnSpLocks/>
              <a:stCxn id="30" idx="1"/>
              <a:endCxn id="34" idx="5"/>
            </p:cNvCxnSpPr>
            <p:nvPr/>
          </p:nvCxnSpPr>
          <p:spPr>
            <a:xfrm flipH="1" flipV="1">
              <a:off x="5780082" y="4329487"/>
              <a:ext cx="985167" cy="105077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BE3BBD-2C46-5E40-893C-7ADD7974066F}"/>
                </a:ext>
              </a:extLst>
            </p:cNvPr>
            <p:cNvSpPr txBox="1"/>
            <p:nvPr/>
          </p:nvSpPr>
          <p:spPr>
            <a:xfrm rot="21283329">
              <a:off x="2498834" y="325289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3" name="TextBox 22">
              <a:extLst>
                <a:ext uri="{FF2B5EF4-FFF2-40B4-BE49-F238E27FC236}">
                  <a16:creationId xmlns:a16="http://schemas.microsoft.com/office/drawing/2014/main" id="{22C49185-97DB-5F40-9CEC-27099A055CD4}"/>
                </a:ext>
              </a:extLst>
            </p:cNvPr>
            <p:cNvSpPr txBox="1"/>
            <p:nvPr/>
          </p:nvSpPr>
          <p:spPr>
            <a:xfrm>
              <a:off x="6264793" y="4605129"/>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4" name="TextBox 23">
              <a:extLst>
                <a:ext uri="{FF2B5EF4-FFF2-40B4-BE49-F238E27FC236}">
                  <a16:creationId xmlns:a16="http://schemas.microsoft.com/office/drawing/2014/main" id="{C1FADAE8-FEEE-3441-9101-0F96AA3EA6E5}"/>
                </a:ext>
              </a:extLst>
            </p:cNvPr>
            <p:cNvSpPr txBox="1"/>
            <p:nvPr/>
          </p:nvSpPr>
          <p:spPr>
            <a:xfrm>
              <a:off x="2338115" y="4485507"/>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338CF5F9-6FF5-5145-92F1-DA9CB49CA05E}"/>
                </a:ext>
              </a:extLst>
            </p:cNvPr>
            <p:cNvSpPr txBox="1"/>
            <p:nvPr/>
          </p:nvSpPr>
          <p:spPr>
            <a:xfrm>
              <a:off x="4064997" y="3860668"/>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sp>
          <p:nvSpPr>
            <p:cNvPr id="26" name="TextBox 25">
              <a:extLst>
                <a:ext uri="{FF2B5EF4-FFF2-40B4-BE49-F238E27FC236}">
                  <a16:creationId xmlns:a16="http://schemas.microsoft.com/office/drawing/2014/main" id="{EF4D6ACB-A826-FB43-938E-0DBCAD8CA200}"/>
                </a:ext>
              </a:extLst>
            </p:cNvPr>
            <p:cNvSpPr txBox="1"/>
            <p:nvPr/>
          </p:nvSpPr>
          <p:spPr>
            <a:xfrm rot="205815">
              <a:off x="3211603" y="415869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a:t>
              </a:r>
            </a:p>
          </p:txBody>
        </p:sp>
        <p:sp>
          <p:nvSpPr>
            <p:cNvPr id="27" name="TextBox 26">
              <a:extLst>
                <a:ext uri="{FF2B5EF4-FFF2-40B4-BE49-F238E27FC236}">
                  <a16:creationId xmlns:a16="http://schemas.microsoft.com/office/drawing/2014/main" id="{A4E14913-A9EB-B146-BFCF-2A7EA6ACEF42}"/>
                </a:ext>
              </a:extLst>
            </p:cNvPr>
            <p:cNvSpPr txBox="1"/>
            <p:nvPr/>
          </p:nvSpPr>
          <p:spPr>
            <a:xfrm rot="195557">
              <a:off x="5040861" y="480024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5</a:t>
              </a:r>
            </a:p>
          </p:txBody>
        </p:sp>
        <p:sp>
          <p:nvSpPr>
            <p:cNvPr id="28" name="TextBox 27">
              <a:extLst>
                <a:ext uri="{FF2B5EF4-FFF2-40B4-BE49-F238E27FC236}">
                  <a16:creationId xmlns:a16="http://schemas.microsoft.com/office/drawing/2014/main" id="{83E705F0-9573-2344-B81C-2BEF9737B7BC}"/>
                </a:ext>
              </a:extLst>
            </p:cNvPr>
            <p:cNvSpPr txBox="1"/>
            <p:nvPr/>
          </p:nvSpPr>
          <p:spPr>
            <a:xfrm>
              <a:off x="3577889" y="4737354"/>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a:t>
              </a:r>
            </a:p>
          </p:txBody>
        </p:sp>
        <p:sp>
          <p:nvSpPr>
            <p:cNvPr id="29" name="TextBox 28">
              <a:extLst>
                <a:ext uri="{FF2B5EF4-FFF2-40B4-BE49-F238E27FC236}">
                  <a16:creationId xmlns:a16="http://schemas.microsoft.com/office/drawing/2014/main" id="{42F0608C-AFBA-DB4B-AF96-1625642DE6A4}"/>
                </a:ext>
              </a:extLst>
            </p:cNvPr>
            <p:cNvSpPr txBox="1"/>
            <p:nvPr/>
          </p:nvSpPr>
          <p:spPr>
            <a:xfrm rot="21448015">
              <a:off x="5679773" y="5466526"/>
              <a:ext cx="3016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4</a:t>
              </a:r>
            </a:p>
          </p:txBody>
        </p:sp>
      </p:grpSp>
      <p:sp>
        <p:nvSpPr>
          <p:cNvPr id="40" name="TextBox 39">
            <a:extLst>
              <a:ext uri="{FF2B5EF4-FFF2-40B4-BE49-F238E27FC236}">
                <a16:creationId xmlns:a16="http://schemas.microsoft.com/office/drawing/2014/main" id="{97CA07F9-61BD-4A4E-AE89-0B7A431578C1}"/>
              </a:ext>
            </a:extLst>
          </p:cNvPr>
          <p:cNvSpPr txBox="1"/>
          <p:nvPr/>
        </p:nvSpPr>
        <p:spPr>
          <a:xfrm>
            <a:off x="6568877" y="1293305"/>
            <a:ext cx="2875923" cy="2031325"/>
          </a:xfrm>
          <a:prstGeom prst="rect">
            <a:avLst/>
          </a:prstGeom>
          <a:noFill/>
        </p:spPr>
        <p:txBody>
          <a:bodyPr wrap="square" rtlCol="0">
            <a:spAutoFit/>
          </a:bodyPr>
          <a:lstStyle/>
          <a:p>
            <a:pPr marL="342900" indent="-342900">
              <a:buFont typeface="+mj-lt"/>
              <a:buAutoNum type="arabicPeriod"/>
            </a:pPr>
            <a:r>
              <a:rPr lang="en-US" dirty="0">
                <a:latin typeface="Calibri" panose="020F0502020204030204" pitchFamily="34" charset="0"/>
                <a:cs typeface="Calibri" panose="020F0502020204030204" pitchFamily="34" charset="0"/>
              </a:rPr>
              <a:t>Add the number of letters intercepted by the teacher to each edge as its weight</a:t>
            </a:r>
          </a:p>
          <a:p>
            <a:pPr marL="342900" indent="-342900">
              <a:buFont typeface="+mj-lt"/>
              <a:buAutoNum type="arabicPeriod"/>
            </a:pPr>
            <a:endParaRPr lang="en-US" dirty="0">
              <a:latin typeface="Calibri" panose="020F0502020204030204" pitchFamily="34" charset="0"/>
              <a:cs typeface="Calibri" panose="020F0502020204030204" pitchFamily="34" charset="0"/>
            </a:endParaRPr>
          </a:p>
          <a:p>
            <a:pPr marL="342900" indent="-342900">
              <a:buFont typeface="+mj-lt"/>
              <a:buAutoNum type="arabicPeriod"/>
            </a:pPr>
            <a:r>
              <a:rPr lang="en-US" dirty="0">
                <a:latin typeface="Calibri" panose="020F0502020204030204" pitchFamily="34" charset="0"/>
                <a:cs typeface="Calibri" panose="020F0502020204030204" pitchFamily="34" charset="0"/>
              </a:rPr>
              <a:t>Run Dijkstra’s from You to Crush</a:t>
            </a:r>
          </a:p>
        </p:txBody>
      </p:sp>
      <p:graphicFrame>
        <p:nvGraphicFramePr>
          <p:cNvPr id="41" name="Table 40">
            <a:extLst>
              <a:ext uri="{FF2B5EF4-FFF2-40B4-BE49-F238E27FC236}">
                <a16:creationId xmlns:a16="http://schemas.microsoft.com/office/drawing/2014/main" id="{0035C136-3FC3-5E4F-8E61-50AEA6230807}"/>
              </a:ext>
            </a:extLst>
          </p:cNvPr>
          <p:cNvGraphicFramePr>
            <a:graphicFrameLocks noGrp="1"/>
          </p:cNvGraphicFramePr>
          <p:nvPr/>
        </p:nvGraphicFramePr>
        <p:xfrm>
          <a:off x="6741145" y="3669686"/>
          <a:ext cx="5340502" cy="2595880"/>
        </p:xfrm>
        <a:graphic>
          <a:graphicData uri="http://schemas.openxmlformats.org/drawingml/2006/table">
            <a:tbl>
              <a:tblPr firstRow="1" bandRow="1">
                <a:tableStyleId>{5C22544A-7EE6-4342-B048-85BDC9FD1C3A}</a:tableStyleId>
              </a:tblPr>
              <a:tblGrid>
                <a:gridCol w="971992">
                  <a:extLst>
                    <a:ext uri="{9D8B030D-6E8A-4147-A177-3AD203B41FA5}">
                      <a16:colId xmlns:a16="http://schemas.microsoft.com/office/drawing/2014/main" val="20000"/>
                    </a:ext>
                  </a:extLst>
                </a:gridCol>
                <a:gridCol w="1223184">
                  <a:extLst>
                    <a:ext uri="{9D8B030D-6E8A-4147-A177-3AD203B41FA5}">
                      <a16:colId xmlns:a16="http://schemas.microsoft.com/office/drawing/2014/main" val="20001"/>
                    </a:ext>
                  </a:extLst>
                </a:gridCol>
                <a:gridCol w="1660033">
                  <a:extLst>
                    <a:ext uri="{9D8B030D-6E8A-4147-A177-3AD203B41FA5}">
                      <a16:colId xmlns:a16="http://schemas.microsoft.com/office/drawing/2014/main" val="20002"/>
                    </a:ext>
                  </a:extLst>
                </a:gridCol>
                <a:gridCol w="1485293">
                  <a:extLst>
                    <a:ext uri="{9D8B030D-6E8A-4147-A177-3AD203B41FA5}">
                      <a16:colId xmlns:a16="http://schemas.microsoft.com/office/drawing/2014/main" val="20003"/>
                    </a:ext>
                  </a:extLst>
                </a:gridCol>
              </a:tblGrid>
              <a:tr h="370840">
                <a:tc>
                  <a:txBody>
                    <a:bodyPr/>
                    <a:lstStyle/>
                    <a:p>
                      <a:r>
                        <a:rPr lang="en-US" sz="1600" dirty="0">
                          <a:solidFill>
                            <a:schemeClr val="bg1"/>
                          </a:solidFill>
                          <a:latin typeface="Calibri" panose="020F0502020204030204" pitchFamily="34" charset="0"/>
                          <a:cs typeface="Calibri" panose="020F0502020204030204" pitchFamily="34" charset="0"/>
                        </a:rPr>
                        <a:t>Vertex</a:t>
                      </a:r>
                    </a:p>
                  </a:txBody>
                  <a:tcPr>
                    <a:solidFill>
                      <a:schemeClr val="accent1"/>
                    </a:solidFill>
                  </a:tcPr>
                </a:tc>
                <a:tc>
                  <a:txBody>
                    <a:bodyPr/>
                    <a:lstStyle/>
                    <a:p>
                      <a:r>
                        <a:rPr lang="en-US" sz="1600" dirty="0">
                          <a:latin typeface="Calibri" panose="020F0502020204030204" pitchFamily="34" charset="0"/>
                          <a:cs typeface="Calibri" panose="020F0502020204030204" pitchFamily="34" charset="0"/>
                        </a:rPr>
                        <a:t>Distance</a:t>
                      </a:r>
                    </a:p>
                  </a:txBody>
                  <a:tcPr/>
                </a:tc>
                <a:tc>
                  <a:txBody>
                    <a:bodyPr/>
                    <a:lstStyle/>
                    <a:p>
                      <a:r>
                        <a:rPr lang="en-US" sz="1600" dirty="0">
                          <a:latin typeface="Calibri" panose="020F0502020204030204" pitchFamily="34" charset="0"/>
                          <a:cs typeface="Calibri" panose="020F0502020204030204" pitchFamily="34" charset="0"/>
                        </a:rPr>
                        <a:t>Predecessor</a:t>
                      </a:r>
                    </a:p>
                  </a:txBody>
                  <a:tcPr/>
                </a:tc>
                <a:tc>
                  <a:txBody>
                    <a:bodyPr/>
                    <a:lstStyle/>
                    <a:p>
                      <a:r>
                        <a:rPr lang="en-US" sz="1600" dirty="0">
                          <a:latin typeface="Calibri" panose="020F0502020204030204" pitchFamily="34" charset="0"/>
                          <a:cs typeface="Calibri" panose="020F0502020204030204" pitchFamily="34" charset="0"/>
                        </a:rPr>
                        <a:t>Process Order</a:t>
                      </a:r>
                    </a:p>
                  </a:txBody>
                  <a:tcPr/>
                </a:tc>
                <a:extLst>
                  <a:ext uri="{0D108BD9-81ED-4DB2-BD59-A6C34878D82A}">
                    <a16:rowId xmlns:a16="http://schemas.microsoft.com/office/drawing/2014/main" val="10000"/>
                  </a:ext>
                </a:extLst>
              </a:tr>
              <a:tr h="370840">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0</a:t>
                      </a:r>
                    </a:p>
                  </a:txBody>
                  <a:tcPr/>
                </a:tc>
                <a:tc>
                  <a:txBody>
                    <a:bodyPr/>
                    <a:lstStyle/>
                    <a:p>
                      <a:r>
                        <a:rPr lang="en-US" sz="1600" dirty="0">
                          <a:latin typeface="Calibri" panose="020F0502020204030204" pitchFamily="34" charset="0"/>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1</a:t>
                      </a:r>
                    </a:p>
                  </a:txBody>
                  <a:tcPr/>
                </a:tc>
                <a:tc>
                  <a:txBody>
                    <a:bodyPr/>
                    <a:lstStyle/>
                    <a:p>
                      <a:r>
                        <a:rPr lang="en-US" sz="1600" dirty="0">
                          <a:latin typeface="Calibri" panose="020F0502020204030204" pitchFamily="34" charset="0"/>
                          <a:cs typeface="Calibri" panose="020F0502020204030204" pitchFamily="34" charset="0"/>
                        </a:rPr>
                        <a:t>You</a:t>
                      </a:r>
                    </a:p>
                  </a:txBody>
                  <a:tcPr/>
                </a:tc>
                <a:tc>
                  <a:txBody>
                    <a:bodyPr/>
                    <a:lstStyle/>
                    <a:p>
                      <a:r>
                        <a:rPr lang="en-US" sz="16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4</a:t>
                      </a:r>
                    </a:p>
                  </a:txBody>
                  <a:tcPr/>
                </a:tc>
                <a:tc>
                  <a:txBody>
                    <a:bodyPr/>
                    <a:lstStyle/>
                    <a:p>
                      <a:r>
                        <a:rPr lang="en-US" sz="1600" dirty="0">
                          <a:latin typeface="Calibri" panose="020F0502020204030204" pitchFamily="34" charset="0"/>
                          <a:cs typeface="Calibri" panose="020F0502020204030204" pitchFamily="34" charset="0"/>
                        </a:rPr>
                        <a:t>Anika</a:t>
                      </a:r>
                    </a:p>
                  </a:txBody>
                  <a:tcPr/>
                </a:tc>
                <a:tc>
                  <a:txBody>
                    <a:bodyPr/>
                    <a:lstStyle/>
                    <a:p>
                      <a:r>
                        <a:rPr lang="en-US" sz="16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5</a:t>
                      </a:r>
                    </a:p>
                  </a:txBody>
                  <a:tcPr/>
                </a:tc>
                <a:tc>
                  <a:txBody>
                    <a:bodyPr/>
                    <a:lstStyle/>
                    <a:p>
                      <a:r>
                        <a:rPr lang="en-US" sz="1600" dirty="0">
                          <a:latin typeface="Calibri" panose="020F0502020204030204" pitchFamily="34" charset="0"/>
                          <a:cs typeface="Calibri" panose="020F0502020204030204" pitchFamily="34" charset="0"/>
                        </a:rPr>
                        <a:t>Bao</a:t>
                      </a:r>
                    </a:p>
                  </a:txBody>
                  <a:tcPr/>
                </a:tc>
                <a:tc>
                  <a:txBody>
                    <a:bodyPr/>
                    <a:lstStyle/>
                    <a:p>
                      <a:r>
                        <a:rPr lang="en-US" sz="1600" dirty="0">
                          <a:latin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004"/>
                  </a:ext>
                </a:extLst>
              </a:tr>
              <a:tr h="370840">
                <a:tc>
                  <a:txBody>
                    <a:bodyPr/>
                    <a:lstStyle/>
                    <a:p>
                      <a:r>
                        <a:rPr lang="en-US" sz="1600" dirty="0">
                          <a:latin typeface="Calibri" panose="020F0502020204030204" pitchFamily="34" charset="0"/>
                          <a:cs typeface="Calibri" panose="020F0502020204030204" pitchFamily="34" charset="0"/>
                        </a:rPr>
                        <a:t>Dan</a:t>
                      </a:r>
                    </a:p>
                  </a:txBody>
                  <a:tcPr/>
                </a:tc>
                <a:tc>
                  <a:txBody>
                    <a:bodyPr/>
                    <a:lstStyle/>
                    <a:p>
                      <a:r>
                        <a:rPr lang="en-US" sz="1600" dirty="0">
                          <a:latin typeface="Calibri" panose="020F0502020204030204" pitchFamily="34" charset="0"/>
                          <a:cs typeface="Calibri" panose="020F0502020204030204" pitchFamily="34" charset="0"/>
                        </a:rPr>
                        <a:t>10</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5</a:t>
                      </a:r>
                    </a:p>
                  </a:txBody>
                  <a:tcPr/>
                </a:tc>
                <a:extLst>
                  <a:ext uri="{0D108BD9-81ED-4DB2-BD59-A6C34878D82A}">
                    <a16:rowId xmlns:a16="http://schemas.microsoft.com/office/drawing/2014/main" val="10005"/>
                  </a:ext>
                </a:extLst>
              </a:tr>
              <a:tr h="370840">
                <a:tc>
                  <a:txBody>
                    <a:bodyPr/>
                    <a:lstStyle/>
                    <a:p>
                      <a:r>
                        <a:rPr lang="en-US" sz="1600" dirty="0">
                          <a:latin typeface="Calibri" panose="020F0502020204030204" pitchFamily="34" charset="0"/>
                          <a:cs typeface="Calibri" panose="020F0502020204030204" pitchFamily="34" charset="0"/>
                        </a:rPr>
                        <a:t>Crush</a:t>
                      </a:r>
                    </a:p>
                  </a:txBody>
                  <a:tcPr/>
                </a:tc>
                <a:tc>
                  <a:txBody>
                    <a:bodyPr/>
                    <a:lstStyle/>
                    <a:p>
                      <a:r>
                        <a:rPr lang="en-US" sz="1600" dirty="0">
                          <a:latin typeface="Calibri" panose="020F0502020204030204" pitchFamily="34" charset="0"/>
                          <a:cs typeface="Calibri" panose="020F0502020204030204" pitchFamily="34" charset="0"/>
                        </a:rPr>
                        <a:t>8</a:t>
                      </a:r>
                    </a:p>
                  </a:txBody>
                  <a:tcPr/>
                </a:tc>
                <a:tc>
                  <a:txBody>
                    <a:bodyPr/>
                    <a:lstStyle/>
                    <a:p>
                      <a:r>
                        <a:rPr lang="en-US" sz="1600" dirty="0">
                          <a:latin typeface="Calibri" panose="020F0502020204030204" pitchFamily="34" charset="0"/>
                          <a:cs typeface="Calibri" panose="020F0502020204030204" pitchFamily="34" charset="0"/>
                        </a:rPr>
                        <a:t>Carla</a:t>
                      </a:r>
                    </a:p>
                  </a:txBody>
                  <a:tcPr/>
                </a:tc>
                <a:tc>
                  <a:txBody>
                    <a:bodyPr/>
                    <a:lstStyle/>
                    <a:p>
                      <a:r>
                        <a:rPr lang="en-US" sz="1600" dirty="0">
                          <a:latin typeface="Calibri" panose="020F0502020204030204" pitchFamily="34" charset="0"/>
                          <a:cs typeface="Calibri" panose="020F0502020204030204" pitchFamily="34" charset="0"/>
                        </a:rPr>
                        <a:t>4</a:t>
                      </a:r>
                    </a:p>
                  </a:txBody>
                  <a:tcPr/>
                </a:tc>
                <a:extLst>
                  <a:ext uri="{0D108BD9-81ED-4DB2-BD59-A6C34878D82A}">
                    <a16:rowId xmlns:a16="http://schemas.microsoft.com/office/drawing/2014/main" val="10006"/>
                  </a:ext>
                </a:extLst>
              </a:tr>
            </a:tbl>
          </a:graphicData>
        </a:graphic>
      </p:graphicFrame>
      <p:graphicFrame>
        <p:nvGraphicFramePr>
          <p:cNvPr id="43" name="Table 42">
            <a:extLst>
              <a:ext uri="{FF2B5EF4-FFF2-40B4-BE49-F238E27FC236}">
                <a16:creationId xmlns:a16="http://schemas.microsoft.com/office/drawing/2014/main" id="{1216A65C-6875-544F-B670-443B8AB2EAFF}"/>
              </a:ext>
            </a:extLst>
          </p:cNvPr>
          <p:cNvGraphicFramePr>
            <a:graphicFrameLocks noGrp="1"/>
          </p:cNvGraphicFramePr>
          <p:nvPr/>
        </p:nvGraphicFramePr>
        <p:xfrm>
          <a:off x="9584452" y="1229500"/>
          <a:ext cx="2460171" cy="2255520"/>
        </p:xfrm>
        <a:graphic>
          <a:graphicData uri="http://schemas.openxmlformats.org/drawingml/2006/table">
            <a:tbl>
              <a:tblPr/>
              <a:tblGrid>
                <a:gridCol w="996110">
                  <a:extLst>
                    <a:ext uri="{9D8B030D-6E8A-4147-A177-3AD203B41FA5}">
                      <a16:colId xmlns:a16="http://schemas.microsoft.com/office/drawing/2014/main" val="717648266"/>
                    </a:ext>
                  </a:extLst>
                </a:gridCol>
                <a:gridCol w="1464061">
                  <a:extLst>
                    <a:ext uri="{9D8B030D-6E8A-4147-A177-3AD203B41FA5}">
                      <a16:colId xmlns:a16="http://schemas.microsoft.com/office/drawing/2014/main" val="2853361186"/>
                    </a:ext>
                  </a:extLst>
                </a:gridCol>
              </a:tblGrid>
              <a:tr h="395093">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Teacher</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Notes</a:t>
                      </a:r>
                      <a:r>
                        <a:rPr lang="en-US" sz="1400" b="0" i="0" u="none" strike="noStrike" dirty="0">
                          <a:solidFill>
                            <a:schemeClr val="tx1"/>
                          </a:solidFill>
                          <a:effectLst/>
                          <a:latin typeface="Calibri" panose="020F0502020204030204" pitchFamily="34" charset="0"/>
                          <a:cs typeface="Calibri" panose="020F0502020204030204" pitchFamily="34" charset="0"/>
                        </a:rPr>
                        <a:t> </a:t>
                      </a:r>
                      <a:r>
                        <a:rPr lang="en-US" sz="1400" b="1" i="0" u="none" strike="noStrike" dirty="0">
                          <a:solidFill>
                            <a:srgbClr val="000000"/>
                          </a:solidFill>
                          <a:effectLst/>
                          <a:latin typeface="Calibri" panose="020F0502020204030204" pitchFamily="34" charset="0"/>
                          <a:cs typeface="Calibri" panose="020F0502020204030204" pitchFamily="34" charset="0"/>
                        </a:rPr>
                        <a:t>Intercepted</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9998385"/>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Smith</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1</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15135"/>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Martinez</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3</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290637"/>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Lee</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4</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555290"/>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Brown</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5</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962007"/>
                  </a:ext>
                </a:extLst>
              </a:tr>
              <a:tr h="251652">
                <a:tc>
                  <a:txBody>
                    <a:bodyPr/>
                    <a:lstStyle/>
                    <a:p>
                      <a:pPr marL="88900" marR="88900" algn="ctr" rtl="0" fontAlgn="t">
                        <a:spcBef>
                          <a:spcPts val="0"/>
                        </a:spcBef>
                        <a:spcAft>
                          <a:spcPts val="0"/>
                        </a:spcAft>
                      </a:pPr>
                      <a:r>
                        <a:rPr lang="en-US" sz="1400" b="1" i="0" u="none" strike="noStrike" dirty="0">
                          <a:solidFill>
                            <a:srgbClr val="000000"/>
                          </a:solidFill>
                          <a:effectLst/>
                          <a:latin typeface="Calibri" panose="020F0502020204030204" pitchFamily="34" charset="0"/>
                          <a:cs typeface="Calibri" panose="020F0502020204030204" pitchFamily="34" charset="0"/>
                        </a:rPr>
                        <a:t>Patel</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tc>
                  <a:txBody>
                    <a:bodyPr/>
                    <a:lstStyle/>
                    <a:p>
                      <a:pPr marL="88900" marR="88900" algn="ctr" rtl="0" fontAlgn="t">
                        <a:spcBef>
                          <a:spcPts val="0"/>
                        </a:spcBef>
                        <a:spcAft>
                          <a:spcPts val="0"/>
                        </a:spcAft>
                      </a:pPr>
                      <a:r>
                        <a:rPr lang="en-US" sz="1400" b="0" i="0" u="none" strike="noStrike" dirty="0">
                          <a:solidFill>
                            <a:srgbClr val="000000"/>
                          </a:solidFill>
                          <a:effectLst/>
                          <a:latin typeface="Calibri" panose="020F0502020204030204" pitchFamily="34" charset="0"/>
                          <a:cs typeface="Calibri" panose="020F0502020204030204" pitchFamily="34" charset="0"/>
                        </a:rPr>
                        <a:t>2</a:t>
                      </a:r>
                      <a:endParaRPr lang="en-US" sz="1400" dirty="0">
                        <a:effectLst/>
                        <a:latin typeface="Calibri" panose="020F0502020204030204" pitchFamily="34" charset="0"/>
                        <a:cs typeface="Calibri" panose="020F0502020204030204" pitchFamily="34" charset="0"/>
                      </a:endParaRPr>
                    </a:p>
                  </a:txBody>
                  <a:tcPr marL="63500" marR="63500" marT="63500" marB="63500" anchor="ctr">
                    <a:lnL w="12560" cap="flat" cmpd="sng" algn="ctr">
                      <a:solidFill>
                        <a:srgbClr val="000000"/>
                      </a:solidFill>
                      <a:prstDash val="solid"/>
                      <a:round/>
                      <a:headEnd type="none" w="med" len="med"/>
                      <a:tailEnd type="none" w="med" len="med"/>
                    </a:lnL>
                    <a:lnR w="12560" cap="flat" cmpd="sng" algn="ctr">
                      <a:solidFill>
                        <a:srgbClr val="000000"/>
                      </a:solidFill>
                      <a:prstDash val="solid"/>
                      <a:round/>
                      <a:headEnd type="none" w="med" len="med"/>
                      <a:tailEnd type="none" w="med" len="med"/>
                    </a:lnR>
                    <a:lnT w="12560" cap="flat" cmpd="sng" algn="ctr">
                      <a:solidFill>
                        <a:srgbClr val="000000"/>
                      </a:solidFill>
                      <a:prstDash val="solid"/>
                      <a:round/>
                      <a:headEnd type="none" w="med" len="med"/>
                      <a:tailEnd type="none" w="med" len="med"/>
                    </a:lnT>
                    <a:lnB w="1256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3114"/>
                  </a:ext>
                </a:extLst>
              </a:tr>
            </a:tbl>
          </a:graphicData>
        </a:graphic>
      </p:graphicFrame>
      <p:sp>
        <p:nvSpPr>
          <p:cNvPr id="86" name="TextBox 85">
            <a:extLst>
              <a:ext uri="{FF2B5EF4-FFF2-40B4-BE49-F238E27FC236}">
                <a16:creationId xmlns:a16="http://schemas.microsoft.com/office/drawing/2014/main" id="{A803DCF0-3D60-D840-A31E-7F6F9C2AB40B}"/>
              </a:ext>
            </a:extLst>
          </p:cNvPr>
          <p:cNvSpPr txBox="1"/>
          <p:nvPr/>
        </p:nvSpPr>
        <p:spPr>
          <a:xfrm>
            <a:off x="553753" y="1381112"/>
            <a:ext cx="5732748"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“Distance” will represent the sum of notes intercepted across the teachers in your passing route. The smaller the sum of notes the “safer” the path. </a:t>
            </a:r>
          </a:p>
        </p:txBody>
      </p:sp>
    </p:spTree>
    <p:extLst>
      <p:ext uri="{BB962C8B-B14F-4D97-AF65-F5344CB8AC3E}">
        <p14:creationId xmlns:p14="http://schemas.microsoft.com/office/powerpoint/2010/main" val="18699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6A63-2EF6-A64E-8347-4AC0D3DC40E9}"/>
              </a:ext>
            </a:extLst>
          </p:cNvPr>
          <p:cNvSpPr>
            <a:spLocks noGrp="1"/>
          </p:cNvSpPr>
          <p:nvPr>
            <p:ph type="title"/>
          </p:nvPr>
        </p:nvSpPr>
        <p:spPr/>
        <p:txBody>
          <a:bodyPr/>
          <a:lstStyle/>
          <a:p>
            <a:r>
              <a:rPr lang="en-US" dirty="0"/>
              <a:t>Lecture Outline</a:t>
            </a:r>
          </a:p>
        </p:txBody>
      </p:sp>
      <p:sp>
        <p:nvSpPr>
          <p:cNvPr id="4" name="Rectangle 3">
            <a:extLst>
              <a:ext uri="{FF2B5EF4-FFF2-40B4-BE49-F238E27FC236}">
                <a16:creationId xmlns:a16="http://schemas.microsoft.com/office/drawing/2014/main" id="{C1838214-31EE-A646-94F5-7A1855329264}"/>
              </a:ext>
            </a:extLst>
          </p:cNvPr>
          <p:cNvSpPr/>
          <p:nvPr/>
        </p:nvSpPr>
        <p:spPr>
          <a:xfrm>
            <a:off x="701863" y="4384995"/>
            <a:ext cx="2614346" cy="185600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30B64E-507E-E847-B1B9-90322BFD18BB}"/>
              </a:ext>
            </a:extLst>
          </p:cNvPr>
          <p:cNvSpPr txBox="1"/>
          <p:nvPr/>
        </p:nvSpPr>
        <p:spPr>
          <a:xfrm>
            <a:off x="1285750" y="5618559"/>
            <a:ext cx="1459054" cy="461665"/>
          </a:xfrm>
          <a:prstGeom prst="rect">
            <a:avLst/>
          </a:prstGeom>
          <a:noFill/>
        </p:spPr>
        <p:txBody>
          <a:bodyPr wrap="none" rtlCol="0">
            <a:spAutoFit/>
          </a:bodyPr>
          <a:lstStyle/>
          <a:p>
            <a:pPr algn="ctr"/>
            <a:r>
              <a:rPr lang="en-US" sz="2400" b="1" dirty="0" err="1"/>
              <a:t>QuickFind</a:t>
            </a:r>
            <a:endParaRPr lang="en-US" sz="2400" b="1" dirty="0"/>
          </a:p>
        </p:txBody>
      </p:sp>
      <p:sp>
        <p:nvSpPr>
          <p:cNvPr id="6" name="Rectangle 5">
            <a:extLst>
              <a:ext uri="{FF2B5EF4-FFF2-40B4-BE49-F238E27FC236}">
                <a16:creationId xmlns:a16="http://schemas.microsoft.com/office/drawing/2014/main" id="{34AE288C-AA01-D044-A2A4-C30F428521F8}"/>
              </a:ext>
            </a:extLst>
          </p:cNvPr>
          <p:cNvSpPr/>
          <p:nvPr/>
        </p:nvSpPr>
        <p:spPr>
          <a:xfrm>
            <a:off x="3439179" y="3786425"/>
            <a:ext cx="2614346" cy="24545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73DECBE-E81C-7A48-9CD6-131FC4C7974A}"/>
              </a:ext>
            </a:extLst>
          </p:cNvPr>
          <p:cNvSpPr/>
          <p:nvPr/>
        </p:nvSpPr>
        <p:spPr>
          <a:xfrm>
            <a:off x="6176501" y="3227738"/>
            <a:ext cx="2614346" cy="30132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9E1CB6-F6EA-0F43-A992-1BF7F5CBE82C}"/>
              </a:ext>
            </a:extLst>
          </p:cNvPr>
          <p:cNvSpPr/>
          <p:nvPr/>
        </p:nvSpPr>
        <p:spPr>
          <a:xfrm>
            <a:off x="8913823" y="2647811"/>
            <a:ext cx="2614346" cy="359318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0CB24E-9ABA-1647-8196-9643A3929F1F}"/>
              </a:ext>
            </a:extLst>
          </p:cNvPr>
          <p:cNvSpPr txBox="1"/>
          <p:nvPr/>
        </p:nvSpPr>
        <p:spPr>
          <a:xfrm>
            <a:off x="3906755" y="5007963"/>
            <a:ext cx="1683474" cy="461665"/>
          </a:xfrm>
          <a:prstGeom prst="rect">
            <a:avLst/>
          </a:prstGeom>
          <a:noFill/>
        </p:spPr>
        <p:txBody>
          <a:bodyPr wrap="none" rtlCol="0">
            <a:spAutoFit/>
          </a:bodyPr>
          <a:lstStyle/>
          <a:p>
            <a:pPr algn="ctr"/>
            <a:r>
              <a:rPr lang="en-US" sz="2400" b="1" dirty="0" err="1"/>
              <a:t>QuickUnion</a:t>
            </a:r>
            <a:endParaRPr lang="en-US" sz="2400" b="1" dirty="0"/>
          </a:p>
        </p:txBody>
      </p:sp>
      <p:sp>
        <p:nvSpPr>
          <p:cNvPr id="10" name="TextBox 9">
            <a:extLst>
              <a:ext uri="{FF2B5EF4-FFF2-40B4-BE49-F238E27FC236}">
                <a16:creationId xmlns:a16="http://schemas.microsoft.com/office/drawing/2014/main" id="{7775EF66-7D28-8C40-AA08-7C1B239E5162}"/>
              </a:ext>
            </a:extLst>
          </p:cNvPr>
          <p:cNvSpPr txBox="1"/>
          <p:nvPr/>
        </p:nvSpPr>
        <p:spPr>
          <a:xfrm>
            <a:off x="6648182" y="4479616"/>
            <a:ext cx="1683474" cy="830997"/>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endParaRPr lang="en-US" sz="2400" b="1" dirty="0"/>
          </a:p>
        </p:txBody>
      </p:sp>
      <p:sp>
        <p:nvSpPr>
          <p:cNvPr id="11" name="TextBox 10">
            <a:extLst>
              <a:ext uri="{FF2B5EF4-FFF2-40B4-BE49-F238E27FC236}">
                <a16:creationId xmlns:a16="http://schemas.microsoft.com/office/drawing/2014/main" id="{EC50469E-A82A-9740-9BD5-6E872F47766B}"/>
              </a:ext>
            </a:extLst>
          </p:cNvPr>
          <p:cNvSpPr txBox="1"/>
          <p:nvPr/>
        </p:nvSpPr>
        <p:spPr>
          <a:xfrm>
            <a:off x="8975887" y="3879451"/>
            <a:ext cx="2490233" cy="1200329"/>
          </a:xfrm>
          <a:prstGeom prst="rect">
            <a:avLst/>
          </a:prstGeom>
          <a:noFill/>
        </p:spPr>
        <p:txBody>
          <a:bodyPr wrap="none" rtlCol="0">
            <a:spAutoFit/>
          </a:bodyPr>
          <a:lstStyle/>
          <a:p>
            <a:pPr algn="ctr"/>
            <a:r>
              <a:rPr lang="en-US" sz="2400" b="1" dirty="0"/>
              <a:t>Weighted</a:t>
            </a:r>
            <a:br>
              <a:rPr lang="en-US" sz="2400" b="1" dirty="0"/>
            </a:br>
            <a:r>
              <a:rPr lang="en-US" sz="2400" b="1" dirty="0" err="1"/>
              <a:t>QuickUnion</a:t>
            </a:r>
            <a:r>
              <a:rPr lang="en-US" sz="2400" b="1" dirty="0"/>
              <a:t> +</a:t>
            </a:r>
            <a:br>
              <a:rPr lang="en-US" sz="2400" b="1" dirty="0"/>
            </a:br>
            <a:r>
              <a:rPr lang="en-US" sz="2400" b="1" dirty="0"/>
              <a:t>Path Compression</a:t>
            </a:r>
          </a:p>
        </p:txBody>
      </p:sp>
      <p:sp>
        <p:nvSpPr>
          <p:cNvPr id="12" name="Rounded Rectangle 11">
            <a:extLst>
              <a:ext uri="{FF2B5EF4-FFF2-40B4-BE49-F238E27FC236}">
                <a16:creationId xmlns:a16="http://schemas.microsoft.com/office/drawing/2014/main" id="{980BCD91-B571-CD44-8FDE-51E9B1C0D0E7}"/>
              </a:ext>
            </a:extLst>
          </p:cNvPr>
          <p:cNvSpPr/>
          <p:nvPr/>
        </p:nvSpPr>
        <p:spPr>
          <a:xfrm>
            <a:off x="9838693" y="2960286"/>
            <a:ext cx="777087" cy="777087"/>
          </a:xfrm>
          <a:prstGeom prst="roundRect">
            <a:avLst>
              <a:gd name="adj" fmla="val 33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4</a:t>
            </a:r>
          </a:p>
        </p:txBody>
      </p:sp>
      <p:sp>
        <p:nvSpPr>
          <p:cNvPr id="13" name="Rounded Rectangle 12">
            <a:extLst>
              <a:ext uri="{FF2B5EF4-FFF2-40B4-BE49-F238E27FC236}">
                <a16:creationId xmlns:a16="http://schemas.microsoft.com/office/drawing/2014/main" id="{977A724E-996F-5346-B360-0CA4948246F6}"/>
              </a:ext>
            </a:extLst>
          </p:cNvPr>
          <p:cNvSpPr/>
          <p:nvPr/>
        </p:nvSpPr>
        <p:spPr>
          <a:xfrm>
            <a:off x="7101373" y="3541782"/>
            <a:ext cx="777087" cy="777087"/>
          </a:xfrm>
          <a:prstGeom prst="roundRect">
            <a:avLst>
              <a:gd name="adj" fmla="val 33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3</a:t>
            </a:r>
          </a:p>
        </p:txBody>
      </p:sp>
      <p:sp>
        <p:nvSpPr>
          <p:cNvPr id="14" name="Rounded Rectangle 13">
            <a:extLst>
              <a:ext uri="{FF2B5EF4-FFF2-40B4-BE49-F238E27FC236}">
                <a16:creationId xmlns:a16="http://schemas.microsoft.com/office/drawing/2014/main" id="{999C3E64-7A56-264F-BFA6-08F738AB4E1C}"/>
              </a:ext>
            </a:extLst>
          </p:cNvPr>
          <p:cNvSpPr/>
          <p:nvPr/>
        </p:nvSpPr>
        <p:spPr>
          <a:xfrm>
            <a:off x="4364053" y="4118388"/>
            <a:ext cx="777087" cy="777087"/>
          </a:xfrm>
          <a:prstGeom prst="roundRect">
            <a:avLst>
              <a:gd name="adj" fmla="val 33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2</a:t>
            </a:r>
          </a:p>
        </p:txBody>
      </p:sp>
      <p:sp>
        <p:nvSpPr>
          <p:cNvPr id="15" name="Rounded Rectangle 14">
            <a:extLst>
              <a:ext uri="{FF2B5EF4-FFF2-40B4-BE49-F238E27FC236}">
                <a16:creationId xmlns:a16="http://schemas.microsoft.com/office/drawing/2014/main" id="{31A10900-2147-F04A-B0F8-1D0E4438FF1E}"/>
              </a:ext>
            </a:extLst>
          </p:cNvPr>
          <p:cNvSpPr/>
          <p:nvPr/>
        </p:nvSpPr>
        <p:spPr>
          <a:xfrm>
            <a:off x="1626732" y="4710449"/>
            <a:ext cx="777087" cy="777087"/>
          </a:xfrm>
          <a:prstGeom prst="roundRect">
            <a:avLst>
              <a:gd name="adj" fmla="val 330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Montserrat ExtraBold" pitchFamily="2" charset="77"/>
              </a:rPr>
              <a:t>1</a:t>
            </a:r>
          </a:p>
        </p:txBody>
      </p:sp>
      <p:sp>
        <p:nvSpPr>
          <p:cNvPr id="16" name="TextBox 15">
            <a:extLst>
              <a:ext uri="{FF2B5EF4-FFF2-40B4-BE49-F238E27FC236}">
                <a16:creationId xmlns:a16="http://schemas.microsoft.com/office/drawing/2014/main" id="{BC065EBB-5933-554E-8F24-610BC012C7E2}"/>
              </a:ext>
            </a:extLst>
          </p:cNvPr>
          <p:cNvSpPr txBox="1"/>
          <p:nvPr/>
        </p:nvSpPr>
        <p:spPr>
          <a:xfrm>
            <a:off x="3494727" y="5487536"/>
            <a:ext cx="2496101" cy="646331"/>
          </a:xfrm>
          <a:prstGeom prst="rect">
            <a:avLst/>
          </a:prstGeom>
          <a:noFill/>
        </p:spPr>
        <p:txBody>
          <a:bodyPr wrap="square" rtlCol="0">
            <a:spAutoFit/>
          </a:bodyPr>
          <a:lstStyle/>
          <a:p>
            <a:r>
              <a:rPr lang="en-US" dirty="0"/>
              <a:t>Optimizes for the Union operation</a:t>
            </a:r>
          </a:p>
        </p:txBody>
      </p:sp>
      <p:sp>
        <p:nvSpPr>
          <p:cNvPr id="17" name="TextBox 16">
            <a:extLst>
              <a:ext uri="{FF2B5EF4-FFF2-40B4-BE49-F238E27FC236}">
                <a16:creationId xmlns:a16="http://schemas.microsoft.com/office/drawing/2014/main" id="{E4E7394A-195B-5E49-8236-284390F3F495}"/>
              </a:ext>
            </a:extLst>
          </p:cNvPr>
          <p:cNvSpPr txBox="1"/>
          <p:nvPr/>
        </p:nvSpPr>
        <p:spPr>
          <a:xfrm>
            <a:off x="6290633" y="5487536"/>
            <a:ext cx="2382127" cy="646331"/>
          </a:xfrm>
          <a:prstGeom prst="rect">
            <a:avLst/>
          </a:prstGeom>
          <a:noFill/>
        </p:spPr>
        <p:txBody>
          <a:bodyPr wrap="square" rtlCol="0">
            <a:spAutoFit/>
          </a:bodyPr>
          <a:lstStyle/>
          <a:p>
            <a:r>
              <a:rPr lang="en-US" dirty="0"/>
              <a:t>Avoids the worst case runtime for Find</a:t>
            </a:r>
          </a:p>
        </p:txBody>
      </p:sp>
      <p:sp>
        <p:nvSpPr>
          <p:cNvPr id="18" name="TextBox 17">
            <a:extLst>
              <a:ext uri="{FF2B5EF4-FFF2-40B4-BE49-F238E27FC236}">
                <a16:creationId xmlns:a16="http://schemas.microsoft.com/office/drawing/2014/main" id="{1CF37102-70B6-A348-AD3A-98E4B1CF1272}"/>
              </a:ext>
            </a:extLst>
          </p:cNvPr>
          <p:cNvSpPr txBox="1"/>
          <p:nvPr/>
        </p:nvSpPr>
        <p:spPr>
          <a:xfrm>
            <a:off x="9054019" y="5487536"/>
            <a:ext cx="2382127" cy="646331"/>
          </a:xfrm>
          <a:prstGeom prst="rect">
            <a:avLst/>
          </a:prstGeom>
          <a:noFill/>
        </p:spPr>
        <p:txBody>
          <a:bodyPr wrap="square" rtlCol="0">
            <a:spAutoFit/>
          </a:bodyPr>
          <a:lstStyle/>
          <a:p>
            <a:r>
              <a:rPr lang="en-US" dirty="0"/>
              <a:t>Makes future Find operations faster</a:t>
            </a:r>
          </a:p>
        </p:txBody>
      </p:sp>
      <p:sp>
        <p:nvSpPr>
          <p:cNvPr id="20" name="Google Shape;366;p40">
            <a:extLst>
              <a:ext uri="{FF2B5EF4-FFF2-40B4-BE49-F238E27FC236}">
                <a16:creationId xmlns:a16="http://schemas.microsoft.com/office/drawing/2014/main" id="{0246EA12-6478-A846-BCD8-DDB4AFCC7B0E}"/>
              </a:ext>
            </a:extLst>
          </p:cNvPr>
          <p:cNvSpPr/>
          <p:nvPr/>
        </p:nvSpPr>
        <p:spPr>
          <a:xfrm>
            <a:off x="4710302" y="1430614"/>
            <a:ext cx="2771396" cy="574499"/>
          </a:xfrm>
          <a:prstGeom prst="roundRect">
            <a:avLst>
              <a:gd name="adj" fmla="val 50000"/>
            </a:avLst>
          </a:prstGeom>
          <a:solidFill>
            <a:schemeClr val="lt1"/>
          </a:solidFill>
          <a:ln w="28575" cap="flat" cmpd="sng">
            <a:solidFill>
              <a:schemeClr val="bg1">
                <a:lumMod val="85000"/>
              </a:schemeClr>
            </a:solidFill>
            <a:prstDash val="solid"/>
            <a:round/>
            <a:headEnd type="none" w="sm" len="sm"/>
            <a:tailEnd type="none" w="sm" len="sm"/>
          </a:ln>
        </p:spPr>
        <p:txBody>
          <a:bodyPr spcFirstLastPara="1" wrap="square" lIns="68569" tIns="68569" rIns="68569" bIns="68569" anchor="ctr" anchorCtr="0">
            <a:noAutofit/>
          </a:bodyPr>
          <a:lstStyle/>
          <a:p>
            <a:pPr algn="ctr"/>
            <a:r>
              <a:rPr lang="en" b="1" spc="100" dirty="0">
                <a:solidFill>
                  <a:schemeClr val="accent2"/>
                </a:solidFill>
                <a:latin typeface="Calibri" panose="020F0502020204030204" pitchFamily="34" charset="0"/>
                <a:ea typeface="Calibri"/>
                <a:cs typeface="Calibri" panose="020F0502020204030204" pitchFamily="34" charset="0"/>
                <a:sym typeface="Calibri"/>
              </a:rPr>
              <a:t>DISJOINT SETS ADT</a:t>
            </a:r>
            <a:endParaRPr sz="1400" b="1" spc="100" dirty="0">
              <a:solidFill>
                <a:schemeClr val="accent2"/>
              </a:solidFill>
              <a:latin typeface="Calibri" panose="020F0502020204030204" pitchFamily="34" charset="0"/>
              <a:ea typeface="Calibri"/>
              <a:cs typeface="Calibri" panose="020F0502020204030204" pitchFamily="34" charset="0"/>
              <a:sym typeface="Calibri"/>
            </a:endParaRPr>
          </a:p>
        </p:txBody>
      </p:sp>
      <p:cxnSp>
        <p:nvCxnSpPr>
          <p:cNvPr id="21" name="Straight Arrow Connector 20">
            <a:extLst>
              <a:ext uri="{FF2B5EF4-FFF2-40B4-BE49-F238E27FC236}">
                <a16:creationId xmlns:a16="http://schemas.microsoft.com/office/drawing/2014/main" id="{BC798833-1DD6-8240-8117-AFAE26FE8C54}"/>
              </a:ext>
            </a:extLst>
          </p:cNvPr>
          <p:cNvCxnSpPr>
            <a:cxnSpLocks/>
            <a:endCxn id="4" idx="0"/>
          </p:cNvCxnSpPr>
          <p:nvPr/>
        </p:nvCxnSpPr>
        <p:spPr>
          <a:xfrm>
            <a:off x="2009036" y="357619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EAE2B0-C84C-8848-9D3F-5E9C78F8FC37}"/>
              </a:ext>
            </a:extLst>
          </p:cNvPr>
          <p:cNvCxnSpPr>
            <a:cxnSpLocks/>
          </p:cNvCxnSpPr>
          <p:nvPr/>
        </p:nvCxnSpPr>
        <p:spPr>
          <a:xfrm>
            <a:off x="4742778" y="2977622"/>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96599A-8B4A-624A-9BD2-4D1BBC1D6022}"/>
              </a:ext>
            </a:extLst>
          </p:cNvPr>
          <p:cNvCxnSpPr>
            <a:cxnSpLocks/>
          </p:cNvCxnSpPr>
          <p:nvPr/>
        </p:nvCxnSpPr>
        <p:spPr>
          <a:xfrm>
            <a:off x="7481697" y="2418935"/>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3E873F-EEAD-824C-BB14-B502FB97D1A6}"/>
              </a:ext>
            </a:extLst>
          </p:cNvPr>
          <p:cNvCxnSpPr>
            <a:cxnSpLocks/>
          </p:cNvCxnSpPr>
          <p:nvPr/>
        </p:nvCxnSpPr>
        <p:spPr>
          <a:xfrm>
            <a:off x="10220995" y="1839008"/>
            <a:ext cx="0" cy="808803"/>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459D24-74C4-E549-BCEF-E7C5906FEBBC}"/>
              </a:ext>
            </a:extLst>
          </p:cNvPr>
          <p:cNvCxnSpPr/>
          <p:nvPr/>
        </p:nvCxnSpPr>
        <p:spPr>
          <a:xfrm flipV="1">
            <a:off x="2009036" y="1839008"/>
            <a:ext cx="8211959" cy="17371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E00CE7A-BE7E-CC4B-A1EA-D9EBCE26CD22}"/>
              </a:ext>
            </a:extLst>
          </p:cNvPr>
          <p:cNvCxnSpPr>
            <a:cxnSpLocks/>
            <a:stCxn id="20" idx="2"/>
          </p:cNvCxnSpPr>
          <p:nvPr/>
        </p:nvCxnSpPr>
        <p:spPr>
          <a:xfrm>
            <a:off x="6096000" y="2005113"/>
            <a:ext cx="0" cy="71621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Pentagon 26">
            <a:extLst>
              <a:ext uri="{FF2B5EF4-FFF2-40B4-BE49-F238E27FC236}">
                <a16:creationId xmlns:a16="http://schemas.microsoft.com/office/drawing/2014/main" id="{F591E8FB-F54D-2949-BDC4-C77135749E2A}"/>
              </a:ext>
            </a:extLst>
          </p:cNvPr>
          <p:cNvSpPr/>
          <p:nvPr/>
        </p:nvSpPr>
        <p:spPr>
          <a:xfrm rot="16200000">
            <a:off x="1786614" y="636510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a:extLst>
              <a:ext uri="{FF2B5EF4-FFF2-40B4-BE49-F238E27FC236}">
                <a16:creationId xmlns:a16="http://schemas.microsoft.com/office/drawing/2014/main" id="{FEE41D36-AD74-B749-95C1-5AA855172675}"/>
              </a:ext>
            </a:extLst>
          </p:cNvPr>
          <p:cNvSpPr/>
          <p:nvPr/>
        </p:nvSpPr>
        <p:spPr>
          <a:xfrm rot="16200000">
            <a:off x="4530174" y="636510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a:extLst>
              <a:ext uri="{FF2B5EF4-FFF2-40B4-BE49-F238E27FC236}">
                <a16:creationId xmlns:a16="http://schemas.microsoft.com/office/drawing/2014/main" id="{BCE69594-121F-674A-8FBD-7826BB5C5344}"/>
              </a:ext>
            </a:extLst>
          </p:cNvPr>
          <p:cNvSpPr/>
          <p:nvPr/>
        </p:nvSpPr>
        <p:spPr>
          <a:xfrm rot="16200000">
            <a:off x="7267494" y="636510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56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94CB-6E89-2B42-B36F-0831AC217BA9}"/>
              </a:ext>
            </a:extLst>
          </p:cNvPr>
          <p:cNvSpPr>
            <a:spLocks noGrp="1"/>
          </p:cNvSpPr>
          <p:nvPr>
            <p:ph type="title"/>
          </p:nvPr>
        </p:nvSpPr>
        <p:spPr/>
        <p:txBody>
          <a:bodyPr/>
          <a:lstStyle/>
          <a:p>
            <a:r>
              <a:rPr lang="en-US" sz="3600" i="1" dirty="0">
                <a:solidFill>
                  <a:schemeClr val="accent4"/>
                </a:solidFill>
              </a:rPr>
              <a:t>Review</a:t>
            </a:r>
            <a:r>
              <a:rPr lang="en-US" dirty="0"/>
              <a:t>  </a:t>
            </a:r>
            <a:r>
              <a:rPr lang="en-US" dirty="0" err="1"/>
              <a:t>QuickFind</a:t>
            </a:r>
            <a:r>
              <a:rPr lang="en-US" dirty="0"/>
              <a:t> vs. </a:t>
            </a:r>
            <a:r>
              <a:rPr lang="en-US" dirty="0" err="1"/>
              <a:t>QuickUnion</a:t>
            </a:r>
            <a:endParaRPr lang="en-US" dirty="0"/>
          </a:p>
        </p:txBody>
      </p:sp>
      <p:sp>
        <p:nvSpPr>
          <p:cNvPr id="4" name="Cloud 3">
            <a:extLst>
              <a:ext uri="{FF2B5EF4-FFF2-40B4-BE49-F238E27FC236}">
                <a16:creationId xmlns:a16="http://schemas.microsoft.com/office/drawing/2014/main" id="{B16F2949-5ABA-F549-AFA2-5023A0D14F5D}"/>
              </a:ext>
            </a:extLst>
          </p:cNvPr>
          <p:cNvSpPr/>
          <p:nvPr/>
        </p:nvSpPr>
        <p:spPr bwMode="auto">
          <a:xfrm>
            <a:off x="4653622" y="2231553"/>
            <a:ext cx="1821786" cy="1033174"/>
          </a:xfrm>
          <a:prstGeom prst="cloud">
            <a:avLst/>
          </a:prstGeom>
          <a:solidFill>
            <a:schemeClr val="accent1">
              <a:lumMod val="20000"/>
              <a:lumOff val="80000"/>
            </a:schemeClr>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r>
              <a:rPr lang="en-US" sz="1400" dirty="0">
                <a:latin typeface="Calibri" charset="0"/>
                <a:ea typeface="Calibri" charset="0"/>
                <a:cs typeface="Calibri" charset="0"/>
              </a:rPr>
              <a:t>Joyce, Sam, Ken, Alex</a:t>
            </a:r>
          </a:p>
        </p:txBody>
      </p:sp>
      <p:sp>
        <p:nvSpPr>
          <p:cNvPr id="5" name="Cloud 4">
            <a:extLst>
              <a:ext uri="{FF2B5EF4-FFF2-40B4-BE49-F238E27FC236}">
                <a16:creationId xmlns:a16="http://schemas.microsoft.com/office/drawing/2014/main" id="{FF55C20A-87DD-4F45-950F-6CC1FD94055B}"/>
              </a:ext>
            </a:extLst>
          </p:cNvPr>
          <p:cNvSpPr/>
          <p:nvPr/>
        </p:nvSpPr>
        <p:spPr bwMode="auto">
          <a:xfrm>
            <a:off x="6680586" y="2074372"/>
            <a:ext cx="1195927" cy="762635"/>
          </a:xfrm>
          <a:prstGeom prst="cloud">
            <a:avLst/>
          </a:prstGeom>
          <a:solidFill>
            <a:schemeClr val="accent1">
              <a:lumMod val="20000"/>
              <a:lumOff val="80000"/>
            </a:schemeClr>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r>
              <a:rPr lang="en-US" sz="1350" dirty="0">
                <a:latin typeface="Calibri" charset="0"/>
                <a:ea typeface="Calibri" charset="0"/>
                <a:cs typeface="Calibri" charset="0"/>
              </a:rPr>
              <a:t>Aileen, Santino</a:t>
            </a:r>
          </a:p>
        </p:txBody>
      </p:sp>
      <p:sp>
        <p:nvSpPr>
          <p:cNvPr id="6" name="Cloud 5">
            <a:extLst>
              <a:ext uri="{FF2B5EF4-FFF2-40B4-BE49-F238E27FC236}">
                <a16:creationId xmlns:a16="http://schemas.microsoft.com/office/drawing/2014/main" id="{C3FB2BE7-6A7E-134B-8321-B495AE6DEE57}"/>
              </a:ext>
            </a:extLst>
          </p:cNvPr>
          <p:cNvSpPr/>
          <p:nvPr/>
        </p:nvSpPr>
        <p:spPr bwMode="auto">
          <a:xfrm>
            <a:off x="6280084" y="2958177"/>
            <a:ext cx="1318155" cy="625342"/>
          </a:xfrm>
          <a:prstGeom prst="cloud">
            <a:avLst/>
          </a:prstGeom>
          <a:solidFill>
            <a:schemeClr val="accent1">
              <a:lumMod val="20000"/>
              <a:lumOff val="80000"/>
            </a:schemeClr>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r>
              <a:rPr lang="en-US" sz="1400" dirty="0">
                <a:latin typeface="Calibri" charset="0"/>
                <a:ea typeface="Calibri" charset="0"/>
                <a:cs typeface="Calibri" charset="0"/>
              </a:rPr>
              <a:t>Paul</a:t>
            </a:r>
          </a:p>
        </p:txBody>
      </p:sp>
      <p:sp>
        <p:nvSpPr>
          <p:cNvPr id="8" name="Google Shape;366;p40">
            <a:extLst>
              <a:ext uri="{FF2B5EF4-FFF2-40B4-BE49-F238E27FC236}">
                <a16:creationId xmlns:a16="http://schemas.microsoft.com/office/drawing/2014/main" id="{3F48539D-091B-6D48-92D4-73A42E09F70D}"/>
              </a:ext>
            </a:extLst>
          </p:cNvPr>
          <p:cNvSpPr/>
          <p:nvPr/>
        </p:nvSpPr>
        <p:spPr>
          <a:xfrm>
            <a:off x="4964582" y="1376381"/>
            <a:ext cx="2771396" cy="574499"/>
          </a:xfrm>
          <a:prstGeom prst="roundRect">
            <a:avLst>
              <a:gd name="adj" fmla="val 50000"/>
            </a:avLst>
          </a:prstGeom>
          <a:solidFill>
            <a:schemeClr val="lt1"/>
          </a:solidFill>
          <a:ln w="28575" cap="flat" cmpd="sng">
            <a:solidFill>
              <a:schemeClr val="bg1">
                <a:lumMod val="85000"/>
              </a:schemeClr>
            </a:solidFill>
            <a:prstDash val="solid"/>
            <a:round/>
            <a:headEnd type="none" w="sm" len="sm"/>
            <a:tailEnd type="none" w="sm" len="sm"/>
          </a:ln>
        </p:spPr>
        <p:txBody>
          <a:bodyPr spcFirstLastPara="1" wrap="square" lIns="68569" tIns="68569" rIns="68569" bIns="68569" anchor="ctr" anchorCtr="0">
            <a:noAutofit/>
          </a:bodyPr>
          <a:lstStyle/>
          <a:p>
            <a:pPr algn="ctr"/>
            <a:r>
              <a:rPr lang="en" b="1" spc="100" dirty="0">
                <a:solidFill>
                  <a:schemeClr val="accent2"/>
                </a:solidFill>
                <a:latin typeface="Calibri" panose="020F0502020204030204" pitchFamily="34" charset="0"/>
                <a:ea typeface="Calibri"/>
                <a:cs typeface="Calibri" panose="020F0502020204030204" pitchFamily="34" charset="0"/>
                <a:sym typeface="Calibri"/>
              </a:rPr>
              <a:t>DISJOINT SETS ADT</a:t>
            </a:r>
            <a:endParaRPr sz="1400" b="1" spc="100" dirty="0">
              <a:solidFill>
                <a:schemeClr val="accent2"/>
              </a:solidFill>
              <a:latin typeface="Calibri" panose="020F0502020204030204" pitchFamily="34" charset="0"/>
              <a:ea typeface="Calibri"/>
              <a:cs typeface="Calibri" panose="020F0502020204030204" pitchFamily="34" charset="0"/>
              <a:sym typeface="Calibri"/>
            </a:endParaRPr>
          </a:p>
        </p:txBody>
      </p:sp>
      <p:sp>
        <p:nvSpPr>
          <p:cNvPr id="9" name="Google Shape;366;p40">
            <a:extLst>
              <a:ext uri="{FF2B5EF4-FFF2-40B4-BE49-F238E27FC236}">
                <a16:creationId xmlns:a16="http://schemas.microsoft.com/office/drawing/2014/main" id="{E3E80B4E-251F-FE46-9B76-9E344A2E4B45}"/>
              </a:ext>
            </a:extLst>
          </p:cNvPr>
          <p:cNvSpPr/>
          <p:nvPr/>
        </p:nvSpPr>
        <p:spPr>
          <a:xfrm>
            <a:off x="1148755" y="2505712"/>
            <a:ext cx="1960345" cy="504798"/>
          </a:xfrm>
          <a:prstGeom prst="roundRect">
            <a:avLst>
              <a:gd name="adj" fmla="val 50000"/>
            </a:avLst>
          </a:prstGeom>
          <a:solidFill>
            <a:schemeClr val="accent2"/>
          </a:solidFill>
          <a:ln w="28575" cap="flat" cmpd="sng">
            <a:solidFill>
              <a:schemeClr val="bg1">
                <a:lumMod val="85000"/>
              </a:schemeClr>
            </a:solidFill>
            <a:prstDash val="solid"/>
            <a:round/>
            <a:headEnd type="none" w="sm" len="sm"/>
            <a:tailEnd type="none" w="sm" len="sm"/>
          </a:ln>
        </p:spPr>
        <p:txBody>
          <a:bodyPr spcFirstLastPara="1" wrap="square" lIns="68569" tIns="68569" rIns="68569" bIns="68569" anchor="ctr" anchorCtr="0">
            <a:noAutofit/>
          </a:bodyPr>
          <a:lstStyle/>
          <a:p>
            <a:pPr algn="ctr"/>
            <a:r>
              <a:rPr lang="en" b="1" spc="100" dirty="0" err="1">
                <a:solidFill>
                  <a:schemeClr val="bg1"/>
                </a:solidFill>
                <a:latin typeface="Calibri" panose="020F0502020204030204" pitchFamily="34" charset="0"/>
                <a:ea typeface="Calibri"/>
                <a:cs typeface="Calibri" panose="020F0502020204030204" pitchFamily="34" charset="0"/>
                <a:sym typeface="Calibri"/>
              </a:rPr>
              <a:t>QuickFind</a:t>
            </a:r>
            <a:endParaRPr sz="1400" b="1" spc="1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0" name="Google Shape;366;p40">
            <a:extLst>
              <a:ext uri="{FF2B5EF4-FFF2-40B4-BE49-F238E27FC236}">
                <a16:creationId xmlns:a16="http://schemas.microsoft.com/office/drawing/2014/main" id="{90BE4115-DAE1-D744-9A45-56AFF7F79E66}"/>
              </a:ext>
            </a:extLst>
          </p:cNvPr>
          <p:cNvSpPr/>
          <p:nvPr/>
        </p:nvSpPr>
        <p:spPr>
          <a:xfrm>
            <a:off x="9224701" y="2505712"/>
            <a:ext cx="1960345" cy="504798"/>
          </a:xfrm>
          <a:prstGeom prst="roundRect">
            <a:avLst>
              <a:gd name="adj" fmla="val 50000"/>
            </a:avLst>
          </a:prstGeom>
          <a:solidFill>
            <a:schemeClr val="accent2"/>
          </a:solidFill>
          <a:ln w="28575" cap="flat" cmpd="sng">
            <a:solidFill>
              <a:schemeClr val="bg1">
                <a:lumMod val="85000"/>
              </a:schemeClr>
            </a:solidFill>
            <a:prstDash val="solid"/>
            <a:round/>
            <a:headEnd type="none" w="sm" len="sm"/>
            <a:tailEnd type="none" w="sm" len="sm"/>
          </a:ln>
        </p:spPr>
        <p:txBody>
          <a:bodyPr spcFirstLastPara="1" wrap="square" lIns="68569" tIns="68569" rIns="68569" bIns="68569" anchor="ctr" anchorCtr="0">
            <a:noAutofit/>
          </a:bodyPr>
          <a:lstStyle/>
          <a:p>
            <a:pPr algn="ctr"/>
            <a:r>
              <a:rPr lang="en" b="1" spc="100" dirty="0" err="1">
                <a:solidFill>
                  <a:schemeClr val="bg1"/>
                </a:solidFill>
                <a:latin typeface="Calibri" panose="020F0502020204030204" pitchFamily="34" charset="0"/>
                <a:ea typeface="Calibri"/>
                <a:cs typeface="Calibri" panose="020F0502020204030204" pitchFamily="34" charset="0"/>
                <a:sym typeface="Calibri"/>
              </a:rPr>
              <a:t>QuickUnion</a:t>
            </a:r>
            <a:endParaRPr sz="1400" b="1" spc="1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2" name="TextBox 11">
            <a:extLst>
              <a:ext uri="{FF2B5EF4-FFF2-40B4-BE49-F238E27FC236}">
                <a16:creationId xmlns:a16="http://schemas.microsoft.com/office/drawing/2014/main" id="{0623A92A-58B8-B64B-A043-9F9C7F36F2EC}"/>
              </a:ext>
            </a:extLst>
          </p:cNvPr>
          <p:cNvSpPr txBox="1"/>
          <p:nvPr/>
        </p:nvSpPr>
        <p:spPr>
          <a:xfrm>
            <a:off x="401594" y="3047174"/>
            <a:ext cx="3630328" cy="369332"/>
          </a:xfrm>
          <a:prstGeom prst="rect">
            <a:avLst/>
          </a:prstGeom>
          <a:noFill/>
        </p:spPr>
        <p:txBody>
          <a:bodyPr wrap="square" rtlCol="0">
            <a:spAutoFit/>
          </a:bodyPr>
          <a:lstStyle/>
          <a:p>
            <a:r>
              <a:rPr lang="en-US" dirty="0">
                <a:solidFill>
                  <a:srgbClr val="4C3282"/>
                </a:solidFill>
              </a:rPr>
              <a:t>map from </a:t>
            </a:r>
            <a:r>
              <a:rPr lang="en-US" dirty="0">
                <a:solidFill>
                  <a:schemeClr val="accent3">
                    <a:lumMod val="75000"/>
                  </a:schemeClr>
                </a:solidFill>
              </a:rPr>
              <a:t>value</a:t>
            </a:r>
            <a:r>
              <a:rPr lang="en-US" dirty="0">
                <a:solidFill>
                  <a:srgbClr val="4C3282"/>
                </a:solidFill>
              </a:rPr>
              <a:t> to </a:t>
            </a:r>
            <a:r>
              <a:rPr lang="en-US" dirty="0">
                <a:solidFill>
                  <a:schemeClr val="accent2"/>
                </a:solidFill>
              </a:rPr>
              <a:t>representative ID</a:t>
            </a:r>
          </a:p>
        </p:txBody>
      </p:sp>
      <p:sp>
        <p:nvSpPr>
          <p:cNvPr id="13" name="Rounded Rectangle 12">
            <a:extLst>
              <a:ext uri="{FF2B5EF4-FFF2-40B4-BE49-F238E27FC236}">
                <a16:creationId xmlns:a16="http://schemas.microsoft.com/office/drawing/2014/main" id="{6E2C7058-1859-074A-BDB8-819D0644211E}"/>
              </a:ext>
            </a:extLst>
          </p:cNvPr>
          <p:cNvSpPr/>
          <p:nvPr/>
        </p:nvSpPr>
        <p:spPr>
          <a:xfrm>
            <a:off x="2261807" y="3460381"/>
            <a:ext cx="1231896" cy="2792898"/>
          </a:xfrm>
          <a:prstGeom prst="roundRect">
            <a:avLst>
              <a:gd name="adj" fmla="val 1391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9ED387D-4292-C242-9B59-A23673D459F7}"/>
              </a:ext>
            </a:extLst>
          </p:cNvPr>
          <p:cNvSpPr/>
          <p:nvPr/>
        </p:nvSpPr>
        <p:spPr>
          <a:xfrm>
            <a:off x="864439" y="3460381"/>
            <a:ext cx="1213205" cy="2792898"/>
          </a:xfrm>
          <a:prstGeom prst="roundRect">
            <a:avLst>
              <a:gd name="adj" fmla="val 1440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EFB654-FF06-CC42-A8AF-8C9D040AA5BB}"/>
              </a:ext>
            </a:extLst>
          </p:cNvPr>
          <p:cNvSpPr/>
          <p:nvPr/>
        </p:nvSpPr>
        <p:spPr>
          <a:xfrm>
            <a:off x="1044431" y="3663748"/>
            <a:ext cx="912052" cy="2812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Aileen</a:t>
            </a:r>
          </a:p>
        </p:txBody>
      </p:sp>
      <p:sp>
        <p:nvSpPr>
          <p:cNvPr id="16" name="Rectangle 15">
            <a:extLst>
              <a:ext uri="{FF2B5EF4-FFF2-40B4-BE49-F238E27FC236}">
                <a16:creationId xmlns:a16="http://schemas.microsoft.com/office/drawing/2014/main" id="{9D2D473B-CE37-534D-ADCE-B49F8C5A3520}"/>
              </a:ext>
            </a:extLst>
          </p:cNvPr>
          <p:cNvSpPr/>
          <p:nvPr/>
        </p:nvSpPr>
        <p:spPr>
          <a:xfrm>
            <a:off x="1098019" y="4003622"/>
            <a:ext cx="746044" cy="2812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Joyce</a:t>
            </a:r>
          </a:p>
        </p:txBody>
      </p:sp>
      <p:cxnSp>
        <p:nvCxnSpPr>
          <p:cNvPr id="17" name="Straight Arrow Connector 16">
            <a:extLst>
              <a:ext uri="{FF2B5EF4-FFF2-40B4-BE49-F238E27FC236}">
                <a16:creationId xmlns:a16="http://schemas.microsoft.com/office/drawing/2014/main" id="{45F3BA16-BCFC-0944-9302-DD8C21D3545B}"/>
              </a:ext>
            </a:extLst>
          </p:cNvPr>
          <p:cNvCxnSpPr>
            <a:cxnSpLocks/>
          </p:cNvCxnSpPr>
          <p:nvPr/>
        </p:nvCxnSpPr>
        <p:spPr>
          <a:xfrm>
            <a:off x="1837137" y="4188288"/>
            <a:ext cx="6324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E9F57A7-FB11-294B-AE83-6AC993AEA282}"/>
              </a:ext>
            </a:extLst>
          </p:cNvPr>
          <p:cNvCxnSpPr>
            <a:cxnSpLocks/>
          </p:cNvCxnSpPr>
          <p:nvPr/>
        </p:nvCxnSpPr>
        <p:spPr>
          <a:xfrm>
            <a:off x="1945569" y="3848414"/>
            <a:ext cx="5109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D175EDE-5C9E-F844-A51B-1B99E5CC7DB4}"/>
              </a:ext>
            </a:extLst>
          </p:cNvPr>
          <p:cNvSpPr/>
          <p:nvPr/>
        </p:nvSpPr>
        <p:spPr>
          <a:xfrm>
            <a:off x="1044431" y="4334183"/>
            <a:ext cx="851012" cy="2812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Santino</a:t>
            </a:r>
          </a:p>
        </p:txBody>
      </p:sp>
      <p:sp>
        <p:nvSpPr>
          <p:cNvPr id="20" name="Rectangle 19">
            <a:extLst>
              <a:ext uri="{FF2B5EF4-FFF2-40B4-BE49-F238E27FC236}">
                <a16:creationId xmlns:a16="http://schemas.microsoft.com/office/drawing/2014/main" id="{E88494A0-AA8C-0942-A612-3717FF82B97A}"/>
              </a:ext>
            </a:extLst>
          </p:cNvPr>
          <p:cNvSpPr/>
          <p:nvPr/>
        </p:nvSpPr>
        <p:spPr>
          <a:xfrm>
            <a:off x="1094556" y="4663537"/>
            <a:ext cx="746044" cy="2812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Sam</a:t>
            </a:r>
          </a:p>
        </p:txBody>
      </p:sp>
      <p:sp>
        <p:nvSpPr>
          <p:cNvPr id="21" name="Rectangle 20">
            <a:extLst>
              <a:ext uri="{FF2B5EF4-FFF2-40B4-BE49-F238E27FC236}">
                <a16:creationId xmlns:a16="http://schemas.microsoft.com/office/drawing/2014/main" id="{619A824C-8177-0E4D-A45F-61E0CA8282B3}"/>
              </a:ext>
            </a:extLst>
          </p:cNvPr>
          <p:cNvSpPr/>
          <p:nvPr/>
        </p:nvSpPr>
        <p:spPr>
          <a:xfrm>
            <a:off x="1091093" y="5007555"/>
            <a:ext cx="746044" cy="2812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Ken</a:t>
            </a:r>
          </a:p>
        </p:txBody>
      </p:sp>
      <p:cxnSp>
        <p:nvCxnSpPr>
          <p:cNvPr id="22" name="Straight Arrow Connector 21">
            <a:extLst>
              <a:ext uri="{FF2B5EF4-FFF2-40B4-BE49-F238E27FC236}">
                <a16:creationId xmlns:a16="http://schemas.microsoft.com/office/drawing/2014/main" id="{DCCDA238-3D48-8348-825C-8977EBAF2941}"/>
              </a:ext>
            </a:extLst>
          </p:cNvPr>
          <p:cNvCxnSpPr>
            <a:cxnSpLocks/>
          </p:cNvCxnSpPr>
          <p:nvPr/>
        </p:nvCxnSpPr>
        <p:spPr>
          <a:xfrm>
            <a:off x="1882333" y="4477755"/>
            <a:ext cx="57416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C6879FB-1DB0-C848-9435-EA7EFB3505BD}"/>
              </a:ext>
            </a:extLst>
          </p:cNvPr>
          <p:cNvCxnSpPr>
            <a:cxnSpLocks/>
          </p:cNvCxnSpPr>
          <p:nvPr/>
        </p:nvCxnSpPr>
        <p:spPr>
          <a:xfrm>
            <a:off x="1834860" y="4844885"/>
            <a:ext cx="63475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0983F18-842E-5544-A98F-AB376FD542CB}"/>
              </a:ext>
            </a:extLst>
          </p:cNvPr>
          <p:cNvCxnSpPr>
            <a:cxnSpLocks/>
          </p:cNvCxnSpPr>
          <p:nvPr/>
        </p:nvCxnSpPr>
        <p:spPr>
          <a:xfrm>
            <a:off x="1844063" y="5202657"/>
            <a:ext cx="61243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CD0FA84-6261-A443-9919-EC1FB0FF8C63}"/>
              </a:ext>
            </a:extLst>
          </p:cNvPr>
          <p:cNvSpPr/>
          <p:nvPr/>
        </p:nvSpPr>
        <p:spPr>
          <a:xfrm>
            <a:off x="2459276" y="3663448"/>
            <a:ext cx="746044" cy="281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26" name="Rectangle 25">
            <a:extLst>
              <a:ext uri="{FF2B5EF4-FFF2-40B4-BE49-F238E27FC236}">
                <a16:creationId xmlns:a16="http://schemas.microsoft.com/office/drawing/2014/main" id="{F3A12AE0-AFF1-1642-A7B5-19F4A89B8D45}"/>
              </a:ext>
            </a:extLst>
          </p:cNvPr>
          <p:cNvSpPr/>
          <p:nvPr/>
        </p:nvSpPr>
        <p:spPr>
          <a:xfrm>
            <a:off x="2469727" y="4002770"/>
            <a:ext cx="746044" cy="281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27" name="Rectangle 26">
            <a:extLst>
              <a:ext uri="{FF2B5EF4-FFF2-40B4-BE49-F238E27FC236}">
                <a16:creationId xmlns:a16="http://schemas.microsoft.com/office/drawing/2014/main" id="{2D3033DC-9492-5643-9770-23CE79191927}"/>
              </a:ext>
            </a:extLst>
          </p:cNvPr>
          <p:cNvSpPr/>
          <p:nvPr/>
        </p:nvSpPr>
        <p:spPr>
          <a:xfrm>
            <a:off x="2468593" y="4663537"/>
            <a:ext cx="746044" cy="281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28" name="Rectangle 27">
            <a:extLst>
              <a:ext uri="{FF2B5EF4-FFF2-40B4-BE49-F238E27FC236}">
                <a16:creationId xmlns:a16="http://schemas.microsoft.com/office/drawing/2014/main" id="{8D1F9DCA-0748-0544-A5D2-F542CD88A131}"/>
              </a:ext>
            </a:extLst>
          </p:cNvPr>
          <p:cNvSpPr/>
          <p:nvPr/>
        </p:nvSpPr>
        <p:spPr>
          <a:xfrm>
            <a:off x="2468593" y="5025806"/>
            <a:ext cx="746044" cy="281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29" name="Rectangle 28">
            <a:extLst>
              <a:ext uri="{FF2B5EF4-FFF2-40B4-BE49-F238E27FC236}">
                <a16:creationId xmlns:a16="http://schemas.microsoft.com/office/drawing/2014/main" id="{6AA5E2FC-BBE8-9B4F-B2A0-170E3F616942}"/>
              </a:ext>
            </a:extLst>
          </p:cNvPr>
          <p:cNvSpPr/>
          <p:nvPr/>
        </p:nvSpPr>
        <p:spPr>
          <a:xfrm>
            <a:off x="2472630" y="4330013"/>
            <a:ext cx="746044" cy="281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a:t>
            </a:r>
          </a:p>
        </p:txBody>
      </p:sp>
      <p:sp>
        <p:nvSpPr>
          <p:cNvPr id="31" name="Rectangle 30">
            <a:extLst>
              <a:ext uri="{FF2B5EF4-FFF2-40B4-BE49-F238E27FC236}">
                <a16:creationId xmlns:a16="http://schemas.microsoft.com/office/drawing/2014/main" id="{00EFFB55-B225-DE49-93C8-EB006DA4BCAE}"/>
              </a:ext>
            </a:extLst>
          </p:cNvPr>
          <p:cNvSpPr/>
          <p:nvPr/>
        </p:nvSpPr>
        <p:spPr>
          <a:xfrm>
            <a:off x="1072076" y="5354809"/>
            <a:ext cx="784078" cy="2812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Alex</a:t>
            </a:r>
          </a:p>
        </p:txBody>
      </p:sp>
      <p:sp>
        <p:nvSpPr>
          <p:cNvPr id="32" name="Rectangle 31">
            <a:extLst>
              <a:ext uri="{FF2B5EF4-FFF2-40B4-BE49-F238E27FC236}">
                <a16:creationId xmlns:a16="http://schemas.microsoft.com/office/drawing/2014/main" id="{291D5992-8E15-0F49-A0B4-C513137112C3}"/>
              </a:ext>
            </a:extLst>
          </p:cNvPr>
          <p:cNvSpPr/>
          <p:nvPr/>
        </p:nvSpPr>
        <p:spPr>
          <a:xfrm>
            <a:off x="1038609" y="5698826"/>
            <a:ext cx="851012" cy="2812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Paul</a:t>
            </a:r>
          </a:p>
        </p:txBody>
      </p:sp>
      <p:cxnSp>
        <p:nvCxnSpPr>
          <p:cNvPr id="33" name="Straight Arrow Connector 32">
            <a:extLst>
              <a:ext uri="{FF2B5EF4-FFF2-40B4-BE49-F238E27FC236}">
                <a16:creationId xmlns:a16="http://schemas.microsoft.com/office/drawing/2014/main" id="{F6AB0507-C448-9B4E-A58C-4C1913582261}"/>
              </a:ext>
            </a:extLst>
          </p:cNvPr>
          <p:cNvCxnSpPr>
            <a:cxnSpLocks/>
            <a:stCxn id="31" idx="3"/>
          </p:cNvCxnSpPr>
          <p:nvPr/>
        </p:nvCxnSpPr>
        <p:spPr>
          <a:xfrm>
            <a:off x="1856154" y="5495417"/>
            <a:ext cx="61150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D22C3AE-ADB8-C248-8581-066DE6A0CEBD}"/>
              </a:ext>
            </a:extLst>
          </p:cNvPr>
          <p:cNvCxnSpPr>
            <a:cxnSpLocks/>
          </p:cNvCxnSpPr>
          <p:nvPr/>
        </p:nvCxnSpPr>
        <p:spPr>
          <a:xfrm>
            <a:off x="1889621" y="5857686"/>
            <a:ext cx="55674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45BA6B2-0751-E149-B869-81A9CE2D71E2}"/>
              </a:ext>
            </a:extLst>
          </p:cNvPr>
          <p:cNvSpPr/>
          <p:nvPr/>
        </p:nvSpPr>
        <p:spPr>
          <a:xfrm>
            <a:off x="2456502" y="5354809"/>
            <a:ext cx="746044" cy="281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2</a:t>
            </a:r>
          </a:p>
        </p:txBody>
      </p:sp>
      <p:sp>
        <p:nvSpPr>
          <p:cNvPr id="36" name="Rectangle 35">
            <a:extLst>
              <a:ext uri="{FF2B5EF4-FFF2-40B4-BE49-F238E27FC236}">
                <a16:creationId xmlns:a16="http://schemas.microsoft.com/office/drawing/2014/main" id="{B4D8A265-7E59-9449-9344-BCAFEA137C32}"/>
              </a:ext>
            </a:extLst>
          </p:cNvPr>
          <p:cNvSpPr/>
          <p:nvPr/>
        </p:nvSpPr>
        <p:spPr>
          <a:xfrm>
            <a:off x="2456502" y="5717078"/>
            <a:ext cx="746044" cy="2812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p>
        </p:txBody>
      </p:sp>
      <p:grpSp>
        <p:nvGrpSpPr>
          <p:cNvPr id="65" name="Group 64">
            <a:extLst>
              <a:ext uri="{FF2B5EF4-FFF2-40B4-BE49-F238E27FC236}">
                <a16:creationId xmlns:a16="http://schemas.microsoft.com/office/drawing/2014/main" id="{8A2E0059-AC1C-2042-A1A9-84FC56525CC3}"/>
              </a:ext>
            </a:extLst>
          </p:cNvPr>
          <p:cNvGrpSpPr/>
          <p:nvPr/>
        </p:nvGrpSpPr>
        <p:grpSpPr>
          <a:xfrm>
            <a:off x="10137214" y="3782898"/>
            <a:ext cx="1374117" cy="966589"/>
            <a:chOff x="5612392" y="2095307"/>
            <a:chExt cx="1030587" cy="724942"/>
          </a:xfrm>
        </p:grpSpPr>
        <p:sp>
          <p:nvSpPr>
            <p:cNvPr id="66" name="Google Shape;597;p43">
              <a:extLst>
                <a:ext uri="{FF2B5EF4-FFF2-40B4-BE49-F238E27FC236}">
                  <a16:creationId xmlns:a16="http://schemas.microsoft.com/office/drawing/2014/main" id="{96596179-B3C8-5F4A-8B33-87C5CFF849F5}"/>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Aileen (1)</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67" name="Google Shape;601;p43">
              <a:extLst>
                <a:ext uri="{FF2B5EF4-FFF2-40B4-BE49-F238E27FC236}">
                  <a16:creationId xmlns:a16="http://schemas.microsoft.com/office/drawing/2014/main" id="{7C49831F-E306-6345-B81A-E16FC3084CF1}"/>
                </a:ext>
              </a:extLst>
            </p:cNvPr>
            <p:cNvCxnSpPr>
              <a:cxnSpLocks/>
              <a:stCxn id="68" idx="0"/>
              <a:endCxn id="66"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68" name="Google Shape;597;p43">
              <a:extLst>
                <a:ext uri="{FF2B5EF4-FFF2-40B4-BE49-F238E27FC236}">
                  <a16:creationId xmlns:a16="http://schemas.microsoft.com/office/drawing/2014/main" id="{D53694DF-A8D5-1C4F-82A7-88074F70BCB8}"/>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Santino</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69" name="Google Shape;597;p43">
            <a:extLst>
              <a:ext uri="{FF2B5EF4-FFF2-40B4-BE49-F238E27FC236}">
                <a16:creationId xmlns:a16="http://schemas.microsoft.com/office/drawing/2014/main" id="{39853C60-DE64-C143-A305-C329F365C40D}"/>
              </a:ext>
            </a:extLst>
          </p:cNvPr>
          <p:cNvSpPr/>
          <p:nvPr/>
        </p:nvSpPr>
        <p:spPr>
          <a:xfrm>
            <a:off x="10300700" y="5402513"/>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Paul (3)</a:t>
            </a:r>
            <a:endParaRPr sz="1600" dirty="0">
              <a:solidFill>
                <a:schemeClr val="accent1"/>
              </a:solidFill>
              <a:latin typeface="Calibri" panose="020F0502020204030204" pitchFamily="34" charset="0"/>
              <a:cs typeface="Calibri" panose="020F0502020204030204" pitchFamily="34" charset="0"/>
              <a:sym typeface="Calibri"/>
            </a:endParaRPr>
          </a:p>
        </p:txBody>
      </p:sp>
      <p:grpSp>
        <p:nvGrpSpPr>
          <p:cNvPr id="70" name="Group 69">
            <a:extLst>
              <a:ext uri="{FF2B5EF4-FFF2-40B4-BE49-F238E27FC236}">
                <a16:creationId xmlns:a16="http://schemas.microsoft.com/office/drawing/2014/main" id="{674BE8C5-32C6-9E49-8570-66074845F345}"/>
              </a:ext>
            </a:extLst>
          </p:cNvPr>
          <p:cNvGrpSpPr/>
          <p:nvPr/>
        </p:nvGrpSpPr>
        <p:grpSpPr>
          <a:xfrm>
            <a:off x="8101930" y="3926371"/>
            <a:ext cx="1727191" cy="1616964"/>
            <a:chOff x="3137169" y="1236143"/>
            <a:chExt cx="1295393" cy="1212723"/>
          </a:xfrm>
        </p:grpSpPr>
        <p:sp>
          <p:nvSpPr>
            <p:cNvPr id="71" name="Google Shape;597;p43">
              <a:extLst>
                <a:ext uri="{FF2B5EF4-FFF2-40B4-BE49-F238E27FC236}">
                  <a16:creationId xmlns:a16="http://schemas.microsoft.com/office/drawing/2014/main" id="{94264554-2BED-E04E-AA94-1FF3B161F8D4}"/>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ea typeface="Calibri"/>
                  <a:cs typeface="Calibri" panose="020F0502020204030204" pitchFamily="34" charset="0"/>
                  <a:sym typeface="Calibri"/>
                </a:rPr>
                <a:t>Joyce (2)</a:t>
              </a:r>
              <a:endParaRPr sz="1600" dirty="0">
                <a:solidFill>
                  <a:schemeClr val="accent1"/>
                </a:solidFill>
                <a:latin typeface="Calibri" panose="020F0502020204030204" pitchFamily="34" charset="0"/>
                <a:ea typeface="Calibri"/>
                <a:cs typeface="Calibri" panose="020F0502020204030204" pitchFamily="34" charset="0"/>
                <a:sym typeface="Calibri"/>
              </a:endParaRPr>
            </a:p>
          </p:txBody>
        </p:sp>
        <p:cxnSp>
          <p:nvCxnSpPr>
            <p:cNvPr id="72" name="Google Shape;600;p43">
              <a:extLst>
                <a:ext uri="{FF2B5EF4-FFF2-40B4-BE49-F238E27FC236}">
                  <a16:creationId xmlns:a16="http://schemas.microsoft.com/office/drawing/2014/main" id="{F18B29E6-F110-3942-84B8-F0D89874113B}"/>
                </a:ext>
              </a:extLst>
            </p:cNvPr>
            <p:cNvCxnSpPr>
              <a:cxnSpLocks/>
              <a:stCxn id="76" idx="0"/>
              <a:endCxn id="71"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73" name="Google Shape;601;p43">
              <a:extLst>
                <a:ext uri="{FF2B5EF4-FFF2-40B4-BE49-F238E27FC236}">
                  <a16:creationId xmlns:a16="http://schemas.microsoft.com/office/drawing/2014/main" id="{45835525-1106-D548-BFC1-A9519F1F9C94}"/>
                </a:ext>
              </a:extLst>
            </p:cNvPr>
            <p:cNvCxnSpPr>
              <a:cxnSpLocks/>
              <a:stCxn id="75" idx="0"/>
              <a:endCxn id="71"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74" name="Google Shape;614;p43">
              <a:extLst>
                <a:ext uri="{FF2B5EF4-FFF2-40B4-BE49-F238E27FC236}">
                  <a16:creationId xmlns:a16="http://schemas.microsoft.com/office/drawing/2014/main" id="{168DBF00-FBBC-1E49-B579-A7B252B1D3ED}"/>
                </a:ext>
              </a:extLst>
            </p:cNvPr>
            <p:cNvCxnSpPr>
              <a:cxnSpLocks/>
              <a:stCxn id="77" idx="0"/>
              <a:endCxn id="75"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75" name="Google Shape;597;p43">
              <a:extLst>
                <a:ext uri="{FF2B5EF4-FFF2-40B4-BE49-F238E27FC236}">
                  <a16:creationId xmlns:a16="http://schemas.microsoft.com/office/drawing/2014/main" id="{3AD7171F-9FDF-9442-8959-11E8B8A31F2D}"/>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Ken</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76" name="Google Shape;597;p43">
              <a:extLst>
                <a:ext uri="{FF2B5EF4-FFF2-40B4-BE49-F238E27FC236}">
                  <a16:creationId xmlns:a16="http://schemas.microsoft.com/office/drawing/2014/main" id="{7B3861C6-19D3-4543-A9D3-223DD845FF5B}"/>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Sam</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77" name="Google Shape;597;p43">
              <a:extLst>
                <a:ext uri="{FF2B5EF4-FFF2-40B4-BE49-F238E27FC236}">
                  <a16:creationId xmlns:a16="http://schemas.microsoft.com/office/drawing/2014/main" id="{7A958661-96EF-D143-99F9-3A0819E0B908}"/>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Alex</a:t>
              </a:r>
              <a:endParaRPr sz="1600" dirty="0">
                <a:solidFill>
                  <a:schemeClr val="accent1"/>
                </a:solidFill>
                <a:latin typeface="Calibri" panose="020F0502020204030204" pitchFamily="34" charset="0"/>
                <a:cs typeface="Calibri" panose="020F0502020204030204" pitchFamily="34" charset="0"/>
                <a:sym typeface="Calibri"/>
              </a:endParaRPr>
            </a:p>
          </p:txBody>
        </p:sp>
      </p:grpSp>
      <p:sp>
        <p:nvSpPr>
          <p:cNvPr id="78" name="TextBox 77">
            <a:extLst>
              <a:ext uri="{FF2B5EF4-FFF2-40B4-BE49-F238E27FC236}">
                <a16:creationId xmlns:a16="http://schemas.microsoft.com/office/drawing/2014/main" id="{C0A46B84-5325-BC49-87B9-C0519F949B28}"/>
              </a:ext>
            </a:extLst>
          </p:cNvPr>
          <p:cNvSpPr txBox="1"/>
          <p:nvPr/>
        </p:nvSpPr>
        <p:spPr>
          <a:xfrm>
            <a:off x="8393193" y="3003482"/>
            <a:ext cx="3546634" cy="646331"/>
          </a:xfrm>
          <a:prstGeom prst="rect">
            <a:avLst/>
          </a:prstGeom>
          <a:noFill/>
        </p:spPr>
        <p:txBody>
          <a:bodyPr wrap="square" rtlCol="0">
            <a:spAutoFit/>
          </a:bodyPr>
          <a:lstStyle/>
          <a:p>
            <a:r>
              <a:rPr lang="en-US" dirty="0">
                <a:solidFill>
                  <a:srgbClr val="4C3282"/>
                </a:solidFill>
              </a:rPr>
              <a:t>trees of </a:t>
            </a:r>
            <a:r>
              <a:rPr lang="en-US" dirty="0">
                <a:solidFill>
                  <a:schemeClr val="accent3">
                    <a:lumMod val="75000"/>
                  </a:schemeClr>
                </a:solidFill>
              </a:rPr>
              <a:t>values</a:t>
            </a:r>
            <a:r>
              <a:rPr lang="en-US" dirty="0">
                <a:solidFill>
                  <a:srgbClr val="4C3282"/>
                </a:solidFill>
              </a:rPr>
              <a:t> with </a:t>
            </a:r>
            <a:r>
              <a:rPr lang="en-US" dirty="0">
                <a:solidFill>
                  <a:schemeClr val="accent2"/>
                </a:solidFill>
              </a:rPr>
              <a:t>representative ID </a:t>
            </a:r>
            <a:r>
              <a:rPr lang="en-US" dirty="0">
                <a:solidFill>
                  <a:schemeClr val="accent1"/>
                </a:solidFill>
              </a:rPr>
              <a:t>at each root</a:t>
            </a:r>
          </a:p>
        </p:txBody>
      </p:sp>
      <p:cxnSp>
        <p:nvCxnSpPr>
          <p:cNvPr id="80" name="Elbow Connector 79">
            <a:extLst>
              <a:ext uri="{FF2B5EF4-FFF2-40B4-BE49-F238E27FC236}">
                <a16:creationId xmlns:a16="http://schemas.microsoft.com/office/drawing/2014/main" id="{4E5700F6-0750-D949-8876-87A795F3C5D5}"/>
              </a:ext>
            </a:extLst>
          </p:cNvPr>
          <p:cNvCxnSpPr>
            <a:stCxn id="8" idx="1"/>
            <a:endCxn id="9" idx="0"/>
          </p:cNvCxnSpPr>
          <p:nvPr/>
        </p:nvCxnSpPr>
        <p:spPr>
          <a:xfrm rot="10800000" flipV="1">
            <a:off x="2128928" y="1663630"/>
            <a:ext cx="2835654" cy="842081"/>
          </a:xfrm>
          <a:prstGeom prst="bentConnector2">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a:extLst>
              <a:ext uri="{FF2B5EF4-FFF2-40B4-BE49-F238E27FC236}">
                <a16:creationId xmlns:a16="http://schemas.microsoft.com/office/drawing/2014/main" id="{FF707DA3-212C-1045-AB3A-FFA976608896}"/>
              </a:ext>
            </a:extLst>
          </p:cNvPr>
          <p:cNvCxnSpPr>
            <a:cxnSpLocks/>
            <a:stCxn id="8" idx="3"/>
            <a:endCxn id="10" idx="0"/>
          </p:cNvCxnSpPr>
          <p:nvPr/>
        </p:nvCxnSpPr>
        <p:spPr>
          <a:xfrm>
            <a:off x="7735978" y="1663631"/>
            <a:ext cx="2468896" cy="842081"/>
          </a:xfrm>
          <a:prstGeom prst="bentConnector2">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6" name="Table 85">
                <a:extLst>
                  <a:ext uri="{FF2B5EF4-FFF2-40B4-BE49-F238E27FC236}">
                    <a16:creationId xmlns:a16="http://schemas.microsoft.com/office/drawing/2014/main" id="{1D85B51B-3B7C-D340-A56A-40C0A0B5284B}"/>
                  </a:ext>
                </a:extLst>
              </p:cNvPr>
              <p:cNvGraphicFramePr>
                <a:graphicFrameLocks noGrp="1"/>
              </p:cNvGraphicFramePr>
              <p:nvPr>
                <p:extLst>
                  <p:ext uri="{D42A27DB-BD31-4B8C-83A1-F6EECF244321}">
                    <p14:modId xmlns:p14="http://schemas.microsoft.com/office/powerpoint/2010/main" val="2117620322"/>
                  </p:ext>
                </p:extLst>
              </p:nvPr>
            </p:nvGraphicFramePr>
            <p:xfrm>
              <a:off x="4015331" y="5281473"/>
              <a:ext cx="4399906" cy="1444860"/>
            </p:xfrm>
            <a:graphic>
              <a:graphicData uri="http://schemas.openxmlformats.org/drawingml/2006/table">
                <a:tbl>
                  <a:tblPr firstRow="1" bandRow="1">
                    <a:tableStyleId>{5C22544A-7EE6-4342-B048-85BDC9FD1C3A}</a:tableStyleId>
                  </a:tblPr>
                  <a:tblGrid>
                    <a:gridCol w="1383833">
                      <a:extLst>
                        <a:ext uri="{9D8B030D-6E8A-4147-A177-3AD203B41FA5}">
                          <a16:colId xmlns:a16="http://schemas.microsoft.com/office/drawing/2014/main" val="3828787023"/>
                        </a:ext>
                      </a:extLst>
                    </a:gridCol>
                    <a:gridCol w="1033777">
                      <a:extLst>
                        <a:ext uri="{9D8B030D-6E8A-4147-A177-3AD203B41FA5}">
                          <a16:colId xmlns:a16="http://schemas.microsoft.com/office/drawing/2014/main" val="482958947"/>
                        </a:ext>
                      </a:extLst>
                    </a:gridCol>
                    <a:gridCol w="991148">
                      <a:extLst>
                        <a:ext uri="{9D8B030D-6E8A-4147-A177-3AD203B41FA5}">
                          <a16:colId xmlns:a16="http://schemas.microsoft.com/office/drawing/2014/main" val="3838617935"/>
                        </a:ext>
                      </a:extLst>
                    </a:gridCol>
                    <a:gridCol w="991148">
                      <a:extLst>
                        <a:ext uri="{9D8B030D-6E8A-4147-A177-3AD203B41FA5}">
                          <a16:colId xmlns:a16="http://schemas.microsoft.com/office/drawing/2014/main" val="1443450752"/>
                        </a:ext>
                      </a:extLst>
                    </a:gridCol>
                  </a:tblGrid>
                  <a:tr h="361215">
                    <a:tc>
                      <a:txBody>
                        <a:bodyPr/>
                        <a:lstStyle/>
                        <a:p>
                          <a:endParaRPr lang="en-US" sz="1400" dirty="0"/>
                        </a:p>
                      </a:txBody>
                      <a:tcPr/>
                    </a:tc>
                    <a:tc>
                      <a:txBody>
                        <a:bodyPr/>
                        <a:lstStyle/>
                        <a:p>
                          <a:pPr algn="ctr"/>
                          <a:r>
                            <a:rPr lang="en-US" sz="1200" dirty="0"/>
                            <a:t>(Baseline)</a:t>
                          </a:r>
                        </a:p>
                      </a:txBody>
                      <a:tcPr anchor="ctr"/>
                    </a:tc>
                    <a:tc>
                      <a:txBody>
                        <a:bodyPr/>
                        <a:lstStyle/>
                        <a:p>
                          <a:pPr algn="ctr"/>
                          <a:r>
                            <a:rPr lang="en-US" sz="1200" dirty="0" err="1"/>
                            <a:t>QuickFind</a:t>
                          </a:r>
                          <a:endParaRPr lang="en-US" sz="1200" dirty="0"/>
                        </a:p>
                      </a:txBody>
                      <a:tcPr anchor="ctr"/>
                    </a:tc>
                    <a:tc>
                      <a:txBody>
                        <a:bodyPr/>
                        <a:lstStyle/>
                        <a:p>
                          <a:pPr algn="ctr"/>
                          <a:r>
                            <a:rPr lang="en-US" sz="1200" dirty="0" err="1"/>
                            <a:t>QuickUnion</a:t>
                          </a:r>
                          <a:endParaRPr lang="en-US" sz="1200" dirty="0"/>
                        </a:p>
                      </a:txBody>
                      <a:tcPr anchor="ctr"/>
                    </a:tc>
                    <a:extLst>
                      <a:ext uri="{0D108BD9-81ED-4DB2-BD59-A6C34878D82A}">
                        <a16:rowId xmlns:a16="http://schemas.microsoft.com/office/drawing/2014/main" val="1029827373"/>
                      </a:ext>
                    </a:extLst>
                  </a:tr>
                  <a:tr h="361215">
                    <a:tc>
                      <a:txBody>
                        <a:bodyPr/>
                        <a:lstStyle/>
                        <a:p>
                          <a:r>
                            <a:rPr lang="en-US" sz="1200" dirty="0" err="1">
                              <a:latin typeface="Consolas" panose="020B0609020204030204" pitchFamily="49" charset="0"/>
                              <a:cs typeface="Consolas" panose="020B0609020204030204" pitchFamily="49" charset="0"/>
                            </a:rPr>
                            <a:t>makeSet</a:t>
                          </a:r>
                          <a:r>
                            <a:rPr lang="en-US" sz="1200" dirty="0">
                              <a:latin typeface="Consolas" panose="020B0609020204030204" pitchFamily="49" charset="0"/>
                              <a:cs typeface="Consolas" panose="020B0609020204030204" pitchFamily="49" charset="0"/>
                            </a:rPr>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(1)</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(1)</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(1)</m:t>
                                </m:r>
                              </m:oMath>
                            </m:oMathPara>
                          </a14:m>
                          <a:endParaRPr lang="en-US" sz="1400" dirty="0"/>
                        </a:p>
                      </a:txBody>
                      <a:tcPr/>
                    </a:tc>
                    <a:extLst>
                      <a:ext uri="{0D108BD9-81ED-4DB2-BD59-A6C34878D82A}">
                        <a16:rowId xmlns:a16="http://schemas.microsoft.com/office/drawing/2014/main" val="1941480907"/>
                      </a:ext>
                    </a:extLst>
                  </a:tr>
                  <a:tr h="361215">
                    <a:tc>
                      <a:txBody>
                        <a:bodyPr/>
                        <a:lstStyle/>
                        <a:p>
                          <a:r>
                            <a:rPr lang="en-US" sz="1200" dirty="0">
                              <a:latin typeface="Consolas" panose="020B0609020204030204" pitchFamily="49" charset="0"/>
                              <a:cs typeface="Consolas" panose="020B0609020204030204" pitchFamily="49" charset="0"/>
                            </a:rPr>
                            <a:t>find(value)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m:t>
                                </m:r>
                                <m:r>
                                  <a:rPr lang="en-US" sz="1400" b="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m:t>
                                </m:r>
                                <m:r>
                                  <a:rPr lang="en-US" sz="1400" b="0" i="1" dirty="0" smtClean="0">
                                    <a:latin typeface="Cambria Math" panose="02040503050406030204" pitchFamily="18" charset="0"/>
                                  </a:rPr>
                                  <m:t>1</m:t>
                                </m:r>
                                <m:r>
                                  <a:rPr lang="en-US" sz="1400" i="1" dirty="0"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m:t>
                                </m:r>
                                <m:r>
                                  <a:rPr lang="en-US" sz="1400" b="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a:tc>
                    <a:extLst>
                      <a:ext uri="{0D108BD9-81ED-4DB2-BD59-A6C34878D82A}">
                        <a16:rowId xmlns:a16="http://schemas.microsoft.com/office/drawing/2014/main" val="251894081"/>
                      </a:ext>
                    </a:extLst>
                  </a:tr>
                  <a:tr h="361215">
                    <a:tc>
                      <a:txBody>
                        <a:bodyPr/>
                        <a:lstStyle/>
                        <a:p>
                          <a:r>
                            <a:rPr lang="en-US" sz="1200" dirty="0">
                              <a:latin typeface="Consolas" panose="020B0609020204030204" pitchFamily="49" charset="0"/>
                              <a:cs typeface="Consolas" panose="020B0609020204030204" pitchFamily="49" charset="0"/>
                            </a:rPr>
                            <a:t>union(x, 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m:t>
                                </m:r>
                                <m:r>
                                  <a:rPr lang="en-US" sz="1400" i="1" dirty="0" smtClean="0">
                                    <a:latin typeface="Cambria Math" panose="02040503050406030204" pitchFamily="18" charset="0"/>
                                  </a:rPr>
                                  <m:t>𝑛</m:t>
                                </m:r>
                                <m:r>
                                  <a:rPr lang="en-US" sz="1400" i="1" dirty="0" smtClean="0">
                                    <a:latin typeface="Cambria Math" panose="02040503050406030204" pitchFamily="18" charset="0"/>
                                  </a:rPr>
                                  <m:t>)</m:t>
                                </m:r>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400" b="0" i="0" dirty="0" smtClean="0">
                                    <a:latin typeface="Cambria Math" panose="02040503050406030204" pitchFamily="18" charset="0"/>
                                  </a:rPr>
                                  <m:t>Θ</m:t>
                                </m:r>
                                <m:r>
                                  <a:rPr lang="en-US" sz="1400" i="1" dirty="0" smtClean="0">
                                    <a:latin typeface="Cambria Math" panose="02040503050406030204" pitchFamily="18" charset="0"/>
                                  </a:rPr>
                                  <m:t>(</m:t>
                                </m:r>
                                <m:r>
                                  <a:rPr lang="en-US" sz="1400" b="0" i="1" dirty="0" smtClean="0">
                                    <a:latin typeface="Cambria Math" panose="02040503050406030204" pitchFamily="18" charset="0"/>
                                  </a:rPr>
                                  <m:t>1</m:t>
                                </m:r>
                                <m:r>
                                  <a:rPr lang="en-US" sz="1400" i="1" dirty="0" smtClean="0">
                                    <a:latin typeface="Cambria Math" panose="02040503050406030204" pitchFamily="18" charset="0"/>
                                  </a:rPr>
                                  <m:t>)</m:t>
                                </m:r>
                              </m:oMath>
                            </m:oMathPara>
                          </a14:m>
                          <a:endParaRPr lang="en-US" sz="1400" dirty="0"/>
                        </a:p>
                      </a:txBody>
                      <a:tcPr/>
                    </a:tc>
                    <a:extLst>
                      <a:ext uri="{0D108BD9-81ED-4DB2-BD59-A6C34878D82A}">
                        <a16:rowId xmlns:a16="http://schemas.microsoft.com/office/drawing/2014/main" val="4233027611"/>
                      </a:ext>
                    </a:extLst>
                  </a:tr>
                </a:tbl>
              </a:graphicData>
            </a:graphic>
          </p:graphicFrame>
        </mc:Choice>
        <mc:Fallback xmlns="">
          <p:graphicFrame>
            <p:nvGraphicFramePr>
              <p:cNvPr id="86" name="Table 85">
                <a:extLst>
                  <a:ext uri="{FF2B5EF4-FFF2-40B4-BE49-F238E27FC236}">
                    <a16:creationId xmlns:a16="http://schemas.microsoft.com/office/drawing/2014/main" id="{1D85B51B-3B7C-D340-A56A-40C0A0B5284B}"/>
                  </a:ext>
                </a:extLst>
              </p:cNvPr>
              <p:cNvGraphicFramePr>
                <a:graphicFrameLocks noGrp="1"/>
              </p:cNvGraphicFramePr>
              <p:nvPr>
                <p:extLst>
                  <p:ext uri="{D42A27DB-BD31-4B8C-83A1-F6EECF244321}">
                    <p14:modId xmlns:p14="http://schemas.microsoft.com/office/powerpoint/2010/main" val="2117620322"/>
                  </p:ext>
                </p:extLst>
              </p:nvPr>
            </p:nvGraphicFramePr>
            <p:xfrm>
              <a:off x="4015331" y="5281473"/>
              <a:ext cx="4399906" cy="1444860"/>
            </p:xfrm>
            <a:graphic>
              <a:graphicData uri="http://schemas.openxmlformats.org/drawingml/2006/table">
                <a:tbl>
                  <a:tblPr firstRow="1" bandRow="1">
                    <a:tableStyleId>{5C22544A-7EE6-4342-B048-85BDC9FD1C3A}</a:tableStyleId>
                  </a:tblPr>
                  <a:tblGrid>
                    <a:gridCol w="1383833">
                      <a:extLst>
                        <a:ext uri="{9D8B030D-6E8A-4147-A177-3AD203B41FA5}">
                          <a16:colId xmlns:a16="http://schemas.microsoft.com/office/drawing/2014/main" val="3828787023"/>
                        </a:ext>
                      </a:extLst>
                    </a:gridCol>
                    <a:gridCol w="1033777">
                      <a:extLst>
                        <a:ext uri="{9D8B030D-6E8A-4147-A177-3AD203B41FA5}">
                          <a16:colId xmlns:a16="http://schemas.microsoft.com/office/drawing/2014/main" val="482958947"/>
                        </a:ext>
                      </a:extLst>
                    </a:gridCol>
                    <a:gridCol w="991148">
                      <a:extLst>
                        <a:ext uri="{9D8B030D-6E8A-4147-A177-3AD203B41FA5}">
                          <a16:colId xmlns:a16="http://schemas.microsoft.com/office/drawing/2014/main" val="3838617935"/>
                        </a:ext>
                      </a:extLst>
                    </a:gridCol>
                    <a:gridCol w="991148">
                      <a:extLst>
                        <a:ext uri="{9D8B030D-6E8A-4147-A177-3AD203B41FA5}">
                          <a16:colId xmlns:a16="http://schemas.microsoft.com/office/drawing/2014/main" val="1443450752"/>
                        </a:ext>
                      </a:extLst>
                    </a:gridCol>
                  </a:tblGrid>
                  <a:tr h="361215">
                    <a:tc>
                      <a:txBody>
                        <a:bodyPr/>
                        <a:lstStyle/>
                        <a:p>
                          <a:endParaRPr lang="en-US" sz="1400" dirty="0"/>
                        </a:p>
                      </a:txBody>
                      <a:tcPr/>
                    </a:tc>
                    <a:tc>
                      <a:txBody>
                        <a:bodyPr/>
                        <a:lstStyle/>
                        <a:p>
                          <a:pPr algn="ctr"/>
                          <a:r>
                            <a:rPr lang="en-US" sz="1200" dirty="0"/>
                            <a:t>(Baseline)</a:t>
                          </a:r>
                        </a:p>
                      </a:txBody>
                      <a:tcPr anchor="ctr"/>
                    </a:tc>
                    <a:tc>
                      <a:txBody>
                        <a:bodyPr/>
                        <a:lstStyle/>
                        <a:p>
                          <a:pPr algn="ctr"/>
                          <a:r>
                            <a:rPr lang="en-US" sz="1200" dirty="0" err="1"/>
                            <a:t>QuickFind</a:t>
                          </a:r>
                          <a:endParaRPr lang="en-US" sz="1200" dirty="0"/>
                        </a:p>
                      </a:txBody>
                      <a:tcPr anchor="ctr"/>
                    </a:tc>
                    <a:tc>
                      <a:txBody>
                        <a:bodyPr/>
                        <a:lstStyle/>
                        <a:p>
                          <a:pPr algn="ctr"/>
                          <a:r>
                            <a:rPr lang="en-US" sz="1200" dirty="0" err="1"/>
                            <a:t>QuickUnion</a:t>
                          </a:r>
                          <a:endParaRPr lang="en-US" sz="1200" dirty="0"/>
                        </a:p>
                      </a:txBody>
                      <a:tcPr anchor="ctr"/>
                    </a:tc>
                    <a:extLst>
                      <a:ext uri="{0D108BD9-81ED-4DB2-BD59-A6C34878D82A}">
                        <a16:rowId xmlns:a16="http://schemas.microsoft.com/office/drawing/2014/main" val="1029827373"/>
                      </a:ext>
                    </a:extLst>
                  </a:tr>
                  <a:tr h="361215">
                    <a:tc>
                      <a:txBody>
                        <a:bodyPr/>
                        <a:lstStyle/>
                        <a:p>
                          <a:r>
                            <a:rPr lang="en-US" sz="1200" dirty="0" err="1">
                              <a:latin typeface="Consolas" panose="020B0609020204030204" pitchFamily="49" charset="0"/>
                              <a:cs typeface="Consolas" panose="020B0609020204030204" pitchFamily="49" charset="0"/>
                            </a:rPr>
                            <a:t>makeSet</a:t>
                          </a:r>
                          <a:r>
                            <a:rPr lang="en-US" sz="1200" dirty="0">
                              <a:latin typeface="Consolas" panose="020B0609020204030204" pitchFamily="49" charset="0"/>
                              <a:cs typeface="Consolas" panose="020B0609020204030204" pitchFamily="49" charset="0"/>
                            </a:rPr>
                            <a:t>(value)</a:t>
                          </a:r>
                        </a:p>
                      </a:txBody>
                      <a:tcPr/>
                    </a:tc>
                    <a:tc>
                      <a:txBody>
                        <a:bodyPr/>
                        <a:lstStyle/>
                        <a:p>
                          <a:endParaRPr lang="en-US"/>
                        </a:p>
                      </a:txBody>
                      <a:tcPr>
                        <a:blipFill>
                          <a:blip r:embed="rId3"/>
                          <a:stretch>
                            <a:fillRect l="-134146" t="-100000" r="-191463" b="-196552"/>
                          </a:stretch>
                        </a:blipFill>
                      </a:tcPr>
                    </a:tc>
                    <a:tc>
                      <a:txBody>
                        <a:bodyPr/>
                        <a:lstStyle/>
                        <a:p>
                          <a:endParaRPr lang="en-US"/>
                        </a:p>
                      </a:txBody>
                      <a:tcPr>
                        <a:blipFill>
                          <a:blip r:embed="rId3"/>
                          <a:stretch>
                            <a:fillRect l="-246154" t="-100000" r="-101282" b="-196552"/>
                          </a:stretch>
                        </a:blipFill>
                      </a:tcPr>
                    </a:tc>
                    <a:tc>
                      <a:txBody>
                        <a:bodyPr/>
                        <a:lstStyle/>
                        <a:p>
                          <a:endParaRPr lang="en-US"/>
                        </a:p>
                      </a:txBody>
                      <a:tcPr>
                        <a:blipFill>
                          <a:blip r:embed="rId3"/>
                          <a:stretch>
                            <a:fillRect l="-346154" t="-100000" r="-1282" b="-196552"/>
                          </a:stretch>
                        </a:blipFill>
                      </a:tcPr>
                    </a:tc>
                    <a:extLst>
                      <a:ext uri="{0D108BD9-81ED-4DB2-BD59-A6C34878D82A}">
                        <a16:rowId xmlns:a16="http://schemas.microsoft.com/office/drawing/2014/main" val="1941480907"/>
                      </a:ext>
                    </a:extLst>
                  </a:tr>
                  <a:tr h="361215">
                    <a:tc>
                      <a:txBody>
                        <a:bodyPr/>
                        <a:lstStyle/>
                        <a:p>
                          <a:r>
                            <a:rPr lang="en-US" sz="1200" dirty="0">
                              <a:latin typeface="Consolas" panose="020B0609020204030204" pitchFamily="49" charset="0"/>
                              <a:cs typeface="Consolas" panose="020B0609020204030204" pitchFamily="49" charset="0"/>
                            </a:rPr>
                            <a:t>find(value)</a:t>
                          </a:r>
                        </a:p>
                      </a:txBody>
                      <a:tcPr/>
                    </a:tc>
                    <a:tc>
                      <a:txBody>
                        <a:bodyPr/>
                        <a:lstStyle/>
                        <a:p>
                          <a:endParaRPr lang="en-US"/>
                        </a:p>
                      </a:txBody>
                      <a:tcPr>
                        <a:blipFill>
                          <a:blip r:embed="rId3"/>
                          <a:stretch>
                            <a:fillRect l="-134146" t="-207143" r="-191463" b="-103571"/>
                          </a:stretch>
                        </a:blipFill>
                      </a:tcPr>
                    </a:tc>
                    <a:tc>
                      <a:txBody>
                        <a:bodyPr/>
                        <a:lstStyle/>
                        <a:p>
                          <a:endParaRPr lang="en-US"/>
                        </a:p>
                      </a:txBody>
                      <a:tcPr>
                        <a:blipFill>
                          <a:blip r:embed="rId3"/>
                          <a:stretch>
                            <a:fillRect l="-246154" t="-207143" r="-101282" b="-103571"/>
                          </a:stretch>
                        </a:blipFill>
                      </a:tcPr>
                    </a:tc>
                    <a:tc>
                      <a:txBody>
                        <a:bodyPr/>
                        <a:lstStyle/>
                        <a:p>
                          <a:endParaRPr lang="en-US"/>
                        </a:p>
                      </a:txBody>
                      <a:tcPr>
                        <a:blipFill>
                          <a:blip r:embed="rId3"/>
                          <a:stretch>
                            <a:fillRect l="-346154" t="-207143" r="-1282" b="-103571"/>
                          </a:stretch>
                        </a:blipFill>
                      </a:tcPr>
                    </a:tc>
                    <a:extLst>
                      <a:ext uri="{0D108BD9-81ED-4DB2-BD59-A6C34878D82A}">
                        <a16:rowId xmlns:a16="http://schemas.microsoft.com/office/drawing/2014/main" val="251894081"/>
                      </a:ext>
                    </a:extLst>
                  </a:tr>
                  <a:tr h="361215">
                    <a:tc>
                      <a:txBody>
                        <a:bodyPr/>
                        <a:lstStyle/>
                        <a:p>
                          <a:r>
                            <a:rPr lang="en-US" sz="1200" dirty="0">
                              <a:latin typeface="Consolas" panose="020B0609020204030204" pitchFamily="49" charset="0"/>
                              <a:cs typeface="Consolas" panose="020B0609020204030204" pitchFamily="49" charset="0"/>
                            </a:rPr>
                            <a:t>union(x, y)</a:t>
                          </a:r>
                        </a:p>
                      </a:txBody>
                      <a:tcPr/>
                    </a:tc>
                    <a:tc>
                      <a:txBody>
                        <a:bodyPr/>
                        <a:lstStyle/>
                        <a:p>
                          <a:endParaRPr lang="en-US"/>
                        </a:p>
                      </a:txBody>
                      <a:tcPr>
                        <a:blipFill>
                          <a:blip r:embed="rId3"/>
                          <a:stretch>
                            <a:fillRect l="-134146" t="-296552" r="-191463"/>
                          </a:stretch>
                        </a:blipFill>
                      </a:tcPr>
                    </a:tc>
                    <a:tc>
                      <a:txBody>
                        <a:bodyPr/>
                        <a:lstStyle/>
                        <a:p>
                          <a:endParaRPr lang="en-US"/>
                        </a:p>
                      </a:txBody>
                      <a:tcPr>
                        <a:blipFill>
                          <a:blip r:embed="rId3"/>
                          <a:stretch>
                            <a:fillRect l="-246154" t="-296552" r="-101282"/>
                          </a:stretch>
                        </a:blipFill>
                      </a:tcPr>
                    </a:tc>
                    <a:tc>
                      <a:txBody>
                        <a:bodyPr/>
                        <a:lstStyle/>
                        <a:p>
                          <a:endParaRPr lang="en-US"/>
                        </a:p>
                      </a:txBody>
                      <a:tcPr>
                        <a:blipFill>
                          <a:blip r:embed="rId3"/>
                          <a:stretch>
                            <a:fillRect l="-346154" t="-296552" r="-1282"/>
                          </a:stretch>
                        </a:blipFill>
                      </a:tcPr>
                    </a:tc>
                    <a:extLst>
                      <a:ext uri="{0D108BD9-81ED-4DB2-BD59-A6C34878D82A}">
                        <a16:rowId xmlns:a16="http://schemas.microsoft.com/office/drawing/2014/main" val="4233027611"/>
                      </a:ext>
                    </a:extLst>
                  </a:tr>
                </a:tbl>
              </a:graphicData>
            </a:graphic>
          </p:graphicFrame>
        </mc:Fallback>
      </mc:AlternateContent>
      <p:sp>
        <p:nvSpPr>
          <p:cNvPr id="87" name="TextBox 86">
            <a:extLst>
              <a:ext uri="{FF2B5EF4-FFF2-40B4-BE49-F238E27FC236}">
                <a16:creationId xmlns:a16="http://schemas.microsoft.com/office/drawing/2014/main" id="{71AAFAB8-0D67-B148-BC43-AA901E72B86C}"/>
              </a:ext>
            </a:extLst>
          </p:cNvPr>
          <p:cNvSpPr txBox="1"/>
          <p:nvPr/>
        </p:nvSpPr>
        <p:spPr>
          <a:xfrm>
            <a:off x="4285147" y="3840897"/>
            <a:ext cx="3546635" cy="1200329"/>
          </a:xfrm>
          <a:prstGeom prst="rect">
            <a:avLst/>
          </a:prstGeom>
          <a:noFill/>
        </p:spPr>
        <p:txBody>
          <a:bodyPr wrap="square" rtlCol="0">
            <a:spAutoFit/>
          </a:bodyPr>
          <a:lstStyle/>
          <a:p>
            <a:r>
              <a:rPr lang="en-US" dirty="0"/>
              <a:t>Could also use one element from each set (e.g. the root) as its </a:t>
            </a:r>
            <a:r>
              <a:rPr lang="en-US" dirty="0">
                <a:solidFill>
                  <a:schemeClr val="accent2"/>
                </a:solidFill>
              </a:rPr>
              <a:t>representative</a:t>
            </a:r>
            <a:r>
              <a:rPr lang="en-US" dirty="0"/>
              <a:t>: only uniqueness matters</a:t>
            </a:r>
          </a:p>
        </p:txBody>
      </p:sp>
    </p:spTree>
    <p:extLst>
      <p:ext uri="{BB962C8B-B14F-4D97-AF65-F5344CB8AC3E}">
        <p14:creationId xmlns:p14="http://schemas.microsoft.com/office/powerpoint/2010/main" val="298144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36C-628B-6E46-88EC-5D34ECF66E53}"/>
              </a:ext>
            </a:extLst>
          </p:cNvPr>
          <p:cNvSpPr>
            <a:spLocks noGrp="1"/>
          </p:cNvSpPr>
          <p:nvPr>
            <p:ph type="title"/>
          </p:nvPr>
        </p:nvSpPr>
        <p:spPr>
          <a:xfrm>
            <a:off x="318671" y="455232"/>
            <a:ext cx="10515600" cy="762635"/>
          </a:xfrm>
        </p:spPr>
        <p:txBody>
          <a:bodyPr/>
          <a:lstStyle/>
          <a:p>
            <a:r>
              <a:rPr lang="en-US" sz="3600" i="1" dirty="0">
                <a:solidFill>
                  <a:schemeClr val="accent4"/>
                </a:solidFill>
              </a:rPr>
              <a:t>Review</a:t>
            </a:r>
            <a:r>
              <a:rPr lang="en-US" dirty="0"/>
              <a:t> </a:t>
            </a:r>
            <a:r>
              <a:rPr lang="en-US" dirty="0" err="1"/>
              <a:t>QuickUnion</a:t>
            </a:r>
            <a:r>
              <a:rPr lang="en-US" dirty="0"/>
              <a:t>: Why Use Both Roots?</a:t>
            </a:r>
          </a:p>
        </p:txBody>
      </p:sp>
      <p:sp>
        <p:nvSpPr>
          <p:cNvPr id="3" name="Content Placeholder 2">
            <a:extLst>
              <a:ext uri="{FF2B5EF4-FFF2-40B4-BE49-F238E27FC236}">
                <a16:creationId xmlns:a16="http://schemas.microsoft.com/office/drawing/2014/main" id="{A2172014-393D-E844-A9EF-01B3D0C86AFF}"/>
              </a:ext>
            </a:extLst>
          </p:cNvPr>
          <p:cNvSpPr>
            <a:spLocks noGrp="1"/>
          </p:cNvSpPr>
          <p:nvPr>
            <p:ph idx="1"/>
          </p:nvPr>
        </p:nvSpPr>
        <p:spPr>
          <a:xfrm>
            <a:off x="853470" y="1285504"/>
            <a:ext cx="8278828" cy="816051"/>
          </a:xfrm>
        </p:spPr>
        <p:txBody>
          <a:bodyPr>
            <a:normAutofit/>
          </a:bodyPr>
          <a:lstStyle/>
          <a:p>
            <a:pPr marL="0" indent="0">
              <a:buNone/>
            </a:pPr>
            <a:r>
              <a:rPr lang="en-US" sz="2400" dirty="0"/>
              <a:t>Example: result of </a:t>
            </a:r>
            <a:r>
              <a:rPr lang="en-US" sz="2400" dirty="0">
                <a:latin typeface="Consolas" panose="020B0609020204030204" pitchFamily="49" charset="0"/>
                <a:cs typeface="Consolas" panose="020B0609020204030204" pitchFamily="49" charset="0"/>
              </a:rPr>
              <a:t>union(Ken, Santino)</a:t>
            </a:r>
            <a:r>
              <a:rPr lang="en-US" sz="2400" dirty="0">
                <a:cs typeface="Consolas" panose="020B0609020204030204" pitchFamily="49" charset="0"/>
              </a:rPr>
              <a:t> on these Disjoint Sets given three possible implementations:</a:t>
            </a:r>
            <a:endParaRPr lang="en-US" dirty="0">
              <a:cs typeface="Consolas" panose="020B0609020204030204" pitchFamily="49" charset="0"/>
            </a:endParaRPr>
          </a:p>
        </p:txBody>
      </p:sp>
      <p:sp>
        <p:nvSpPr>
          <p:cNvPr id="4" name="Content Placeholder 2">
            <a:extLst>
              <a:ext uri="{FF2B5EF4-FFF2-40B4-BE49-F238E27FC236}">
                <a16:creationId xmlns:a16="http://schemas.microsoft.com/office/drawing/2014/main" id="{73B325E1-39EE-874C-A967-5C9FBEC20C7D}"/>
              </a:ext>
            </a:extLst>
          </p:cNvPr>
          <p:cNvSpPr txBox="1">
            <a:spLocks/>
          </p:cNvSpPr>
          <p:nvPr/>
        </p:nvSpPr>
        <p:spPr bwMode="auto">
          <a:xfrm>
            <a:off x="629398" y="2523531"/>
            <a:ext cx="3131293" cy="1141379"/>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400" b="1" dirty="0">
                <a:latin typeface="Consolas" panose="020B0609020204030204" pitchFamily="49" charset="0"/>
                <a:cs typeface="Consolas" panose="020B0609020204030204" pitchFamily="49" charset="0"/>
              </a:rPr>
              <a:t>union</a:t>
            </a:r>
            <a:r>
              <a:rPr lang="en-US" sz="1400" dirty="0">
                <a:latin typeface="Consolas" panose="020B0609020204030204" pitchFamily="49" charset="0"/>
                <a:cs typeface="Consolas" panose="020B0609020204030204" pitchFamily="49" charset="0"/>
              </a:rPr>
              <a:t>(A, B):</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rootA</a:t>
            </a:r>
            <a:r>
              <a:rPr lang="en-US" sz="1400" dirty="0">
                <a:latin typeface="Consolas" panose="020B0609020204030204" pitchFamily="49" charset="0"/>
                <a:cs typeface="Consolas" panose="020B0609020204030204" pitchFamily="49" charset="0"/>
              </a:rPr>
              <a:t> = </a:t>
            </a:r>
            <a:r>
              <a:rPr lang="en-US" sz="1400" b="1" dirty="0">
                <a:latin typeface="Consolas" panose="020B0609020204030204" pitchFamily="49" charset="0"/>
                <a:cs typeface="Consolas" panose="020B0609020204030204" pitchFamily="49" charset="0"/>
              </a:rPr>
              <a:t>find</a:t>
            </a:r>
            <a:r>
              <a:rPr lang="en-US" sz="1400" dirty="0">
                <a:latin typeface="Consolas" panose="020B0609020204030204" pitchFamily="49" charset="0"/>
                <a:cs typeface="Consolas" panose="020B0609020204030204" pitchFamily="49" charset="0"/>
              </a:rPr>
              <a:t>(A)</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rootB</a:t>
            </a:r>
            <a:r>
              <a:rPr lang="en-US" sz="1400" dirty="0">
                <a:latin typeface="Consolas" panose="020B0609020204030204" pitchFamily="49" charset="0"/>
                <a:cs typeface="Consolas" panose="020B0609020204030204" pitchFamily="49" charset="0"/>
              </a:rPr>
              <a:t> = </a:t>
            </a:r>
            <a:r>
              <a:rPr lang="en-US" sz="1400" b="1" dirty="0">
                <a:latin typeface="Consolas" panose="020B0609020204030204" pitchFamily="49" charset="0"/>
                <a:cs typeface="Consolas" panose="020B0609020204030204" pitchFamily="49" charset="0"/>
              </a:rPr>
              <a:t>find</a:t>
            </a:r>
            <a:r>
              <a:rPr lang="en-US" sz="1400" dirty="0">
                <a:latin typeface="Consolas" panose="020B0609020204030204" pitchFamily="49" charset="0"/>
                <a:cs typeface="Consolas" panose="020B0609020204030204" pitchFamily="49" charset="0"/>
              </a:rPr>
              <a:t>(B)</a:t>
            </a:r>
          </a:p>
          <a:p>
            <a:pPr marL="0" indent="0">
              <a:buNone/>
            </a:pPr>
            <a:r>
              <a:rPr lang="en-US" sz="1400" dirty="0">
                <a:latin typeface="Consolas" panose="020B0609020204030204" pitchFamily="49" charset="0"/>
                <a:cs typeface="Consolas" panose="020B0609020204030204" pitchFamily="49" charset="0"/>
              </a:rPr>
              <a:t>  set </a:t>
            </a:r>
            <a:r>
              <a:rPr lang="en-US" sz="1400" dirty="0" err="1">
                <a:latin typeface="Consolas" panose="020B0609020204030204" pitchFamily="49" charset="0"/>
                <a:cs typeface="Consolas" panose="020B0609020204030204" pitchFamily="49" charset="0"/>
              </a:rPr>
              <a:t>rootA</a:t>
            </a:r>
            <a:r>
              <a:rPr lang="en-US" sz="1400" dirty="0">
                <a:latin typeface="Consolas" panose="020B0609020204030204" pitchFamily="49" charset="0"/>
                <a:cs typeface="Consolas" panose="020B0609020204030204" pitchFamily="49" charset="0"/>
              </a:rPr>
              <a:t> to point to </a:t>
            </a:r>
            <a:r>
              <a:rPr lang="en-US" sz="1400" dirty="0" err="1">
                <a:latin typeface="Consolas" panose="020B0609020204030204" pitchFamily="49" charset="0"/>
                <a:cs typeface="Consolas" panose="020B0609020204030204" pitchFamily="49" charset="0"/>
              </a:rPr>
              <a:t>rootB</a:t>
            </a:r>
            <a:endParaRPr lang="en-US" sz="1400" dirty="0">
              <a:latin typeface="Consolas" panose="020B0609020204030204" pitchFamily="49" charset="0"/>
              <a:cs typeface="Consolas" panose="020B0609020204030204" pitchFamily="49" charset="0"/>
            </a:endParaRPr>
          </a:p>
        </p:txBody>
      </p:sp>
      <p:sp>
        <p:nvSpPr>
          <p:cNvPr id="5" name="Content Placeholder 2">
            <a:extLst>
              <a:ext uri="{FF2B5EF4-FFF2-40B4-BE49-F238E27FC236}">
                <a16:creationId xmlns:a16="http://schemas.microsoft.com/office/drawing/2014/main" id="{94C41742-0398-E14A-84FD-271B0563478C}"/>
              </a:ext>
            </a:extLst>
          </p:cNvPr>
          <p:cNvSpPr txBox="1">
            <a:spLocks/>
          </p:cNvSpPr>
          <p:nvPr/>
        </p:nvSpPr>
        <p:spPr bwMode="auto">
          <a:xfrm>
            <a:off x="4508782" y="2528563"/>
            <a:ext cx="3131293" cy="1141379"/>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400" b="1" dirty="0">
                <a:latin typeface="Consolas" panose="020B0609020204030204" pitchFamily="49" charset="0"/>
                <a:cs typeface="Consolas" panose="020B0609020204030204" pitchFamily="49" charset="0"/>
              </a:rPr>
              <a:t>union</a:t>
            </a:r>
            <a:r>
              <a:rPr lang="en-US" sz="1400" dirty="0">
                <a:latin typeface="Consolas" panose="020B0609020204030204" pitchFamily="49" charset="0"/>
                <a:cs typeface="Consolas" panose="020B0609020204030204" pitchFamily="49" charset="0"/>
              </a:rPr>
              <a:t>(A, B):</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rootB</a:t>
            </a:r>
            <a:r>
              <a:rPr lang="en-US" sz="1400" dirty="0">
                <a:latin typeface="Consolas" panose="020B0609020204030204" pitchFamily="49" charset="0"/>
                <a:cs typeface="Consolas" panose="020B0609020204030204" pitchFamily="49" charset="0"/>
              </a:rPr>
              <a:t> = </a:t>
            </a:r>
            <a:r>
              <a:rPr lang="en-US" sz="1400" b="1" dirty="0">
                <a:latin typeface="Consolas" panose="020B0609020204030204" pitchFamily="49" charset="0"/>
                <a:cs typeface="Consolas" panose="020B0609020204030204" pitchFamily="49" charset="0"/>
              </a:rPr>
              <a:t>find</a:t>
            </a:r>
            <a:r>
              <a:rPr lang="en-US" sz="1400" dirty="0">
                <a:latin typeface="Consolas" panose="020B0609020204030204" pitchFamily="49" charset="0"/>
                <a:cs typeface="Consolas" panose="020B0609020204030204" pitchFamily="49" charset="0"/>
              </a:rPr>
              <a:t>(B)</a:t>
            </a:r>
          </a:p>
          <a:p>
            <a:pPr marL="0" indent="0">
              <a:buNone/>
            </a:pPr>
            <a:r>
              <a:rPr lang="en-US" sz="1400" dirty="0">
                <a:latin typeface="Consolas" panose="020B0609020204030204" pitchFamily="49" charset="0"/>
                <a:cs typeface="Consolas" panose="020B0609020204030204" pitchFamily="49" charset="0"/>
              </a:rPr>
              <a:t>  set A to point to </a:t>
            </a:r>
            <a:r>
              <a:rPr lang="en-US" sz="1400" dirty="0" err="1">
                <a:latin typeface="Consolas" panose="020B0609020204030204" pitchFamily="49" charset="0"/>
                <a:cs typeface="Consolas" panose="020B0609020204030204" pitchFamily="49" charset="0"/>
              </a:rPr>
              <a:t>rootB</a:t>
            </a:r>
            <a:endParaRPr lang="en-US" sz="1400" dirty="0">
              <a:latin typeface="Consolas" panose="020B0609020204030204" pitchFamily="49" charset="0"/>
              <a:cs typeface="Consolas" panose="020B0609020204030204" pitchFamily="49" charset="0"/>
            </a:endParaRPr>
          </a:p>
        </p:txBody>
      </p:sp>
      <p:sp>
        <p:nvSpPr>
          <p:cNvPr id="6" name="Content Placeholder 2">
            <a:extLst>
              <a:ext uri="{FF2B5EF4-FFF2-40B4-BE49-F238E27FC236}">
                <a16:creationId xmlns:a16="http://schemas.microsoft.com/office/drawing/2014/main" id="{11DFA453-511A-AD49-845A-C0BFE04D395C}"/>
              </a:ext>
            </a:extLst>
          </p:cNvPr>
          <p:cNvSpPr txBox="1">
            <a:spLocks/>
          </p:cNvSpPr>
          <p:nvPr/>
        </p:nvSpPr>
        <p:spPr bwMode="auto">
          <a:xfrm>
            <a:off x="8380373" y="2528563"/>
            <a:ext cx="3131293" cy="1141379"/>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400" b="1" dirty="0">
                <a:latin typeface="Consolas" panose="020B0609020204030204" pitchFamily="49" charset="0"/>
                <a:cs typeface="Consolas" panose="020B0609020204030204" pitchFamily="49" charset="0"/>
              </a:rPr>
              <a:t>union</a:t>
            </a:r>
            <a:r>
              <a:rPr lang="en-US" sz="1400" dirty="0">
                <a:latin typeface="Consolas" panose="020B0609020204030204" pitchFamily="49" charset="0"/>
                <a:cs typeface="Consolas" panose="020B0609020204030204" pitchFamily="49" charset="0"/>
              </a:rPr>
              <a:t>(A, B):</a:t>
            </a:r>
          </a:p>
          <a:p>
            <a:pPr marL="0"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rootA</a:t>
            </a:r>
            <a:r>
              <a:rPr lang="en-US" sz="1400" dirty="0">
                <a:latin typeface="Consolas" panose="020B0609020204030204" pitchFamily="49" charset="0"/>
                <a:cs typeface="Consolas" panose="020B0609020204030204" pitchFamily="49" charset="0"/>
              </a:rPr>
              <a:t> = </a:t>
            </a:r>
            <a:r>
              <a:rPr lang="en-US" sz="1400" b="1" dirty="0">
                <a:latin typeface="Consolas" panose="020B0609020204030204" pitchFamily="49" charset="0"/>
                <a:cs typeface="Consolas" panose="020B0609020204030204" pitchFamily="49" charset="0"/>
              </a:rPr>
              <a:t>find</a:t>
            </a:r>
            <a:r>
              <a:rPr lang="en-US" sz="1400" dirty="0">
                <a:latin typeface="Consolas" panose="020B0609020204030204" pitchFamily="49" charset="0"/>
                <a:cs typeface="Consolas" panose="020B0609020204030204" pitchFamily="49" charset="0"/>
              </a:rPr>
              <a:t>(A)</a:t>
            </a:r>
          </a:p>
          <a:p>
            <a:pPr marL="0" indent="0">
              <a:buNone/>
            </a:pPr>
            <a:r>
              <a:rPr lang="en-US" sz="1400" dirty="0">
                <a:latin typeface="Consolas" panose="020B0609020204030204" pitchFamily="49" charset="0"/>
                <a:cs typeface="Consolas" panose="020B0609020204030204" pitchFamily="49" charset="0"/>
              </a:rPr>
              <a:t>  set </a:t>
            </a:r>
            <a:r>
              <a:rPr lang="en-US" sz="1400" dirty="0" err="1">
                <a:latin typeface="Consolas" panose="020B0609020204030204" pitchFamily="49" charset="0"/>
                <a:cs typeface="Consolas" panose="020B0609020204030204" pitchFamily="49" charset="0"/>
              </a:rPr>
              <a:t>rootA</a:t>
            </a:r>
            <a:r>
              <a:rPr lang="en-US" sz="1400" dirty="0">
                <a:latin typeface="Consolas" panose="020B0609020204030204" pitchFamily="49" charset="0"/>
                <a:cs typeface="Consolas" panose="020B0609020204030204" pitchFamily="49" charset="0"/>
              </a:rPr>
              <a:t> to point to B</a:t>
            </a:r>
          </a:p>
        </p:txBody>
      </p:sp>
      <p:grpSp>
        <p:nvGrpSpPr>
          <p:cNvPr id="7" name="Group 6">
            <a:extLst>
              <a:ext uri="{FF2B5EF4-FFF2-40B4-BE49-F238E27FC236}">
                <a16:creationId xmlns:a16="http://schemas.microsoft.com/office/drawing/2014/main" id="{A5F6FAA5-2212-0D44-9B5B-C984D4703021}"/>
              </a:ext>
            </a:extLst>
          </p:cNvPr>
          <p:cNvGrpSpPr/>
          <p:nvPr/>
        </p:nvGrpSpPr>
        <p:grpSpPr>
          <a:xfrm>
            <a:off x="752524" y="3776851"/>
            <a:ext cx="2765027" cy="1327171"/>
            <a:chOff x="7321365" y="4767254"/>
            <a:chExt cx="4129775" cy="1982229"/>
          </a:xfrm>
        </p:grpSpPr>
        <p:grpSp>
          <p:nvGrpSpPr>
            <p:cNvPr id="8" name="Group 7">
              <a:extLst>
                <a:ext uri="{FF2B5EF4-FFF2-40B4-BE49-F238E27FC236}">
                  <a16:creationId xmlns:a16="http://schemas.microsoft.com/office/drawing/2014/main" id="{E678CADF-010D-9849-974B-8DA7180355EB}"/>
                </a:ext>
              </a:extLst>
            </p:cNvPr>
            <p:cNvGrpSpPr/>
            <p:nvPr/>
          </p:nvGrpSpPr>
          <p:grpSpPr>
            <a:xfrm>
              <a:off x="8668554" y="4767254"/>
              <a:ext cx="1374117" cy="966589"/>
              <a:chOff x="5612392" y="2095307"/>
              <a:chExt cx="1030587" cy="724942"/>
            </a:xfrm>
          </p:grpSpPr>
          <p:sp>
            <p:nvSpPr>
              <p:cNvPr id="19" name="Google Shape;597;p43">
                <a:extLst>
                  <a:ext uri="{FF2B5EF4-FFF2-40B4-BE49-F238E27FC236}">
                    <a16:creationId xmlns:a16="http://schemas.microsoft.com/office/drawing/2014/main" id="{11A78BB0-758E-A946-88B3-E7F7A003E7F6}"/>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Aileen (1)</a:t>
                </a:r>
                <a:endParaRPr sz="1050" dirty="0">
                  <a:solidFill>
                    <a:schemeClr val="accent1"/>
                  </a:solidFill>
                  <a:latin typeface="Calibri" panose="020F0502020204030204" pitchFamily="34" charset="0"/>
                  <a:cs typeface="Calibri" panose="020F0502020204030204" pitchFamily="34" charset="0"/>
                  <a:sym typeface="Calibri"/>
                </a:endParaRPr>
              </a:p>
            </p:txBody>
          </p:sp>
          <p:cxnSp>
            <p:nvCxnSpPr>
              <p:cNvPr id="20" name="Google Shape;601;p43">
                <a:extLst>
                  <a:ext uri="{FF2B5EF4-FFF2-40B4-BE49-F238E27FC236}">
                    <a16:creationId xmlns:a16="http://schemas.microsoft.com/office/drawing/2014/main" id="{A3F2E08E-1A77-0A4A-90B4-9E1A9FFD34AE}"/>
                  </a:ext>
                </a:extLst>
              </p:cNvPr>
              <p:cNvCxnSpPr>
                <a:cxnSpLocks/>
                <a:stCxn id="21" idx="0"/>
                <a:endCxn id="19"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21" name="Google Shape;597;p43">
                <a:extLst>
                  <a:ext uri="{FF2B5EF4-FFF2-40B4-BE49-F238E27FC236}">
                    <a16:creationId xmlns:a16="http://schemas.microsoft.com/office/drawing/2014/main" id="{1DC399BD-9DCA-524D-8CFA-B1A968C1E0A9}"/>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cs typeface="Calibri" panose="020F0502020204030204" pitchFamily="34" charset="0"/>
                    <a:sym typeface="Calibri"/>
                  </a:rPr>
                  <a:t>Santino</a:t>
                </a:r>
                <a:endParaRPr sz="1000" dirty="0">
                  <a:solidFill>
                    <a:schemeClr val="accent1"/>
                  </a:solidFill>
                  <a:latin typeface="Calibri" panose="020F0502020204030204" pitchFamily="34" charset="0"/>
                  <a:cs typeface="Calibri" panose="020F0502020204030204" pitchFamily="34" charset="0"/>
                  <a:sym typeface="Calibri"/>
                </a:endParaRPr>
              </a:p>
            </p:txBody>
          </p:sp>
        </p:grpSp>
        <p:sp>
          <p:nvSpPr>
            <p:cNvPr id="9" name="Google Shape;597;p43">
              <a:extLst>
                <a:ext uri="{FF2B5EF4-FFF2-40B4-BE49-F238E27FC236}">
                  <a16:creationId xmlns:a16="http://schemas.microsoft.com/office/drawing/2014/main" id="{0FF44492-F9CF-844D-A03D-FDE490567EB3}"/>
                </a:ext>
              </a:extLst>
            </p:cNvPr>
            <p:cNvSpPr/>
            <p:nvPr/>
          </p:nvSpPr>
          <p:spPr>
            <a:xfrm>
              <a:off x="10118713" y="6348896"/>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Paul (3)</a:t>
              </a:r>
              <a:endParaRPr sz="1050" dirty="0">
                <a:solidFill>
                  <a:schemeClr val="accent1"/>
                </a:solidFill>
                <a:latin typeface="Calibri" panose="020F0502020204030204" pitchFamily="34" charset="0"/>
                <a:cs typeface="Calibri" panose="020F0502020204030204" pitchFamily="34" charset="0"/>
                <a:sym typeface="Calibri"/>
              </a:endParaRPr>
            </a:p>
          </p:txBody>
        </p:sp>
        <p:grpSp>
          <p:nvGrpSpPr>
            <p:cNvPr id="10" name="Group 9">
              <a:extLst>
                <a:ext uri="{FF2B5EF4-FFF2-40B4-BE49-F238E27FC236}">
                  <a16:creationId xmlns:a16="http://schemas.microsoft.com/office/drawing/2014/main" id="{E548D6A7-2442-6049-AE6C-94A74C01FCB7}"/>
                </a:ext>
              </a:extLst>
            </p:cNvPr>
            <p:cNvGrpSpPr/>
            <p:nvPr/>
          </p:nvGrpSpPr>
          <p:grpSpPr>
            <a:xfrm>
              <a:off x="7321365" y="5392976"/>
              <a:ext cx="1743559" cy="1356507"/>
              <a:chOff x="3126588" y="1236143"/>
              <a:chExt cx="1307669" cy="1017380"/>
            </a:xfrm>
          </p:grpSpPr>
          <p:sp>
            <p:nvSpPr>
              <p:cNvPr id="12" name="Google Shape;597;p43">
                <a:extLst>
                  <a:ext uri="{FF2B5EF4-FFF2-40B4-BE49-F238E27FC236}">
                    <a16:creationId xmlns:a16="http://schemas.microsoft.com/office/drawing/2014/main" id="{7699A171-1629-5B43-BF8E-5154E62333C4}"/>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ea typeface="Calibri"/>
                    <a:cs typeface="Calibri" panose="020F0502020204030204" pitchFamily="34" charset="0"/>
                    <a:sym typeface="Calibri"/>
                  </a:rPr>
                  <a:t>Joyce</a:t>
                </a:r>
                <a:endParaRPr sz="1050" dirty="0">
                  <a:solidFill>
                    <a:schemeClr val="accent1"/>
                  </a:solidFill>
                  <a:latin typeface="Calibri" panose="020F0502020204030204" pitchFamily="34" charset="0"/>
                  <a:ea typeface="Calibri"/>
                  <a:cs typeface="Calibri" panose="020F0502020204030204" pitchFamily="34" charset="0"/>
                  <a:sym typeface="Calibri"/>
                </a:endParaRPr>
              </a:p>
            </p:txBody>
          </p:sp>
          <p:cxnSp>
            <p:nvCxnSpPr>
              <p:cNvPr id="13" name="Google Shape;600;p43">
                <a:extLst>
                  <a:ext uri="{FF2B5EF4-FFF2-40B4-BE49-F238E27FC236}">
                    <a16:creationId xmlns:a16="http://schemas.microsoft.com/office/drawing/2014/main" id="{68B79C92-BF8E-E64A-BD2B-D9F858AA7483}"/>
                  </a:ext>
                </a:extLst>
              </p:cNvPr>
              <p:cNvCxnSpPr>
                <a:cxnSpLocks/>
                <a:stCxn id="17" idx="0"/>
                <a:endCxn id="12" idx="2"/>
              </p:cNvCxnSpPr>
              <p:nvPr/>
            </p:nvCxnSpPr>
            <p:spPr>
              <a:xfrm flipV="1">
                <a:off x="3439721" y="1502768"/>
                <a:ext cx="468424" cy="10692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4" name="Google Shape;601;p43">
                <a:extLst>
                  <a:ext uri="{FF2B5EF4-FFF2-40B4-BE49-F238E27FC236}">
                    <a16:creationId xmlns:a16="http://schemas.microsoft.com/office/drawing/2014/main" id="{64DE7741-A4C4-F745-8307-856D87A89F88}"/>
                  </a:ext>
                </a:extLst>
              </p:cNvPr>
              <p:cNvCxnSpPr>
                <a:cxnSpLocks/>
                <a:stCxn id="16" idx="0"/>
                <a:endCxn id="12" idx="2"/>
              </p:cNvCxnSpPr>
              <p:nvPr/>
            </p:nvCxnSpPr>
            <p:spPr>
              <a:xfrm flipH="1" flipV="1">
                <a:off x="3908145" y="1502768"/>
                <a:ext cx="294655" cy="10692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15" name="Google Shape;614;p43">
                <a:extLst>
                  <a:ext uri="{FF2B5EF4-FFF2-40B4-BE49-F238E27FC236}">
                    <a16:creationId xmlns:a16="http://schemas.microsoft.com/office/drawing/2014/main" id="{8CF54185-3E9C-504B-886B-D952C9E62467}"/>
                  </a:ext>
                </a:extLst>
              </p:cNvPr>
              <p:cNvCxnSpPr>
                <a:cxnSpLocks/>
                <a:stCxn id="18" idx="0"/>
                <a:endCxn id="16" idx="2"/>
              </p:cNvCxnSpPr>
              <p:nvPr/>
            </p:nvCxnSpPr>
            <p:spPr>
              <a:xfrm flipV="1">
                <a:off x="3953422" y="1876319"/>
                <a:ext cx="249377" cy="110579"/>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16" name="Google Shape;597;p43">
                <a:extLst>
                  <a:ext uri="{FF2B5EF4-FFF2-40B4-BE49-F238E27FC236}">
                    <a16:creationId xmlns:a16="http://schemas.microsoft.com/office/drawing/2014/main" id="{A772E668-D28A-4744-8B94-FB49E21EE9A6}"/>
                  </a:ext>
                </a:extLst>
              </p:cNvPr>
              <p:cNvSpPr/>
              <p:nvPr/>
            </p:nvSpPr>
            <p:spPr>
              <a:xfrm>
                <a:off x="3971342" y="1609694"/>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Ken</a:t>
                </a:r>
                <a:endParaRPr sz="1050" dirty="0">
                  <a:solidFill>
                    <a:schemeClr val="accent1"/>
                  </a:solidFill>
                  <a:latin typeface="Calibri" panose="020F0502020204030204" pitchFamily="34" charset="0"/>
                  <a:cs typeface="Calibri" panose="020F0502020204030204" pitchFamily="34" charset="0"/>
                  <a:sym typeface="Calibri"/>
                </a:endParaRPr>
              </a:p>
            </p:txBody>
          </p:sp>
          <p:sp>
            <p:nvSpPr>
              <p:cNvPr id="17" name="Google Shape;597;p43">
                <a:extLst>
                  <a:ext uri="{FF2B5EF4-FFF2-40B4-BE49-F238E27FC236}">
                    <a16:creationId xmlns:a16="http://schemas.microsoft.com/office/drawing/2014/main" id="{34A5F3DB-380C-4248-94C4-C65844092DA2}"/>
                  </a:ext>
                </a:extLst>
              </p:cNvPr>
              <p:cNvSpPr/>
              <p:nvPr/>
            </p:nvSpPr>
            <p:spPr>
              <a:xfrm>
                <a:off x="3126588" y="1609694"/>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Sam</a:t>
                </a:r>
                <a:endParaRPr sz="1050" dirty="0">
                  <a:solidFill>
                    <a:schemeClr val="accent1"/>
                  </a:solidFill>
                  <a:latin typeface="Calibri" panose="020F0502020204030204" pitchFamily="34" charset="0"/>
                  <a:cs typeface="Calibri" panose="020F0502020204030204" pitchFamily="34" charset="0"/>
                  <a:sym typeface="Calibri"/>
                </a:endParaRPr>
              </a:p>
            </p:txBody>
          </p:sp>
          <p:sp>
            <p:nvSpPr>
              <p:cNvPr id="18" name="Google Shape;597;p43">
                <a:extLst>
                  <a:ext uri="{FF2B5EF4-FFF2-40B4-BE49-F238E27FC236}">
                    <a16:creationId xmlns:a16="http://schemas.microsoft.com/office/drawing/2014/main" id="{8E3048D6-2A6C-AD4F-8AB1-EF88EC97EC6B}"/>
                  </a:ext>
                </a:extLst>
              </p:cNvPr>
              <p:cNvSpPr/>
              <p:nvPr/>
            </p:nvSpPr>
            <p:spPr>
              <a:xfrm>
                <a:off x="3601033" y="1986898"/>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Alex</a:t>
                </a:r>
                <a:endParaRPr sz="1050" dirty="0">
                  <a:solidFill>
                    <a:schemeClr val="accent1"/>
                  </a:solidFill>
                  <a:latin typeface="Calibri" panose="020F0502020204030204" pitchFamily="34" charset="0"/>
                  <a:cs typeface="Calibri" panose="020F0502020204030204" pitchFamily="34" charset="0"/>
                  <a:sym typeface="Calibri"/>
                </a:endParaRPr>
              </a:p>
            </p:txBody>
          </p:sp>
        </p:grpSp>
        <p:cxnSp>
          <p:nvCxnSpPr>
            <p:cNvPr id="11" name="Google Shape;600;p43">
              <a:extLst>
                <a:ext uri="{FF2B5EF4-FFF2-40B4-BE49-F238E27FC236}">
                  <a16:creationId xmlns:a16="http://schemas.microsoft.com/office/drawing/2014/main" id="{A049B5AE-BEFF-4A41-AEE3-2E03B559106B}"/>
                </a:ext>
              </a:extLst>
            </p:cNvPr>
            <p:cNvCxnSpPr>
              <a:cxnSpLocks/>
              <a:stCxn id="12" idx="0"/>
              <a:endCxn id="19" idx="2"/>
            </p:cNvCxnSpPr>
            <p:nvPr/>
          </p:nvCxnSpPr>
          <p:spPr>
            <a:xfrm flipV="1">
              <a:off x="8363441" y="5122754"/>
              <a:ext cx="845409" cy="27022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grpSp>
      <p:grpSp>
        <p:nvGrpSpPr>
          <p:cNvPr id="22" name="Group 21">
            <a:extLst>
              <a:ext uri="{FF2B5EF4-FFF2-40B4-BE49-F238E27FC236}">
                <a16:creationId xmlns:a16="http://schemas.microsoft.com/office/drawing/2014/main" id="{3BE8454F-3135-EA43-9FE1-CDF6A3B2B8B8}"/>
              </a:ext>
            </a:extLst>
          </p:cNvPr>
          <p:cNvGrpSpPr/>
          <p:nvPr/>
        </p:nvGrpSpPr>
        <p:grpSpPr>
          <a:xfrm>
            <a:off x="4519878" y="3898543"/>
            <a:ext cx="3112600" cy="1277567"/>
            <a:chOff x="1574903" y="4698708"/>
            <a:chExt cx="4666822" cy="1915497"/>
          </a:xfrm>
        </p:grpSpPr>
        <p:grpSp>
          <p:nvGrpSpPr>
            <p:cNvPr id="23" name="Group 22">
              <a:extLst>
                <a:ext uri="{FF2B5EF4-FFF2-40B4-BE49-F238E27FC236}">
                  <a16:creationId xmlns:a16="http://schemas.microsoft.com/office/drawing/2014/main" id="{9433EB33-C05F-5046-B5BB-6D6E15D5BB3C}"/>
                </a:ext>
              </a:extLst>
            </p:cNvPr>
            <p:cNvGrpSpPr/>
            <p:nvPr/>
          </p:nvGrpSpPr>
          <p:grpSpPr>
            <a:xfrm>
              <a:off x="3999218" y="4698708"/>
              <a:ext cx="1374117" cy="966589"/>
              <a:chOff x="5612392" y="2095307"/>
              <a:chExt cx="1030587" cy="724942"/>
            </a:xfrm>
          </p:grpSpPr>
          <p:sp>
            <p:nvSpPr>
              <p:cNvPr id="33" name="Google Shape;597;p43">
                <a:extLst>
                  <a:ext uri="{FF2B5EF4-FFF2-40B4-BE49-F238E27FC236}">
                    <a16:creationId xmlns:a16="http://schemas.microsoft.com/office/drawing/2014/main" id="{2C822238-3D62-0C49-8F3A-233F28537B5B}"/>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Aileen (1)</a:t>
                </a:r>
                <a:endParaRPr sz="1050" dirty="0">
                  <a:solidFill>
                    <a:schemeClr val="accent1"/>
                  </a:solidFill>
                  <a:latin typeface="Calibri" panose="020F0502020204030204" pitchFamily="34" charset="0"/>
                  <a:cs typeface="Calibri" panose="020F0502020204030204" pitchFamily="34" charset="0"/>
                  <a:sym typeface="Calibri"/>
                </a:endParaRPr>
              </a:p>
            </p:txBody>
          </p:sp>
          <p:cxnSp>
            <p:nvCxnSpPr>
              <p:cNvPr id="34" name="Google Shape;601;p43">
                <a:extLst>
                  <a:ext uri="{FF2B5EF4-FFF2-40B4-BE49-F238E27FC236}">
                    <a16:creationId xmlns:a16="http://schemas.microsoft.com/office/drawing/2014/main" id="{C401CBEF-96EA-6C4D-9935-4A37DE3BA4CD}"/>
                  </a:ext>
                </a:extLst>
              </p:cNvPr>
              <p:cNvCxnSpPr>
                <a:cxnSpLocks/>
                <a:stCxn id="35" idx="0"/>
                <a:endCxn id="33"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35" name="Google Shape;597;p43">
                <a:extLst>
                  <a:ext uri="{FF2B5EF4-FFF2-40B4-BE49-F238E27FC236}">
                    <a16:creationId xmlns:a16="http://schemas.microsoft.com/office/drawing/2014/main" id="{AAD95BFB-10AC-254C-B4CB-463251C7EF7D}"/>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cs typeface="Calibri" panose="020F0502020204030204" pitchFamily="34" charset="0"/>
                    <a:sym typeface="Calibri"/>
                  </a:rPr>
                  <a:t>Santino</a:t>
                </a:r>
                <a:endParaRPr sz="1000" dirty="0">
                  <a:solidFill>
                    <a:schemeClr val="accent1"/>
                  </a:solidFill>
                  <a:latin typeface="Calibri" panose="020F0502020204030204" pitchFamily="34" charset="0"/>
                  <a:cs typeface="Calibri" panose="020F0502020204030204" pitchFamily="34" charset="0"/>
                  <a:sym typeface="Calibri"/>
                </a:endParaRPr>
              </a:p>
            </p:txBody>
          </p:sp>
        </p:grpSp>
        <p:sp>
          <p:nvSpPr>
            <p:cNvPr id="24" name="Google Shape;597;p43">
              <a:extLst>
                <a:ext uri="{FF2B5EF4-FFF2-40B4-BE49-F238E27FC236}">
                  <a16:creationId xmlns:a16="http://schemas.microsoft.com/office/drawing/2014/main" id="{E8148770-2153-3C4F-8515-B3DF5D9C1BDE}"/>
                </a:ext>
              </a:extLst>
            </p:cNvPr>
            <p:cNvSpPr/>
            <p:nvPr/>
          </p:nvSpPr>
          <p:spPr>
            <a:xfrm>
              <a:off x="4909298" y="6258705"/>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Paul (3)</a:t>
              </a:r>
              <a:endParaRPr sz="1050" dirty="0">
                <a:solidFill>
                  <a:schemeClr val="accent1"/>
                </a:solidFill>
                <a:latin typeface="Calibri" panose="020F0502020204030204" pitchFamily="34" charset="0"/>
                <a:cs typeface="Calibri" panose="020F0502020204030204" pitchFamily="34" charset="0"/>
                <a:sym typeface="Calibri"/>
              </a:endParaRPr>
            </a:p>
          </p:txBody>
        </p:sp>
        <p:grpSp>
          <p:nvGrpSpPr>
            <p:cNvPr id="25" name="Group 24">
              <a:extLst>
                <a:ext uri="{FF2B5EF4-FFF2-40B4-BE49-F238E27FC236}">
                  <a16:creationId xmlns:a16="http://schemas.microsoft.com/office/drawing/2014/main" id="{4E5166DF-9209-EA4B-936D-B9C52D81A326}"/>
                </a:ext>
              </a:extLst>
            </p:cNvPr>
            <p:cNvGrpSpPr/>
            <p:nvPr/>
          </p:nvGrpSpPr>
          <p:grpSpPr>
            <a:xfrm>
              <a:off x="1574903" y="4847441"/>
              <a:ext cx="2964610" cy="1405321"/>
              <a:chOff x="2845398" y="1240088"/>
              <a:chExt cx="2223458" cy="1053991"/>
            </a:xfrm>
          </p:grpSpPr>
          <p:sp>
            <p:nvSpPr>
              <p:cNvPr id="26" name="Google Shape;597;p43">
                <a:extLst>
                  <a:ext uri="{FF2B5EF4-FFF2-40B4-BE49-F238E27FC236}">
                    <a16:creationId xmlns:a16="http://schemas.microsoft.com/office/drawing/2014/main" id="{770E7B72-1A17-FA44-8553-F167F3F57A58}"/>
                  </a:ext>
                </a:extLst>
              </p:cNvPr>
              <p:cNvSpPr/>
              <p:nvPr/>
            </p:nvSpPr>
            <p:spPr>
              <a:xfrm>
                <a:off x="3018216" y="1240088"/>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ea typeface="Calibri"/>
                    <a:cs typeface="Calibri" panose="020F0502020204030204" pitchFamily="34" charset="0"/>
                    <a:sym typeface="Calibri"/>
                  </a:rPr>
                  <a:t>Joyce (2)</a:t>
                </a:r>
                <a:endParaRPr sz="1050" dirty="0">
                  <a:solidFill>
                    <a:schemeClr val="accent1"/>
                  </a:solidFill>
                  <a:latin typeface="Calibri" panose="020F0502020204030204" pitchFamily="34" charset="0"/>
                  <a:ea typeface="Calibri"/>
                  <a:cs typeface="Calibri" panose="020F0502020204030204" pitchFamily="34" charset="0"/>
                  <a:sym typeface="Calibri"/>
                </a:endParaRPr>
              </a:p>
            </p:txBody>
          </p:sp>
          <p:cxnSp>
            <p:nvCxnSpPr>
              <p:cNvPr id="27" name="Google Shape;600;p43">
                <a:extLst>
                  <a:ext uri="{FF2B5EF4-FFF2-40B4-BE49-F238E27FC236}">
                    <a16:creationId xmlns:a16="http://schemas.microsoft.com/office/drawing/2014/main" id="{8646B019-9890-BA40-8A9C-1B01D5C290F8}"/>
                  </a:ext>
                </a:extLst>
              </p:cNvPr>
              <p:cNvCxnSpPr>
                <a:cxnSpLocks/>
                <a:stCxn id="31" idx="0"/>
                <a:endCxn id="26" idx="2"/>
              </p:cNvCxnSpPr>
              <p:nvPr/>
            </p:nvCxnSpPr>
            <p:spPr>
              <a:xfrm flipV="1">
                <a:off x="3158531" y="1506713"/>
                <a:ext cx="264907" cy="199628"/>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28" name="Google Shape;601;p43">
                <a:extLst>
                  <a:ext uri="{FF2B5EF4-FFF2-40B4-BE49-F238E27FC236}">
                    <a16:creationId xmlns:a16="http://schemas.microsoft.com/office/drawing/2014/main" id="{69474729-9590-124B-BF73-8F4FF4260AFC}"/>
                  </a:ext>
                </a:extLst>
              </p:cNvPr>
              <p:cNvCxnSpPr>
                <a:cxnSpLocks/>
                <a:stCxn id="30" idx="0"/>
                <a:endCxn id="33" idx="2"/>
              </p:cNvCxnSpPr>
              <p:nvPr/>
            </p:nvCxnSpPr>
            <p:spPr>
              <a:xfrm flipV="1">
                <a:off x="4610172" y="1395163"/>
                <a:ext cx="458684"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29" name="Google Shape;614;p43">
                <a:extLst>
                  <a:ext uri="{FF2B5EF4-FFF2-40B4-BE49-F238E27FC236}">
                    <a16:creationId xmlns:a16="http://schemas.microsoft.com/office/drawing/2014/main" id="{E3B4E221-5392-F047-9D72-860AE29E441C}"/>
                  </a:ext>
                </a:extLst>
              </p:cNvPr>
              <p:cNvCxnSpPr>
                <a:cxnSpLocks/>
                <a:stCxn id="32" idx="0"/>
                <a:endCxn id="30" idx="2"/>
              </p:cNvCxnSpPr>
              <p:nvPr/>
            </p:nvCxnSpPr>
            <p:spPr>
              <a:xfrm flipV="1">
                <a:off x="4257783" y="1853480"/>
                <a:ext cx="352390" cy="173974"/>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30" name="Google Shape;597;p43">
                <a:extLst>
                  <a:ext uri="{FF2B5EF4-FFF2-40B4-BE49-F238E27FC236}">
                    <a16:creationId xmlns:a16="http://schemas.microsoft.com/office/drawing/2014/main" id="{8D6E6E54-4E8B-C145-9FAE-3D46DD894F6D}"/>
                  </a:ext>
                </a:extLst>
              </p:cNvPr>
              <p:cNvSpPr/>
              <p:nvPr/>
            </p:nvSpPr>
            <p:spPr>
              <a:xfrm>
                <a:off x="4378715" y="1586855"/>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Ken</a:t>
                </a:r>
                <a:endParaRPr sz="1050" dirty="0">
                  <a:solidFill>
                    <a:schemeClr val="accent1"/>
                  </a:solidFill>
                  <a:latin typeface="Calibri" panose="020F0502020204030204" pitchFamily="34" charset="0"/>
                  <a:cs typeface="Calibri" panose="020F0502020204030204" pitchFamily="34" charset="0"/>
                  <a:sym typeface="Calibri"/>
                </a:endParaRPr>
              </a:p>
            </p:txBody>
          </p:sp>
          <p:sp>
            <p:nvSpPr>
              <p:cNvPr id="31" name="Google Shape;597;p43">
                <a:extLst>
                  <a:ext uri="{FF2B5EF4-FFF2-40B4-BE49-F238E27FC236}">
                    <a16:creationId xmlns:a16="http://schemas.microsoft.com/office/drawing/2014/main" id="{789761EA-D987-0044-B67B-883144235C90}"/>
                  </a:ext>
                </a:extLst>
              </p:cNvPr>
              <p:cNvSpPr/>
              <p:nvPr/>
            </p:nvSpPr>
            <p:spPr>
              <a:xfrm>
                <a:off x="2845398" y="170634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Sam</a:t>
                </a:r>
                <a:endParaRPr sz="1050" dirty="0">
                  <a:solidFill>
                    <a:schemeClr val="accent1"/>
                  </a:solidFill>
                  <a:latin typeface="Calibri" panose="020F0502020204030204" pitchFamily="34" charset="0"/>
                  <a:cs typeface="Calibri" panose="020F0502020204030204" pitchFamily="34" charset="0"/>
                  <a:sym typeface="Calibri"/>
                </a:endParaRPr>
              </a:p>
            </p:txBody>
          </p:sp>
          <p:sp>
            <p:nvSpPr>
              <p:cNvPr id="32" name="Google Shape;597;p43">
                <a:extLst>
                  <a:ext uri="{FF2B5EF4-FFF2-40B4-BE49-F238E27FC236}">
                    <a16:creationId xmlns:a16="http://schemas.microsoft.com/office/drawing/2014/main" id="{7AB6E959-C0E4-134B-963C-7CAF36B60FD9}"/>
                  </a:ext>
                </a:extLst>
              </p:cNvPr>
              <p:cNvSpPr/>
              <p:nvPr/>
            </p:nvSpPr>
            <p:spPr>
              <a:xfrm>
                <a:off x="3905393" y="2027454"/>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Alex</a:t>
                </a:r>
                <a:endParaRPr sz="1050" dirty="0">
                  <a:solidFill>
                    <a:schemeClr val="accent1"/>
                  </a:solidFill>
                  <a:latin typeface="Calibri" panose="020F0502020204030204" pitchFamily="34" charset="0"/>
                  <a:cs typeface="Calibri" panose="020F0502020204030204" pitchFamily="34" charset="0"/>
                  <a:sym typeface="Calibri"/>
                </a:endParaRPr>
              </a:p>
            </p:txBody>
          </p:sp>
        </p:grpSp>
      </p:grpSp>
      <p:grpSp>
        <p:nvGrpSpPr>
          <p:cNvPr id="36" name="Group 35">
            <a:extLst>
              <a:ext uri="{FF2B5EF4-FFF2-40B4-BE49-F238E27FC236}">
                <a16:creationId xmlns:a16="http://schemas.microsoft.com/office/drawing/2014/main" id="{5F761F94-D138-6A43-BCD2-5D9700D090A4}"/>
              </a:ext>
            </a:extLst>
          </p:cNvPr>
          <p:cNvGrpSpPr/>
          <p:nvPr/>
        </p:nvGrpSpPr>
        <p:grpSpPr>
          <a:xfrm>
            <a:off x="8886492" y="3848983"/>
            <a:ext cx="2564978" cy="1748887"/>
            <a:chOff x="7766607" y="4767254"/>
            <a:chExt cx="3684533" cy="2512236"/>
          </a:xfrm>
        </p:grpSpPr>
        <p:grpSp>
          <p:nvGrpSpPr>
            <p:cNvPr id="37" name="Group 36">
              <a:extLst>
                <a:ext uri="{FF2B5EF4-FFF2-40B4-BE49-F238E27FC236}">
                  <a16:creationId xmlns:a16="http://schemas.microsoft.com/office/drawing/2014/main" id="{A2903677-D606-AA4C-9544-BE6A48631964}"/>
                </a:ext>
              </a:extLst>
            </p:cNvPr>
            <p:cNvGrpSpPr/>
            <p:nvPr/>
          </p:nvGrpSpPr>
          <p:grpSpPr>
            <a:xfrm>
              <a:off x="8668554" y="4767254"/>
              <a:ext cx="1374117" cy="966589"/>
              <a:chOff x="5612392" y="2095307"/>
              <a:chExt cx="1030587" cy="724942"/>
            </a:xfrm>
          </p:grpSpPr>
          <p:sp>
            <p:nvSpPr>
              <p:cNvPr id="48" name="Google Shape;597;p43">
                <a:extLst>
                  <a:ext uri="{FF2B5EF4-FFF2-40B4-BE49-F238E27FC236}">
                    <a16:creationId xmlns:a16="http://schemas.microsoft.com/office/drawing/2014/main" id="{016E021D-2B37-6C46-904D-36F393801D50}"/>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Aileen (1)</a:t>
                </a:r>
                <a:endParaRPr sz="1050" dirty="0">
                  <a:solidFill>
                    <a:schemeClr val="accent1"/>
                  </a:solidFill>
                  <a:latin typeface="Calibri" panose="020F0502020204030204" pitchFamily="34" charset="0"/>
                  <a:cs typeface="Calibri" panose="020F0502020204030204" pitchFamily="34" charset="0"/>
                  <a:sym typeface="Calibri"/>
                </a:endParaRPr>
              </a:p>
            </p:txBody>
          </p:sp>
          <p:cxnSp>
            <p:nvCxnSpPr>
              <p:cNvPr id="49" name="Google Shape;601;p43">
                <a:extLst>
                  <a:ext uri="{FF2B5EF4-FFF2-40B4-BE49-F238E27FC236}">
                    <a16:creationId xmlns:a16="http://schemas.microsoft.com/office/drawing/2014/main" id="{667EF8D7-466C-6748-AE36-F62708E3833C}"/>
                  </a:ext>
                </a:extLst>
              </p:cNvPr>
              <p:cNvCxnSpPr>
                <a:cxnSpLocks/>
                <a:stCxn id="50" idx="0"/>
                <a:endCxn id="48"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50" name="Google Shape;597;p43">
                <a:extLst>
                  <a:ext uri="{FF2B5EF4-FFF2-40B4-BE49-F238E27FC236}">
                    <a16:creationId xmlns:a16="http://schemas.microsoft.com/office/drawing/2014/main" id="{0C517E0C-9C61-6147-A143-FEDC859A2636}"/>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Santino</a:t>
                </a:r>
                <a:endParaRPr sz="1050" dirty="0">
                  <a:solidFill>
                    <a:schemeClr val="accent1"/>
                  </a:solidFill>
                  <a:latin typeface="Calibri" panose="020F0502020204030204" pitchFamily="34" charset="0"/>
                  <a:cs typeface="Calibri" panose="020F0502020204030204" pitchFamily="34" charset="0"/>
                  <a:sym typeface="Calibri"/>
                </a:endParaRPr>
              </a:p>
            </p:txBody>
          </p:sp>
        </p:grpSp>
        <p:sp>
          <p:nvSpPr>
            <p:cNvPr id="38" name="Google Shape;597;p43">
              <a:extLst>
                <a:ext uri="{FF2B5EF4-FFF2-40B4-BE49-F238E27FC236}">
                  <a16:creationId xmlns:a16="http://schemas.microsoft.com/office/drawing/2014/main" id="{325B7338-0DC5-B948-B3F7-FC50E7C83A88}"/>
                </a:ext>
              </a:extLst>
            </p:cNvPr>
            <p:cNvSpPr/>
            <p:nvPr/>
          </p:nvSpPr>
          <p:spPr>
            <a:xfrm>
              <a:off x="10118713" y="6348896"/>
              <a:ext cx="1332427"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Paul (3)</a:t>
              </a:r>
              <a:endParaRPr sz="1050" dirty="0">
                <a:solidFill>
                  <a:schemeClr val="accent1"/>
                </a:solidFill>
                <a:latin typeface="Calibri" panose="020F0502020204030204" pitchFamily="34" charset="0"/>
                <a:cs typeface="Calibri" panose="020F0502020204030204" pitchFamily="34" charset="0"/>
                <a:sym typeface="Calibri"/>
              </a:endParaRPr>
            </a:p>
          </p:txBody>
        </p:sp>
        <p:grpSp>
          <p:nvGrpSpPr>
            <p:cNvPr id="39" name="Group 38">
              <a:extLst>
                <a:ext uri="{FF2B5EF4-FFF2-40B4-BE49-F238E27FC236}">
                  <a16:creationId xmlns:a16="http://schemas.microsoft.com/office/drawing/2014/main" id="{ED2EFA49-885F-8042-B16C-834A7400833B}"/>
                </a:ext>
              </a:extLst>
            </p:cNvPr>
            <p:cNvGrpSpPr/>
            <p:nvPr/>
          </p:nvGrpSpPr>
          <p:grpSpPr>
            <a:xfrm>
              <a:off x="7766607" y="5922982"/>
              <a:ext cx="1743559" cy="1356508"/>
              <a:chOff x="3460519" y="1633648"/>
              <a:chExt cx="1307669" cy="1017381"/>
            </a:xfrm>
          </p:grpSpPr>
          <p:sp>
            <p:nvSpPr>
              <p:cNvPr id="41" name="Google Shape;597;p43">
                <a:extLst>
                  <a:ext uri="{FF2B5EF4-FFF2-40B4-BE49-F238E27FC236}">
                    <a16:creationId xmlns:a16="http://schemas.microsoft.com/office/drawing/2014/main" id="{C55FE848-D6E3-9544-BAE0-2C1CDB0893C0}"/>
                  </a:ext>
                </a:extLst>
              </p:cNvPr>
              <p:cNvSpPr/>
              <p:nvPr/>
            </p:nvSpPr>
            <p:spPr>
              <a:xfrm>
                <a:off x="3836854" y="1633648"/>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ea typeface="Calibri"/>
                    <a:cs typeface="Calibri" panose="020F0502020204030204" pitchFamily="34" charset="0"/>
                    <a:sym typeface="Calibri"/>
                  </a:rPr>
                  <a:t>Joyce</a:t>
                </a:r>
                <a:endParaRPr sz="1050" dirty="0">
                  <a:solidFill>
                    <a:schemeClr val="accent1"/>
                  </a:solidFill>
                  <a:latin typeface="Calibri" panose="020F0502020204030204" pitchFamily="34" charset="0"/>
                  <a:ea typeface="Calibri"/>
                  <a:cs typeface="Calibri" panose="020F0502020204030204" pitchFamily="34" charset="0"/>
                  <a:sym typeface="Calibri"/>
                </a:endParaRPr>
              </a:p>
            </p:txBody>
          </p:sp>
          <p:cxnSp>
            <p:nvCxnSpPr>
              <p:cNvPr id="42" name="Google Shape;600;p43">
                <a:extLst>
                  <a:ext uri="{FF2B5EF4-FFF2-40B4-BE49-F238E27FC236}">
                    <a16:creationId xmlns:a16="http://schemas.microsoft.com/office/drawing/2014/main" id="{29F61C3D-EF1A-9540-AF95-EAC84DEB6304}"/>
                  </a:ext>
                </a:extLst>
              </p:cNvPr>
              <p:cNvCxnSpPr>
                <a:cxnSpLocks/>
                <a:stCxn id="46" idx="0"/>
                <a:endCxn id="41" idx="2"/>
              </p:cNvCxnSpPr>
              <p:nvPr/>
            </p:nvCxnSpPr>
            <p:spPr>
              <a:xfrm flipV="1">
                <a:off x="3773652" y="1900273"/>
                <a:ext cx="468424" cy="106927"/>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43" name="Google Shape;601;p43">
                <a:extLst>
                  <a:ext uri="{FF2B5EF4-FFF2-40B4-BE49-F238E27FC236}">
                    <a16:creationId xmlns:a16="http://schemas.microsoft.com/office/drawing/2014/main" id="{73706215-42D9-C84C-965B-B42BD4BB14F1}"/>
                  </a:ext>
                </a:extLst>
              </p:cNvPr>
              <p:cNvCxnSpPr>
                <a:cxnSpLocks/>
                <a:stCxn id="45" idx="0"/>
                <a:endCxn id="41" idx="2"/>
              </p:cNvCxnSpPr>
              <p:nvPr/>
            </p:nvCxnSpPr>
            <p:spPr>
              <a:xfrm flipH="1" flipV="1">
                <a:off x="4242076" y="1900273"/>
                <a:ext cx="294654" cy="106927"/>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44" name="Google Shape;614;p43">
                <a:extLst>
                  <a:ext uri="{FF2B5EF4-FFF2-40B4-BE49-F238E27FC236}">
                    <a16:creationId xmlns:a16="http://schemas.microsoft.com/office/drawing/2014/main" id="{23FD0B58-713B-F048-94FC-DAE84AA6ABE8}"/>
                  </a:ext>
                </a:extLst>
              </p:cNvPr>
              <p:cNvCxnSpPr>
                <a:cxnSpLocks/>
                <a:stCxn id="47" idx="0"/>
                <a:endCxn id="45" idx="2"/>
              </p:cNvCxnSpPr>
              <p:nvPr/>
            </p:nvCxnSpPr>
            <p:spPr>
              <a:xfrm flipV="1">
                <a:off x="4287353" y="2273825"/>
                <a:ext cx="249377" cy="110579"/>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45" name="Google Shape;597;p43">
                <a:extLst>
                  <a:ext uri="{FF2B5EF4-FFF2-40B4-BE49-F238E27FC236}">
                    <a16:creationId xmlns:a16="http://schemas.microsoft.com/office/drawing/2014/main" id="{B05052C8-4601-7C45-82FF-B3417CDF8864}"/>
                  </a:ext>
                </a:extLst>
              </p:cNvPr>
              <p:cNvSpPr/>
              <p:nvPr/>
            </p:nvSpPr>
            <p:spPr>
              <a:xfrm>
                <a:off x="4305273" y="2007199"/>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Ken</a:t>
                </a:r>
                <a:endParaRPr sz="1050" dirty="0">
                  <a:solidFill>
                    <a:schemeClr val="accent1"/>
                  </a:solidFill>
                  <a:latin typeface="Calibri" panose="020F0502020204030204" pitchFamily="34" charset="0"/>
                  <a:cs typeface="Calibri" panose="020F0502020204030204" pitchFamily="34" charset="0"/>
                  <a:sym typeface="Calibri"/>
                </a:endParaRPr>
              </a:p>
            </p:txBody>
          </p:sp>
          <p:sp>
            <p:nvSpPr>
              <p:cNvPr id="46" name="Google Shape;597;p43">
                <a:extLst>
                  <a:ext uri="{FF2B5EF4-FFF2-40B4-BE49-F238E27FC236}">
                    <a16:creationId xmlns:a16="http://schemas.microsoft.com/office/drawing/2014/main" id="{D6F91A4B-BE8A-1C4E-88A2-96ADB6E71D75}"/>
                  </a:ext>
                </a:extLst>
              </p:cNvPr>
              <p:cNvSpPr/>
              <p:nvPr/>
            </p:nvSpPr>
            <p:spPr>
              <a:xfrm>
                <a:off x="3460519" y="2007199"/>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Sam</a:t>
                </a:r>
                <a:endParaRPr sz="1050" dirty="0">
                  <a:solidFill>
                    <a:schemeClr val="accent1"/>
                  </a:solidFill>
                  <a:latin typeface="Calibri" panose="020F0502020204030204" pitchFamily="34" charset="0"/>
                  <a:cs typeface="Calibri" panose="020F0502020204030204" pitchFamily="34" charset="0"/>
                  <a:sym typeface="Calibri"/>
                </a:endParaRPr>
              </a:p>
            </p:txBody>
          </p:sp>
          <p:sp>
            <p:nvSpPr>
              <p:cNvPr id="47" name="Google Shape;597;p43">
                <a:extLst>
                  <a:ext uri="{FF2B5EF4-FFF2-40B4-BE49-F238E27FC236}">
                    <a16:creationId xmlns:a16="http://schemas.microsoft.com/office/drawing/2014/main" id="{455301B0-13FE-AD4E-A81C-B96C9EB487F2}"/>
                  </a:ext>
                </a:extLst>
              </p:cNvPr>
              <p:cNvSpPr/>
              <p:nvPr/>
            </p:nvSpPr>
            <p:spPr>
              <a:xfrm>
                <a:off x="3934964" y="2384403"/>
                <a:ext cx="704780" cy="266626"/>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50" dirty="0">
                    <a:solidFill>
                      <a:schemeClr val="accent1"/>
                    </a:solidFill>
                    <a:latin typeface="Calibri" panose="020F0502020204030204" pitchFamily="34" charset="0"/>
                    <a:cs typeface="Calibri" panose="020F0502020204030204" pitchFamily="34" charset="0"/>
                    <a:sym typeface="Calibri"/>
                  </a:rPr>
                  <a:t>Alex</a:t>
                </a:r>
                <a:endParaRPr sz="1050" dirty="0">
                  <a:solidFill>
                    <a:schemeClr val="accent1"/>
                  </a:solidFill>
                  <a:latin typeface="Calibri" panose="020F0502020204030204" pitchFamily="34" charset="0"/>
                  <a:cs typeface="Calibri" panose="020F0502020204030204" pitchFamily="34" charset="0"/>
                  <a:sym typeface="Calibri"/>
                </a:endParaRPr>
              </a:p>
            </p:txBody>
          </p:sp>
        </p:grpSp>
        <p:cxnSp>
          <p:nvCxnSpPr>
            <p:cNvPr id="40" name="Google Shape;600;p43">
              <a:extLst>
                <a:ext uri="{FF2B5EF4-FFF2-40B4-BE49-F238E27FC236}">
                  <a16:creationId xmlns:a16="http://schemas.microsoft.com/office/drawing/2014/main" id="{C535222A-4113-7D4D-9703-65DEA49B9371}"/>
                </a:ext>
              </a:extLst>
            </p:cNvPr>
            <p:cNvCxnSpPr>
              <a:cxnSpLocks/>
              <a:stCxn id="41" idx="0"/>
              <a:endCxn id="50" idx="2"/>
            </p:cNvCxnSpPr>
            <p:nvPr/>
          </p:nvCxnSpPr>
          <p:spPr>
            <a:xfrm flipV="1">
              <a:off x="8808684" y="5733844"/>
              <a:ext cx="797256" cy="189138"/>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grpSp>
      <p:grpSp>
        <p:nvGrpSpPr>
          <p:cNvPr id="51" name="Group 50">
            <a:extLst>
              <a:ext uri="{FF2B5EF4-FFF2-40B4-BE49-F238E27FC236}">
                <a16:creationId xmlns:a16="http://schemas.microsoft.com/office/drawing/2014/main" id="{0F15D5B5-4CDA-504A-8484-FE951D3BAD7E}"/>
              </a:ext>
            </a:extLst>
          </p:cNvPr>
          <p:cNvGrpSpPr/>
          <p:nvPr/>
        </p:nvGrpSpPr>
        <p:grpSpPr>
          <a:xfrm>
            <a:off x="10924043" y="741197"/>
            <a:ext cx="861400" cy="605931"/>
            <a:chOff x="5612392" y="2095307"/>
            <a:chExt cx="1030587" cy="724942"/>
          </a:xfrm>
        </p:grpSpPr>
        <p:sp>
          <p:nvSpPr>
            <p:cNvPr id="52" name="Google Shape;597;p43">
              <a:extLst>
                <a:ext uri="{FF2B5EF4-FFF2-40B4-BE49-F238E27FC236}">
                  <a16:creationId xmlns:a16="http://schemas.microsoft.com/office/drawing/2014/main" id="{BAF25538-9ACE-7C4F-B1A7-EB327B1C80AE}"/>
                </a:ext>
              </a:extLst>
            </p:cNvPr>
            <p:cNvSpPr/>
            <p:nvPr/>
          </p:nvSpPr>
          <p:spPr>
            <a:xfrm>
              <a:off x="5612392" y="2095307"/>
              <a:ext cx="810443"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cs typeface="Calibri" panose="020F0502020204030204" pitchFamily="34" charset="0"/>
                  <a:sym typeface="Calibri"/>
                </a:rPr>
                <a:t>Aileen (1)</a:t>
              </a:r>
              <a:endParaRPr sz="1000" dirty="0">
                <a:solidFill>
                  <a:schemeClr val="accent1"/>
                </a:solidFill>
                <a:latin typeface="Calibri" panose="020F0502020204030204" pitchFamily="34" charset="0"/>
                <a:cs typeface="Calibri" panose="020F0502020204030204" pitchFamily="34" charset="0"/>
                <a:sym typeface="Calibri"/>
              </a:endParaRPr>
            </a:p>
          </p:txBody>
        </p:sp>
        <p:cxnSp>
          <p:nvCxnSpPr>
            <p:cNvPr id="53" name="Google Shape;601;p43">
              <a:extLst>
                <a:ext uri="{FF2B5EF4-FFF2-40B4-BE49-F238E27FC236}">
                  <a16:creationId xmlns:a16="http://schemas.microsoft.com/office/drawing/2014/main" id="{546127A8-2F89-E646-93F2-43BFEDDCB3E2}"/>
                </a:ext>
              </a:extLst>
            </p:cNvPr>
            <p:cNvCxnSpPr>
              <a:cxnSpLocks/>
              <a:stCxn id="54" idx="0"/>
              <a:endCxn id="52" idx="2"/>
            </p:cNvCxnSpPr>
            <p:nvPr/>
          </p:nvCxnSpPr>
          <p:spPr>
            <a:xfrm flipH="1" flipV="1">
              <a:off x="6017614" y="2361932"/>
              <a:ext cx="297817"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54" name="Google Shape;597;p43">
              <a:extLst>
                <a:ext uri="{FF2B5EF4-FFF2-40B4-BE49-F238E27FC236}">
                  <a16:creationId xmlns:a16="http://schemas.microsoft.com/office/drawing/2014/main" id="{D9AD2804-A591-3E4B-A91A-D3953319EE4C}"/>
                </a:ext>
              </a:extLst>
            </p:cNvPr>
            <p:cNvSpPr/>
            <p:nvPr/>
          </p:nvSpPr>
          <p:spPr>
            <a:xfrm>
              <a:off x="5987882" y="2553624"/>
              <a:ext cx="655097"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900" dirty="0">
                  <a:solidFill>
                    <a:schemeClr val="accent1"/>
                  </a:solidFill>
                  <a:latin typeface="Calibri" panose="020F0502020204030204" pitchFamily="34" charset="0"/>
                  <a:cs typeface="Calibri" panose="020F0502020204030204" pitchFamily="34" charset="0"/>
                  <a:sym typeface="Calibri"/>
                </a:rPr>
                <a:t>Santino</a:t>
              </a:r>
              <a:endParaRPr sz="950" dirty="0">
                <a:solidFill>
                  <a:schemeClr val="accent1"/>
                </a:solidFill>
                <a:latin typeface="Calibri" panose="020F0502020204030204" pitchFamily="34" charset="0"/>
                <a:cs typeface="Calibri" panose="020F0502020204030204" pitchFamily="34" charset="0"/>
                <a:sym typeface="Calibri"/>
              </a:endParaRPr>
            </a:p>
          </p:txBody>
        </p:sp>
      </p:grpSp>
      <p:sp>
        <p:nvSpPr>
          <p:cNvPr id="55" name="Google Shape;597;p43">
            <a:extLst>
              <a:ext uri="{FF2B5EF4-FFF2-40B4-BE49-F238E27FC236}">
                <a16:creationId xmlns:a16="http://schemas.microsoft.com/office/drawing/2014/main" id="{A1267270-24FC-C441-84E0-258C86B4B4D1}"/>
              </a:ext>
            </a:extLst>
          </p:cNvPr>
          <p:cNvSpPr/>
          <p:nvPr/>
        </p:nvSpPr>
        <p:spPr>
          <a:xfrm>
            <a:off x="11005794" y="1683164"/>
            <a:ext cx="835266" cy="222854"/>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cs typeface="Calibri" panose="020F0502020204030204" pitchFamily="34" charset="0"/>
                <a:sym typeface="Calibri"/>
              </a:rPr>
              <a:t>Paul (3)</a:t>
            </a:r>
            <a:endParaRPr sz="1000" dirty="0">
              <a:solidFill>
                <a:schemeClr val="accent1"/>
              </a:solidFill>
              <a:latin typeface="Calibri" panose="020F0502020204030204" pitchFamily="34" charset="0"/>
              <a:cs typeface="Calibri" panose="020F0502020204030204" pitchFamily="34" charset="0"/>
              <a:sym typeface="Calibri"/>
            </a:endParaRPr>
          </a:p>
        </p:txBody>
      </p:sp>
      <p:grpSp>
        <p:nvGrpSpPr>
          <p:cNvPr id="56" name="Group 55">
            <a:extLst>
              <a:ext uri="{FF2B5EF4-FFF2-40B4-BE49-F238E27FC236}">
                <a16:creationId xmlns:a16="http://schemas.microsoft.com/office/drawing/2014/main" id="{22BFE772-F345-8340-A5C9-70CA7F1B6B3E}"/>
              </a:ext>
            </a:extLst>
          </p:cNvPr>
          <p:cNvGrpSpPr/>
          <p:nvPr/>
        </p:nvGrpSpPr>
        <p:grpSpPr>
          <a:xfrm>
            <a:off x="9725264" y="841569"/>
            <a:ext cx="1082733" cy="1013634"/>
            <a:chOff x="3137169" y="1236143"/>
            <a:chExt cx="1295393" cy="1212723"/>
          </a:xfrm>
        </p:grpSpPr>
        <p:sp>
          <p:nvSpPr>
            <p:cNvPr id="57" name="Google Shape;597;p43">
              <a:extLst>
                <a:ext uri="{FF2B5EF4-FFF2-40B4-BE49-F238E27FC236}">
                  <a16:creationId xmlns:a16="http://schemas.microsoft.com/office/drawing/2014/main" id="{9F5C9896-4758-674C-9A72-D4C3B3DFCEFA}"/>
                </a:ext>
              </a:extLst>
            </p:cNvPr>
            <p:cNvSpPr/>
            <p:nvPr/>
          </p:nvSpPr>
          <p:spPr>
            <a:xfrm>
              <a:off x="3502923" y="1236143"/>
              <a:ext cx="810444"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ea typeface="Calibri"/>
                  <a:cs typeface="Calibri" panose="020F0502020204030204" pitchFamily="34" charset="0"/>
                  <a:sym typeface="Calibri"/>
                </a:rPr>
                <a:t>Joyce (2)</a:t>
              </a:r>
              <a:endParaRPr sz="1000" dirty="0">
                <a:solidFill>
                  <a:schemeClr val="accent1"/>
                </a:solidFill>
                <a:latin typeface="Calibri" panose="020F0502020204030204" pitchFamily="34" charset="0"/>
                <a:ea typeface="Calibri"/>
                <a:cs typeface="Calibri" panose="020F0502020204030204" pitchFamily="34" charset="0"/>
                <a:sym typeface="Calibri"/>
              </a:endParaRPr>
            </a:p>
          </p:txBody>
        </p:sp>
        <p:cxnSp>
          <p:nvCxnSpPr>
            <p:cNvPr id="58" name="Google Shape;600;p43">
              <a:extLst>
                <a:ext uri="{FF2B5EF4-FFF2-40B4-BE49-F238E27FC236}">
                  <a16:creationId xmlns:a16="http://schemas.microsoft.com/office/drawing/2014/main" id="{4FA13F89-8BA2-F043-8A38-3B16A03E303C}"/>
                </a:ext>
              </a:extLst>
            </p:cNvPr>
            <p:cNvCxnSpPr>
              <a:cxnSpLocks/>
              <a:stCxn id="62" idx="0"/>
              <a:endCxn id="57" idx="2"/>
            </p:cNvCxnSpPr>
            <p:nvPr/>
          </p:nvCxnSpPr>
          <p:spPr>
            <a:xfrm flipV="1">
              <a:off x="3450302" y="1502768"/>
              <a:ext cx="457843" cy="191693"/>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59" name="Google Shape;601;p43">
              <a:extLst>
                <a:ext uri="{FF2B5EF4-FFF2-40B4-BE49-F238E27FC236}">
                  <a16:creationId xmlns:a16="http://schemas.microsoft.com/office/drawing/2014/main" id="{E30494DD-C153-0A40-BAD0-408D5D25EFA9}"/>
                </a:ext>
              </a:extLst>
            </p:cNvPr>
            <p:cNvCxnSpPr>
              <a:cxnSpLocks/>
              <a:stCxn id="61" idx="0"/>
              <a:endCxn id="57" idx="2"/>
            </p:cNvCxnSpPr>
            <p:nvPr/>
          </p:nvCxnSpPr>
          <p:spPr>
            <a:xfrm flipH="1" flipV="1">
              <a:off x="3908145" y="1502768"/>
              <a:ext cx="292960" cy="191692"/>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60" name="Google Shape;614;p43">
              <a:extLst>
                <a:ext uri="{FF2B5EF4-FFF2-40B4-BE49-F238E27FC236}">
                  <a16:creationId xmlns:a16="http://schemas.microsoft.com/office/drawing/2014/main" id="{A1756B1F-5A6B-F649-B10C-BBAA072BEA40}"/>
                </a:ext>
              </a:extLst>
            </p:cNvPr>
            <p:cNvCxnSpPr>
              <a:cxnSpLocks/>
              <a:stCxn id="63" idx="0"/>
              <a:endCxn id="61" idx="2"/>
            </p:cNvCxnSpPr>
            <p:nvPr/>
          </p:nvCxnSpPr>
          <p:spPr>
            <a:xfrm flipV="1">
              <a:off x="3960978" y="1961085"/>
              <a:ext cx="240127" cy="221156"/>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61" name="Google Shape;597;p43">
              <a:extLst>
                <a:ext uri="{FF2B5EF4-FFF2-40B4-BE49-F238E27FC236}">
                  <a16:creationId xmlns:a16="http://schemas.microsoft.com/office/drawing/2014/main" id="{B7646A29-391E-AD43-AE09-4FB49DEEC390}"/>
                </a:ext>
              </a:extLst>
            </p:cNvPr>
            <p:cNvSpPr/>
            <p:nvPr/>
          </p:nvSpPr>
          <p:spPr>
            <a:xfrm>
              <a:off x="3969647" y="1694460"/>
              <a:ext cx="462915"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cs typeface="Calibri" panose="020F0502020204030204" pitchFamily="34" charset="0"/>
                  <a:sym typeface="Calibri"/>
                </a:rPr>
                <a:t>Ken</a:t>
              </a:r>
              <a:endParaRPr sz="1000" dirty="0">
                <a:solidFill>
                  <a:schemeClr val="accent1"/>
                </a:solidFill>
                <a:latin typeface="Calibri" panose="020F0502020204030204" pitchFamily="34" charset="0"/>
                <a:cs typeface="Calibri" panose="020F0502020204030204" pitchFamily="34" charset="0"/>
                <a:sym typeface="Calibri"/>
              </a:endParaRPr>
            </a:p>
          </p:txBody>
        </p:sp>
        <p:sp>
          <p:nvSpPr>
            <p:cNvPr id="62" name="Google Shape;597;p43">
              <a:extLst>
                <a:ext uri="{FF2B5EF4-FFF2-40B4-BE49-F238E27FC236}">
                  <a16:creationId xmlns:a16="http://schemas.microsoft.com/office/drawing/2014/main" id="{9679BC87-313F-CE4D-85F3-83F75195C990}"/>
                </a:ext>
              </a:extLst>
            </p:cNvPr>
            <p:cNvSpPr/>
            <p:nvPr/>
          </p:nvSpPr>
          <p:spPr>
            <a:xfrm>
              <a:off x="3137169" y="1694461"/>
              <a:ext cx="626266"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cs typeface="Calibri" panose="020F0502020204030204" pitchFamily="34" charset="0"/>
                  <a:sym typeface="Calibri"/>
                </a:rPr>
                <a:t>Sam</a:t>
              </a:r>
              <a:endParaRPr sz="1000" dirty="0">
                <a:solidFill>
                  <a:schemeClr val="accent1"/>
                </a:solidFill>
                <a:latin typeface="Calibri" panose="020F0502020204030204" pitchFamily="34" charset="0"/>
                <a:cs typeface="Calibri" panose="020F0502020204030204" pitchFamily="34" charset="0"/>
                <a:sym typeface="Calibri"/>
              </a:endParaRPr>
            </a:p>
          </p:txBody>
        </p:sp>
        <p:sp>
          <p:nvSpPr>
            <p:cNvPr id="63" name="Google Shape;597;p43">
              <a:extLst>
                <a:ext uri="{FF2B5EF4-FFF2-40B4-BE49-F238E27FC236}">
                  <a16:creationId xmlns:a16="http://schemas.microsoft.com/office/drawing/2014/main" id="{A75CD039-3086-B04E-8B38-077D78FA3185}"/>
                </a:ext>
              </a:extLst>
            </p:cNvPr>
            <p:cNvSpPr/>
            <p:nvPr/>
          </p:nvSpPr>
          <p:spPr>
            <a:xfrm>
              <a:off x="3608588" y="2182241"/>
              <a:ext cx="704779" cy="266625"/>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000" dirty="0">
                  <a:solidFill>
                    <a:schemeClr val="accent1"/>
                  </a:solidFill>
                  <a:latin typeface="Calibri" panose="020F0502020204030204" pitchFamily="34" charset="0"/>
                  <a:cs typeface="Calibri" panose="020F0502020204030204" pitchFamily="34" charset="0"/>
                  <a:sym typeface="Calibri"/>
                </a:rPr>
                <a:t>Alex</a:t>
              </a:r>
              <a:endParaRPr sz="1000" dirty="0">
                <a:solidFill>
                  <a:schemeClr val="accent1"/>
                </a:solidFill>
                <a:latin typeface="Calibri" panose="020F0502020204030204" pitchFamily="34" charset="0"/>
                <a:cs typeface="Calibri" panose="020F0502020204030204" pitchFamily="34" charset="0"/>
                <a:sym typeface="Calibri"/>
              </a:endParaRPr>
            </a:p>
          </p:txBody>
        </p:sp>
      </p:grpSp>
      <p:sp>
        <p:nvSpPr>
          <p:cNvPr id="64" name="TextBox 63">
            <a:extLst>
              <a:ext uri="{FF2B5EF4-FFF2-40B4-BE49-F238E27FC236}">
                <a16:creationId xmlns:a16="http://schemas.microsoft.com/office/drawing/2014/main" id="{995C6641-D69F-5241-89EA-757771E6D4D7}"/>
              </a:ext>
            </a:extLst>
          </p:cNvPr>
          <p:cNvSpPr txBox="1"/>
          <p:nvPr/>
        </p:nvSpPr>
        <p:spPr>
          <a:xfrm>
            <a:off x="679022" y="5783075"/>
            <a:ext cx="3081669" cy="923330"/>
          </a:xfrm>
          <a:prstGeom prst="rect">
            <a:avLst/>
          </a:prstGeom>
          <a:noFill/>
        </p:spPr>
        <p:txBody>
          <a:bodyPr wrap="square" rtlCol="0">
            <a:spAutoFit/>
          </a:bodyPr>
          <a:lstStyle/>
          <a:p>
            <a:r>
              <a:rPr lang="en-US" b="1" dirty="0"/>
              <a:t>Correct</a:t>
            </a:r>
            <a:r>
              <a:rPr lang="en-US" dirty="0"/>
              <a:t>: Everything in Ken’s set now connected to everything in Santino’s set!</a:t>
            </a:r>
          </a:p>
        </p:txBody>
      </p:sp>
      <p:sp>
        <p:nvSpPr>
          <p:cNvPr id="65" name="TextBox 64">
            <a:extLst>
              <a:ext uri="{FF2B5EF4-FFF2-40B4-BE49-F238E27FC236}">
                <a16:creationId xmlns:a16="http://schemas.microsoft.com/office/drawing/2014/main" id="{E0348590-6AB2-9041-B251-5861C187EF39}"/>
              </a:ext>
            </a:extLst>
          </p:cNvPr>
          <p:cNvSpPr txBox="1"/>
          <p:nvPr/>
        </p:nvSpPr>
        <p:spPr>
          <a:xfrm>
            <a:off x="4501185" y="5562506"/>
            <a:ext cx="3131293" cy="1200329"/>
          </a:xfrm>
          <a:prstGeom prst="rect">
            <a:avLst/>
          </a:prstGeom>
          <a:noFill/>
        </p:spPr>
        <p:txBody>
          <a:bodyPr wrap="square" rtlCol="0">
            <a:spAutoFit/>
          </a:bodyPr>
          <a:lstStyle/>
          <a:p>
            <a:r>
              <a:rPr lang="en-US" b="1" dirty="0"/>
              <a:t>Incorrect</a:t>
            </a:r>
            <a:r>
              <a:rPr lang="en-US" dirty="0"/>
              <a:t>: Ken and Joyce were connected before; the union operation shouldn’t remove connections.</a:t>
            </a:r>
          </a:p>
        </p:txBody>
      </p:sp>
      <p:sp>
        <p:nvSpPr>
          <p:cNvPr id="66" name="TextBox 65">
            <a:extLst>
              <a:ext uri="{FF2B5EF4-FFF2-40B4-BE49-F238E27FC236}">
                <a16:creationId xmlns:a16="http://schemas.microsoft.com/office/drawing/2014/main" id="{AE30C6D4-5A5A-5A4A-B99C-6FD7C47B2452}"/>
              </a:ext>
            </a:extLst>
          </p:cNvPr>
          <p:cNvSpPr txBox="1"/>
          <p:nvPr/>
        </p:nvSpPr>
        <p:spPr>
          <a:xfrm>
            <a:off x="8443597" y="5852199"/>
            <a:ext cx="3482994" cy="923330"/>
          </a:xfrm>
          <a:prstGeom prst="rect">
            <a:avLst/>
          </a:prstGeom>
          <a:noFill/>
        </p:spPr>
        <p:txBody>
          <a:bodyPr wrap="square" rtlCol="0">
            <a:spAutoFit/>
          </a:bodyPr>
          <a:lstStyle/>
          <a:p>
            <a:r>
              <a:rPr lang="en-US" b="1" dirty="0"/>
              <a:t>Inefficient</a:t>
            </a:r>
            <a:r>
              <a:rPr lang="en-US" dirty="0"/>
              <a:t>: Technically correct, but increases height of the up-tree so makes </a:t>
            </a:r>
          </a:p>
        </p:txBody>
      </p:sp>
      <p:pic>
        <p:nvPicPr>
          <p:cNvPr id="73" name="Picture 72">
            <a:extLst>
              <a:ext uri="{FF2B5EF4-FFF2-40B4-BE49-F238E27FC236}">
                <a16:creationId xmlns:a16="http://schemas.microsoft.com/office/drawing/2014/main" id="{32431006-6BE8-054E-9854-8FBB9AB015CE}"/>
              </a:ext>
            </a:extLst>
          </p:cNvPr>
          <p:cNvPicPr>
            <a:picLocks noChangeAspect="1"/>
          </p:cNvPicPr>
          <p:nvPr/>
        </p:nvPicPr>
        <p:blipFill>
          <a:blip r:embed="rId3"/>
          <a:stretch>
            <a:fillRect/>
          </a:stretch>
        </p:blipFill>
        <p:spPr>
          <a:xfrm>
            <a:off x="2867662" y="2273288"/>
            <a:ext cx="971669" cy="816050"/>
          </a:xfrm>
          <a:prstGeom prst="rect">
            <a:avLst/>
          </a:prstGeom>
        </p:spPr>
      </p:pic>
      <p:pic>
        <p:nvPicPr>
          <p:cNvPr id="75" name="Picture 74">
            <a:extLst>
              <a:ext uri="{FF2B5EF4-FFF2-40B4-BE49-F238E27FC236}">
                <a16:creationId xmlns:a16="http://schemas.microsoft.com/office/drawing/2014/main" id="{D1CB614C-C67D-4548-A44C-D43326480A9E}"/>
              </a:ext>
            </a:extLst>
          </p:cNvPr>
          <p:cNvPicPr>
            <a:picLocks noChangeAspect="1"/>
          </p:cNvPicPr>
          <p:nvPr/>
        </p:nvPicPr>
        <p:blipFill>
          <a:blip r:embed="rId4"/>
          <a:stretch>
            <a:fillRect/>
          </a:stretch>
        </p:blipFill>
        <p:spPr>
          <a:xfrm>
            <a:off x="6880235" y="2259448"/>
            <a:ext cx="711876" cy="711876"/>
          </a:xfrm>
          <a:prstGeom prst="rect">
            <a:avLst/>
          </a:prstGeom>
        </p:spPr>
      </p:pic>
      <p:pic>
        <p:nvPicPr>
          <p:cNvPr id="76" name="Picture 75">
            <a:extLst>
              <a:ext uri="{FF2B5EF4-FFF2-40B4-BE49-F238E27FC236}">
                <a16:creationId xmlns:a16="http://schemas.microsoft.com/office/drawing/2014/main" id="{4D7010A5-E1BD-9947-B5EA-D76326AC694F}"/>
              </a:ext>
            </a:extLst>
          </p:cNvPr>
          <p:cNvPicPr>
            <a:picLocks noChangeAspect="1"/>
          </p:cNvPicPr>
          <p:nvPr/>
        </p:nvPicPr>
        <p:blipFill>
          <a:blip r:embed="rId4"/>
          <a:stretch>
            <a:fillRect/>
          </a:stretch>
        </p:blipFill>
        <p:spPr>
          <a:xfrm>
            <a:off x="10739594" y="2259448"/>
            <a:ext cx="711876" cy="711876"/>
          </a:xfrm>
          <a:prstGeom prst="rect">
            <a:avLst/>
          </a:prstGeom>
        </p:spPr>
      </p:pic>
    </p:spTree>
    <p:extLst>
      <p:ext uri="{BB962C8B-B14F-4D97-AF65-F5344CB8AC3E}">
        <p14:creationId xmlns:p14="http://schemas.microsoft.com/office/powerpoint/2010/main" val="408771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9765E9-9FBD-46F4-9438-358C24719E45}"/>
              </a:ext>
            </a:extLst>
          </p:cNvPr>
          <p:cNvSpPr>
            <a:spLocks noGrp="1"/>
          </p:cNvSpPr>
          <p:nvPr>
            <p:ph type="title"/>
          </p:nvPr>
        </p:nvSpPr>
        <p:spPr/>
        <p:txBody>
          <a:bodyPr/>
          <a:lstStyle/>
          <a:p>
            <a:r>
              <a:rPr lang="en-US" sz="3600" i="1" dirty="0">
                <a:solidFill>
                  <a:schemeClr val="accent4"/>
                </a:solidFill>
              </a:rPr>
              <a:t>Review</a:t>
            </a:r>
            <a:r>
              <a:rPr lang="en-US" dirty="0"/>
              <a:t>  </a:t>
            </a:r>
            <a:r>
              <a:rPr lang="en-US" dirty="0" err="1"/>
              <a:t>WeightedQuickUnion</a:t>
            </a:r>
            <a:endParaRPr lang="en-US" dirty="0"/>
          </a:p>
        </p:txBody>
      </p:sp>
      <p:sp>
        <p:nvSpPr>
          <p:cNvPr id="7" name="Content Placeholder 6">
            <a:extLst>
              <a:ext uri="{FF2B5EF4-FFF2-40B4-BE49-F238E27FC236}">
                <a16:creationId xmlns:a16="http://schemas.microsoft.com/office/drawing/2014/main" id="{53AB7B0E-E8C7-49DC-B0DB-9FDDCF28C7A5}"/>
              </a:ext>
            </a:extLst>
          </p:cNvPr>
          <p:cNvSpPr>
            <a:spLocks noGrp="1"/>
          </p:cNvSpPr>
          <p:nvPr>
            <p:ph idx="1"/>
          </p:nvPr>
        </p:nvSpPr>
        <p:spPr>
          <a:xfrm>
            <a:off x="838200" y="1581531"/>
            <a:ext cx="5574724" cy="4551045"/>
          </a:xfrm>
        </p:spPr>
        <p:txBody>
          <a:bodyPr/>
          <a:lstStyle/>
          <a:p>
            <a:r>
              <a:rPr lang="en-US" dirty="0"/>
              <a:t>Goal: Always pick the smaller tree to go under the larger tree</a:t>
            </a:r>
          </a:p>
          <a:p>
            <a:r>
              <a:rPr lang="en-US" dirty="0"/>
              <a:t>Implementation: Store the number of nodes (or “weight”) of each tree in the root</a:t>
            </a:r>
          </a:p>
          <a:p>
            <a:pPr lvl="1"/>
            <a:r>
              <a:rPr lang="en-US" dirty="0"/>
              <a:t>Constant-time lookup instead of having to traverse the entire tree to count</a:t>
            </a:r>
          </a:p>
        </p:txBody>
      </p:sp>
      <p:sp>
        <p:nvSpPr>
          <p:cNvPr id="19" name="Content Placeholder 2">
            <a:extLst>
              <a:ext uri="{FF2B5EF4-FFF2-40B4-BE49-F238E27FC236}">
                <a16:creationId xmlns:a16="http://schemas.microsoft.com/office/drawing/2014/main" id="{0FC5D2A7-BFFC-FF43-8BEC-2C13B20790A5}"/>
              </a:ext>
            </a:extLst>
          </p:cNvPr>
          <p:cNvSpPr txBox="1">
            <a:spLocks/>
          </p:cNvSpPr>
          <p:nvPr/>
        </p:nvSpPr>
        <p:spPr bwMode="auto">
          <a:xfrm>
            <a:off x="987484" y="4960094"/>
            <a:ext cx="5108516" cy="1499244"/>
          </a:xfrm>
          <a:prstGeom prst="rect">
            <a:avLst/>
          </a:prstGeom>
          <a:noFill/>
          <a:ln w="9525">
            <a:solidFill>
              <a:schemeClr val="tx1"/>
            </a:solidFill>
            <a:miter lim="800000"/>
            <a:headEnd/>
            <a:tailEnd/>
          </a:ln>
        </p:spPr>
        <p:txBody>
          <a:bodyPr vert="horz" wrap="square" lIns="121920" tIns="60960" rIns="121920" bIns="60960" numCol="1" anchor="t" anchorCtr="0" compatLnSpc="1">
            <a:prstTxWarp prst="textNoShape">
              <a:avLst/>
            </a:prstTxWarp>
          </a:bodyPr>
          <a:lstStyle>
            <a:lvl1pPr marL="192881" indent="-192881" algn="l" rtl="0" eaLnBrk="1" fontAlgn="base" hangingPunct="1">
              <a:spcBef>
                <a:spcPct val="20000"/>
              </a:spcBef>
              <a:spcAft>
                <a:spcPct val="0"/>
              </a:spcAft>
              <a:buClr>
                <a:srgbClr val="4B2A85"/>
              </a:buClr>
              <a:buSzPct val="60000"/>
              <a:buFont typeface="Wingdings" panose="05000000000000000000" pitchFamily="2" charset="2"/>
              <a:buChar char="v"/>
              <a:defRPr sz="18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65189" indent="-160735" algn="l" rtl="0" eaLnBrk="1" fontAlgn="base" hangingPunct="1">
              <a:spcBef>
                <a:spcPct val="20000"/>
              </a:spcBef>
              <a:spcAft>
                <a:spcPct val="0"/>
              </a:spcAft>
              <a:buClr>
                <a:srgbClr val="4B2A85"/>
              </a:buClr>
              <a:buSzPct val="110000"/>
              <a:buFont typeface="Wingdings" pitchFamily="2" charset="2"/>
              <a:buChar char="§"/>
              <a:defRPr sz="16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514350" indent="-128588" algn="l" rtl="0" eaLnBrk="1" fontAlgn="base" hangingPunct="1">
              <a:spcBef>
                <a:spcPct val="20000"/>
              </a:spcBef>
              <a:spcAft>
                <a:spcPct val="0"/>
              </a:spcAft>
              <a:buClr>
                <a:srgbClr val="4B2A85"/>
              </a:buClr>
              <a:buSzPct val="80000"/>
              <a:buFont typeface="Arial" panose="020B0604020202020204" pitchFamily="34" charset="0"/>
              <a:buChar char="•"/>
              <a:defRPr sz="1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658368"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812673" indent="-128588" algn="l" rtl="0" eaLnBrk="1" fontAlgn="base" hangingPunct="1">
              <a:spcBef>
                <a:spcPct val="20000"/>
              </a:spcBef>
              <a:spcAft>
                <a:spcPct val="0"/>
              </a:spcAft>
              <a:buClr>
                <a:srgbClr val="4B2A85"/>
              </a:buClr>
              <a:buChar char="»"/>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a:lstStyle>
          <a:p>
            <a:pPr marL="0" indent="0">
              <a:buNone/>
            </a:pPr>
            <a:r>
              <a:rPr lang="en-US" sz="1867" b="1" dirty="0">
                <a:latin typeface="Consolas" panose="020B0609020204030204" pitchFamily="49" charset="0"/>
                <a:cs typeface="Consolas" panose="020B0609020204030204" pitchFamily="49" charset="0"/>
              </a:rPr>
              <a:t>union</a:t>
            </a:r>
            <a:r>
              <a:rPr lang="en-US" sz="1867" dirty="0">
                <a:latin typeface="Consolas" panose="020B0609020204030204" pitchFamily="49" charset="0"/>
                <a:cs typeface="Consolas" panose="020B0609020204030204" pitchFamily="49" charset="0"/>
              </a:rPr>
              <a:t>(A, B):</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rootA</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(A)</a:t>
            </a:r>
          </a:p>
          <a:p>
            <a:pPr marL="0" indent="0">
              <a:buNone/>
            </a:pPr>
            <a:r>
              <a:rPr lang="en-US" sz="1867" dirty="0">
                <a:latin typeface="Consolas" panose="020B0609020204030204" pitchFamily="49" charset="0"/>
                <a:cs typeface="Consolas" panose="020B0609020204030204" pitchFamily="49" charset="0"/>
              </a:rPr>
              <a:t>  </a:t>
            </a:r>
            <a:r>
              <a:rPr lang="en-US" sz="1867" dirty="0" err="1">
                <a:latin typeface="Consolas" panose="020B0609020204030204" pitchFamily="49" charset="0"/>
                <a:cs typeface="Consolas" panose="020B0609020204030204" pitchFamily="49" charset="0"/>
              </a:rPr>
              <a:t>rootB</a:t>
            </a:r>
            <a:r>
              <a:rPr lang="en-US" sz="1867" dirty="0">
                <a:latin typeface="Consolas" panose="020B0609020204030204" pitchFamily="49" charset="0"/>
                <a:cs typeface="Consolas" panose="020B0609020204030204" pitchFamily="49" charset="0"/>
              </a:rPr>
              <a:t> = </a:t>
            </a:r>
            <a:r>
              <a:rPr lang="en-US" sz="1867" b="1" dirty="0">
                <a:latin typeface="Consolas" panose="020B0609020204030204" pitchFamily="49" charset="0"/>
                <a:cs typeface="Consolas" panose="020B0609020204030204" pitchFamily="49" charset="0"/>
              </a:rPr>
              <a:t>find</a:t>
            </a:r>
            <a:r>
              <a:rPr lang="en-US" sz="1867" dirty="0">
                <a:latin typeface="Consolas" panose="020B0609020204030204" pitchFamily="49" charset="0"/>
                <a:cs typeface="Consolas" panose="020B0609020204030204" pitchFamily="49" charset="0"/>
              </a:rPr>
              <a:t>(B)</a:t>
            </a:r>
          </a:p>
          <a:p>
            <a:pPr marL="0" indent="0">
              <a:buNone/>
            </a:pPr>
            <a:r>
              <a:rPr lang="en-US" sz="1867" dirty="0">
                <a:latin typeface="Consolas" panose="020B0609020204030204" pitchFamily="49" charset="0"/>
                <a:cs typeface="Consolas" panose="020B0609020204030204" pitchFamily="49" charset="0"/>
              </a:rPr>
              <a:t>  put lighter root under heavier root</a:t>
            </a:r>
          </a:p>
        </p:txBody>
      </p:sp>
      <p:sp>
        <p:nvSpPr>
          <p:cNvPr id="48" name="TextBox 47">
            <a:extLst>
              <a:ext uri="{FF2B5EF4-FFF2-40B4-BE49-F238E27FC236}">
                <a16:creationId xmlns:a16="http://schemas.microsoft.com/office/drawing/2014/main" id="{6089BA59-0E61-A842-A519-893A99304842}"/>
              </a:ext>
            </a:extLst>
          </p:cNvPr>
          <p:cNvSpPr txBox="1"/>
          <p:nvPr/>
        </p:nvSpPr>
        <p:spPr>
          <a:xfrm>
            <a:off x="7008342" y="1219200"/>
            <a:ext cx="1736373" cy="1323439"/>
          </a:xfrm>
          <a:prstGeom prst="rect">
            <a:avLst/>
          </a:prstGeom>
          <a:noFill/>
        </p:spPr>
        <p:txBody>
          <a:bodyPr wrap="none" rtlCol="0">
            <a:spAutoFit/>
          </a:bodyPr>
          <a:lstStyle/>
          <a:p>
            <a:r>
              <a:rPr lang="en-US" sz="2000" dirty="0">
                <a:latin typeface="Consolas" panose="020B0609020204030204" pitchFamily="49" charset="0"/>
                <a:cs typeface="Consolas" panose="020B0609020204030204" pitchFamily="49" charset="0"/>
              </a:rPr>
              <a:t>union(A, B)</a:t>
            </a:r>
          </a:p>
          <a:p>
            <a:r>
              <a:rPr lang="en-US" sz="2000" dirty="0">
                <a:latin typeface="Consolas" panose="020B0609020204030204" pitchFamily="49" charset="0"/>
                <a:cs typeface="Consolas" panose="020B0609020204030204" pitchFamily="49" charset="0"/>
              </a:rPr>
              <a:t>union(B, C)</a:t>
            </a:r>
          </a:p>
          <a:p>
            <a:r>
              <a:rPr lang="en-US" sz="2000" dirty="0">
                <a:latin typeface="Consolas" panose="020B0609020204030204" pitchFamily="49" charset="0"/>
                <a:cs typeface="Consolas" panose="020B0609020204030204" pitchFamily="49" charset="0"/>
              </a:rPr>
              <a:t>union(C, D)</a:t>
            </a:r>
          </a:p>
          <a:p>
            <a:r>
              <a:rPr lang="en-US" sz="2000" dirty="0">
                <a:latin typeface="Consolas" panose="020B0609020204030204" pitchFamily="49" charset="0"/>
                <a:cs typeface="Consolas" panose="020B0609020204030204" pitchFamily="49" charset="0"/>
              </a:rPr>
              <a:t>find(A)</a:t>
            </a:r>
          </a:p>
        </p:txBody>
      </p:sp>
      <p:sp>
        <p:nvSpPr>
          <p:cNvPr id="49" name="Cloud 48">
            <a:extLst>
              <a:ext uri="{FF2B5EF4-FFF2-40B4-BE49-F238E27FC236}">
                <a16:creationId xmlns:a16="http://schemas.microsoft.com/office/drawing/2014/main" id="{F63699DB-CB05-4949-9CF9-0C693EDD565B}"/>
              </a:ext>
            </a:extLst>
          </p:cNvPr>
          <p:cNvSpPr/>
          <p:nvPr/>
        </p:nvSpPr>
        <p:spPr bwMode="auto">
          <a:xfrm>
            <a:off x="8910829" y="1992445"/>
            <a:ext cx="758952" cy="629779"/>
          </a:xfrm>
          <a:prstGeom prst="cloud">
            <a:avLst/>
          </a:prstGeom>
          <a:solidFill>
            <a:schemeClr val="accent1">
              <a:lumMod val="20000"/>
              <a:lumOff val="80000"/>
            </a:schemeClr>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r>
              <a:rPr lang="en-US" dirty="0">
                <a:latin typeface="Calibri" charset="0"/>
                <a:ea typeface="Calibri" charset="0"/>
                <a:cs typeface="Calibri" charset="0"/>
              </a:rPr>
              <a:t>A</a:t>
            </a:r>
          </a:p>
        </p:txBody>
      </p:sp>
      <p:sp>
        <p:nvSpPr>
          <p:cNvPr id="50" name="Cloud 49">
            <a:extLst>
              <a:ext uri="{FF2B5EF4-FFF2-40B4-BE49-F238E27FC236}">
                <a16:creationId xmlns:a16="http://schemas.microsoft.com/office/drawing/2014/main" id="{826D06F7-177C-0749-98BB-9B1C6E63911F}"/>
              </a:ext>
            </a:extLst>
          </p:cNvPr>
          <p:cNvSpPr/>
          <p:nvPr/>
        </p:nvSpPr>
        <p:spPr bwMode="auto">
          <a:xfrm>
            <a:off x="9646920" y="1260925"/>
            <a:ext cx="758952" cy="629779"/>
          </a:xfrm>
          <a:prstGeom prst="cloud">
            <a:avLst/>
          </a:prstGeom>
          <a:solidFill>
            <a:schemeClr val="accent1">
              <a:lumMod val="20000"/>
              <a:lumOff val="80000"/>
            </a:schemeClr>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r>
              <a:rPr lang="en-US" dirty="0">
                <a:latin typeface="Calibri" charset="0"/>
                <a:ea typeface="Calibri" charset="0"/>
                <a:cs typeface="Calibri" charset="0"/>
              </a:rPr>
              <a:t>B</a:t>
            </a:r>
          </a:p>
        </p:txBody>
      </p:sp>
      <p:sp>
        <p:nvSpPr>
          <p:cNvPr id="51" name="Cloud 50">
            <a:extLst>
              <a:ext uri="{FF2B5EF4-FFF2-40B4-BE49-F238E27FC236}">
                <a16:creationId xmlns:a16="http://schemas.microsoft.com/office/drawing/2014/main" id="{5340666B-EEF1-C540-9D3F-C65F47EDD655}"/>
              </a:ext>
            </a:extLst>
          </p:cNvPr>
          <p:cNvSpPr/>
          <p:nvPr/>
        </p:nvSpPr>
        <p:spPr bwMode="auto">
          <a:xfrm>
            <a:off x="10145262" y="1994667"/>
            <a:ext cx="758952" cy="629779"/>
          </a:xfrm>
          <a:prstGeom prst="cloud">
            <a:avLst/>
          </a:prstGeom>
          <a:solidFill>
            <a:schemeClr val="accent1">
              <a:lumMod val="20000"/>
              <a:lumOff val="80000"/>
            </a:schemeClr>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r>
              <a:rPr lang="en-US" dirty="0">
                <a:latin typeface="Calibri" charset="0"/>
                <a:ea typeface="Calibri" charset="0"/>
                <a:cs typeface="Calibri" charset="0"/>
              </a:rPr>
              <a:t>C</a:t>
            </a:r>
          </a:p>
        </p:txBody>
      </p:sp>
      <p:sp>
        <p:nvSpPr>
          <p:cNvPr id="52" name="Cloud 51">
            <a:extLst>
              <a:ext uri="{FF2B5EF4-FFF2-40B4-BE49-F238E27FC236}">
                <a16:creationId xmlns:a16="http://schemas.microsoft.com/office/drawing/2014/main" id="{77CC4CC9-2EF4-8E41-8AD1-7D8BCF967A1B}"/>
              </a:ext>
            </a:extLst>
          </p:cNvPr>
          <p:cNvSpPr/>
          <p:nvPr/>
        </p:nvSpPr>
        <p:spPr bwMode="auto">
          <a:xfrm>
            <a:off x="10828017" y="1260925"/>
            <a:ext cx="758952" cy="629779"/>
          </a:xfrm>
          <a:prstGeom prst="cloud">
            <a:avLst/>
          </a:prstGeom>
          <a:solidFill>
            <a:schemeClr val="accent1">
              <a:lumMod val="20000"/>
              <a:lumOff val="80000"/>
            </a:schemeClr>
          </a:solidFill>
          <a:ln w="25400" cap="flat" cmpd="sng" algn="ctr">
            <a:noFill/>
            <a:prstDash val="solid"/>
            <a:round/>
            <a:headEnd type="none" w="med" len="med"/>
            <a:tailEnd type="triangle" w="med" len="med"/>
          </a:ln>
          <a:effectLst/>
        </p:spPr>
        <p:txBody>
          <a:bodyPr vert="horz" wrap="square" lIns="121920" tIns="60960" rIns="121920" bIns="60960" numCol="1" rtlCol="0" anchor="ctr" anchorCtr="0" compatLnSpc="1">
            <a:prstTxWarp prst="textNoShape">
              <a:avLst/>
            </a:prstTxWarp>
          </a:bodyPr>
          <a:lstStyle/>
          <a:p>
            <a:pPr algn="ctr" defTabSz="1219170" eaLnBrk="0" fontAlgn="base" hangingPunct="0">
              <a:spcBef>
                <a:spcPct val="0"/>
              </a:spcBef>
              <a:spcAft>
                <a:spcPct val="0"/>
              </a:spcAft>
            </a:pPr>
            <a:r>
              <a:rPr lang="en-US" dirty="0">
                <a:latin typeface="Calibri" charset="0"/>
                <a:ea typeface="Calibri" charset="0"/>
                <a:cs typeface="Calibri" charset="0"/>
              </a:rPr>
              <a:t>D</a:t>
            </a:r>
          </a:p>
        </p:txBody>
      </p:sp>
      <p:sp>
        <p:nvSpPr>
          <p:cNvPr id="3" name="TextBox 2">
            <a:extLst>
              <a:ext uri="{FF2B5EF4-FFF2-40B4-BE49-F238E27FC236}">
                <a16:creationId xmlns:a16="http://schemas.microsoft.com/office/drawing/2014/main" id="{185E8C62-3C49-6043-AD0D-5403615EEA1B}"/>
              </a:ext>
            </a:extLst>
          </p:cNvPr>
          <p:cNvSpPr txBox="1"/>
          <p:nvPr/>
        </p:nvSpPr>
        <p:spPr>
          <a:xfrm>
            <a:off x="7999269" y="2830895"/>
            <a:ext cx="2145780" cy="369332"/>
          </a:xfrm>
          <a:prstGeom prst="rect">
            <a:avLst/>
          </a:prstGeom>
          <a:noFill/>
        </p:spPr>
        <p:txBody>
          <a:bodyPr wrap="none" rtlCol="0">
            <a:spAutoFit/>
          </a:bodyPr>
          <a:lstStyle/>
          <a:p>
            <a:r>
              <a:rPr lang="en-US" b="1" dirty="0"/>
              <a:t>Now what happens?</a:t>
            </a:r>
          </a:p>
        </p:txBody>
      </p:sp>
      <p:sp>
        <p:nvSpPr>
          <p:cNvPr id="54" name="Google Shape;597;p43">
            <a:extLst>
              <a:ext uri="{FF2B5EF4-FFF2-40B4-BE49-F238E27FC236}">
                <a16:creationId xmlns:a16="http://schemas.microsoft.com/office/drawing/2014/main" id="{1A7329FD-DE09-724E-8589-4688EAC34136}"/>
              </a:ext>
            </a:extLst>
          </p:cNvPr>
          <p:cNvSpPr/>
          <p:nvPr/>
        </p:nvSpPr>
        <p:spPr>
          <a:xfrm>
            <a:off x="8635427" y="4233555"/>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B</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55" name="Google Shape;601;p43">
            <a:extLst>
              <a:ext uri="{FF2B5EF4-FFF2-40B4-BE49-F238E27FC236}">
                <a16:creationId xmlns:a16="http://schemas.microsoft.com/office/drawing/2014/main" id="{A4CE6464-8D03-7F48-A9F2-250F0FF640FB}"/>
              </a:ext>
            </a:extLst>
          </p:cNvPr>
          <p:cNvCxnSpPr>
            <a:cxnSpLocks/>
            <a:stCxn id="56" idx="0"/>
            <a:endCxn id="54" idx="2"/>
          </p:cNvCxnSpPr>
          <p:nvPr/>
        </p:nvCxnSpPr>
        <p:spPr>
          <a:xfrm flipV="1">
            <a:off x="7785213" y="4589055"/>
            <a:ext cx="1286946" cy="334101"/>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56" name="Google Shape;597;p43">
            <a:extLst>
              <a:ext uri="{FF2B5EF4-FFF2-40B4-BE49-F238E27FC236}">
                <a16:creationId xmlns:a16="http://schemas.microsoft.com/office/drawing/2014/main" id="{7CD6C778-F1E4-7441-8DAB-F558182728E9}"/>
              </a:ext>
            </a:extLst>
          </p:cNvPr>
          <p:cNvSpPr/>
          <p:nvPr/>
        </p:nvSpPr>
        <p:spPr>
          <a:xfrm>
            <a:off x="7348481" y="4923156"/>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A</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57" name="Google Shape;597;p43">
            <a:extLst>
              <a:ext uri="{FF2B5EF4-FFF2-40B4-BE49-F238E27FC236}">
                <a16:creationId xmlns:a16="http://schemas.microsoft.com/office/drawing/2014/main" id="{31D24FE1-30CB-D941-A4AB-87954518FDCB}"/>
              </a:ext>
            </a:extLst>
          </p:cNvPr>
          <p:cNvSpPr/>
          <p:nvPr/>
        </p:nvSpPr>
        <p:spPr>
          <a:xfrm>
            <a:off x="8635427" y="4923156"/>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C</a:t>
            </a:r>
            <a:endParaRPr sz="1600" dirty="0">
              <a:solidFill>
                <a:schemeClr val="accent1"/>
              </a:solidFill>
              <a:latin typeface="Calibri" panose="020F0502020204030204" pitchFamily="34" charset="0"/>
              <a:cs typeface="Calibri" panose="020F0502020204030204" pitchFamily="34" charset="0"/>
              <a:sym typeface="Calibri"/>
            </a:endParaRPr>
          </a:p>
        </p:txBody>
      </p:sp>
      <p:sp>
        <p:nvSpPr>
          <p:cNvPr id="58" name="Google Shape;597;p43">
            <a:extLst>
              <a:ext uri="{FF2B5EF4-FFF2-40B4-BE49-F238E27FC236}">
                <a16:creationId xmlns:a16="http://schemas.microsoft.com/office/drawing/2014/main" id="{9E2E5E5F-9429-8D4E-B5FA-61CEC33B10F1}"/>
              </a:ext>
            </a:extLst>
          </p:cNvPr>
          <p:cNvSpPr/>
          <p:nvPr/>
        </p:nvSpPr>
        <p:spPr>
          <a:xfrm>
            <a:off x="9945412" y="4923156"/>
            <a:ext cx="873463" cy="3555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sz="1600" dirty="0">
                <a:solidFill>
                  <a:schemeClr val="accent1"/>
                </a:solidFill>
                <a:latin typeface="Calibri" panose="020F0502020204030204" pitchFamily="34" charset="0"/>
                <a:cs typeface="Calibri" panose="020F0502020204030204" pitchFamily="34" charset="0"/>
                <a:sym typeface="Calibri"/>
              </a:rPr>
              <a:t>D</a:t>
            </a:r>
            <a:endParaRPr sz="1600" dirty="0">
              <a:solidFill>
                <a:schemeClr val="accent1"/>
              </a:solidFill>
              <a:latin typeface="Calibri" panose="020F0502020204030204" pitchFamily="34" charset="0"/>
              <a:cs typeface="Calibri" panose="020F0502020204030204" pitchFamily="34" charset="0"/>
              <a:sym typeface="Calibri"/>
            </a:endParaRPr>
          </a:p>
        </p:txBody>
      </p:sp>
      <p:cxnSp>
        <p:nvCxnSpPr>
          <p:cNvPr id="59" name="Google Shape;601;p43">
            <a:extLst>
              <a:ext uri="{FF2B5EF4-FFF2-40B4-BE49-F238E27FC236}">
                <a16:creationId xmlns:a16="http://schemas.microsoft.com/office/drawing/2014/main" id="{B8760DC0-0D9D-ED46-965C-0001A481D130}"/>
              </a:ext>
            </a:extLst>
          </p:cNvPr>
          <p:cNvCxnSpPr>
            <a:cxnSpLocks/>
            <a:stCxn id="57" idx="0"/>
            <a:endCxn id="54" idx="2"/>
          </p:cNvCxnSpPr>
          <p:nvPr/>
        </p:nvCxnSpPr>
        <p:spPr>
          <a:xfrm flipV="1">
            <a:off x="9072159" y="4589055"/>
            <a:ext cx="0" cy="334101"/>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cxnSp>
        <p:nvCxnSpPr>
          <p:cNvPr id="60" name="Google Shape;601;p43">
            <a:extLst>
              <a:ext uri="{FF2B5EF4-FFF2-40B4-BE49-F238E27FC236}">
                <a16:creationId xmlns:a16="http://schemas.microsoft.com/office/drawing/2014/main" id="{EAB88212-93D9-DF41-8A2A-96CA79490E47}"/>
              </a:ext>
            </a:extLst>
          </p:cNvPr>
          <p:cNvCxnSpPr>
            <a:cxnSpLocks/>
            <a:stCxn id="58" idx="0"/>
            <a:endCxn id="54" idx="2"/>
          </p:cNvCxnSpPr>
          <p:nvPr/>
        </p:nvCxnSpPr>
        <p:spPr>
          <a:xfrm flipH="1" flipV="1">
            <a:off x="9072159" y="4589055"/>
            <a:ext cx="1309985" cy="334101"/>
          </a:xfrm>
          <a:prstGeom prst="straightConnector1">
            <a:avLst/>
          </a:prstGeom>
          <a:solidFill>
            <a:schemeClr val="accent1">
              <a:lumMod val="20000"/>
              <a:lumOff val="80000"/>
            </a:schemeClr>
          </a:solidFill>
          <a:ln w="28575" cap="flat" cmpd="sng">
            <a:solidFill>
              <a:schemeClr val="accent1"/>
            </a:solidFill>
            <a:prstDash val="solid"/>
            <a:round/>
            <a:headEnd type="none" w="med" len="med"/>
            <a:tailEnd type="triangle" w="med" len="med"/>
          </a:ln>
        </p:spPr>
      </p:cxnSp>
      <p:sp>
        <p:nvSpPr>
          <p:cNvPr id="62" name="TextBox 61">
            <a:extLst>
              <a:ext uri="{FF2B5EF4-FFF2-40B4-BE49-F238E27FC236}">
                <a16:creationId xmlns:a16="http://schemas.microsoft.com/office/drawing/2014/main" id="{6B7F6A4E-6D69-5743-B943-4FF6C86F8093}"/>
              </a:ext>
            </a:extLst>
          </p:cNvPr>
          <p:cNvSpPr txBox="1"/>
          <p:nvPr/>
        </p:nvSpPr>
        <p:spPr>
          <a:xfrm>
            <a:off x="7423151" y="5428091"/>
            <a:ext cx="3361369" cy="369332"/>
          </a:xfrm>
          <a:prstGeom prst="rect">
            <a:avLst/>
          </a:prstGeom>
          <a:noFill/>
        </p:spPr>
        <p:txBody>
          <a:bodyPr wrap="none" rtlCol="0">
            <a:spAutoFit/>
          </a:bodyPr>
          <a:lstStyle/>
          <a:p>
            <a:r>
              <a:rPr lang="en-US" b="1" dirty="0"/>
              <a:t>Perfect! Best runtime we can get.</a:t>
            </a:r>
          </a:p>
        </p:txBody>
      </p:sp>
    </p:spTree>
    <p:extLst>
      <p:ext uri="{BB962C8B-B14F-4D97-AF65-F5344CB8AC3E}">
        <p14:creationId xmlns:p14="http://schemas.microsoft.com/office/powerpoint/2010/main" val="10748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animBg="1"/>
      <p:bldP spid="51" grpId="0" animBg="1"/>
      <p:bldP spid="52" grpId="0" animBg="1"/>
      <p:bldP spid="3" grpId="0"/>
      <p:bldP spid="54" grpId="0" animBg="1"/>
      <p:bldP spid="56" grpId="0" animBg="1"/>
      <p:bldP spid="57" grpId="0" animBg="1"/>
      <p:bldP spid="58"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54"/>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i="1" dirty="0">
                <a:solidFill>
                  <a:schemeClr val="accent4"/>
                </a:solidFill>
              </a:rPr>
              <a:t>Review</a:t>
            </a:r>
            <a:r>
              <a:rPr lang="en-US" dirty="0"/>
              <a:t> </a:t>
            </a:r>
            <a:r>
              <a:rPr lang="en" dirty="0" err="1"/>
              <a:t>WeightedQuickUnion</a:t>
            </a:r>
            <a:r>
              <a:rPr lang="en" dirty="0"/>
              <a:t>: Performance</a:t>
            </a:r>
            <a:endParaRPr dirty="0"/>
          </a:p>
        </p:txBody>
      </p:sp>
      <p:sp>
        <p:nvSpPr>
          <p:cNvPr id="995" name="Google Shape;995;p54"/>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a:t>
            </a:r>
            <a:endParaRPr dirty="0"/>
          </a:p>
        </p:txBody>
      </p:sp>
      <p:sp>
        <p:nvSpPr>
          <p:cNvPr id="996" name="Google Shape;996;p54"/>
          <p:cNvSpPr/>
          <p:nvPr/>
        </p:nvSpPr>
        <p:spPr>
          <a:xfrm>
            <a:off x="3128906" y="3561814"/>
            <a:ext cx="386100" cy="252900"/>
          </a:xfrm>
          <a:prstGeom prst="rect">
            <a:avLst/>
          </a:prstGeom>
          <a:solidFill>
            <a:schemeClr val="accent1">
              <a:lumMod val="20000"/>
              <a:lumOff val="80000"/>
            </a:scheme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 sz="1600">
                <a:solidFill>
                  <a:schemeClr val="accent1"/>
                </a:solidFill>
                <a:latin typeface="Calibri" panose="020F0502020204030204" pitchFamily="34" charset="0"/>
                <a:cs typeface="Calibri" panose="020F0502020204030204" pitchFamily="34" charset="0"/>
              </a:rPr>
              <a:t>0</a:t>
            </a:r>
            <a:endParaRPr sz="1600">
              <a:solidFill>
                <a:schemeClr val="accent1"/>
              </a:solidFill>
              <a:latin typeface="Calibri" panose="020F0502020204030204" pitchFamily="34" charset="0"/>
              <a:cs typeface="Calibri" panose="020F0502020204030204" pitchFamily="34" charset="0"/>
            </a:endParaRPr>
          </a:p>
        </p:txBody>
      </p:sp>
      <p:graphicFrame>
        <p:nvGraphicFramePr>
          <p:cNvPr id="997" name="Google Shape;997;p54"/>
          <p:cNvGraphicFramePr/>
          <p:nvPr/>
        </p:nvGraphicFramePr>
        <p:xfrm>
          <a:off x="8870251" y="2153226"/>
          <a:ext cx="1469400" cy="944820"/>
        </p:xfrm>
        <a:graphic>
          <a:graphicData uri="http://schemas.openxmlformats.org/drawingml/2006/table">
            <a:tbl>
              <a:tblPr>
                <a:noFill/>
              </a:tblPr>
              <a:tblGrid>
                <a:gridCol w="734700">
                  <a:extLst>
                    <a:ext uri="{9D8B030D-6E8A-4147-A177-3AD203B41FA5}">
                      <a16:colId xmlns:a16="http://schemas.microsoft.com/office/drawing/2014/main" val="20000"/>
                    </a:ext>
                  </a:extLst>
                </a:gridCol>
                <a:gridCol w="734700">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N</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78738754"/>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25074</TotalTime>
  <Words>4285</Words>
  <Application>Microsoft Macintosh PowerPoint</Application>
  <PresentationFormat>Widescreen</PresentationFormat>
  <Paragraphs>1176</Paragraphs>
  <Slides>42</Slides>
  <Notes>38</Notes>
  <HiddenSlides>7</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Montserrat</vt:lpstr>
      <vt:lpstr>Montserrat ExtraBold</vt:lpstr>
      <vt:lpstr>Montserrat SemiBold</vt:lpstr>
      <vt:lpstr>System Font Regular</vt:lpstr>
      <vt:lpstr>Arial</vt:lpstr>
      <vt:lpstr>Calibri</vt:lpstr>
      <vt:lpstr>Cambria Math</vt:lpstr>
      <vt:lpstr>Consolas</vt:lpstr>
      <vt:lpstr>Segoe UI Semilight</vt:lpstr>
      <vt:lpstr>Tw Cen MT</vt:lpstr>
      <vt:lpstr>Wingdings</vt:lpstr>
      <vt:lpstr>CSE 373 Summer 2020</vt:lpstr>
      <vt:lpstr>1_CSE 373 Summer 2020</vt:lpstr>
      <vt:lpstr>Disjoint Sets II</vt:lpstr>
      <vt:lpstr>Learning Objectives</vt:lpstr>
      <vt:lpstr>Review  MSTs</vt:lpstr>
      <vt:lpstr>Review  Disjoint Sets ADT (aka “Union-Find”) </vt:lpstr>
      <vt:lpstr>Lecture Outline</vt:lpstr>
      <vt:lpstr>Review  QuickFind vs. QuickUnion</vt:lpstr>
      <vt:lpstr>Review QuickUnion: Why Use Both Roots?</vt:lpstr>
      <vt:lpstr>Review  WeightedQuickUnion</vt:lpstr>
      <vt:lpstr>Review WeightedQuickUnion: Performance</vt:lpstr>
      <vt:lpstr>Review WeightedQuickUnion: Performance</vt:lpstr>
      <vt:lpstr>Review WeightedQuickUnion: Performance</vt:lpstr>
      <vt:lpstr>Review WeightedQuickUnion: Performance</vt:lpstr>
      <vt:lpstr>Review WeightedQuickUnion: Performance</vt:lpstr>
      <vt:lpstr>Review WeightedQuickUnion: Performance</vt:lpstr>
      <vt:lpstr>Review WeightedQuickUnion: Performance</vt:lpstr>
      <vt:lpstr>Review Why Weights Instead of Heights?</vt:lpstr>
      <vt:lpstr>Review  WeightedQuickUnion Runtime</vt:lpstr>
      <vt:lpstr>Lecture Outline</vt:lpstr>
      <vt:lpstr>Modifying Data Structures for Future Gains</vt:lpstr>
      <vt:lpstr>Path Compression: Idea</vt:lpstr>
      <vt:lpstr>Path Compression: Idea</vt:lpstr>
      <vt:lpstr>Path Compression: Details and Runtime</vt:lpstr>
      <vt:lpstr>Path Compression: Runtime</vt:lpstr>
      <vt:lpstr>Path Compression: Runtime</vt:lpstr>
      <vt:lpstr>WQU + Path Compression Runtime</vt:lpstr>
      <vt:lpstr>Disjoint Sets Implementation</vt:lpstr>
      <vt:lpstr>Kruskal’s Runtime</vt:lpstr>
      <vt:lpstr>PowerPoint Presentation</vt:lpstr>
      <vt:lpstr>PowerPoint Presentation</vt:lpstr>
      <vt:lpstr>PowerPoint Presentation</vt:lpstr>
      <vt:lpstr>Using Arrays for Up-Trees</vt:lpstr>
      <vt:lpstr>Using Arrays: Find</vt:lpstr>
      <vt:lpstr>Using Arrays: Union</vt:lpstr>
      <vt:lpstr>Using Arrays: Union</vt:lpstr>
      <vt:lpstr>Using Arrays for WQU+PC</vt:lpstr>
      <vt:lpstr>Recap: Graph Modeling</vt:lpstr>
      <vt:lpstr>Appendix</vt:lpstr>
      <vt:lpstr>Graph Modeling Activity</vt:lpstr>
      <vt:lpstr>Possible Design</vt:lpstr>
      <vt:lpstr>More Design</vt:lpstr>
      <vt:lpstr>Optimize for Time</vt:lpstr>
      <vt:lpstr>Optimize for Risk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Hunter Schafer</cp:lastModifiedBy>
  <cp:revision>963</cp:revision>
  <dcterms:created xsi:type="dcterms:W3CDTF">2020-06-13T06:27:42Z</dcterms:created>
  <dcterms:modified xsi:type="dcterms:W3CDTF">2020-11-16T21:44:22Z</dcterms:modified>
</cp:coreProperties>
</file>