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91" r:id="rId3"/>
    <p:sldId id="292" r:id="rId4"/>
    <p:sldId id="294" r:id="rId5"/>
    <p:sldId id="293" r:id="rId6"/>
    <p:sldId id="295" r:id="rId7"/>
    <p:sldId id="324" r:id="rId8"/>
    <p:sldId id="325" r:id="rId9"/>
    <p:sldId id="326" r:id="rId10"/>
    <p:sldId id="285" r:id="rId11"/>
    <p:sldId id="323" r:id="rId12"/>
    <p:sldId id="296" r:id="rId13"/>
    <p:sldId id="297" r:id="rId14"/>
    <p:sldId id="298" r:id="rId15"/>
    <p:sldId id="299" r:id="rId16"/>
    <p:sldId id="300" r:id="rId17"/>
    <p:sldId id="302" r:id="rId18"/>
    <p:sldId id="303" r:id="rId19"/>
    <p:sldId id="308" r:id="rId20"/>
    <p:sldId id="309" r:id="rId21"/>
    <p:sldId id="310" r:id="rId22"/>
    <p:sldId id="311" r:id="rId23"/>
    <p:sldId id="306" r:id="rId24"/>
    <p:sldId id="312" r:id="rId25"/>
    <p:sldId id="316" r:id="rId26"/>
    <p:sldId id="317" r:id="rId27"/>
    <p:sldId id="318" r:id="rId28"/>
    <p:sldId id="321" r:id="rId29"/>
    <p:sldId id="315" r:id="rId30"/>
    <p:sldId id="32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0FF"/>
    <a:srgbClr val="43367C"/>
    <a:srgbClr val="EF5777"/>
    <a:srgbClr val="0FB9B1"/>
    <a:srgbClr val="F7B731"/>
    <a:srgbClr val="FA8231"/>
    <a:srgbClr val="FAFAFA"/>
    <a:srgbClr val="F5F5F5"/>
    <a:srgbClr val="4E408B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/>
    <p:restoredTop sz="82917"/>
  </p:normalViewPr>
  <p:slideViewPr>
    <p:cSldViewPr snapToGrid="0" snapToObjects="1">
      <p:cViewPr varScale="1">
        <p:scale>
          <a:sx n="121" d="100"/>
          <a:sy n="121" d="100"/>
        </p:scale>
        <p:origin x="1208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59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6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55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0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9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1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9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3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3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94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7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2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94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8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74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2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0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5413" y="-116225"/>
            <a:ext cx="12662138" cy="706969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9" y="2753848"/>
            <a:ext cx="1173894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8DD71AB-66AC-DC4C-8F7D-F0054242FA39}"/>
              </a:ext>
            </a:extLst>
          </p:cNvPr>
          <p:cNvSpPr/>
          <p:nvPr userDrawn="1"/>
        </p:nvSpPr>
        <p:spPr>
          <a:xfrm>
            <a:off x="7167842" y="1236372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3012FC-D1C7-954A-863F-5C4EB8E76B83}"/>
              </a:ext>
            </a:extLst>
          </p:cNvPr>
          <p:cNvSpPr txBox="1"/>
          <p:nvPr userDrawn="1"/>
        </p:nvSpPr>
        <p:spPr>
          <a:xfrm>
            <a:off x="8346734" y="5086747"/>
            <a:ext cx="3552289" cy="95546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 Aragon</a:t>
            </a:r>
            <a:b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</a:b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Khushi Chaudhari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Santino Iannone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Nathan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Lipiarski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 Long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Amanda Park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Paul Pham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Mitchell Szeto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Batina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Shikhalieva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Ryan Siu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Elena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Spasova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Alex Teng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Blarry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Wang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Aileen Zeng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8E2F2B-9CE8-3F45-BF8B-B4F57937FEA1}"/>
              </a:ext>
            </a:extLst>
          </p:cNvPr>
          <p:cNvSpPr/>
          <p:nvPr userDrawn="1"/>
        </p:nvSpPr>
        <p:spPr>
          <a:xfrm>
            <a:off x="8346734" y="4819413"/>
            <a:ext cx="1136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71367C-EDF3-6348-9C7D-3B895ED596AD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26D54B-58CF-8942-AF41-D6F3B817565E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CBE6BD-920C-CA41-BCDE-F2C6374407A5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6745"/>
            <a:ext cx="12221763" cy="984404"/>
          </a:xfrm>
          <a:prstGeom prst="rect">
            <a:avLst/>
          </a:prstGeom>
          <a:solidFill>
            <a:srgbClr val="2196F3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Pause Video when Prompted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F3A87-0B85-784F-A237-7192C2A3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334452"/>
            <a:ext cx="2264586" cy="69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04DF1-E5A9-0A4D-A5CF-F6470964781C}"/>
              </a:ext>
            </a:extLst>
          </p:cNvPr>
          <p:cNvSpPr txBox="1"/>
          <p:nvPr userDrawn="1"/>
        </p:nvSpPr>
        <p:spPr>
          <a:xfrm>
            <a:off x="6400800" y="9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6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Autumn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Lists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50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212925" cy="1954786"/>
          </a:xfrm>
        </p:spPr>
        <p:txBody>
          <a:bodyPr/>
          <a:lstStyle/>
          <a:p>
            <a:r>
              <a:rPr lang="en-US" sz="6000" dirty="0"/>
              <a:t>Lists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915878" y="2334691"/>
            <a:ext cx="3641099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out the 373 Start-of-Quarter survey! Max 3 min:</a:t>
            </a:r>
          </a:p>
          <a:p>
            <a:pPr algn="ctr"/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 0 on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cs.uw.edu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/373</a:t>
            </a:r>
          </a:p>
          <a:p>
            <a:pPr algn="ctr"/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Runtime Analysis</a:t>
            </a:r>
          </a:p>
          <a:p>
            <a:pPr>
              <a:spcAft>
                <a:spcPts val="1000"/>
              </a:spcAft>
            </a:pPr>
            <a:r>
              <a:rPr lang="en-US" dirty="0"/>
              <a:t>The List ADT</a:t>
            </a:r>
          </a:p>
          <a:p>
            <a:pPr>
              <a:spcAft>
                <a:spcPts val="1000"/>
              </a:spcAft>
            </a:pPr>
            <a:r>
              <a:rPr lang="en-US" dirty="0"/>
              <a:t>Design Decisions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67316" y="143904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129222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b="1" i="1" dirty="0">
                <a:solidFill>
                  <a:schemeClr val="accent4"/>
                </a:solidFill>
              </a:rPr>
              <a:t>(143 Review)  </a:t>
            </a:r>
            <a:r>
              <a:rPr lang="en-US" dirty="0"/>
              <a:t>Determine whether simple code belongs to the constant, linear, or quadratic complexity classes</a:t>
            </a:r>
          </a:p>
          <a:p>
            <a:pPr>
              <a:spcBef>
                <a:spcPts val="2200"/>
              </a:spcBef>
            </a:pPr>
            <a:r>
              <a:rPr lang="en-US" dirty="0"/>
              <a:t>Distinguish the List ADT from </a:t>
            </a:r>
            <a:r>
              <a:rPr lang="en-US" dirty="0" err="1"/>
              <a:t>ArrayList</a:t>
            </a:r>
            <a:r>
              <a:rPr lang="en-US" dirty="0"/>
              <a:t> and LinkedList implementations</a:t>
            </a:r>
          </a:p>
          <a:p>
            <a:pPr>
              <a:spcBef>
                <a:spcPts val="2200"/>
              </a:spcBef>
            </a:pPr>
            <a:r>
              <a:rPr lang="en-US" dirty="0"/>
              <a:t>Compare the runtime of certain operations on </a:t>
            </a:r>
            <a:r>
              <a:rPr lang="en-US" dirty="0" err="1"/>
              <a:t>ArrayList</a:t>
            </a:r>
            <a:r>
              <a:rPr lang="en-US" dirty="0"/>
              <a:t> and LinkedList, based on how they’re implemented</a:t>
            </a:r>
          </a:p>
          <a:p>
            <a:pPr>
              <a:spcBef>
                <a:spcPts val="2200"/>
              </a:spcBef>
            </a:pPr>
            <a:r>
              <a:rPr lang="en-US" dirty="0"/>
              <a:t>Describe the process of making design decisions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295741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5B42-F4DD-A040-B61B-4E7FC5B5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0B55-5D57-C742-80C9-3147812C1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for a data structure to be ”slow” or “fast”?</a:t>
            </a:r>
          </a:p>
          <a:p>
            <a:endParaRPr lang="en-US" dirty="0"/>
          </a:p>
          <a:p>
            <a:r>
              <a:rPr lang="en-US" dirty="0"/>
              <a:t>We could just run and measure the (</a:t>
            </a:r>
            <a:r>
              <a:rPr lang="en-US" dirty="0" err="1"/>
              <a:t>wallclock</a:t>
            </a:r>
            <a:r>
              <a:rPr lang="en-US" dirty="0"/>
              <a:t>) time!</a:t>
            </a:r>
          </a:p>
          <a:p>
            <a:pPr lvl="1"/>
            <a:r>
              <a:rPr lang="en-US" dirty="0"/>
              <a:t>Why won’t that work?</a:t>
            </a:r>
          </a:p>
          <a:p>
            <a:pPr lvl="2"/>
            <a:r>
              <a:rPr lang="en-US" dirty="0"/>
              <a:t>Different hardware could affect speed</a:t>
            </a:r>
          </a:p>
          <a:p>
            <a:pPr lvl="2"/>
            <a:r>
              <a:rPr lang="en-US" dirty="0"/>
              <a:t>What other programs are running?</a:t>
            </a:r>
          </a:p>
          <a:p>
            <a:pPr lvl="2"/>
            <a:r>
              <a:rPr lang="en-US" dirty="0"/>
              <a:t>Speed affected by the input given</a:t>
            </a:r>
          </a:p>
          <a:p>
            <a:pPr lvl="2"/>
            <a:endParaRPr lang="en-US" dirty="0"/>
          </a:p>
          <a:p>
            <a:r>
              <a:rPr lang="en-US" dirty="0"/>
              <a:t>Our general approach:</a:t>
            </a:r>
          </a:p>
          <a:p>
            <a:pPr lvl="1"/>
            <a:r>
              <a:rPr lang="en-US" dirty="0"/>
              <a:t>Count how many “steps” a program takes to execute on an input of size 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2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DBA3-0B36-4347-8FF0-E59447E8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4"/>
                </a:solidFill>
              </a:rPr>
              <a:t>143 Review</a:t>
            </a:r>
            <a:r>
              <a:rPr lang="en-US" sz="3200" i="1" dirty="0"/>
              <a:t>  </a:t>
            </a:r>
            <a:r>
              <a:rPr lang="en-US" dirty="0"/>
              <a:t>“Big Oh”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1E0D-082B-8F4C-830C-9517C519F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Efficiency</a:t>
            </a:r>
            <a:r>
              <a:rPr lang="en-US" dirty="0"/>
              <a:t>: measure of computing resources used by code</a:t>
            </a:r>
          </a:p>
          <a:p>
            <a:pPr lvl="1"/>
            <a:r>
              <a:rPr lang="en-US" dirty="0"/>
              <a:t>Could be time (most common), space/memory taken up, etc.</a:t>
            </a:r>
          </a:p>
          <a:p>
            <a:pPr lvl="1"/>
            <a:endParaRPr lang="en-US" dirty="0"/>
          </a:p>
          <a:p>
            <a:r>
              <a:rPr lang="en-US" dirty="0"/>
              <a:t>We measure runtime in proportion to the input data size, N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Growth Rate</a:t>
            </a:r>
            <a:r>
              <a:rPr lang="en-US" dirty="0"/>
              <a:t>: change in runtime as N gets bigger</a:t>
            </a:r>
          </a:p>
          <a:p>
            <a:pPr lvl="1"/>
            <a:endParaRPr lang="en-US" dirty="0"/>
          </a:p>
          <a:p>
            <a:r>
              <a:rPr lang="en-US" dirty="0"/>
              <a:t>Assume:</a:t>
            </a:r>
          </a:p>
          <a:p>
            <a:pPr lvl="1"/>
            <a:r>
              <a:rPr lang="en-US" dirty="0"/>
              <a:t>Every Java statement takes the same amount of time to run</a:t>
            </a:r>
          </a:p>
          <a:p>
            <a:pPr lvl="1"/>
            <a:r>
              <a:rPr lang="en-US" dirty="0"/>
              <a:t>Method call runtime: total of statements in its body</a:t>
            </a:r>
          </a:p>
          <a:p>
            <a:pPr lvl="1"/>
            <a:r>
              <a:rPr lang="en-US" dirty="0"/>
              <a:t>Loop runtime: (number of repetitions) x (total of its body)</a:t>
            </a:r>
          </a:p>
        </p:txBody>
      </p:sp>
    </p:spTree>
    <p:extLst>
      <p:ext uri="{BB962C8B-B14F-4D97-AF65-F5344CB8AC3E}">
        <p14:creationId xmlns:p14="http://schemas.microsoft.com/office/powerpoint/2010/main" val="261673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DBA3-0B36-4347-8FF0-E59447E8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4"/>
                </a:solidFill>
              </a:rPr>
              <a:t>143 Review</a:t>
            </a:r>
            <a:r>
              <a:rPr lang="en-US" sz="3200" i="1" dirty="0"/>
              <a:t>  </a:t>
            </a:r>
            <a:r>
              <a:rPr lang="en-US" dirty="0"/>
              <a:t>“Big Oh”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6317C-5EDB-284B-88BA-4682B4516AA8}"/>
              </a:ext>
            </a:extLst>
          </p:cNvPr>
          <p:cNvSpPr/>
          <p:nvPr/>
        </p:nvSpPr>
        <p:spPr>
          <a:xfrm>
            <a:off x="838200" y="2604133"/>
            <a:ext cx="2085975" cy="76263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 = b + 1;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73A0F-FA86-0C45-8134-0F6AD12252AC}"/>
              </a:ext>
            </a:extLst>
          </p:cNvPr>
          <p:cNvSpPr/>
          <p:nvPr/>
        </p:nvSpPr>
        <p:spPr>
          <a:xfrm>
            <a:off x="3448050" y="2061844"/>
            <a:ext cx="3209925" cy="13049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(int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data[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a;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560518-598D-8F49-AC18-14D05F48AB29}"/>
              </a:ext>
            </a:extLst>
          </p:cNvPr>
          <p:cNvSpPr/>
          <p:nvPr/>
        </p:nvSpPr>
        <p:spPr>
          <a:xfrm>
            <a:off x="7181850" y="1335442"/>
            <a:ext cx="3705225" cy="20313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(int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for (int j = 0; j &lt; N;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j++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data1[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a;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data2[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b;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data3[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c;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E88F9-4085-C843-8CF8-B7E095A3E040}"/>
              </a:ext>
            </a:extLst>
          </p:cNvPr>
          <p:cNvSpPr txBox="1"/>
          <p:nvPr/>
        </p:nvSpPr>
        <p:spPr>
          <a:xfrm>
            <a:off x="911658" y="3646367"/>
            <a:ext cx="1822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Runs 1 statement</a:t>
            </a:r>
          </a:p>
          <a:p>
            <a:pPr algn="ctr"/>
            <a:r>
              <a:rPr lang="en-US" b="1" dirty="0"/>
              <a:t>Constant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2861B-E794-CF4E-A39E-CCDD7E88A2B6}"/>
              </a:ext>
            </a:extLst>
          </p:cNvPr>
          <p:cNvSpPr txBox="1"/>
          <p:nvPr/>
        </p:nvSpPr>
        <p:spPr>
          <a:xfrm>
            <a:off x="4083483" y="3646367"/>
            <a:ext cx="194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Runs N statements</a:t>
            </a:r>
          </a:p>
          <a:p>
            <a:pPr algn="ctr"/>
            <a:r>
              <a:rPr lang="en-US" b="1" dirty="0"/>
              <a:t>Linear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4FF1A-565B-584E-82BB-63402EBD32F0}"/>
              </a:ext>
            </a:extLst>
          </p:cNvPr>
          <p:cNvSpPr txBox="1"/>
          <p:nvPr/>
        </p:nvSpPr>
        <p:spPr>
          <a:xfrm>
            <a:off x="7964746" y="3646367"/>
            <a:ext cx="2139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Runs 3N</a:t>
            </a:r>
            <a:r>
              <a:rPr lang="en-US" baseline="30000" dirty="0"/>
              <a:t>2</a:t>
            </a:r>
            <a:r>
              <a:rPr lang="en-US" dirty="0"/>
              <a:t> statements</a:t>
            </a:r>
          </a:p>
          <a:p>
            <a:pPr algn="ctr"/>
            <a:r>
              <a:rPr lang="en-US" b="1" dirty="0"/>
              <a:t>Quadratic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A528B-5684-6C47-94F3-4B529EAC01D1}"/>
              </a:ext>
            </a:extLst>
          </p:cNvPr>
          <p:cNvSpPr/>
          <p:nvPr/>
        </p:nvSpPr>
        <p:spPr>
          <a:xfrm>
            <a:off x="6179399" y="4541560"/>
            <a:ext cx="50815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We ignore constants like 3 because they are tiny next to N or N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We say that this algorithm runs "on the order of" N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or </a:t>
            </a:r>
            <a:r>
              <a:rPr lang="en-US" altLang="en-US" b="1" dirty="0"/>
              <a:t>O(N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)</a:t>
            </a:r>
            <a:r>
              <a:rPr lang="en-US" altLang="en-US" dirty="0"/>
              <a:t> for short   ("</a:t>
            </a:r>
            <a:r>
              <a:rPr lang="en-US" altLang="en-US" b="1" dirty="0"/>
              <a:t>Big-Oh</a:t>
            </a:r>
            <a:r>
              <a:rPr lang="en-US" altLang="en-US" dirty="0"/>
              <a:t> of N squared")</a:t>
            </a:r>
          </a:p>
        </p:txBody>
      </p:sp>
    </p:spTree>
    <p:extLst>
      <p:ext uri="{BB962C8B-B14F-4D97-AF65-F5344CB8AC3E}">
        <p14:creationId xmlns:p14="http://schemas.microsoft.com/office/powerpoint/2010/main" val="9452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1536-A3E7-754E-939C-5E83353F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4"/>
                </a:solidFill>
              </a:rPr>
              <a:t>143 Review</a:t>
            </a:r>
            <a:r>
              <a:rPr lang="en-US" dirty="0"/>
              <a:t>  Complexity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42DD6-03AE-104A-B0CD-D4DDB42DC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Complexity Class</a:t>
            </a:r>
            <a:r>
              <a:rPr lang="en-US" dirty="0"/>
              <a:t>: a category of algorithm efficiency based on the algorithm’s relationship to the input size N</a:t>
            </a:r>
          </a:p>
        </p:txBody>
      </p:sp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7196D6D-9FE9-7847-B072-F07BF458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873" y="2743073"/>
            <a:ext cx="5257027" cy="339253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A8388F-B6FA-D84D-BBC5-20B039F8B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54458"/>
              </p:ext>
            </p:extLst>
          </p:nvPr>
        </p:nvGraphicFramePr>
        <p:xfrm>
          <a:off x="904875" y="2709692"/>
          <a:ext cx="4220741" cy="3425916"/>
        </p:xfrm>
        <a:graphic>
          <a:graphicData uri="http://schemas.openxmlformats.org/drawingml/2006/table">
            <a:tbl>
              <a:tblPr/>
              <a:tblGrid>
                <a:gridCol w="1311196">
                  <a:extLst>
                    <a:ext uri="{9D8B030D-6E8A-4147-A177-3AD203B41FA5}">
                      <a16:colId xmlns:a16="http://schemas.microsoft.com/office/drawing/2014/main" val="3301737237"/>
                    </a:ext>
                  </a:extLst>
                </a:gridCol>
                <a:gridCol w="1137100">
                  <a:extLst>
                    <a:ext uri="{9D8B030D-6E8A-4147-A177-3AD203B41FA5}">
                      <a16:colId xmlns:a16="http://schemas.microsoft.com/office/drawing/2014/main" val="1419341313"/>
                    </a:ext>
                  </a:extLst>
                </a:gridCol>
                <a:gridCol w="1772445">
                  <a:extLst>
                    <a:ext uri="{9D8B030D-6E8A-4147-A177-3AD203B41FA5}">
                      <a16:colId xmlns:a16="http://schemas.microsoft.com/office/drawing/2014/main" val="2453396817"/>
                    </a:ext>
                  </a:extLst>
                </a:gridCol>
              </a:tblGrid>
              <a:tr h="369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Complexity Class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Big-O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Runtime if you double N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21670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constant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unchanged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146687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logarithmic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O(log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increases slightly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959766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07633"/>
                  </a:ext>
                </a:extLst>
              </a:tr>
              <a:tr h="647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log-linear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 log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slightly more than 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1643"/>
                  </a:ext>
                </a:extLst>
              </a:tr>
              <a:tr h="39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quadratic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quadruples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649407"/>
                  </a:ext>
                </a:extLst>
              </a:tr>
              <a:tr h="39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970380"/>
                  </a:ext>
                </a:extLst>
              </a:tr>
              <a:tr h="40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exponential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O(2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multiplies drastically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462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22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Runtime Analysis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The List ADT</a:t>
            </a:r>
          </a:p>
          <a:p>
            <a:pPr>
              <a:spcAft>
                <a:spcPts val="1000"/>
              </a:spcAft>
            </a:pPr>
            <a:r>
              <a:rPr lang="en-US" dirty="0"/>
              <a:t>Design Decisions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48191" y="205817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F154-4425-C847-A8DA-92DAE78A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4"/>
                </a:solidFill>
              </a:rPr>
              <a:t>Review</a:t>
            </a:r>
            <a:r>
              <a:rPr lang="en-US" i="1" dirty="0">
                <a:solidFill>
                  <a:schemeClr val="accent4"/>
                </a:solidFill>
              </a:rPr>
              <a:t>  </a:t>
            </a:r>
            <a:r>
              <a:rPr lang="en-US" dirty="0"/>
              <a:t>ADTs: Abstract Data Types</a:t>
            </a:r>
          </a:p>
        </p:txBody>
      </p:sp>
      <p:sp>
        <p:nvSpPr>
          <p:cNvPr id="4" name="Google Shape;376;p41">
            <a:extLst>
              <a:ext uri="{FF2B5EF4-FFF2-40B4-BE49-F238E27FC236}">
                <a16:creationId xmlns:a16="http://schemas.microsoft.com/office/drawing/2014/main" id="{7F9C0630-B693-1948-B2F0-255EF4D94CC2}"/>
              </a:ext>
            </a:extLst>
          </p:cNvPr>
          <p:cNvSpPr txBox="1">
            <a:spLocks/>
          </p:cNvSpPr>
          <p:nvPr/>
        </p:nvSpPr>
        <p:spPr>
          <a:xfrm>
            <a:off x="838200" y="1219200"/>
            <a:ext cx="6219423" cy="5091448"/>
          </a:xfrm>
          <a:prstGeom prst="rect">
            <a:avLst/>
          </a:prstGeom>
        </p:spPr>
        <p:txBody>
          <a:bodyPr spcFirstLastPara="1" vert="horz" wrap="square" lIns="68569" tIns="68569" rIns="68569" bIns="68569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An </a:t>
            </a:r>
            <a:r>
              <a:rPr lang="en-US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abstract data type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is a data type that does not specify any one implementation.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Think of this as an </a:t>
            </a:r>
            <a:r>
              <a:rPr lang="en-US" u="sng" dirty="0"/>
              <a:t>agreement</a:t>
            </a:r>
            <a:r>
              <a:rPr lang="en-US" dirty="0"/>
              <a:t>: about </a:t>
            </a:r>
            <a:r>
              <a:rPr lang="en-US" i="1" dirty="0"/>
              <a:t>what</a:t>
            </a:r>
            <a:r>
              <a:rPr lang="en-US" dirty="0"/>
              <a:t> is provided, but not </a:t>
            </a:r>
            <a:r>
              <a:rPr lang="en-US" i="1" dirty="0"/>
              <a:t>how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Data structures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implement ADTs.</a:t>
            </a:r>
          </a:p>
          <a:p>
            <a:pPr marL="478631" indent="-285750">
              <a:spcBef>
                <a:spcPts val="600"/>
              </a:spcBef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Resizable array</a:t>
            </a:r>
            <a:r>
              <a:rPr lang="en-US" sz="2400" dirty="0"/>
              <a:t> can implement List, Stack, Queue, Deque, PQ, etc.</a:t>
            </a:r>
          </a:p>
          <a:p>
            <a:pPr marL="478631" indent="-2857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Linked nodes</a:t>
            </a:r>
            <a:r>
              <a:rPr lang="en-US" sz="2400" dirty="0"/>
              <a:t> can implement List, Stack, Queue, Deque, PQ, etc.</a:t>
            </a:r>
          </a:p>
        </p:txBody>
      </p:sp>
      <p:cxnSp>
        <p:nvCxnSpPr>
          <p:cNvPr id="6" name="Google Shape;364;p40">
            <a:extLst>
              <a:ext uri="{FF2B5EF4-FFF2-40B4-BE49-F238E27FC236}">
                <a16:creationId xmlns:a16="http://schemas.microsoft.com/office/drawing/2014/main" id="{68BE564A-2381-CD4D-A768-4BC2FEE450EB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8614679" y="4542955"/>
            <a:ext cx="923531" cy="573664"/>
          </a:xfrm>
          <a:prstGeom prst="straightConnector1">
            <a:avLst/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367;p40">
            <a:extLst>
              <a:ext uri="{FF2B5EF4-FFF2-40B4-BE49-F238E27FC236}">
                <a16:creationId xmlns:a16="http://schemas.microsoft.com/office/drawing/2014/main" id="{AEC42718-DA60-224D-BC45-79D0B7CD1A0F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H="1" flipV="1">
            <a:off x="9538210" y="4542955"/>
            <a:ext cx="858573" cy="917224"/>
          </a:xfrm>
          <a:prstGeom prst="straightConnector1">
            <a:avLst/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366;p40">
            <a:extLst>
              <a:ext uri="{FF2B5EF4-FFF2-40B4-BE49-F238E27FC236}">
                <a16:creationId xmlns:a16="http://schemas.microsoft.com/office/drawing/2014/main" id="{4B62C5A4-8FE2-4544-BEEF-ED4248489429}"/>
              </a:ext>
            </a:extLst>
          </p:cNvPr>
          <p:cNvSpPr/>
          <p:nvPr/>
        </p:nvSpPr>
        <p:spPr>
          <a:xfrm>
            <a:off x="8532836" y="3968456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List</a:t>
            </a:r>
            <a:endParaRPr sz="14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Google Shape;365;p40">
            <a:extLst>
              <a:ext uri="{FF2B5EF4-FFF2-40B4-BE49-F238E27FC236}">
                <a16:creationId xmlns:a16="http://schemas.microsoft.com/office/drawing/2014/main" id="{E8879D09-38AF-A648-8237-29F03DB794E1}"/>
              </a:ext>
            </a:extLst>
          </p:cNvPr>
          <p:cNvSpPr/>
          <p:nvPr/>
        </p:nvSpPr>
        <p:spPr>
          <a:xfrm>
            <a:off x="7609305" y="5116619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ArrayList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Google Shape;368;p40">
            <a:extLst>
              <a:ext uri="{FF2B5EF4-FFF2-40B4-BE49-F238E27FC236}">
                <a16:creationId xmlns:a16="http://schemas.microsoft.com/office/drawing/2014/main" id="{B95005B7-3A00-6142-BDB1-BE4B5E61AF73}"/>
              </a:ext>
            </a:extLst>
          </p:cNvPr>
          <p:cNvSpPr/>
          <p:nvPr/>
        </p:nvSpPr>
        <p:spPr>
          <a:xfrm>
            <a:off x="9391409" y="5460179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LinkedList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1" name="Google Shape;364;p40">
            <a:extLst>
              <a:ext uri="{FF2B5EF4-FFF2-40B4-BE49-F238E27FC236}">
                <a16:creationId xmlns:a16="http://schemas.microsoft.com/office/drawing/2014/main" id="{2864AF7D-561C-5245-90CD-67EBCEB70823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flipV="1">
            <a:off x="9043057" y="1661742"/>
            <a:ext cx="495153" cy="322001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367;p40">
            <a:extLst>
              <a:ext uri="{FF2B5EF4-FFF2-40B4-BE49-F238E27FC236}">
                <a16:creationId xmlns:a16="http://schemas.microsoft.com/office/drawing/2014/main" id="{D527ABDD-BBF8-454B-97DA-C66DF7D23AAE}"/>
              </a:ext>
            </a:extLst>
          </p:cNvPr>
          <p:cNvCxnSpPr>
            <a:cxnSpLocks/>
            <a:stCxn id="15" idx="0"/>
            <a:endCxn id="13" idx="2"/>
          </p:cNvCxnSpPr>
          <p:nvPr/>
        </p:nvCxnSpPr>
        <p:spPr>
          <a:xfrm flipH="1" flipV="1">
            <a:off x="9538210" y="1661742"/>
            <a:ext cx="741755" cy="558935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366;p40">
            <a:extLst>
              <a:ext uri="{FF2B5EF4-FFF2-40B4-BE49-F238E27FC236}">
                <a16:creationId xmlns:a16="http://schemas.microsoft.com/office/drawing/2014/main" id="{2EC141EF-97BD-6947-84A6-4AA71CB300E2}"/>
              </a:ext>
            </a:extLst>
          </p:cNvPr>
          <p:cNvSpPr/>
          <p:nvPr/>
        </p:nvSpPr>
        <p:spPr>
          <a:xfrm>
            <a:off x="8796455" y="1237882"/>
            <a:ext cx="1483510" cy="42386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ADT</a:t>
            </a:r>
            <a:endParaRPr sz="105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" name="Google Shape;365;p40">
            <a:extLst>
              <a:ext uri="{FF2B5EF4-FFF2-40B4-BE49-F238E27FC236}">
                <a16:creationId xmlns:a16="http://schemas.microsoft.com/office/drawing/2014/main" id="{FF1B841B-61E0-EB45-916D-2DB50328635A}"/>
              </a:ext>
            </a:extLst>
          </p:cNvPr>
          <p:cNvSpPr/>
          <p:nvPr/>
        </p:nvSpPr>
        <p:spPr>
          <a:xfrm>
            <a:off x="8301302" y="1983743"/>
            <a:ext cx="1483510" cy="42386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Data Structure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Google Shape;368;p40">
            <a:extLst>
              <a:ext uri="{FF2B5EF4-FFF2-40B4-BE49-F238E27FC236}">
                <a16:creationId xmlns:a16="http://schemas.microsoft.com/office/drawing/2014/main" id="{4DEF2178-7444-E84D-A4E3-91ED7AD536E8}"/>
              </a:ext>
            </a:extLst>
          </p:cNvPr>
          <p:cNvSpPr/>
          <p:nvPr/>
        </p:nvSpPr>
        <p:spPr>
          <a:xfrm>
            <a:off x="9538210" y="2220677"/>
            <a:ext cx="1483510" cy="42386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Data Structure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5AE9F-3E41-6A4C-A157-CF6506ECEDD8}"/>
              </a:ext>
            </a:extLst>
          </p:cNvPr>
          <p:cNvSpPr txBox="1"/>
          <p:nvPr/>
        </p:nvSpPr>
        <p:spPr>
          <a:xfrm>
            <a:off x="8882723" y="3409080"/>
            <a:ext cx="139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For Example:</a:t>
            </a:r>
          </a:p>
        </p:txBody>
      </p:sp>
    </p:spTree>
    <p:extLst>
      <p:ext uri="{BB962C8B-B14F-4D97-AF65-F5344CB8AC3E}">
        <p14:creationId xmlns:p14="http://schemas.microsoft.com/office/powerpoint/2010/main" val="12338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72ED-B520-426F-8F58-8A9D654D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Case Study: The List ADT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4830A1-A446-4744-B16C-A11F0F7E4BF8}"/>
              </a:ext>
            </a:extLst>
          </p:cNvPr>
          <p:cNvSpPr txBox="1">
            <a:spLocks/>
          </p:cNvSpPr>
          <p:nvPr/>
        </p:nvSpPr>
        <p:spPr>
          <a:xfrm>
            <a:off x="244699" y="1463857"/>
            <a:ext cx="11794901" cy="4865506"/>
          </a:xfrm>
          <a:prstGeom prst="rect">
            <a:avLst/>
          </a:prstGeom>
        </p:spPr>
        <p:txBody>
          <a:bodyPr vert="horz" lIns="45720" tIns="45720" rIns="4572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3"/>
                </a:solidFill>
                <a:latin typeface="Segoe UI Semilight"/>
                <a:cs typeface="Segoe UI Semilight"/>
              </a:rPr>
              <a:t>List</a:t>
            </a:r>
            <a:r>
              <a:rPr lang="en-US" sz="2800" b="1" dirty="0">
                <a:solidFill>
                  <a:srgbClr val="4C3282"/>
                </a:solidFill>
                <a:latin typeface="Segoe UI Semilight"/>
                <a:cs typeface="Segoe UI Semilight"/>
              </a:rPr>
              <a:t>: </a:t>
            </a:r>
            <a:r>
              <a:rPr lang="en-US" sz="2800" dirty="0">
                <a:latin typeface="Segoe UI Semilight"/>
                <a:cs typeface="Segoe UI Semilight"/>
              </a:rPr>
              <a:t>a collection storing an ordered sequence of elements. </a:t>
            </a:r>
            <a:endParaRPr lang="en-US" sz="2800" dirty="0"/>
          </a:p>
          <a:p>
            <a:pPr marL="264795" lvl="1">
              <a:buClr>
                <a:schemeClr val="tx1"/>
              </a:buClr>
            </a:pPr>
            <a:r>
              <a:rPr lang="en-US" sz="2400" dirty="0">
                <a:latin typeface="Segoe UI Semilight"/>
                <a:cs typeface="Segoe UI Semilight"/>
              </a:rPr>
              <a:t>Each item is accessible by an index.</a:t>
            </a:r>
          </a:p>
          <a:p>
            <a:pPr marL="264795" lvl="1">
              <a:buClr>
                <a:schemeClr val="tx1"/>
              </a:buClr>
            </a:pPr>
            <a:r>
              <a:rPr lang="en-US" sz="2400" dirty="0">
                <a:latin typeface="Segoe UI Semilight"/>
                <a:cs typeface="Segoe UI Semilight"/>
              </a:rPr>
              <a:t>A list has a variable size defined as the number of elements in the list</a:t>
            </a:r>
          </a:p>
          <a:p>
            <a:pPr marL="264795" lvl="1">
              <a:buClr>
                <a:schemeClr val="tx1"/>
              </a:buClr>
            </a:pPr>
            <a:r>
              <a:rPr lang="en-US" sz="2400" dirty="0">
                <a:latin typeface="Segoe UI Semilight"/>
                <a:cs typeface="Segoe UI Semilight"/>
              </a:rPr>
              <a:t>Elements can be added to or removed from any position in the list</a:t>
            </a:r>
          </a:p>
          <a:p>
            <a:pPr marL="127635" lvl="1" indent="0">
              <a:buNone/>
            </a:pPr>
            <a:endParaRPr lang="en-US" sz="2000" dirty="0">
              <a:latin typeface="Segoe UI Semilight"/>
              <a:cs typeface="Segoe UI Semilight"/>
            </a:endParaRPr>
          </a:p>
          <a:p>
            <a:pPr marL="127635" lvl="1" indent="0">
              <a:buNone/>
            </a:pPr>
            <a:r>
              <a:rPr lang="en-US" sz="2000" dirty="0">
                <a:latin typeface="Segoe UI Semilight"/>
                <a:cs typeface="Segoe UI Semilight"/>
              </a:rPr>
              <a:t>Relation to code/mental image of a list:</a:t>
            </a:r>
          </a:p>
          <a:p>
            <a:pPr marL="127635" lvl="1" indent="0">
              <a:buNone/>
            </a:pPr>
            <a:endParaRPr lang="en-US" sz="2400" dirty="0">
              <a:latin typeface="Segoe UI Semilight"/>
              <a:cs typeface="Segoe UI Semilight"/>
            </a:endParaRPr>
          </a:p>
          <a:p>
            <a:pPr marL="127635" lvl="1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List&lt;String&gt; names = new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&lt;&gt;();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[]</a:t>
            </a:r>
          </a:p>
          <a:p>
            <a:pPr marL="127635" lvl="1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names.size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();				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evaluates to 0</a:t>
            </a:r>
          </a:p>
          <a:p>
            <a:pPr marL="127635" lvl="1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names.add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(”Leona");                  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[“Leona”]</a:t>
            </a:r>
          </a:p>
          <a:p>
            <a:pPr marL="127635" lvl="1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names.add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(”Ryan");			  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[“Leona, Ryan”]</a:t>
            </a:r>
          </a:p>
          <a:p>
            <a:pPr marL="127635" lvl="1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names.insert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(”Paul”, 0);		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[“Paul”, “Leona”, “Ryan”]</a:t>
            </a:r>
          </a:p>
          <a:p>
            <a:pPr marL="127635" lvl="1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names.size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(); 				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evaluates to 3</a:t>
            </a:r>
            <a:r>
              <a:rPr lang="en-US" dirty="0">
                <a:latin typeface="Segoe UI Semilight"/>
                <a:cs typeface="Segoe UI Semilight"/>
              </a:rPr>
              <a:t>	</a:t>
            </a:r>
            <a:endParaRPr lang="en-US" sz="22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05957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30A6-0264-1C42-AC1D-E497A3D6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List Implementations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03441-BF6E-DF46-AF67-2B188B0DF253}"/>
              </a:ext>
            </a:extLst>
          </p:cNvPr>
          <p:cNvSpPr/>
          <p:nvPr/>
        </p:nvSpPr>
        <p:spPr>
          <a:xfrm>
            <a:off x="566669" y="1468192"/>
            <a:ext cx="3127757" cy="669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LIST ADT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48311-D4D8-3B45-B426-BDF7DFDF6FA4}"/>
              </a:ext>
            </a:extLst>
          </p:cNvPr>
          <p:cNvSpPr/>
          <p:nvPr/>
        </p:nvSpPr>
        <p:spPr>
          <a:xfrm>
            <a:off x="566670" y="1468192"/>
            <a:ext cx="3127757" cy="32519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F5E1F-84AA-9642-B06E-0DE4BE0F3D79}"/>
              </a:ext>
            </a:extLst>
          </p:cNvPr>
          <p:cNvSpPr txBox="1"/>
          <p:nvPr/>
        </p:nvSpPr>
        <p:spPr>
          <a:xfrm>
            <a:off x="590617" y="2182505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218F0-511A-BE41-B545-EDDFFE451585}"/>
              </a:ext>
            </a:extLst>
          </p:cNvPr>
          <p:cNvSpPr/>
          <p:nvPr/>
        </p:nvSpPr>
        <p:spPr>
          <a:xfrm>
            <a:off x="720613" y="3241264"/>
            <a:ext cx="29738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get(index)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return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set(item, 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replace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add(item)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add item to end of list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insert(item, 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add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delete(index)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delete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size()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count of items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1B2905-96B7-B64A-A27E-47B56F848913}"/>
              </a:ext>
            </a:extLst>
          </p:cNvPr>
          <p:cNvSpPr/>
          <p:nvPr/>
        </p:nvSpPr>
        <p:spPr>
          <a:xfrm>
            <a:off x="720612" y="2485235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Set of ordered items</a:t>
            </a:r>
          </a:p>
          <a:p>
            <a:r>
              <a:rPr lang="en-US" sz="1400" dirty="0"/>
              <a:t>Count of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1C323-3E18-C14B-9FCE-F6D1C28CB2D1}"/>
              </a:ext>
            </a:extLst>
          </p:cNvPr>
          <p:cNvSpPr txBox="1"/>
          <p:nvPr/>
        </p:nvSpPr>
        <p:spPr>
          <a:xfrm>
            <a:off x="590617" y="2950432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D4B658-1E37-D640-B16A-3C66BBBF823E}"/>
              </a:ext>
            </a:extLst>
          </p:cNvPr>
          <p:cNvSpPr/>
          <p:nvPr/>
        </p:nvSpPr>
        <p:spPr>
          <a:xfrm>
            <a:off x="4131970" y="1468192"/>
            <a:ext cx="3127757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ArrayList</a:t>
            </a:r>
            <a:r>
              <a:rPr lang="en-US" sz="2000" spc="100" dirty="0"/>
              <a:t>&lt;E&gt;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D948A-9062-7645-8A46-0999EA81CAFC}"/>
              </a:ext>
            </a:extLst>
          </p:cNvPr>
          <p:cNvSpPr/>
          <p:nvPr/>
        </p:nvSpPr>
        <p:spPr>
          <a:xfrm>
            <a:off x="4131971" y="1468192"/>
            <a:ext cx="3127757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3AA12-D65D-7046-A21F-804625A05854}"/>
              </a:ext>
            </a:extLst>
          </p:cNvPr>
          <p:cNvSpPr txBox="1"/>
          <p:nvPr/>
        </p:nvSpPr>
        <p:spPr>
          <a:xfrm>
            <a:off x="4155918" y="2182505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38A883-4D9F-2E43-B758-72D7218699EC}"/>
              </a:ext>
            </a:extLst>
          </p:cNvPr>
          <p:cNvSpPr/>
          <p:nvPr/>
        </p:nvSpPr>
        <p:spPr>
          <a:xfrm>
            <a:off x="4285914" y="3241264"/>
            <a:ext cx="2973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data[index]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data[index] =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data[size]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values to make hole at index, data[index]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following values forward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1163A-96D8-8349-A641-460DA48724EC}"/>
              </a:ext>
            </a:extLst>
          </p:cNvPr>
          <p:cNvSpPr/>
          <p:nvPr/>
        </p:nvSpPr>
        <p:spPr>
          <a:xfrm>
            <a:off x="4285913" y="2485235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78C9E-F6D5-4B43-9DE1-F97420D861F8}"/>
              </a:ext>
            </a:extLst>
          </p:cNvPr>
          <p:cNvSpPr txBox="1"/>
          <p:nvPr/>
        </p:nvSpPr>
        <p:spPr>
          <a:xfrm>
            <a:off x="4155918" y="2950432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8FDCD4-C338-284A-B9B1-DFF1A0759E7B}"/>
              </a:ext>
            </a:extLst>
          </p:cNvPr>
          <p:cNvSpPr/>
          <p:nvPr/>
        </p:nvSpPr>
        <p:spPr>
          <a:xfrm>
            <a:off x="7697271" y="1468192"/>
            <a:ext cx="3378559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LinkedList&lt;E&gt;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3AF031-FF0E-E24E-9E3E-2DE77DF130D8}"/>
              </a:ext>
            </a:extLst>
          </p:cNvPr>
          <p:cNvSpPr/>
          <p:nvPr/>
        </p:nvSpPr>
        <p:spPr>
          <a:xfrm>
            <a:off x="7697272" y="1468192"/>
            <a:ext cx="3378559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0F0DB-7A03-454A-B863-F3D43DD8317E}"/>
              </a:ext>
            </a:extLst>
          </p:cNvPr>
          <p:cNvSpPr txBox="1"/>
          <p:nvPr/>
        </p:nvSpPr>
        <p:spPr>
          <a:xfrm>
            <a:off x="7721219" y="2182505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F4F966-94CB-0948-8B7C-7D3DBDBBAD9D}"/>
              </a:ext>
            </a:extLst>
          </p:cNvPr>
          <p:cNvSpPr/>
          <p:nvPr/>
        </p:nvSpPr>
        <p:spPr>
          <a:xfrm>
            <a:off x="7851215" y="3241264"/>
            <a:ext cx="322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return node’s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update node’s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create new node, update next of last node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create new node, loop until index, update next fields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skip node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6E14C-ADF6-1943-A1EF-BC0A2CBB908C}"/>
              </a:ext>
            </a:extLst>
          </p:cNvPr>
          <p:cNvSpPr/>
          <p:nvPr/>
        </p:nvSpPr>
        <p:spPr>
          <a:xfrm>
            <a:off x="7851214" y="2485235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Node front;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49385D-BA22-ED4C-B3B4-D4E89B90105F}"/>
              </a:ext>
            </a:extLst>
          </p:cNvPr>
          <p:cNvSpPr txBox="1"/>
          <p:nvPr/>
        </p:nvSpPr>
        <p:spPr>
          <a:xfrm>
            <a:off x="7721219" y="2950432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4EAFDB2-467B-AC45-9480-455219CF1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43571"/>
              </p:ext>
            </p:extLst>
          </p:nvPr>
        </p:nvGraphicFramePr>
        <p:xfrm>
          <a:off x="4112468" y="5413065"/>
          <a:ext cx="3166760" cy="72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52">
                  <a:extLst>
                    <a:ext uri="{9D8B030D-6E8A-4147-A177-3AD203B41FA5}">
                      <a16:colId xmlns:a16="http://schemas.microsoft.com/office/drawing/2014/main" val="4248359978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2810211850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1860582927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4218443044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3149305604"/>
                    </a:ext>
                  </a:extLst>
                </a:gridCol>
              </a:tblGrid>
              <a:tr h="277313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33687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ea typeface="Segoe UI Historic" panose="020B0502040204020203" pitchFamily="34" charset="0"/>
                          <a:cs typeface="Consolas" panose="020B0609020204030204" pitchFamily="49" charset="0"/>
                        </a:rPr>
                        <a:t>88.6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ea typeface="Segoe UI Historic" panose="020B0502040204020203" pitchFamily="34" charset="0"/>
                          <a:cs typeface="Consolas" panose="020B0609020204030204" pitchFamily="49" charset="0"/>
                        </a:rPr>
                        <a:t>26.1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ea typeface="Segoe UI Historic" panose="020B0502040204020203" pitchFamily="34" charset="0"/>
                          <a:cs typeface="Consolas" panose="020B0609020204030204" pitchFamily="49" charset="0"/>
                        </a:rPr>
                        <a:t>94.4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ea typeface="Segoe UI Historic" panose="020B0502040204020203" pitchFamily="34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ea typeface="Segoe UI Historic" panose="020B0502040204020203" pitchFamily="34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80631"/>
                  </a:ext>
                </a:extLst>
              </a:tr>
            </a:tbl>
          </a:graphicData>
        </a:graphic>
      </p:graphicFrame>
      <p:sp>
        <p:nvSpPr>
          <p:cNvPr id="24" name="Left Bracket 23">
            <a:extLst>
              <a:ext uri="{FF2B5EF4-FFF2-40B4-BE49-F238E27FC236}">
                <a16:creationId xmlns:a16="http://schemas.microsoft.com/office/drawing/2014/main" id="{A5E888F9-4702-2343-AD5A-A7D2F01FA13F}"/>
              </a:ext>
            </a:extLst>
          </p:cNvPr>
          <p:cNvSpPr/>
          <p:nvPr/>
        </p:nvSpPr>
        <p:spPr>
          <a:xfrm rot="16200000">
            <a:off x="4982474" y="5313793"/>
            <a:ext cx="80670" cy="1858998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27EAE5E1-31CA-E842-A1C5-4C515CF543D6}"/>
              </a:ext>
            </a:extLst>
          </p:cNvPr>
          <p:cNvSpPr/>
          <p:nvPr/>
        </p:nvSpPr>
        <p:spPr>
          <a:xfrm rot="16200000">
            <a:off x="6612202" y="5636101"/>
            <a:ext cx="80671" cy="1214379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841EA2-0417-634C-B2D8-E2A9651596F7}"/>
              </a:ext>
            </a:extLst>
          </p:cNvPr>
          <p:cNvSpPr txBox="1"/>
          <p:nvPr/>
        </p:nvSpPr>
        <p:spPr>
          <a:xfrm>
            <a:off x="4760557" y="6298222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5F1D6C-8524-A24B-84B4-1291440F9776}"/>
              </a:ext>
            </a:extLst>
          </p:cNvPr>
          <p:cNvSpPr txBox="1"/>
          <p:nvPr/>
        </p:nvSpPr>
        <p:spPr>
          <a:xfrm>
            <a:off x="6148108" y="6298222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free space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38CC9A-D5C3-C241-ACF6-5CFC2AF04EA4}"/>
              </a:ext>
            </a:extLst>
          </p:cNvPr>
          <p:cNvGrpSpPr/>
          <p:nvPr/>
        </p:nvGrpSpPr>
        <p:grpSpPr>
          <a:xfrm>
            <a:off x="7851214" y="5691812"/>
            <a:ext cx="3036054" cy="444216"/>
            <a:chOff x="6161778" y="2203456"/>
            <a:chExt cx="3036054" cy="44421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48FBA2-8495-9942-AF97-21CE70C33BF5}"/>
                </a:ext>
              </a:extLst>
            </p:cNvPr>
            <p:cNvGrpSpPr/>
            <p:nvPr/>
          </p:nvGrpSpPr>
          <p:grpSpPr>
            <a:xfrm>
              <a:off x="6161778" y="2213423"/>
              <a:ext cx="1018250" cy="434249"/>
              <a:chOff x="6161778" y="2213423"/>
              <a:chExt cx="1018250" cy="43424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B103435-9CC0-9148-A25D-753A9DCF06A5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966CA1B-AA30-FF4D-ABBE-E3DACD09AA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41ADBB-E5D4-8B47-9FC9-B6292208095C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egoe UI Historic" panose="020B0502040204020203" pitchFamily="34" charset="0"/>
                    <a:cs typeface="Consolas" panose="020B0609020204030204" pitchFamily="49" charset="0"/>
                  </a:rPr>
                  <a:t>88.6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766C822-F122-7F4A-BB9A-3771FED53125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F98A40-1869-8F40-ACBD-A98F2B1C1ECC}"/>
                </a:ext>
              </a:extLst>
            </p:cNvPr>
            <p:cNvGrpSpPr/>
            <p:nvPr/>
          </p:nvGrpSpPr>
          <p:grpSpPr>
            <a:xfrm>
              <a:off x="7257824" y="2213422"/>
              <a:ext cx="1018250" cy="434249"/>
              <a:chOff x="6161778" y="2213423"/>
              <a:chExt cx="1018250" cy="43424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9272B43-2E24-3541-8D76-4398E112929C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9CEA7B2-5BC2-E24B-A397-C61746DD31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2D3B40-EBB1-0648-B0E4-F316B4C12F2E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chemeClr val="accent1"/>
                    </a:solidFill>
                    <a:latin typeface="Consolas" panose="020B0609020204030204" pitchFamily="49" charset="0"/>
                    <a:ea typeface="Segoe UI Historic" panose="020B0502040204020203" pitchFamily="34" charset="0"/>
                    <a:cs typeface="Consolas" panose="020B0609020204030204" pitchFamily="49" charset="0"/>
                  </a:rPr>
                  <a:t>26.1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64DF8B5-E88F-4A44-8D17-629ABD957331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6C9264-76CF-D746-BFFA-2CA81D686634}"/>
                </a:ext>
              </a:extLst>
            </p:cNvPr>
            <p:cNvGrpSpPr/>
            <p:nvPr/>
          </p:nvGrpSpPr>
          <p:grpSpPr>
            <a:xfrm>
              <a:off x="8351586" y="2203456"/>
              <a:ext cx="846246" cy="434249"/>
              <a:chOff x="6161778" y="2213423"/>
              <a:chExt cx="846246" cy="43424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583C72-B456-7E41-879C-00E843ED4446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5CF37C1-7821-8942-9737-E32BED67C7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A66737-B8EA-3342-A6B9-9ADDB594ABB9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chemeClr val="accent1"/>
                    </a:solidFill>
                    <a:latin typeface="Consolas" panose="020B0609020204030204" pitchFamily="49" charset="0"/>
                    <a:ea typeface="Segoe UI Historic" panose="020B0502040204020203" pitchFamily="34" charset="0"/>
                    <a:cs typeface="Consolas" panose="020B0609020204030204" pitchFamily="49" charset="0"/>
                  </a:rPr>
                  <a:t>94.4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D4FCC2-77CF-E241-ACC2-9EDC8F1DE54A}"/>
                </a:ext>
              </a:extLst>
            </p:cNvPr>
            <p:cNvCxnSpPr/>
            <p:nvPr/>
          </p:nvCxnSpPr>
          <p:spPr>
            <a:xfrm flipH="1">
              <a:off x="8973667" y="2203456"/>
              <a:ext cx="224165" cy="44421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681FC1B-402D-0241-94B9-FFA318D02CEA}"/>
              </a:ext>
            </a:extLst>
          </p:cNvPr>
          <p:cNvSpPr/>
          <p:nvPr/>
        </p:nvSpPr>
        <p:spPr>
          <a:xfrm>
            <a:off x="860924" y="5766761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[88.6, 26.1, 94.4]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D68DD-E447-974A-902A-4490246A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89389-3832-2A47-B93D-363CBD8B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172074"/>
          </a:xfrm>
        </p:spPr>
        <p:txBody>
          <a:bodyPr>
            <a:normAutofit/>
          </a:bodyPr>
          <a:lstStyle/>
          <a:p>
            <a:r>
              <a:rPr lang="en-US" dirty="0"/>
              <a:t>Project 0 released on Wednesday! </a:t>
            </a:r>
          </a:p>
          <a:p>
            <a:pPr lvl="1"/>
            <a:r>
              <a:rPr lang="en-US" dirty="0"/>
              <a:t>Instructions on course website (calendar or under projects)</a:t>
            </a:r>
          </a:p>
          <a:p>
            <a:pPr lvl="1"/>
            <a:r>
              <a:rPr lang="en-US" dirty="0"/>
              <a:t>Due </a:t>
            </a:r>
            <a:r>
              <a:rPr lang="en-US" b="1" dirty="0"/>
              <a:t>Wednesday October 7 before 11:59pm PDT</a:t>
            </a:r>
          </a:p>
          <a:p>
            <a:pPr lvl="1"/>
            <a:r>
              <a:rPr lang="en-US" dirty="0"/>
              <a:t>Goals</a:t>
            </a:r>
          </a:p>
          <a:p>
            <a:pPr lvl="2"/>
            <a:r>
              <a:rPr lang="en-US" dirty="0"/>
              <a:t>Refresh 143 concepts</a:t>
            </a:r>
          </a:p>
          <a:p>
            <a:pPr lvl="2"/>
            <a:r>
              <a:rPr lang="en-US" dirty="0"/>
              <a:t>Set up IntelliJ and tools we’ll use in this class (Java, GitLab, Git, </a:t>
            </a:r>
            <a:r>
              <a:rPr lang="en-US" dirty="0" err="1"/>
              <a:t>Checkstyle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Learn about JUnit and unit testing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Missing permissions?</a:t>
            </a:r>
          </a:p>
          <a:p>
            <a:pPr lvl="1"/>
            <a:r>
              <a:rPr lang="en-US" dirty="0"/>
              <a:t>Posted a form the course website.</a:t>
            </a:r>
          </a:p>
        </p:txBody>
      </p:sp>
    </p:spTree>
    <p:extLst>
      <p:ext uri="{BB962C8B-B14F-4D97-AF65-F5344CB8AC3E}">
        <p14:creationId xmlns:p14="http://schemas.microsoft.com/office/powerpoint/2010/main" val="42345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51DE-12DB-9C42-B0D8-87A5BE67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Let’s Zoom In On </a:t>
            </a:r>
            <a:r>
              <a:rPr lang="en-US" dirty="0" err="1"/>
              <a:t>ArrayList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13D30A-C647-E649-9B88-D6359FCF9169}"/>
              </a:ext>
            </a:extLst>
          </p:cNvPr>
          <p:cNvGrpSpPr/>
          <p:nvPr/>
        </p:nvGrpSpPr>
        <p:grpSpPr>
          <a:xfrm>
            <a:off x="4255395" y="-36093"/>
            <a:ext cx="2621924" cy="1747949"/>
            <a:chOff x="4255395" y="-36093"/>
            <a:chExt cx="2621924" cy="17479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CC24E7-A11D-104A-81B0-B369CD7B0F03}"/>
                </a:ext>
              </a:extLst>
            </p:cNvPr>
            <p:cNvSpPr/>
            <p:nvPr/>
          </p:nvSpPr>
          <p:spPr>
            <a:xfrm>
              <a:off x="4855335" y="456565"/>
              <a:ext cx="1468192" cy="638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D6DBE7-2D9D-4A42-9557-92C59A61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5395" y="-36093"/>
              <a:ext cx="2621924" cy="174794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E5868F-8421-FC40-B5E5-41BEA51A9AD3}"/>
              </a:ext>
            </a:extLst>
          </p:cNvPr>
          <p:cNvSpPr txBox="1"/>
          <p:nvPr/>
        </p:nvSpPr>
        <p:spPr>
          <a:xfrm>
            <a:off x="738554" y="1277942"/>
            <a:ext cx="10287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do Java / other programming languages implement </a:t>
            </a:r>
            <a:r>
              <a:rPr lang="en-US" sz="2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ArrayList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to achieve all the List behavior?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 the inside: </a:t>
            </a:r>
          </a:p>
          <a:p>
            <a:pPr marL="742950" lvl="1" indent="-285750">
              <a:spcBef>
                <a:spcPts val="1200"/>
              </a:spcBef>
              <a:buFont typeface="System Font Regular"/>
              <a:buChar char="-"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stores the elements </a:t>
            </a:r>
            <a:r>
              <a:rPr lang="en-US" sz="20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inside an array 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(which has a fixed capacity) that typically has more space than currently used (For example when there is only 1 element in the actual list, the array might have 10 spaces for data), </a:t>
            </a:r>
          </a:p>
          <a:p>
            <a:pPr marL="742950" lvl="1" indent="-285750">
              <a:spcBef>
                <a:spcPts val="1200"/>
              </a:spcBef>
              <a:buFont typeface="System Font Regular"/>
              <a:buChar char="-"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stores all of these elements at the front of the array and </a:t>
            </a:r>
            <a:r>
              <a:rPr lang="en-US" sz="20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keeps track of how many there are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(the size) so that the implementation doesn’t get confused enough to look at the empty space. This means that sometimes we will have to do a lot of work to shift the elements around.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DBE70B-53ED-2F4D-85F2-827CC162C567}"/>
              </a:ext>
            </a:extLst>
          </p:cNvPr>
          <p:cNvSpPr/>
          <p:nvPr/>
        </p:nvSpPr>
        <p:spPr>
          <a:xfrm>
            <a:off x="388609" y="5728125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[“Paul”, “Leona”, “Ryan”]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3D3F5B-05E0-C84B-8707-74DE1FE3F64F}"/>
              </a:ext>
            </a:extLst>
          </p:cNvPr>
          <p:cNvSpPr/>
          <p:nvPr/>
        </p:nvSpPr>
        <p:spPr>
          <a:xfrm>
            <a:off x="5302504" y="5728125"/>
            <a:ext cx="563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[“Paul”, “Leona”, “Ryan”, null, null, null]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96562-13BE-F144-B721-5BDEB425AD0F}"/>
              </a:ext>
            </a:extLst>
          </p:cNvPr>
          <p:cNvSpPr txBox="1"/>
          <p:nvPr/>
        </p:nvSpPr>
        <p:spPr>
          <a:xfrm>
            <a:off x="1766186" y="5269568"/>
            <a:ext cx="1108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List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5B01B-817A-704C-A859-BAF0990FE443}"/>
              </a:ext>
            </a:extLst>
          </p:cNvPr>
          <p:cNvSpPr txBox="1"/>
          <p:nvPr/>
        </p:nvSpPr>
        <p:spPr>
          <a:xfrm>
            <a:off x="8252379" y="5269568"/>
            <a:ext cx="1666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3"/>
                </a:solidFill>
              </a:rPr>
              <a:t>ArrayList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View</a:t>
            </a:r>
          </a:p>
        </p:txBody>
      </p:sp>
      <p:pic>
        <p:nvPicPr>
          <p:cNvPr id="14" name="Graphic 13" descr="Magnifying glass">
            <a:extLst>
              <a:ext uri="{FF2B5EF4-FFF2-40B4-BE49-F238E27FC236}">
                <a16:creationId xmlns:a16="http://schemas.microsoft.com/office/drawing/2014/main" id="{1F1AE5F2-4003-0A44-AB3E-3E3EF22663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4823" y="5269568"/>
            <a:ext cx="369332" cy="369332"/>
          </a:xfrm>
          <a:prstGeom prst="rect">
            <a:avLst/>
          </a:prstGeom>
        </p:spPr>
      </p:pic>
      <p:pic>
        <p:nvPicPr>
          <p:cNvPr id="15" name="Graphic 14" descr="Magnifying glass">
            <a:extLst>
              <a:ext uri="{FF2B5EF4-FFF2-40B4-BE49-F238E27FC236}">
                <a16:creationId xmlns:a16="http://schemas.microsoft.com/office/drawing/2014/main" id="{FC0FED99-C601-3D4B-AD4F-0FF1B3A6B2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8476" y="5269568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2E93-7E6B-5540-83F4-A1A569C3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03FFE-7A33-8747-81AB-5666BBAEF9DC}"/>
              </a:ext>
            </a:extLst>
          </p:cNvPr>
          <p:cNvSpPr/>
          <p:nvPr/>
        </p:nvSpPr>
        <p:spPr>
          <a:xfrm>
            <a:off x="838200" y="1468192"/>
            <a:ext cx="3127757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ArrayList</a:t>
            </a:r>
            <a:r>
              <a:rPr lang="en-US" sz="2000" spc="100" dirty="0"/>
              <a:t>&lt;E&gt;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37211-C638-0649-A22B-7C2DDBBF1663}"/>
              </a:ext>
            </a:extLst>
          </p:cNvPr>
          <p:cNvSpPr/>
          <p:nvPr/>
        </p:nvSpPr>
        <p:spPr>
          <a:xfrm>
            <a:off x="838201" y="1468192"/>
            <a:ext cx="3127757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15FF4-4C4C-994B-904D-6803E8A32873}"/>
              </a:ext>
            </a:extLst>
          </p:cNvPr>
          <p:cNvSpPr txBox="1"/>
          <p:nvPr/>
        </p:nvSpPr>
        <p:spPr>
          <a:xfrm>
            <a:off x="862148" y="2182505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38692-A987-5740-8A84-3308D97F234C}"/>
              </a:ext>
            </a:extLst>
          </p:cNvPr>
          <p:cNvSpPr/>
          <p:nvPr/>
        </p:nvSpPr>
        <p:spPr>
          <a:xfrm>
            <a:off x="992144" y="3241264"/>
            <a:ext cx="2973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data[index]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data[index] =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data[size]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values to make hole at index, data[index]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following values forward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06A11-7F42-2245-B567-C92D71611D4B}"/>
              </a:ext>
            </a:extLst>
          </p:cNvPr>
          <p:cNvSpPr/>
          <p:nvPr/>
        </p:nvSpPr>
        <p:spPr>
          <a:xfrm>
            <a:off x="992143" y="2485235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21310-77C4-464C-B45D-F999AAB3E412}"/>
              </a:ext>
            </a:extLst>
          </p:cNvPr>
          <p:cNvSpPr txBox="1"/>
          <p:nvPr/>
        </p:nvSpPr>
        <p:spPr>
          <a:xfrm>
            <a:off x="862148" y="2950432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F194D2-11B8-6446-AA94-25099C172429}"/>
              </a:ext>
            </a:extLst>
          </p:cNvPr>
          <p:cNvSpPr/>
          <p:nvPr/>
        </p:nvSpPr>
        <p:spPr>
          <a:xfrm>
            <a:off x="4608680" y="1468192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E4B4F0BE-C932-954A-A2CF-9C64695AF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225062"/>
              </p:ext>
            </p:extLst>
          </p:nvPr>
        </p:nvGraphicFramePr>
        <p:xfrm>
          <a:off x="6911958" y="1897822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D359502-4895-6940-A963-AC3B7C9B0A03}"/>
              </a:ext>
            </a:extLst>
          </p:cNvPr>
          <p:cNvSpPr txBox="1"/>
          <p:nvPr/>
        </p:nvSpPr>
        <p:spPr>
          <a:xfrm>
            <a:off x="4608298" y="2316985"/>
            <a:ext cx="218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insert(“d”, 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F954E-E054-964D-A7CB-BB1C6B0AC663}"/>
              </a:ext>
            </a:extLst>
          </p:cNvPr>
          <p:cNvSpPr txBox="1"/>
          <p:nvPr/>
        </p:nvSpPr>
        <p:spPr>
          <a:xfrm>
            <a:off x="7146503" y="23322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323A-5BC1-E849-99AD-E5F587ABAD1C}"/>
              </a:ext>
            </a:extLst>
          </p:cNvPr>
          <p:cNvSpPr txBox="1"/>
          <p:nvPr/>
        </p:nvSpPr>
        <p:spPr>
          <a:xfrm>
            <a:off x="7967605" y="23322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760296-9739-674A-9892-7F4D2F270FDB}"/>
              </a:ext>
            </a:extLst>
          </p:cNvPr>
          <p:cNvSpPr txBox="1"/>
          <p:nvPr/>
        </p:nvSpPr>
        <p:spPr>
          <a:xfrm>
            <a:off x="8788707" y="2316985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94D0E0-CE22-7940-983F-38A69019AD7E}"/>
              </a:ext>
            </a:extLst>
          </p:cNvPr>
          <p:cNvSpPr txBox="1"/>
          <p:nvPr/>
        </p:nvSpPr>
        <p:spPr>
          <a:xfrm>
            <a:off x="8341553" y="283830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size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6397A3-504C-BF43-B3B6-AE7131C32EA2}"/>
              </a:ext>
            </a:extLst>
          </p:cNvPr>
          <p:cNvSpPr txBox="1"/>
          <p:nvPr/>
        </p:nvSpPr>
        <p:spPr>
          <a:xfrm>
            <a:off x="9495549" y="2847130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006B5C-6A23-FF43-BC63-CE7300331156}"/>
              </a:ext>
            </a:extLst>
          </p:cNvPr>
          <p:cNvSpPr txBox="1"/>
          <p:nvPr/>
        </p:nvSpPr>
        <p:spPr>
          <a:xfrm>
            <a:off x="5808524" y="1581978"/>
            <a:ext cx="453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insert(element, index)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669A2-151C-8849-852B-8EBEFC365B88}"/>
              </a:ext>
            </a:extLst>
          </p:cNvPr>
          <p:cNvSpPr/>
          <p:nvPr/>
        </p:nvSpPr>
        <p:spPr>
          <a:xfrm>
            <a:off x="4608680" y="3882237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42B66570-9F72-7741-88DE-31C9D5935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350028"/>
              </p:ext>
            </p:extLst>
          </p:nvPr>
        </p:nvGraphicFramePr>
        <p:xfrm>
          <a:off x="6911958" y="4311867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9A31688-89AB-0F4E-B5E1-12490F7270FE}"/>
              </a:ext>
            </a:extLst>
          </p:cNvPr>
          <p:cNvSpPr txBox="1"/>
          <p:nvPr/>
        </p:nvSpPr>
        <p:spPr>
          <a:xfrm>
            <a:off x="7956370" y="47277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99F8C6-C561-6E41-A23E-444D3B99D2FC}"/>
              </a:ext>
            </a:extLst>
          </p:cNvPr>
          <p:cNvSpPr txBox="1"/>
          <p:nvPr/>
        </p:nvSpPr>
        <p:spPr>
          <a:xfrm>
            <a:off x="8770555" y="47198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5EC9CF-D0C1-5746-BB0C-47E8C60E4AD2}"/>
              </a:ext>
            </a:extLst>
          </p:cNvPr>
          <p:cNvSpPr txBox="1"/>
          <p:nvPr/>
        </p:nvSpPr>
        <p:spPr>
          <a:xfrm>
            <a:off x="9584740" y="4739312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95512C-995C-8E44-8CA8-89E2E7CC241F}"/>
              </a:ext>
            </a:extLst>
          </p:cNvPr>
          <p:cNvSpPr txBox="1"/>
          <p:nvPr/>
        </p:nvSpPr>
        <p:spPr>
          <a:xfrm>
            <a:off x="8359138" y="524908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size 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CCB5-AB24-9645-AD14-260397A770BB}"/>
              </a:ext>
            </a:extLst>
          </p:cNvPr>
          <p:cNvSpPr txBox="1"/>
          <p:nvPr/>
        </p:nvSpPr>
        <p:spPr>
          <a:xfrm>
            <a:off x="9495549" y="5261175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96C0E9-B500-1743-AB37-047ADA125539}"/>
              </a:ext>
            </a:extLst>
          </p:cNvPr>
          <p:cNvSpPr txBox="1"/>
          <p:nvPr/>
        </p:nvSpPr>
        <p:spPr>
          <a:xfrm>
            <a:off x="9495549" y="5268330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642B78-0639-434E-9590-6FC02B0F91B9}"/>
              </a:ext>
            </a:extLst>
          </p:cNvPr>
          <p:cNvSpPr txBox="1"/>
          <p:nvPr/>
        </p:nvSpPr>
        <p:spPr>
          <a:xfrm>
            <a:off x="6462692" y="3950989"/>
            <a:ext cx="32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delete(index)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251BAF-8AC1-D14F-962E-B040A9A913F0}"/>
              </a:ext>
            </a:extLst>
          </p:cNvPr>
          <p:cNvSpPr txBox="1"/>
          <p:nvPr/>
        </p:nvSpPr>
        <p:spPr>
          <a:xfrm>
            <a:off x="8813802" y="2337286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9BC9E5-EF87-1B4A-A0F6-625226487424}"/>
              </a:ext>
            </a:extLst>
          </p:cNvPr>
          <p:cNvSpPr txBox="1"/>
          <p:nvPr/>
        </p:nvSpPr>
        <p:spPr>
          <a:xfrm>
            <a:off x="7974523" y="233728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E63439-CBE3-0049-88C7-325571A32493}"/>
              </a:ext>
            </a:extLst>
          </p:cNvPr>
          <p:cNvSpPr txBox="1"/>
          <p:nvPr/>
        </p:nvSpPr>
        <p:spPr>
          <a:xfrm>
            <a:off x="7171598" y="232006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9D5B6C-BA66-3546-82B2-7599BA00800F}"/>
              </a:ext>
            </a:extLst>
          </p:cNvPr>
          <p:cNvSpPr txBox="1"/>
          <p:nvPr/>
        </p:nvSpPr>
        <p:spPr>
          <a:xfrm>
            <a:off x="7171598" y="232756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83CFA4-0157-E74B-BDAE-0E0AFF9C0BDD}"/>
              </a:ext>
            </a:extLst>
          </p:cNvPr>
          <p:cNvSpPr txBox="1"/>
          <p:nvPr/>
        </p:nvSpPr>
        <p:spPr>
          <a:xfrm>
            <a:off x="9495549" y="2846190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2269A7-2EF4-7340-8D22-8A5553F137A0}"/>
              </a:ext>
            </a:extLst>
          </p:cNvPr>
          <p:cNvSpPr txBox="1"/>
          <p:nvPr/>
        </p:nvSpPr>
        <p:spPr>
          <a:xfrm>
            <a:off x="4728578" y="4746258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delete(0)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1BCF6F-1B60-1440-A5BD-53C1269C8DAE}"/>
              </a:ext>
            </a:extLst>
          </p:cNvPr>
          <p:cNvSpPr txBox="1"/>
          <p:nvPr/>
        </p:nvSpPr>
        <p:spPr>
          <a:xfrm>
            <a:off x="7176522" y="47648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170848-18A4-BF4C-85BA-9D04531E1EE1}"/>
              </a:ext>
            </a:extLst>
          </p:cNvPr>
          <p:cNvSpPr txBox="1"/>
          <p:nvPr/>
        </p:nvSpPr>
        <p:spPr>
          <a:xfrm>
            <a:off x="8019494" y="474358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3CD5A4-9FB5-F446-A718-008F4C15B652}"/>
              </a:ext>
            </a:extLst>
          </p:cNvPr>
          <p:cNvSpPr txBox="1"/>
          <p:nvPr/>
        </p:nvSpPr>
        <p:spPr>
          <a:xfrm>
            <a:off x="8749973" y="474358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ADEB9E-422C-584E-AE74-4710929B58AA}"/>
              </a:ext>
            </a:extLst>
          </p:cNvPr>
          <p:cNvSpPr txBox="1"/>
          <p:nvPr/>
        </p:nvSpPr>
        <p:spPr>
          <a:xfrm>
            <a:off x="9605322" y="4739312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01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0232 L 0.06693 -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2 L 0.06744 0.0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1 L 0.06745 0.0030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2 L -0.06471 0.001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48148E-6 L -0.06693 1.48148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93 L -0.0655 0.0009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2E93-7E6B-5540-83F4-A1A569C3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overwrite </a:t>
            </a:r>
            <a:r>
              <a:rPr lang="en-US" dirty="0">
                <a:solidFill>
                  <a:schemeClr val="accent5"/>
                </a:solidFill>
              </a:rPr>
              <a:t>index 3</a:t>
            </a:r>
            <a:r>
              <a:rPr lang="en-US" dirty="0"/>
              <a:t> with null?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03FFE-7A33-8747-81AB-5666BBAEF9DC}"/>
              </a:ext>
            </a:extLst>
          </p:cNvPr>
          <p:cNvSpPr/>
          <p:nvPr/>
        </p:nvSpPr>
        <p:spPr>
          <a:xfrm>
            <a:off x="736386" y="2605080"/>
            <a:ext cx="3127757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ArrayList</a:t>
            </a:r>
            <a:r>
              <a:rPr lang="en-US" sz="2000" spc="100" dirty="0"/>
              <a:t>&lt;E&gt;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37211-C638-0649-A22B-7C2DDBBF1663}"/>
              </a:ext>
            </a:extLst>
          </p:cNvPr>
          <p:cNvSpPr/>
          <p:nvPr/>
        </p:nvSpPr>
        <p:spPr>
          <a:xfrm>
            <a:off x="736387" y="2605080"/>
            <a:ext cx="3127757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15FF4-4C4C-994B-904D-6803E8A32873}"/>
              </a:ext>
            </a:extLst>
          </p:cNvPr>
          <p:cNvSpPr txBox="1"/>
          <p:nvPr/>
        </p:nvSpPr>
        <p:spPr>
          <a:xfrm>
            <a:off x="760334" y="3319393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38692-A987-5740-8A84-3308D97F234C}"/>
              </a:ext>
            </a:extLst>
          </p:cNvPr>
          <p:cNvSpPr/>
          <p:nvPr/>
        </p:nvSpPr>
        <p:spPr>
          <a:xfrm>
            <a:off x="890330" y="4378152"/>
            <a:ext cx="2973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data[index]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data[index] =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data[size]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values to make hole at index, data[index]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following values forward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06A11-7F42-2245-B567-C92D71611D4B}"/>
              </a:ext>
            </a:extLst>
          </p:cNvPr>
          <p:cNvSpPr/>
          <p:nvPr/>
        </p:nvSpPr>
        <p:spPr>
          <a:xfrm>
            <a:off x="890329" y="3622123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21310-77C4-464C-B45D-F999AAB3E412}"/>
              </a:ext>
            </a:extLst>
          </p:cNvPr>
          <p:cNvSpPr txBox="1"/>
          <p:nvPr/>
        </p:nvSpPr>
        <p:spPr>
          <a:xfrm>
            <a:off x="760334" y="4087320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F194D2-11B8-6446-AA94-25099C172429}"/>
              </a:ext>
            </a:extLst>
          </p:cNvPr>
          <p:cNvSpPr/>
          <p:nvPr/>
        </p:nvSpPr>
        <p:spPr>
          <a:xfrm>
            <a:off x="4634829" y="2605080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359502-4895-6940-A963-AC3B7C9B0A03}"/>
              </a:ext>
            </a:extLst>
          </p:cNvPr>
          <p:cNvSpPr txBox="1"/>
          <p:nvPr/>
        </p:nvSpPr>
        <p:spPr>
          <a:xfrm>
            <a:off x="4634447" y="3453873"/>
            <a:ext cx="218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insert(“d”, 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F954E-E054-964D-A7CB-BB1C6B0AC663}"/>
              </a:ext>
            </a:extLst>
          </p:cNvPr>
          <p:cNvSpPr txBox="1"/>
          <p:nvPr/>
        </p:nvSpPr>
        <p:spPr>
          <a:xfrm>
            <a:off x="7172652" y="3469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323A-5BC1-E849-99AD-E5F587ABAD1C}"/>
              </a:ext>
            </a:extLst>
          </p:cNvPr>
          <p:cNvSpPr txBox="1"/>
          <p:nvPr/>
        </p:nvSpPr>
        <p:spPr>
          <a:xfrm>
            <a:off x="7993754" y="3469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760296-9739-674A-9892-7F4D2F270FDB}"/>
              </a:ext>
            </a:extLst>
          </p:cNvPr>
          <p:cNvSpPr txBox="1"/>
          <p:nvPr/>
        </p:nvSpPr>
        <p:spPr>
          <a:xfrm>
            <a:off x="8814856" y="3453873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94D0E0-CE22-7940-983F-38A69019AD7E}"/>
              </a:ext>
            </a:extLst>
          </p:cNvPr>
          <p:cNvSpPr txBox="1"/>
          <p:nvPr/>
        </p:nvSpPr>
        <p:spPr>
          <a:xfrm>
            <a:off x="8367702" y="397519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size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6397A3-504C-BF43-B3B6-AE7131C32EA2}"/>
              </a:ext>
            </a:extLst>
          </p:cNvPr>
          <p:cNvSpPr txBox="1"/>
          <p:nvPr/>
        </p:nvSpPr>
        <p:spPr>
          <a:xfrm>
            <a:off x="9521698" y="3984018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006B5C-6A23-FF43-BC63-CE7300331156}"/>
              </a:ext>
            </a:extLst>
          </p:cNvPr>
          <p:cNvSpPr txBox="1"/>
          <p:nvPr/>
        </p:nvSpPr>
        <p:spPr>
          <a:xfrm>
            <a:off x="5834673" y="2718866"/>
            <a:ext cx="453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insert(element, index)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669A2-151C-8849-852B-8EBEFC365B88}"/>
              </a:ext>
            </a:extLst>
          </p:cNvPr>
          <p:cNvSpPr/>
          <p:nvPr/>
        </p:nvSpPr>
        <p:spPr>
          <a:xfrm>
            <a:off x="4634829" y="4596550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42B66570-9F72-7741-88DE-31C9D5935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665896"/>
              </p:ext>
            </p:extLst>
          </p:nvPr>
        </p:nvGraphicFramePr>
        <p:xfrm>
          <a:off x="6938107" y="5026180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199F8C6-C561-6E41-A23E-444D3B99D2FC}"/>
              </a:ext>
            </a:extLst>
          </p:cNvPr>
          <p:cNvSpPr txBox="1"/>
          <p:nvPr/>
        </p:nvSpPr>
        <p:spPr>
          <a:xfrm>
            <a:off x="8013608" y="5460571"/>
            <a:ext cx="27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5EC9CF-D0C1-5746-BB0C-47E8C60E4AD2}"/>
              </a:ext>
            </a:extLst>
          </p:cNvPr>
          <p:cNvSpPr txBox="1"/>
          <p:nvPr/>
        </p:nvSpPr>
        <p:spPr>
          <a:xfrm>
            <a:off x="9610889" y="5453625"/>
            <a:ext cx="2808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95512C-995C-8E44-8CA8-89E2E7CC241F}"/>
              </a:ext>
            </a:extLst>
          </p:cNvPr>
          <p:cNvSpPr txBox="1"/>
          <p:nvPr/>
        </p:nvSpPr>
        <p:spPr>
          <a:xfrm>
            <a:off x="8385287" y="596340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size 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CCB5-AB24-9645-AD14-260397A770BB}"/>
              </a:ext>
            </a:extLst>
          </p:cNvPr>
          <p:cNvSpPr txBox="1"/>
          <p:nvPr/>
        </p:nvSpPr>
        <p:spPr>
          <a:xfrm>
            <a:off x="9521698" y="5975488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96C0E9-B500-1743-AB37-047ADA125539}"/>
              </a:ext>
            </a:extLst>
          </p:cNvPr>
          <p:cNvSpPr txBox="1"/>
          <p:nvPr/>
        </p:nvSpPr>
        <p:spPr>
          <a:xfrm>
            <a:off x="9521698" y="5982643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642B78-0639-434E-9590-6FC02B0F91B9}"/>
              </a:ext>
            </a:extLst>
          </p:cNvPr>
          <p:cNvSpPr txBox="1"/>
          <p:nvPr/>
        </p:nvSpPr>
        <p:spPr>
          <a:xfrm>
            <a:off x="6488841" y="4665302"/>
            <a:ext cx="32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delete(index)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graphicFrame>
        <p:nvGraphicFramePr>
          <p:cNvPr id="41" name="Content Placeholder 5">
            <a:extLst>
              <a:ext uri="{FF2B5EF4-FFF2-40B4-BE49-F238E27FC236}">
                <a16:creationId xmlns:a16="http://schemas.microsoft.com/office/drawing/2014/main" id="{62E2B617-D5F1-5642-A61D-F39DABADA2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295443"/>
              </p:ext>
            </p:extLst>
          </p:nvPr>
        </p:nvGraphicFramePr>
        <p:xfrm>
          <a:off x="6938107" y="3037019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1251BAF-8AC1-D14F-962E-B040A9A913F0}"/>
              </a:ext>
            </a:extLst>
          </p:cNvPr>
          <p:cNvSpPr txBox="1"/>
          <p:nvPr/>
        </p:nvSpPr>
        <p:spPr>
          <a:xfrm>
            <a:off x="9596398" y="3469132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9BC9E5-EF87-1B4A-A0F6-625226487424}"/>
              </a:ext>
            </a:extLst>
          </p:cNvPr>
          <p:cNvSpPr txBox="1"/>
          <p:nvPr/>
        </p:nvSpPr>
        <p:spPr>
          <a:xfrm>
            <a:off x="8814856" y="346910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E63439-CBE3-0049-88C7-325571A32493}"/>
              </a:ext>
            </a:extLst>
          </p:cNvPr>
          <p:cNvSpPr txBox="1"/>
          <p:nvPr/>
        </p:nvSpPr>
        <p:spPr>
          <a:xfrm>
            <a:off x="8008181" y="345695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9D5B6C-BA66-3546-82B2-7599BA00800F}"/>
              </a:ext>
            </a:extLst>
          </p:cNvPr>
          <p:cNvSpPr txBox="1"/>
          <p:nvPr/>
        </p:nvSpPr>
        <p:spPr>
          <a:xfrm>
            <a:off x="7212212" y="3470440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83CFA4-0157-E74B-BDAE-0E0AFF9C0BDD}"/>
              </a:ext>
            </a:extLst>
          </p:cNvPr>
          <p:cNvSpPr txBox="1"/>
          <p:nvPr/>
        </p:nvSpPr>
        <p:spPr>
          <a:xfrm>
            <a:off x="9521698" y="3983078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2269A7-2EF4-7340-8D22-8A5553F137A0}"/>
              </a:ext>
            </a:extLst>
          </p:cNvPr>
          <p:cNvSpPr txBox="1"/>
          <p:nvPr/>
        </p:nvSpPr>
        <p:spPr>
          <a:xfrm>
            <a:off x="4754727" y="546057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delete(0)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1BCF6F-1B60-1440-A5BD-53C1269C8DAE}"/>
              </a:ext>
            </a:extLst>
          </p:cNvPr>
          <p:cNvSpPr txBox="1"/>
          <p:nvPr/>
        </p:nvSpPr>
        <p:spPr>
          <a:xfrm>
            <a:off x="7202671" y="54791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170848-18A4-BF4C-85BA-9D04531E1EE1}"/>
              </a:ext>
            </a:extLst>
          </p:cNvPr>
          <p:cNvSpPr txBox="1"/>
          <p:nvPr/>
        </p:nvSpPr>
        <p:spPr>
          <a:xfrm>
            <a:off x="7207794" y="544364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ADEB9E-422C-584E-AE74-4710929B58AA}"/>
              </a:ext>
            </a:extLst>
          </p:cNvPr>
          <p:cNvSpPr txBox="1"/>
          <p:nvPr/>
        </p:nvSpPr>
        <p:spPr>
          <a:xfrm>
            <a:off x="8803719" y="5450811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4629B-64C9-2141-B0D1-DADC7AE6FD56}"/>
              </a:ext>
            </a:extLst>
          </p:cNvPr>
          <p:cNvSpPr txBox="1"/>
          <p:nvPr/>
        </p:nvSpPr>
        <p:spPr>
          <a:xfrm>
            <a:off x="838199" y="1971192"/>
            <a:ext cx="315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Explain why or why not.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62C8F8-195E-0C4C-B7B7-B3DE1E548FC2}"/>
              </a:ext>
            </a:extLst>
          </p:cNvPr>
          <p:cNvSpPr/>
          <p:nvPr/>
        </p:nvSpPr>
        <p:spPr>
          <a:xfrm>
            <a:off x="9496903" y="5048754"/>
            <a:ext cx="476630" cy="86001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1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1C6A9-1B98-B941-A52D-A19202847789}"/>
              </a:ext>
            </a:extLst>
          </p:cNvPr>
          <p:cNvSpPr/>
          <p:nvPr/>
        </p:nvSpPr>
        <p:spPr>
          <a:xfrm>
            <a:off x="4326339" y="1688348"/>
            <a:ext cx="6951393" cy="4021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5">
            <a:extLst>
              <a:ext uri="{FF2B5EF4-FFF2-40B4-BE49-F238E27FC236}">
                <a16:creationId xmlns:a16="http://schemas.microsoft.com/office/drawing/2014/main" id="{861CF345-5B21-2C4D-A533-68C0E51751E6}"/>
              </a:ext>
            </a:extLst>
          </p:cNvPr>
          <p:cNvGraphicFramePr>
            <a:graphicFrameLocks/>
          </p:cNvGraphicFramePr>
          <p:nvPr/>
        </p:nvGraphicFramePr>
        <p:xfrm>
          <a:off x="4477103" y="4107336"/>
          <a:ext cx="6638568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821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885300584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4421155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364750100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71841345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00871EF-0F1F-554B-A555-85E4C23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</a:t>
            </a:r>
            <a:r>
              <a:rPr lang="en-US" err="1"/>
              <a:t>ArrayList</a:t>
            </a:r>
            <a:endParaRPr lang="en-US"/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BAACB1AA-042D-2846-82F0-A4E3A4C4B0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29617" y="2117978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A87EC1-DF00-E646-8355-ACCD3A190D02}"/>
              </a:ext>
            </a:extLst>
          </p:cNvPr>
          <p:cNvSpPr txBox="1"/>
          <p:nvPr/>
        </p:nvSpPr>
        <p:spPr>
          <a:xfrm>
            <a:off x="4446238" y="253714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append(2)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93C4A-59AA-BE40-A250-12EDA6B8AB90}"/>
              </a:ext>
            </a:extLst>
          </p:cNvPr>
          <p:cNvSpPr txBox="1"/>
          <p:nvPr/>
        </p:nvSpPr>
        <p:spPr>
          <a:xfrm>
            <a:off x="7685264" y="25378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D496-9678-4748-ADAF-E4EE60B3E472}"/>
              </a:ext>
            </a:extLst>
          </p:cNvPr>
          <p:cNvSpPr txBox="1"/>
          <p:nvPr/>
        </p:nvSpPr>
        <p:spPr>
          <a:xfrm>
            <a:off x="9299907" y="25371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99925-FCD9-B540-A852-9F5B6DE927A4}"/>
              </a:ext>
            </a:extLst>
          </p:cNvPr>
          <p:cNvSpPr txBox="1"/>
          <p:nvPr/>
        </p:nvSpPr>
        <p:spPr>
          <a:xfrm>
            <a:off x="6666765" y="333086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DF545-4993-6343-AC8E-87AC2C60609B}"/>
              </a:ext>
            </a:extLst>
          </p:cNvPr>
          <p:cNvSpPr txBox="1"/>
          <p:nvPr/>
        </p:nvSpPr>
        <p:spPr>
          <a:xfrm>
            <a:off x="6096000" y="1755859"/>
            <a:ext cx="3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append(element)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growth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DD00C3-4234-CA44-BF14-A613DB5DA88D}"/>
              </a:ext>
            </a:extLst>
          </p:cNvPr>
          <p:cNvSpPr txBox="1"/>
          <p:nvPr/>
        </p:nvSpPr>
        <p:spPr>
          <a:xfrm>
            <a:off x="8478805" y="254581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C6C6C2-6302-2F4A-8C10-51A1E9A38FEA}"/>
              </a:ext>
            </a:extLst>
          </p:cNvPr>
          <p:cNvSpPr txBox="1"/>
          <p:nvPr/>
        </p:nvSpPr>
        <p:spPr>
          <a:xfrm>
            <a:off x="6801374" y="25467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28E9A9-09E8-7549-99FE-926410226586}"/>
              </a:ext>
            </a:extLst>
          </p:cNvPr>
          <p:cNvSpPr txBox="1"/>
          <p:nvPr/>
        </p:nvSpPr>
        <p:spPr>
          <a:xfrm>
            <a:off x="8895901" y="3340987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37C353-32E6-9249-AE28-75F46D667404}"/>
              </a:ext>
            </a:extLst>
          </p:cNvPr>
          <p:cNvSpPr txBox="1"/>
          <p:nvPr/>
        </p:nvSpPr>
        <p:spPr>
          <a:xfrm>
            <a:off x="8080450" y="45247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402D6-C17B-5B47-AD23-CE2AEC8B8E05}"/>
              </a:ext>
            </a:extLst>
          </p:cNvPr>
          <p:cNvSpPr txBox="1"/>
          <p:nvPr/>
        </p:nvSpPr>
        <p:spPr>
          <a:xfrm>
            <a:off x="8895901" y="334813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7BF35D-D95D-C144-9DDE-2BBD71E5C851}"/>
              </a:ext>
            </a:extLst>
          </p:cNvPr>
          <p:cNvSpPr/>
          <p:nvPr/>
        </p:nvSpPr>
        <p:spPr>
          <a:xfrm>
            <a:off x="743013" y="1688348"/>
            <a:ext cx="3127757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ArrayList</a:t>
            </a:r>
            <a:r>
              <a:rPr lang="en-US" sz="2000" spc="100" dirty="0"/>
              <a:t>&lt;E&gt;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C61432-C1A7-1B49-954F-AF0048EACC40}"/>
              </a:ext>
            </a:extLst>
          </p:cNvPr>
          <p:cNvSpPr/>
          <p:nvPr/>
        </p:nvSpPr>
        <p:spPr>
          <a:xfrm>
            <a:off x="743014" y="1688348"/>
            <a:ext cx="3127757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FE8EB8-349B-784C-AAA8-5319F6938946}"/>
              </a:ext>
            </a:extLst>
          </p:cNvPr>
          <p:cNvSpPr txBox="1"/>
          <p:nvPr/>
        </p:nvSpPr>
        <p:spPr>
          <a:xfrm>
            <a:off x="766961" y="240266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D80CED-88C2-D84A-9335-6043116B1789}"/>
              </a:ext>
            </a:extLst>
          </p:cNvPr>
          <p:cNvSpPr/>
          <p:nvPr/>
        </p:nvSpPr>
        <p:spPr>
          <a:xfrm>
            <a:off x="896957" y="3461420"/>
            <a:ext cx="2973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data[index]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data[index] =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data[size]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values to make hole at index, data[index]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following values forward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3C52FC-08B5-004A-8846-D2473A9CB29B}"/>
              </a:ext>
            </a:extLst>
          </p:cNvPr>
          <p:cNvSpPr/>
          <p:nvPr/>
        </p:nvSpPr>
        <p:spPr>
          <a:xfrm>
            <a:off x="896956" y="2705391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735D74-3EB3-3647-BEAD-803D343FFFBE}"/>
              </a:ext>
            </a:extLst>
          </p:cNvPr>
          <p:cNvSpPr txBox="1"/>
          <p:nvPr/>
        </p:nvSpPr>
        <p:spPr>
          <a:xfrm>
            <a:off x="766961" y="3170588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13175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18008 0.2944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26 0.29537 " pathEditMode="relative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669 0.29213 " pathEditMode="relative" ptsTypes="AA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031 0.29445 " pathEditMode="relative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60" grpId="0"/>
      <p:bldP spid="58" grpId="0"/>
      <p:bldP spid="42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30A6-0264-1C42-AC1D-E497A3D6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operations will be much faster for LinkedList than </a:t>
            </a:r>
            <a:r>
              <a:rPr lang="en-US" dirty="0" err="1"/>
              <a:t>ArrayList</a:t>
            </a:r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03441-BF6E-DF46-AF67-2B188B0DF253}"/>
              </a:ext>
            </a:extLst>
          </p:cNvPr>
          <p:cNvSpPr/>
          <p:nvPr/>
        </p:nvSpPr>
        <p:spPr>
          <a:xfrm>
            <a:off x="566669" y="2759298"/>
            <a:ext cx="3127757" cy="669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LIST ADT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48311-D4D8-3B45-B426-BDF7DFDF6FA4}"/>
              </a:ext>
            </a:extLst>
          </p:cNvPr>
          <p:cNvSpPr/>
          <p:nvPr/>
        </p:nvSpPr>
        <p:spPr>
          <a:xfrm>
            <a:off x="566670" y="2759298"/>
            <a:ext cx="3127757" cy="32519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F5E1F-84AA-9642-B06E-0DE4BE0F3D79}"/>
              </a:ext>
            </a:extLst>
          </p:cNvPr>
          <p:cNvSpPr txBox="1"/>
          <p:nvPr/>
        </p:nvSpPr>
        <p:spPr>
          <a:xfrm>
            <a:off x="590617" y="347361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218F0-511A-BE41-B545-EDDFFE451585}"/>
              </a:ext>
            </a:extLst>
          </p:cNvPr>
          <p:cNvSpPr/>
          <p:nvPr/>
        </p:nvSpPr>
        <p:spPr>
          <a:xfrm>
            <a:off x="720613" y="4532370"/>
            <a:ext cx="29738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get(index)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return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set(item, 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replace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add(item)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add item to end of list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insert(item, 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add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delete(index)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delete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size()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count of items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1B2905-96B7-B64A-A27E-47B56F848913}"/>
              </a:ext>
            </a:extLst>
          </p:cNvPr>
          <p:cNvSpPr/>
          <p:nvPr/>
        </p:nvSpPr>
        <p:spPr>
          <a:xfrm>
            <a:off x="720612" y="3776341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Set of ordered items</a:t>
            </a:r>
          </a:p>
          <a:p>
            <a:r>
              <a:rPr lang="en-US" sz="1400" dirty="0"/>
              <a:t>Count of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1C323-3E18-C14B-9FCE-F6D1C28CB2D1}"/>
              </a:ext>
            </a:extLst>
          </p:cNvPr>
          <p:cNvSpPr txBox="1"/>
          <p:nvPr/>
        </p:nvSpPr>
        <p:spPr>
          <a:xfrm>
            <a:off x="590617" y="4241538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D4B658-1E37-D640-B16A-3C66BBBF823E}"/>
              </a:ext>
            </a:extLst>
          </p:cNvPr>
          <p:cNvSpPr/>
          <p:nvPr/>
        </p:nvSpPr>
        <p:spPr>
          <a:xfrm>
            <a:off x="4131970" y="2759298"/>
            <a:ext cx="3127757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ArrayList</a:t>
            </a:r>
            <a:r>
              <a:rPr lang="en-US" sz="2000" spc="100" dirty="0"/>
              <a:t>&lt;E&gt;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D948A-9062-7645-8A46-0999EA81CAFC}"/>
              </a:ext>
            </a:extLst>
          </p:cNvPr>
          <p:cNvSpPr/>
          <p:nvPr/>
        </p:nvSpPr>
        <p:spPr>
          <a:xfrm>
            <a:off x="4131971" y="2759298"/>
            <a:ext cx="3127757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3AA12-D65D-7046-A21F-804625A05854}"/>
              </a:ext>
            </a:extLst>
          </p:cNvPr>
          <p:cNvSpPr txBox="1"/>
          <p:nvPr/>
        </p:nvSpPr>
        <p:spPr>
          <a:xfrm>
            <a:off x="4155918" y="347361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38A883-4D9F-2E43-B758-72D7218699EC}"/>
              </a:ext>
            </a:extLst>
          </p:cNvPr>
          <p:cNvSpPr/>
          <p:nvPr/>
        </p:nvSpPr>
        <p:spPr>
          <a:xfrm>
            <a:off x="4285914" y="4532370"/>
            <a:ext cx="2973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data[index]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data[index] =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data[size]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values to make hole at index, data[index]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following values forward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1163A-96D8-8349-A641-460DA48724EC}"/>
              </a:ext>
            </a:extLst>
          </p:cNvPr>
          <p:cNvSpPr/>
          <p:nvPr/>
        </p:nvSpPr>
        <p:spPr>
          <a:xfrm>
            <a:off x="4285913" y="3776341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78C9E-F6D5-4B43-9DE1-F97420D861F8}"/>
              </a:ext>
            </a:extLst>
          </p:cNvPr>
          <p:cNvSpPr txBox="1"/>
          <p:nvPr/>
        </p:nvSpPr>
        <p:spPr>
          <a:xfrm>
            <a:off x="4155918" y="4241538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8FDCD4-C338-284A-B9B1-DFF1A0759E7B}"/>
              </a:ext>
            </a:extLst>
          </p:cNvPr>
          <p:cNvSpPr/>
          <p:nvPr/>
        </p:nvSpPr>
        <p:spPr>
          <a:xfrm>
            <a:off x="7697271" y="2759298"/>
            <a:ext cx="3378559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LinkedList&lt;E&gt;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3AF031-FF0E-E24E-9E3E-2DE77DF130D8}"/>
              </a:ext>
            </a:extLst>
          </p:cNvPr>
          <p:cNvSpPr/>
          <p:nvPr/>
        </p:nvSpPr>
        <p:spPr>
          <a:xfrm>
            <a:off x="7697272" y="2759298"/>
            <a:ext cx="3378559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0F0DB-7A03-454A-B863-F3D43DD8317E}"/>
              </a:ext>
            </a:extLst>
          </p:cNvPr>
          <p:cNvSpPr txBox="1"/>
          <p:nvPr/>
        </p:nvSpPr>
        <p:spPr>
          <a:xfrm>
            <a:off x="7721219" y="347361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F4F966-94CB-0948-8B7C-7D3DBDBBAD9D}"/>
              </a:ext>
            </a:extLst>
          </p:cNvPr>
          <p:cNvSpPr/>
          <p:nvPr/>
        </p:nvSpPr>
        <p:spPr>
          <a:xfrm>
            <a:off x="7851215" y="4532370"/>
            <a:ext cx="322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return node’s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update node’s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create new node, update next of last node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create new node, loop until index, update next fields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skip node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6E14C-ADF6-1943-A1EF-BC0A2CBB908C}"/>
              </a:ext>
            </a:extLst>
          </p:cNvPr>
          <p:cNvSpPr/>
          <p:nvPr/>
        </p:nvSpPr>
        <p:spPr>
          <a:xfrm>
            <a:off x="7851214" y="3776341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Node front;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49385D-BA22-ED4C-B3B4-D4E89B90105F}"/>
              </a:ext>
            </a:extLst>
          </p:cNvPr>
          <p:cNvSpPr txBox="1"/>
          <p:nvPr/>
        </p:nvSpPr>
        <p:spPr>
          <a:xfrm>
            <a:off x="7721219" y="4241538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856FC1-7B29-F640-930C-F4D4AF9C2BDA}"/>
              </a:ext>
            </a:extLst>
          </p:cNvPr>
          <p:cNvSpPr txBox="1"/>
          <p:nvPr/>
        </p:nvSpPr>
        <p:spPr>
          <a:xfrm>
            <a:off x="6399576" y="1922824"/>
            <a:ext cx="172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Explain why.</a:t>
            </a:r>
          </a:p>
        </p:txBody>
      </p:sp>
    </p:spTree>
    <p:extLst>
      <p:ext uri="{BB962C8B-B14F-4D97-AF65-F5344CB8AC3E}">
        <p14:creationId xmlns:p14="http://schemas.microsoft.com/office/powerpoint/2010/main" val="3500513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Runtime Analysis</a:t>
            </a:r>
          </a:p>
          <a:p>
            <a:pPr>
              <a:spcAft>
                <a:spcPts val="1000"/>
              </a:spcAft>
            </a:pPr>
            <a:r>
              <a:rPr lang="en-US" dirty="0"/>
              <a:t>The List ADT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Design Decisions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73194" y="274075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1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1B90-BD9E-6444-802A-816011F7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8EBDB9-A434-984E-B47D-C267D23D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ADT, many ways to implement</a:t>
            </a:r>
          </a:p>
          <a:p>
            <a:r>
              <a:rPr lang="en-US" dirty="0"/>
              <a:t>Based on your situation you should consider:</a:t>
            </a:r>
          </a:p>
          <a:p>
            <a:pPr lvl="1"/>
            <a:r>
              <a:rPr lang="en-US" dirty="0"/>
              <a:t>Speed vs Memory Usage</a:t>
            </a:r>
          </a:p>
          <a:p>
            <a:pPr lvl="1"/>
            <a:r>
              <a:rPr lang="en-US" dirty="0"/>
              <a:t>Generic/Reusability vs Specific/Specialized</a:t>
            </a:r>
          </a:p>
          <a:p>
            <a:pPr lvl="1"/>
            <a:r>
              <a:rPr lang="en-US" dirty="0"/>
              <a:t>One Function vs Another</a:t>
            </a:r>
          </a:p>
          <a:p>
            <a:pPr lvl="1"/>
            <a:r>
              <a:rPr lang="en-US" dirty="0"/>
              <a:t>Robustness vs Performance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b="1" dirty="0">
                <a:solidFill>
                  <a:schemeClr val="accent2"/>
                </a:solidFill>
              </a:rPr>
              <a:t>This class is all about implementing ADTs based on making the right design tradeoffs!</a:t>
            </a:r>
          </a:p>
          <a:p>
            <a:pPr lvl="1"/>
            <a:r>
              <a:rPr lang="en-US" dirty="0"/>
              <a:t>A common topic in interview questions</a:t>
            </a:r>
          </a:p>
        </p:txBody>
      </p:sp>
    </p:spTree>
    <p:extLst>
      <p:ext uri="{BB962C8B-B14F-4D97-AF65-F5344CB8AC3E}">
        <p14:creationId xmlns:p14="http://schemas.microsoft.com/office/powerpoint/2010/main" val="300048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FB11-8436-4647-B26E-6A198759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54FC-21E7-E048-A557-1DF0ADD1D5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0556" y="2150701"/>
            <a:ext cx="8383588" cy="42354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Dub Street Burgers is implementing a new system to manage orders</a:t>
            </a:r>
          </a:p>
          <a:p>
            <a:r>
              <a:rPr lang="en-US" dirty="0"/>
              <a:t>When an order comes in, it’s placed at the end of the set of orders</a:t>
            </a:r>
          </a:p>
          <a:p>
            <a:r>
              <a:rPr lang="en-US" dirty="0"/>
              <a:t>Food is prepared in approximately the same order it was requested, but sometimes orders are fulfilled out of order</a:t>
            </a:r>
          </a:p>
          <a:p>
            <a:endParaRPr lang="en-US" dirty="0"/>
          </a:p>
          <a:p>
            <a:r>
              <a:rPr lang="en-US" dirty="0"/>
              <a:t>Let’s represent tickets using the List ADT. </a:t>
            </a:r>
            <a:r>
              <a:rPr lang="en-US" b="1" dirty="0"/>
              <a:t>What implementation should we use?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F0117-CFDF-CC40-AEB5-84F182C12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872" y="2150701"/>
            <a:ext cx="2598570" cy="17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4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44DF-80B6-4C40-B1F3-305BFFFD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implementation should we use?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21C11-ED94-6C4E-8503-9740F5FD5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endParaRPr lang="en-US" dirty="0"/>
          </a:p>
          <a:p>
            <a:pPr lvl="1"/>
            <a:r>
              <a:rPr lang="en-US" dirty="0"/>
              <a:t>Creating a new order is very fast (as long as we don’t have to resize)</a:t>
            </a:r>
          </a:p>
          <a:p>
            <a:pPr lvl="1"/>
            <a:r>
              <a:rPr lang="en-US" dirty="0"/>
              <a:t>Cooks can see any given order easily</a:t>
            </a:r>
          </a:p>
          <a:p>
            <a:pPr>
              <a:spcBef>
                <a:spcPts val="1600"/>
              </a:spcBef>
            </a:pPr>
            <a:r>
              <a:rPr lang="en-US" dirty="0"/>
              <a:t>LinkedList</a:t>
            </a:r>
          </a:p>
          <a:p>
            <a:pPr lvl="1"/>
            <a:r>
              <a:rPr lang="en-US" dirty="0"/>
              <a:t>Creating an order is slower (have to iterate through whole list)</a:t>
            </a:r>
          </a:p>
          <a:p>
            <a:pPr lvl="1"/>
            <a:r>
              <a:rPr lang="en-US" dirty="0"/>
              <a:t>We’ll mostly be removing from the front of the list, which is fast because it requires no shifting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06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B5F542-FF95-8242-BFF1-9CC85391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ADT Implementations: List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0A209C-E4A2-E047-85AD-2D239DE17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98972"/>
              </p:ext>
            </p:extLst>
          </p:nvPr>
        </p:nvGraphicFramePr>
        <p:xfrm>
          <a:off x="2427667" y="1429556"/>
          <a:ext cx="7336666" cy="36926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9246">
                  <a:extLst>
                    <a:ext uri="{9D8B030D-6E8A-4147-A177-3AD203B41FA5}">
                      <a16:colId xmlns:a16="http://schemas.microsoft.com/office/drawing/2014/main" val="3837358032"/>
                    </a:ext>
                  </a:extLst>
                </a:gridCol>
                <a:gridCol w="2097468">
                  <a:extLst>
                    <a:ext uri="{9D8B030D-6E8A-4147-A177-3AD203B41FA5}">
                      <a16:colId xmlns:a16="http://schemas.microsoft.com/office/drawing/2014/main" val="2993088832"/>
                    </a:ext>
                  </a:extLst>
                </a:gridCol>
                <a:gridCol w="2179952">
                  <a:extLst>
                    <a:ext uri="{9D8B030D-6E8A-4147-A177-3AD203B41FA5}">
                      <a16:colId xmlns:a16="http://schemas.microsoft.com/office/drawing/2014/main" val="2968673800"/>
                    </a:ext>
                  </a:extLst>
                </a:gridCol>
              </a:tblGrid>
              <a:tr h="5681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ArrayList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LinkedList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83065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add (front)</a:t>
                      </a:r>
                      <a:endParaRPr lang="en-US" sz="2000" b="1" i="1" baseline="300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Calibri"/>
                        <a:cs typeface="Consolas" panose="020B0609020204030204" pitchFamily="49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constant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187761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remove (front)</a:t>
                      </a:r>
                      <a:endParaRPr lang="en-US" sz="2000" b="1" i="1" baseline="300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Calibri"/>
                        <a:cs typeface="Consolas" panose="020B0609020204030204" pitchFamily="49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constant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51685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add (back)</a:t>
                      </a:r>
                      <a:endParaRPr lang="en-US" sz="2000" b="1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Calibri"/>
                        <a:cs typeface="Consolas" panose="020B0609020204030204" pitchFamily="49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(usually) constant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0082900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remove (back)</a:t>
                      </a:r>
                      <a:endParaRPr lang="en-US" sz="2000" b="1" baseline="300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Calibri"/>
                        <a:cs typeface="Consolas" panose="020B0609020204030204" pitchFamily="49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constant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210053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get</a:t>
                      </a:r>
                      <a:endParaRPr lang="en-US" sz="2000" baseline="300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Calibri"/>
                        <a:cs typeface="Consolas" panose="020B0609020204030204" pitchFamily="49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constant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452336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2476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BE1D57-3CB5-494F-9BFB-F9DBC7BF08F6}"/>
              </a:ext>
            </a:extLst>
          </p:cNvPr>
          <p:cNvSpPr txBox="1"/>
          <p:nvPr/>
        </p:nvSpPr>
        <p:spPr>
          <a:xfrm>
            <a:off x="467932" y="5379926"/>
            <a:ext cx="11256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Important to be able to come up with this, and understand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only half the story: to be able to make a design decision, need the context to understand which of these we should prioritize</a:t>
            </a:r>
          </a:p>
        </p:txBody>
      </p:sp>
    </p:spTree>
    <p:extLst>
      <p:ext uri="{BB962C8B-B14F-4D97-AF65-F5344CB8AC3E}">
        <p14:creationId xmlns:p14="http://schemas.microsoft.com/office/powerpoint/2010/main" val="6457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A38E-163D-AB45-87DA-1BF28E81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75BE-6130-2241-8CA1-FE0BF003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724025"/>
          </a:xfrm>
        </p:spPr>
        <p:txBody>
          <a:bodyPr>
            <a:normAutofit/>
          </a:bodyPr>
          <a:lstStyle/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This quarter, we’ll run queue via Discord</a:t>
            </a:r>
          </a:p>
          <a:p>
            <a:pPr lvl="2"/>
            <a:r>
              <a:rPr lang="en-US" dirty="0"/>
              <a:t>A popular instant messaging + voice/video chat service</a:t>
            </a:r>
          </a:p>
          <a:p>
            <a:pPr lvl="2"/>
            <a:r>
              <a:rPr lang="en-US" dirty="0"/>
              <a:t>All-in-one location for OH queue, community building, getting help from peers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F92FB-7C24-ED4B-B124-485E9A93A4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778" y="1219200"/>
            <a:ext cx="812495" cy="81249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5E0715-7EFF-D549-9123-C3DBF77250A6}"/>
              </a:ext>
            </a:extLst>
          </p:cNvPr>
          <p:cNvSpPr/>
          <p:nvPr/>
        </p:nvSpPr>
        <p:spPr>
          <a:xfrm>
            <a:off x="1938337" y="4351376"/>
            <a:ext cx="7296150" cy="647700"/>
          </a:xfrm>
          <a:prstGeom prst="wedgeRoundRectCallout">
            <a:avLst>
              <a:gd name="adj1" fmla="val -54445"/>
              <a:gd name="adj2" fmla="val 24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@TA On Duty </a:t>
            </a:r>
            <a:r>
              <a:rPr lang="en-US" dirty="0"/>
              <a:t>quick question about the definition of an ADT </a:t>
            </a:r>
            <a:r>
              <a:rPr lang="en-US" dirty="0">
                <a:solidFill>
                  <a:schemeClr val="accent2"/>
                </a:solidFill>
              </a:rPr>
              <a:t>@dubs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D4EAC54-81CC-8842-B0C7-5400D63B7A77}"/>
              </a:ext>
            </a:extLst>
          </p:cNvPr>
          <p:cNvSpPr/>
          <p:nvPr/>
        </p:nvSpPr>
        <p:spPr>
          <a:xfrm>
            <a:off x="6096000" y="5522771"/>
            <a:ext cx="4649959" cy="647700"/>
          </a:xfrm>
          <a:prstGeom prst="wedgeRoundRectCallout">
            <a:avLst>
              <a:gd name="adj1" fmla="val 56782"/>
              <a:gd name="adj2" fmla="val 286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Sure! Let’s all discuss in this Zoom meeting: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DD084-D2AF-FC4B-8B1A-871EEB255CBA}"/>
              </a:ext>
            </a:extLst>
          </p:cNvPr>
          <p:cNvSpPr txBox="1"/>
          <p:nvPr/>
        </p:nvSpPr>
        <p:spPr>
          <a:xfrm>
            <a:off x="5433799" y="3346012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#oh-queue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5F3A58-DF97-7947-921E-69FBEED2528F}"/>
              </a:ext>
            </a:extLst>
          </p:cNvPr>
          <p:cNvCxnSpPr>
            <a:cxnSpLocks/>
          </p:cNvCxnSpPr>
          <p:nvPr/>
        </p:nvCxnSpPr>
        <p:spPr>
          <a:xfrm>
            <a:off x="2957512" y="3754992"/>
            <a:ext cx="6276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056B51-3B2E-CA41-B9EE-CA3DE90EFED5}"/>
              </a:ext>
            </a:extLst>
          </p:cNvPr>
          <p:cNvSpPr txBox="1"/>
          <p:nvPr/>
        </p:nvSpPr>
        <p:spPr>
          <a:xfrm>
            <a:off x="1415052" y="4305894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9666D-9503-1C40-9ABA-1D6FCB6F7F25}"/>
              </a:ext>
            </a:extLst>
          </p:cNvPr>
          <p:cNvSpPr txBox="1"/>
          <p:nvPr/>
        </p:nvSpPr>
        <p:spPr>
          <a:xfrm>
            <a:off x="10745959" y="5522771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BA41A-4646-DA4F-8818-E06C9A5AF445}"/>
              </a:ext>
            </a:extLst>
          </p:cNvPr>
          <p:cNvSpPr txBox="1"/>
          <p:nvPr/>
        </p:nvSpPr>
        <p:spPr>
          <a:xfrm>
            <a:off x="508143" y="5562329"/>
            <a:ext cx="216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ping all TAs currently “on duty” in OH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826BD-BC95-A746-87A7-BBFECA713641}"/>
              </a:ext>
            </a:extLst>
          </p:cNvPr>
          <p:cNvSpPr txBox="1"/>
          <p:nvPr/>
        </p:nvSpPr>
        <p:spPr>
          <a:xfrm>
            <a:off x="3121028" y="5628319"/>
            <a:ext cx="188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briefly summarize your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C0C8F-3DED-6B46-9444-1835FC42D23B}"/>
              </a:ext>
            </a:extLst>
          </p:cNvPr>
          <p:cNvSpPr txBox="1"/>
          <p:nvPr/>
        </p:nvSpPr>
        <p:spPr>
          <a:xfrm>
            <a:off x="9552273" y="3675696"/>
            <a:ext cx="2306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@ your project partner or anyone else you’re working with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028178-170C-8F42-B225-CDADCB5C2054}"/>
              </a:ext>
            </a:extLst>
          </p:cNvPr>
          <p:cNvCxnSpPr>
            <a:cxnSpLocks/>
          </p:cNvCxnSpPr>
          <p:nvPr/>
        </p:nvCxnSpPr>
        <p:spPr>
          <a:xfrm flipV="1">
            <a:off x="2065165" y="4804410"/>
            <a:ext cx="707759" cy="79104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B03AC5-96C2-1B47-8272-2683A384A4D0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743950" y="4137361"/>
            <a:ext cx="808323" cy="46166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957462-9FFD-1E4A-B8B5-06D47BBE3431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4061707" y="4804410"/>
            <a:ext cx="253810" cy="823909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B246-B7E5-8A49-8433-DFB9DA29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A5BB-5723-A743-B8FD-DA83EE28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ArrayList</a:t>
            </a:r>
            <a:r>
              <a:rPr lang="en-US" dirty="0"/>
              <a:t> and LinkedList have pros and cons, neither is strictly better than the other</a:t>
            </a:r>
          </a:p>
          <a:p>
            <a:endParaRPr lang="en-US" dirty="0"/>
          </a:p>
          <a:p>
            <a:r>
              <a:rPr lang="en-US" dirty="0"/>
              <a:t>The Design Decision process: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Evaluate</a:t>
            </a:r>
            <a:r>
              <a:rPr lang="en-US" dirty="0"/>
              <a:t> pros and cons</a:t>
            </a:r>
          </a:p>
          <a:p>
            <a:pPr lvl="1"/>
            <a:r>
              <a:rPr lang="en-US" b="1" dirty="0"/>
              <a:t>Decide</a:t>
            </a:r>
            <a:r>
              <a:rPr lang="en-US" dirty="0"/>
              <a:t> on a design</a:t>
            </a:r>
          </a:p>
          <a:p>
            <a:pPr lvl="1"/>
            <a:r>
              <a:rPr lang="en-US" b="1" dirty="0"/>
              <a:t>Defend</a:t>
            </a:r>
            <a:r>
              <a:rPr lang="en-US" dirty="0"/>
              <a:t> your design decision</a:t>
            </a:r>
          </a:p>
          <a:p>
            <a:pPr lvl="1"/>
            <a:endParaRPr lang="en-US" dirty="0"/>
          </a:p>
          <a:p>
            <a:r>
              <a:rPr lang="en-US" dirty="0"/>
              <a:t>This is a major objective of the course!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4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15E3-1A3E-1B4C-A37B-83FEFF1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Discord?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CBBC-A566-1B40-AE03-4310DBCA4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Build community!</a:t>
            </a:r>
          </a:p>
          <a:p>
            <a:pPr lvl="1"/>
            <a:r>
              <a:rPr lang="en-US" dirty="0"/>
              <a:t>Survey results: COVID has made us distant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Social channels for hanging out, meeting people, finding partners</a:t>
            </a:r>
          </a:p>
          <a:p>
            <a:pPr lvl="2"/>
            <a:r>
              <a:rPr lang="en-US" dirty="0"/>
              <a:t>These are your space! Not managed by course staff</a:t>
            </a:r>
          </a:p>
          <a:p>
            <a:pPr lvl="1"/>
            <a:endParaRPr lang="en-US" dirty="0"/>
          </a:p>
          <a:p>
            <a:r>
              <a:rPr lang="en-US" dirty="0"/>
              <a:t>Seamless Queueing</a:t>
            </a:r>
          </a:p>
          <a:p>
            <a:pPr lvl="1"/>
            <a:r>
              <a:rPr lang="en-US" dirty="0"/>
              <a:t>Students reported Zoom waiting rooms and spreadsheets were clunky</a:t>
            </a:r>
          </a:p>
          <a:p>
            <a:pPr lvl="1"/>
            <a:r>
              <a:rPr lang="en-US" dirty="0"/>
              <a:t>Hang around, get a notification when a TA is ready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 In the Room Where It Happens</a:t>
            </a:r>
          </a:p>
          <a:p>
            <a:pPr lvl="1"/>
            <a:r>
              <a:rPr lang="en-US" dirty="0"/>
              <a:t>Chat while you’re waiting!</a:t>
            </a:r>
          </a:p>
          <a:p>
            <a:pPr lvl="2"/>
            <a:r>
              <a:rPr lang="en-US" dirty="0"/>
              <a:t>Public channels: ask if anyone has a similar issue, see who else is on the queue and reach out</a:t>
            </a:r>
          </a:p>
        </p:txBody>
      </p:sp>
    </p:spTree>
    <p:extLst>
      <p:ext uri="{BB962C8B-B14F-4D97-AF65-F5344CB8AC3E}">
        <p14:creationId xmlns:p14="http://schemas.microsoft.com/office/powerpoint/2010/main" val="23062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4D5A-4A1A-204D-80C5-F518AB0B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Discord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24D4-DEE0-ED45-B20A-BA84AFF8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61976"/>
          </a:xfrm>
        </p:spPr>
        <p:txBody>
          <a:bodyPr/>
          <a:lstStyle/>
          <a:p>
            <a:r>
              <a:rPr lang="en-US" dirty="0"/>
              <a:t>Two ways to participate: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B807C1-CD30-AD48-A4B8-D2B40393C1DE}"/>
              </a:ext>
            </a:extLst>
          </p:cNvPr>
          <p:cNvSpPr/>
          <p:nvPr/>
        </p:nvSpPr>
        <p:spPr>
          <a:xfrm>
            <a:off x="1569914" y="2426653"/>
            <a:ext cx="561975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itchFamily="2" charset="77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3907B1-964C-2141-9C2E-AA373389AD95}"/>
              </a:ext>
            </a:extLst>
          </p:cNvPr>
          <p:cNvSpPr/>
          <p:nvPr/>
        </p:nvSpPr>
        <p:spPr>
          <a:xfrm>
            <a:off x="7018671" y="2423055"/>
            <a:ext cx="561975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itchFamily="2" charset="77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17DE6-4631-C040-BABF-E159230371C1}"/>
              </a:ext>
            </a:extLst>
          </p:cNvPr>
          <p:cNvSpPr txBox="1"/>
          <p:nvPr/>
        </p:nvSpPr>
        <p:spPr>
          <a:xfrm>
            <a:off x="2212975" y="2472435"/>
            <a:ext cx="31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Create Discord Account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DF4481-F5B1-7C48-831E-2581FE73BDD9}"/>
              </a:ext>
            </a:extLst>
          </p:cNvPr>
          <p:cNvSpPr txBox="1">
            <a:spLocks/>
          </p:cNvSpPr>
          <p:nvPr/>
        </p:nvSpPr>
        <p:spPr>
          <a:xfrm>
            <a:off x="838200" y="5155624"/>
            <a:ext cx="10515600" cy="1477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Discord is a 3</a:t>
            </a:r>
            <a:r>
              <a:rPr lang="en-US" baseline="30000" dirty="0"/>
              <a:t>rd-</a:t>
            </a:r>
            <a:r>
              <a:rPr lang="en-US" dirty="0"/>
              <a:t>Party App</a:t>
            </a:r>
          </a:p>
          <a:p>
            <a:pPr lvl="1"/>
            <a:r>
              <a:rPr lang="en-US" dirty="0"/>
              <a:t>You do NOT need to enter any personal information to participate in OH</a:t>
            </a:r>
          </a:p>
          <a:p>
            <a:pPr lvl="1"/>
            <a:r>
              <a:rPr lang="en-US" dirty="0"/>
              <a:t>But you are welcome to make an account or use an existing one</a:t>
            </a:r>
          </a:p>
          <a:p>
            <a:pPr lvl="1"/>
            <a:r>
              <a:rPr lang="en-US" dirty="0"/>
              <a:t>Have fun, but be respectful and welcoming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841A8-50B5-FA4B-AE2A-8E9898ABD7DE}"/>
              </a:ext>
            </a:extLst>
          </p:cNvPr>
          <p:cNvSpPr txBox="1"/>
          <p:nvPr/>
        </p:nvSpPr>
        <p:spPr>
          <a:xfrm>
            <a:off x="7661732" y="2495521"/>
            <a:ext cx="2508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Join Anonymously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DB627-05F9-FA48-90BF-5F13B7893A99}"/>
              </a:ext>
            </a:extLst>
          </p:cNvPr>
          <p:cNvSpPr txBox="1"/>
          <p:nvPr/>
        </p:nvSpPr>
        <p:spPr>
          <a:xfrm>
            <a:off x="1655142" y="3210603"/>
            <a:ext cx="3635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your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Stay logged in for the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Easier to meet people and build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026D7-8F20-CE4E-BC49-A8FEBC4ED538}"/>
              </a:ext>
            </a:extLst>
          </p:cNvPr>
          <p:cNvSpPr txBox="1"/>
          <p:nvPr/>
        </p:nvSpPr>
        <p:spPr>
          <a:xfrm>
            <a:off x="7058707" y="3200739"/>
            <a:ext cx="4704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Temporary display name, no other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 disappears when you close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Discord as simple, anonymous queue service; get helped over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87F3AD-E3CE-AE4D-A9E7-293E6050B4A2}"/>
              </a:ext>
            </a:extLst>
          </p:cNvPr>
          <p:cNvCxnSpPr>
            <a:cxnSpLocks/>
          </p:cNvCxnSpPr>
          <p:nvPr/>
        </p:nvCxnSpPr>
        <p:spPr>
          <a:xfrm>
            <a:off x="6096000" y="2047875"/>
            <a:ext cx="0" cy="116599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D77DB9-27CE-3E4D-B1CD-A14DAE0868AB}"/>
              </a:ext>
            </a:extLst>
          </p:cNvPr>
          <p:cNvCxnSpPr>
            <a:cxnSpLocks/>
          </p:cNvCxnSpPr>
          <p:nvPr/>
        </p:nvCxnSpPr>
        <p:spPr>
          <a:xfrm>
            <a:off x="6096000" y="3556944"/>
            <a:ext cx="0" cy="116599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A5A975-390A-1741-B0BF-E9415FE79D4B}"/>
              </a:ext>
            </a:extLst>
          </p:cNvPr>
          <p:cNvSpPr txBox="1"/>
          <p:nvPr/>
        </p:nvSpPr>
        <p:spPr>
          <a:xfrm>
            <a:off x="5865007" y="320073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7678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6817-8AFE-D446-A33D-60776FAD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EA05-6079-BE43-9CA1-9670E46AF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24450"/>
          </a:xfrm>
        </p:spPr>
        <p:txBody>
          <a:bodyPr>
            <a:normAutofit/>
          </a:bodyPr>
          <a:lstStyle/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Discord server invite will be posted Wednesday</a:t>
            </a:r>
          </a:p>
          <a:p>
            <a:pPr lvl="1"/>
            <a:r>
              <a:rPr lang="en-US" dirty="0"/>
              <a:t>Office Hours </a:t>
            </a:r>
            <a:r>
              <a:rPr lang="en-US"/>
              <a:t>started Wednesday </a:t>
            </a:r>
          </a:p>
          <a:p>
            <a:pPr lvl="1"/>
            <a:r>
              <a:rPr lang="en-US"/>
              <a:t>Note</a:t>
            </a:r>
            <a:r>
              <a:rPr lang="en-US" dirty="0"/>
              <a:t>: TA continually monitor Ed, only monitor Discord during OH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Instructor meeting link added to Staff Page</a:t>
            </a:r>
          </a:p>
          <a:p>
            <a:pPr lvl="1"/>
            <a:r>
              <a:rPr lang="en-US" dirty="0"/>
              <a:t>Schedule a 1:1 for anything! Course concerns, taking these concepts beyond 373, interviews/job advice, meaning of life, etc.</a:t>
            </a:r>
          </a:p>
          <a:p>
            <a:pPr lvl="1"/>
            <a:endParaRPr lang="en-US" dirty="0"/>
          </a:p>
          <a:p>
            <a:r>
              <a:rPr lang="en-US" dirty="0"/>
              <a:t>Survey results: Anxious about 143 material?</a:t>
            </a:r>
          </a:p>
          <a:p>
            <a:pPr lvl="1"/>
            <a:r>
              <a:rPr lang="en-US" dirty="0"/>
              <a:t>Don’t worry! </a:t>
            </a:r>
            <a:r>
              <a:rPr lang="en-US" dirty="0">
                <a:sym typeface="Wingdings" pitchFamily="2" charset="2"/>
              </a:rPr>
              <a:t> P0 is all about helping you get back up to speed!</a:t>
            </a:r>
          </a:p>
          <a:p>
            <a:pPr lvl="1"/>
            <a:r>
              <a:rPr lang="en-US" dirty="0">
                <a:sym typeface="Wingdings" pitchFamily="2" charset="2"/>
              </a:rPr>
              <a:t>We published an additional review guide today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8964-89BD-6B41-890D-F4811524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Flipped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038B8-21ED-DB4F-A994-0B7132006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happens by doing. Our goal is to provide opportunities for you to engage in the process of </a:t>
            </a:r>
            <a:r>
              <a:rPr lang="en-US" b="1" dirty="0"/>
              <a:t>your</a:t>
            </a:r>
            <a:r>
              <a:rPr lang="en-US" dirty="0"/>
              <a:t> learning. </a:t>
            </a:r>
          </a:p>
          <a:p>
            <a:r>
              <a:rPr lang="en-US" dirty="0"/>
              <a:t>The flipped classroom model is designed to put a spotlight on deliberate practice and move content sharing to videos you can take at your own 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7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8964-89BD-6B41-890D-F4811524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Flipped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038B8-21ED-DB4F-A994-0B7132006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Learning happens by doing</a:t>
            </a:r>
            <a:r>
              <a:rPr lang="en-US" dirty="0"/>
              <a:t>. Our goal is to provide opportunities for you to engage in the process of </a:t>
            </a:r>
            <a:r>
              <a:rPr lang="en-US" b="1" dirty="0"/>
              <a:t>your</a:t>
            </a:r>
            <a:r>
              <a:rPr lang="en-US" dirty="0"/>
              <a:t> learning. </a:t>
            </a:r>
          </a:p>
          <a:p>
            <a:r>
              <a:rPr lang="en-US" dirty="0"/>
              <a:t>The flipped classroom model is designed to put a spotlight on deliberate practice and move content sharing to videos you can take at your own pace.</a:t>
            </a:r>
          </a:p>
          <a:p>
            <a:r>
              <a:rPr lang="en-US" dirty="0"/>
              <a:t>Depends on a willingness for you to engage with the course and your peers. It’s totally possible to learn on your own, but learning in a social environment can be so much more beneficial.</a:t>
            </a:r>
          </a:p>
          <a:p>
            <a:endParaRPr lang="en-US" dirty="0"/>
          </a:p>
          <a:p>
            <a:r>
              <a:rPr lang="en-US" dirty="0" err="1"/>
              <a:t>ItemPool</a:t>
            </a:r>
            <a:r>
              <a:rPr lang="en-US" dirty="0"/>
              <a:t> videos aren’t entirely passive. Will have some chances for you to engage with the video like in the next demo.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7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1595-12C5-5A4F-980A-1F66B42D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Itempool</a:t>
            </a:r>
            <a:r>
              <a:rPr lang="en-US" dirty="0"/>
              <a:t> Practice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5B2AC4-1520-CB4A-9A6B-FE36FF1EEF4E}"/>
              </a:ext>
            </a:extLst>
          </p:cNvPr>
          <p:cNvSpPr txBox="1">
            <a:spLocks/>
          </p:cNvSpPr>
          <p:nvPr/>
        </p:nvSpPr>
        <p:spPr>
          <a:xfrm>
            <a:off x="838200" y="2150701"/>
            <a:ext cx="10515600" cy="402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Which of the following dogs is the cutest?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291DF-871E-5846-8B0D-FDD4E2DC1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95714"/>
            <a:ext cx="12192000" cy="32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3852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2597</Words>
  <Application>Microsoft Macintosh PowerPoint</Application>
  <PresentationFormat>Widescreen</PresentationFormat>
  <Paragraphs>493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Montserrat</vt:lpstr>
      <vt:lpstr>Montserrat ExtraBold</vt:lpstr>
      <vt:lpstr>Montserrat SemiBold</vt:lpstr>
      <vt:lpstr>Segoe UI</vt:lpstr>
      <vt:lpstr>Segoe UI Semilight</vt:lpstr>
      <vt:lpstr>System Font Regular</vt:lpstr>
      <vt:lpstr>Arial</vt:lpstr>
      <vt:lpstr>Calibri</vt:lpstr>
      <vt:lpstr>Consolas</vt:lpstr>
      <vt:lpstr>Courier New</vt:lpstr>
      <vt:lpstr>Segoe UI Historic</vt:lpstr>
      <vt:lpstr>Tahoma</vt:lpstr>
      <vt:lpstr>Tw Cen MT</vt:lpstr>
      <vt:lpstr>CSE 373 Summer 2020</vt:lpstr>
      <vt:lpstr>Lists</vt:lpstr>
      <vt:lpstr>Announcements</vt:lpstr>
      <vt:lpstr>Announcements</vt:lpstr>
      <vt:lpstr>Why Discord?</vt:lpstr>
      <vt:lpstr>Using Discord</vt:lpstr>
      <vt:lpstr>Announcements</vt:lpstr>
      <vt:lpstr>Flipped Classroom</vt:lpstr>
      <vt:lpstr>Flipped Classroom</vt:lpstr>
      <vt:lpstr>Itempool Practice</vt:lpstr>
      <vt:lpstr>Lecture Outline</vt:lpstr>
      <vt:lpstr>Learning Objectives</vt:lpstr>
      <vt:lpstr>Runtime Analysis</vt:lpstr>
      <vt:lpstr>143 Review  “Big Oh”</vt:lpstr>
      <vt:lpstr>143 Review  “Big Oh”</vt:lpstr>
      <vt:lpstr>143 Review  Complexity Class</vt:lpstr>
      <vt:lpstr>Lecture Outline</vt:lpstr>
      <vt:lpstr>Review  ADTs: Abstract Data Types</vt:lpstr>
      <vt:lpstr>Case Study: The List ADT</vt:lpstr>
      <vt:lpstr>Case Study: List Implementations</vt:lpstr>
      <vt:lpstr>Case Study: Let’s Zoom In On ArrayList</vt:lpstr>
      <vt:lpstr>Implementing ArrayList</vt:lpstr>
      <vt:lpstr>Should we overwrite index 3 with null?</vt:lpstr>
      <vt:lpstr>Implementing ArrayList</vt:lpstr>
      <vt:lpstr>Which operations will be much faster for LinkedList than ArrayList?</vt:lpstr>
      <vt:lpstr>Lecture Outline</vt:lpstr>
      <vt:lpstr>Design Decisions</vt:lpstr>
      <vt:lpstr>Design Decisions</vt:lpstr>
      <vt:lpstr>What implementation should we use? Why?</vt:lpstr>
      <vt:lpstr>Comparing ADT Implementations: List</vt:lpstr>
      <vt:lpstr>Design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Hunter Schafer</cp:lastModifiedBy>
  <cp:revision>128</cp:revision>
  <dcterms:created xsi:type="dcterms:W3CDTF">2020-06-13T06:27:42Z</dcterms:created>
  <dcterms:modified xsi:type="dcterms:W3CDTF">2020-10-01T06:46:20Z</dcterms:modified>
</cp:coreProperties>
</file>