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52"/>
  </p:notesMasterIdLst>
  <p:sldIdLst>
    <p:sldId id="256" r:id="rId3"/>
    <p:sldId id="291" r:id="rId4"/>
    <p:sldId id="512" r:id="rId5"/>
    <p:sldId id="674" r:id="rId6"/>
    <p:sldId id="729" r:id="rId7"/>
    <p:sldId id="653" r:id="rId8"/>
    <p:sldId id="394" r:id="rId9"/>
    <p:sldId id="635" r:id="rId10"/>
    <p:sldId id="688" r:id="rId11"/>
    <p:sldId id="689" r:id="rId12"/>
    <p:sldId id="690" r:id="rId13"/>
    <p:sldId id="691" r:id="rId14"/>
    <p:sldId id="692" r:id="rId15"/>
    <p:sldId id="727" r:id="rId16"/>
    <p:sldId id="728" r:id="rId17"/>
    <p:sldId id="654" r:id="rId18"/>
    <p:sldId id="694" r:id="rId19"/>
    <p:sldId id="672" r:id="rId20"/>
    <p:sldId id="730" r:id="rId21"/>
    <p:sldId id="673" r:id="rId22"/>
    <p:sldId id="686" r:id="rId23"/>
    <p:sldId id="696" r:id="rId24"/>
    <p:sldId id="695" r:id="rId25"/>
    <p:sldId id="711" r:id="rId26"/>
    <p:sldId id="648" r:id="rId27"/>
    <p:sldId id="698" r:id="rId28"/>
    <p:sldId id="699" r:id="rId29"/>
    <p:sldId id="700" r:id="rId30"/>
    <p:sldId id="701" r:id="rId31"/>
    <p:sldId id="704" r:id="rId32"/>
    <p:sldId id="712" r:id="rId33"/>
    <p:sldId id="731" r:id="rId34"/>
    <p:sldId id="705" r:id="rId35"/>
    <p:sldId id="709" r:id="rId36"/>
    <p:sldId id="671" r:id="rId37"/>
    <p:sldId id="679" r:id="rId38"/>
    <p:sldId id="302" r:id="rId39"/>
    <p:sldId id="303" r:id="rId40"/>
    <p:sldId id="304" r:id="rId41"/>
    <p:sldId id="305" r:id="rId42"/>
    <p:sldId id="308" r:id="rId43"/>
    <p:sldId id="309" r:id="rId44"/>
    <p:sldId id="310" r:id="rId45"/>
    <p:sldId id="312" r:id="rId46"/>
    <p:sldId id="661" r:id="rId47"/>
    <p:sldId id="710" r:id="rId48"/>
    <p:sldId id="681" r:id="rId49"/>
    <p:sldId id="315" r:id="rId50"/>
    <p:sldId id="7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1B2"/>
    <a:srgbClr val="FFD0D1"/>
    <a:srgbClr val="09A98A"/>
    <a:srgbClr val="BDFFF7"/>
    <a:srgbClr val="0FB9B1"/>
    <a:srgbClr val="007EDE"/>
    <a:srgbClr val="BEFFFC"/>
    <a:srgbClr val="00A287"/>
    <a:srgbClr val="C1FFF5"/>
    <a:srgbClr val="54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4"/>
    <p:restoredTop sz="88690"/>
  </p:normalViewPr>
  <p:slideViewPr>
    <p:cSldViewPr snapToGrid="0" snapToObjects="1">
      <p:cViewPr varScale="1">
        <p:scale>
          <a:sx n="130" d="100"/>
          <a:sy n="130" d="100"/>
        </p:scale>
        <p:origin x="1128" y="19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12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10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50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2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0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1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2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9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72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32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2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5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641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44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50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7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1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QuickUnion: Let's Build a Worst Case</a:t>
            </a:r>
          </a:p>
          <a:p>
            <a:r>
              <a:rPr lang="en-US"/>
              <a:t>https://www.polleverywhere.com/discourses/A6luguavzpMMcRe4YWj1O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05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QuickUnion: Let's Build a Worst Case</a:t>
            </a:r>
          </a:p>
          <a:p>
            <a:r>
              <a:rPr lang="en-US"/>
              <a:t>https://www.polleverywhere.com/discourses/A6luguavzpMMcRe4YWj1O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43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4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369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38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4fdd128987_4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4fdd128987_4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774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4fdd128987_4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4fdd128987_4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0912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4fdd128987_4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4fdd128987_4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4104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4fdd128987_4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4fdd128987_4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2115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fdd128987_4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fdd128987_4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72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6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4fdd128987_4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4fdd128987_4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079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4fdd128987_4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4fdd128987_4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79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4fdd128987_4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4fdd128987_4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1011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54593997ea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54593997ea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4552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636c46f3c_0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636c46f3c_0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741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636c46f3c_0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636c46f3c_0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39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7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0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0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A660E5-0D31-D049-86B2-0794F6A9F71E}"/>
              </a:ext>
            </a:extLst>
          </p:cNvPr>
          <p:cNvSpPr/>
          <p:nvPr userDrawn="1"/>
        </p:nvSpPr>
        <p:spPr>
          <a:xfrm>
            <a:off x="-75414" y="0"/>
            <a:ext cx="12343614" cy="6858000"/>
          </a:xfrm>
          <a:prstGeom prst="rect">
            <a:avLst/>
          </a:prstGeom>
          <a:solidFill>
            <a:srgbClr val="2E235D"/>
          </a:solidFill>
          <a:ln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267F-E2C0-6546-AB36-6C9268BDB6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6266" y="-82847"/>
            <a:ext cx="12341049" cy="70673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373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0248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623F986-585A-964B-A6A4-5585E56A0550}"/>
              </a:ext>
            </a:extLst>
          </p:cNvPr>
          <p:cNvSpPr/>
          <p:nvPr userDrawn="1"/>
        </p:nvSpPr>
        <p:spPr>
          <a:xfrm>
            <a:off x="7167842" y="1236372"/>
            <a:ext cx="4898820" cy="525843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3A295-C4E4-DD49-A86D-2AA622FCA3B8}"/>
              </a:ext>
            </a:extLst>
          </p:cNvPr>
          <p:cNvSpPr txBox="1"/>
          <p:nvPr userDrawn="1"/>
        </p:nvSpPr>
        <p:spPr>
          <a:xfrm>
            <a:off x="8346734" y="5086747"/>
            <a:ext cx="3314517" cy="955461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Ken Aragon</a:t>
            </a:r>
            <a:b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</a:b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Khushi Chaudhari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Joyce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Elauria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Santino Iannone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Leona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Kazi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Nathan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Lipiarski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Sam Long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Amanda Park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Paul Pham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Mitchell Szeto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Batina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Shikhalieva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Ryan Siu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Elena </a:t>
            </a:r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Spasova</a:t>
            </a:r>
            <a:endParaRPr lang="en-US" sz="10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Alex Teng</a:t>
            </a:r>
          </a:p>
          <a:p>
            <a:r>
              <a:rPr lang="en-US" sz="10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Blarry</a:t>
            </a:r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Wang</a:t>
            </a:r>
          </a:p>
          <a:p>
            <a:r>
              <a:rPr lang="en-US" sz="10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Aileen Zeng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CC3E9-B25B-7B45-A73E-743C9D874A04}"/>
              </a:ext>
            </a:extLst>
          </p:cNvPr>
          <p:cNvSpPr/>
          <p:nvPr userDrawn="1"/>
        </p:nvSpPr>
        <p:spPr>
          <a:xfrm>
            <a:off x="8346734" y="4819413"/>
            <a:ext cx="1555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Hunter Schafer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D687A7-C3AB-444D-AA1C-E6A0007D8B7B}"/>
              </a:ext>
            </a:extLst>
          </p:cNvPr>
          <p:cNvSpPr/>
          <p:nvPr userDrawn="1"/>
        </p:nvSpPr>
        <p:spPr>
          <a:xfrm>
            <a:off x="7360568" y="4819413"/>
            <a:ext cx="9201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900600-1BCF-0644-B211-27350464CF65}"/>
              </a:ext>
            </a:extLst>
          </p:cNvPr>
          <p:cNvSpPr/>
          <p:nvPr userDrawn="1"/>
        </p:nvSpPr>
        <p:spPr>
          <a:xfrm>
            <a:off x="7848275" y="5075655"/>
            <a:ext cx="4475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F66DE5-C501-CF43-8AEB-28006C9F20F8}"/>
              </a:ext>
            </a:extLst>
          </p:cNvPr>
          <p:cNvCxnSpPr>
            <a:cxnSpLocks/>
          </p:cNvCxnSpPr>
          <p:nvPr userDrawn="1"/>
        </p:nvCxnSpPr>
        <p:spPr>
          <a:xfrm>
            <a:off x="7452794" y="4551419"/>
            <a:ext cx="416922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4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0"/>
            <a:ext cx="12221763" cy="1173892"/>
          </a:xfrm>
          <a:prstGeom prst="rect">
            <a:avLst/>
          </a:prstGeom>
          <a:solidFill>
            <a:srgbClr val="2196F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Pause Video when Prompted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9F3A87-0B85-784F-A237-7192C2A36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334452"/>
            <a:ext cx="2264586" cy="6944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04DF1-E5A9-0A4D-A5CF-F6470964781C}"/>
              </a:ext>
            </a:extLst>
          </p:cNvPr>
          <p:cNvSpPr txBox="1"/>
          <p:nvPr userDrawn="1"/>
        </p:nvSpPr>
        <p:spPr>
          <a:xfrm>
            <a:off x="6400800" y="925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14882" y="189488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F027E-A466-424B-A56C-C5857F0E6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618" y="254185"/>
            <a:ext cx="3709636" cy="85500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414951" y="403662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pollev.com/uwcse373</a:t>
            </a: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504F1-978C-6343-BF90-B404034CB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4F229-CC7E-6549-B870-85C68E662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86D8F-09C9-484A-A9EC-64E198B90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11/13/20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74F733CC-2D13-824F-AEF8-39DA701B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20 SP – champion &amp; Chun</a:t>
            </a:r>
          </a:p>
        </p:txBody>
      </p:sp>
    </p:spTree>
    <p:extLst>
      <p:ext uri="{BB962C8B-B14F-4D97-AF65-F5344CB8AC3E}">
        <p14:creationId xmlns:p14="http://schemas.microsoft.com/office/powerpoint/2010/main" val="8070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68" y="1621972"/>
            <a:ext cx="11154834" cy="4712153"/>
          </a:xfrm>
        </p:spPr>
        <p:txBody>
          <a:bodyPr/>
          <a:lstStyle>
            <a:lvl1pPr>
              <a:defRPr sz="2133" b="0"/>
            </a:lvl1pPr>
            <a:lvl2pPr>
              <a:defRPr sz="1867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79200" y="6492240"/>
            <a:ext cx="812800" cy="365125"/>
          </a:xfrm>
        </p:spPr>
        <p:txBody>
          <a:bodyPr/>
          <a:lstStyle>
            <a:lvl1pPr algn="ctr">
              <a:defRPr sz="900">
                <a:solidFill>
                  <a:srgbClr val="4B2A85"/>
                </a:solidFill>
              </a:defRPr>
            </a:lvl1pPr>
          </a:lstStyle>
          <a:p>
            <a:fld id="{CC1B5E29-5BFE-4A77-A178-85B6D82C9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2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903" y="6492875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29764" y="-6263"/>
            <a:ext cx="12221763" cy="230293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373 Autumn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19: Disjoint Sets I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6uq0cQZOyoY?feature=oembed" TargetMode="External"/><Relationship Id="rId1" Type="http://schemas.openxmlformats.org/officeDocument/2006/relationships/video" Target="https://www.youtube.com/embed/1oiQ0hrVwJk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ggLyKfBTABo?feature=oembed" TargetMode="External"/><Relationship Id="rId1" Type="http://schemas.openxmlformats.org/officeDocument/2006/relationships/video" Target="https://www.youtube.com/embed/6uq0cQZOyoY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823054" cy="2445040"/>
          </a:xfrm>
        </p:spPr>
        <p:txBody>
          <a:bodyPr/>
          <a:lstStyle/>
          <a:p>
            <a:r>
              <a:rPr lang="en-US" dirty="0"/>
              <a:t>Disjoint Sets 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6C931-2F9F-1949-B765-EE0BF932B1A7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0">
            <a:extLst>
              <a:ext uri="{FF2B5EF4-FFF2-40B4-BE49-F238E27FC236}">
                <a16:creationId xmlns:a16="http://schemas.microsoft.com/office/drawing/2014/main" id="{58644FDC-2D0A-A341-B378-35025B9C978E}"/>
              </a:ext>
            </a:extLst>
          </p:cNvPr>
          <p:cNvSpPr/>
          <p:nvPr/>
        </p:nvSpPr>
        <p:spPr>
          <a:xfrm>
            <a:off x="8141189" y="1896533"/>
            <a:ext cx="1693691" cy="711200"/>
          </a:xfrm>
          <a:custGeom>
            <a:avLst/>
            <a:gdLst>
              <a:gd name="connsiteX0" fmla="*/ 1659824 w 1693691"/>
              <a:gd name="connsiteY0" fmla="*/ 142240 h 711200"/>
              <a:gd name="connsiteX1" fmla="*/ 1605638 w 1693691"/>
              <a:gd name="connsiteY1" fmla="*/ 121920 h 711200"/>
              <a:gd name="connsiteX2" fmla="*/ 1585318 w 1693691"/>
              <a:gd name="connsiteY2" fmla="*/ 101600 h 711200"/>
              <a:gd name="connsiteX3" fmla="*/ 1564998 w 1693691"/>
              <a:gd name="connsiteY3" fmla="*/ 88054 h 711200"/>
              <a:gd name="connsiteX4" fmla="*/ 1504038 w 1693691"/>
              <a:gd name="connsiteY4" fmla="*/ 40640 h 711200"/>
              <a:gd name="connsiteX5" fmla="*/ 1476944 w 1693691"/>
              <a:gd name="connsiteY5" fmla="*/ 27094 h 711200"/>
              <a:gd name="connsiteX6" fmla="*/ 1402438 w 1693691"/>
              <a:gd name="connsiteY6" fmla="*/ 6774 h 711200"/>
              <a:gd name="connsiteX7" fmla="*/ 1327931 w 1693691"/>
              <a:gd name="connsiteY7" fmla="*/ 0 h 711200"/>
              <a:gd name="connsiteX8" fmla="*/ 1124731 w 1693691"/>
              <a:gd name="connsiteY8" fmla="*/ 6774 h 711200"/>
              <a:gd name="connsiteX9" fmla="*/ 1050224 w 1693691"/>
              <a:gd name="connsiteY9" fmla="*/ 20320 h 711200"/>
              <a:gd name="connsiteX10" fmla="*/ 968944 w 1693691"/>
              <a:gd name="connsiteY10" fmla="*/ 33867 h 711200"/>
              <a:gd name="connsiteX11" fmla="*/ 948624 w 1693691"/>
              <a:gd name="connsiteY11" fmla="*/ 40640 h 711200"/>
              <a:gd name="connsiteX12" fmla="*/ 894438 w 1693691"/>
              <a:gd name="connsiteY12" fmla="*/ 54187 h 711200"/>
              <a:gd name="connsiteX13" fmla="*/ 874118 w 1693691"/>
              <a:gd name="connsiteY13" fmla="*/ 60960 h 711200"/>
              <a:gd name="connsiteX14" fmla="*/ 786064 w 1693691"/>
              <a:gd name="connsiteY14" fmla="*/ 81280 h 711200"/>
              <a:gd name="connsiteX15" fmla="*/ 718331 w 1693691"/>
              <a:gd name="connsiteY15" fmla="*/ 101600 h 711200"/>
              <a:gd name="connsiteX16" fmla="*/ 643824 w 1693691"/>
              <a:gd name="connsiteY16" fmla="*/ 115147 h 711200"/>
              <a:gd name="connsiteX17" fmla="*/ 582864 w 1693691"/>
              <a:gd name="connsiteY17" fmla="*/ 121920 h 711200"/>
              <a:gd name="connsiteX18" fmla="*/ 501584 w 1693691"/>
              <a:gd name="connsiteY18" fmla="*/ 135467 h 711200"/>
              <a:gd name="connsiteX19" fmla="*/ 474491 w 1693691"/>
              <a:gd name="connsiteY19" fmla="*/ 142240 h 711200"/>
              <a:gd name="connsiteX20" fmla="*/ 399984 w 1693691"/>
              <a:gd name="connsiteY20" fmla="*/ 155787 h 711200"/>
              <a:gd name="connsiteX21" fmla="*/ 325478 w 1693691"/>
              <a:gd name="connsiteY21" fmla="*/ 169334 h 711200"/>
              <a:gd name="connsiteX22" fmla="*/ 250971 w 1693691"/>
              <a:gd name="connsiteY22" fmla="*/ 189654 h 711200"/>
              <a:gd name="connsiteX23" fmla="*/ 223878 w 1693691"/>
              <a:gd name="connsiteY23" fmla="*/ 196427 h 711200"/>
              <a:gd name="connsiteX24" fmla="*/ 203558 w 1693691"/>
              <a:gd name="connsiteY24" fmla="*/ 209974 h 711200"/>
              <a:gd name="connsiteX25" fmla="*/ 183238 w 1693691"/>
              <a:gd name="connsiteY25" fmla="*/ 216747 h 711200"/>
              <a:gd name="connsiteX26" fmla="*/ 142598 w 1693691"/>
              <a:gd name="connsiteY26" fmla="*/ 243840 h 711200"/>
              <a:gd name="connsiteX27" fmla="*/ 115504 w 1693691"/>
              <a:gd name="connsiteY27" fmla="*/ 257387 h 711200"/>
              <a:gd name="connsiteX28" fmla="*/ 74864 w 1693691"/>
              <a:gd name="connsiteY28" fmla="*/ 298027 h 711200"/>
              <a:gd name="connsiteX29" fmla="*/ 54544 w 1693691"/>
              <a:gd name="connsiteY29" fmla="*/ 311574 h 711200"/>
              <a:gd name="connsiteX30" fmla="*/ 13904 w 1693691"/>
              <a:gd name="connsiteY30" fmla="*/ 392854 h 711200"/>
              <a:gd name="connsiteX31" fmla="*/ 7131 w 1693691"/>
              <a:gd name="connsiteY31" fmla="*/ 413174 h 711200"/>
              <a:gd name="connsiteX32" fmla="*/ 7131 w 1693691"/>
              <a:gd name="connsiteY32" fmla="*/ 535094 h 711200"/>
              <a:gd name="connsiteX33" fmla="*/ 20678 w 1693691"/>
              <a:gd name="connsiteY33" fmla="*/ 575734 h 711200"/>
              <a:gd name="connsiteX34" fmla="*/ 40998 w 1693691"/>
              <a:gd name="connsiteY34" fmla="*/ 596054 h 711200"/>
              <a:gd name="connsiteX35" fmla="*/ 95184 w 1693691"/>
              <a:gd name="connsiteY35" fmla="*/ 657014 h 711200"/>
              <a:gd name="connsiteX36" fmla="*/ 115504 w 1693691"/>
              <a:gd name="connsiteY36" fmla="*/ 663787 h 711200"/>
              <a:gd name="connsiteX37" fmla="*/ 156144 w 1693691"/>
              <a:gd name="connsiteY37" fmla="*/ 684107 h 711200"/>
              <a:gd name="connsiteX38" fmla="*/ 176464 w 1693691"/>
              <a:gd name="connsiteY38" fmla="*/ 697654 h 711200"/>
              <a:gd name="connsiteX39" fmla="*/ 217104 w 1693691"/>
              <a:gd name="connsiteY39" fmla="*/ 711200 h 711200"/>
              <a:gd name="connsiteX40" fmla="*/ 386438 w 1693691"/>
              <a:gd name="connsiteY40" fmla="*/ 704427 h 711200"/>
              <a:gd name="connsiteX41" fmla="*/ 447398 w 1693691"/>
              <a:gd name="connsiteY41" fmla="*/ 690880 h 711200"/>
              <a:gd name="connsiteX42" fmla="*/ 481264 w 1693691"/>
              <a:gd name="connsiteY42" fmla="*/ 677334 h 711200"/>
              <a:gd name="connsiteX43" fmla="*/ 548998 w 1693691"/>
              <a:gd name="connsiteY43" fmla="*/ 657014 h 711200"/>
              <a:gd name="connsiteX44" fmla="*/ 569318 w 1693691"/>
              <a:gd name="connsiteY44" fmla="*/ 643467 h 711200"/>
              <a:gd name="connsiteX45" fmla="*/ 609958 w 1693691"/>
              <a:gd name="connsiteY45" fmla="*/ 629920 h 711200"/>
              <a:gd name="connsiteX46" fmla="*/ 657371 w 1693691"/>
              <a:gd name="connsiteY46" fmla="*/ 609600 h 711200"/>
              <a:gd name="connsiteX47" fmla="*/ 779291 w 1693691"/>
              <a:gd name="connsiteY47" fmla="*/ 589280 h 711200"/>
              <a:gd name="connsiteX48" fmla="*/ 1050224 w 1693691"/>
              <a:gd name="connsiteY48" fmla="*/ 575734 h 711200"/>
              <a:gd name="connsiteX49" fmla="*/ 1117958 w 1693691"/>
              <a:gd name="connsiteY49" fmla="*/ 568960 h 711200"/>
              <a:gd name="connsiteX50" fmla="*/ 1158598 w 1693691"/>
              <a:gd name="connsiteY50" fmla="*/ 562187 h 711200"/>
              <a:gd name="connsiteX51" fmla="*/ 1334704 w 1693691"/>
              <a:gd name="connsiteY51" fmla="*/ 548640 h 711200"/>
              <a:gd name="connsiteX52" fmla="*/ 1422758 w 1693691"/>
              <a:gd name="connsiteY52" fmla="*/ 535094 h 711200"/>
              <a:gd name="connsiteX53" fmla="*/ 1463398 w 1693691"/>
              <a:gd name="connsiteY53" fmla="*/ 521547 h 711200"/>
              <a:gd name="connsiteX54" fmla="*/ 1483718 w 1693691"/>
              <a:gd name="connsiteY54" fmla="*/ 514774 h 711200"/>
              <a:gd name="connsiteX55" fmla="*/ 1531131 w 1693691"/>
              <a:gd name="connsiteY55" fmla="*/ 494454 h 711200"/>
              <a:gd name="connsiteX56" fmla="*/ 1612411 w 1693691"/>
              <a:gd name="connsiteY56" fmla="*/ 440267 h 711200"/>
              <a:gd name="connsiteX57" fmla="*/ 1632731 w 1693691"/>
              <a:gd name="connsiteY57" fmla="*/ 426720 h 711200"/>
              <a:gd name="connsiteX58" fmla="*/ 1653051 w 1693691"/>
              <a:gd name="connsiteY58" fmla="*/ 413174 h 711200"/>
              <a:gd name="connsiteX59" fmla="*/ 1686918 w 1693691"/>
              <a:gd name="connsiteY59" fmla="*/ 352214 h 711200"/>
              <a:gd name="connsiteX60" fmla="*/ 1693691 w 1693691"/>
              <a:gd name="connsiteY60" fmla="*/ 318347 h 711200"/>
              <a:gd name="connsiteX61" fmla="*/ 1686918 w 1693691"/>
              <a:gd name="connsiteY61" fmla="*/ 243840 h 711200"/>
              <a:gd name="connsiteX62" fmla="*/ 1666598 w 1693691"/>
              <a:gd name="connsiteY62" fmla="*/ 230294 h 711200"/>
              <a:gd name="connsiteX63" fmla="*/ 1653051 w 1693691"/>
              <a:gd name="connsiteY63" fmla="*/ 209974 h 711200"/>
              <a:gd name="connsiteX64" fmla="*/ 1659824 w 1693691"/>
              <a:gd name="connsiteY64" fmla="*/ 14224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93691" h="711200">
                <a:moveTo>
                  <a:pt x="1659824" y="142240"/>
                </a:moveTo>
                <a:cubicBezTo>
                  <a:pt x="1651922" y="127564"/>
                  <a:pt x="1622573" y="131157"/>
                  <a:pt x="1605638" y="121920"/>
                </a:cubicBezTo>
                <a:cubicBezTo>
                  <a:pt x="1597229" y="117333"/>
                  <a:pt x="1592677" y="107732"/>
                  <a:pt x="1585318" y="101600"/>
                </a:cubicBezTo>
                <a:cubicBezTo>
                  <a:pt x="1579064" y="96389"/>
                  <a:pt x="1571252" y="93265"/>
                  <a:pt x="1564998" y="88054"/>
                </a:cubicBezTo>
                <a:cubicBezTo>
                  <a:pt x="1531552" y="60183"/>
                  <a:pt x="1555390" y="66314"/>
                  <a:pt x="1504038" y="40640"/>
                </a:cubicBezTo>
                <a:cubicBezTo>
                  <a:pt x="1495007" y="36125"/>
                  <a:pt x="1486319" y="30844"/>
                  <a:pt x="1476944" y="27094"/>
                </a:cubicBezTo>
                <a:cubicBezTo>
                  <a:pt x="1454071" y="17945"/>
                  <a:pt x="1427177" y="9866"/>
                  <a:pt x="1402438" y="6774"/>
                </a:cubicBezTo>
                <a:cubicBezTo>
                  <a:pt x="1377692" y="3681"/>
                  <a:pt x="1352767" y="2258"/>
                  <a:pt x="1327931" y="0"/>
                </a:cubicBezTo>
                <a:cubicBezTo>
                  <a:pt x="1260198" y="2258"/>
                  <a:pt x="1192398" y="3015"/>
                  <a:pt x="1124731" y="6774"/>
                </a:cubicBezTo>
                <a:cubicBezTo>
                  <a:pt x="1109529" y="7619"/>
                  <a:pt x="1066714" y="17410"/>
                  <a:pt x="1050224" y="20320"/>
                </a:cubicBezTo>
                <a:cubicBezTo>
                  <a:pt x="1023175" y="25093"/>
                  <a:pt x="995002" y="25182"/>
                  <a:pt x="968944" y="33867"/>
                </a:cubicBezTo>
                <a:cubicBezTo>
                  <a:pt x="962171" y="36125"/>
                  <a:pt x="955512" y="38761"/>
                  <a:pt x="948624" y="40640"/>
                </a:cubicBezTo>
                <a:cubicBezTo>
                  <a:pt x="930662" y="45539"/>
                  <a:pt x="912101" y="48300"/>
                  <a:pt x="894438" y="54187"/>
                </a:cubicBezTo>
                <a:cubicBezTo>
                  <a:pt x="887665" y="56445"/>
                  <a:pt x="881045" y="59228"/>
                  <a:pt x="874118" y="60960"/>
                </a:cubicBezTo>
                <a:cubicBezTo>
                  <a:pt x="831152" y="71702"/>
                  <a:pt x="836611" y="64431"/>
                  <a:pt x="786064" y="81280"/>
                </a:cubicBezTo>
                <a:cubicBezTo>
                  <a:pt x="752287" y="92539"/>
                  <a:pt x="749046" y="94774"/>
                  <a:pt x="718331" y="101600"/>
                </a:cubicBezTo>
                <a:cubicBezTo>
                  <a:pt x="699165" y="105859"/>
                  <a:pt x="662219" y="112695"/>
                  <a:pt x="643824" y="115147"/>
                </a:cubicBezTo>
                <a:cubicBezTo>
                  <a:pt x="623558" y="117849"/>
                  <a:pt x="603184" y="119662"/>
                  <a:pt x="582864" y="121920"/>
                </a:cubicBezTo>
                <a:cubicBezTo>
                  <a:pt x="521902" y="137162"/>
                  <a:pt x="596706" y="119614"/>
                  <a:pt x="501584" y="135467"/>
                </a:cubicBezTo>
                <a:cubicBezTo>
                  <a:pt x="492402" y="136997"/>
                  <a:pt x="483578" y="140221"/>
                  <a:pt x="474491" y="142240"/>
                </a:cubicBezTo>
                <a:cubicBezTo>
                  <a:pt x="409097" y="156772"/>
                  <a:pt x="473525" y="141080"/>
                  <a:pt x="399984" y="155787"/>
                </a:cubicBezTo>
                <a:cubicBezTo>
                  <a:pt x="320129" y="171757"/>
                  <a:pt x="446031" y="152110"/>
                  <a:pt x="325478" y="169334"/>
                </a:cubicBezTo>
                <a:cubicBezTo>
                  <a:pt x="287496" y="181994"/>
                  <a:pt x="312081" y="174376"/>
                  <a:pt x="250971" y="189654"/>
                </a:cubicBezTo>
                <a:lnTo>
                  <a:pt x="223878" y="196427"/>
                </a:lnTo>
                <a:cubicBezTo>
                  <a:pt x="217105" y="200943"/>
                  <a:pt x="210839" y="206333"/>
                  <a:pt x="203558" y="209974"/>
                </a:cubicBezTo>
                <a:cubicBezTo>
                  <a:pt x="197172" y="213167"/>
                  <a:pt x="189479" y="213280"/>
                  <a:pt x="183238" y="216747"/>
                </a:cubicBezTo>
                <a:cubicBezTo>
                  <a:pt x="169006" y="224654"/>
                  <a:pt x="157160" y="236559"/>
                  <a:pt x="142598" y="243840"/>
                </a:cubicBezTo>
                <a:cubicBezTo>
                  <a:pt x="133567" y="248356"/>
                  <a:pt x="123389" y="251079"/>
                  <a:pt x="115504" y="257387"/>
                </a:cubicBezTo>
                <a:cubicBezTo>
                  <a:pt x="100544" y="269355"/>
                  <a:pt x="90804" y="287400"/>
                  <a:pt x="74864" y="298027"/>
                </a:cubicBezTo>
                <a:lnTo>
                  <a:pt x="54544" y="311574"/>
                </a:lnTo>
                <a:cubicBezTo>
                  <a:pt x="19531" y="364094"/>
                  <a:pt x="32599" y="336770"/>
                  <a:pt x="13904" y="392854"/>
                </a:cubicBezTo>
                <a:lnTo>
                  <a:pt x="7131" y="413174"/>
                </a:lnTo>
                <a:cubicBezTo>
                  <a:pt x="-46" y="470591"/>
                  <a:pt x="-4458" y="473286"/>
                  <a:pt x="7131" y="535094"/>
                </a:cubicBezTo>
                <a:cubicBezTo>
                  <a:pt x="9763" y="549129"/>
                  <a:pt x="10581" y="565637"/>
                  <a:pt x="20678" y="575734"/>
                </a:cubicBezTo>
                <a:cubicBezTo>
                  <a:pt x="27451" y="582507"/>
                  <a:pt x="34866" y="588695"/>
                  <a:pt x="40998" y="596054"/>
                </a:cubicBezTo>
                <a:cubicBezTo>
                  <a:pt x="58374" y="616906"/>
                  <a:pt x="64782" y="646880"/>
                  <a:pt x="95184" y="657014"/>
                </a:cubicBezTo>
                <a:lnTo>
                  <a:pt x="115504" y="663787"/>
                </a:lnTo>
                <a:cubicBezTo>
                  <a:pt x="173739" y="702611"/>
                  <a:pt x="100058" y="656064"/>
                  <a:pt x="156144" y="684107"/>
                </a:cubicBezTo>
                <a:cubicBezTo>
                  <a:pt x="163425" y="687748"/>
                  <a:pt x="169025" y="694348"/>
                  <a:pt x="176464" y="697654"/>
                </a:cubicBezTo>
                <a:cubicBezTo>
                  <a:pt x="189513" y="703453"/>
                  <a:pt x="217104" y="711200"/>
                  <a:pt x="217104" y="711200"/>
                </a:cubicBezTo>
                <a:cubicBezTo>
                  <a:pt x="273549" y="708942"/>
                  <a:pt x="330073" y="708184"/>
                  <a:pt x="386438" y="704427"/>
                </a:cubicBezTo>
                <a:cubicBezTo>
                  <a:pt x="393153" y="703979"/>
                  <a:pt x="438473" y="693855"/>
                  <a:pt x="447398" y="690880"/>
                </a:cubicBezTo>
                <a:cubicBezTo>
                  <a:pt x="458932" y="687035"/>
                  <a:pt x="469838" y="681489"/>
                  <a:pt x="481264" y="677334"/>
                </a:cubicBezTo>
                <a:cubicBezTo>
                  <a:pt x="517549" y="664139"/>
                  <a:pt x="516647" y="665101"/>
                  <a:pt x="548998" y="657014"/>
                </a:cubicBezTo>
                <a:cubicBezTo>
                  <a:pt x="555771" y="652498"/>
                  <a:pt x="561879" y="646773"/>
                  <a:pt x="569318" y="643467"/>
                </a:cubicBezTo>
                <a:cubicBezTo>
                  <a:pt x="582367" y="637667"/>
                  <a:pt x="598077" y="637841"/>
                  <a:pt x="609958" y="629920"/>
                </a:cubicBezTo>
                <a:cubicBezTo>
                  <a:pt x="642194" y="608430"/>
                  <a:pt x="617611" y="621528"/>
                  <a:pt x="657371" y="609600"/>
                </a:cubicBezTo>
                <a:cubicBezTo>
                  <a:pt x="727627" y="588523"/>
                  <a:pt x="676501" y="595210"/>
                  <a:pt x="779291" y="589280"/>
                </a:cubicBezTo>
                <a:lnTo>
                  <a:pt x="1050224" y="575734"/>
                </a:lnTo>
                <a:cubicBezTo>
                  <a:pt x="1072802" y="573476"/>
                  <a:pt x="1095443" y="571774"/>
                  <a:pt x="1117958" y="568960"/>
                </a:cubicBezTo>
                <a:cubicBezTo>
                  <a:pt x="1131585" y="567257"/>
                  <a:pt x="1144933" y="563553"/>
                  <a:pt x="1158598" y="562187"/>
                </a:cubicBezTo>
                <a:cubicBezTo>
                  <a:pt x="1394389" y="538609"/>
                  <a:pt x="1124171" y="570802"/>
                  <a:pt x="1334704" y="548640"/>
                </a:cubicBezTo>
                <a:cubicBezTo>
                  <a:pt x="1358366" y="546149"/>
                  <a:pt x="1398498" y="539137"/>
                  <a:pt x="1422758" y="535094"/>
                </a:cubicBezTo>
                <a:lnTo>
                  <a:pt x="1463398" y="521547"/>
                </a:lnTo>
                <a:cubicBezTo>
                  <a:pt x="1470171" y="519289"/>
                  <a:pt x="1477332" y="517967"/>
                  <a:pt x="1483718" y="514774"/>
                </a:cubicBezTo>
                <a:cubicBezTo>
                  <a:pt x="1517197" y="498034"/>
                  <a:pt x="1501232" y="504420"/>
                  <a:pt x="1531131" y="494454"/>
                </a:cubicBezTo>
                <a:lnTo>
                  <a:pt x="1612411" y="440267"/>
                </a:lnTo>
                <a:lnTo>
                  <a:pt x="1632731" y="426720"/>
                </a:lnTo>
                <a:lnTo>
                  <a:pt x="1653051" y="413174"/>
                </a:lnTo>
                <a:cubicBezTo>
                  <a:pt x="1673226" y="382911"/>
                  <a:pt x="1679765" y="380824"/>
                  <a:pt x="1686918" y="352214"/>
                </a:cubicBezTo>
                <a:cubicBezTo>
                  <a:pt x="1689710" y="341045"/>
                  <a:pt x="1691433" y="329636"/>
                  <a:pt x="1693691" y="318347"/>
                </a:cubicBezTo>
                <a:cubicBezTo>
                  <a:pt x="1691433" y="293511"/>
                  <a:pt x="1694252" y="267675"/>
                  <a:pt x="1686918" y="243840"/>
                </a:cubicBezTo>
                <a:cubicBezTo>
                  <a:pt x="1684524" y="236060"/>
                  <a:pt x="1672354" y="236050"/>
                  <a:pt x="1666598" y="230294"/>
                </a:cubicBezTo>
                <a:cubicBezTo>
                  <a:pt x="1660842" y="224538"/>
                  <a:pt x="1657567" y="216747"/>
                  <a:pt x="1653051" y="209974"/>
                </a:cubicBezTo>
                <a:cubicBezTo>
                  <a:pt x="1638790" y="167192"/>
                  <a:pt x="1667726" y="156916"/>
                  <a:pt x="1659824" y="14224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07801247-B003-0940-8B51-C38751E7C1E1}"/>
              </a:ext>
            </a:extLst>
          </p:cNvPr>
          <p:cNvSpPr/>
          <p:nvPr/>
        </p:nvSpPr>
        <p:spPr>
          <a:xfrm>
            <a:off x="9156488" y="2748883"/>
            <a:ext cx="630979" cy="509090"/>
          </a:xfrm>
          <a:custGeom>
            <a:avLst/>
            <a:gdLst>
              <a:gd name="connsiteX0" fmla="*/ 387139 w 630979"/>
              <a:gd name="connsiteY0" fmla="*/ 7864 h 509090"/>
              <a:gd name="connsiteX1" fmla="*/ 271992 w 630979"/>
              <a:gd name="connsiteY1" fmla="*/ 14637 h 509090"/>
              <a:gd name="connsiteX2" fmla="*/ 244899 w 630979"/>
              <a:gd name="connsiteY2" fmla="*/ 7864 h 509090"/>
              <a:gd name="connsiteX3" fmla="*/ 150072 w 630979"/>
              <a:gd name="connsiteY3" fmla="*/ 14637 h 509090"/>
              <a:gd name="connsiteX4" fmla="*/ 89112 w 630979"/>
              <a:gd name="connsiteY4" fmla="*/ 48504 h 509090"/>
              <a:gd name="connsiteX5" fmla="*/ 62019 w 630979"/>
              <a:gd name="connsiteY5" fmla="*/ 68824 h 509090"/>
              <a:gd name="connsiteX6" fmla="*/ 48472 w 630979"/>
              <a:gd name="connsiteY6" fmla="*/ 89144 h 509090"/>
              <a:gd name="connsiteX7" fmla="*/ 41699 w 630979"/>
              <a:gd name="connsiteY7" fmla="*/ 109464 h 509090"/>
              <a:gd name="connsiteX8" fmla="*/ 28152 w 630979"/>
              <a:gd name="connsiteY8" fmla="*/ 129784 h 509090"/>
              <a:gd name="connsiteX9" fmla="*/ 14605 w 630979"/>
              <a:gd name="connsiteY9" fmla="*/ 170424 h 509090"/>
              <a:gd name="connsiteX10" fmla="*/ 7832 w 630979"/>
              <a:gd name="connsiteY10" fmla="*/ 190744 h 509090"/>
              <a:gd name="connsiteX11" fmla="*/ 7832 w 630979"/>
              <a:gd name="connsiteY11" fmla="*/ 326210 h 509090"/>
              <a:gd name="connsiteX12" fmla="*/ 21379 w 630979"/>
              <a:gd name="connsiteY12" fmla="*/ 366850 h 509090"/>
              <a:gd name="connsiteX13" fmla="*/ 41699 w 630979"/>
              <a:gd name="connsiteY13" fmla="*/ 380397 h 509090"/>
              <a:gd name="connsiteX14" fmla="*/ 75565 w 630979"/>
              <a:gd name="connsiteY14" fmla="*/ 421037 h 509090"/>
              <a:gd name="connsiteX15" fmla="*/ 89112 w 630979"/>
              <a:gd name="connsiteY15" fmla="*/ 441357 h 509090"/>
              <a:gd name="connsiteX16" fmla="*/ 109432 w 630979"/>
              <a:gd name="connsiteY16" fmla="*/ 448130 h 509090"/>
              <a:gd name="connsiteX17" fmla="*/ 150072 w 630979"/>
              <a:gd name="connsiteY17" fmla="*/ 475224 h 509090"/>
              <a:gd name="connsiteX18" fmla="*/ 190712 w 630979"/>
              <a:gd name="connsiteY18" fmla="*/ 488770 h 509090"/>
              <a:gd name="connsiteX19" fmla="*/ 211032 w 630979"/>
              <a:gd name="connsiteY19" fmla="*/ 495544 h 509090"/>
              <a:gd name="connsiteX20" fmla="*/ 292312 w 630979"/>
              <a:gd name="connsiteY20" fmla="*/ 509090 h 509090"/>
              <a:gd name="connsiteX21" fmla="*/ 414232 w 630979"/>
              <a:gd name="connsiteY21" fmla="*/ 502317 h 509090"/>
              <a:gd name="connsiteX22" fmla="*/ 434552 w 630979"/>
              <a:gd name="connsiteY22" fmla="*/ 488770 h 509090"/>
              <a:gd name="connsiteX23" fmla="*/ 461645 w 630979"/>
              <a:gd name="connsiteY23" fmla="*/ 475224 h 509090"/>
              <a:gd name="connsiteX24" fmla="*/ 502285 w 630979"/>
              <a:gd name="connsiteY24" fmla="*/ 448130 h 509090"/>
              <a:gd name="connsiteX25" fmla="*/ 536152 w 630979"/>
              <a:gd name="connsiteY25" fmla="*/ 421037 h 509090"/>
              <a:gd name="connsiteX26" fmla="*/ 549699 w 630979"/>
              <a:gd name="connsiteY26" fmla="*/ 400717 h 509090"/>
              <a:gd name="connsiteX27" fmla="*/ 570019 w 630979"/>
              <a:gd name="connsiteY27" fmla="*/ 387170 h 509090"/>
              <a:gd name="connsiteX28" fmla="*/ 590339 w 630979"/>
              <a:gd name="connsiteY28" fmla="*/ 366850 h 509090"/>
              <a:gd name="connsiteX29" fmla="*/ 597112 w 630979"/>
              <a:gd name="connsiteY29" fmla="*/ 346530 h 509090"/>
              <a:gd name="connsiteX30" fmla="*/ 630979 w 630979"/>
              <a:gd name="connsiteY30" fmla="*/ 285570 h 509090"/>
              <a:gd name="connsiteX31" fmla="*/ 624205 w 630979"/>
              <a:gd name="connsiteY31" fmla="*/ 190744 h 509090"/>
              <a:gd name="connsiteX32" fmla="*/ 576792 w 630979"/>
              <a:gd name="connsiteY32" fmla="*/ 136557 h 509090"/>
              <a:gd name="connsiteX33" fmla="*/ 542925 w 630979"/>
              <a:gd name="connsiteY33" fmla="*/ 102690 h 509090"/>
              <a:gd name="connsiteX34" fmla="*/ 529379 w 630979"/>
              <a:gd name="connsiteY34" fmla="*/ 82370 h 509090"/>
              <a:gd name="connsiteX35" fmla="*/ 468419 w 630979"/>
              <a:gd name="connsiteY35" fmla="*/ 28184 h 509090"/>
              <a:gd name="connsiteX36" fmla="*/ 454872 w 630979"/>
              <a:gd name="connsiteY36" fmla="*/ 7864 h 509090"/>
              <a:gd name="connsiteX37" fmla="*/ 387139 w 630979"/>
              <a:gd name="connsiteY37" fmla="*/ 7864 h 50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0979" h="509090">
                <a:moveTo>
                  <a:pt x="387139" y="7864"/>
                </a:moveTo>
                <a:cubicBezTo>
                  <a:pt x="356659" y="8993"/>
                  <a:pt x="310441" y="14637"/>
                  <a:pt x="271992" y="14637"/>
                </a:cubicBezTo>
                <a:cubicBezTo>
                  <a:pt x="262683" y="14637"/>
                  <a:pt x="254208" y="7864"/>
                  <a:pt x="244899" y="7864"/>
                </a:cubicBezTo>
                <a:cubicBezTo>
                  <a:pt x="213209" y="7864"/>
                  <a:pt x="181681" y="12379"/>
                  <a:pt x="150072" y="14637"/>
                </a:cubicBezTo>
                <a:cubicBezTo>
                  <a:pt x="118391" y="25197"/>
                  <a:pt x="126378" y="20554"/>
                  <a:pt x="89112" y="48504"/>
                </a:cubicBezTo>
                <a:cubicBezTo>
                  <a:pt x="80081" y="55277"/>
                  <a:pt x="70001" y="60842"/>
                  <a:pt x="62019" y="68824"/>
                </a:cubicBezTo>
                <a:cubicBezTo>
                  <a:pt x="56263" y="74580"/>
                  <a:pt x="52988" y="82371"/>
                  <a:pt x="48472" y="89144"/>
                </a:cubicBezTo>
                <a:cubicBezTo>
                  <a:pt x="46214" y="95917"/>
                  <a:pt x="44892" y="103078"/>
                  <a:pt x="41699" y="109464"/>
                </a:cubicBezTo>
                <a:cubicBezTo>
                  <a:pt x="38058" y="116745"/>
                  <a:pt x="31458" y="122345"/>
                  <a:pt x="28152" y="129784"/>
                </a:cubicBezTo>
                <a:cubicBezTo>
                  <a:pt x="22352" y="142833"/>
                  <a:pt x="19121" y="156877"/>
                  <a:pt x="14605" y="170424"/>
                </a:cubicBezTo>
                <a:lnTo>
                  <a:pt x="7832" y="190744"/>
                </a:lnTo>
                <a:cubicBezTo>
                  <a:pt x="-935" y="252117"/>
                  <a:pt x="-4164" y="250233"/>
                  <a:pt x="7832" y="326210"/>
                </a:cubicBezTo>
                <a:cubicBezTo>
                  <a:pt x="10059" y="340315"/>
                  <a:pt x="9498" y="358929"/>
                  <a:pt x="21379" y="366850"/>
                </a:cubicBezTo>
                <a:lnTo>
                  <a:pt x="41699" y="380397"/>
                </a:lnTo>
                <a:cubicBezTo>
                  <a:pt x="75327" y="430841"/>
                  <a:pt x="32111" y="368892"/>
                  <a:pt x="75565" y="421037"/>
                </a:cubicBezTo>
                <a:cubicBezTo>
                  <a:pt x="80777" y="427291"/>
                  <a:pt x="82755" y="436272"/>
                  <a:pt x="89112" y="441357"/>
                </a:cubicBezTo>
                <a:cubicBezTo>
                  <a:pt x="94687" y="445817"/>
                  <a:pt x="102659" y="445872"/>
                  <a:pt x="109432" y="448130"/>
                </a:cubicBezTo>
                <a:cubicBezTo>
                  <a:pt x="122979" y="457161"/>
                  <a:pt x="134626" y="470076"/>
                  <a:pt x="150072" y="475224"/>
                </a:cubicBezTo>
                <a:lnTo>
                  <a:pt x="190712" y="488770"/>
                </a:lnTo>
                <a:cubicBezTo>
                  <a:pt x="197485" y="491028"/>
                  <a:pt x="204031" y="494144"/>
                  <a:pt x="211032" y="495544"/>
                </a:cubicBezTo>
                <a:cubicBezTo>
                  <a:pt x="260554" y="505448"/>
                  <a:pt x="233502" y="500689"/>
                  <a:pt x="292312" y="509090"/>
                </a:cubicBezTo>
                <a:cubicBezTo>
                  <a:pt x="332952" y="506832"/>
                  <a:pt x="373938" y="508073"/>
                  <a:pt x="414232" y="502317"/>
                </a:cubicBezTo>
                <a:cubicBezTo>
                  <a:pt x="422291" y="501166"/>
                  <a:pt x="427484" y="492809"/>
                  <a:pt x="434552" y="488770"/>
                </a:cubicBezTo>
                <a:cubicBezTo>
                  <a:pt x="443319" y="483761"/>
                  <a:pt x="452987" y="480419"/>
                  <a:pt x="461645" y="475224"/>
                </a:cubicBezTo>
                <a:cubicBezTo>
                  <a:pt x="475606" y="466847"/>
                  <a:pt x="502285" y="448130"/>
                  <a:pt x="502285" y="448130"/>
                </a:cubicBezTo>
                <a:cubicBezTo>
                  <a:pt x="541109" y="389895"/>
                  <a:pt x="489413" y="458427"/>
                  <a:pt x="536152" y="421037"/>
                </a:cubicBezTo>
                <a:cubicBezTo>
                  <a:pt x="542509" y="415952"/>
                  <a:pt x="543943" y="406473"/>
                  <a:pt x="549699" y="400717"/>
                </a:cubicBezTo>
                <a:cubicBezTo>
                  <a:pt x="555455" y="394961"/>
                  <a:pt x="563765" y="392382"/>
                  <a:pt x="570019" y="387170"/>
                </a:cubicBezTo>
                <a:cubicBezTo>
                  <a:pt x="577378" y="381038"/>
                  <a:pt x="583566" y="373623"/>
                  <a:pt x="590339" y="366850"/>
                </a:cubicBezTo>
                <a:cubicBezTo>
                  <a:pt x="592597" y="360077"/>
                  <a:pt x="593645" y="352771"/>
                  <a:pt x="597112" y="346530"/>
                </a:cubicBezTo>
                <a:cubicBezTo>
                  <a:pt x="635931" y="276654"/>
                  <a:pt x="615650" y="331551"/>
                  <a:pt x="630979" y="285570"/>
                </a:cubicBezTo>
                <a:cubicBezTo>
                  <a:pt x="628721" y="253961"/>
                  <a:pt x="631891" y="221487"/>
                  <a:pt x="624205" y="190744"/>
                </a:cubicBezTo>
                <a:cubicBezTo>
                  <a:pt x="616303" y="159135"/>
                  <a:pt x="598805" y="151233"/>
                  <a:pt x="576792" y="136557"/>
                </a:cubicBezTo>
                <a:cubicBezTo>
                  <a:pt x="540664" y="82366"/>
                  <a:pt x="588084" y="147850"/>
                  <a:pt x="542925" y="102690"/>
                </a:cubicBezTo>
                <a:cubicBezTo>
                  <a:pt x="537169" y="96934"/>
                  <a:pt x="534787" y="88454"/>
                  <a:pt x="529379" y="82370"/>
                </a:cubicBezTo>
                <a:cubicBezTo>
                  <a:pt x="495636" y="44409"/>
                  <a:pt x="499303" y="48772"/>
                  <a:pt x="468419" y="28184"/>
                </a:cubicBezTo>
                <a:cubicBezTo>
                  <a:pt x="463903" y="21411"/>
                  <a:pt x="461775" y="12179"/>
                  <a:pt x="454872" y="7864"/>
                </a:cubicBezTo>
                <a:cubicBezTo>
                  <a:pt x="427485" y="-9253"/>
                  <a:pt x="417619" y="6735"/>
                  <a:pt x="387139" y="786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D3C08559-3AFB-E048-9FBD-7E93124DB481}"/>
              </a:ext>
            </a:extLst>
          </p:cNvPr>
          <p:cNvSpPr/>
          <p:nvPr/>
        </p:nvSpPr>
        <p:spPr>
          <a:xfrm>
            <a:off x="11075670" y="1450764"/>
            <a:ext cx="605790" cy="663786"/>
          </a:xfrm>
          <a:custGeom>
            <a:avLst/>
            <a:gdLst>
              <a:gd name="connsiteX0" fmla="*/ 445770 w 605790"/>
              <a:gd name="connsiteY0" fmla="*/ 846 h 663786"/>
              <a:gd name="connsiteX1" fmla="*/ 194310 w 605790"/>
              <a:gd name="connsiteY1" fmla="*/ 12276 h 663786"/>
              <a:gd name="connsiteX2" fmla="*/ 160020 w 605790"/>
              <a:gd name="connsiteY2" fmla="*/ 23706 h 663786"/>
              <a:gd name="connsiteX3" fmla="*/ 125730 w 605790"/>
              <a:gd name="connsiteY3" fmla="*/ 46566 h 663786"/>
              <a:gd name="connsiteX4" fmla="*/ 68580 w 605790"/>
              <a:gd name="connsiteY4" fmla="*/ 126576 h 663786"/>
              <a:gd name="connsiteX5" fmla="*/ 22860 w 605790"/>
              <a:gd name="connsiteY5" fmla="*/ 229446 h 663786"/>
              <a:gd name="connsiteX6" fmla="*/ 11430 w 605790"/>
              <a:gd name="connsiteY6" fmla="*/ 263736 h 663786"/>
              <a:gd name="connsiteX7" fmla="*/ 0 w 605790"/>
              <a:gd name="connsiteY7" fmla="*/ 298026 h 663786"/>
              <a:gd name="connsiteX8" fmla="*/ 22860 w 605790"/>
              <a:gd name="connsiteY8" fmla="*/ 458046 h 663786"/>
              <a:gd name="connsiteX9" fmla="*/ 45720 w 605790"/>
              <a:gd name="connsiteY9" fmla="*/ 492336 h 663786"/>
              <a:gd name="connsiteX10" fmla="*/ 68580 w 605790"/>
              <a:gd name="connsiteY10" fmla="*/ 560916 h 663786"/>
              <a:gd name="connsiteX11" fmla="*/ 171450 w 605790"/>
              <a:gd name="connsiteY11" fmla="*/ 640926 h 663786"/>
              <a:gd name="connsiteX12" fmla="*/ 240030 w 605790"/>
              <a:gd name="connsiteY12" fmla="*/ 663786 h 663786"/>
              <a:gd name="connsiteX13" fmla="*/ 411480 w 605790"/>
              <a:gd name="connsiteY13" fmla="*/ 629496 h 663786"/>
              <a:gd name="connsiteX14" fmla="*/ 445770 w 605790"/>
              <a:gd name="connsiteY14" fmla="*/ 606636 h 663786"/>
              <a:gd name="connsiteX15" fmla="*/ 514350 w 605790"/>
              <a:gd name="connsiteY15" fmla="*/ 572346 h 663786"/>
              <a:gd name="connsiteX16" fmla="*/ 548640 w 605790"/>
              <a:gd name="connsiteY16" fmla="*/ 538056 h 663786"/>
              <a:gd name="connsiteX17" fmla="*/ 594360 w 605790"/>
              <a:gd name="connsiteY17" fmla="*/ 469476 h 663786"/>
              <a:gd name="connsiteX18" fmla="*/ 605790 w 605790"/>
              <a:gd name="connsiteY18" fmla="*/ 400896 h 663786"/>
              <a:gd name="connsiteX19" fmla="*/ 582930 w 605790"/>
              <a:gd name="connsiteY19" fmla="*/ 240876 h 663786"/>
              <a:gd name="connsiteX20" fmla="*/ 560070 w 605790"/>
              <a:gd name="connsiteY20" fmla="*/ 172296 h 663786"/>
              <a:gd name="connsiteX21" fmla="*/ 548640 w 605790"/>
              <a:gd name="connsiteY21" fmla="*/ 138006 h 663786"/>
              <a:gd name="connsiteX22" fmla="*/ 525780 w 605790"/>
              <a:gd name="connsiteY22" fmla="*/ 103716 h 663786"/>
              <a:gd name="connsiteX23" fmla="*/ 491490 w 605790"/>
              <a:gd name="connsiteY23" fmla="*/ 35136 h 663786"/>
              <a:gd name="connsiteX24" fmla="*/ 422910 w 605790"/>
              <a:gd name="connsiteY24" fmla="*/ 846 h 663786"/>
              <a:gd name="connsiteX25" fmla="*/ 445770 w 605790"/>
              <a:gd name="connsiteY25" fmla="*/ 846 h 6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5790" h="663786">
                <a:moveTo>
                  <a:pt x="445770" y="846"/>
                </a:moveTo>
                <a:cubicBezTo>
                  <a:pt x="407670" y="2751"/>
                  <a:pt x="277949" y="5585"/>
                  <a:pt x="194310" y="12276"/>
                </a:cubicBezTo>
                <a:cubicBezTo>
                  <a:pt x="182300" y="13237"/>
                  <a:pt x="170796" y="18318"/>
                  <a:pt x="160020" y="23706"/>
                </a:cubicBezTo>
                <a:cubicBezTo>
                  <a:pt x="147733" y="29849"/>
                  <a:pt x="136283" y="37772"/>
                  <a:pt x="125730" y="46566"/>
                </a:cubicBezTo>
                <a:cubicBezTo>
                  <a:pt x="80032" y="84648"/>
                  <a:pt x="97994" y="75101"/>
                  <a:pt x="68580" y="126576"/>
                </a:cubicBezTo>
                <a:cubicBezTo>
                  <a:pt x="25108" y="202651"/>
                  <a:pt x="62773" y="109707"/>
                  <a:pt x="22860" y="229446"/>
                </a:cubicBezTo>
                <a:lnTo>
                  <a:pt x="11430" y="263736"/>
                </a:lnTo>
                <a:lnTo>
                  <a:pt x="0" y="298026"/>
                </a:lnTo>
                <a:cubicBezTo>
                  <a:pt x="2920" y="330148"/>
                  <a:pt x="871" y="414068"/>
                  <a:pt x="22860" y="458046"/>
                </a:cubicBezTo>
                <a:cubicBezTo>
                  <a:pt x="29003" y="470333"/>
                  <a:pt x="40141" y="479783"/>
                  <a:pt x="45720" y="492336"/>
                </a:cubicBezTo>
                <a:cubicBezTo>
                  <a:pt x="55507" y="514356"/>
                  <a:pt x="51541" y="543877"/>
                  <a:pt x="68580" y="560916"/>
                </a:cubicBezTo>
                <a:cubicBezTo>
                  <a:pt x="98166" y="590502"/>
                  <a:pt x="130435" y="627254"/>
                  <a:pt x="171450" y="640926"/>
                </a:cubicBezTo>
                <a:lnTo>
                  <a:pt x="240030" y="663786"/>
                </a:lnTo>
                <a:cubicBezTo>
                  <a:pt x="279816" y="659365"/>
                  <a:pt x="370956" y="656512"/>
                  <a:pt x="411480" y="629496"/>
                </a:cubicBezTo>
                <a:cubicBezTo>
                  <a:pt x="422910" y="621876"/>
                  <a:pt x="433483" y="612779"/>
                  <a:pt x="445770" y="606636"/>
                </a:cubicBezTo>
                <a:cubicBezTo>
                  <a:pt x="497320" y="580861"/>
                  <a:pt x="465215" y="613292"/>
                  <a:pt x="514350" y="572346"/>
                </a:cubicBezTo>
                <a:cubicBezTo>
                  <a:pt x="526768" y="561998"/>
                  <a:pt x="538716" y="550815"/>
                  <a:pt x="548640" y="538056"/>
                </a:cubicBezTo>
                <a:cubicBezTo>
                  <a:pt x="565508" y="516369"/>
                  <a:pt x="594360" y="469476"/>
                  <a:pt x="594360" y="469476"/>
                </a:cubicBezTo>
                <a:cubicBezTo>
                  <a:pt x="598170" y="446616"/>
                  <a:pt x="605790" y="424071"/>
                  <a:pt x="605790" y="400896"/>
                </a:cubicBezTo>
                <a:cubicBezTo>
                  <a:pt x="605790" y="347939"/>
                  <a:pt x="598316" y="292163"/>
                  <a:pt x="582930" y="240876"/>
                </a:cubicBezTo>
                <a:cubicBezTo>
                  <a:pt x="576006" y="217796"/>
                  <a:pt x="567690" y="195156"/>
                  <a:pt x="560070" y="172296"/>
                </a:cubicBezTo>
                <a:cubicBezTo>
                  <a:pt x="556260" y="160866"/>
                  <a:pt x="555323" y="148031"/>
                  <a:pt x="548640" y="138006"/>
                </a:cubicBezTo>
                <a:cubicBezTo>
                  <a:pt x="541020" y="126576"/>
                  <a:pt x="531923" y="116003"/>
                  <a:pt x="525780" y="103716"/>
                </a:cubicBezTo>
                <a:cubicBezTo>
                  <a:pt x="507187" y="66531"/>
                  <a:pt x="524247" y="67893"/>
                  <a:pt x="491490" y="35136"/>
                </a:cubicBezTo>
                <a:cubicBezTo>
                  <a:pt x="479932" y="23578"/>
                  <a:pt x="441503" y="846"/>
                  <a:pt x="422910" y="846"/>
                </a:cubicBezTo>
                <a:cubicBezTo>
                  <a:pt x="419100" y="846"/>
                  <a:pt x="483870" y="-1059"/>
                  <a:pt x="445770" y="8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74C0F581-EA17-2D4D-BF27-F85A0B20E92D}"/>
              </a:ext>
            </a:extLst>
          </p:cNvPr>
          <p:cNvSpPr/>
          <p:nvPr/>
        </p:nvSpPr>
        <p:spPr>
          <a:xfrm>
            <a:off x="9497816" y="1074420"/>
            <a:ext cx="2115064" cy="2194560"/>
          </a:xfrm>
          <a:custGeom>
            <a:avLst/>
            <a:gdLst>
              <a:gd name="connsiteX0" fmla="*/ 743464 w 2115064"/>
              <a:gd name="connsiteY0" fmla="*/ 262890 h 2194560"/>
              <a:gd name="connsiteX1" fmla="*/ 663454 w 2115064"/>
              <a:gd name="connsiteY1" fmla="*/ 205740 h 2194560"/>
              <a:gd name="connsiteX2" fmla="*/ 606304 w 2115064"/>
              <a:gd name="connsiteY2" fmla="*/ 148590 h 2194560"/>
              <a:gd name="connsiteX3" fmla="*/ 514864 w 2115064"/>
              <a:gd name="connsiteY3" fmla="*/ 68580 h 2194560"/>
              <a:gd name="connsiteX4" fmla="*/ 480574 w 2115064"/>
              <a:gd name="connsiteY4" fmla="*/ 45720 h 2194560"/>
              <a:gd name="connsiteX5" fmla="*/ 446284 w 2115064"/>
              <a:gd name="connsiteY5" fmla="*/ 22860 h 2194560"/>
              <a:gd name="connsiteX6" fmla="*/ 366274 w 2115064"/>
              <a:gd name="connsiteY6" fmla="*/ 0 h 2194560"/>
              <a:gd name="connsiteX7" fmla="*/ 217684 w 2115064"/>
              <a:gd name="connsiteY7" fmla="*/ 22860 h 2194560"/>
              <a:gd name="connsiteX8" fmla="*/ 149104 w 2115064"/>
              <a:gd name="connsiteY8" fmla="*/ 68580 h 2194560"/>
              <a:gd name="connsiteX9" fmla="*/ 80524 w 2115064"/>
              <a:gd name="connsiteY9" fmla="*/ 125730 h 2194560"/>
              <a:gd name="connsiteX10" fmla="*/ 34804 w 2115064"/>
              <a:gd name="connsiteY10" fmla="*/ 194310 h 2194560"/>
              <a:gd name="connsiteX11" fmla="*/ 514 w 2115064"/>
              <a:gd name="connsiteY11" fmla="*/ 262890 h 2194560"/>
              <a:gd name="connsiteX12" fmla="*/ 34804 w 2115064"/>
              <a:gd name="connsiteY12" fmla="*/ 457200 h 2194560"/>
              <a:gd name="connsiteX13" fmla="*/ 69094 w 2115064"/>
              <a:gd name="connsiteY13" fmla="*/ 480060 h 2194560"/>
              <a:gd name="connsiteX14" fmla="*/ 149104 w 2115064"/>
              <a:gd name="connsiteY14" fmla="*/ 560070 h 2194560"/>
              <a:gd name="connsiteX15" fmla="*/ 183394 w 2115064"/>
              <a:gd name="connsiteY15" fmla="*/ 582930 h 2194560"/>
              <a:gd name="connsiteX16" fmla="*/ 251974 w 2115064"/>
              <a:gd name="connsiteY16" fmla="*/ 605790 h 2194560"/>
              <a:gd name="connsiteX17" fmla="*/ 320554 w 2115064"/>
              <a:gd name="connsiteY17" fmla="*/ 651510 h 2194560"/>
              <a:gd name="connsiteX18" fmla="*/ 354844 w 2115064"/>
              <a:gd name="connsiteY18" fmla="*/ 674370 h 2194560"/>
              <a:gd name="connsiteX19" fmla="*/ 389134 w 2115064"/>
              <a:gd name="connsiteY19" fmla="*/ 685800 h 2194560"/>
              <a:gd name="connsiteX20" fmla="*/ 457714 w 2115064"/>
              <a:gd name="connsiteY20" fmla="*/ 742950 h 2194560"/>
              <a:gd name="connsiteX21" fmla="*/ 514864 w 2115064"/>
              <a:gd name="connsiteY21" fmla="*/ 811530 h 2194560"/>
              <a:gd name="connsiteX22" fmla="*/ 549154 w 2115064"/>
              <a:gd name="connsiteY22" fmla="*/ 834390 h 2194560"/>
              <a:gd name="connsiteX23" fmla="*/ 606304 w 2115064"/>
              <a:gd name="connsiteY23" fmla="*/ 891540 h 2194560"/>
              <a:gd name="connsiteX24" fmla="*/ 663454 w 2115064"/>
              <a:gd name="connsiteY24" fmla="*/ 948690 h 2194560"/>
              <a:gd name="connsiteX25" fmla="*/ 720604 w 2115064"/>
              <a:gd name="connsiteY25" fmla="*/ 1005840 h 2194560"/>
              <a:gd name="connsiteX26" fmla="*/ 789184 w 2115064"/>
              <a:gd name="connsiteY26" fmla="*/ 1074420 h 2194560"/>
              <a:gd name="connsiteX27" fmla="*/ 812044 w 2115064"/>
              <a:gd name="connsiteY27" fmla="*/ 1108710 h 2194560"/>
              <a:gd name="connsiteX28" fmla="*/ 846334 w 2115064"/>
              <a:gd name="connsiteY28" fmla="*/ 1131570 h 2194560"/>
              <a:gd name="connsiteX29" fmla="*/ 869194 w 2115064"/>
              <a:gd name="connsiteY29" fmla="*/ 1165860 h 2194560"/>
              <a:gd name="connsiteX30" fmla="*/ 937774 w 2115064"/>
              <a:gd name="connsiteY30" fmla="*/ 1223010 h 2194560"/>
              <a:gd name="connsiteX31" fmla="*/ 994924 w 2115064"/>
              <a:gd name="connsiteY31" fmla="*/ 1268730 h 2194560"/>
              <a:gd name="connsiteX32" fmla="*/ 1017784 w 2115064"/>
              <a:gd name="connsiteY32" fmla="*/ 1303020 h 2194560"/>
              <a:gd name="connsiteX33" fmla="*/ 1052074 w 2115064"/>
              <a:gd name="connsiteY33" fmla="*/ 1325880 h 2194560"/>
              <a:gd name="connsiteX34" fmla="*/ 1120654 w 2115064"/>
              <a:gd name="connsiteY34" fmla="*/ 1428750 h 2194560"/>
              <a:gd name="connsiteX35" fmla="*/ 1143514 w 2115064"/>
              <a:gd name="connsiteY35" fmla="*/ 1463040 h 2194560"/>
              <a:gd name="connsiteX36" fmla="*/ 1177804 w 2115064"/>
              <a:gd name="connsiteY36" fmla="*/ 1485900 h 2194560"/>
              <a:gd name="connsiteX37" fmla="*/ 1223524 w 2115064"/>
              <a:gd name="connsiteY37" fmla="*/ 1554480 h 2194560"/>
              <a:gd name="connsiteX38" fmla="*/ 1269244 w 2115064"/>
              <a:gd name="connsiteY38" fmla="*/ 1623060 h 2194560"/>
              <a:gd name="connsiteX39" fmla="*/ 1292104 w 2115064"/>
              <a:gd name="connsiteY39" fmla="*/ 1657350 h 2194560"/>
              <a:gd name="connsiteX40" fmla="*/ 1326394 w 2115064"/>
              <a:gd name="connsiteY40" fmla="*/ 1725930 h 2194560"/>
              <a:gd name="connsiteX41" fmla="*/ 1337824 w 2115064"/>
              <a:gd name="connsiteY41" fmla="*/ 1760220 h 2194560"/>
              <a:gd name="connsiteX42" fmla="*/ 1360684 w 2115064"/>
              <a:gd name="connsiteY42" fmla="*/ 1794510 h 2194560"/>
              <a:gd name="connsiteX43" fmla="*/ 1372114 w 2115064"/>
              <a:gd name="connsiteY43" fmla="*/ 1828800 h 2194560"/>
              <a:gd name="connsiteX44" fmla="*/ 1394974 w 2115064"/>
              <a:gd name="connsiteY44" fmla="*/ 1863090 h 2194560"/>
              <a:gd name="connsiteX45" fmla="*/ 1406404 w 2115064"/>
              <a:gd name="connsiteY45" fmla="*/ 1897380 h 2194560"/>
              <a:gd name="connsiteX46" fmla="*/ 1452124 w 2115064"/>
              <a:gd name="connsiteY46" fmla="*/ 1965960 h 2194560"/>
              <a:gd name="connsiteX47" fmla="*/ 1463554 w 2115064"/>
              <a:gd name="connsiteY47" fmla="*/ 2000250 h 2194560"/>
              <a:gd name="connsiteX48" fmla="*/ 1497844 w 2115064"/>
              <a:gd name="connsiteY48" fmla="*/ 2023110 h 2194560"/>
              <a:gd name="connsiteX49" fmla="*/ 1589284 w 2115064"/>
              <a:gd name="connsiteY49" fmla="*/ 2103120 h 2194560"/>
              <a:gd name="connsiteX50" fmla="*/ 1623574 w 2115064"/>
              <a:gd name="connsiteY50" fmla="*/ 2137410 h 2194560"/>
              <a:gd name="connsiteX51" fmla="*/ 1657864 w 2115064"/>
              <a:gd name="connsiteY51" fmla="*/ 2148840 h 2194560"/>
              <a:gd name="connsiteX52" fmla="*/ 1692154 w 2115064"/>
              <a:gd name="connsiteY52" fmla="*/ 2171700 h 2194560"/>
              <a:gd name="connsiteX53" fmla="*/ 1760734 w 2115064"/>
              <a:gd name="connsiteY53" fmla="*/ 2194560 h 2194560"/>
              <a:gd name="connsiteX54" fmla="*/ 1966474 w 2115064"/>
              <a:gd name="connsiteY54" fmla="*/ 2183130 h 2194560"/>
              <a:gd name="connsiteX55" fmla="*/ 2035054 w 2115064"/>
              <a:gd name="connsiteY55" fmla="*/ 2160270 h 2194560"/>
              <a:gd name="connsiteX56" fmla="*/ 2092204 w 2115064"/>
              <a:gd name="connsiteY56" fmla="*/ 2091690 h 2194560"/>
              <a:gd name="connsiteX57" fmla="*/ 2115064 w 2115064"/>
              <a:gd name="connsiteY57" fmla="*/ 2023110 h 2194560"/>
              <a:gd name="connsiteX58" fmla="*/ 2092204 w 2115064"/>
              <a:gd name="connsiteY58" fmla="*/ 1897380 h 2194560"/>
              <a:gd name="connsiteX59" fmla="*/ 2069344 w 2115064"/>
              <a:gd name="connsiteY59" fmla="*/ 1863090 h 2194560"/>
              <a:gd name="connsiteX60" fmla="*/ 2057914 w 2115064"/>
              <a:gd name="connsiteY60" fmla="*/ 1828800 h 2194560"/>
              <a:gd name="connsiteX61" fmla="*/ 2035054 w 2115064"/>
              <a:gd name="connsiteY61" fmla="*/ 1794510 h 2194560"/>
              <a:gd name="connsiteX62" fmla="*/ 2012194 w 2115064"/>
              <a:gd name="connsiteY62" fmla="*/ 1725930 h 2194560"/>
              <a:gd name="connsiteX63" fmla="*/ 1966474 w 2115064"/>
              <a:gd name="connsiteY63" fmla="*/ 1657350 h 2194560"/>
              <a:gd name="connsiteX64" fmla="*/ 1932184 w 2115064"/>
              <a:gd name="connsiteY64" fmla="*/ 1623060 h 2194560"/>
              <a:gd name="connsiteX65" fmla="*/ 1852174 w 2115064"/>
              <a:gd name="connsiteY65" fmla="*/ 1543050 h 2194560"/>
              <a:gd name="connsiteX66" fmla="*/ 1817884 w 2115064"/>
              <a:gd name="connsiteY66" fmla="*/ 1508760 h 2194560"/>
              <a:gd name="connsiteX67" fmla="*/ 1783594 w 2115064"/>
              <a:gd name="connsiteY67" fmla="*/ 1485900 h 2194560"/>
              <a:gd name="connsiteX68" fmla="*/ 1680724 w 2115064"/>
              <a:gd name="connsiteY68" fmla="*/ 1394460 h 2194560"/>
              <a:gd name="connsiteX69" fmla="*/ 1623574 w 2115064"/>
              <a:gd name="connsiteY69" fmla="*/ 1337310 h 2194560"/>
              <a:gd name="connsiteX70" fmla="*/ 1554994 w 2115064"/>
              <a:gd name="connsiteY70" fmla="*/ 1268730 h 2194560"/>
              <a:gd name="connsiteX71" fmla="*/ 1520704 w 2115064"/>
              <a:gd name="connsiteY71" fmla="*/ 1234440 h 2194560"/>
              <a:gd name="connsiteX72" fmla="*/ 1463554 w 2115064"/>
              <a:gd name="connsiteY72" fmla="*/ 1165860 h 2194560"/>
              <a:gd name="connsiteX73" fmla="*/ 1406404 w 2115064"/>
              <a:gd name="connsiteY73" fmla="*/ 1062990 h 2194560"/>
              <a:gd name="connsiteX74" fmla="*/ 1360684 w 2115064"/>
              <a:gd name="connsiteY74" fmla="*/ 994410 h 2194560"/>
              <a:gd name="connsiteX75" fmla="*/ 1337824 w 2115064"/>
              <a:gd name="connsiteY75" fmla="*/ 960120 h 2194560"/>
              <a:gd name="connsiteX76" fmla="*/ 1303534 w 2115064"/>
              <a:gd name="connsiteY76" fmla="*/ 937260 h 2194560"/>
              <a:gd name="connsiteX77" fmla="*/ 1257814 w 2115064"/>
              <a:gd name="connsiteY77" fmla="*/ 868680 h 2194560"/>
              <a:gd name="connsiteX78" fmla="*/ 1246384 w 2115064"/>
              <a:gd name="connsiteY78" fmla="*/ 834390 h 2194560"/>
              <a:gd name="connsiteX79" fmla="*/ 1189234 w 2115064"/>
              <a:gd name="connsiteY79" fmla="*/ 765810 h 2194560"/>
              <a:gd name="connsiteX80" fmla="*/ 1177804 w 2115064"/>
              <a:gd name="connsiteY80" fmla="*/ 731520 h 2194560"/>
              <a:gd name="connsiteX81" fmla="*/ 1109224 w 2115064"/>
              <a:gd name="connsiteY81" fmla="*/ 662940 h 2194560"/>
              <a:gd name="connsiteX82" fmla="*/ 1074934 w 2115064"/>
              <a:gd name="connsiteY82" fmla="*/ 594360 h 2194560"/>
              <a:gd name="connsiteX83" fmla="*/ 1040644 w 2115064"/>
              <a:gd name="connsiteY83" fmla="*/ 560070 h 2194560"/>
              <a:gd name="connsiteX84" fmla="*/ 1017784 w 2115064"/>
              <a:gd name="connsiteY84" fmla="*/ 525780 h 2194560"/>
              <a:gd name="connsiteX85" fmla="*/ 983494 w 2115064"/>
              <a:gd name="connsiteY85" fmla="*/ 491490 h 2194560"/>
              <a:gd name="connsiteX86" fmla="*/ 960634 w 2115064"/>
              <a:gd name="connsiteY86" fmla="*/ 457200 h 2194560"/>
              <a:gd name="connsiteX87" fmla="*/ 926344 w 2115064"/>
              <a:gd name="connsiteY87" fmla="*/ 434340 h 2194560"/>
              <a:gd name="connsiteX88" fmla="*/ 869194 w 2115064"/>
              <a:gd name="connsiteY88" fmla="*/ 377190 h 2194560"/>
              <a:gd name="connsiteX89" fmla="*/ 846334 w 2115064"/>
              <a:gd name="connsiteY89" fmla="*/ 342900 h 2194560"/>
              <a:gd name="connsiteX90" fmla="*/ 812044 w 2115064"/>
              <a:gd name="connsiteY90" fmla="*/ 320040 h 2194560"/>
              <a:gd name="connsiteX91" fmla="*/ 743464 w 2115064"/>
              <a:gd name="connsiteY91" fmla="*/ 26289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15064" h="2194560">
                <a:moveTo>
                  <a:pt x="743464" y="262890"/>
                </a:moveTo>
                <a:cubicBezTo>
                  <a:pt x="718699" y="243840"/>
                  <a:pt x="687950" y="227514"/>
                  <a:pt x="663454" y="205740"/>
                </a:cubicBezTo>
                <a:cubicBezTo>
                  <a:pt x="549154" y="104140"/>
                  <a:pt x="735844" y="234950"/>
                  <a:pt x="606304" y="148590"/>
                </a:cubicBezTo>
                <a:cubicBezTo>
                  <a:pt x="568204" y="91440"/>
                  <a:pt x="594874" y="121920"/>
                  <a:pt x="514864" y="68580"/>
                </a:cubicBezTo>
                <a:lnTo>
                  <a:pt x="480574" y="45720"/>
                </a:lnTo>
                <a:cubicBezTo>
                  <a:pt x="469144" y="38100"/>
                  <a:pt x="459316" y="27204"/>
                  <a:pt x="446284" y="22860"/>
                </a:cubicBezTo>
                <a:cubicBezTo>
                  <a:pt x="397091" y="6462"/>
                  <a:pt x="423683" y="14352"/>
                  <a:pt x="366274" y="0"/>
                </a:cubicBezTo>
                <a:cubicBezTo>
                  <a:pt x="349458" y="1682"/>
                  <a:pt x="253853" y="2766"/>
                  <a:pt x="217684" y="22860"/>
                </a:cubicBezTo>
                <a:cubicBezTo>
                  <a:pt x="193667" y="36203"/>
                  <a:pt x="168531" y="49153"/>
                  <a:pt x="149104" y="68580"/>
                </a:cubicBezTo>
                <a:cubicBezTo>
                  <a:pt x="105100" y="112584"/>
                  <a:pt x="128264" y="93904"/>
                  <a:pt x="80524" y="125730"/>
                </a:cubicBezTo>
                <a:cubicBezTo>
                  <a:pt x="65284" y="148590"/>
                  <a:pt x="43492" y="168246"/>
                  <a:pt x="34804" y="194310"/>
                </a:cubicBezTo>
                <a:cubicBezTo>
                  <a:pt x="19030" y="241632"/>
                  <a:pt x="30057" y="218575"/>
                  <a:pt x="514" y="262890"/>
                </a:cubicBezTo>
                <a:cubicBezTo>
                  <a:pt x="5059" y="326518"/>
                  <a:pt x="-15699" y="406697"/>
                  <a:pt x="34804" y="457200"/>
                </a:cubicBezTo>
                <a:cubicBezTo>
                  <a:pt x="44518" y="466914"/>
                  <a:pt x="57664" y="472440"/>
                  <a:pt x="69094" y="480060"/>
                </a:cubicBezTo>
                <a:cubicBezTo>
                  <a:pt x="89212" y="540414"/>
                  <a:pt x="70499" y="507667"/>
                  <a:pt x="149104" y="560070"/>
                </a:cubicBezTo>
                <a:cubicBezTo>
                  <a:pt x="160534" y="567690"/>
                  <a:pt x="170362" y="578586"/>
                  <a:pt x="183394" y="582930"/>
                </a:cubicBezTo>
                <a:cubicBezTo>
                  <a:pt x="206254" y="590550"/>
                  <a:pt x="231924" y="592424"/>
                  <a:pt x="251974" y="605790"/>
                </a:cubicBezTo>
                <a:lnTo>
                  <a:pt x="320554" y="651510"/>
                </a:lnTo>
                <a:cubicBezTo>
                  <a:pt x="331984" y="659130"/>
                  <a:pt x="341812" y="670026"/>
                  <a:pt x="354844" y="674370"/>
                </a:cubicBezTo>
                <a:lnTo>
                  <a:pt x="389134" y="685800"/>
                </a:lnTo>
                <a:cubicBezTo>
                  <a:pt x="489313" y="785979"/>
                  <a:pt x="362235" y="663384"/>
                  <a:pt x="457714" y="742950"/>
                </a:cubicBezTo>
                <a:cubicBezTo>
                  <a:pt x="570064" y="836575"/>
                  <a:pt x="424954" y="721620"/>
                  <a:pt x="514864" y="811530"/>
                </a:cubicBezTo>
                <a:cubicBezTo>
                  <a:pt x="524578" y="821244"/>
                  <a:pt x="537724" y="826770"/>
                  <a:pt x="549154" y="834390"/>
                </a:cubicBezTo>
                <a:cubicBezTo>
                  <a:pt x="610114" y="925830"/>
                  <a:pt x="530104" y="815340"/>
                  <a:pt x="606304" y="891540"/>
                </a:cubicBezTo>
                <a:cubicBezTo>
                  <a:pt x="682504" y="967740"/>
                  <a:pt x="572014" y="887730"/>
                  <a:pt x="663454" y="948690"/>
                </a:cubicBezTo>
                <a:cubicBezTo>
                  <a:pt x="710559" y="1019348"/>
                  <a:pt x="658259" y="950422"/>
                  <a:pt x="720604" y="1005840"/>
                </a:cubicBezTo>
                <a:cubicBezTo>
                  <a:pt x="744767" y="1027318"/>
                  <a:pt x="771251" y="1047521"/>
                  <a:pt x="789184" y="1074420"/>
                </a:cubicBezTo>
                <a:cubicBezTo>
                  <a:pt x="796804" y="1085850"/>
                  <a:pt x="802330" y="1098996"/>
                  <a:pt x="812044" y="1108710"/>
                </a:cubicBezTo>
                <a:cubicBezTo>
                  <a:pt x="821758" y="1118424"/>
                  <a:pt x="834904" y="1123950"/>
                  <a:pt x="846334" y="1131570"/>
                </a:cubicBezTo>
                <a:cubicBezTo>
                  <a:pt x="853954" y="1143000"/>
                  <a:pt x="860400" y="1155307"/>
                  <a:pt x="869194" y="1165860"/>
                </a:cubicBezTo>
                <a:cubicBezTo>
                  <a:pt x="896696" y="1198863"/>
                  <a:pt x="904058" y="1200533"/>
                  <a:pt x="937774" y="1223010"/>
                </a:cubicBezTo>
                <a:cubicBezTo>
                  <a:pt x="1003288" y="1321280"/>
                  <a:pt x="916054" y="1205634"/>
                  <a:pt x="994924" y="1268730"/>
                </a:cubicBezTo>
                <a:cubicBezTo>
                  <a:pt x="1005651" y="1277312"/>
                  <a:pt x="1008070" y="1293306"/>
                  <a:pt x="1017784" y="1303020"/>
                </a:cubicBezTo>
                <a:cubicBezTo>
                  <a:pt x="1027498" y="1312734"/>
                  <a:pt x="1040644" y="1318260"/>
                  <a:pt x="1052074" y="1325880"/>
                </a:cubicBezTo>
                <a:lnTo>
                  <a:pt x="1120654" y="1428750"/>
                </a:lnTo>
                <a:cubicBezTo>
                  <a:pt x="1128274" y="1440180"/>
                  <a:pt x="1132084" y="1455420"/>
                  <a:pt x="1143514" y="1463040"/>
                </a:cubicBezTo>
                <a:lnTo>
                  <a:pt x="1177804" y="1485900"/>
                </a:lnTo>
                <a:cubicBezTo>
                  <a:pt x="1199664" y="1551479"/>
                  <a:pt x="1173580" y="1490266"/>
                  <a:pt x="1223524" y="1554480"/>
                </a:cubicBezTo>
                <a:cubicBezTo>
                  <a:pt x="1240392" y="1576167"/>
                  <a:pt x="1254004" y="1600200"/>
                  <a:pt x="1269244" y="1623060"/>
                </a:cubicBezTo>
                <a:cubicBezTo>
                  <a:pt x="1276864" y="1634490"/>
                  <a:pt x="1287760" y="1644318"/>
                  <a:pt x="1292104" y="1657350"/>
                </a:cubicBezTo>
                <a:cubicBezTo>
                  <a:pt x="1320834" y="1743539"/>
                  <a:pt x="1282079" y="1637300"/>
                  <a:pt x="1326394" y="1725930"/>
                </a:cubicBezTo>
                <a:cubicBezTo>
                  <a:pt x="1331782" y="1736706"/>
                  <a:pt x="1332436" y="1749444"/>
                  <a:pt x="1337824" y="1760220"/>
                </a:cubicBezTo>
                <a:cubicBezTo>
                  <a:pt x="1343967" y="1772507"/>
                  <a:pt x="1354541" y="1782223"/>
                  <a:pt x="1360684" y="1794510"/>
                </a:cubicBezTo>
                <a:cubicBezTo>
                  <a:pt x="1366072" y="1805286"/>
                  <a:pt x="1366726" y="1818024"/>
                  <a:pt x="1372114" y="1828800"/>
                </a:cubicBezTo>
                <a:cubicBezTo>
                  <a:pt x="1378257" y="1841087"/>
                  <a:pt x="1388831" y="1850803"/>
                  <a:pt x="1394974" y="1863090"/>
                </a:cubicBezTo>
                <a:cubicBezTo>
                  <a:pt x="1400362" y="1873866"/>
                  <a:pt x="1400553" y="1886848"/>
                  <a:pt x="1406404" y="1897380"/>
                </a:cubicBezTo>
                <a:cubicBezTo>
                  <a:pt x="1419747" y="1921397"/>
                  <a:pt x="1443436" y="1939896"/>
                  <a:pt x="1452124" y="1965960"/>
                </a:cubicBezTo>
                <a:cubicBezTo>
                  <a:pt x="1455934" y="1977390"/>
                  <a:pt x="1456028" y="1990842"/>
                  <a:pt x="1463554" y="2000250"/>
                </a:cubicBezTo>
                <a:cubicBezTo>
                  <a:pt x="1472136" y="2010977"/>
                  <a:pt x="1486414" y="2015490"/>
                  <a:pt x="1497844" y="2023110"/>
                </a:cubicBezTo>
                <a:cubicBezTo>
                  <a:pt x="1562614" y="2120265"/>
                  <a:pt x="1455934" y="1969770"/>
                  <a:pt x="1589284" y="2103120"/>
                </a:cubicBezTo>
                <a:cubicBezTo>
                  <a:pt x="1600714" y="2114550"/>
                  <a:pt x="1610124" y="2128444"/>
                  <a:pt x="1623574" y="2137410"/>
                </a:cubicBezTo>
                <a:cubicBezTo>
                  <a:pt x="1633599" y="2144093"/>
                  <a:pt x="1647088" y="2143452"/>
                  <a:pt x="1657864" y="2148840"/>
                </a:cubicBezTo>
                <a:cubicBezTo>
                  <a:pt x="1670151" y="2154983"/>
                  <a:pt x="1679601" y="2166121"/>
                  <a:pt x="1692154" y="2171700"/>
                </a:cubicBezTo>
                <a:cubicBezTo>
                  <a:pt x="1714174" y="2181487"/>
                  <a:pt x="1760734" y="2194560"/>
                  <a:pt x="1760734" y="2194560"/>
                </a:cubicBezTo>
                <a:cubicBezTo>
                  <a:pt x="1829314" y="2190750"/>
                  <a:pt x="1898319" y="2191649"/>
                  <a:pt x="1966474" y="2183130"/>
                </a:cubicBezTo>
                <a:cubicBezTo>
                  <a:pt x="1990384" y="2180141"/>
                  <a:pt x="2035054" y="2160270"/>
                  <a:pt x="2035054" y="2160270"/>
                </a:cubicBezTo>
                <a:cubicBezTo>
                  <a:pt x="2056588" y="2138736"/>
                  <a:pt x="2079473" y="2120334"/>
                  <a:pt x="2092204" y="2091690"/>
                </a:cubicBezTo>
                <a:cubicBezTo>
                  <a:pt x="2101991" y="2069670"/>
                  <a:pt x="2115064" y="2023110"/>
                  <a:pt x="2115064" y="2023110"/>
                </a:cubicBezTo>
                <a:cubicBezTo>
                  <a:pt x="2111124" y="1991589"/>
                  <a:pt x="2109824" y="1932619"/>
                  <a:pt x="2092204" y="1897380"/>
                </a:cubicBezTo>
                <a:cubicBezTo>
                  <a:pt x="2086061" y="1885093"/>
                  <a:pt x="2075487" y="1875377"/>
                  <a:pt x="2069344" y="1863090"/>
                </a:cubicBezTo>
                <a:cubicBezTo>
                  <a:pt x="2063956" y="1852314"/>
                  <a:pt x="2063302" y="1839576"/>
                  <a:pt x="2057914" y="1828800"/>
                </a:cubicBezTo>
                <a:cubicBezTo>
                  <a:pt x="2051771" y="1816513"/>
                  <a:pt x="2040633" y="1807063"/>
                  <a:pt x="2035054" y="1794510"/>
                </a:cubicBezTo>
                <a:cubicBezTo>
                  <a:pt x="2025267" y="1772490"/>
                  <a:pt x="2025560" y="1745980"/>
                  <a:pt x="2012194" y="1725930"/>
                </a:cubicBezTo>
                <a:cubicBezTo>
                  <a:pt x="1996954" y="1703070"/>
                  <a:pt x="1985901" y="1676777"/>
                  <a:pt x="1966474" y="1657350"/>
                </a:cubicBezTo>
                <a:cubicBezTo>
                  <a:pt x="1955044" y="1645920"/>
                  <a:pt x="1942108" y="1635819"/>
                  <a:pt x="1932184" y="1623060"/>
                </a:cubicBezTo>
                <a:cubicBezTo>
                  <a:pt x="1867990" y="1540525"/>
                  <a:pt x="1917699" y="1564892"/>
                  <a:pt x="1852174" y="1543050"/>
                </a:cubicBezTo>
                <a:cubicBezTo>
                  <a:pt x="1840744" y="1531620"/>
                  <a:pt x="1830302" y="1519108"/>
                  <a:pt x="1817884" y="1508760"/>
                </a:cubicBezTo>
                <a:cubicBezTo>
                  <a:pt x="1807331" y="1499966"/>
                  <a:pt x="1793861" y="1495026"/>
                  <a:pt x="1783594" y="1485900"/>
                </a:cubicBezTo>
                <a:cubicBezTo>
                  <a:pt x="1666154" y="1381508"/>
                  <a:pt x="1758547" y="1446342"/>
                  <a:pt x="1680724" y="1394460"/>
                </a:cubicBezTo>
                <a:cubicBezTo>
                  <a:pt x="1633619" y="1323802"/>
                  <a:pt x="1685919" y="1392728"/>
                  <a:pt x="1623574" y="1337310"/>
                </a:cubicBezTo>
                <a:cubicBezTo>
                  <a:pt x="1599411" y="1315832"/>
                  <a:pt x="1577854" y="1291590"/>
                  <a:pt x="1554994" y="1268730"/>
                </a:cubicBezTo>
                <a:cubicBezTo>
                  <a:pt x="1543564" y="1257300"/>
                  <a:pt x="1529670" y="1247890"/>
                  <a:pt x="1520704" y="1234440"/>
                </a:cubicBezTo>
                <a:cubicBezTo>
                  <a:pt x="1488878" y="1186700"/>
                  <a:pt x="1507558" y="1209864"/>
                  <a:pt x="1463554" y="1165860"/>
                </a:cubicBezTo>
                <a:cubicBezTo>
                  <a:pt x="1443436" y="1105506"/>
                  <a:pt x="1458807" y="1141595"/>
                  <a:pt x="1406404" y="1062990"/>
                </a:cubicBezTo>
                <a:lnTo>
                  <a:pt x="1360684" y="994410"/>
                </a:lnTo>
                <a:cubicBezTo>
                  <a:pt x="1353064" y="982980"/>
                  <a:pt x="1349254" y="967740"/>
                  <a:pt x="1337824" y="960120"/>
                </a:cubicBezTo>
                <a:lnTo>
                  <a:pt x="1303534" y="937260"/>
                </a:lnTo>
                <a:cubicBezTo>
                  <a:pt x="1288294" y="914400"/>
                  <a:pt x="1266502" y="894744"/>
                  <a:pt x="1257814" y="868680"/>
                </a:cubicBezTo>
                <a:cubicBezTo>
                  <a:pt x="1254004" y="857250"/>
                  <a:pt x="1253067" y="844415"/>
                  <a:pt x="1246384" y="834390"/>
                </a:cubicBezTo>
                <a:cubicBezTo>
                  <a:pt x="1195827" y="758554"/>
                  <a:pt x="1226630" y="840602"/>
                  <a:pt x="1189234" y="765810"/>
                </a:cubicBezTo>
                <a:cubicBezTo>
                  <a:pt x="1183846" y="755034"/>
                  <a:pt x="1185201" y="741030"/>
                  <a:pt x="1177804" y="731520"/>
                </a:cubicBezTo>
                <a:cubicBezTo>
                  <a:pt x="1157956" y="706001"/>
                  <a:pt x="1109224" y="662940"/>
                  <a:pt x="1109224" y="662940"/>
                </a:cubicBezTo>
                <a:cubicBezTo>
                  <a:pt x="1097768" y="628573"/>
                  <a:pt x="1099553" y="623903"/>
                  <a:pt x="1074934" y="594360"/>
                </a:cubicBezTo>
                <a:cubicBezTo>
                  <a:pt x="1064586" y="581942"/>
                  <a:pt x="1050992" y="572488"/>
                  <a:pt x="1040644" y="560070"/>
                </a:cubicBezTo>
                <a:cubicBezTo>
                  <a:pt x="1031850" y="549517"/>
                  <a:pt x="1026578" y="536333"/>
                  <a:pt x="1017784" y="525780"/>
                </a:cubicBezTo>
                <a:cubicBezTo>
                  <a:pt x="1007436" y="513362"/>
                  <a:pt x="993842" y="503908"/>
                  <a:pt x="983494" y="491490"/>
                </a:cubicBezTo>
                <a:cubicBezTo>
                  <a:pt x="974700" y="480937"/>
                  <a:pt x="970348" y="466914"/>
                  <a:pt x="960634" y="457200"/>
                </a:cubicBezTo>
                <a:cubicBezTo>
                  <a:pt x="950920" y="447486"/>
                  <a:pt x="937774" y="441960"/>
                  <a:pt x="926344" y="434340"/>
                </a:cubicBezTo>
                <a:cubicBezTo>
                  <a:pt x="865384" y="342900"/>
                  <a:pt x="945394" y="453390"/>
                  <a:pt x="869194" y="377190"/>
                </a:cubicBezTo>
                <a:cubicBezTo>
                  <a:pt x="859480" y="367476"/>
                  <a:pt x="856048" y="352614"/>
                  <a:pt x="846334" y="342900"/>
                </a:cubicBezTo>
                <a:cubicBezTo>
                  <a:pt x="836620" y="333186"/>
                  <a:pt x="822597" y="328834"/>
                  <a:pt x="812044" y="320040"/>
                </a:cubicBezTo>
                <a:cubicBezTo>
                  <a:pt x="751573" y="269647"/>
                  <a:pt x="768229" y="281940"/>
                  <a:pt x="743464" y="2628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221965"/>
            <a:ext cx="3220906" cy="2028772"/>
            <a:chOff x="1941470" y="2261320"/>
            <a:chExt cx="2908025" cy="1831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FC041-5949-4E44-978E-549D27B20897}"/>
                </a:ext>
              </a:extLst>
            </p:cNvPr>
            <p:cNvSpPr txBox="1"/>
            <p:nvPr/>
          </p:nvSpPr>
          <p:spPr>
            <a:xfrm>
              <a:off x="2517290" y="2568343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594114" y="2826931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3994062" y="2261320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815E77-8FAA-3E4A-B9DA-366268FD8B2C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</p:spTree>
    <p:extLst>
      <p:ext uri="{BB962C8B-B14F-4D97-AF65-F5344CB8AC3E}">
        <p14:creationId xmlns:p14="http://schemas.microsoft.com/office/powerpoint/2010/main" val="1243905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>
            <a:extLst>
              <a:ext uri="{FF2B5EF4-FFF2-40B4-BE49-F238E27FC236}">
                <a16:creationId xmlns:a16="http://schemas.microsoft.com/office/drawing/2014/main" id="{D3C08559-3AFB-E048-9FBD-7E93124DB481}"/>
              </a:ext>
            </a:extLst>
          </p:cNvPr>
          <p:cNvSpPr/>
          <p:nvPr/>
        </p:nvSpPr>
        <p:spPr>
          <a:xfrm>
            <a:off x="11075670" y="1450764"/>
            <a:ext cx="605790" cy="663786"/>
          </a:xfrm>
          <a:custGeom>
            <a:avLst/>
            <a:gdLst>
              <a:gd name="connsiteX0" fmla="*/ 445770 w 605790"/>
              <a:gd name="connsiteY0" fmla="*/ 846 h 663786"/>
              <a:gd name="connsiteX1" fmla="*/ 194310 w 605790"/>
              <a:gd name="connsiteY1" fmla="*/ 12276 h 663786"/>
              <a:gd name="connsiteX2" fmla="*/ 160020 w 605790"/>
              <a:gd name="connsiteY2" fmla="*/ 23706 h 663786"/>
              <a:gd name="connsiteX3" fmla="*/ 125730 w 605790"/>
              <a:gd name="connsiteY3" fmla="*/ 46566 h 663786"/>
              <a:gd name="connsiteX4" fmla="*/ 68580 w 605790"/>
              <a:gd name="connsiteY4" fmla="*/ 126576 h 663786"/>
              <a:gd name="connsiteX5" fmla="*/ 22860 w 605790"/>
              <a:gd name="connsiteY5" fmla="*/ 229446 h 663786"/>
              <a:gd name="connsiteX6" fmla="*/ 11430 w 605790"/>
              <a:gd name="connsiteY6" fmla="*/ 263736 h 663786"/>
              <a:gd name="connsiteX7" fmla="*/ 0 w 605790"/>
              <a:gd name="connsiteY7" fmla="*/ 298026 h 663786"/>
              <a:gd name="connsiteX8" fmla="*/ 22860 w 605790"/>
              <a:gd name="connsiteY8" fmla="*/ 458046 h 663786"/>
              <a:gd name="connsiteX9" fmla="*/ 45720 w 605790"/>
              <a:gd name="connsiteY9" fmla="*/ 492336 h 663786"/>
              <a:gd name="connsiteX10" fmla="*/ 68580 w 605790"/>
              <a:gd name="connsiteY10" fmla="*/ 560916 h 663786"/>
              <a:gd name="connsiteX11" fmla="*/ 171450 w 605790"/>
              <a:gd name="connsiteY11" fmla="*/ 640926 h 663786"/>
              <a:gd name="connsiteX12" fmla="*/ 240030 w 605790"/>
              <a:gd name="connsiteY12" fmla="*/ 663786 h 663786"/>
              <a:gd name="connsiteX13" fmla="*/ 411480 w 605790"/>
              <a:gd name="connsiteY13" fmla="*/ 629496 h 663786"/>
              <a:gd name="connsiteX14" fmla="*/ 445770 w 605790"/>
              <a:gd name="connsiteY14" fmla="*/ 606636 h 663786"/>
              <a:gd name="connsiteX15" fmla="*/ 514350 w 605790"/>
              <a:gd name="connsiteY15" fmla="*/ 572346 h 663786"/>
              <a:gd name="connsiteX16" fmla="*/ 548640 w 605790"/>
              <a:gd name="connsiteY16" fmla="*/ 538056 h 663786"/>
              <a:gd name="connsiteX17" fmla="*/ 594360 w 605790"/>
              <a:gd name="connsiteY17" fmla="*/ 469476 h 663786"/>
              <a:gd name="connsiteX18" fmla="*/ 605790 w 605790"/>
              <a:gd name="connsiteY18" fmla="*/ 400896 h 663786"/>
              <a:gd name="connsiteX19" fmla="*/ 582930 w 605790"/>
              <a:gd name="connsiteY19" fmla="*/ 240876 h 663786"/>
              <a:gd name="connsiteX20" fmla="*/ 560070 w 605790"/>
              <a:gd name="connsiteY20" fmla="*/ 172296 h 663786"/>
              <a:gd name="connsiteX21" fmla="*/ 548640 w 605790"/>
              <a:gd name="connsiteY21" fmla="*/ 138006 h 663786"/>
              <a:gd name="connsiteX22" fmla="*/ 525780 w 605790"/>
              <a:gd name="connsiteY22" fmla="*/ 103716 h 663786"/>
              <a:gd name="connsiteX23" fmla="*/ 491490 w 605790"/>
              <a:gd name="connsiteY23" fmla="*/ 35136 h 663786"/>
              <a:gd name="connsiteX24" fmla="*/ 422910 w 605790"/>
              <a:gd name="connsiteY24" fmla="*/ 846 h 663786"/>
              <a:gd name="connsiteX25" fmla="*/ 445770 w 605790"/>
              <a:gd name="connsiteY25" fmla="*/ 846 h 6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5790" h="663786">
                <a:moveTo>
                  <a:pt x="445770" y="846"/>
                </a:moveTo>
                <a:cubicBezTo>
                  <a:pt x="407670" y="2751"/>
                  <a:pt x="277949" y="5585"/>
                  <a:pt x="194310" y="12276"/>
                </a:cubicBezTo>
                <a:cubicBezTo>
                  <a:pt x="182300" y="13237"/>
                  <a:pt x="170796" y="18318"/>
                  <a:pt x="160020" y="23706"/>
                </a:cubicBezTo>
                <a:cubicBezTo>
                  <a:pt x="147733" y="29849"/>
                  <a:pt x="136283" y="37772"/>
                  <a:pt x="125730" y="46566"/>
                </a:cubicBezTo>
                <a:cubicBezTo>
                  <a:pt x="80032" y="84648"/>
                  <a:pt x="97994" y="75101"/>
                  <a:pt x="68580" y="126576"/>
                </a:cubicBezTo>
                <a:cubicBezTo>
                  <a:pt x="25108" y="202651"/>
                  <a:pt x="62773" y="109707"/>
                  <a:pt x="22860" y="229446"/>
                </a:cubicBezTo>
                <a:lnTo>
                  <a:pt x="11430" y="263736"/>
                </a:lnTo>
                <a:lnTo>
                  <a:pt x="0" y="298026"/>
                </a:lnTo>
                <a:cubicBezTo>
                  <a:pt x="2920" y="330148"/>
                  <a:pt x="871" y="414068"/>
                  <a:pt x="22860" y="458046"/>
                </a:cubicBezTo>
                <a:cubicBezTo>
                  <a:pt x="29003" y="470333"/>
                  <a:pt x="40141" y="479783"/>
                  <a:pt x="45720" y="492336"/>
                </a:cubicBezTo>
                <a:cubicBezTo>
                  <a:pt x="55507" y="514356"/>
                  <a:pt x="51541" y="543877"/>
                  <a:pt x="68580" y="560916"/>
                </a:cubicBezTo>
                <a:cubicBezTo>
                  <a:pt x="98166" y="590502"/>
                  <a:pt x="130435" y="627254"/>
                  <a:pt x="171450" y="640926"/>
                </a:cubicBezTo>
                <a:lnTo>
                  <a:pt x="240030" y="663786"/>
                </a:lnTo>
                <a:cubicBezTo>
                  <a:pt x="279816" y="659365"/>
                  <a:pt x="370956" y="656512"/>
                  <a:pt x="411480" y="629496"/>
                </a:cubicBezTo>
                <a:cubicBezTo>
                  <a:pt x="422910" y="621876"/>
                  <a:pt x="433483" y="612779"/>
                  <a:pt x="445770" y="606636"/>
                </a:cubicBezTo>
                <a:cubicBezTo>
                  <a:pt x="497320" y="580861"/>
                  <a:pt x="465215" y="613292"/>
                  <a:pt x="514350" y="572346"/>
                </a:cubicBezTo>
                <a:cubicBezTo>
                  <a:pt x="526768" y="561998"/>
                  <a:pt x="538716" y="550815"/>
                  <a:pt x="548640" y="538056"/>
                </a:cubicBezTo>
                <a:cubicBezTo>
                  <a:pt x="565508" y="516369"/>
                  <a:pt x="594360" y="469476"/>
                  <a:pt x="594360" y="469476"/>
                </a:cubicBezTo>
                <a:cubicBezTo>
                  <a:pt x="598170" y="446616"/>
                  <a:pt x="605790" y="424071"/>
                  <a:pt x="605790" y="400896"/>
                </a:cubicBezTo>
                <a:cubicBezTo>
                  <a:pt x="605790" y="347939"/>
                  <a:pt x="598316" y="292163"/>
                  <a:pt x="582930" y="240876"/>
                </a:cubicBezTo>
                <a:cubicBezTo>
                  <a:pt x="576006" y="217796"/>
                  <a:pt x="567690" y="195156"/>
                  <a:pt x="560070" y="172296"/>
                </a:cubicBezTo>
                <a:cubicBezTo>
                  <a:pt x="556260" y="160866"/>
                  <a:pt x="555323" y="148031"/>
                  <a:pt x="548640" y="138006"/>
                </a:cubicBezTo>
                <a:cubicBezTo>
                  <a:pt x="541020" y="126576"/>
                  <a:pt x="531923" y="116003"/>
                  <a:pt x="525780" y="103716"/>
                </a:cubicBezTo>
                <a:cubicBezTo>
                  <a:pt x="507187" y="66531"/>
                  <a:pt x="524247" y="67893"/>
                  <a:pt x="491490" y="35136"/>
                </a:cubicBezTo>
                <a:cubicBezTo>
                  <a:pt x="479932" y="23578"/>
                  <a:pt x="441503" y="846"/>
                  <a:pt x="422910" y="846"/>
                </a:cubicBezTo>
                <a:cubicBezTo>
                  <a:pt x="419100" y="846"/>
                  <a:pt x="483870" y="-1059"/>
                  <a:pt x="445770" y="8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74C0F581-EA17-2D4D-BF27-F85A0B20E92D}"/>
              </a:ext>
            </a:extLst>
          </p:cNvPr>
          <p:cNvSpPr/>
          <p:nvPr/>
        </p:nvSpPr>
        <p:spPr>
          <a:xfrm>
            <a:off x="9497816" y="1074420"/>
            <a:ext cx="2115064" cy="2194560"/>
          </a:xfrm>
          <a:custGeom>
            <a:avLst/>
            <a:gdLst>
              <a:gd name="connsiteX0" fmla="*/ 743464 w 2115064"/>
              <a:gd name="connsiteY0" fmla="*/ 262890 h 2194560"/>
              <a:gd name="connsiteX1" fmla="*/ 663454 w 2115064"/>
              <a:gd name="connsiteY1" fmla="*/ 205740 h 2194560"/>
              <a:gd name="connsiteX2" fmla="*/ 606304 w 2115064"/>
              <a:gd name="connsiteY2" fmla="*/ 148590 h 2194560"/>
              <a:gd name="connsiteX3" fmla="*/ 514864 w 2115064"/>
              <a:gd name="connsiteY3" fmla="*/ 68580 h 2194560"/>
              <a:gd name="connsiteX4" fmla="*/ 480574 w 2115064"/>
              <a:gd name="connsiteY4" fmla="*/ 45720 h 2194560"/>
              <a:gd name="connsiteX5" fmla="*/ 446284 w 2115064"/>
              <a:gd name="connsiteY5" fmla="*/ 22860 h 2194560"/>
              <a:gd name="connsiteX6" fmla="*/ 366274 w 2115064"/>
              <a:gd name="connsiteY6" fmla="*/ 0 h 2194560"/>
              <a:gd name="connsiteX7" fmla="*/ 217684 w 2115064"/>
              <a:gd name="connsiteY7" fmla="*/ 22860 h 2194560"/>
              <a:gd name="connsiteX8" fmla="*/ 149104 w 2115064"/>
              <a:gd name="connsiteY8" fmla="*/ 68580 h 2194560"/>
              <a:gd name="connsiteX9" fmla="*/ 80524 w 2115064"/>
              <a:gd name="connsiteY9" fmla="*/ 125730 h 2194560"/>
              <a:gd name="connsiteX10" fmla="*/ 34804 w 2115064"/>
              <a:gd name="connsiteY10" fmla="*/ 194310 h 2194560"/>
              <a:gd name="connsiteX11" fmla="*/ 514 w 2115064"/>
              <a:gd name="connsiteY11" fmla="*/ 262890 h 2194560"/>
              <a:gd name="connsiteX12" fmla="*/ 34804 w 2115064"/>
              <a:gd name="connsiteY12" fmla="*/ 457200 h 2194560"/>
              <a:gd name="connsiteX13" fmla="*/ 69094 w 2115064"/>
              <a:gd name="connsiteY13" fmla="*/ 480060 h 2194560"/>
              <a:gd name="connsiteX14" fmla="*/ 149104 w 2115064"/>
              <a:gd name="connsiteY14" fmla="*/ 560070 h 2194560"/>
              <a:gd name="connsiteX15" fmla="*/ 183394 w 2115064"/>
              <a:gd name="connsiteY15" fmla="*/ 582930 h 2194560"/>
              <a:gd name="connsiteX16" fmla="*/ 251974 w 2115064"/>
              <a:gd name="connsiteY16" fmla="*/ 605790 h 2194560"/>
              <a:gd name="connsiteX17" fmla="*/ 320554 w 2115064"/>
              <a:gd name="connsiteY17" fmla="*/ 651510 h 2194560"/>
              <a:gd name="connsiteX18" fmla="*/ 354844 w 2115064"/>
              <a:gd name="connsiteY18" fmla="*/ 674370 h 2194560"/>
              <a:gd name="connsiteX19" fmla="*/ 389134 w 2115064"/>
              <a:gd name="connsiteY19" fmla="*/ 685800 h 2194560"/>
              <a:gd name="connsiteX20" fmla="*/ 457714 w 2115064"/>
              <a:gd name="connsiteY20" fmla="*/ 742950 h 2194560"/>
              <a:gd name="connsiteX21" fmla="*/ 514864 w 2115064"/>
              <a:gd name="connsiteY21" fmla="*/ 811530 h 2194560"/>
              <a:gd name="connsiteX22" fmla="*/ 549154 w 2115064"/>
              <a:gd name="connsiteY22" fmla="*/ 834390 h 2194560"/>
              <a:gd name="connsiteX23" fmla="*/ 606304 w 2115064"/>
              <a:gd name="connsiteY23" fmla="*/ 891540 h 2194560"/>
              <a:gd name="connsiteX24" fmla="*/ 663454 w 2115064"/>
              <a:gd name="connsiteY24" fmla="*/ 948690 h 2194560"/>
              <a:gd name="connsiteX25" fmla="*/ 720604 w 2115064"/>
              <a:gd name="connsiteY25" fmla="*/ 1005840 h 2194560"/>
              <a:gd name="connsiteX26" fmla="*/ 789184 w 2115064"/>
              <a:gd name="connsiteY26" fmla="*/ 1074420 h 2194560"/>
              <a:gd name="connsiteX27" fmla="*/ 812044 w 2115064"/>
              <a:gd name="connsiteY27" fmla="*/ 1108710 h 2194560"/>
              <a:gd name="connsiteX28" fmla="*/ 846334 w 2115064"/>
              <a:gd name="connsiteY28" fmla="*/ 1131570 h 2194560"/>
              <a:gd name="connsiteX29" fmla="*/ 869194 w 2115064"/>
              <a:gd name="connsiteY29" fmla="*/ 1165860 h 2194560"/>
              <a:gd name="connsiteX30" fmla="*/ 937774 w 2115064"/>
              <a:gd name="connsiteY30" fmla="*/ 1223010 h 2194560"/>
              <a:gd name="connsiteX31" fmla="*/ 994924 w 2115064"/>
              <a:gd name="connsiteY31" fmla="*/ 1268730 h 2194560"/>
              <a:gd name="connsiteX32" fmla="*/ 1017784 w 2115064"/>
              <a:gd name="connsiteY32" fmla="*/ 1303020 h 2194560"/>
              <a:gd name="connsiteX33" fmla="*/ 1052074 w 2115064"/>
              <a:gd name="connsiteY33" fmla="*/ 1325880 h 2194560"/>
              <a:gd name="connsiteX34" fmla="*/ 1120654 w 2115064"/>
              <a:gd name="connsiteY34" fmla="*/ 1428750 h 2194560"/>
              <a:gd name="connsiteX35" fmla="*/ 1143514 w 2115064"/>
              <a:gd name="connsiteY35" fmla="*/ 1463040 h 2194560"/>
              <a:gd name="connsiteX36" fmla="*/ 1177804 w 2115064"/>
              <a:gd name="connsiteY36" fmla="*/ 1485900 h 2194560"/>
              <a:gd name="connsiteX37" fmla="*/ 1223524 w 2115064"/>
              <a:gd name="connsiteY37" fmla="*/ 1554480 h 2194560"/>
              <a:gd name="connsiteX38" fmla="*/ 1269244 w 2115064"/>
              <a:gd name="connsiteY38" fmla="*/ 1623060 h 2194560"/>
              <a:gd name="connsiteX39" fmla="*/ 1292104 w 2115064"/>
              <a:gd name="connsiteY39" fmla="*/ 1657350 h 2194560"/>
              <a:gd name="connsiteX40" fmla="*/ 1326394 w 2115064"/>
              <a:gd name="connsiteY40" fmla="*/ 1725930 h 2194560"/>
              <a:gd name="connsiteX41" fmla="*/ 1337824 w 2115064"/>
              <a:gd name="connsiteY41" fmla="*/ 1760220 h 2194560"/>
              <a:gd name="connsiteX42" fmla="*/ 1360684 w 2115064"/>
              <a:gd name="connsiteY42" fmla="*/ 1794510 h 2194560"/>
              <a:gd name="connsiteX43" fmla="*/ 1372114 w 2115064"/>
              <a:gd name="connsiteY43" fmla="*/ 1828800 h 2194560"/>
              <a:gd name="connsiteX44" fmla="*/ 1394974 w 2115064"/>
              <a:gd name="connsiteY44" fmla="*/ 1863090 h 2194560"/>
              <a:gd name="connsiteX45" fmla="*/ 1406404 w 2115064"/>
              <a:gd name="connsiteY45" fmla="*/ 1897380 h 2194560"/>
              <a:gd name="connsiteX46" fmla="*/ 1452124 w 2115064"/>
              <a:gd name="connsiteY46" fmla="*/ 1965960 h 2194560"/>
              <a:gd name="connsiteX47" fmla="*/ 1463554 w 2115064"/>
              <a:gd name="connsiteY47" fmla="*/ 2000250 h 2194560"/>
              <a:gd name="connsiteX48" fmla="*/ 1497844 w 2115064"/>
              <a:gd name="connsiteY48" fmla="*/ 2023110 h 2194560"/>
              <a:gd name="connsiteX49" fmla="*/ 1589284 w 2115064"/>
              <a:gd name="connsiteY49" fmla="*/ 2103120 h 2194560"/>
              <a:gd name="connsiteX50" fmla="*/ 1623574 w 2115064"/>
              <a:gd name="connsiteY50" fmla="*/ 2137410 h 2194560"/>
              <a:gd name="connsiteX51" fmla="*/ 1657864 w 2115064"/>
              <a:gd name="connsiteY51" fmla="*/ 2148840 h 2194560"/>
              <a:gd name="connsiteX52" fmla="*/ 1692154 w 2115064"/>
              <a:gd name="connsiteY52" fmla="*/ 2171700 h 2194560"/>
              <a:gd name="connsiteX53" fmla="*/ 1760734 w 2115064"/>
              <a:gd name="connsiteY53" fmla="*/ 2194560 h 2194560"/>
              <a:gd name="connsiteX54" fmla="*/ 1966474 w 2115064"/>
              <a:gd name="connsiteY54" fmla="*/ 2183130 h 2194560"/>
              <a:gd name="connsiteX55" fmla="*/ 2035054 w 2115064"/>
              <a:gd name="connsiteY55" fmla="*/ 2160270 h 2194560"/>
              <a:gd name="connsiteX56" fmla="*/ 2092204 w 2115064"/>
              <a:gd name="connsiteY56" fmla="*/ 2091690 h 2194560"/>
              <a:gd name="connsiteX57" fmla="*/ 2115064 w 2115064"/>
              <a:gd name="connsiteY57" fmla="*/ 2023110 h 2194560"/>
              <a:gd name="connsiteX58" fmla="*/ 2092204 w 2115064"/>
              <a:gd name="connsiteY58" fmla="*/ 1897380 h 2194560"/>
              <a:gd name="connsiteX59" fmla="*/ 2069344 w 2115064"/>
              <a:gd name="connsiteY59" fmla="*/ 1863090 h 2194560"/>
              <a:gd name="connsiteX60" fmla="*/ 2057914 w 2115064"/>
              <a:gd name="connsiteY60" fmla="*/ 1828800 h 2194560"/>
              <a:gd name="connsiteX61" fmla="*/ 2035054 w 2115064"/>
              <a:gd name="connsiteY61" fmla="*/ 1794510 h 2194560"/>
              <a:gd name="connsiteX62" fmla="*/ 2012194 w 2115064"/>
              <a:gd name="connsiteY62" fmla="*/ 1725930 h 2194560"/>
              <a:gd name="connsiteX63" fmla="*/ 1966474 w 2115064"/>
              <a:gd name="connsiteY63" fmla="*/ 1657350 h 2194560"/>
              <a:gd name="connsiteX64" fmla="*/ 1932184 w 2115064"/>
              <a:gd name="connsiteY64" fmla="*/ 1623060 h 2194560"/>
              <a:gd name="connsiteX65" fmla="*/ 1852174 w 2115064"/>
              <a:gd name="connsiteY65" fmla="*/ 1543050 h 2194560"/>
              <a:gd name="connsiteX66" fmla="*/ 1817884 w 2115064"/>
              <a:gd name="connsiteY66" fmla="*/ 1508760 h 2194560"/>
              <a:gd name="connsiteX67" fmla="*/ 1783594 w 2115064"/>
              <a:gd name="connsiteY67" fmla="*/ 1485900 h 2194560"/>
              <a:gd name="connsiteX68" fmla="*/ 1680724 w 2115064"/>
              <a:gd name="connsiteY68" fmla="*/ 1394460 h 2194560"/>
              <a:gd name="connsiteX69" fmla="*/ 1623574 w 2115064"/>
              <a:gd name="connsiteY69" fmla="*/ 1337310 h 2194560"/>
              <a:gd name="connsiteX70" fmla="*/ 1554994 w 2115064"/>
              <a:gd name="connsiteY70" fmla="*/ 1268730 h 2194560"/>
              <a:gd name="connsiteX71" fmla="*/ 1520704 w 2115064"/>
              <a:gd name="connsiteY71" fmla="*/ 1234440 h 2194560"/>
              <a:gd name="connsiteX72" fmla="*/ 1463554 w 2115064"/>
              <a:gd name="connsiteY72" fmla="*/ 1165860 h 2194560"/>
              <a:gd name="connsiteX73" fmla="*/ 1406404 w 2115064"/>
              <a:gd name="connsiteY73" fmla="*/ 1062990 h 2194560"/>
              <a:gd name="connsiteX74" fmla="*/ 1360684 w 2115064"/>
              <a:gd name="connsiteY74" fmla="*/ 994410 h 2194560"/>
              <a:gd name="connsiteX75" fmla="*/ 1337824 w 2115064"/>
              <a:gd name="connsiteY75" fmla="*/ 960120 h 2194560"/>
              <a:gd name="connsiteX76" fmla="*/ 1303534 w 2115064"/>
              <a:gd name="connsiteY76" fmla="*/ 937260 h 2194560"/>
              <a:gd name="connsiteX77" fmla="*/ 1257814 w 2115064"/>
              <a:gd name="connsiteY77" fmla="*/ 868680 h 2194560"/>
              <a:gd name="connsiteX78" fmla="*/ 1246384 w 2115064"/>
              <a:gd name="connsiteY78" fmla="*/ 834390 h 2194560"/>
              <a:gd name="connsiteX79" fmla="*/ 1189234 w 2115064"/>
              <a:gd name="connsiteY79" fmla="*/ 765810 h 2194560"/>
              <a:gd name="connsiteX80" fmla="*/ 1177804 w 2115064"/>
              <a:gd name="connsiteY80" fmla="*/ 731520 h 2194560"/>
              <a:gd name="connsiteX81" fmla="*/ 1109224 w 2115064"/>
              <a:gd name="connsiteY81" fmla="*/ 662940 h 2194560"/>
              <a:gd name="connsiteX82" fmla="*/ 1074934 w 2115064"/>
              <a:gd name="connsiteY82" fmla="*/ 594360 h 2194560"/>
              <a:gd name="connsiteX83" fmla="*/ 1040644 w 2115064"/>
              <a:gd name="connsiteY83" fmla="*/ 560070 h 2194560"/>
              <a:gd name="connsiteX84" fmla="*/ 1017784 w 2115064"/>
              <a:gd name="connsiteY84" fmla="*/ 525780 h 2194560"/>
              <a:gd name="connsiteX85" fmla="*/ 983494 w 2115064"/>
              <a:gd name="connsiteY85" fmla="*/ 491490 h 2194560"/>
              <a:gd name="connsiteX86" fmla="*/ 960634 w 2115064"/>
              <a:gd name="connsiteY86" fmla="*/ 457200 h 2194560"/>
              <a:gd name="connsiteX87" fmla="*/ 926344 w 2115064"/>
              <a:gd name="connsiteY87" fmla="*/ 434340 h 2194560"/>
              <a:gd name="connsiteX88" fmla="*/ 869194 w 2115064"/>
              <a:gd name="connsiteY88" fmla="*/ 377190 h 2194560"/>
              <a:gd name="connsiteX89" fmla="*/ 846334 w 2115064"/>
              <a:gd name="connsiteY89" fmla="*/ 342900 h 2194560"/>
              <a:gd name="connsiteX90" fmla="*/ 812044 w 2115064"/>
              <a:gd name="connsiteY90" fmla="*/ 320040 h 2194560"/>
              <a:gd name="connsiteX91" fmla="*/ 743464 w 2115064"/>
              <a:gd name="connsiteY91" fmla="*/ 26289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15064" h="2194560">
                <a:moveTo>
                  <a:pt x="743464" y="262890"/>
                </a:moveTo>
                <a:cubicBezTo>
                  <a:pt x="718699" y="243840"/>
                  <a:pt x="687950" y="227514"/>
                  <a:pt x="663454" y="205740"/>
                </a:cubicBezTo>
                <a:cubicBezTo>
                  <a:pt x="549154" y="104140"/>
                  <a:pt x="735844" y="234950"/>
                  <a:pt x="606304" y="148590"/>
                </a:cubicBezTo>
                <a:cubicBezTo>
                  <a:pt x="568204" y="91440"/>
                  <a:pt x="594874" y="121920"/>
                  <a:pt x="514864" y="68580"/>
                </a:cubicBezTo>
                <a:lnTo>
                  <a:pt x="480574" y="45720"/>
                </a:lnTo>
                <a:cubicBezTo>
                  <a:pt x="469144" y="38100"/>
                  <a:pt x="459316" y="27204"/>
                  <a:pt x="446284" y="22860"/>
                </a:cubicBezTo>
                <a:cubicBezTo>
                  <a:pt x="397091" y="6462"/>
                  <a:pt x="423683" y="14352"/>
                  <a:pt x="366274" y="0"/>
                </a:cubicBezTo>
                <a:cubicBezTo>
                  <a:pt x="349458" y="1682"/>
                  <a:pt x="253853" y="2766"/>
                  <a:pt x="217684" y="22860"/>
                </a:cubicBezTo>
                <a:cubicBezTo>
                  <a:pt x="193667" y="36203"/>
                  <a:pt x="168531" y="49153"/>
                  <a:pt x="149104" y="68580"/>
                </a:cubicBezTo>
                <a:cubicBezTo>
                  <a:pt x="105100" y="112584"/>
                  <a:pt x="128264" y="93904"/>
                  <a:pt x="80524" y="125730"/>
                </a:cubicBezTo>
                <a:cubicBezTo>
                  <a:pt x="65284" y="148590"/>
                  <a:pt x="43492" y="168246"/>
                  <a:pt x="34804" y="194310"/>
                </a:cubicBezTo>
                <a:cubicBezTo>
                  <a:pt x="19030" y="241632"/>
                  <a:pt x="30057" y="218575"/>
                  <a:pt x="514" y="262890"/>
                </a:cubicBezTo>
                <a:cubicBezTo>
                  <a:pt x="5059" y="326518"/>
                  <a:pt x="-15699" y="406697"/>
                  <a:pt x="34804" y="457200"/>
                </a:cubicBezTo>
                <a:cubicBezTo>
                  <a:pt x="44518" y="466914"/>
                  <a:pt x="57664" y="472440"/>
                  <a:pt x="69094" y="480060"/>
                </a:cubicBezTo>
                <a:cubicBezTo>
                  <a:pt x="89212" y="540414"/>
                  <a:pt x="70499" y="507667"/>
                  <a:pt x="149104" y="560070"/>
                </a:cubicBezTo>
                <a:cubicBezTo>
                  <a:pt x="160534" y="567690"/>
                  <a:pt x="170362" y="578586"/>
                  <a:pt x="183394" y="582930"/>
                </a:cubicBezTo>
                <a:cubicBezTo>
                  <a:pt x="206254" y="590550"/>
                  <a:pt x="231924" y="592424"/>
                  <a:pt x="251974" y="605790"/>
                </a:cubicBezTo>
                <a:lnTo>
                  <a:pt x="320554" y="651510"/>
                </a:lnTo>
                <a:cubicBezTo>
                  <a:pt x="331984" y="659130"/>
                  <a:pt x="341812" y="670026"/>
                  <a:pt x="354844" y="674370"/>
                </a:cubicBezTo>
                <a:lnTo>
                  <a:pt x="389134" y="685800"/>
                </a:lnTo>
                <a:cubicBezTo>
                  <a:pt x="489313" y="785979"/>
                  <a:pt x="362235" y="663384"/>
                  <a:pt x="457714" y="742950"/>
                </a:cubicBezTo>
                <a:cubicBezTo>
                  <a:pt x="570064" y="836575"/>
                  <a:pt x="424954" y="721620"/>
                  <a:pt x="514864" y="811530"/>
                </a:cubicBezTo>
                <a:cubicBezTo>
                  <a:pt x="524578" y="821244"/>
                  <a:pt x="537724" y="826770"/>
                  <a:pt x="549154" y="834390"/>
                </a:cubicBezTo>
                <a:cubicBezTo>
                  <a:pt x="610114" y="925830"/>
                  <a:pt x="530104" y="815340"/>
                  <a:pt x="606304" y="891540"/>
                </a:cubicBezTo>
                <a:cubicBezTo>
                  <a:pt x="682504" y="967740"/>
                  <a:pt x="572014" y="887730"/>
                  <a:pt x="663454" y="948690"/>
                </a:cubicBezTo>
                <a:cubicBezTo>
                  <a:pt x="710559" y="1019348"/>
                  <a:pt x="658259" y="950422"/>
                  <a:pt x="720604" y="1005840"/>
                </a:cubicBezTo>
                <a:cubicBezTo>
                  <a:pt x="744767" y="1027318"/>
                  <a:pt x="771251" y="1047521"/>
                  <a:pt x="789184" y="1074420"/>
                </a:cubicBezTo>
                <a:cubicBezTo>
                  <a:pt x="796804" y="1085850"/>
                  <a:pt x="802330" y="1098996"/>
                  <a:pt x="812044" y="1108710"/>
                </a:cubicBezTo>
                <a:cubicBezTo>
                  <a:pt x="821758" y="1118424"/>
                  <a:pt x="834904" y="1123950"/>
                  <a:pt x="846334" y="1131570"/>
                </a:cubicBezTo>
                <a:cubicBezTo>
                  <a:pt x="853954" y="1143000"/>
                  <a:pt x="860400" y="1155307"/>
                  <a:pt x="869194" y="1165860"/>
                </a:cubicBezTo>
                <a:cubicBezTo>
                  <a:pt x="896696" y="1198863"/>
                  <a:pt x="904058" y="1200533"/>
                  <a:pt x="937774" y="1223010"/>
                </a:cubicBezTo>
                <a:cubicBezTo>
                  <a:pt x="1003288" y="1321280"/>
                  <a:pt x="916054" y="1205634"/>
                  <a:pt x="994924" y="1268730"/>
                </a:cubicBezTo>
                <a:cubicBezTo>
                  <a:pt x="1005651" y="1277312"/>
                  <a:pt x="1008070" y="1293306"/>
                  <a:pt x="1017784" y="1303020"/>
                </a:cubicBezTo>
                <a:cubicBezTo>
                  <a:pt x="1027498" y="1312734"/>
                  <a:pt x="1040644" y="1318260"/>
                  <a:pt x="1052074" y="1325880"/>
                </a:cubicBezTo>
                <a:lnTo>
                  <a:pt x="1120654" y="1428750"/>
                </a:lnTo>
                <a:cubicBezTo>
                  <a:pt x="1128274" y="1440180"/>
                  <a:pt x="1132084" y="1455420"/>
                  <a:pt x="1143514" y="1463040"/>
                </a:cubicBezTo>
                <a:lnTo>
                  <a:pt x="1177804" y="1485900"/>
                </a:lnTo>
                <a:cubicBezTo>
                  <a:pt x="1199664" y="1551479"/>
                  <a:pt x="1173580" y="1490266"/>
                  <a:pt x="1223524" y="1554480"/>
                </a:cubicBezTo>
                <a:cubicBezTo>
                  <a:pt x="1240392" y="1576167"/>
                  <a:pt x="1254004" y="1600200"/>
                  <a:pt x="1269244" y="1623060"/>
                </a:cubicBezTo>
                <a:cubicBezTo>
                  <a:pt x="1276864" y="1634490"/>
                  <a:pt x="1287760" y="1644318"/>
                  <a:pt x="1292104" y="1657350"/>
                </a:cubicBezTo>
                <a:cubicBezTo>
                  <a:pt x="1320834" y="1743539"/>
                  <a:pt x="1282079" y="1637300"/>
                  <a:pt x="1326394" y="1725930"/>
                </a:cubicBezTo>
                <a:cubicBezTo>
                  <a:pt x="1331782" y="1736706"/>
                  <a:pt x="1332436" y="1749444"/>
                  <a:pt x="1337824" y="1760220"/>
                </a:cubicBezTo>
                <a:cubicBezTo>
                  <a:pt x="1343967" y="1772507"/>
                  <a:pt x="1354541" y="1782223"/>
                  <a:pt x="1360684" y="1794510"/>
                </a:cubicBezTo>
                <a:cubicBezTo>
                  <a:pt x="1366072" y="1805286"/>
                  <a:pt x="1366726" y="1818024"/>
                  <a:pt x="1372114" y="1828800"/>
                </a:cubicBezTo>
                <a:cubicBezTo>
                  <a:pt x="1378257" y="1841087"/>
                  <a:pt x="1388831" y="1850803"/>
                  <a:pt x="1394974" y="1863090"/>
                </a:cubicBezTo>
                <a:cubicBezTo>
                  <a:pt x="1400362" y="1873866"/>
                  <a:pt x="1400553" y="1886848"/>
                  <a:pt x="1406404" y="1897380"/>
                </a:cubicBezTo>
                <a:cubicBezTo>
                  <a:pt x="1419747" y="1921397"/>
                  <a:pt x="1443436" y="1939896"/>
                  <a:pt x="1452124" y="1965960"/>
                </a:cubicBezTo>
                <a:cubicBezTo>
                  <a:pt x="1455934" y="1977390"/>
                  <a:pt x="1456028" y="1990842"/>
                  <a:pt x="1463554" y="2000250"/>
                </a:cubicBezTo>
                <a:cubicBezTo>
                  <a:pt x="1472136" y="2010977"/>
                  <a:pt x="1486414" y="2015490"/>
                  <a:pt x="1497844" y="2023110"/>
                </a:cubicBezTo>
                <a:cubicBezTo>
                  <a:pt x="1562614" y="2120265"/>
                  <a:pt x="1455934" y="1969770"/>
                  <a:pt x="1589284" y="2103120"/>
                </a:cubicBezTo>
                <a:cubicBezTo>
                  <a:pt x="1600714" y="2114550"/>
                  <a:pt x="1610124" y="2128444"/>
                  <a:pt x="1623574" y="2137410"/>
                </a:cubicBezTo>
                <a:cubicBezTo>
                  <a:pt x="1633599" y="2144093"/>
                  <a:pt x="1647088" y="2143452"/>
                  <a:pt x="1657864" y="2148840"/>
                </a:cubicBezTo>
                <a:cubicBezTo>
                  <a:pt x="1670151" y="2154983"/>
                  <a:pt x="1679601" y="2166121"/>
                  <a:pt x="1692154" y="2171700"/>
                </a:cubicBezTo>
                <a:cubicBezTo>
                  <a:pt x="1714174" y="2181487"/>
                  <a:pt x="1760734" y="2194560"/>
                  <a:pt x="1760734" y="2194560"/>
                </a:cubicBezTo>
                <a:cubicBezTo>
                  <a:pt x="1829314" y="2190750"/>
                  <a:pt x="1898319" y="2191649"/>
                  <a:pt x="1966474" y="2183130"/>
                </a:cubicBezTo>
                <a:cubicBezTo>
                  <a:pt x="1990384" y="2180141"/>
                  <a:pt x="2035054" y="2160270"/>
                  <a:pt x="2035054" y="2160270"/>
                </a:cubicBezTo>
                <a:cubicBezTo>
                  <a:pt x="2056588" y="2138736"/>
                  <a:pt x="2079473" y="2120334"/>
                  <a:pt x="2092204" y="2091690"/>
                </a:cubicBezTo>
                <a:cubicBezTo>
                  <a:pt x="2101991" y="2069670"/>
                  <a:pt x="2115064" y="2023110"/>
                  <a:pt x="2115064" y="2023110"/>
                </a:cubicBezTo>
                <a:cubicBezTo>
                  <a:pt x="2111124" y="1991589"/>
                  <a:pt x="2109824" y="1932619"/>
                  <a:pt x="2092204" y="1897380"/>
                </a:cubicBezTo>
                <a:cubicBezTo>
                  <a:pt x="2086061" y="1885093"/>
                  <a:pt x="2075487" y="1875377"/>
                  <a:pt x="2069344" y="1863090"/>
                </a:cubicBezTo>
                <a:cubicBezTo>
                  <a:pt x="2063956" y="1852314"/>
                  <a:pt x="2063302" y="1839576"/>
                  <a:pt x="2057914" y="1828800"/>
                </a:cubicBezTo>
                <a:cubicBezTo>
                  <a:pt x="2051771" y="1816513"/>
                  <a:pt x="2040633" y="1807063"/>
                  <a:pt x="2035054" y="1794510"/>
                </a:cubicBezTo>
                <a:cubicBezTo>
                  <a:pt x="2025267" y="1772490"/>
                  <a:pt x="2025560" y="1745980"/>
                  <a:pt x="2012194" y="1725930"/>
                </a:cubicBezTo>
                <a:cubicBezTo>
                  <a:pt x="1996954" y="1703070"/>
                  <a:pt x="1985901" y="1676777"/>
                  <a:pt x="1966474" y="1657350"/>
                </a:cubicBezTo>
                <a:cubicBezTo>
                  <a:pt x="1955044" y="1645920"/>
                  <a:pt x="1942108" y="1635819"/>
                  <a:pt x="1932184" y="1623060"/>
                </a:cubicBezTo>
                <a:cubicBezTo>
                  <a:pt x="1867990" y="1540525"/>
                  <a:pt x="1917699" y="1564892"/>
                  <a:pt x="1852174" y="1543050"/>
                </a:cubicBezTo>
                <a:cubicBezTo>
                  <a:pt x="1840744" y="1531620"/>
                  <a:pt x="1830302" y="1519108"/>
                  <a:pt x="1817884" y="1508760"/>
                </a:cubicBezTo>
                <a:cubicBezTo>
                  <a:pt x="1807331" y="1499966"/>
                  <a:pt x="1793861" y="1495026"/>
                  <a:pt x="1783594" y="1485900"/>
                </a:cubicBezTo>
                <a:cubicBezTo>
                  <a:pt x="1666154" y="1381508"/>
                  <a:pt x="1758547" y="1446342"/>
                  <a:pt x="1680724" y="1394460"/>
                </a:cubicBezTo>
                <a:cubicBezTo>
                  <a:pt x="1633619" y="1323802"/>
                  <a:pt x="1685919" y="1392728"/>
                  <a:pt x="1623574" y="1337310"/>
                </a:cubicBezTo>
                <a:cubicBezTo>
                  <a:pt x="1599411" y="1315832"/>
                  <a:pt x="1577854" y="1291590"/>
                  <a:pt x="1554994" y="1268730"/>
                </a:cubicBezTo>
                <a:cubicBezTo>
                  <a:pt x="1543564" y="1257300"/>
                  <a:pt x="1529670" y="1247890"/>
                  <a:pt x="1520704" y="1234440"/>
                </a:cubicBezTo>
                <a:cubicBezTo>
                  <a:pt x="1488878" y="1186700"/>
                  <a:pt x="1507558" y="1209864"/>
                  <a:pt x="1463554" y="1165860"/>
                </a:cubicBezTo>
                <a:cubicBezTo>
                  <a:pt x="1443436" y="1105506"/>
                  <a:pt x="1458807" y="1141595"/>
                  <a:pt x="1406404" y="1062990"/>
                </a:cubicBezTo>
                <a:lnTo>
                  <a:pt x="1360684" y="994410"/>
                </a:lnTo>
                <a:cubicBezTo>
                  <a:pt x="1353064" y="982980"/>
                  <a:pt x="1349254" y="967740"/>
                  <a:pt x="1337824" y="960120"/>
                </a:cubicBezTo>
                <a:lnTo>
                  <a:pt x="1303534" y="937260"/>
                </a:lnTo>
                <a:cubicBezTo>
                  <a:pt x="1288294" y="914400"/>
                  <a:pt x="1266502" y="894744"/>
                  <a:pt x="1257814" y="868680"/>
                </a:cubicBezTo>
                <a:cubicBezTo>
                  <a:pt x="1254004" y="857250"/>
                  <a:pt x="1253067" y="844415"/>
                  <a:pt x="1246384" y="834390"/>
                </a:cubicBezTo>
                <a:cubicBezTo>
                  <a:pt x="1195827" y="758554"/>
                  <a:pt x="1226630" y="840602"/>
                  <a:pt x="1189234" y="765810"/>
                </a:cubicBezTo>
                <a:cubicBezTo>
                  <a:pt x="1183846" y="755034"/>
                  <a:pt x="1185201" y="741030"/>
                  <a:pt x="1177804" y="731520"/>
                </a:cubicBezTo>
                <a:cubicBezTo>
                  <a:pt x="1157956" y="706001"/>
                  <a:pt x="1109224" y="662940"/>
                  <a:pt x="1109224" y="662940"/>
                </a:cubicBezTo>
                <a:cubicBezTo>
                  <a:pt x="1097768" y="628573"/>
                  <a:pt x="1099553" y="623903"/>
                  <a:pt x="1074934" y="594360"/>
                </a:cubicBezTo>
                <a:cubicBezTo>
                  <a:pt x="1064586" y="581942"/>
                  <a:pt x="1050992" y="572488"/>
                  <a:pt x="1040644" y="560070"/>
                </a:cubicBezTo>
                <a:cubicBezTo>
                  <a:pt x="1031850" y="549517"/>
                  <a:pt x="1026578" y="536333"/>
                  <a:pt x="1017784" y="525780"/>
                </a:cubicBezTo>
                <a:cubicBezTo>
                  <a:pt x="1007436" y="513362"/>
                  <a:pt x="993842" y="503908"/>
                  <a:pt x="983494" y="491490"/>
                </a:cubicBezTo>
                <a:cubicBezTo>
                  <a:pt x="974700" y="480937"/>
                  <a:pt x="970348" y="466914"/>
                  <a:pt x="960634" y="457200"/>
                </a:cubicBezTo>
                <a:cubicBezTo>
                  <a:pt x="950920" y="447486"/>
                  <a:pt x="937774" y="441960"/>
                  <a:pt x="926344" y="434340"/>
                </a:cubicBezTo>
                <a:cubicBezTo>
                  <a:pt x="865384" y="342900"/>
                  <a:pt x="945394" y="453390"/>
                  <a:pt x="869194" y="377190"/>
                </a:cubicBezTo>
                <a:cubicBezTo>
                  <a:pt x="859480" y="367476"/>
                  <a:pt x="856048" y="352614"/>
                  <a:pt x="846334" y="342900"/>
                </a:cubicBezTo>
                <a:cubicBezTo>
                  <a:pt x="836620" y="333186"/>
                  <a:pt x="822597" y="328834"/>
                  <a:pt x="812044" y="320040"/>
                </a:cubicBezTo>
                <a:cubicBezTo>
                  <a:pt x="751573" y="269647"/>
                  <a:pt x="768229" y="281940"/>
                  <a:pt x="743464" y="26289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991AD346-FDF2-0044-97C0-96386831F217}"/>
              </a:ext>
            </a:extLst>
          </p:cNvPr>
          <p:cNvSpPr/>
          <p:nvPr/>
        </p:nvSpPr>
        <p:spPr>
          <a:xfrm>
            <a:off x="8183880" y="1850966"/>
            <a:ext cx="1657350" cy="1406584"/>
          </a:xfrm>
          <a:custGeom>
            <a:avLst/>
            <a:gdLst>
              <a:gd name="connsiteX0" fmla="*/ 1360170 w 1657350"/>
              <a:gd name="connsiteY0" fmla="*/ 694 h 1406584"/>
              <a:gd name="connsiteX1" fmla="*/ 1280160 w 1657350"/>
              <a:gd name="connsiteY1" fmla="*/ 12124 h 1406584"/>
              <a:gd name="connsiteX2" fmla="*/ 1085850 w 1657350"/>
              <a:gd name="connsiteY2" fmla="*/ 23554 h 1406584"/>
              <a:gd name="connsiteX3" fmla="*/ 902970 w 1657350"/>
              <a:gd name="connsiteY3" fmla="*/ 46414 h 1406584"/>
              <a:gd name="connsiteX4" fmla="*/ 845820 w 1657350"/>
              <a:gd name="connsiteY4" fmla="*/ 57844 h 1406584"/>
              <a:gd name="connsiteX5" fmla="*/ 742950 w 1657350"/>
              <a:gd name="connsiteY5" fmla="*/ 92134 h 1406584"/>
              <a:gd name="connsiteX6" fmla="*/ 708660 w 1657350"/>
              <a:gd name="connsiteY6" fmla="*/ 103564 h 1406584"/>
              <a:gd name="connsiteX7" fmla="*/ 662940 w 1657350"/>
              <a:gd name="connsiteY7" fmla="*/ 114994 h 1406584"/>
              <a:gd name="connsiteX8" fmla="*/ 628650 w 1657350"/>
              <a:gd name="connsiteY8" fmla="*/ 126424 h 1406584"/>
              <a:gd name="connsiteX9" fmla="*/ 491490 w 1657350"/>
              <a:gd name="connsiteY9" fmla="*/ 149284 h 1406584"/>
              <a:gd name="connsiteX10" fmla="*/ 445770 w 1657350"/>
              <a:gd name="connsiteY10" fmla="*/ 160714 h 1406584"/>
              <a:gd name="connsiteX11" fmla="*/ 320040 w 1657350"/>
              <a:gd name="connsiteY11" fmla="*/ 195004 h 1406584"/>
              <a:gd name="connsiteX12" fmla="*/ 194310 w 1657350"/>
              <a:gd name="connsiteY12" fmla="*/ 229294 h 1406584"/>
              <a:gd name="connsiteX13" fmla="*/ 160020 w 1657350"/>
              <a:gd name="connsiteY13" fmla="*/ 252154 h 1406584"/>
              <a:gd name="connsiteX14" fmla="*/ 137160 w 1657350"/>
              <a:gd name="connsiteY14" fmla="*/ 286444 h 1406584"/>
              <a:gd name="connsiteX15" fmla="*/ 57150 w 1657350"/>
              <a:gd name="connsiteY15" fmla="*/ 377884 h 1406584"/>
              <a:gd name="connsiteX16" fmla="*/ 11430 w 1657350"/>
              <a:gd name="connsiteY16" fmla="*/ 480754 h 1406584"/>
              <a:gd name="connsiteX17" fmla="*/ 0 w 1657350"/>
              <a:gd name="connsiteY17" fmla="*/ 537904 h 1406584"/>
              <a:gd name="connsiteX18" fmla="*/ 11430 w 1657350"/>
              <a:gd name="connsiteY18" fmla="*/ 686494 h 1406584"/>
              <a:gd name="connsiteX19" fmla="*/ 22860 w 1657350"/>
              <a:gd name="connsiteY19" fmla="*/ 720784 h 1406584"/>
              <a:gd name="connsiteX20" fmla="*/ 34290 w 1657350"/>
              <a:gd name="connsiteY20" fmla="*/ 766504 h 1406584"/>
              <a:gd name="connsiteX21" fmla="*/ 57150 w 1657350"/>
              <a:gd name="connsiteY21" fmla="*/ 835084 h 1406584"/>
              <a:gd name="connsiteX22" fmla="*/ 68580 w 1657350"/>
              <a:gd name="connsiteY22" fmla="*/ 869374 h 1406584"/>
              <a:gd name="connsiteX23" fmla="*/ 91440 w 1657350"/>
              <a:gd name="connsiteY23" fmla="*/ 915094 h 1406584"/>
              <a:gd name="connsiteX24" fmla="*/ 114300 w 1657350"/>
              <a:gd name="connsiteY24" fmla="*/ 949384 h 1406584"/>
              <a:gd name="connsiteX25" fmla="*/ 125730 w 1657350"/>
              <a:gd name="connsiteY25" fmla="*/ 983674 h 1406584"/>
              <a:gd name="connsiteX26" fmla="*/ 160020 w 1657350"/>
              <a:gd name="connsiteY26" fmla="*/ 1017964 h 1406584"/>
              <a:gd name="connsiteX27" fmla="*/ 182880 w 1657350"/>
              <a:gd name="connsiteY27" fmla="*/ 1052254 h 1406584"/>
              <a:gd name="connsiteX28" fmla="*/ 285750 w 1657350"/>
              <a:gd name="connsiteY28" fmla="*/ 1132264 h 1406584"/>
              <a:gd name="connsiteX29" fmla="*/ 354330 w 1657350"/>
              <a:gd name="connsiteY29" fmla="*/ 1155124 h 1406584"/>
              <a:gd name="connsiteX30" fmla="*/ 422910 w 1657350"/>
              <a:gd name="connsiteY30" fmla="*/ 1200844 h 1406584"/>
              <a:gd name="connsiteX31" fmla="*/ 525780 w 1657350"/>
              <a:gd name="connsiteY31" fmla="*/ 1223704 h 1406584"/>
              <a:gd name="connsiteX32" fmla="*/ 605790 w 1657350"/>
              <a:gd name="connsiteY32" fmla="*/ 1246564 h 1406584"/>
              <a:gd name="connsiteX33" fmla="*/ 640080 w 1657350"/>
              <a:gd name="connsiteY33" fmla="*/ 1269424 h 1406584"/>
              <a:gd name="connsiteX34" fmla="*/ 674370 w 1657350"/>
              <a:gd name="connsiteY34" fmla="*/ 1280854 h 1406584"/>
              <a:gd name="connsiteX35" fmla="*/ 708660 w 1657350"/>
              <a:gd name="connsiteY35" fmla="*/ 1303714 h 1406584"/>
              <a:gd name="connsiteX36" fmla="*/ 742950 w 1657350"/>
              <a:gd name="connsiteY36" fmla="*/ 1315144 h 1406584"/>
              <a:gd name="connsiteX37" fmla="*/ 777240 w 1657350"/>
              <a:gd name="connsiteY37" fmla="*/ 1338004 h 1406584"/>
              <a:gd name="connsiteX38" fmla="*/ 845820 w 1657350"/>
              <a:gd name="connsiteY38" fmla="*/ 1360864 h 1406584"/>
              <a:gd name="connsiteX39" fmla="*/ 925830 w 1657350"/>
              <a:gd name="connsiteY39" fmla="*/ 1383724 h 1406584"/>
              <a:gd name="connsiteX40" fmla="*/ 960120 w 1657350"/>
              <a:gd name="connsiteY40" fmla="*/ 1395154 h 1406584"/>
              <a:gd name="connsiteX41" fmla="*/ 1028700 w 1657350"/>
              <a:gd name="connsiteY41" fmla="*/ 1406584 h 1406584"/>
              <a:gd name="connsiteX42" fmla="*/ 1234440 w 1657350"/>
              <a:gd name="connsiteY42" fmla="*/ 1395154 h 1406584"/>
              <a:gd name="connsiteX43" fmla="*/ 1348740 w 1657350"/>
              <a:gd name="connsiteY43" fmla="*/ 1360864 h 1406584"/>
              <a:gd name="connsiteX44" fmla="*/ 1383030 w 1657350"/>
              <a:gd name="connsiteY44" fmla="*/ 1349434 h 1406584"/>
              <a:gd name="connsiteX45" fmla="*/ 1417320 w 1657350"/>
              <a:gd name="connsiteY45" fmla="*/ 1338004 h 1406584"/>
              <a:gd name="connsiteX46" fmla="*/ 1485900 w 1657350"/>
              <a:gd name="connsiteY46" fmla="*/ 1292284 h 1406584"/>
              <a:gd name="connsiteX47" fmla="*/ 1543050 w 1657350"/>
              <a:gd name="connsiteY47" fmla="*/ 1189414 h 1406584"/>
              <a:gd name="connsiteX48" fmla="*/ 1531620 w 1657350"/>
              <a:gd name="connsiteY48" fmla="*/ 1006534 h 1406584"/>
              <a:gd name="connsiteX49" fmla="*/ 1508760 w 1657350"/>
              <a:gd name="connsiteY49" fmla="*/ 937954 h 1406584"/>
              <a:gd name="connsiteX50" fmla="*/ 1485900 w 1657350"/>
              <a:gd name="connsiteY50" fmla="*/ 869374 h 1406584"/>
              <a:gd name="connsiteX51" fmla="*/ 1451610 w 1657350"/>
              <a:gd name="connsiteY51" fmla="*/ 766504 h 1406584"/>
              <a:gd name="connsiteX52" fmla="*/ 1440180 w 1657350"/>
              <a:gd name="connsiteY52" fmla="*/ 732214 h 1406584"/>
              <a:gd name="connsiteX53" fmla="*/ 1451610 w 1657350"/>
              <a:gd name="connsiteY53" fmla="*/ 595054 h 1406584"/>
              <a:gd name="connsiteX54" fmla="*/ 1485900 w 1657350"/>
              <a:gd name="connsiteY54" fmla="*/ 583624 h 1406584"/>
              <a:gd name="connsiteX55" fmla="*/ 1554480 w 1657350"/>
              <a:gd name="connsiteY55" fmla="*/ 537904 h 1406584"/>
              <a:gd name="connsiteX56" fmla="*/ 1623060 w 1657350"/>
              <a:gd name="connsiteY56" fmla="*/ 480754 h 1406584"/>
              <a:gd name="connsiteX57" fmla="*/ 1645920 w 1657350"/>
              <a:gd name="connsiteY57" fmla="*/ 446464 h 1406584"/>
              <a:gd name="connsiteX58" fmla="*/ 1657350 w 1657350"/>
              <a:gd name="connsiteY58" fmla="*/ 377884 h 1406584"/>
              <a:gd name="connsiteX59" fmla="*/ 1645920 w 1657350"/>
              <a:gd name="connsiteY59" fmla="*/ 252154 h 1406584"/>
              <a:gd name="connsiteX60" fmla="*/ 1623060 w 1657350"/>
              <a:gd name="connsiteY60" fmla="*/ 183574 h 1406584"/>
              <a:gd name="connsiteX61" fmla="*/ 1588770 w 1657350"/>
              <a:gd name="connsiteY61" fmla="*/ 149284 h 1406584"/>
              <a:gd name="connsiteX62" fmla="*/ 1485900 w 1657350"/>
              <a:gd name="connsiteY62" fmla="*/ 80704 h 1406584"/>
              <a:gd name="connsiteX63" fmla="*/ 1417320 w 1657350"/>
              <a:gd name="connsiteY63" fmla="*/ 34984 h 1406584"/>
              <a:gd name="connsiteX64" fmla="*/ 1360170 w 1657350"/>
              <a:gd name="connsiteY64" fmla="*/ 694 h 140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57350" h="1406584">
                <a:moveTo>
                  <a:pt x="1360170" y="694"/>
                </a:moveTo>
                <a:cubicBezTo>
                  <a:pt x="1337310" y="-3116"/>
                  <a:pt x="1307008" y="9887"/>
                  <a:pt x="1280160" y="12124"/>
                </a:cubicBezTo>
                <a:cubicBezTo>
                  <a:pt x="1215502" y="17512"/>
                  <a:pt x="1150555" y="18761"/>
                  <a:pt x="1085850" y="23554"/>
                </a:cubicBezTo>
                <a:cubicBezTo>
                  <a:pt x="1006251" y="29450"/>
                  <a:pt x="974359" y="33434"/>
                  <a:pt x="902970" y="46414"/>
                </a:cubicBezTo>
                <a:cubicBezTo>
                  <a:pt x="883856" y="49889"/>
                  <a:pt x="864563" y="52732"/>
                  <a:pt x="845820" y="57844"/>
                </a:cubicBezTo>
                <a:lnTo>
                  <a:pt x="742950" y="92134"/>
                </a:lnTo>
                <a:cubicBezTo>
                  <a:pt x="731520" y="95944"/>
                  <a:pt x="720349" y="100642"/>
                  <a:pt x="708660" y="103564"/>
                </a:cubicBezTo>
                <a:cubicBezTo>
                  <a:pt x="693420" y="107374"/>
                  <a:pt x="678045" y="110678"/>
                  <a:pt x="662940" y="114994"/>
                </a:cubicBezTo>
                <a:cubicBezTo>
                  <a:pt x="651355" y="118304"/>
                  <a:pt x="640464" y="124061"/>
                  <a:pt x="628650" y="126424"/>
                </a:cubicBezTo>
                <a:cubicBezTo>
                  <a:pt x="583199" y="135514"/>
                  <a:pt x="536457" y="138042"/>
                  <a:pt x="491490" y="149284"/>
                </a:cubicBezTo>
                <a:cubicBezTo>
                  <a:pt x="476250" y="153094"/>
                  <a:pt x="460875" y="156398"/>
                  <a:pt x="445770" y="160714"/>
                </a:cubicBezTo>
                <a:cubicBezTo>
                  <a:pt x="369135" y="182610"/>
                  <a:pt x="455867" y="167839"/>
                  <a:pt x="320040" y="195004"/>
                </a:cubicBezTo>
                <a:cubicBezTo>
                  <a:pt x="289368" y="201138"/>
                  <a:pt x="219170" y="212721"/>
                  <a:pt x="194310" y="229294"/>
                </a:cubicBezTo>
                <a:lnTo>
                  <a:pt x="160020" y="252154"/>
                </a:lnTo>
                <a:cubicBezTo>
                  <a:pt x="152400" y="263584"/>
                  <a:pt x="146874" y="276730"/>
                  <a:pt x="137160" y="286444"/>
                </a:cubicBezTo>
                <a:cubicBezTo>
                  <a:pt x="90488" y="333116"/>
                  <a:pt x="89535" y="280729"/>
                  <a:pt x="57150" y="377884"/>
                </a:cubicBezTo>
                <a:cubicBezTo>
                  <a:pt x="29946" y="459496"/>
                  <a:pt x="47656" y="426414"/>
                  <a:pt x="11430" y="480754"/>
                </a:cubicBezTo>
                <a:cubicBezTo>
                  <a:pt x="7620" y="499804"/>
                  <a:pt x="0" y="518477"/>
                  <a:pt x="0" y="537904"/>
                </a:cubicBezTo>
                <a:cubicBezTo>
                  <a:pt x="0" y="587580"/>
                  <a:pt x="5268" y="637201"/>
                  <a:pt x="11430" y="686494"/>
                </a:cubicBezTo>
                <a:cubicBezTo>
                  <a:pt x="12924" y="698449"/>
                  <a:pt x="19550" y="709199"/>
                  <a:pt x="22860" y="720784"/>
                </a:cubicBezTo>
                <a:cubicBezTo>
                  <a:pt x="27176" y="735889"/>
                  <a:pt x="29776" y="751457"/>
                  <a:pt x="34290" y="766504"/>
                </a:cubicBezTo>
                <a:cubicBezTo>
                  <a:pt x="41214" y="789584"/>
                  <a:pt x="49530" y="812224"/>
                  <a:pt x="57150" y="835084"/>
                </a:cubicBezTo>
                <a:cubicBezTo>
                  <a:pt x="60960" y="846514"/>
                  <a:pt x="63192" y="858598"/>
                  <a:pt x="68580" y="869374"/>
                </a:cubicBezTo>
                <a:cubicBezTo>
                  <a:pt x="76200" y="884614"/>
                  <a:pt x="82986" y="900300"/>
                  <a:pt x="91440" y="915094"/>
                </a:cubicBezTo>
                <a:cubicBezTo>
                  <a:pt x="98256" y="927021"/>
                  <a:pt x="108157" y="937097"/>
                  <a:pt x="114300" y="949384"/>
                </a:cubicBezTo>
                <a:cubicBezTo>
                  <a:pt x="119688" y="960160"/>
                  <a:pt x="119047" y="973649"/>
                  <a:pt x="125730" y="983674"/>
                </a:cubicBezTo>
                <a:cubicBezTo>
                  <a:pt x="134696" y="997124"/>
                  <a:pt x="149672" y="1005546"/>
                  <a:pt x="160020" y="1017964"/>
                </a:cubicBezTo>
                <a:cubicBezTo>
                  <a:pt x="168814" y="1028517"/>
                  <a:pt x="174086" y="1041701"/>
                  <a:pt x="182880" y="1052254"/>
                </a:cubicBezTo>
                <a:cubicBezTo>
                  <a:pt x="205639" y="1079564"/>
                  <a:pt x="256340" y="1122461"/>
                  <a:pt x="285750" y="1132264"/>
                </a:cubicBezTo>
                <a:cubicBezTo>
                  <a:pt x="308610" y="1139884"/>
                  <a:pt x="334280" y="1141758"/>
                  <a:pt x="354330" y="1155124"/>
                </a:cubicBezTo>
                <a:cubicBezTo>
                  <a:pt x="377190" y="1170364"/>
                  <a:pt x="396256" y="1194181"/>
                  <a:pt x="422910" y="1200844"/>
                </a:cubicBezTo>
                <a:cubicBezTo>
                  <a:pt x="534411" y="1228719"/>
                  <a:pt x="395183" y="1194682"/>
                  <a:pt x="525780" y="1223704"/>
                </a:cubicBezTo>
                <a:cubicBezTo>
                  <a:pt x="538964" y="1226634"/>
                  <a:pt x="590516" y="1238927"/>
                  <a:pt x="605790" y="1246564"/>
                </a:cubicBezTo>
                <a:cubicBezTo>
                  <a:pt x="618077" y="1252707"/>
                  <a:pt x="627793" y="1263281"/>
                  <a:pt x="640080" y="1269424"/>
                </a:cubicBezTo>
                <a:cubicBezTo>
                  <a:pt x="650856" y="1274812"/>
                  <a:pt x="663594" y="1275466"/>
                  <a:pt x="674370" y="1280854"/>
                </a:cubicBezTo>
                <a:cubicBezTo>
                  <a:pt x="686657" y="1286997"/>
                  <a:pt x="696373" y="1297571"/>
                  <a:pt x="708660" y="1303714"/>
                </a:cubicBezTo>
                <a:cubicBezTo>
                  <a:pt x="719436" y="1309102"/>
                  <a:pt x="732174" y="1309756"/>
                  <a:pt x="742950" y="1315144"/>
                </a:cubicBezTo>
                <a:cubicBezTo>
                  <a:pt x="755237" y="1321287"/>
                  <a:pt x="764687" y="1332425"/>
                  <a:pt x="777240" y="1338004"/>
                </a:cubicBezTo>
                <a:cubicBezTo>
                  <a:pt x="799260" y="1347791"/>
                  <a:pt x="822960" y="1353244"/>
                  <a:pt x="845820" y="1360864"/>
                </a:cubicBezTo>
                <a:cubicBezTo>
                  <a:pt x="928036" y="1388269"/>
                  <a:pt x="825365" y="1355020"/>
                  <a:pt x="925830" y="1383724"/>
                </a:cubicBezTo>
                <a:cubicBezTo>
                  <a:pt x="937415" y="1387034"/>
                  <a:pt x="948359" y="1392540"/>
                  <a:pt x="960120" y="1395154"/>
                </a:cubicBezTo>
                <a:cubicBezTo>
                  <a:pt x="982743" y="1400181"/>
                  <a:pt x="1005840" y="1402774"/>
                  <a:pt x="1028700" y="1406584"/>
                </a:cubicBezTo>
                <a:cubicBezTo>
                  <a:pt x="1097280" y="1402774"/>
                  <a:pt x="1166036" y="1401373"/>
                  <a:pt x="1234440" y="1395154"/>
                </a:cubicBezTo>
                <a:cubicBezTo>
                  <a:pt x="1258192" y="1392995"/>
                  <a:pt x="1334813" y="1365506"/>
                  <a:pt x="1348740" y="1360864"/>
                </a:cubicBezTo>
                <a:lnTo>
                  <a:pt x="1383030" y="1349434"/>
                </a:lnTo>
                <a:cubicBezTo>
                  <a:pt x="1394460" y="1345624"/>
                  <a:pt x="1407295" y="1344687"/>
                  <a:pt x="1417320" y="1338004"/>
                </a:cubicBezTo>
                <a:lnTo>
                  <a:pt x="1485900" y="1292284"/>
                </a:lnTo>
                <a:cubicBezTo>
                  <a:pt x="1538303" y="1213679"/>
                  <a:pt x="1522932" y="1249768"/>
                  <a:pt x="1543050" y="1189414"/>
                </a:cubicBezTo>
                <a:cubicBezTo>
                  <a:pt x="1539240" y="1128454"/>
                  <a:pt x="1539873" y="1067053"/>
                  <a:pt x="1531620" y="1006534"/>
                </a:cubicBezTo>
                <a:cubicBezTo>
                  <a:pt x="1528364" y="982658"/>
                  <a:pt x="1516380" y="960814"/>
                  <a:pt x="1508760" y="937954"/>
                </a:cubicBezTo>
                <a:lnTo>
                  <a:pt x="1485900" y="869374"/>
                </a:lnTo>
                <a:lnTo>
                  <a:pt x="1451610" y="766504"/>
                </a:lnTo>
                <a:lnTo>
                  <a:pt x="1440180" y="732214"/>
                </a:lnTo>
                <a:cubicBezTo>
                  <a:pt x="1443990" y="686494"/>
                  <a:pt x="1438118" y="638904"/>
                  <a:pt x="1451610" y="595054"/>
                </a:cubicBezTo>
                <a:cubicBezTo>
                  <a:pt x="1455153" y="583539"/>
                  <a:pt x="1475368" y="589475"/>
                  <a:pt x="1485900" y="583624"/>
                </a:cubicBezTo>
                <a:cubicBezTo>
                  <a:pt x="1509917" y="570281"/>
                  <a:pt x="1531620" y="553144"/>
                  <a:pt x="1554480" y="537904"/>
                </a:cubicBezTo>
                <a:cubicBezTo>
                  <a:pt x="1588196" y="515427"/>
                  <a:pt x="1595558" y="513757"/>
                  <a:pt x="1623060" y="480754"/>
                </a:cubicBezTo>
                <a:cubicBezTo>
                  <a:pt x="1631854" y="470201"/>
                  <a:pt x="1638300" y="457894"/>
                  <a:pt x="1645920" y="446464"/>
                </a:cubicBezTo>
                <a:cubicBezTo>
                  <a:pt x="1649730" y="423604"/>
                  <a:pt x="1657350" y="401059"/>
                  <a:pt x="1657350" y="377884"/>
                </a:cubicBezTo>
                <a:cubicBezTo>
                  <a:pt x="1657350" y="335801"/>
                  <a:pt x="1653233" y="293596"/>
                  <a:pt x="1645920" y="252154"/>
                </a:cubicBezTo>
                <a:cubicBezTo>
                  <a:pt x="1641732" y="228424"/>
                  <a:pt x="1640099" y="200613"/>
                  <a:pt x="1623060" y="183574"/>
                </a:cubicBezTo>
                <a:cubicBezTo>
                  <a:pt x="1611630" y="172144"/>
                  <a:pt x="1601529" y="159208"/>
                  <a:pt x="1588770" y="149284"/>
                </a:cubicBezTo>
                <a:lnTo>
                  <a:pt x="1485900" y="80704"/>
                </a:lnTo>
                <a:lnTo>
                  <a:pt x="1417320" y="34984"/>
                </a:lnTo>
                <a:cubicBezTo>
                  <a:pt x="1379860" y="10011"/>
                  <a:pt x="1383030" y="4504"/>
                  <a:pt x="1360170" y="69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221965"/>
            <a:ext cx="3220906" cy="2028772"/>
            <a:chOff x="1941470" y="2261320"/>
            <a:chExt cx="2908025" cy="1831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FC041-5949-4E44-978E-549D27B20897}"/>
                </a:ext>
              </a:extLst>
            </p:cNvPr>
            <p:cNvSpPr txBox="1"/>
            <p:nvPr/>
          </p:nvSpPr>
          <p:spPr>
            <a:xfrm>
              <a:off x="2517290" y="2568343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594114" y="2826931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3994062" y="2261320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815E77-8FAA-3E4A-B9DA-366268FD8B2C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</p:spTree>
    <p:extLst>
      <p:ext uri="{BB962C8B-B14F-4D97-AF65-F5344CB8AC3E}">
        <p14:creationId xmlns:p14="http://schemas.microsoft.com/office/powerpoint/2010/main" val="320938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AD70156-91C5-9241-9457-0737B2C5F958}"/>
              </a:ext>
            </a:extLst>
          </p:cNvPr>
          <p:cNvSpPr/>
          <p:nvPr/>
        </p:nvSpPr>
        <p:spPr>
          <a:xfrm>
            <a:off x="8145659" y="1123962"/>
            <a:ext cx="3599301" cy="2255931"/>
          </a:xfrm>
          <a:custGeom>
            <a:avLst/>
            <a:gdLst>
              <a:gd name="connsiteX0" fmla="*/ 1817914 w 3599301"/>
              <a:gd name="connsiteY0" fmla="*/ 411 h 2255931"/>
              <a:gd name="connsiteX1" fmla="*/ 1242181 w 3599301"/>
              <a:gd name="connsiteY1" fmla="*/ 13958 h 2255931"/>
              <a:gd name="connsiteX2" fmla="*/ 1221861 w 3599301"/>
              <a:gd name="connsiteY2" fmla="*/ 20731 h 2255931"/>
              <a:gd name="connsiteX3" fmla="*/ 1167674 w 3599301"/>
              <a:gd name="connsiteY3" fmla="*/ 34278 h 2255931"/>
              <a:gd name="connsiteX4" fmla="*/ 1093168 w 3599301"/>
              <a:gd name="connsiteY4" fmla="*/ 74918 h 2255931"/>
              <a:gd name="connsiteX5" fmla="*/ 1072848 w 3599301"/>
              <a:gd name="connsiteY5" fmla="*/ 81691 h 2255931"/>
              <a:gd name="connsiteX6" fmla="*/ 1018661 w 3599301"/>
              <a:gd name="connsiteY6" fmla="*/ 108785 h 2255931"/>
              <a:gd name="connsiteX7" fmla="*/ 978021 w 3599301"/>
              <a:gd name="connsiteY7" fmla="*/ 129105 h 2255931"/>
              <a:gd name="connsiteX8" fmla="*/ 957701 w 3599301"/>
              <a:gd name="connsiteY8" fmla="*/ 142651 h 2255931"/>
              <a:gd name="connsiteX9" fmla="*/ 923834 w 3599301"/>
              <a:gd name="connsiteY9" fmla="*/ 156198 h 2255931"/>
              <a:gd name="connsiteX10" fmla="*/ 849328 w 3599301"/>
              <a:gd name="connsiteY10" fmla="*/ 203611 h 2255931"/>
              <a:gd name="connsiteX11" fmla="*/ 829008 w 3599301"/>
              <a:gd name="connsiteY11" fmla="*/ 223931 h 2255931"/>
              <a:gd name="connsiteX12" fmla="*/ 788368 w 3599301"/>
              <a:gd name="connsiteY12" fmla="*/ 251025 h 2255931"/>
              <a:gd name="connsiteX13" fmla="*/ 768048 w 3599301"/>
              <a:gd name="connsiteY13" fmla="*/ 264571 h 2255931"/>
              <a:gd name="connsiteX14" fmla="*/ 740954 w 3599301"/>
              <a:gd name="connsiteY14" fmla="*/ 278118 h 2255931"/>
              <a:gd name="connsiteX15" fmla="*/ 720634 w 3599301"/>
              <a:gd name="connsiteY15" fmla="*/ 298438 h 2255931"/>
              <a:gd name="connsiteX16" fmla="*/ 679994 w 3599301"/>
              <a:gd name="connsiteY16" fmla="*/ 325531 h 2255931"/>
              <a:gd name="connsiteX17" fmla="*/ 659674 w 3599301"/>
              <a:gd name="connsiteY17" fmla="*/ 345851 h 2255931"/>
              <a:gd name="connsiteX18" fmla="*/ 639354 w 3599301"/>
              <a:gd name="connsiteY18" fmla="*/ 359398 h 2255931"/>
              <a:gd name="connsiteX19" fmla="*/ 598714 w 3599301"/>
              <a:gd name="connsiteY19" fmla="*/ 400038 h 2255931"/>
              <a:gd name="connsiteX20" fmla="*/ 558074 w 3599301"/>
              <a:gd name="connsiteY20" fmla="*/ 433905 h 2255931"/>
              <a:gd name="connsiteX21" fmla="*/ 537754 w 3599301"/>
              <a:gd name="connsiteY21" fmla="*/ 447451 h 2255931"/>
              <a:gd name="connsiteX22" fmla="*/ 497114 w 3599301"/>
              <a:gd name="connsiteY22" fmla="*/ 488091 h 2255931"/>
              <a:gd name="connsiteX23" fmla="*/ 470021 w 3599301"/>
              <a:gd name="connsiteY23" fmla="*/ 508411 h 2255931"/>
              <a:gd name="connsiteX24" fmla="*/ 449701 w 3599301"/>
              <a:gd name="connsiteY24" fmla="*/ 521958 h 2255931"/>
              <a:gd name="connsiteX25" fmla="*/ 409061 w 3599301"/>
              <a:gd name="connsiteY25" fmla="*/ 562598 h 2255931"/>
              <a:gd name="connsiteX26" fmla="*/ 381968 w 3599301"/>
              <a:gd name="connsiteY26" fmla="*/ 582918 h 2255931"/>
              <a:gd name="connsiteX27" fmla="*/ 368421 w 3599301"/>
              <a:gd name="connsiteY27" fmla="*/ 603238 h 2255931"/>
              <a:gd name="connsiteX28" fmla="*/ 327781 w 3599301"/>
              <a:gd name="connsiteY28" fmla="*/ 643878 h 2255931"/>
              <a:gd name="connsiteX29" fmla="*/ 307461 w 3599301"/>
              <a:gd name="connsiteY29" fmla="*/ 664198 h 2255931"/>
              <a:gd name="connsiteX30" fmla="*/ 287141 w 3599301"/>
              <a:gd name="connsiteY30" fmla="*/ 684518 h 2255931"/>
              <a:gd name="connsiteX31" fmla="*/ 232954 w 3599301"/>
              <a:gd name="connsiteY31" fmla="*/ 745478 h 2255931"/>
              <a:gd name="connsiteX32" fmla="*/ 178768 w 3599301"/>
              <a:gd name="connsiteY32" fmla="*/ 813211 h 2255931"/>
              <a:gd name="connsiteX33" fmla="*/ 131354 w 3599301"/>
              <a:gd name="connsiteY33" fmla="*/ 874171 h 2255931"/>
              <a:gd name="connsiteX34" fmla="*/ 117808 w 3599301"/>
              <a:gd name="connsiteY34" fmla="*/ 901265 h 2255931"/>
              <a:gd name="connsiteX35" fmla="*/ 97488 w 3599301"/>
              <a:gd name="connsiteY35" fmla="*/ 928358 h 2255931"/>
              <a:gd name="connsiteX36" fmla="*/ 90714 w 3599301"/>
              <a:gd name="connsiteY36" fmla="*/ 948678 h 2255931"/>
              <a:gd name="connsiteX37" fmla="*/ 77168 w 3599301"/>
              <a:gd name="connsiteY37" fmla="*/ 975771 h 2255931"/>
              <a:gd name="connsiteX38" fmla="*/ 63621 w 3599301"/>
              <a:gd name="connsiteY38" fmla="*/ 1023185 h 2255931"/>
              <a:gd name="connsiteX39" fmla="*/ 50074 w 3599301"/>
              <a:gd name="connsiteY39" fmla="*/ 1057051 h 2255931"/>
              <a:gd name="connsiteX40" fmla="*/ 36528 w 3599301"/>
              <a:gd name="connsiteY40" fmla="*/ 1118011 h 2255931"/>
              <a:gd name="connsiteX41" fmla="*/ 22981 w 3599301"/>
              <a:gd name="connsiteY41" fmla="*/ 1165425 h 2255931"/>
              <a:gd name="connsiteX42" fmla="*/ 16208 w 3599301"/>
              <a:gd name="connsiteY42" fmla="*/ 1192518 h 2255931"/>
              <a:gd name="connsiteX43" fmla="*/ 2661 w 3599301"/>
              <a:gd name="connsiteY43" fmla="*/ 1334758 h 2255931"/>
              <a:gd name="connsiteX44" fmla="*/ 16208 w 3599301"/>
              <a:gd name="connsiteY44" fmla="*/ 1598918 h 2255931"/>
              <a:gd name="connsiteX45" fmla="*/ 22981 w 3599301"/>
              <a:gd name="connsiteY45" fmla="*/ 1619238 h 2255931"/>
              <a:gd name="connsiteX46" fmla="*/ 36528 w 3599301"/>
              <a:gd name="connsiteY46" fmla="*/ 1646331 h 2255931"/>
              <a:gd name="connsiteX47" fmla="*/ 70394 w 3599301"/>
              <a:gd name="connsiteY47" fmla="*/ 1727611 h 2255931"/>
              <a:gd name="connsiteX48" fmla="*/ 97488 w 3599301"/>
              <a:gd name="connsiteY48" fmla="*/ 1781798 h 2255931"/>
              <a:gd name="connsiteX49" fmla="*/ 111034 w 3599301"/>
              <a:gd name="connsiteY49" fmla="*/ 1808891 h 2255931"/>
              <a:gd name="connsiteX50" fmla="*/ 151674 w 3599301"/>
              <a:gd name="connsiteY50" fmla="*/ 1856305 h 2255931"/>
              <a:gd name="connsiteX51" fmla="*/ 192314 w 3599301"/>
              <a:gd name="connsiteY51" fmla="*/ 1896945 h 2255931"/>
              <a:gd name="connsiteX52" fmla="*/ 219408 w 3599301"/>
              <a:gd name="connsiteY52" fmla="*/ 1924038 h 2255931"/>
              <a:gd name="connsiteX53" fmla="*/ 321008 w 3599301"/>
              <a:gd name="connsiteY53" fmla="*/ 2018865 h 2255931"/>
              <a:gd name="connsiteX54" fmla="*/ 402288 w 3599301"/>
              <a:gd name="connsiteY54" fmla="*/ 2073051 h 2255931"/>
              <a:gd name="connsiteX55" fmla="*/ 449701 w 3599301"/>
              <a:gd name="connsiteY55" fmla="*/ 2100145 h 2255931"/>
              <a:gd name="connsiteX56" fmla="*/ 476794 w 3599301"/>
              <a:gd name="connsiteY56" fmla="*/ 2106918 h 2255931"/>
              <a:gd name="connsiteX57" fmla="*/ 497114 w 3599301"/>
              <a:gd name="connsiteY57" fmla="*/ 2120465 h 2255931"/>
              <a:gd name="connsiteX58" fmla="*/ 558074 w 3599301"/>
              <a:gd name="connsiteY58" fmla="*/ 2147558 h 2255931"/>
              <a:gd name="connsiteX59" fmla="*/ 598714 w 3599301"/>
              <a:gd name="connsiteY59" fmla="*/ 2161105 h 2255931"/>
              <a:gd name="connsiteX60" fmla="*/ 673221 w 3599301"/>
              <a:gd name="connsiteY60" fmla="*/ 2188198 h 2255931"/>
              <a:gd name="connsiteX61" fmla="*/ 713861 w 3599301"/>
              <a:gd name="connsiteY61" fmla="*/ 2194971 h 2255931"/>
              <a:gd name="connsiteX62" fmla="*/ 734181 w 3599301"/>
              <a:gd name="connsiteY62" fmla="*/ 2201745 h 2255931"/>
              <a:gd name="connsiteX63" fmla="*/ 788368 w 3599301"/>
              <a:gd name="connsiteY63" fmla="*/ 2215291 h 2255931"/>
              <a:gd name="connsiteX64" fmla="*/ 808688 w 3599301"/>
              <a:gd name="connsiteY64" fmla="*/ 2222065 h 2255931"/>
              <a:gd name="connsiteX65" fmla="*/ 842554 w 3599301"/>
              <a:gd name="connsiteY65" fmla="*/ 2228838 h 2255931"/>
              <a:gd name="connsiteX66" fmla="*/ 869648 w 3599301"/>
              <a:gd name="connsiteY66" fmla="*/ 2235611 h 2255931"/>
              <a:gd name="connsiteX67" fmla="*/ 903514 w 3599301"/>
              <a:gd name="connsiteY67" fmla="*/ 2242385 h 2255931"/>
              <a:gd name="connsiteX68" fmla="*/ 923834 w 3599301"/>
              <a:gd name="connsiteY68" fmla="*/ 2249158 h 2255931"/>
              <a:gd name="connsiteX69" fmla="*/ 978021 w 3599301"/>
              <a:gd name="connsiteY69" fmla="*/ 2255931 h 2255931"/>
              <a:gd name="connsiteX70" fmla="*/ 1255728 w 3599301"/>
              <a:gd name="connsiteY70" fmla="*/ 2249158 h 2255931"/>
              <a:gd name="connsiteX71" fmla="*/ 1316688 w 3599301"/>
              <a:gd name="connsiteY71" fmla="*/ 2242385 h 2255931"/>
              <a:gd name="connsiteX72" fmla="*/ 1404741 w 3599301"/>
              <a:gd name="connsiteY72" fmla="*/ 2228838 h 2255931"/>
              <a:gd name="connsiteX73" fmla="*/ 1438608 w 3599301"/>
              <a:gd name="connsiteY73" fmla="*/ 2222065 h 2255931"/>
              <a:gd name="connsiteX74" fmla="*/ 1560528 w 3599301"/>
              <a:gd name="connsiteY74" fmla="*/ 2208518 h 2255931"/>
              <a:gd name="connsiteX75" fmla="*/ 1655354 w 3599301"/>
              <a:gd name="connsiteY75" fmla="*/ 2194971 h 2255931"/>
              <a:gd name="connsiteX76" fmla="*/ 1743408 w 3599301"/>
              <a:gd name="connsiteY76" fmla="*/ 2181425 h 2255931"/>
              <a:gd name="connsiteX77" fmla="*/ 2014341 w 3599301"/>
              <a:gd name="connsiteY77" fmla="*/ 2167878 h 2255931"/>
              <a:gd name="connsiteX78" fmla="*/ 2082074 w 3599301"/>
              <a:gd name="connsiteY78" fmla="*/ 2161105 h 2255931"/>
              <a:gd name="connsiteX79" fmla="*/ 2847461 w 3599301"/>
              <a:gd name="connsiteY79" fmla="*/ 2147558 h 2255931"/>
              <a:gd name="connsiteX80" fmla="*/ 3023568 w 3599301"/>
              <a:gd name="connsiteY80" fmla="*/ 2134011 h 2255931"/>
              <a:gd name="connsiteX81" fmla="*/ 3199674 w 3599301"/>
              <a:gd name="connsiteY81" fmla="*/ 2120465 h 2255931"/>
              <a:gd name="connsiteX82" fmla="*/ 3240314 w 3599301"/>
              <a:gd name="connsiteY82" fmla="*/ 2113691 h 2255931"/>
              <a:gd name="connsiteX83" fmla="*/ 3301274 w 3599301"/>
              <a:gd name="connsiteY83" fmla="*/ 2106918 h 2255931"/>
              <a:gd name="connsiteX84" fmla="*/ 3355461 w 3599301"/>
              <a:gd name="connsiteY84" fmla="*/ 2093371 h 2255931"/>
              <a:gd name="connsiteX85" fmla="*/ 3416421 w 3599301"/>
              <a:gd name="connsiteY85" fmla="*/ 2073051 h 2255931"/>
              <a:gd name="connsiteX86" fmla="*/ 3450288 w 3599301"/>
              <a:gd name="connsiteY86" fmla="*/ 2066278 h 2255931"/>
              <a:gd name="connsiteX87" fmla="*/ 3477381 w 3599301"/>
              <a:gd name="connsiteY87" fmla="*/ 2052731 h 2255931"/>
              <a:gd name="connsiteX88" fmla="*/ 3497701 w 3599301"/>
              <a:gd name="connsiteY88" fmla="*/ 2045958 h 2255931"/>
              <a:gd name="connsiteX89" fmla="*/ 3558661 w 3599301"/>
              <a:gd name="connsiteY89" fmla="*/ 1998545 h 2255931"/>
              <a:gd name="connsiteX90" fmla="*/ 3572208 w 3599301"/>
              <a:gd name="connsiteY90" fmla="*/ 1978225 h 2255931"/>
              <a:gd name="connsiteX91" fmla="*/ 3592528 w 3599301"/>
              <a:gd name="connsiteY91" fmla="*/ 1917265 h 2255931"/>
              <a:gd name="connsiteX92" fmla="*/ 3599301 w 3599301"/>
              <a:gd name="connsiteY92" fmla="*/ 1896945 h 2255931"/>
              <a:gd name="connsiteX93" fmla="*/ 3578981 w 3599301"/>
              <a:gd name="connsiteY93" fmla="*/ 1822438 h 2255931"/>
              <a:gd name="connsiteX94" fmla="*/ 3551888 w 3599301"/>
              <a:gd name="connsiteY94" fmla="*/ 1781798 h 2255931"/>
              <a:gd name="connsiteX95" fmla="*/ 3538341 w 3599301"/>
              <a:gd name="connsiteY95" fmla="*/ 1761478 h 2255931"/>
              <a:gd name="connsiteX96" fmla="*/ 3511248 w 3599301"/>
              <a:gd name="connsiteY96" fmla="*/ 1734385 h 2255931"/>
              <a:gd name="connsiteX97" fmla="*/ 3497701 w 3599301"/>
              <a:gd name="connsiteY97" fmla="*/ 1714065 h 2255931"/>
              <a:gd name="connsiteX98" fmla="*/ 3477381 w 3599301"/>
              <a:gd name="connsiteY98" fmla="*/ 1693745 h 2255931"/>
              <a:gd name="connsiteX99" fmla="*/ 3443514 w 3599301"/>
              <a:gd name="connsiteY99" fmla="*/ 1646331 h 2255931"/>
              <a:gd name="connsiteX100" fmla="*/ 3402874 w 3599301"/>
              <a:gd name="connsiteY100" fmla="*/ 1605691 h 2255931"/>
              <a:gd name="connsiteX101" fmla="*/ 3382554 w 3599301"/>
              <a:gd name="connsiteY101" fmla="*/ 1585371 h 2255931"/>
              <a:gd name="connsiteX102" fmla="*/ 3355461 w 3599301"/>
              <a:gd name="connsiteY102" fmla="*/ 1565051 h 2255931"/>
              <a:gd name="connsiteX103" fmla="*/ 3308048 w 3599301"/>
              <a:gd name="connsiteY103" fmla="*/ 1517638 h 2255931"/>
              <a:gd name="connsiteX104" fmla="*/ 3226768 w 3599301"/>
              <a:gd name="connsiteY104" fmla="*/ 1436358 h 2255931"/>
              <a:gd name="connsiteX105" fmla="*/ 3206448 w 3599301"/>
              <a:gd name="connsiteY105" fmla="*/ 1416038 h 2255931"/>
              <a:gd name="connsiteX106" fmla="*/ 3192901 w 3599301"/>
              <a:gd name="connsiteY106" fmla="*/ 1395718 h 2255931"/>
              <a:gd name="connsiteX107" fmla="*/ 3172581 w 3599301"/>
              <a:gd name="connsiteY107" fmla="*/ 1388945 h 2255931"/>
              <a:gd name="connsiteX108" fmla="*/ 3131941 w 3599301"/>
              <a:gd name="connsiteY108" fmla="*/ 1355078 h 2255931"/>
              <a:gd name="connsiteX109" fmla="*/ 3077754 w 3599301"/>
              <a:gd name="connsiteY109" fmla="*/ 1314438 h 2255931"/>
              <a:gd name="connsiteX110" fmla="*/ 3043888 w 3599301"/>
              <a:gd name="connsiteY110" fmla="*/ 1280571 h 2255931"/>
              <a:gd name="connsiteX111" fmla="*/ 2982928 w 3599301"/>
              <a:gd name="connsiteY111" fmla="*/ 1226385 h 2255931"/>
              <a:gd name="connsiteX112" fmla="*/ 2962608 w 3599301"/>
              <a:gd name="connsiteY112" fmla="*/ 1199291 h 2255931"/>
              <a:gd name="connsiteX113" fmla="*/ 2921968 w 3599301"/>
              <a:gd name="connsiteY113" fmla="*/ 1158651 h 2255931"/>
              <a:gd name="connsiteX114" fmla="*/ 2901648 w 3599301"/>
              <a:gd name="connsiteY114" fmla="*/ 1124785 h 2255931"/>
              <a:gd name="connsiteX115" fmla="*/ 2888101 w 3599301"/>
              <a:gd name="connsiteY115" fmla="*/ 1104465 h 2255931"/>
              <a:gd name="connsiteX116" fmla="*/ 2867781 w 3599301"/>
              <a:gd name="connsiteY116" fmla="*/ 1090918 h 2255931"/>
              <a:gd name="connsiteX117" fmla="*/ 2833914 w 3599301"/>
              <a:gd name="connsiteY117" fmla="*/ 1043505 h 2255931"/>
              <a:gd name="connsiteX118" fmla="*/ 2813594 w 3599301"/>
              <a:gd name="connsiteY118" fmla="*/ 1023185 h 2255931"/>
              <a:gd name="connsiteX119" fmla="*/ 2786501 w 3599301"/>
              <a:gd name="connsiteY119" fmla="*/ 982545 h 2255931"/>
              <a:gd name="connsiteX120" fmla="*/ 2759408 w 3599301"/>
              <a:gd name="connsiteY120" fmla="*/ 941905 h 2255931"/>
              <a:gd name="connsiteX121" fmla="*/ 2745861 w 3599301"/>
              <a:gd name="connsiteY121" fmla="*/ 921585 h 2255931"/>
              <a:gd name="connsiteX122" fmla="*/ 2725541 w 3599301"/>
              <a:gd name="connsiteY122" fmla="*/ 901265 h 2255931"/>
              <a:gd name="connsiteX123" fmla="*/ 2711994 w 3599301"/>
              <a:gd name="connsiteY123" fmla="*/ 874171 h 2255931"/>
              <a:gd name="connsiteX124" fmla="*/ 2691674 w 3599301"/>
              <a:gd name="connsiteY124" fmla="*/ 847078 h 2255931"/>
              <a:gd name="connsiteX125" fmla="*/ 2678128 w 3599301"/>
              <a:gd name="connsiteY125" fmla="*/ 826758 h 2255931"/>
              <a:gd name="connsiteX126" fmla="*/ 2637488 w 3599301"/>
              <a:gd name="connsiteY126" fmla="*/ 779345 h 2255931"/>
              <a:gd name="connsiteX127" fmla="*/ 2623941 w 3599301"/>
              <a:gd name="connsiteY127" fmla="*/ 752251 h 2255931"/>
              <a:gd name="connsiteX128" fmla="*/ 2603621 w 3599301"/>
              <a:gd name="connsiteY128" fmla="*/ 731931 h 2255931"/>
              <a:gd name="connsiteX129" fmla="*/ 2576528 w 3599301"/>
              <a:gd name="connsiteY129" fmla="*/ 677745 h 2255931"/>
              <a:gd name="connsiteX130" fmla="*/ 2549434 w 3599301"/>
              <a:gd name="connsiteY130" fmla="*/ 630331 h 2255931"/>
              <a:gd name="connsiteX131" fmla="*/ 2508794 w 3599301"/>
              <a:gd name="connsiteY131" fmla="*/ 596465 h 2255931"/>
              <a:gd name="connsiteX132" fmla="*/ 2474928 w 3599301"/>
              <a:gd name="connsiteY132" fmla="*/ 549051 h 2255931"/>
              <a:gd name="connsiteX133" fmla="*/ 2447834 w 3599301"/>
              <a:gd name="connsiteY133" fmla="*/ 508411 h 2255931"/>
              <a:gd name="connsiteX134" fmla="*/ 2427514 w 3599301"/>
              <a:gd name="connsiteY134" fmla="*/ 488091 h 2255931"/>
              <a:gd name="connsiteX135" fmla="*/ 2400421 w 3599301"/>
              <a:gd name="connsiteY135" fmla="*/ 440678 h 2255931"/>
              <a:gd name="connsiteX136" fmla="*/ 2366554 w 3599301"/>
              <a:gd name="connsiteY136" fmla="*/ 386491 h 2255931"/>
              <a:gd name="connsiteX137" fmla="*/ 2339461 w 3599301"/>
              <a:gd name="connsiteY137" fmla="*/ 325531 h 2255931"/>
              <a:gd name="connsiteX138" fmla="*/ 2319141 w 3599301"/>
              <a:gd name="connsiteY138" fmla="*/ 284891 h 2255931"/>
              <a:gd name="connsiteX139" fmla="*/ 2305594 w 3599301"/>
              <a:gd name="connsiteY139" fmla="*/ 244251 h 2255931"/>
              <a:gd name="connsiteX140" fmla="*/ 2298821 w 3599301"/>
              <a:gd name="connsiteY140" fmla="*/ 223931 h 2255931"/>
              <a:gd name="connsiteX141" fmla="*/ 2264954 w 3599301"/>
              <a:gd name="connsiteY141" fmla="*/ 183291 h 2255931"/>
              <a:gd name="connsiteX142" fmla="*/ 2244634 w 3599301"/>
              <a:gd name="connsiteY142" fmla="*/ 156198 h 2255931"/>
              <a:gd name="connsiteX143" fmla="*/ 2231088 w 3599301"/>
              <a:gd name="connsiteY143" fmla="*/ 135878 h 2255931"/>
              <a:gd name="connsiteX144" fmla="*/ 2190448 w 3599301"/>
              <a:gd name="connsiteY144" fmla="*/ 95238 h 2255931"/>
              <a:gd name="connsiteX145" fmla="*/ 2170128 w 3599301"/>
              <a:gd name="connsiteY145" fmla="*/ 74918 h 2255931"/>
              <a:gd name="connsiteX146" fmla="*/ 2122714 w 3599301"/>
              <a:gd name="connsiteY146" fmla="*/ 47825 h 2255931"/>
              <a:gd name="connsiteX147" fmla="*/ 2102394 w 3599301"/>
              <a:gd name="connsiteY147" fmla="*/ 34278 h 2255931"/>
              <a:gd name="connsiteX148" fmla="*/ 2061754 w 3599301"/>
              <a:gd name="connsiteY148" fmla="*/ 20731 h 2255931"/>
              <a:gd name="connsiteX149" fmla="*/ 1980474 w 3599301"/>
              <a:gd name="connsiteY149" fmla="*/ 7185 h 2255931"/>
              <a:gd name="connsiteX150" fmla="*/ 1817914 w 3599301"/>
              <a:gd name="connsiteY150" fmla="*/ 411 h 225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599301" h="2255931">
                <a:moveTo>
                  <a:pt x="1817914" y="411"/>
                </a:moveTo>
                <a:cubicBezTo>
                  <a:pt x="1694865" y="1540"/>
                  <a:pt x="1853232" y="-1511"/>
                  <a:pt x="1242181" y="13958"/>
                </a:cubicBezTo>
                <a:cubicBezTo>
                  <a:pt x="1235044" y="14139"/>
                  <a:pt x="1228749" y="18852"/>
                  <a:pt x="1221861" y="20731"/>
                </a:cubicBezTo>
                <a:cubicBezTo>
                  <a:pt x="1203899" y="25630"/>
                  <a:pt x="1167674" y="34278"/>
                  <a:pt x="1167674" y="34278"/>
                </a:cubicBezTo>
                <a:cubicBezTo>
                  <a:pt x="1142941" y="50767"/>
                  <a:pt x="1123902" y="64674"/>
                  <a:pt x="1093168" y="74918"/>
                </a:cubicBezTo>
                <a:cubicBezTo>
                  <a:pt x="1086395" y="77176"/>
                  <a:pt x="1079348" y="78737"/>
                  <a:pt x="1072848" y="81691"/>
                </a:cubicBezTo>
                <a:cubicBezTo>
                  <a:pt x="1054464" y="90048"/>
                  <a:pt x="1036723" y="99754"/>
                  <a:pt x="1018661" y="108785"/>
                </a:cubicBezTo>
                <a:cubicBezTo>
                  <a:pt x="1005114" y="115558"/>
                  <a:pt x="990623" y="120704"/>
                  <a:pt x="978021" y="129105"/>
                </a:cubicBezTo>
                <a:cubicBezTo>
                  <a:pt x="971248" y="133620"/>
                  <a:pt x="964982" y="139011"/>
                  <a:pt x="957701" y="142651"/>
                </a:cubicBezTo>
                <a:cubicBezTo>
                  <a:pt x="946826" y="148088"/>
                  <a:pt x="934709" y="150760"/>
                  <a:pt x="923834" y="156198"/>
                </a:cubicBezTo>
                <a:cubicBezTo>
                  <a:pt x="913387" y="161422"/>
                  <a:pt x="854694" y="198245"/>
                  <a:pt x="849328" y="203611"/>
                </a:cubicBezTo>
                <a:cubicBezTo>
                  <a:pt x="842555" y="210384"/>
                  <a:pt x="836569" y="218050"/>
                  <a:pt x="829008" y="223931"/>
                </a:cubicBezTo>
                <a:cubicBezTo>
                  <a:pt x="816156" y="233927"/>
                  <a:pt x="801915" y="241994"/>
                  <a:pt x="788368" y="251025"/>
                </a:cubicBezTo>
                <a:cubicBezTo>
                  <a:pt x="781595" y="255540"/>
                  <a:pt x="775329" y="260930"/>
                  <a:pt x="768048" y="264571"/>
                </a:cubicBezTo>
                <a:cubicBezTo>
                  <a:pt x="759017" y="269087"/>
                  <a:pt x="749171" y="272249"/>
                  <a:pt x="740954" y="278118"/>
                </a:cubicBezTo>
                <a:cubicBezTo>
                  <a:pt x="733159" y="283686"/>
                  <a:pt x="728195" y="292557"/>
                  <a:pt x="720634" y="298438"/>
                </a:cubicBezTo>
                <a:cubicBezTo>
                  <a:pt x="707783" y="308434"/>
                  <a:pt x="691506" y="314019"/>
                  <a:pt x="679994" y="325531"/>
                </a:cubicBezTo>
                <a:cubicBezTo>
                  <a:pt x="673221" y="332304"/>
                  <a:pt x="667033" y="339719"/>
                  <a:pt x="659674" y="345851"/>
                </a:cubicBezTo>
                <a:cubicBezTo>
                  <a:pt x="653420" y="351063"/>
                  <a:pt x="645438" y="353990"/>
                  <a:pt x="639354" y="359398"/>
                </a:cubicBezTo>
                <a:cubicBezTo>
                  <a:pt x="625035" y="372126"/>
                  <a:pt x="614654" y="389411"/>
                  <a:pt x="598714" y="400038"/>
                </a:cubicBezTo>
                <a:cubicBezTo>
                  <a:pt x="548257" y="433677"/>
                  <a:pt x="610234" y="390439"/>
                  <a:pt x="558074" y="433905"/>
                </a:cubicBezTo>
                <a:cubicBezTo>
                  <a:pt x="551820" y="439116"/>
                  <a:pt x="543838" y="442043"/>
                  <a:pt x="537754" y="447451"/>
                </a:cubicBezTo>
                <a:cubicBezTo>
                  <a:pt x="523435" y="460179"/>
                  <a:pt x="512440" y="476596"/>
                  <a:pt x="497114" y="488091"/>
                </a:cubicBezTo>
                <a:cubicBezTo>
                  <a:pt x="488083" y="494864"/>
                  <a:pt x="479207" y="501849"/>
                  <a:pt x="470021" y="508411"/>
                </a:cubicBezTo>
                <a:cubicBezTo>
                  <a:pt x="463397" y="513143"/>
                  <a:pt x="455785" y="516550"/>
                  <a:pt x="449701" y="521958"/>
                </a:cubicBezTo>
                <a:cubicBezTo>
                  <a:pt x="435382" y="534686"/>
                  <a:pt x="424387" y="551103"/>
                  <a:pt x="409061" y="562598"/>
                </a:cubicBezTo>
                <a:cubicBezTo>
                  <a:pt x="400030" y="569371"/>
                  <a:pt x="389950" y="574936"/>
                  <a:pt x="381968" y="582918"/>
                </a:cubicBezTo>
                <a:cubicBezTo>
                  <a:pt x="376212" y="588674"/>
                  <a:pt x="373829" y="597154"/>
                  <a:pt x="368421" y="603238"/>
                </a:cubicBezTo>
                <a:cubicBezTo>
                  <a:pt x="355693" y="617557"/>
                  <a:pt x="341328" y="630331"/>
                  <a:pt x="327781" y="643878"/>
                </a:cubicBezTo>
                <a:lnTo>
                  <a:pt x="307461" y="664198"/>
                </a:lnTo>
                <a:cubicBezTo>
                  <a:pt x="300688" y="670971"/>
                  <a:pt x="292455" y="676548"/>
                  <a:pt x="287141" y="684518"/>
                </a:cubicBezTo>
                <a:cubicBezTo>
                  <a:pt x="255080" y="732609"/>
                  <a:pt x="297912" y="671241"/>
                  <a:pt x="232954" y="745478"/>
                </a:cubicBezTo>
                <a:cubicBezTo>
                  <a:pt x="213914" y="767238"/>
                  <a:pt x="194807" y="789154"/>
                  <a:pt x="178768" y="813211"/>
                </a:cubicBezTo>
                <a:cubicBezTo>
                  <a:pt x="146360" y="861821"/>
                  <a:pt x="163187" y="842338"/>
                  <a:pt x="131354" y="874171"/>
                </a:cubicBezTo>
                <a:cubicBezTo>
                  <a:pt x="126839" y="883202"/>
                  <a:pt x="123159" y="892703"/>
                  <a:pt x="117808" y="901265"/>
                </a:cubicBezTo>
                <a:cubicBezTo>
                  <a:pt x="111825" y="910838"/>
                  <a:pt x="103089" y="918557"/>
                  <a:pt x="97488" y="928358"/>
                </a:cubicBezTo>
                <a:cubicBezTo>
                  <a:pt x="93946" y="934557"/>
                  <a:pt x="93527" y="942116"/>
                  <a:pt x="90714" y="948678"/>
                </a:cubicBezTo>
                <a:cubicBezTo>
                  <a:pt x="86737" y="957958"/>
                  <a:pt x="81145" y="966491"/>
                  <a:pt x="77168" y="975771"/>
                </a:cubicBezTo>
                <a:cubicBezTo>
                  <a:pt x="67377" y="998616"/>
                  <a:pt x="72220" y="997387"/>
                  <a:pt x="63621" y="1023185"/>
                </a:cubicBezTo>
                <a:cubicBezTo>
                  <a:pt x="59776" y="1034719"/>
                  <a:pt x="53919" y="1045517"/>
                  <a:pt x="50074" y="1057051"/>
                </a:cubicBezTo>
                <a:cubicBezTo>
                  <a:pt x="43123" y="1077905"/>
                  <a:pt x="41895" y="1096544"/>
                  <a:pt x="36528" y="1118011"/>
                </a:cubicBezTo>
                <a:cubicBezTo>
                  <a:pt x="32541" y="1133957"/>
                  <a:pt x="27306" y="1149567"/>
                  <a:pt x="22981" y="1165425"/>
                </a:cubicBezTo>
                <a:cubicBezTo>
                  <a:pt x="20532" y="1174406"/>
                  <a:pt x="18466" y="1183487"/>
                  <a:pt x="16208" y="1192518"/>
                </a:cubicBezTo>
                <a:cubicBezTo>
                  <a:pt x="12801" y="1223174"/>
                  <a:pt x="2661" y="1309333"/>
                  <a:pt x="2661" y="1334758"/>
                </a:cubicBezTo>
                <a:cubicBezTo>
                  <a:pt x="2661" y="1446383"/>
                  <a:pt x="-8913" y="1510998"/>
                  <a:pt x="16208" y="1598918"/>
                </a:cubicBezTo>
                <a:cubicBezTo>
                  <a:pt x="18169" y="1605783"/>
                  <a:pt x="20169" y="1612676"/>
                  <a:pt x="22981" y="1619238"/>
                </a:cubicBezTo>
                <a:cubicBezTo>
                  <a:pt x="26958" y="1628519"/>
                  <a:pt x="32012" y="1637300"/>
                  <a:pt x="36528" y="1646331"/>
                </a:cubicBezTo>
                <a:cubicBezTo>
                  <a:pt x="48198" y="1693016"/>
                  <a:pt x="39138" y="1665099"/>
                  <a:pt x="70394" y="1727611"/>
                </a:cubicBezTo>
                <a:lnTo>
                  <a:pt x="97488" y="1781798"/>
                </a:lnTo>
                <a:cubicBezTo>
                  <a:pt x="102003" y="1790829"/>
                  <a:pt x="103894" y="1801751"/>
                  <a:pt x="111034" y="1808891"/>
                </a:cubicBezTo>
                <a:cubicBezTo>
                  <a:pt x="183574" y="1881431"/>
                  <a:pt x="73472" y="1769413"/>
                  <a:pt x="151674" y="1856305"/>
                </a:cubicBezTo>
                <a:cubicBezTo>
                  <a:pt x="164490" y="1870545"/>
                  <a:pt x="178767" y="1883398"/>
                  <a:pt x="192314" y="1896945"/>
                </a:cubicBezTo>
                <a:cubicBezTo>
                  <a:pt x="201345" y="1905976"/>
                  <a:pt x="212324" y="1913411"/>
                  <a:pt x="219408" y="1924038"/>
                </a:cubicBezTo>
                <a:cubicBezTo>
                  <a:pt x="249982" y="1969902"/>
                  <a:pt x="247042" y="1969555"/>
                  <a:pt x="321008" y="2018865"/>
                </a:cubicBezTo>
                <a:lnTo>
                  <a:pt x="402288" y="2073051"/>
                </a:lnTo>
                <a:cubicBezTo>
                  <a:pt x="419132" y="2084281"/>
                  <a:pt x="430058" y="2092779"/>
                  <a:pt x="449701" y="2100145"/>
                </a:cubicBezTo>
                <a:cubicBezTo>
                  <a:pt x="458417" y="2103414"/>
                  <a:pt x="467763" y="2104660"/>
                  <a:pt x="476794" y="2106918"/>
                </a:cubicBezTo>
                <a:cubicBezTo>
                  <a:pt x="483567" y="2111434"/>
                  <a:pt x="490046" y="2116426"/>
                  <a:pt x="497114" y="2120465"/>
                </a:cubicBezTo>
                <a:cubicBezTo>
                  <a:pt x="515739" y="2131108"/>
                  <a:pt x="538125" y="2140304"/>
                  <a:pt x="558074" y="2147558"/>
                </a:cubicBezTo>
                <a:cubicBezTo>
                  <a:pt x="571494" y="2152438"/>
                  <a:pt x="585456" y="2155802"/>
                  <a:pt x="598714" y="2161105"/>
                </a:cubicBezTo>
                <a:cubicBezTo>
                  <a:pt x="621152" y="2170080"/>
                  <a:pt x="650040" y="2182403"/>
                  <a:pt x="673221" y="2188198"/>
                </a:cubicBezTo>
                <a:cubicBezTo>
                  <a:pt x="686544" y="2191529"/>
                  <a:pt x="700314" y="2192713"/>
                  <a:pt x="713861" y="2194971"/>
                </a:cubicBezTo>
                <a:cubicBezTo>
                  <a:pt x="720634" y="2197229"/>
                  <a:pt x="727293" y="2199866"/>
                  <a:pt x="734181" y="2201745"/>
                </a:cubicBezTo>
                <a:cubicBezTo>
                  <a:pt x="752143" y="2206644"/>
                  <a:pt x="770705" y="2209403"/>
                  <a:pt x="788368" y="2215291"/>
                </a:cubicBezTo>
                <a:cubicBezTo>
                  <a:pt x="795141" y="2217549"/>
                  <a:pt x="801761" y="2220333"/>
                  <a:pt x="808688" y="2222065"/>
                </a:cubicBezTo>
                <a:cubicBezTo>
                  <a:pt x="819856" y="2224857"/>
                  <a:pt x="831316" y="2226341"/>
                  <a:pt x="842554" y="2228838"/>
                </a:cubicBezTo>
                <a:cubicBezTo>
                  <a:pt x="851642" y="2230857"/>
                  <a:pt x="860560" y="2233591"/>
                  <a:pt x="869648" y="2235611"/>
                </a:cubicBezTo>
                <a:cubicBezTo>
                  <a:pt x="880886" y="2238108"/>
                  <a:pt x="892345" y="2239593"/>
                  <a:pt x="903514" y="2242385"/>
                </a:cubicBezTo>
                <a:cubicBezTo>
                  <a:pt x="910440" y="2244117"/>
                  <a:pt x="916809" y="2247881"/>
                  <a:pt x="923834" y="2249158"/>
                </a:cubicBezTo>
                <a:cubicBezTo>
                  <a:pt x="941743" y="2252414"/>
                  <a:pt x="959959" y="2253673"/>
                  <a:pt x="978021" y="2255931"/>
                </a:cubicBezTo>
                <a:lnTo>
                  <a:pt x="1255728" y="2249158"/>
                </a:lnTo>
                <a:cubicBezTo>
                  <a:pt x="1276157" y="2248341"/>
                  <a:pt x="1296401" y="2244921"/>
                  <a:pt x="1316688" y="2242385"/>
                </a:cubicBezTo>
                <a:cubicBezTo>
                  <a:pt x="1341023" y="2239343"/>
                  <a:pt x="1379901" y="2233354"/>
                  <a:pt x="1404741" y="2228838"/>
                </a:cubicBezTo>
                <a:cubicBezTo>
                  <a:pt x="1416068" y="2226779"/>
                  <a:pt x="1427229" y="2223816"/>
                  <a:pt x="1438608" y="2222065"/>
                </a:cubicBezTo>
                <a:cubicBezTo>
                  <a:pt x="1474241" y="2216583"/>
                  <a:pt x="1525876" y="2211983"/>
                  <a:pt x="1560528" y="2208518"/>
                </a:cubicBezTo>
                <a:cubicBezTo>
                  <a:pt x="1637089" y="2193206"/>
                  <a:pt x="1542733" y="2211060"/>
                  <a:pt x="1655354" y="2194971"/>
                </a:cubicBezTo>
                <a:cubicBezTo>
                  <a:pt x="1727664" y="2184641"/>
                  <a:pt x="1645236" y="2189606"/>
                  <a:pt x="1743408" y="2181425"/>
                </a:cubicBezTo>
                <a:cubicBezTo>
                  <a:pt x="1824683" y="2174652"/>
                  <a:pt x="1937325" y="2171087"/>
                  <a:pt x="2014341" y="2167878"/>
                </a:cubicBezTo>
                <a:cubicBezTo>
                  <a:pt x="2036919" y="2165620"/>
                  <a:pt x="2059390" y="2161658"/>
                  <a:pt x="2082074" y="2161105"/>
                </a:cubicBezTo>
                <a:lnTo>
                  <a:pt x="2847461" y="2147558"/>
                </a:lnTo>
                <a:lnTo>
                  <a:pt x="3023568" y="2134011"/>
                </a:lnTo>
                <a:cubicBezTo>
                  <a:pt x="3250237" y="2116574"/>
                  <a:pt x="2996967" y="2137356"/>
                  <a:pt x="3199674" y="2120465"/>
                </a:cubicBezTo>
                <a:cubicBezTo>
                  <a:pt x="3213221" y="2118207"/>
                  <a:pt x="3226701" y="2115506"/>
                  <a:pt x="3240314" y="2113691"/>
                </a:cubicBezTo>
                <a:cubicBezTo>
                  <a:pt x="3260580" y="2110989"/>
                  <a:pt x="3281140" y="2110471"/>
                  <a:pt x="3301274" y="2106918"/>
                </a:cubicBezTo>
                <a:cubicBezTo>
                  <a:pt x="3319609" y="2103682"/>
                  <a:pt x="3337599" y="2098624"/>
                  <a:pt x="3355461" y="2093371"/>
                </a:cubicBezTo>
                <a:cubicBezTo>
                  <a:pt x="3376010" y="2087327"/>
                  <a:pt x="3395418" y="2077251"/>
                  <a:pt x="3416421" y="2073051"/>
                </a:cubicBezTo>
                <a:lnTo>
                  <a:pt x="3450288" y="2066278"/>
                </a:lnTo>
                <a:cubicBezTo>
                  <a:pt x="3459319" y="2061762"/>
                  <a:pt x="3468100" y="2056708"/>
                  <a:pt x="3477381" y="2052731"/>
                </a:cubicBezTo>
                <a:cubicBezTo>
                  <a:pt x="3483943" y="2049919"/>
                  <a:pt x="3491460" y="2049425"/>
                  <a:pt x="3497701" y="2045958"/>
                </a:cubicBezTo>
                <a:cubicBezTo>
                  <a:pt x="3521140" y="2032937"/>
                  <a:pt x="3541638" y="2018972"/>
                  <a:pt x="3558661" y="1998545"/>
                </a:cubicBezTo>
                <a:cubicBezTo>
                  <a:pt x="3563873" y="1992291"/>
                  <a:pt x="3567692" y="1984998"/>
                  <a:pt x="3572208" y="1978225"/>
                </a:cubicBezTo>
                <a:lnTo>
                  <a:pt x="3592528" y="1917265"/>
                </a:lnTo>
                <a:lnTo>
                  <a:pt x="3599301" y="1896945"/>
                </a:lnTo>
                <a:cubicBezTo>
                  <a:pt x="3595666" y="1878767"/>
                  <a:pt x="3588804" y="1837172"/>
                  <a:pt x="3578981" y="1822438"/>
                </a:cubicBezTo>
                <a:lnTo>
                  <a:pt x="3551888" y="1781798"/>
                </a:lnTo>
                <a:cubicBezTo>
                  <a:pt x="3547372" y="1775025"/>
                  <a:pt x="3544097" y="1767234"/>
                  <a:pt x="3538341" y="1761478"/>
                </a:cubicBezTo>
                <a:cubicBezTo>
                  <a:pt x="3529310" y="1752447"/>
                  <a:pt x="3519560" y="1744082"/>
                  <a:pt x="3511248" y="1734385"/>
                </a:cubicBezTo>
                <a:cubicBezTo>
                  <a:pt x="3505950" y="1728204"/>
                  <a:pt x="3502913" y="1720319"/>
                  <a:pt x="3497701" y="1714065"/>
                </a:cubicBezTo>
                <a:cubicBezTo>
                  <a:pt x="3491569" y="1706706"/>
                  <a:pt x="3483513" y="1701104"/>
                  <a:pt x="3477381" y="1693745"/>
                </a:cubicBezTo>
                <a:cubicBezTo>
                  <a:pt x="3436158" y="1644278"/>
                  <a:pt x="3498414" y="1707332"/>
                  <a:pt x="3443514" y="1646331"/>
                </a:cubicBezTo>
                <a:cubicBezTo>
                  <a:pt x="3430698" y="1632091"/>
                  <a:pt x="3416421" y="1619238"/>
                  <a:pt x="3402874" y="1605691"/>
                </a:cubicBezTo>
                <a:cubicBezTo>
                  <a:pt x="3396101" y="1598918"/>
                  <a:pt x="3390217" y="1591118"/>
                  <a:pt x="3382554" y="1585371"/>
                </a:cubicBezTo>
                <a:cubicBezTo>
                  <a:pt x="3373523" y="1578598"/>
                  <a:pt x="3363814" y="1572645"/>
                  <a:pt x="3355461" y="1565051"/>
                </a:cubicBezTo>
                <a:cubicBezTo>
                  <a:pt x="3338923" y="1550016"/>
                  <a:pt x="3323852" y="1533442"/>
                  <a:pt x="3308048" y="1517638"/>
                </a:cubicBezTo>
                <a:lnTo>
                  <a:pt x="3226768" y="1436358"/>
                </a:lnTo>
                <a:cubicBezTo>
                  <a:pt x="3219995" y="1429585"/>
                  <a:pt x="3211762" y="1424008"/>
                  <a:pt x="3206448" y="1416038"/>
                </a:cubicBezTo>
                <a:cubicBezTo>
                  <a:pt x="3201932" y="1409265"/>
                  <a:pt x="3199258" y="1400803"/>
                  <a:pt x="3192901" y="1395718"/>
                </a:cubicBezTo>
                <a:cubicBezTo>
                  <a:pt x="3187326" y="1391258"/>
                  <a:pt x="3179354" y="1391203"/>
                  <a:pt x="3172581" y="1388945"/>
                </a:cubicBezTo>
                <a:cubicBezTo>
                  <a:pt x="3113216" y="1329580"/>
                  <a:pt x="3188521" y="1402229"/>
                  <a:pt x="3131941" y="1355078"/>
                </a:cubicBezTo>
                <a:cubicBezTo>
                  <a:pt x="3081151" y="1312752"/>
                  <a:pt x="3148919" y="1357136"/>
                  <a:pt x="3077754" y="1314438"/>
                </a:cubicBezTo>
                <a:cubicBezTo>
                  <a:pt x="3049842" y="1272568"/>
                  <a:pt x="3080832" y="1313410"/>
                  <a:pt x="3043888" y="1280571"/>
                </a:cubicBezTo>
                <a:cubicBezTo>
                  <a:pt x="2974299" y="1218714"/>
                  <a:pt x="3029044" y="1257127"/>
                  <a:pt x="2982928" y="1226385"/>
                </a:cubicBezTo>
                <a:cubicBezTo>
                  <a:pt x="2976155" y="1217354"/>
                  <a:pt x="2970591" y="1207274"/>
                  <a:pt x="2962608" y="1199291"/>
                </a:cubicBezTo>
                <a:cubicBezTo>
                  <a:pt x="2919141" y="1155824"/>
                  <a:pt x="2966246" y="1225068"/>
                  <a:pt x="2921968" y="1158651"/>
                </a:cubicBezTo>
                <a:cubicBezTo>
                  <a:pt x="2914665" y="1147697"/>
                  <a:pt x="2908625" y="1135949"/>
                  <a:pt x="2901648" y="1124785"/>
                </a:cubicBezTo>
                <a:cubicBezTo>
                  <a:pt x="2897333" y="1117882"/>
                  <a:pt x="2893857" y="1110221"/>
                  <a:pt x="2888101" y="1104465"/>
                </a:cubicBezTo>
                <a:cubicBezTo>
                  <a:pt x="2882345" y="1098709"/>
                  <a:pt x="2874554" y="1095434"/>
                  <a:pt x="2867781" y="1090918"/>
                </a:cubicBezTo>
                <a:cubicBezTo>
                  <a:pt x="2857060" y="1074837"/>
                  <a:pt x="2846516" y="1058207"/>
                  <a:pt x="2833914" y="1043505"/>
                </a:cubicBezTo>
                <a:cubicBezTo>
                  <a:pt x="2827680" y="1036232"/>
                  <a:pt x="2820367" y="1029958"/>
                  <a:pt x="2813594" y="1023185"/>
                </a:cubicBezTo>
                <a:cubicBezTo>
                  <a:pt x="2800641" y="984323"/>
                  <a:pt x="2816097" y="1020598"/>
                  <a:pt x="2786501" y="982545"/>
                </a:cubicBezTo>
                <a:cubicBezTo>
                  <a:pt x="2776505" y="969694"/>
                  <a:pt x="2768439" y="955452"/>
                  <a:pt x="2759408" y="941905"/>
                </a:cubicBezTo>
                <a:cubicBezTo>
                  <a:pt x="2754892" y="935132"/>
                  <a:pt x="2751617" y="927341"/>
                  <a:pt x="2745861" y="921585"/>
                </a:cubicBezTo>
                <a:cubicBezTo>
                  <a:pt x="2739088" y="914812"/>
                  <a:pt x="2731109" y="909060"/>
                  <a:pt x="2725541" y="901265"/>
                </a:cubicBezTo>
                <a:cubicBezTo>
                  <a:pt x="2719672" y="893048"/>
                  <a:pt x="2717346" y="882734"/>
                  <a:pt x="2711994" y="874171"/>
                </a:cubicBezTo>
                <a:cubicBezTo>
                  <a:pt x="2706011" y="864598"/>
                  <a:pt x="2698235" y="856264"/>
                  <a:pt x="2691674" y="847078"/>
                </a:cubicBezTo>
                <a:cubicBezTo>
                  <a:pt x="2686943" y="840454"/>
                  <a:pt x="2683339" y="833012"/>
                  <a:pt x="2678128" y="826758"/>
                </a:cubicBezTo>
                <a:cubicBezTo>
                  <a:pt x="2650419" y="793507"/>
                  <a:pt x="2662856" y="819933"/>
                  <a:pt x="2637488" y="779345"/>
                </a:cubicBezTo>
                <a:cubicBezTo>
                  <a:pt x="2632136" y="770782"/>
                  <a:pt x="2629810" y="760468"/>
                  <a:pt x="2623941" y="752251"/>
                </a:cubicBezTo>
                <a:cubicBezTo>
                  <a:pt x="2618373" y="744456"/>
                  <a:pt x="2608764" y="740012"/>
                  <a:pt x="2603621" y="731931"/>
                </a:cubicBezTo>
                <a:cubicBezTo>
                  <a:pt x="2592779" y="714894"/>
                  <a:pt x="2585559" y="695807"/>
                  <a:pt x="2576528" y="677745"/>
                </a:cubicBezTo>
                <a:cubicBezTo>
                  <a:pt x="2568246" y="661181"/>
                  <a:pt x="2561402" y="644693"/>
                  <a:pt x="2549434" y="630331"/>
                </a:cubicBezTo>
                <a:cubicBezTo>
                  <a:pt x="2533135" y="610773"/>
                  <a:pt x="2528775" y="609785"/>
                  <a:pt x="2508794" y="596465"/>
                </a:cubicBezTo>
                <a:cubicBezTo>
                  <a:pt x="2464791" y="530457"/>
                  <a:pt x="2533687" y="632991"/>
                  <a:pt x="2474928" y="549051"/>
                </a:cubicBezTo>
                <a:cubicBezTo>
                  <a:pt x="2465591" y="535713"/>
                  <a:pt x="2459347" y="519924"/>
                  <a:pt x="2447834" y="508411"/>
                </a:cubicBezTo>
                <a:cubicBezTo>
                  <a:pt x="2441061" y="501638"/>
                  <a:pt x="2433646" y="495450"/>
                  <a:pt x="2427514" y="488091"/>
                </a:cubicBezTo>
                <a:cubicBezTo>
                  <a:pt x="2413325" y="471064"/>
                  <a:pt x="2411459" y="460547"/>
                  <a:pt x="2400421" y="440678"/>
                </a:cubicBezTo>
                <a:cubicBezTo>
                  <a:pt x="2386802" y="416164"/>
                  <a:pt x="2380671" y="407665"/>
                  <a:pt x="2366554" y="386491"/>
                </a:cubicBezTo>
                <a:cubicBezTo>
                  <a:pt x="2350434" y="338128"/>
                  <a:pt x="2360929" y="357732"/>
                  <a:pt x="2339461" y="325531"/>
                </a:cubicBezTo>
                <a:cubicBezTo>
                  <a:pt x="2314764" y="251435"/>
                  <a:pt x="2354151" y="363661"/>
                  <a:pt x="2319141" y="284891"/>
                </a:cubicBezTo>
                <a:cubicBezTo>
                  <a:pt x="2313341" y="271842"/>
                  <a:pt x="2310110" y="257798"/>
                  <a:pt x="2305594" y="244251"/>
                </a:cubicBezTo>
                <a:cubicBezTo>
                  <a:pt x="2303336" y="237478"/>
                  <a:pt x="2302781" y="229872"/>
                  <a:pt x="2298821" y="223931"/>
                </a:cubicBezTo>
                <a:cubicBezTo>
                  <a:pt x="2268880" y="179020"/>
                  <a:pt x="2304069" y="228925"/>
                  <a:pt x="2264954" y="183291"/>
                </a:cubicBezTo>
                <a:cubicBezTo>
                  <a:pt x="2257607" y="174720"/>
                  <a:pt x="2251195" y="165384"/>
                  <a:pt x="2244634" y="156198"/>
                </a:cubicBezTo>
                <a:cubicBezTo>
                  <a:pt x="2239903" y="149574"/>
                  <a:pt x="2236496" y="141962"/>
                  <a:pt x="2231088" y="135878"/>
                </a:cubicBezTo>
                <a:cubicBezTo>
                  <a:pt x="2218360" y="121559"/>
                  <a:pt x="2203995" y="108785"/>
                  <a:pt x="2190448" y="95238"/>
                </a:cubicBezTo>
                <a:cubicBezTo>
                  <a:pt x="2183675" y="88465"/>
                  <a:pt x="2178098" y="80232"/>
                  <a:pt x="2170128" y="74918"/>
                </a:cubicBezTo>
                <a:cubicBezTo>
                  <a:pt x="2120622" y="41913"/>
                  <a:pt x="2182870" y="82199"/>
                  <a:pt x="2122714" y="47825"/>
                </a:cubicBezTo>
                <a:cubicBezTo>
                  <a:pt x="2115646" y="43786"/>
                  <a:pt x="2109833" y="37584"/>
                  <a:pt x="2102394" y="34278"/>
                </a:cubicBezTo>
                <a:cubicBezTo>
                  <a:pt x="2089345" y="28478"/>
                  <a:pt x="2075607" y="24194"/>
                  <a:pt x="2061754" y="20731"/>
                </a:cubicBezTo>
                <a:cubicBezTo>
                  <a:pt x="2025586" y="11689"/>
                  <a:pt x="2027112" y="10916"/>
                  <a:pt x="1980474" y="7185"/>
                </a:cubicBezTo>
                <a:cubicBezTo>
                  <a:pt x="1892486" y="146"/>
                  <a:pt x="1940963" y="-718"/>
                  <a:pt x="1817914" y="41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D3C08559-3AFB-E048-9FBD-7E93124DB481}"/>
              </a:ext>
            </a:extLst>
          </p:cNvPr>
          <p:cNvSpPr/>
          <p:nvPr/>
        </p:nvSpPr>
        <p:spPr>
          <a:xfrm>
            <a:off x="11075670" y="1450764"/>
            <a:ext cx="605790" cy="663786"/>
          </a:xfrm>
          <a:custGeom>
            <a:avLst/>
            <a:gdLst>
              <a:gd name="connsiteX0" fmla="*/ 445770 w 605790"/>
              <a:gd name="connsiteY0" fmla="*/ 846 h 663786"/>
              <a:gd name="connsiteX1" fmla="*/ 194310 w 605790"/>
              <a:gd name="connsiteY1" fmla="*/ 12276 h 663786"/>
              <a:gd name="connsiteX2" fmla="*/ 160020 w 605790"/>
              <a:gd name="connsiteY2" fmla="*/ 23706 h 663786"/>
              <a:gd name="connsiteX3" fmla="*/ 125730 w 605790"/>
              <a:gd name="connsiteY3" fmla="*/ 46566 h 663786"/>
              <a:gd name="connsiteX4" fmla="*/ 68580 w 605790"/>
              <a:gd name="connsiteY4" fmla="*/ 126576 h 663786"/>
              <a:gd name="connsiteX5" fmla="*/ 22860 w 605790"/>
              <a:gd name="connsiteY5" fmla="*/ 229446 h 663786"/>
              <a:gd name="connsiteX6" fmla="*/ 11430 w 605790"/>
              <a:gd name="connsiteY6" fmla="*/ 263736 h 663786"/>
              <a:gd name="connsiteX7" fmla="*/ 0 w 605790"/>
              <a:gd name="connsiteY7" fmla="*/ 298026 h 663786"/>
              <a:gd name="connsiteX8" fmla="*/ 22860 w 605790"/>
              <a:gd name="connsiteY8" fmla="*/ 458046 h 663786"/>
              <a:gd name="connsiteX9" fmla="*/ 45720 w 605790"/>
              <a:gd name="connsiteY9" fmla="*/ 492336 h 663786"/>
              <a:gd name="connsiteX10" fmla="*/ 68580 w 605790"/>
              <a:gd name="connsiteY10" fmla="*/ 560916 h 663786"/>
              <a:gd name="connsiteX11" fmla="*/ 171450 w 605790"/>
              <a:gd name="connsiteY11" fmla="*/ 640926 h 663786"/>
              <a:gd name="connsiteX12" fmla="*/ 240030 w 605790"/>
              <a:gd name="connsiteY12" fmla="*/ 663786 h 663786"/>
              <a:gd name="connsiteX13" fmla="*/ 411480 w 605790"/>
              <a:gd name="connsiteY13" fmla="*/ 629496 h 663786"/>
              <a:gd name="connsiteX14" fmla="*/ 445770 w 605790"/>
              <a:gd name="connsiteY14" fmla="*/ 606636 h 663786"/>
              <a:gd name="connsiteX15" fmla="*/ 514350 w 605790"/>
              <a:gd name="connsiteY15" fmla="*/ 572346 h 663786"/>
              <a:gd name="connsiteX16" fmla="*/ 548640 w 605790"/>
              <a:gd name="connsiteY16" fmla="*/ 538056 h 663786"/>
              <a:gd name="connsiteX17" fmla="*/ 594360 w 605790"/>
              <a:gd name="connsiteY17" fmla="*/ 469476 h 663786"/>
              <a:gd name="connsiteX18" fmla="*/ 605790 w 605790"/>
              <a:gd name="connsiteY18" fmla="*/ 400896 h 663786"/>
              <a:gd name="connsiteX19" fmla="*/ 582930 w 605790"/>
              <a:gd name="connsiteY19" fmla="*/ 240876 h 663786"/>
              <a:gd name="connsiteX20" fmla="*/ 560070 w 605790"/>
              <a:gd name="connsiteY20" fmla="*/ 172296 h 663786"/>
              <a:gd name="connsiteX21" fmla="*/ 548640 w 605790"/>
              <a:gd name="connsiteY21" fmla="*/ 138006 h 663786"/>
              <a:gd name="connsiteX22" fmla="*/ 525780 w 605790"/>
              <a:gd name="connsiteY22" fmla="*/ 103716 h 663786"/>
              <a:gd name="connsiteX23" fmla="*/ 491490 w 605790"/>
              <a:gd name="connsiteY23" fmla="*/ 35136 h 663786"/>
              <a:gd name="connsiteX24" fmla="*/ 422910 w 605790"/>
              <a:gd name="connsiteY24" fmla="*/ 846 h 663786"/>
              <a:gd name="connsiteX25" fmla="*/ 445770 w 605790"/>
              <a:gd name="connsiteY25" fmla="*/ 846 h 6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5790" h="663786">
                <a:moveTo>
                  <a:pt x="445770" y="846"/>
                </a:moveTo>
                <a:cubicBezTo>
                  <a:pt x="407670" y="2751"/>
                  <a:pt x="277949" y="5585"/>
                  <a:pt x="194310" y="12276"/>
                </a:cubicBezTo>
                <a:cubicBezTo>
                  <a:pt x="182300" y="13237"/>
                  <a:pt x="170796" y="18318"/>
                  <a:pt x="160020" y="23706"/>
                </a:cubicBezTo>
                <a:cubicBezTo>
                  <a:pt x="147733" y="29849"/>
                  <a:pt x="136283" y="37772"/>
                  <a:pt x="125730" y="46566"/>
                </a:cubicBezTo>
                <a:cubicBezTo>
                  <a:pt x="80032" y="84648"/>
                  <a:pt x="97994" y="75101"/>
                  <a:pt x="68580" y="126576"/>
                </a:cubicBezTo>
                <a:cubicBezTo>
                  <a:pt x="25108" y="202651"/>
                  <a:pt x="62773" y="109707"/>
                  <a:pt x="22860" y="229446"/>
                </a:cubicBezTo>
                <a:lnTo>
                  <a:pt x="11430" y="263736"/>
                </a:lnTo>
                <a:lnTo>
                  <a:pt x="0" y="298026"/>
                </a:lnTo>
                <a:cubicBezTo>
                  <a:pt x="2920" y="330148"/>
                  <a:pt x="871" y="414068"/>
                  <a:pt x="22860" y="458046"/>
                </a:cubicBezTo>
                <a:cubicBezTo>
                  <a:pt x="29003" y="470333"/>
                  <a:pt x="40141" y="479783"/>
                  <a:pt x="45720" y="492336"/>
                </a:cubicBezTo>
                <a:cubicBezTo>
                  <a:pt x="55507" y="514356"/>
                  <a:pt x="51541" y="543877"/>
                  <a:pt x="68580" y="560916"/>
                </a:cubicBezTo>
                <a:cubicBezTo>
                  <a:pt x="98166" y="590502"/>
                  <a:pt x="130435" y="627254"/>
                  <a:pt x="171450" y="640926"/>
                </a:cubicBezTo>
                <a:lnTo>
                  <a:pt x="240030" y="663786"/>
                </a:lnTo>
                <a:cubicBezTo>
                  <a:pt x="279816" y="659365"/>
                  <a:pt x="370956" y="656512"/>
                  <a:pt x="411480" y="629496"/>
                </a:cubicBezTo>
                <a:cubicBezTo>
                  <a:pt x="422910" y="621876"/>
                  <a:pt x="433483" y="612779"/>
                  <a:pt x="445770" y="606636"/>
                </a:cubicBezTo>
                <a:cubicBezTo>
                  <a:pt x="497320" y="580861"/>
                  <a:pt x="465215" y="613292"/>
                  <a:pt x="514350" y="572346"/>
                </a:cubicBezTo>
                <a:cubicBezTo>
                  <a:pt x="526768" y="561998"/>
                  <a:pt x="538716" y="550815"/>
                  <a:pt x="548640" y="538056"/>
                </a:cubicBezTo>
                <a:cubicBezTo>
                  <a:pt x="565508" y="516369"/>
                  <a:pt x="594360" y="469476"/>
                  <a:pt x="594360" y="469476"/>
                </a:cubicBezTo>
                <a:cubicBezTo>
                  <a:pt x="598170" y="446616"/>
                  <a:pt x="605790" y="424071"/>
                  <a:pt x="605790" y="400896"/>
                </a:cubicBezTo>
                <a:cubicBezTo>
                  <a:pt x="605790" y="347939"/>
                  <a:pt x="598316" y="292163"/>
                  <a:pt x="582930" y="240876"/>
                </a:cubicBezTo>
                <a:cubicBezTo>
                  <a:pt x="576006" y="217796"/>
                  <a:pt x="567690" y="195156"/>
                  <a:pt x="560070" y="172296"/>
                </a:cubicBezTo>
                <a:cubicBezTo>
                  <a:pt x="556260" y="160866"/>
                  <a:pt x="555323" y="148031"/>
                  <a:pt x="548640" y="138006"/>
                </a:cubicBezTo>
                <a:cubicBezTo>
                  <a:pt x="541020" y="126576"/>
                  <a:pt x="531923" y="116003"/>
                  <a:pt x="525780" y="103716"/>
                </a:cubicBezTo>
                <a:cubicBezTo>
                  <a:pt x="507187" y="66531"/>
                  <a:pt x="524247" y="67893"/>
                  <a:pt x="491490" y="35136"/>
                </a:cubicBezTo>
                <a:cubicBezTo>
                  <a:pt x="479932" y="23578"/>
                  <a:pt x="441503" y="846"/>
                  <a:pt x="422910" y="846"/>
                </a:cubicBezTo>
                <a:cubicBezTo>
                  <a:pt x="419100" y="846"/>
                  <a:pt x="483870" y="-1059"/>
                  <a:pt x="445770" y="8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221965"/>
            <a:ext cx="3220906" cy="2028772"/>
            <a:chOff x="1941470" y="2261320"/>
            <a:chExt cx="2908025" cy="1831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594114" y="2826931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3994062" y="2261320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815E77-8FAA-3E4A-B9DA-366268FD8B2C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62EB91-41C1-184B-8258-6F9282ABF085}"/>
              </a:ext>
            </a:extLst>
          </p:cNvPr>
          <p:cNvSpPr txBox="1"/>
          <p:nvPr/>
        </p:nvSpPr>
        <p:spPr>
          <a:xfrm>
            <a:off x="8909533" y="1407160"/>
            <a:ext cx="255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045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E072975D-961C-4E41-8D52-773610CDC605}"/>
              </a:ext>
            </a:extLst>
          </p:cNvPr>
          <p:cNvSpPr/>
          <p:nvPr/>
        </p:nvSpPr>
        <p:spPr>
          <a:xfrm>
            <a:off x="7965440" y="1158240"/>
            <a:ext cx="3874347" cy="2214880"/>
          </a:xfrm>
          <a:custGeom>
            <a:avLst/>
            <a:gdLst>
              <a:gd name="connsiteX0" fmla="*/ 1896533 w 3874347"/>
              <a:gd name="connsiteY0" fmla="*/ 13547 h 2214880"/>
              <a:gd name="connsiteX1" fmla="*/ 1849120 w 3874347"/>
              <a:gd name="connsiteY1" fmla="*/ 20320 h 2214880"/>
              <a:gd name="connsiteX2" fmla="*/ 1524000 w 3874347"/>
              <a:gd name="connsiteY2" fmla="*/ 6773 h 2214880"/>
              <a:gd name="connsiteX3" fmla="*/ 1165013 w 3874347"/>
              <a:gd name="connsiteY3" fmla="*/ 13547 h 2214880"/>
              <a:gd name="connsiteX4" fmla="*/ 1124373 w 3874347"/>
              <a:gd name="connsiteY4" fmla="*/ 27093 h 2214880"/>
              <a:gd name="connsiteX5" fmla="*/ 1056640 w 3874347"/>
              <a:gd name="connsiteY5" fmla="*/ 47413 h 2214880"/>
              <a:gd name="connsiteX6" fmla="*/ 968587 w 3874347"/>
              <a:gd name="connsiteY6" fmla="*/ 74507 h 2214880"/>
              <a:gd name="connsiteX7" fmla="*/ 934720 w 3874347"/>
              <a:gd name="connsiteY7" fmla="*/ 88053 h 2214880"/>
              <a:gd name="connsiteX8" fmla="*/ 894080 w 3874347"/>
              <a:gd name="connsiteY8" fmla="*/ 101600 h 2214880"/>
              <a:gd name="connsiteX9" fmla="*/ 826347 w 3874347"/>
              <a:gd name="connsiteY9" fmla="*/ 135467 h 2214880"/>
              <a:gd name="connsiteX10" fmla="*/ 724747 w 3874347"/>
              <a:gd name="connsiteY10" fmla="*/ 189653 h 2214880"/>
              <a:gd name="connsiteX11" fmla="*/ 643467 w 3874347"/>
              <a:gd name="connsiteY11" fmla="*/ 230293 h 2214880"/>
              <a:gd name="connsiteX12" fmla="*/ 616373 w 3874347"/>
              <a:gd name="connsiteY12" fmla="*/ 250613 h 2214880"/>
              <a:gd name="connsiteX13" fmla="*/ 575733 w 3874347"/>
              <a:gd name="connsiteY13" fmla="*/ 277707 h 2214880"/>
              <a:gd name="connsiteX14" fmla="*/ 508000 w 3874347"/>
              <a:gd name="connsiteY14" fmla="*/ 331893 h 2214880"/>
              <a:gd name="connsiteX15" fmla="*/ 447040 w 3874347"/>
              <a:gd name="connsiteY15" fmla="*/ 379307 h 2214880"/>
              <a:gd name="connsiteX16" fmla="*/ 413173 w 3874347"/>
              <a:gd name="connsiteY16" fmla="*/ 406400 h 2214880"/>
              <a:gd name="connsiteX17" fmla="*/ 386080 w 3874347"/>
              <a:gd name="connsiteY17" fmla="*/ 433493 h 2214880"/>
              <a:gd name="connsiteX18" fmla="*/ 358987 w 3874347"/>
              <a:gd name="connsiteY18" fmla="*/ 453813 h 2214880"/>
              <a:gd name="connsiteX19" fmla="*/ 338667 w 3874347"/>
              <a:gd name="connsiteY19" fmla="*/ 480907 h 2214880"/>
              <a:gd name="connsiteX20" fmla="*/ 291253 w 3874347"/>
              <a:gd name="connsiteY20" fmla="*/ 541867 h 2214880"/>
              <a:gd name="connsiteX21" fmla="*/ 237067 w 3874347"/>
              <a:gd name="connsiteY21" fmla="*/ 602827 h 2214880"/>
              <a:gd name="connsiteX22" fmla="*/ 196427 w 3874347"/>
              <a:gd name="connsiteY22" fmla="*/ 670560 h 2214880"/>
              <a:gd name="connsiteX23" fmla="*/ 176107 w 3874347"/>
              <a:gd name="connsiteY23" fmla="*/ 697653 h 2214880"/>
              <a:gd name="connsiteX24" fmla="*/ 155787 w 3874347"/>
              <a:gd name="connsiteY24" fmla="*/ 731520 h 2214880"/>
              <a:gd name="connsiteX25" fmla="*/ 135467 w 3874347"/>
              <a:gd name="connsiteY25" fmla="*/ 758613 h 2214880"/>
              <a:gd name="connsiteX26" fmla="*/ 121920 w 3874347"/>
              <a:gd name="connsiteY26" fmla="*/ 792480 h 2214880"/>
              <a:gd name="connsiteX27" fmla="*/ 94827 w 3874347"/>
              <a:gd name="connsiteY27" fmla="*/ 846667 h 2214880"/>
              <a:gd name="connsiteX28" fmla="*/ 67733 w 3874347"/>
              <a:gd name="connsiteY28" fmla="*/ 914400 h 2214880"/>
              <a:gd name="connsiteX29" fmla="*/ 60960 w 3874347"/>
              <a:gd name="connsiteY29" fmla="*/ 948267 h 2214880"/>
              <a:gd name="connsiteX30" fmla="*/ 47413 w 3874347"/>
              <a:gd name="connsiteY30" fmla="*/ 975360 h 2214880"/>
              <a:gd name="connsiteX31" fmla="*/ 33867 w 3874347"/>
              <a:gd name="connsiteY31" fmla="*/ 1009227 h 2214880"/>
              <a:gd name="connsiteX32" fmla="*/ 13547 w 3874347"/>
              <a:gd name="connsiteY32" fmla="*/ 1117600 h 2214880"/>
              <a:gd name="connsiteX33" fmla="*/ 6773 w 3874347"/>
              <a:gd name="connsiteY33" fmla="*/ 1151467 h 2214880"/>
              <a:gd name="connsiteX34" fmla="*/ 0 w 3874347"/>
              <a:gd name="connsiteY34" fmla="*/ 1205653 h 2214880"/>
              <a:gd name="connsiteX35" fmla="*/ 6773 w 3874347"/>
              <a:gd name="connsiteY35" fmla="*/ 1402080 h 2214880"/>
              <a:gd name="connsiteX36" fmla="*/ 13547 w 3874347"/>
              <a:gd name="connsiteY36" fmla="*/ 1429173 h 2214880"/>
              <a:gd name="connsiteX37" fmla="*/ 81280 w 3874347"/>
              <a:gd name="connsiteY37" fmla="*/ 1551093 h 2214880"/>
              <a:gd name="connsiteX38" fmla="*/ 135467 w 3874347"/>
              <a:gd name="connsiteY38" fmla="*/ 1618827 h 2214880"/>
              <a:gd name="connsiteX39" fmla="*/ 223520 w 3874347"/>
              <a:gd name="connsiteY39" fmla="*/ 1713653 h 2214880"/>
              <a:gd name="connsiteX40" fmla="*/ 257387 w 3874347"/>
              <a:gd name="connsiteY40" fmla="*/ 1740747 h 2214880"/>
              <a:gd name="connsiteX41" fmla="*/ 358987 w 3874347"/>
              <a:gd name="connsiteY41" fmla="*/ 1828800 h 2214880"/>
              <a:gd name="connsiteX42" fmla="*/ 440267 w 3874347"/>
              <a:gd name="connsiteY42" fmla="*/ 1882987 h 2214880"/>
              <a:gd name="connsiteX43" fmla="*/ 480907 w 3874347"/>
              <a:gd name="connsiteY43" fmla="*/ 1910080 h 2214880"/>
              <a:gd name="connsiteX44" fmla="*/ 575733 w 3874347"/>
              <a:gd name="connsiteY44" fmla="*/ 1964267 h 2214880"/>
              <a:gd name="connsiteX45" fmla="*/ 609600 w 3874347"/>
              <a:gd name="connsiteY45" fmla="*/ 1991360 h 2214880"/>
              <a:gd name="connsiteX46" fmla="*/ 657013 w 3874347"/>
              <a:gd name="connsiteY46" fmla="*/ 2011680 h 2214880"/>
              <a:gd name="connsiteX47" fmla="*/ 697653 w 3874347"/>
              <a:gd name="connsiteY47" fmla="*/ 2032000 h 2214880"/>
              <a:gd name="connsiteX48" fmla="*/ 731520 w 3874347"/>
              <a:gd name="connsiteY48" fmla="*/ 2045547 h 2214880"/>
              <a:gd name="connsiteX49" fmla="*/ 826347 w 3874347"/>
              <a:gd name="connsiteY49" fmla="*/ 2086187 h 2214880"/>
              <a:gd name="connsiteX50" fmla="*/ 860213 w 3874347"/>
              <a:gd name="connsiteY50" fmla="*/ 2092960 h 2214880"/>
              <a:gd name="connsiteX51" fmla="*/ 927947 w 3874347"/>
              <a:gd name="connsiteY51" fmla="*/ 2120053 h 2214880"/>
              <a:gd name="connsiteX52" fmla="*/ 961813 w 3874347"/>
              <a:gd name="connsiteY52" fmla="*/ 2126827 h 2214880"/>
              <a:gd name="connsiteX53" fmla="*/ 982133 w 3874347"/>
              <a:gd name="connsiteY53" fmla="*/ 2133600 h 2214880"/>
              <a:gd name="connsiteX54" fmla="*/ 1029547 w 3874347"/>
              <a:gd name="connsiteY54" fmla="*/ 2140373 h 2214880"/>
              <a:gd name="connsiteX55" fmla="*/ 1110827 w 3874347"/>
              <a:gd name="connsiteY55" fmla="*/ 2160693 h 2214880"/>
              <a:gd name="connsiteX56" fmla="*/ 1137920 w 3874347"/>
              <a:gd name="connsiteY56" fmla="*/ 2167467 h 2214880"/>
              <a:gd name="connsiteX57" fmla="*/ 1192107 w 3874347"/>
              <a:gd name="connsiteY57" fmla="*/ 2174240 h 2214880"/>
              <a:gd name="connsiteX58" fmla="*/ 1280160 w 3874347"/>
              <a:gd name="connsiteY58" fmla="*/ 2187787 h 2214880"/>
              <a:gd name="connsiteX59" fmla="*/ 1476587 w 3874347"/>
              <a:gd name="connsiteY59" fmla="*/ 2208107 h 2214880"/>
              <a:gd name="connsiteX60" fmla="*/ 1510453 w 3874347"/>
              <a:gd name="connsiteY60" fmla="*/ 2214880 h 2214880"/>
              <a:gd name="connsiteX61" fmla="*/ 2065867 w 3874347"/>
              <a:gd name="connsiteY61" fmla="*/ 2208107 h 2214880"/>
              <a:gd name="connsiteX62" fmla="*/ 2099733 w 3874347"/>
              <a:gd name="connsiteY62" fmla="*/ 2201333 h 2214880"/>
              <a:gd name="connsiteX63" fmla="*/ 2431627 w 3874347"/>
              <a:gd name="connsiteY63" fmla="*/ 2187787 h 2214880"/>
              <a:gd name="connsiteX64" fmla="*/ 2709333 w 3874347"/>
              <a:gd name="connsiteY64" fmla="*/ 2174240 h 2214880"/>
              <a:gd name="connsiteX65" fmla="*/ 2858347 w 3874347"/>
              <a:gd name="connsiteY65" fmla="*/ 2167467 h 2214880"/>
              <a:gd name="connsiteX66" fmla="*/ 2973493 w 3874347"/>
              <a:gd name="connsiteY66" fmla="*/ 2153920 h 2214880"/>
              <a:gd name="connsiteX67" fmla="*/ 3014133 w 3874347"/>
              <a:gd name="connsiteY67" fmla="*/ 2147147 h 2214880"/>
              <a:gd name="connsiteX68" fmla="*/ 3075093 w 3874347"/>
              <a:gd name="connsiteY68" fmla="*/ 2140373 h 2214880"/>
              <a:gd name="connsiteX69" fmla="*/ 3122507 w 3874347"/>
              <a:gd name="connsiteY69" fmla="*/ 2133600 h 2214880"/>
              <a:gd name="connsiteX70" fmla="*/ 3251200 w 3874347"/>
              <a:gd name="connsiteY70" fmla="*/ 2120053 h 2214880"/>
              <a:gd name="connsiteX71" fmla="*/ 3278293 w 3874347"/>
              <a:gd name="connsiteY71" fmla="*/ 2113280 h 2214880"/>
              <a:gd name="connsiteX72" fmla="*/ 3312160 w 3874347"/>
              <a:gd name="connsiteY72" fmla="*/ 2106507 h 2214880"/>
              <a:gd name="connsiteX73" fmla="*/ 3339253 w 3874347"/>
              <a:gd name="connsiteY73" fmla="*/ 2099733 h 2214880"/>
              <a:gd name="connsiteX74" fmla="*/ 3373120 w 3874347"/>
              <a:gd name="connsiteY74" fmla="*/ 2092960 h 2214880"/>
              <a:gd name="connsiteX75" fmla="*/ 3434080 w 3874347"/>
              <a:gd name="connsiteY75" fmla="*/ 2072640 h 2214880"/>
              <a:gd name="connsiteX76" fmla="*/ 3454400 w 3874347"/>
              <a:gd name="connsiteY76" fmla="*/ 2065867 h 2214880"/>
              <a:gd name="connsiteX77" fmla="*/ 3522133 w 3874347"/>
              <a:gd name="connsiteY77" fmla="*/ 2032000 h 2214880"/>
              <a:gd name="connsiteX78" fmla="*/ 3569547 w 3874347"/>
              <a:gd name="connsiteY78" fmla="*/ 1998133 h 2214880"/>
              <a:gd name="connsiteX79" fmla="*/ 3610187 w 3874347"/>
              <a:gd name="connsiteY79" fmla="*/ 1971040 h 2214880"/>
              <a:gd name="connsiteX80" fmla="*/ 3637280 w 3874347"/>
              <a:gd name="connsiteY80" fmla="*/ 1943947 h 2214880"/>
              <a:gd name="connsiteX81" fmla="*/ 3664373 w 3874347"/>
              <a:gd name="connsiteY81" fmla="*/ 1923627 h 2214880"/>
              <a:gd name="connsiteX82" fmla="*/ 3684693 w 3874347"/>
              <a:gd name="connsiteY82" fmla="*/ 1896533 h 2214880"/>
              <a:gd name="connsiteX83" fmla="*/ 3732107 w 3874347"/>
              <a:gd name="connsiteY83" fmla="*/ 1855893 h 2214880"/>
              <a:gd name="connsiteX84" fmla="*/ 3765973 w 3874347"/>
              <a:gd name="connsiteY84" fmla="*/ 1801707 h 2214880"/>
              <a:gd name="connsiteX85" fmla="*/ 3793067 w 3874347"/>
              <a:gd name="connsiteY85" fmla="*/ 1761067 h 2214880"/>
              <a:gd name="connsiteX86" fmla="*/ 3813387 w 3874347"/>
              <a:gd name="connsiteY86" fmla="*/ 1713653 h 2214880"/>
              <a:gd name="connsiteX87" fmla="*/ 3826933 w 3874347"/>
              <a:gd name="connsiteY87" fmla="*/ 1686560 h 2214880"/>
              <a:gd name="connsiteX88" fmla="*/ 3833707 w 3874347"/>
              <a:gd name="connsiteY88" fmla="*/ 1659467 h 2214880"/>
              <a:gd name="connsiteX89" fmla="*/ 3847253 w 3874347"/>
              <a:gd name="connsiteY89" fmla="*/ 1618827 h 2214880"/>
              <a:gd name="connsiteX90" fmla="*/ 3854027 w 3874347"/>
              <a:gd name="connsiteY90" fmla="*/ 1598507 h 2214880"/>
              <a:gd name="connsiteX91" fmla="*/ 3860800 w 3874347"/>
              <a:gd name="connsiteY91" fmla="*/ 1564640 h 2214880"/>
              <a:gd name="connsiteX92" fmla="*/ 3874347 w 3874347"/>
              <a:gd name="connsiteY92" fmla="*/ 1422400 h 2214880"/>
              <a:gd name="connsiteX93" fmla="*/ 3867573 w 3874347"/>
              <a:gd name="connsiteY93" fmla="*/ 1198880 h 2214880"/>
              <a:gd name="connsiteX94" fmla="*/ 3854027 w 3874347"/>
              <a:gd name="connsiteY94" fmla="*/ 1110827 h 2214880"/>
              <a:gd name="connsiteX95" fmla="*/ 3840480 w 3874347"/>
              <a:gd name="connsiteY95" fmla="*/ 1002453 h 2214880"/>
              <a:gd name="connsiteX96" fmla="*/ 3826933 w 3874347"/>
              <a:gd name="connsiteY96" fmla="*/ 955040 h 2214880"/>
              <a:gd name="connsiteX97" fmla="*/ 3820160 w 3874347"/>
              <a:gd name="connsiteY97" fmla="*/ 914400 h 2214880"/>
              <a:gd name="connsiteX98" fmla="*/ 3813387 w 3874347"/>
              <a:gd name="connsiteY98" fmla="*/ 887307 h 2214880"/>
              <a:gd name="connsiteX99" fmla="*/ 3799840 w 3874347"/>
              <a:gd name="connsiteY99" fmla="*/ 826347 h 2214880"/>
              <a:gd name="connsiteX100" fmla="*/ 3786293 w 3874347"/>
              <a:gd name="connsiteY100" fmla="*/ 799253 h 2214880"/>
              <a:gd name="connsiteX101" fmla="*/ 3779520 w 3874347"/>
              <a:gd name="connsiteY101" fmla="*/ 778933 h 2214880"/>
              <a:gd name="connsiteX102" fmla="*/ 3752427 w 3874347"/>
              <a:gd name="connsiteY102" fmla="*/ 738293 h 2214880"/>
              <a:gd name="connsiteX103" fmla="*/ 3745653 w 3874347"/>
              <a:gd name="connsiteY103" fmla="*/ 717973 h 2214880"/>
              <a:gd name="connsiteX104" fmla="*/ 3732107 w 3874347"/>
              <a:gd name="connsiteY104" fmla="*/ 684107 h 2214880"/>
              <a:gd name="connsiteX105" fmla="*/ 3711787 w 3874347"/>
              <a:gd name="connsiteY105" fmla="*/ 636693 h 2214880"/>
              <a:gd name="connsiteX106" fmla="*/ 3691467 w 3874347"/>
              <a:gd name="connsiteY106" fmla="*/ 568960 h 2214880"/>
              <a:gd name="connsiteX107" fmla="*/ 3677920 w 3874347"/>
              <a:gd name="connsiteY107" fmla="*/ 548640 h 2214880"/>
              <a:gd name="connsiteX108" fmla="*/ 3644053 w 3874347"/>
              <a:gd name="connsiteY108" fmla="*/ 501227 h 2214880"/>
              <a:gd name="connsiteX109" fmla="*/ 3610187 w 3874347"/>
              <a:gd name="connsiteY109" fmla="*/ 460587 h 2214880"/>
              <a:gd name="connsiteX110" fmla="*/ 3596640 w 3874347"/>
              <a:gd name="connsiteY110" fmla="*/ 440267 h 2214880"/>
              <a:gd name="connsiteX111" fmla="*/ 3549227 w 3874347"/>
              <a:gd name="connsiteY111" fmla="*/ 399627 h 2214880"/>
              <a:gd name="connsiteX112" fmla="*/ 3522133 w 3874347"/>
              <a:gd name="connsiteY112" fmla="*/ 379307 h 2214880"/>
              <a:gd name="connsiteX113" fmla="*/ 3501813 w 3874347"/>
              <a:gd name="connsiteY113" fmla="*/ 365760 h 2214880"/>
              <a:gd name="connsiteX114" fmla="*/ 3474720 w 3874347"/>
              <a:gd name="connsiteY114" fmla="*/ 345440 h 2214880"/>
              <a:gd name="connsiteX115" fmla="*/ 3434080 w 3874347"/>
              <a:gd name="connsiteY115" fmla="*/ 318347 h 2214880"/>
              <a:gd name="connsiteX116" fmla="*/ 3393440 w 3874347"/>
              <a:gd name="connsiteY116" fmla="*/ 291253 h 2214880"/>
              <a:gd name="connsiteX117" fmla="*/ 3352800 w 3874347"/>
              <a:gd name="connsiteY117" fmla="*/ 264160 h 2214880"/>
              <a:gd name="connsiteX118" fmla="*/ 3312160 w 3874347"/>
              <a:gd name="connsiteY118" fmla="*/ 237067 h 2214880"/>
              <a:gd name="connsiteX119" fmla="*/ 3291840 w 3874347"/>
              <a:gd name="connsiteY119" fmla="*/ 223520 h 2214880"/>
              <a:gd name="connsiteX120" fmla="*/ 3224107 w 3874347"/>
              <a:gd name="connsiteY120" fmla="*/ 176107 h 2214880"/>
              <a:gd name="connsiteX121" fmla="*/ 3203787 w 3874347"/>
              <a:gd name="connsiteY121" fmla="*/ 162560 h 2214880"/>
              <a:gd name="connsiteX122" fmla="*/ 3149600 w 3874347"/>
              <a:gd name="connsiteY122" fmla="*/ 142240 h 2214880"/>
              <a:gd name="connsiteX123" fmla="*/ 3095413 w 3874347"/>
              <a:gd name="connsiteY123" fmla="*/ 115147 h 2214880"/>
              <a:gd name="connsiteX124" fmla="*/ 3075093 w 3874347"/>
              <a:gd name="connsiteY124" fmla="*/ 101600 h 2214880"/>
              <a:gd name="connsiteX125" fmla="*/ 3048000 w 3874347"/>
              <a:gd name="connsiteY125" fmla="*/ 94827 h 2214880"/>
              <a:gd name="connsiteX126" fmla="*/ 2987040 w 3874347"/>
              <a:gd name="connsiteY126" fmla="*/ 67733 h 2214880"/>
              <a:gd name="connsiteX127" fmla="*/ 2959947 w 3874347"/>
              <a:gd name="connsiteY127" fmla="*/ 54187 h 2214880"/>
              <a:gd name="connsiteX128" fmla="*/ 2932853 w 3874347"/>
              <a:gd name="connsiteY128" fmla="*/ 47413 h 2214880"/>
              <a:gd name="connsiteX129" fmla="*/ 2912533 w 3874347"/>
              <a:gd name="connsiteY129" fmla="*/ 40640 h 2214880"/>
              <a:gd name="connsiteX130" fmla="*/ 2885440 w 3874347"/>
              <a:gd name="connsiteY130" fmla="*/ 33867 h 2214880"/>
              <a:gd name="connsiteX131" fmla="*/ 2865120 w 3874347"/>
              <a:gd name="connsiteY131" fmla="*/ 27093 h 2214880"/>
              <a:gd name="connsiteX132" fmla="*/ 2770293 w 3874347"/>
              <a:gd name="connsiteY132" fmla="*/ 13547 h 2214880"/>
              <a:gd name="connsiteX133" fmla="*/ 2600960 w 3874347"/>
              <a:gd name="connsiteY133" fmla="*/ 0 h 2214880"/>
              <a:gd name="connsiteX134" fmla="*/ 1943947 w 3874347"/>
              <a:gd name="connsiteY134" fmla="*/ 6773 h 2214880"/>
              <a:gd name="connsiteX135" fmla="*/ 1923627 w 3874347"/>
              <a:gd name="connsiteY135" fmla="*/ 13547 h 2214880"/>
              <a:gd name="connsiteX136" fmla="*/ 1896533 w 3874347"/>
              <a:gd name="connsiteY136" fmla="*/ 13547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3874347" h="2214880">
                <a:moveTo>
                  <a:pt x="1896533" y="13547"/>
                </a:moveTo>
                <a:cubicBezTo>
                  <a:pt x="1884115" y="14676"/>
                  <a:pt x="1865085" y="20320"/>
                  <a:pt x="1849120" y="20320"/>
                </a:cubicBezTo>
                <a:cubicBezTo>
                  <a:pt x="1708677" y="20320"/>
                  <a:pt x="1646699" y="14954"/>
                  <a:pt x="1524000" y="6773"/>
                </a:cubicBezTo>
                <a:cubicBezTo>
                  <a:pt x="1404338" y="9031"/>
                  <a:pt x="1284542" y="7469"/>
                  <a:pt x="1165013" y="13547"/>
                </a:cubicBezTo>
                <a:cubicBezTo>
                  <a:pt x="1150752" y="14272"/>
                  <a:pt x="1138149" y="23336"/>
                  <a:pt x="1124373" y="27093"/>
                </a:cubicBezTo>
                <a:cubicBezTo>
                  <a:pt x="1025093" y="54170"/>
                  <a:pt x="1157691" y="10668"/>
                  <a:pt x="1056640" y="47413"/>
                </a:cubicBezTo>
                <a:cubicBezTo>
                  <a:pt x="973163" y="77768"/>
                  <a:pt x="1061089" y="43673"/>
                  <a:pt x="968587" y="74507"/>
                </a:cubicBezTo>
                <a:cubicBezTo>
                  <a:pt x="957052" y="78352"/>
                  <a:pt x="946147" y="83898"/>
                  <a:pt x="934720" y="88053"/>
                </a:cubicBezTo>
                <a:cubicBezTo>
                  <a:pt x="921300" y="92933"/>
                  <a:pt x="907162" y="95876"/>
                  <a:pt x="894080" y="101600"/>
                </a:cubicBezTo>
                <a:cubicBezTo>
                  <a:pt x="870954" y="111718"/>
                  <a:pt x="849784" y="126093"/>
                  <a:pt x="826347" y="135467"/>
                </a:cubicBezTo>
                <a:cubicBezTo>
                  <a:pt x="731949" y="173224"/>
                  <a:pt x="881049" y="111502"/>
                  <a:pt x="724747" y="189653"/>
                </a:cubicBezTo>
                <a:cubicBezTo>
                  <a:pt x="697654" y="203200"/>
                  <a:pt x="667700" y="212119"/>
                  <a:pt x="643467" y="230293"/>
                </a:cubicBezTo>
                <a:cubicBezTo>
                  <a:pt x="634436" y="237066"/>
                  <a:pt x="625621" y="244139"/>
                  <a:pt x="616373" y="250613"/>
                </a:cubicBezTo>
                <a:cubicBezTo>
                  <a:pt x="603035" y="259950"/>
                  <a:pt x="588758" y="267938"/>
                  <a:pt x="575733" y="277707"/>
                </a:cubicBezTo>
                <a:cubicBezTo>
                  <a:pt x="552602" y="295055"/>
                  <a:pt x="532793" y="317017"/>
                  <a:pt x="508000" y="331893"/>
                </a:cubicBezTo>
                <a:cubicBezTo>
                  <a:pt x="448746" y="367445"/>
                  <a:pt x="497446" y="334501"/>
                  <a:pt x="447040" y="379307"/>
                </a:cubicBezTo>
                <a:cubicBezTo>
                  <a:pt x="436235" y="388912"/>
                  <a:pt x="423978" y="396795"/>
                  <a:pt x="413173" y="406400"/>
                </a:cubicBezTo>
                <a:cubicBezTo>
                  <a:pt x="403627" y="414885"/>
                  <a:pt x="395692" y="425083"/>
                  <a:pt x="386080" y="433493"/>
                </a:cubicBezTo>
                <a:cubicBezTo>
                  <a:pt x="377584" y="440927"/>
                  <a:pt x="366969" y="445831"/>
                  <a:pt x="358987" y="453813"/>
                </a:cubicBezTo>
                <a:cubicBezTo>
                  <a:pt x="351005" y="461796"/>
                  <a:pt x="346101" y="472411"/>
                  <a:pt x="338667" y="480907"/>
                </a:cubicBezTo>
                <a:cubicBezTo>
                  <a:pt x="262319" y="568161"/>
                  <a:pt x="359318" y="444631"/>
                  <a:pt x="291253" y="541867"/>
                </a:cubicBezTo>
                <a:cubicBezTo>
                  <a:pt x="256987" y="590818"/>
                  <a:pt x="273670" y="560994"/>
                  <a:pt x="237067" y="602827"/>
                </a:cubicBezTo>
                <a:cubicBezTo>
                  <a:pt x="206318" y="637969"/>
                  <a:pt x="223595" y="625280"/>
                  <a:pt x="196427" y="670560"/>
                </a:cubicBezTo>
                <a:cubicBezTo>
                  <a:pt x="190619" y="680240"/>
                  <a:pt x="182369" y="688260"/>
                  <a:pt x="176107" y="697653"/>
                </a:cubicBezTo>
                <a:cubicBezTo>
                  <a:pt x="168804" y="708607"/>
                  <a:pt x="163090" y="720566"/>
                  <a:pt x="155787" y="731520"/>
                </a:cubicBezTo>
                <a:cubicBezTo>
                  <a:pt x="149525" y="740913"/>
                  <a:pt x="140949" y="748745"/>
                  <a:pt x="135467" y="758613"/>
                </a:cubicBezTo>
                <a:cubicBezTo>
                  <a:pt x="129562" y="769242"/>
                  <a:pt x="127015" y="781440"/>
                  <a:pt x="121920" y="792480"/>
                </a:cubicBezTo>
                <a:cubicBezTo>
                  <a:pt x="113457" y="810816"/>
                  <a:pt x="101213" y="827509"/>
                  <a:pt x="94827" y="846667"/>
                </a:cubicBezTo>
                <a:cubicBezTo>
                  <a:pt x="78087" y="896886"/>
                  <a:pt x="87666" y="874535"/>
                  <a:pt x="67733" y="914400"/>
                </a:cubicBezTo>
                <a:cubicBezTo>
                  <a:pt x="65475" y="925689"/>
                  <a:pt x="64601" y="937345"/>
                  <a:pt x="60960" y="948267"/>
                </a:cubicBezTo>
                <a:cubicBezTo>
                  <a:pt x="57767" y="957846"/>
                  <a:pt x="51514" y="966133"/>
                  <a:pt x="47413" y="975360"/>
                </a:cubicBezTo>
                <a:cubicBezTo>
                  <a:pt x="42475" y="986471"/>
                  <a:pt x="38382" y="997938"/>
                  <a:pt x="33867" y="1009227"/>
                </a:cubicBezTo>
                <a:cubicBezTo>
                  <a:pt x="23310" y="1072566"/>
                  <a:pt x="29783" y="1036422"/>
                  <a:pt x="13547" y="1117600"/>
                </a:cubicBezTo>
                <a:cubicBezTo>
                  <a:pt x="11289" y="1128889"/>
                  <a:pt x="8201" y="1140043"/>
                  <a:pt x="6773" y="1151467"/>
                </a:cubicBezTo>
                <a:lnTo>
                  <a:pt x="0" y="1205653"/>
                </a:lnTo>
                <a:cubicBezTo>
                  <a:pt x="2258" y="1271129"/>
                  <a:pt x="2810" y="1336685"/>
                  <a:pt x="6773" y="1402080"/>
                </a:cubicBezTo>
                <a:cubicBezTo>
                  <a:pt x="7336" y="1411372"/>
                  <a:pt x="9967" y="1420580"/>
                  <a:pt x="13547" y="1429173"/>
                </a:cubicBezTo>
                <a:cubicBezTo>
                  <a:pt x="24717" y="1455980"/>
                  <a:pt x="66364" y="1532448"/>
                  <a:pt x="81280" y="1551093"/>
                </a:cubicBezTo>
                <a:lnTo>
                  <a:pt x="135467" y="1618827"/>
                </a:lnTo>
                <a:cubicBezTo>
                  <a:pt x="164596" y="1655238"/>
                  <a:pt x="183975" y="1682017"/>
                  <a:pt x="223520" y="1713653"/>
                </a:cubicBezTo>
                <a:cubicBezTo>
                  <a:pt x="234809" y="1722684"/>
                  <a:pt x="246641" y="1731076"/>
                  <a:pt x="257387" y="1740747"/>
                </a:cubicBezTo>
                <a:cubicBezTo>
                  <a:pt x="309671" y="1787803"/>
                  <a:pt x="282459" y="1777781"/>
                  <a:pt x="358987" y="1828800"/>
                </a:cubicBezTo>
                <a:lnTo>
                  <a:pt x="440267" y="1882987"/>
                </a:lnTo>
                <a:cubicBezTo>
                  <a:pt x="453814" y="1892018"/>
                  <a:pt x="466771" y="1902002"/>
                  <a:pt x="480907" y="1910080"/>
                </a:cubicBezTo>
                <a:cubicBezTo>
                  <a:pt x="512516" y="1928142"/>
                  <a:pt x="547305" y="1941525"/>
                  <a:pt x="575733" y="1964267"/>
                </a:cubicBezTo>
                <a:cubicBezTo>
                  <a:pt x="587022" y="1973298"/>
                  <a:pt x="597112" y="1984076"/>
                  <a:pt x="609600" y="1991360"/>
                </a:cubicBezTo>
                <a:cubicBezTo>
                  <a:pt x="624452" y="2000024"/>
                  <a:pt x="641401" y="2004474"/>
                  <a:pt x="657013" y="2011680"/>
                </a:cubicBezTo>
                <a:cubicBezTo>
                  <a:pt x="670765" y="2018027"/>
                  <a:pt x="683865" y="2025733"/>
                  <a:pt x="697653" y="2032000"/>
                </a:cubicBezTo>
                <a:cubicBezTo>
                  <a:pt x="708722" y="2037031"/>
                  <a:pt x="720409" y="2040609"/>
                  <a:pt x="731520" y="2045547"/>
                </a:cubicBezTo>
                <a:cubicBezTo>
                  <a:pt x="765264" y="2060544"/>
                  <a:pt x="785602" y="2078038"/>
                  <a:pt x="826347" y="2086187"/>
                </a:cubicBezTo>
                <a:lnTo>
                  <a:pt x="860213" y="2092960"/>
                </a:lnTo>
                <a:cubicBezTo>
                  <a:pt x="882791" y="2101991"/>
                  <a:pt x="904102" y="2115283"/>
                  <a:pt x="927947" y="2120053"/>
                </a:cubicBezTo>
                <a:cubicBezTo>
                  <a:pt x="939236" y="2122311"/>
                  <a:pt x="950644" y="2124035"/>
                  <a:pt x="961813" y="2126827"/>
                </a:cubicBezTo>
                <a:cubicBezTo>
                  <a:pt x="968739" y="2128559"/>
                  <a:pt x="975132" y="2132200"/>
                  <a:pt x="982133" y="2133600"/>
                </a:cubicBezTo>
                <a:cubicBezTo>
                  <a:pt x="997788" y="2136731"/>
                  <a:pt x="1013924" y="2137084"/>
                  <a:pt x="1029547" y="2140373"/>
                </a:cubicBezTo>
                <a:cubicBezTo>
                  <a:pt x="1056875" y="2146126"/>
                  <a:pt x="1083734" y="2153919"/>
                  <a:pt x="1110827" y="2160693"/>
                </a:cubicBezTo>
                <a:cubicBezTo>
                  <a:pt x="1119858" y="2162951"/>
                  <a:pt x="1128683" y="2166312"/>
                  <a:pt x="1137920" y="2167467"/>
                </a:cubicBezTo>
                <a:lnTo>
                  <a:pt x="1192107" y="2174240"/>
                </a:lnTo>
                <a:cubicBezTo>
                  <a:pt x="1237741" y="2185648"/>
                  <a:pt x="1212789" y="2180695"/>
                  <a:pt x="1280160" y="2187787"/>
                </a:cubicBezTo>
                <a:lnTo>
                  <a:pt x="1476587" y="2208107"/>
                </a:lnTo>
                <a:lnTo>
                  <a:pt x="1510453" y="2214880"/>
                </a:lnTo>
                <a:lnTo>
                  <a:pt x="2065867" y="2208107"/>
                </a:lnTo>
                <a:cubicBezTo>
                  <a:pt x="2077376" y="2207842"/>
                  <a:pt x="2088260" y="2202289"/>
                  <a:pt x="2099733" y="2201333"/>
                </a:cubicBezTo>
                <a:cubicBezTo>
                  <a:pt x="2183208" y="2194377"/>
                  <a:pt x="2363602" y="2190661"/>
                  <a:pt x="2431627" y="2187787"/>
                </a:cubicBezTo>
                <a:lnTo>
                  <a:pt x="2709333" y="2174240"/>
                </a:lnTo>
                <a:lnTo>
                  <a:pt x="2858347" y="2167467"/>
                </a:lnTo>
                <a:cubicBezTo>
                  <a:pt x="2920024" y="2152046"/>
                  <a:pt x="2857105" y="2166171"/>
                  <a:pt x="2973493" y="2153920"/>
                </a:cubicBezTo>
                <a:cubicBezTo>
                  <a:pt x="2987151" y="2152482"/>
                  <a:pt x="3000520" y="2148962"/>
                  <a:pt x="3014133" y="2147147"/>
                </a:cubicBezTo>
                <a:cubicBezTo>
                  <a:pt x="3034399" y="2144445"/>
                  <a:pt x="3054806" y="2142909"/>
                  <a:pt x="3075093" y="2140373"/>
                </a:cubicBezTo>
                <a:cubicBezTo>
                  <a:pt x="3090935" y="2138393"/>
                  <a:pt x="3106630" y="2135271"/>
                  <a:pt x="3122507" y="2133600"/>
                </a:cubicBezTo>
                <a:cubicBezTo>
                  <a:pt x="3183138" y="2127218"/>
                  <a:pt x="3198341" y="2129664"/>
                  <a:pt x="3251200" y="2120053"/>
                </a:cubicBezTo>
                <a:cubicBezTo>
                  <a:pt x="3260359" y="2118388"/>
                  <a:pt x="3269206" y="2115299"/>
                  <a:pt x="3278293" y="2113280"/>
                </a:cubicBezTo>
                <a:cubicBezTo>
                  <a:pt x="3289531" y="2110783"/>
                  <a:pt x="3300922" y="2109004"/>
                  <a:pt x="3312160" y="2106507"/>
                </a:cubicBezTo>
                <a:cubicBezTo>
                  <a:pt x="3321247" y="2104488"/>
                  <a:pt x="3330166" y="2101752"/>
                  <a:pt x="3339253" y="2099733"/>
                </a:cubicBezTo>
                <a:cubicBezTo>
                  <a:pt x="3350491" y="2097236"/>
                  <a:pt x="3362050" y="2096123"/>
                  <a:pt x="3373120" y="2092960"/>
                </a:cubicBezTo>
                <a:cubicBezTo>
                  <a:pt x="3393715" y="2087076"/>
                  <a:pt x="3413760" y="2079413"/>
                  <a:pt x="3434080" y="2072640"/>
                </a:cubicBezTo>
                <a:lnTo>
                  <a:pt x="3454400" y="2065867"/>
                </a:lnTo>
                <a:cubicBezTo>
                  <a:pt x="3500165" y="2035356"/>
                  <a:pt x="3443711" y="2071212"/>
                  <a:pt x="3522133" y="2032000"/>
                </a:cubicBezTo>
                <a:cubicBezTo>
                  <a:pt x="3533140" y="2026497"/>
                  <a:pt x="3561882" y="2003499"/>
                  <a:pt x="3569547" y="1998133"/>
                </a:cubicBezTo>
                <a:cubicBezTo>
                  <a:pt x="3582885" y="1988797"/>
                  <a:pt x="3598675" y="1982552"/>
                  <a:pt x="3610187" y="1971040"/>
                </a:cubicBezTo>
                <a:cubicBezTo>
                  <a:pt x="3619218" y="1962009"/>
                  <a:pt x="3627668" y="1952357"/>
                  <a:pt x="3637280" y="1943947"/>
                </a:cubicBezTo>
                <a:cubicBezTo>
                  <a:pt x="3645776" y="1936513"/>
                  <a:pt x="3656391" y="1931609"/>
                  <a:pt x="3664373" y="1923627"/>
                </a:cubicBezTo>
                <a:cubicBezTo>
                  <a:pt x="3672355" y="1915644"/>
                  <a:pt x="3677346" y="1905104"/>
                  <a:pt x="3684693" y="1896533"/>
                </a:cubicBezTo>
                <a:cubicBezTo>
                  <a:pt x="3701674" y="1876721"/>
                  <a:pt x="3710692" y="1871954"/>
                  <a:pt x="3732107" y="1855893"/>
                </a:cubicBezTo>
                <a:cubicBezTo>
                  <a:pt x="3743396" y="1837831"/>
                  <a:pt x="3754455" y="1819624"/>
                  <a:pt x="3765973" y="1801707"/>
                </a:cubicBezTo>
                <a:cubicBezTo>
                  <a:pt x="3774777" y="1788012"/>
                  <a:pt x="3785786" y="1775630"/>
                  <a:pt x="3793067" y="1761067"/>
                </a:cubicBezTo>
                <a:cubicBezTo>
                  <a:pt x="3838000" y="1671195"/>
                  <a:pt x="3783484" y="1783427"/>
                  <a:pt x="3813387" y="1713653"/>
                </a:cubicBezTo>
                <a:cubicBezTo>
                  <a:pt x="3817364" y="1704373"/>
                  <a:pt x="3823388" y="1696014"/>
                  <a:pt x="3826933" y="1686560"/>
                </a:cubicBezTo>
                <a:cubicBezTo>
                  <a:pt x="3830202" y="1677844"/>
                  <a:pt x="3831032" y="1668383"/>
                  <a:pt x="3833707" y="1659467"/>
                </a:cubicBezTo>
                <a:cubicBezTo>
                  <a:pt x="3837810" y="1645790"/>
                  <a:pt x="3842737" y="1632374"/>
                  <a:pt x="3847253" y="1618827"/>
                </a:cubicBezTo>
                <a:cubicBezTo>
                  <a:pt x="3849511" y="1612054"/>
                  <a:pt x="3852627" y="1605508"/>
                  <a:pt x="3854027" y="1598507"/>
                </a:cubicBezTo>
                <a:cubicBezTo>
                  <a:pt x="3856285" y="1587218"/>
                  <a:pt x="3859480" y="1576077"/>
                  <a:pt x="3860800" y="1564640"/>
                </a:cubicBezTo>
                <a:cubicBezTo>
                  <a:pt x="3866259" y="1517326"/>
                  <a:pt x="3874347" y="1422400"/>
                  <a:pt x="3874347" y="1422400"/>
                </a:cubicBezTo>
                <a:cubicBezTo>
                  <a:pt x="3872089" y="1347893"/>
                  <a:pt x="3871295" y="1273328"/>
                  <a:pt x="3867573" y="1198880"/>
                </a:cubicBezTo>
                <a:cubicBezTo>
                  <a:pt x="3866652" y="1180469"/>
                  <a:pt x="3856719" y="1130571"/>
                  <a:pt x="3854027" y="1110827"/>
                </a:cubicBezTo>
                <a:cubicBezTo>
                  <a:pt x="3849108" y="1074755"/>
                  <a:pt x="3851992" y="1036991"/>
                  <a:pt x="3840480" y="1002453"/>
                </a:cubicBezTo>
                <a:cubicBezTo>
                  <a:pt x="3834027" y="983092"/>
                  <a:pt x="3831184" y="976294"/>
                  <a:pt x="3826933" y="955040"/>
                </a:cubicBezTo>
                <a:cubicBezTo>
                  <a:pt x="3824240" y="941573"/>
                  <a:pt x="3822853" y="927867"/>
                  <a:pt x="3820160" y="914400"/>
                </a:cubicBezTo>
                <a:cubicBezTo>
                  <a:pt x="3818334" y="905272"/>
                  <a:pt x="3815406" y="896394"/>
                  <a:pt x="3813387" y="887307"/>
                </a:cubicBezTo>
                <a:cubicBezTo>
                  <a:pt x="3811048" y="876781"/>
                  <a:pt x="3804343" y="838355"/>
                  <a:pt x="3799840" y="826347"/>
                </a:cubicBezTo>
                <a:cubicBezTo>
                  <a:pt x="3796295" y="816893"/>
                  <a:pt x="3790270" y="808534"/>
                  <a:pt x="3786293" y="799253"/>
                </a:cubicBezTo>
                <a:cubicBezTo>
                  <a:pt x="3783481" y="792691"/>
                  <a:pt x="3782987" y="785174"/>
                  <a:pt x="3779520" y="778933"/>
                </a:cubicBezTo>
                <a:cubicBezTo>
                  <a:pt x="3771613" y="764701"/>
                  <a:pt x="3757576" y="753738"/>
                  <a:pt x="3752427" y="738293"/>
                </a:cubicBezTo>
                <a:cubicBezTo>
                  <a:pt x="3750169" y="731520"/>
                  <a:pt x="3748160" y="724658"/>
                  <a:pt x="3745653" y="717973"/>
                </a:cubicBezTo>
                <a:cubicBezTo>
                  <a:pt x="3741384" y="706589"/>
                  <a:pt x="3735952" y="695641"/>
                  <a:pt x="3732107" y="684107"/>
                </a:cubicBezTo>
                <a:cubicBezTo>
                  <a:pt x="3717528" y="640369"/>
                  <a:pt x="3735595" y="672407"/>
                  <a:pt x="3711787" y="636693"/>
                </a:cubicBezTo>
                <a:cubicBezTo>
                  <a:pt x="3708001" y="621551"/>
                  <a:pt x="3698060" y="578849"/>
                  <a:pt x="3691467" y="568960"/>
                </a:cubicBezTo>
                <a:lnTo>
                  <a:pt x="3677920" y="548640"/>
                </a:lnTo>
                <a:cubicBezTo>
                  <a:pt x="3663515" y="505421"/>
                  <a:pt x="3682624" y="552656"/>
                  <a:pt x="3644053" y="501227"/>
                </a:cubicBezTo>
                <a:cubicBezTo>
                  <a:pt x="3609678" y="455393"/>
                  <a:pt x="3652766" y="488972"/>
                  <a:pt x="3610187" y="460587"/>
                </a:cubicBezTo>
                <a:cubicBezTo>
                  <a:pt x="3605671" y="453814"/>
                  <a:pt x="3601938" y="446448"/>
                  <a:pt x="3596640" y="440267"/>
                </a:cubicBezTo>
                <a:cubicBezTo>
                  <a:pt x="3570779" y="410096"/>
                  <a:pt x="3575720" y="418550"/>
                  <a:pt x="3549227" y="399627"/>
                </a:cubicBezTo>
                <a:cubicBezTo>
                  <a:pt x="3540041" y="393066"/>
                  <a:pt x="3531319" y="385869"/>
                  <a:pt x="3522133" y="379307"/>
                </a:cubicBezTo>
                <a:cubicBezTo>
                  <a:pt x="3515509" y="374575"/>
                  <a:pt x="3508437" y="370492"/>
                  <a:pt x="3501813" y="365760"/>
                </a:cubicBezTo>
                <a:cubicBezTo>
                  <a:pt x="3492627" y="359198"/>
                  <a:pt x="3483968" y="351914"/>
                  <a:pt x="3474720" y="345440"/>
                </a:cubicBezTo>
                <a:cubicBezTo>
                  <a:pt x="3461382" y="336103"/>
                  <a:pt x="3445592" y="329859"/>
                  <a:pt x="3434080" y="318347"/>
                </a:cubicBezTo>
                <a:cubicBezTo>
                  <a:pt x="3408711" y="292978"/>
                  <a:pt x="3422847" y="301056"/>
                  <a:pt x="3393440" y="291253"/>
                </a:cubicBezTo>
                <a:cubicBezTo>
                  <a:pt x="3348344" y="246157"/>
                  <a:pt x="3396911" y="288666"/>
                  <a:pt x="3352800" y="264160"/>
                </a:cubicBezTo>
                <a:cubicBezTo>
                  <a:pt x="3338568" y="256253"/>
                  <a:pt x="3325707" y="246098"/>
                  <a:pt x="3312160" y="237067"/>
                </a:cubicBezTo>
                <a:cubicBezTo>
                  <a:pt x="3305387" y="232551"/>
                  <a:pt x="3298352" y="228404"/>
                  <a:pt x="3291840" y="223520"/>
                </a:cubicBezTo>
                <a:cubicBezTo>
                  <a:pt x="3251719" y="193429"/>
                  <a:pt x="3274145" y="209466"/>
                  <a:pt x="3224107" y="176107"/>
                </a:cubicBezTo>
                <a:cubicBezTo>
                  <a:pt x="3217334" y="171591"/>
                  <a:pt x="3211510" y="165134"/>
                  <a:pt x="3203787" y="162560"/>
                </a:cubicBezTo>
                <a:cubicBezTo>
                  <a:pt x="3183344" y="155746"/>
                  <a:pt x="3170663" y="151961"/>
                  <a:pt x="3149600" y="142240"/>
                </a:cubicBezTo>
                <a:cubicBezTo>
                  <a:pt x="3131264" y="133777"/>
                  <a:pt x="3112215" y="126349"/>
                  <a:pt x="3095413" y="115147"/>
                </a:cubicBezTo>
                <a:cubicBezTo>
                  <a:pt x="3088640" y="110631"/>
                  <a:pt x="3082575" y="104807"/>
                  <a:pt x="3075093" y="101600"/>
                </a:cubicBezTo>
                <a:cubicBezTo>
                  <a:pt x="3066537" y="97933"/>
                  <a:pt x="3057031" y="97085"/>
                  <a:pt x="3048000" y="94827"/>
                </a:cubicBezTo>
                <a:cubicBezTo>
                  <a:pt x="2988238" y="54985"/>
                  <a:pt x="3083748" y="116085"/>
                  <a:pt x="2987040" y="67733"/>
                </a:cubicBezTo>
                <a:cubicBezTo>
                  <a:pt x="2978009" y="63218"/>
                  <a:pt x="2969401" y="57732"/>
                  <a:pt x="2959947" y="54187"/>
                </a:cubicBezTo>
                <a:cubicBezTo>
                  <a:pt x="2951230" y="50918"/>
                  <a:pt x="2941804" y="49970"/>
                  <a:pt x="2932853" y="47413"/>
                </a:cubicBezTo>
                <a:cubicBezTo>
                  <a:pt x="2925988" y="45452"/>
                  <a:pt x="2919398" y="42601"/>
                  <a:pt x="2912533" y="40640"/>
                </a:cubicBezTo>
                <a:cubicBezTo>
                  <a:pt x="2903582" y="38083"/>
                  <a:pt x="2894391" y="36424"/>
                  <a:pt x="2885440" y="33867"/>
                </a:cubicBezTo>
                <a:cubicBezTo>
                  <a:pt x="2878575" y="31905"/>
                  <a:pt x="2872047" y="28825"/>
                  <a:pt x="2865120" y="27093"/>
                </a:cubicBezTo>
                <a:cubicBezTo>
                  <a:pt x="2829563" y="18204"/>
                  <a:pt x="2810093" y="18229"/>
                  <a:pt x="2770293" y="13547"/>
                </a:cubicBezTo>
                <a:cubicBezTo>
                  <a:pt x="2666398" y="1324"/>
                  <a:pt x="2758690" y="9278"/>
                  <a:pt x="2600960" y="0"/>
                </a:cubicBezTo>
                <a:lnTo>
                  <a:pt x="1943947" y="6773"/>
                </a:lnTo>
                <a:cubicBezTo>
                  <a:pt x="1936809" y="6916"/>
                  <a:pt x="1930670" y="12373"/>
                  <a:pt x="1923627" y="13547"/>
                </a:cubicBezTo>
                <a:cubicBezTo>
                  <a:pt x="1916946" y="14661"/>
                  <a:pt x="1908951" y="12418"/>
                  <a:pt x="1896533" y="1354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165705"/>
            <a:ext cx="3220906" cy="2085032"/>
            <a:chOff x="1941470" y="2210525"/>
            <a:chExt cx="2908025" cy="188248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FC041-5949-4E44-978E-549D27B20897}"/>
                </a:ext>
              </a:extLst>
            </p:cNvPr>
            <p:cNvSpPr txBox="1"/>
            <p:nvPr/>
          </p:nvSpPr>
          <p:spPr>
            <a:xfrm>
              <a:off x="2482751" y="2428525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594114" y="2826931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4020525" y="2210525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/>
              </a:lvl1pPr>
            </a:lstStyle>
            <a:p>
              <a:r>
                <a:rPr lang="en-US" dirty="0"/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F77EB5-8C0A-C444-9D81-9160431450CA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</p:spTree>
    <p:extLst>
      <p:ext uri="{BB962C8B-B14F-4D97-AF65-F5344CB8AC3E}">
        <p14:creationId xmlns:p14="http://schemas.microsoft.com/office/powerpoint/2010/main" val="3228588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B52-51A7-4620-A0AA-3A6393F5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Demos and Visualizations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742DC-FF1E-C64C-84BE-44488E79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5044441" cy="11765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dirty="0"/>
              <a:t>Dijkstra’s Algorithm</a:t>
            </a:r>
          </a:p>
          <a:p>
            <a:pPr marL="0" indent="0">
              <a:buNone/>
            </a:pPr>
            <a:r>
              <a:rPr lang="en-US" dirty="0"/>
              <a:t>Dijkstra’s proceeds radially from its source, because it chooses edges by </a:t>
            </a:r>
            <a:r>
              <a:rPr lang="en-US" i="1" dirty="0"/>
              <a:t>path length from source</a:t>
            </a:r>
            <a:endParaRPr lang="en-US" dirty="0"/>
          </a:p>
        </p:txBody>
      </p:sp>
      <p:pic>
        <p:nvPicPr>
          <p:cNvPr id="8" name="Online Media 7" descr="Dijkstra's Algorithm Demo">
            <a:hlinkClick r:id="" action="ppaction://media"/>
            <a:extLst>
              <a:ext uri="{FF2B5EF4-FFF2-40B4-BE49-F238E27FC236}">
                <a16:creationId xmlns:a16="http://schemas.microsoft.com/office/drawing/2014/main" id="{376F755E-FA37-964B-937F-EF27B65E60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2630426"/>
            <a:ext cx="4209288" cy="3497572"/>
          </a:xfrm>
          <a:prstGeom prst="rect">
            <a:avLst/>
          </a:prstGeom>
        </p:spPr>
      </p:pic>
      <p:pic>
        <p:nvPicPr>
          <p:cNvPr id="9" name="Online Media 8" descr="Prim's Algorithm Demo">
            <a:hlinkClick r:id="" action="ppaction://media"/>
            <a:extLst>
              <a:ext uri="{FF2B5EF4-FFF2-40B4-BE49-F238E27FC236}">
                <a16:creationId xmlns:a16="http://schemas.microsoft.com/office/drawing/2014/main" id="{EB483366-97E6-4949-B008-17BD95310D6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09360" y="2548130"/>
            <a:ext cx="4666488" cy="3497324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FE10346-BCB8-A74A-B06C-96FBD14ED65D}"/>
              </a:ext>
            </a:extLst>
          </p:cNvPr>
          <p:cNvSpPr txBox="1">
            <a:spLocks/>
          </p:cNvSpPr>
          <p:nvPr/>
        </p:nvSpPr>
        <p:spPr>
          <a:xfrm>
            <a:off x="6309359" y="1371600"/>
            <a:ext cx="5044441" cy="1176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Prim’s Algorithm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Prim’s jumps around the graph (the perimeter), because it chooses edges by </a:t>
            </a:r>
            <a:r>
              <a:rPr lang="en-US" i="1" dirty="0"/>
              <a:t>edge weight</a:t>
            </a:r>
            <a:r>
              <a:rPr lang="en-US" dirty="0"/>
              <a:t> (there’s no source)</a:t>
            </a:r>
          </a:p>
        </p:txBody>
      </p:sp>
    </p:spTree>
    <p:extLst>
      <p:ext uri="{BB962C8B-B14F-4D97-AF65-F5344CB8AC3E}">
        <p14:creationId xmlns:p14="http://schemas.microsoft.com/office/powerpoint/2010/main" val="24341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8B52-51A7-4620-A0AA-3A6393F5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 Demos and Visualizations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742DC-FF1E-C64C-84BE-44488E79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9" y="1371599"/>
            <a:ext cx="5044441" cy="11765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dirty="0"/>
              <a:t>Kruskal’s Algorithm</a:t>
            </a:r>
          </a:p>
          <a:p>
            <a:pPr marL="0" indent="0">
              <a:buNone/>
            </a:pPr>
            <a:r>
              <a:rPr lang="en-US" dirty="0"/>
              <a:t>Kruskal’s jumps around the entire graph, because it chooses from all edges purely by edge weight (while preventing cycles)</a:t>
            </a:r>
          </a:p>
        </p:txBody>
      </p:sp>
      <p:pic>
        <p:nvPicPr>
          <p:cNvPr id="14" name="Online Media 8" descr="Prim's Algorithm Demo">
            <a:hlinkClick r:id="" action="ppaction://media"/>
            <a:extLst>
              <a:ext uri="{FF2B5EF4-FFF2-40B4-BE49-F238E27FC236}">
                <a16:creationId xmlns:a16="http://schemas.microsoft.com/office/drawing/2014/main" id="{752A5273-E8BE-3A46-B232-902C4DD4F5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199" y="2548130"/>
            <a:ext cx="4666488" cy="3497324"/>
          </a:xfrm>
          <a:prstGeom prst="rect">
            <a:avLst/>
          </a:prstGeom>
        </p:spPr>
      </p:pic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0232D2F6-9481-2F42-9808-AF65348FB9ED}"/>
              </a:ext>
            </a:extLst>
          </p:cNvPr>
          <p:cNvSpPr txBox="1">
            <a:spLocks/>
          </p:cNvSpPr>
          <p:nvPr/>
        </p:nvSpPr>
        <p:spPr>
          <a:xfrm>
            <a:off x="838198" y="1371600"/>
            <a:ext cx="5044441" cy="1176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/>
              <a:t>Prim’s Algorithm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Prim’s jumps around the graph (the perimeter), because it chooses edges by </a:t>
            </a:r>
            <a:r>
              <a:rPr lang="en-US" i="1" dirty="0"/>
              <a:t>edge weight</a:t>
            </a:r>
            <a:r>
              <a:rPr lang="en-US" dirty="0"/>
              <a:t> (there’s no source)</a:t>
            </a:r>
          </a:p>
        </p:txBody>
      </p:sp>
      <p:pic>
        <p:nvPicPr>
          <p:cNvPr id="3" name="Online Media 2" descr="Kruskal's Algorithm Demo">
            <a:hlinkClick r:id="" action="ppaction://media"/>
            <a:extLst>
              <a:ext uri="{FF2B5EF4-FFF2-40B4-BE49-F238E27FC236}">
                <a16:creationId xmlns:a16="http://schemas.microsoft.com/office/drawing/2014/main" id="{4FAC2838-E594-5445-B46E-A0CEF1EE5E3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09359" y="2561211"/>
            <a:ext cx="4666488" cy="34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FAB8-7729-3640-829C-CFC96B17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an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23DE-FC79-B244-BB9F-F157FEE0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786592" cy="4805363"/>
          </a:xfrm>
        </p:spPr>
        <p:txBody>
          <a:bodyPr/>
          <a:lstStyle/>
          <a:p>
            <a:r>
              <a:rPr lang="en-US" dirty="0"/>
              <a:t>Kruskal’s needs to </a:t>
            </a:r>
            <a:r>
              <a:rPr lang="en-US" b="1" dirty="0"/>
              <a:t>find</a:t>
            </a:r>
            <a:r>
              <a:rPr lang="en-US" dirty="0"/>
              <a:t> what MST a vertex belongs to, and </a:t>
            </a:r>
            <a:r>
              <a:rPr lang="en-US" b="1" dirty="0"/>
              <a:t>union</a:t>
            </a:r>
            <a:r>
              <a:rPr lang="en-US" dirty="0"/>
              <a:t> those MSTs together</a:t>
            </a:r>
          </a:p>
          <a:p>
            <a:pPr lvl="1"/>
            <a:r>
              <a:rPr lang="en-US" dirty="0"/>
              <a:t>Our existing ADTs don’t lend themselves well to “</a:t>
            </a:r>
            <a:r>
              <a:rPr lang="en-US" dirty="0" err="1"/>
              <a:t>unioning</a:t>
            </a:r>
            <a:r>
              <a:rPr lang="en-US" dirty="0"/>
              <a:t>” two sets…</a:t>
            </a:r>
          </a:p>
          <a:p>
            <a:pPr lvl="1"/>
            <a:r>
              <a:rPr lang="en-US" dirty="0"/>
              <a:t>Let’s define a new one!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E4DC34-D9DC-A543-9657-808A9167D7A7}"/>
              </a:ext>
            </a:extLst>
          </p:cNvPr>
          <p:cNvGrpSpPr/>
          <p:nvPr/>
        </p:nvGrpSpPr>
        <p:grpSpPr>
          <a:xfrm>
            <a:off x="8629224" y="166844"/>
            <a:ext cx="3130894" cy="1964483"/>
            <a:chOff x="3212756" y="1224055"/>
            <a:chExt cx="3497580" cy="219456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DB747E-8BD3-564C-B258-3F35ED5A7CB9}"/>
                </a:ext>
              </a:extLst>
            </p:cNvPr>
            <p:cNvSpPr/>
            <p:nvPr/>
          </p:nvSpPr>
          <p:spPr>
            <a:xfrm>
              <a:off x="6104546" y="1600399"/>
              <a:ext cx="605790" cy="663786"/>
            </a:xfrm>
            <a:custGeom>
              <a:avLst/>
              <a:gdLst>
                <a:gd name="connsiteX0" fmla="*/ 445770 w 605790"/>
                <a:gd name="connsiteY0" fmla="*/ 846 h 663786"/>
                <a:gd name="connsiteX1" fmla="*/ 194310 w 605790"/>
                <a:gd name="connsiteY1" fmla="*/ 12276 h 663786"/>
                <a:gd name="connsiteX2" fmla="*/ 160020 w 605790"/>
                <a:gd name="connsiteY2" fmla="*/ 23706 h 663786"/>
                <a:gd name="connsiteX3" fmla="*/ 125730 w 605790"/>
                <a:gd name="connsiteY3" fmla="*/ 46566 h 663786"/>
                <a:gd name="connsiteX4" fmla="*/ 68580 w 605790"/>
                <a:gd name="connsiteY4" fmla="*/ 126576 h 663786"/>
                <a:gd name="connsiteX5" fmla="*/ 22860 w 605790"/>
                <a:gd name="connsiteY5" fmla="*/ 229446 h 663786"/>
                <a:gd name="connsiteX6" fmla="*/ 11430 w 605790"/>
                <a:gd name="connsiteY6" fmla="*/ 263736 h 663786"/>
                <a:gd name="connsiteX7" fmla="*/ 0 w 605790"/>
                <a:gd name="connsiteY7" fmla="*/ 298026 h 663786"/>
                <a:gd name="connsiteX8" fmla="*/ 22860 w 605790"/>
                <a:gd name="connsiteY8" fmla="*/ 458046 h 663786"/>
                <a:gd name="connsiteX9" fmla="*/ 45720 w 605790"/>
                <a:gd name="connsiteY9" fmla="*/ 492336 h 663786"/>
                <a:gd name="connsiteX10" fmla="*/ 68580 w 605790"/>
                <a:gd name="connsiteY10" fmla="*/ 560916 h 663786"/>
                <a:gd name="connsiteX11" fmla="*/ 171450 w 605790"/>
                <a:gd name="connsiteY11" fmla="*/ 640926 h 663786"/>
                <a:gd name="connsiteX12" fmla="*/ 240030 w 605790"/>
                <a:gd name="connsiteY12" fmla="*/ 663786 h 663786"/>
                <a:gd name="connsiteX13" fmla="*/ 411480 w 605790"/>
                <a:gd name="connsiteY13" fmla="*/ 629496 h 663786"/>
                <a:gd name="connsiteX14" fmla="*/ 445770 w 605790"/>
                <a:gd name="connsiteY14" fmla="*/ 606636 h 663786"/>
                <a:gd name="connsiteX15" fmla="*/ 514350 w 605790"/>
                <a:gd name="connsiteY15" fmla="*/ 572346 h 663786"/>
                <a:gd name="connsiteX16" fmla="*/ 548640 w 605790"/>
                <a:gd name="connsiteY16" fmla="*/ 538056 h 663786"/>
                <a:gd name="connsiteX17" fmla="*/ 594360 w 605790"/>
                <a:gd name="connsiteY17" fmla="*/ 469476 h 663786"/>
                <a:gd name="connsiteX18" fmla="*/ 605790 w 605790"/>
                <a:gd name="connsiteY18" fmla="*/ 400896 h 663786"/>
                <a:gd name="connsiteX19" fmla="*/ 582930 w 605790"/>
                <a:gd name="connsiteY19" fmla="*/ 240876 h 663786"/>
                <a:gd name="connsiteX20" fmla="*/ 560070 w 605790"/>
                <a:gd name="connsiteY20" fmla="*/ 172296 h 663786"/>
                <a:gd name="connsiteX21" fmla="*/ 548640 w 605790"/>
                <a:gd name="connsiteY21" fmla="*/ 138006 h 663786"/>
                <a:gd name="connsiteX22" fmla="*/ 525780 w 605790"/>
                <a:gd name="connsiteY22" fmla="*/ 103716 h 663786"/>
                <a:gd name="connsiteX23" fmla="*/ 491490 w 605790"/>
                <a:gd name="connsiteY23" fmla="*/ 35136 h 663786"/>
                <a:gd name="connsiteX24" fmla="*/ 422910 w 605790"/>
                <a:gd name="connsiteY24" fmla="*/ 846 h 663786"/>
                <a:gd name="connsiteX25" fmla="*/ 445770 w 605790"/>
                <a:gd name="connsiteY25" fmla="*/ 846 h 66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5790" h="663786">
                  <a:moveTo>
                    <a:pt x="445770" y="846"/>
                  </a:moveTo>
                  <a:cubicBezTo>
                    <a:pt x="407670" y="2751"/>
                    <a:pt x="277949" y="5585"/>
                    <a:pt x="194310" y="12276"/>
                  </a:cubicBezTo>
                  <a:cubicBezTo>
                    <a:pt x="182300" y="13237"/>
                    <a:pt x="170796" y="18318"/>
                    <a:pt x="160020" y="23706"/>
                  </a:cubicBezTo>
                  <a:cubicBezTo>
                    <a:pt x="147733" y="29849"/>
                    <a:pt x="136283" y="37772"/>
                    <a:pt x="125730" y="46566"/>
                  </a:cubicBezTo>
                  <a:cubicBezTo>
                    <a:pt x="80032" y="84648"/>
                    <a:pt x="97994" y="75101"/>
                    <a:pt x="68580" y="126576"/>
                  </a:cubicBezTo>
                  <a:cubicBezTo>
                    <a:pt x="25108" y="202651"/>
                    <a:pt x="62773" y="109707"/>
                    <a:pt x="22860" y="229446"/>
                  </a:cubicBezTo>
                  <a:lnTo>
                    <a:pt x="11430" y="263736"/>
                  </a:lnTo>
                  <a:lnTo>
                    <a:pt x="0" y="298026"/>
                  </a:lnTo>
                  <a:cubicBezTo>
                    <a:pt x="2920" y="330148"/>
                    <a:pt x="871" y="414068"/>
                    <a:pt x="22860" y="458046"/>
                  </a:cubicBezTo>
                  <a:cubicBezTo>
                    <a:pt x="29003" y="470333"/>
                    <a:pt x="40141" y="479783"/>
                    <a:pt x="45720" y="492336"/>
                  </a:cubicBezTo>
                  <a:cubicBezTo>
                    <a:pt x="55507" y="514356"/>
                    <a:pt x="51541" y="543877"/>
                    <a:pt x="68580" y="560916"/>
                  </a:cubicBezTo>
                  <a:cubicBezTo>
                    <a:pt x="98166" y="590502"/>
                    <a:pt x="130435" y="627254"/>
                    <a:pt x="171450" y="640926"/>
                  </a:cubicBezTo>
                  <a:lnTo>
                    <a:pt x="240030" y="663786"/>
                  </a:lnTo>
                  <a:cubicBezTo>
                    <a:pt x="279816" y="659365"/>
                    <a:pt x="370956" y="656512"/>
                    <a:pt x="411480" y="629496"/>
                  </a:cubicBezTo>
                  <a:cubicBezTo>
                    <a:pt x="422910" y="621876"/>
                    <a:pt x="433483" y="612779"/>
                    <a:pt x="445770" y="606636"/>
                  </a:cubicBezTo>
                  <a:cubicBezTo>
                    <a:pt x="497320" y="580861"/>
                    <a:pt x="465215" y="613292"/>
                    <a:pt x="514350" y="572346"/>
                  </a:cubicBezTo>
                  <a:cubicBezTo>
                    <a:pt x="526768" y="561998"/>
                    <a:pt x="538716" y="550815"/>
                    <a:pt x="548640" y="538056"/>
                  </a:cubicBezTo>
                  <a:cubicBezTo>
                    <a:pt x="565508" y="516369"/>
                    <a:pt x="594360" y="469476"/>
                    <a:pt x="594360" y="469476"/>
                  </a:cubicBezTo>
                  <a:cubicBezTo>
                    <a:pt x="598170" y="446616"/>
                    <a:pt x="605790" y="424071"/>
                    <a:pt x="605790" y="400896"/>
                  </a:cubicBezTo>
                  <a:cubicBezTo>
                    <a:pt x="605790" y="347939"/>
                    <a:pt x="598316" y="292163"/>
                    <a:pt x="582930" y="240876"/>
                  </a:cubicBezTo>
                  <a:cubicBezTo>
                    <a:pt x="576006" y="217796"/>
                    <a:pt x="567690" y="195156"/>
                    <a:pt x="560070" y="172296"/>
                  </a:cubicBezTo>
                  <a:cubicBezTo>
                    <a:pt x="556260" y="160866"/>
                    <a:pt x="555323" y="148031"/>
                    <a:pt x="548640" y="138006"/>
                  </a:cubicBezTo>
                  <a:cubicBezTo>
                    <a:pt x="541020" y="126576"/>
                    <a:pt x="531923" y="116003"/>
                    <a:pt x="525780" y="103716"/>
                  </a:cubicBezTo>
                  <a:cubicBezTo>
                    <a:pt x="507187" y="66531"/>
                    <a:pt x="524247" y="67893"/>
                    <a:pt x="491490" y="35136"/>
                  </a:cubicBezTo>
                  <a:cubicBezTo>
                    <a:pt x="479932" y="23578"/>
                    <a:pt x="441503" y="846"/>
                    <a:pt x="422910" y="846"/>
                  </a:cubicBezTo>
                  <a:cubicBezTo>
                    <a:pt x="419100" y="846"/>
                    <a:pt x="483870" y="-1059"/>
                    <a:pt x="445770" y="84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36354E-7615-AA4D-9DDC-D4F3B2F288B5}"/>
                </a:ext>
              </a:extLst>
            </p:cNvPr>
            <p:cNvSpPr/>
            <p:nvPr/>
          </p:nvSpPr>
          <p:spPr>
            <a:xfrm>
              <a:off x="4526692" y="1224055"/>
              <a:ext cx="2115064" cy="2194560"/>
            </a:xfrm>
            <a:custGeom>
              <a:avLst/>
              <a:gdLst>
                <a:gd name="connsiteX0" fmla="*/ 743464 w 2115064"/>
                <a:gd name="connsiteY0" fmla="*/ 262890 h 2194560"/>
                <a:gd name="connsiteX1" fmla="*/ 663454 w 2115064"/>
                <a:gd name="connsiteY1" fmla="*/ 205740 h 2194560"/>
                <a:gd name="connsiteX2" fmla="*/ 606304 w 2115064"/>
                <a:gd name="connsiteY2" fmla="*/ 148590 h 2194560"/>
                <a:gd name="connsiteX3" fmla="*/ 514864 w 2115064"/>
                <a:gd name="connsiteY3" fmla="*/ 68580 h 2194560"/>
                <a:gd name="connsiteX4" fmla="*/ 480574 w 2115064"/>
                <a:gd name="connsiteY4" fmla="*/ 45720 h 2194560"/>
                <a:gd name="connsiteX5" fmla="*/ 446284 w 2115064"/>
                <a:gd name="connsiteY5" fmla="*/ 22860 h 2194560"/>
                <a:gd name="connsiteX6" fmla="*/ 366274 w 2115064"/>
                <a:gd name="connsiteY6" fmla="*/ 0 h 2194560"/>
                <a:gd name="connsiteX7" fmla="*/ 217684 w 2115064"/>
                <a:gd name="connsiteY7" fmla="*/ 22860 h 2194560"/>
                <a:gd name="connsiteX8" fmla="*/ 149104 w 2115064"/>
                <a:gd name="connsiteY8" fmla="*/ 68580 h 2194560"/>
                <a:gd name="connsiteX9" fmla="*/ 80524 w 2115064"/>
                <a:gd name="connsiteY9" fmla="*/ 125730 h 2194560"/>
                <a:gd name="connsiteX10" fmla="*/ 34804 w 2115064"/>
                <a:gd name="connsiteY10" fmla="*/ 194310 h 2194560"/>
                <a:gd name="connsiteX11" fmla="*/ 514 w 2115064"/>
                <a:gd name="connsiteY11" fmla="*/ 262890 h 2194560"/>
                <a:gd name="connsiteX12" fmla="*/ 34804 w 2115064"/>
                <a:gd name="connsiteY12" fmla="*/ 457200 h 2194560"/>
                <a:gd name="connsiteX13" fmla="*/ 69094 w 2115064"/>
                <a:gd name="connsiteY13" fmla="*/ 480060 h 2194560"/>
                <a:gd name="connsiteX14" fmla="*/ 149104 w 2115064"/>
                <a:gd name="connsiteY14" fmla="*/ 560070 h 2194560"/>
                <a:gd name="connsiteX15" fmla="*/ 183394 w 2115064"/>
                <a:gd name="connsiteY15" fmla="*/ 582930 h 2194560"/>
                <a:gd name="connsiteX16" fmla="*/ 251974 w 2115064"/>
                <a:gd name="connsiteY16" fmla="*/ 605790 h 2194560"/>
                <a:gd name="connsiteX17" fmla="*/ 320554 w 2115064"/>
                <a:gd name="connsiteY17" fmla="*/ 651510 h 2194560"/>
                <a:gd name="connsiteX18" fmla="*/ 354844 w 2115064"/>
                <a:gd name="connsiteY18" fmla="*/ 674370 h 2194560"/>
                <a:gd name="connsiteX19" fmla="*/ 389134 w 2115064"/>
                <a:gd name="connsiteY19" fmla="*/ 685800 h 2194560"/>
                <a:gd name="connsiteX20" fmla="*/ 457714 w 2115064"/>
                <a:gd name="connsiteY20" fmla="*/ 742950 h 2194560"/>
                <a:gd name="connsiteX21" fmla="*/ 514864 w 2115064"/>
                <a:gd name="connsiteY21" fmla="*/ 811530 h 2194560"/>
                <a:gd name="connsiteX22" fmla="*/ 549154 w 2115064"/>
                <a:gd name="connsiteY22" fmla="*/ 834390 h 2194560"/>
                <a:gd name="connsiteX23" fmla="*/ 606304 w 2115064"/>
                <a:gd name="connsiteY23" fmla="*/ 891540 h 2194560"/>
                <a:gd name="connsiteX24" fmla="*/ 663454 w 2115064"/>
                <a:gd name="connsiteY24" fmla="*/ 948690 h 2194560"/>
                <a:gd name="connsiteX25" fmla="*/ 720604 w 2115064"/>
                <a:gd name="connsiteY25" fmla="*/ 1005840 h 2194560"/>
                <a:gd name="connsiteX26" fmla="*/ 789184 w 2115064"/>
                <a:gd name="connsiteY26" fmla="*/ 1074420 h 2194560"/>
                <a:gd name="connsiteX27" fmla="*/ 812044 w 2115064"/>
                <a:gd name="connsiteY27" fmla="*/ 1108710 h 2194560"/>
                <a:gd name="connsiteX28" fmla="*/ 846334 w 2115064"/>
                <a:gd name="connsiteY28" fmla="*/ 1131570 h 2194560"/>
                <a:gd name="connsiteX29" fmla="*/ 869194 w 2115064"/>
                <a:gd name="connsiteY29" fmla="*/ 1165860 h 2194560"/>
                <a:gd name="connsiteX30" fmla="*/ 937774 w 2115064"/>
                <a:gd name="connsiteY30" fmla="*/ 1223010 h 2194560"/>
                <a:gd name="connsiteX31" fmla="*/ 994924 w 2115064"/>
                <a:gd name="connsiteY31" fmla="*/ 1268730 h 2194560"/>
                <a:gd name="connsiteX32" fmla="*/ 1017784 w 2115064"/>
                <a:gd name="connsiteY32" fmla="*/ 1303020 h 2194560"/>
                <a:gd name="connsiteX33" fmla="*/ 1052074 w 2115064"/>
                <a:gd name="connsiteY33" fmla="*/ 1325880 h 2194560"/>
                <a:gd name="connsiteX34" fmla="*/ 1120654 w 2115064"/>
                <a:gd name="connsiteY34" fmla="*/ 1428750 h 2194560"/>
                <a:gd name="connsiteX35" fmla="*/ 1143514 w 2115064"/>
                <a:gd name="connsiteY35" fmla="*/ 1463040 h 2194560"/>
                <a:gd name="connsiteX36" fmla="*/ 1177804 w 2115064"/>
                <a:gd name="connsiteY36" fmla="*/ 1485900 h 2194560"/>
                <a:gd name="connsiteX37" fmla="*/ 1223524 w 2115064"/>
                <a:gd name="connsiteY37" fmla="*/ 1554480 h 2194560"/>
                <a:gd name="connsiteX38" fmla="*/ 1269244 w 2115064"/>
                <a:gd name="connsiteY38" fmla="*/ 1623060 h 2194560"/>
                <a:gd name="connsiteX39" fmla="*/ 1292104 w 2115064"/>
                <a:gd name="connsiteY39" fmla="*/ 1657350 h 2194560"/>
                <a:gd name="connsiteX40" fmla="*/ 1326394 w 2115064"/>
                <a:gd name="connsiteY40" fmla="*/ 1725930 h 2194560"/>
                <a:gd name="connsiteX41" fmla="*/ 1337824 w 2115064"/>
                <a:gd name="connsiteY41" fmla="*/ 1760220 h 2194560"/>
                <a:gd name="connsiteX42" fmla="*/ 1360684 w 2115064"/>
                <a:gd name="connsiteY42" fmla="*/ 1794510 h 2194560"/>
                <a:gd name="connsiteX43" fmla="*/ 1372114 w 2115064"/>
                <a:gd name="connsiteY43" fmla="*/ 1828800 h 2194560"/>
                <a:gd name="connsiteX44" fmla="*/ 1394974 w 2115064"/>
                <a:gd name="connsiteY44" fmla="*/ 1863090 h 2194560"/>
                <a:gd name="connsiteX45" fmla="*/ 1406404 w 2115064"/>
                <a:gd name="connsiteY45" fmla="*/ 1897380 h 2194560"/>
                <a:gd name="connsiteX46" fmla="*/ 1452124 w 2115064"/>
                <a:gd name="connsiteY46" fmla="*/ 1965960 h 2194560"/>
                <a:gd name="connsiteX47" fmla="*/ 1463554 w 2115064"/>
                <a:gd name="connsiteY47" fmla="*/ 2000250 h 2194560"/>
                <a:gd name="connsiteX48" fmla="*/ 1497844 w 2115064"/>
                <a:gd name="connsiteY48" fmla="*/ 2023110 h 2194560"/>
                <a:gd name="connsiteX49" fmla="*/ 1589284 w 2115064"/>
                <a:gd name="connsiteY49" fmla="*/ 2103120 h 2194560"/>
                <a:gd name="connsiteX50" fmla="*/ 1623574 w 2115064"/>
                <a:gd name="connsiteY50" fmla="*/ 2137410 h 2194560"/>
                <a:gd name="connsiteX51" fmla="*/ 1657864 w 2115064"/>
                <a:gd name="connsiteY51" fmla="*/ 2148840 h 2194560"/>
                <a:gd name="connsiteX52" fmla="*/ 1692154 w 2115064"/>
                <a:gd name="connsiteY52" fmla="*/ 2171700 h 2194560"/>
                <a:gd name="connsiteX53" fmla="*/ 1760734 w 2115064"/>
                <a:gd name="connsiteY53" fmla="*/ 2194560 h 2194560"/>
                <a:gd name="connsiteX54" fmla="*/ 1966474 w 2115064"/>
                <a:gd name="connsiteY54" fmla="*/ 2183130 h 2194560"/>
                <a:gd name="connsiteX55" fmla="*/ 2035054 w 2115064"/>
                <a:gd name="connsiteY55" fmla="*/ 2160270 h 2194560"/>
                <a:gd name="connsiteX56" fmla="*/ 2092204 w 2115064"/>
                <a:gd name="connsiteY56" fmla="*/ 2091690 h 2194560"/>
                <a:gd name="connsiteX57" fmla="*/ 2115064 w 2115064"/>
                <a:gd name="connsiteY57" fmla="*/ 2023110 h 2194560"/>
                <a:gd name="connsiteX58" fmla="*/ 2092204 w 2115064"/>
                <a:gd name="connsiteY58" fmla="*/ 1897380 h 2194560"/>
                <a:gd name="connsiteX59" fmla="*/ 2069344 w 2115064"/>
                <a:gd name="connsiteY59" fmla="*/ 1863090 h 2194560"/>
                <a:gd name="connsiteX60" fmla="*/ 2057914 w 2115064"/>
                <a:gd name="connsiteY60" fmla="*/ 1828800 h 2194560"/>
                <a:gd name="connsiteX61" fmla="*/ 2035054 w 2115064"/>
                <a:gd name="connsiteY61" fmla="*/ 1794510 h 2194560"/>
                <a:gd name="connsiteX62" fmla="*/ 2012194 w 2115064"/>
                <a:gd name="connsiteY62" fmla="*/ 1725930 h 2194560"/>
                <a:gd name="connsiteX63" fmla="*/ 1966474 w 2115064"/>
                <a:gd name="connsiteY63" fmla="*/ 1657350 h 2194560"/>
                <a:gd name="connsiteX64" fmla="*/ 1932184 w 2115064"/>
                <a:gd name="connsiteY64" fmla="*/ 1623060 h 2194560"/>
                <a:gd name="connsiteX65" fmla="*/ 1852174 w 2115064"/>
                <a:gd name="connsiteY65" fmla="*/ 1543050 h 2194560"/>
                <a:gd name="connsiteX66" fmla="*/ 1817884 w 2115064"/>
                <a:gd name="connsiteY66" fmla="*/ 1508760 h 2194560"/>
                <a:gd name="connsiteX67" fmla="*/ 1783594 w 2115064"/>
                <a:gd name="connsiteY67" fmla="*/ 1485900 h 2194560"/>
                <a:gd name="connsiteX68" fmla="*/ 1680724 w 2115064"/>
                <a:gd name="connsiteY68" fmla="*/ 1394460 h 2194560"/>
                <a:gd name="connsiteX69" fmla="*/ 1623574 w 2115064"/>
                <a:gd name="connsiteY69" fmla="*/ 1337310 h 2194560"/>
                <a:gd name="connsiteX70" fmla="*/ 1554994 w 2115064"/>
                <a:gd name="connsiteY70" fmla="*/ 1268730 h 2194560"/>
                <a:gd name="connsiteX71" fmla="*/ 1520704 w 2115064"/>
                <a:gd name="connsiteY71" fmla="*/ 1234440 h 2194560"/>
                <a:gd name="connsiteX72" fmla="*/ 1463554 w 2115064"/>
                <a:gd name="connsiteY72" fmla="*/ 1165860 h 2194560"/>
                <a:gd name="connsiteX73" fmla="*/ 1406404 w 2115064"/>
                <a:gd name="connsiteY73" fmla="*/ 1062990 h 2194560"/>
                <a:gd name="connsiteX74" fmla="*/ 1360684 w 2115064"/>
                <a:gd name="connsiteY74" fmla="*/ 994410 h 2194560"/>
                <a:gd name="connsiteX75" fmla="*/ 1337824 w 2115064"/>
                <a:gd name="connsiteY75" fmla="*/ 960120 h 2194560"/>
                <a:gd name="connsiteX76" fmla="*/ 1303534 w 2115064"/>
                <a:gd name="connsiteY76" fmla="*/ 937260 h 2194560"/>
                <a:gd name="connsiteX77" fmla="*/ 1257814 w 2115064"/>
                <a:gd name="connsiteY77" fmla="*/ 868680 h 2194560"/>
                <a:gd name="connsiteX78" fmla="*/ 1246384 w 2115064"/>
                <a:gd name="connsiteY78" fmla="*/ 834390 h 2194560"/>
                <a:gd name="connsiteX79" fmla="*/ 1189234 w 2115064"/>
                <a:gd name="connsiteY79" fmla="*/ 765810 h 2194560"/>
                <a:gd name="connsiteX80" fmla="*/ 1177804 w 2115064"/>
                <a:gd name="connsiteY80" fmla="*/ 731520 h 2194560"/>
                <a:gd name="connsiteX81" fmla="*/ 1109224 w 2115064"/>
                <a:gd name="connsiteY81" fmla="*/ 662940 h 2194560"/>
                <a:gd name="connsiteX82" fmla="*/ 1074934 w 2115064"/>
                <a:gd name="connsiteY82" fmla="*/ 594360 h 2194560"/>
                <a:gd name="connsiteX83" fmla="*/ 1040644 w 2115064"/>
                <a:gd name="connsiteY83" fmla="*/ 560070 h 2194560"/>
                <a:gd name="connsiteX84" fmla="*/ 1017784 w 2115064"/>
                <a:gd name="connsiteY84" fmla="*/ 525780 h 2194560"/>
                <a:gd name="connsiteX85" fmla="*/ 983494 w 2115064"/>
                <a:gd name="connsiteY85" fmla="*/ 491490 h 2194560"/>
                <a:gd name="connsiteX86" fmla="*/ 960634 w 2115064"/>
                <a:gd name="connsiteY86" fmla="*/ 457200 h 2194560"/>
                <a:gd name="connsiteX87" fmla="*/ 926344 w 2115064"/>
                <a:gd name="connsiteY87" fmla="*/ 434340 h 2194560"/>
                <a:gd name="connsiteX88" fmla="*/ 869194 w 2115064"/>
                <a:gd name="connsiteY88" fmla="*/ 377190 h 2194560"/>
                <a:gd name="connsiteX89" fmla="*/ 846334 w 2115064"/>
                <a:gd name="connsiteY89" fmla="*/ 342900 h 2194560"/>
                <a:gd name="connsiteX90" fmla="*/ 812044 w 2115064"/>
                <a:gd name="connsiteY90" fmla="*/ 320040 h 2194560"/>
                <a:gd name="connsiteX91" fmla="*/ 743464 w 2115064"/>
                <a:gd name="connsiteY91" fmla="*/ 26289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15064" h="2194560">
                  <a:moveTo>
                    <a:pt x="743464" y="262890"/>
                  </a:moveTo>
                  <a:cubicBezTo>
                    <a:pt x="718699" y="243840"/>
                    <a:pt x="687950" y="227514"/>
                    <a:pt x="663454" y="205740"/>
                  </a:cubicBezTo>
                  <a:cubicBezTo>
                    <a:pt x="549154" y="104140"/>
                    <a:pt x="735844" y="234950"/>
                    <a:pt x="606304" y="148590"/>
                  </a:cubicBezTo>
                  <a:cubicBezTo>
                    <a:pt x="568204" y="91440"/>
                    <a:pt x="594874" y="121920"/>
                    <a:pt x="514864" y="68580"/>
                  </a:cubicBezTo>
                  <a:lnTo>
                    <a:pt x="480574" y="45720"/>
                  </a:lnTo>
                  <a:cubicBezTo>
                    <a:pt x="469144" y="38100"/>
                    <a:pt x="459316" y="27204"/>
                    <a:pt x="446284" y="22860"/>
                  </a:cubicBezTo>
                  <a:cubicBezTo>
                    <a:pt x="397091" y="6462"/>
                    <a:pt x="423683" y="14352"/>
                    <a:pt x="366274" y="0"/>
                  </a:cubicBezTo>
                  <a:cubicBezTo>
                    <a:pt x="349458" y="1682"/>
                    <a:pt x="253853" y="2766"/>
                    <a:pt x="217684" y="22860"/>
                  </a:cubicBezTo>
                  <a:cubicBezTo>
                    <a:pt x="193667" y="36203"/>
                    <a:pt x="168531" y="49153"/>
                    <a:pt x="149104" y="68580"/>
                  </a:cubicBezTo>
                  <a:cubicBezTo>
                    <a:pt x="105100" y="112584"/>
                    <a:pt x="128264" y="93904"/>
                    <a:pt x="80524" y="125730"/>
                  </a:cubicBezTo>
                  <a:cubicBezTo>
                    <a:pt x="65284" y="148590"/>
                    <a:pt x="43492" y="168246"/>
                    <a:pt x="34804" y="194310"/>
                  </a:cubicBezTo>
                  <a:cubicBezTo>
                    <a:pt x="19030" y="241632"/>
                    <a:pt x="30057" y="218575"/>
                    <a:pt x="514" y="262890"/>
                  </a:cubicBezTo>
                  <a:cubicBezTo>
                    <a:pt x="5059" y="326518"/>
                    <a:pt x="-15699" y="406697"/>
                    <a:pt x="34804" y="457200"/>
                  </a:cubicBezTo>
                  <a:cubicBezTo>
                    <a:pt x="44518" y="466914"/>
                    <a:pt x="57664" y="472440"/>
                    <a:pt x="69094" y="480060"/>
                  </a:cubicBezTo>
                  <a:cubicBezTo>
                    <a:pt x="89212" y="540414"/>
                    <a:pt x="70499" y="507667"/>
                    <a:pt x="149104" y="560070"/>
                  </a:cubicBezTo>
                  <a:cubicBezTo>
                    <a:pt x="160534" y="567690"/>
                    <a:pt x="170362" y="578586"/>
                    <a:pt x="183394" y="582930"/>
                  </a:cubicBezTo>
                  <a:cubicBezTo>
                    <a:pt x="206254" y="590550"/>
                    <a:pt x="231924" y="592424"/>
                    <a:pt x="251974" y="605790"/>
                  </a:cubicBezTo>
                  <a:lnTo>
                    <a:pt x="320554" y="651510"/>
                  </a:lnTo>
                  <a:cubicBezTo>
                    <a:pt x="331984" y="659130"/>
                    <a:pt x="341812" y="670026"/>
                    <a:pt x="354844" y="674370"/>
                  </a:cubicBezTo>
                  <a:lnTo>
                    <a:pt x="389134" y="685800"/>
                  </a:lnTo>
                  <a:cubicBezTo>
                    <a:pt x="489313" y="785979"/>
                    <a:pt x="362235" y="663384"/>
                    <a:pt x="457714" y="742950"/>
                  </a:cubicBezTo>
                  <a:cubicBezTo>
                    <a:pt x="570064" y="836575"/>
                    <a:pt x="424954" y="721620"/>
                    <a:pt x="514864" y="811530"/>
                  </a:cubicBezTo>
                  <a:cubicBezTo>
                    <a:pt x="524578" y="821244"/>
                    <a:pt x="537724" y="826770"/>
                    <a:pt x="549154" y="834390"/>
                  </a:cubicBezTo>
                  <a:cubicBezTo>
                    <a:pt x="610114" y="925830"/>
                    <a:pt x="530104" y="815340"/>
                    <a:pt x="606304" y="891540"/>
                  </a:cubicBezTo>
                  <a:cubicBezTo>
                    <a:pt x="682504" y="967740"/>
                    <a:pt x="572014" y="887730"/>
                    <a:pt x="663454" y="948690"/>
                  </a:cubicBezTo>
                  <a:cubicBezTo>
                    <a:pt x="710559" y="1019348"/>
                    <a:pt x="658259" y="950422"/>
                    <a:pt x="720604" y="1005840"/>
                  </a:cubicBezTo>
                  <a:cubicBezTo>
                    <a:pt x="744767" y="1027318"/>
                    <a:pt x="771251" y="1047521"/>
                    <a:pt x="789184" y="1074420"/>
                  </a:cubicBezTo>
                  <a:cubicBezTo>
                    <a:pt x="796804" y="1085850"/>
                    <a:pt x="802330" y="1098996"/>
                    <a:pt x="812044" y="1108710"/>
                  </a:cubicBezTo>
                  <a:cubicBezTo>
                    <a:pt x="821758" y="1118424"/>
                    <a:pt x="834904" y="1123950"/>
                    <a:pt x="846334" y="1131570"/>
                  </a:cubicBezTo>
                  <a:cubicBezTo>
                    <a:pt x="853954" y="1143000"/>
                    <a:pt x="860400" y="1155307"/>
                    <a:pt x="869194" y="1165860"/>
                  </a:cubicBezTo>
                  <a:cubicBezTo>
                    <a:pt x="896696" y="1198863"/>
                    <a:pt x="904058" y="1200533"/>
                    <a:pt x="937774" y="1223010"/>
                  </a:cubicBezTo>
                  <a:cubicBezTo>
                    <a:pt x="1003288" y="1321280"/>
                    <a:pt x="916054" y="1205634"/>
                    <a:pt x="994924" y="1268730"/>
                  </a:cubicBezTo>
                  <a:cubicBezTo>
                    <a:pt x="1005651" y="1277312"/>
                    <a:pt x="1008070" y="1293306"/>
                    <a:pt x="1017784" y="1303020"/>
                  </a:cubicBezTo>
                  <a:cubicBezTo>
                    <a:pt x="1027498" y="1312734"/>
                    <a:pt x="1040644" y="1318260"/>
                    <a:pt x="1052074" y="1325880"/>
                  </a:cubicBezTo>
                  <a:lnTo>
                    <a:pt x="1120654" y="1428750"/>
                  </a:lnTo>
                  <a:cubicBezTo>
                    <a:pt x="1128274" y="1440180"/>
                    <a:pt x="1132084" y="1455420"/>
                    <a:pt x="1143514" y="1463040"/>
                  </a:cubicBezTo>
                  <a:lnTo>
                    <a:pt x="1177804" y="1485900"/>
                  </a:lnTo>
                  <a:cubicBezTo>
                    <a:pt x="1199664" y="1551479"/>
                    <a:pt x="1173580" y="1490266"/>
                    <a:pt x="1223524" y="1554480"/>
                  </a:cubicBezTo>
                  <a:cubicBezTo>
                    <a:pt x="1240392" y="1576167"/>
                    <a:pt x="1254004" y="1600200"/>
                    <a:pt x="1269244" y="1623060"/>
                  </a:cubicBezTo>
                  <a:cubicBezTo>
                    <a:pt x="1276864" y="1634490"/>
                    <a:pt x="1287760" y="1644318"/>
                    <a:pt x="1292104" y="1657350"/>
                  </a:cubicBezTo>
                  <a:cubicBezTo>
                    <a:pt x="1320834" y="1743539"/>
                    <a:pt x="1282079" y="1637300"/>
                    <a:pt x="1326394" y="1725930"/>
                  </a:cubicBezTo>
                  <a:cubicBezTo>
                    <a:pt x="1331782" y="1736706"/>
                    <a:pt x="1332436" y="1749444"/>
                    <a:pt x="1337824" y="1760220"/>
                  </a:cubicBezTo>
                  <a:cubicBezTo>
                    <a:pt x="1343967" y="1772507"/>
                    <a:pt x="1354541" y="1782223"/>
                    <a:pt x="1360684" y="1794510"/>
                  </a:cubicBezTo>
                  <a:cubicBezTo>
                    <a:pt x="1366072" y="1805286"/>
                    <a:pt x="1366726" y="1818024"/>
                    <a:pt x="1372114" y="1828800"/>
                  </a:cubicBezTo>
                  <a:cubicBezTo>
                    <a:pt x="1378257" y="1841087"/>
                    <a:pt x="1388831" y="1850803"/>
                    <a:pt x="1394974" y="1863090"/>
                  </a:cubicBezTo>
                  <a:cubicBezTo>
                    <a:pt x="1400362" y="1873866"/>
                    <a:pt x="1400553" y="1886848"/>
                    <a:pt x="1406404" y="1897380"/>
                  </a:cubicBezTo>
                  <a:cubicBezTo>
                    <a:pt x="1419747" y="1921397"/>
                    <a:pt x="1443436" y="1939896"/>
                    <a:pt x="1452124" y="1965960"/>
                  </a:cubicBezTo>
                  <a:cubicBezTo>
                    <a:pt x="1455934" y="1977390"/>
                    <a:pt x="1456028" y="1990842"/>
                    <a:pt x="1463554" y="2000250"/>
                  </a:cubicBezTo>
                  <a:cubicBezTo>
                    <a:pt x="1472136" y="2010977"/>
                    <a:pt x="1486414" y="2015490"/>
                    <a:pt x="1497844" y="2023110"/>
                  </a:cubicBezTo>
                  <a:cubicBezTo>
                    <a:pt x="1562614" y="2120265"/>
                    <a:pt x="1455934" y="1969770"/>
                    <a:pt x="1589284" y="2103120"/>
                  </a:cubicBezTo>
                  <a:cubicBezTo>
                    <a:pt x="1600714" y="2114550"/>
                    <a:pt x="1610124" y="2128444"/>
                    <a:pt x="1623574" y="2137410"/>
                  </a:cubicBezTo>
                  <a:cubicBezTo>
                    <a:pt x="1633599" y="2144093"/>
                    <a:pt x="1647088" y="2143452"/>
                    <a:pt x="1657864" y="2148840"/>
                  </a:cubicBezTo>
                  <a:cubicBezTo>
                    <a:pt x="1670151" y="2154983"/>
                    <a:pt x="1679601" y="2166121"/>
                    <a:pt x="1692154" y="2171700"/>
                  </a:cubicBezTo>
                  <a:cubicBezTo>
                    <a:pt x="1714174" y="2181487"/>
                    <a:pt x="1760734" y="2194560"/>
                    <a:pt x="1760734" y="2194560"/>
                  </a:cubicBezTo>
                  <a:cubicBezTo>
                    <a:pt x="1829314" y="2190750"/>
                    <a:pt x="1898319" y="2191649"/>
                    <a:pt x="1966474" y="2183130"/>
                  </a:cubicBezTo>
                  <a:cubicBezTo>
                    <a:pt x="1990384" y="2180141"/>
                    <a:pt x="2035054" y="2160270"/>
                    <a:pt x="2035054" y="2160270"/>
                  </a:cubicBezTo>
                  <a:cubicBezTo>
                    <a:pt x="2056588" y="2138736"/>
                    <a:pt x="2079473" y="2120334"/>
                    <a:pt x="2092204" y="2091690"/>
                  </a:cubicBezTo>
                  <a:cubicBezTo>
                    <a:pt x="2101991" y="2069670"/>
                    <a:pt x="2115064" y="2023110"/>
                    <a:pt x="2115064" y="2023110"/>
                  </a:cubicBezTo>
                  <a:cubicBezTo>
                    <a:pt x="2111124" y="1991589"/>
                    <a:pt x="2109824" y="1932619"/>
                    <a:pt x="2092204" y="1897380"/>
                  </a:cubicBezTo>
                  <a:cubicBezTo>
                    <a:pt x="2086061" y="1885093"/>
                    <a:pt x="2075487" y="1875377"/>
                    <a:pt x="2069344" y="1863090"/>
                  </a:cubicBezTo>
                  <a:cubicBezTo>
                    <a:pt x="2063956" y="1852314"/>
                    <a:pt x="2063302" y="1839576"/>
                    <a:pt x="2057914" y="1828800"/>
                  </a:cubicBezTo>
                  <a:cubicBezTo>
                    <a:pt x="2051771" y="1816513"/>
                    <a:pt x="2040633" y="1807063"/>
                    <a:pt x="2035054" y="1794510"/>
                  </a:cubicBezTo>
                  <a:cubicBezTo>
                    <a:pt x="2025267" y="1772490"/>
                    <a:pt x="2025560" y="1745980"/>
                    <a:pt x="2012194" y="1725930"/>
                  </a:cubicBezTo>
                  <a:cubicBezTo>
                    <a:pt x="1996954" y="1703070"/>
                    <a:pt x="1985901" y="1676777"/>
                    <a:pt x="1966474" y="1657350"/>
                  </a:cubicBezTo>
                  <a:cubicBezTo>
                    <a:pt x="1955044" y="1645920"/>
                    <a:pt x="1942108" y="1635819"/>
                    <a:pt x="1932184" y="1623060"/>
                  </a:cubicBezTo>
                  <a:cubicBezTo>
                    <a:pt x="1867990" y="1540525"/>
                    <a:pt x="1917699" y="1564892"/>
                    <a:pt x="1852174" y="1543050"/>
                  </a:cubicBezTo>
                  <a:cubicBezTo>
                    <a:pt x="1840744" y="1531620"/>
                    <a:pt x="1830302" y="1519108"/>
                    <a:pt x="1817884" y="1508760"/>
                  </a:cubicBezTo>
                  <a:cubicBezTo>
                    <a:pt x="1807331" y="1499966"/>
                    <a:pt x="1793861" y="1495026"/>
                    <a:pt x="1783594" y="1485900"/>
                  </a:cubicBezTo>
                  <a:cubicBezTo>
                    <a:pt x="1666154" y="1381508"/>
                    <a:pt x="1758547" y="1446342"/>
                    <a:pt x="1680724" y="1394460"/>
                  </a:cubicBezTo>
                  <a:cubicBezTo>
                    <a:pt x="1633619" y="1323802"/>
                    <a:pt x="1685919" y="1392728"/>
                    <a:pt x="1623574" y="1337310"/>
                  </a:cubicBezTo>
                  <a:cubicBezTo>
                    <a:pt x="1599411" y="1315832"/>
                    <a:pt x="1577854" y="1291590"/>
                    <a:pt x="1554994" y="1268730"/>
                  </a:cubicBezTo>
                  <a:cubicBezTo>
                    <a:pt x="1543564" y="1257300"/>
                    <a:pt x="1529670" y="1247890"/>
                    <a:pt x="1520704" y="1234440"/>
                  </a:cubicBezTo>
                  <a:cubicBezTo>
                    <a:pt x="1488878" y="1186700"/>
                    <a:pt x="1507558" y="1209864"/>
                    <a:pt x="1463554" y="1165860"/>
                  </a:cubicBezTo>
                  <a:cubicBezTo>
                    <a:pt x="1443436" y="1105506"/>
                    <a:pt x="1458807" y="1141595"/>
                    <a:pt x="1406404" y="1062990"/>
                  </a:cubicBezTo>
                  <a:lnTo>
                    <a:pt x="1360684" y="994410"/>
                  </a:lnTo>
                  <a:cubicBezTo>
                    <a:pt x="1353064" y="982980"/>
                    <a:pt x="1349254" y="967740"/>
                    <a:pt x="1337824" y="960120"/>
                  </a:cubicBezTo>
                  <a:lnTo>
                    <a:pt x="1303534" y="937260"/>
                  </a:lnTo>
                  <a:cubicBezTo>
                    <a:pt x="1288294" y="914400"/>
                    <a:pt x="1266502" y="894744"/>
                    <a:pt x="1257814" y="868680"/>
                  </a:cubicBezTo>
                  <a:cubicBezTo>
                    <a:pt x="1254004" y="857250"/>
                    <a:pt x="1253067" y="844415"/>
                    <a:pt x="1246384" y="834390"/>
                  </a:cubicBezTo>
                  <a:cubicBezTo>
                    <a:pt x="1195827" y="758554"/>
                    <a:pt x="1226630" y="840602"/>
                    <a:pt x="1189234" y="765810"/>
                  </a:cubicBezTo>
                  <a:cubicBezTo>
                    <a:pt x="1183846" y="755034"/>
                    <a:pt x="1185201" y="741030"/>
                    <a:pt x="1177804" y="731520"/>
                  </a:cubicBezTo>
                  <a:cubicBezTo>
                    <a:pt x="1157956" y="706001"/>
                    <a:pt x="1109224" y="662940"/>
                    <a:pt x="1109224" y="662940"/>
                  </a:cubicBezTo>
                  <a:cubicBezTo>
                    <a:pt x="1097768" y="628573"/>
                    <a:pt x="1099553" y="623903"/>
                    <a:pt x="1074934" y="594360"/>
                  </a:cubicBezTo>
                  <a:cubicBezTo>
                    <a:pt x="1064586" y="581942"/>
                    <a:pt x="1050992" y="572488"/>
                    <a:pt x="1040644" y="560070"/>
                  </a:cubicBezTo>
                  <a:cubicBezTo>
                    <a:pt x="1031850" y="549517"/>
                    <a:pt x="1026578" y="536333"/>
                    <a:pt x="1017784" y="525780"/>
                  </a:cubicBezTo>
                  <a:cubicBezTo>
                    <a:pt x="1007436" y="513362"/>
                    <a:pt x="993842" y="503908"/>
                    <a:pt x="983494" y="491490"/>
                  </a:cubicBezTo>
                  <a:cubicBezTo>
                    <a:pt x="974700" y="480937"/>
                    <a:pt x="970348" y="466914"/>
                    <a:pt x="960634" y="457200"/>
                  </a:cubicBezTo>
                  <a:cubicBezTo>
                    <a:pt x="950920" y="447486"/>
                    <a:pt x="937774" y="441960"/>
                    <a:pt x="926344" y="434340"/>
                  </a:cubicBezTo>
                  <a:cubicBezTo>
                    <a:pt x="865384" y="342900"/>
                    <a:pt x="945394" y="453390"/>
                    <a:pt x="869194" y="377190"/>
                  </a:cubicBezTo>
                  <a:cubicBezTo>
                    <a:pt x="859480" y="367476"/>
                    <a:pt x="856048" y="352614"/>
                    <a:pt x="846334" y="342900"/>
                  </a:cubicBezTo>
                  <a:cubicBezTo>
                    <a:pt x="836620" y="333186"/>
                    <a:pt x="822597" y="328834"/>
                    <a:pt x="812044" y="320040"/>
                  </a:cubicBezTo>
                  <a:cubicBezTo>
                    <a:pt x="751573" y="269647"/>
                    <a:pt x="768229" y="281940"/>
                    <a:pt x="743464" y="26289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41B935-69E3-CC47-9264-C16FE96AD342}"/>
                </a:ext>
              </a:extLst>
            </p:cNvPr>
            <p:cNvSpPr/>
            <p:nvPr/>
          </p:nvSpPr>
          <p:spPr>
            <a:xfrm>
              <a:off x="3212756" y="2000601"/>
              <a:ext cx="1657350" cy="1406584"/>
            </a:xfrm>
            <a:custGeom>
              <a:avLst/>
              <a:gdLst>
                <a:gd name="connsiteX0" fmla="*/ 1360170 w 1657350"/>
                <a:gd name="connsiteY0" fmla="*/ 694 h 1406584"/>
                <a:gd name="connsiteX1" fmla="*/ 1280160 w 1657350"/>
                <a:gd name="connsiteY1" fmla="*/ 12124 h 1406584"/>
                <a:gd name="connsiteX2" fmla="*/ 1085850 w 1657350"/>
                <a:gd name="connsiteY2" fmla="*/ 23554 h 1406584"/>
                <a:gd name="connsiteX3" fmla="*/ 902970 w 1657350"/>
                <a:gd name="connsiteY3" fmla="*/ 46414 h 1406584"/>
                <a:gd name="connsiteX4" fmla="*/ 845820 w 1657350"/>
                <a:gd name="connsiteY4" fmla="*/ 57844 h 1406584"/>
                <a:gd name="connsiteX5" fmla="*/ 742950 w 1657350"/>
                <a:gd name="connsiteY5" fmla="*/ 92134 h 1406584"/>
                <a:gd name="connsiteX6" fmla="*/ 708660 w 1657350"/>
                <a:gd name="connsiteY6" fmla="*/ 103564 h 1406584"/>
                <a:gd name="connsiteX7" fmla="*/ 662940 w 1657350"/>
                <a:gd name="connsiteY7" fmla="*/ 114994 h 1406584"/>
                <a:gd name="connsiteX8" fmla="*/ 628650 w 1657350"/>
                <a:gd name="connsiteY8" fmla="*/ 126424 h 1406584"/>
                <a:gd name="connsiteX9" fmla="*/ 491490 w 1657350"/>
                <a:gd name="connsiteY9" fmla="*/ 149284 h 1406584"/>
                <a:gd name="connsiteX10" fmla="*/ 445770 w 1657350"/>
                <a:gd name="connsiteY10" fmla="*/ 160714 h 1406584"/>
                <a:gd name="connsiteX11" fmla="*/ 320040 w 1657350"/>
                <a:gd name="connsiteY11" fmla="*/ 195004 h 1406584"/>
                <a:gd name="connsiteX12" fmla="*/ 194310 w 1657350"/>
                <a:gd name="connsiteY12" fmla="*/ 229294 h 1406584"/>
                <a:gd name="connsiteX13" fmla="*/ 160020 w 1657350"/>
                <a:gd name="connsiteY13" fmla="*/ 252154 h 1406584"/>
                <a:gd name="connsiteX14" fmla="*/ 137160 w 1657350"/>
                <a:gd name="connsiteY14" fmla="*/ 286444 h 1406584"/>
                <a:gd name="connsiteX15" fmla="*/ 57150 w 1657350"/>
                <a:gd name="connsiteY15" fmla="*/ 377884 h 1406584"/>
                <a:gd name="connsiteX16" fmla="*/ 11430 w 1657350"/>
                <a:gd name="connsiteY16" fmla="*/ 480754 h 1406584"/>
                <a:gd name="connsiteX17" fmla="*/ 0 w 1657350"/>
                <a:gd name="connsiteY17" fmla="*/ 537904 h 1406584"/>
                <a:gd name="connsiteX18" fmla="*/ 11430 w 1657350"/>
                <a:gd name="connsiteY18" fmla="*/ 686494 h 1406584"/>
                <a:gd name="connsiteX19" fmla="*/ 22860 w 1657350"/>
                <a:gd name="connsiteY19" fmla="*/ 720784 h 1406584"/>
                <a:gd name="connsiteX20" fmla="*/ 34290 w 1657350"/>
                <a:gd name="connsiteY20" fmla="*/ 766504 h 1406584"/>
                <a:gd name="connsiteX21" fmla="*/ 57150 w 1657350"/>
                <a:gd name="connsiteY21" fmla="*/ 835084 h 1406584"/>
                <a:gd name="connsiteX22" fmla="*/ 68580 w 1657350"/>
                <a:gd name="connsiteY22" fmla="*/ 869374 h 1406584"/>
                <a:gd name="connsiteX23" fmla="*/ 91440 w 1657350"/>
                <a:gd name="connsiteY23" fmla="*/ 915094 h 1406584"/>
                <a:gd name="connsiteX24" fmla="*/ 114300 w 1657350"/>
                <a:gd name="connsiteY24" fmla="*/ 949384 h 1406584"/>
                <a:gd name="connsiteX25" fmla="*/ 125730 w 1657350"/>
                <a:gd name="connsiteY25" fmla="*/ 983674 h 1406584"/>
                <a:gd name="connsiteX26" fmla="*/ 160020 w 1657350"/>
                <a:gd name="connsiteY26" fmla="*/ 1017964 h 1406584"/>
                <a:gd name="connsiteX27" fmla="*/ 182880 w 1657350"/>
                <a:gd name="connsiteY27" fmla="*/ 1052254 h 1406584"/>
                <a:gd name="connsiteX28" fmla="*/ 285750 w 1657350"/>
                <a:gd name="connsiteY28" fmla="*/ 1132264 h 1406584"/>
                <a:gd name="connsiteX29" fmla="*/ 354330 w 1657350"/>
                <a:gd name="connsiteY29" fmla="*/ 1155124 h 1406584"/>
                <a:gd name="connsiteX30" fmla="*/ 422910 w 1657350"/>
                <a:gd name="connsiteY30" fmla="*/ 1200844 h 1406584"/>
                <a:gd name="connsiteX31" fmla="*/ 525780 w 1657350"/>
                <a:gd name="connsiteY31" fmla="*/ 1223704 h 1406584"/>
                <a:gd name="connsiteX32" fmla="*/ 605790 w 1657350"/>
                <a:gd name="connsiteY32" fmla="*/ 1246564 h 1406584"/>
                <a:gd name="connsiteX33" fmla="*/ 640080 w 1657350"/>
                <a:gd name="connsiteY33" fmla="*/ 1269424 h 1406584"/>
                <a:gd name="connsiteX34" fmla="*/ 674370 w 1657350"/>
                <a:gd name="connsiteY34" fmla="*/ 1280854 h 1406584"/>
                <a:gd name="connsiteX35" fmla="*/ 708660 w 1657350"/>
                <a:gd name="connsiteY35" fmla="*/ 1303714 h 1406584"/>
                <a:gd name="connsiteX36" fmla="*/ 742950 w 1657350"/>
                <a:gd name="connsiteY36" fmla="*/ 1315144 h 1406584"/>
                <a:gd name="connsiteX37" fmla="*/ 777240 w 1657350"/>
                <a:gd name="connsiteY37" fmla="*/ 1338004 h 1406584"/>
                <a:gd name="connsiteX38" fmla="*/ 845820 w 1657350"/>
                <a:gd name="connsiteY38" fmla="*/ 1360864 h 1406584"/>
                <a:gd name="connsiteX39" fmla="*/ 925830 w 1657350"/>
                <a:gd name="connsiteY39" fmla="*/ 1383724 h 1406584"/>
                <a:gd name="connsiteX40" fmla="*/ 960120 w 1657350"/>
                <a:gd name="connsiteY40" fmla="*/ 1395154 h 1406584"/>
                <a:gd name="connsiteX41" fmla="*/ 1028700 w 1657350"/>
                <a:gd name="connsiteY41" fmla="*/ 1406584 h 1406584"/>
                <a:gd name="connsiteX42" fmla="*/ 1234440 w 1657350"/>
                <a:gd name="connsiteY42" fmla="*/ 1395154 h 1406584"/>
                <a:gd name="connsiteX43" fmla="*/ 1348740 w 1657350"/>
                <a:gd name="connsiteY43" fmla="*/ 1360864 h 1406584"/>
                <a:gd name="connsiteX44" fmla="*/ 1383030 w 1657350"/>
                <a:gd name="connsiteY44" fmla="*/ 1349434 h 1406584"/>
                <a:gd name="connsiteX45" fmla="*/ 1417320 w 1657350"/>
                <a:gd name="connsiteY45" fmla="*/ 1338004 h 1406584"/>
                <a:gd name="connsiteX46" fmla="*/ 1485900 w 1657350"/>
                <a:gd name="connsiteY46" fmla="*/ 1292284 h 1406584"/>
                <a:gd name="connsiteX47" fmla="*/ 1543050 w 1657350"/>
                <a:gd name="connsiteY47" fmla="*/ 1189414 h 1406584"/>
                <a:gd name="connsiteX48" fmla="*/ 1531620 w 1657350"/>
                <a:gd name="connsiteY48" fmla="*/ 1006534 h 1406584"/>
                <a:gd name="connsiteX49" fmla="*/ 1508760 w 1657350"/>
                <a:gd name="connsiteY49" fmla="*/ 937954 h 1406584"/>
                <a:gd name="connsiteX50" fmla="*/ 1485900 w 1657350"/>
                <a:gd name="connsiteY50" fmla="*/ 869374 h 1406584"/>
                <a:gd name="connsiteX51" fmla="*/ 1451610 w 1657350"/>
                <a:gd name="connsiteY51" fmla="*/ 766504 h 1406584"/>
                <a:gd name="connsiteX52" fmla="*/ 1440180 w 1657350"/>
                <a:gd name="connsiteY52" fmla="*/ 732214 h 1406584"/>
                <a:gd name="connsiteX53" fmla="*/ 1451610 w 1657350"/>
                <a:gd name="connsiteY53" fmla="*/ 595054 h 1406584"/>
                <a:gd name="connsiteX54" fmla="*/ 1485900 w 1657350"/>
                <a:gd name="connsiteY54" fmla="*/ 583624 h 1406584"/>
                <a:gd name="connsiteX55" fmla="*/ 1554480 w 1657350"/>
                <a:gd name="connsiteY55" fmla="*/ 537904 h 1406584"/>
                <a:gd name="connsiteX56" fmla="*/ 1623060 w 1657350"/>
                <a:gd name="connsiteY56" fmla="*/ 480754 h 1406584"/>
                <a:gd name="connsiteX57" fmla="*/ 1645920 w 1657350"/>
                <a:gd name="connsiteY57" fmla="*/ 446464 h 1406584"/>
                <a:gd name="connsiteX58" fmla="*/ 1657350 w 1657350"/>
                <a:gd name="connsiteY58" fmla="*/ 377884 h 1406584"/>
                <a:gd name="connsiteX59" fmla="*/ 1645920 w 1657350"/>
                <a:gd name="connsiteY59" fmla="*/ 252154 h 1406584"/>
                <a:gd name="connsiteX60" fmla="*/ 1623060 w 1657350"/>
                <a:gd name="connsiteY60" fmla="*/ 183574 h 1406584"/>
                <a:gd name="connsiteX61" fmla="*/ 1588770 w 1657350"/>
                <a:gd name="connsiteY61" fmla="*/ 149284 h 1406584"/>
                <a:gd name="connsiteX62" fmla="*/ 1485900 w 1657350"/>
                <a:gd name="connsiteY62" fmla="*/ 80704 h 1406584"/>
                <a:gd name="connsiteX63" fmla="*/ 1417320 w 1657350"/>
                <a:gd name="connsiteY63" fmla="*/ 34984 h 1406584"/>
                <a:gd name="connsiteX64" fmla="*/ 1360170 w 1657350"/>
                <a:gd name="connsiteY64" fmla="*/ 694 h 14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657350" h="1406584">
                  <a:moveTo>
                    <a:pt x="1360170" y="694"/>
                  </a:moveTo>
                  <a:cubicBezTo>
                    <a:pt x="1337310" y="-3116"/>
                    <a:pt x="1307008" y="9887"/>
                    <a:pt x="1280160" y="12124"/>
                  </a:cubicBezTo>
                  <a:cubicBezTo>
                    <a:pt x="1215502" y="17512"/>
                    <a:pt x="1150555" y="18761"/>
                    <a:pt x="1085850" y="23554"/>
                  </a:cubicBezTo>
                  <a:cubicBezTo>
                    <a:pt x="1006251" y="29450"/>
                    <a:pt x="974359" y="33434"/>
                    <a:pt x="902970" y="46414"/>
                  </a:cubicBezTo>
                  <a:cubicBezTo>
                    <a:pt x="883856" y="49889"/>
                    <a:pt x="864563" y="52732"/>
                    <a:pt x="845820" y="57844"/>
                  </a:cubicBezTo>
                  <a:lnTo>
                    <a:pt x="742950" y="92134"/>
                  </a:lnTo>
                  <a:cubicBezTo>
                    <a:pt x="731520" y="95944"/>
                    <a:pt x="720349" y="100642"/>
                    <a:pt x="708660" y="103564"/>
                  </a:cubicBezTo>
                  <a:cubicBezTo>
                    <a:pt x="693420" y="107374"/>
                    <a:pt x="678045" y="110678"/>
                    <a:pt x="662940" y="114994"/>
                  </a:cubicBezTo>
                  <a:cubicBezTo>
                    <a:pt x="651355" y="118304"/>
                    <a:pt x="640464" y="124061"/>
                    <a:pt x="628650" y="126424"/>
                  </a:cubicBezTo>
                  <a:cubicBezTo>
                    <a:pt x="583199" y="135514"/>
                    <a:pt x="536457" y="138042"/>
                    <a:pt x="491490" y="149284"/>
                  </a:cubicBezTo>
                  <a:cubicBezTo>
                    <a:pt x="476250" y="153094"/>
                    <a:pt x="460875" y="156398"/>
                    <a:pt x="445770" y="160714"/>
                  </a:cubicBezTo>
                  <a:cubicBezTo>
                    <a:pt x="369135" y="182610"/>
                    <a:pt x="455867" y="167839"/>
                    <a:pt x="320040" y="195004"/>
                  </a:cubicBezTo>
                  <a:cubicBezTo>
                    <a:pt x="289368" y="201138"/>
                    <a:pt x="219170" y="212721"/>
                    <a:pt x="194310" y="229294"/>
                  </a:cubicBezTo>
                  <a:lnTo>
                    <a:pt x="160020" y="252154"/>
                  </a:lnTo>
                  <a:cubicBezTo>
                    <a:pt x="152400" y="263584"/>
                    <a:pt x="146874" y="276730"/>
                    <a:pt x="137160" y="286444"/>
                  </a:cubicBezTo>
                  <a:cubicBezTo>
                    <a:pt x="90488" y="333116"/>
                    <a:pt x="89535" y="280729"/>
                    <a:pt x="57150" y="377884"/>
                  </a:cubicBezTo>
                  <a:cubicBezTo>
                    <a:pt x="29946" y="459496"/>
                    <a:pt x="47656" y="426414"/>
                    <a:pt x="11430" y="480754"/>
                  </a:cubicBezTo>
                  <a:cubicBezTo>
                    <a:pt x="7620" y="499804"/>
                    <a:pt x="0" y="518477"/>
                    <a:pt x="0" y="537904"/>
                  </a:cubicBezTo>
                  <a:cubicBezTo>
                    <a:pt x="0" y="587580"/>
                    <a:pt x="5268" y="637201"/>
                    <a:pt x="11430" y="686494"/>
                  </a:cubicBezTo>
                  <a:cubicBezTo>
                    <a:pt x="12924" y="698449"/>
                    <a:pt x="19550" y="709199"/>
                    <a:pt x="22860" y="720784"/>
                  </a:cubicBezTo>
                  <a:cubicBezTo>
                    <a:pt x="27176" y="735889"/>
                    <a:pt x="29776" y="751457"/>
                    <a:pt x="34290" y="766504"/>
                  </a:cubicBezTo>
                  <a:cubicBezTo>
                    <a:pt x="41214" y="789584"/>
                    <a:pt x="49530" y="812224"/>
                    <a:pt x="57150" y="835084"/>
                  </a:cubicBezTo>
                  <a:cubicBezTo>
                    <a:pt x="60960" y="846514"/>
                    <a:pt x="63192" y="858598"/>
                    <a:pt x="68580" y="869374"/>
                  </a:cubicBezTo>
                  <a:cubicBezTo>
                    <a:pt x="76200" y="884614"/>
                    <a:pt x="82986" y="900300"/>
                    <a:pt x="91440" y="915094"/>
                  </a:cubicBezTo>
                  <a:cubicBezTo>
                    <a:pt x="98256" y="927021"/>
                    <a:pt x="108157" y="937097"/>
                    <a:pt x="114300" y="949384"/>
                  </a:cubicBezTo>
                  <a:cubicBezTo>
                    <a:pt x="119688" y="960160"/>
                    <a:pt x="119047" y="973649"/>
                    <a:pt x="125730" y="983674"/>
                  </a:cubicBezTo>
                  <a:cubicBezTo>
                    <a:pt x="134696" y="997124"/>
                    <a:pt x="149672" y="1005546"/>
                    <a:pt x="160020" y="1017964"/>
                  </a:cubicBezTo>
                  <a:cubicBezTo>
                    <a:pt x="168814" y="1028517"/>
                    <a:pt x="174086" y="1041701"/>
                    <a:pt x="182880" y="1052254"/>
                  </a:cubicBezTo>
                  <a:cubicBezTo>
                    <a:pt x="205639" y="1079564"/>
                    <a:pt x="256340" y="1122461"/>
                    <a:pt x="285750" y="1132264"/>
                  </a:cubicBezTo>
                  <a:cubicBezTo>
                    <a:pt x="308610" y="1139884"/>
                    <a:pt x="334280" y="1141758"/>
                    <a:pt x="354330" y="1155124"/>
                  </a:cubicBezTo>
                  <a:cubicBezTo>
                    <a:pt x="377190" y="1170364"/>
                    <a:pt x="396256" y="1194181"/>
                    <a:pt x="422910" y="1200844"/>
                  </a:cubicBezTo>
                  <a:cubicBezTo>
                    <a:pt x="534411" y="1228719"/>
                    <a:pt x="395183" y="1194682"/>
                    <a:pt x="525780" y="1223704"/>
                  </a:cubicBezTo>
                  <a:cubicBezTo>
                    <a:pt x="538964" y="1226634"/>
                    <a:pt x="590516" y="1238927"/>
                    <a:pt x="605790" y="1246564"/>
                  </a:cubicBezTo>
                  <a:cubicBezTo>
                    <a:pt x="618077" y="1252707"/>
                    <a:pt x="627793" y="1263281"/>
                    <a:pt x="640080" y="1269424"/>
                  </a:cubicBezTo>
                  <a:cubicBezTo>
                    <a:pt x="650856" y="1274812"/>
                    <a:pt x="663594" y="1275466"/>
                    <a:pt x="674370" y="1280854"/>
                  </a:cubicBezTo>
                  <a:cubicBezTo>
                    <a:pt x="686657" y="1286997"/>
                    <a:pt x="696373" y="1297571"/>
                    <a:pt x="708660" y="1303714"/>
                  </a:cubicBezTo>
                  <a:cubicBezTo>
                    <a:pt x="719436" y="1309102"/>
                    <a:pt x="732174" y="1309756"/>
                    <a:pt x="742950" y="1315144"/>
                  </a:cubicBezTo>
                  <a:cubicBezTo>
                    <a:pt x="755237" y="1321287"/>
                    <a:pt x="764687" y="1332425"/>
                    <a:pt x="777240" y="1338004"/>
                  </a:cubicBezTo>
                  <a:cubicBezTo>
                    <a:pt x="799260" y="1347791"/>
                    <a:pt x="822960" y="1353244"/>
                    <a:pt x="845820" y="1360864"/>
                  </a:cubicBezTo>
                  <a:cubicBezTo>
                    <a:pt x="928036" y="1388269"/>
                    <a:pt x="825365" y="1355020"/>
                    <a:pt x="925830" y="1383724"/>
                  </a:cubicBezTo>
                  <a:cubicBezTo>
                    <a:pt x="937415" y="1387034"/>
                    <a:pt x="948359" y="1392540"/>
                    <a:pt x="960120" y="1395154"/>
                  </a:cubicBezTo>
                  <a:cubicBezTo>
                    <a:pt x="982743" y="1400181"/>
                    <a:pt x="1005840" y="1402774"/>
                    <a:pt x="1028700" y="1406584"/>
                  </a:cubicBezTo>
                  <a:cubicBezTo>
                    <a:pt x="1097280" y="1402774"/>
                    <a:pt x="1166036" y="1401373"/>
                    <a:pt x="1234440" y="1395154"/>
                  </a:cubicBezTo>
                  <a:cubicBezTo>
                    <a:pt x="1258192" y="1392995"/>
                    <a:pt x="1334813" y="1365506"/>
                    <a:pt x="1348740" y="1360864"/>
                  </a:cubicBezTo>
                  <a:lnTo>
                    <a:pt x="1383030" y="1349434"/>
                  </a:lnTo>
                  <a:cubicBezTo>
                    <a:pt x="1394460" y="1345624"/>
                    <a:pt x="1407295" y="1344687"/>
                    <a:pt x="1417320" y="1338004"/>
                  </a:cubicBezTo>
                  <a:lnTo>
                    <a:pt x="1485900" y="1292284"/>
                  </a:lnTo>
                  <a:cubicBezTo>
                    <a:pt x="1538303" y="1213679"/>
                    <a:pt x="1522932" y="1249768"/>
                    <a:pt x="1543050" y="1189414"/>
                  </a:cubicBezTo>
                  <a:cubicBezTo>
                    <a:pt x="1539240" y="1128454"/>
                    <a:pt x="1539873" y="1067053"/>
                    <a:pt x="1531620" y="1006534"/>
                  </a:cubicBezTo>
                  <a:cubicBezTo>
                    <a:pt x="1528364" y="982658"/>
                    <a:pt x="1516380" y="960814"/>
                    <a:pt x="1508760" y="937954"/>
                  </a:cubicBezTo>
                  <a:lnTo>
                    <a:pt x="1485900" y="869374"/>
                  </a:lnTo>
                  <a:lnTo>
                    <a:pt x="1451610" y="766504"/>
                  </a:lnTo>
                  <a:lnTo>
                    <a:pt x="1440180" y="732214"/>
                  </a:lnTo>
                  <a:cubicBezTo>
                    <a:pt x="1443990" y="686494"/>
                    <a:pt x="1438118" y="638904"/>
                    <a:pt x="1451610" y="595054"/>
                  </a:cubicBezTo>
                  <a:cubicBezTo>
                    <a:pt x="1455153" y="583539"/>
                    <a:pt x="1475368" y="589475"/>
                    <a:pt x="1485900" y="583624"/>
                  </a:cubicBezTo>
                  <a:cubicBezTo>
                    <a:pt x="1509917" y="570281"/>
                    <a:pt x="1531620" y="553144"/>
                    <a:pt x="1554480" y="537904"/>
                  </a:cubicBezTo>
                  <a:cubicBezTo>
                    <a:pt x="1588196" y="515427"/>
                    <a:pt x="1595558" y="513757"/>
                    <a:pt x="1623060" y="480754"/>
                  </a:cubicBezTo>
                  <a:cubicBezTo>
                    <a:pt x="1631854" y="470201"/>
                    <a:pt x="1638300" y="457894"/>
                    <a:pt x="1645920" y="446464"/>
                  </a:cubicBezTo>
                  <a:cubicBezTo>
                    <a:pt x="1649730" y="423604"/>
                    <a:pt x="1657350" y="401059"/>
                    <a:pt x="1657350" y="377884"/>
                  </a:cubicBezTo>
                  <a:cubicBezTo>
                    <a:pt x="1657350" y="335801"/>
                    <a:pt x="1653233" y="293596"/>
                    <a:pt x="1645920" y="252154"/>
                  </a:cubicBezTo>
                  <a:cubicBezTo>
                    <a:pt x="1641732" y="228424"/>
                    <a:pt x="1640099" y="200613"/>
                    <a:pt x="1623060" y="183574"/>
                  </a:cubicBezTo>
                  <a:cubicBezTo>
                    <a:pt x="1611630" y="172144"/>
                    <a:pt x="1601529" y="159208"/>
                    <a:pt x="1588770" y="149284"/>
                  </a:cubicBezTo>
                  <a:lnTo>
                    <a:pt x="1485900" y="80704"/>
                  </a:lnTo>
                  <a:lnTo>
                    <a:pt x="1417320" y="34984"/>
                  </a:lnTo>
                  <a:cubicBezTo>
                    <a:pt x="1379860" y="10011"/>
                    <a:pt x="1383030" y="4504"/>
                    <a:pt x="1360170" y="69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45AB59-91E5-CD4A-800B-19E52AA66BBF}"/>
                </a:ext>
              </a:extLst>
            </p:cNvPr>
            <p:cNvGrpSpPr/>
            <p:nvPr/>
          </p:nvGrpSpPr>
          <p:grpSpPr>
            <a:xfrm>
              <a:off x="3338890" y="1371600"/>
              <a:ext cx="3220906" cy="2028772"/>
              <a:chOff x="1941470" y="2261320"/>
              <a:chExt cx="2908025" cy="183169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0EED78B-529C-5342-BB00-48B0B98C2E59}"/>
                  </a:ext>
                </a:extLst>
              </p:cNvPr>
              <p:cNvSpPr/>
              <p:nvPr/>
            </p:nvSpPr>
            <p:spPr>
              <a:xfrm>
                <a:off x="1941470" y="3146017"/>
                <a:ext cx="297188" cy="2610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9687C1F-2CE3-F641-8A6F-2D65EE9BC1CF}"/>
                  </a:ext>
                </a:extLst>
              </p:cNvPr>
              <p:cNvSpPr/>
              <p:nvPr/>
            </p:nvSpPr>
            <p:spPr>
              <a:xfrm>
                <a:off x="3135196" y="2312845"/>
                <a:ext cx="251264" cy="25890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095713-22A5-F041-8BC0-64064445BCAE}"/>
                  </a:ext>
                </a:extLst>
              </p:cNvPr>
              <p:cNvSpPr/>
              <p:nvPr/>
            </p:nvSpPr>
            <p:spPr>
              <a:xfrm>
                <a:off x="2809351" y="3690867"/>
                <a:ext cx="274493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1066E2-B0F5-4F4E-8941-719BC01BF161}"/>
                  </a:ext>
                </a:extLst>
              </p:cNvPr>
              <p:cNvSpPr/>
              <p:nvPr/>
            </p:nvSpPr>
            <p:spPr>
              <a:xfrm>
                <a:off x="4460264" y="3682981"/>
                <a:ext cx="310739" cy="2877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7AEB6D-B217-4C46-9585-FC09A2E6DB43}"/>
                  </a:ext>
                </a:extLst>
              </p:cNvPr>
              <p:cNvSpPr/>
              <p:nvPr/>
            </p:nvSpPr>
            <p:spPr>
              <a:xfrm>
                <a:off x="4540506" y="2661240"/>
                <a:ext cx="266264" cy="270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A82BBE-1181-0D40-9ABE-92578A1D5F12}"/>
                  </a:ext>
                </a:extLst>
              </p:cNvPr>
              <p:cNvSpPr/>
              <p:nvPr/>
            </p:nvSpPr>
            <p:spPr>
              <a:xfrm>
                <a:off x="2965478" y="3001611"/>
                <a:ext cx="258527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A4877F5-1952-AC43-A942-49AFDF50A7BD}"/>
                  </a:ext>
                </a:extLst>
              </p:cNvPr>
              <p:cNvCxnSpPr>
                <a:cxnSpLocks/>
                <a:stCxn id="17" idx="2"/>
                <a:endCxn id="16" idx="7"/>
              </p:cNvCxnSpPr>
              <p:nvPr/>
            </p:nvCxnSpPr>
            <p:spPr>
              <a:xfrm flipH="1">
                <a:off x="2195136" y="2442297"/>
                <a:ext cx="940060" cy="74194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A9798B-DA67-F449-B5CD-162E46E6DE2D}"/>
                  </a:ext>
                </a:extLst>
              </p:cNvPr>
              <p:cNvCxnSpPr>
                <a:cxnSpLocks/>
                <a:stCxn id="16" idx="5"/>
                <a:endCxn id="18" idx="2"/>
              </p:cNvCxnSpPr>
              <p:nvPr/>
            </p:nvCxnSpPr>
            <p:spPr>
              <a:xfrm>
                <a:off x="2195136" y="3368806"/>
                <a:ext cx="614215" cy="45304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078BE5-7BA3-A94B-BBD7-6860099E360C}"/>
                  </a:ext>
                </a:extLst>
              </p:cNvPr>
              <p:cNvCxnSpPr>
                <a:cxnSpLocks/>
                <a:stCxn id="18" idx="0"/>
                <a:endCxn id="21" idx="4"/>
              </p:cNvCxnSpPr>
              <p:nvPr/>
            </p:nvCxnSpPr>
            <p:spPr>
              <a:xfrm flipV="1">
                <a:off x="2946598" y="3263575"/>
                <a:ext cx="148145" cy="4272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B7772E-C8D8-1248-91E1-67B6691107F6}"/>
                  </a:ext>
                </a:extLst>
              </p:cNvPr>
              <p:cNvCxnSpPr>
                <a:cxnSpLocks/>
                <a:stCxn id="21" idx="2"/>
                <a:endCxn id="16" idx="6"/>
              </p:cNvCxnSpPr>
              <p:nvPr/>
            </p:nvCxnSpPr>
            <p:spPr>
              <a:xfrm flipH="1">
                <a:off x="2238658" y="3132593"/>
                <a:ext cx="726820" cy="143931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7BCBE2-921C-9043-A9E2-11B26A9980DE}"/>
                  </a:ext>
                </a:extLst>
              </p:cNvPr>
              <p:cNvCxnSpPr>
                <a:cxnSpLocks/>
                <a:stCxn id="21" idx="6"/>
                <a:endCxn id="20" idx="2"/>
              </p:cNvCxnSpPr>
              <p:nvPr/>
            </p:nvCxnSpPr>
            <p:spPr>
              <a:xfrm flipV="1">
                <a:off x="3224005" y="2796412"/>
                <a:ext cx="1316501" cy="33618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A641C41-5EB7-204A-8E39-ECDD96341715}"/>
                  </a:ext>
                </a:extLst>
              </p:cNvPr>
              <p:cNvCxnSpPr>
                <a:cxnSpLocks/>
                <a:stCxn id="20" idx="4"/>
                <a:endCxn id="19" idx="0"/>
              </p:cNvCxnSpPr>
              <p:nvPr/>
            </p:nvCxnSpPr>
            <p:spPr>
              <a:xfrm flipH="1">
                <a:off x="4615634" y="2931583"/>
                <a:ext cx="58004" cy="7513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CDD7047-309D-004A-A618-68A2C715EB9E}"/>
                  </a:ext>
                </a:extLst>
              </p:cNvPr>
              <p:cNvCxnSpPr>
                <a:cxnSpLocks/>
                <a:stCxn id="19" idx="3"/>
                <a:endCxn id="18" idx="6"/>
              </p:cNvCxnSpPr>
              <p:nvPr/>
            </p:nvCxnSpPr>
            <p:spPr>
              <a:xfrm flipH="1" flipV="1">
                <a:off x="3083843" y="3821849"/>
                <a:ext cx="1421928" cy="1067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DDF7A6-459E-3744-8FA6-D92A839699FA}"/>
                  </a:ext>
                </a:extLst>
              </p:cNvPr>
              <p:cNvCxnSpPr>
                <a:cxnSpLocks/>
                <a:stCxn id="19" idx="1"/>
                <a:endCxn id="17" idx="5"/>
              </p:cNvCxnSpPr>
              <p:nvPr/>
            </p:nvCxnSpPr>
            <p:spPr>
              <a:xfrm flipH="1" flipV="1">
                <a:off x="3349663" y="2533834"/>
                <a:ext cx="1156108" cy="1191288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091D91-EA27-2D4B-A275-58C3906D2020}"/>
                  </a:ext>
                </a:extLst>
              </p:cNvPr>
              <p:cNvCxnSpPr>
                <a:cxnSpLocks/>
                <a:stCxn id="20" idx="3"/>
                <a:endCxn id="18" idx="7"/>
              </p:cNvCxnSpPr>
              <p:nvPr/>
            </p:nvCxnSpPr>
            <p:spPr>
              <a:xfrm flipH="1">
                <a:off x="3043645" y="2891992"/>
                <a:ext cx="1535854" cy="837239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709C539-5493-E249-8579-C82015F4FF4A}"/>
                  </a:ext>
                </a:extLst>
              </p:cNvPr>
              <p:cNvCxnSpPr>
                <a:cxnSpLocks/>
                <a:stCxn id="21" idx="5"/>
                <a:endCxn id="19" idx="2"/>
              </p:cNvCxnSpPr>
              <p:nvPr/>
            </p:nvCxnSpPr>
            <p:spPr>
              <a:xfrm>
                <a:off x="3186145" y="3225212"/>
                <a:ext cx="1274120" cy="60164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92459F-180A-FE43-A2DB-0A53EC7233A3}"/>
                  </a:ext>
                </a:extLst>
              </p:cNvPr>
              <p:cNvSpPr txBox="1"/>
              <p:nvPr/>
            </p:nvSpPr>
            <p:spPr>
              <a:xfrm>
                <a:off x="2517290" y="2568343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8BB773-E7B1-F245-AE6C-12FB2B4AEF3D}"/>
                  </a:ext>
                </a:extLst>
              </p:cNvPr>
              <p:cNvSpPr txBox="1"/>
              <p:nvPr/>
            </p:nvSpPr>
            <p:spPr>
              <a:xfrm>
                <a:off x="3687309" y="2559869"/>
                <a:ext cx="230498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F9C2C-BD25-7D48-A869-638BEF035545}"/>
                  </a:ext>
                </a:extLst>
              </p:cNvPr>
              <p:cNvSpPr txBox="1"/>
              <p:nvPr/>
            </p:nvSpPr>
            <p:spPr>
              <a:xfrm>
                <a:off x="3253328" y="2800827"/>
                <a:ext cx="593462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97354C-5C0F-D640-BDDD-D9DB1F30CB8F}"/>
                  </a:ext>
                </a:extLst>
              </p:cNvPr>
              <p:cNvSpPr txBox="1"/>
              <p:nvPr/>
            </p:nvSpPr>
            <p:spPr>
              <a:xfrm>
                <a:off x="2594114" y="2826931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E7AC32-5734-BB4F-AD23-FA2CCDEBD60E}"/>
                  </a:ext>
                </a:extLst>
              </p:cNvPr>
              <p:cNvSpPr txBox="1"/>
              <p:nvPr/>
            </p:nvSpPr>
            <p:spPr>
              <a:xfrm>
                <a:off x="2327589" y="3551298"/>
                <a:ext cx="230498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09A183-7D83-004E-9692-B0CDC152E532}"/>
                  </a:ext>
                </a:extLst>
              </p:cNvPr>
              <p:cNvSpPr txBox="1"/>
              <p:nvPr/>
            </p:nvSpPr>
            <p:spPr>
              <a:xfrm>
                <a:off x="2787052" y="3318368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E419B5-7B73-DC4E-A310-789EE929C0EB}"/>
                  </a:ext>
                </a:extLst>
              </p:cNvPr>
              <p:cNvSpPr txBox="1"/>
              <p:nvPr/>
            </p:nvSpPr>
            <p:spPr>
              <a:xfrm>
                <a:off x="3583200" y="3787348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B5FDA5-3856-0542-A5E4-60975A84CC3A}"/>
                  </a:ext>
                </a:extLst>
              </p:cNvPr>
              <p:cNvSpPr txBox="1"/>
              <p:nvPr/>
            </p:nvSpPr>
            <p:spPr>
              <a:xfrm>
                <a:off x="4618997" y="3182024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D06D89-DB7C-634D-A846-B048A0CAA9CC}"/>
                  </a:ext>
                </a:extLst>
              </p:cNvPr>
              <p:cNvSpPr txBox="1"/>
              <p:nvPr/>
            </p:nvSpPr>
            <p:spPr>
              <a:xfrm>
                <a:off x="3788290" y="3314752"/>
                <a:ext cx="495066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37C9CB-A84E-9343-AF05-60F3F9EA0EDB}"/>
                  </a:ext>
                </a:extLst>
              </p:cNvPr>
              <p:cNvSpPr txBox="1"/>
              <p:nvPr/>
            </p:nvSpPr>
            <p:spPr>
              <a:xfrm>
                <a:off x="3145579" y="3314752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683E882-7115-2B49-AD11-FCA4BECF8662}"/>
                  </a:ext>
                </a:extLst>
              </p:cNvPr>
              <p:cNvCxnSpPr>
                <a:cxnSpLocks/>
                <a:stCxn id="20" idx="1"/>
                <a:endCxn id="17" idx="6"/>
              </p:cNvCxnSpPr>
              <p:nvPr/>
            </p:nvCxnSpPr>
            <p:spPr>
              <a:xfrm flipH="1" flipV="1">
                <a:off x="3386460" y="2442297"/>
                <a:ext cx="1193039" cy="25853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AA584-9CD7-FA4B-9FE5-9CDB4B064751}"/>
                  </a:ext>
                </a:extLst>
              </p:cNvPr>
              <p:cNvSpPr txBox="1"/>
              <p:nvPr/>
            </p:nvSpPr>
            <p:spPr>
              <a:xfrm>
                <a:off x="3994062" y="2261320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1C9609-B378-9840-A4E9-4C5A03C8EE11}"/>
                </a:ext>
              </a:extLst>
            </p:cNvPr>
            <p:cNvSpPr/>
            <p:nvPr/>
          </p:nvSpPr>
          <p:spPr>
            <a:xfrm>
              <a:off x="6153317" y="2963405"/>
              <a:ext cx="294912" cy="2994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612A20F-357C-5245-BDDD-51864C29582E}"/>
              </a:ext>
            </a:extLst>
          </p:cNvPr>
          <p:cNvSpPr txBox="1">
            <a:spLocks/>
          </p:cNvSpPr>
          <p:nvPr/>
        </p:nvSpPr>
        <p:spPr bwMode="auto">
          <a:xfrm>
            <a:off x="906658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highlight>
                  <a:srgbClr val="FFD0D1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566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5FAB8-7729-3640-829C-CFC96B17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 ADT </a:t>
            </a:r>
            <a:r>
              <a:rPr lang="en-US" sz="3600" dirty="0"/>
              <a:t>(aka “Union-Find”)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F23DE-FC79-B244-BB9F-F157FEE0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786592" cy="4805363"/>
          </a:xfrm>
        </p:spPr>
        <p:txBody>
          <a:bodyPr/>
          <a:lstStyle/>
          <a:p>
            <a:r>
              <a:rPr lang="en-US" dirty="0"/>
              <a:t>Kruskal’s will use a Disjoint Sets ADT under the hood</a:t>
            </a:r>
          </a:p>
          <a:p>
            <a:pPr lvl="1"/>
            <a:r>
              <a:rPr lang="en-US" dirty="0"/>
              <a:t>Conceptually, a single instance of this ADT contains a “family” of sets that are disjoint (no element belongs to multiple sets)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C27AFC-F003-C640-9635-DA3E85D7FBE9}"/>
              </a:ext>
            </a:extLst>
          </p:cNvPr>
          <p:cNvGrpSpPr/>
          <p:nvPr/>
        </p:nvGrpSpPr>
        <p:grpSpPr>
          <a:xfrm>
            <a:off x="7737743" y="2335402"/>
            <a:ext cx="4135327" cy="4378596"/>
            <a:chOff x="7797592" y="2164508"/>
            <a:chExt cx="4135327" cy="43785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7F14B34-8544-1046-A256-3EB7D40D8E74}"/>
                </a:ext>
              </a:extLst>
            </p:cNvPr>
            <p:cNvSpPr/>
            <p:nvPr/>
          </p:nvSpPr>
          <p:spPr>
            <a:xfrm>
              <a:off x="7797592" y="2164509"/>
              <a:ext cx="4053966" cy="6697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 dirty="0"/>
                <a:t>DISJOINT SETS ADT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FBB2F2-7D0C-CE43-86A9-860B5F9957A9}"/>
                </a:ext>
              </a:extLst>
            </p:cNvPr>
            <p:cNvSpPr/>
            <p:nvPr/>
          </p:nvSpPr>
          <p:spPr>
            <a:xfrm>
              <a:off x="7797593" y="2164508"/>
              <a:ext cx="4053966" cy="43785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69B7FE-33CF-E74E-AF9E-1F5BDE94D6AB}"/>
                </a:ext>
              </a:extLst>
            </p:cNvPr>
            <p:cNvSpPr txBox="1"/>
            <p:nvPr/>
          </p:nvSpPr>
          <p:spPr>
            <a:xfrm>
              <a:off x="7821540" y="2878822"/>
              <a:ext cx="85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C3BF94-9DD9-764E-8061-55C73892EBF5}"/>
                </a:ext>
              </a:extLst>
            </p:cNvPr>
            <p:cNvSpPr/>
            <p:nvPr/>
          </p:nvSpPr>
          <p:spPr>
            <a:xfrm>
              <a:off x="7951534" y="3181552"/>
              <a:ext cx="39813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Family of Sets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disjoint: no shared elements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each set has a representative (either a member or a unique ID)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93C9B8-1F9C-7F40-B2C7-BD11D20EAC23}"/>
                </a:ext>
              </a:extLst>
            </p:cNvPr>
            <p:cNvSpPr txBox="1"/>
            <p:nvPr/>
          </p:nvSpPr>
          <p:spPr>
            <a:xfrm>
              <a:off x="7821540" y="4227861"/>
              <a:ext cx="1078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Behavior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FEA536-B0D5-BC4F-8824-585FB06E7E83}"/>
                </a:ext>
              </a:extLst>
            </p:cNvPr>
            <p:cNvSpPr txBox="1"/>
            <p:nvPr/>
          </p:nvSpPr>
          <p:spPr>
            <a:xfrm>
              <a:off x="7951534" y="4511779"/>
              <a:ext cx="38570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makeSet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new set with value as only member (and representative)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find(value)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return representative of the set containing value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union(x, y)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combine sets containing x and y into one set with all elements, choose single new representative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FABED3-3808-D840-AF67-9F2FB1CAFAA9}"/>
              </a:ext>
            </a:extLst>
          </p:cNvPr>
          <p:cNvSpPr txBox="1">
            <a:spLocks/>
          </p:cNvSpPr>
          <p:nvPr/>
        </p:nvSpPr>
        <p:spPr bwMode="auto">
          <a:xfrm>
            <a:off x="938640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DisjointSets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&lt;V&gt;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E4DC34-D9DC-A543-9657-808A9167D7A7}"/>
              </a:ext>
            </a:extLst>
          </p:cNvPr>
          <p:cNvGrpSpPr/>
          <p:nvPr/>
        </p:nvGrpSpPr>
        <p:grpSpPr>
          <a:xfrm>
            <a:off x="8629224" y="166844"/>
            <a:ext cx="3130894" cy="1964483"/>
            <a:chOff x="3212756" y="1224055"/>
            <a:chExt cx="3497580" cy="219456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5DB747E-8BD3-564C-B258-3F35ED5A7CB9}"/>
                </a:ext>
              </a:extLst>
            </p:cNvPr>
            <p:cNvSpPr/>
            <p:nvPr/>
          </p:nvSpPr>
          <p:spPr>
            <a:xfrm>
              <a:off x="6104546" y="1600399"/>
              <a:ext cx="605790" cy="663786"/>
            </a:xfrm>
            <a:custGeom>
              <a:avLst/>
              <a:gdLst>
                <a:gd name="connsiteX0" fmla="*/ 445770 w 605790"/>
                <a:gd name="connsiteY0" fmla="*/ 846 h 663786"/>
                <a:gd name="connsiteX1" fmla="*/ 194310 w 605790"/>
                <a:gd name="connsiteY1" fmla="*/ 12276 h 663786"/>
                <a:gd name="connsiteX2" fmla="*/ 160020 w 605790"/>
                <a:gd name="connsiteY2" fmla="*/ 23706 h 663786"/>
                <a:gd name="connsiteX3" fmla="*/ 125730 w 605790"/>
                <a:gd name="connsiteY3" fmla="*/ 46566 h 663786"/>
                <a:gd name="connsiteX4" fmla="*/ 68580 w 605790"/>
                <a:gd name="connsiteY4" fmla="*/ 126576 h 663786"/>
                <a:gd name="connsiteX5" fmla="*/ 22860 w 605790"/>
                <a:gd name="connsiteY5" fmla="*/ 229446 h 663786"/>
                <a:gd name="connsiteX6" fmla="*/ 11430 w 605790"/>
                <a:gd name="connsiteY6" fmla="*/ 263736 h 663786"/>
                <a:gd name="connsiteX7" fmla="*/ 0 w 605790"/>
                <a:gd name="connsiteY7" fmla="*/ 298026 h 663786"/>
                <a:gd name="connsiteX8" fmla="*/ 22860 w 605790"/>
                <a:gd name="connsiteY8" fmla="*/ 458046 h 663786"/>
                <a:gd name="connsiteX9" fmla="*/ 45720 w 605790"/>
                <a:gd name="connsiteY9" fmla="*/ 492336 h 663786"/>
                <a:gd name="connsiteX10" fmla="*/ 68580 w 605790"/>
                <a:gd name="connsiteY10" fmla="*/ 560916 h 663786"/>
                <a:gd name="connsiteX11" fmla="*/ 171450 w 605790"/>
                <a:gd name="connsiteY11" fmla="*/ 640926 h 663786"/>
                <a:gd name="connsiteX12" fmla="*/ 240030 w 605790"/>
                <a:gd name="connsiteY12" fmla="*/ 663786 h 663786"/>
                <a:gd name="connsiteX13" fmla="*/ 411480 w 605790"/>
                <a:gd name="connsiteY13" fmla="*/ 629496 h 663786"/>
                <a:gd name="connsiteX14" fmla="*/ 445770 w 605790"/>
                <a:gd name="connsiteY14" fmla="*/ 606636 h 663786"/>
                <a:gd name="connsiteX15" fmla="*/ 514350 w 605790"/>
                <a:gd name="connsiteY15" fmla="*/ 572346 h 663786"/>
                <a:gd name="connsiteX16" fmla="*/ 548640 w 605790"/>
                <a:gd name="connsiteY16" fmla="*/ 538056 h 663786"/>
                <a:gd name="connsiteX17" fmla="*/ 594360 w 605790"/>
                <a:gd name="connsiteY17" fmla="*/ 469476 h 663786"/>
                <a:gd name="connsiteX18" fmla="*/ 605790 w 605790"/>
                <a:gd name="connsiteY18" fmla="*/ 400896 h 663786"/>
                <a:gd name="connsiteX19" fmla="*/ 582930 w 605790"/>
                <a:gd name="connsiteY19" fmla="*/ 240876 h 663786"/>
                <a:gd name="connsiteX20" fmla="*/ 560070 w 605790"/>
                <a:gd name="connsiteY20" fmla="*/ 172296 h 663786"/>
                <a:gd name="connsiteX21" fmla="*/ 548640 w 605790"/>
                <a:gd name="connsiteY21" fmla="*/ 138006 h 663786"/>
                <a:gd name="connsiteX22" fmla="*/ 525780 w 605790"/>
                <a:gd name="connsiteY22" fmla="*/ 103716 h 663786"/>
                <a:gd name="connsiteX23" fmla="*/ 491490 w 605790"/>
                <a:gd name="connsiteY23" fmla="*/ 35136 h 663786"/>
                <a:gd name="connsiteX24" fmla="*/ 422910 w 605790"/>
                <a:gd name="connsiteY24" fmla="*/ 846 h 663786"/>
                <a:gd name="connsiteX25" fmla="*/ 445770 w 605790"/>
                <a:gd name="connsiteY25" fmla="*/ 846 h 66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5790" h="663786">
                  <a:moveTo>
                    <a:pt x="445770" y="846"/>
                  </a:moveTo>
                  <a:cubicBezTo>
                    <a:pt x="407670" y="2751"/>
                    <a:pt x="277949" y="5585"/>
                    <a:pt x="194310" y="12276"/>
                  </a:cubicBezTo>
                  <a:cubicBezTo>
                    <a:pt x="182300" y="13237"/>
                    <a:pt x="170796" y="18318"/>
                    <a:pt x="160020" y="23706"/>
                  </a:cubicBezTo>
                  <a:cubicBezTo>
                    <a:pt x="147733" y="29849"/>
                    <a:pt x="136283" y="37772"/>
                    <a:pt x="125730" y="46566"/>
                  </a:cubicBezTo>
                  <a:cubicBezTo>
                    <a:pt x="80032" y="84648"/>
                    <a:pt x="97994" y="75101"/>
                    <a:pt x="68580" y="126576"/>
                  </a:cubicBezTo>
                  <a:cubicBezTo>
                    <a:pt x="25108" y="202651"/>
                    <a:pt x="62773" y="109707"/>
                    <a:pt x="22860" y="229446"/>
                  </a:cubicBezTo>
                  <a:lnTo>
                    <a:pt x="11430" y="263736"/>
                  </a:lnTo>
                  <a:lnTo>
                    <a:pt x="0" y="298026"/>
                  </a:lnTo>
                  <a:cubicBezTo>
                    <a:pt x="2920" y="330148"/>
                    <a:pt x="871" y="414068"/>
                    <a:pt x="22860" y="458046"/>
                  </a:cubicBezTo>
                  <a:cubicBezTo>
                    <a:pt x="29003" y="470333"/>
                    <a:pt x="40141" y="479783"/>
                    <a:pt x="45720" y="492336"/>
                  </a:cubicBezTo>
                  <a:cubicBezTo>
                    <a:pt x="55507" y="514356"/>
                    <a:pt x="51541" y="543877"/>
                    <a:pt x="68580" y="560916"/>
                  </a:cubicBezTo>
                  <a:cubicBezTo>
                    <a:pt x="98166" y="590502"/>
                    <a:pt x="130435" y="627254"/>
                    <a:pt x="171450" y="640926"/>
                  </a:cubicBezTo>
                  <a:lnTo>
                    <a:pt x="240030" y="663786"/>
                  </a:lnTo>
                  <a:cubicBezTo>
                    <a:pt x="279816" y="659365"/>
                    <a:pt x="370956" y="656512"/>
                    <a:pt x="411480" y="629496"/>
                  </a:cubicBezTo>
                  <a:cubicBezTo>
                    <a:pt x="422910" y="621876"/>
                    <a:pt x="433483" y="612779"/>
                    <a:pt x="445770" y="606636"/>
                  </a:cubicBezTo>
                  <a:cubicBezTo>
                    <a:pt x="497320" y="580861"/>
                    <a:pt x="465215" y="613292"/>
                    <a:pt x="514350" y="572346"/>
                  </a:cubicBezTo>
                  <a:cubicBezTo>
                    <a:pt x="526768" y="561998"/>
                    <a:pt x="538716" y="550815"/>
                    <a:pt x="548640" y="538056"/>
                  </a:cubicBezTo>
                  <a:cubicBezTo>
                    <a:pt x="565508" y="516369"/>
                    <a:pt x="594360" y="469476"/>
                    <a:pt x="594360" y="469476"/>
                  </a:cubicBezTo>
                  <a:cubicBezTo>
                    <a:pt x="598170" y="446616"/>
                    <a:pt x="605790" y="424071"/>
                    <a:pt x="605790" y="400896"/>
                  </a:cubicBezTo>
                  <a:cubicBezTo>
                    <a:pt x="605790" y="347939"/>
                    <a:pt x="598316" y="292163"/>
                    <a:pt x="582930" y="240876"/>
                  </a:cubicBezTo>
                  <a:cubicBezTo>
                    <a:pt x="576006" y="217796"/>
                    <a:pt x="567690" y="195156"/>
                    <a:pt x="560070" y="172296"/>
                  </a:cubicBezTo>
                  <a:cubicBezTo>
                    <a:pt x="556260" y="160866"/>
                    <a:pt x="555323" y="148031"/>
                    <a:pt x="548640" y="138006"/>
                  </a:cubicBezTo>
                  <a:cubicBezTo>
                    <a:pt x="541020" y="126576"/>
                    <a:pt x="531923" y="116003"/>
                    <a:pt x="525780" y="103716"/>
                  </a:cubicBezTo>
                  <a:cubicBezTo>
                    <a:pt x="507187" y="66531"/>
                    <a:pt x="524247" y="67893"/>
                    <a:pt x="491490" y="35136"/>
                  </a:cubicBezTo>
                  <a:cubicBezTo>
                    <a:pt x="479932" y="23578"/>
                    <a:pt x="441503" y="846"/>
                    <a:pt x="422910" y="846"/>
                  </a:cubicBezTo>
                  <a:cubicBezTo>
                    <a:pt x="419100" y="846"/>
                    <a:pt x="483870" y="-1059"/>
                    <a:pt x="445770" y="84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A36354E-7615-AA4D-9DDC-D4F3B2F288B5}"/>
                </a:ext>
              </a:extLst>
            </p:cNvPr>
            <p:cNvSpPr/>
            <p:nvPr/>
          </p:nvSpPr>
          <p:spPr>
            <a:xfrm>
              <a:off x="4526692" y="1224055"/>
              <a:ext cx="2115064" cy="2194560"/>
            </a:xfrm>
            <a:custGeom>
              <a:avLst/>
              <a:gdLst>
                <a:gd name="connsiteX0" fmla="*/ 743464 w 2115064"/>
                <a:gd name="connsiteY0" fmla="*/ 262890 h 2194560"/>
                <a:gd name="connsiteX1" fmla="*/ 663454 w 2115064"/>
                <a:gd name="connsiteY1" fmla="*/ 205740 h 2194560"/>
                <a:gd name="connsiteX2" fmla="*/ 606304 w 2115064"/>
                <a:gd name="connsiteY2" fmla="*/ 148590 h 2194560"/>
                <a:gd name="connsiteX3" fmla="*/ 514864 w 2115064"/>
                <a:gd name="connsiteY3" fmla="*/ 68580 h 2194560"/>
                <a:gd name="connsiteX4" fmla="*/ 480574 w 2115064"/>
                <a:gd name="connsiteY4" fmla="*/ 45720 h 2194560"/>
                <a:gd name="connsiteX5" fmla="*/ 446284 w 2115064"/>
                <a:gd name="connsiteY5" fmla="*/ 22860 h 2194560"/>
                <a:gd name="connsiteX6" fmla="*/ 366274 w 2115064"/>
                <a:gd name="connsiteY6" fmla="*/ 0 h 2194560"/>
                <a:gd name="connsiteX7" fmla="*/ 217684 w 2115064"/>
                <a:gd name="connsiteY7" fmla="*/ 22860 h 2194560"/>
                <a:gd name="connsiteX8" fmla="*/ 149104 w 2115064"/>
                <a:gd name="connsiteY8" fmla="*/ 68580 h 2194560"/>
                <a:gd name="connsiteX9" fmla="*/ 80524 w 2115064"/>
                <a:gd name="connsiteY9" fmla="*/ 125730 h 2194560"/>
                <a:gd name="connsiteX10" fmla="*/ 34804 w 2115064"/>
                <a:gd name="connsiteY10" fmla="*/ 194310 h 2194560"/>
                <a:gd name="connsiteX11" fmla="*/ 514 w 2115064"/>
                <a:gd name="connsiteY11" fmla="*/ 262890 h 2194560"/>
                <a:gd name="connsiteX12" fmla="*/ 34804 w 2115064"/>
                <a:gd name="connsiteY12" fmla="*/ 457200 h 2194560"/>
                <a:gd name="connsiteX13" fmla="*/ 69094 w 2115064"/>
                <a:gd name="connsiteY13" fmla="*/ 480060 h 2194560"/>
                <a:gd name="connsiteX14" fmla="*/ 149104 w 2115064"/>
                <a:gd name="connsiteY14" fmla="*/ 560070 h 2194560"/>
                <a:gd name="connsiteX15" fmla="*/ 183394 w 2115064"/>
                <a:gd name="connsiteY15" fmla="*/ 582930 h 2194560"/>
                <a:gd name="connsiteX16" fmla="*/ 251974 w 2115064"/>
                <a:gd name="connsiteY16" fmla="*/ 605790 h 2194560"/>
                <a:gd name="connsiteX17" fmla="*/ 320554 w 2115064"/>
                <a:gd name="connsiteY17" fmla="*/ 651510 h 2194560"/>
                <a:gd name="connsiteX18" fmla="*/ 354844 w 2115064"/>
                <a:gd name="connsiteY18" fmla="*/ 674370 h 2194560"/>
                <a:gd name="connsiteX19" fmla="*/ 389134 w 2115064"/>
                <a:gd name="connsiteY19" fmla="*/ 685800 h 2194560"/>
                <a:gd name="connsiteX20" fmla="*/ 457714 w 2115064"/>
                <a:gd name="connsiteY20" fmla="*/ 742950 h 2194560"/>
                <a:gd name="connsiteX21" fmla="*/ 514864 w 2115064"/>
                <a:gd name="connsiteY21" fmla="*/ 811530 h 2194560"/>
                <a:gd name="connsiteX22" fmla="*/ 549154 w 2115064"/>
                <a:gd name="connsiteY22" fmla="*/ 834390 h 2194560"/>
                <a:gd name="connsiteX23" fmla="*/ 606304 w 2115064"/>
                <a:gd name="connsiteY23" fmla="*/ 891540 h 2194560"/>
                <a:gd name="connsiteX24" fmla="*/ 663454 w 2115064"/>
                <a:gd name="connsiteY24" fmla="*/ 948690 h 2194560"/>
                <a:gd name="connsiteX25" fmla="*/ 720604 w 2115064"/>
                <a:gd name="connsiteY25" fmla="*/ 1005840 h 2194560"/>
                <a:gd name="connsiteX26" fmla="*/ 789184 w 2115064"/>
                <a:gd name="connsiteY26" fmla="*/ 1074420 h 2194560"/>
                <a:gd name="connsiteX27" fmla="*/ 812044 w 2115064"/>
                <a:gd name="connsiteY27" fmla="*/ 1108710 h 2194560"/>
                <a:gd name="connsiteX28" fmla="*/ 846334 w 2115064"/>
                <a:gd name="connsiteY28" fmla="*/ 1131570 h 2194560"/>
                <a:gd name="connsiteX29" fmla="*/ 869194 w 2115064"/>
                <a:gd name="connsiteY29" fmla="*/ 1165860 h 2194560"/>
                <a:gd name="connsiteX30" fmla="*/ 937774 w 2115064"/>
                <a:gd name="connsiteY30" fmla="*/ 1223010 h 2194560"/>
                <a:gd name="connsiteX31" fmla="*/ 994924 w 2115064"/>
                <a:gd name="connsiteY31" fmla="*/ 1268730 h 2194560"/>
                <a:gd name="connsiteX32" fmla="*/ 1017784 w 2115064"/>
                <a:gd name="connsiteY32" fmla="*/ 1303020 h 2194560"/>
                <a:gd name="connsiteX33" fmla="*/ 1052074 w 2115064"/>
                <a:gd name="connsiteY33" fmla="*/ 1325880 h 2194560"/>
                <a:gd name="connsiteX34" fmla="*/ 1120654 w 2115064"/>
                <a:gd name="connsiteY34" fmla="*/ 1428750 h 2194560"/>
                <a:gd name="connsiteX35" fmla="*/ 1143514 w 2115064"/>
                <a:gd name="connsiteY35" fmla="*/ 1463040 h 2194560"/>
                <a:gd name="connsiteX36" fmla="*/ 1177804 w 2115064"/>
                <a:gd name="connsiteY36" fmla="*/ 1485900 h 2194560"/>
                <a:gd name="connsiteX37" fmla="*/ 1223524 w 2115064"/>
                <a:gd name="connsiteY37" fmla="*/ 1554480 h 2194560"/>
                <a:gd name="connsiteX38" fmla="*/ 1269244 w 2115064"/>
                <a:gd name="connsiteY38" fmla="*/ 1623060 h 2194560"/>
                <a:gd name="connsiteX39" fmla="*/ 1292104 w 2115064"/>
                <a:gd name="connsiteY39" fmla="*/ 1657350 h 2194560"/>
                <a:gd name="connsiteX40" fmla="*/ 1326394 w 2115064"/>
                <a:gd name="connsiteY40" fmla="*/ 1725930 h 2194560"/>
                <a:gd name="connsiteX41" fmla="*/ 1337824 w 2115064"/>
                <a:gd name="connsiteY41" fmla="*/ 1760220 h 2194560"/>
                <a:gd name="connsiteX42" fmla="*/ 1360684 w 2115064"/>
                <a:gd name="connsiteY42" fmla="*/ 1794510 h 2194560"/>
                <a:gd name="connsiteX43" fmla="*/ 1372114 w 2115064"/>
                <a:gd name="connsiteY43" fmla="*/ 1828800 h 2194560"/>
                <a:gd name="connsiteX44" fmla="*/ 1394974 w 2115064"/>
                <a:gd name="connsiteY44" fmla="*/ 1863090 h 2194560"/>
                <a:gd name="connsiteX45" fmla="*/ 1406404 w 2115064"/>
                <a:gd name="connsiteY45" fmla="*/ 1897380 h 2194560"/>
                <a:gd name="connsiteX46" fmla="*/ 1452124 w 2115064"/>
                <a:gd name="connsiteY46" fmla="*/ 1965960 h 2194560"/>
                <a:gd name="connsiteX47" fmla="*/ 1463554 w 2115064"/>
                <a:gd name="connsiteY47" fmla="*/ 2000250 h 2194560"/>
                <a:gd name="connsiteX48" fmla="*/ 1497844 w 2115064"/>
                <a:gd name="connsiteY48" fmla="*/ 2023110 h 2194560"/>
                <a:gd name="connsiteX49" fmla="*/ 1589284 w 2115064"/>
                <a:gd name="connsiteY49" fmla="*/ 2103120 h 2194560"/>
                <a:gd name="connsiteX50" fmla="*/ 1623574 w 2115064"/>
                <a:gd name="connsiteY50" fmla="*/ 2137410 h 2194560"/>
                <a:gd name="connsiteX51" fmla="*/ 1657864 w 2115064"/>
                <a:gd name="connsiteY51" fmla="*/ 2148840 h 2194560"/>
                <a:gd name="connsiteX52" fmla="*/ 1692154 w 2115064"/>
                <a:gd name="connsiteY52" fmla="*/ 2171700 h 2194560"/>
                <a:gd name="connsiteX53" fmla="*/ 1760734 w 2115064"/>
                <a:gd name="connsiteY53" fmla="*/ 2194560 h 2194560"/>
                <a:gd name="connsiteX54" fmla="*/ 1966474 w 2115064"/>
                <a:gd name="connsiteY54" fmla="*/ 2183130 h 2194560"/>
                <a:gd name="connsiteX55" fmla="*/ 2035054 w 2115064"/>
                <a:gd name="connsiteY55" fmla="*/ 2160270 h 2194560"/>
                <a:gd name="connsiteX56" fmla="*/ 2092204 w 2115064"/>
                <a:gd name="connsiteY56" fmla="*/ 2091690 h 2194560"/>
                <a:gd name="connsiteX57" fmla="*/ 2115064 w 2115064"/>
                <a:gd name="connsiteY57" fmla="*/ 2023110 h 2194560"/>
                <a:gd name="connsiteX58" fmla="*/ 2092204 w 2115064"/>
                <a:gd name="connsiteY58" fmla="*/ 1897380 h 2194560"/>
                <a:gd name="connsiteX59" fmla="*/ 2069344 w 2115064"/>
                <a:gd name="connsiteY59" fmla="*/ 1863090 h 2194560"/>
                <a:gd name="connsiteX60" fmla="*/ 2057914 w 2115064"/>
                <a:gd name="connsiteY60" fmla="*/ 1828800 h 2194560"/>
                <a:gd name="connsiteX61" fmla="*/ 2035054 w 2115064"/>
                <a:gd name="connsiteY61" fmla="*/ 1794510 h 2194560"/>
                <a:gd name="connsiteX62" fmla="*/ 2012194 w 2115064"/>
                <a:gd name="connsiteY62" fmla="*/ 1725930 h 2194560"/>
                <a:gd name="connsiteX63" fmla="*/ 1966474 w 2115064"/>
                <a:gd name="connsiteY63" fmla="*/ 1657350 h 2194560"/>
                <a:gd name="connsiteX64" fmla="*/ 1932184 w 2115064"/>
                <a:gd name="connsiteY64" fmla="*/ 1623060 h 2194560"/>
                <a:gd name="connsiteX65" fmla="*/ 1852174 w 2115064"/>
                <a:gd name="connsiteY65" fmla="*/ 1543050 h 2194560"/>
                <a:gd name="connsiteX66" fmla="*/ 1817884 w 2115064"/>
                <a:gd name="connsiteY66" fmla="*/ 1508760 h 2194560"/>
                <a:gd name="connsiteX67" fmla="*/ 1783594 w 2115064"/>
                <a:gd name="connsiteY67" fmla="*/ 1485900 h 2194560"/>
                <a:gd name="connsiteX68" fmla="*/ 1680724 w 2115064"/>
                <a:gd name="connsiteY68" fmla="*/ 1394460 h 2194560"/>
                <a:gd name="connsiteX69" fmla="*/ 1623574 w 2115064"/>
                <a:gd name="connsiteY69" fmla="*/ 1337310 h 2194560"/>
                <a:gd name="connsiteX70" fmla="*/ 1554994 w 2115064"/>
                <a:gd name="connsiteY70" fmla="*/ 1268730 h 2194560"/>
                <a:gd name="connsiteX71" fmla="*/ 1520704 w 2115064"/>
                <a:gd name="connsiteY71" fmla="*/ 1234440 h 2194560"/>
                <a:gd name="connsiteX72" fmla="*/ 1463554 w 2115064"/>
                <a:gd name="connsiteY72" fmla="*/ 1165860 h 2194560"/>
                <a:gd name="connsiteX73" fmla="*/ 1406404 w 2115064"/>
                <a:gd name="connsiteY73" fmla="*/ 1062990 h 2194560"/>
                <a:gd name="connsiteX74" fmla="*/ 1360684 w 2115064"/>
                <a:gd name="connsiteY74" fmla="*/ 994410 h 2194560"/>
                <a:gd name="connsiteX75" fmla="*/ 1337824 w 2115064"/>
                <a:gd name="connsiteY75" fmla="*/ 960120 h 2194560"/>
                <a:gd name="connsiteX76" fmla="*/ 1303534 w 2115064"/>
                <a:gd name="connsiteY76" fmla="*/ 937260 h 2194560"/>
                <a:gd name="connsiteX77" fmla="*/ 1257814 w 2115064"/>
                <a:gd name="connsiteY77" fmla="*/ 868680 h 2194560"/>
                <a:gd name="connsiteX78" fmla="*/ 1246384 w 2115064"/>
                <a:gd name="connsiteY78" fmla="*/ 834390 h 2194560"/>
                <a:gd name="connsiteX79" fmla="*/ 1189234 w 2115064"/>
                <a:gd name="connsiteY79" fmla="*/ 765810 h 2194560"/>
                <a:gd name="connsiteX80" fmla="*/ 1177804 w 2115064"/>
                <a:gd name="connsiteY80" fmla="*/ 731520 h 2194560"/>
                <a:gd name="connsiteX81" fmla="*/ 1109224 w 2115064"/>
                <a:gd name="connsiteY81" fmla="*/ 662940 h 2194560"/>
                <a:gd name="connsiteX82" fmla="*/ 1074934 w 2115064"/>
                <a:gd name="connsiteY82" fmla="*/ 594360 h 2194560"/>
                <a:gd name="connsiteX83" fmla="*/ 1040644 w 2115064"/>
                <a:gd name="connsiteY83" fmla="*/ 560070 h 2194560"/>
                <a:gd name="connsiteX84" fmla="*/ 1017784 w 2115064"/>
                <a:gd name="connsiteY84" fmla="*/ 525780 h 2194560"/>
                <a:gd name="connsiteX85" fmla="*/ 983494 w 2115064"/>
                <a:gd name="connsiteY85" fmla="*/ 491490 h 2194560"/>
                <a:gd name="connsiteX86" fmla="*/ 960634 w 2115064"/>
                <a:gd name="connsiteY86" fmla="*/ 457200 h 2194560"/>
                <a:gd name="connsiteX87" fmla="*/ 926344 w 2115064"/>
                <a:gd name="connsiteY87" fmla="*/ 434340 h 2194560"/>
                <a:gd name="connsiteX88" fmla="*/ 869194 w 2115064"/>
                <a:gd name="connsiteY88" fmla="*/ 377190 h 2194560"/>
                <a:gd name="connsiteX89" fmla="*/ 846334 w 2115064"/>
                <a:gd name="connsiteY89" fmla="*/ 342900 h 2194560"/>
                <a:gd name="connsiteX90" fmla="*/ 812044 w 2115064"/>
                <a:gd name="connsiteY90" fmla="*/ 320040 h 2194560"/>
                <a:gd name="connsiteX91" fmla="*/ 743464 w 2115064"/>
                <a:gd name="connsiteY91" fmla="*/ 262890 h 219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115064" h="2194560">
                  <a:moveTo>
                    <a:pt x="743464" y="262890"/>
                  </a:moveTo>
                  <a:cubicBezTo>
                    <a:pt x="718699" y="243840"/>
                    <a:pt x="687950" y="227514"/>
                    <a:pt x="663454" y="205740"/>
                  </a:cubicBezTo>
                  <a:cubicBezTo>
                    <a:pt x="549154" y="104140"/>
                    <a:pt x="735844" y="234950"/>
                    <a:pt x="606304" y="148590"/>
                  </a:cubicBezTo>
                  <a:cubicBezTo>
                    <a:pt x="568204" y="91440"/>
                    <a:pt x="594874" y="121920"/>
                    <a:pt x="514864" y="68580"/>
                  </a:cubicBezTo>
                  <a:lnTo>
                    <a:pt x="480574" y="45720"/>
                  </a:lnTo>
                  <a:cubicBezTo>
                    <a:pt x="469144" y="38100"/>
                    <a:pt x="459316" y="27204"/>
                    <a:pt x="446284" y="22860"/>
                  </a:cubicBezTo>
                  <a:cubicBezTo>
                    <a:pt x="397091" y="6462"/>
                    <a:pt x="423683" y="14352"/>
                    <a:pt x="366274" y="0"/>
                  </a:cubicBezTo>
                  <a:cubicBezTo>
                    <a:pt x="349458" y="1682"/>
                    <a:pt x="253853" y="2766"/>
                    <a:pt x="217684" y="22860"/>
                  </a:cubicBezTo>
                  <a:cubicBezTo>
                    <a:pt x="193667" y="36203"/>
                    <a:pt x="168531" y="49153"/>
                    <a:pt x="149104" y="68580"/>
                  </a:cubicBezTo>
                  <a:cubicBezTo>
                    <a:pt x="105100" y="112584"/>
                    <a:pt x="128264" y="93904"/>
                    <a:pt x="80524" y="125730"/>
                  </a:cubicBezTo>
                  <a:cubicBezTo>
                    <a:pt x="65284" y="148590"/>
                    <a:pt x="43492" y="168246"/>
                    <a:pt x="34804" y="194310"/>
                  </a:cubicBezTo>
                  <a:cubicBezTo>
                    <a:pt x="19030" y="241632"/>
                    <a:pt x="30057" y="218575"/>
                    <a:pt x="514" y="262890"/>
                  </a:cubicBezTo>
                  <a:cubicBezTo>
                    <a:pt x="5059" y="326518"/>
                    <a:pt x="-15699" y="406697"/>
                    <a:pt x="34804" y="457200"/>
                  </a:cubicBezTo>
                  <a:cubicBezTo>
                    <a:pt x="44518" y="466914"/>
                    <a:pt x="57664" y="472440"/>
                    <a:pt x="69094" y="480060"/>
                  </a:cubicBezTo>
                  <a:cubicBezTo>
                    <a:pt x="89212" y="540414"/>
                    <a:pt x="70499" y="507667"/>
                    <a:pt x="149104" y="560070"/>
                  </a:cubicBezTo>
                  <a:cubicBezTo>
                    <a:pt x="160534" y="567690"/>
                    <a:pt x="170362" y="578586"/>
                    <a:pt x="183394" y="582930"/>
                  </a:cubicBezTo>
                  <a:cubicBezTo>
                    <a:pt x="206254" y="590550"/>
                    <a:pt x="231924" y="592424"/>
                    <a:pt x="251974" y="605790"/>
                  </a:cubicBezTo>
                  <a:lnTo>
                    <a:pt x="320554" y="651510"/>
                  </a:lnTo>
                  <a:cubicBezTo>
                    <a:pt x="331984" y="659130"/>
                    <a:pt x="341812" y="670026"/>
                    <a:pt x="354844" y="674370"/>
                  </a:cubicBezTo>
                  <a:lnTo>
                    <a:pt x="389134" y="685800"/>
                  </a:lnTo>
                  <a:cubicBezTo>
                    <a:pt x="489313" y="785979"/>
                    <a:pt x="362235" y="663384"/>
                    <a:pt x="457714" y="742950"/>
                  </a:cubicBezTo>
                  <a:cubicBezTo>
                    <a:pt x="570064" y="836575"/>
                    <a:pt x="424954" y="721620"/>
                    <a:pt x="514864" y="811530"/>
                  </a:cubicBezTo>
                  <a:cubicBezTo>
                    <a:pt x="524578" y="821244"/>
                    <a:pt x="537724" y="826770"/>
                    <a:pt x="549154" y="834390"/>
                  </a:cubicBezTo>
                  <a:cubicBezTo>
                    <a:pt x="610114" y="925830"/>
                    <a:pt x="530104" y="815340"/>
                    <a:pt x="606304" y="891540"/>
                  </a:cubicBezTo>
                  <a:cubicBezTo>
                    <a:pt x="682504" y="967740"/>
                    <a:pt x="572014" y="887730"/>
                    <a:pt x="663454" y="948690"/>
                  </a:cubicBezTo>
                  <a:cubicBezTo>
                    <a:pt x="710559" y="1019348"/>
                    <a:pt x="658259" y="950422"/>
                    <a:pt x="720604" y="1005840"/>
                  </a:cubicBezTo>
                  <a:cubicBezTo>
                    <a:pt x="744767" y="1027318"/>
                    <a:pt x="771251" y="1047521"/>
                    <a:pt x="789184" y="1074420"/>
                  </a:cubicBezTo>
                  <a:cubicBezTo>
                    <a:pt x="796804" y="1085850"/>
                    <a:pt x="802330" y="1098996"/>
                    <a:pt x="812044" y="1108710"/>
                  </a:cubicBezTo>
                  <a:cubicBezTo>
                    <a:pt x="821758" y="1118424"/>
                    <a:pt x="834904" y="1123950"/>
                    <a:pt x="846334" y="1131570"/>
                  </a:cubicBezTo>
                  <a:cubicBezTo>
                    <a:pt x="853954" y="1143000"/>
                    <a:pt x="860400" y="1155307"/>
                    <a:pt x="869194" y="1165860"/>
                  </a:cubicBezTo>
                  <a:cubicBezTo>
                    <a:pt x="896696" y="1198863"/>
                    <a:pt x="904058" y="1200533"/>
                    <a:pt x="937774" y="1223010"/>
                  </a:cubicBezTo>
                  <a:cubicBezTo>
                    <a:pt x="1003288" y="1321280"/>
                    <a:pt x="916054" y="1205634"/>
                    <a:pt x="994924" y="1268730"/>
                  </a:cubicBezTo>
                  <a:cubicBezTo>
                    <a:pt x="1005651" y="1277312"/>
                    <a:pt x="1008070" y="1293306"/>
                    <a:pt x="1017784" y="1303020"/>
                  </a:cubicBezTo>
                  <a:cubicBezTo>
                    <a:pt x="1027498" y="1312734"/>
                    <a:pt x="1040644" y="1318260"/>
                    <a:pt x="1052074" y="1325880"/>
                  </a:cubicBezTo>
                  <a:lnTo>
                    <a:pt x="1120654" y="1428750"/>
                  </a:lnTo>
                  <a:cubicBezTo>
                    <a:pt x="1128274" y="1440180"/>
                    <a:pt x="1132084" y="1455420"/>
                    <a:pt x="1143514" y="1463040"/>
                  </a:cubicBezTo>
                  <a:lnTo>
                    <a:pt x="1177804" y="1485900"/>
                  </a:lnTo>
                  <a:cubicBezTo>
                    <a:pt x="1199664" y="1551479"/>
                    <a:pt x="1173580" y="1490266"/>
                    <a:pt x="1223524" y="1554480"/>
                  </a:cubicBezTo>
                  <a:cubicBezTo>
                    <a:pt x="1240392" y="1576167"/>
                    <a:pt x="1254004" y="1600200"/>
                    <a:pt x="1269244" y="1623060"/>
                  </a:cubicBezTo>
                  <a:cubicBezTo>
                    <a:pt x="1276864" y="1634490"/>
                    <a:pt x="1287760" y="1644318"/>
                    <a:pt x="1292104" y="1657350"/>
                  </a:cubicBezTo>
                  <a:cubicBezTo>
                    <a:pt x="1320834" y="1743539"/>
                    <a:pt x="1282079" y="1637300"/>
                    <a:pt x="1326394" y="1725930"/>
                  </a:cubicBezTo>
                  <a:cubicBezTo>
                    <a:pt x="1331782" y="1736706"/>
                    <a:pt x="1332436" y="1749444"/>
                    <a:pt x="1337824" y="1760220"/>
                  </a:cubicBezTo>
                  <a:cubicBezTo>
                    <a:pt x="1343967" y="1772507"/>
                    <a:pt x="1354541" y="1782223"/>
                    <a:pt x="1360684" y="1794510"/>
                  </a:cubicBezTo>
                  <a:cubicBezTo>
                    <a:pt x="1366072" y="1805286"/>
                    <a:pt x="1366726" y="1818024"/>
                    <a:pt x="1372114" y="1828800"/>
                  </a:cubicBezTo>
                  <a:cubicBezTo>
                    <a:pt x="1378257" y="1841087"/>
                    <a:pt x="1388831" y="1850803"/>
                    <a:pt x="1394974" y="1863090"/>
                  </a:cubicBezTo>
                  <a:cubicBezTo>
                    <a:pt x="1400362" y="1873866"/>
                    <a:pt x="1400553" y="1886848"/>
                    <a:pt x="1406404" y="1897380"/>
                  </a:cubicBezTo>
                  <a:cubicBezTo>
                    <a:pt x="1419747" y="1921397"/>
                    <a:pt x="1443436" y="1939896"/>
                    <a:pt x="1452124" y="1965960"/>
                  </a:cubicBezTo>
                  <a:cubicBezTo>
                    <a:pt x="1455934" y="1977390"/>
                    <a:pt x="1456028" y="1990842"/>
                    <a:pt x="1463554" y="2000250"/>
                  </a:cubicBezTo>
                  <a:cubicBezTo>
                    <a:pt x="1472136" y="2010977"/>
                    <a:pt x="1486414" y="2015490"/>
                    <a:pt x="1497844" y="2023110"/>
                  </a:cubicBezTo>
                  <a:cubicBezTo>
                    <a:pt x="1562614" y="2120265"/>
                    <a:pt x="1455934" y="1969770"/>
                    <a:pt x="1589284" y="2103120"/>
                  </a:cubicBezTo>
                  <a:cubicBezTo>
                    <a:pt x="1600714" y="2114550"/>
                    <a:pt x="1610124" y="2128444"/>
                    <a:pt x="1623574" y="2137410"/>
                  </a:cubicBezTo>
                  <a:cubicBezTo>
                    <a:pt x="1633599" y="2144093"/>
                    <a:pt x="1647088" y="2143452"/>
                    <a:pt x="1657864" y="2148840"/>
                  </a:cubicBezTo>
                  <a:cubicBezTo>
                    <a:pt x="1670151" y="2154983"/>
                    <a:pt x="1679601" y="2166121"/>
                    <a:pt x="1692154" y="2171700"/>
                  </a:cubicBezTo>
                  <a:cubicBezTo>
                    <a:pt x="1714174" y="2181487"/>
                    <a:pt x="1760734" y="2194560"/>
                    <a:pt x="1760734" y="2194560"/>
                  </a:cubicBezTo>
                  <a:cubicBezTo>
                    <a:pt x="1829314" y="2190750"/>
                    <a:pt x="1898319" y="2191649"/>
                    <a:pt x="1966474" y="2183130"/>
                  </a:cubicBezTo>
                  <a:cubicBezTo>
                    <a:pt x="1990384" y="2180141"/>
                    <a:pt x="2035054" y="2160270"/>
                    <a:pt x="2035054" y="2160270"/>
                  </a:cubicBezTo>
                  <a:cubicBezTo>
                    <a:pt x="2056588" y="2138736"/>
                    <a:pt x="2079473" y="2120334"/>
                    <a:pt x="2092204" y="2091690"/>
                  </a:cubicBezTo>
                  <a:cubicBezTo>
                    <a:pt x="2101991" y="2069670"/>
                    <a:pt x="2115064" y="2023110"/>
                    <a:pt x="2115064" y="2023110"/>
                  </a:cubicBezTo>
                  <a:cubicBezTo>
                    <a:pt x="2111124" y="1991589"/>
                    <a:pt x="2109824" y="1932619"/>
                    <a:pt x="2092204" y="1897380"/>
                  </a:cubicBezTo>
                  <a:cubicBezTo>
                    <a:pt x="2086061" y="1885093"/>
                    <a:pt x="2075487" y="1875377"/>
                    <a:pt x="2069344" y="1863090"/>
                  </a:cubicBezTo>
                  <a:cubicBezTo>
                    <a:pt x="2063956" y="1852314"/>
                    <a:pt x="2063302" y="1839576"/>
                    <a:pt x="2057914" y="1828800"/>
                  </a:cubicBezTo>
                  <a:cubicBezTo>
                    <a:pt x="2051771" y="1816513"/>
                    <a:pt x="2040633" y="1807063"/>
                    <a:pt x="2035054" y="1794510"/>
                  </a:cubicBezTo>
                  <a:cubicBezTo>
                    <a:pt x="2025267" y="1772490"/>
                    <a:pt x="2025560" y="1745980"/>
                    <a:pt x="2012194" y="1725930"/>
                  </a:cubicBezTo>
                  <a:cubicBezTo>
                    <a:pt x="1996954" y="1703070"/>
                    <a:pt x="1985901" y="1676777"/>
                    <a:pt x="1966474" y="1657350"/>
                  </a:cubicBezTo>
                  <a:cubicBezTo>
                    <a:pt x="1955044" y="1645920"/>
                    <a:pt x="1942108" y="1635819"/>
                    <a:pt x="1932184" y="1623060"/>
                  </a:cubicBezTo>
                  <a:cubicBezTo>
                    <a:pt x="1867990" y="1540525"/>
                    <a:pt x="1917699" y="1564892"/>
                    <a:pt x="1852174" y="1543050"/>
                  </a:cubicBezTo>
                  <a:cubicBezTo>
                    <a:pt x="1840744" y="1531620"/>
                    <a:pt x="1830302" y="1519108"/>
                    <a:pt x="1817884" y="1508760"/>
                  </a:cubicBezTo>
                  <a:cubicBezTo>
                    <a:pt x="1807331" y="1499966"/>
                    <a:pt x="1793861" y="1495026"/>
                    <a:pt x="1783594" y="1485900"/>
                  </a:cubicBezTo>
                  <a:cubicBezTo>
                    <a:pt x="1666154" y="1381508"/>
                    <a:pt x="1758547" y="1446342"/>
                    <a:pt x="1680724" y="1394460"/>
                  </a:cubicBezTo>
                  <a:cubicBezTo>
                    <a:pt x="1633619" y="1323802"/>
                    <a:pt x="1685919" y="1392728"/>
                    <a:pt x="1623574" y="1337310"/>
                  </a:cubicBezTo>
                  <a:cubicBezTo>
                    <a:pt x="1599411" y="1315832"/>
                    <a:pt x="1577854" y="1291590"/>
                    <a:pt x="1554994" y="1268730"/>
                  </a:cubicBezTo>
                  <a:cubicBezTo>
                    <a:pt x="1543564" y="1257300"/>
                    <a:pt x="1529670" y="1247890"/>
                    <a:pt x="1520704" y="1234440"/>
                  </a:cubicBezTo>
                  <a:cubicBezTo>
                    <a:pt x="1488878" y="1186700"/>
                    <a:pt x="1507558" y="1209864"/>
                    <a:pt x="1463554" y="1165860"/>
                  </a:cubicBezTo>
                  <a:cubicBezTo>
                    <a:pt x="1443436" y="1105506"/>
                    <a:pt x="1458807" y="1141595"/>
                    <a:pt x="1406404" y="1062990"/>
                  </a:cubicBezTo>
                  <a:lnTo>
                    <a:pt x="1360684" y="994410"/>
                  </a:lnTo>
                  <a:cubicBezTo>
                    <a:pt x="1353064" y="982980"/>
                    <a:pt x="1349254" y="967740"/>
                    <a:pt x="1337824" y="960120"/>
                  </a:cubicBezTo>
                  <a:lnTo>
                    <a:pt x="1303534" y="937260"/>
                  </a:lnTo>
                  <a:cubicBezTo>
                    <a:pt x="1288294" y="914400"/>
                    <a:pt x="1266502" y="894744"/>
                    <a:pt x="1257814" y="868680"/>
                  </a:cubicBezTo>
                  <a:cubicBezTo>
                    <a:pt x="1254004" y="857250"/>
                    <a:pt x="1253067" y="844415"/>
                    <a:pt x="1246384" y="834390"/>
                  </a:cubicBezTo>
                  <a:cubicBezTo>
                    <a:pt x="1195827" y="758554"/>
                    <a:pt x="1226630" y="840602"/>
                    <a:pt x="1189234" y="765810"/>
                  </a:cubicBezTo>
                  <a:cubicBezTo>
                    <a:pt x="1183846" y="755034"/>
                    <a:pt x="1185201" y="741030"/>
                    <a:pt x="1177804" y="731520"/>
                  </a:cubicBezTo>
                  <a:cubicBezTo>
                    <a:pt x="1157956" y="706001"/>
                    <a:pt x="1109224" y="662940"/>
                    <a:pt x="1109224" y="662940"/>
                  </a:cubicBezTo>
                  <a:cubicBezTo>
                    <a:pt x="1097768" y="628573"/>
                    <a:pt x="1099553" y="623903"/>
                    <a:pt x="1074934" y="594360"/>
                  </a:cubicBezTo>
                  <a:cubicBezTo>
                    <a:pt x="1064586" y="581942"/>
                    <a:pt x="1050992" y="572488"/>
                    <a:pt x="1040644" y="560070"/>
                  </a:cubicBezTo>
                  <a:cubicBezTo>
                    <a:pt x="1031850" y="549517"/>
                    <a:pt x="1026578" y="536333"/>
                    <a:pt x="1017784" y="525780"/>
                  </a:cubicBezTo>
                  <a:cubicBezTo>
                    <a:pt x="1007436" y="513362"/>
                    <a:pt x="993842" y="503908"/>
                    <a:pt x="983494" y="491490"/>
                  </a:cubicBezTo>
                  <a:cubicBezTo>
                    <a:pt x="974700" y="480937"/>
                    <a:pt x="970348" y="466914"/>
                    <a:pt x="960634" y="457200"/>
                  </a:cubicBezTo>
                  <a:cubicBezTo>
                    <a:pt x="950920" y="447486"/>
                    <a:pt x="937774" y="441960"/>
                    <a:pt x="926344" y="434340"/>
                  </a:cubicBezTo>
                  <a:cubicBezTo>
                    <a:pt x="865384" y="342900"/>
                    <a:pt x="945394" y="453390"/>
                    <a:pt x="869194" y="377190"/>
                  </a:cubicBezTo>
                  <a:cubicBezTo>
                    <a:pt x="859480" y="367476"/>
                    <a:pt x="856048" y="352614"/>
                    <a:pt x="846334" y="342900"/>
                  </a:cubicBezTo>
                  <a:cubicBezTo>
                    <a:pt x="836620" y="333186"/>
                    <a:pt x="822597" y="328834"/>
                    <a:pt x="812044" y="320040"/>
                  </a:cubicBezTo>
                  <a:cubicBezTo>
                    <a:pt x="751573" y="269647"/>
                    <a:pt x="768229" y="281940"/>
                    <a:pt x="743464" y="26289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41B935-69E3-CC47-9264-C16FE96AD342}"/>
                </a:ext>
              </a:extLst>
            </p:cNvPr>
            <p:cNvSpPr/>
            <p:nvPr/>
          </p:nvSpPr>
          <p:spPr>
            <a:xfrm>
              <a:off x="3212756" y="2000601"/>
              <a:ext cx="1657350" cy="1406584"/>
            </a:xfrm>
            <a:custGeom>
              <a:avLst/>
              <a:gdLst>
                <a:gd name="connsiteX0" fmla="*/ 1360170 w 1657350"/>
                <a:gd name="connsiteY0" fmla="*/ 694 h 1406584"/>
                <a:gd name="connsiteX1" fmla="*/ 1280160 w 1657350"/>
                <a:gd name="connsiteY1" fmla="*/ 12124 h 1406584"/>
                <a:gd name="connsiteX2" fmla="*/ 1085850 w 1657350"/>
                <a:gd name="connsiteY2" fmla="*/ 23554 h 1406584"/>
                <a:gd name="connsiteX3" fmla="*/ 902970 w 1657350"/>
                <a:gd name="connsiteY3" fmla="*/ 46414 h 1406584"/>
                <a:gd name="connsiteX4" fmla="*/ 845820 w 1657350"/>
                <a:gd name="connsiteY4" fmla="*/ 57844 h 1406584"/>
                <a:gd name="connsiteX5" fmla="*/ 742950 w 1657350"/>
                <a:gd name="connsiteY5" fmla="*/ 92134 h 1406584"/>
                <a:gd name="connsiteX6" fmla="*/ 708660 w 1657350"/>
                <a:gd name="connsiteY6" fmla="*/ 103564 h 1406584"/>
                <a:gd name="connsiteX7" fmla="*/ 662940 w 1657350"/>
                <a:gd name="connsiteY7" fmla="*/ 114994 h 1406584"/>
                <a:gd name="connsiteX8" fmla="*/ 628650 w 1657350"/>
                <a:gd name="connsiteY8" fmla="*/ 126424 h 1406584"/>
                <a:gd name="connsiteX9" fmla="*/ 491490 w 1657350"/>
                <a:gd name="connsiteY9" fmla="*/ 149284 h 1406584"/>
                <a:gd name="connsiteX10" fmla="*/ 445770 w 1657350"/>
                <a:gd name="connsiteY10" fmla="*/ 160714 h 1406584"/>
                <a:gd name="connsiteX11" fmla="*/ 320040 w 1657350"/>
                <a:gd name="connsiteY11" fmla="*/ 195004 h 1406584"/>
                <a:gd name="connsiteX12" fmla="*/ 194310 w 1657350"/>
                <a:gd name="connsiteY12" fmla="*/ 229294 h 1406584"/>
                <a:gd name="connsiteX13" fmla="*/ 160020 w 1657350"/>
                <a:gd name="connsiteY13" fmla="*/ 252154 h 1406584"/>
                <a:gd name="connsiteX14" fmla="*/ 137160 w 1657350"/>
                <a:gd name="connsiteY14" fmla="*/ 286444 h 1406584"/>
                <a:gd name="connsiteX15" fmla="*/ 57150 w 1657350"/>
                <a:gd name="connsiteY15" fmla="*/ 377884 h 1406584"/>
                <a:gd name="connsiteX16" fmla="*/ 11430 w 1657350"/>
                <a:gd name="connsiteY16" fmla="*/ 480754 h 1406584"/>
                <a:gd name="connsiteX17" fmla="*/ 0 w 1657350"/>
                <a:gd name="connsiteY17" fmla="*/ 537904 h 1406584"/>
                <a:gd name="connsiteX18" fmla="*/ 11430 w 1657350"/>
                <a:gd name="connsiteY18" fmla="*/ 686494 h 1406584"/>
                <a:gd name="connsiteX19" fmla="*/ 22860 w 1657350"/>
                <a:gd name="connsiteY19" fmla="*/ 720784 h 1406584"/>
                <a:gd name="connsiteX20" fmla="*/ 34290 w 1657350"/>
                <a:gd name="connsiteY20" fmla="*/ 766504 h 1406584"/>
                <a:gd name="connsiteX21" fmla="*/ 57150 w 1657350"/>
                <a:gd name="connsiteY21" fmla="*/ 835084 h 1406584"/>
                <a:gd name="connsiteX22" fmla="*/ 68580 w 1657350"/>
                <a:gd name="connsiteY22" fmla="*/ 869374 h 1406584"/>
                <a:gd name="connsiteX23" fmla="*/ 91440 w 1657350"/>
                <a:gd name="connsiteY23" fmla="*/ 915094 h 1406584"/>
                <a:gd name="connsiteX24" fmla="*/ 114300 w 1657350"/>
                <a:gd name="connsiteY24" fmla="*/ 949384 h 1406584"/>
                <a:gd name="connsiteX25" fmla="*/ 125730 w 1657350"/>
                <a:gd name="connsiteY25" fmla="*/ 983674 h 1406584"/>
                <a:gd name="connsiteX26" fmla="*/ 160020 w 1657350"/>
                <a:gd name="connsiteY26" fmla="*/ 1017964 h 1406584"/>
                <a:gd name="connsiteX27" fmla="*/ 182880 w 1657350"/>
                <a:gd name="connsiteY27" fmla="*/ 1052254 h 1406584"/>
                <a:gd name="connsiteX28" fmla="*/ 285750 w 1657350"/>
                <a:gd name="connsiteY28" fmla="*/ 1132264 h 1406584"/>
                <a:gd name="connsiteX29" fmla="*/ 354330 w 1657350"/>
                <a:gd name="connsiteY29" fmla="*/ 1155124 h 1406584"/>
                <a:gd name="connsiteX30" fmla="*/ 422910 w 1657350"/>
                <a:gd name="connsiteY30" fmla="*/ 1200844 h 1406584"/>
                <a:gd name="connsiteX31" fmla="*/ 525780 w 1657350"/>
                <a:gd name="connsiteY31" fmla="*/ 1223704 h 1406584"/>
                <a:gd name="connsiteX32" fmla="*/ 605790 w 1657350"/>
                <a:gd name="connsiteY32" fmla="*/ 1246564 h 1406584"/>
                <a:gd name="connsiteX33" fmla="*/ 640080 w 1657350"/>
                <a:gd name="connsiteY33" fmla="*/ 1269424 h 1406584"/>
                <a:gd name="connsiteX34" fmla="*/ 674370 w 1657350"/>
                <a:gd name="connsiteY34" fmla="*/ 1280854 h 1406584"/>
                <a:gd name="connsiteX35" fmla="*/ 708660 w 1657350"/>
                <a:gd name="connsiteY35" fmla="*/ 1303714 h 1406584"/>
                <a:gd name="connsiteX36" fmla="*/ 742950 w 1657350"/>
                <a:gd name="connsiteY36" fmla="*/ 1315144 h 1406584"/>
                <a:gd name="connsiteX37" fmla="*/ 777240 w 1657350"/>
                <a:gd name="connsiteY37" fmla="*/ 1338004 h 1406584"/>
                <a:gd name="connsiteX38" fmla="*/ 845820 w 1657350"/>
                <a:gd name="connsiteY38" fmla="*/ 1360864 h 1406584"/>
                <a:gd name="connsiteX39" fmla="*/ 925830 w 1657350"/>
                <a:gd name="connsiteY39" fmla="*/ 1383724 h 1406584"/>
                <a:gd name="connsiteX40" fmla="*/ 960120 w 1657350"/>
                <a:gd name="connsiteY40" fmla="*/ 1395154 h 1406584"/>
                <a:gd name="connsiteX41" fmla="*/ 1028700 w 1657350"/>
                <a:gd name="connsiteY41" fmla="*/ 1406584 h 1406584"/>
                <a:gd name="connsiteX42" fmla="*/ 1234440 w 1657350"/>
                <a:gd name="connsiteY42" fmla="*/ 1395154 h 1406584"/>
                <a:gd name="connsiteX43" fmla="*/ 1348740 w 1657350"/>
                <a:gd name="connsiteY43" fmla="*/ 1360864 h 1406584"/>
                <a:gd name="connsiteX44" fmla="*/ 1383030 w 1657350"/>
                <a:gd name="connsiteY44" fmla="*/ 1349434 h 1406584"/>
                <a:gd name="connsiteX45" fmla="*/ 1417320 w 1657350"/>
                <a:gd name="connsiteY45" fmla="*/ 1338004 h 1406584"/>
                <a:gd name="connsiteX46" fmla="*/ 1485900 w 1657350"/>
                <a:gd name="connsiteY46" fmla="*/ 1292284 h 1406584"/>
                <a:gd name="connsiteX47" fmla="*/ 1543050 w 1657350"/>
                <a:gd name="connsiteY47" fmla="*/ 1189414 h 1406584"/>
                <a:gd name="connsiteX48" fmla="*/ 1531620 w 1657350"/>
                <a:gd name="connsiteY48" fmla="*/ 1006534 h 1406584"/>
                <a:gd name="connsiteX49" fmla="*/ 1508760 w 1657350"/>
                <a:gd name="connsiteY49" fmla="*/ 937954 h 1406584"/>
                <a:gd name="connsiteX50" fmla="*/ 1485900 w 1657350"/>
                <a:gd name="connsiteY50" fmla="*/ 869374 h 1406584"/>
                <a:gd name="connsiteX51" fmla="*/ 1451610 w 1657350"/>
                <a:gd name="connsiteY51" fmla="*/ 766504 h 1406584"/>
                <a:gd name="connsiteX52" fmla="*/ 1440180 w 1657350"/>
                <a:gd name="connsiteY52" fmla="*/ 732214 h 1406584"/>
                <a:gd name="connsiteX53" fmla="*/ 1451610 w 1657350"/>
                <a:gd name="connsiteY53" fmla="*/ 595054 h 1406584"/>
                <a:gd name="connsiteX54" fmla="*/ 1485900 w 1657350"/>
                <a:gd name="connsiteY54" fmla="*/ 583624 h 1406584"/>
                <a:gd name="connsiteX55" fmla="*/ 1554480 w 1657350"/>
                <a:gd name="connsiteY55" fmla="*/ 537904 h 1406584"/>
                <a:gd name="connsiteX56" fmla="*/ 1623060 w 1657350"/>
                <a:gd name="connsiteY56" fmla="*/ 480754 h 1406584"/>
                <a:gd name="connsiteX57" fmla="*/ 1645920 w 1657350"/>
                <a:gd name="connsiteY57" fmla="*/ 446464 h 1406584"/>
                <a:gd name="connsiteX58" fmla="*/ 1657350 w 1657350"/>
                <a:gd name="connsiteY58" fmla="*/ 377884 h 1406584"/>
                <a:gd name="connsiteX59" fmla="*/ 1645920 w 1657350"/>
                <a:gd name="connsiteY59" fmla="*/ 252154 h 1406584"/>
                <a:gd name="connsiteX60" fmla="*/ 1623060 w 1657350"/>
                <a:gd name="connsiteY60" fmla="*/ 183574 h 1406584"/>
                <a:gd name="connsiteX61" fmla="*/ 1588770 w 1657350"/>
                <a:gd name="connsiteY61" fmla="*/ 149284 h 1406584"/>
                <a:gd name="connsiteX62" fmla="*/ 1485900 w 1657350"/>
                <a:gd name="connsiteY62" fmla="*/ 80704 h 1406584"/>
                <a:gd name="connsiteX63" fmla="*/ 1417320 w 1657350"/>
                <a:gd name="connsiteY63" fmla="*/ 34984 h 1406584"/>
                <a:gd name="connsiteX64" fmla="*/ 1360170 w 1657350"/>
                <a:gd name="connsiteY64" fmla="*/ 694 h 14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657350" h="1406584">
                  <a:moveTo>
                    <a:pt x="1360170" y="694"/>
                  </a:moveTo>
                  <a:cubicBezTo>
                    <a:pt x="1337310" y="-3116"/>
                    <a:pt x="1307008" y="9887"/>
                    <a:pt x="1280160" y="12124"/>
                  </a:cubicBezTo>
                  <a:cubicBezTo>
                    <a:pt x="1215502" y="17512"/>
                    <a:pt x="1150555" y="18761"/>
                    <a:pt x="1085850" y="23554"/>
                  </a:cubicBezTo>
                  <a:cubicBezTo>
                    <a:pt x="1006251" y="29450"/>
                    <a:pt x="974359" y="33434"/>
                    <a:pt x="902970" y="46414"/>
                  </a:cubicBezTo>
                  <a:cubicBezTo>
                    <a:pt x="883856" y="49889"/>
                    <a:pt x="864563" y="52732"/>
                    <a:pt x="845820" y="57844"/>
                  </a:cubicBezTo>
                  <a:lnTo>
                    <a:pt x="742950" y="92134"/>
                  </a:lnTo>
                  <a:cubicBezTo>
                    <a:pt x="731520" y="95944"/>
                    <a:pt x="720349" y="100642"/>
                    <a:pt x="708660" y="103564"/>
                  </a:cubicBezTo>
                  <a:cubicBezTo>
                    <a:pt x="693420" y="107374"/>
                    <a:pt x="678045" y="110678"/>
                    <a:pt x="662940" y="114994"/>
                  </a:cubicBezTo>
                  <a:cubicBezTo>
                    <a:pt x="651355" y="118304"/>
                    <a:pt x="640464" y="124061"/>
                    <a:pt x="628650" y="126424"/>
                  </a:cubicBezTo>
                  <a:cubicBezTo>
                    <a:pt x="583199" y="135514"/>
                    <a:pt x="536457" y="138042"/>
                    <a:pt x="491490" y="149284"/>
                  </a:cubicBezTo>
                  <a:cubicBezTo>
                    <a:pt x="476250" y="153094"/>
                    <a:pt x="460875" y="156398"/>
                    <a:pt x="445770" y="160714"/>
                  </a:cubicBezTo>
                  <a:cubicBezTo>
                    <a:pt x="369135" y="182610"/>
                    <a:pt x="455867" y="167839"/>
                    <a:pt x="320040" y="195004"/>
                  </a:cubicBezTo>
                  <a:cubicBezTo>
                    <a:pt x="289368" y="201138"/>
                    <a:pt x="219170" y="212721"/>
                    <a:pt x="194310" y="229294"/>
                  </a:cubicBezTo>
                  <a:lnTo>
                    <a:pt x="160020" y="252154"/>
                  </a:lnTo>
                  <a:cubicBezTo>
                    <a:pt x="152400" y="263584"/>
                    <a:pt x="146874" y="276730"/>
                    <a:pt x="137160" y="286444"/>
                  </a:cubicBezTo>
                  <a:cubicBezTo>
                    <a:pt x="90488" y="333116"/>
                    <a:pt x="89535" y="280729"/>
                    <a:pt x="57150" y="377884"/>
                  </a:cubicBezTo>
                  <a:cubicBezTo>
                    <a:pt x="29946" y="459496"/>
                    <a:pt x="47656" y="426414"/>
                    <a:pt x="11430" y="480754"/>
                  </a:cubicBezTo>
                  <a:cubicBezTo>
                    <a:pt x="7620" y="499804"/>
                    <a:pt x="0" y="518477"/>
                    <a:pt x="0" y="537904"/>
                  </a:cubicBezTo>
                  <a:cubicBezTo>
                    <a:pt x="0" y="587580"/>
                    <a:pt x="5268" y="637201"/>
                    <a:pt x="11430" y="686494"/>
                  </a:cubicBezTo>
                  <a:cubicBezTo>
                    <a:pt x="12924" y="698449"/>
                    <a:pt x="19550" y="709199"/>
                    <a:pt x="22860" y="720784"/>
                  </a:cubicBezTo>
                  <a:cubicBezTo>
                    <a:pt x="27176" y="735889"/>
                    <a:pt x="29776" y="751457"/>
                    <a:pt x="34290" y="766504"/>
                  </a:cubicBezTo>
                  <a:cubicBezTo>
                    <a:pt x="41214" y="789584"/>
                    <a:pt x="49530" y="812224"/>
                    <a:pt x="57150" y="835084"/>
                  </a:cubicBezTo>
                  <a:cubicBezTo>
                    <a:pt x="60960" y="846514"/>
                    <a:pt x="63192" y="858598"/>
                    <a:pt x="68580" y="869374"/>
                  </a:cubicBezTo>
                  <a:cubicBezTo>
                    <a:pt x="76200" y="884614"/>
                    <a:pt x="82986" y="900300"/>
                    <a:pt x="91440" y="915094"/>
                  </a:cubicBezTo>
                  <a:cubicBezTo>
                    <a:pt x="98256" y="927021"/>
                    <a:pt x="108157" y="937097"/>
                    <a:pt x="114300" y="949384"/>
                  </a:cubicBezTo>
                  <a:cubicBezTo>
                    <a:pt x="119688" y="960160"/>
                    <a:pt x="119047" y="973649"/>
                    <a:pt x="125730" y="983674"/>
                  </a:cubicBezTo>
                  <a:cubicBezTo>
                    <a:pt x="134696" y="997124"/>
                    <a:pt x="149672" y="1005546"/>
                    <a:pt x="160020" y="1017964"/>
                  </a:cubicBezTo>
                  <a:cubicBezTo>
                    <a:pt x="168814" y="1028517"/>
                    <a:pt x="174086" y="1041701"/>
                    <a:pt x="182880" y="1052254"/>
                  </a:cubicBezTo>
                  <a:cubicBezTo>
                    <a:pt x="205639" y="1079564"/>
                    <a:pt x="256340" y="1122461"/>
                    <a:pt x="285750" y="1132264"/>
                  </a:cubicBezTo>
                  <a:cubicBezTo>
                    <a:pt x="308610" y="1139884"/>
                    <a:pt x="334280" y="1141758"/>
                    <a:pt x="354330" y="1155124"/>
                  </a:cubicBezTo>
                  <a:cubicBezTo>
                    <a:pt x="377190" y="1170364"/>
                    <a:pt x="396256" y="1194181"/>
                    <a:pt x="422910" y="1200844"/>
                  </a:cubicBezTo>
                  <a:cubicBezTo>
                    <a:pt x="534411" y="1228719"/>
                    <a:pt x="395183" y="1194682"/>
                    <a:pt x="525780" y="1223704"/>
                  </a:cubicBezTo>
                  <a:cubicBezTo>
                    <a:pt x="538964" y="1226634"/>
                    <a:pt x="590516" y="1238927"/>
                    <a:pt x="605790" y="1246564"/>
                  </a:cubicBezTo>
                  <a:cubicBezTo>
                    <a:pt x="618077" y="1252707"/>
                    <a:pt x="627793" y="1263281"/>
                    <a:pt x="640080" y="1269424"/>
                  </a:cubicBezTo>
                  <a:cubicBezTo>
                    <a:pt x="650856" y="1274812"/>
                    <a:pt x="663594" y="1275466"/>
                    <a:pt x="674370" y="1280854"/>
                  </a:cubicBezTo>
                  <a:cubicBezTo>
                    <a:pt x="686657" y="1286997"/>
                    <a:pt x="696373" y="1297571"/>
                    <a:pt x="708660" y="1303714"/>
                  </a:cubicBezTo>
                  <a:cubicBezTo>
                    <a:pt x="719436" y="1309102"/>
                    <a:pt x="732174" y="1309756"/>
                    <a:pt x="742950" y="1315144"/>
                  </a:cubicBezTo>
                  <a:cubicBezTo>
                    <a:pt x="755237" y="1321287"/>
                    <a:pt x="764687" y="1332425"/>
                    <a:pt x="777240" y="1338004"/>
                  </a:cubicBezTo>
                  <a:cubicBezTo>
                    <a:pt x="799260" y="1347791"/>
                    <a:pt x="822960" y="1353244"/>
                    <a:pt x="845820" y="1360864"/>
                  </a:cubicBezTo>
                  <a:cubicBezTo>
                    <a:pt x="928036" y="1388269"/>
                    <a:pt x="825365" y="1355020"/>
                    <a:pt x="925830" y="1383724"/>
                  </a:cubicBezTo>
                  <a:cubicBezTo>
                    <a:pt x="937415" y="1387034"/>
                    <a:pt x="948359" y="1392540"/>
                    <a:pt x="960120" y="1395154"/>
                  </a:cubicBezTo>
                  <a:cubicBezTo>
                    <a:pt x="982743" y="1400181"/>
                    <a:pt x="1005840" y="1402774"/>
                    <a:pt x="1028700" y="1406584"/>
                  </a:cubicBezTo>
                  <a:cubicBezTo>
                    <a:pt x="1097280" y="1402774"/>
                    <a:pt x="1166036" y="1401373"/>
                    <a:pt x="1234440" y="1395154"/>
                  </a:cubicBezTo>
                  <a:cubicBezTo>
                    <a:pt x="1258192" y="1392995"/>
                    <a:pt x="1334813" y="1365506"/>
                    <a:pt x="1348740" y="1360864"/>
                  </a:cubicBezTo>
                  <a:lnTo>
                    <a:pt x="1383030" y="1349434"/>
                  </a:lnTo>
                  <a:cubicBezTo>
                    <a:pt x="1394460" y="1345624"/>
                    <a:pt x="1407295" y="1344687"/>
                    <a:pt x="1417320" y="1338004"/>
                  </a:cubicBezTo>
                  <a:lnTo>
                    <a:pt x="1485900" y="1292284"/>
                  </a:lnTo>
                  <a:cubicBezTo>
                    <a:pt x="1538303" y="1213679"/>
                    <a:pt x="1522932" y="1249768"/>
                    <a:pt x="1543050" y="1189414"/>
                  </a:cubicBezTo>
                  <a:cubicBezTo>
                    <a:pt x="1539240" y="1128454"/>
                    <a:pt x="1539873" y="1067053"/>
                    <a:pt x="1531620" y="1006534"/>
                  </a:cubicBezTo>
                  <a:cubicBezTo>
                    <a:pt x="1528364" y="982658"/>
                    <a:pt x="1516380" y="960814"/>
                    <a:pt x="1508760" y="937954"/>
                  </a:cubicBezTo>
                  <a:lnTo>
                    <a:pt x="1485900" y="869374"/>
                  </a:lnTo>
                  <a:lnTo>
                    <a:pt x="1451610" y="766504"/>
                  </a:lnTo>
                  <a:lnTo>
                    <a:pt x="1440180" y="732214"/>
                  </a:lnTo>
                  <a:cubicBezTo>
                    <a:pt x="1443990" y="686494"/>
                    <a:pt x="1438118" y="638904"/>
                    <a:pt x="1451610" y="595054"/>
                  </a:cubicBezTo>
                  <a:cubicBezTo>
                    <a:pt x="1455153" y="583539"/>
                    <a:pt x="1475368" y="589475"/>
                    <a:pt x="1485900" y="583624"/>
                  </a:cubicBezTo>
                  <a:cubicBezTo>
                    <a:pt x="1509917" y="570281"/>
                    <a:pt x="1531620" y="553144"/>
                    <a:pt x="1554480" y="537904"/>
                  </a:cubicBezTo>
                  <a:cubicBezTo>
                    <a:pt x="1588196" y="515427"/>
                    <a:pt x="1595558" y="513757"/>
                    <a:pt x="1623060" y="480754"/>
                  </a:cubicBezTo>
                  <a:cubicBezTo>
                    <a:pt x="1631854" y="470201"/>
                    <a:pt x="1638300" y="457894"/>
                    <a:pt x="1645920" y="446464"/>
                  </a:cubicBezTo>
                  <a:cubicBezTo>
                    <a:pt x="1649730" y="423604"/>
                    <a:pt x="1657350" y="401059"/>
                    <a:pt x="1657350" y="377884"/>
                  </a:cubicBezTo>
                  <a:cubicBezTo>
                    <a:pt x="1657350" y="335801"/>
                    <a:pt x="1653233" y="293596"/>
                    <a:pt x="1645920" y="252154"/>
                  </a:cubicBezTo>
                  <a:cubicBezTo>
                    <a:pt x="1641732" y="228424"/>
                    <a:pt x="1640099" y="200613"/>
                    <a:pt x="1623060" y="183574"/>
                  </a:cubicBezTo>
                  <a:cubicBezTo>
                    <a:pt x="1611630" y="172144"/>
                    <a:pt x="1601529" y="159208"/>
                    <a:pt x="1588770" y="149284"/>
                  </a:cubicBezTo>
                  <a:lnTo>
                    <a:pt x="1485900" y="80704"/>
                  </a:lnTo>
                  <a:lnTo>
                    <a:pt x="1417320" y="34984"/>
                  </a:lnTo>
                  <a:cubicBezTo>
                    <a:pt x="1379860" y="10011"/>
                    <a:pt x="1383030" y="4504"/>
                    <a:pt x="1360170" y="69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45AB59-91E5-CD4A-800B-19E52AA66BBF}"/>
                </a:ext>
              </a:extLst>
            </p:cNvPr>
            <p:cNvGrpSpPr/>
            <p:nvPr/>
          </p:nvGrpSpPr>
          <p:grpSpPr>
            <a:xfrm>
              <a:off x="3338890" y="1371600"/>
              <a:ext cx="3220906" cy="2028772"/>
              <a:chOff x="1941470" y="2261320"/>
              <a:chExt cx="2908025" cy="183169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0EED78B-529C-5342-BB00-48B0B98C2E59}"/>
                  </a:ext>
                </a:extLst>
              </p:cNvPr>
              <p:cNvSpPr/>
              <p:nvPr/>
            </p:nvSpPr>
            <p:spPr>
              <a:xfrm>
                <a:off x="1941470" y="3146017"/>
                <a:ext cx="297188" cy="2610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9687C1F-2CE3-F641-8A6F-2D65EE9BC1CF}"/>
                  </a:ext>
                </a:extLst>
              </p:cNvPr>
              <p:cNvSpPr/>
              <p:nvPr/>
            </p:nvSpPr>
            <p:spPr>
              <a:xfrm>
                <a:off x="3135196" y="2312845"/>
                <a:ext cx="251264" cy="25890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5095713-22A5-F041-8BC0-64064445BCAE}"/>
                  </a:ext>
                </a:extLst>
              </p:cNvPr>
              <p:cNvSpPr/>
              <p:nvPr/>
            </p:nvSpPr>
            <p:spPr>
              <a:xfrm>
                <a:off x="2809351" y="3690867"/>
                <a:ext cx="274493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41066E2-B0F5-4F4E-8941-719BC01BF161}"/>
                  </a:ext>
                </a:extLst>
              </p:cNvPr>
              <p:cNvSpPr/>
              <p:nvPr/>
            </p:nvSpPr>
            <p:spPr>
              <a:xfrm>
                <a:off x="4460264" y="3682981"/>
                <a:ext cx="310739" cy="2877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B7AEB6D-B217-4C46-9585-FC09A2E6DB43}"/>
                  </a:ext>
                </a:extLst>
              </p:cNvPr>
              <p:cNvSpPr/>
              <p:nvPr/>
            </p:nvSpPr>
            <p:spPr>
              <a:xfrm>
                <a:off x="4540506" y="2661240"/>
                <a:ext cx="266264" cy="270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AA82BBE-1181-0D40-9ABE-92578A1D5F12}"/>
                  </a:ext>
                </a:extLst>
              </p:cNvPr>
              <p:cNvSpPr/>
              <p:nvPr/>
            </p:nvSpPr>
            <p:spPr>
              <a:xfrm>
                <a:off x="2965478" y="3001611"/>
                <a:ext cx="258527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A4877F5-1952-AC43-A942-49AFDF50A7BD}"/>
                  </a:ext>
                </a:extLst>
              </p:cNvPr>
              <p:cNvCxnSpPr>
                <a:cxnSpLocks/>
                <a:stCxn id="17" idx="2"/>
                <a:endCxn id="16" idx="7"/>
              </p:cNvCxnSpPr>
              <p:nvPr/>
            </p:nvCxnSpPr>
            <p:spPr>
              <a:xfrm flipH="1">
                <a:off x="2195136" y="2442297"/>
                <a:ext cx="940060" cy="74194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A9798B-DA67-F449-B5CD-162E46E6DE2D}"/>
                  </a:ext>
                </a:extLst>
              </p:cNvPr>
              <p:cNvCxnSpPr>
                <a:cxnSpLocks/>
                <a:stCxn id="16" idx="5"/>
                <a:endCxn id="18" idx="2"/>
              </p:cNvCxnSpPr>
              <p:nvPr/>
            </p:nvCxnSpPr>
            <p:spPr>
              <a:xfrm>
                <a:off x="2195136" y="3368806"/>
                <a:ext cx="614215" cy="45304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078BE5-7BA3-A94B-BBD7-6860099E360C}"/>
                  </a:ext>
                </a:extLst>
              </p:cNvPr>
              <p:cNvCxnSpPr>
                <a:cxnSpLocks/>
                <a:stCxn id="18" idx="0"/>
                <a:endCxn id="21" idx="4"/>
              </p:cNvCxnSpPr>
              <p:nvPr/>
            </p:nvCxnSpPr>
            <p:spPr>
              <a:xfrm flipV="1">
                <a:off x="2946598" y="3263575"/>
                <a:ext cx="148145" cy="427292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4B7772E-C8D8-1248-91E1-67B6691107F6}"/>
                  </a:ext>
                </a:extLst>
              </p:cNvPr>
              <p:cNvCxnSpPr>
                <a:cxnSpLocks/>
                <a:stCxn id="21" idx="2"/>
                <a:endCxn id="16" idx="6"/>
              </p:cNvCxnSpPr>
              <p:nvPr/>
            </p:nvCxnSpPr>
            <p:spPr>
              <a:xfrm flipH="1">
                <a:off x="2238658" y="3132593"/>
                <a:ext cx="726820" cy="143931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7BCBE2-921C-9043-A9E2-11B26A9980DE}"/>
                  </a:ext>
                </a:extLst>
              </p:cNvPr>
              <p:cNvCxnSpPr>
                <a:cxnSpLocks/>
                <a:stCxn id="21" idx="6"/>
                <a:endCxn id="20" idx="2"/>
              </p:cNvCxnSpPr>
              <p:nvPr/>
            </p:nvCxnSpPr>
            <p:spPr>
              <a:xfrm flipV="1">
                <a:off x="3224005" y="2796412"/>
                <a:ext cx="1316501" cy="33618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A641C41-5EB7-204A-8E39-ECDD96341715}"/>
                  </a:ext>
                </a:extLst>
              </p:cNvPr>
              <p:cNvCxnSpPr>
                <a:cxnSpLocks/>
                <a:stCxn id="20" idx="4"/>
                <a:endCxn id="19" idx="0"/>
              </p:cNvCxnSpPr>
              <p:nvPr/>
            </p:nvCxnSpPr>
            <p:spPr>
              <a:xfrm flipH="1">
                <a:off x="4615634" y="2931583"/>
                <a:ext cx="58004" cy="751398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CDD7047-309D-004A-A618-68A2C715EB9E}"/>
                  </a:ext>
                </a:extLst>
              </p:cNvPr>
              <p:cNvCxnSpPr>
                <a:cxnSpLocks/>
                <a:stCxn id="19" idx="3"/>
                <a:endCxn id="18" idx="6"/>
              </p:cNvCxnSpPr>
              <p:nvPr/>
            </p:nvCxnSpPr>
            <p:spPr>
              <a:xfrm flipH="1" flipV="1">
                <a:off x="3083843" y="3821849"/>
                <a:ext cx="1421928" cy="106741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DDDF7A6-459E-3744-8FA6-D92A839699FA}"/>
                  </a:ext>
                </a:extLst>
              </p:cNvPr>
              <p:cNvCxnSpPr>
                <a:cxnSpLocks/>
                <a:stCxn id="19" idx="1"/>
                <a:endCxn id="17" idx="5"/>
              </p:cNvCxnSpPr>
              <p:nvPr/>
            </p:nvCxnSpPr>
            <p:spPr>
              <a:xfrm flipH="1" flipV="1">
                <a:off x="3349663" y="2533834"/>
                <a:ext cx="1156108" cy="1191288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1091D91-EA27-2D4B-A275-58C3906D2020}"/>
                  </a:ext>
                </a:extLst>
              </p:cNvPr>
              <p:cNvCxnSpPr>
                <a:cxnSpLocks/>
                <a:stCxn id="20" idx="3"/>
                <a:endCxn id="18" idx="7"/>
              </p:cNvCxnSpPr>
              <p:nvPr/>
            </p:nvCxnSpPr>
            <p:spPr>
              <a:xfrm flipH="1">
                <a:off x="3043645" y="2891992"/>
                <a:ext cx="1535854" cy="837239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709C539-5493-E249-8579-C82015F4FF4A}"/>
                  </a:ext>
                </a:extLst>
              </p:cNvPr>
              <p:cNvCxnSpPr>
                <a:cxnSpLocks/>
                <a:stCxn id="21" idx="5"/>
                <a:endCxn id="19" idx="2"/>
              </p:cNvCxnSpPr>
              <p:nvPr/>
            </p:nvCxnSpPr>
            <p:spPr>
              <a:xfrm>
                <a:off x="3186145" y="3225212"/>
                <a:ext cx="1274120" cy="60164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92459F-180A-FE43-A2DB-0A53EC7233A3}"/>
                  </a:ext>
                </a:extLst>
              </p:cNvPr>
              <p:cNvSpPr txBox="1"/>
              <p:nvPr/>
            </p:nvSpPr>
            <p:spPr>
              <a:xfrm>
                <a:off x="2517290" y="2568343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48BB773-E7B1-F245-AE6C-12FB2B4AEF3D}"/>
                  </a:ext>
                </a:extLst>
              </p:cNvPr>
              <p:cNvSpPr txBox="1"/>
              <p:nvPr/>
            </p:nvSpPr>
            <p:spPr>
              <a:xfrm>
                <a:off x="3687309" y="2559869"/>
                <a:ext cx="230498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F9C2C-BD25-7D48-A869-638BEF035545}"/>
                  </a:ext>
                </a:extLst>
              </p:cNvPr>
              <p:cNvSpPr txBox="1"/>
              <p:nvPr/>
            </p:nvSpPr>
            <p:spPr>
              <a:xfrm>
                <a:off x="3253328" y="2800827"/>
                <a:ext cx="593462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97354C-5C0F-D640-BDDD-D9DB1F30CB8F}"/>
                  </a:ext>
                </a:extLst>
              </p:cNvPr>
              <p:cNvSpPr txBox="1"/>
              <p:nvPr/>
            </p:nvSpPr>
            <p:spPr>
              <a:xfrm>
                <a:off x="2594114" y="2826931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E7AC32-5734-BB4F-AD23-FA2CCDEBD60E}"/>
                  </a:ext>
                </a:extLst>
              </p:cNvPr>
              <p:cNvSpPr txBox="1"/>
              <p:nvPr/>
            </p:nvSpPr>
            <p:spPr>
              <a:xfrm>
                <a:off x="2327589" y="3551298"/>
                <a:ext cx="230498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09A183-7D83-004E-9692-B0CDC152E532}"/>
                  </a:ext>
                </a:extLst>
              </p:cNvPr>
              <p:cNvSpPr txBox="1"/>
              <p:nvPr/>
            </p:nvSpPr>
            <p:spPr>
              <a:xfrm>
                <a:off x="2787052" y="3318368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5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E419B5-7B73-DC4E-A310-789EE929C0EB}"/>
                  </a:ext>
                </a:extLst>
              </p:cNvPr>
              <p:cNvSpPr txBox="1"/>
              <p:nvPr/>
            </p:nvSpPr>
            <p:spPr>
              <a:xfrm>
                <a:off x="3583200" y="3787348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B5FDA5-3856-0542-A5E4-60975A84CC3A}"/>
                  </a:ext>
                </a:extLst>
              </p:cNvPr>
              <p:cNvSpPr txBox="1"/>
              <p:nvPr/>
            </p:nvSpPr>
            <p:spPr>
              <a:xfrm>
                <a:off x="4618997" y="3182024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D06D89-DB7C-634D-A846-B048A0CAA9CC}"/>
                  </a:ext>
                </a:extLst>
              </p:cNvPr>
              <p:cNvSpPr txBox="1"/>
              <p:nvPr/>
            </p:nvSpPr>
            <p:spPr>
              <a:xfrm>
                <a:off x="3788290" y="3314752"/>
                <a:ext cx="495066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10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37C9CB-A84E-9343-AF05-60F3F9EA0EDB}"/>
                  </a:ext>
                </a:extLst>
              </p:cNvPr>
              <p:cNvSpPr txBox="1"/>
              <p:nvPr/>
            </p:nvSpPr>
            <p:spPr>
              <a:xfrm>
                <a:off x="3145579" y="3314752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7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683E882-7115-2B49-AD11-FCA4BECF8662}"/>
                  </a:ext>
                </a:extLst>
              </p:cNvPr>
              <p:cNvCxnSpPr>
                <a:cxnSpLocks/>
                <a:stCxn id="20" idx="1"/>
                <a:endCxn id="17" idx="6"/>
              </p:cNvCxnSpPr>
              <p:nvPr/>
            </p:nvCxnSpPr>
            <p:spPr>
              <a:xfrm flipH="1" flipV="1">
                <a:off x="3386460" y="2442297"/>
                <a:ext cx="1193039" cy="258534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AAA584-9CD7-FA4B-9FE5-9CDB4B064751}"/>
                  </a:ext>
                </a:extLst>
              </p:cNvPr>
              <p:cNvSpPr txBox="1"/>
              <p:nvPr/>
            </p:nvSpPr>
            <p:spPr>
              <a:xfrm>
                <a:off x="3994062" y="2261320"/>
                <a:ext cx="230498" cy="305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>
                        <a:lumMod val="75000"/>
                      </a:schemeClr>
                    </a:solidFill>
                  </a:rPr>
                  <a:t>6</a:t>
                </a: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41C9609-B378-9840-A4E9-4C5A03C8EE11}"/>
                </a:ext>
              </a:extLst>
            </p:cNvPr>
            <p:cNvSpPr/>
            <p:nvPr/>
          </p:nvSpPr>
          <p:spPr>
            <a:xfrm>
              <a:off x="6153317" y="2963405"/>
              <a:ext cx="294912" cy="2994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50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1583-2C1D-3646-9100-0ABDD55F0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4: Mazes!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0EE8-0EFB-8F47-9565-04D960DDA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71600"/>
            <a:ext cx="6802174" cy="4805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find yourself trapped in the Labyrinth of Greek legend – bummer! </a:t>
            </a:r>
          </a:p>
          <a:p>
            <a:r>
              <a:rPr lang="en-US" dirty="0"/>
              <a:t>How do you </a:t>
            </a:r>
            <a:r>
              <a:rPr lang="en-US" i="1" dirty="0"/>
              <a:t>solve</a:t>
            </a:r>
            <a:r>
              <a:rPr lang="en-US" dirty="0"/>
              <a:t> a maze?</a:t>
            </a:r>
          </a:p>
          <a:p>
            <a:pPr lvl="1"/>
            <a:r>
              <a:rPr lang="en-US" dirty="0"/>
              <a:t>If we could model a maze as a graph, we’d just need an algorithm to find a path from s to t… Maybe even the shortest path?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 you </a:t>
            </a:r>
            <a:r>
              <a:rPr lang="en-US" i="1" dirty="0"/>
              <a:t>generate</a:t>
            </a:r>
            <a:r>
              <a:rPr lang="en-US" dirty="0"/>
              <a:t> a maze?</a:t>
            </a:r>
          </a:p>
          <a:p>
            <a:pPr lvl="1"/>
            <a:r>
              <a:rPr lang="en-US" dirty="0"/>
              <a:t>We’d love an algorithm that is guaranteed to connect s to t (spanning), but only produces one path from s to t (tree)…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CB05A2-164B-DE48-8AD3-E43860B06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525" y="2971515"/>
            <a:ext cx="2740123" cy="19595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E5D7A-ACF3-E841-B538-195F360A9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374" y="681037"/>
            <a:ext cx="4477266" cy="56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78D6-D2CA-E24D-8D53-22D8C0484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4: Mazes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0EFD-869D-2E48-80AD-E5D4A3D6E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turns out that randomizing the weights of a graph and then computing the MST is a </a:t>
            </a:r>
            <a:r>
              <a:rPr lang="en-US" b="1" dirty="0"/>
              <a:t>fantastic way to generate mazes</a:t>
            </a:r>
            <a:r>
              <a:rPr lang="en-US" dirty="0"/>
              <a:t>! </a:t>
            </a:r>
          </a:p>
          <a:p>
            <a:r>
              <a:rPr lang="en-US" dirty="0"/>
              <a:t>In P4, you’ll do both: Implement Dijkstra’s to solve an arbitrary maze, then implement Kruskal’s (and a Disjoint Set) to generate those mazes</a:t>
            </a:r>
          </a:p>
          <a:p>
            <a:r>
              <a:rPr lang="en-US" dirty="0"/>
              <a:t>This project is really application-heavy!</a:t>
            </a:r>
          </a:p>
          <a:p>
            <a:pPr lvl="1"/>
            <a:r>
              <a:rPr lang="en-US" dirty="0"/>
              <a:t>Graphical User Interface (GUI) for viewing mazes and solving them</a:t>
            </a:r>
          </a:p>
          <a:p>
            <a:pPr lvl="1"/>
            <a:r>
              <a:rPr lang="en-US" dirty="0"/>
              <a:t>Significantly more starter code than past projects, to give you practice integrating with an existing codebase</a:t>
            </a:r>
          </a:p>
          <a:p>
            <a:pPr lvl="1"/>
            <a:r>
              <a:rPr lang="en-US" dirty="0"/>
              <a:t>A major part of the challenge in P4 is reading through the starter code to understand what you need to interface with! Don’t underestimate the time that takes. </a:t>
            </a:r>
          </a:p>
          <a:p>
            <a:r>
              <a:rPr lang="en-US" dirty="0"/>
              <a:t>2* week project, and 2* weeks worth of work. It’s never been more important to start early!</a:t>
            </a:r>
          </a:p>
          <a:p>
            <a:pPr lvl="1"/>
            <a:r>
              <a:rPr lang="en-US" dirty="0"/>
              <a:t>You really have 3 weeks because of Thanksgiving in the middle, but don’t let that fool you!</a:t>
            </a:r>
          </a:p>
        </p:txBody>
      </p:sp>
    </p:spTree>
    <p:extLst>
      <p:ext uri="{BB962C8B-B14F-4D97-AF65-F5344CB8AC3E}">
        <p14:creationId xmlns:p14="http://schemas.microsoft.com/office/powerpoint/2010/main" val="261166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5D68DD-E447-974A-902A-4490246A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0E02C9-9F16-7E48-BEF4-06AEA3A23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856495" cy="5029834"/>
          </a:xfrm>
        </p:spPr>
        <p:txBody>
          <a:bodyPr>
            <a:normAutofit/>
          </a:bodyPr>
          <a:lstStyle/>
          <a:p>
            <a:r>
              <a:rPr lang="en-US" dirty="0"/>
              <a:t>P3 due </a:t>
            </a:r>
            <a:r>
              <a:rPr lang="en-US" b="1" dirty="0"/>
              <a:t>Wednesday 11/18</a:t>
            </a:r>
            <a:r>
              <a:rPr lang="en-US" dirty="0"/>
              <a:t> at 11:59pm PST</a:t>
            </a:r>
          </a:p>
          <a:p>
            <a:r>
              <a:rPr lang="en-US" dirty="0"/>
              <a:t>P4, </a:t>
            </a:r>
            <a:r>
              <a:rPr lang="en-US" i="1" dirty="0"/>
              <a:t>the last project of the quarter</a:t>
            </a:r>
            <a:r>
              <a:rPr lang="en-US" dirty="0"/>
              <a:t>, released tonight!</a:t>
            </a:r>
          </a:p>
          <a:p>
            <a:pPr lvl="1"/>
            <a:r>
              <a:rPr lang="en-US" dirty="0"/>
              <a:t>If you haven’t already, please fill out the P4 Partner Form so we can send out partner assignments</a:t>
            </a:r>
          </a:p>
        </p:txBody>
      </p:sp>
    </p:spTree>
    <p:extLst>
      <p:ext uri="{BB962C8B-B14F-4D97-AF65-F5344CB8AC3E}">
        <p14:creationId xmlns:p14="http://schemas.microsoft.com/office/powerpoint/2010/main" val="4234596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6A63-2EF6-A64E-8347-4AC0D3DC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38214-31EE-A646-94F5-7A1855329264}"/>
              </a:ext>
            </a:extLst>
          </p:cNvPr>
          <p:cNvSpPr/>
          <p:nvPr/>
        </p:nvSpPr>
        <p:spPr>
          <a:xfrm>
            <a:off x="701863" y="4384995"/>
            <a:ext cx="2614346" cy="18560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0B64E-507E-E847-B1B9-90322BFD18BB}"/>
              </a:ext>
            </a:extLst>
          </p:cNvPr>
          <p:cNvSpPr txBox="1"/>
          <p:nvPr/>
        </p:nvSpPr>
        <p:spPr>
          <a:xfrm>
            <a:off x="1285750" y="56185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QuickFind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288C-AA01-D044-A2A4-C30F428521F8}"/>
              </a:ext>
            </a:extLst>
          </p:cNvPr>
          <p:cNvSpPr/>
          <p:nvPr/>
        </p:nvSpPr>
        <p:spPr>
          <a:xfrm>
            <a:off x="3439179" y="378642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DECBE-E81C-7A48-9CD6-131FC4C7974A}"/>
              </a:ext>
            </a:extLst>
          </p:cNvPr>
          <p:cNvSpPr/>
          <p:nvPr/>
        </p:nvSpPr>
        <p:spPr>
          <a:xfrm>
            <a:off x="6176501" y="322773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E1CB6-F6EA-0F43-A992-1BF7F5CBE82C}"/>
              </a:ext>
            </a:extLst>
          </p:cNvPr>
          <p:cNvSpPr/>
          <p:nvPr/>
        </p:nvSpPr>
        <p:spPr>
          <a:xfrm>
            <a:off x="8913823" y="264781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B24E-9ABA-1647-8196-9643A3929F1F}"/>
              </a:ext>
            </a:extLst>
          </p:cNvPr>
          <p:cNvSpPr txBox="1"/>
          <p:nvPr/>
        </p:nvSpPr>
        <p:spPr>
          <a:xfrm>
            <a:off x="3906755" y="5007963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5EF66-7D28-8C40-AA08-7C1B239E5162}"/>
              </a:ext>
            </a:extLst>
          </p:cNvPr>
          <p:cNvSpPr txBox="1"/>
          <p:nvPr/>
        </p:nvSpPr>
        <p:spPr>
          <a:xfrm>
            <a:off x="6648182" y="4479616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0469E-A82A-9740-9BD5-6E872F47766B}"/>
              </a:ext>
            </a:extLst>
          </p:cNvPr>
          <p:cNvSpPr txBox="1"/>
          <p:nvPr/>
        </p:nvSpPr>
        <p:spPr>
          <a:xfrm>
            <a:off x="8975887" y="3879451"/>
            <a:ext cx="249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r>
              <a:rPr lang="en-US" sz="2400" b="1" dirty="0"/>
              <a:t> +</a:t>
            </a:r>
            <a:br>
              <a:rPr lang="en-US" sz="2400" b="1" dirty="0"/>
            </a:br>
            <a:r>
              <a:rPr lang="en-US" sz="2400" b="1" dirty="0"/>
              <a:t>Path Compression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0BCD91-B571-CD44-8FDE-51E9B1C0D0E7}"/>
              </a:ext>
            </a:extLst>
          </p:cNvPr>
          <p:cNvSpPr/>
          <p:nvPr/>
        </p:nvSpPr>
        <p:spPr>
          <a:xfrm>
            <a:off x="9838693" y="296028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A724E-996F-5346-B360-0CA4948246F6}"/>
              </a:ext>
            </a:extLst>
          </p:cNvPr>
          <p:cNvSpPr/>
          <p:nvPr/>
        </p:nvSpPr>
        <p:spPr>
          <a:xfrm>
            <a:off x="7101373" y="354178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9C3E64-7A56-264F-BFA6-08F738AB4E1C}"/>
              </a:ext>
            </a:extLst>
          </p:cNvPr>
          <p:cNvSpPr/>
          <p:nvPr/>
        </p:nvSpPr>
        <p:spPr>
          <a:xfrm>
            <a:off x="4364053" y="411838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A10900-2147-F04A-B0F8-1D0E4438FF1E}"/>
              </a:ext>
            </a:extLst>
          </p:cNvPr>
          <p:cNvSpPr/>
          <p:nvPr/>
        </p:nvSpPr>
        <p:spPr>
          <a:xfrm>
            <a:off x="1626732" y="4710449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65EBB-5933-554E-8F24-610BC012C7E2}"/>
              </a:ext>
            </a:extLst>
          </p:cNvPr>
          <p:cNvSpPr txBox="1"/>
          <p:nvPr/>
        </p:nvSpPr>
        <p:spPr>
          <a:xfrm>
            <a:off x="3494727" y="548753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Optimizes for the Union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394A-195B-5E49-8236-284390F3F495}"/>
              </a:ext>
            </a:extLst>
          </p:cNvPr>
          <p:cNvSpPr txBox="1"/>
          <p:nvPr/>
        </p:nvSpPr>
        <p:spPr>
          <a:xfrm>
            <a:off x="6290633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Avoids the worst case runtime for Find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37102-70B6-A348-AD3A-98E4B1CF1272}"/>
              </a:ext>
            </a:extLst>
          </p:cNvPr>
          <p:cNvSpPr txBox="1"/>
          <p:nvPr/>
        </p:nvSpPr>
        <p:spPr>
          <a:xfrm>
            <a:off x="9054019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Makes future Find operations faster</a:t>
            </a:r>
          </a:p>
        </p:txBody>
      </p:sp>
      <p:sp>
        <p:nvSpPr>
          <p:cNvPr id="20" name="Google Shape;366;p40">
            <a:extLst>
              <a:ext uri="{FF2B5EF4-FFF2-40B4-BE49-F238E27FC236}">
                <a16:creationId xmlns:a16="http://schemas.microsoft.com/office/drawing/2014/main" id="{0246EA12-6478-A846-BCD8-DDB4AFCC7B0E}"/>
              </a:ext>
            </a:extLst>
          </p:cNvPr>
          <p:cNvSpPr/>
          <p:nvPr/>
        </p:nvSpPr>
        <p:spPr>
          <a:xfrm>
            <a:off x="4710302" y="1430614"/>
            <a:ext cx="2771396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DISJOINT SETS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98833-1DD6-8240-8117-AFAE26FE8C5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09036" y="357619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EAE2B0-C84C-8848-9D3F-5E9C78F8FC37}"/>
              </a:ext>
            </a:extLst>
          </p:cNvPr>
          <p:cNvCxnSpPr>
            <a:cxnSpLocks/>
          </p:cNvCxnSpPr>
          <p:nvPr/>
        </p:nvCxnSpPr>
        <p:spPr>
          <a:xfrm>
            <a:off x="4742778" y="297762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96599A-8B4A-624A-9BD2-4D1BBC1D6022}"/>
              </a:ext>
            </a:extLst>
          </p:cNvPr>
          <p:cNvCxnSpPr>
            <a:cxnSpLocks/>
          </p:cNvCxnSpPr>
          <p:nvPr/>
        </p:nvCxnSpPr>
        <p:spPr>
          <a:xfrm>
            <a:off x="7481697" y="241893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E873F-EEAD-824C-BB14-B502FB97D1A6}"/>
              </a:ext>
            </a:extLst>
          </p:cNvPr>
          <p:cNvCxnSpPr>
            <a:cxnSpLocks/>
          </p:cNvCxnSpPr>
          <p:nvPr/>
        </p:nvCxnSpPr>
        <p:spPr>
          <a:xfrm>
            <a:off x="10220995" y="183900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459D24-74C4-E549-BCEF-E7C5906FEBBC}"/>
              </a:ext>
            </a:extLst>
          </p:cNvPr>
          <p:cNvCxnSpPr/>
          <p:nvPr/>
        </p:nvCxnSpPr>
        <p:spPr>
          <a:xfrm flipV="1">
            <a:off x="2009036" y="183900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0CE7A-BE7E-CC4B-A1EA-D9EBCE26CD2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6000" y="2005113"/>
            <a:ext cx="0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entagon 36">
            <a:extLst>
              <a:ext uri="{FF2B5EF4-FFF2-40B4-BE49-F238E27FC236}">
                <a16:creationId xmlns:a16="http://schemas.microsoft.com/office/drawing/2014/main" id="{7BD23867-40CE-D94E-9D7B-5F09BB01B275}"/>
              </a:ext>
            </a:extLst>
          </p:cNvPr>
          <p:cNvSpPr/>
          <p:nvPr/>
        </p:nvSpPr>
        <p:spPr>
          <a:xfrm rot="16200000">
            <a:off x="1786614" y="63651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4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8DEA-811F-9F40-88FA-F5D392DD5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Disjoint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812BA-89ED-3247-8E24-1585A020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lecture on the data structures which implement the Disjoint Sets ADT is an interesting case study in data structure design and iterative design improvements</a:t>
            </a:r>
          </a:p>
          <a:p>
            <a:pPr lvl="1"/>
            <a:r>
              <a:rPr lang="en-US" dirty="0"/>
              <a:t>Good chance to dust off your metacognitive skills!</a:t>
            </a:r>
          </a:p>
          <a:p>
            <a:pPr lvl="1"/>
            <a:r>
              <a:rPr lang="en-US" dirty="0"/>
              <a:t>In particular, try to identify what observations we make in each data structure that inspire improvements in the next data structure. How could you apply a similar skill to your own data structures?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18F17-2ED6-1449-BDC9-E2278188E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441" y="5660221"/>
            <a:ext cx="2607559" cy="10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7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CB88C3B-BAB5-4840-928C-DAFFA48716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815062"/>
                  </p:ext>
                </p:extLst>
              </p:nvPr>
            </p:nvGraphicFramePr>
            <p:xfrm>
              <a:off x="452985" y="5083674"/>
              <a:ext cx="2765703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079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182624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CB88C3B-BAB5-4840-928C-DAFFA48716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9815062"/>
                  </p:ext>
                </p:extLst>
              </p:nvPr>
            </p:nvGraphicFramePr>
            <p:xfrm>
              <a:off x="452985" y="5083674"/>
              <a:ext cx="2765703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079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182624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79" t="-103448" r="-106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79" t="-210714" r="-1064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2979" t="-300000" r="-1064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335E87E-1158-E946-A0EF-EE305142C100}"/>
              </a:ext>
            </a:extLst>
          </p:cNvPr>
          <p:cNvGrpSpPr/>
          <p:nvPr/>
        </p:nvGrpSpPr>
        <p:grpSpPr>
          <a:xfrm>
            <a:off x="7832843" y="2152428"/>
            <a:ext cx="4135327" cy="4378596"/>
            <a:chOff x="7797592" y="2164508"/>
            <a:chExt cx="4135327" cy="43785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64889E-E54D-2847-8059-70B3D82C0CB6}"/>
                </a:ext>
              </a:extLst>
            </p:cNvPr>
            <p:cNvSpPr/>
            <p:nvPr/>
          </p:nvSpPr>
          <p:spPr>
            <a:xfrm>
              <a:off x="7797592" y="2164509"/>
              <a:ext cx="4053966" cy="6697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 dirty="0"/>
                <a:t>DISJOINT SETS ADT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AC0ED8-13A6-B44F-892E-68196977BED1}"/>
                </a:ext>
              </a:extLst>
            </p:cNvPr>
            <p:cNvSpPr/>
            <p:nvPr/>
          </p:nvSpPr>
          <p:spPr>
            <a:xfrm>
              <a:off x="7797593" y="2164508"/>
              <a:ext cx="4053966" cy="43785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CEA14E-421E-A843-A57D-AE98DBF23693}"/>
                </a:ext>
              </a:extLst>
            </p:cNvPr>
            <p:cNvSpPr txBox="1"/>
            <p:nvPr/>
          </p:nvSpPr>
          <p:spPr>
            <a:xfrm>
              <a:off x="7821540" y="2878822"/>
              <a:ext cx="85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9473D7-6907-7F40-BA8D-16E247B1CB96}"/>
                </a:ext>
              </a:extLst>
            </p:cNvPr>
            <p:cNvSpPr/>
            <p:nvPr/>
          </p:nvSpPr>
          <p:spPr>
            <a:xfrm>
              <a:off x="7951534" y="3181552"/>
              <a:ext cx="39813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Family of Sets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disjoint: no shared elements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each set has a representative (either a member or a unique ID)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F09B1A-9031-8341-9B90-58F4636CC9CA}"/>
                </a:ext>
              </a:extLst>
            </p:cNvPr>
            <p:cNvSpPr txBox="1"/>
            <p:nvPr/>
          </p:nvSpPr>
          <p:spPr>
            <a:xfrm>
              <a:off x="7821540" y="4227861"/>
              <a:ext cx="1078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Behavior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E81CD5-A6DF-A043-BFCA-D0B5866A544C}"/>
                </a:ext>
              </a:extLst>
            </p:cNvPr>
            <p:cNvSpPr txBox="1"/>
            <p:nvPr/>
          </p:nvSpPr>
          <p:spPr>
            <a:xfrm>
              <a:off x="7951534" y="4511779"/>
              <a:ext cx="38570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makeSet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new set with value as only member (and representative)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find(value)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return representative of the set containing value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union(x, y)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combine sets containing x and y into one set with all elements, choose single new representative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7D7262-209E-8C4E-B0B0-AE18ECD1B9F8}"/>
              </a:ext>
            </a:extLst>
          </p:cNvPr>
          <p:cNvSpPr/>
          <p:nvPr/>
        </p:nvSpPr>
        <p:spPr>
          <a:xfrm>
            <a:off x="5114197" y="4192818"/>
            <a:ext cx="2182368" cy="10648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find(value): </a:t>
            </a:r>
            <a:r>
              <a:rPr lang="en-US" sz="1600" dirty="0"/>
              <a:t>scan through every set under every representative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39B8EB-FE4A-1E41-9AAA-EC81A893A680}"/>
              </a:ext>
            </a:extLst>
          </p:cNvPr>
          <p:cNvSpPr/>
          <p:nvPr/>
        </p:nvSpPr>
        <p:spPr>
          <a:xfrm>
            <a:off x="5114197" y="5393481"/>
            <a:ext cx="2182368" cy="1257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union(x, y): </a:t>
            </a:r>
            <a:r>
              <a:rPr lang="en-US" sz="1600" dirty="0"/>
              <a:t>copy all elements from set pointed to by x into set pointed to by y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FF33767-E11B-7D41-A748-55D75F61D47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296565" y="4725254"/>
            <a:ext cx="690220" cy="355612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C40C5DBD-2F8C-874D-828A-87E0824BC50D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296565" y="5518452"/>
            <a:ext cx="690220" cy="50383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7A469-B800-A842-97A8-EFDBA8FC2719}"/>
              </a:ext>
            </a:extLst>
          </p:cNvPr>
          <p:cNvGrpSpPr/>
          <p:nvPr/>
        </p:nvGrpSpPr>
        <p:grpSpPr>
          <a:xfrm>
            <a:off x="628234" y="1567046"/>
            <a:ext cx="3730923" cy="2079479"/>
            <a:chOff x="3377422" y="1040035"/>
            <a:chExt cx="3730923" cy="207947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2E99D8-FCE1-5548-8DF8-F529C2099E4D}"/>
                </a:ext>
              </a:extLst>
            </p:cNvPr>
            <p:cNvSpPr txBox="1"/>
            <p:nvPr/>
          </p:nvSpPr>
          <p:spPr>
            <a:xfrm>
              <a:off x="3377422" y="1040035"/>
              <a:ext cx="3693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4C3282"/>
                  </a:solidFill>
                </a:rPr>
                <a:t>Maps to Sets (baseline)</a:t>
              </a:r>
              <a:r>
                <a:rPr lang="en-US" dirty="0">
                  <a:solidFill>
                    <a:srgbClr val="4C3282"/>
                  </a:solidFill>
                </a:rPr>
                <a:t>: map from </a:t>
              </a:r>
              <a:r>
                <a:rPr lang="en-US" dirty="0">
                  <a:solidFill>
                    <a:schemeClr val="accent2"/>
                  </a:solidFill>
                </a:rPr>
                <a:t>representative ID</a:t>
              </a:r>
              <a:r>
                <a:rPr lang="en-US" dirty="0">
                  <a:solidFill>
                    <a:srgbClr val="4C3282"/>
                  </a:solidFill>
                </a:rPr>
                <a:t> to set of </a:t>
              </a:r>
              <a:r>
                <a:rPr lang="en-US" dirty="0">
                  <a:solidFill>
                    <a:schemeClr val="accent3"/>
                  </a:solidFill>
                </a:rPr>
                <a:t>values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284D874-D2E3-1641-8604-DBA0C57BAE6E}"/>
                </a:ext>
              </a:extLst>
            </p:cNvPr>
            <p:cNvSpPr/>
            <p:nvPr/>
          </p:nvSpPr>
          <p:spPr>
            <a:xfrm>
              <a:off x="4774788" y="1861908"/>
              <a:ext cx="2333557" cy="1257606"/>
            </a:xfrm>
            <a:prstGeom prst="roundRect">
              <a:avLst>
                <a:gd name="adj" fmla="val 1391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D2D4D73-1F0B-C946-B05B-3E575B245007}"/>
                </a:ext>
              </a:extLst>
            </p:cNvPr>
            <p:cNvSpPr/>
            <p:nvPr/>
          </p:nvSpPr>
          <p:spPr>
            <a:xfrm>
              <a:off x="3377422" y="1861908"/>
              <a:ext cx="1213205" cy="1257606"/>
            </a:xfrm>
            <a:prstGeom prst="roundRect">
              <a:avLst>
                <a:gd name="adj" fmla="val 1778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07F5F2D-23B1-DA46-A67D-8AD6646644F4}"/>
                </a:ext>
              </a:extLst>
            </p:cNvPr>
            <p:cNvSpPr/>
            <p:nvPr/>
          </p:nvSpPr>
          <p:spPr>
            <a:xfrm>
              <a:off x="3607127" y="2075884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250027-0333-C84F-811A-68F0C18FE21D}"/>
                </a:ext>
              </a:extLst>
            </p:cNvPr>
            <p:cNvSpPr/>
            <p:nvPr/>
          </p:nvSpPr>
          <p:spPr>
            <a:xfrm>
              <a:off x="3611002" y="2558295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C78596B-3BB5-5647-AFC9-69955A2F0F27}"/>
                </a:ext>
              </a:extLst>
            </p:cNvPr>
            <p:cNvCxnSpPr>
              <a:cxnSpLocks/>
            </p:cNvCxnSpPr>
            <p:nvPr/>
          </p:nvCxnSpPr>
          <p:spPr>
            <a:xfrm>
              <a:off x="4350120" y="2742961"/>
              <a:ext cx="63247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2906BA6-818E-BB4F-BF35-F8EF80D501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046" y="2249941"/>
              <a:ext cx="612439" cy="106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1D07831-8FA4-474D-855E-01E5168C96BB}"/>
                </a:ext>
              </a:extLst>
            </p:cNvPr>
            <p:cNvSpPr/>
            <p:nvPr/>
          </p:nvSpPr>
          <p:spPr>
            <a:xfrm>
              <a:off x="4972259" y="2064975"/>
              <a:ext cx="172828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Aileen, Santino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01FCCD-198B-E649-AC77-774D5E51377D}"/>
                </a:ext>
              </a:extLst>
            </p:cNvPr>
            <p:cNvSpPr/>
            <p:nvPr/>
          </p:nvSpPr>
          <p:spPr>
            <a:xfrm>
              <a:off x="4982709" y="2557443"/>
              <a:ext cx="1989006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Joyce, Sam, Ken</a:t>
              </a:r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E574195-1403-8845-89CB-C7010D67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Can we use an existing data structure?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D79AF8-45CF-D84A-AC4F-DEE9D5EF6EF0}"/>
              </a:ext>
            </a:extLst>
          </p:cNvPr>
          <p:cNvSpPr txBox="1"/>
          <p:nvPr/>
        </p:nvSpPr>
        <p:spPr>
          <a:xfrm>
            <a:off x="10062493" y="550177"/>
            <a:ext cx="186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aka “Can we just throw maps at the problem?”</a:t>
            </a:r>
          </a:p>
        </p:txBody>
      </p:sp>
    </p:spTree>
    <p:extLst>
      <p:ext uri="{BB962C8B-B14F-4D97-AF65-F5344CB8AC3E}">
        <p14:creationId xmlns:p14="http://schemas.microsoft.com/office/powerpoint/2010/main" val="79604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7B34-64E2-4640-BEE2-687F0E6C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QuickFind</a:t>
            </a:r>
            <a:r>
              <a:rPr lang="en-US" dirty="0"/>
              <a:t> Implementation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DBDF2B-1A4B-434B-941B-A2738E59319E}"/>
              </a:ext>
            </a:extLst>
          </p:cNvPr>
          <p:cNvGrpSpPr/>
          <p:nvPr/>
        </p:nvGrpSpPr>
        <p:grpSpPr>
          <a:xfrm>
            <a:off x="838200" y="1318482"/>
            <a:ext cx="3017005" cy="3465851"/>
            <a:chOff x="254330" y="1219200"/>
            <a:chExt cx="3017005" cy="34658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ACB261-FB02-6641-8578-D9A78B76D3C5}"/>
                </a:ext>
              </a:extLst>
            </p:cNvPr>
            <p:cNvSpPr txBox="1"/>
            <p:nvPr/>
          </p:nvSpPr>
          <p:spPr>
            <a:xfrm>
              <a:off x="254330" y="1219200"/>
              <a:ext cx="30170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4C3282"/>
                  </a:solidFill>
                </a:rPr>
                <a:t>QuickFind</a:t>
              </a:r>
              <a:r>
                <a:rPr lang="en-US" dirty="0">
                  <a:solidFill>
                    <a:srgbClr val="4C3282"/>
                  </a:solidFill>
                </a:rPr>
                <a:t>: map from 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</a:rPr>
                <a:t>value</a:t>
              </a:r>
              <a:r>
                <a:rPr lang="en-US" dirty="0">
                  <a:solidFill>
                    <a:srgbClr val="4C3282"/>
                  </a:solidFill>
                </a:rPr>
                <a:t> to </a:t>
              </a:r>
              <a:r>
                <a:rPr lang="en-US" dirty="0">
                  <a:solidFill>
                    <a:schemeClr val="accent2"/>
                  </a:solidFill>
                </a:rPr>
                <a:t>representative ID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D0A015F-B1B3-324F-80EB-BA23098209E0}"/>
                </a:ext>
              </a:extLst>
            </p:cNvPr>
            <p:cNvSpPr/>
            <p:nvPr/>
          </p:nvSpPr>
          <p:spPr>
            <a:xfrm>
              <a:off x="1716298" y="1892153"/>
              <a:ext cx="1231896" cy="2792898"/>
            </a:xfrm>
            <a:prstGeom prst="roundRect">
              <a:avLst>
                <a:gd name="adj" fmla="val 1391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3249E148-0742-4A42-9604-185E01178B2F}"/>
                </a:ext>
              </a:extLst>
            </p:cNvPr>
            <p:cNvSpPr/>
            <p:nvPr/>
          </p:nvSpPr>
          <p:spPr>
            <a:xfrm>
              <a:off x="318930" y="1892153"/>
              <a:ext cx="1213205" cy="2792898"/>
            </a:xfrm>
            <a:prstGeom prst="roundRect">
              <a:avLst>
                <a:gd name="adj" fmla="val 14402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E0345A-81FA-5443-9577-23859FBF5404}"/>
                </a:ext>
              </a:extLst>
            </p:cNvPr>
            <p:cNvSpPr/>
            <p:nvPr/>
          </p:nvSpPr>
          <p:spPr>
            <a:xfrm>
              <a:off x="498922" y="2095520"/>
              <a:ext cx="91205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Aileen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2DF39-0A60-774A-8C6C-D8A994A5236A}"/>
                </a:ext>
              </a:extLst>
            </p:cNvPr>
            <p:cNvSpPr/>
            <p:nvPr/>
          </p:nvSpPr>
          <p:spPr>
            <a:xfrm>
              <a:off x="552510" y="2588540"/>
              <a:ext cx="74604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Joyce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90D5C2E-CE50-FE4B-B63B-866CF7F87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91628" y="2773206"/>
              <a:ext cx="63247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62C1F8-9FD0-1740-AD1C-FCF230386804}"/>
                </a:ext>
              </a:extLst>
            </p:cNvPr>
            <p:cNvCxnSpPr>
              <a:cxnSpLocks/>
            </p:cNvCxnSpPr>
            <p:nvPr/>
          </p:nvCxnSpPr>
          <p:spPr>
            <a:xfrm>
              <a:off x="1400060" y="2280186"/>
              <a:ext cx="51093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5CF576-57B8-A847-A070-BE1A2077EAB1}"/>
                </a:ext>
              </a:extLst>
            </p:cNvPr>
            <p:cNvSpPr/>
            <p:nvPr/>
          </p:nvSpPr>
          <p:spPr>
            <a:xfrm>
              <a:off x="498922" y="3064173"/>
              <a:ext cx="8510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Santino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C747352-BEF6-B047-8D9C-046CDC754CC3}"/>
                </a:ext>
              </a:extLst>
            </p:cNvPr>
            <p:cNvSpPr/>
            <p:nvPr/>
          </p:nvSpPr>
          <p:spPr>
            <a:xfrm>
              <a:off x="549047" y="3539806"/>
              <a:ext cx="74604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Sam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96E63-9373-6E44-BDE4-F49DD9922DCF}"/>
                </a:ext>
              </a:extLst>
            </p:cNvPr>
            <p:cNvSpPr/>
            <p:nvPr/>
          </p:nvSpPr>
          <p:spPr>
            <a:xfrm>
              <a:off x="545584" y="4015439"/>
              <a:ext cx="74604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Ken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3B0E2F0-D638-2C40-9B88-5EC30AAA0B3A}"/>
                </a:ext>
              </a:extLst>
            </p:cNvPr>
            <p:cNvCxnSpPr>
              <a:cxnSpLocks/>
            </p:cNvCxnSpPr>
            <p:nvPr/>
          </p:nvCxnSpPr>
          <p:spPr>
            <a:xfrm>
              <a:off x="1349934" y="3248839"/>
              <a:ext cx="57416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532C9CD-389B-0849-8805-22B70CC11099}"/>
                </a:ext>
              </a:extLst>
            </p:cNvPr>
            <p:cNvCxnSpPr>
              <a:cxnSpLocks/>
            </p:cNvCxnSpPr>
            <p:nvPr/>
          </p:nvCxnSpPr>
          <p:spPr>
            <a:xfrm>
              <a:off x="1289351" y="3721154"/>
              <a:ext cx="63475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9CAACC2-973D-E844-8C2C-AE0EAE5EA8C4}"/>
                </a:ext>
              </a:extLst>
            </p:cNvPr>
            <p:cNvCxnSpPr>
              <a:cxnSpLocks/>
            </p:cNvCxnSpPr>
            <p:nvPr/>
          </p:nvCxnSpPr>
          <p:spPr>
            <a:xfrm>
              <a:off x="1298554" y="4210541"/>
              <a:ext cx="612439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D8AE05-3577-4740-BA2A-6F2AC6DAC73B}"/>
                </a:ext>
              </a:extLst>
            </p:cNvPr>
            <p:cNvSpPr/>
            <p:nvPr/>
          </p:nvSpPr>
          <p:spPr>
            <a:xfrm>
              <a:off x="1913767" y="2095220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428CF0-F846-0F48-88DB-9F10083B5729}"/>
                </a:ext>
              </a:extLst>
            </p:cNvPr>
            <p:cNvSpPr/>
            <p:nvPr/>
          </p:nvSpPr>
          <p:spPr>
            <a:xfrm>
              <a:off x="1924218" y="2587688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9BE45AF-9DC8-1946-8D46-9135E96CA247}"/>
                </a:ext>
              </a:extLst>
            </p:cNvPr>
            <p:cNvSpPr/>
            <p:nvPr/>
          </p:nvSpPr>
          <p:spPr>
            <a:xfrm>
              <a:off x="1923084" y="3539806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F17DDD-BEC5-FB43-B895-BD3BA129E2CD}"/>
                </a:ext>
              </a:extLst>
            </p:cNvPr>
            <p:cNvSpPr/>
            <p:nvPr/>
          </p:nvSpPr>
          <p:spPr>
            <a:xfrm>
              <a:off x="1923084" y="4033690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C8DAC5-1948-CF48-8579-75BE02E4F9EA}"/>
                </a:ext>
              </a:extLst>
            </p:cNvPr>
            <p:cNvSpPr/>
            <p:nvPr/>
          </p:nvSpPr>
          <p:spPr>
            <a:xfrm>
              <a:off x="1927121" y="3060003"/>
              <a:ext cx="746044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CB88C3B-BAB5-4840-928C-DAFFA48716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793727"/>
                  </p:ext>
                </p:extLst>
              </p:nvPr>
            </p:nvGraphicFramePr>
            <p:xfrm>
              <a:off x="452985" y="5083674"/>
              <a:ext cx="3899559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079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182624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133856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>
                <a:extLst>
                  <a:ext uri="{FF2B5EF4-FFF2-40B4-BE49-F238E27FC236}">
                    <a16:creationId xmlns:a16="http://schemas.microsoft.com/office/drawing/2014/main" id="{DCB88C3B-BAB5-4840-928C-DAFFA48716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8793727"/>
                  </p:ext>
                </p:extLst>
              </p:nvPr>
            </p:nvGraphicFramePr>
            <p:xfrm>
              <a:off x="452985" y="5083674"/>
              <a:ext cx="3899559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3079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182624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133856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4409" t="-103448" r="-989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222" t="-103448" r="-2222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4409" t="-210714" r="-98925" b="-1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222" t="-210714" r="-2222" b="-1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4409" t="-300000" r="-989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2222" t="-300000" r="-222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335E87E-1158-E946-A0EF-EE305142C100}"/>
              </a:ext>
            </a:extLst>
          </p:cNvPr>
          <p:cNvGrpSpPr/>
          <p:nvPr/>
        </p:nvGrpSpPr>
        <p:grpSpPr>
          <a:xfrm>
            <a:off x="7832843" y="2152428"/>
            <a:ext cx="4135327" cy="4378596"/>
            <a:chOff x="7797592" y="2164508"/>
            <a:chExt cx="4135327" cy="437859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64889E-E54D-2847-8059-70B3D82C0CB6}"/>
                </a:ext>
              </a:extLst>
            </p:cNvPr>
            <p:cNvSpPr/>
            <p:nvPr/>
          </p:nvSpPr>
          <p:spPr>
            <a:xfrm>
              <a:off x="7797592" y="2164509"/>
              <a:ext cx="4053966" cy="6697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100" dirty="0"/>
                <a:t>DISJOINT SETS ADT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AC0ED8-13A6-B44F-892E-68196977BED1}"/>
                </a:ext>
              </a:extLst>
            </p:cNvPr>
            <p:cNvSpPr/>
            <p:nvPr/>
          </p:nvSpPr>
          <p:spPr>
            <a:xfrm>
              <a:off x="7797593" y="2164508"/>
              <a:ext cx="4053966" cy="437859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CEA14E-421E-A843-A57D-AE98DBF23693}"/>
                </a:ext>
              </a:extLst>
            </p:cNvPr>
            <p:cNvSpPr txBox="1"/>
            <p:nvPr/>
          </p:nvSpPr>
          <p:spPr>
            <a:xfrm>
              <a:off x="7821540" y="2878822"/>
              <a:ext cx="85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9473D7-6907-7F40-BA8D-16E247B1CB96}"/>
                </a:ext>
              </a:extLst>
            </p:cNvPr>
            <p:cNvSpPr/>
            <p:nvPr/>
          </p:nvSpPr>
          <p:spPr>
            <a:xfrm>
              <a:off x="7951534" y="3181552"/>
              <a:ext cx="398138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Family of Sets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disjoint: no shared elements</a:t>
              </a:r>
            </a:p>
            <a:p>
              <a:pPr marL="123825" indent="-123825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onsolas" panose="020B0609020204030204" pitchFamily="49" charset="0"/>
                  <a:cs typeface="Consolas" panose="020B0609020204030204" pitchFamily="49" charset="0"/>
                </a:rPr>
                <a:t>each set has a representative (either a member or a unique ID)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F09B1A-9031-8341-9B90-58F4636CC9CA}"/>
                </a:ext>
              </a:extLst>
            </p:cNvPr>
            <p:cNvSpPr txBox="1"/>
            <p:nvPr/>
          </p:nvSpPr>
          <p:spPr>
            <a:xfrm>
              <a:off x="7821540" y="4227861"/>
              <a:ext cx="1078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Behavior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E81CD5-A6DF-A043-BFCA-D0B5866A544C}"/>
                </a:ext>
              </a:extLst>
            </p:cNvPr>
            <p:cNvSpPr txBox="1"/>
            <p:nvPr/>
          </p:nvSpPr>
          <p:spPr>
            <a:xfrm>
              <a:off x="7951534" y="4511779"/>
              <a:ext cx="385700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 err="1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makeSet</a:t>
              </a:r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new set with value as only member (and representative)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find(value)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return representative of the set containing value</a:t>
              </a:r>
              <a:endParaRPr lang="en-US" sz="1400" u="sng" dirty="0">
                <a:latin typeface="Consolas" panose="020B0609020204030204" pitchFamily="49" charset="0"/>
                <a:ea typeface="Segoe UI Historic" panose="020B0502040204020203" pitchFamily="34" charset="0"/>
                <a:cs typeface="Consolas" panose="020B0609020204030204" pitchFamily="49" charset="0"/>
              </a:endParaRPr>
            </a:p>
            <a:p>
              <a:r>
                <a:rPr lang="en-US" sz="1400" u="sng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union(x, y)</a:t>
              </a:r>
              <a:r>
                <a:rPr lang="en-US" sz="1400" dirty="0">
                  <a:latin typeface="Consolas" panose="020B0609020204030204" pitchFamily="49" charset="0"/>
                  <a:ea typeface="Segoe UI Historic" panose="020B0502040204020203" pitchFamily="34" charset="0"/>
                  <a:cs typeface="Consolas" panose="020B0609020204030204" pitchFamily="49" charset="0"/>
                </a:rPr>
                <a:t> – combine sets containing x and y into one set with all elements, choose single new representative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07D7262-209E-8C4E-B0B0-AE18ECD1B9F8}"/>
              </a:ext>
            </a:extLst>
          </p:cNvPr>
          <p:cNvSpPr/>
          <p:nvPr/>
        </p:nvSpPr>
        <p:spPr>
          <a:xfrm>
            <a:off x="5114197" y="4192818"/>
            <a:ext cx="2182368" cy="10648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find(value): </a:t>
            </a:r>
            <a:r>
              <a:rPr lang="en-US" sz="1600" dirty="0"/>
              <a:t>lookup element and return corresponding rep.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39B8EB-FE4A-1E41-9AAA-EC81A893A680}"/>
              </a:ext>
            </a:extLst>
          </p:cNvPr>
          <p:cNvSpPr/>
          <p:nvPr/>
        </p:nvSpPr>
        <p:spPr>
          <a:xfrm>
            <a:off x="5114197" y="5393481"/>
            <a:ext cx="2182368" cy="12576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union(x, y): </a:t>
            </a:r>
            <a:r>
              <a:rPr lang="en-US" sz="1600" dirty="0"/>
              <a:t>scan through all elements to find those in same set, update to new rep.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2FF33767-E11B-7D41-A748-55D75F61D473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7296565" y="4725254"/>
            <a:ext cx="690220" cy="355612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C40C5DBD-2F8C-874D-828A-87E0824BC50D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7296565" y="5518452"/>
            <a:ext cx="690220" cy="50383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C3C2817-F589-D249-89D7-FD098FC61E5B}"/>
              </a:ext>
            </a:extLst>
          </p:cNvPr>
          <p:cNvSpPr txBox="1"/>
          <p:nvPr/>
        </p:nvSpPr>
        <p:spPr>
          <a:xfrm>
            <a:off x="3853602" y="2773696"/>
            <a:ext cx="3642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If we store values as the keys, we can take advantage of fast lookup to make find fast!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dirty="0"/>
              <a:t>But what about union?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605B7A-7CDE-C54D-9775-5B691584E40E}"/>
              </a:ext>
            </a:extLst>
          </p:cNvPr>
          <p:cNvSpPr txBox="1"/>
          <p:nvPr/>
        </p:nvSpPr>
        <p:spPr>
          <a:xfrm>
            <a:off x="3989261" y="1587459"/>
            <a:ext cx="364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find(Santino)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find(Ken)  2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find(Santino) != find(Ken)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find(Santino) == find(Aileen)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78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6A63-2EF6-A64E-8347-4AC0D3DC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38214-31EE-A646-94F5-7A1855329264}"/>
              </a:ext>
            </a:extLst>
          </p:cNvPr>
          <p:cNvSpPr/>
          <p:nvPr/>
        </p:nvSpPr>
        <p:spPr>
          <a:xfrm>
            <a:off x="701863" y="438499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0B64E-507E-E847-B1B9-90322BFD18BB}"/>
              </a:ext>
            </a:extLst>
          </p:cNvPr>
          <p:cNvSpPr txBox="1"/>
          <p:nvPr/>
        </p:nvSpPr>
        <p:spPr>
          <a:xfrm>
            <a:off x="1285750" y="56185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QuickFind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288C-AA01-D044-A2A4-C30F428521F8}"/>
              </a:ext>
            </a:extLst>
          </p:cNvPr>
          <p:cNvSpPr/>
          <p:nvPr/>
        </p:nvSpPr>
        <p:spPr>
          <a:xfrm>
            <a:off x="3439179" y="3786425"/>
            <a:ext cx="2614346" cy="2454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DECBE-E81C-7A48-9CD6-131FC4C7974A}"/>
              </a:ext>
            </a:extLst>
          </p:cNvPr>
          <p:cNvSpPr/>
          <p:nvPr/>
        </p:nvSpPr>
        <p:spPr>
          <a:xfrm>
            <a:off x="6176501" y="322773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E1CB6-F6EA-0F43-A992-1BF7F5CBE82C}"/>
              </a:ext>
            </a:extLst>
          </p:cNvPr>
          <p:cNvSpPr/>
          <p:nvPr/>
        </p:nvSpPr>
        <p:spPr>
          <a:xfrm>
            <a:off x="8913823" y="264781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B24E-9ABA-1647-8196-9643A3929F1F}"/>
              </a:ext>
            </a:extLst>
          </p:cNvPr>
          <p:cNvSpPr txBox="1"/>
          <p:nvPr/>
        </p:nvSpPr>
        <p:spPr>
          <a:xfrm>
            <a:off x="3906755" y="5007963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5EF66-7D28-8C40-AA08-7C1B239E5162}"/>
              </a:ext>
            </a:extLst>
          </p:cNvPr>
          <p:cNvSpPr txBox="1"/>
          <p:nvPr/>
        </p:nvSpPr>
        <p:spPr>
          <a:xfrm>
            <a:off x="6648182" y="4479616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0469E-A82A-9740-9BD5-6E872F47766B}"/>
              </a:ext>
            </a:extLst>
          </p:cNvPr>
          <p:cNvSpPr txBox="1"/>
          <p:nvPr/>
        </p:nvSpPr>
        <p:spPr>
          <a:xfrm>
            <a:off x="8975887" y="3879451"/>
            <a:ext cx="249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r>
              <a:rPr lang="en-US" sz="2400" b="1" dirty="0"/>
              <a:t> +</a:t>
            </a:r>
            <a:br>
              <a:rPr lang="en-US" sz="2400" b="1" dirty="0"/>
            </a:br>
            <a:r>
              <a:rPr lang="en-US" sz="2400" b="1" dirty="0"/>
              <a:t>Path Compression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0BCD91-B571-CD44-8FDE-51E9B1C0D0E7}"/>
              </a:ext>
            </a:extLst>
          </p:cNvPr>
          <p:cNvSpPr/>
          <p:nvPr/>
        </p:nvSpPr>
        <p:spPr>
          <a:xfrm>
            <a:off x="9838693" y="296028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A724E-996F-5346-B360-0CA4948246F6}"/>
              </a:ext>
            </a:extLst>
          </p:cNvPr>
          <p:cNvSpPr/>
          <p:nvPr/>
        </p:nvSpPr>
        <p:spPr>
          <a:xfrm>
            <a:off x="7101373" y="354178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9C3E64-7A56-264F-BFA6-08F738AB4E1C}"/>
              </a:ext>
            </a:extLst>
          </p:cNvPr>
          <p:cNvSpPr/>
          <p:nvPr/>
        </p:nvSpPr>
        <p:spPr>
          <a:xfrm>
            <a:off x="4364053" y="4118388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A10900-2147-F04A-B0F8-1D0E4438FF1E}"/>
              </a:ext>
            </a:extLst>
          </p:cNvPr>
          <p:cNvSpPr/>
          <p:nvPr/>
        </p:nvSpPr>
        <p:spPr>
          <a:xfrm>
            <a:off x="1626732" y="471044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65EBB-5933-554E-8F24-610BC012C7E2}"/>
              </a:ext>
            </a:extLst>
          </p:cNvPr>
          <p:cNvSpPr txBox="1"/>
          <p:nvPr/>
        </p:nvSpPr>
        <p:spPr>
          <a:xfrm>
            <a:off x="3494727" y="548753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Optimizes for the Union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394A-195B-5E49-8236-284390F3F495}"/>
              </a:ext>
            </a:extLst>
          </p:cNvPr>
          <p:cNvSpPr txBox="1"/>
          <p:nvPr/>
        </p:nvSpPr>
        <p:spPr>
          <a:xfrm>
            <a:off x="6290633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Avoids the worst case runtime for Find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37102-70B6-A348-AD3A-98E4B1CF1272}"/>
              </a:ext>
            </a:extLst>
          </p:cNvPr>
          <p:cNvSpPr txBox="1"/>
          <p:nvPr/>
        </p:nvSpPr>
        <p:spPr>
          <a:xfrm>
            <a:off x="9054019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Makes future Find operations faster</a:t>
            </a:r>
          </a:p>
        </p:txBody>
      </p:sp>
      <p:sp>
        <p:nvSpPr>
          <p:cNvPr id="20" name="Google Shape;366;p40">
            <a:extLst>
              <a:ext uri="{FF2B5EF4-FFF2-40B4-BE49-F238E27FC236}">
                <a16:creationId xmlns:a16="http://schemas.microsoft.com/office/drawing/2014/main" id="{0246EA12-6478-A846-BCD8-DDB4AFCC7B0E}"/>
              </a:ext>
            </a:extLst>
          </p:cNvPr>
          <p:cNvSpPr/>
          <p:nvPr/>
        </p:nvSpPr>
        <p:spPr>
          <a:xfrm>
            <a:off x="4710302" y="1430614"/>
            <a:ext cx="2771396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DISJOINT SETS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98833-1DD6-8240-8117-AFAE26FE8C5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09036" y="357619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EAE2B0-C84C-8848-9D3F-5E9C78F8FC37}"/>
              </a:ext>
            </a:extLst>
          </p:cNvPr>
          <p:cNvCxnSpPr>
            <a:cxnSpLocks/>
          </p:cNvCxnSpPr>
          <p:nvPr/>
        </p:nvCxnSpPr>
        <p:spPr>
          <a:xfrm>
            <a:off x="4742778" y="297762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96599A-8B4A-624A-9BD2-4D1BBC1D6022}"/>
              </a:ext>
            </a:extLst>
          </p:cNvPr>
          <p:cNvCxnSpPr>
            <a:cxnSpLocks/>
          </p:cNvCxnSpPr>
          <p:nvPr/>
        </p:nvCxnSpPr>
        <p:spPr>
          <a:xfrm>
            <a:off x="7481697" y="241893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E873F-EEAD-824C-BB14-B502FB97D1A6}"/>
              </a:ext>
            </a:extLst>
          </p:cNvPr>
          <p:cNvCxnSpPr>
            <a:cxnSpLocks/>
          </p:cNvCxnSpPr>
          <p:nvPr/>
        </p:nvCxnSpPr>
        <p:spPr>
          <a:xfrm>
            <a:off x="10220995" y="183900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459D24-74C4-E549-BCEF-E7C5906FEBBC}"/>
              </a:ext>
            </a:extLst>
          </p:cNvPr>
          <p:cNvCxnSpPr/>
          <p:nvPr/>
        </p:nvCxnSpPr>
        <p:spPr>
          <a:xfrm flipV="1">
            <a:off x="2009036" y="183900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0CE7A-BE7E-CC4B-A1EA-D9EBCE26CD2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6000" y="2005113"/>
            <a:ext cx="0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entagon 27">
            <a:extLst>
              <a:ext uri="{FF2B5EF4-FFF2-40B4-BE49-F238E27FC236}">
                <a16:creationId xmlns:a16="http://schemas.microsoft.com/office/drawing/2014/main" id="{818462CC-6964-AC44-A437-215CCEB8F2BF}"/>
              </a:ext>
            </a:extLst>
          </p:cNvPr>
          <p:cNvSpPr/>
          <p:nvPr/>
        </p:nvSpPr>
        <p:spPr>
          <a:xfrm rot="16200000">
            <a:off x="4530174" y="63651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7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D9269-D617-45AE-8DF5-DE55F739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QuickUnion</a:t>
            </a:r>
            <a:r>
              <a:rPr lang="en-US" dirty="0"/>
              <a:t>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4283-075C-4C66-B686-4DD66484E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idea:</a:t>
            </a:r>
          </a:p>
          <a:p>
            <a:pPr lvl="1"/>
            <a:r>
              <a:rPr lang="en-US" dirty="0" err="1"/>
              <a:t>QuickFind</a:t>
            </a:r>
            <a:r>
              <a:rPr lang="en-US" dirty="0"/>
              <a:t> tracks each element’s ID</a:t>
            </a:r>
          </a:p>
          <a:p>
            <a:pPr lvl="1"/>
            <a:r>
              <a:rPr lang="en-US" dirty="0" err="1"/>
              <a:t>QuickUnion</a:t>
            </a:r>
            <a:r>
              <a:rPr lang="en-US" dirty="0"/>
              <a:t> tracks each element’s </a:t>
            </a:r>
            <a:r>
              <a:rPr lang="en-US" i="1" dirty="0"/>
              <a:t>parent</a:t>
            </a:r>
            <a:r>
              <a:rPr lang="en-US" dirty="0"/>
              <a:t>.  Only the root has an ID!</a:t>
            </a:r>
          </a:p>
          <a:p>
            <a:pPr lvl="2"/>
            <a:r>
              <a:rPr lang="en-US" dirty="0"/>
              <a:t>Each set becomes tree-like, but something slightly different called an </a:t>
            </a:r>
            <a:r>
              <a:rPr lang="en-US" b="1" dirty="0">
                <a:solidFill>
                  <a:schemeClr val="accent3"/>
                </a:solidFill>
              </a:rPr>
              <a:t>up-tree</a:t>
            </a:r>
            <a:r>
              <a:rPr lang="en-US" dirty="0"/>
              <a:t>: store pointers from children to parents!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DB66C47-FC1B-4551-9155-3B0CC8D9ABB4}"/>
              </a:ext>
            </a:extLst>
          </p:cNvPr>
          <p:cNvSpPr/>
          <p:nvPr/>
        </p:nvSpPr>
        <p:spPr bwMode="auto">
          <a:xfrm>
            <a:off x="1679416" y="3751478"/>
            <a:ext cx="2219904" cy="125895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Joyce, Sam, Ken, Alex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2368BEC-70A1-4F17-8188-745F3B4B41EA}"/>
              </a:ext>
            </a:extLst>
          </p:cNvPr>
          <p:cNvSpPr/>
          <p:nvPr/>
        </p:nvSpPr>
        <p:spPr bwMode="auto">
          <a:xfrm>
            <a:off x="4139517" y="3596175"/>
            <a:ext cx="1457276" cy="92929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Aileen, Santino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EC55DA4-E72F-467E-8E9B-5CFDD05ADFC1}"/>
              </a:ext>
            </a:extLst>
          </p:cNvPr>
          <p:cNvSpPr/>
          <p:nvPr/>
        </p:nvSpPr>
        <p:spPr bwMode="auto">
          <a:xfrm>
            <a:off x="3392506" y="4867124"/>
            <a:ext cx="1606214" cy="7620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Paul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F60EC5A-C2FD-454D-A269-511141CF8406}"/>
              </a:ext>
            </a:extLst>
          </p:cNvPr>
          <p:cNvGrpSpPr/>
          <p:nvPr/>
        </p:nvGrpSpPr>
        <p:grpSpPr>
          <a:xfrm>
            <a:off x="8977958" y="3429000"/>
            <a:ext cx="1374117" cy="966589"/>
            <a:chOff x="5612392" y="2095307"/>
            <a:chExt cx="1030587" cy="724942"/>
          </a:xfrm>
        </p:grpSpPr>
        <p:sp>
          <p:nvSpPr>
            <p:cNvPr id="11" name="Google Shape;597;p43">
              <a:extLst>
                <a:ext uri="{FF2B5EF4-FFF2-40B4-BE49-F238E27FC236}">
                  <a16:creationId xmlns:a16="http://schemas.microsoft.com/office/drawing/2014/main" id="{C5E60425-62EC-4484-B050-0D4C3BEAAE44}"/>
                </a:ext>
              </a:extLst>
            </p:cNvPr>
            <p:cNvSpPr/>
            <p:nvPr/>
          </p:nvSpPr>
          <p:spPr>
            <a:xfrm>
              <a:off x="5612392" y="2095307"/>
              <a:ext cx="810443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Aileen (1)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13" name="Google Shape;601;p43">
              <a:extLst>
                <a:ext uri="{FF2B5EF4-FFF2-40B4-BE49-F238E27FC236}">
                  <a16:creationId xmlns:a16="http://schemas.microsoft.com/office/drawing/2014/main" id="{60D5097C-00C5-4987-B060-D9735146179C}"/>
                </a:ext>
              </a:extLst>
            </p:cNvPr>
            <p:cNvCxnSpPr>
              <a:cxnSpLocks/>
              <a:stCxn id="20" idx="0"/>
              <a:endCxn id="11" idx="2"/>
            </p:cNvCxnSpPr>
            <p:nvPr/>
          </p:nvCxnSpPr>
          <p:spPr>
            <a:xfrm flipH="1" flipV="1">
              <a:off x="6017614" y="2361932"/>
              <a:ext cx="297817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0" name="Google Shape;597;p43">
              <a:extLst>
                <a:ext uri="{FF2B5EF4-FFF2-40B4-BE49-F238E27FC236}">
                  <a16:creationId xmlns:a16="http://schemas.microsoft.com/office/drawing/2014/main" id="{61D20601-A164-41D6-8846-4A1F2DDFD946}"/>
                </a:ext>
              </a:extLst>
            </p:cNvPr>
            <p:cNvSpPr/>
            <p:nvPr/>
          </p:nvSpPr>
          <p:spPr>
            <a:xfrm>
              <a:off x="5987882" y="2553624"/>
              <a:ext cx="655097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Santino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3" name="Google Shape;597;p43">
            <a:extLst>
              <a:ext uri="{FF2B5EF4-FFF2-40B4-BE49-F238E27FC236}">
                <a16:creationId xmlns:a16="http://schemas.microsoft.com/office/drawing/2014/main" id="{32444D72-5894-4A03-BE04-3DB04FBD734D}"/>
              </a:ext>
            </a:extLst>
          </p:cNvPr>
          <p:cNvSpPr/>
          <p:nvPr/>
        </p:nvSpPr>
        <p:spPr>
          <a:xfrm>
            <a:off x="9141444" y="5048615"/>
            <a:ext cx="1332427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Paul (3)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F9AF89-5809-40BE-88E0-03A10B141290}"/>
              </a:ext>
            </a:extLst>
          </p:cNvPr>
          <p:cNvGrpSpPr/>
          <p:nvPr/>
        </p:nvGrpSpPr>
        <p:grpSpPr>
          <a:xfrm>
            <a:off x="6942674" y="3572473"/>
            <a:ext cx="1727191" cy="1616964"/>
            <a:chOff x="3137169" y="1236143"/>
            <a:chExt cx="1295393" cy="1212723"/>
          </a:xfrm>
        </p:grpSpPr>
        <p:sp>
          <p:nvSpPr>
            <p:cNvPr id="49" name="Google Shape;597;p43">
              <a:extLst>
                <a:ext uri="{FF2B5EF4-FFF2-40B4-BE49-F238E27FC236}">
                  <a16:creationId xmlns:a16="http://schemas.microsoft.com/office/drawing/2014/main" id="{6E86294D-6076-4E7C-AE57-D09F58EB4F2F}"/>
                </a:ext>
              </a:extLst>
            </p:cNvPr>
            <p:cNvSpPr/>
            <p:nvPr/>
          </p:nvSpPr>
          <p:spPr>
            <a:xfrm>
              <a:off x="3502923" y="1236143"/>
              <a:ext cx="810444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Joyce (2)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50" name="Google Shape;600;p43">
              <a:extLst>
                <a:ext uri="{FF2B5EF4-FFF2-40B4-BE49-F238E27FC236}">
                  <a16:creationId xmlns:a16="http://schemas.microsoft.com/office/drawing/2014/main" id="{7B5D3C58-4892-4E3E-AD10-96274B5F4121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V="1">
              <a:off x="3450302" y="1502768"/>
              <a:ext cx="457843" cy="191693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Google Shape;601;p43">
              <a:extLst>
                <a:ext uri="{FF2B5EF4-FFF2-40B4-BE49-F238E27FC236}">
                  <a16:creationId xmlns:a16="http://schemas.microsoft.com/office/drawing/2014/main" id="{87E9EE09-2966-4810-A67D-0EDDE6970E24}"/>
                </a:ext>
              </a:extLst>
            </p:cNvPr>
            <p:cNvCxnSpPr>
              <a:cxnSpLocks/>
              <a:stCxn id="53" idx="0"/>
              <a:endCxn id="49" idx="2"/>
            </p:cNvCxnSpPr>
            <p:nvPr/>
          </p:nvCxnSpPr>
          <p:spPr>
            <a:xfrm flipH="1" flipV="1">
              <a:off x="3908145" y="1502768"/>
              <a:ext cx="292960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2" name="Google Shape;614;p43">
              <a:extLst>
                <a:ext uri="{FF2B5EF4-FFF2-40B4-BE49-F238E27FC236}">
                  <a16:creationId xmlns:a16="http://schemas.microsoft.com/office/drawing/2014/main" id="{9E4AF250-6F92-481E-81FC-BDB133FFD455}"/>
                </a:ext>
              </a:extLst>
            </p:cNvPr>
            <p:cNvCxnSpPr>
              <a:cxnSpLocks/>
              <a:stCxn id="55" idx="0"/>
              <a:endCxn id="53" idx="2"/>
            </p:cNvCxnSpPr>
            <p:nvPr/>
          </p:nvCxnSpPr>
          <p:spPr>
            <a:xfrm flipV="1">
              <a:off x="3960978" y="1961085"/>
              <a:ext cx="240127" cy="221156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3" name="Google Shape;597;p43">
              <a:extLst>
                <a:ext uri="{FF2B5EF4-FFF2-40B4-BE49-F238E27FC236}">
                  <a16:creationId xmlns:a16="http://schemas.microsoft.com/office/drawing/2014/main" id="{97CCFBA4-6CE4-4C6F-9616-2BD94ACDE6EB}"/>
                </a:ext>
              </a:extLst>
            </p:cNvPr>
            <p:cNvSpPr/>
            <p:nvPr/>
          </p:nvSpPr>
          <p:spPr>
            <a:xfrm>
              <a:off x="3969647" y="1694460"/>
              <a:ext cx="462915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Ken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4" name="Google Shape;597;p43">
              <a:extLst>
                <a:ext uri="{FF2B5EF4-FFF2-40B4-BE49-F238E27FC236}">
                  <a16:creationId xmlns:a16="http://schemas.microsoft.com/office/drawing/2014/main" id="{91650BE8-EC58-4E15-8DF3-6DD910C25A2F}"/>
                </a:ext>
              </a:extLst>
            </p:cNvPr>
            <p:cNvSpPr/>
            <p:nvPr/>
          </p:nvSpPr>
          <p:spPr>
            <a:xfrm>
              <a:off x="3137169" y="1694461"/>
              <a:ext cx="626266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Sam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55" name="Google Shape;597;p43">
              <a:extLst>
                <a:ext uri="{FF2B5EF4-FFF2-40B4-BE49-F238E27FC236}">
                  <a16:creationId xmlns:a16="http://schemas.microsoft.com/office/drawing/2014/main" id="{ECBE8260-59EF-4A07-ACD9-E3B1AFF15678}"/>
                </a:ext>
              </a:extLst>
            </p:cNvPr>
            <p:cNvSpPr/>
            <p:nvPr/>
          </p:nvSpPr>
          <p:spPr>
            <a:xfrm>
              <a:off x="3608588" y="2182241"/>
              <a:ext cx="704779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Alex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36119E-8C48-D444-A88D-31213013ED9F}"/>
              </a:ext>
            </a:extLst>
          </p:cNvPr>
          <p:cNvSpPr txBox="1"/>
          <p:nvPr/>
        </p:nvSpPr>
        <p:spPr>
          <a:xfrm>
            <a:off x="2369381" y="5786111"/>
            <a:ext cx="30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Abstract Idea of “Disjoint Sets”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93D305-081C-6D4E-A576-D6AC2B101316}"/>
              </a:ext>
            </a:extLst>
          </p:cNvPr>
          <p:cNvSpPr txBox="1"/>
          <p:nvPr/>
        </p:nvSpPr>
        <p:spPr>
          <a:xfrm>
            <a:off x="6960439" y="5784005"/>
            <a:ext cx="339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Implementation using </a:t>
            </a:r>
            <a:r>
              <a:rPr lang="en-US" dirty="0" err="1"/>
              <a:t>QuickUnion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82E4CC-3AE2-9C4F-8E9B-7049A2DAEFEB}"/>
              </a:ext>
            </a:extLst>
          </p:cNvPr>
          <p:cNvSpPr txBox="1"/>
          <p:nvPr/>
        </p:nvSpPr>
        <p:spPr>
          <a:xfrm>
            <a:off x="6131649" y="4040089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1203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DF52-19B4-1748-9A22-4F6EEA26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QuickUnion</a:t>
            </a:r>
            <a:r>
              <a:rPr lang="en-US" dirty="0"/>
              <a:t>: Find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ADA3-223A-EC45-A527-271D7F70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6594"/>
            <a:ext cx="6062472" cy="2948470"/>
          </a:xfrm>
        </p:spPr>
        <p:txBody>
          <a:bodyPr/>
          <a:lstStyle/>
          <a:p>
            <a:r>
              <a:rPr lang="en-US" dirty="0"/>
              <a:t>Key idea: can travel upward from any node to find its representative ID</a:t>
            </a:r>
          </a:p>
          <a:p>
            <a:r>
              <a:rPr lang="en-US" dirty="0"/>
              <a:t>How do we jump to a node quickly?</a:t>
            </a:r>
          </a:p>
          <a:p>
            <a:pPr lvl="1"/>
            <a:r>
              <a:rPr lang="en-US" i="1" dirty="0"/>
              <a:t>Also</a:t>
            </a:r>
            <a:r>
              <a:rPr lang="en-US" dirty="0"/>
              <a:t> store a map from value to its node (Omitted in future slides)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A048E2-FAB8-1649-B272-223E450B5C71}"/>
              </a:ext>
            </a:extLst>
          </p:cNvPr>
          <p:cNvSpPr txBox="1"/>
          <p:nvPr/>
        </p:nvSpPr>
        <p:spPr>
          <a:xfrm>
            <a:off x="7664985" y="938207"/>
            <a:ext cx="364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find(Santino)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 1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find(Ken)  2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find(Santino) != find(Ken)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find(Santino) == find(Aileen)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30973A-2B15-934F-B1AC-B91133A4FF5B}"/>
              </a:ext>
            </a:extLst>
          </p:cNvPr>
          <p:cNvSpPr txBox="1">
            <a:spLocks/>
          </p:cNvSpPr>
          <p:nvPr/>
        </p:nvSpPr>
        <p:spPr bwMode="auto">
          <a:xfrm>
            <a:off x="838200" y="1446568"/>
            <a:ext cx="405993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jump to Ken node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travel upward until root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return ID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74CE641-8232-6942-B812-24D162AA8F68}"/>
              </a:ext>
            </a:extLst>
          </p:cNvPr>
          <p:cNvGrpSpPr/>
          <p:nvPr/>
        </p:nvGrpSpPr>
        <p:grpSpPr>
          <a:xfrm>
            <a:off x="9979683" y="2663877"/>
            <a:ext cx="1374117" cy="966589"/>
            <a:chOff x="5612392" y="2095307"/>
            <a:chExt cx="1030587" cy="724942"/>
          </a:xfrm>
        </p:grpSpPr>
        <p:sp>
          <p:nvSpPr>
            <p:cNvPr id="33" name="Google Shape;597;p43">
              <a:extLst>
                <a:ext uri="{FF2B5EF4-FFF2-40B4-BE49-F238E27FC236}">
                  <a16:creationId xmlns:a16="http://schemas.microsoft.com/office/drawing/2014/main" id="{7D65358F-1ED6-5944-8104-E8998F2CBF0F}"/>
                </a:ext>
              </a:extLst>
            </p:cNvPr>
            <p:cNvSpPr/>
            <p:nvPr/>
          </p:nvSpPr>
          <p:spPr>
            <a:xfrm>
              <a:off x="5612392" y="2095307"/>
              <a:ext cx="810443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Aileen (1)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34" name="Google Shape;601;p43">
              <a:extLst>
                <a:ext uri="{FF2B5EF4-FFF2-40B4-BE49-F238E27FC236}">
                  <a16:creationId xmlns:a16="http://schemas.microsoft.com/office/drawing/2014/main" id="{4DC5A152-996A-2F46-9C39-1B06ECBF8EDE}"/>
                </a:ext>
              </a:extLst>
            </p:cNvPr>
            <p:cNvCxnSpPr>
              <a:cxnSpLocks/>
              <a:stCxn id="35" idx="0"/>
              <a:endCxn id="33" idx="2"/>
            </p:cNvCxnSpPr>
            <p:nvPr/>
          </p:nvCxnSpPr>
          <p:spPr>
            <a:xfrm flipH="1" flipV="1">
              <a:off x="6017614" y="2361932"/>
              <a:ext cx="297817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" name="Google Shape;597;p43">
              <a:extLst>
                <a:ext uri="{FF2B5EF4-FFF2-40B4-BE49-F238E27FC236}">
                  <a16:creationId xmlns:a16="http://schemas.microsoft.com/office/drawing/2014/main" id="{F084CC83-E736-3447-AABC-19FF119E5712}"/>
                </a:ext>
              </a:extLst>
            </p:cNvPr>
            <p:cNvSpPr/>
            <p:nvPr/>
          </p:nvSpPr>
          <p:spPr>
            <a:xfrm>
              <a:off x="5987882" y="2553624"/>
              <a:ext cx="655097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Santino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36" name="Google Shape;597;p43">
            <a:extLst>
              <a:ext uri="{FF2B5EF4-FFF2-40B4-BE49-F238E27FC236}">
                <a16:creationId xmlns:a16="http://schemas.microsoft.com/office/drawing/2014/main" id="{F8D0D92E-0DD5-2946-B94C-07D8DF5D5617}"/>
              </a:ext>
            </a:extLst>
          </p:cNvPr>
          <p:cNvSpPr/>
          <p:nvPr/>
        </p:nvSpPr>
        <p:spPr>
          <a:xfrm>
            <a:off x="10143169" y="4283492"/>
            <a:ext cx="1332427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Paul (3)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8BB79F5-C16D-634E-8A91-DD406A5F21C3}"/>
              </a:ext>
            </a:extLst>
          </p:cNvPr>
          <p:cNvGrpSpPr/>
          <p:nvPr/>
        </p:nvGrpSpPr>
        <p:grpSpPr>
          <a:xfrm>
            <a:off x="7944399" y="2807350"/>
            <a:ext cx="1727191" cy="1616964"/>
            <a:chOff x="3137169" y="1236143"/>
            <a:chExt cx="1295393" cy="1212723"/>
          </a:xfrm>
        </p:grpSpPr>
        <p:sp>
          <p:nvSpPr>
            <p:cNvPr id="38" name="Google Shape;597;p43">
              <a:extLst>
                <a:ext uri="{FF2B5EF4-FFF2-40B4-BE49-F238E27FC236}">
                  <a16:creationId xmlns:a16="http://schemas.microsoft.com/office/drawing/2014/main" id="{07876800-CFDF-D747-9154-13BF7A0864BB}"/>
                </a:ext>
              </a:extLst>
            </p:cNvPr>
            <p:cNvSpPr/>
            <p:nvPr/>
          </p:nvSpPr>
          <p:spPr>
            <a:xfrm>
              <a:off x="3502923" y="1236143"/>
              <a:ext cx="810444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Joyce (2)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39" name="Google Shape;600;p43">
              <a:extLst>
                <a:ext uri="{FF2B5EF4-FFF2-40B4-BE49-F238E27FC236}">
                  <a16:creationId xmlns:a16="http://schemas.microsoft.com/office/drawing/2014/main" id="{6A374DDF-9A0B-FC49-9E17-23D3CF17EA89}"/>
                </a:ext>
              </a:extLst>
            </p:cNvPr>
            <p:cNvCxnSpPr>
              <a:cxnSpLocks/>
              <a:stCxn id="43" idx="0"/>
              <a:endCxn id="38" idx="2"/>
            </p:cNvCxnSpPr>
            <p:nvPr/>
          </p:nvCxnSpPr>
          <p:spPr>
            <a:xfrm flipV="1">
              <a:off x="3450302" y="1502768"/>
              <a:ext cx="457843" cy="191693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0" name="Google Shape;601;p43">
              <a:extLst>
                <a:ext uri="{FF2B5EF4-FFF2-40B4-BE49-F238E27FC236}">
                  <a16:creationId xmlns:a16="http://schemas.microsoft.com/office/drawing/2014/main" id="{CF5DFF89-0B80-3C41-B076-39EFF0DA5A8D}"/>
                </a:ext>
              </a:extLst>
            </p:cNvPr>
            <p:cNvCxnSpPr>
              <a:cxnSpLocks/>
              <a:stCxn id="42" idx="0"/>
              <a:endCxn id="38" idx="2"/>
            </p:cNvCxnSpPr>
            <p:nvPr/>
          </p:nvCxnSpPr>
          <p:spPr>
            <a:xfrm flipH="1" flipV="1">
              <a:off x="3908145" y="1502768"/>
              <a:ext cx="292960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41" name="Google Shape;614;p43">
              <a:extLst>
                <a:ext uri="{FF2B5EF4-FFF2-40B4-BE49-F238E27FC236}">
                  <a16:creationId xmlns:a16="http://schemas.microsoft.com/office/drawing/2014/main" id="{8BCB6134-542B-9940-972A-61856EC033CB}"/>
                </a:ext>
              </a:extLst>
            </p:cNvPr>
            <p:cNvCxnSpPr>
              <a:cxnSpLocks/>
              <a:stCxn id="44" idx="0"/>
              <a:endCxn id="42" idx="2"/>
            </p:cNvCxnSpPr>
            <p:nvPr/>
          </p:nvCxnSpPr>
          <p:spPr>
            <a:xfrm flipV="1">
              <a:off x="3960978" y="1961085"/>
              <a:ext cx="240127" cy="221156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" name="Google Shape;597;p43">
              <a:extLst>
                <a:ext uri="{FF2B5EF4-FFF2-40B4-BE49-F238E27FC236}">
                  <a16:creationId xmlns:a16="http://schemas.microsoft.com/office/drawing/2014/main" id="{56D7DD2E-5393-1447-8748-AC332B35DB80}"/>
                </a:ext>
              </a:extLst>
            </p:cNvPr>
            <p:cNvSpPr/>
            <p:nvPr/>
          </p:nvSpPr>
          <p:spPr>
            <a:xfrm>
              <a:off x="3969647" y="1694460"/>
              <a:ext cx="462915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Ken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3" name="Google Shape;597;p43">
              <a:extLst>
                <a:ext uri="{FF2B5EF4-FFF2-40B4-BE49-F238E27FC236}">
                  <a16:creationId xmlns:a16="http://schemas.microsoft.com/office/drawing/2014/main" id="{BDF42195-D7F4-2F4F-9CCD-29F98E269AEC}"/>
                </a:ext>
              </a:extLst>
            </p:cNvPr>
            <p:cNvSpPr/>
            <p:nvPr/>
          </p:nvSpPr>
          <p:spPr>
            <a:xfrm>
              <a:off x="3137169" y="1694461"/>
              <a:ext cx="626266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Sam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4" name="Google Shape;597;p43">
              <a:extLst>
                <a:ext uri="{FF2B5EF4-FFF2-40B4-BE49-F238E27FC236}">
                  <a16:creationId xmlns:a16="http://schemas.microsoft.com/office/drawing/2014/main" id="{D729C2B4-17C7-1C4D-9935-A5628D965269}"/>
                </a:ext>
              </a:extLst>
            </p:cNvPr>
            <p:cNvSpPr/>
            <p:nvPr/>
          </p:nvSpPr>
          <p:spPr>
            <a:xfrm>
              <a:off x="3608588" y="2182241"/>
              <a:ext cx="704779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Alex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B672727-2C67-2B42-B794-4AA74689B5EC}"/>
              </a:ext>
            </a:extLst>
          </p:cNvPr>
          <p:cNvGrpSpPr/>
          <p:nvPr/>
        </p:nvGrpSpPr>
        <p:grpSpPr>
          <a:xfrm>
            <a:off x="6875879" y="3773941"/>
            <a:ext cx="3267290" cy="2980427"/>
            <a:chOff x="6875879" y="3773941"/>
            <a:chExt cx="3267290" cy="29804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0C21257-9AAE-E842-A789-EB813F4B8BE8}"/>
                </a:ext>
              </a:extLst>
            </p:cNvPr>
            <p:cNvGrpSpPr/>
            <p:nvPr/>
          </p:nvGrpSpPr>
          <p:grpSpPr>
            <a:xfrm>
              <a:off x="6875879" y="3773941"/>
              <a:ext cx="3267290" cy="2980427"/>
              <a:chOff x="374523" y="751295"/>
              <a:chExt cx="3267290" cy="2980427"/>
            </a:xfrm>
          </p:grpSpPr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3C2EB71C-E983-5042-83A7-F02DA1C6C70D}"/>
                  </a:ext>
                </a:extLst>
              </p:cNvPr>
              <p:cNvSpPr/>
              <p:nvPr/>
            </p:nvSpPr>
            <p:spPr>
              <a:xfrm>
                <a:off x="374523" y="1892153"/>
                <a:ext cx="1157612" cy="1839569"/>
              </a:xfrm>
              <a:prstGeom prst="roundRect">
                <a:avLst>
                  <a:gd name="adj" fmla="val 14402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2C4584A-82DD-694C-9AFC-1653EC0FFF98}"/>
                  </a:ext>
                </a:extLst>
              </p:cNvPr>
              <p:cNvSpPr/>
              <p:nvPr/>
            </p:nvSpPr>
            <p:spPr>
              <a:xfrm>
                <a:off x="449441" y="2095520"/>
                <a:ext cx="993601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Sam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4EB2659-3E4C-1442-BA56-6642CF0341B6}"/>
                  </a:ext>
                </a:extLst>
              </p:cNvPr>
              <p:cNvSpPr/>
              <p:nvPr/>
            </p:nvSpPr>
            <p:spPr>
              <a:xfrm>
                <a:off x="462606" y="2568414"/>
                <a:ext cx="98043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Alex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AB0B455-168B-684F-9137-8806457FD946}"/>
                  </a:ext>
                </a:extLst>
              </p:cNvPr>
              <p:cNvCxnSpPr>
                <a:cxnSpLocks/>
                <a:stCxn id="50" idx="3"/>
                <a:endCxn id="44" idx="2"/>
              </p:cNvCxnSpPr>
              <p:nvPr/>
            </p:nvCxnSpPr>
            <p:spPr>
              <a:xfrm flipV="1">
                <a:off x="1443042" y="1401668"/>
                <a:ext cx="1098413" cy="1351412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3CB221E-90BD-5043-A9CF-BFE24A2649FD}"/>
                  </a:ext>
                </a:extLst>
              </p:cNvPr>
              <p:cNvCxnSpPr>
                <a:cxnSpLocks/>
                <a:endCxn id="43" idx="2"/>
              </p:cNvCxnSpPr>
              <p:nvPr/>
            </p:nvCxnSpPr>
            <p:spPr>
              <a:xfrm flipV="1">
                <a:off x="1400060" y="751295"/>
                <a:ext cx="460494" cy="1019588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164193D-B65C-BA49-B320-5CD7CC6A3B83}"/>
                  </a:ext>
                </a:extLst>
              </p:cNvPr>
              <p:cNvSpPr/>
              <p:nvPr/>
            </p:nvSpPr>
            <p:spPr>
              <a:xfrm>
                <a:off x="462606" y="3064173"/>
                <a:ext cx="980436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Paul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E184851C-77C9-924E-A56D-1AA350AFC915}"/>
                  </a:ext>
                </a:extLst>
              </p:cNvPr>
              <p:cNvCxnSpPr>
                <a:cxnSpLocks/>
                <a:endCxn id="36" idx="1"/>
              </p:cNvCxnSpPr>
              <p:nvPr/>
            </p:nvCxnSpPr>
            <p:spPr>
              <a:xfrm flipV="1">
                <a:off x="1349934" y="1438596"/>
                <a:ext cx="2291879" cy="1300940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4ECB0DF-C58E-344B-94E5-5B8A1510800E}"/>
                </a:ext>
              </a:extLst>
            </p:cNvPr>
            <p:cNvSpPr txBox="1"/>
            <p:nvPr/>
          </p:nvSpPr>
          <p:spPr>
            <a:xfrm>
              <a:off x="7275915" y="63836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1104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DF52-19B4-1748-9A22-4F6EEA26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QuickUnion</a:t>
            </a:r>
            <a:r>
              <a:rPr lang="en-US" dirty="0"/>
              <a:t>: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5ADA3-223A-EC45-A527-271D7F70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97" y="1246898"/>
            <a:ext cx="6714091" cy="1837678"/>
          </a:xfrm>
        </p:spPr>
        <p:txBody>
          <a:bodyPr>
            <a:normAutofit/>
          </a:bodyPr>
          <a:lstStyle/>
          <a:p>
            <a:r>
              <a:rPr lang="en-US" dirty="0"/>
              <a:t>Key idea: easy to simply rearrange pointers to union entire trees together!</a:t>
            </a:r>
          </a:p>
          <a:p>
            <a:r>
              <a:rPr lang="en-US" dirty="0"/>
              <a:t>Which of these implementations would you prefer?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30973A-2B15-934F-B1AC-B91133A4FF5B}"/>
              </a:ext>
            </a:extLst>
          </p:cNvPr>
          <p:cNvSpPr txBox="1">
            <a:spLocks/>
          </p:cNvSpPr>
          <p:nvPr/>
        </p:nvSpPr>
        <p:spPr bwMode="auto">
          <a:xfrm>
            <a:off x="957094" y="3277162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(Ken, Santino):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(Santino)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Ken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B8216C-027D-0348-B4CC-58606D4A9EF2}"/>
              </a:ext>
            </a:extLst>
          </p:cNvPr>
          <p:cNvSpPr txBox="1">
            <a:spLocks/>
          </p:cNvSpPr>
          <p:nvPr/>
        </p:nvSpPr>
        <p:spPr bwMode="auto">
          <a:xfrm>
            <a:off x="6437676" y="3277162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(Ken, Santino):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(Santino)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B2E2C6-9EC7-0843-9A26-32535B8E132F}"/>
              </a:ext>
            </a:extLst>
          </p:cNvPr>
          <p:cNvGrpSpPr/>
          <p:nvPr/>
        </p:nvGrpSpPr>
        <p:grpSpPr>
          <a:xfrm>
            <a:off x="1574903" y="4698708"/>
            <a:ext cx="4666822" cy="1915497"/>
            <a:chOff x="1574903" y="4698708"/>
            <a:chExt cx="4666822" cy="19154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6D376C5-E6BB-7B4C-81A8-F6AFF130B387}"/>
                </a:ext>
              </a:extLst>
            </p:cNvPr>
            <p:cNvGrpSpPr/>
            <p:nvPr/>
          </p:nvGrpSpPr>
          <p:grpSpPr>
            <a:xfrm>
              <a:off x="3999218" y="4698708"/>
              <a:ext cx="1374117" cy="966589"/>
              <a:chOff x="5612392" y="2095307"/>
              <a:chExt cx="1030587" cy="724942"/>
            </a:xfrm>
          </p:grpSpPr>
          <p:sp>
            <p:nvSpPr>
              <p:cNvPr id="67" name="Google Shape;597;p43">
                <a:extLst>
                  <a:ext uri="{FF2B5EF4-FFF2-40B4-BE49-F238E27FC236}">
                    <a16:creationId xmlns:a16="http://schemas.microsoft.com/office/drawing/2014/main" id="{317CB38D-980A-8E41-BA04-94A763D1DF5B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68" name="Google Shape;601;p43">
                <a:extLst>
                  <a:ext uri="{FF2B5EF4-FFF2-40B4-BE49-F238E27FC236}">
                    <a16:creationId xmlns:a16="http://schemas.microsoft.com/office/drawing/2014/main" id="{AB4C4E93-F575-7A44-A80B-76AF48759657}"/>
                  </a:ext>
                </a:extLst>
              </p:cNvPr>
              <p:cNvCxnSpPr>
                <a:cxnSpLocks/>
                <a:stCxn id="69" idx="0"/>
                <a:endCxn id="67" idx="2"/>
              </p:cNvCxnSpPr>
              <p:nvPr/>
            </p:nvCxnSpPr>
            <p:spPr>
              <a:xfrm flipH="1" flipV="1">
                <a:off x="6017614" y="2361932"/>
                <a:ext cx="297817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9" name="Google Shape;597;p43">
                <a:extLst>
                  <a:ext uri="{FF2B5EF4-FFF2-40B4-BE49-F238E27FC236}">
                    <a16:creationId xmlns:a16="http://schemas.microsoft.com/office/drawing/2014/main" id="{8D98FF65-18AF-954C-BAFC-623B804232B2}"/>
                  </a:ext>
                </a:extLst>
              </p:cNvPr>
              <p:cNvSpPr/>
              <p:nvPr/>
            </p:nvSpPr>
            <p:spPr>
              <a:xfrm>
                <a:off x="5987882" y="2553624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70" name="Google Shape;597;p43">
              <a:extLst>
                <a:ext uri="{FF2B5EF4-FFF2-40B4-BE49-F238E27FC236}">
                  <a16:creationId xmlns:a16="http://schemas.microsoft.com/office/drawing/2014/main" id="{8B21E6B2-0E0B-8D43-98E9-5DE14D0D6F78}"/>
                </a:ext>
              </a:extLst>
            </p:cNvPr>
            <p:cNvSpPr/>
            <p:nvPr/>
          </p:nvSpPr>
          <p:spPr>
            <a:xfrm>
              <a:off x="4909298" y="6258705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9B29591-AD02-544C-B049-0CAE41C7DB8D}"/>
                </a:ext>
              </a:extLst>
            </p:cNvPr>
            <p:cNvGrpSpPr/>
            <p:nvPr/>
          </p:nvGrpSpPr>
          <p:grpSpPr>
            <a:xfrm>
              <a:off x="1574903" y="4847441"/>
              <a:ext cx="2964610" cy="1405321"/>
              <a:chOff x="2845398" y="1240088"/>
              <a:chExt cx="2223458" cy="1053991"/>
            </a:xfrm>
          </p:grpSpPr>
          <p:sp>
            <p:nvSpPr>
              <p:cNvPr id="74" name="Google Shape;597;p43">
                <a:extLst>
                  <a:ext uri="{FF2B5EF4-FFF2-40B4-BE49-F238E27FC236}">
                    <a16:creationId xmlns:a16="http://schemas.microsoft.com/office/drawing/2014/main" id="{3462D920-7A9D-2841-8A56-A2CC1B48A020}"/>
                  </a:ext>
                </a:extLst>
              </p:cNvPr>
              <p:cNvSpPr/>
              <p:nvPr/>
            </p:nvSpPr>
            <p:spPr>
              <a:xfrm>
                <a:off x="3018216" y="1240088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 (2)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75" name="Google Shape;600;p43">
                <a:extLst>
                  <a:ext uri="{FF2B5EF4-FFF2-40B4-BE49-F238E27FC236}">
                    <a16:creationId xmlns:a16="http://schemas.microsoft.com/office/drawing/2014/main" id="{BB57585B-2726-A448-850D-40EE195FD341}"/>
                  </a:ext>
                </a:extLst>
              </p:cNvPr>
              <p:cNvCxnSpPr>
                <a:cxnSpLocks/>
                <a:stCxn id="79" idx="0"/>
                <a:endCxn id="74" idx="2"/>
              </p:cNvCxnSpPr>
              <p:nvPr/>
            </p:nvCxnSpPr>
            <p:spPr>
              <a:xfrm flipV="1">
                <a:off x="3158531" y="1506713"/>
                <a:ext cx="264907" cy="199628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6" name="Google Shape;601;p43">
                <a:extLst>
                  <a:ext uri="{FF2B5EF4-FFF2-40B4-BE49-F238E27FC236}">
                    <a16:creationId xmlns:a16="http://schemas.microsoft.com/office/drawing/2014/main" id="{CF62E8FD-7ADC-3B40-BD09-C767D465F831}"/>
                  </a:ext>
                </a:extLst>
              </p:cNvPr>
              <p:cNvCxnSpPr>
                <a:cxnSpLocks/>
                <a:stCxn id="78" idx="0"/>
                <a:endCxn id="67" idx="2"/>
              </p:cNvCxnSpPr>
              <p:nvPr/>
            </p:nvCxnSpPr>
            <p:spPr>
              <a:xfrm flipV="1">
                <a:off x="4610172" y="1395163"/>
                <a:ext cx="458684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7" name="Google Shape;614;p43">
                <a:extLst>
                  <a:ext uri="{FF2B5EF4-FFF2-40B4-BE49-F238E27FC236}">
                    <a16:creationId xmlns:a16="http://schemas.microsoft.com/office/drawing/2014/main" id="{6B25E1A7-060D-EE4D-96E6-C0187BFE67BA}"/>
                  </a:ext>
                </a:extLst>
              </p:cNvPr>
              <p:cNvCxnSpPr>
                <a:cxnSpLocks/>
                <a:stCxn id="80" idx="0"/>
                <a:endCxn id="78" idx="2"/>
              </p:cNvCxnSpPr>
              <p:nvPr/>
            </p:nvCxnSpPr>
            <p:spPr>
              <a:xfrm flipV="1">
                <a:off x="4257783" y="1853480"/>
                <a:ext cx="352390" cy="173974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8" name="Google Shape;597;p43">
                <a:extLst>
                  <a:ext uri="{FF2B5EF4-FFF2-40B4-BE49-F238E27FC236}">
                    <a16:creationId xmlns:a16="http://schemas.microsoft.com/office/drawing/2014/main" id="{F6F5BC91-FFEF-2347-AD6A-58661961A33F}"/>
                  </a:ext>
                </a:extLst>
              </p:cNvPr>
              <p:cNvSpPr/>
              <p:nvPr/>
            </p:nvSpPr>
            <p:spPr>
              <a:xfrm>
                <a:off x="4378715" y="1586855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79" name="Google Shape;597;p43">
                <a:extLst>
                  <a:ext uri="{FF2B5EF4-FFF2-40B4-BE49-F238E27FC236}">
                    <a16:creationId xmlns:a16="http://schemas.microsoft.com/office/drawing/2014/main" id="{92A5BC41-B0C0-9C45-93F5-AB2F3068831D}"/>
                  </a:ext>
                </a:extLst>
              </p:cNvPr>
              <p:cNvSpPr/>
              <p:nvPr/>
            </p:nvSpPr>
            <p:spPr>
              <a:xfrm>
                <a:off x="2845398" y="1706341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80" name="Google Shape;597;p43">
                <a:extLst>
                  <a:ext uri="{FF2B5EF4-FFF2-40B4-BE49-F238E27FC236}">
                    <a16:creationId xmlns:a16="http://schemas.microsoft.com/office/drawing/2014/main" id="{BB04C3B2-4E39-9841-8B39-0BD663401E95}"/>
                  </a:ext>
                </a:extLst>
              </p:cNvPr>
              <p:cNvSpPr/>
              <p:nvPr/>
            </p:nvSpPr>
            <p:spPr>
              <a:xfrm>
                <a:off x="3905393" y="2027454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C90501-C671-914B-A4BE-A1695B7D232D}"/>
              </a:ext>
            </a:extLst>
          </p:cNvPr>
          <p:cNvGrpSpPr/>
          <p:nvPr/>
        </p:nvGrpSpPr>
        <p:grpSpPr>
          <a:xfrm>
            <a:off x="7321365" y="4767254"/>
            <a:ext cx="4129775" cy="1982229"/>
            <a:chOff x="7321365" y="4767254"/>
            <a:chExt cx="4129775" cy="198222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72273DA-68B8-4C45-AAF7-707D16620721}"/>
                </a:ext>
              </a:extLst>
            </p:cNvPr>
            <p:cNvGrpSpPr/>
            <p:nvPr/>
          </p:nvGrpSpPr>
          <p:grpSpPr>
            <a:xfrm>
              <a:off x="8668554" y="4767254"/>
              <a:ext cx="1374117" cy="966589"/>
              <a:chOff x="5612392" y="2095307"/>
              <a:chExt cx="1030587" cy="724942"/>
            </a:xfrm>
          </p:grpSpPr>
          <p:sp>
            <p:nvSpPr>
              <p:cNvPr id="82" name="Google Shape;597;p43">
                <a:extLst>
                  <a:ext uri="{FF2B5EF4-FFF2-40B4-BE49-F238E27FC236}">
                    <a16:creationId xmlns:a16="http://schemas.microsoft.com/office/drawing/2014/main" id="{695ABED5-1F3C-EA48-989F-3270950C1F76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83" name="Google Shape;601;p43">
                <a:extLst>
                  <a:ext uri="{FF2B5EF4-FFF2-40B4-BE49-F238E27FC236}">
                    <a16:creationId xmlns:a16="http://schemas.microsoft.com/office/drawing/2014/main" id="{1AE6D2F2-869C-BD44-9D80-DCA15C862713}"/>
                  </a:ext>
                </a:extLst>
              </p:cNvPr>
              <p:cNvCxnSpPr>
                <a:cxnSpLocks/>
                <a:stCxn id="84" idx="0"/>
                <a:endCxn id="82" idx="2"/>
              </p:cNvCxnSpPr>
              <p:nvPr/>
            </p:nvCxnSpPr>
            <p:spPr>
              <a:xfrm flipH="1" flipV="1">
                <a:off x="6017614" y="2361932"/>
                <a:ext cx="297817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4" name="Google Shape;597;p43">
                <a:extLst>
                  <a:ext uri="{FF2B5EF4-FFF2-40B4-BE49-F238E27FC236}">
                    <a16:creationId xmlns:a16="http://schemas.microsoft.com/office/drawing/2014/main" id="{ECC9F367-084C-224D-8465-8F966EFCF58D}"/>
                  </a:ext>
                </a:extLst>
              </p:cNvPr>
              <p:cNvSpPr/>
              <p:nvPr/>
            </p:nvSpPr>
            <p:spPr>
              <a:xfrm>
                <a:off x="5987882" y="2553624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85" name="Google Shape;597;p43">
              <a:extLst>
                <a:ext uri="{FF2B5EF4-FFF2-40B4-BE49-F238E27FC236}">
                  <a16:creationId xmlns:a16="http://schemas.microsoft.com/office/drawing/2014/main" id="{E482B1B3-C965-544F-9E38-BBA316A79EED}"/>
                </a:ext>
              </a:extLst>
            </p:cNvPr>
            <p:cNvSpPr/>
            <p:nvPr/>
          </p:nvSpPr>
          <p:spPr>
            <a:xfrm>
              <a:off x="10118713" y="6348896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B15FD4-3B1E-E847-9954-8257C31163FE}"/>
                </a:ext>
              </a:extLst>
            </p:cNvPr>
            <p:cNvGrpSpPr/>
            <p:nvPr/>
          </p:nvGrpSpPr>
          <p:grpSpPr>
            <a:xfrm>
              <a:off x="7321365" y="5392976"/>
              <a:ext cx="1743559" cy="1356507"/>
              <a:chOff x="3126588" y="1236143"/>
              <a:chExt cx="1307669" cy="1017380"/>
            </a:xfrm>
          </p:grpSpPr>
          <p:sp>
            <p:nvSpPr>
              <p:cNvPr id="87" name="Google Shape;597;p43">
                <a:extLst>
                  <a:ext uri="{FF2B5EF4-FFF2-40B4-BE49-F238E27FC236}">
                    <a16:creationId xmlns:a16="http://schemas.microsoft.com/office/drawing/2014/main" id="{1F99D830-5823-0A4F-BB6A-1EB5A973CA64}"/>
                  </a:ext>
                </a:extLst>
              </p:cNvPr>
              <p:cNvSpPr/>
              <p:nvPr/>
            </p:nvSpPr>
            <p:spPr>
              <a:xfrm>
                <a:off x="3502923" y="1236143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88" name="Google Shape;600;p43">
                <a:extLst>
                  <a:ext uri="{FF2B5EF4-FFF2-40B4-BE49-F238E27FC236}">
                    <a16:creationId xmlns:a16="http://schemas.microsoft.com/office/drawing/2014/main" id="{A8ABD615-FFAF-DA41-AEF5-459C6214C9C9}"/>
                  </a:ext>
                </a:extLst>
              </p:cNvPr>
              <p:cNvCxnSpPr>
                <a:cxnSpLocks/>
                <a:stCxn id="92" idx="0"/>
                <a:endCxn id="87" idx="2"/>
              </p:cNvCxnSpPr>
              <p:nvPr/>
            </p:nvCxnSpPr>
            <p:spPr>
              <a:xfrm flipV="1">
                <a:off x="3439721" y="1502768"/>
                <a:ext cx="468424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" name="Google Shape;601;p43">
                <a:extLst>
                  <a:ext uri="{FF2B5EF4-FFF2-40B4-BE49-F238E27FC236}">
                    <a16:creationId xmlns:a16="http://schemas.microsoft.com/office/drawing/2014/main" id="{46947366-1DD4-9141-BAA8-F697EA88AF7B}"/>
                  </a:ext>
                </a:extLst>
              </p:cNvPr>
              <p:cNvCxnSpPr>
                <a:cxnSpLocks/>
                <a:stCxn id="91" idx="0"/>
                <a:endCxn id="87" idx="2"/>
              </p:cNvCxnSpPr>
              <p:nvPr/>
            </p:nvCxnSpPr>
            <p:spPr>
              <a:xfrm flipH="1" flipV="1">
                <a:off x="3908145" y="1502768"/>
                <a:ext cx="294655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0" name="Google Shape;614;p43">
                <a:extLst>
                  <a:ext uri="{FF2B5EF4-FFF2-40B4-BE49-F238E27FC236}">
                    <a16:creationId xmlns:a16="http://schemas.microsoft.com/office/drawing/2014/main" id="{1A23E21E-19E7-1E47-8EDC-E65F0401250D}"/>
                  </a:ext>
                </a:extLst>
              </p:cNvPr>
              <p:cNvCxnSpPr>
                <a:cxnSpLocks/>
                <a:stCxn id="93" idx="0"/>
                <a:endCxn id="91" idx="2"/>
              </p:cNvCxnSpPr>
              <p:nvPr/>
            </p:nvCxnSpPr>
            <p:spPr>
              <a:xfrm flipV="1">
                <a:off x="3953422" y="1876319"/>
                <a:ext cx="249377" cy="110579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1" name="Google Shape;597;p43">
                <a:extLst>
                  <a:ext uri="{FF2B5EF4-FFF2-40B4-BE49-F238E27FC236}">
                    <a16:creationId xmlns:a16="http://schemas.microsoft.com/office/drawing/2014/main" id="{31EB560C-B645-024A-B619-A4BD910EAACD}"/>
                  </a:ext>
                </a:extLst>
              </p:cNvPr>
              <p:cNvSpPr/>
              <p:nvPr/>
            </p:nvSpPr>
            <p:spPr>
              <a:xfrm>
                <a:off x="3971342" y="1609694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92" name="Google Shape;597;p43">
                <a:extLst>
                  <a:ext uri="{FF2B5EF4-FFF2-40B4-BE49-F238E27FC236}">
                    <a16:creationId xmlns:a16="http://schemas.microsoft.com/office/drawing/2014/main" id="{3722B4C9-1CD4-2741-BF9C-9218328DBF99}"/>
                  </a:ext>
                </a:extLst>
              </p:cNvPr>
              <p:cNvSpPr/>
              <p:nvPr/>
            </p:nvSpPr>
            <p:spPr>
              <a:xfrm>
                <a:off x="3126588" y="1609694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93" name="Google Shape;597;p43">
                <a:extLst>
                  <a:ext uri="{FF2B5EF4-FFF2-40B4-BE49-F238E27FC236}">
                    <a16:creationId xmlns:a16="http://schemas.microsoft.com/office/drawing/2014/main" id="{CAA72315-2E44-1A48-8BBE-EE32320C281D}"/>
                  </a:ext>
                </a:extLst>
              </p:cNvPr>
              <p:cNvSpPr/>
              <p:nvPr/>
            </p:nvSpPr>
            <p:spPr>
              <a:xfrm>
                <a:off x="3601033" y="1986898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cxnSp>
          <p:nvCxnSpPr>
            <p:cNvPr id="94" name="Google Shape;600;p43">
              <a:extLst>
                <a:ext uri="{FF2B5EF4-FFF2-40B4-BE49-F238E27FC236}">
                  <a16:creationId xmlns:a16="http://schemas.microsoft.com/office/drawing/2014/main" id="{21401D80-5AA7-6543-8E19-50B27C0DAAD4}"/>
                </a:ext>
              </a:extLst>
            </p:cNvPr>
            <p:cNvCxnSpPr>
              <a:cxnSpLocks/>
              <a:stCxn id="87" idx="0"/>
              <a:endCxn id="82" idx="2"/>
            </p:cNvCxnSpPr>
            <p:nvPr/>
          </p:nvCxnSpPr>
          <p:spPr>
            <a:xfrm flipV="1">
              <a:off x="8363441" y="5122754"/>
              <a:ext cx="845409" cy="27022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87BF7F6-9E1D-B042-BC98-51D28862AE30}"/>
              </a:ext>
            </a:extLst>
          </p:cNvPr>
          <p:cNvSpPr txBox="1"/>
          <p:nvPr/>
        </p:nvSpPr>
        <p:spPr>
          <a:xfrm>
            <a:off x="182525" y="5570726"/>
            <a:ext cx="9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</a:t>
            </a:r>
          </a:p>
        </p:txBody>
      </p:sp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D97D7AC2-893E-C447-A4DB-8F135EAC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9400" y="3337984"/>
            <a:ext cx="914400" cy="914400"/>
          </a:xfrm>
          <a:prstGeom prst="rect">
            <a:avLst/>
          </a:prstGeom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2C86780-15F5-D240-993B-88EB926FD567}"/>
              </a:ext>
            </a:extLst>
          </p:cNvPr>
          <p:cNvGrpSpPr/>
          <p:nvPr/>
        </p:nvGrpSpPr>
        <p:grpSpPr>
          <a:xfrm>
            <a:off x="10057238" y="744887"/>
            <a:ext cx="1374117" cy="966589"/>
            <a:chOff x="5612392" y="2095307"/>
            <a:chExt cx="1030587" cy="724942"/>
          </a:xfrm>
        </p:grpSpPr>
        <p:sp>
          <p:nvSpPr>
            <p:cNvPr id="132" name="Google Shape;597;p43">
              <a:extLst>
                <a:ext uri="{FF2B5EF4-FFF2-40B4-BE49-F238E27FC236}">
                  <a16:creationId xmlns:a16="http://schemas.microsoft.com/office/drawing/2014/main" id="{0EADA652-F19A-9147-8FF5-5CCA980DE2AF}"/>
                </a:ext>
              </a:extLst>
            </p:cNvPr>
            <p:cNvSpPr/>
            <p:nvPr/>
          </p:nvSpPr>
          <p:spPr>
            <a:xfrm>
              <a:off x="5612392" y="2095307"/>
              <a:ext cx="810443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Aileen (1)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133" name="Google Shape;601;p43">
              <a:extLst>
                <a:ext uri="{FF2B5EF4-FFF2-40B4-BE49-F238E27FC236}">
                  <a16:creationId xmlns:a16="http://schemas.microsoft.com/office/drawing/2014/main" id="{6AD94C86-E77E-3A43-835F-D33AD2464F75}"/>
                </a:ext>
              </a:extLst>
            </p:cNvPr>
            <p:cNvCxnSpPr>
              <a:cxnSpLocks/>
              <a:stCxn id="134" idx="0"/>
              <a:endCxn id="132" idx="2"/>
            </p:cNvCxnSpPr>
            <p:nvPr/>
          </p:nvCxnSpPr>
          <p:spPr>
            <a:xfrm flipH="1" flipV="1">
              <a:off x="6017614" y="2361932"/>
              <a:ext cx="297817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4" name="Google Shape;597;p43">
              <a:extLst>
                <a:ext uri="{FF2B5EF4-FFF2-40B4-BE49-F238E27FC236}">
                  <a16:creationId xmlns:a16="http://schemas.microsoft.com/office/drawing/2014/main" id="{4116DD31-8D8A-4A4D-B04E-1D94C9426423}"/>
                </a:ext>
              </a:extLst>
            </p:cNvPr>
            <p:cNvSpPr/>
            <p:nvPr/>
          </p:nvSpPr>
          <p:spPr>
            <a:xfrm>
              <a:off x="5987882" y="2553624"/>
              <a:ext cx="655097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Santino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135" name="Google Shape;597;p43">
            <a:extLst>
              <a:ext uri="{FF2B5EF4-FFF2-40B4-BE49-F238E27FC236}">
                <a16:creationId xmlns:a16="http://schemas.microsoft.com/office/drawing/2014/main" id="{F963699B-C8B7-2A4E-BBC7-32D05FE3B9BF}"/>
              </a:ext>
            </a:extLst>
          </p:cNvPr>
          <p:cNvSpPr/>
          <p:nvPr/>
        </p:nvSpPr>
        <p:spPr>
          <a:xfrm>
            <a:off x="10220724" y="2364502"/>
            <a:ext cx="1332427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Paul (3)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925F11D-57E8-6C44-95A0-533AD17D2304}"/>
              </a:ext>
            </a:extLst>
          </p:cNvPr>
          <p:cNvGrpSpPr/>
          <p:nvPr/>
        </p:nvGrpSpPr>
        <p:grpSpPr>
          <a:xfrm>
            <a:off x="8021954" y="888360"/>
            <a:ext cx="1727191" cy="1616964"/>
            <a:chOff x="3137169" y="1236143"/>
            <a:chExt cx="1295393" cy="1212723"/>
          </a:xfrm>
        </p:grpSpPr>
        <p:sp>
          <p:nvSpPr>
            <p:cNvPr id="137" name="Google Shape;597;p43">
              <a:extLst>
                <a:ext uri="{FF2B5EF4-FFF2-40B4-BE49-F238E27FC236}">
                  <a16:creationId xmlns:a16="http://schemas.microsoft.com/office/drawing/2014/main" id="{BB52984A-6988-064F-97DF-932D7D27E3F3}"/>
                </a:ext>
              </a:extLst>
            </p:cNvPr>
            <p:cNvSpPr/>
            <p:nvPr/>
          </p:nvSpPr>
          <p:spPr>
            <a:xfrm>
              <a:off x="3502923" y="1236143"/>
              <a:ext cx="810444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Joyce (2)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138" name="Google Shape;600;p43">
              <a:extLst>
                <a:ext uri="{FF2B5EF4-FFF2-40B4-BE49-F238E27FC236}">
                  <a16:creationId xmlns:a16="http://schemas.microsoft.com/office/drawing/2014/main" id="{DB83FBC3-A13C-364C-B98E-21A84CD015EE}"/>
                </a:ext>
              </a:extLst>
            </p:cNvPr>
            <p:cNvCxnSpPr>
              <a:cxnSpLocks/>
              <a:stCxn id="142" idx="0"/>
              <a:endCxn id="137" idx="2"/>
            </p:cNvCxnSpPr>
            <p:nvPr/>
          </p:nvCxnSpPr>
          <p:spPr>
            <a:xfrm flipV="1">
              <a:off x="3450302" y="1502768"/>
              <a:ext cx="457843" cy="191693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9" name="Google Shape;601;p43">
              <a:extLst>
                <a:ext uri="{FF2B5EF4-FFF2-40B4-BE49-F238E27FC236}">
                  <a16:creationId xmlns:a16="http://schemas.microsoft.com/office/drawing/2014/main" id="{797E37A7-143D-5B40-B1AD-4ECADDB259F4}"/>
                </a:ext>
              </a:extLst>
            </p:cNvPr>
            <p:cNvCxnSpPr>
              <a:cxnSpLocks/>
              <a:stCxn id="141" idx="0"/>
              <a:endCxn id="137" idx="2"/>
            </p:cNvCxnSpPr>
            <p:nvPr/>
          </p:nvCxnSpPr>
          <p:spPr>
            <a:xfrm flipH="1" flipV="1">
              <a:off x="3908145" y="1502768"/>
              <a:ext cx="292960" cy="19169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0" name="Google Shape;614;p43">
              <a:extLst>
                <a:ext uri="{FF2B5EF4-FFF2-40B4-BE49-F238E27FC236}">
                  <a16:creationId xmlns:a16="http://schemas.microsoft.com/office/drawing/2014/main" id="{DE6111CD-A12C-2347-A172-D054D5F6136A}"/>
                </a:ext>
              </a:extLst>
            </p:cNvPr>
            <p:cNvCxnSpPr>
              <a:cxnSpLocks/>
              <a:stCxn id="143" idx="0"/>
              <a:endCxn id="141" idx="2"/>
            </p:cNvCxnSpPr>
            <p:nvPr/>
          </p:nvCxnSpPr>
          <p:spPr>
            <a:xfrm flipV="1">
              <a:off x="3960978" y="1961085"/>
              <a:ext cx="240127" cy="221156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41" name="Google Shape;597;p43">
              <a:extLst>
                <a:ext uri="{FF2B5EF4-FFF2-40B4-BE49-F238E27FC236}">
                  <a16:creationId xmlns:a16="http://schemas.microsoft.com/office/drawing/2014/main" id="{71FDB420-3395-F345-BA75-F9290187C169}"/>
                </a:ext>
              </a:extLst>
            </p:cNvPr>
            <p:cNvSpPr/>
            <p:nvPr/>
          </p:nvSpPr>
          <p:spPr>
            <a:xfrm>
              <a:off x="3969647" y="1694460"/>
              <a:ext cx="462915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Ken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42" name="Google Shape;597;p43">
              <a:extLst>
                <a:ext uri="{FF2B5EF4-FFF2-40B4-BE49-F238E27FC236}">
                  <a16:creationId xmlns:a16="http://schemas.microsoft.com/office/drawing/2014/main" id="{4077E2DA-D6A0-FA49-8EA9-71C3F420D95F}"/>
                </a:ext>
              </a:extLst>
            </p:cNvPr>
            <p:cNvSpPr/>
            <p:nvPr/>
          </p:nvSpPr>
          <p:spPr>
            <a:xfrm>
              <a:off x="3137169" y="1694461"/>
              <a:ext cx="626266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Sam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43" name="Google Shape;597;p43">
              <a:extLst>
                <a:ext uri="{FF2B5EF4-FFF2-40B4-BE49-F238E27FC236}">
                  <a16:creationId xmlns:a16="http://schemas.microsoft.com/office/drawing/2014/main" id="{7FF78F06-AE3B-6445-BF1F-0DF0ACE09743}"/>
                </a:ext>
              </a:extLst>
            </p:cNvPr>
            <p:cNvSpPr/>
            <p:nvPr/>
          </p:nvSpPr>
          <p:spPr>
            <a:xfrm>
              <a:off x="3608588" y="2182241"/>
              <a:ext cx="704779" cy="2666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Alex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704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DF52-19B4-1748-9A22-4F6EEA265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QuickUnion</a:t>
            </a:r>
            <a:r>
              <a:rPr lang="en-US" dirty="0"/>
              <a:t>: Union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30973A-2B15-934F-B1AC-B91133A4FF5B}"/>
              </a:ext>
            </a:extLst>
          </p:cNvPr>
          <p:cNvSpPr txBox="1">
            <a:spLocks/>
          </p:cNvSpPr>
          <p:nvPr/>
        </p:nvSpPr>
        <p:spPr bwMode="auto">
          <a:xfrm>
            <a:off x="957094" y="1314250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(Ken, Santino):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(Santino)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Ken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B8216C-027D-0348-B4CC-58606D4A9EF2}"/>
              </a:ext>
            </a:extLst>
          </p:cNvPr>
          <p:cNvSpPr txBox="1">
            <a:spLocks/>
          </p:cNvSpPr>
          <p:nvPr/>
        </p:nvSpPr>
        <p:spPr bwMode="auto">
          <a:xfrm>
            <a:off x="6437676" y="1314250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(Ken, Santino):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(Santino)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B2E2C6-9EC7-0843-9A26-32535B8E132F}"/>
              </a:ext>
            </a:extLst>
          </p:cNvPr>
          <p:cNvGrpSpPr/>
          <p:nvPr/>
        </p:nvGrpSpPr>
        <p:grpSpPr>
          <a:xfrm>
            <a:off x="1574903" y="2735796"/>
            <a:ext cx="4666822" cy="1915497"/>
            <a:chOff x="1574903" y="4698708"/>
            <a:chExt cx="4666822" cy="19154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6D376C5-E6BB-7B4C-81A8-F6AFF130B387}"/>
                </a:ext>
              </a:extLst>
            </p:cNvPr>
            <p:cNvGrpSpPr/>
            <p:nvPr/>
          </p:nvGrpSpPr>
          <p:grpSpPr>
            <a:xfrm>
              <a:off x="3999218" y="4698708"/>
              <a:ext cx="1374117" cy="966589"/>
              <a:chOff x="5612392" y="2095307"/>
              <a:chExt cx="1030587" cy="724942"/>
            </a:xfrm>
          </p:grpSpPr>
          <p:sp>
            <p:nvSpPr>
              <p:cNvPr id="67" name="Google Shape;597;p43">
                <a:extLst>
                  <a:ext uri="{FF2B5EF4-FFF2-40B4-BE49-F238E27FC236}">
                    <a16:creationId xmlns:a16="http://schemas.microsoft.com/office/drawing/2014/main" id="{317CB38D-980A-8E41-BA04-94A763D1DF5B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68" name="Google Shape;601;p43">
                <a:extLst>
                  <a:ext uri="{FF2B5EF4-FFF2-40B4-BE49-F238E27FC236}">
                    <a16:creationId xmlns:a16="http://schemas.microsoft.com/office/drawing/2014/main" id="{AB4C4E93-F575-7A44-A80B-76AF48759657}"/>
                  </a:ext>
                </a:extLst>
              </p:cNvPr>
              <p:cNvCxnSpPr>
                <a:cxnSpLocks/>
                <a:stCxn id="69" idx="0"/>
                <a:endCxn id="67" idx="2"/>
              </p:cNvCxnSpPr>
              <p:nvPr/>
            </p:nvCxnSpPr>
            <p:spPr>
              <a:xfrm flipH="1" flipV="1">
                <a:off x="6017614" y="2361932"/>
                <a:ext cx="297817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69" name="Google Shape;597;p43">
                <a:extLst>
                  <a:ext uri="{FF2B5EF4-FFF2-40B4-BE49-F238E27FC236}">
                    <a16:creationId xmlns:a16="http://schemas.microsoft.com/office/drawing/2014/main" id="{8D98FF65-18AF-954C-BAFC-623B804232B2}"/>
                  </a:ext>
                </a:extLst>
              </p:cNvPr>
              <p:cNvSpPr/>
              <p:nvPr/>
            </p:nvSpPr>
            <p:spPr>
              <a:xfrm>
                <a:off x="5987882" y="2553624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70" name="Google Shape;597;p43">
              <a:extLst>
                <a:ext uri="{FF2B5EF4-FFF2-40B4-BE49-F238E27FC236}">
                  <a16:creationId xmlns:a16="http://schemas.microsoft.com/office/drawing/2014/main" id="{8B21E6B2-0E0B-8D43-98E9-5DE14D0D6F78}"/>
                </a:ext>
              </a:extLst>
            </p:cNvPr>
            <p:cNvSpPr/>
            <p:nvPr/>
          </p:nvSpPr>
          <p:spPr>
            <a:xfrm>
              <a:off x="4909298" y="6258705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9B29591-AD02-544C-B049-0CAE41C7DB8D}"/>
                </a:ext>
              </a:extLst>
            </p:cNvPr>
            <p:cNvGrpSpPr/>
            <p:nvPr/>
          </p:nvGrpSpPr>
          <p:grpSpPr>
            <a:xfrm>
              <a:off x="1574903" y="4847441"/>
              <a:ext cx="2964610" cy="1405321"/>
              <a:chOff x="2845398" y="1240088"/>
              <a:chExt cx="2223458" cy="1053991"/>
            </a:xfrm>
          </p:grpSpPr>
          <p:sp>
            <p:nvSpPr>
              <p:cNvPr id="74" name="Google Shape;597;p43">
                <a:extLst>
                  <a:ext uri="{FF2B5EF4-FFF2-40B4-BE49-F238E27FC236}">
                    <a16:creationId xmlns:a16="http://schemas.microsoft.com/office/drawing/2014/main" id="{3462D920-7A9D-2841-8A56-A2CC1B48A020}"/>
                  </a:ext>
                </a:extLst>
              </p:cNvPr>
              <p:cNvSpPr/>
              <p:nvPr/>
            </p:nvSpPr>
            <p:spPr>
              <a:xfrm>
                <a:off x="3018216" y="1240088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 (2)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75" name="Google Shape;600;p43">
                <a:extLst>
                  <a:ext uri="{FF2B5EF4-FFF2-40B4-BE49-F238E27FC236}">
                    <a16:creationId xmlns:a16="http://schemas.microsoft.com/office/drawing/2014/main" id="{BB57585B-2726-A448-850D-40EE195FD341}"/>
                  </a:ext>
                </a:extLst>
              </p:cNvPr>
              <p:cNvCxnSpPr>
                <a:cxnSpLocks/>
                <a:stCxn id="79" idx="0"/>
                <a:endCxn id="74" idx="2"/>
              </p:cNvCxnSpPr>
              <p:nvPr/>
            </p:nvCxnSpPr>
            <p:spPr>
              <a:xfrm flipV="1">
                <a:off x="3158531" y="1506713"/>
                <a:ext cx="264907" cy="199628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6" name="Google Shape;601;p43">
                <a:extLst>
                  <a:ext uri="{FF2B5EF4-FFF2-40B4-BE49-F238E27FC236}">
                    <a16:creationId xmlns:a16="http://schemas.microsoft.com/office/drawing/2014/main" id="{CF62E8FD-7ADC-3B40-BD09-C767D465F831}"/>
                  </a:ext>
                </a:extLst>
              </p:cNvPr>
              <p:cNvCxnSpPr>
                <a:cxnSpLocks/>
                <a:stCxn id="78" idx="0"/>
                <a:endCxn id="67" idx="2"/>
              </p:cNvCxnSpPr>
              <p:nvPr/>
            </p:nvCxnSpPr>
            <p:spPr>
              <a:xfrm flipV="1">
                <a:off x="4610172" y="1395163"/>
                <a:ext cx="458684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77" name="Google Shape;614;p43">
                <a:extLst>
                  <a:ext uri="{FF2B5EF4-FFF2-40B4-BE49-F238E27FC236}">
                    <a16:creationId xmlns:a16="http://schemas.microsoft.com/office/drawing/2014/main" id="{6B25E1A7-060D-EE4D-96E6-C0187BFE67BA}"/>
                  </a:ext>
                </a:extLst>
              </p:cNvPr>
              <p:cNvCxnSpPr>
                <a:cxnSpLocks/>
                <a:stCxn id="80" idx="0"/>
                <a:endCxn id="78" idx="2"/>
              </p:cNvCxnSpPr>
              <p:nvPr/>
            </p:nvCxnSpPr>
            <p:spPr>
              <a:xfrm flipV="1">
                <a:off x="4257783" y="1853480"/>
                <a:ext cx="352390" cy="173974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78" name="Google Shape;597;p43">
                <a:extLst>
                  <a:ext uri="{FF2B5EF4-FFF2-40B4-BE49-F238E27FC236}">
                    <a16:creationId xmlns:a16="http://schemas.microsoft.com/office/drawing/2014/main" id="{F6F5BC91-FFEF-2347-AD6A-58661961A33F}"/>
                  </a:ext>
                </a:extLst>
              </p:cNvPr>
              <p:cNvSpPr/>
              <p:nvPr/>
            </p:nvSpPr>
            <p:spPr>
              <a:xfrm>
                <a:off x="4378715" y="1586855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79" name="Google Shape;597;p43">
                <a:extLst>
                  <a:ext uri="{FF2B5EF4-FFF2-40B4-BE49-F238E27FC236}">
                    <a16:creationId xmlns:a16="http://schemas.microsoft.com/office/drawing/2014/main" id="{92A5BC41-B0C0-9C45-93F5-AB2F3068831D}"/>
                  </a:ext>
                </a:extLst>
              </p:cNvPr>
              <p:cNvSpPr/>
              <p:nvPr/>
            </p:nvSpPr>
            <p:spPr>
              <a:xfrm>
                <a:off x="2845398" y="1706341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80" name="Google Shape;597;p43">
                <a:extLst>
                  <a:ext uri="{FF2B5EF4-FFF2-40B4-BE49-F238E27FC236}">
                    <a16:creationId xmlns:a16="http://schemas.microsoft.com/office/drawing/2014/main" id="{BB04C3B2-4E39-9841-8B39-0BD663401E95}"/>
                  </a:ext>
                </a:extLst>
              </p:cNvPr>
              <p:cNvSpPr/>
              <p:nvPr/>
            </p:nvSpPr>
            <p:spPr>
              <a:xfrm>
                <a:off x="3905393" y="2027454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C90501-C671-914B-A4BE-A1695B7D232D}"/>
              </a:ext>
            </a:extLst>
          </p:cNvPr>
          <p:cNvGrpSpPr/>
          <p:nvPr/>
        </p:nvGrpSpPr>
        <p:grpSpPr>
          <a:xfrm>
            <a:off x="7321365" y="2804342"/>
            <a:ext cx="4129775" cy="1982229"/>
            <a:chOff x="7321365" y="4767254"/>
            <a:chExt cx="4129775" cy="1982229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72273DA-68B8-4C45-AAF7-707D16620721}"/>
                </a:ext>
              </a:extLst>
            </p:cNvPr>
            <p:cNvGrpSpPr/>
            <p:nvPr/>
          </p:nvGrpSpPr>
          <p:grpSpPr>
            <a:xfrm>
              <a:off x="8668554" y="4767254"/>
              <a:ext cx="1374117" cy="966589"/>
              <a:chOff x="5612392" y="2095307"/>
              <a:chExt cx="1030587" cy="724942"/>
            </a:xfrm>
          </p:grpSpPr>
          <p:sp>
            <p:nvSpPr>
              <p:cNvPr id="82" name="Google Shape;597;p43">
                <a:extLst>
                  <a:ext uri="{FF2B5EF4-FFF2-40B4-BE49-F238E27FC236}">
                    <a16:creationId xmlns:a16="http://schemas.microsoft.com/office/drawing/2014/main" id="{695ABED5-1F3C-EA48-989F-3270950C1F76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83" name="Google Shape;601;p43">
                <a:extLst>
                  <a:ext uri="{FF2B5EF4-FFF2-40B4-BE49-F238E27FC236}">
                    <a16:creationId xmlns:a16="http://schemas.microsoft.com/office/drawing/2014/main" id="{1AE6D2F2-869C-BD44-9D80-DCA15C862713}"/>
                  </a:ext>
                </a:extLst>
              </p:cNvPr>
              <p:cNvCxnSpPr>
                <a:cxnSpLocks/>
                <a:stCxn id="84" idx="0"/>
                <a:endCxn id="82" idx="2"/>
              </p:cNvCxnSpPr>
              <p:nvPr/>
            </p:nvCxnSpPr>
            <p:spPr>
              <a:xfrm flipH="1" flipV="1">
                <a:off x="6017614" y="2361932"/>
                <a:ext cx="297817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84" name="Google Shape;597;p43">
                <a:extLst>
                  <a:ext uri="{FF2B5EF4-FFF2-40B4-BE49-F238E27FC236}">
                    <a16:creationId xmlns:a16="http://schemas.microsoft.com/office/drawing/2014/main" id="{ECC9F367-084C-224D-8465-8F966EFCF58D}"/>
                  </a:ext>
                </a:extLst>
              </p:cNvPr>
              <p:cNvSpPr/>
              <p:nvPr/>
            </p:nvSpPr>
            <p:spPr>
              <a:xfrm>
                <a:off x="5987882" y="2553624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85" name="Google Shape;597;p43">
              <a:extLst>
                <a:ext uri="{FF2B5EF4-FFF2-40B4-BE49-F238E27FC236}">
                  <a16:creationId xmlns:a16="http://schemas.microsoft.com/office/drawing/2014/main" id="{E482B1B3-C965-544F-9E38-BBA316A79EED}"/>
                </a:ext>
              </a:extLst>
            </p:cNvPr>
            <p:cNvSpPr/>
            <p:nvPr/>
          </p:nvSpPr>
          <p:spPr>
            <a:xfrm>
              <a:off x="10118713" y="6348896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AB15FD4-3B1E-E847-9954-8257C31163FE}"/>
                </a:ext>
              </a:extLst>
            </p:cNvPr>
            <p:cNvGrpSpPr/>
            <p:nvPr/>
          </p:nvGrpSpPr>
          <p:grpSpPr>
            <a:xfrm>
              <a:off x="7321365" y="5392976"/>
              <a:ext cx="1743559" cy="1356507"/>
              <a:chOff x="3126588" y="1236143"/>
              <a:chExt cx="1307669" cy="1017380"/>
            </a:xfrm>
          </p:grpSpPr>
          <p:sp>
            <p:nvSpPr>
              <p:cNvPr id="87" name="Google Shape;597;p43">
                <a:extLst>
                  <a:ext uri="{FF2B5EF4-FFF2-40B4-BE49-F238E27FC236}">
                    <a16:creationId xmlns:a16="http://schemas.microsoft.com/office/drawing/2014/main" id="{1F99D830-5823-0A4F-BB6A-1EB5A973CA64}"/>
                  </a:ext>
                </a:extLst>
              </p:cNvPr>
              <p:cNvSpPr/>
              <p:nvPr/>
            </p:nvSpPr>
            <p:spPr>
              <a:xfrm>
                <a:off x="3502923" y="1236143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88" name="Google Shape;600;p43">
                <a:extLst>
                  <a:ext uri="{FF2B5EF4-FFF2-40B4-BE49-F238E27FC236}">
                    <a16:creationId xmlns:a16="http://schemas.microsoft.com/office/drawing/2014/main" id="{A8ABD615-FFAF-DA41-AEF5-459C6214C9C9}"/>
                  </a:ext>
                </a:extLst>
              </p:cNvPr>
              <p:cNvCxnSpPr>
                <a:cxnSpLocks/>
                <a:stCxn id="92" idx="0"/>
                <a:endCxn id="87" idx="2"/>
              </p:cNvCxnSpPr>
              <p:nvPr/>
            </p:nvCxnSpPr>
            <p:spPr>
              <a:xfrm flipV="1">
                <a:off x="3439721" y="1502768"/>
                <a:ext cx="468424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" name="Google Shape;601;p43">
                <a:extLst>
                  <a:ext uri="{FF2B5EF4-FFF2-40B4-BE49-F238E27FC236}">
                    <a16:creationId xmlns:a16="http://schemas.microsoft.com/office/drawing/2014/main" id="{46947366-1DD4-9141-BAA8-F697EA88AF7B}"/>
                  </a:ext>
                </a:extLst>
              </p:cNvPr>
              <p:cNvCxnSpPr>
                <a:cxnSpLocks/>
                <a:stCxn id="91" idx="0"/>
                <a:endCxn id="87" idx="2"/>
              </p:cNvCxnSpPr>
              <p:nvPr/>
            </p:nvCxnSpPr>
            <p:spPr>
              <a:xfrm flipH="1" flipV="1">
                <a:off x="3908145" y="1502768"/>
                <a:ext cx="294655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0" name="Google Shape;614;p43">
                <a:extLst>
                  <a:ext uri="{FF2B5EF4-FFF2-40B4-BE49-F238E27FC236}">
                    <a16:creationId xmlns:a16="http://schemas.microsoft.com/office/drawing/2014/main" id="{1A23E21E-19E7-1E47-8EDC-E65F0401250D}"/>
                  </a:ext>
                </a:extLst>
              </p:cNvPr>
              <p:cNvCxnSpPr>
                <a:cxnSpLocks/>
                <a:stCxn id="93" idx="0"/>
                <a:endCxn id="91" idx="2"/>
              </p:cNvCxnSpPr>
              <p:nvPr/>
            </p:nvCxnSpPr>
            <p:spPr>
              <a:xfrm flipV="1">
                <a:off x="3953422" y="1876319"/>
                <a:ext cx="249377" cy="110579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91" name="Google Shape;597;p43">
                <a:extLst>
                  <a:ext uri="{FF2B5EF4-FFF2-40B4-BE49-F238E27FC236}">
                    <a16:creationId xmlns:a16="http://schemas.microsoft.com/office/drawing/2014/main" id="{31EB560C-B645-024A-B619-A4BD910EAACD}"/>
                  </a:ext>
                </a:extLst>
              </p:cNvPr>
              <p:cNvSpPr/>
              <p:nvPr/>
            </p:nvSpPr>
            <p:spPr>
              <a:xfrm>
                <a:off x="3971342" y="1609694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92" name="Google Shape;597;p43">
                <a:extLst>
                  <a:ext uri="{FF2B5EF4-FFF2-40B4-BE49-F238E27FC236}">
                    <a16:creationId xmlns:a16="http://schemas.microsoft.com/office/drawing/2014/main" id="{3722B4C9-1CD4-2741-BF9C-9218328DBF99}"/>
                  </a:ext>
                </a:extLst>
              </p:cNvPr>
              <p:cNvSpPr/>
              <p:nvPr/>
            </p:nvSpPr>
            <p:spPr>
              <a:xfrm>
                <a:off x="3126588" y="1609694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93" name="Google Shape;597;p43">
                <a:extLst>
                  <a:ext uri="{FF2B5EF4-FFF2-40B4-BE49-F238E27FC236}">
                    <a16:creationId xmlns:a16="http://schemas.microsoft.com/office/drawing/2014/main" id="{CAA72315-2E44-1A48-8BBE-EE32320C281D}"/>
                  </a:ext>
                </a:extLst>
              </p:cNvPr>
              <p:cNvSpPr/>
              <p:nvPr/>
            </p:nvSpPr>
            <p:spPr>
              <a:xfrm>
                <a:off x="3601033" y="1986898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cxnSp>
          <p:nvCxnSpPr>
            <p:cNvPr id="94" name="Google Shape;600;p43">
              <a:extLst>
                <a:ext uri="{FF2B5EF4-FFF2-40B4-BE49-F238E27FC236}">
                  <a16:creationId xmlns:a16="http://schemas.microsoft.com/office/drawing/2014/main" id="{21401D80-5AA7-6543-8E19-50B27C0DAAD4}"/>
                </a:ext>
              </a:extLst>
            </p:cNvPr>
            <p:cNvCxnSpPr>
              <a:cxnSpLocks/>
              <a:stCxn id="87" idx="0"/>
              <a:endCxn id="82" idx="2"/>
            </p:cNvCxnSpPr>
            <p:nvPr/>
          </p:nvCxnSpPr>
          <p:spPr>
            <a:xfrm flipV="1">
              <a:off x="8363441" y="5122754"/>
              <a:ext cx="845409" cy="27022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87BF7F6-9E1D-B042-BC98-51D28862AE30}"/>
              </a:ext>
            </a:extLst>
          </p:cNvPr>
          <p:cNvSpPr txBox="1"/>
          <p:nvPr/>
        </p:nvSpPr>
        <p:spPr>
          <a:xfrm>
            <a:off x="182525" y="3607814"/>
            <a:ext cx="91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</a:t>
            </a:r>
          </a:p>
        </p:txBody>
      </p:sp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D97D7AC2-893E-C447-A4DB-8F135EAC0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9400" y="137507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C5960-A3E0-244F-B761-7FB01F0F470B}"/>
              </a:ext>
            </a:extLst>
          </p:cNvPr>
          <p:cNvSpPr txBox="1"/>
          <p:nvPr/>
        </p:nvSpPr>
        <p:spPr>
          <a:xfrm>
            <a:off x="853440" y="5155151"/>
            <a:ext cx="10692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prefer the right implementation because by changing just the root, we effectively pull the entire tree into the new set!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we change the first node instead, we have to do more work for the rest of the old tree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rare example of constant time work manipulating a factor of n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695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BBE1-5960-E04B-8596-83BACECF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714266" cy="76263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QuickUnion</a:t>
            </a:r>
            <a:r>
              <a:rPr lang="en-US" dirty="0"/>
              <a:t>: Why bother with the second root?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B7DC4-7CD7-5748-A9D2-3C2DE4B7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5432818"/>
            <a:ext cx="10671047" cy="1310519"/>
          </a:xfrm>
        </p:spPr>
        <p:txBody>
          <a:bodyPr/>
          <a:lstStyle/>
          <a:p>
            <a:r>
              <a:rPr lang="en-US" dirty="0"/>
              <a:t>Key idea: will help minimize runtime for future find() calls if we keep the height of the tree short!</a:t>
            </a:r>
          </a:p>
          <a:p>
            <a:pPr lvl="1"/>
            <a:r>
              <a:rPr lang="en-US" dirty="0"/>
              <a:t>Pointing directly to the second element would make the tree taller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4A059A-BE83-4241-88FA-F4A35433B28D}"/>
              </a:ext>
            </a:extLst>
          </p:cNvPr>
          <p:cNvSpPr txBox="1">
            <a:spLocks/>
          </p:cNvSpPr>
          <p:nvPr/>
        </p:nvSpPr>
        <p:spPr bwMode="auto">
          <a:xfrm>
            <a:off x="838200" y="1472746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(Ken, Santino):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(Ken)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(Santino)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rootK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rootS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5BBF19-A7C6-F74A-93DD-9F4342C194D5}"/>
              </a:ext>
            </a:extLst>
          </p:cNvPr>
          <p:cNvGrpSpPr/>
          <p:nvPr/>
        </p:nvGrpSpPr>
        <p:grpSpPr>
          <a:xfrm>
            <a:off x="1721889" y="2962838"/>
            <a:ext cx="4129775" cy="1982229"/>
            <a:chOff x="7321365" y="4767254"/>
            <a:chExt cx="4129775" cy="19822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64D55CD-67AB-9941-A240-A96209254033}"/>
                </a:ext>
              </a:extLst>
            </p:cNvPr>
            <p:cNvGrpSpPr/>
            <p:nvPr/>
          </p:nvGrpSpPr>
          <p:grpSpPr>
            <a:xfrm>
              <a:off x="8668554" y="4767254"/>
              <a:ext cx="1374117" cy="966589"/>
              <a:chOff x="5612392" y="2095307"/>
              <a:chExt cx="1030587" cy="724942"/>
            </a:xfrm>
          </p:grpSpPr>
          <p:sp>
            <p:nvSpPr>
              <p:cNvPr id="18" name="Google Shape;597;p43">
                <a:extLst>
                  <a:ext uri="{FF2B5EF4-FFF2-40B4-BE49-F238E27FC236}">
                    <a16:creationId xmlns:a16="http://schemas.microsoft.com/office/drawing/2014/main" id="{2E198F52-C922-D742-8F7C-17D05805655A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19" name="Google Shape;601;p43">
                <a:extLst>
                  <a:ext uri="{FF2B5EF4-FFF2-40B4-BE49-F238E27FC236}">
                    <a16:creationId xmlns:a16="http://schemas.microsoft.com/office/drawing/2014/main" id="{066FC9A1-A6E1-9C4A-88A3-8E89FFD80405}"/>
                  </a:ext>
                </a:extLst>
              </p:cNvPr>
              <p:cNvCxnSpPr>
                <a:cxnSpLocks/>
                <a:stCxn id="20" idx="0"/>
                <a:endCxn id="18" idx="2"/>
              </p:cNvCxnSpPr>
              <p:nvPr/>
            </p:nvCxnSpPr>
            <p:spPr>
              <a:xfrm flipH="1" flipV="1">
                <a:off x="6017614" y="2361932"/>
                <a:ext cx="297817" cy="191692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0" name="Google Shape;597;p43">
                <a:extLst>
                  <a:ext uri="{FF2B5EF4-FFF2-40B4-BE49-F238E27FC236}">
                    <a16:creationId xmlns:a16="http://schemas.microsoft.com/office/drawing/2014/main" id="{22AD4014-2D6E-724F-8E0A-8D463EE7A09E}"/>
                  </a:ext>
                </a:extLst>
              </p:cNvPr>
              <p:cNvSpPr/>
              <p:nvPr/>
            </p:nvSpPr>
            <p:spPr>
              <a:xfrm>
                <a:off x="5987882" y="2553624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8" name="Google Shape;597;p43">
              <a:extLst>
                <a:ext uri="{FF2B5EF4-FFF2-40B4-BE49-F238E27FC236}">
                  <a16:creationId xmlns:a16="http://schemas.microsoft.com/office/drawing/2014/main" id="{2969CC3E-0299-E143-ADA2-A76E37C99973}"/>
                </a:ext>
              </a:extLst>
            </p:cNvPr>
            <p:cNvSpPr/>
            <p:nvPr/>
          </p:nvSpPr>
          <p:spPr>
            <a:xfrm>
              <a:off x="10118713" y="6348896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DE421C-61C4-424C-9FEF-A9180896078B}"/>
                </a:ext>
              </a:extLst>
            </p:cNvPr>
            <p:cNvGrpSpPr/>
            <p:nvPr/>
          </p:nvGrpSpPr>
          <p:grpSpPr>
            <a:xfrm>
              <a:off x="7321365" y="5392976"/>
              <a:ext cx="1743559" cy="1356507"/>
              <a:chOff x="3126588" y="1236143"/>
              <a:chExt cx="1307669" cy="1017380"/>
            </a:xfrm>
          </p:grpSpPr>
          <p:sp>
            <p:nvSpPr>
              <p:cNvPr id="11" name="Google Shape;597;p43">
                <a:extLst>
                  <a:ext uri="{FF2B5EF4-FFF2-40B4-BE49-F238E27FC236}">
                    <a16:creationId xmlns:a16="http://schemas.microsoft.com/office/drawing/2014/main" id="{3C90653D-C7A7-0742-A2D3-35D52F6ACE6B}"/>
                  </a:ext>
                </a:extLst>
              </p:cNvPr>
              <p:cNvSpPr/>
              <p:nvPr/>
            </p:nvSpPr>
            <p:spPr>
              <a:xfrm>
                <a:off x="3502923" y="1236143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12" name="Google Shape;600;p43">
                <a:extLst>
                  <a:ext uri="{FF2B5EF4-FFF2-40B4-BE49-F238E27FC236}">
                    <a16:creationId xmlns:a16="http://schemas.microsoft.com/office/drawing/2014/main" id="{C554F629-D84C-514C-979E-F6585A6B0E09}"/>
                  </a:ext>
                </a:extLst>
              </p:cNvPr>
              <p:cNvCxnSpPr>
                <a:cxnSpLocks/>
                <a:stCxn id="16" idx="0"/>
                <a:endCxn id="11" idx="2"/>
              </p:cNvCxnSpPr>
              <p:nvPr/>
            </p:nvCxnSpPr>
            <p:spPr>
              <a:xfrm flipV="1">
                <a:off x="3439721" y="1502768"/>
                <a:ext cx="468424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3" name="Google Shape;601;p43">
                <a:extLst>
                  <a:ext uri="{FF2B5EF4-FFF2-40B4-BE49-F238E27FC236}">
                    <a16:creationId xmlns:a16="http://schemas.microsoft.com/office/drawing/2014/main" id="{722AAED2-66FC-7B4E-89A4-9DBB3F6B0D9A}"/>
                  </a:ext>
                </a:extLst>
              </p:cNvPr>
              <p:cNvCxnSpPr>
                <a:cxnSpLocks/>
                <a:stCxn id="15" idx="0"/>
                <a:endCxn id="11" idx="2"/>
              </p:cNvCxnSpPr>
              <p:nvPr/>
            </p:nvCxnSpPr>
            <p:spPr>
              <a:xfrm flipH="1" flipV="1">
                <a:off x="3908145" y="1502768"/>
                <a:ext cx="294655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4" name="Google Shape;614;p43">
                <a:extLst>
                  <a:ext uri="{FF2B5EF4-FFF2-40B4-BE49-F238E27FC236}">
                    <a16:creationId xmlns:a16="http://schemas.microsoft.com/office/drawing/2014/main" id="{3EEEAE23-0EA5-704F-B32F-250B32F1826F}"/>
                  </a:ext>
                </a:extLst>
              </p:cNvPr>
              <p:cNvCxnSpPr>
                <a:cxnSpLocks/>
                <a:stCxn id="17" idx="0"/>
                <a:endCxn id="15" idx="2"/>
              </p:cNvCxnSpPr>
              <p:nvPr/>
            </p:nvCxnSpPr>
            <p:spPr>
              <a:xfrm flipV="1">
                <a:off x="3953422" y="1876319"/>
                <a:ext cx="249377" cy="110579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5" name="Google Shape;597;p43">
                <a:extLst>
                  <a:ext uri="{FF2B5EF4-FFF2-40B4-BE49-F238E27FC236}">
                    <a16:creationId xmlns:a16="http://schemas.microsoft.com/office/drawing/2014/main" id="{B4DED1AA-1FE0-CB46-8BE2-D4F407D9B2D4}"/>
                  </a:ext>
                </a:extLst>
              </p:cNvPr>
              <p:cNvSpPr/>
              <p:nvPr/>
            </p:nvSpPr>
            <p:spPr>
              <a:xfrm>
                <a:off x="3971342" y="1609694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6" name="Google Shape;597;p43">
                <a:extLst>
                  <a:ext uri="{FF2B5EF4-FFF2-40B4-BE49-F238E27FC236}">
                    <a16:creationId xmlns:a16="http://schemas.microsoft.com/office/drawing/2014/main" id="{CAB828BB-2A76-8044-A470-5746D20E1D79}"/>
                  </a:ext>
                </a:extLst>
              </p:cNvPr>
              <p:cNvSpPr/>
              <p:nvPr/>
            </p:nvSpPr>
            <p:spPr>
              <a:xfrm>
                <a:off x="3126588" y="1609694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17" name="Google Shape;597;p43">
                <a:extLst>
                  <a:ext uri="{FF2B5EF4-FFF2-40B4-BE49-F238E27FC236}">
                    <a16:creationId xmlns:a16="http://schemas.microsoft.com/office/drawing/2014/main" id="{2722AD4E-FD70-3645-AB2E-9325ED26114A}"/>
                  </a:ext>
                </a:extLst>
              </p:cNvPr>
              <p:cNvSpPr/>
              <p:nvPr/>
            </p:nvSpPr>
            <p:spPr>
              <a:xfrm>
                <a:off x="3601033" y="1986898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cxnSp>
          <p:nvCxnSpPr>
            <p:cNvPr id="10" name="Google Shape;600;p43">
              <a:extLst>
                <a:ext uri="{FF2B5EF4-FFF2-40B4-BE49-F238E27FC236}">
                  <a16:creationId xmlns:a16="http://schemas.microsoft.com/office/drawing/2014/main" id="{0030B902-91A8-AA4B-9775-25C403F55BAD}"/>
                </a:ext>
              </a:extLst>
            </p:cNvPr>
            <p:cNvCxnSpPr>
              <a:cxnSpLocks/>
              <a:stCxn id="11" idx="0"/>
              <a:endCxn id="18" idx="2"/>
            </p:cNvCxnSpPr>
            <p:nvPr/>
          </p:nvCxnSpPr>
          <p:spPr>
            <a:xfrm flipV="1">
              <a:off x="8363441" y="5122754"/>
              <a:ext cx="845409" cy="270222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EC6DC762-AAF2-8A4E-87F4-B0D55C903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9924" y="1533568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EEF751-EFF2-3444-A30A-676B1CBD1E88}"/>
              </a:ext>
            </a:extLst>
          </p:cNvPr>
          <p:cNvSpPr txBox="1"/>
          <p:nvPr/>
        </p:nvSpPr>
        <p:spPr>
          <a:xfrm>
            <a:off x="6990147" y="1472746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indent="0" fontAlgn="base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1867" b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defRPr>
            </a:lvl1pPr>
            <a:lvl2pPr marL="365189" indent="-160735" fontAlgn="base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fontAlgn="base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fontAlgn="base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fontAlgn="base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latin typeface="Arial" charset="0"/>
              </a:defRPr>
            </a:lvl6pPr>
            <a:lvl7pPr marL="1671638" indent="-128588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latin typeface="Arial" charset="0"/>
              </a:defRPr>
            </a:lvl7pPr>
            <a:lvl8pPr marL="1928813" indent="-128588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latin typeface="Arial" charset="0"/>
              </a:defRPr>
            </a:lvl8pPr>
            <a:lvl9pPr marL="2185988" indent="-128588" fontAlgn="base">
              <a:spcBef>
                <a:spcPct val="20000"/>
              </a:spcBef>
              <a:spcAft>
                <a:spcPct val="0"/>
              </a:spcAft>
              <a:buChar char="»"/>
              <a:defRPr sz="1125">
                <a:latin typeface="Arial" charset="0"/>
              </a:defRPr>
            </a:lvl9pPr>
          </a:lstStyle>
          <a:p>
            <a:r>
              <a:rPr lang="en-US" dirty="0"/>
              <a:t>union</a:t>
            </a:r>
            <a:r>
              <a:rPr lang="en-US" b="0" dirty="0"/>
              <a:t>(Ken, Santino):</a:t>
            </a:r>
          </a:p>
          <a:p>
            <a:r>
              <a:rPr lang="en-US" b="0" dirty="0"/>
              <a:t>  </a:t>
            </a:r>
            <a:r>
              <a:rPr lang="en-US" b="0" dirty="0" err="1"/>
              <a:t>rootK</a:t>
            </a:r>
            <a:r>
              <a:rPr lang="en-US" b="0" dirty="0"/>
              <a:t> = </a:t>
            </a:r>
            <a:r>
              <a:rPr lang="en-US" dirty="0"/>
              <a:t>find</a:t>
            </a:r>
            <a:r>
              <a:rPr lang="en-US" b="0" dirty="0"/>
              <a:t>(Ken)</a:t>
            </a:r>
          </a:p>
          <a:p>
            <a:r>
              <a:rPr lang="en-US" b="0" dirty="0"/>
              <a:t>  set </a:t>
            </a:r>
            <a:r>
              <a:rPr lang="en-US" b="0" dirty="0" err="1"/>
              <a:t>rootK</a:t>
            </a:r>
            <a:r>
              <a:rPr lang="en-US" b="0" dirty="0"/>
              <a:t> to point to Santino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BC2E43-F27A-ED4F-BDF2-FEFD8985BFC9}"/>
              </a:ext>
            </a:extLst>
          </p:cNvPr>
          <p:cNvGrpSpPr/>
          <p:nvPr/>
        </p:nvGrpSpPr>
        <p:grpSpPr>
          <a:xfrm>
            <a:off x="8016747" y="2917750"/>
            <a:ext cx="3535719" cy="2289932"/>
            <a:chOff x="8126279" y="4767253"/>
            <a:chExt cx="3535719" cy="228993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27E96E-552E-E84A-BC5B-B7ECE3983DED}"/>
                </a:ext>
              </a:extLst>
            </p:cNvPr>
            <p:cNvGrpSpPr/>
            <p:nvPr/>
          </p:nvGrpSpPr>
          <p:grpSpPr>
            <a:xfrm>
              <a:off x="8668554" y="4767253"/>
              <a:ext cx="1374117" cy="808238"/>
              <a:chOff x="5612392" y="2095307"/>
              <a:chExt cx="1030587" cy="606179"/>
            </a:xfrm>
          </p:grpSpPr>
          <p:sp>
            <p:nvSpPr>
              <p:cNvPr id="35" name="Google Shape;597;p43">
                <a:extLst>
                  <a:ext uri="{FF2B5EF4-FFF2-40B4-BE49-F238E27FC236}">
                    <a16:creationId xmlns:a16="http://schemas.microsoft.com/office/drawing/2014/main" id="{037C2D41-B153-614C-AF2C-A1AA84C84AFE}"/>
                  </a:ext>
                </a:extLst>
              </p:cNvPr>
              <p:cNvSpPr/>
              <p:nvPr/>
            </p:nvSpPr>
            <p:spPr>
              <a:xfrm>
                <a:off x="5612392" y="2095307"/>
                <a:ext cx="810443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Aileen (1)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36" name="Google Shape;601;p43">
                <a:extLst>
                  <a:ext uri="{FF2B5EF4-FFF2-40B4-BE49-F238E27FC236}">
                    <a16:creationId xmlns:a16="http://schemas.microsoft.com/office/drawing/2014/main" id="{F9B27DBD-C537-D446-8F96-EF51DED4B4A0}"/>
                  </a:ext>
                </a:extLst>
              </p:cNvPr>
              <p:cNvCxnSpPr>
                <a:cxnSpLocks/>
                <a:stCxn id="37" idx="0"/>
                <a:endCxn id="35" idx="2"/>
              </p:cNvCxnSpPr>
              <p:nvPr/>
            </p:nvCxnSpPr>
            <p:spPr>
              <a:xfrm flipH="1" flipV="1">
                <a:off x="6017614" y="2361932"/>
                <a:ext cx="297817" cy="72929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7" name="Google Shape;597;p43">
                <a:extLst>
                  <a:ext uri="{FF2B5EF4-FFF2-40B4-BE49-F238E27FC236}">
                    <a16:creationId xmlns:a16="http://schemas.microsoft.com/office/drawing/2014/main" id="{FF05F92A-7D58-8B4E-8205-75DBE034F242}"/>
                  </a:ext>
                </a:extLst>
              </p:cNvPr>
              <p:cNvSpPr/>
              <p:nvPr/>
            </p:nvSpPr>
            <p:spPr>
              <a:xfrm>
                <a:off x="5987882" y="2434861"/>
                <a:ext cx="655097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Santino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sp>
          <p:nvSpPr>
            <p:cNvPr id="25" name="Google Shape;597;p43">
              <a:extLst>
                <a:ext uri="{FF2B5EF4-FFF2-40B4-BE49-F238E27FC236}">
                  <a16:creationId xmlns:a16="http://schemas.microsoft.com/office/drawing/2014/main" id="{287A867F-DB94-2C4A-B71C-7F5F1FB284D0}"/>
                </a:ext>
              </a:extLst>
            </p:cNvPr>
            <p:cNvSpPr/>
            <p:nvPr/>
          </p:nvSpPr>
          <p:spPr>
            <a:xfrm>
              <a:off x="10329571" y="5878428"/>
              <a:ext cx="1332427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Paul (3)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BEC8893-7E9C-C440-90CC-FD0F19763BB8}"/>
                </a:ext>
              </a:extLst>
            </p:cNvPr>
            <p:cNvGrpSpPr/>
            <p:nvPr/>
          </p:nvGrpSpPr>
          <p:grpSpPr>
            <a:xfrm>
              <a:off x="8126279" y="5700678"/>
              <a:ext cx="1743559" cy="1356507"/>
              <a:chOff x="3730276" y="1466920"/>
              <a:chExt cx="1307670" cy="1017380"/>
            </a:xfrm>
          </p:grpSpPr>
          <p:sp>
            <p:nvSpPr>
              <p:cNvPr id="28" name="Google Shape;597;p43">
                <a:extLst>
                  <a:ext uri="{FF2B5EF4-FFF2-40B4-BE49-F238E27FC236}">
                    <a16:creationId xmlns:a16="http://schemas.microsoft.com/office/drawing/2014/main" id="{C82638A6-D40C-E84E-B058-66F833A658D2}"/>
                  </a:ext>
                </a:extLst>
              </p:cNvPr>
              <p:cNvSpPr/>
              <p:nvPr/>
            </p:nvSpPr>
            <p:spPr>
              <a:xfrm>
                <a:off x="4106610" y="1466920"/>
                <a:ext cx="810444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ea typeface="Calibri"/>
                    <a:cs typeface="Calibri" panose="020F0502020204030204" pitchFamily="34" charset="0"/>
                    <a:sym typeface="Calibri"/>
                  </a:rPr>
                  <a:t>Joyce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endParaRPr>
              </a:p>
            </p:txBody>
          </p:sp>
          <p:cxnSp>
            <p:nvCxnSpPr>
              <p:cNvPr id="29" name="Google Shape;600;p43">
                <a:extLst>
                  <a:ext uri="{FF2B5EF4-FFF2-40B4-BE49-F238E27FC236}">
                    <a16:creationId xmlns:a16="http://schemas.microsoft.com/office/drawing/2014/main" id="{7D2CA63A-69E9-4A48-99C5-34FB20E167CA}"/>
                  </a:ext>
                </a:extLst>
              </p:cNvPr>
              <p:cNvCxnSpPr>
                <a:cxnSpLocks/>
                <a:stCxn id="33" idx="0"/>
                <a:endCxn id="28" idx="2"/>
              </p:cNvCxnSpPr>
              <p:nvPr/>
            </p:nvCxnSpPr>
            <p:spPr>
              <a:xfrm flipV="1">
                <a:off x="4043409" y="1733545"/>
                <a:ext cx="468423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0" name="Google Shape;601;p43">
                <a:extLst>
                  <a:ext uri="{FF2B5EF4-FFF2-40B4-BE49-F238E27FC236}">
                    <a16:creationId xmlns:a16="http://schemas.microsoft.com/office/drawing/2014/main" id="{60FEE8EC-2313-4F40-BA80-A6E3FD8D82FB}"/>
                  </a:ext>
                </a:extLst>
              </p:cNvPr>
              <p:cNvCxnSpPr>
                <a:cxnSpLocks/>
                <a:stCxn id="32" idx="0"/>
                <a:endCxn id="28" idx="2"/>
              </p:cNvCxnSpPr>
              <p:nvPr/>
            </p:nvCxnSpPr>
            <p:spPr>
              <a:xfrm flipH="1" flipV="1">
                <a:off x="4511832" y="1733545"/>
                <a:ext cx="294656" cy="106926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1" name="Google Shape;614;p43">
                <a:extLst>
                  <a:ext uri="{FF2B5EF4-FFF2-40B4-BE49-F238E27FC236}">
                    <a16:creationId xmlns:a16="http://schemas.microsoft.com/office/drawing/2014/main" id="{A1031320-17BD-FA44-930A-1EFC08465B7A}"/>
                  </a:ext>
                </a:extLst>
              </p:cNvPr>
              <p:cNvCxnSpPr>
                <a:cxnSpLocks/>
                <a:stCxn id="34" idx="0"/>
                <a:endCxn id="32" idx="2"/>
              </p:cNvCxnSpPr>
              <p:nvPr/>
            </p:nvCxnSpPr>
            <p:spPr>
              <a:xfrm flipV="1">
                <a:off x="4557113" y="2107096"/>
                <a:ext cx="249375" cy="110579"/>
              </a:xfrm>
              <a:prstGeom prst="straightConnector1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2" name="Google Shape;597;p43">
                <a:extLst>
                  <a:ext uri="{FF2B5EF4-FFF2-40B4-BE49-F238E27FC236}">
                    <a16:creationId xmlns:a16="http://schemas.microsoft.com/office/drawing/2014/main" id="{D313E7E5-1C78-4D41-B2E0-798BA1885CBF}"/>
                  </a:ext>
                </a:extLst>
              </p:cNvPr>
              <p:cNvSpPr/>
              <p:nvPr/>
            </p:nvSpPr>
            <p:spPr>
              <a:xfrm>
                <a:off x="4575031" y="1840471"/>
                <a:ext cx="462915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Ken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3" name="Google Shape;597;p43">
                <a:extLst>
                  <a:ext uri="{FF2B5EF4-FFF2-40B4-BE49-F238E27FC236}">
                    <a16:creationId xmlns:a16="http://schemas.microsoft.com/office/drawing/2014/main" id="{D777ABB3-18BC-3041-89AE-001832289DC8}"/>
                  </a:ext>
                </a:extLst>
              </p:cNvPr>
              <p:cNvSpPr/>
              <p:nvPr/>
            </p:nvSpPr>
            <p:spPr>
              <a:xfrm>
                <a:off x="3730276" y="1840471"/>
                <a:ext cx="626266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Sam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34" name="Google Shape;597;p43">
                <a:extLst>
                  <a:ext uri="{FF2B5EF4-FFF2-40B4-BE49-F238E27FC236}">
                    <a16:creationId xmlns:a16="http://schemas.microsoft.com/office/drawing/2014/main" id="{02664CDF-1084-784C-8A28-7E1142AA094C}"/>
                  </a:ext>
                </a:extLst>
              </p:cNvPr>
              <p:cNvSpPr/>
              <p:nvPr/>
            </p:nvSpPr>
            <p:spPr>
              <a:xfrm>
                <a:off x="4204723" y="2217675"/>
                <a:ext cx="704779" cy="26662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Alex</a:t>
                </a:r>
                <a:endParaRPr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endParaRPr>
              </a:p>
            </p:txBody>
          </p:sp>
        </p:grpSp>
        <p:cxnSp>
          <p:nvCxnSpPr>
            <p:cNvPr id="27" name="Google Shape;600;p43">
              <a:extLst>
                <a:ext uri="{FF2B5EF4-FFF2-40B4-BE49-F238E27FC236}">
                  <a16:creationId xmlns:a16="http://schemas.microsoft.com/office/drawing/2014/main" id="{2A4027E5-C596-AA4B-A858-0BE52199B3AD}"/>
                </a:ext>
              </a:extLst>
            </p:cNvPr>
            <p:cNvCxnSpPr>
              <a:cxnSpLocks/>
              <a:stCxn id="28" idx="0"/>
              <a:endCxn id="37" idx="2"/>
            </p:cNvCxnSpPr>
            <p:nvPr/>
          </p:nvCxnSpPr>
          <p:spPr>
            <a:xfrm flipV="1">
              <a:off x="9168353" y="5575491"/>
              <a:ext cx="437587" cy="125187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77A98CD-AEF9-C04D-9148-3F69C3154F41}"/>
              </a:ext>
            </a:extLst>
          </p:cNvPr>
          <p:cNvSpPr txBox="1"/>
          <p:nvPr/>
        </p:nvSpPr>
        <p:spPr>
          <a:xfrm>
            <a:off x="8344816" y="1115491"/>
            <a:ext cx="182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not just use:</a:t>
            </a:r>
          </a:p>
        </p:txBody>
      </p:sp>
    </p:spTree>
    <p:extLst>
      <p:ext uri="{BB962C8B-B14F-4D97-AF65-F5344CB8AC3E}">
        <p14:creationId xmlns:p14="http://schemas.microsoft.com/office/powerpoint/2010/main" val="1541997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876B6-2302-2442-B39C-6734BFD35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AAE69-9C48-8740-9D56-2EDAAB9F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741"/>
            <a:ext cx="10515600" cy="444931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Describe Kruskal’s Algorithm, evaluate why it works, and describe why it needs a new ADT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Compare and contrast </a:t>
            </a:r>
            <a:r>
              <a:rPr lang="en-US" dirty="0" err="1"/>
              <a:t>QuickUnion</a:t>
            </a:r>
            <a:r>
              <a:rPr lang="en-US" dirty="0"/>
              <a:t> with </a:t>
            </a:r>
            <a:r>
              <a:rPr lang="en-US" dirty="0" err="1"/>
              <a:t>QuickFind</a:t>
            </a:r>
            <a:r>
              <a:rPr lang="en-US" dirty="0"/>
              <a:t> and describe how the two structure optimize for different operations</a:t>
            </a:r>
          </a:p>
          <a:p>
            <a:pPr marL="514350" indent="-514350">
              <a:spcBef>
                <a:spcPts val="2200"/>
              </a:spcBef>
              <a:buFont typeface="+mj-lt"/>
              <a:buAutoNum type="arabicPeriod"/>
            </a:pPr>
            <a:r>
              <a:rPr lang="en-US" dirty="0"/>
              <a:t>Implement </a:t>
            </a:r>
            <a:r>
              <a:rPr lang="en-US" dirty="0" err="1"/>
              <a:t>WeightedQuickUnion</a:t>
            </a:r>
            <a:r>
              <a:rPr lang="en-US" dirty="0"/>
              <a:t> and describe why making the change protects against the worst case find runtime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545B91-0D20-E046-A8A9-1115A58B1F03}"/>
              </a:ext>
            </a:extLst>
          </p:cNvPr>
          <p:cNvSpPr txBox="1">
            <a:spLocks/>
          </p:cNvSpPr>
          <p:nvPr/>
        </p:nvSpPr>
        <p:spPr>
          <a:xfrm>
            <a:off x="838200" y="1000260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After this lecture, you should be able to...</a:t>
            </a:r>
          </a:p>
        </p:txBody>
      </p:sp>
    </p:spTree>
    <p:extLst>
      <p:ext uri="{BB962C8B-B14F-4D97-AF65-F5344CB8AC3E}">
        <p14:creationId xmlns:p14="http://schemas.microsoft.com/office/powerpoint/2010/main" val="1334437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7429-A134-B849-81A7-F6103D2C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QuickUnion</a:t>
            </a:r>
            <a:r>
              <a:rPr lang="en-US" dirty="0"/>
              <a:t>: Checking in on those runtimes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49065-DD6D-A442-A6AF-2E25C136D9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4242" y="1371601"/>
                <a:ext cx="6011726" cy="21518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Only if we discount the runtime from union’s calls to find! Otherwise,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However, for Kruskal’s, not a bad assumption: we only ever call union with roots anyway!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49065-DD6D-A442-A6AF-2E25C136D9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4242" y="1371601"/>
                <a:ext cx="6011726" cy="2151887"/>
              </a:xfrm>
              <a:blipFill>
                <a:blip r:embed="rId3"/>
                <a:stretch>
                  <a:fillRect l="-1684" t="-5325" r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8119A9F-F77B-BA41-8597-A622852E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017506"/>
                  </p:ext>
                </p:extLst>
              </p:nvPr>
            </p:nvGraphicFramePr>
            <p:xfrm>
              <a:off x="501753" y="1513305"/>
              <a:ext cx="5167527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260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214133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164067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  <a:gridCol w="1164067">
                      <a:extLst>
                        <a:ext uri="{9D8B030D-6E8A-4147-A177-3AD203B41FA5}">
                          <a16:colId xmlns:a16="http://schemas.microsoft.com/office/drawing/2014/main" val="1443450752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8119A9F-F77B-BA41-8597-A622852E08C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017506"/>
                  </p:ext>
                </p:extLst>
              </p:nvPr>
            </p:nvGraphicFramePr>
            <p:xfrm>
              <a:off x="501753" y="1513305"/>
              <a:ext cx="5167527" cy="14448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260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214133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164067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  <a:gridCol w="1164067">
                      <a:extLst>
                        <a:ext uri="{9D8B030D-6E8A-4147-A177-3AD203B41FA5}">
                          <a16:colId xmlns:a16="http://schemas.microsoft.com/office/drawing/2014/main" val="1443450752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4375" t="-107143" r="-192708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565" t="-107143" r="-101087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4565" t="-107143" r="-1087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4375" t="-200000" r="-192708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565" t="-200000" r="-10108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4565" t="-200000" r="-108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4375" t="-310714" r="-192708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44565" t="-310714" r="-101087" b="-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44565" t="-310714" r="-1087" b="-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080090-E43E-A54F-98A8-652F91A1D676}"/>
              </a:ext>
            </a:extLst>
          </p:cNvPr>
          <p:cNvSpPr txBox="1">
            <a:spLocks/>
          </p:cNvSpPr>
          <p:nvPr/>
        </p:nvSpPr>
        <p:spPr bwMode="auto">
          <a:xfrm>
            <a:off x="501753" y="3845451"/>
            <a:ext cx="4575048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(A, B):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6BC4A1-6BD5-204D-9E65-75BB2EE25418}"/>
              </a:ext>
            </a:extLst>
          </p:cNvPr>
          <p:cNvSpPr txBox="1">
            <a:spLocks/>
          </p:cNvSpPr>
          <p:nvPr/>
        </p:nvSpPr>
        <p:spPr bwMode="auto">
          <a:xfrm>
            <a:off x="6083307" y="3517393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DisjointSets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&lt;V&gt;</a:t>
            </a:r>
            <a:r>
              <a:rPr lang="en-US" sz="1400" b="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highlight>
                  <a:srgbClr val="5EE1B2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BA0C9C-981B-FF47-9F56-D819F164FD2E}"/>
              </a:ext>
            </a:extLst>
          </p:cNvPr>
          <p:cNvSpPr txBox="1"/>
          <p:nvPr/>
        </p:nvSpPr>
        <p:spPr>
          <a:xfrm>
            <a:off x="5235865" y="2447544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AB88FB-349C-3A41-A95D-DA123D0BB901}"/>
              </a:ext>
            </a:extLst>
          </p:cNvPr>
          <p:cNvSpPr txBox="1"/>
          <p:nvPr/>
        </p:nvSpPr>
        <p:spPr>
          <a:xfrm>
            <a:off x="5818651" y="126946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09712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79BEC973-425A-D54B-BD15-758A5F0CA95C}"/>
              </a:ext>
            </a:extLst>
          </p:cNvPr>
          <p:cNvSpPr txBox="1">
            <a:spLocks/>
          </p:cNvSpPr>
          <p:nvPr/>
        </p:nvSpPr>
        <p:spPr>
          <a:xfrm>
            <a:off x="838199" y="138806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48C399-48F9-C649-A9A5-074370392250}"/>
              </a:ext>
            </a:extLst>
          </p:cNvPr>
          <p:cNvSpPr txBox="1">
            <a:spLocks/>
          </p:cNvSpPr>
          <p:nvPr/>
        </p:nvSpPr>
        <p:spPr bwMode="auto">
          <a:xfrm>
            <a:off x="7860792" y="5080644"/>
            <a:ext cx="405993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(A, B):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ED7C98-4B68-0345-AF99-165A4222C64C}"/>
              </a:ext>
            </a:extLst>
          </p:cNvPr>
          <p:cNvSpPr txBox="1">
            <a:spLocks/>
          </p:cNvSpPr>
          <p:nvPr/>
        </p:nvSpPr>
        <p:spPr bwMode="auto">
          <a:xfrm>
            <a:off x="7860792" y="3429000"/>
            <a:ext cx="405993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jump to A node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travel upward until root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return 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B1049-C765-D140-A2D7-6E796FB544D9}"/>
              </a:ext>
            </a:extLst>
          </p:cNvPr>
          <p:cNvSpPr txBox="1"/>
          <p:nvPr/>
        </p:nvSpPr>
        <p:spPr>
          <a:xfrm>
            <a:off x="838199" y="1433174"/>
            <a:ext cx="672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with the ”use-the-roots” implementation of union, try to come up with a series of calls to union that would create a worst-case runtime for find on these Disjoint Sets: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0C7F93F-CE18-244B-BD0C-BA410AF5940F}"/>
              </a:ext>
            </a:extLst>
          </p:cNvPr>
          <p:cNvSpPr/>
          <p:nvPr/>
        </p:nvSpPr>
        <p:spPr bwMode="auto">
          <a:xfrm>
            <a:off x="7860792" y="2150701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CA1B3FAC-23DC-DF44-BC89-5DCE2FF5AA5C}"/>
              </a:ext>
            </a:extLst>
          </p:cNvPr>
          <p:cNvSpPr/>
          <p:nvPr/>
        </p:nvSpPr>
        <p:spPr bwMode="auto">
          <a:xfrm>
            <a:off x="8762997" y="1579201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E117239-BB2F-434B-AA40-44FC4DA4F010}"/>
              </a:ext>
            </a:extLst>
          </p:cNvPr>
          <p:cNvSpPr/>
          <p:nvPr/>
        </p:nvSpPr>
        <p:spPr bwMode="auto">
          <a:xfrm>
            <a:off x="9421365" y="2082147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15FEA246-A257-A949-9CE6-60E314C68EBE}"/>
              </a:ext>
            </a:extLst>
          </p:cNvPr>
          <p:cNvSpPr/>
          <p:nvPr/>
        </p:nvSpPr>
        <p:spPr bwMode="auto">
          <a:xfrm>
            <a:off x="10222986" y="1520922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C2EE7-EF95-834E-92AA-331F5603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QuickUnion</a:t>
            </a:r>
            <a:r>
              <a:rPr lang="en-US" dirty="0"/>
              <a:t>: Let’s Build a Worst Case</a:t>
            </a:r>
          </a:p>
        </p:txBody>
      </p:sp>
    </p:spTree>
    <p:extLst>
      <p:ext uri="{BB962C8B-B14F-4D97-AF65-F5344CB8AC3E}">
        <p14:creationId xmlns:p14="http://schemas.microsoft.com/office/powerpoint/2010/main" val="242711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>
            <a:extLst>
              <a:ext uri="{FF2B5EF4-FFF2-40B4-BE49-F238E27FC236}">
                <a16:creationId xmlns:a16="http://schemas.microsoft.com/office/drawing/2014/main" id="{79BEC973-425A-D54B-BD15-758A5F0CA95C}"/>
              </a:ext>
            </a:extLst>
          </p:cNvPr>
          <p:cNvSpPr txBox="1">
            <a:spLocks/>
          </p:cNvSpPr>
          <p:nvPr/>
        </p:nvSpPr>
        <p:spPr>
          <a:xfrm>
            <a:off x="838199" y="1388066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D48C399-48F9-C649-A9A5-074370392250}"/>
              </a:ext>
            </a:extLst>
          </p:cNvPr>
          <p:cNvSpPr txBox="1">
            <a:spLocks/>
          </p:cNvSpPr>
          <p:nvPr/>
        </p:nvSpPr>
        <p:spPr bwMode="auto">
          <a:xfrm>
            <a:off x="7860792" y="5080644"/>
            <a:ext cx="405993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(A, B):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set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to point to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endParaRPr lang="en-US" sz="1867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8ED7C98-4B68-0345-AF99-165A4222C64C}"/>
              </a:ext>
            </a:extLst>
          </p:cNvPr>
          <p:cNvSpPr txBox="1">
            <a:spLocks/>
          </p:cNvSpPr>
          <p:nvPr/>
        </p:nvSpPr>
        <p:spPr bwMode="auto">
          <a:xfrm>
            <a:off x="7860792" y="3429000"/>
            <a:ext cx="405993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jump to A node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travel upward until root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return 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B1049-C765-D140-A2D7-6E796FB544D9}"/>
              </a:ext>
            </a:extLst>
          </p:cNvPr>
          <p:cNvSpPr txBox="1"/>
          <p:nvPr/>
        </p:nvSpPr>
        <p:spPr>
          <a:xfrm>
            <a:off x="838199" y="1433174"/>
            <a:ext cx="672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with the ”use-the-roots” implementation of union, try to come up with a series of calls to union that would create a worst-case runtime for find on these Disjoint Sets: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A0C7F93F-CE18-244B-BD0C-BA410AF5940F}"/>
              </a:ext>
            </a:extLst>
          </p:cNvPr>
          <p:cNvSpPr/>
          <p:nvPr/>
        </p:nvSpPr>
        <p:spPr bwMode="auto">
          <a:xfrm>
            <a:off x="7860792" y="2150701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CA1B3FAC-23DC-DF44-BC89-5DCE2FF5AA5C}"/>
              </a:ext>
            </a:extLst>
          </p:cNvPr>
          <p:cNvSpPr/>
          <p:nvPr/>
        </p:nvSpPr>
        <p:spPr bwMode="auto">
          <a:xfrm>
            <a:off x="8762997" y="1579201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5E117239-BB2F-434B-AA40-44FC4DA4F010}"/>
              </a:ext>
            </a:extLst>
          </p:cNvPr>
          <p:cNvSpPr/>
          <p:nvPr/>
        </p:nvSpPr>
        <p:spPr bwMode="auto">
          <a:xfrm>
            <a:off x="9421365" y="2082147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15FEA246-A257-A949-9CE6-60E314C68EBE}"/>
              </a:ext>
            </a:extLst>
          </p:cNvPr>
          <p:cNvSpPr/>
          <p:nvPr/>
        </p:nvSpPr>
        <p:spPr bwMode="auto">
          <a:xfrm>
            <a:off x="10222986" y="1520922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C2EE7-EF95-834E-92AA-331F5603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QuickUnion</a:t>
            </a:r>
            <a:r>
              <a:rPr lang="en-US" dirty="0"/>
              <a:t>: Let’s Build a Worst Case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A800E-611C-AA41-84B3-6096A03EE518}"/>
              </a:ext>
            </a:extLst>
          </p:cNvPr>
          <p:cNvSpPr txBox="1"/>
          <p:nvPr/>
        </p:nvSpPr>
        <p:spPr>
          <a:xfrm>
            <a:off x="843377" y="3723851"/>
            <a:ext cx="1736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union(A, B)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union(B, C)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union(C, D)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find(A)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A12F5F-E380-D749-AB85-C797204D421B}"/>
              </a:ext>
            </a:extLst>
          </p:cNvPr>
          <p:cNvGrpSpPr/>
          <p:nvPr/>
        </p:nvGrpSpPr>
        <p:grpSpPr>
          <a:xfrm>
            <a:off x="2340830" y="3429000"/>
            <a:ext cx="2763258" cy="2275491"/>
            <a:chOff x="3401534" y="3331775"/>
            <a:chExt cx="2763258" cy="2275491"/>
          </a:xfrm>
        </p:grpSpPr>
        <p:sp>
          <p:nvSpPr>
            <p:cNvPr id="13" name="Google Shape;597;p43">
              <a:extLst>
                <a:ext uri="{FF2B5EF4-FFF2-40B4-BE49-F238E27FC236}">
                  <a16:creationId xmlns:a16="http://schemas.microsoft.com/office/drawing/2014/main" id="{340D0640-69F1-354C-83C3-2673CBF6E9FF}"/>
                </a:ext>
              </a:extLst>
            </p:cNvPr>
            <p:cNvSpPr/>
            <p:nvPr/>
          </p:nvSpPr>
          <p:spPr>
            <a:xfrm>
              <a:off x="3963270" y="463030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B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2" name="Google Shape;601;p43">
              <a:extLst>
                <a:ext uri="{FF2B5EF4-FFF2-40B4-BE49-F238E27FC236}">
                  <a16:creationId xmlns:a16="http://schemas.microsoft.com/office/drawing/2014/main" id="{44A16D46-CE89-8B41-A1B4-38FE21ACF6F4}"/>
                </a:ext>
              </a:extLst>
            </p:cNvPr>
            <p:cNvCxnSpPr>
              <a:cxnSpLocks/>
              <a:stCxn id="23" idx="0"/>
              <a:endCxn id="13" idx="2"/>
            </p:cNvCxnSpPr>
            <p:nvPr/>
          </p:nvCxnSpPr>
          <p:spPr>
            <a:xfrm flipV="1">
              <a:off x="3838266" y="4985805"/>
              <a:ext cx="561736" cy="265961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" name="Google Shape;597;p43">
              <a:extLst>
                <a:ext uri="{FF2B5EF4-FFF2-40B4-BE49-F238E27FC236}">
                  <a16:creationId xmlns:a16="http://schemas.microsoft.com/office/drawing/2014/main" id="{37D784C2-081E-3640-B703-DC3D84667038}"/>
                </a:ext>
              </a:extLst>
            </p:cNvPr>
            <p:cNvSpPr/>
            <p:nvPr/>
          </p:nvSpPr>
          <p:spPr>
            <a:xfrm>
              <a:off x="3401534" y="5251766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4" name="Google Shape;597;p43">
              <a:extLst>
                <a:ext uri="{FF2B5EF4-FFF2-40B4-BE49-F238E27FC236}">
                  <a16:creationId xmlns:a16="http://schemas.microsoft.com/office/drawing/2014/main" id="{7491A244-107E-5A4B-AF73-EFA3F193C150}"/>
                </a:ext>
              </a:extLst>
            </p:cNvPr>
            <p:cNvSpPr/>
            <p:nvPr/>
          </p:nvSpPr>
          <p:spPr>
            <a:xfrm>
              <a:off x="4627734" y="3981040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5" name="Google Shape;597;p43">
              <a:extLst>
                <a:ext uri="{FF2B5EF4-FFF2-40B4-BE49-F238E27FC236}">
                  <a16:creationId xmlns:a16="http://schemas.microsoft.com/office/drawing/2014/main" id="{A272BBB8-58D1-A547-9AF3-7A9781DB214E}"/>
                </a:ext>
              </a:extLst>
            </p:cNvPr>
            <p:cNvSpPr/>
            <p:nvPr/>
          </p:nvSpPr>
          <p:spPr>
            <a:xfrm>
              <a:off x="5291329" y="333177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6" name="Google Shape;601;p43">
              <a:extLst>
                <a:ext uri="{FF2B5EF4-FFF2-40B4-BE49-F238E27FC236}">
                  <a16:creationId xmlns:a16="http://schemas.microsoft.com/office/drawing/2014/main" id="{8EFE4878-CAA1-AE4A-A4EE-CE687D27A8C1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flipV="1">
              <a:off x="4400002" y="4336540"/>
              <a:ext cx="664464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7" name="Google Shape;601;p43">
              <a:extLst>
                <a:ext uri="{FF2B5EF4-FFF2-40B4-BE49-F238E27FC236}">
                  <a16:creationId xmlns:a16="http://schemas.microsoft.com/office/drawing/2014/main" id="{2FF732E8-69D1-FC4C-A2FE-234712F8614E}"/>
                </a:ext>
              </a:extLst>
            </p:cNvPr>
            <p:cNvCxnSpPr>
              <a:cxnSpLocks/>
              <a:stCxn id="24" idx="0"/>
              <a:endCxn id="25" idx="2"/>
            </p:cNvCxnSpPr>
            <p:nvPr/>
          </p:nvCxnSpPr>
          <p:spPr>
            <a:xfrm flipV="1">
              <a:off x="5064466" y="3687275"/>
              <a:ext cx="663595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76849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2499B6-B145-CD42-9A4D-44650A31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</a:t>
            </a:r>
            <a:r>
              <a:rPr lang="en-US" dirty="0" err="1"/>
              <a:t>QuickUnion</a:t>
            </a:r>
            <a:r>
              <a:rPr lang="en-US" dirty="0"/>
              <a:t> Worst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57C80-69D4-2C46-BF33-2F830DC1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32" y="1371600"/>
            <a:ext cx="11070336" cy="4805363"/>
          </a:xfrm>
        </p:spPr>
        <p:txBody>
          <a:bodyPr/>
          <a:lstStyle/>
          <a:p>
            <a:r>
              <a:rPr lang="en-US" dirty="0"/>
              <a:t>How did we get a degenerate tree?</a:t>
            </a:r>
          </a:p>
          <a:p>
            <a:pPr lvl="1"/>
            <a:r>
              <a:rPr lang="en-US" dirty="0"/>
              <a:t>Even though pointing a root to a root usually helps with this, we can still get a degenerate tree </a:t>
            </a:r>
            <a:r>
              <a:rPr lang="en-US" b="1" dirty="0"/>
              <a:t>if we put the root of a large tree under the root of a small tree.</a:t>
            </a:r>
          </a:p>
          <a:p>
            <a:pPr lvl="1"/>
            <a:r>
              <a:rPr lang="en-US" dirty="0"/>
              <a:t>In </a:t>
            </a:r>
            <a:r>
              <a:rPr lang="en-US" dirty="0" err="1"/>
              <a:t>QuickUnion</a:t>
            </a:r>
            <a:r>
              <a:rPr lang="en-US" dirty="0"/>
              <a:t>, </a:t>
            </a:r>
            <a:r>
              <a:rPr lang="en-US" dirty="0" err="1"/>
              <a:t>rootA</a:t>
            </a:r>
            <a:r>
              <a:rPr lang="en-US" dirty="0"/>
              <a:t> always goes under </a:t>
            </a:r>
            <a:r>
              <a:rPr lang="en-US" dirty="0" err="1"/>
              <a:t>rootB</a:t>
            </a:r>
            <a:endParaRPr lang="en-US" dirty="0"/>
          </a:p>
          <a:p>
            <a:pPr lvl="2"/>
            <a:r>
              <a:rPr lang="en-US" dirty="0"/>
              <a:t>But what if we could ensure the smaller tree went under the larger tree?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1F5A02-5BA1-3345-B02D-528B96A39A65}"/>
              </a:ext>
            </a:extLst>
          </p:cNvPr>
          <p:cNvGrpSpPr/>
          <p:nvPr/>
        </p:nvGrpSpPr>
        <p:grpSpPr>
          <a:xfrm>
            <a:off x="2984945" y="3985423"/>
            <a:ext cx="2763258" cy="2275491"/>
            <a:chOff x="3401534" y="3331775"/>
            <a:chExt cx="2763258" cy="2275491"/>
          </a:xfrm>
        </p:grpSpPr>
        <p:sp>
          <p:nvSpPr>
            <p:cNvPr id="6" name="Google Shape;597;p43">
              <a:extLst>
                <a:ext uri="{FF2B5EF4-FFF2-40B4-BE49-F238E27FC236}">
                  <a16:creationId xmlns:a16="http://schemas.microsoft.com/office/drawing/2014/main" id="{0124D399-3043-C042-A914-E97EE6253482}"/>
                </a:ext>
              </a:extLst>
            </p:cNvPr>
            <p:cNvSpPr/>
            <p:nvPr/>
          </p:nvSpPr>
          <p:spPr>
            <a:xfrm>
              <a:off x="3963270" y="463030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B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7" name="Google Shape;601;p43">
              <a:extLst>
                <a:ext uri="{FF2B5EF4-FFF2-40B4-BE49-F238E27FC236}">
                  <a16:creationId xmlns:a16="http://schemas.microsoft.com/office/drawing/2014/main" id="{3F64D8D4-6264-2B4D-99E6-A1854A03BE0B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>
            <a:xfrm flipV="1">
              <a:off x="3838266" y="4985805"/>
              <a:ext cx="561736" cy="265961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" name="Google Shape;597;p43">
              <a:extLst>
                <a:ext uri="{FF2B5EF4-FFF2-40B4-BE49-F238E27FC236}">
                  <a16:creationId xmlns:a16="http://schemas.microsoft.com/office/drawing/2014/main" id="{7D340DE3-A741-9F42-9760-D2A91DCF6599}"/>
                </a:ext>
              </a:extLst>
            </p:cNvPr>
            <p:cNvSpPr/>
            <p:nvPr/>
          </p:nvSpPr>
          <p:spPr>
            <a:xfrm>
              <a:off x="3401534" y="5251766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9" name="Google Shape;597;p43">
              <a:extLst>
                <a:ext uri="{FF2B5EF4-FFF2-40B4-BE49-F238E27FC236}">
                  <a16:creationId xmlns:a16="http://schemas.microsoft.com/office/drawing/2014/main" id="{4B4F7A17-7685-D64C-99BA-7CCA2EA0A855}"/>
                </a:ext>
              </a:extLst>
            </p:cNvPr>
            <p:cNvSpPr/>
            <p:nvPr/>
          </p:nvSpPr>
          <p:spPr>
            <a:xfrm>
              <a:off x="4627734" y="3981040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" name="Google Shape;597;p43">
              <a:extLst>
                <a:ext uri="{FF2B5EF4-FFF2-40B4-BE49-F238E27FC236}">
                  <a16:creationId xmlns:a16="http://schemas.microsoft.com/office/drawing/2014/main" id="{5171BE59-543D-2147-8D2B-4442146483F1}"/>
                </a:ext>
              </a:extLst>
            </p:cNvPr>
            <p:cNvSpPr/>
            <p:nvPr/>
          </p:nvSpPr>
          <p:spPr>
            <a:xfrm>
              <a:off x="5291329" y="333177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11" name="Google Shape;601;p43">
              <a:extLst>
                <a:ext uri="{FF2B5EF4-FFF2-40B4-BE49-F238E27FC236}">
                  <a16:creationId xmlns:a16="http://schemas.microsoft.com/office/drawing/2014/main" id="{74E96947-EB8D-0B4C-8A71-37B4B3982342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4400002" y="4336540"/>
              <a:ext cx="664464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" name="Google Shape;601;p43">
              <a:extLst>
                <a:ext uri="{FF2B5EF4-FFF2-40B4-BE49-F238E27FC236}">
                  <a16:creationId xmlns:a16="http://schemas.microsoft.com/office/drawing/2014/main" id="{AFEAC2B8-A87E-8F48-9841-55135A986CED}"/>
                </a:ext>
              </a:extLst>
            </p:cNvPr>
            <p:cNvCxnSpPr>
              <a:cxnSpLocks/>
              <a:stCxn id="9" idx="0"/>
              <a:endCxn id="10" idx="2"/>
            </p:cNvCxnSpPr>
            <p:nvPr/>
          </p:nvCxnSpPr>
          <p:spPr>
            <a:xfrm flipV="1">
              <a:off x="5064466" y="3687275"/>
              <a:ext cx="663595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0E61DA7-B194-144A-BFB7-8D417BD719FD}"/>
              </a:ext>
            </a:extLst>
          </p:cNvPr>
          <p:cNvSpPr/>
          <p:nvPr/>
        </p:nvSpPr>
        <p:spPr>
          <a:xfrm>
            <a:off x="749598" y="457545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union(C, D)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532FDB-ADC4-E243-A1D4-02187F9AFB0E}"/>
              </a:ext>
            </a:extLst>
          </p:cNvPr>
          <p:cNvGrpSpPr/>
          <p:nvPr/>
        </p:nvGrpSpPr>
        <p:grpSpPr>
          <a:xfrm>
            <a:off x="7319087" y="3988574"/>
            <a:ext cx="3020298" cy="1626226"/>
            <a:chOff x="3401534" y="3981040"/>
            <a:chExt cx="3020298" cy="1626226"/>
          </a:xfrm>
        </p:grpSpPr>
        <p:sp>
          <p:nvSpPr>
            <p:cNvPr id="15" name="Google Shape;597;p43">
              <a:extLst>
                <a:ext uri="{FF2B5EF4-FFF2-40B4-BE49-F238E27FC236}">
                  <a16:creationId xmlns:a16="http://schemas.microsoft.com/office/drawing/2014/main" id="{56339C45-C370-1046-8332-655C7DDB433B}"/>
                </a:ext>
              </a:extLst>
            </p:cNvPr>
            <p:cNvSpPr/>
            <p:nvPr/>
          </p:nvSpPr>
          <p:spPr>
            <a:xfrm>
              <a:off x="3963270" y="463030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B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16" name="Google Shape;601;p43">
              <a:extLst>
                <a:ext uri="{FF2B5EF4-FFF2-40B4-BE49-F238E27FC236}">
                  <a16:creationId xmlns:a16="http://schemas.microsoft.com/office/drawing/2014/main" id="{C708861D-D96B-D04E-BB10-6A07B2923F16}"/>
                </a:ext>
              </a:extLst>
            </p:cNvPr>
            <p:cNvCxnSpPr>
              <a:cxnSpLocks/>
              <a:stCxn id="17" idx="0"/>
              <a:endCxn id="15" idx="2"/>
            </p:cNvCxnSpPr>
            <p:nvPr/>
          </p:nvCxnSpPr>
          <p:spPr>
            <a:xfrm flipV="1">
              <a:off x="3838266" y="4985805"/>
              <a:ext cx="561736" cy="265961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Google Shape;597;p43">
              <a:extLst>
                <a:ext uri="{FF2B5EF4-FFF2-40B4-BE49-F238E27FC236}">
                  <a16:creationId xmlns:a16="http://schemas.microsoft.com/office/drawing/2014/main" id="{933ECA77-329F-CD49-A089-216932756F15}"/>
                </a:ext>
              </a:extLst>
            </p:cNvPr>
            <p:cNvSpPr/>
            <p:nvPr/>
          </p:nvSpPr>
          <p:spPr>
            <a:xfrm>
              <a:off x="3401534" y="5251766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A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8" name="Google Shape;597;p43">
              <a:extLst>
                <a:ext uri="{FF2B5EF4-FFF2-40B4-BE49-F238E27FC236}">
                  <a16:creationId xmlns:a16="http://schemas.microsoft.com/office/drawing/2014/main" id="{57CDB2DF-7BC0-BE4C-B593-C7E8A3DF7616}"/>
                </a:ext>
              </a:extLst>
            </p:cNvPr>
            <p:cNvSpPr/>
            <p:nvPr/>
          </p:nvSpPr>
          <p:spPr>
            <a:xfrm>
              <a:off x="4627734" y="3981040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C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9" name="Google Shape;597;p43">
              <a:extLst>
                <a:ext uri="{FF2B5EF4-FFF2-40B4-BE49-F238E27FC236}">
                  <a16:creationId xmlns:a16="http://schemas.microsoft.com/office/drawing/2014/main" id="{61B2C6D1-FE0B-194C-88B4-474B47EE3654}"/>
                </a:ext>
              </a:extLst>
            </p:cNvPr>
            <p:cNvSpPr/>
            <p:nvPr/>
          </p:nvSpPr>
          <p:spPr>
            <a:xfrm>
              <a:off x="5548369" y="4630305"/>
              <a:ext cx="873463" cy="355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D</a:t>
              </a:r>
              <a:endParaRPr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endParaRPr>
            </a:p>
          </p:txBody>
        </p:sp>
        <p:cxnSp>
          <p:nvCxnSpPr>
            <p:cNvPr id="20" name="Google Shape;601;p43">
              <a:extLst>
                <a:ext uri="{FF2B5EF4-FFF2-40B4-BE49-F238E27FC236}">
                  <a16:creationId xmlns:a16="http://schemas.microsoft.com/office/drawing/2014/main" id="{F9F06C8F-21E1-3D42-861B-089CE6250999}"/>
                </a:ext>
              </a:extLst>
            </p:cNvPr>
            <p:cNvCxnSpPr>
              <a:cxnSpLocks/>
              <a:stCxn id="15" idx="0"/>
              <a:endCxn id="18" idx="2"/>
            </p:cNvCxnSpPr>
            <p:nvPr/>
          </p:nvCxnSpPr>
          <p:spPr>
            <a:xfrm flipV="1">
              <a:off x="4400002" y="4336540"/>
              <a:ext cx="664464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" name="Google Shape;601;p43">
              <a:extLst>
                <a:ext uri="{FF2B5EF4-FFF2-40B4-BE49-F238E27FC236}">
                  <a16:creationId xmlns:a16="http://schemas.microsoft.com/office/drawing/2014/main" id="{AD3E7FBF-C93A-6F46-B264-58832D739BD0}"/>
                </a:ext>
              </a:extLst>
            </p:cNvPr>
            <p:cNvCxnSpPr>
              <a:cxnSpLocks/>
              <a:stCxn id="19" idx="0"/>
              <a:endCxn id="18" idx="2"/>
            </p:cNvCxnSpPr>
            <p:nvPr/>
          </p:nvCxnSpPr>
          <p:spPr>
            <a:xfrm flipH="1" flipV="1">
              <a:off x="5064466" y="4336540"/>
              <a:ext cx="920635" cy="293765"/>
            </a:xfrm>
            <a:prstGeom prst="straightConnector1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E7FDE24-61B2-0D46-A38F-C7C0FDD2DD87}"/>
              </a:ext>
            </a:extLst>
          </p:cNvPr>
          <p:cNvSpPr txBox="1"/>
          <p:nvPr/>
        </p:nvSpPr>
        <p:spPr>
          <a:xfrm>
            <a:off x="4494614" y="6006197"/>
            <a:ext cx="1865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currently happens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3875B-6F55-D644-92C3-54DA93968D83}"/>
              </a:ext>
            </a:extLst>
          </p:cNvPr>
          <p:cNvSpPr txBox="1"/>
          <p:nvPr/>
        </p:nvSpPr>
        <p:spPr>
          <a:xfrm>
            <a:off x="8982018" y="6000680"/>
            <a:ext cx="2249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would help avoid degenerate tree</a:t>
            </a:r>
          </a:p>
        </p:txBody>
      </p:sp>
      <p:pic>
        <p:nvPicPr>
          <p:cNvPr id="28" name="Graphic 27" descr="Smiling face with solid fill">
            <a:extLst>
              <a:ext uri="{FF2B5EF4-FFF2-40B4-BE49-F238E27FC236}">
                <a16:creationId xmlns:a16="http://schemas.microsoft.com/office/drawing/2014/main" id="{FB342FEB-2FF1-6440-9DC1-D259FB569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627" y="5364489"/>
            <a:ext cx="664464" cy="664464"/>
          </a:xfrm>
          <a:prstGeom prst="rect">
            <a:avLst/>
          </a:prstGeom>
        </p:spPr>
      </p:pic>
      <p:pic>
        <p:nvPicPr>
          <p:cNvPr id="30" name="Graphic 29" descr="Crying face with solid fill">
            <a:extLst>
              <a:ext uri="{FF2B5EF4-FFF2-40B4-BE49-F238E27FC236}">
                <a16:creationId xmlns:a16="http://schemas.microsoft.com/office/drawing/2014/main" id="{EFA5D793-530B-6947-BE48-23D135F30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2061" y="5364489"/>
            <a:ext cx="664464" cy="6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7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6A63-2EF6-A64E-8347-4AC0D3DC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38214-31EE-A646-94F5-7A1855329264}"/>
              </a:ext>
            </a:extLst>
          </p:cNvPr>
          <p:cNvSpPr/>
          <p:nvPr/>
        </p:nvSpPr>
        <p:spPr>
          <a:xfrm>
            <a:off x="701863" y="438499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0B64E-507E-E847-B1B9-90322BFD18BB}"/>
              </a:ext>
            </a:extLst>
          </p:cNvPr>
          <p:cNvSpPr txBox="1"/>
          <p:nvPr/>
        </p:nvSpPr>
        <p:spPr>
          <a:xfrm>
            <a:off x="1285750" y="56185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QuickFind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288C-AA01-D044-A2A4-C30F428521F8}"/>
              </a:ext>
            </a:extLst>
          </p:cNvPr>
          <p:cNvSpPr/>
          <p:nvPr/>
        </p:nvSpPr>
        <p:spPr>
          <a:xfrm>
            <a:off x="3439179" y="378642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DECBE-E81C-7A48-9CD6-131FC4C7974A}"/>
              </a:ext>
            </a:extLst>
          </p:cNvPr>
          <p:cNvSpPr/>
          <p:nvPr/>
        </p:nvSpPr>
        <p:spPr>
          <a:xfrm>
            <a:off x="6176501" y="3227738"/>
            <a:ext cx="2614346" cy="3013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E1CB6-F6EA-0F43-A992-1BF7F5CBE82C}"/>
              </a:ext>
            </a:extLst>
          </p:cNvPr>
          <p:cNvSpPr/>
          <p:nvPr/>
        </p:nvSpPr>
        <p:spPr>
          <a:xfrm>
            <a:off x="8913823" y="2647811"/>
            <a:ext cx="2614346" cy="359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B24E-9ABA-1647-8196-9643A3929F1F}"/>
              </a:ext>
            </a:extLst>
          </p:cNvPr>
          <p:cNvSpPr txBox="1"/>
          <p:nvPr/>
        </p:nvSpPr>
        <p:spPr>
          <a:xfrm>
            <a:off x="3906755" y="5007963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5EF66-7D28-8C40-AA08-7C1B239E5162}"/>
              </a:ext>
            </a:extLst>
          </p:cNvPr>
          <p:cNvSpPr txBox="1"/>
          <p:nvPr/>
        </p:nvSpPr>
        <p:spPr>
          <a:xfrm>
            <a:off x="6648182" y="4479616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0469E-A82A-9740-9BD5-6E872F47766B}"/>
              </a:ext>
            </a:extLst>
          </p:cNvPr>
          <p:cNvSpPr txBox="1"/>
          <p:nvPr/>
        </p:nvSpPr>
        <p:spPr>
          <a:xfrm>
            <a:off x="8975887" y="3879451"/>
            <a:ext cx="249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r>
              <a:rPr lang="en-US" sz="2400" b="1" dirty="0"/>
              <a:t> +</a:t>
            </a:r>
            <a:br>
              <a:rPr lang="en-US" sz="2400" b="1" dirty="0"/>
            </a:br>
            <a:r>
              <a:rPr lang="en-US" sz="2400" b="1" dirty="0"/>
              <a:t>Path Compression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0BCD91-B571-CD44-8FDE-51E9B1C0D0E7}"/>
              </a:ext>
            </a:extLst>
          </p:cNvPr>
          <p:cNvSpPr/>
          <p:nvPr/>
        </p:nvSpPr>
        <p:spPr>
          <a:xfrm>
            <a:off x="9838693" y="2960286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A724E-996F-5346-B360-0CA4948246F6}"/>
              </a:ext>
            </a:extLst>
          </p:cNvPr>
          <p:cNvSpPr/>
          <p:nvPr/>
        </p:nvSpPr>
        <p:spPr>
          <a:xfrm>
            <a:off x="7101373" y="3541782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9C3E64-7A56-264F-BFA6-08F738AB4E1C}"/>
              </a:ext>
            </a:extLst>
          </p:cNvPr>
          <p:cNvSpPr/>
          <p:nvPr/>
        </p:nvSpPr>
        <p:spPr>
          <a:xfrm>
            <a:off x="4364053" y="411838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A10900-2147-F04A-B0F8-1D0E4438FF1E}"/>
              </a:ext>
            </a:extLst>
          </p:cNvPr>
          <p:cNvSpPr/>
          <p:nvPr/>
        </p:nvSpPr>
        <p:spPr>
          <a:xfrm>
            <a:off x="1626732" y="471044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65EBB-5933-554E-8F24-610BC012C7E2}"/>
              </a:ext>
            </a:extLst>
          </p:cNvPr>
          <p:cNvSpPr txBox="1"/>
          <p:nvPr/>
        </p:nvSpPr>
        <p:spPr>
          <a:xfrm>
            <a:off x="3494727" y="548753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Optimizes for the Union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394A-195B-5E49-8236-284390F3F495}"/>
              </a:ext>
            </a:extLst>
          </p:cNvPr>
          <p:cNvSpPr txBox="1"/>
          <p:nvPr/>
        </p:nvSpPr>
        <p:spPr>
          <a:xfrm>
            <a:off x="6290633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Avoids the worst case runtime for Find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37102-70B6-A348-AD3A-98E4B1CF1272}"/>
              </a:ext>
            </a:extLst>
          </p:cNvPr>
          <p:cNvSpPr txBox="1"/>
          <p:nvPr/>
        </p:nvSpPr>
        <p:spPr>
          <a:xfrm>
            <a:off x="9054019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Makes future Find operations faster</a:t>
            </a:r>
          </a:p>
        </p:txBody>
      </p:sp>
      <p:sp>
        <p:nvSpPr>
          <p:cNvPr id="20" name="Google Shape;366;p40">
            <a:extLst>
              <a:ext uri="{FF2B5EF4-FFF2-40B4-BE49-F238E27FC236}">
                <a16:creationId xmlns:a16="http://schemas.microsoft.com/office/drawing/2014/main" id="{0246EA12-6478-A846-BCD8-DDB4AFCC7B0E}"/>
              </a:ext>
            </a:extLst>
          </p:cNvPr>
          <p:cNvSpPr/>
          <p:nvPr/>
        </p:nvSpPr>
        <p:spPr>
          <a:xfrm>
            <a:off x="4710302" y="1430614"/>
            <a:ext cx="2771396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DISJOINT SETS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98833-1DD6-8240-8117-AFAE26FE8C5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09036" y="357619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EAE2B0-C84C-8848-9D3F-5E9C78F8FC37}"/>
              </a:ext>
            </a:extLst>
          </p:cNvPr>
          <p:cNvCxnSpPr>
            <a:cxnSpLocks/>
          </p:cNvCxnSpPr>
          <p:nvPr/>
        </p:nvCxnSpPr>
        <p:spPr>
          <a:xfrm>
            <a:off x="4742778" y="297762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96599A-8B4A-624A-9BD2-4D1BBC1D6022}"/>
              </a:ext>
            </a:extLst>
          </p:cNvPr>
          <p:cNvCxnSpPr>
            <a:cxnSpLocks/>
          </p:cNvCxnSpPr>
          <p:nvPr/>
        </p:nvCxnSpPr>
        <p:spPr>
          <a:xfrm>
            <a:off x="7481697" y="241893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E873F-EEAD-824C-BB14-B502FB97D1A6}"/>
              </a:ext>
            </a:extLst>
          </p:cNvPr>
          <p:cNvCxnSpPr>
            <a:cxnSpLocks/>
          </p:cNvCxnSpPr>
          <p:nvPr/>
        </p:nvCxnSpPr>
        <p:spPr>
          <a:xfrm>
            <a:off x="10220995" y="183900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459D24-74C4-E549-BCEF-E7C5906FEBBC}"/>
              </a:ext>
            </a:extLst>
          </p:cNvPr>
          <p:cNvCxnSpPr/>
          <p:nvPr/>
        </p:nvCxnSpPr>
        <p:spPr>
          <a:xfrm flipV="1">
            <a:off x="2009036" y="183900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0CE7A-BE7E-CC4B-A1EA-D9EBCE26CD2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6000" y="2005113"/>
            <a:ext cx="0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 26">
            <a:extLst>
              <a:ext uri="{FF2B5EF4-FFF2-40B4-BE49-F238E27FC236}">
                <a16:creationId xmlns:a16="http://schemas.microsoft.com/office/drawing/2014/main" id="{F591E8FB-F54D-2949-BDC4-C77135749E2A}"/>
              </a:ext>
            </a:extLst>
          </p:cNvPr>
          <p:cNvSpPr/>
          <p:nvPr/>
        </p:nvSpPr>
        <p:spPr>
          <a:xfrm rot="16200000">
            <a:off x="7267494" y="63651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5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9765E9-9FBD-46F4-9438-358C2471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WeightedQuickUnion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AB7B0E-E8C7-49DC-B0DB-9FDDCF28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531"/>
            <a:ext cx="5574724" cy="4551045"/>
          </a:xfrm>
        </p:spPr>
        <p:txBody>
          <a:bodyPr/>
          <a:lstStyle/>
          <a:p>
            <a:r>
              <a:rPr lang="en-US" dirty="0"/>
              <a:t>Goal: Always pick the smaller tree to go under the larger tree</a:t>
            </a:r>
          </a:p>
          <a:p>
            <a:r>
              <a:rPr lang="en-US" dirty="0"/>
              <a:t>Implementation: Store the number of nodes (or “weight”) of each tree in the root</a:t>
            </a:r>
          </a:p>
          <a:p>
            <a:pPr lvl="1"/>
            <a:r>
              <a:rPr lang="en-US" dirty="0"/>
              <a:t>Constant-time lookup instead of having to traverse the entire tree to count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FC5D2A7-BFFC-FF43-8BEC-2C13B20790A5}"/>
              </a:ext>
            </a:extLst>
          </p:cNvPr>
          <p:cNvSpPr txBox="1">
            <a:spLocks/>
          </p:cNvSpPr>
          <p:nvPr/>
        </p:nvSpPr>
        <p:spPr bwMode="auto">
          <a:xfrm>
            <a:off x="987484" y="4960094"/>
            <a:ext cx="510851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(A, B):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put lighter root under heavier root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89BA59-0E61-A842-A519-893A99304842}"/>
              </a:ext>
            </a:extLst>
          </p:cNvPr>
          <p:cNvSpPr txBox="1"/>
          <p:nvPr/>
        </p:nvSpPr>
        <p:spPr>
          <a:xfrm>
            <a:off x="7008342" y="1219200"/>
            <a:ext cx="17363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union(A, B)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union(B, C)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union(C, D)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find(A)</a:t>
            </a: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F63699DB-CB05-4949-9CF9-0C693EDD565B}"/>
              </a:ext>
            </a:extLst>
          </p:cNvPr>
          <p:cNvSpPr/>
          <p:nvPr/>
        </p:nvSpPr>
        <p:spPr bwMode="auto">
          <a:xfrm>
            <a:off x="8910829" y="1992445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</a:t>
            </a:r>
          </a:p>
        </p:txBody>
      </p:sp>
      <p:sp>
        <p:nvSpPr>
          <p:cNvPr id="50" name="Cloud 49">
            <a:extLst>
              <a:ext uri="{FF2B5EF4-FFF2-40B4-BE49-F238E27FC236}">
                <a16:creationId xmlns:a16="http://schemas.microsoft.com/office/drawing/2014/main" id="{826D06F7-177C-0749-98BB-9B1C6E63911F}"/>
              </a:ext>
            </a:extLst>
          </p:cNvPr>
          <p:cNvSpPr/>
          <p:nvPr/>
        </p:nvSpPr>
        <p:spPr bwMode="auto">
          <a:xfrm>
            <a:off x="9646920" y="1260925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</a:t>
            </a: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5340666B-EEF1-C540-9D3F-C65F47EDD655}"/>
              </a:ext>
            </a:extLst>
          </p:cNvPr>
          <p:cNvSpPr/>
          <p:nvPr/>
        </p:nvSpPr>
        <p:spPr bwMode="auto">
          <a:xfrm>
            <a:off x="10145262" y="1994667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77CC4CC9-2EF4-8E41-8AD1-7D8BCF967A1B}"/>
              </a:ext>
            </a:extLst>
          </p:cNvPr>
          <p:cNvSpPr/>
          <p:nvPr/>
        </p:nvSpPr>
        <p:spPr bwMode="auto">
          <a:xfrm>
            <a:off x="10828017" y="1260925"/>
            <a:ext cx="758952" cy="62977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5E8C62-3C49-6043-AD0D-5403615EEA1B}"/>
              </a:ext>
            </a:extLst>
          </p:cNvPr>
          <p:cNvSpPr txBox="1"/>
          <p:nvPr/>
        </p:nvSpPr>
        <p:spPr>
          <a:xfrm>
            <a:off x="7999269" y="2830895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Now what happens?</a:t>
            </a:r>
          </a:p>
        </p:txBody>
      </p:sp>
      <p:sp>
        <p:nvSpPr>
          <p:cNvPr id="54" name="Google Shape;597;p43">
            <a:extLst>
              <a:ext uri="{FF2B5EF4-FFF2-40B4-BE49-F238E27FC236}">
                <a16:creationId xmlns:a16="http://schemas.microsoft.com/office/drawing/2014/main" id="{1A7329FD-DE09-724E-8589-4688EAC34136}"/>
              </a:ext>
            </a:extLst>
          </p:cNvPr>
          <p:cNvSpPr/>
          <p:nvPr/>
        </p:nvSpPr>
        <p:spPr>
          <a:xfrm>
            <a:off x="8635427" y="4233555"/>
            <a:ext cx="873463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55" name="Google Shape;601;p43">
            <a:extLst>
              <a:ext uri="{FF2B5EF4-FFF2-40B4-BE49-F238E27FC236}">
                <a16:creationId xmlns:a16="http://schemas.microsoft.com/office/drawing/2014/main" id="{A4CE6464-8D03-7F48-A9F2-250F0FF640FB}"/>
              </a:ext>
            </a:extLst>
          </p:cNvPr>
          <p:cNvCxnSpPr>
            <a:cxnSpLocks/>
            <a:stCxn id="56" idx="0"/>
            <a:endCxn id="54" idx="2"/>
          </p:cNvCxnSpPr>
          <p:nvPr/>
        </p:nvCxnSpPr>
        <p:spPr>
          <a:xfrm flipV="1">
            <a:off x="7785213" y="4589055"/>
            <a:ext cx="1286946" cy="334101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" name="Google Shape;597;p43">
            <a:extLst>
              <a:ext uri="{FF2B5EF4-FFF2-40B4-BE49-F238E27FC236}">
                <a16:creationId xmlns:a16="http://schemas.microsoft.com/office/drawing/2014/main" id="{7CD6C778-F1E4-7441-8DAB-F558182728E9}"/>
              </a:ext>
            </a:extLst>
          </p:cNvPr>
          <p:cNvSpPr/>
          <p:nvPr/>
        </p:nvSpPr>
        <p:spPr>
          <a:xfrm>
            <a:off x="7348481" y="4923156"/>
            <a:ext cx="873463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7" name="Google Shape;597;p43">
            <a:extLst>
              <a:ext uri="{FF2B5EF4-FFF2-40B4-BE49-F238E27FC236}">
                <a16:creationId xmlns:a16="http://schemas.microsoft.com/office/drawing/2014/main" id="{31D24FE1-30CB-D941-A4AB-87954518FDCB}"/>
              </a:ext>
            </a:extLst>
          </p:cNvPr>
          <p:cNvSpPr/>
          <p:nvPr/>
        </p:nvSpPr>
        <p:spPr>
          <a:xfrm>
            <a:off x="8635427" y="4923156"/>
            <a:ext cx="873463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58" name="Google Shape;597;p43">
            <a:extLst>
              <a:ext uri="{FF2B5EF4-FFF2-40B4-BE49-F238E27FC236}">
                <a16:creationId xmlns:a16="http://schemas.microsoft.com/office/drawing/2014/main" id="{9E2E5E5F-9429-8D4E-B5FA-61CEC33B10F1}"/>
              </a:ext>
            </a:extLst>
          </p:cNvPr>
          <p:cNvSpPr/>
          <p:nvPr/>
        </p:nvSpPr>
        <p:spPr>
          <a:xfrm>
            <a:off x="9945412" y="4923156"/>
            <a:ext cx="873463" cy="355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59" name="Google Shape;601;p43">
            <a:extLst>
              <a:ext uri="{FF2B5EF4-FFF2-40B4-BE49-F238E27FC236}">
                <a16:creationId xmlns:a16="http://schemas.microsoft.com/office/drawing/2014/main" id="{B8760DC0-0D9D-ED46-965C-0001A481D130}"/>
              </a:ext>
            </a:extLst>
          </p:cNvPr>
          <p:cNvCxnSpPr>
            <a:cxnSpLocks/>
            <a:stCxn id="57" idx="0"/>
            <a:endCxn id="54" idx="2"/>
          </p:cNvCxnSpPr>
          <p:nvPr/>
        </p:nvCxnSpPr>
        <p:spPr>
          <a:xfrm flipV="1">
            <a:off x="9072159" y="4589055"/>
            <a:ext cx="0" cy="334101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01;p43">
            <a:extLst>
              <a:ext uri="{FF2B5EF4-FFF2-40B4-BE49-F238E27FC236}">
                <a16:creationId xmlns:a16="http://schemas.microsoft.com/office/drawing/2014/main" id="{EAB88212-93D9-DF41-8A2A-96CA79490E47}"/>
              </a:ext>
            </a:extLst>
          </p:cNvPr>
          <p:cNvCxnSpPr>
            <a:cxnSpLocks/>
            <a:stCxn id="58" idx="0"/>
            <a:endCxn id="54" idx="2"/>
          </p:cNvCxnSpPr>
          <p:nvPr/>
        </p:nvCxnSpPr>
        <p:spPr>
          <a:xfrm flipH="1" flipV="1">
            <a:off x="9072159" y="4589055"/>
            <a:ext cx="1309985" cy="334101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B7F6A4E-6D69-5743-B943-4FF6C86F8093}"/>
              </a:ext>
            </a:extLst>
          </p:cNvPr>
          <p:cNvSpPr txBox="1"/>
          <p:nvPr/>
        </p:nvSpPr>
        <p:spPr>
          <a:xfrm>
            <a:off x="7423151" y="5428091"/>
            <a:ext cx="3361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Perfect! Best runtime we can get.</a:t>
            </a:r>
          </a:p>
        </p:txBody>
      </p:sp>
    </p:spTree>
    <p:extLst>
      <p:ext uri="{BB962C8B-B14F-4D97-AF65-F5344CB8AC3E}">
        <p14:creationId xmlns:p14="http://schemas.microsoft.com/office/powerpoint/2010/main" val="10748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1" grpId="0" animBg="1"/>
      <p:bldP spid="52" grpId="0" animBg="1"/>
      <p:bldP spid="3" grpId="0"/>
      <p:bldP spid="54" grpId="0" animBg="1"/>
      <p:bldP spid="56" grpId="0" animBg="1"/>
      <p:bldP spid="57" grpId="0" animBg="1"/>
      <p:bldP spid="58" grpId="0" animBg="1"/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9FB8-9181-4DDB-862E-B192A694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WeightedQuickUnion</a:t>
            </a:r>
            <a:r>
              <a:rPr lang="en-US" dirty="0"/>
              <a:t>: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C0D2-2043-4885-89B1-575D123E3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676400"/>
          </a:xfrm>
        </p:spPr>
        <p:txBody>
          <a:bodyPr/>
          <a:lstStyle/>
          <a:p>
            <a:r>
              <a:rPr lang="en-US" dirty="0"/>
              <a:t>union()’s runtime is still dependent on find()’s runtime, which is a function of the tree’s height</a:t>
            </a:r>
          </a:p>
          <a:p>
            <a:r>
              <a:rPr lang="en-US" dirty="0"/>
              <a:t>What’s the worst-case height for </a:t>
            </a:r>
            <a:r>
              <a:rPr lang="en-US" dirty="0" err="1"/>
              <a:t>WeightedQuickUnion</a:t>
            </a:r>
            <a:r>
              <a:rPr lang="en-US" dirty="0"/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FF5C6E-AD6F-DA40-A87C-11B7FBE90591}"/>
              </a:ext>
            </a:extLst>
          </p:cNvPr>
          <p:cNvSpPr txBox="1">
            <a:spLocks/>
          </p:cNvSpPr>
          <p:nvPr/>
        </p:nvSpPr>
        <p:spPr bwMode="auto">
          <a:xfrm>
            <a:off x="3541742" y="3810000"/>
            <a:ext cx="5108516" cy="1499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(A, B):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rootA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(A)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867" dirty="0" err="1">
                <a:latin typeface="Consolas" panose="020B0609020204030204" pitchFamily="49" charset="0"/>
                <a:cs typeface="Consolas" panose="020B0609020204030204" pitchFamily="49" charset="0"/>
              </a:rPr>
              <a:t>rootB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67" b="1" dirty="0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(B)</a:t>
            </a:r>
          </a:p>
          <a:p>
            <a:pPr marL="0" indent="0">
              <a:buNone/>
            </a:pPr>
            <a:r>
              <a:rPr lang="en-US" sz="1867" dirty="0">
                <a:latin typeface="Consolas" panose="020B0609020204030204" pitchFamily="49" charset="0"/>
                <a:cs typeface="Consolas" panose="020B0609020204030204" pitchFamily="49" charset="0"/>
              </a:rPr>
              <a:t>  put lighter root under heavier root</a:t>
            </a:r>
          </a:p>
        </p:txBody>
      </p:sp>
    </p:spTree>
    <p:extLst>
      <p:ext uri="{BB962C8B-B14F-4D97-AF65-F5344CB8AC3E}">
        <p14:creationId xmlns:p14="http://schemas.microsoft.com/office/powerpoint/2010/main" val="2326393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995" name="Google Shape;995;p5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996" name="Google Shape;996;p54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97" name="Google Shape;997;p54"/>
          <p:cNvGraphicFramePr/>
          <p:nvPr/>
        </p:nvGraphicFramePr>
        <p:xfrm>
          <a:off x="8870251" y="2153226"/>
          <a:ext cx="1469400" cy="9448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738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003" name="Google Shape;1003;p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1004" name="Google Shape;1004;p55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5" name="Google Shape;1005;p55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06" name="Google Shape;1006;p55"/>
          <p:cNvCxnSpPr>
            <a:stCxn id="1005" idx="0"/>
            <a:endCxn id="1004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007" name="Google Shape;1007;p55"/>
          <p:cNvGraphicFramePr/>
          <p:nvPr/>
        </p:nvGraphicFramePr>
        <p:xfrm>
          <a:off x="8870251" y="2153225"/>
          <a:ext cx="1469400" cy="14172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2453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013" name="Google Shape;1013;p5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1014" name="Google Shape;1014;p56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5" name="Google Shape;1015;p56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6" name="Google Shape;1016;p56"/>
          <p:cNvCxnSpPr>
            <a:stCxn id="1015" idx="0"/>
            <a:endCxn id="1014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7" name="Google Shape;1017;p56"/>
          <p:cNvSpPr/>
          <p:nvPr/>
        </p:nvSpPr>
        <p:spPr>
          <a:xfrm>
            <a:off x="3912055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8" name="Google Shape;1018;p56"/>
          <p:cNvSpPr/>
          <p:nvPr/>
        </p:nvSpPr>
        <p:spPr>
          <a:xfrm>
            <a:off x="3912055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9" name="Google Shape;1019;p56"/>
          <p:cNvCxnSpPr>
            <a:stCxn id="1018" idx="0"/>
            <a:endCxn id="1017" idx="2"/>
          </p:cNvCxnSpPr>
          <p:nvPr/>
        </p:nvCxnSpPr>
        <p:spPr>
          <a:xfrm rot="10800000">
            <a:off x="410510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" name="Google Shape;1034;p57">
            <a:extLst>
              <a:ext uri="{FF2B5EF4-FFF2-40B4-BE49-F238E27FC236}">
                <a16:creationId xmlns:a16="http://schemas.microsoft.com/office/drawing/2014/main" id="{D0E28463-71F7-41C2-9136-26261EBF065E}"/>
              </a:ext>
            </a:extLst>
          </p:cNvPr>
          <p:cNvGraphicFramePr/>
          <p:nvPr/>
        </p:nvGraphicFramePr>
        <p:xfrm>
          <a:off x="8870251" y="2153225"/>
          <a:ext cx="1469400" cy="1889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60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EAD8-E5C8-9B47-9487-9115F4BD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Minimum Spanning Trees (MSTs)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72F6-9AAC-424F-884E-2CAEE2B8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Minimum Spanning Tree for a graph is a set of that graph’s edges that connect all of that graph’s vertices (</a:t>
            </a:r>
            <a:r>
              <a:rPr lang="en-US" b="1" dirty="0"/>
              <a:t>spanning</a:t>
            </a:r>
            <a:r>
              <a:rPr lang="en-US" dirty="0"/>
              <a:t>) while minimizing the total weight of the set (</a:t>
            </a:r>
            <a:r>
              <a:rPr lang="en-US" b="1" dirty="0"/>
              <a:t>minimum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Note: does NOT necessarily minimize the path from each vertex to every other vertex</a:t>
            </a:r>
          </a:p>
          <a:p>
            <a:pPr lvl="1"/>
            <a:r>
              <a:rPr lang="en-US" dirty="0"/>
              <a:t>Any tree with V vertices will have V-1 edges</a:t>
            </a:r>
          </a:p>
          <a:p>
            <a:pPr lvl="1"/>
            <a:r>
              <a:rPr lang="en-US" dirty="0"/>
              <a:t>A separate entity from the graph itself! More of an “annotation” applied to the graph, just like a Shortest Paths Tree (SPT)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5ABE8-CE4D-D349-BD3D-373D03BE4AAE}"/>
              </a:ext>
            </a:extLst>
          </p:cNvPr>
          <p:cNvGrpSpPr/>
          <p:nvPr/>
        </p:nvGrpSpPr>
        <p:grpSpPr>
          <a:xfrm>
            <a:off x="2720744" y="4696684"/>
            <a:ext cx="3375256" cy="2073721"/>
            <a:chOff x="2875094" y="1876836"/>
            <a:chExt cx="3375256" cy="207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21AF52-E6F2-6244-93B7-6ADA473F4BCE}"/>
                </a:ext>
              </a:extLst>
            </p:cNvPr>
            <p:cNvGrpSpPr/>
            <p:nvPr/>
          </p:nvGrpSpPr>
          <p:grpSpPr>
            <a:xfrm>
              <a:off x="2875094" y="1876836"/>
              <a:ext cx="3220906" cy="2073721"/>
              <a:chOff x="1941470" y="2261320"/>
              <a:chExt cx="2908025" cy="187227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EB460F6-CEA7-A54A-84F2-CE5EA991E7F9}"/>
                  </a:ext>
                </a:extLst>
              </p:cNvPr>
              <p:cNvSpPr/>
              <p:nvPr/>
            </p:nvSpPr>
            <p:spPr>
              <a:xfrm>
                <a:off x="1941470" y="3146017"/>
                <a:ext cx="297188" cy="2610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F169526-E2AD-004E-BBC9-A3775EA00087}"/>
                  </a:ext>
                </a:extLst>
              </p:cNvPr>
              <p:cNvSpPr/>
              <p:nvPr/>
            </p:nvSpPr>
            <p:spPr>
              <a:xfrm>
                <a:off x="3135196" y="2312845"/>
                <a:ext cx="251264" cy="25890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CB4F1A1-37A1-5346-AF29-713CB3C3D75E}"/>
                  </a:ext>
                </a:extLst>
              </p:cNvPr>
              <p:cNvSpPr/>
              <p:nvPr/>
            </p:nvSpPr>
            <p:spPr>
              <a:xfrm>
                <a:off x="2809351" y="3690867"/>
                <a:ext cx="274493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DD7D44A-2CA8-A244-9775-CDD71F64ED7F}"/>
                  </a:ext>
                </a:extLst>
              </p:cNvPr>
              <p:cNvSpPr/>
              <p:nvPr/>
            </p:nvSpPr>
            <p:spPr>
              <a:xfrm>
                <a:off x="4460264" y="3682981"/>
                <a:ext cx="346507" cy="2877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CA5794B-B6D9-6E44-B1C6-56C490D9B0FE}"/>
                  </a:ext>
                </a:extLst>
              </p:cNvPr>
              <p:cNvSpPr/>
              <p:nvPr/>
            </p:nvSpPr>
            <p:spPr>
              <a:xfrm>
                <a:off x="4540506" y="2661240"/>
                <a:ext cx="266264" cy="270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7E9A277-E2A9-BA42-996E-965E8207642B}"/>
                  </a:ext>
                </a:extLst>
              </p:cNvPr>
              <p:cNvSpPr/>
              <p:nvPr/>
            </p:nvSpPr>
            <p:spPr>
              <a:xfrm>
                <a:off x="2965478" y="3001611"/>
                <a:ext cx="258527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0C65DB27-4C05-D24A-8064-B1D5077F5F14}"/>
                  </a:ext>
                </a:extLst>
              </p:cNvPr>
              <p:cNvCxnSpPr>
                <a:cxnSpLocks/>
                <a:stCxn id="8" idx="2"/>
                <a:endCxn id="7" idx="7"/>
              </p:cNvCxnSpPr>
              <p:nvPr/>
            </p:nvCxnSpPr>
            <p:spPr>
              <a:xfrm flipH="1">
                <a:off x="2195136" y="2442297"/>
                <a:ext cx="940060" cy="74194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A0075748-E61E-9444-946B-7E0E042A3654}"/>
                  </a:ext>
                </a:extLst>
              </p:cNvPr>
              <p:cNvCxnSpPr>
                <a:cxnSpLocks/>
                <a:stCxn id="7" idx="5"/>
                <a:endCxn id="9" idx="2"/>
              </p:cNvCxnSpPr>
              <p:nvPr/>
            </p:nvCxnSpPr>
            <p:spPr>
              <a:xfrm>
                <a:off x="2195136" y="3368806"/>
                <a:ext cx="614215" cy="45304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B161DF7-157C-E247-B63D-2A29D08DE6CC}"/>
                  </a:ext>
                </a:extLst>
              </p:cNvPr>
              <p:cNvCxnSpPr>
                <a:cxnSpLocks/>
                <a:stCxn id="9" idx="0"/>
                <a:endCxn id="12" idx="4"/>
              </p:cNvCxnSpPr>
              <p:nvPr/>
            </p:nvCxnSpPr>
            <p:spPr>
              <a:xfrm flipV="1">
                <a:off x="2946598" y="3263575"/>
                <a:ext cx="148145" cy="4272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B58822E-1D4E-F74C-8511-A580E9297347}"/>
                  </a:ext>
                </a:extLst>
              </p:cNvPr>
              <p:cNvCxnSpPr>
                <a:cxnSpLocks/>
                <a:stCxn id="12" idx="2"/>
                <a:endCxn id="7" idx="6"/>
              </p:cNvCxnSpPr>
              <p:nvPr/>
            </p:nvCxnSpPr>
            <p:spPr>
              <a:xfrm flipH="1">
                <a:off x="2238658" y="3132593"/>
                <a:ext cx="726820" cy="143931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72B518C-3F51-9941-A5C7-07815F2877E0}"/>
                  </a:ext>
                </a:extLst>
              </p:cNvPr>
              <p:cNvCxnSpPr>
                <a:cxnSpLocks/>
                <a:stCxn id="12" idx="6"/>
                <a:endCxn id="11" idx="2"/>
              </p:cNvCxnSpPr>
              <p:nvPr/>
            </p:nvCxnSpPr>
            <p:spPr>
              <a:xfrm flipV="1">
                <a:off x="3224005" y="2796412"/>
                <a:ext cx="1316501" cy="3361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FACF1D3-B5C7-1446-9EE2-DF3713DA2D4A}"/>
                  </a:ext>
                </a:extLst>
              </p:cNvPr>
              <p:cNvCxnSpPr>
                <a:cxnSpLocks/>
                <a:stCxn id="11" idx="4"/>
                <a:endCxn id="10" idx="0"/>
              </p:cNvCxnSpPr>
              <p:nvPr/>
            </p:nvCxnSpPr>
            <p:spPr>
              <a:xfrm flipH="1">
                <a:off x="4633517" y="2931583"/>
                <a:ext cx="40121" cy="7513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9C1DB9D-C290-A441-9736-7C09D8ACDA61}"/>
                  </a:ext>
                </a:extLst>
              </p:cNvPr>
              <p:cNvCxnSpPr>
                <a:cxnSpLocks/>
                <a:stCxn id="10" idx="3"/>
                <a:endCxn id="9" idx="6"/>
              </p:cNvCxnSpPr>
              <p:nvPr/>
            </p:nvCxnSpPr>
            <p:spPr>
              <a:xfrm flipH="1" flipV="1">
                <a:off x="3083844" y="3821849"/>
                <a:ext cx="1427165" cy="1067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5A512C4-2BAC-F347-8233-A876749A3D50}"/>
                  </a:ext>
                </a:extLst>
              </p:cNvPr>
              <p:cNvCxnSpPr>
                <a:cxnSpLocks/>
                <a:stCxn id="10" idx="1"/>
                <a:endCxn id="8" idx="6"/>
              </p:cNvCxnSpPr>
              <p:nvPr/>
            </p:nvCxnSpPr>
            <p:spPr>
              <a:xfrm flipH="1" flipV="1">
                <a:off x="3386460" y="2442297"/>
                <a:ext cx="1124549" cy="128282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6FCB6DC-DD5F-A944-9141-4E5D36A37421}"/>
                  </a:ext>
                </a:extLst>
              </p:cNvPr>
              <p:cNvCxnSpPr>
                <a:cxnSpLocks/>
                <a:stCxn id="11" idx="3"/>
                <a:endCxn id="9" idx="7"/>
              </p:cNvCxnSpPr>
              <p:nvPr/>
            </p:nvCxnSpPr>
            <p:spPr>
              <a:xfrm flipH="1">
                <a:off x="3043645" y="2891992"/>
                <a:ext cx="1535854" cy="837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451497C-F683-9247-9B23-75D3B35124A3}"/>
                  </a:ext>
                </a:extLst>
              </p:cNvPr>
              <p:cNvCxnSpPr>
                <a:cxnSpLocks/>
                <a:stCxn id="12" idx="5"/>
                <a:endCxn id="10" idx="2"/>
              </p:cNvCxnSpPr>
              <p:nvPr/>
            </p:nvCxnSpPr>
            <p:spPr>
              <a:xfrm>
                <a:off x="3186145" y="3225211"/>
                <a:ext cx="1274119" cy="6016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5AC6B5-C0F3-724F-8668-CCC3356CD702}"/>
                  </a:ext>
                </a:extLst>
              </p:cNvPr>
              <p:cNvSpPr txBox="1"/>
              <p:nvPr/>
            </p:nvSpPr>
            <p:spPr>
              <a:xfrm>
                <a:off x="2440963" y="2527117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F35746-D893-E744-BC25-A76A366B3987}"/>
                  </a:ext>
                </a:extLst>
              </p:cNvPr>
              <p:cNvSpPr txBox="1"/>
              <p:nvPr/>
            </p:nvSpPr>
            <p:spPr>
              <a:xfrm>
                <a:off x="3632637" y="253929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8CD61A-F8EC-B74F-9837-36D6D6CDB5C5}"/>
                  </a:ext>
                </a:extLst>
              </p:cNvPr>
              <p:cNvSpPr txBox="1"/>
              <p:nvPr/>
            </p:nvSpPr>
            <p:spPr>
              <a:xfrm>
                <a:off x="3197985" y="2740850"/>
                <a:ext cx="593462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1ADD1-D862-084D-B9AE-7FE8F4E999EE}"/>
                  </a:ext>
                </a:extLst>
              </p:cNvPr>
              <p:cNvSpPr txBox="1"/>
              <p:nvPr/>
            </p:nvSpPr>
            <p:spPr>
              <a:xfrm>
                <a:off x="2573472" y="2857895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8F2A90-E4F1-784D-B214-B785B07622EA}"/>
                  </a:ext>
                </a:extLst>
              </p:cNvPr>
              <p:cNvSpPr txBox="1"/>
              <p:nvPr/>
            </p:nvSpPr>
            <p:spPr>
              <a:xfrm>
                <a:off x="2327589" y="3551298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DBAD9C-0BCF-A04A-8C7A-B16C460CC244}"/>
                  </a:ext>
                </a:extLst>
              </p:cNvPr>
              <p:cNvSpPr txBox="1"/>
              <p:nvPr/>
            </p:nvSpPr>
            <p:spPr>
              <a:xfrm>
                <a:off x="2756639" y="328686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9F961F-DA98-EC45-A694-6493954002FA}"/>
                  </a:ext>
                </a:extLst>
              </p:cNvPr>
              <p:cNvSpPr txBox="1"/>
              <p:nvPr/>
            </p:nvSpPr>
            <p:spPr>
              <a:xfrm>
                <a:off x="3583200" y="3787348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E58BB6B-FD6B-C84C-A910-9510C056C3B1}"/>
                  </a:ext>
                </a:extLst>
              </p:cNvPr>
              <p:cNvSpPr txBox="1"/>
              <p:nvPr/>
            </p:nvSpPr>
            <p:spPr>
              <a:xfrm>
                <a:off x="4618997" y="318202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D32E83-E179-5A4C-BE84-E1C2524B1574}"/>
                  </a:ext>
                </a:extLst>
              </p:cNvPr>
              <p:cNvSpPr txBox="1"/>
              <p:nvPr/>
            </p:nvSpPr>
            <p:spPr>
              <a:xfrm>
                <a:off x="3788290" y="3314752"/>
                <a:ext cx="495066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DD3BA67-DF2A-0D49-BC89-65AF8D54FEF8}"/>
                  </a:ext>
                </a:extLst>
              </p:cNvPr>
              <p:cNvSpPr txBox="1"/>
              <p:nvPr/>
            </p:nvSpPr>
            <p:spPr>
              <a:xfrm>
                <a:off x="3104811" y="3304096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  <p:pic>
            <p:nvPicPr>
              <p:cNvPr id="33" name="Picture 2" descr="Factory on Microsoft Windows 10 April 2018 Update">
                <a:extLst>
                  <a:ext uri="{FF2B5EF4-FFF2-40B4-BE49-F238E27FC236}">
                    <a16:creationId xmlns:a16="http://schemas.microsoft.com/office/drawing/2014/main" id="{22F80DFF-EAB3-184B-BF31-1017C51B6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4945" y="3715321"/>
                <a:ext cx="256058" cy="187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70E6DEA-83F4-FD40-A7D2-556C5DBE901D}"/>
                  </a:ext>
                </a:extLst>
              </p:cNvPr>
              <p:cNvCxnSpPr>
                <a:cxnSpLocks/>
                <a:stCxn id="11" idx="1"/>
                <a:endCxn id="8" idx="6"/>
              </p:cNvCxnSpPr>
              <p:nvPr/>
            </p:nvCxnSpPr>
            <p:spPr>
              <a:xfrm flipH="1" flipV="1">
                <a:off x="3386460" y="2442297"/>
                <a:ext cx="1193039" cy="25853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A8F41D-0356-CE47-B7A8-EADAB19A6BCA}"/>
                  </a:ext>
                </a:extLst>
              </p:cNvPr>
              <p:cNvSpPr txBox="1"/>
              <p:nvPr/>
            </p:nvSpPr>
            <p:spPr>
              <a:xfrm>
                <a:off x="3994062" y="2261320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AE09FE-6999-B047-B6DE-303E36E60C7E}"/>
                </a:ext>
              </a:extLst>
            </p:cNvPr>
            <p:cNvSpPr txBox="1"/>
            <p:nvPr/>
          </p:nvSpPr>
          <p:spPr>
            <a:xfrm>
              <a:off x="6009063" y="3402350"/>
              <a:ext cx="24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A6A886D-6880-D941-84A9-9CC9049B729B}"/>
              </a:ext>
            </a:extLst>
          </p:cNvPr>
          <p:cNvSpPr txBox="1"/>
          <p:nvPr/>
        </p:nvSpPr>
        <p:spPr>
          <a:xfrm>
            <a:off x="6637158" y="5535960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Minimum Spanning Tree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1F7AD8-6FF1-C042-917E-07145F27056E}"/>
              </a:ext>
            </a:extLst>
          </p:cNvPr>
          <p:cNvCxnSpPr>
            <a:cxnSpLocks/>
          </p:cNvCxnSpPr>
          <p:nvPr/>
        </p:nvCxnSpPr>
        <p:spPr>
          <a:xfrm flipH="1" flipV="1">
            <a:off x="6742747" y="5475914"/>
            <a:ext cx="733142" cy="404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125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026" name="Google Shape;1026;p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1027" name="Google Shape;1027;p57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" name="Google Shape;1028;p57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9" name="Google Shape;1029;p57"/>
          <p:cNvCxnSpPr>
            <a:stCxn id="1028" idx="0"/>
            <a:endCxn id="1027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0" name="Google Shape;1030;p57"/>
          <p:cNvSpPr/>
          <p:nvPr/>
        </p:nvSpPr>
        <p:spPr>
          <a:xfrm>
            <a:off x="3912055" y="40236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1" name="Google Shape;1031;p57"/>
          <p:cNvSpPr/>
          <p:nvPr/>
        </p:nvSpPr>
        <p:spPr>
          <a:xfrm>
            <a:off x="3912055" y="44874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2" name="Google Shape;1032;p57"/>
          <p:cNvCxnSpPr>
            <a:stCxn id="1031" idx="0"/>
            <a:endCxn id="1030" idx="2"/>
          </p:cNvCxnSpPr>
          <p:nvPr/>
        </p:nvCxnSpPr>
        <p:spPr>
          <a:xfrm rot="10800000">
            <a:off x="4105105" y="427655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3" name="Google Shape;1033;p57"/>
          <p:cNvCxnSpPr>
            <a:stCxn id="1030" idx="0"/>
            <a:endCxn id="1027" idx="2"/>
          </p:cNvCxnSpPr>
          <p:nvPr/>
        </p:nvCxnSpPr>
        <p:spPr>
          <a:xfrm rot="10800000">
            <a:off x="3322105" y="3814851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034" name="Google Shape;1034;p57"/>
          <p:cNvGraphicFramePr/>
          <p:nvPr/>
        </p:nvGraphicFramePr>
        <p:xfrm>
          <a:off x="8870251" y="2153225"/>
          <a:ext cx="1469400" cy="1889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4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077" name="Google Shape;1077;p6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1078" name="Google Shape;1078;p60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9" name="Google Shape;1079;p60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0" name="Google Shape;1080;p60"/>
          <p:cNvCxnSpPr>
            <a:stCxn id="1079" idx="0"/>
            <a:endCxn id="1078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1" name="Google Shape;1081;p60"/>
          <p:cNvSpPr/>
          <p:nvPr/>
        </p:nvSpPr>
        <p:spPr>
          <a:xfrm>
            <a:off x="3912055" y="40236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2" name="Google Shape;1082;p60"/>
          <p:cNvSpPr/>
          <p:nvPr/>
        </p:nvSpPr>
        <p:spPr>
          <a:xfrm>
            <a:off x="3912055" y="44874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3" name="Google Shape;1083;p60"/>
          <p:cNvCxnSpPr>
            <a:stCxn id="1082" idx="0"/>
            <a:endCxn id="1081" idx="2"/>
          </p:cNvCxnSpPr>
          <p:nvPr/>
        </p:nvCxnSpPr>
        <p:spPr>
          <a:xfrm rot="10800000">
            <a:off x="4105105" y="427655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4" name="Google Shape;1084;p60"/>
          <p:cNvCxnSpPr>
            <a:stCxn id="1081" idx="0"/>
            <a:endCxn id="1078" idx="2"/>
          </p:cNvCxnSpPr>
          <p:nvPr/>
        </p:nvCxnSpPr>
        <p:spPr>
          <a:xfrm rot="10800000">
            <a:off x="3322105" y="3814851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6" name="Google Shape;1086;p60"/>
          <p:cNvSpPr/>
          <p:nvPr/>
        </p:nvSpPr>
        <p:spPr>
          <a:xfrm>
            <a:off x="4968855" y="35609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7" name="Google Shape;1087;p60"/>
          <p:cNvSpPr/>
          <p:nvPr/>
        </p:nvSpPr>
        <p:spPr>
          <a:xfrm>
            <a:off x="4968855" y="40247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88" name="Google Shape;1088;p60"/>
          <p:cNvCxnSpPr>
            <a:stCxn id="1087" idx="0"/>
            <a:endCxn id="1086" idx="2"/>
          </p:cNvCxnSpPr>
          <p:nvPr/>
        </p:nvCxnSpPr>
        <p:spPr>
          <a:xfrm rot="10800000">
            <a:off x="5161905" y="381380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9" name="Google Shape;1089;p60"/>
          <p:cNvSpPr/>
          <p:nvPr/>
        </p:nvSpPr>
        <p:spPr>
          <a:xfrm>
            <a:off x="5674455" y="40273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0" name="Google Shape;1090;p60"/>
          <p:cNvSpPr/>
          <p:nvPr/>
        </p:nvSpPr>
        <p:spPr>
          <a:xfrm>
            <a:off x="5674455" y="44911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91" name="Google Shape;1091;p60"/>
          <p:cNvCxnSpPr>
            <a:stCxn id="1090" idx="0"/>
            <a:endCxn id="1089" idx="2"/>
          </p:cNvCxnSpPr>
          <p:nvPr/>
        </p:nvCxnSpPr>
        <p:spPr>
          <a:xfrm rot="10800000">
            <a:off x="5867505" y="4280277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2" name="Google Shape;1092;p60"/>
          <p:cNvCxnSpPr>
            <a:stCxn id="1089" idx="0"/>
            <a:endCxn id="1086" idx="2"/>
          </p:cNvCxnSpPr>
          <p:nvPr/>
        </p:nvCxnSpPr>
        <p:spPr>
          <a:xfrm rot="10800000">
            <a:off x="5161905" y="3813776"/>
            <a:ext cx="705600" cy="2136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9" name="Google Shape;1106;p61">
            <a:extLst>
              <a:ext uri="{FF2B5EF4-FFF2-40B4-BE49-F238E27FC236}">
                <a16:creationId xmlns:a16="http://schemas.microsoft.com/office/drawing/2014/main" id="{F01A0B5A-6E35-4A79-AE78-24E5AA66ED7F}"/>
              </a:ext>
            </a:extLst>
          </p:cNvPr>
          <p:cNvGraphicFramePr/>
          <p:nvPr/>
        </p:nvGraphicFramePr>
        <p:xfrm>
          <a:off x="8870251" y="2153226"/>
          <a:ext cx="1469400" cy="2362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3695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098" name="Google Shape;1098;p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</a:t>
            </a:r>
            <a:r>
              <a:rPr lang="en" dirty="0"/>
              <a:t>onsider the worst case where the tree height grows as fast as possible</a:t>
            </a:r>
            <a:endParaRPr dirty="0"/>
          </a:p>
        </p:txBody>
      </p:sp>
      <p:sp>
        <p:nvSpPr>
          <p:cNvPr id="1099" name="Google Shape;1099;p61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0" name="Google Shape;1100;p61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1" name="Google Shape;1101;p61"/>
          <p:cNvCxnSpPr>
            <a:stCxn id="1100" idx="0"/>
            <a:endCxn id="1099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2" name="Google Shape;1102;p61"/>
          <p:cNvSpPr/>
          <p:nvPr/>
        </p:nvSpPr>
        <p:spPr>
          <a:xfrm>
            <a:off x="3912055" y="40236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3" name="Google Shape;1103;p61"/>
          <p:cNvSpPr/>
          <p:nvPr/>
        </p:nvSpPr>
        <p:spPr>
          <a:xfrm>
            <a:off x="3912055" y="44874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4" name="Google Shape;1104;p61"/>
          <p:cNvCxnSpPr>
            <a:stCxn id="1103" idx="0"/>
            <a:endCxn id="1102" idx="2"/>
          </p:cNvCxnSpPr>
          <p:nvPr/>
        </p:nvCxnSpPr>
        <p:spPr>
          <a:xfrm rot="10800000">
            <a:off x="4105105" y="427655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5" name="Google Shape;1105;p61"/>
          <p:cNvCxnSpPr>
            <a:stCxn id="1102" idx="0"/>
            <a:endCxn id="1099" idx="2"/>
          </p:cNvCxnSpPr>
          <p:nvPr/>
        </p:nvCxnSpPr>
        <p:spPr>
          <a:xfrm rot="10800000">
            <a:off x="3322105" y="3814851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06" name="Google Shape;1106;p61"/>
          <p:cNvGraphicFramePr/>
          <p:nvPr/>
        </p:nvGraphicFramePr>
        <p:xfrm>
          <a:off x="8870251" y="2153226"/>
          <a:ext cx="1469400" cy="2362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07" name="Google Shape;1107;p61"/>
          <p:cNvSpPr/>
          <p:nvPr/>
        </p:nvSpPr>
        <p:spPr>
          <a:xfrm>
            <a:off x="4968855" y="40181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8" name="Google Shape;1108;p61"/>
          <p:cNvSpPr/>
          <p:nvPr/>
        </p:nvSpPr>
        <p:spPr>
          <a:xfrm>
            <a:off x="4968855" y="44819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09" name="Google Shape;1109;p61"/>
          <p:cNvCxnSpPr>
            <a:stCxn id="1108" idx="0"/>
            <a:endCxn id="1107" idx="2"/>
          </p:cNvCxnSpPr>
          <p:nvPr/>
        </p:nvCxnSpPr>
        <p:spPr>
          <a:xfrm rot="10800000">
            <a:off x="5161905" y="427100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0" name="Google Shape;1110;p61"/>
          <p:cNvSpPr/>
          <p:nvPr/>
        </p:nvSpPr>
        <p:spPr>
          <a:xfrm>
            <a:off x="5674455" y="44845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1" name="Google Shape;1111;p61"/>
          <p:cNvSpPr/>
          <p:nvPr/>
        </p:nvSpPr>
        <p:spPr>
          <a:xfrm>
            <a:off x="5674455" y="49483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12" name="Google Shape;1112;p61"/>
          <p:cNvCxnSpPr>
            <a:stCxn id="1111" idx="0"/>
            <a:endCxn id="1110" idx="2"/>
          </p:cNvCxnSpPr>
          <p:nvPr/>
        </p:nvCxnSpPr>
        <p:spPr>
          <a:xfrm rot="10800000">
            <a:off x="5867505" y="4737477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3" name="Google Shape;1113;p61"/>
          <p:cNvCxnSpPr>
            <a:stCxn id="1110" idx="0"/>
            <a:endCxn id="1107" idx="2"/>
          </p:cNvCxnSpPr>
          <p:nvPr/>
        </p:nvCxnSpPr>
        <p:spPr>
          <a:xfrm rot="10800000">
            <a:off x="5161905" y="4270976"/>
            <a:ext cx="705600" cy="2136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4" name="Google Shape;1114;p61"/>
          <p:cNvCxnSpPr>
            <a:stCxn id="1107" idx="0"/>
            <a:endCxn id="1099" idx="2"/>
          </p:cNvCxnSpPr>
          <p:nvPr/>
        </p:nvCxnSpPr>
        <p:spPr>
          <a:xfrm rot="10800000">
            <a:off x="3322006" y="3814700"/>
            <a:ext cx="1839900" cy="203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9555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WeightedQuickUnion: Performance</a:t>
            </a:r>
            <a:endParaRPr dirty="0"/>
          </a:p>
        </p:txBody>
      </p:sp>
      <p:sp>
        <p:nvSpPr>
          <p:cNvPr id="1121" name="Google Shape;1121;p62"/>
          <p:cNvSpPr/>
          <p:nvPr/>
        </p:nvSpPr>
        <p:spPr>
          <a:xfrm>
            <a:off x="3128906" y="35618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2" name="Google Shape;1122;p62"/>
          <p:cNvSpPr/>
          <p:nvPr/>
        </p:nvSpPr>
        <p:spPr>
          <a:xfrm>
            <a:off x="3128906" y="402561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23" name="Google Shape;1123;p62"/>
          <p:cNvCxnSpPr>
            <a:stCxn id="1122" idx="0"/>
            <a:endCxn id="1121" idx="2"/>
          </p:cNvCxnSpPr>
          <p:nvPr/>
        </p:nvCxnSpPr>
        <p:spPr>
          <a:xfrm rot="10800000">
            <a:off x="3321955" y="3814714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4" name="Google Shape;1124;p62"/>
          <p:cNvSpPr/>
          <p:nvPr/>
        </p:nvSpPr>
        <p:spPr>
          <a:xfrm>
            <a:off x="3912055" y="40236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5" name="Google Shape;1125;p62"/>
          <p:cNvSpPr/>
          <p:nvPr/>
        </p:nvSpPr>
        <p:spPr>
          <a:xfrm>
            <a:off x="3912055" y="448745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26" name="Google Shape;1126;p62"/>
          <p:cNvCxnSpPr>
            <a:stCxn id="1125" idx="0"/>
            <a:endCxn id="1124" idx="2"/>
          </p:cNvCxnSpPr>
          <p:nvPr/>
        </p:nvCxnSpPr>
        <p:spPr>
          <a:xfrm rot="10800000">
            <a:off x="4105105" y="427655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7" name="Google Shape;1127;p62"/>
          <p:cNvCxnSpPr>
            <a:stCxn id="1124" idx="0"/>
            <a:endCxn id="1121" idx="2"/>
          </p:cNvCxnSpPr>
          <p:nvPr/>
        </p:nvCxnSpPr>
        <p:spPr>
          <a:xfrm rot="10800000">
            <a:off x="3322105" y="3814851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128" name="Google Shape;1128;p62"/>
          <p:cNvGraphicFramePr/>
          <p:nvPr/>
        </p:nvGraphicFramePr>
        <p:xfrm>
          <a:off x="8870251" y="2153225"/>
          <a:ext cx="1469400" cy="28344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3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sz="1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" name="Google Shape;1129;p62"/>
          <p:cNvSpPr/>
          <p:nvPr/>
        </p:nvSpPr>
        <p:spPr>
          <a:xfrm>
            <a:off x="4968855" y="40181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0" name="Google Shape;1130;p62"/>
          <p:cNvSpPr/>
          <p:nvPr/>
        </p:nvSpPr>
        <p:spPr>
          <a:xfrm>
            <a:off x="4968855" y="4481901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1" name="Google Shape;1131;p62"/>
          <p:cNvCxnSpPr>
            <a:stCxn id="1130" idx="0"/>
            <a:endCxn id="1129" idx="2"/>
          </p:cNvCxnSpPr>
          <p:nvPr/>
        </p:nvCxnSpPr>
        <p:spPr>
          <a:xfrm rot="10800000">
            <a:off x="5161905" y="4271001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2" name="Google Shape;1132;p62"/>
          <p:cNvSpPr/>
          <p:nvPr/>
        </p:nvSpPr>
        <p:spPr>
          <a:xfrm>
            <a:off x="5674455" y="44845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3" name="Google Shape;1133;p62"/>
          <p:cNvSpPr/>
          <p:nvPr/>
        </p:nvSpPr>
        <p:spPr>
          <a:xfrm>
            <a:off x="5674455" y="494837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4" name="Google Shape;1134;p62"/>
          <p:cNvCxnSpPr>
            <a:stCxn id="1133" idx="0"/>
            <a:endCxn id="1132" idx="2"/>
          </p:cNvCxnSpPr>
          <p:nvPr/>
        </p:nvCxnSpPr>
        <p:spPr>
          <a:xfrm rot="10800000">
            <a:off x="5867505" y="4737477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5" name="Google Shape;1135;p62"/>
          <p:cNvCxnSpPr>
            <a:stCxn id="1132" idx="0"/>
            <a:endCxn id="1129" idx="2"/>
          </p:cNvCxnSpPr>
          <p:nvPr/>
        </p:nvCxnSpPr>
        <p:spPr>
          <a:xfrm rot="10800000">
            <a:off x="5161905" y="4270976"/>
            <a:ext cx="705600" cy="2136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6" name="Google Shape;1136;p62"/>
          <p:cNvCxnSpPr>
            <a:stCxn id="1129" idx="0"/>
            <a:endCxn id="1121" idx="2"/>
          </p:cNvCxnSpPr>
          <p:nvPr/>
        </p:nvCxnSpPr>
        <p:spPr>
          <a:xfrm rot="10800000">
            <a:off x="3322006" y="3814700"/>
            <a:ext cx="1839900" cy="203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7" name="Google Shape;1137;p62"/>
          <p:cNvSpPr/>
          <p:nvPr/>
        </p:nvSpPr>
        <p:spPr>
          <a:xfrm>
            <a:off x="6380055" y="4020989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8" name="Google Shape;1138;p62"/>
          <p:cNvSpPr/>
          <p:nvPr/>
        </p:nvSpPr>
        <p:spPr>
          <a:xfrm>
            <a:off x="6380055" y="4484789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39" name="Google Shape;1139;p62"/>
          <p:cNvCxnSpPr>
            <a:stCxn id="1138" idx="0"/>
            <a:endCxn id="1137" idx="2"/>
          </p:cNvCxnSpPr>
          <p:nvPr/>
        </p:nvCxnSpPr>
        <p:spPr>
          <a:xfrm rot="10800000">
            <a:off x="6573105" y="4273889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0" name="Google Shape;1140;p62"/>
          <p:cNvSpPr/>
          <p:nvPr/>
        </p:nvSpPr>
        <p:spPr>
          <a:xfrm>
            <a:off x="7163205" y="4482827"/>
            <a:ext cx="488888" cy="247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1" name="Google Shape;1141;p62"/>
          <p:cNvSpPr/>
          <p:nvPr/>
        </p:nvSpPr>
        <p:spPr>
          <a:xfrm>
            <a:off x="7163205" y="4941077"/>
            <a:ext cx="488883" cy="26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2" name="Google Shape;1142;p62"/>
          <p:cNvCxnSpPr>
            <a:cxnSpLocks/>
            <a:stCxn id="1141" idx="0"/>
            <a:endCxn id="1140" idx="2"/>
          </p:cNvCxnSpPr>
          <p:nvPr/>
        </p:nvCxnSpPr>
        <p:spPr>
          <a:xfrm flipV="1">
            <a:off x="7407647" y="4730177"/>
            <a:ext cx="3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3" name="Google Shape;1143;p62"/>
          <p:cNvCxnSpPr>
            <a:cxnSpLocks/>
            <a:stCxn id="1140" idx="0"/>
            <a:endCxn id="1137" idx="2"/>
          </p:cNvCxnSpPr>
          <p:nvPr/>
        </p:nvCxnSpPr>
        <p:spPr>
          <a:xfrm flipH="1" flipV="1">
            <a:off x="6573105" y="4273888"/>
            <a:ext cx="834544" cy="208939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4" name="Google Shape;1144;p62"/>
          <p:cNvSpPr/>
          <p:nvPr/>
        </p:nvSpPr>
        <p:spPr>
          <a:xfrm>
            <a:off x="8015650" y="4487453"/>
            <a:ext cx="441455" cy="247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5" name="Google Shape;1145;p62"/>
          <p:cNvSpPr/>
          <p:nvPr/>
        </p:nvSpPr>
        <p:spPr>
          <a:xfrm>
            <a:off x="8003792" y="4957654"/>
            <a:ext cx="465171" cy="247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6" name="Google Shape;1146;p62"/>
          <p:cNvCxnSpPr>
            <a:cxnSpLocks/>
            <a:stCxn id="1145" idx="0"/>
            <a:endCxn id="1144" idx="2"/>
          </p:cNvCxnSpPr>
          <p:nvPr/>
        </p:nvCxnSpPr>
        <p:spPr>
          <a:xfrm flipV="1">
            <a:off x="8236377" y="4734800"/>
            <a:ext cx="0" cy="222853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7" name="Google Shape;1147;p62"/>
          <p:cNvSpPr/>
          <p:nvPr/>
        </p:nvSpPr>
        <p:spPr>
          <a:xfrm>
            <a:off x="8612726" y="5076264"/>
            <a:ext cx="473013" cy="244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8" name="Google Shape;1148;p62"/>
          <p:cNvSpPr/>
          <p:nvPr/>
        </p:nvSpPr>
        <p:spPr>
          <a:xfrm>
            <a:off x="8628505" y="5540064"/>
            <a:ext cx="441455" cy="244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49" name="Google Shape;1149;p62"/>
          <p:cNvCxnSpPr>
            <a:cxnSpLocks/>
            <a:stCxn id="1148" idx="0"/>
            <a:endCxn id="1147" idx="2"/>
          </p:cNvCxnSpPr>
          <p:nvPr/>
        </p:nvCxnSpPr>
        <p:spPr>
          <a:xfrm flipV="1">
            <a:off x="8849232" y="5320936"/>
            <a:ext cx="0" cy="219128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0" name="Google Shape;1150;p62"/>
          <p:cNvCxnSpPr>
            <a:cxnSpLocks/>
            <a:stCxn id="1147" idx="0"/>
            <a:endCxn id="1144" idx="2"/>
          </p:cNvCxnSpPr>
          <p:nvPr/>
        </p:nvCxnSpPr>
        <p:spPr>
          <a:xfrm flipH="1" flipV="1">
            <a:off x="8236378" y="4734800"/>
            <a:ext cx="612855" cy="341464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1" name="Google Shape;1151;p62"/>
          <p:cNvCxnSpPr>
            <a:cxnSpLocks/>
            <a:stCxn id="1144" idx="0"/>
            <a:endCxn id="1137" idx="2"/>
          </p:cNvCxnSpPr>
          <p:nvPr/>
        </p:nvCxnSpPr>
        <p:spPr>
          <a:xfrm flipH="1" flipV="1">
            <a:off x="6573105" y="4273889"/>
            <a:ext cx="1663272" cy="213564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2" name="Google Shape;1152;p62"/>
          <p:cNvCxnSpPr>
            <a:stCxn id="1137" idx="0"/>
            <a:endCxn id="1121" idx="2"/>
          </p:cNvCxnSpPr>
          <p:nvPr/>
        </p:nvCxnSpPr>
        <p:spPr>
          <a:xfrm rot="10800000">
            <a:off x="3322006" y="3814588"/>
            <a:ext cx="3251100" cy="206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1098;p61">
            <a:extLst>
              <a:ext uri="{FF2B5EF4-FFF2-40B4-BE49-F238E27FC236}">
                <a16:creationId xmlns:a16="http://schemas.microsoft.com/office/drawing/2014/main" id="{FC4064ED-3120-E246-BEDE-EEEEC09EE752}"/>
              </a:ext>
            </a:extLst>
          </p:cNvPr>
          <p:cNvSpPr txBox="1">
            <a:spLocks/>
          </p:cNvSpPr>
          <p:nvPr/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Consider the worst case where the tree height grows as fast as possible</a:t>
            </a:r>
          </a:p>
          <a:p>
            <a:pPr>
              <a:spcBef>
                <a:spcPts val="600"/>
              </a:spcBef>
            </a:pPr>
            <a:r>
              <a:rPr lang="en-US" dirty="0"/>
              <a:t>Worst case tree height is </a:t>
            </a:r>
            <a:r>
              <a:rPr lang="el-GR" dirty="0"/>
              <a:t>Θ(</a:t>
            </a:r>
            <a:r>
              <a:rPr lang="en-US" dirty="0"/>
              <a:t>log N)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Why Weights Instead of Heights?</a:t>
            </a:r>
            <a:endParaRPr dirty="0"/>
          </a:p>
        </p:txBody>
      </p:sp>
      <p:sp>
        <p:nvSpPr>
          <p:cNvPr id="1165" name="Google Shape;1165;p6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" dirty="0"/>
              <a:t>We used the number of items in a tree to decide upon the root</a:t>
            </a:r>
            <a:br>
              <a:rPr lang="en" dirty="0"/>
            </a:br>
            <a:endParaRPr lang="en" dirty="0"/>
          </a:p>
          <a:p>
            <a:pPr>
              <a:spcBef>
                <a:spcPts val="600"/>
              </a:spcBef>
            </a:pPr>
            <a:r>
              <a:rPr lang="en" dirty="0"/>
              <a:t>Why not use the height of the tree?</a:t>
            </a:r>
          </a:p>
          <a:p>
            <a:pPr lvl="1">
              <a:spcBef>
                <a:spcPts val="600"/>
              </a:spcBef>
            </a:pPr>
            <a:r>
              <a:rPr lang="en" dirty="0"/>
              <a:t>Height</a:t>
            </a:r>
            <a:r>
              <a:rPr lang="en-US" dirty="0" err="1"/>
              <a:t>edQuickUnion’s</a:t>
            </a:r>
            <a:r>
              <a:rPr lang="en-US" dirty="0"/>
              <a:t> runtime is asymptotically the same: </a:t>
            </a:r>
            <a:r>
              <a:rPr lang="en" dirty="0"/>
              <a:t>Θ(log(n))</a:t>
            </a:r>
          </a:p>
          <a:p>
            <a:pPr lvl="1">
              <a:spcBef>
                <a:spcPts val="600"/>
              </a:spcBef>
            </a:pPr>
            <a:r>
              <a:rPr lang="en" dirty="0"/>
              <a:t>It’s easier to track weights than heights, even though </a:t>
            </a:r>
            <a:r>
              <a:rPr lang="en" dirty="0" err="1"/>
              <a:t>WeightedQuickUnion</a:t>
            </a:r>
            <a:r>
              <a:rPr lang="en" dirty="0"/>
              <a:t> can lead to some suboptimal structures like this one:</a:t>
            </a:r>
            <a:endParaRPr dirty="0"/>
          </a:p>
          <a:p>
            <a:pPr marL="0" indent="0">
              <a:spcBef>
                <a:spcPts val="600"/>
              </a:spcBef>
              <a:buNone/>
            </a:pPr>
            <a:endParaRPr dirty="0"/>
          </a:p>
        </p:txBody>
      </p:sp>
      <p:sp>
        <p:nvSpPr>
          <p:cNvPr id="1166" name="Google Shape;1166;p64"/>
          <p:cNvSpPr/>
          <p:nvPr/>
        </p:nvSpPr>
        <p:spPr>
          <a:xfrm>
            <a:off x="1711110" y="504462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7" name="Google Shape;1167;p64"/>
          <p:cNvSpPr/>
          <p:nvPr/>
        </p:nvSpPr>
        <p:spPr>
          <a:xfrm>
            <a:off x="2270293" y="504462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8" name="Google Shape;1168;p64"/>
          <p:cNvSpPr/>
          <p:nvPr/>
        </p:nvSpPr>
        <p:spPr>
          <a:xfrm>
            <a:off x="2836196" y="445995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9" name="Google Shape;1169;p64"/>
          <p:cNvSpPr/>
          <p:nvPr/>
        </p:nvSpPr>
        <p:spPr>
          <a:xfrm>
            <a:off x="3388658" y="504462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0" name="Google Shape;1170;p64"/>
          <p:cNvCxnSpPr>
            <a:stCxn id="1167" idx="0"/>
            <a:endCxn id="1168" idx="2"/>
          </p:cNvCxnSpPr>
          <p:nvPr/>
        </p:nvCxnSpPr>
        <p:spPr>
          <a:xfrm rot="10800000" flipH="1">
            <a:off x="2463342" y="4712827"/>
            <a:ext cx="5658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1" name="Google Shape;1171;p64"/>
          <p:cNvCxnSpPr>
            <a:stCxn id="1169" idx="0"/>
            <a:endCxn id="1168" idx="2"/>
          </p:cNvCxnSpPr>
          <p:nvPr/>
        </p:nvCxnSpPr>
        <p:spPr>
          <a:xfrm rot="10800000">
            <a:off x="3029107" y="4712827"/>
            <a:ext cx="5526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2" name="Google Shape;1172;p64"/>
          <p:cNvSpPr/>
          <p:nvPr/>
        </p:nvSpPr>
        <p:spPr>
          <a:xfrm>
            <a:off x="5030794" y="445995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3" name="Google Shape;1173;p64"/>
          <p:cNvCxnSpPr>
            <a:stCxn id="1168" idx="2"/>
            <a:endCxn id="1166" idx="0"/>
          </p:cNvCxnSpPr>
          <p:nvPr/>
        </p:nvCxnSpPr>
        <p:spPr>
          <a:xfrm flipH="1">
            <a:off x="1904246" y="4712853"/>
            <a:ext cx="11250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4" name="Google Shape;1174;p64"/>
          <p:cNvSpPr/>
          <p:nvPr/>
        </p:nvSpPr>
        <p:spPr>
          <a:xfrm>
            <a:off x="3947840" y="504462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5" name="Google Shape;1175;p64"/>
          <p:cNvCxnSpPr>
            <a:stCxn id="1174" idx="0"/>
            <a:endCxn id="1168" idx="2"/>
          </p:cNvCxnSpPr>
          <p:nvPr/>
        </p:nvCxnSpPr>
        <p:spPr>
          <a:xfrm rot="10800000">
            <a:off x="3029390" y="4712827"/>
            <a:ext cx="11115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6" name="Google Shape;1176;p64"/>
          <p:cNvSpPr/>
          <p:nvPr/>
        </p:nvSpPr>
        <p:spPr>
          <a:xfrm>
            <a:off x="2829474" y="504462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77" name="Google Shape;1177;p64"/>
          <p:cNvCxnSpPr>
            <a:stCxn id="1176" idx="0"/>
            <a:endCxn id="1168" idx="2"/>
          </p:cNvCxnSpPr>
          <p:nvPr/>
        </p:nvCxnSpPr>
        <p:spPr>
          <a:xfrm rot="10800000" flipH="1">
            <a:off x="3022524" y="4712827"/>
            <a:ext cx="66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8" name="Google Shape;1178;p64"/>
          <p:cNvSpPr/>
          <p:nvPr/>
        </p:nvSpPr>
        <p:spPr>
          <a:xfrm>
            <a:off x="5314030" y="503710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9" name="Google Shape;1179;p64"/>
          <p:cNvSpPr/>
          <p:nvPr/>
        </p:nvSpPr>
        <p:spPr>
          <a:xfrm>
            <a:off x="5314037" y="562905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0" name="Google Shape;1180;p64"/>
          <p:cNvSpPr/>
          <p:nvPr/>
        </p:nvSpPr>
        <p:spPr>
          <a:xfrm>
            <a:off x="4754848" y="503710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1" name="Google Shape;1181;p64"/>
          <p:cNvCxnSpPr>
            <a:stCxn id="1180" idx="0"/>
            <a:endCxn id="1172" idx="2"/>
          </p:cNvCxnSpPr>
          <p:nvPr/>
        </p:nvCxnSpPr>
        <p:spPr>
          <a:xfrm rot="10800000" flipH="1">
            <a:off x="4947898" y="4712803"/>
            <a:ext cx="276000" cy="3243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2" name="Google Shape;1182;p64"/>
          <p:cNvCxnSpPr>
            <a:stCxn id="1178" idx="0"/>
            <a:endCxn id="1172" idx="2"/>
          </p:cNvCxnSpPr>
          <p:nvPr/>
        </p:nvCxnSpPr>
        <p:spPr>
          <a:xfrm rot="10800000">
            <a:off x="5223879" y="4712803"/>
            <a:ext cx="283200" cy="3243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3" name="Google Shape;1183;p64"/>
          <p:cNvCxnSpPr>
            <a:stCxn id="1179" idx="0"/>
            <a:endCxn id="1178" idx="2"/>
          </p:cNvCxnSpPr>
          <p:nvPr/>
        </p:nvCxnSpPr>
        <p:spPr>
          <a:xfrm rot="10800000">
            <a:off x="5507086" y="5290053"/>
            <a:ext cx="0" cy="3390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4" name="Google Shape;1184;p64"/>
          <p:cNvSpPr txBox="1"/>
          <p:nvPr/>
        </p:nvSpPr>
        <p:spPr>
          <a:xfrm>
            <a:off x="4446214" y="4899139"/>
            <a:ext cx="6261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5" name="Google Shape;1185;p64"/>
          <p:cNvSpPr/>
          <p:nvPr/>
        </p:nvSpPr>
        <p:spPr>
          <a:xfrm>
            <a:off x="6701955" y="504462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6" name="Google Shape;1186;p64"/>
          <p:cNvSpPr/>
          <p:nvPr/>
        </p:nvSpPr>
        <p:spPr>
          <a:xfrm>
            <a:off x="7261138" y="504462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7" name="Google Shape;1187;p64"/>
          <p:cNvSpPr/>
          <p:nvPr/>
        </p:nvSpPr>
        <p:spPr>
          <a:xfrm>
            <a:off x="7827041" y="445995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8" name="Google Shape;1188;p64"/>
          <p:cNvSpPr/>
          <p:nvPr/>
        </p:nvSpPr>
        <p:spPr>
          <a:xfrm>
            <a:off x="8379503" y="504462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89" name="Google Shape;1189;p64"/>
          <p:cNvCxnSpPr>
            <a:stCxn id="1186" idx="0"/>
            <a:endCxn id="1187" idx="2"/>
          </p:cNvCxnSpPr>
          <p:nvPr/>
        </p:nvCxnSpPr>
        <p:spPr>
          <a:xfrm rot="10800000" flipH="1">
            <a:off x="7454187" y="4712827"/>
            <a:ext cx="5658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0" name="Google Shape;1190;p64"/>
          <p:cNvCxnSpPr>
            <a:stCxn id="1188" idx="0"/>
            <a:endCxn id="1187" idx="2"/>
          </p:cNvCxnSpPr>
          <p:nvPr/>
        </p:nvCxnSpPr>
        <p:spPr>
          <a:xfrm rot="10800000">
            <a:off x="8019952" y="4712827"/>
            <a:ext cx="5526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1" name="Google Shape;1191;p64"/>
          <p:cNvSpPr/>
          <p:nvPr/>
        </p:nvSpPr>
        <p:spPr>
          <a:xfrm>
            <a:off x="9942866" y="5047749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2" name="Google Shape;1192;p64"/>
          <p:cNvCxnSpPr>
            <a:stCxn id="1187" idx="2"/>
            <a:endCxn id="1185" idx="0"/>
          </p:cNvCxnSpPr>
          <p:nvPr/>
        </p:nvCxnSpPr>
        <p:spPr>
          <a:xfrm flipH="1">
            <a:off x="6895091" y="4712852"/>
            <a:ext cx="11250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3" name="Google Shape;1193;p64"/>
          <p:cNvSpPr/>
          <p:nvPr/>
        </p:nvSpPr>
        <p:spPr>
          <a:xfrm>
            <a:off x="8938685" y="504462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4" name="Google Shape;1194;p64"/>
          <p:cNvCxnSpPr>
            <a:stCxn id="1193" idx="0"/>
            <a:endCxn id="1187" idx="2"/>
          </p:cNvCxnSpPr>
          <p:nvPr/>
        </p:nvCxnSpPr>
        <p:spPr>
          <a:xfrm rot="10800000">
            <a:off x="8020235" y="4712827"/>
            <a:ext cx="11115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5" name="Google Shape;1195;p64"/>
          <p:cNvSpPr/>
          <p:nvPr/>
        </p:nvSpPr>
        <p:spPr>
          <a:xfrm>
            <a:off x="7820319" y="5044627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6" name="Google Shape;1196;p64"/>
          <p:cNvCxnSpPr>
            <a:stCxn id="1195" idx="0"/>
            <a:endCxn id="1187" idx="2"/>
          </p:cNvCxnSpPr>
          <p:nvPr/>
        </p:nvCxnSpPr>
        <p:spPr>
          <a:xfrm rot="10800000" flipH="1">
            <a:off x="8013369" y="4712827"/>
            <a:ext cx="6600" cy="331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7" name="Google Shape;1197;p64"/>
          <p:cNvSpPr/>
          <p:nvPr/>
        </p:nvSpPr>
        <p:spPr>
          <a:xfrm>
            <a:off x="9942863" y="577127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8" name="Google Shape;1198;p64"/>
          <p:cNvSpPr/>
          <p:nvPr/>
        </p:nvSpPr>
        <p:spPr>
          <a:xfrm>
            <a:off x="9942870" y="6363225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9" name="Google Shape;1199;p64"/>
          <p:cNvSpPr/>
          <p:nvPr/>
        </p:nvSpPr>
        <p:spPr>
          <a:xfrm>
            <a:off x="9383681" y="5771274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00" name="Google Shape;1200;p64"/>
          <p:cNvCxnSpPr>
            <a:stCxn id="1199" idx="0"/>
            <a:endCxn id="1191" idx="2"/>
          </p:cNvCxnSpPr>
          <p:nvPr/>
        </p:nvCxnSpPr>
        <p:spPr>
          <a:xfrm rot="10800000" flipH="1">
            <a:off x="9576731" y="5300574"/>
            <a:ext cx="559200" cy="4707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1" name="Google Shape;1201;p64"/>
          <p:cNvCxnSpPr>
            <a:stCxn id="1197" idx="0"/>
            <a:endCxn id="1191" idx="2"/>
          </p:cNvCxnSpPr>
          <p:nvPr/>
        </p:nvCxnSpPr>
        <p:spPr>
          <a:xfrm rot="10800000">
            <a:off x="10135912" y="5300574"/>
            <a:ext cx="0" cy="4707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2" name="Google Shape;1202;p64"/>
          <p:cNvCxnSpPr>
            <a:stCxn id="1198" idx="0"/>
            <a:endCxn id="1197" idx="2"/>
          </p:cNvCxnSpPr>
          <p:nvPr/>
        </p:nvCxnSpPr>
        <p:spPr>
          <a:xfrm rot="10800000">
            <a:off x="10135919" y="6024224"/>
            <a:ext cx="0" cy="3390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03" name="Google Shape;1203;p64"/>
          <p:cNvCxnSpPr>
            <a:stCxn id="1191" idx="0"/>
            <a:endCxn id="1187" idx="2"/>
          </p:cNvCxnSpPr>
          <p:nvPr/>
        </p:nvCxnSpPr>
        <p:spPr>
          <a:xfrm rot="10800000">
            <a:off x="8020015" y="4712948"/>
            <a:ext cx="2115900" cy="334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Arrow: Right 1">
            <a:extLst>
              <a:ext uri="{FF2B5EF4-FFF2-40B4-BE49-F238E27FC236}">
                <a16:creationId xmlns:a16="http://schemas.microsoft.com/office/drawing/2014/main" id="{4E79AF40-4395-4555-B8EA-4FC01C19504A}"/>
              </a:ext>
            </a:extLst>
          </p:cNvPr>
          <p:cNvSpPr/>
          <p:nvPr/>
        </p:nvSpPr>
        <p:spPr bwMode="auto">
          <a:xfrm>
            <a:off x="5927172" y="4572760"/>
            <a:ext cx="623864" cy="577225"/>
          </a:xfrm>
          <a:prstGeom prst="rightArrow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921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128BD-3C6B-4E82-8442-5CC01DE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WeightedQuickUnion</a:t>
            </a:r>
            <a:r>
              <a:rPr lang="en-US" dirty="0"/>
              <a:t> Runtime</a:t>
            </a:r>
          </a:p>
        </p:txBody>
      </p:sp>
      <p:sp>
        <p:nvSpPr>
          <p:cNvPr id="538" name="Google Shape;538;p40"/>
          <p:cNvSpPr txBox="1">
            <a:spLocks noGrp="1"/>
          </p:cNvSpPr>
          <p:nvPr>
            <p:ph idx="1"/>
          </p:nvPr>
        </p:nvSpPr>
        <p:spPr>
          <a:xfrm>
            <a:off x="838200" y="4843168"/>
            <a:ext cx="10515600" cy="1333795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This is pretty good! But there’s one final optimization we can make: </a:t>
            </a:r>
            <a:r>
              <a:rPr lang="en-US" b="1" dirty="0">
                <a:solidFill>
                  <a:schemeClr val="accent3"/>
                </a:solidFill>
                <a:latin typeface="Calibri"/>
                <a:cs typeface="Calibri"/>
                <a:sym typeface="Calibri"/>
              </a:rPr>
              <a:t>path compression</a:t>
            </a:r>
            <a:b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b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b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b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</a:br>
            <a:endParaRPr lang="en-US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en-US" dirty="0"/>
          </a:p>
          <a:p>
            <a:pPr marL="457189" indent="-457189">
              <a:buFont typeface="+mj-lt"/>
              <a:buAutoNum type="alphaUcPeriod"/>
            </a:pPr>
            <a:endParaRPr lang="en-US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8DA30D9-BBF8-DF41-B7B1-A8454A71B4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0491125"/>
                  </p:ext>
                </p:extLst>
              </p:nvPr>
            </p:nvGraphicFramePr>
            <p:xfrm>
              <a:off x="2089404" y="2014832"/>
              <a:ext cx="8013192" cy="1917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344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414272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426464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  <a:gridCol w="1438656">
                      <a:extLst>
                        <a:ext uri="{9D8B030D-6E8A-4147-A177-3AD203B41FA5}">
                          <a16:colId xmlns:a16="http://schemas.microsoft.com/office/drawing/2014/main" val="1443450752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val="4159570631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WeightedQuickUnion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  <a:p>
                          <a:r>
                            <a:rPr lang="en-US" sz="11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assuming root </a:t>
                          </a:r>
                          <a:r>
                            <a:rPr lang="en-US" sz="11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args</a:t>
                          </a:r>
                          <a:endParaRPr lang="en-US" sz="11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19070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8DA30D9-BBF8-DF41-B7B1-A8454A71B4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0491125"/>
                  </p:ext>
                </p:extLst>
              </p:nvPr>
            </p:nvGraphicFramePr>
            <p:xfrm>
              <a:off x="2089404" y="2014832"/>
              <a:ext cx="8013192" cy="19173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9344">
                      <a:extLst>
                        <a:ext uri="{9D8B030D-6E8A-4147-A177-3AD203B41FA5}">
                          <a16:colId xmlns:a16="http://schemas.microsoft.com/office/drawing/2014/main" val="3828787023"/>
                        </a:ext>
                      </a:extLst>
                    </a:gridCol>
                    <a:gridCol w="1414272">
                      <a:extLst>
                        <a:ext uri="{9D8B030D-6E8A-4147-A177-3AD203B41FA5}">
                          <a16:colId xmlns:a16="http://schemas.microsoft.com/office/drawing/2014/main" val="482958947"/>
                        </a:ext>
                      </a:extLst>
                    </a:gridCol>
                    <a:gridCol w="1426464">
                      <a:extLst>
                        <a:ext uri="{9D8B030D-6E8A-4147-A177-3AD203B41FA5}">
                          <a16:colId xmlns:a16="http://schemas.microsoft.com/office/drawing/2014/main" val="3838617935"/>
                        </a:ext>
                      </a:extLst>
                    </a:gridCol>
                    <a:gridCol w="1438656">
                      <a:extLst>
                        <a:ext uri="{9D8B030D-6E8A-4147-A177-3AD203B41FA5}">
                          <a16:colId xmlns:a16="http://schemas.microsoft.com/office/drawing/2014/main" val="1443450752"/>
                        </a:ext>
                      </a:extLst>
                    </a:gridCol>
                    <a:gridCol w="2124456">
                      <a:extLst>
                        <a:ext uri="{9D8B030D-6E8A-4147-A177-3AD203B41FA5}">
                          <a16:colId xmlns:a16="http://schemas.microsoft.com/office/drawing/2014/main" val="4159570631"/>
                        </a:ext>
                      </a:extLst>
                    </a:gridCol>
                  </a:tblGrid>
                  <a:tr h="361215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Maps to Sets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QuickFind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/>
                            <a:t>WeightedQuickUnion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29827373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makeSet</a:t>
                          </a:r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315" t="-107143" r="-355856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504" t="-107143" r="-249558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504" t="-107143" r="-149558" b="-3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786" t="-107143" r="-595" b="-34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1480907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find(value)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315" t="-200000" r="-355856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504" t="-200000" r="-24955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504" t="-200000" r="-149558" b="-2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786" t="-200000" r="-595" b="-2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894081"/>
                      </a:ext>
                    </a:extLst>
                  </a:tr>
                  <a:tr h="4724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  <a:p>
                          <a:r>
                            <a:rPr lang="en-US" sz="11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assuming root </a:t>
                          </a:r>
                          <a:r>
                            <a:rPr lang="en-US" sz="1100" dirty="0" err="1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args</a:t>
                          </a:r>
                          <a:endParaRPr lang="en-US" sz="1100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315" t="-235135" r="-355856" b="-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504" t="-235135" r="-249558" b="-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504" t="-235135" r="-149558" b="-8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786" t="-235135" r="-595" b="-8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027611"/>
                      </a:ext>
                    </a:extLst>
                  </a:tr>
                  <a:tr h="361215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union(x, y)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15315" t="-427586" r="-355856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1504" t="-427586" r="-24955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1504" t="-427586" r="-149558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786" t="-427586" r="-595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19070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9985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6A63-2EF6-A64E-8347-4AC0D3DC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838214-31EE-A646-94F5-7A1855329264}"/>
              </a:ext>
            </a:extLst>
          </p:cNvPr>
          <p:cNvSpPr/>
          <p:nvPr/>
        </p:nvSpPr>
        <p:spPr>
          <a:xfrm>
            <a:off x="701863" y="4384995"/>
            <a:ext cx="2614346" cy="185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0B64E-507E-E847-B1B9-90322BFD18BB}"/>
              </a:ext>
            </a:extLst>
          </p:cNvPr>
          <p:cNvSpPr txBox="1"/>
          <p:nvPr/>
        </p:nvSpPr>
        <p:spPr>
          <a:xfrm>
            <a:off x="1285750" y="5618559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QuickFind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E288C-AA01-D044-A2A4-C30F428521F8}"/>
              </a:ext>
            </a:extLst>
          </p:cNvPr>
          <p:cNvSpPr/>
          <p:nvPr/>
        </p:nvSpPr>
        <p:spPr>
          <a:xfrm>
            <a:off x="3439179" y="3786425"/>
            <a:ext cx="2614346" cy="24545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DECBE-E81C-7A48-9CD6-131FC4C7974A}"/>
              </a:ext>
            </a:extLst>
          </p:cNvPr>
          <p:cNvSpPr/>
          <p:nvPr/>
        </p:nvSpPr>
        <p:spPr>
          <a:xfrm>
            <a:off x="6176501" y="3227738"/>
            <a:ext cx="2614346" cy="30132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E1CB6-F6EA-0F43-A992-1BF7F5CBE82C}"/>
              </a:ext>
            </a:extLst>
          </p:cNvPr>
          <p:cNvSpPr/>
          <p:nvPr/>
        </p:nvSpPr>
        <p:spPr>
          <a:xfrm>
            <a:off x="8913823" y="2647811"/>
            <a:ext cx="2614346" cy="35931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CB24E-9ABA-1647-8196-9643A3929F1F}"/>
              </a:ext>
            </a:extLst>
          </p:cNvPr>
          <p:cNvSpPr txBox="1"/>
          <p:nvPr/>
        </p:nvSpPr>
        <p:spPr>
          <a:xfrm>
            <a:off x="3906755" y="5007963"/>
            <a:ext cx="168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75EF66-7D28-8C40-AA08-7C1B239E5162}"/>
              </a:ext>
            </a:extLst>
          </p:cNvPr>
          <p:cNvSpPr txBox="1"/>
          <p:nvPr/>
        </p:nvSpPr>
        <p:spPr>
          <a:xfrm>
            <a:off x="6648182" y="4479616"/>
            <a:ext cx="1683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0469E-A82A-9740-9BD5-6E872F47766B}"/>
              </a:ext>
            </a:extLst>
          </p:cNvPr>
          <p:cNvSpPr txBox="1"/>
          <p:nvPr/>
        </p:nvSpPr>
        <p:spPr>
          <a:xfrm>
            <a:off x="8975887" y="3879451"/>
            <a:ext cx="249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Weighted</a:t>
            </a:r>
            <a:br>
              <a:rPr lang="en-US" sz="2400" b="1" dirty="0"/>
            </a:br>
            <a:r>
              <a:rPr lang="en-US" sz="2400" b="1" dirty="0" err="1"/>
              <a:t>QuickUnion</a:t>
            </a:r>
            <a:r>
              <a:rPr lang="en-US" sz="2400" b="1" dirty="0"/>
              <a:t> +</a:t>
            </a:r>
            <a:br>
              <a:rPr lang="en-US" sz="2400" b="1" dirty="0"/>
            </a:br>
            <a:r>
              <a:rPr lang="en-US" sz="2400" b="1" dirty="0"/>
              <a:t>Path Compression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80BCD91-B571-CD44-8FDE-51E9B1C0D0E7}"/>
              </a:ext>
            </a:extLst>
          </p:cNvPr>
          <p:cNvSpPr/>
          <p:nvPr/>
        </p:nvSpPr>
        <p:spPr>
          <a:xfrm>
            <a:off x="9838693" y="2960286"/>
            <a:ext cx="777087" cy="777087"/>
          </a:xfrm>
          <a:prstGeom prst="roundRect">
            <a:avLst>
              <a:gd name="adj" fmla="val 330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4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77A724E-996F-5346-B360-0CA4948246F6}"/>
              </a:ext>
            </a:extLst>
          </p:cNvPr>
          <p:cNvSpPr/>
          <p:nvPr/>
        </p:nvSpPr>
        <p:spPr>
          <a:xfrm>
            <a:off x="7101373" y="3541782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99C3E64-7A56-264F-BFA6-08F738AB4E1C}"/>
              </a:ext>
            </a:extLst>
          </p:cNvPr>
          <p:cNvSpPr/>
          <p:nvPr/>
        </p:nvSpPr>
        <p:spPr>
          <a:xfrm>
            <a:off x="4364053" y="4118388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1A10900-2147-F04A-B0F8-1D0E4438FF1E}"/>
              </a:ext>
            </a:extLst>
          </p:cNvPr>
          <p:cNvSpPr/>
          <p:nvPr/>
        </p:nvSpPr>
        <p:spPr>
          <a:xfrm>
            <a:off x="1626732" y="4710449"/>
            <a:ext cx="777087" cy="777087"/>
          </a:xfrm>
          <a:prstGeom prst="roundRect">
            <a:avLst>
              <a:gd name="adj" fmla="val 33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Montserrat ExtraBold" pitchFamily="2" charset="77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065EBB-5933-554E-8F24-610BC012C7E2}"/>
              </a:ext>
            </a:extLst>
          </p:cNvPr>
          <p:cNvSpPr txBox="1"/>
          <p:nvPr/>
        </p:nvSpPr>
        <p:spPr>
          <a:xfrm>
            <a:off x="3494727" y="5487536"/>
            <a:ext cx="2496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Optimizes for the Union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7394A-195B-5E49-8236-284390F3F495}"/>
              </a:ext>
            </a:extLst>
          </p:cNvPr>
          <p:cNvSpPr txBox="1"/>
          <p:nvPr/>
        </p:nvSpPr>
        <p:spPr>
          <a:xfrm>
            <a:off x="6290633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Avoids the worst case runtime for Find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37102-70B6-A348-AD3A-98E4B1CF1272}"/>
              </a:ext>
            </a:extLst>
          </p:cNvPr>
          <p:cNvSpPr txBox="1"/>
          <p:nvPr/>
        </p:nvSpPr>
        <p:spPr>
          <a:xfrm>
            <a:off x="9054019" y="5487536"/>
            <a:ext cx="238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Makes future Find operations faster</a:t>
            </a:r>
          </a:p>
        </p:txBody>
      </p:sp>
      <p:sp>
        <p:nvSpPr>
          <p:cNvPr id="20" name="Google Shape;366;p40">
            <a:extLst>
              <a:ext uri="{FF2B5EF4-FFF2-40B4-BE49-F238E27FC236}">
                <a16:creationId xmlns:a16="http://schemas.microsoft.com/office/drawing/2014/main" id="{0246EA12-6478-A846-BCD8-DDB4AFCC7B0E}"/>
              </a:ext>
            </a:extLst>
          </p:cNvPr>
          <p:cNvSpPr/>
          <p:nvPr/>
        </p:nvSpPr>
        <p:spPr>
          <a:xfrm>
            <a:off x="4710302" y="1430614"/>
            <a:ext cx="2771396" cy="574499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n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DISJOINT SETS ADT</a:t>
            </a:r>
            <a:endParaRPr sz="1400" b="1" spc="100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798833-1DD6-8240-8117-AFAE26FE8C54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09036" y="357619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EAE2B0-C84C-8848-9D3F-5E9C78F8FC37}"/>
              </a:ext>
            </a:extLst>
          </p:cNvPr>
          <p:cNvCxnSpPr>
            <a:cxnSpLocks/>
          </p:cNvCxnSpPr>
          <p:nvPr/>
        </p:nvCxnSpPr>
        <p:spPr>
          <a:xfrm>
            <a:off x="4742778" y="2977622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96599A-8B4A-624A-9BD2-4D1BBC1D6022}"/>
              </a:ext>
            </a:extLst>
          </p:cNvPr>
          <p:cNvCxnSpPr>
            <a:cxnSpLocks/>
          </p:cNvCxnSpPr>
          <p:nvPr/>
        </p:nvCxnSpPr>
        <p:spPr>
          <a:xfrm>
            <a:off x="7481697" y="2418935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E873F-EEAD-824C-BB14-B502FB97D1A6}"/>
              </a:ext>
            </a:extLst>
          </p:cNvPr>
          <p:cNvCxnSpPr>
            <a:cxnSpLocks/>
          </p:cNvCxnSpPr>
          <p:nvPr/>
        </p:nvCxnSpPr>
        <p:spPr>
          <a:xfrm>
            <a:off x="10220995" y="1839008"/>
            <a:ext cx="0" cy="80880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459D24-74C4-E549-BCEF-E7C5906FEBBC}"/>
              </a:ext>
            </a:extLst>
          </p:cNvPr>
          <p:cNvCxnSpPr/>
          <p:nvPr/>
        </p:nvCxnSpPr>
        <p:spPr>
          <a:xfrm flipV="1">
            <a:off x="2009036" y="1839008"/>
            <a:ext cx="8211959" cy="17371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00CE7A-BE7E-CC4B-A1EA-D9EBCE26CD2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6000" y="2005113"/>
            <a:ext cx="0" cy="71621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 26">
            <a:extLst>
              <a:ext uri="{FF2B5EF4-FFF2-40B4-BE49-F238E27FC236}">
                <a16:creationId xmlns:a16="http://schemas.microsoft.com/office/drawing/2014/main" id="{BC1FFC5D-3495-B140-B844-C12FEA340927}"/>
              </a:ext>
            </a:extLst>
          </p:cNvPr>
          <p:cNvSpPr/>
          <p:nvPr/>
        </p:nvSpPr>
        <p:spPr>
          <a:xfrm rot="16200000">
            <a:off x="9998573" y="63651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79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286C-DC8B-4BC8-B8A7-1D69B8AD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174" y="1392751"/>
            <a:ext cx="9775698" cy="4739825"/>
          </a:xfrm>
        </p:spPr>
        <p:txBody>
          <a:bodyPr>
            <a:normAutofit/>
          </a:bodyPr>
          <a:lstStyle/>
          <a:p>
            <a:r>
              <a:rPr lang="en-US" dirty="0"/>
              <a:t>Thus far, the modifications we’ve studied are designed to </a:t>
            </a:r>
            <a:r>
              <a:rPr lang="en-US" i="1" dirty="0"/>
              <a:t>preserve invariants</a:t>
            </a:r>
          </a:p>
          <a:p>
            <a:pPr lvl="1"/>
            <a:r>
              <a:rPr lang="en-US" dirty="0"/>
              <a:t>E.g. Performing rotations to preserve the AVL invariant</a:t>
            </a:r>
          </a:p>
          <a:p>
            <a:pPr lvl="1"/>
            <a:r>
              <a:rPr lang="en-US" dirty="0"/>
              <a:t>We rely on those invariants always being true so every call is fast</a:t>
            </a:r>
          </a:p>
          <a:p>
            <a:pPr lvl="1"/>
            <a:endParaRPr lang="en-US" dirty="0"/>
          </a:p>
          <a:p>
            <a:r>
              <a:rPr lang="en-US" dirty="0"/>
              <a:t>Path compression is entirely different: we are modifying the tree structure to </a:t>
            </a:r>
            <a:r>
              <a:rPr lang="en-US" i="1" dirty="0"/>
              <a:t>improve future performance</a:t>
            </a:r>
          </a:p>
          <a:p>
            <a:pPr lvl="1"/>
            <a:r>
              <a:rPr lang="en-US" dirty="0"/>
              <a:t>Not adhering to a specific invariant</a:t>
            </a:r>
          </a:p>
          <a:p>
            <a:pPr lvl="1"/>
            <a:r>
              <a:rPr lang="en-US" dirty="0"/>
              <a:t>The first call may be slow, but will optimize so future calls can be fast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08F1B69-CBA3-904F-B94E-82D45089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Modifying Data Structures for Future Gains</a:t>
            </a:r>
          </a:p>
        </p:txBody>
      </p:sp>
    </p:spTree>
    <p:extLst>
      <p:ext uri="{BB962C8B-B14F-4D97-AF65-F5344CB8AC3E}">
        <p14:creationId xmlns:p14="http://schemas.microsoft.com/office/powerpoint/2010/main" val="3324891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Path Compression: </a:t>
            </a:r>
            <a:r>
              <a:rPr lang="en-US" dirty="0"/>
              <a:t>Idea</a:t>
            </a:r>
            <a:endParaRPr dirty="0"/>
          </a:p>
        </p:txBody>
      </p:sp>
      <p:sp>
        <p:nvSpPr>
          <p:cNvPr id="1222" name="Google Shape;1222;p6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This </a:t>
            </a:r>
            <a:r>
              <a:rPr lang="en" dirty="0"/>
              <a:t>is the </a:t>
            </a:r>
            <a:r>
              <a:rPr lang="en-US" dirty="0"/>
              <a:t>worst-case </a:t>
            </a:r>
            <a:r>
              <a:rPr lang="en" dirty="0"/>
              <a:t>topology if we use WeightedQuickUnion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dirty="0"/>
          </a:p>
          <a:p>
            <a:pPr>
              <a:spcBef>
                <a:spcPts val="600"/>
              </a:spcBef>
            </a:pPr>
            <a:r>
              <a:rPr lang="en-US" dirty="0"/>
              <a:t>Idea</a:t>
            </a:r>
            <a:r>
              <a:rPr lang="en" dirty="0"/>
              <a:t>: When we do </a:t>
            </a:r>
            <a:r>
              <a:rPr lang="en-US" dirty="0"/>
              <a:t>find</a:t>
            </a:r>
            <a:r>
              <a:rPr lang="en" dirty="0"/>
              <a:t>(15), </a:t>
            </a:r>
            <a:r>
              <a:rPr lang="en-US" dirty="0"/>
              <a:t>move</a:t>
            </a:r>
            <a:r>
              <a:rPr lang="en" dirty="0"/>
              <a:t> all </a:t>
            </a:r>
            <a:r>
              <a:rPr lang="en-US" b="1" dirty="0">
                <a:solidFill>
                  <a:schemeClr val="accent5"/>
                </a:solidFill>
              </a:rPr>
              <a:t>visited </a:t>
            </a:r>
            <a:r>
              <a:rPr lang="en" b="1" dirty="0">
                <a:solidFill>
                  <a:schemeClr val="accent5"/>
                </a:solidFill>
              </a:rPr>
              <a:t>nodes</a:t>
            </a:r>
            <a:r>
              <a:rPr lang="en" dirty="0"/>
              <a:t> </a:t>
            </a:r>
            <a:r>
              <a:rPr lang="en-US" dirty="0"/>
              <a:t>under the root</a:t>
            </a:r>
            <a:endParaRPr lang="en" dirty="0"/>
          </a:p>
          <a:p>
            <a:pPr lvl="1">
              <a:spcBef>
                <a:spcPts val="600"/>
              </a:spcBef>
            </a:pPr>
            <a:r>
              <a:rPr lang="en" dirty="0"/>
              <a:t>Additional cost is insignificant (we already have to visit those nodes, just constant time work to point to root too)</a:t>
            </a:r>
            <a:endParaRPr dirty="0"/>
          </a:p>
        </p:txBody>
      </p:sp>
      <p:sp>
        <p:nvSpPr>
          <p:cNvPr id="35" name="Google Shape;1121;p62">
            <a:extLst>
              <a:ext uri="{FF2B5EF4-FFF2-40B4-BE49-F238E27FC236}">
                <a16:creationId xmlns:a16="http://schemas.microsoft.com/office/drawing/2014/main" id="{101D9484-6764-41CA-A345-5131EDE5B3B6}"/>
              </a:ext>
            </a:extLst>
          </p:cNvPr>
          <p:cNvSpPr/>
          <p:nvPr/>
        </p:nvSpPr>
        <p:spPr>
          <a:xfrm>
            <a:off x="3117584" y="209877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Google Shape;1122;p62">
            <a:extLst>
              <a:ext uri="{FF2B5EF4-FFF2-40B4-BE49-F238E27FC236}">
                <a16:creationId xmlns:a16="http://schemas.microsoft.com/office/drawing/2014/main" id="{48A90D94-6AB5-41DE-9654-C450791A2FB4}"/>
              </a:ext>
            </a:extLst>
          </p:cNvPr>
          <p:cNvSpPr/>
          <p:nvPr/>
        </p:nvSpPr>
        <p:spPr>
          <a:xfrm>
            <a:off x="3117584" y="256257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Google Shape;1123;p62">
            <a:extLst>
              <a:ext uri="{FF2B5EF4-FFF2-40B4-BE49-F238E27FC236}">
                <a16:creationId xmlns:a16="http://schemas.microsoft.com/office/drawing/2014/main" id="{851E75AB-31DA-4A99-AF3D-29A696933BBB}"/>
              </a:ext>
            </a:extLst>
          </p:cNvPr>
          <p:cNvCxnSpPr>
            <a:stCxn id="36" idx="0"/>
            <a:endCxn id="35" idx="2"/>
          </p:cNvCxnSpPr>
          <p:nvPr/>
        </p:nvCxnSpPr>
        <p:spPr>
          <a:xfrm rot="10800000">
            <a:off x="3310633" y="2351673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124;p62">
            <a:extLst>
              <a:ext uri="{FF2B5EF4-FFF2-40B4-BE49-F238E27FC236}">
                <a16:creationId xmlns:a16="http://schemas.microsoft.com/office/drawing/2014/main" id="{9D5C38AB-3076-49D1-B470-5875A37A6BD5}"/>
              </a:ext>
            </a:extLst>
          </p:cNvPr>
          <p:cNvSpPr/>
          <p:nvPr/>
        </p:nvSpPr>
        <p:spPr>
          <a:xfrm>
            <a:off x="3900733" y="256061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oogle Shape;1125;p62">
            <a:extLst>
              <a:ext uri="{FF2B5EF4-FFF2-40B4-BE49-F238E27FC236}">
                <a16:creationId xmlns:a16="http://schemas.microsoft.com/office/drawing/2014/main" id="{A35C24D0-FFB4-4F63-B52F-A6AD138CEFD5}"/>
              </a:ext>
            </a:extLst>
          </p:cNvPr>
          <p:cNvSpPr/>
          <p:nvPr/>
        </p:nvSpPr>
        <p:spPr>
          <a:xfrm>
            <a:off x="3900733" y="302441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Google Shape;1126;p62">
            <a:extLst>
              <a:ext uri="{FF2B5EF4-FFF2-40B4-BE49-F238E27FC236}">
                <a16:creationId xmlns:a16="http://schemas.microsoft.com/office/drawing/2014/main" id="{0792B8F5-5583-47BB-9B23-F55C49DEBA15}"/>
              </a:ext>
            </a:extLst>
          </p:cNvPr>
          <p:cNvCxnSpPr>
            <a:stCxn id="39" idx="0"/>
            <a:endCxn id="38" idx="2"/>
          </p:cNvCxnSpPr>
          <p:nvPr/>
        </p:nvCxnSpPr>
        <p:spPr>
          <a:xfrm rot="10800000">
            <a:off x="4093784" y="2813510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127;p62">
            <a:extLst>
              <a:ext uri="{FF2B5EF4-FFF2-40B4-BE49-F238E27FC236}">
                <a16:creationId xmlns:a16="http://schemas.microsoft.com/office/drawing/2014/main" id="{319B22C9-629F-45CA-A1FA-C9CF92B45A4D}"/>
              </a:ext>
            </a:extLst>
          </p:cNvPr>
          <p:cNvCxnSpPr>
            <a:stCxn id="38" idx="0"/>
            <a:endCxn id="35" idx="2"/>
          </p:cNvCxnSpPr>
          <p:nvPr/>
        </p:nvCxnSpPr>
        <p:spPr>
          <a:xfrm rot="10800000">
            <a:off x="3310784" y="2351810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1129;p62">
            <a:extLst>
              <a:ext uri="{FF2B5EF4-FFF2-40B4-BE49-F238E27FC236}">
                <a16:creationId xmlns:a16="http://schemas.microsoft.com/office/drawing/2014/main" id="{580DB12D-7F9C-4A49-A971-2FC66C89658D}"/>
              </a:ext>
            </a:extLst>
          </p:cNvPr>
          <p:cNvSpPr/>
          <p:nvPr/>
        </p:nvSpPr>
        <p:spPr>
          <a:xfrm>
            <a:off x="4957533" y="255506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1130;p62">
            <a:extLst>
              <a:ext uri="{FF2B5EF4-FFF2-40B4-BE49-F238E27FC236}">
                <a16:creationId xmlns:a16="http://schemas.microsoft.com/office/drawing/2014/main" id="{A73D2EB7-9D08-40D4-B3DE-C8FBFAE02FE9}"/>
              </a:ext>
            </a:extLst>
          </p:cNvPr>
          <p:cNvSpPr/>
          <p:nvPr/>
        </p:nvSpPr>
        <p:spPr>
          <a:xfrm>
            <a:off x="4957533" y="301886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Google Shape;1131;p62">
            <a:extLst>
              <a:ext uri="{FF2B5EF4-FFF2-40B4-BE49-F238E27FC236}">
                <a16:creationId xmlns:a16="http://schemas.microsoft.com/office/drawing/2014/main" id="{381FF5CE-015B-41EA-A09F-32EBCD5C7301}"/>
              </a:ext>
            </a:extLst>
          </p:cNvPr>
          <p:cNvCxnSpPr>
            <a:stCxn id="43" idx="0"/>
            <a:endCxn id="42" idx="2"/>
          </p:cNvCxnSpPr>
          <p:nvPr/>
        </p:nvCxnSpPr>
        <p:spPr>
          <a:xfrm rot="10800000">
            <a:off x="5150584" y="2807960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1132;p62">
            <a:extLst>
              <a:ext uri="{FF2B5EF4-FFF2-40B4-BE49-F238E27FC236}">
                <a16:creationId xmlns:a16="http://schemas.microsoft.com/office/drawing/2014/main" id="{4EA4C560-42A3-4923-816E-E3A8E6C0327B}"/>
              </a:ext>
            </a:extLst>
          </p:cNvPr>
          <p:cNvSpPr/>
          <p:nvPr/>
        </p:nvSpPr>
        <p:spPr>
          <a:xfrm>
            <a:off x="5663133" y="3021536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1133;p62">
            <a:extLst>
              <a:ext uri="{FF2B5EF4-FFF2-40B4-BE49-F238E27FC236}">
                <a16:creationId xmlns:a16="http://schemas.microsoft.com/office/drawing/2014/main" id="{A379AB36-5F3E-4AC4-A2BC-A9D5E9AFC8F9}"/>
              </a:ext>
            </a:extLst>
          </p:cNvPr>
          <p:cNvSpPr/>
          <p:nvPr/>
        </p:nvSpPr>
        <p:spPr>
          <a:xfrm>
            <a:off x="5663133" y="3485336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Google Shape;1134;p62">
            <a:extLst>
              <a:ext uri="{FF2B5EF4-FFF2-40B4-BE49-F238E27FC236}">
                <a16:creationId xmlns:a16="http://schemas.microsoft.com/office/drawing/2014/main" id="{41F579CC-5389-4221-A462-C911374F0B6E}"/>
              </a:ext>
            </a:extLst>
          </p:cNvPr>
          <p:cNvCxnSpPr>
            <a:stCxn id="46" idx="0"/>
            <a:endCxn id="45" idx="2"/>
          </p:cNvCxnSpPr>
          <p:nvPr/>
        </p:nvCxnSpPr>
        <p:spPr>
          <a:xfrm rot="10800000">
            <a:off x="5856184" y="3274436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1135;p62">
            <a:extLst>
              <a:ext uri="{FF2B5EF4-FFF2-40B4-BE49-F238E27FC236}">
                <a16:creationId xmlns:a16="http://schemas.microsoft.com/office/drawing/2014/main" id="{86144C0C-1D4A-42A2-9FF1-3465FD3549DB}"/>
              </a:ext>
            </a:extLst>
          </p:cNvPr>
          <p:cNvCxnSpPr>
            <a:stCxn id="45" idx="0"/>
            <a:endCxn id="42" idx="2"/>
          </p:cNvCxnSpPr>
          <p:nvPr/>
        </p:nvCxnSpPr>
        <p:spPr>
          <a:xfrm rot="10800000">
            <a:off x="5150584" y="2807936"/>
            <a:ext cx="705600" cy="2136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1136;p62">
            <a:extLst>
              <a:ext uri="{FF2B5EF4-FFF2-40B4-BE49-F238E27FC236}">
                <a16:creationId xmlns:a16="http://schemas.microsoft.com/office/drawing/2014/main" id="{C46ED60D-78F2-4360-A99F-01329ED5245A}"/>
              </a:ext>
            </a:extLst>
          </p:cNvPr>
          <p:cNvCxnSpPr>
            <a:stCxn id="42" idx="0"/>
            <a:endCxn id="35" idx="2"/>
          </p:cNvCxnSpPr>
          <p:nvPr/>
        </p:nvCxnSpPr>
        <p:spPr>
          <a:xfrm rot="10800000">
            <a:off x="3310684" y="2351660"/>
            <a:ext cx="1839900" cy="203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1137;p62">
            <a:extLst>
              <a:ext uri="{FF2B5EF4-FFF2-40B4-BE49-F238E27FC236}">
                <a16:creationId xmlns:a16="http://schemas.microsoft.com/office/drawing/2014/main" id="{C39CADFD-30A3-497E-AAB8-C22DC65EBE3C}"/>
              </a:ext>
            </a:extLst>
          </p:cNvPr>
          <p:cNvSpPr/>
          <p:nvPr/>
        </p:nvSpPr>
        <p:spPr>
          <a:xfrm>
            <a:off x="6368733" y="2557948"/>
            <a:ext cx="386100" cy="25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1138;p62">
            <a:extLst>
              <a:ext uri="{FF2B5EF4-FFF2-40B4-BE49-F238E27FC236}">
                <a16:creationId xmlns:a16="http://schemas.microsoft.com/office/drawing/2014/main" id="{C0F634AC-E68B-4878-8C5C-685A02115451}"/>
              </a:ext>
            </a:extLst>
          </p:cNvPr>
          <p:cNvSpPr/>
          <p:nvPr/>
        </p:nvSpPr>
        <p:spPr>
          <a:xfrm>
            <a:off x="6368733" y="302174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Google Shape;1139;p62">
            <a:extLst>
              <a:ext uri="{FF2B5EF4-FFF2-40B4-BE49-F238E27FC236}">
                <a16:creationId xmlns:a16="http://schemas.microsoft.com/office/drawing/2014/main" id="{65EE2F32-C7C4-4B1A-A2E5-589C95EA9A03}"/>
              </a:ext>
            </a:extLst>
          </p:cNvPr>
          <p:cNvCxnSpPr>
            <a:stCxn id="51" idx="0"/>
            <a:endCxn id="50" idx="2"/>
          </p:cNvCxnSpPr>
          <p:nvPr/>
        </p:nvCxnSpPr>
        <p:spPr>
          <a:xfrm rot="10800000">
            <a:off x="6561784" y="2810848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1140;p62">
            <a:extLst>
              <a:ext uri="{FF2B5EF4-FFF2-40B4-BE49-F238E27FC236}">
                <a16:creationId xmlns:a16="http://schemas.microsoft.com/office/drawing/2014/main" id="{E72775BF-ED41-40E4-8FDF-299366CAF38E}"/>
              </a:ext>
            </a:extLst>
          </p:cNvPr>
          <p:cNvSpPr/>
          <p:nvPr/>
        </p:nvSpPr>
        <p:spPr>
          <a:xfrm>
            <a:off x="7151884" y="3019786"/>
            <a:ext cx="488888" cy="247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Google Shape;1141;p62">
            <a:extLst>
              <a:ext uri="{FF2B5EF4-FFF2-40B4-BE49-F238E27FC236}">
                <a16:creationId xmlns:a16="http://schemas.microsoft.com/office/drawing/2014/main" id="{10347C9E-E1B5-424D-96E0-DDD30097D694}"/>
              </a:ext>
            </a:extLst>
          </p:cNvPr>
          <p:cNvSpPr/>
          <p:nvPr/>
        </p:nvSpPr>
        <p:spPr>
          <a:xfrm>
            <a:off x="7151884" y="3478036"/>
            <a:ext cx="488883" cy="26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Google Shape;1142;p62">
            <a:extLst>
              <a:ext uri="{FF2B5EF4-FFF2-40B4-BE49-F238E27FC236}">
                <a16:creationId xmlns:a16="http://schemas.microsoft.com/office/drawing/2014/main" id="{FD2744A4-C25C-4CB1-A38E-F560B0CE1C72}"/>
              </a:ext>
            </a:extLst>
          </p:cNvPr>
          <p:cNvCxnSpPr>
            <a:cxnSpLocks/>
            <a:stCxn id="54" idx="0"/>
            <a:endCxn id="53" idx="2"/>
          </p:cNvCxnSpPr>
          <p:nvPr/>
        </p:nvCxnSpPr>
        <p:spPr>
          <a:xfrm flipV="1">
            <a:off x="7396325" y="3267136"/>
            <a:ext cx="3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1143;p62">
            <a:extLst>
              <a:ext uri="{FF2B5EF4-FFF2-40B4-BE49-F238E27FC236}">
                <a16:creationId xmlns:a16="http://schemas.microsoft.com/office/drawing/2014/main" id="{B4BF41B5-D66F-4897-8148-FD0458A6D36E}"/>
              </a:ext>
            </a:extLst>
          </p:cNvPr>
          <p:cNvCxnSpPr>
            <a:cxnSpLocks/>
            <a:stCxn id="53" idx="0"/>
            <a:endCxn id="50" idx="2"/>
          </p:cNvCxnSpPr>
          <p:nvPr/>
        </p:nvCxnSpPr>
        <p:spPr>
          <a:xfrm flipH="1" flipV="1">
            <a:off x="6561784" y="2810848"/>
            <a:ext cx="834544" cy="208939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1144;p62">
            <a:extLst>
              <a:ext uri="{FF2B5EF4-FFF2-40B4-BE49-F238E27FC236}">
                <a16:creationId xmlns:a16="http://schemas.microsoft.com/office/drawing/2014/main" id="{766F1506-7602-401C-859C-F4FB516B07B6}"/>
              </a:ext>
            </a:extLst>
          </p:cNvPr>
          <p:cNvSpPr/>
          <p:nvPr/>
        </p:nvSpPr>
        <p:spPr>
          <a:xfrm>
            <a:off x="8004328" y="3024412"/>
            <a:ext cx="441455" cy="247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Google Shape;1145;p62">
            <a:extLst>
              <a:ext uri="{FF2B5EF4-FFF2-40B4-BE49-F238E27FC236}">
                <a16:creationId xmlns:a16="http://schemas.microsoft.com/office/drawing/2014/main" id="{18CB43EF-19A7-4EAC-9C78-1912BC6D67CD}"/>
              </a:ext>
            </a:extLst>
          </p:cNvPr>
          <p:cNvSpPr/>
          <p:nvPr/>
        </p:nvSpPr>
        <p:spPr>
          <a:xfrm>
            <a:off x="7992470" y="3494613"/>
            <a:ext cx="465171" cy="247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Google Shape;1146;p62">
            <a:extLst>
              <a:ext uri="{FF2B5EF4-FFF2-40B4-BE49-F238E27FC236}">
                <a16:creationId xmlns:a16="http://schemas.microsoft.com/office/drawing/2014/main" id="{BF763843-7688-4E06-8279-7571C6594B02}"/>
              </a:ext>
            </a:extLst>
          </p:cNvPr>
          <p:cNvCxnSpPr>
            <a:cxnSpLocks/>
            <a:stCxn id="58" idx="0"/>
            <a:endCxn id="57" idx="2"/>
          </p:cNvCxnSpPr>
          <p:nvPr/>
        </p:nvCxnSpPr>
        <p:spPr>
          <a:xfrm flipV="1">
            <a:off x="8225056" y="3271760"/>
            <a:ext cx="0" cy="222853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1147;p62">
            <a:extLst>
              <a:ext uri="{FF2B5EF4-FFF2-40B4-BE49-F238E27FC236}">
                <a16:creationId xmlns:a16="http://schemas.microsoft.com/office/drawing/2014/main" id="{ECD5D4C4-D740-4AA2-961D-1817E1EE0A62}"/>
              </a:ext>
            </a:extLst>
          </p:cNvPr>
          <p:cNvSpPr/>
          <p:nvPr/>
        </p:nvSpPr>
        <p:spPr>
          <a:xfrm>
            <a:off x="8601404" y="3613224"/>
            <a:ext cx="473013" cy="244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1148;p62">
            <a:extLst>
              <a:ext uri="{FF2B5EF4-FFF2-40B4-BE49-F238E27FC236}">
                <a16:creationId xmlns:a16="http://schemas.microsoft.com/office/drawing/2014/main" id="{C3304F73-D0A1-431D-8A3C-04236468723C}"/>
              </a:ext>
            </a:extLst>
          </p:cNvPr>
          <p:cNvSpPr/>
          <p:nvPr/>
        </p:nvSpPr>
        <p:spPr>
          <a:xfrm>
            <a:off x="8617182" y="4077024"/>
            <a:ext cx="441455" cy="244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Google Shape;1149;p62">
            <a:extLst>
              <a:ext uri="{FF2B5EF4-FFF2-40B4-BE49-F238E27FC236}">
                <a16:creationId xmlns:a16="http://schemas.microsoft.com/office/drawing/2014/main" id="{E8EFAA92-804B-4422-BE47-76B9B241DE5C}"/>
              </a:ext>
            </a:extLst>
          </p:cNvPr>
          <p:cNvCxnSpPr>
            <a:cxnSpLocks/>
            <a:stCxn id="61" idx="0"/>
            <a:endCxn id="60" idx="2"/>
          </p:cNvCxnSpPr>
          <p:nvPr/>
        </p:nvCxnSpPr>
        <p:spPr>
          <a:xfrm flipV="1">
            <a:off x="8837910" y="3857896"/>
            <a:ext cx="0" cy="219128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150;p62">
            <a:extLst>
              <a:ext uri="{FF2B5EF4-FFF2-40B4-BE49-F238E27FC236}">
                <a16:creationId xmlns:a16="http://schemas.microsoft.com/office/drawing/2014/main" id="{4086B0E8-24C8-4C51-B6A3-9445CEF368C2}"/>
              </a:ext>
            </a:extLst>
          </p:cNvPr>
          <p:cNvCxnSpPr>
            <a:cxnSpLocks/>
            <a:stCxn id="60" idx="0"/>
            <a:endCxn id="57" idx="2"/>
          </p:cNvCxnSpPr>
          <p:nvPr/>
        </p:nvCxnSpPr>
        <p:spPr>
          <a:xfrm flipH="1" flipV="1">
            <a:off x="8225056" y="3271760"/>
            <a:ext cx="612855" cy="341464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1151;p62">
            <a:extLst>
              <a:ext uri="{FF2B5EF4-FFF2-40B4-BE49-F238E27FC236}">
                <a16:creationId xmlns:a16="http://schemas.microsoft.com/office/drawing/2014/main" id="{AD959F21-A85F-4AE6-8C75-D4A67079C9E8}"/>
              </a:ext>
            </a:extLst>
          </p:cNvPr>
          <p:cNvCxnSpPr>
            <a:cxnSpLocks/>
            <a:stCxn id="57" idx="0"/>
            <a:endCxn id="50" idx="2"/>
          </p:cNvCxnSpPr>
          <p:nvPr/>
        </p:nvCxnSpPr>
        <p:spPr>
          <a:xfrm flipH="1" flipV="1">
            <a:off x="6561784" y="2810848"/>
            <a:ext cx="1663272" cy="213564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1152;p62">
            <a:extLst>
              <a:ext uri="{FF2B5EF4-FFF2-40B4-BE49-F238E27FC236}">
                <a16:creationId xmlns:a16="http://schemas.microsoft.com/office/drawing/2014/main" id="{89B4E20B-D54F-4907-B3CB-D740E663A7BE}"/>
              </a:ext>
            </a:extLst>
          </p:cNvPr>
          <p:cNvCxnSpPr>
            <a:stCxn id="50" idx="0"/>
            <a:endCxn id="35" idx="2"/>
          </p:cNvCxnSpPr>
          <p:nvPr/>
        </p:nvCxnSpPr>
        <p:spPr>
          <a:xfrm rot="10800000">
            <a:off x="3310684" y="2351548"/>
            <a:ext cx="3251100" cy="206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97844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" dirty="0"/>
              <a:t>Path Compression: </a:t>
            </a:r>
            <a:r>
              <a:rPr lang="en-US" dirty="0"/>
              <a:t>Idea</a:t>
            </a:r>
            <a:endParaRPr dirty="0"/>
          </a:p>
        </p:txBody>
      </p:sp>
      <p:sp>
        <p:nvSpPr>
          <p:cNvPr id="1222" name="Google Shape;1222;p67"/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4736592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This </a:t>
            </a:r>
            <a:r>
              <a:rPr lang="en" dirty="0"/>
              <a:t>is the </a:t>
            </a:r>
            <a:r>
              <a:rPr lang="en-US" dirty="0"/>
              <a:t>worst-case </a:t>
            </a:r>
            <a:r>
              <a:rPr lang="en" dirty="0"/>
              <a:t>topology if we use WeightedQuickUnion</a:t>
            </a: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dirty="0"/>
          </a:p>
          <a:p>
            <a:pPr>
              <a:spcBef>
                <a:spcPts val="600"/>
              </a:spcBef>
            </a:pPr>
            <a:r>
              <a:rPr lang="en-US" dirty="0"/>
              <a:t>Idea</a:t>
            </a:r>
            <a:r>
              <a:rPr lang="en" dirty="0"/>
              <a:t>: When we do </a:t>
            </a:r>
            <a:r>
              <a:rPr lang="en-US" dirty="0"/>
              <a:t>find</a:t>
            </a:r>
            <a:r>
              <a:rPr lang="en" dirty="0"/>
              <a:t>(15), </a:t>
            </a:r>
            <a:r>
              <a:rPr lang="en-US" dirty="0"/>
              <a:t>move</a:t>
            </a:r>
            <a:r>
              <a:rPr lang="en" dirty="0"/>
              <a:t> all </a:t>
            </a:r>
            <a:r>
              <a:rPr lang="en-US" b="1" dirty="0">
                <a:solidFill>
                  <a:schemeClr val="accent5"/>
                </a:solidFill>
              </a:rPr>
              <a:t>visited </a:t>
            </a:r>
            <a:r>
              <a:rPr lang="en" b="1" dirty="0">
                <a:solidFill>
                  <a:schemeClr val="accent5"/>
                </a:solidFill>
              </a:rPr>
              <a:t>nodes</a:t>
            </a:r>
            <a:r>
              <a:rPr lang="en" dirty="0"/>
              <a:t> </a:t>
            </a:r>
            <a:r>
              <a:rPr lang="en-US" dirty="0"/>
              <a:t>under the root</a:t>
            </a:r>
            <a:endParaRPr lang="en" dirty="0"/>
          </a:p>
          <a:p>
            <a:pPr lvl="1">
              <a:spcBef>
                <a:spcPts val="600"/>
              </a:spcBef>
            </a:pPr>
            <a:r>
              <a:rPr lang="en" dirty="0"/>
              <a:t>Additional cost is insignificant (we already have to visit those nodes, just constant time work to point to root too)</a:t>
            </a:r>
          </a:p>
        </p:txBody>
      </p:sp>
      <p:sp>
        <p:nvSpPr>
          <p:cNvPr id="35" name="Google Shape;1121;p62">
            <a:extLst>
              <a:ext uri="{FF2B5EF4-FFF2-40B4-BE49-F238E27FC236}">
                <a16:creationId xmlns:a16="http://schemas.microsoft.com/office/drawing/2014/main" id="{101D9484-6764-41CA-A345-5131EDE5B3B6}"/>
              </a:ext>
            </a:extLst>
          </p:cNvPr>
          <p:cNvSpPr/>
          <p:nvPr/>
        </p:nvSpPr>
        <p:spPr>
          <a:xfrm>
            <a:off x="3117584" y="209877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Google Shape;1122;p62">
            <a:extLst>
              <a:ext uri="{FF2B5EF4-FFF2-40B4-BE49-F238E27FC236}">
                <a16:creationId xmlns:a16="http://schemas.microsoft.com/office/drawing/2014/main" id="{48A90D94-6AB5-41DE-9654-C450791A2FB4}"/>
              </a:ext>
            </a:extLst>
          </p:cNvPr>
          <p:cNvSpPr/>
          <p:nvPr/>
        </p:nvSpPr>
        <p:spPr>
          <a:xfrm>
            <a:off x="3117584" y="2562573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Google Shape;1123;p62">
            <a:extLst>
              <a:ext uri="{FF2B5EF4-FFF2-40B4-BE49-F238E27FC236}">
                <a16:creationId xmlns:a16="http://schemas.microsoft.com/office/drawing/2014/main" id="{851E75AB-31DA-4A99-AF3D-29A696933BBB}"/>
              </a:ext>
            </a:extLst>
          </p:cNvPr>
          <p:cNvCxnSpPr>
            <a:stCxn id="36" idx="0"/>
            <a:endCxn id="35" idx="2"/>
          </p:cNvCxnSpPr>
          <p:nvPr/>
        </p:nvCxnSpPr>
        <p:spPr>
          <a:xfrm rot="10800000">
            <a:off x="3310633" y="2351673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124;p62">
            <a:extLst>
              <a:ext uri="{FF2B5EF4-FFF2-40B4-BE49-F238E27FC236}">
                <a16:creationId xmlns:a16="http://schemas.microsoft.com/office/drawing/2014/main" id="{9D5C38AB-3076-49D1-B470-5875A37A6BD5}"/>
              </a:ext>
            </a:extLst>
          </p:cNvPr>
          <p:cNvSpPr/>
          <p:nvPr/>
        </p:nvSpPr>
        <p:spPr>
          <a:xfrm>
            <a:off x="3900733" y="256061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oogle Shape;1125;p62">
            <a:extLst>
              <a:ext uri="{FF2B5EF4-FFF2-40B4-BE49-F238E27FC236}">
                <a16:creationId xmlns:a16="http://schemas.microsoft.com/office/drawing/2014/main" id="{A35C24D0-FFB4-4F63-B52F-A6AD138CEFD5}"/>
              </a:ext>
            </a:extLst>
          </p:cNvPr>
          <p:cNvSpPr/>
          <p:nvPr/>
        </p:nvSpPr>
        <p:spPr>
          <a:xfrm>
            <a:off x="3900733" y="302441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Google Shape;1126;p62">
            <a:extLst>
              <a:ext uri="{FF2B5EF4-FFF2-40B4-BE49-F238E27FC236}">
                <a16:creationId xmlns:a16="http://schemas.microsoft.com/office/drawing/2014/main" id="{0792B8F5-5583-47BB-9B23-F55C49DEBA15}"/>
              </a:ext>
            </a:extLst>
          </p:cNvPr>
          <p:cNvCxnSpPr>
            <a:stCxn id="39" idx="0"/>
            <a:endCxn id="38" idx="2"/>
          </p:cNvCxnSpPr>
          <p:nvPr/>
        </p:nvCxnSpPr>
        <p:spPr>
          <a:xfrm rot="10800000">
            <a:off x="4093784" y="2813510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1127;p62">
            <a:extLst>
              <a:ext uri="{FF2B5EF4-FFF2-40B4-BE49-F238E27FC236}">
                <a16:creationId xmlns:a16="http://schemas.microsoft.com/office/drawing/2014/main" id="{319B22C9-629F-45CA-A1FA-C9CF92B45A4D}"/>
              </a:ext>
            </a:extLst>
          </p:cNvPr>
          <p:cNvCxnSpPr>
            <a:stCxn id="38" idx="0"/>
            <a:endCxn id="35" idx="2"/>
          </p:cNvCxnSpPr>
          <p:nvPr/>
        </p:nvCxnSpPr>
        <p:spPr>
          <a:xfrm rot="10800000">
            <a:off x="3310784" y="2351810"/>
            <a:ext cx="783000" cy="2088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1129;p62">
            <a:extLst>
              <a:ext uri="{FF2B5EF4-FFF2-40B4-BE49-F238E27FC236}">
                <a16:creationId xmlns:a16="http://schemas.microsoft.com/office/drawing/2014/main" id="{580DB12D-7F9C-4A49-A971-2FC66C89658D}"/>
              </a:ext>
            </a:extLst>
          </p:cNvPr>
          <p:cNvSpPr/>
          <p:nvPr/>
        </p:nvSpPr>
        <p:spPr>
          <a:xfrm>
            <a:off x="4957533" y="255506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Google Shape;1130;p62">
            <a:extLst>
              <a:ext uri="{FF2B5EF4-FFF2-40B4-BE49-F238E27FC236}">
                <a16:creationId xmlns:a16="http://schemas.microsoft.com/office/drawing/2014/main" id="{A73D2EB7-9D08-40D4-B3DE-C8FBFAE02FE9}"/>
              </a:ext>
            </a:extLst>
          </p:cNvPr>
          <p:cNvSpPr/>
          <p:nvPr/>
        </p:nvSpPr>
        <p:spPr>
          <a:xfrm>
            <a:off x="4957533" y="3018860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Google Shape;1131;p62">
            <a:extLst>
              <a:ext uri="{FF2B5EF4-FFF2-40B4-BE49-F238E27FC236}">
                <a16:creationId xmlns:a16="http://schemas.microsoft.com/office/drawing/2014/main" id="{381FF5CE-015B-41EA-A09F-32EBCD5C7301}"/>
              </a:ext>
            </a:extLst>
          </p:cNvPr>
          <p:cNvCxnSpPr>
            <a:stCxn id="43" idx="0"/>
            <a:endCxn id="42" idx="2"/>
          </p:cNvCxnSpPr>
          <p:nvPr/>
        </p:nvCxnSpPr>
        <p:spPr>
          <a:xfrm rot="10800000">
            <a:off x="5150584" y="2807960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1132;p62">
            <a:extLst>
              <a:ext uri="{FF2B5EF4-FFF2-40B4-BE49-F238E27FC236}">
                <a16:creationId xmlns:a16="http://schemas.microsoft.com/office/drawing/2014/main" id="{4EA4C560-42A3-4923-816E-E3A8E6C0327B}"/>
              </a:ext>
            </a:extLst>
          </p:cNvPr>
          <p:cNvSpPr/>
          <p:nvPr/>
        </p:nvSpPr>
        <p:spPr>
          <a:xfrm>
            <a:off x="5663133" y="3021536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Google Shape;1133;p62">
            <a:extLst>
              <a:ext uri="{FF2B5EF4-FFF2-40B4-BE49-F238E27FC236}">
                <a16:creationId xmlns:a16="http://schemas.microsoft.com/office/drawing/2014/main" id="{A379AB36-5F3E-4AC4-A2BC-A9D5E9AFC8F9}"/>
              </a:ext>
            </a:extLst>
          </p:cNvPr>
          <p:cNvSpPr/>
          <p:nvPr/>
        </p:nvSpPr>
        <p:spPr>
          <a:xfrm>
            <a:off x="5663133" y="3485336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Google Shape;1134;p62">
            <a:extLst>
              <a:ext uri="{FF2B5EF4-FFF2-40B4-BE49-F238E27FC236}">
                <a16:creationId xmlns:a16="http://schemas.microsoft.com/office/drawing/2014/main" id="{41F579CC-5389-4221-A462-C911374F0B6E}"/>
              </a:ext>
            </a:extLst>
          </p:cNvPr>
          <p:cNvCxnSpPr>
            <a:stCxn id="46" idx="0"/>
            <a:endCxn id="45" idx="2"/>
          </p:cNvCxnSpPr>
          <p:nvPr/>
        </p:nvCxnSpPr>
        <p:spPr>
          <a:xfrm rot="10800000">
            <a:off x="5856184" y="3274436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1135;p62">
            <a:extLst>
              <a:ext uri="{FF2B5EF4-FFF2-40B4-BE49-F238E27FC236}">
                <a16:creationId xmlns:a16="http://schemas.microsoft.com/office/drawing/2014/main" id="{86144C0C-1D4A-42A2-9FF1-3465FD3549DB}"/>
              </a:ext>
            </a:extLst>
          </p:cNvPr>
          <p:cNvCxnSpPr>
            <a:stCxn id="45" idx="0"/>
            <a:endCxn id="42" idx="2"/>
          </p:cNvCxnSpPr>
          <p:nvPr/>
        </p:nvCxnSpPr>
        <p:spPr>
          <a:xfrm rot="10800000">
            <a:off x="5150584" y="2807936"/>
            <a:ext cx="705600" cy="2136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1136;p62">
            <a:extLst>
              <a:ext uri="{FF2B5EF4-FFF2-40B4-BE49-F238E27FC236}">
                <a16:creationId xmlns:a16="http://schemas.microsoft.com/office/drawing/2014/main" id="{C46ED60D-78F2-4360-A99F-01329ED5245A}"/>
              </a:ext>
            </a:extLst>
          </p:cNvPr>
          <p:cNvCxnSpPr>
            <a:stCxn id="42" idx="0"/>
            <a:endCxn id="35" idx="2"/>
          </p:cNvCxnSpPr>
          <p:nvPr/>
        </p:nvCxnSpPr>
        <p:spPr>
          <a:xfrm rot="10800000">
            <a:off x="3310684" y="2351660"/>
            <a:ext cx="1839900" cy="203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1137;p62">
            <a:extLst>
              <a:ext uri="{FF2B5EF4-FFF2-40B4-BE49-F238E27FC236}">
                <a16:creationId xmlns:a16="http://schemas.microsoft.com/office/drawing/2014/main" id="{C39CADFD-30A3-497E-AAB8-C22DC65EBE3C}"/>
              </a:ext>
            </a:extLst>
          </p:cNvPr>
          <p:cNvSpPr/>
          <p:nvPr/>
        </p:nvSpPr>
        <p:spPr>
          <a:xfrm>
            <a:off x="6368733" y="2557948"/>
            <a:ext cx="386100" cy="25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Google Shape;1138;p62">
            <a:extLst>
              <a:ext uri="{FF2B5EF4-FFF2-40B4-BE49-F238E27FC236}">
                <a16:creationId xmlns:a16="http://schemas.microsoft.com/office/drawing/2014/main" id="{C0F634AC-E68B-4878-8C5C-685A02115451}"/>
              </a:ext>
            </a:extLst>
          </p:cNvPr>
          <p:cNvSpPr/>
          <p:nvPr/>
        </p:nvSpPr>
        <p:spPr>
          <a:xfrm>
            <a:off x="6368733" y="3021748"/>
            <a:ext cx="386100" cy="25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Google Shape;1139;p62">
            <a:extLst>
              <a:ext uri="{FF2B5EF4-FFF2-40B4-BE49-F238E27FC236}">
                <a16:creationId xmlns:a16="http://schemas.microsoft.com/office/drawing/2014/main" id="{65EE2F32-C7C4-4B1A-A2E5-589C95EA9A03}"/>
              </a:ext>
            </a:extLst>
          </p:cNvPr>
          <p:cNvCxnSpPr>
            <a:stCxn id="51" idx="0"/>
            <a:endCxn id="50" idx="2"/>
          </p:cNvCxnSpPr>
          <p:nvPr/>
        </p:nvCxnSpPr>
        <p:spPr>
          <a:xfrm rot="10800000">
            <a:off x="6561784" y="2810848"/>
            <a:ext cx="0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1140;p62">
            <a:extLst>
              <a:ext uri="{FF2B5EF4-FFF2-40B4-BE49-F238E27FC236}">
                <a16:creationId xmlns:a16="http://schemas.microsoft.com/office/drawing/2014/main" id="{E72775BF-ED41-40E4-8FDF-299366CAF38E}"/>
              </a:ext>
            </a:extLst>
          </p:cNvPr>
          <p:cNvSpPr/>
          <p:nvPr/>
        </p:nvSpPr>
        <p:spPr>
          <a:xfrm>
            <a:off x="7151884" y="3019786"/>
            <a:ext cx="488888" cy="247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Google Shape;1141;p62">
            <a:extLst>
              <a:ext uri="{FF2B5EF4-FFF2-40B4-BE49-F238E27FC236}">
                <a16:creationId xmlns:a16="http://schemas.microsoft.com/office/drawing/2014/main" id="{10347C9E-E1B5-424D-96E0-DDD30097D694}"/>
              </a:ext>
            </a:extLst>
          </p:cNvPr>
          <p:cNvSpPr/>
          <p:nvPr/>
        </p:nvSpPr>
        <p:spPr>
          <a:xfrm>
            <a:off x="7151884" y="3478036"/>
            <a:ext cx="488883" cy="260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1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Google Shape;1142;p62">
            <a:extLst>
              <a:ext uri="{FF2B5EF4-FFF2-40B4-BE49-F238E27FC236}">
                <a16:creationId xmlns:a16="http://schemas.microsoft.com/office/drawing/2014/main" id="{FD2744A4-C25C-4CB1-A38E-F560B0CE1C72}"/>
              </a:ext>
            </a:extLst>
          </p:cNvPr>
          <p:cNvCxnSpPr>
            <a:cxnSpLocks/>
            <a:stCxn id="54" idx="0"/>
            <a:endCxn id="53" idx="2"/>
          </p:cNvCxnSpPr>
          <p:nvPr/>
        </p:nvCxnSpPr>
        <p:spPr>
          <a:xfrm flipV="1">
            <a:off x="7396325" y="3267136"/>
            <a:ext cx="3" cy="2109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1143;p62">
            <a:extLst>
              <a:ext uri="{FF2B5EF4-FFF2-40B4-BE49-F238E27FC236}">
                <a16:creationId xmlns:a16="http://schemas.microsoft.com/office/drawing/2014/main" id="{B4BF41B5-D66F-4897-8148-FD0458A6D36E}"/>
              </a:ext>
            </a:extLst>
          </p:cNvPr>
          <p:cNvCxnSpPr>
            <a:cxnSpLocks/>
            <a:stCxn id="53" idx="0"/>
            <a:endCxn id="50" idx="2"/>
          </p:cNvCxnSpPr>
          <p:nvPr/>
        </p:nvCxnSpPr>
        <p:spPr>
          <a:xfrm flipH="1" flipV="1">
            <a:off x="6561784" y="2810848"/>
            <a:ext cx="834544" cy="208939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1144;p62">
            <a:extLst>
              <a:ext uri="{FF2B5EF4-FFF2-40B4-BE49-F238E27FC236}">
                <a16:creationId xmlns:a16="http://schemas.microsoft.com/office/drawing/2014/main" id="{766F1506-7602-401C-859C-F4FB516B07B6}"/>
              </a:ext>
            </a:extLst>
          </p:cNvPr>
          <p:cNvSpPr/>
          <p:nvPr/>
        </p:nvSpPr>
        <p:spPr>
          <a:xfrm>
            <a:off x="8004328" y="2549586"/>
            <a:ext cx="441455" cy="247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Google Shape;1145;p62">
            <a:extLst>
              <a:ext uri="{FF2B5EF4-FFF2-40B4-BE49-F238E27FC236}">
                <a16:creationId xmlns:a16="http://schemas.microsoft.com/office/drawing/2014/main" id="{18CB43EF-19A7-4EAC-9C78-1912BC6D67CD}"/>
              </a:ext>
            </a:extLst>
          </p:cNvPr>
          <p:cNvSpPr/>
          <p:nvPr/>
        </p:nvSpPr>
        <p:spPr>
          <a:xfrm>
            <a:off x="7992470" y="3019787"/>
            <a:ext cx="465171" cy="2473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Google Shape;1146;p62">
            <a:extLst>
              <a:ext uri="{FF2B5EF4-FFF2-40B4-BE49-F238E27FC236}">
                <a16:creationId xmlns:a16="http://schemas.microsoft.com/office/drawing/2014/main" id="{BF763843-7688-4E06-8279-7571C6594B02}"/>
              </a:ext>
            </a:extLst>
          </p:cNvPr>
          <p:cNvCxnSpPr>
            <a:cxnSpLocks/>
            <a:stCxn id="58" idx="0"/>
            <a:endCxn id="57" idx="2"/>
          </p:cNvCxnSpPr>
          <p:nvPr/>
        </p:nvCxnSpPr>
        <p:spPr>
          <a:xfrm flipV="1">
            <a:off x="8225056" y="2796934"/>
            <a:ext cx="0" cy="222853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1147;p62">
            <a:extLst>
              <a:ext uri="{FF2B5EF4-FFF2-40B4-BE49-F238E27FC236}">
                <a16:creationId xmlns:a16="http://schemas.microsoft.com/office/drawing/2014/main" id="{ECD5D4C4-D740-4AA2-961D-1817E1EE0A62}"/>
              </a:ext>
            </a:extLst>
          </p:cNvPr>
          <p:cNvSpPr/>
          <p:nvPr/>
        </p:nvSpPr>
        <p:spPr>
          <a:xfrm>
            <a:off x="8733458" y="2564424"/>
            <a:ext cx="473013" cy="244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1148;p62">
            <a:extLst>
              <a:ext uri="{FF2B5EF4-FFF2-40B4-BE49-F238E27FC236}">
                <a16:creationId xmlns:a16="http://schemas.microsoft.com/office/drawing/2014/main" id="{C3304F73-D0A1-431D-8A3C-04236468723C}"/>
              </a:ext>
            </a:extLst>
          </p:cNvPr>
          <p:cNvSpPr/>
          <p:nvPr/>
        </p:nvSpPr>
        <p:spPr>
          <a:xfrm>
            <a:off x="9483429" y="2549482"/>
            <a:ext cx="441455" cy="2446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2" name="Google Shape;1149;p62">
            <a:extLst>
              <a:ext uri="{FF2B5EF4-FFF2-40B4-BE49-F238E27FC236}">
                <a16:creationId xmlns:a16="http://schemas.microsoft.com/office/drawing/2014/main" id="{E8EFAA92-804B-4422-BE47-76B9B241DE5C}"/>
              </a:ext>
            </a:extLst>
          </p:cNvPr>
          <p:cNvCxnSpPr>
            <a:cxnSpLocks/>
            <a:stCxn id="61" idx="0"/>
            <a:endCxn id="35" idx="2"/>
          </p:cNvCxnSpPr>
          <p:nvPr/>
        </p:nvCxnSpPr>
        <p:spPr>
          <a:xfrm flipH="1" flipV="1">
            <a:off x="3310634" y="2351673"/>
            <a:ext cx="6393523" cy="197809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1150;p62">
            <a:extLst>
              <a:ext uri="{FF2B5EF4-FFF2-40B4-BE49-F238E27FC236}">
                <a16:creationId xmlns:a16="http://schemas.microsoft.com/office/drawing/2014/main" id="{4086B0E8-24C8-4C51-B6A3-9445CEF368C2}"/>
              </a:ext>
            </a:extLst>
          </p:cNvPr>
          <p:cNvCxnSpPr>
            <a:cxnSpLocks/>
            <a:stCxn id="60" idx="0"/>
            <a:endCxn id="35" idx="2"/>
          </p:cNvCxnSpPr>
          <p:nvPr/>
        </p:nvCxnSpPr>
        <p:spPr>
          <a:xfrm flipH="1" flipV="1">
            <a:off x="3310634" y="2351673"/>
            <a:ext cx="5659331" cy="212751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1151;p62">
            <a:extLst>
              <a:ext uri="{FF2B5EF4-FFF2-40B4-BE49-F238E27FC236}">
                <a16:creationId xmlns:a16="http://schemas.microsoft.com/office/drawing/2014/main" id="{AD959F21-A85F-4AE6-8C75-D4A67079C9E8}"/>
              </a:ext>
            </a:extLst>
          </p:cNvPr>
          <p:cNvCxnSpPr>
            <a:cxnSpLocks/>
            <a:stCxn id="57" idx="0"/>
            <a:endCxn id="35" idx="2"/>
          </p:cNvCxnSpPr>
          <p:nvPr/>
        </p:nvCxnSpPr>
        <p:spPr>
          <a:xfrm flipH="1" flipV="1">
            <a:off x="3310634" y="2351673"/>
            <a:ext cx="4914422" cy="197913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" name="Google Shape;1152;p62">
            <a:extLst>
              <a:ext uri="{FF2B5EF4-FFF2-40B4-BE49-F238E27FC236}">
                <a16:creationId xmlns:a16="http://schemas.microsoft.com/office/drawing/2014/main" id="{89B4E20B-D54F-4907-B3CB-D740E663A7BE}"/>
              </a:ext>
            </a:extLst>
          </p:cNvPr>
          <p:cNvCxnSpPr>
            <a:stCxn id="50" idx="0"/>
            <a:endCxn id="35" idx="2"/>
          </p:cNvCxnSpPr>
          <p:nvPr/>
        </p:nvCxnSpPr>
        <p:spPr>
          <a:xfrm rot="10800000">
            <a:off x="3310684" y="2351548"/>
            <a:ext cx="3251100" cy="206400"/>
          </a:xfrm>
          <a:prstGeom prst="straightConnector1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58666E-1C97-6141-9B24-2D97ACC9629E}"/>
              </a:ext>
            </a:extLst>
          </p:cNvPr>
          <p:cNvSpPr txBox="1"/>
          <p:nvPr/>
        </p:nvSpPr>
        <p:spPr>
          <a:xfrm>
            <a:off x="838201" y="5806987"/>
            <a:ext cx="1051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/>
              <a:t>Perform Path Compression on every find(), so future calls to find() are faster!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EAD8-E5C8-9B47-9487-9115F4BDB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Why do MST Algorithms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A72F6-9AAC-424F-884E-2CAEE2B89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067854" cy="4805363"/>
          </a:xfrm>
        </p:spPr>
        <p:txBody>
          <a:bodyPr/>
          <a:lstStyle/>
          <a:p>
            <a:r>
              <a:rPr lang="en-US" dirty="0"/>
              <a:t>Two useful properties for MST edges. We can think about them from either perspective: </a:t>
            </a:r>
          </a:p>
          <a:p>
            <a:pPr lvl="1"/>
            <a:r>
              <a:rPr lang="en-US" b="1" dirty="0"/>
              <a:t>Cycle Property</a:t>
            </a:r>
            <a:r>
              <a:rPr lang="en-US" dirty="0"/>
              <a:t>: The heaviest edge along a cycle is NEVER part of an MST. </a:t>
            </a:r>
          </a:p>
          <a:p>
            <a:pPr lvl="1"/>
            <a:r>
              <a:rPr lang="en-US" b="1" dirty="0"/>
              <a:t>Cut Property</a:t>
            </a:r>
            <a:r>
              <a:rPr lang="en-US" dirty="0"/>
              <a:t>: Split the vertices of the graph into any two sets A and B. The lightest edge between A and B is ALWAYS part of an MST. </a:t>
            </a:r>
            <a:r>
              <a:rPr lang="en-US" i="1" dirty="0">
                <a:solidFill>
                  <a:schemeClr val="accent2"/>
                </a:solidFill>
              </a:rPr>
              <a:t>(Prim’s thinks this way)</a:t>
            </a:r>
          </a:p>
          <a:p>
            <a:r>
              <a:rPr lang="en-US" dirty="0"/>
              <a:t>Whenever you add an edge to a tree you create exactly one cycle. Removing any edge from that cycle gives another tree!</a:t>
            </a:r>
          </a:p>
          <a:p>
            <a:r>
              <a:rPr lang="en-US" dirty="0"/>
              <a:t>This observation, combined with the cycle and cut properties form the basis of all of the </a:t>
            </a:r>
            <a:r>
              <a:rPr lang="en-US" b="1" dirty="0">
                <a:solidFill>
                  <a:schemeClr val="accent3"/>
                </a:solidFill>
              </a:rPr>
              <a:t>greedy algorithms </a:t>
            </a:r>
            <a:r>
              <a:rPr lang="en-US" dirty="0"/>
              <a:t>for MSTs.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greedy algorithm</a:t>
            </a:r>
            <a:r>
              <a:rPr lang="en-US" dirty="0"/>
              <a:t>: chooses best known option at each point and </a:t>
            </a:r>
            <a:r>
              <a:rPr lang="en-US" i="1" dirty="0"/>
              <a:t>commits</a:t>
            </a:r>
            <a:r>
              <a:rPr lang="en-US" dirty="0"/>
              <a:t>, rather than waiting for a global view of the graph before deciding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5901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B4E0-4136-2D41-9E3C-B3ABE5B7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solidFill>
                  <a:schemeClr val="accent4"/>
                </a:solidFill>
              </a:rPr>
              <a:t>Review</a:t>
            </a:r>
            <a:r>
              <a:rPr lang="en-US" dirty="0"/>
              <a:t>  Adapting Dijkstra’s: 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D8E55-B473-2441-9072-50260BCAEB84}"/>
              </a:ext>
            </a:extLst>
          </p:cNvPr>
          <p:cNvSpPr txBox="1">
            <a:spLocks/>
          </p:cNvSpPr>
          <p:nvPr/>
        </p:nvSpPr>
        <p:spPr bwMode="auto">
          <a:xfrm>
            <a:off x="5017769" y="1385455"/>
            <a:ext cx="6797237" cy="48724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dijkstraShortestPath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graph,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 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start)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all nodes mapped to ∞, except start to 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 err="1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PriorityQueue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&gt; perimeter;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(start);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(!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isEmpty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u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removeMin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known.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to unknown v with weight w: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    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previous smallest edge to v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 + w  </a:t>
            </a:r>
            <a:r>
              <a:rPr lang="en-US" sz="14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is this a smaller edge to v?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oldDist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distTo.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edgeTo.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put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(u, 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contains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changePriority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perimeter.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newDist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67D868-33FB-3443-BA44-D6A01122C605}"/>
              </a:ext>
            </a:extLst>
          </p:cNvPr>
          <p:cNvGrpSpPr/>
          <p:nvPr/>
        </p:nvGrpSpPr>
        <p:grpSpPr>
          <a:xfrm>
            <a:off x="6594106" y="3970778"/>
            <a:ext cx="1873368" cy="300843"/>
            <a:chOff x="5756414" y="3962399"/>
            <a:chExt cx="1873368" cy="3008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A4273F-33E4-134C-B819-5104E0FC920C}"/>
                </a:ext>
              </a:extLst>
            </p:cNvPr>
            <p:cNvSpPr/>
            <p:nvPr/>
          </p:nvSpPr>
          <p:spPr>
            <a:xfrm>
              <a:off x="5854535" y="4025735"/>
              <a:ext cx="1567543" cy="2375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20000"/>
                </a:lnSpc>
                <a:buClr>
                  <a:srgbClr val="4B2A85"/>
                </a:buClr>
                <a:buSzPct val="60000"/>
              </a:pPr>
              <a:endParaRPr lang="en-US" sz="1400" b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F980AB-2D3C-CE4F-BA2A-5D3D7C712946}"/>
                </a:ext>
              </a:extLst>
            </p:cNvPr>
            <p:cNvSpPr/>
            <p:nvPr/>
          </p:nvSpPr>
          <p:spPr>
            <a:xfrm>
              <a:off x="5756414" y="3962399"/>
              <a:ext cx="1873368" cy="30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20000"/>
                </a:lnSpc>
                <a:buClr>
                  <a:srgbClr val="4B2A85"/>
                </a:buClr>
                <a:buSzPct val="60000"/>
              </a:pPr>
              <a:r>
                <a:rPr lang="en-US" sz="14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distTo.get</a:t>
              </a:r>
              <a:r>
                <a:rPr lang="en-US" sz="14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(u) +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1F57CF-6FCC-3640-B5A6-0C3B55BD3041}"/>
              </a:ext>
            </a:extLst>
          </p:cNvPr>
          <p:cNvGrpSpPr/>
          <p:nvPr/>
        </p:nvGrpSpPr>
        <p:grpSpPr>
          <a:xfrm>
            <a:off x="4960618" y="1385455"/>
            <a:ext cx="2150560" cy="300843"/>
            <a:chOff x="5756413" y="3962399"/>
            <a:chExt cx="2150560" cy="3008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EFDA8F-9E30-6641-ACDA-7B4E50F5129C}"/>
                </a:ext>
              </a:extLst>
            </p:cNvPr>
            <p:cNvSpPr/>
            <p:nvPr/>
          </p:nvSpPr>
          <p:spPr>
            <a:xfrm>
              <a:off x="5854535" y="4062844"/>
              <a:ext cx="2052438" cy="2003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lnSpc>
                  <a:spcPct val="120000"/>
                </a:lnSpc>
                <a:buClr>
                  <a:srgbClr val="4B2A85"/>
                </a:buClr>
                <a:buSzPct val="60000"/>
              </a:pPr>
              <a:endPara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B1A6E3-EEDF-E841-84A0-02D42CE57D37}"/>
                </a:ext>
              </a:extLst>
            </p:cNvPr>
            <p:cNvSpPr/>
            <p:nvPr/>
          </p:nvSpPr>
          <p:spPr>
            <a:xfrm>
              <a:off x="5756413" y="3962399"/>
              <a:ext cx="2150559" cy="30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r" fontAlgn="base">
                <a:lnSpc>
                  <a:spcPct val="120000"/>
                </a:lnSpc>
                <a:buClr>
                  <a:srgbClr val="4B2A85"/>
                </a:buClr>
                <a:buSzPct val="60000"/>
              </a:pPr>
              <a:r>
                <a:rPr lang="en-US" sz="14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prims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AAE7CD-57A7-BB4E-8336-79A28CEF7723}"/>
              </a:ext>
            </a:extLst>
          </p:cNvPr>
          <p:cNvSpPr txBox="1"/>
          <p:nvPr/>
        </p:nvSpPr>
        <p:spPr>
          <a:xfrm>
            <a:off x="402199" y="1385455"/>
            <a:ext cx="35758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Normally, Dijkstra’s checks for a shorter path from the start.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MSTs don’t care about individual paths, only the overall weight!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condition: “would this be a smaller edge to connect the current known set to the rest of the graph?”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3C5852-BB7D-0749-8BC7-D86147428898}"/>
              </a:ext>
            </a:extLst>
          </p:cNvPr>
          <p:cNvGrpSpPr/>
          <p:nvPr/>
        </p:nvGrpSpPr>
        <p:grpSpPr>
          <a:xfrm>
            <a:off x="321709" y="4156849"/>
            <a:ext cx="3789458" cy="2515598"/>
            <a:chOff x="321709" y="4156849"/>
            <a:chExt cx="3789458" cy="251559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FDC3D5-8657-0843-BA9E-FDAEA68974FE}"/>
                </a:ext>
              </a:extLst>
            </p:cNvPr>
            <p:cNvSpPr/>
            <p:nvPr/>
          </p:nvSpPr>
          <p:spPr>
            <a:xfrm>
              <a:off x="321709" y="4156849"/>
              <a:ext cx="2117051" cy="1810586"/>
            </a:xfrm>
            <a:custGeom>
              <a:avLst/>
              <a:gdLst>
                <a:gd name="connsiteX0" fmla="*/ 1284051 w 1857983"/>
                <a:gd name="connsiteY0" fmla="*/ 112319 h 1834115"/>
                <a:gd name="connsiteX1" fmla="*/ 1147864 w 1857983"/>
                <a:gd name="connsiteY1" fmla="*/ 102592 h 1834115"/>
                <a:gd name="connsiteX2" fmla="*/ 1060315 w 1857983"/>
                <a:gd name="connsiteY2" fmla="*/ 63681 h 1834115"/>
                <a:gd name="connsiteX3" fmla="*/ 1011677 w 1857983"/>
                <a:gd name="connsiteY3" fmla="*/ 53953 h 1834115"/>
                <a:gd name="connsiteX4" fmla="*/ 875489 w 1857983"/>
                <a:gd name="connsiteY4" fmla="*/ 24770 h 1834115"/>
                <a:gd name="connsiteX5" fmla="*/ 486383 w 1857983"/>
                <a:gd name="connsiteY5" fmla="*/ 24770 h 1834115"/>
                <a:gd name="connsiteX6" fmla="*/ 389106 w 1857983"/>
                <a:gd name="connsiteY6" fmla="*/ 34498 h 1834115"/>
                <a:gd name="connsiteX7" fmla="*/ 340468 w 1857983"/>
                <a:gd name="connsiteY7" fmla="*/ 44226 h 1834115"/>
                <a:gd name="connsiteX8" fmla="*/ 291830 w 1857983"/>
                <a:gd name="connsiteY8" fmla="*/ 63681 h 1834115"/>
                <a:gd name="connsiteX9" fmla="*/ 252919 w 1857983"/>
                <a:gd name="connsiteY9" fmla="*/ 73409 h 1834115"/>
                <a:gd name="connsiteX10" fmla="*/ 223736 w 1857983"/>
                <a:gd name="connsiteY10" fmla="*/ 92864 h 1834115"/>
                <a:gd name="connsiteX11" fmla="*/ 155643 w 1857983"/>
                <a:gd name="connsiteY11" fmla="*/ 122047 h 1834115"/>
                <a:gd name="connsiteX12" fmla="*/ 136187 w 1857983"/>
                <a:gd name="connsiteY12" fmla="*/ 141502 h 1834115"/>
                <a:gd name="connsiteX13" fmla="*/ 97277 w 1857983"/>
                <a:gd name="connsiteY13" fmla="*/ 170685 h 1834115"/>
                <a:gd name="connsiteX14" fmla="*/ 77821 w 1857983"/>
                <a:gd name="connsiteY14" fmla="*/ 199868 h 1834115"/>
                <a:gd name="connsiteX15" fmla="*/ 38911 w 1857983"/>
                <a:gd name="connsiteY15" fmla="*/ 248507 h 1834115"/>
                <a:gd name="connsiteX16" fmla="*/ 29183 w 1857983"/>
                <a:gd name="connsiteY16" fmla="*/ 277690 h 1834115"/>
                <a:gd name="connsiteX17" fmla="*/ 0 w 1857983"/>
                <a:gd name="connsiteY17" fmla="*/ 365238 h 1834115"/>
                <a:gd name="connsiteX18" fmla="*/ 9728 w 1857983"/>
                <a:gd name="connsiteY18" fmla="*/ 666796 h 1834115"/>
                <a:gd name="connsiteX19" fmla="*/ 38911 w 1857983"/>
                <a:gd name="connsiteY19" fmla="*/ 812711 h 1834115"/>
                <a:gd name="connsiteX20" fmla="*/ 58366 w 1857983"/>
                <a:gd name="connsiteY20" fmla="*/ 890532 h 1834115"/>
                <a:gd name="connsiteX21" fmla="*/ 97277 w 1857983"/>
                <a:gd name="connsiteY21" fmla="*/ 987809 h 1834115"/>
                <a:gd name="connsiteX22" fmla="*/ 116732 w 1857983"/>
                <a:gd name="connsiteY22" fmla="*/ 1065630 h 1834115"/>
                <a:gd name="connsiteX23" fmla="*/ 126460 w 1857983"/>
                <a:gd name="connsiteY23" fmla="*/ 1094813 h 1834115"/>
                <a:gd name="connsiteX24" fmla="*/ 136187 w 1857983"/>
                <a:gd name="connsiteY24" fmla="*/ 1143451 h 1834115"/>
                <a:gd name="connsiteX25" fmla="*/ 175098 w 1857983"/>
                <a:gd name="connsiteY25" fmla="*/ 1289366 h 1834115"/>
                <a:gd name="connsiteX26" fmla="*/ 204281 w 1857983"/>
                <a:gd name="connsiteY26" fmla="*/ 1396370 h 1834115"/>
                <a:gd name="connsiteX27" fmla="*/ 243191 w 1857983"/>
                <a:gd name="connsiteY27" fmla="*/ 1483919 h 1834115"/>
                <a:gd name="connsiteX28" fmla="*/ 282102 w 1857983"/>
                <a:gd name="connsiteY28" fmla="*/ 1561741 h 1834115"/>
                <a:gd name="connsiteX29" fmla="*/ 291830 w 1857983"/>
                <a:gd name="connsiteY29" fmla="*/ 1590924 h 1834115"/>
                <a:gd name="connsiteX30" fmla="*/ 389106 w 1857983"/>
                <a:gd name="connsiteY30" fmla="*/ 1707656 h 1834115"/>
                <a:gd name="connsiteX31" fmla="*/ 447472 w 1857983"/>
                <a:gd name="connsiteY31" fmla="*/ 1756294 h 1834115"/>
                <a:gd name="connsiteX32" fmla="*/ 476655 w 1857983"/>
                <a:gd name="connsiteY32" fmla="*/ 1775749 h 1834115"/>
                <a:gd name="connsiteX33" fmla="*/ 505838 w 1857983"/>
                <a:gd name="connsiteY33" fmla="*/ 1785477 h 1834115"/>
                <a:gd name="connsiteX34" fmla="*/ 535021 w 1857983"/>
                <a:gd name="connsiteY34" fmla="*/ 1804932 h 1834115"/>
                <a:gd name="connsiteX35" fmla="*/ 573932 w 1857983"/>
                <a:gd name="connsiteY35" fmla="*/ 1814660 h 1834115"/>
                <a:gd name="connsiteX36" fmla="*/ 651753 w 1857983"/>
                <a:gd name="connsiteY36" fmla="*/ 1834115 h 1834115"/>
                <a:gd name="connsiteX37" fmla="*/ 885217 w 1857983"/>
                <a:gd name="connsiteY37" fmla="*/ 1824387 h 1834115"/>
                <a:gd name="connsiteX38" fmla="*/ 963038 w 1857983"/>
                <a:gd name="connsiteY38" fmla="*/ 1804932 h 1834115"/>
                <a:gd name="connsiteX39" fmla="*/ 1001949 w 1857983"/>
                <a:gd name="connsiteY39" fmla="*/ 1785477 h 1834115"/>
                <a:gd name="connsiteX40" fmla="*/ 1050587 w 1857983"/>
                <a:gd name="connsiteY40" fmla="*/ 1775749 h 1834115"/>
                <a:gd name="connsiteX41" fmla="*/ 1079770 w 1857983"/>
                <a:gd name="connsiteY41" fmla="*/ 1756294 h 1834115"/>
                <a:gd name="connsiteX42" fmla="*/ 1118681 w 1857983"/>
                <a:gd name="connsiteY42" fmla="*/ 1736838 h 1834115"/>
                <a:gd name="connsiteX43" fmla="*/ 1157591 w 1857983"/>
                <a:gd name="connsiteY43" fmla="*/ 1707656 h 1834115"/>
                <a:gd name="connsiteX44" fmla="*/ 1186774 w 1857983"/>
                <a:gd name="connsiteY44" fmla="*/ 1688200 h 1834115"/>
                <a:gd name="connsiteX45" fmla="*/ 1235413 w 1857983"/>
                <a:gd name="connsiteY45" fmla="*/ 1639562 h 1834115"/>
                <a:gd name="connsiteX46" fmla="*/ 1254868 w 1857983"/>
                <a:gd name="connsiteY46" fmla="*/ 1610379 h 1834115"/>
                <a:gd name="connsiteX47" fmla="*/ 1313234 w 1857983"/>
                <a:gd name="connsiteY47" fmla="*/ 1571468 h 1834115"/>
                <a:gd name="connsiteX48" fmla="*/ 1429966 w 1857983"/>
                <a:gd name="connsiteY48" fmla="*/ 1464464 h 1834115"/>
                <a:gd name="connsiteX49" fmla="*/ 1449421 w 1857983"/>
                <a:gd name="connsiteY49" fmla="*/ 1435281 h 1834115"/>
                <a:gd name="connsiteX50" fmla="*/ 1459149 w 1857983"/>
                <a:gd name="connsiteY50" fmla="*/ 1406098 h 1834115"/>
                <a:gd name="connsiteX51" fmla="*/ 1488332 w 1857983"/>
                <a:gd name="connsiteY51" fmla="*/ 1376915 h 1834115"/>
                <a:gd name="connsiteX52" fmla="*/ 1527243 w 1857983"/>
                <a:gd name="connsiteY52" fmla="*/ 1318549 h 1834115"/>
                <a:gd name="connsiteX53" fmla="*/ 1566153 w 1857983"/>
                <a:gd name="connsiteY53" fmla="*/ 1260183 h 1834115"/>
                <a:gd name="connsiteX54" fmla="*/ 1585608 w 1857983"/>
                <a:gd name="connsiteY54" fmla="*/ 1231000 h 1834115"/>
                <a:gd name="connsiteX55" fmla="*/ 1605064 w 1857983"/>
                <a:gd name="connsiteY55" fmla="*/ 1201817 h 1834115"/>
                <a:gd name="connsiteX56" fmla="*/ 1663430 w 1857983"/>
                <a:gd name="connsiteY56" fmla="*/ 1094813 h 1834115"/>
                <a:gd name="connsiteX57" fmla="*/ 1682885 w 1857983"/>
                <a:gd name="connsiteY57" fmla="*/ 1065630 h 1834115"/>
                <a:gd name="connsiteX58" fmla="*/ 1702340 w 1857983"/>
                <a:gd name="connsiteY58" fmla="*/ 1036447 h 1834115"/>
                <a:gd name="connsiteX59" fmla="*/ 1721796 w 1857983"/>
                <a:gd name="connsiteY59" fmla="*/ 1016992 h 1834115"/>
                <a:gd name="connsiteX60" fmla="*/ 1750979 w 1857983"/>
                <a:gd name="connsiteY60" fmla="*/ 948898 h 1834115"/>
                <a:gd name="connsiteX61" fmla="*/ 1789889 w 1857983"/>
                <a:gd name="connsiteY61" fmla="*/ 890532 h 1834115"/>
                <a:gd name="connsiteX62" fmla="*/ 1809345 w 1857983"/>
                <a:gd name="connsiteY62" fmla="*/ 861349 h 1834115"/>
                <a:gd name="connsiteX63" fmla="*/ 1838528 w 1857983"/>
                <a:gd name="connsiteY63" fmla="*/ 773800 h 1834115"/>
                <a:gd name="connsiteX64" fmla="*/ 1848255 w 1857983"/>
                <a:gd name="connsiteY64" fmla="*/ 744617 h 1834115"/>
                <a:gd name="connsiteX65" fmla="*/ 1857983 w 1857983"/>
                <a:gd name="connsiteY65" fmla="*/ 695979 h 1834115"/>
                <a:gd name="connsiteX66" fmla="*/ 1848255 w 1857983"/>
                <a:gd name="connsiteY66" fmla="*/ 462515 h 1834115"/>
                <a:gd name="connsiteX67" fmla="*/ 1838528 w 1857983"/>
                <a:gd name="connsiteY67" fmla="*/ 433332 h 1834115"/>
                <a:gd name="connsiteX68" fmla="*/ 1789889 w 1857983"/>
                <a:gd name="connsiteY68" fmla="*/ 384694 h 1834115"/>
                <a:gd name="connsiteX69" fmla="*/ 1760706 w 1857983"/>
                <a:gd name="connsiteY69" fmla="*/ 355511 h 1834115"/>
                <a:gd name="connsiteX70" fmla="*/ 1721796 w 1857983"/>
                <a:gd name="connsiteY70" fmla="*/ 336056 h 1834115"/>
                <a:gd name="connsiteX71" fmla="*/ 1702340 w 1857983"/>
                <a:gd name="connsiteY71" fmla="*/ 316600 h 1834115"/>
                <a:gd name="connsiteX72" fmla="*/ 1643974 w 1857983"/>
                <a:gd name="connsiteY72" fmla="*/ 277690 h 1834115"/>
                <a:gd name="connsiteX73" fmla="*/ 1624519 w 1857983"/>
                <a:gd name="connsiteY73" fmla="*/ 258234 h 1834115"/>
                <a:gd name="connsiteX74" fmla="*/ 1566153 w 1857983"/>
                <a:gd name="connsiteY74" fmla="*/ 219324 h 1834115"/>
                <a:gd name="connsiteX75" fmla="*/ 1527243 w 1857983"/>
                <a:gd name="connsiteY75" fmla="*/ 209596 h 1834115"/>
                <a:gd name="connsiteX76" fmla="*/ 1468877 w 1857983"/>
                <a:gd name="connsiteY76" fmla="*/ 190141 h 1834115"/>
                <a:gd name="connsiteX77" fmla="*/ 1420238 w 1857983"/>
                <a:gd name="connsiteY77" fmla="*/ 180413 h 1834115"/>
                <a:gd name="connsiteX78" fmla="*/ 1381328 w 1857983"/>
                <a:gd name="connsiteY78" fmla="*/ 160958 h 1834115"/>
                <a:gd name="connsiteX79" fmla="*/ 1342417 w 1857983"/>
                <a:gd name="connsiteY79" fmla="*/ 151230 h 1834115"/>
                <a:gd name="connsiteX80" fmla="*/ 1284051 w 1857983"/>
                <a:gd name="connsiteY80" fmla="*/ 112319 h 183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857983" h="1834115">
                  <a:moveTo>
                    <a:pt x="1284051" y="112319"/>
                  </a:moveTo>
                  <a:cubicBezTo>
                    <a:pt x="1251626" y="104213"/>
                    <a:pt x="1192337" y="112260"/>
                    <a:pt x="1147864" y="102592"/>
                  </a:cubicBezTo>
                  <a:cubicBezTo>
                    <a:pt x="1116657" y="95808"/>
                    <a:pt x="1090390" y="74422"/>
                    <a:pt x="1060315" y="63681"/>
                  </a:cubicBezTo>
                  <a:cubicBezTo>
                    <a:pt x="1044744" y="58120"/>
                    <a:pt x="1027628" y="58303"/>
                    <a:pt x="1011677" y="53953"/>
                  </a:cubicBezTo>
                  <a:cubicBezTo>
                    <a:pt x="894393" y="21966"/>
                    <a:pt x="1017151" y="42478"/>
                    <a:pt x="875489" y="24770"/>
                  </a:cubicBezTo>
                  <a:cubicBezTo>
                    <a:pt x="733753" y="-22472"/>
                    <a:pt x="841264" y="9669"/>
                    <a:pt x="486383" y="24770"/>
                  </a:cubicBezTo>
                  <a:cubicBezTo>
                    <a:pt x="453825" y="26155"/>
                    <a:pt x="421532" y="31255"/>
                    <a:pt x="389106" y="34498"/>
                  </a:cubicBezTo>
                  <a:cubicBezTo>
                    <a:pt x="372893" y="37741"/>
                    <a:pt x="356304" y="39475"/>
                    <a:pt x="340468" y="44226"/>
                  </a:cubicBezTo>
                  <a:cubicBezTo>
                    <a:pt x="323743" y="49244"/>
                    <a:pt x="308395" y="58159"/>
                    <a:pt x="291830" y="63681"/>
                  </a:cubicBezTo>
                  <a:cubicBezTo>
                    <a:pt x="279147" y="67909"/>
                    <a:pt x="265889" y="70166"/>
                    <a:pt x="252919" y="73409"/>
                  </a:cubicBezTo>
                  <a:cubicBezTo>
                    <a:pt x="243191" y="79894"/>
                    <a:pt x="234193" y="87636"/>
                    <a:pt x="223736" y="92864"/>
                  </a:cubicBezTo>
                  <a:cubicBezTo>
                    <a:pt x="171856" y="118804"/>
                    <a:pt x="216368" y="81565"/>
                    <a:pt x="155643" y="122047"/>
                  </a:cubicBezTo>
                  <a:cubicBezTo>
                    <a:pt x="148012" y="127134"/>
                    <a:pt x="143233" y="135631"/>
                    <a:pt x="136187" y="141502"/>
                  </a:cubicBezTo>
                  <a:cubicBezTo>
                    <a:pt x="123732" y="151881"/>
                    <a:pt x="108741" y="159221"/>
                    <a:pt x="97277" y="170685"/>
                  </a:cubicBezTo>
                  <a:cubicBezTo>
                    <a:pt x="89010" y="178952"/>
                    <a:pt x="85124" y="190739"/>
                    <a:pt x="77821" y="199868"/>
                  </a:cubicBezTo>
                  <a:cubicBezTo>
                    <a:pt x="53695" y="230026"/>
                    <a:pt x="58870" y="208590"/>
                    <a:pt x="38911" y="248507"/>
                  </a:cubicBezTo>
                  <a:cubicBezTo>
                    <a:pt x="34325" y="257678"/>
                    <a:pt x="32783" y="268089"/>
                    <a:pt x="29183" y="277690"/>
                  </a:cubicBezTo>
                  <a:cubicBezTo>
                    <a:pt x="1711" y="350950"/>
                    <a:pt x="16300" y="300041"/>
                    <a:pt x="0" y="365238"/>
                  </a:cubicBezTo>
                  <a:cubicBezTo>
                    <a:pt x="3243" y="465757"/>
                    <a:pt x="1015" y="566602"/>
                    <a:pt x="9728" y="666796"/>
                  </a:cubicBezTo>
                  <a:cubicBezTo>
                    <a:pt x="14025" y="716211"/>
                    <a:pt x="26881" y="764590"/>
                    <a:pt x="38911" y="812711"/>
                  </a:cubicBezTo>
                  <a:cubicBezTo>
                    <a:pt x="45396" y="838651"/>
                    <a:pt x="48435" y="865706"/>
                    <a:pt x="58366" y="890532"/>
                  </a:cubicBezTo>
                  <a:cubicBezTo>
                    <a:pt x="71336" y="922958"/>
                    <a:pt x="88807" y="953928"/>
                    <a:pt x="97277" y="987809"/>
                  </a:cubicBezTo>
                  <a:cubicBezTo>
                    <a:pt x="103762" y="1013749"/>
                    <a:pt x="108276" y="1040264"/>
                    <a:pt x="116732" y="1065630"/>
                  </a:cubicBezTo>
                  <a:cubicBezTo>
                    <a:pt x="119975" y="1075358"/>
                    <a:pt x="123973" y="1084865"/>
                    <a:pt x="126460" y="1094813"/>
                  </a:cubicBezTo>
                  <a:cubicBezTo>
                    <a:pt x="130470" y="1110853"/>
                    <a:pt x="132469" y="1127341"/>
                    <a:pt x="136187" y="1143451"/>
                  </a:cubicBezTo>
                  <a:cubicBezTo>
                    <a:pt x="159985" y="1246577"/>
                    <a:pt x="149518" y="1193441"/>
                    <a:pt x="175098" y="1289366"/>
                  </a:cubicBezTo>
                  <a:cubicBezTo>
                    <a:pt x="178602" y="1302508"/>
                    <a:pt x="193168" y="1370439"/>
                    <a:pt x="204281" y="1396370"/>
                  </a:cubicBezTo>
                  <a:cubicBezTo>
                    <a:pt x="240980" y="1482001"/>
                    <a:pt x="206990" y="1384366"/>
                    <a:pt x="243191" y="1483919"/>
                  </a:cubicBezTo>
                  <a:cubicBezTo>
                    <a:pt x="268740" y="1554179"/>
                    <a:pt x="246718" y="1526355"/>
                    <a:pt x="282102" y="1561741"/>
                  </a:cubicBezTo>
                  <a:cubicBezTo>
                    <a:pt x="285345" y="1571469"/>
                    <a:pt x="286850" y="1581960"/>
                    <a:pt x="291830" y="1590924"/>
                  </a:cubicBezTo>
                  <a:cubicBezTo>
                    <a:pt x="325688" y="1651869"/>
                    <a:pt x="338110" y="1656660"/>
                    <a:pt x="389106" y="1707656"/>
                  </a:cubicBezTo>
                  <a:cubicBezTo>
                    <a:pt x="416751" y="1735300"/>
                    <a:pt x="407015" y="1727396"/>
                    <a:pt x="447472" y="1756294"/>
                  </a:cubicBezTo>
                  <a:cubicBezTo>
                    <a:pt x="456985" y="1763089"/>
                    <a:pt x="466198" y="1770521"/>
                    <a:pt x="476655" y="1775749"/>
                  </a:cubicBezTo>
                  <a:cubicBezTo>
                    <a:pt x="485826" y="1780335"/>
                    <a:pt x="496667" y="1780891"/>
                    <a:pt x="505838" y="1785477"/>
                  </a:cubicBezTo>
                  <a:cubicBezTo>
                    <a:pt x="516295" y="1790705"/>
                    <a:pt x="524275" y="1800327"/>
                    <a:pt x="535021" y="1804932"/>
                  </a:cubicBezTo>
                  <a:cubicBezTo>
                    <a:pt x="547310" y="1810198"/>
                    <a:pt x="560881" y="1811760"/>
                    <a:pt x="573932" y="1814660"/>
                  </a:cubicBezTo>
                  <a:cubicBezTo>
                    <a:pt x="644366" y="1830312"/>
                    <a:pt x="599603" y="1816731"/>
                    <a:pt x="651753" y="1834115"/>
                  </a:cubicBezTo>
                  <a:cubicBezTo>
                    <a:pt x="729574" y="1830872"/>
                    <a:pt x="807513" y="1829746"/>
                    <a:pt x="885217" y="1824387"/>
                  </a:cubicBezTo>
                  <a:cubicBezTo>
                    <a:pt x="903367" y="1823135"/>
                    <a:pt x="943314" y="1813385"/>
                    <a:pt x="963038" y="1804932"/>
                  </a:cubicBezTo>
                  <a:cubicBezTo>
                    <a:pt x="976367" y="1799220"/>
                    <a:pt x="988192" y="1790063"/>
                    <a:pt x="1001949" y="1785477"/>
                  </a:cubicBezTo>
                  <a:cubicBezTo>
                    <a:pt x="1017634" y="1780249"/>
                    <a:pt x="1034374" y="1778992"/>
                    <a:pt x="1050587" y="1775749"/>
                  </a:cubicBezTo>
                  <a:cubicBezTo>
                    <a:pt x="1060315" y="1769264"/>
                    <a:pt x="1069619" y="1762094"/>
                    <a:pt x="1079770" y="1756294"/>
                  </a:cubicBezTo>
                  <a:cubicBezTo>
                    <a:pt x="1092361" y="1749099"/>
                    <a:pt x="1106384" y="1744524"/>
                    <a:pt x="1118681" y="1736838"/>
                  </a:cubicBezTo>
                  <a:cubicBezTo>
                    <a:pt x="1132429" y="1728245"/>
                    <a:pt x="1144398" y="1717079"/>
                    <a:pt x="1157591" y="1707656"/>
                  </a:cubicBezTo>
                  <a:cubicBezTo>
                    <a:pt x="1167105" y="1700861"/>
                    <a:pt x="1177975" y="1695899"/>
                    <a:pt x="1186774" y="1688200"/>
                  </a:cubicBezTo>
                  <a:cubicBezTo>
                    <a:pt x="1204029" y="1673102"/>
                    <a:pt x="1222695" y="1658640"/>
                    <a:pt x="1235413" y="1639562"/>
                  </a:cubicBezTo>
                  <a:cubicBezTo>
                    <a:pt x="1241898" y="1629834"/>
                    <a:pt x="1246070" y="1618078"/>
                    <a:pt x="1254868" y="1610379"/>
                  </a:cubicBezTo>
                  <a:cubicBezTo>
                    <a:pt x="1272465" y="1594981"/>
                    <a:pt x="1293779" y="1584438"/>
                    <a:pt x="1313234" y="1571468"/>
                  </a:cubicBezTo>
                  <a:cubicBezTo>
                    <a:pt x="1360472" y="1539976"/>
                    <a:pt x="1391638" y="1521957"/>
                    <a:pt x="1429966" y="1464464"/>
                  </a:cubicBezTo>
                  <a:cubicBezTo>
                    <a:pt x="1436451" y="1454736"/>
                    <a:pt x="1444193" y="1445738"/>
                    <a:pt x="1449421" y="1435281"/>
                  </a:cubicBezTo>
                  <a:cubicBezTo>
                    <a:pt x="1454007" y="1426110"/>
                    <a:pt x="1453461" y="1414630"/>
                    <a:pt x="1459149" y="1406098"/>
                  </a:cubicBezTo>
                  <a:cubicBezTo>
                    <a:pt x="1466780" y="1394652"/>
                    <a:pt x="1479886" y="1387774"/>
                    <a:pt x="1488332" y="1376915"/>
                  </a:cubicBezTo>
                  <a:cubicBezTo>
                    <a:pt x="1502687" y="1358458"/>
                    <a:pt x="1514273" y="1338004"/>
                    <a:pt x="1527243" y="1318549"/>
                  </a:cubicBezTo>
                  <a:lnTo>
                    <a:pt x="1566153" y="1260183"/>
                  </a:lnTo>
                  <a:lnTo>
                    <a:pt x="1585608" y="1231000"/>
                  </a:lnTo>
                  <a:cubicBezTo>
                    <a:pt x="1592093" y="1221272"/>
                    <a:pt x="1600722" y="1212672"/>
                    <a:pt x="1605064" y="1201817"/>
                  </a:cubicBezTo>
                  <a:cubicBezTo>
                    <a:pt x="1633203" y="1131468"/>
                    <a:pt x="1614832" y="1167709"/>
                    <a:pt x="1663430" y="1094813"/>
                  </a:cubicBezTo>
                  <a:lnTo>
                    <a:pt x="1682885" y="1065630"/>
                  </a:lnTo>
                  <a:cubicBezTo>
                    <a:pt x="1689370" y="1055902"/>
                    <a:pt x="1694073" y="1044714"/>
                    <a:pt x="1702340" y="1036447"/>
                  </a:cubicBezTo>
                  <a:lnTo>
                    <a:pt x="1721796" y="1016992"/>
                  </a:lnTo>
                  <a:cubicBezTo>
                    <a:pt x="1731860" y="986798"/>
                    <a:pt x="1732946" y="978953"/>
                    <a:pt x="1750979" y="948898"/>
                  </a:cubicBezTo>
                  <a:cubicBezTo>
                    <a:pt x="1763009" y="928848"/>
                    <a:pt x="1776919" y="909987"/>
                    <a:pt x="1789889" y="890532"/>
                  </a:cubicBezTo>
                  <a:lnTo>
                    <a:pt x="1809345" y="861349"/>
                  </a:lnTo>
                  <a:lnTo>
                    <a:pt x="1838528" y="773800"/>
                  </a:lnTo>
                  <a:cubicBezTo>
                    <a:pt x="1841770" y="764072"/>
                    <a:pt x="1846244" y="754672"/>
                    <a:pt x="1848255" y="744617"/>
                  </a:cubicBezTo>
                  <a:lnTo>
                    <a:pt x="1857983" y="695979"/>
                  </a:lnTo>
                  <a:cubicBezTo>
                    <a:pt x="1854740" y="618158"/>
                    <a:pt x="1854009" y="540191"/>
                    <a:pt x="1848255" y="462515"/>
                  </a:cubicBezTo>
                  <a:cubicBezTo>
                    <a:pt x="1847498" y="452289"/>
                    <a:pt x="1844680" y="441535"/>
                    <a:pt x="1838528" y="433332"/>
                  </a:cubicBezTo>
                  <a:cubicBezTo>
                    <a:pt x="1824771" y="414989"/>
                    <a:pt x="1806102" y="400907"/>
                    <a:pt x="1789889" y="384694"/>
                  </a:cubicBezTo>
                  <a:cubicBezTo>
                    <a:pt x="1780161" y="374966"/>
                    <a:pt x="1773011" y="361663"/>
                    <a:pt x="1760706" y="355511"/>
                  </a:cubicBezTo>
                  <a:cubicBezTo>
                    <a:pt x="1747736" y="349026"/>
                    <a:pt x="1733861" y="344100"/>
                    <a:pt x="1721796" y="336056"/>
                  </a:cubicBezTo>
                  <a:cubicBezTo>
                    <a:pt x="1714165" y="330968"/>
                    <a:pt x="1709677" y="322103"/>
                    <a:pt x="1702340" y="316600"/>
                  </a:cubicBezTo>
                  <a:cubicBezTo>
                    <a:pt x="1683634" y="302571"/>
                    <a:pt x="1660507" y="294224"/>
                    <a:pt x="1643974" y="277690"/>
                  </a:cubicBezTo>
                  <a:cubicBezTo>
                    <a:pt x="1637489" y="271205"/>
                    <a:pt x="1631856" y="263737"/>
                    <a:pt x="1624519" y="258234"/>
                  </a:cubicBezTo>
                  <a:cubicBezTo>
                    <a:pt x="1605813" y="244205"/>
                    <a:pt x="1588837" y="224995"/>
                    <a:pt x="1566153" y="219324"/>
                  </a:cubicBezTo>
                  <a:cubicBezTo>
                    <a:pt x="1553183" y="216081"/>
                    <a:pt x="1540048" y="213438"/>
                    <a:pt x="1527243" y="209596"/>
                  </a:cubicBezTo>
                  <a:cubicBezTo>
                    <a:pt x="1507600" y="203703"/>
                    <a:pt x="1488986" y="194163"/>
                    <a:pt x="1468877" y="190141"/>
                  </a:cubicBezTo>
                  <a:lnTo>
                    <a:pt x="1420238" y="180413"/>
                  </a:lnTo>
                  <a:cubicBezTo>
                    <a:pt x="1407268" y="173928"/>
                    <a:pt x="1394906" y="166050"/>
                    <a:pt x="1381328" y="160958"/>
                  </a:cubicBezTo>
                  <a:cubicBezTo>
                    <a:pt x="1368810" y="156264"/>
                    <a:pt x="1355223" y="155072"/>
                    <a:pt x="1342417" y="151230"/>
                  </a:cubicBezTo>
                  <a:cubicBezTo>
                    <a:pt x="1288044" y="134918"/>
                    <a:pt x="1316476" y="120425"/>
                    <a:pt x="1284051" y="11231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Google Shape;752;p43">
              <a:extLst>
                <a:ext uri="{FF2B5EF4-FFF2-40B4-BE49-F238E27FC236}">
                  <a16:creationId xmlns:a16="http://schemas.microsoft.com/office/drawing/2014/main" id="{F5CF35A1-A313-FC4D-B3D0-185A07E8A504}"/>
                </a:ext>
              </a:extLst>
            </p:cNvPr>
            <p:cNvSpPr/>
            <p:nvPr/>
          </p:nvSpPr>
          <p:spPr>
            <a:xfrm>
              <a:off x="1935179" y="6191692"/>
              <a:ext cx="423200" cy="33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endParaRPr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F55720-3908-8647-B19D-7293374C1ABB}"/>
                </a:ext>
              </a:extLst>
            </p:cNvPr>
            <p:cNvSpPr txBox="1"/>
            <p:nvPr/>
          </p:nvSpPr>
          <p:spPr>
            <a:xfrm>
              <a:off x="1000712" y="4429012"/>
              <a:ext cx="10426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pc="100" dirty="0">
                  <a:solidFill>
                    <a:schemeClr val="accent6"/>
                  </a:solidFill>
                </a:rPr>
                <a:t>KNOWN</a:t>
              </a:r>
            </a:p>
          </p:txBody>
        </p:sp>
        <p:sp>
          <p:nvSpPr>
            <p:cNvPr id="14" name="Text Box 47">
              <a:extLst>
                <a:ext uri="{FF2B5EF4-FFF2-40B4-BE49-F238E27FC236}">
                  <a16:creationId xmlns:a16="http://schemas.microsoft.com/office/drawing/2014/main" id="{A1B1E1DF-730F-3746-B617-A688922075A4}"/>
                </a:ext>
              </a:extLst>
            </p:cNvPr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78923" y="5859601"/>
              <a:ext cx="4942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3??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54">
              <a:extLst>
                <a:ext uri="{FF2B5EF4-FFF2-40B4-BE49-F238E27FC236}">
                  <a16:creationId xmlns:a16="http://schemas.microsoft.com/office/drawing/2014/main" id="{710CF89F-83F3-8F48-B929-F21B90B5BCAB}"/>
                </a:ext>
              </a:extLst>
            </p:cNvPr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992772" y="53798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Text Box 54">
              <a:extLst>
                <a:ext uri="{FF2B5EF4-FFF2-40B4-BE49-F238E27FC236}">
                  <a16:creationId xmlns:a16="http://schemas.microsoft.com/office/drawing/2014/main" id="{A0AE4EBA-B8BF-CE45-A838-13D144EC10C1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791140" y="4810244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7" name="AutoShape 32">
              <a:extLst>
                <a:ext uri="{FF2B5EF4-FFF2-40B4-BE49-F238E27FC236}">
                  <a16:creationId xmlns:a16="http://schemas.microsoft.com/office/drawing/2014/main" id="{4780BB44-206C-DE40-99A8-2BC90A95D3AA}"/>
                </a:ext>
              </a:extLst>
            </p:cNvPr>
            <p:cNvCxnSpPr>
              <a:cxnSpLocks noChangeShapeType="1"/>
              <a:stCxn id="22" idx="2"/>
              <a:endCxn id="12" idx="0"/>
            </p:cNvCxnSpPr>
            <p:nvPr>
              <p:custDataLst>
                <p:tags r:id="rId4"/>
              </p:custDataLst>
            </p:nvPr>
          </p:nvCxnSpPr>
          <p:spPr bwMode="auto">
            <a:xfrm>
              <a:off x="1949657" y="5163582"/>
              <a:ext cx="197122" cy="102811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" name="Google Shape;752;p43">
              <a:extLst>
                <a:ext uri="{FF2B5EF4-FFF2-40B4-BE49-F238E27FC236}">
                  <a16:creationId xmlns:a16="http://schemas.microsoft.com/office/drawing/2014/main" id="{0B589462-F4ED-FA46-9E5B-A99639A730B5}"/>
                </a:ext>
              </a:extLst>
            </p:cNvPr>
            <p:cNvSpPr/>
            <p:nvPr/>
          </p:nvSpPr>
          <p:spPr>
            <a:xfrm>
              <a:off x="3339409" y="5370797"/>
              <a:ext cx="423200" cy="33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endParaRPr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AutoShape 32">
              <a:extLst>
                <a:ext uri="{FF2B5EF4-FFF2-40B4-BE49-F238E27FC236}">
                  <a16:creationId xmlns:a16="http://schemas.microsoft.com/office/drawing/2014/main" id="{C22EAD15-70C4-6A41-B084-E5135AEBDAEA}"/>
                </a:ext>
              </a:extLst>
            </p:cNvPr>
            <p:cNvCxnSpPr>
              <a:cxnSpLocks noChangeShapeType="1"/>
              <a:stCxn id="22" idx="3"/>
              <a:endCxn id="18" idx="0"/>
            </p:cNvCxnSpPr>
            <p:nvPr>
              <p:custDataLst>
                <p:tags r:id="rId5"/>
              </p:custDataLst>
            </p:nvPr>
          </p:nvCxnSpPr>
          <p:spPr bwMode="auto">
            <a:xfrm>
              <a:off x="2161257" y="4994982"/>
              <a:ext cx="1389752" cy="3758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0" name="AutoShape 32">
              <a:extLst>
                <a:ext uri="{FF2B5EF4-FFF2-40B4-BE49-F238E27FC236}">
                  <a16:creationId xmlns:a16="http://schemas.microsoft.com/office/drawing/2014/main" id="{39E81ACD-DCDA-D24B-A155-A47694E53CF8}"/>
                </a:ext>
              </a:extLst>
            </p:cNvPr>
            <p:cNvCxnSpPr>
              <a:cxnSpLocks noChangeShapeType="1"/>
              <a:stCxn id="18" idx="2"/>
              <a:endCxn id="12" idx="3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2358379" y="5707997"/>
              <a:ext cx="1192630" cy="6522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1" name="Text Box 54">
              <a:extLst>
                <a:ext uri="{FF2B5EF4-FFF2-40B4-BE49-F238E27FC236}">
                  <a16:creationId xmlns:a16="http://schemas.microsoft.com/office/drawing/2014/main" id="{0C6D2EF2-8D41-6D46-82A1-05EC9D520DD1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42000" y="5906781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" name="Google Shape;752;p43">
              <a:extLst>
                <a:ext uri="{FF2B5EF4-FFF2-40B4-BE49-F238E27FC236}">
                  <a16:creationId xmlns:a16="http://schemas.microsoft.com/office/drawing/2014/main" id="{4CE73641-216E-C643-BDE0-D10DBA33A032}"/>
                </a:ext>
              </a:extLst>
            </p:cNvPr>
            <p:cNvSpPr/>
            <p:nvPr/>
          </p:nvSpPr>
          <p:spPr>
            <a:xfrm>
              <a:off x="1738057" y="4826382"/>
              <a:ext cx="423200" cy="33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endParaRPr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7">
              <a:extLst>
                <a:ext uri="{FF2B5EF4-FFF2-40B4-BE49-F238E27FC236}">
                  <a16:creationId xmlns:a16="http://schemas.microsoft.com/office/drawing/2014/main" id="{13706DA7-2D10-464F-8A4A-59B9523DBFD6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16941" y="5043270"/>
              <a:ext cx="4942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/>
                </a:rPr>
                <a:t>1??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Google Shape;752;p43">
              <a:extLst>
                <a:ext uri="{FF2B5EF4-FFF2-40B4-BE49-F238E27FC236}">
                  <a16:creationId xmlns:a16="http://schemas.microsoft.com/office/drawing/2014/main" id="{05D3C6A6-378A-D54F-A460-F1C8EC788852}"/>
                </a:ext>
              </a:extLst>
            </p:cNvPr>
            <p:cNvSpPr/>
            <p:nvPr/>
          </p:nvSpPr>
          <p:spPr>
            <a:xfrm>
              <a:off x="981619" y="5380246"/>
              <a:ext cx="423200" cy="3372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133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sz="2133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AutoShape 32">
              <a:extLst>
                <a:ext uri="{FF2B5EF4-FFF2-40B4-BE49-F238E27FC236}">
                  <a16:creationId xmlns:a16="http://schemas.microsoft.com/office/drawing/2014/main" id="{122441F3-791D-EE45-A875-8BB99C452406}"/>
                </a:ext>
              </a:extLst>
            </p:cNvPr>
            <p:cNvCxnSpPr>
              <a:cxnSpLocks noChangeShapeType="1"/>
              <a:stCxn id="25" idx="2"/>
              <a:endCxn id="12" idx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1193219" y="5717446"/>
              <a:ext cx="741960" cy="6428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9" name="Text Box 54">
              <a:extLst>
                <a:ext uri="{FF2B5EF4-FFF2-40B4-BE49-F238E27FC236}">
                  <a16:creationId xmlns:a16="http://schemas.microsoft.com/office/drawing/2014/main" id="{23416473-23DD-2B4E-AAFD-9E5BE30A09D4}"/>
                </a:ext>
              </a:extLst>
            </p:cNvPr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57119" y="5922673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FCDE61-85D7-9E44-A428-26D4C8C40086}"/>
                </a:ext>
              </a:extLst>
            </p:cNvPr>
            <p:cNvCxnSpPr/>
            <p:nvPr/>
          </p:nvCxnSpPr>
          <p:spPr bwMode="auto">
            <a:xfrm flipH="1">
              <a:off x="1521000" y="4796088"/>
              <a:ext cx="1393880" cy="1876359"/>
            </a:xfrm>
            <a:prstGeom prst="line">
              <a:avLst/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4112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Different Approach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178" y="1413715"/>
            <a:ext cx="7285924" cy="4805363"/>
          </a:xfrm>
        </p:spPr>
        <p:txBody>
          <a:bodyPr>
            <a:normAutofit/>
          </a:bodyPr>
          <a:lstStyle/>
          <a:p>
            <a:r>
              <a:rPr lang="en-US" sz="2400" dirty="0"/>
              <a:t>Suppose the MST on the right was produced by Prim’s</a:t>
            </a:r>
          </a:p>
          <a:p>
            <a:r>
              <a:rPr lang="en-US" sz="2400" b="1" dirty="0"/>
              <a:t>Observation</a:t>
            </a:r>
            <a:r>
              <a:rPr lang="en-US" sz="2400" dirty="0"/>
              <a:t>: We basically chose all the smallest edges in the entire graph (1, 2, 3, 4, 6)</a:t>
            </a:r>
          </a:p>
          <a:p>
            <a:pPr lvl="1"/>
            <a:r>
              <a:rPr lang="en-US" sz="1800" dirty="0"/>
              <a:t>The only exception was 5. Why shouldn’t we add edge 5?</a:t>
            </a:r>
          </a:p>
          <a:p>
            <a:pPr lvl="1"/>
            <a:r>
              <a:rPr lang="en-US" sz="1800" dirty="0"/>
              <a:t>Because adding 5 would create a cycle, and to connect A, C, &amp; D we’d rather choose 1 &amp; 4 than 1 &amp; 5 or 4 &amp; 5.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Prim’s thinks “vertex by vertex”, but what if you think “edge by edge” instead?</a:t>
            </a:r>
          </a:p>
          <a:p>
            <a:pPr lvl="1"/>
            <a:r>
              <a:rPr lang="en-US" sz="2000" dirty="0"/>
              <a:t>Start with the smallest edge in the entire graph and work your way up</a:t>
            </a:r>
          </a:p>
          <a:p>
            <a:pPr lvl="1"/>
            <a:r>
              <a:rPr lang="en-US" sz="2000" dirty="0"/>
              <a:t>Add the edge to the MST as long as it connects two new groups (meaning don’t add any edges that would create a cycle)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A09E2E-2525-D949-AF73-13A06589FD6D}"/>
              </a:ext>
            </a:extLst>
          </p:cNvPr>
          <p:cNvGrpSpPr/>
          <p:nvPr/>
        </p:nvGrpSpPr>
        <p:grpSpPr>
          <a:xfrm>
            <a:off x="8310014" y="1221964"/>
            <a:ext cx="3375256" cy="2073721"/>
            <a:chOff x="2875094" y="1876836"/>
            <a:chExt cx="3375256" cy="20737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07B7674-2251-6F4D-B69A-3C80A889173B}"/>
                </a:ext>
              </a:extLst>
            </p:cNvPr>
            <p:cNvGrpSpPr/>
            <p:nvPr/>
          </p:nvGrpSpPr>
          <p:grpSpPr>
            <a:xfrm>
              <a:off x="2875094" y="1876836"/>
              <a:ext cx="3220906" cy="2073721"/>
              <a:chOff x="1941470" y="2261320"/>
              <a:chExt cx="2908025" cy="187227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D5C2973-3FAD-C748-9E0E-0EF023388F82}"/>
                  </a:ext>
                </a:extLst>
              </p:cNvPr>
              <p:cNvSpPr/>
              <p:nvPr/>
            </p:nvSpPr>
            <p:spPr>
              <a:xfrm>
                <a:off x="1941470" y="3146017"/>
                <a:ext cx="297188" cy="26101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CAD9D07-772A-914C-A769-B1015EE8B71A}"/>
                  </a:ext>
                </a:extLst>
              </p:cNvPr>
              <p:cNvSpPr/>
              <p:nvPr/>
            </p:nvSpPr>
            <p:spPr>
              <a:xfrm>
                <a:off x="3135196" y="2312845"/>
                <a:ext cx="251264" cy="25890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4B6B2A7-F236-854D-9456-4B96D6F59EA9}"/>
                  </a:ext>
                </a:extLst>
              </p:cNvPr>
              <p:cNvSpPr/>
              <p:nvPr/>
            </p:nvSpPr>
            <p:spPr>
              <a:xfrm>
                <a:off x="2809351" y="3690867"/>
                <a:ext cx="274493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B21F25C-8CB7-0F4D-8D46-BAAC05A10E4F}"/>
                  </a:ext>
                </a:extLst>
              </p:cNvPr>
              <p:cNvSpPr/>
              <p:nvPr/>
            </p:nvSpPr>
            <p:spPr>
              <a:xfrm>
                <a:off x="4460264" y="3682981"/>
                <a:ext cx="346507" cy="28775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0D3F7F4-C284-D944-80B7-51EAEE99243C}"/>
                  </a:ext>
                </a:extLst>
              </p:cNvPr>
              <p:cNvSpPr/>
              <p:nvPr/>
            </p:nvSpPr>
            <p:spPr>
              <a:xfrm>
                <a:off x="4540506" y="2661240"/>
                <a:ext cx="266264" cy="27034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E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4B9DD7C-EAEF-B344-BAC2-8046B9C79A5A}"/>
                  </a:ext>
                </a:extLst>
              </p:cNvPr>
              <p:cNvSpPr/>
              <p:nvPr/>
            </p:nvSpPr>
            <p:spPr>
              <a:xfrm>
                <a:off x="2965478" y="3001611"/>
                <a:ext cx="258527" cy="26196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E75CE81-1422-BF4F-BCB2-27E623F192AD}"/>
                  </a:ext>
                </a:extLst>
              </p:cNvPr>
              <p:cNvCxnSpPr>
                <a:cxnSpLocks/>
                <a:stCxn id="8" idx="2"/>
                <a:endCxn id="7" idx="7"/>
              </p:cNvCxnSpPr>
              <p:nvPr/>
            </p:nvCxnSpPr>
            <p:spPr>
              <a:xfrm flipH="1">
                <a:off x="2195136" y="2442297"/>
                <a:ext cx="940060" cy="74194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3062E41-B555-A948-84D1-56396AC72069}"/>
                  </a:ext>
                </a:extLst>
              </p:cNvPr>
              <p:cNvCxnSpPr>
                <a:cxnSpLocks/>
                <a:stCxn id="7" idx="5"/>
                <a:endCxn id="9" idx="2"/>
              </p:cNvCxnSpPr>
              <p:nvPr/>
            </p:nvCxnSpPr>
            <p:spPr>
              <a:xfrm>
                <a:off x="2195136" y="3368806"/>
                <a:ext cx="614215" cy="45304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F0E6B55-48D5-F842-9E06-99E05B92BBC6}"/>
                  </a:ext>
                </a:extLst>
              </p:cNvPr>
              <p:cNvCxnSpPr>
                <a:cxnSpLocks/>
                <a:stCxn id="9" idx="0"/>
                <a:endCxn id="12" idx="4"/>
              </p:cNvCxnSpPr>
              <p:nvPr/>
            </p:nvCxnSpPr>
            <p:spPr>
              <a:xfrm flipV="1">
                <a:off x="2946598" y="3263575"/>
                <a:ext cx="148145" cy="4272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2C06EB5-464A-1C42-B846-1600D5575359}"/>
                  </a:ext>
                </a:extLst>
              </p:cNvPr>
              <p:cNvCxnSpPr>
                <a:cxnSpLocks/>
                <a:stCxn id="12" idx="2"/>
                <a:endCxn id="7" idx="6"/>
              </p:cNvCxnSpPr>
              <p:nvPr/>
            </p:nvCxnSpPr>
            <p:spPr>
              <a:xfrm flipH="1">
                <a:off x="2238658" y="3132593"/>
                <a:ext cx="726820" cy="143931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0CA16B4-B802-D34E-98D1-5E1CFE7924E1}"/>
                  </a:ext>
                </a:extLst>
              </p:cNvPr>
              <p:cNvCxnSpPr>
                <a:cxnSpLocks/>
                <a:stCxn id="12" idx="6"/>
                <a:endCxn id="11" idx="2"/>
              </p:cNvCxnSpPr>
              <p:nvPr/>
            </p:nvCxnSpPr>
            <p:spPr>
              <a:xfrm flipV="1">
                <a:off x="3224005" y="2796412"/>
                <a:ext cx="1316501" cy="3361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07135AC-A69A-014A-8DAF-868BA2353487}"/>
                  </a:ext>
                </a:extLst>
              </p:cNvPr>
              <p:cNvCxnSpPr>
                <a:cxnSpLocks/>
                <a:stCxn id="11" idx="4"/>
                <a:endCxn id="10" idx="0"/>
              </p:cNvCxnSpPr>
              <p:nvPr/>
            </p:nvCxnSpPr>
            <p:spPr>
              <a:xfrm flipH="1">
                <a:off x="4633517" y="2931583"/>
                <a:ext cx="40121" cy="75139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27A7D89-67A3-C245-8D78-39B13B4D3FB9}"/>
                  </a:ext>
                </a:extLst>
              </p:cNvPr>
              <p:cNvCxnSpPr>
                <a:cxnSpLocks/>
                <a:stCxn id="10" idx="3"/>
                <a:endCxn id="9" idx="6"/>
              </p:cNvCxnSpPr>
              <p:nvPr/>
            </p:nvCxnSpPr>
            <p:spPr>
              <a:xfrm flipH="1" flipV="1">
                <a:off x="3083844" y="3821849"/>
                <a:ext cx="1427165" cy="1067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37117E6-01D6-954D-ABEC-D8F50ED77398}"/>
                  </a:ext>
                </a:extLst>
              </p:cNvPr>
              <p:cNvCxnSpPr>
                <a:cxnSpLocks/>
                <a:stCxn id="10" idx="1"/>
                <a:endCxn id="8" idx="6"/>
              </p:cNvCxnSpPr>
              <p:nvPr/>
            </p:nvCxnSpPr>
            <p:spPr>
              <a:xfrm flipH="1" flipV="1">
                <a:off x="3386460" y="2442297"/>
                <a:ext cx="1124549" cy="128282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52FC5A8-17C4-0346-8F97-9229F516C64E}"/>
                  </a:ext>
                </a:extLst>
              </p:cNvPr>
              <p:cNvCxnSpPr>
                <a:cxnSpLocks/>
                <a:stCxn id="11" idx="3"/>
                <a:endCxn id="9" idx="7"/>
              </p:cNvCxnSpPr>
              <p:nvPr/>
            </p:nvCxnSpPr>
            <p:spPr>
              <a:xfrm flipH="1">
                <a:off x="3043645" y="2891992"/>
                <a:ext cx="1535854" cy="837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EFD234D-5C79-9A41-B98E-CEC440FE60EC}"/>
                  </a:ext>
                </a:extLst>
              </p:cNvPr>
              <p:cNvCxnSpPr>
                <a:cxnSpLocks/>
                <a:stCxn id="12" idx="5"/>
                <a:endCxn id="10" idx="2"/>
              </p:cNvCxnSpPr>
              <p:nvPr/>
            </p:nvCxnSpPr>
            <p:spPr>
              <a:xfrm>
                <a:off x="3186145" y="3225211"/>
                <a:ext cx="1274119" cy="6016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CAD7F0-8B42-AC42-890E-0F40A4FAD514}"/>
                  </a:ext>
                </a:extLst>
              </p:cNvPr>
              <p:cNvSpPr txBox="1"/>
              <p:nvPr/>
            </p:nvSpPr>
            <p:spPr>
              <a:xfrm>
                <a:off x="2440963" y="2527117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2EBE05-E554-304D-A29C-960748261FBE}"/>
                  </a:ext>
                </a:extLst>
              </p:cNvPr>
              <p:cNvSpPr txBox="1"/>
              <p:nvPr/>
            </p:nvSpPr>
            <p:spPr>
              <a:xfrm>
                <a:off x="3632637" y="253929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2B1076B-172E-804C-BAA0-3E72C36D36E9}"/>
                  </a:ext>
                </a:extLst>
              </p:cNvPr>
              <p:cNvSpPr txBox="1"/>
              <p:nvPr/>
            </p:nvSpPr>
            <p:spPr>
              <a:xfrm>
                <a:off x="3197985" y="2740850"/>
                <a:ext cx="593462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DD52652-4E23-5F41-B690-41810422CC41}"/>
                  </a:ext>
                </a:extLst>
              </p:cNvPr>
              <p:cNvSpPr txBox="1"/>
              <p:nvPr/>
            </p:nvSpPr>
            <p:spPr>
              <a:xfrm>
                <a:off x="2573472" y="2857895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8654C65-E932-1447-B318-812592A86A28}"/>
                  </a:ext>
                </a:extLst>
              </p:cNvPr>
              <p:cNvSpPr txBox="1"/>
              <p:nvPr/>
            </p:nvSpPr>
            <p:spPr>
              <a:xfrm>
                <a:off x="2327589" y="3551298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FC3C1BB-FD1D-CB42-A2B6-52D15AF1F5E8}"/>
                  </a:ext>
                </a:extLst>
              </p:cNvPr>
              <p:cNvSpPr txBox="1"/>
              <p:nvPr/>
            </p:nvSpPr>
            <p:spPr>
              <a:xfrm>
                <a:off x="2756639" y="328686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89A780B-C4A3-9C4D-90C4-10A3CD3BA1E4}"/>
                  </a:ext>
                </a:extLst>
              </p:cNvPr>
              <p:cNvSpPr txBox="1"/>
              <p:nvPr/>
            </p:nvSpPr>
            <p:spPr>
              <a:xfrm>
                <a:off x="3583200" y="3787348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8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B1E3FCD-98D0-E34F-B824-DE625DC4EBBC}"/>
                  </a:ext>
                </a:extLst>
              </p:cNvPr>
              <p:cNvSpPr txBox="1"/>
              <p:nvPr/>
            </p:nvSpPr>
            <p:spPr>
              <a:xfrm>
                <a:off x="4618997" y="3182024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9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9E29EE-2FD8-6248-9299-E47E4C05E01E}"/>
                  </a:ext>
                </a:extLst>
              </p:cNvPr>
              <p:cNvSpPr txBox="1"/>
              <p:nvPr/>
            </p:nvSpPr>
            <p:spPr>
              <a:xfrm>
                <a:off x="3788290" y="3314752"/>
                <a:ext cx="495066" cy="416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10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E252304-D63E-6D45-8A67-ACC44DD3AA61}"/>
                  </a:ext>
                </a:extLst>
              </p:cNvPr>
              <p:cNvSpPr txBox="1"/>
              <p:nvPr/>
            </p:nvSpPr>
            <p:spPr>
              <a:xfrm>
                <a:off x="3104811" y="3304096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7</a:t>
                </a:r>
              </a:p>
            </p:txBody>
          </p:sp>
          <p:pic>
            <p:nvPicPr>
              <p:cNvPr id="33" name="Picture 2" descr="Factory on Microsoft Windows 10 April 2018 Update">
                <a:extLst>
                  <a:ext uri="{FF2B5EF4-FFF2-40B4-BE49-F238E27FC236}">
                    <a16:creationId xmlns:a16="http://schemas.microsoft.com/office/drawing/2014/main" id="{9EE2512F-C9F9-B84E-AE18-BE797CF1F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4945" y="3715321"/>
                <a:ext cx="256058" cy="187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964182-7FA9-9942-A9F5-F361952EE9FC}"/>
                  </a:ext>
                </a:extLst>
              </p:cNvPr>
              <p:cNvCxnSpPr>
                <a:cxnSpLocks/>
                <a:stCxn id="11" idx="1"/>
                <a:endCxn id="8" idx="6"/>
              </p:cNvCxnSpPr>
              <p:nvPr/>
            </p:nvCxnSpPr>
            <p:spPr>
              <a:xfrm flipH="1" flipV="1">
                <a:off x="3386460" y="2442297"/>
                <a:ext cx="1193039" cy="25853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3FC930-4392-CE47-8230-ED2AE9D998C6}"/>
                  </a:ext>
                </a:extLst>
              </p:cNvPr>
              <p:cNvSpPr txBox="1"/>
              <p:nvPr/>
            </p:nvSpPr>
            <p:spPr>
              <a:xfrm>
                <a:off x="3994062" y="2261320"/>
                <a:ext cx="230498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E66BC7-B8F7-9D4D-9B13-4B8FC2FE2A31}"/>
                </a:ext>
              </a:extLst>
            </p:cNvPr>
            <p:cNvSpPr txBox="1"/>
            <p:nvPr/>
          </p:nvSpPr>
          <p:spPr>
            <a:xfrm>
              <a:off x="6009063" y="3402350"/>
              <a:ext cx="241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57AD249-A0A1-6044-B776-0D4B2462A584}"/>
              </a:ext>
            </a:extLst>
          </p:cNvPr>
          <p:cNvSpPr txBox="1"/>
          <p:nvPr/>
        </p:nvSpPr>
        <p:spPr>
          <a:xfrm>
            <a:off x="8429328" y="3560001"/>
            <a:ext cx="320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an MST “edge by edge” in this graph: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578767-DA8A-D541-AC5A-DFAA66A210E5}"/>
              </a:ext>
            </a:extLst>
          </p:cNvPr>
          <p:cNvSpPr txBox="1"/>
          <p:nvPr/>
        </p:nvSpPr>
        <p:spPr>
          <a:xfrm>
            <a:off x="8429328" y="4325978"/>
            <a:ext cx="3650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edge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edge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edge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edge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Skip edge 5 (would create a cycle)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edge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Finished: all vertices in the MST!</a:t>
            </a:r>
          </a:p>
        </p:txBody>
      </p:sp>
    </p:spTree>
    <p:extLst>
      <p:ext uri="{BB962C8B-B14F-4D97-AF65-F5344CB8AC3E}">
        <p14:creationId xmlns:p14="http://schemas.microsoft.com/office/powerpoint/2010/main" val="28875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FFA868A-DCCC-1549-9F7A-26BFE39E2BFC}"/>
              </a:ext>
            </a:extLst>
          </p:cNvPr>
          <p:cNvSpPr/>
          <p:nvPr/>
        </p:nvSpPr>
        <p:spPr>
          <a:xfrm>
            <a:off x="9360747" y="1158240"/>
            <a:ext cx="663786" cy="535093"/>
          </a:xfrm>
          <a:custGeom>
            <a:avLst/>
            <a:gdLst>
              <a:gd name="connsiteX0" fmla="*/ 535093 w 663786"/>
              <a:gd name="connsiteY0" fmla="*/ 33867 h 535093"/>
              <a:gd name="connsiteX1" fmla="*/ 487680 w 663786"/>
              <a:gd name="connsiteY1" fmla="*/ 27093 h 535093"/>
              <a:gd name="connsiteX2" fmla="*/ 399626 w 663786"/>
              <a:gd name="connsiteY2" fmla="*/ 6773 h 535093"/>
              <a:gd name="connsiteX3" fmla="*/ 338666 w 663786"/>
              <a:gd name="connsiteY3" fmla="*/ 0 h 535093"/>
              <a:gd name="connsiteX4" fmla="*/ 209973 w 663786"/>
              <a:gd name="connsiteY4" fmla="*/ 6773 h 535093"/>
              <a:gd name="connsiteX5" fmla="*/ 182880 w 663786"/>
              <a:gd name="connsiteY5" fmla="*/ 13547 h 535093"/>
              <a:gd name="connsiteX6" fmla="*/ 142240 w 663786"/>
              <a:gd name="connsiteY6" fmla="*/ 27093 h 535093"/>
              <a:gd name="connsiteX7" fmla="*/ 121920 w 663786"/>
              <a:gd name="connsiteY7" fmla="*/ 47413 h 535093"/>
              <a:gd name="connsiteX8" fmla="*/ 81280 w 663786"/>
              <a:gd name="connsiteY8" fmla="*/ 81280 h 535093"/>
              <a:gd name="connsiteX9" fmla="*/ 54186 w 663786"/>
              <a:gd name="connsiteY9" fmla="*/ 121920 h 535093"/>
              <a:gd name="connsiteX10" fmla="*/ 27093 w 663786"/>
              <a:gd name="connsiteY10" fmla="*/ 162560 h 535093"/>
              <a:gd name="connsiteX11" fmla="*/ 13546 w 663786"/>
              <a:gd name="connsiteY11" fmla="*/ 182880 h 535093"/>
              <a:gd name="connsiteX12" fmla="*/ 0 w 663786"/>
              <a:gd name="connsiteY12" fmla="*/ 230293 h 535093"/>
              <a:gd name="connsiteX13" fmla="*/ 6773 w 663786"/>
              <a:gd name="connsiteY13" fmla="*/ 352213 h 535093"/>
              <a:gd name="connsiteX14" fmla="*/ 33866 w 663786"/>
              <a:gd name="connsiteY14" fmla="*/ 413173 h 535093"/>
              <a:gd name="connsiteX15" fmla="*/ 54186 w 663786"/>
              <a:gd name="connsiteY15" fmla="*/ 433493 h 535093"/>
              <a:gd name="connsiteX16" fmla="*/ 67733 w 663786"/>
              <a:gd name="connsiteY16" fmla="*/ 453813 h 535093"/>
              <a:gd name="connsiteX17" fmla="*/ 88053 w 663786"/>
              <a:gd name="connsiteY17" fmla="*/ 460587 h 535093"/>
              <a:gd name="connsiteX18" fmla="*/ 108373 w 663786"/>
              <a:gd name="connsiteY18" fmla="*/ 474133 h 535093"/>
              <a:gd name="connsiteX19" fmla="*/ 128693 w 663786"/>
              <a:gd name="connsiteY19" fmla="*/ 480907 h 535093"/>
              <a:gd name="connsiteX20" fmla="*/ 149013 w 663786"/>
              <a:gd name="connsiteY20" fmla="*/ 494453 h 535093"/>
              <a:gd name="connsiteX21" fmla="*/ 189653 w 663786"/>
              <a:gd name="connsiteY21" fmla="*/ 508000 h 535093"/>
              <a:gd name="connsiteX22" fmla="*/ 230293 w 663786"/>
              <a:gd name="connsiteY22" fmla="*/ 521547 h 535093"/>
              <a:gd name="connsiteX23" fmla="*/ 250613 w 663786"/>
              <a:gd name="connsiteY23" fmla="*/ 528320 h 535093"/>
              <a:gd name="connsiteX24" fmla="*/ 277706 w 663786"/>
              <a:gd name="connsiteY24" fmla="*/ 535093 h 535093"/>
              <a:gd name="connsiteX25" fmla="*/ 460586 w 663786"/>
              <a:gd name="connsiteY25" fmla="*/ 528320 h 535093"/>
              <a:gd name="connsiteX26" fmla="*/ 514773 w 663786"/>
              <a:gd name="connsiteY26" fmla="*/ 514773 h 535093"/>
              <a:gd name="connsiteX27" fmla="*/ 562186 w 663786"/>
              <a:gd name="connsiteY27" fmla="*/ 501227 h 535093"/>
              <a:gd name="connsiteX28" fmla="*/ 602826 w 663786"/>
              <a:gd name="connsiteY28" fmla="*/ 474133 h 535093"/>
              <a:gd name="connsiteX29" fmla="*/ 629920 w 663786"/>
              <a:gd name="connsiteY29" fmla="*/ 433493 h 535093"/>
              <a:gd name="connsiteX30" fmla="*/ 650240 w 663786"/>
              <a:gd name="connsiteY30" fmla="*/ 372533 h 535093"/>
              <a:gd name="connsiteX31" fmla="*/ 657013 w 663786"/>
              <a:gd name="connsiteY31" fmla="*/ 352213 h 535093"/>
              <a:gd name="connsiteX32" fmla="*/ 663786 w 663786"/>
              <a:gd name="connsiteY32" fmla="*/ 311573 h 535093"/>
              <a:gd name="connsiteX33" fmla="*/ 657013 w 663786"/>
              <a:gd name="connsiteY33" fmla="*/ 209973 h 535093"/>
              <a:gd name="connsiteX34" fmla="*/ 643466 w 663786"/>
              <a:gd name="connsiteY34" fmla="*/ 169333 h 535093"/>
              <a:gd name="connsiteX35" fmla="*/ 636693 w 663786"/>
              <a:gd name="connsiteY35" fmla="*/ 149013 h 535093"/>
              <a:gd name="connsiteX36" fmla="*/ 629920 w 663786"/>
              <a:gd name="connsiteY36" fmla="*/ 128693 h 535093"/>
              <a:gd name="connsiteX37" fmla="*/ 596053 w 663786"/>
              <a:gd name="connsiteY37" fmla="*/ 67733 h 535093"/>
              <a:gd name="connsiteX38" fmla="*/ 575733 w 663786"/>
              <a:gd name="connsiteY38" fmla="*/ 60960 h 535093"/>
              <a:gd name="connsiteX39" fmla="*/ 535093 w 663786"/>
              <a:gd name="connsiteY39" fmla="*/ 40640 h 535093"/>
              <a:gd name="connsiteX40" fmla="*/ 535093 w 663786"/>
              <a:gd name="connsiteY40" fmla="*/ 33867 h 5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63786" h="535093">
                <a:moveTo>
                  <a:pt x="535093" y="33867"/>
                </a:moveTo>
                <a:cubicBezTo>
                  <a:pt x="527191" y="31609"/>
                  <a:pt x="503335" y="30224"/>
                  <a:pt x="487680" y="27093"/>
                </a:cubicBezTo>
                <a:cubicBezTo>
                  <a:pt x="449471" y="19451"/>
                  <a:pt x="434963" y="11821"/>
                  <a:pt x="399626" y="6773"/>
                </a:cubicBezTo>
                <a:cubicBezTo>
                  <a:pt x="379386" y="3882"/>
                  <a:pt x="358986" y="2258"/>
                  <a:pt x="338666" y="0"/>
                </a:cubicBezTo>
                <a:cubicBezTo>
                  <a:pt x="295768" y="2258"/>
                  <a:pt x="252769" y="3052"/>
                  <a:pt x="209973" y="6773"/>
                </a:cubicBezTo>
                <a:cubicBezTo>
                  <a:pt x="200699" y="7579"/>
                  <a:pt x="191796" y="10872"/>
                  <a:pt x="182880" y="13547"/>
                </a:cubicBezTo>
                <a:cubicBezTo>
                  <a:pt x="169203" y="17650"/>
                  <a:pt x="142240" y="27093"/>
                  <a:pt x="142240" y="27093"/>
                </a:cubicBezTo>
                <a:cubicBezTo>
                  <a:pt x="135467" y="33866"/>
                  <a:pt x="129279" y="41281"/>
                  <a:pt x="121920" y="47413"/>
                </a:cubicBezTo>
                <a:cubicBezTo>
                  <a:pt x="97203" y="68010"/>
                  <a:pt x="103151" y="53160"/>
                  <a:pt x="81280" y="81280"/>
                </a:cubicBezTo>
                <a:cubicBezTo>
                  <a:pt x="71284" y="94132"/>
                  <a:pt x="63217" y="108373"/>
                  <a:pt x="54186" y="121920"/>
                </a:cubicBezTo>
                <a:lnTo>
                  <a:pt x="27093" y="162560"/>
                </a:lnTo>
                <a:lnTo>
                  <a:pt x="13546" y="182880"/>
                </a:lnTo>
                <a:cubicBezTo>
                  <a:pt x="10352" y="192462"/>
                  <a:pt x="0" y="221788"/>
                  <a:pt x="0" y="230293"/>
                </a:cubicBezTo>
                <a:cubicBezTo>
                  <a:pt x="0" y="270996"/>
                  <a:pt x="1724" y="311825"/>
                  <a:pt x="6773" y="352213"/>
                </a:cubicBezTo>
                <a:cubicBezTo>
                  <a:pt x="9379" y="373058"/>
                  <a:pt x="20104" y="396659"/>
                  <a:pt x="33866" y="413173"/>
                </a:cubicBezTo>
                <a:cubicBezTo>
                  <a:pt x="39998" y="420532"/>
                  <a:pt x="48054" y="426134"/>
                  <a:pt x="54186" y="433493"/>
                </a:cubicBezTo>
                <a:cubicBezTo>
                  <a:pt x="59398" y="439747"/>
                  <a:pt x="61376" y="448728"/>
                  <a:pt x="67733" y="453813"/>
                </a:cubicBezTo>
                <a:cubicBezTo>
                  <a:pt x="73308" y="458273"/>
                  <a:pt x="81667" y="457394"/>
                  <a:pt x="88053" y="460587"/>
                </a:cubicBezTo>
                <a:cubicBezTo>
                  <a:pt x="95334" y="464228"/>
                  <a:pt x="101092" y="470492"/>
                  <a:pt x="108373" y="474133"/>
                </a:cubicBezTo>
                <a:cubicBezTo>
                  <a:pt x="114759" y="477326"/>
                  <a:pt x="122307" y="477714"/>
                  <a:pt x="128693" y="480907"/>
                </a:cubicBezTo>
                <a:cubicBezTo>
                  <a:pt x="135974" y="484548"/>
                  <a:pt x="141574" y="491147"/>
                  <a:pt x="149013" y="494453"/>
                </a:cubicBezTo>
                <a:cubicBezTo>
                  <a:pt x="162062" y="500252"/>
                  <a:pt x="176106" y="503484"/>
                  <a:pt x="189653" y="508000"/>
                </a:cubicBezTo>
                <a:lnTo>
                  <a:pt x="230293" y="521547"/>
                </a:lnTo>
                <a:cubicBezTo>
                  <a:pt x="237066" y="523805"/>
                  <a:pt x="243686" y="526588"/>
                  <a:pt x="250613" y="528320"/>
                </a:cubicBezTo>
                <a:lnTo>
                  <a:pt x="277706" y="535093"/>
                </a:lnTo>
                <a:cubicBezTo>
                  <a:pt x="338666" y="532835"/>
                  <a:pt x="399807" y="533530"/>
                  <a:pt x="460586" y="528320"/>
                </a:cubicBezTo>
                <a:cubicBezTo>
                  <a:pt x="479136" y="526730"/>
                  <a:pt x="496711" y="519289"/>
                  <a:pt x="514773" y="514773"/>
                </a:cubicBezTo>
                <a:cubicBezTo>
                  <a:pt x="548796" y="506267"/>
                  <a:pt x="533032" y="510945"/>
                  <a:pt x="562186" y="501227"/>
                </a:cubicBezTo>
                <a:cubicBezTo>
                  <a:pt x="575733" y="492196"/>
                  <a:pt x="593795" y="487680"/>
                  <a:pt x="602826" y="474133"/>
                </a:cubicBezTo>
                <a:lnTo>
                  <a:pt x="629920" y="433493"/>
                </a:lnTo>
                <a:lnTo>
                  <a:pt x="650240" y="372533"/>
                </a:lnTo>
                <a:cubicBezTo>
                  <a:pt x="652498" y="365760"/>
                  <a:pt x="655839" y="359256"/>
                  <a:pt x="657013" y="352213"/>
                </a:cubicBezTo>
                <a:lnTo>
                  <a:pt x="663786" y="311573"/>
                </a:lnTo>
                <a:cubicBezTo>
                  <a:pt x="661528" y="277706"/>
                  <a:pt x="661813" y="243574"/>
                  <a:pt x="657013" y="209973"/>
                </a:cubicBezTo>
                <a:cubicBezTo>
                  <a:pt x="654994" y="195837"/>
                  <a:pt x="647982" y="182880"/>
                  <a:pt x="643466" y="169333"/>
                </a:cubicBezTo>
                <a:lnTo>
                  <a:pt x="636693" y="149013"/>
                </a:lnTo>
                <a:lnTo>
                  <a:pt x="629920" y="128693"/>
                </a:lnTo>
                <a:cubicBezTo>
                  <a:pt x="623956" y="110802"/>
                  <a:pt x="613518" y="73554"/>
                  <a:pt x="596053" y="67733"/>
                </a:cubicBezTo>
                <a:lnTo>
                  <a:pt x="575733" y="60960"/>
                </a:lnTo>
                <a:cubicBezTo>
                  <a:pt x="558607" y="49542"/>
                  <a:pt x="555124" y="44646"/>
                  <a:pt x="535093" y="40640"/>
                </a:cubicBezTo>
                <a:cubicBezTo>
                  <a:pt x="530665" y="39754"/>
                  <a:pt x="542995" y="36125"/>
                  <a:pt x="535093" y="338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B24515A-7744-C54B-8A55-C6F71046B116}"/>
              </a:ext>
            </a:extLst>
          </p:cNvPr>
          <p:cNvSpPr/>
          <p:nvPr/>
        </p:nvSpPr>
        <p:spPr>
          <a:xfrm>
            <a:off x="9319818" y="1910080"/>
            <a:ext cx="515062" cy="521547"/>
          </a:xfrm>
          <a:custGeom>
            <a:avLst/>
            <a:gdLst>
              <a:gd name="connsiteX0" fmla="*/ 176395 w 515062"/>
              <a:gd name="connsiteY0" fmla="*/ 0 h 521547"/>
              <a:gd name="connsiteX1" fmla="*/ 128982 w 515062"/>
              <a:gd name="connsiteY1" fmla="*/ 40640 h 521547"/>
              <a:gd name="connsiteX2" fmla="*/ 101889 w 515062"/>
              <a:gd name="connsiteY2" fmla="*/ 60960 h 521547"/>
              <a:gd name="connsiteX3" fmla="*/ 47702 w 515062"/>
              <a:gd name="connsiteY3" fmla="*/ 121920 h 521547"/>
              <a:gd name="connsiteX4" fmla="*/ 13835 w 515062"/>
              <a:gd name="connsiteY4" fmla="*/ 162560 h 521547"/>
              <a:gd name="connsiteX5" fmla="*/ 289 w 515062"/>
              <a:gd name="connsiteY5" fmla="*/ 209973 h 521547"/>
              <a:gd name="connsiteX6" fmla="*/ 20609 w 515062"/>
              <a:gd name="connsiteY6" fmla="*/ 379307 h 521547"/>
              <a:gd name="connsiteX7" fmla="*/ 54475 w 515062"/>
              <a:gd name="connsiteY7" fmla="*/ 440267 h 521547"/>
              <a:gd name="connsiteX8" fmla="*/ 74795 w 515062"/>
              <a:gd name="connsiteY8" fmla="*/ 453813 h 521547"/>
              <a:gd name="connsiteX9" fmla="*/ 135755 w 515062"/>
              <a:gd name="connsiteY9" fmla="*/ 501227 h 521547"/>
              <a:gd name="connsiteX10" fmla="*/ 176395 w 515062"/>
              <a:gd name="connsiteY10" fmla="*/ 514773 h 521547"/>
              <a:gd name="connsiteX11" fmla="*/ 196715 w 515062"/>
              <a:gd name="connsiteY11" fmla="*/ 521547 h 521547"/>
              <a:gd name="connsiteX12" fmla="*/ 359275 w 515062"/>
              <a:gd name="connsiteY12" fmla="*/ 508000 h 521547"/>
              <a:gd name="connsiteX13" fmla="*/ 386369 w 515062"/>
              <a:gd name="connsiteY13" fmla="*/ 501227 h 521547"/>
              <a:gd name="connsiteX14" fmla="*/ 427009 w 515062"/>
              <a:gd name="connsiteY14" fmla="*/ 487680 h 521547"/>
              <a:gd name="connsiteX15" fmla="*/ 467649 w 515062"/>
              <a:gd name="connsiteY15" fmla="*/ 460587 h 521547"/>
              <a:gd name="connsiteX16" fmla="*/ 487969 w 515062"/>
              <a:gd name="connsiteY16" fmla="*/ 419947 h 521547"/>
              <a:gd name="connsiteX17" fmla="*/ 501515 w 515062"/>
              <a:gd name="connsiteY17" fmla="*/ 399627 h 521547"/>
              <a:gd name="connsiteX18" fmla="*/ 515062 w 515062"/>
              <a:gd name="connsiteY18" fmla="*/ 345440 h 521547"/>
              <a:gd name="connsiteX19" fmla="*/ 501515 w 515062"/>
              <a:gd name="connsiteY19" fmla="*/ 230293 h 521547"/>
              <a:gd name="connsiteX20" fmla="*/ 487969 w 515062"/>
              <a:gd name="connsiteY20" fmla="*/ 209973 h 521547"/>
              <a:gd name="connsiteX21" fmla="*/ 481195 w 515062"/>
              <a:gd name="connsiteY21" fmla="*/ 189653 h 521547"/>
              <a:gd name="connsiteX22" fmla="*/ 454102 w 515062"/>
              <a:gd name="connsiteY22" fmla="*/ 149013 h 521547"/>
              <a:gd name="connsiteX23" fmla="*/ 420235 w 515062"/>
              <a:gd name="connsiteY23" fmla="*/ 88053 h 521547"/>
              <a:gd name="connsiteX24" fmla="*/ 399915 w 515062"/>
              <a:gd name="connsiteY24" fmla="*/ 74507 h 521547"/>
              <a:gd name="connsiteX25" fmla="*/ 379595 w 515062"/>
              <a:gd name="connsiteY25" fmla="*/ 54187 h 521547"/>
              <a:gd name="connsiteX26" fmla="*/ 359275 w 515062"/>
              <a:gd name="connsiteY26" fmla="*/ 47413 h 521547"/>
              <a:gd name="connsiteX27" fmla="*/ 338955 w 515062"/>
              <a:gd name="connsiteY27" fmla="*/ 33867 h 521547"/>
              <a:gd name="connsiteX28" fmla="*/ 311862 w 515062"/>
              <a:gd name="connsiteY28" fmla="*/ 27093 h 521547"/>
              <a:gd name="connsiteX29" fmla="*/ 271222 w 515062"/>
              <a:gd name="connsiteY29" fmla="*/ 13547 h 521547"/>
              <a:gd name="connsiteX30" fmla="*/ 250902 w 515062"/>
              <a:gd name="connsiteY30" fmla="*/ 6773 h 521547"/>
              <a:gd name="connsiteX31" fmla="*/ 176395 w 515062"/>
              <a:gd name="connsiteY31" fmla="*/ 0 h 5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5062" h="521547">
                <a:moveTo>
                  <a:pt x="176395" y="0"/>
                </a:moveTo>
                <a:cubicBezTo>
                  <a:pt x="160591" y="13547"/>
                  <a:pt x="145092" y="27459"/>
                  <a:pt x="128982" y="40640"/>
                </a:cubicBezTo>
                <a:cubicBezTo>
                  <a:pt x="120245" y="47789"/>
                  <a:pt x="110280" y="53408"/>
                  <a:pt x="101889" y="60960"/>
                </a:cubicBezTo>
                <a:cubicBezTo>
                  <a:pt x="14069" y="139998"/>
                  <a:pt x="89478" y="71790"/>
                  <a:pt x="47702" y="121920"/>
                </a:cubicBezTo>
                <a:cubicBezTo>
                  <a:pt x="4241" y="174073"/>
                  <a:pt x="47470" y="112109"/>
                  <a:pt x="13835" y="162560"/>
                </a:cubicBezTo>
                <a:cubicBezTo>
                  <a:pt x="10641" y="172142"/>
                  <a:pt x="289" y="201468"/>
                  <a:pt x="289" y="209973"/>
                </a:cubicBezTo>
                <a:cubicBezTo>
                  <a:pt x="289" y="330362"/>
                  <a:pt x="-4022" y="305415"/>
                  <a:pt x="20609" y="379307"/>
                </a:cubicBezTo>
                <a:cubicBezTo>
                  <a:pt x="27667" y="400482"/>
                  <a:pt x="34511" y="426958"/>
                  <a:pt x="54475" y="440267"/>
                </a:cubicBezTo>
                <a:cubicBezTo>
                  <a:pt x="61248" y="444782"/>
                  <a:pt x="68541" y="448602"/>
                  <a:pt x="74795" y="453813"/>
                </a:cubicBezTo>
                <a:cubicBezTo>
                  <a:pt x="98171" y="473293"/>
                  <a:pt x="101518" y="489815"/>
                  <a:pt x="135755" y="501227"/>
                </a:cubicBezTo>
                <a:lnTo>
                  <a:pt x="176395" y="514773"/>
                </a:lnTo>
                <a:lnTo>
                  <a:pt x="196715" y="521547"/>
                </a:lnTo>
                <a:cubicBezTo>
                  <a:pt x="299755" y="516123"/>
                  <a:pt x="293242" y="522673"/>
                  <a:pt x="359275" y="508000"/>
                </a:cubicBezTo>
                <a:cubicBezTo>
                  <a:pt x="368363" y="505981"/>
                  <a:pt x="377452" y="503902"/>
                  <a:pt x="386369" y="501227"/>
                </a:cubicBezTo>
                <a:cubicBezTo>
                  <a:pt x="400046" y="497124"/>
                  <a:pt x="427009" y="487680"/>
                  <a:pt x="427009" y="487680"/>
                </a:cubicBezTo>
                <a:cubicBezTo>
                  <a:pt x="440556" y="478649"/>
                  <a:pt x="458618" y="474134"/>
                  <a:pt x="467649" y="460587"/>
                </a:cubicBezTo>
                <a:cubicBezTo>
                  <a:pt x="506469" y="402354"/>
                  <a:pt x="459926" y="476032"/>
                  <a:pt x="487969" y="419947"/>
                </a:cubicBezTo>
                <a:cubicBezTo>
                  <a:pt x="491610" y="412666"/>
                  <a:pt x="497874" y="406908"/>
                  <a:pt x="501515" y="399627"/>
                </a:cubicBezTo>
                <a:cubicBezTo>
                  <a:pt x="508460" y="385738"/>
                  <a:pt x="512484" y="358328"/>
                  <a:pt x="515062" y="345440"/>
                </a:cubicBezTo>
                <a:cubicBezTo>
                  <a:pt x="513990" y="330438"/>
                  <a:pt x="516912" y="261087"/>
                  <a:pt x="501515" y="230293"/>
                </a:cubicBezTo>
                <a:cubicBezTo>
                  <a:pt x="497874" y="223012"/>
                  <a:pt x="491610" y="217254"/>
                  <a:pt x="487969" y="209973"/>
                </a:cubicBezTo>
                <a:cubicBezTo>
                  <a:pt x="484776" y="203587"/>
                  <a:pt x="484662" y="195894"/>
                  <a:pt x="481195" y="189653"/>
                </a:cubicBezTo>
                <a:cubicBezTo>
                  <a:pt x="473288" y="175421"/>
                  <a:pt x="454102" y="149013"/>
                  <a:pt x="454102" y="149013"/>
                </a:cubicBezTo>
                <a:cubicBezTo>
                  <a:pt x="447044" y="127838"/>
                  <a:pt x="440199" y="101362"/>
                  <a:pt x="420235" y="88053"/>
                </a:cubicBezTo>
                <a:cubicBezTo>
                  <a:pt x="413462" y="83538"/>
                  <a:pt x="406169" y="79718"/>
                  <a:pt x="399915" y="74507"/>
                </a:cubicBezTo>
                <a:cubicBezTo>
                  <a:pt x="392556" y="68375"/>
                  <a:pt x="387565" y="59501"/>
                  <a:pt x="379595" y="54187"/>
                </a:cubicBezTo>
                <a:cubicBezTo>
                  <a:pt x="373654" y="50226"/>
                  <a:pt x="365661" y="50606"/>
                  <a:pt x="359275" y="47413"/>
                </a:cubicBezTo>
                <a:cubicBezTo>
                  <a:pt x="351994" y="43772"/>
                  <a:pt x="346437" y="37074"/>
                  <a:pt x="338955" y="33867"/>
                </a:cubicBezTo>
                <a:cubicBezTo>
                  <a:pt x="330399" y="30200"/>
                  <a:pt x="320778" y="29768"/>
                  <a:pt x="311862" y="27093"/>
                </a:cubicBezTo>
                <a:cubicBezTo>
                  <a:pt x="298185" y="22990"/>
                  <a:pt x="284769" y="18063"/>
                  <a:pt x="271222" y="13547"/>
                </a:cubicBezTo>
                <a:cubicBezTo>
                  <a:pt x="264449" y="11289"/>
                  <a:pt x="258042" y="6773"/>
                  <a:pt x="250902" y="6773"/>
                </a:cubicBezTo>
                <a:lnTo>
                  <a:pt x="176395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EE4A7D1-9DEE-8948-95F1-98B34D548535}"/>
              </a:ext>
            </a:extLst>
          </p:cNvPr>
          <p:cNvSpPr/>
          <p:nvPr/>
        </p:nvSpPr>
        <p:spPr>
          <a:xfrm>
            <a:off x="8128000" y="2052320"/>
            <a:ext cx="684107" cy="582507"/>
          </a:xfrm>
          <a:custGeom>
            <a:avLst/>
            <a:gdLst>
              <a:gd name="connsiteX0" fmla="*/ 684107 w 684107"/>
              <a:gd name="connsiteY0" fmla="*/ 176107 h 582507"/>
              <a:gd name="connsiteX1" fmla="*/ 657013 w 684107"/>
              <a:gd name="connsiteY1" fmla="*/ 115147 h 582507"/>
              <a:gd name="connsiteX2" fmla="*/ 636693 w 684107"/>
              <a:gd name="connsiteY2" fmla="*/ 101600 h 582507"/>
              <a:gd name="connsiteX3" fmla="*/ 616373 w 684107"/>
              <a:gd name="connsiteY3" fmla="*/ 81280 h 582507"/>
              <a:gd name="connsiteX4" fmla="*/ 575733 w 684107"/>
              <a:gd name="connsiteY4" fmla="*/ 54187 h 582507"/>
              <a:gd name="connsiteX5" fmla="*/ 555413 w 684107"/>
              <a:gd name="connsiteY5" fmla="*/ 40640 h 582507"/>
              <a:gd name="connsiteX6" fmla="*/ 535093 w 684107"/>
              <a:gd name="connsiteY6" fmla="*/ 27093 h 582507"/>
              <a:gd name="connsiteX7" fmla="*/ 494453 w 684107"/>
              <a:gd name="connsiteY7" fmla="*/ 13547 h 582507"/>
              <a:gd name="connsiteX8" fmla="*/ 474133 w 684107"/>
              <a:gd name="connsiteY8" fmla="*/ 6773 h 582507"/>
              <a:gd name="connsiteX9" fmla="*/ 426720 w 684107"/>
              <a:gd name="connsiteY9" fmla="*/ 0 h 582507"/>
              <a:gd name="connsiteX10" fmla="*/ 270933 w 684107"/>
              <a:gd name="connsiteY10" fmla="*/ 6773 h 582507"/>
              <a:gd name="connsiteX11" fmla="*/ 209973 w 684107"/>
              <a:gd name="connsiteY11" fmla="*/ 20320 h 582507"/>
              <a:gd name="connsiteX12" fmla="*/ 189653 w 684107"/>
              <a:gd name="connsiteY12" fmla="*/ 33867 h 582507"/>
              <a:gd name="connsiteX13" fmla="*/ 169333 w 684107"/>
              <a:gd name="connsiteY13" fmla="*/ 40640 h 582507"/>
              <a:gd name="connsiteX14" fmla="*/ 128693 w 684107"/>
              <a:gd name="connsiteY14" fmla="*/ 67733 h 582507"/>
              <a:gd name="connsiteX15" fmla="*/ 108373 w 684107"/>
              <a:gd name="connsiteY15" fmla="*/ 81280 h 582507"/>
              <a:gd name="connsiteX16" fmla="*/ 67733 w 684107"/>
              <a:gd name="connsiteY16" fmla="*/ 115147 h 582507"/>
              <a:gd name="connsiteX17" fmla="*/ 47413 w 684107"/>
              <a:gd name="connsiteY17" fmla="*/ 155787 h 582507"/>
              <a:gd name="connsiteX18" fmla="*/ 33867 w 684107"/>
              <a:gd name="connsiteY18" fmla="*/ 176107 h 582507"/>
              <a:gd name="connsiteX19" fmla="*/ 27093 w 684107"/>
              <a:gd name="connsiteY19" fmla="*/ 196427 h 582507"/>
              <a:gd name="connsiteX20" fmla="*/ 13547 w 684107"/>
              <a:gd name="connsiteY20" fmla="*/ 223520 h 582507"/>
              <a:gd name="connsiteX21" fmla="*/ 0 w 684107"/>
              <a:gd name="connsiteY21" fmla="*/ 264160 h 582507"/>
              <a:gd name="connsiteX22" fmla="*/ 6773 w 684107"/>
              <a:gd name="connsiteY22" fmla="*/ 372533 h 582507"/>
              <a:gd name="connsiteX23" fmla="*/ 13547 w 684107"/>
              <a:gd name="connsiteY23" fmla="*/ 399627 h 582507"/>
              <a:gd name="connsiteX24" fmla="*/ 27093 w 684107"/>
              <a:gd name="connsiteY24" fmla="*/ 440267 h 582507"/>
              <a:gd name="connsiteX25" fmla="*/ 33867 w 684107"/>
              <a:gd name="connsiteY25" fmla="*/ 460587 h 582507"/>
              <a:gd name="connsiteX26" fmla="*/ 60960 w 684107"/>
              <a:gd name="connsiteY26" fmla="*/ 501227 h 582507"/>
              <a:gd name="connsiteX27" fmla="*/ 74507 w 684107"/>
              <a:gd name="connsiteY27" fmla="*/ 521547 h 582507"/>
              <a:gd name="connsiteX28" fmla="*/ 94827 w 684107"/>
              <a:gd name="connsiteY28" fmla="*/ 535093 h 582507"/>
              <a:gd name="connsiteX29" fmla="*/ 115147 w 684107"/>
              <a:gd name="connsiteY29" fmla="*/ 555413 h 582507"/>
              <a:gd name="connsiteX30" fmla="*/ 155787 w 684107"/>
              <a:gd name="connsiteY30" fmla="*/ 568960 h 582507"/>
              <a:gd name="connsiteX31" fmla="*/ 176107 w 684107"/>
              <a:gd name="connsiteY31" fmla="*/ 575733 h 582507"/>
              <a:gd name="connsiteX32" fmla="*/ 196427 w 684107"/>
              <a:gd name="connsiteY32" fmla="*/ 582507 h 582507"/>
              <a:gd name="connsiteX33" fmla="*/ 392853 w 684107"/>
              <a:gd name="connsiteY33" fmla="*/ 568960 h 582507"/>
              <a:gd name="connsiteX34" fmla="*/ 460587 w 684107"/>
              <a:gd name="connsiteY34" fmla="*/ 548640 h 582507"/>
              <a:gd name="connsiteX35" fmla="*/ 480907 w 684107"/>
              <a:gd name="connsiteY35" fmla="*/ 541867 h 582507"/>
              <a:gd name="connsiteX36" fmla="*/ 501227 w 684107"/>
              <a:gd name="connsiteY36" fmla="*/ 528320 h 582507"/>
              <a:gd name="connsiteX37" fmla="*/ 528320 w 684107"/>
              <a:gd name="connsiteY37" fmla="*/ 514773 h 582507"/>
              <a:gd name="connsiteX38" fmla="*/ 548640 w 684107"/>
              <a:gd name="connsiteY38" fmla="*/ 494453 h 582507"/>
              <a:gd name="connsiteX39" fmla="*/ 568960 w 684107"/>
              <a:gd name="connsiteY39" fmla="*/ 480907 h 582507"/>
              <a:gd name="connsiteX40" fmla="*/ 609600 w 684107"/>
              <a:gd name="connsiteY40" fmla="*/ 447040 h 582507"/>
              <a:gd name="connsiteX41" fmla="*/ 636693 w 684107"/>
              <a:gd name="connsiteY41" fmla="*/ 406400 h 582507"/>
              <a:gd name="connsiteX42" fmla="*/ 650240 w 684107"/>
              <a:gd name="connsiteY42" fmla="*/ 386080 h 582507"/>
              <a:gd name="connsiteX43" fmla="*/ 670560 w 684107"/>
              <a:gd name="connsiteY43" fmla="*/ 325120 h 582507"/>
              <a:gd name="connsiteX44" fmla="*/ 677333 w 684107"/>
              <a:gd name="connsiteY44" fmla="*/ 304800 h 582507"/>
              <a:gd name="connsiteX45" fmla="*/ 684107 w 684107"/>
              <a:gd name="connsiteY45" fmla="*/ 284480 h 582507"/>
              <a:gd name="connsiteX46" fmla="*/ 684107 w 684107"/>
              <a:gd name="connsiteY46" fmla="*/ 176107 h 58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84107" h="582507">
                <a:moveTo>
                  <a:pt x="684107" y="176107"/>
                </a:moveTo>
                <a:cubicBezTo>
                  <a:pt x="675076" y="155787"/>
                  <a:pt x="668951" y="133907"/>
                  <a:pt x="657013" y="115147"/>
                </a:cubicBezTo>
                <a:cubicBezTo>
                  <a:pt x="652642" y="108279"/>
                  <a:pt x="642947" y="106812"/>
                  <a:pt x="636693" y="101600"/>
                </a:cubicBezTo>
                <a:cubicBezTo>
                  <a:pt x="629334" y="95468"/>
                  <a:pt x="623934" y="87161"/>
                  <a:pt x="616373" y="81280"/>
                </a:cubicBezTo>
                <a:cubicBezTo>
                  <a:pt x="603522" y="71284"/>
                  <a:pt x="589280" y="63218"/>
                  <a:pt x="575733" y="54187"/>
                </a:cubicBezTo>
                <a:lnTo>
                  <a:pt x="555413" y="40640"/>
                </a:lnTo>
                <a:cubicBezTo>
                  <a:pt x="548640" y="36124"/>
                  <a:pt x="542816" y="29667"/>
                  <a:pt x="535093" y="27093"/>
                </a:cubicBezTo>
                <a:lnTo>
                  <a:pt x="494453" y="13547"/>
                </a:lnTo>
                <a:cubicBezTo>
                  <a:pt x="487680" y="11289"/>
                  <a:pt x="481201" y="7783"/>
                  <a:pt x="474133" y="6773"/>
                </a:cubicBezTo>
                <a:lnTo>
                  <a:pt x="426720" y="0"/>
                </a:lnTo>
                <a:cubicBezTo>
                  <a:pt x="374791" y="2258"/>
                  <a:pt x="322779" y="3070"/>
                  <a:pt x="270933" y="6773"/>
                </a:cubicBezTo>
                <a:cubicBezTo>
                  <a:pt x="258903" y="7632"/>
                  <a:pt x="223196" y="17014"/>
                  <a:pt x="209973" y="20320"/>
                </a:cubicBezTo>
                <a:cubicBezTo>
                  <a:pt x="203200" y="24836"/>
                  <a:pt x="196934" y="30226"/>
                  <a:pt x="189653" y="33867"/>
                </a:cubicBezTo>
                <a:cubicBezTo>
                  <a:pt x="183267" y="37060"/>
                  <a:pt x="175574" y="37173"/>
                  <a:pt x="169333" y="40640"/>
                </a:cubicBezTo>
                <a:cubicBezTo>
                  <a:pt x="155101" y="48547"/>
                  <a:pt x="142240" y="58702"/>
                  <a:pt x="128693" y="67733"/>
                </a:cubicBezTo>
                <a:cubicBezTo>
                  <a:pt x="121920" y="72249"/>
                  <a:pt x="114129" y="75524"/>
                  <a:pt x="108373" y="81280"/>
                </a:cubicBezTo>
                <a:cubicBezTo>
                  <a:pt x="82297" y="107356"/>
                  <a:pt x="96023" y="96286"/>
                  <a:pt x="67733" y="115147"/>
                </a:cubicBezTo>
                <a:cubicBezTo>
                  <a:pt x="28913" y="173380"/>
                  <a:pt x="75456" y="99702"/>
                  <a:pt x="47413" y="155787"/>
                </a:cubicBezTo>
                <a:cubicBezTo>
                  <a:pt x="43772" y="163068"/>
                  <a:pt x="37508" y="168826"/>
                  <a:pt x="33867" y="176107"/>
                </a:cubicBezTo>
                <a:cubicBezTo>
                  <a:pt x="30674" y="182493"/>
                  <a:pt x="29906" y="189865"/>
                  <a:pt x="27093" y="196427"/>
                </a:cubicBezTo>
                <a:cubicBezTo>
                  <a:pt x="23116" y="205707"/>
                  <a:pt x="17297" y="214145"/>
                  <a:pt x="13547" y="223520"/>
                </a:cubicBezTo>
                <a:cubicBezTo>
                  <a:pt x="8244" y="236778"/>
                  <a:pt x="0" y="264160"/>
                  <a:pt x="0" y="264160"/>
                </a:cubicBezTo>
                <a:cubicBezTo>
                  <a:pt x="2258" y="300284"/>
                  <a:pt x="3171" y="336518"/>
                  <a:pt x="6773" y="372533"/>
                </a:cubicBezTo>
                <a:cubicBezTo>
                  <a:pt x="7699" y="381796"/>
                  <a:pt x="10872" y="390710"/>
                  <a:pt x="13547" y="399627"/>
                </a:cubicBezTo>
                <a:cubicBezTo>
                  <a:pt x="17650" y="413304"/>
                  <a:pt x="22577" y="426720"/>
                  <a:pt x="27093" y="440267"/>
                </a:cubicBezTo>
                <a:cubicBezTo>
                  <a:pt x="29351" y="447040"/>
                  <a:pt x="29907" y="454646"/>
                  <a:pt x="33867" y="460587"/>
                </a:cubicBezTo>
                <a:lnTo>
                  <a:pt x="60960" y="501227"/>
                </a:lnTo>
                <a:cubicBezTo>
                  <a:pt x="65476" y="508000"/>
                  <a:pt x="67734" y="517032"/>
                  <a:pt x="74507" y="521547"/>
                </a:cubicBezTo>
                <a:cubicBezTo>
                  <a:pt x="81280" y="526062"/>
                  <a:pt x="88573" y="529882"/>
                  <a:pt x="94827" y="535093"/>
                </a:cubicBezTo>
                <a:cubicBezTo>
                  <a:pt x="102186" y="541225"/>
                  <a:pt x="106774" y="550761"/>
                  <a:pt x="115147" y="555413"/>
                </a:cubicBezTo>
                <a:cubicBezTo>
                  <a:pt x="127629" y="562348"/>
                  <a:pt x="142240" y="564444"/>
                  <a:pt x="155787" y="568960"/>
                </a:cubicBezTo>
                <a:lnTo>
                  <a:pt x="176107" y="575733"/>
                </a:lnTo>
                <a:lnTo>
                  <a:pt x="196427" y="582507"/>
                </a:lnTo>
                <a:cubicBezTo>
                  <a:pt x="320026" y="577357"/>
                  <a:pt x="316518" y="585922"/>
                  <a:pt x="392853" y="568960"/>
                </a:cubicBezTo>
                <a:cubicBezTo>
                  <a:pt x="423570" y="562134"/>
                  <a:pt x="426808" y="559900"/>
                  <a:pt x="460587" y="548640"/>
                </a:cubicBezTo>
                <a:lnTo>
                  <a:pt x="480907" y="541867"/>
                </a:lnTo>
                <a:cubicBezTo>
                  <a:pt x="487680" y="537351"/>
                  <a:pt x="494159" y="532359"/>
                  <a:pt x="501227" y="528320"/>
                </a:cubicBezTo>
                <a:cubicBezTo>
                  <a:pt x="509994" y="523310"/>
                  <a:pt x="520104" y="520642"/>
                  <a:pt x="528320" y="514773"/>
                </a:cubicBezTo>
                <a:cubicBezTo>
                  <a:pt x="536115" y="509205"/>
                  <a:pt x="541281" y="500585"/>
                  <a:pt x="548640" y="494453"/>
                </a:cubicBezTo>
                <a:cubicBezTo>
                  <a:pt x="554894" y="489242"/>
                  <a:pt x="562706" y="486118"/>
                  <a:pt x="568960" y="480907"/>
                </a:cubicBezTo>
                <a:cubicBezTo>
                  <a:pt x="621120" y="437441"/>
                  <a:pt x="559143" y="480679"/>
                  <a:pt x="609600" y="447040"/>
                </a:cubicBezTo>
                <a:lnTo>
                  <a:pt x="636693" y="406400"/>
                </a:lnTo>
                <a:lnTo>
                  <a:pt x="650240" y="386080"/>
                </a:lnTo>
                <a:lnTo>
                  <a:pt x="670560" y="325120"/>
                </a:lnTo>
                <a:lnTo>
                  <a:pt x="677333" y="304800"/>
                </a:lnTo>
                <a:lnTo>
                  <a:pt x="684107" y="284480"/>
                </a:lnTo>
                <a:lnTo>
                  <a:pt x="684107" y="17610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5ED8B1A-0BF3-5F42-A9A3-2E95EC33F03C}"/>
              </a:ext>
            </a:extLst>
          </p:cNvPr>
          <p:cNvSpPr/>
          <p:nvPr/>
        </p:nvSpPr>
        <p:spPr>
          <a:xfrm>
            <a:off x="9156488" y="2748883"/>
            <a:ext cx="630979" cy="509090"/>
          </a:xfrm>
          <a:custGeom>
            <a:avLst/>
            <a:gdLst>
              <a:gd name="connsiteX0" fmla="*/ 387139 w 630979"/>
              <a:gd name="connsiteY0" fmla="*/ 7864 h 509090"/>
              <a:gd name="connsiteX1" fmla="*/ 271992 w 630979"/>
              <a:gd name="connsiteY1" fmla="*/ 14637 h 509090"/>
              <a:gd name="connsiteX2" fmla="*/ 244899 w 630979"/>
              <a:gd name="connsiteY2" fmla="*/ 7864 h 509090"/>
              <a:gd name="connsiteX3" fmla="*/ 150072 w 630979"/>
              <a:gd name="connsiteY3" fmla="*/ 14637 h 509090"/>
              <a:gd name="connsiteX4" fmla="*/ 89112 w 630979"/>
              <a:gd name="connsiteY4" fmla="*/ 48504 h 509090"/>
              <a:gd name="connsiteX5" fmla="*/ 62019 w 630979"/>
              <a:gd name="connsiteY5" fmla="*/ 68824 h 509090"/>
              <a:gd name="connsiteX6" fmla="*/ 48472 w 630979"/>
              <a:gd name="connsiteY6" fmla="*/ 89144 h 509090"/>
              <a:gd name="connsiteX7" fmla="*/ 41699 w 630979"/>
              <a:gd name="connsiteY7" fmla="*/ 109464 h 509090"/>
              <a:gd name="connsiteX8" fmla="*/ 28152 w 630979"/>
              <a:gd name="connsiteY8" fmla="*/ 129784 h 509090"/>
              <a:gd name="connsiteX9" fmla="*/ 14605 w 630979"/>
              <a:gd name="connsiteY9" fmla="*/ 170424 h 509090"/>
              <a:gd name="connsiteX10" fmla="*/ 7832 w 630979"/>
              <a:gd name="connsiteY10" fmla="*/ 190744 h 509090"/>
              <a:gd name="connsiteX11" fmla="*/ 7832 w 630979"/>
              <a:gd name="connsiteY11" fmla="*/ 326210 h 509090"/>
              <a:gd name="connsiteX12" fmla="*/ 21379 w 630979"/>
              <a:gd name="connsiteY12" fmla="*/ 366850 h 509090"/>
              <a:gd name="connsiteX13" fmla="*/ 41699 w 630979"/>
              <a:gd name="connsiteY13" fmla="*/ 380397 h 509090"/>
              <a:gd name="connsiteX14" fmla="*/ 75565 w 630979"/>
              <a:gd name="connsiteY14" fmla="*/ 421037 h 509090"/>
              <a:gd name="connsiteX15" fmla="*/ 89112 w 630979"/>
              <a:gd name="connsiteY15" fmla="*/ 441357 h 509090"/>
              <a:gd name="connsiteX16" fmla="*/ 109432 w 630979"/>
              <a:gd name="connsiteY16" fmla="*/ 448130 h 509090"/>
              <a:gd name="connsiteX17" fmla="*/ 150072 w 630979"/>
              <a:gd name="connsiteY17" fmla="*/ 475224 h 509090"/>
              <a:gd name="connsiteX18" fmla="*/ 190712 w 630979"/>
              <a:gd name="connsiteY18" fmla="*/ 488770 h 509090"/>
              <a:gd name="connsiteX19" fmla="*/ 211032 w 630979"/>
              <a:gd name="connsiteY19" fmla="*/ 495544 h 509090"/>
              <a:gd name="connsiteX20" fmla="*/ 292312 w 630979"/>
              <a:gd name="connsiteY20" fmla="*/ 509090 h 509090"/>
              <a:gd name="connsiteX21" fmla="*/ 414232 w 630979"/>
              <a:gd name="connsiteY21" fmla="*/ 502317 h 509090"/>
              <a:gd name="connsiteX22" fmla="*/ 434552 w 630979"/>
              <a:gd name="connsiteY22" fmla="*/ 488770 h 509090"/>
              <a:gd name="connsiteX23" fmla="*/ 461645 w 630979"/>
              <a:gd name="connsiteY23" fmla="*/ 475224 h 509090"/>
              <a:gd name="connsiteX24" fmla="*/ 502285 w 630979"/>
              <a:gd name="connsiteY24" fmla="*/ 448130 h 509090"/>
              <a:gd name="connsiteX25" fmla="*/ 536152 w 630979"/>
              <a:gd name="connsiteY25" fmla="*/ 421037 h 509090"/>
              <a:gd name="connsiteX26" fmla="*/ 549699 w 630979"/>
              <a:gd name="connsiteY26" fmla="*/ 400717 h 509090"/>
              <a:gd name="connsiteX27" fmla="*/ 570019 w 630979"/>
              <a:gd name="connsiteY27" fmla="*/ 387170 h 509090"/>
              <a:gd name="connsiteX28" fmla="*/ 590339 w 630979"/>
              <a:gd name="connsiteY28" fmla="*/ 366850 h 509090"/>
              <a:gd name="connsiteX29" fmla="*/ 597112 w 630979"/>
              <a:gd name="connsiteY29" fmla="*/ 346530 h 509090"/>
              <a:gd name="connsiteX30" fmla="*/ 630979 w 630979"/>
              <a:gd name="connsiteY30" fmla="*/ 285570 h 509090"/>
              <a:gd name="connsiteX31" fmla="*/ 624205 w 630979"/>
              <a:gd name="connsiteY31" fmla="*/ 190744 h 509090"/>
              <a:gd name="connsiteX32" fmla="*/ 576792 w 630979"/>
              <a:gd name="connsiteY32" fmla="*/ 136557 h 509090"/>
              <a:gd name="connsiteX33" fmla="*/ 542925 w 630979"/>
              <a:gd name="connsiteY33" fmla="*/ 102690 h 509090"/>
              <a:gd name="connsiteX34" fmla="*/ 529379 w 630979"/>
              <a:gd name="connsiteY34" fmla="*/ 82370 h 509090"/>
              <a:gd name="connsiteX35" fmla="*/ 468419 w 630979"/>
              <a:gd name="connsiteY35" fmla="*/ 28184 h 509090"/>
              <a:gd name="connsiteX36" fmla="*/ 454872 w 630979"/>
              <a:gd name="connsiteY36" fmla="*/ 7864 h 509090"/>
              <a:gd name="connsiteX37" fmla="*/ 387139 w 630979"/>
              <a:gd name="connsiteY37" fmla="*/ 7864 h 50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0979" h="509090">
                <a:moveTo>
                  <a:pt x="387139" y="7864"/>
                </a:moveTo>
                <a:cubicBezTo>
                  <a:pt x="356659" y="8993"/>
                  <a:pt x="310441" y="14637"/>
                  <a:pt x="271992" y="14637"/>
                </a:cubicBezTo>
                <a:cubicBezTo>
                  <a:pt x="262683" y="14637"/>
                  <a:pt x="254208" y="7864"/>
                  <a:pt x="244899" y="7864"/>
                </a:cubicBezTo>
                <a:cubicBezTo>
                  <a:pt x="213209" y="7864"/>
                  <a:pt x="181681" y="12379"/>
                  <a:pt x="150072" y="14637"/>
                </a:cubicBezTo>
                <a:cubicBezTo>
                  <a:pt x="118391" y="25197"/>
                  <a:pt x="126378" y="20554"/>
                  <a:pt x="89112" y="48504"/>
                </a:cubicBezTo>
                <a:cubicBezTo>
                  <a:pt x="80081" y="55277"/>
                  <a:pt x="70001" y="60842"/>
                  <a:pt x="62019" y="68824"/>
                </a:cubicBezTo>
                <a:cubicBezTo>
                  <a:pt x="56263" y="74580"/>
                  <a:pt x="52988" y="82371"/>
                  <a:pt x="48472" y="89144"/>
                </a:cubicBezTo>
                <a:cubicBezTo>
                  <a:pt x="46214" y="95917"/>
                  <a:pt x="44892" y="103078"/>
                  <a:pt x="41699" y="109464"/>
                </a:cubicBezTo>
                <a:cubicBezTo>
                  <a:pt x="38058" y="116745"/>
                  <a:pt x="31458" y="122345"/>
                  <a:pt x="28152" y="129784"/>
                </a:cubicBezTo>
                <a:cubicBezTo>
                  <a:pt x="22352" y="142833"/>
                  <a:pt x="19121" y="156877"/>
                  <a:pt x="14605" y="170424"/>
                </a:cubicBezTo>
                <a:lnTo>
                  <a:pt x="7832" y="190744"/>
                </a:lnTo>
                <a:cubicBezTo>
                  <a:pt x="-935" y="252117"/>
                  <a:pt x="-4164" y="250233"/>
                  <a:pt x="7832" y="326210"/>
                </a:cubicBezTo>
                <a:cubicBezTo>
                  <a:pt x="10059" y="340315"/>
                  <a:pt x="9498" y="358929"/>
                  <a:pt x="21379" y="366850"/>
                </a:cubicBezTo>
                <a:lnTo>
                  <a:pt x="41699" y="380397"/>
                </a:lnTo>
                <a:cubicBezTo>
                  <a:pt x="75327" y="430841"/>
                  <a:pt x="32111" y="368892"/>
                  <a:pt x="75565" y="421037"/>
                </a:cubicBezTo>
                <a:cubicBezTo>
                  <a:pt x="80777" y="427291"/>
                  <a:pt x="82755" y="436272"/>
                  <a:pt x="89112" y="441357"/>
                </a:cubicBezTo>
                <a:cubicBezTo>
                  <a:pt x="94687" y="445817"/>
                  <a:pt x="102659" y="445872"/>
                  <a:pt x="109432" y="448130"/>
                </a:cubicBezTo>
                <a:cubicBezTo>
                  <a:pt x="122979" y="457161"/>
                  <a:pt x="134626" y="470076"/>
                  <a:pt x="150072" y="475224"/>
                </a:cubicBezTo>
                <a:lnTo>
                  <a:pt x="190712" y="488770"/>
                </a:lnTo>
                <a:cubicBezTo>
                  <a:pt x="197485" y="491028"/>
                  <a:pt x="204031" y="494144"/>
                  <a:pt x="211032" y="495544"/>
                </a:cubicBezTo>
                <a:cubicBezTo>
                  <a:pt x="260554" y="505448"/>
                  <a:pt x="233502" y="500689"/>
                  <a:pt x="292312" y="509090"/>
                </a:cubicBezTo>
                <a:cubicBezTo>
                  <a:pt x="332952" y="506832"/>
                  <a:pt x="373938" y="508073"/>
                  <a:pt x="414232" y="502317"/>
                </a:cubicBezTo>
                <a:cubicBezTo>
                  <a:pt x="422291" y="501166"/>
                  <a:pt x="427484" y="492809"/>
                  <a:pt x="434552" y="488770"/>
                </a:cubicBezTo>
                <a:cubicBezTo>
                  <a:pt x="443319" y="483761"/>
                  <a:pt x="452987" y="480419"/>
                  <a:pt x="461645" y="475224"/>
                </a:cubicBezTo>
                <a:cubicBezTo>
                  <a:pt x="475606" y="466847"/>
                  <a:pt x="502285" y="448130"/>
                  <a:pt x="502285" y="448130"/>
                </a:cubicBezTo>
                <a:cubicBezTo>
                  <a:pt x="541109" y="389895"/>
                  <a:pt x="489413" y="458427"/>
                  <a:pt x="536152" y="421037"/>
                </a:cubicBezTo>
                <a:cubicBezTo>
                  <a:pt x="542509" y="415952"/>
                  <a:pt x="543943" y="406473"/>
                  <a:pt x="549699" y="400717"/>
                </a:cubicBezTo>
                <a:cubicBezTo>
                  <a:pt x="555455" y="394961"/>
                  <a:pt x="563765" y="392382"/>
                  <a:pt x="570019" y="387170"/>
                </a:cubicBezTo>
                <a:cubicBezTo>
                  <a:pt x="577378" y="381038"/>
                  <a:pt x="583566" y="373623"/>
                  <a:pt x="590339" y="366850"/>
                </a:cubicBezTo>
                <a:cubicBezTo>
                  <a:pt x="592597" y="360077"/>
                  <a:pt x="593645" y="352771"/>
                  <a:pt x="597112" y="346530"/>
                </a:cubicBezTo>
                <a:cubicBezTo>
                  <a:pt x="635931" y="276654"/>
                  <a:pt x="615650" y="331551"/>
                  <a:pt x="630979" y="285570"/>
                </a:cubicBezTo>
                <a:cubicBezTo>
                  <a:pt x="628721" y="253961"/>
                  <a:pt x="631891" y="221487"/>
                  <a:pt x="624205" y="190744"/>
                </a:cubicBezTo>
                <a:cubicBezTo>
                  <a:pt x="616303" y="159135"/>
                  <a:pt x="598805" y="151233"/>
                  <a:pt x="576792" y="136557"/>
                </a:cubicBezTo>
                <a:cubicBezTo>
                  <a:pt x="540664" y="82366"/>
                  <a:pt x="588084" y="147850"/>
                  <a:pt x="542925" y="102690"/>
                </a:cubicBezTo>
                <a:cubicBezTo>
                  <a:pt x="537169" y="96934"/>
                  <a:pt x="534787" y="88454"/>
                  <a:pt x="529379" y="82370"/>
                </a:cubicBezTo>
                <a:cubicBezTo>
                  <a:pt x="495636" y="44409"/>
                  <a:pt x="499303" y="48772"/>
                  <a:pt x="468419" y="28184"/>
                </a:cubicBezTo>
                <a:cubicBezTo>
                  <a:pt x="463903" y="21411"/>
                  <a:pt x="461775" y="12179"/>
                  <a:pt x="454872" y="7864"/>
                </a:cubicBezTo>
                <a:cubicBezTo>
                  <a:pt x="427485" y="-9253"/>
                  <a:pt x="417619" y="6735"/>
                  <a:pt x="387139" y="786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1DDF4F9-96CD-9545-8A4D-B2A9CE3041E3}"/>
              </a:ext>
            </a:extLst>
          </p:cNvPr>
          <p:cNvSpPr/>
          <p:nvPr/>
        </p:nvSpPr>
        <p:spPr>
          <a:xfrm>
            <a:off x="10938933" y="2667393"/>
            <a:ext cx="611629" cy="556714"/>
          </a:xfrm>
          <a:custGeom>
            <a:avLst/>
            <a:gdLst>
              <a:gd name="connsiteX0" fmla="*/ 386080 w 611629"/>
              <a:gd name="connsiteY0" fmla="*/ 1300 h 556714"/>
              <a:gd name="connsiteX1" fmla="*/ 223520 w 611629"/>
              <a:gd name="connsiteY1" fmla="*/ 14847 h 556714"/>
              <a:gd name="connsiteX2" fmla="*/ 176107 w 611629"/>
              <a:gd name="connsiteY2" fmla="*/ 28394 h 556714"/>
              <a:gd name="connsiteX3" fmla="*/ 135467 w 611629"/>
              <a:gd name="connsiteY3" fmla="*/ 55487 h 556714"/>
              <a:gd name="connsiteX4" fmla="*/ 94827 w 611629"/>
              <a:gd name="connsiteY4" fmla="*/ 89354 h 556714"/>
              <a:gd name="connsiteX5" fmla="*/ 67734 w 611629"/>
              <a:gd name="connsiteY5" fmla="*/ 123220 h 556714"/>
              <a:gd name="connsiteX6" fmla="*/ 40640 w 611629"/>
              <a:gd name="connsiteY6" fmla="*/ 163860 h 556714"/>
              <a:gd name="connsiteX7" fmla="*/ 27094 w 611629"/>
              <a:gd name="connsiteY7" fmla="*/ 184180 h 556714"/>
              <a:gd name="connsiteX8" fmla="*/ 13547 w 611629"/>
              <a:gd name="connsiteY8" fmla="*/ 231594 h 556714"/>
              <a:gd name="connsiteX9" fmla="*/ 0 w 611629"/>
              <a:gd name="connsiteY9" fmla="*/ 272234 h 556714"/>
              <a:gd name="connsiteX10" fmla="*/ 6774 w 611629"/>
              <a:gd name="connsiteY10" fmla="*/ 400927 h 556714"/>
              <a:gd name="connsiteX11" fmla="*/ 40640 w 611629"/>
              <a:gd name="connsiteY11" fmla="*/ 461887 h 556714"/>
              <a:gd name="connsiteX12" fmla="*/ 101600 w 611629"/>
              <a:gd name="connsiteY12" fmla="*/ 509300 h 556714"/>
              <a:gd name="connsiteX13" fmla="*/ 142240 w 611629"/>
              <a:gd name="connsiteY13" fmla="*/ 529620 h 556714"/>
              <a:gd name="connsiteX14" fmla="*/ 162560 w 611629"/>
              <a:gd name="connsiteY14" fmla="*/ 543167 h 556714"/>
              <a:gd name="connsiteX15" fmla="*/ 223520 w 611629"/>
              <a:gd name="connsiteY15" fmla="*/ 556714 h 556714"/>
              <a:gd name="connsiteX16" fmla="*/ 406400 w 611629"/>
              <a:gd name="connsiteY16" fmla="*/ 549940 h 556714"/>
              <a:gd name="connsiteX17" fmla="*/ 447040 w 611629"/>
              <a:gd name="connsiteY17" fmla="*/ 536394 h 556714"/>
              <a:gd name="connsiteX18" fmla="*/ 467360 w 611629"/>
              <a:gd name="connsiteY18" fmla="*/ 529620 h 556714"/>
              <a:gd name="connsiteX19" fmla="*/ 487680 w 611629"/>
              <a:gd name="connsiteY19" fmla="*/ 516074 h 556714"/>
              <a:gd name="connsiteX20" fmla="*/ 528320 w 611629"/>
              <a:gd name="connsiteY20" fmla="*/ 482207 h 556714"/>
              <a:gd name="connsiteX21" fmla="*/ 568960 w 611629"/>
              <a:gd name="connsiteY21" fmla="*/ 421247 h 556714"/>
              <a:gd name="connsiteX22" fmla="*/ 582507 w 611629"/>
              <a:gd name="connsiteY22" fmla="*/ 400927 h 556714"/>
              <a:gd name="connsiteX23" fmla="*/ 602827 w 611629"/>
              <a:gd name="connsiteY23" fmla="*/ 333194 h 556714"/>
              <a:gd name="connsiteX24" fmla="*/ 602827 w 611629"/>
              <a:gd name="connsiteY24" fmla="*/ 170634 h 556714"/>
              <a:gd name="connsiteX25" fmla="*/ 575734 w 611629"/>
              <a:gd name="connsiteY25" fmla="*/ 129994 h 556714"/>
              <a:gd name="connsiteX26" fmla="*/ 562187 w 611629"/>
              <a:gd name="connsiteY26" fmla="*/ 109674 h 556714"/>
              <a:gd name="connsiteX27" fmla="*/ 541867 w 611629"/>
              <a:gd name="connsiteY27" fmla="*/ 96127 h 556714"/>
              <a:gd name="connsiteX28" fmla="*/ 501227 w 611629"/>
              <a:gd name="connsiteY28" fmla="*/ 55487 h 556714"/>
              <a:gd name="connsiteX29" fmla="*/ 480907 w 611629"/>
              <a:gd name="connsiteY29" fmla="*/ 35167 h 556714"/>
              <a:gd name="connsiteX30" fmla="*/ 460587 w 611629"/>
              <a:gd name="connsiteY30" fmla="*/ 21620 h 556714"/>
              <a:gd name="connsiteX31" fmla="*/ 392854 w 611629"/>
              <a:gd name="connsiteY31" fmla="*/ 1300 h 556714"/>
              <a:gd name="connsiteX32" fmla="*/ 386080 w 611629"/>
              <a:gd name="connsiteY32" fmla="*/ 1300 h 5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1629" h="556714">
                <a:moveTo>
                  <a:pt x="386080" y="1300"/>
                </a:moveTo>
                <a:cubicBezTo>
                  <a:pt x="357858" y="3558"/>
                  <a:pt x="281917" y="4230"/>
                  <a:pt x="223520" y="14847"/>
                </a:cubicBezTo>
                <a:cubicBezTo>
                  <a:pt x="218302" y="15796"/>
                  <a:pt x="183168" y="24471"/>
                  <a:pt x="176107" y="28394"/>
                </a:cubicBezTo>
                <a:cubicBezTo>
                  <a:pt x="161875" y="36301"/>
                  <a:pt x="146979" y="43975"/>
                  <a:pt x="135467" y="55487"/>
                </a:cubicBezTo>
                <a:cubicBezTo>
                  <a:pt x="109391" y="81563"/>
                  <a:pt x="123117" y="70493"/>
                  <a:pt x="94827" y="89354"/>
                </a:cubicBezTo>
                <a:cubicBezTo>
                  <a:pt x="79575" y="135113"/>
                  <a:pt x="100728" y="85514"/>
                  <a:pt x="67734" y="123220"/>
                </a:cubicBezTo>
                <a:cubicBezTo>
                  <a:pt x="57013" y="135473"/>
                  <a:pt x="49671" y="150313"/>
                  <a:pt x="40640" y="163860"/>
                </a:cubicBezTo>
                <a:cubicBezTo>
                  <a:pt x="36125" y="170633"/>
                  <a:pt x="29668" y="176457"/>
                  <a:pt x="27094" y="184180"/>
                </a:cubicBezTo>
                <a:cubicBezTo>
                  <a:pt x="4338" y="252440"/>
                  <a:pt x="39051" y="146581"/>
                  <a:pt x="13547" y="231594"/>
                </a:cubicBezTo>
                <a:cubicBezTo>
                  <a:pt x="9444" y="245271"/>
                  <a:pt x="0" y="272234"/>
                  <a:pt x="0" y="272234"/>
                </a:cubicBezTo>
                <a:cubicBezTo>
                  <a:pt x="2258" y="315132"/>
                  <a:pt x="2885" y="358146"/>
                  <a:pt x="6774" y="400927"/>
                </a:cubicBezTo>
                <a:cubicBezTo>
                  <a:pt x="8478" y="419666"/>
                  <a:pt x="32887" y="454134"/>
                  <a:pt x="40640" y="461887"/>
                </a:cubicBezTo>
                <a:cubicBezTo>
                  <a:pt x="72473" y="493720"/>
                  <a:pt x="52989" y="476892"/>
                  <a:pt x="101600" y="509300"/>
                </a:cubicBezTo>
                <a:cubicBezTo>
                  <a:pt x="127862" y="526808"/>
                  <a:pt x="114196" y="520272"/>
                  <a:pt x="142240" y="529620"/>
                </a:cubicBezTo>
                <a:cubicBezTo>
                  <a:pt x="149013" y="534136"/>
                  <a:pt x="155279" y="539526"/>
                  <a:pt x="162560" y="543167"/>
                </a:cubicBezTo>
                <a:cubicBezTo>
                  <a:pt x="179232" y="551503"/>
                  <a:pt x="207916" y="554113"/>
                  <a:pt x="223520" y="556714"/>
                </a:cubicBezTo>
                <a:cubicBezTo>
                  <a:pt x="284480" y="554456"/>
                  <a:pt x="345649" y="555463"/>
                  <a:pt x="406400" y="549940"/>
                </a:cubicBezTo>
                <a:cubicBezTo>
                  <a:pt x="420621" y="548647"/>
                  <a:pt x="433493" y="540910"/>
                  <a:pt x="447040" y="536394"/>
                </a:cubicBezTo>
                <a:cubicBezTo>
                  <a:pt x="453813" y="534136"/>
                  <a:pt x="461419" y="533580"/>
                  <a:pt x="467360" y="529620"/>
                </a:cubicBezTo>
                <a:cubicBezTo>
                  <a:pt x="474133" y="525105"/>
                  <a:pt x="481426" y="521285"/>
                  <a:pt x="487680" y="516074"/>
                </a:cubicBezTo>
                <a:cubicBezTo>
                  <a:pt x="539840" y="472608"/>
                  <a:pt x="477863" y="515846"/>
                  <a:pt x="528320" y="482207"/>
                </a:cubicBezTo>
                <a:lnTo>
                  <a:pt x="568960" y="421247"/>
                </a:lnTo>
                <a:lnTo>
                  <a:pt x="582507" y="400927"/>
                </a:lnTo>
                <a:cubicBezTo>
                  <a:pt x="598998" y="351456"/>
                  <a:pt x="592591" y="374140"/>
                  <a:pt x="602827" y="333194"/>
                </a:cubicBezTo>
                <a:cubicBezTo>
                  <a:pt x="610368" y="272859"/>
                  <a:pt x="618134" y="237985"/>
                  <a:pt x="602827" y="170634"/>
                </a:cubicBezTo>
                <a:cubicBezTo>
                  <a:pt x="599219" y="154758"/>
                  <a:pt x="584765" y="143541"/>
                  <a:pt x="575734" y="129994"/>
                </a:cubicBezTo>
                <a:cubicBezTo>
                  <a:pt x="571218" y="123221"/>
                  <a:pt x="568960" y="114190"/>
                  <a:pt x="562187" y="109674"/>
                </a:cubicBezTo>
                <a:cubicBezTo>
                  <a:pt x="555414" y="105158"/>
                  <a:pt x="547951" y="101535"/>
                  <a:pt x="541867" y="96127"/>
                </a:cubicBezTo>
                <a:cubicBezTo>
                  <a:pt x="527548" y="83399"/>
                  <a:pt x="514774" y="69034"/>
                  <a:pt x="501227" y="55487"/>
                </a:cubicBezTo>
                <a:cubicBezTo>
                  <a:pt x="494454" y="48714"/>
                  <a:pt x="488877" y="40481"/>
                  <a:pt x="480907" y="35167"/>
                </a:cubicBezTo>
                <a:cubicBezTo>
                  <a:pt x="474134" y="30651"/>
                  <a:pt x="468026" y="24926"/>
                  <a:pt x="460587" y="21620"/>
                </a:cubicBezTo>
                <a:cubicBezTo>
                  <a:pt x="452907" y="18207"/>
                  <a:pt x="406555" y="3013"/>
                  <a:pt x="392854" y="1300"/>
                </a:cubicBezTo>
                <a:cubicBezTo>
                  <a:pt x="383892" y="180"/>
                  <a:pt x="414302" y="-958"/>
                  <a:pt x="386080" y="13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A63A9E94-9002-C343-B15D-4DA40FCDB564}"/>
              </a:ext>
            </a:extLst>
          </p:cNvPr>
          <p:cNvSpPr/>
          <p:nvPr/>
        </p:nvSpPr>
        <p:spPr>
          <a:xfrm>
            <a:off x="11075670" y="1450764"/>
            <a:ext cx="605790" cy="663786"/>
          </a:xfrm>
          <a:custGeom>
            <a:avLst/>
            <a:gdLst>
              <a:gd name="connsiteX0" fmla="*/ 445770 w 605790"/>
              <a:gd name="connsiteY0" fmla="*/ 846 h 663786"/>
              <a:gd name="connsiteX1" fmla="*/ 194310 w 605790"/>
              <a:gd name="connsiteY1" fmla="*/ 12276 h 663786"/>
              <a:gd name="connsiteX2" fmla="*/ 160020 w 605790"/>
              <a:gd name="connsiteY2" fmla="*/ 23706 h 663786"/>
              <a:gd name="connsiteX3" fmla="*/ 125730 w 605790"/>
              <a:gd name="connsiteY3" fmla="*/ 46566 h 663786"/>
              <a:gd name="connsiteX4" fmla="*/ 68580 w 605790"/>
              <a:gd name="connsiteY4" fmla="*/ 126576 h 663786"/>
              <a:gd name="connsiteX5" fmla="*/ 22860 w 605790"/>
              <a:gd name="connsiteY5" fmla="*/ 229446 h 663786"/>
              <a:gd name="connsiteX6" fmla="*/ 11430 w 605790"/>
              <a:gd name="connsiteY6" fmla="*/ 263736 h 663786"/>
              <a:gd name="connsiteX7" fmla="*/ 0 w 605790"/>
              <a:gd name="connsiteY7" fmla="*/ 298026 h 663786"/>
              <a:gd name="connsiteX8" fmla="*/ 22860 w 605790"/>
              <a:gd name="connsiteY8" fmla="*/ 458046 h 663786"/>
              <a:gd name="connsiteX9" fmla="*/ 45720 w 605790"/>
              <a:gd name="connsiteY9" fmla="*/ 492336 h 663786"/>
              <a:gd name="connsiteX10" fmla="*/ 68580 w 605790"/>
              <a:gd name="connsiteY10" fmla="*/ 560916 h 663786"/>
              <a:gd name="connsiteX11" fmla="*/ 171450 w 605790"/>
              <a:gd name="connsiteY11" fmla="*/ 640926 h 663786"/>
              <a:gd name="connsiteX12" fmla="*/ 240030 w 605790"/>
              <a:gd name="connsiteY12" fmla="*/ 663786 h 663786"/>
              <a:gd name="connsiteX13" fmla="*/ 411480 w 605790"/>
              <a:gd name="connsiteY13" fmla="*/ 629496 h 663786"/>
              <a:gd name="connsiteX14" fmla="*/ 445770 w 605790"/>
              <a:gd name="connsiteY14" fmla="*/ 606636 h 663786"/>
              <a:gd name="connsiteX15" fmla="*/ 514350 w 605790"/>
              <a:gd name="connsiteY15" fmla="*/ 572346 h 663786"/>
              <a:gd name="connsiteX16" fmla="*/ 548640 w 605790"/>
              <a:gd name="connsiteY16" fmla="*/ 538056 h 663786"/>
              <a:gd name="connsiteX17" fmla="*/ 594360 w 605790"/>
              <a:gd name="connsiteY17" fmla="*/ 469476 h 663786"/>
              <a:gd name="connsiteX18" fmla="*/ 605790 w 605790"/>
              <a:gd name="connsiteY18" fmla="*/ 400896 h 663786"/>
              <a:gd name="connsiteX19" fmla="*/ 582930 w 605790"/>
              <a:gd name="connsiteY19" fmla="*/ 240876 h 663786"/>
              <a:gd name="connsiteX20" fmla="*/ 560070 w 605790"/>
              <a:gd name="connsiteY20" fmla="*/ 172296 h 663786"/>
              <a:gd name="connsiteX21" fmla="*/ 548640 w 605790"/>
              <a:gd name="connsiteY21" fmla="*/ 138006 h 663786"/>
              <a:gd name="connsiteX22" fmla="*/ 525780 w 605790"/>
              <a:gd name="connsiteY22" fmla="*/ 103716 h 663786"/>
              <a:gd name="connsiteX23" fmla="*/ 491490 w 605790"/>
              <a:gd name="connsiteY23" fmla="*/ 35136 h 663786"/>
              <a:gd name="connsiteX24" fmla="*/ 422910 w 605790"/>
              <a:gd name="connsiteY24" fmla="*/ 846 h 663786"/>
              <a:gd name="connsiteX25" fmla="*/ 445770 w 605790"/>
              <a:gd name="connsiteY25" fmla="*/ 846 h 6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5790" h="663786">
                <a:moveTo>
                  <a:pt x="445770" y="846"/>
                </a:moveTo>
                <a:cubicBezTo>
                  <a:pt x="407670" y="2751"/>
                  <a:pt x="277949" y="5585"/>
                  <a:pt x="194310" y="12276"/>
                </a:cubicBezTo>
                <a:cubicBezTo>
                  <a:pt x="182300" y="13237"/>
                  <a:pt x="170796" y="18318"/>
                  <a:pt x="160020" y="23706"/>
                </a:cubicBezTo>
                <a:cubicBezTo>
                  <a:pt x="147733" y="29849"/>
                  <a:pt x="136283" y="37772"/>
                  <a:pt x="125730" y="46566"/>
                </a:cubicBezTo>
                <a:cubicBezTo>
                  <a:pt x="80032" y="84648"/>
                  <a:pt x="97994" y="75101"/>
                  <a:pt x="68580" y="126576"/>
                </a:cubicBezTo>
                <a:cubicBezTo>
                  <a:pt x="25108" y="202651"/>
                  <a:pt x="62773" y="109707"/>
                  <a:pt x="22860" y="229446"/>
                </a:cubicBezTo>
                <a:lnTo>
                  <a:pt x="11430" y="263736"/>
                </a:lnTo>
                <a:lnTo>
                  <a:pt x="0" y="298026"/>
                </a:lnTo>
                <a:cubicBezTo>
                  <a:pt x="2920" y="330148"/>
                  <a:pt x="871" y="414068"/>
                  <a:pt x="22860" y="458046"/>
                </a:cubicBezTo>
                <a:cubicBezTo>
                  <a:pt x="29003" y="470333"/>
                  <a:pt x="40141" y="479783"/>
                  <a:pt x="45720" y="492336"/>
                </a:cubicBezTo>
                <a:cubicBezTo>
                  <a:pt x="55507" y="514356"/>
                  <a:pt x="51541" y="543877"/>
                  <a:pt x="68580" y="560916"/>
                </a:cubicBezTo>
                <a:cubicBezTo>
                  <a:pt x="98166" y="590502"/>
                  <a:pt x="130435" y="627254"/>
                  <a:pt x="171450" y="640926"/>
                </a:cubicBezTo>
                <a:lnTo>
                  <a:pt x="240030" y="663786"/>
                </a:lnTo>
                <a:cubicBezTo>
                  <a:pt x="279816" y="659365"/>
                  <a:pt x="370956" y="656512"/>
                  <a:pt x="411480" y="629496"/>
                </a:cubicBezTo>
                <a:cubicBezTo>
                  <a:pt x="422910" y="621876"/>
                  <a:pt x="433483" y="612779"/>
                  <a:pt x="445770" y="606636"/>
                </a:cubicBezTo>
                <a:cubicBezTo>
                  <a:pt x="497320" y="580861"/>
                  <a:pt x="465215" y="613292"/>
                  <a:pt x="514350" y="572346"/>
                </a:cubicBezTo>
                <a:cubicBezTo>
                  <a:pt x="526768" y="561998"/>
                  <a:pt x="538716" y="550815"/>
                  <a:pt x="548640" y="538056"/>
                </a:cubicBezTo>
                <a:cubicBezTo>
                  <a:pt x="565508" y="516369"/>
                  <a:pt x="594360" y="469476"/>
                  <a:pt x="594360" y="469476"/>
                </a:cubicBezTo>
                <a:cubicBezTo>
                  <a:pt x="598170" y="446616"/>
                  <a:pt x="605790" y="424071"/>
                  <a:pt x="605790" y="400896"/>
                </a:cubicBezTo>
                <a:cubicBezTo>
                  <a:pt x="605790" y="347939"/>
                  <a:pt x="598316" y="292163"/>
                  <a:pt x="582930" y="240876"/>
                </a:cubicBezTo>
                <a:cubicBezTo>
                  <a:pt x="576006" y="217796"/>
                  <a:pt x="567690" y="195156"/>
                  <a:pt x="560070" y="172296"/>
                </a:cubicBezTo>
                <a:cubicBezTo>
                  <a:pt x="556260" y="160866"/>
                  <a:pt x="555323" y="148031"/>
                  <a:pt x="548640" y="138006"/>
                </a:cubicBezTo>
                <a:cubicBezTo>
                  <a:pt x="541020" y="126576"/>
                  <a:pt x="531923" y="116003"/>
                  <a:pt x="525780" y="103716"/>
                </a:cubicBezTo>
                <a:cubicBezTo>
                  <a:pt x="507187" y="66531"/>
                  <a:pt x="524247" y="67893"/>
                  <a:pt x="491490" y="35136"/>
                </a:cubicBezTo>
                <a:cubicBezTo>
                  <a:pt x="479932" y="23578"/>
                  <a:pt x="441503" y="846"/>
                  <a:pt x="422910" y="846"/>
                </a:cubicBezTo>
                <a:cubicBezTo>
                  <a:pt x="419100" y="846"/>
                  <a:pt x="483870" y="-1059"/>
                  <a:pt x="445770" y="8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221965"/>
            <a:ext cx="3220906" cy="2028772"/>
            <a:chOff x="1941470" y="2261320"/>
            <a:chExt cx="2908025" cy="1831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FC041-5949-4E44-978E-549D27B20897}"/>
                </a:ext>
              </a:extLst>
            </p:cNvPr>
            <p:cNvSpPr txBox="1"/>
            <p:nvPr/>
          </p:nvSpPr>
          <p:spPr>
            <a:xfrm>
              <a:off x="2517290" y="2568343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613042" y="2877659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3994062" y="2261320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83DA5A4-0687-E44D-B2E6-74F196291F40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</p:spTree>
    <p:extLst>
      <p:ext uri="{BB962C8B-B14F-4D97-AF65-F5344CB8AC3E}">
        <p14:creationId xmlns:p14="http://schemas.microsoft.com/office/powerpoint/2010/main" val="125856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2CE3D638-5A9D-7641-8FD9-766112026CE7}"/>
              </a:ext>
            </a:extLst>
          </p:cNvPr>
          <p:cNvSpPr/>
          <p:nvPr/>
        </p:nvSpPr>
        <p:spPr>
          <a:xfrm>
            <a:off x="8141189" y="1896533"/>
            <a:ext cx="1693691" cy="711200"/>
          </a:xfrm>
          <a:custGeom>
            <a:avLst/>
            <a:gdLst>
              <a:gd name="connsiteX0" fmla="*/ 1659824 w 1693691"/>
              <a:gd name="connsiteY0" fmla="*/ 142240 h 711200"/>
              <a:gd name="connsiteX1" fmla="*/ 1605638 w 1693691"/>
              <a:gd name="connsiteY1" fmla="*/ 121920 h 711200"/>
              <a:gd name="connsiteX2" fmla="*/ 1585318 w 1693691"/>
              <a:gd name="connsiteY2" fmla="*/ 101600 h 711200"/>
              <a:gd name="connsiteX3" fmla="*/ 1564998 w 1693691"/>
              <a:gd name="connsiteY3" fmla="*/ 88054 h 711200"/>
              <a:gd name="connsiteX4" fmla="*/ 1504038 w 1693691"/>
              <a:gd name="connsiteY4" fmla="*/ 40640 h 711200"/>
              <a:gd name="connsiteX5" fmla="*/ 1476944 w 1693691"/>
              <a:gd name="connsiteY5" fmla="*/ 27094 h 711200"/>
              <a:gd name="connsiteX6" fmla="*/ 1402438 w 1693691"/>
              <a:gd name="connsiteY6" fmla="*/ 6774 h 711200"/>
              <a:gd name="connsiteX7" fmla="*/ 1327931 w 1693691"/>
              <a:gd name="connsiteY7" fmla="*/ 0 h 711200"/>
              <a:gd name="connsiteX8" fmla="*/ 1124731 w 1693691"/>
              <a:gd name="connsiteY8" fmla="*/ 6774 h 711200"/>
              <a:gd name="connsiteX9" fmla="*/ 1050224 w 1693691"/>
              <a:gd name="connsiteY9" fmla="*/ 20320 h 711200"/>
              <a:gd name="connsiteX10" fmla="*/ 968944 w 1693691"/>
              <a:gd name="connsiteY10" fmla="*/ 33867 h 711200"/>
              <a:gd name="connsiteX11" fmla="*/ 948624 w 1693691"/>
              <a:gd name="connsiteY11" fmla="*/ 40640 h 711200"/>
              <a:gd name="connsiteX12" fmla="*/ 894438 w 1693691"/>
              <a:gd name="connsiteY12" fmla="*/ 54187 h 711200"/>
              <a:gd name="connsiteX13" fmla="*/ 874118 w 1693691"/>
              <a:gd name="connsiteY13" fmla="*/ 60960 h 711200"/>
              <a:gd name="connsiteX14" fmla="*/ 786064 w 1693691"/>
              <a:gd name="connsiteY14" fmla="*/ 81280 h 711200"/>
              <a:gd name="connsiteX15" fmla="*/ 718331 w 1693691"/>
              <a:gd name="connsiteY15" fmla="*/ 101600 h 711200"/>
              <a:gd name="connsiteX16" fmla="*/ 643824 w 1693691"/>
              <a:gd name="connsiteY16" fmla="*/ 115147 h 711200"/>
              <a:gd name="connsiteX17" fmla="*/ 582864 w 1693691"/>
              <a:gd name="connsiteY17" fmla="*/ 121920 h 711200"/>
              <a:gd name="connsiteX18" fmla="*/ 501584 w 1693691"/>
              <a:gd name="connsiteY18" fmla="*/ 135467 h 711200"/>
              <a:gd name="connsiteX19" fmla="*/ 474491 w 1693691"/>
              <a:gd name="connsiteY19" fmla="*/ 142240 h 711200"/>
              <a:gd name="connsiteX20" fmla="*/ 399984 w 1693691"/>
              <a:gd name="connsiteY20" fmla="*/ 155787 h 711200"/>
              <a:gd name="connsiteX21" fmla="*/ 325478 w 1693691"/>
              <a:gd name="connsiteY21" fmla="*/ 169334 h 711200"/>
              <a:gd name="connsiteX22" fmla="*/ 250971 w 1693691"/>
              <a:gd name="connsiteY22" fmla="*/ 189654 h 711200"/>
              <a:gd name="connsiteX23" fmla="*/ 223878 w 1693691"/>
              <a:gd name="connsiteY23" fmla="*/ 196427 h 711200"/>
              <a:gd name="connsiteX24" fmla="*/ 203558 w 1693691"/>
              <a:gd name="connsiteY24" fmla="*/ 209974 h 711200"/>
              <a:gd name="connsiteX25" fmla="*/ 183238 w 1693691"/>
              <a:gd name="connsiteY25" fmla="*/ 216747 h 711200"/>
              <a:gd name="connsiteX26" fmla="*/ 142598 w 1693691"/>
              <a:gd name="connsiteY26" fmla="*/ 243840 h 711200"/>
              <a:gd name="connsiteX27" fmla="*/ 115504 w 1693691"/>
              <a:gd name="connsiteY27" fmla="*/ 257387 h 711200"/>
              <a:gd name="connsiteX28" fmla="*/ 74864 w 1693691"/>
              <a:gd name="connsiteY28" fmla="*/ 298027 h 711200"/>
              <a:gd name="connsiteX29" fmla="*/ 54544 w 1693691"/>
              <a:gd name="connsiteY29" fmla="*/ 311574 h 711200"/>
              <a:gd name="connsiteX30" fmla="*/ 13904 w 1693691"/>
              <a:gd name="connsiteY30" fmla="*/ 392854 h 711200"/>
              <a:gd name="connsiteX31" fmla="*/ 7131 w 1693691"/>
              <a:gd name="connsiteY31" fmla="*/ 413174 h 711200"/>
              <a:gd name="connsiteX32" fmla="*/ 7131 w 1693691"/>
              <a:gd name="connsiteY32" fmla="*/ 535094 h 711200"/>
              <a:gd name="connsiteX33" fmla="*/ 20678 w 1693691"/>
              <a:gd name="connsiteY33" fmla="*/ 575734 h 711200"/>
              <a:gd name="connsiteX34" fmla="*/ 40998 w 1693691"/>
              <a:gd name="connsiteY34" fmla="*/ 596054 h 711200"/>
              <a:gd name="connsiteX35" fmla="*/ 95184 w 1693691"/>
              <a:gd name="connsiteY35" fmla="*/ 657014 h 711200"/>
              <a:gd name="connsiteX36" fmla="*/ 115504 w 1693691"/>
              <a:gd name="connsiteY36" fmla="*/ 663787 h 711200"/>
              <a:gd name="connsiteX37" fmla="*/ 156144 w 1693691"/>
              <a:gd name="connsiteY37" fmla="*/ 684107 h 711200"/>
              <a:gd name="connsiteX38" fmla="*/ 176464 w 1693691"/>
              <a:gd name="connsiteY38" fmla="*/ 697654 h 711200"/>
              <a:gd name="connsiteX39" fmla="*/ 217104 w 1693691"/>
              <a:gd name="connsiteY39" fmla="*/ 711200 h 711200"/>
              <a:gd name="connsiteX40" fmla="*/ 386438 w 1693691"/>
              <a:gd name="connsiteY40" fmla="*/ 704427 h 711200"/>
              <a:gd name="connsiteX41" fmla="*/ 447398 w 1693691"/>
              <a:gd name="connsiteY41" fmla="*/ 690880 h 711200"/>
              <a:gd name="connsiteX42" fmla="*/ 481264 w 1693691"/>
              <a:gd name="connsiteY42" fmla="*/ 677334 h 711200"/>
              <a:gd name="connsiteX43" fmla="*/ 548998 w 1693691"/>
              <a:gd name="connsiteY43" fmla="*/ 657014 h 711200"/>
              <a:gd name="connsiteX44" fmla="*/ 569318 w 1693691"/>
              <a:gd name="connsiteY44" fmla="*/ 643467 h 711200"/>
              <a:gd name="connsiteX45" fmla="*/ 609958 w 1693691"/>
              <a:gd name="connsiteY45" fmla="*/ 629920 h 711200"/>
              <a:gd name="connsiteX46" fmla="*/ 657371 w 1693691"/>
              <a:gd name="connsiteY46" fmla="*/ 609600 h 711200"/>
              <a:gd name="connsiteX47" fmla="*/ 779291 w 1693691"/>
              <a:gd name="connsiteY47" fmla="*/ 589280 h 711200"/>
              <a:gd name="connsiteX48" fmla="*/ 1050224 w 1693691"/>
              <a:gd name="connsiteY48" fmla="*/ 575734 h 711200"/>
              <a:gd name="connsiteX49" fmla="*/ 1117958 w 1693691"/>
              <a:gd name="connsiteY49" fmla="*/ 568960 h 711200"/>
              <a:gd name="connsiteX50" fmla="*/ 1158598 w 1693691"/>
              <a:gd name="connsiteY50" fmla="*/ 562187 h 711200"/>
              <a:gd name="connsiteX51" fmla="*/ 1334704 w 1693691"/>
              <a:gd name="connsiteY51" fmla="*/ 548640 h 711200"/>
              <a:gd name="connsiteX52" fmla="*/ 1422758 w 1693691"/>
              <a:gd name="connsiteY52" fmla="*/ 535094 h 711200"/>
              <a:gd name="connsiteX53" fmla="*/ 1463398 w 1693691"/>
              <a:gd name="connsiteY53" fmla="*/ 521547 h 711200"/>
              <a:gd name="connsiteX54" fmla="*/ 1483718 w 1693691"/>
              <a:gd name="connsiteY54" fmla="*/ 514774 h 711200"/>
              <a:gd name="connsiteX55" fmla="*/ 1531131 w 1693691"/>
              <a:gd name="connsiteY55" fmla="*/ 494454 h 711200"/>
              <a:gd name="connsiteX56" fmla="*/ 1612411 w 1693691"/>
              <a:gd name="connsiteY56" fmla="*/ 440267 h 711200"/>
              <a:gd name="connsiteX57" fmla="*/ 1632731 w 1693691"/>
              <a:gd name="connsiteY57" fmla="*/ 426720 h 711200"/>
              <a:gd name="connsiteX58" fmla="*/ 1653051 w 1693691"/>
              <a:gd name="connsiteY58" fmla="*/ 413174 h 711200"/>
              <a:gd name="connsiteX59" fmla="*/ 1686918 w 1693691"/>
              <a:gd name="connsiteY59" fmla="*/ 352214 h 711200"/>
              <a:gd name="connsiteX60" fmla="*/ 1693691 w 1693691"/>
              <a:gd name="connsiteY60" fmla="*/ 318347 h 711200"/>
              <a:gd name="connsiteX61" fmla="*/ 1686918 w 1693691"/>
              <a:gd name="connsiteY61" fmla="*/ 243840 h 711200"/>
              <a:gd name="connsiteX62" fmla="*/ 1666598 w 1693691"/>
              <a:gd name="connsiteY62" fmla="*/ 230294 h 711200"/>
              <a:gd name="connsiteX63" fmla="*/ 1653051 w 1693691"/>
              <a:gd name="connsiteY63" fmla="*/ 209974 h 711200"/>
              <a:gd name="connsiteX64" fmla="*/ 1659824 w 1693691"/>
              <a:gd name="connsiteY64" fmla="*/ 14224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93691" h="711200">
                <a:moveTo>
                  <a:pt x="1659824" y="142240"/>
                </a:moveTo>
                <a:cubicBezTo>
                  <a:pt x="1651922" y="127564"/>
                  <a:pt x="1622573" y="131157"/>
                  <a:pt x="1605638" y="121920"/>
                </a:cubicBezTo>
                <a:cubicBezTo>
                  <a:pt x="1597229" y="117333"/>
                  <a:pt x="1592677" y="107732"/>
                  <a:pt x="1585318" y="101600"/>
                </a:cubicBezTo>
                <a:cubicBezTo>
                  <a:pt x="1579064" y="96389"/>
                  <a:pt x="1571252" y="93265"/>
                  <a:pt x="1564998" y="88054"/>
                </a:cubicBezTo>
                <a:cubicBezTo>
                  <a:pt x="1531552" y="60183"/>
                  <a:pt x="1555390" y="66314"/>
                  <a:pt x="1504038" y="40640"/>
                </a:cubicBezTo>
                <a:cubicBezTo>
                  <a:pt x="1495007" y="36125"/>
                  <a:pt x="1486319" y="30844"/>
                  <a:pt x="1476944" y="27094"/>
                </a:cubicBezTo>
                <a:cubicBezTo>
                  <a:pt x="1454071" y="17945"/>
                  <a:pt x="1427177" y="9866"/>
                  <a:pt x="1402438" y="6774"/>
                </a:cubicBezTo>
                <a:cubicBezTo>
                  <a:pt x="1377692" y="3681"/>
                  <a:pt x="1352767" y="2258"/>
                  <a:pt x="1327931" y="0"/>
                </a:cubicBezTo>
                <a:cubicBezTo>
                  <a:pt x="1260198" y="2258"/>
                  <a:pt x="1192398" y="3015"/>
                  <a:pt x="1124731" y="6774"/>
                </a:cubicBezTo>
                <a:cubicBezTo>
                  <a:pt x="1109529" y="7619"/>
                  <a:pt x="1066714" y="17410"/>
                  <a:pt x="1050224" y="20320"/>
                </a:cubicBezTo>
                <a:cubicBezTo>
                  <a:pt x="1023175" y="25093"/>
                  <a:pt x="995002" y="25182"/>
                  <a:pt x="968944" y="33867"/>
                </a:cubicBezTo>
                <a:cubicBezTo>
                  <a:pt x="962171" y="36125"/>
                  <a:pt x="955512" y="38761"/>
                  <a:pt x="948624" y="40640"/>
                </a:cubicBezTo>
                <a:cubicBezTo>
                  <a:pt x="930662" y="45539"/>
                  <a:pt x="912101" y="48300"/>
                  <a:pt x="894438" y="54187"/>
                </a:cubicBezTo>
                <a:cubicBezTo>
                  <a:pt x="887665" y="56445"/>
                  <a:pt x="881045" y="59228"/>
                  <a:pt x="874118" y="60960"/>
                </a:cubicBezTo>
                <a:cubicBezTo>
                  <a:pt x="831152" y="71702"/>
                  <a:pt x="836611" y="64431"/>
                  <a:pt x="786064" y="81280"/>
                </a:cubicBezTo>
                <a:cubicBezTo>
                  <a:pt x="752287" y="92539"/>
                  <a:pt x="749046" y="94774"/>
                  <a:pt x="718331" y="101600"/>
                </a:cubicBezTo>
                <a:cubicBezTo>
                  <a:pt x="699165" y="105859"/>
                  <a:pt x="662219" y="112695"/>
                  <a:pt x="643824" y="115147"/>
                </a:cubicBezTo>
                <a:cubicBezTo>
                  <a:pt x="623558" y="117849"/>
                  <a:pt x="603184" y="119662"/>
                  <a:pt x="582864" y="121920"/>
                </a:cubicBezTo>
                <a:cubicBezTo>
                  <a:pt x="521902" y="137162"/>
                  <a:pt x="596706" y="119614"/>
                  <a:pt x="501584" y="135467"/>
                </a:cubicBezTo>
                <a:cubicBezTo>
                  <a:pt x="492402" y="136997"/>
                  <a:pt x="483578" y="140221"/>
                  <a:pt x="474491" y="142240"/>
                </a:cubicBezTo>
                <a:cubicBezTo>
                  <a:pt x="409097" y="156772"/>
                  <a:pt x="473525" y="141080"/>
                  <a:pt x="399984" y="155787"/>
                </a:cubicBezTo>
                <a:cubicBezTo>
                  <a:pt x="320129" y="171757"/>
                  <a:pt x="446031" y="152110"/>
                  <a:pt x="325478" y="169334"/>
                </a:cubicBezTo>
                <a:cubicBezTo>
                  <a:pt x="287496" y="181994"/>
                  <a:pt x="312081" y="174376"/>
                  <a:pt x="250971" y="189654"/>
                </a:cubicBezTo>
                <a:lnTo>
                  <a:pt x="223878" y="196427"/>
                </a:lnTo>
                <a:cubicBezTo>
                  <a:pt x="217105" y="200943"/>
                  <a:pt x="210839" y="206333"/>
                  <a:pt x="203558" y="209974"/>
                </a:cubicBezTo>
                <a:cubicBezTo>
                  <a:pt x="197172" y="213167"/>
                  <a:pt x="189479" y="213280"/>
                  <a:pt x="183238" y="216747"/>
                </a:cubicBezTo>
                <a:cubicBezTo>
                  <a:pt x="169006" y="224654"/>
                  <a:pt x="157160" y="236559"/>
                  <a:pt x="142598" y="243840"/>
                </a:cubicBezTo>
                <a:cubicBezTo>
                  <a:pt x="133567" y="248356"/>
                  <a:pt x="123389" y="251079"/>
                  <a:pt x="115504" y="257387"/>
                </a:cubicBezTo>
                <a:cubicBezTo>
                  <a:pt x="100544" y="269355"/>
                  <a:pt x="90804" y="287400"/>
                  <a:pt x="74864" y="298027"/>
                </a:cubicBezTo>
                <a:lnTo>
                  <a:pt x="54544" y="311574"/>
                </a:lnTo>
                <a:cubicBezTo>
                  <a:pt x="19531" y="364094"/>
                  <a:pt x="32599" y="336770"/>
                  <a:pt x="13904" y="392854"/>
                </a:cubicBezTo>
                <a:lnTo>
                  <a:pt x="7131" y="413174"/>
                </a:lnTo>
                <a:cubicBezTo>
                  <a:pt x="-46" y="470591"/>
                  <a:pt x="-4458" y="473286"/>
                  <a:pt x="7131" y="535094"/>
                </a:cubicBezTo>
                <a:cubicBezTo>
                  <a:pt x="9763" y="549129"/>
                  <a:pt x="10581" y="565637"/>
                  <a:pt x="20678" y="575734"/>
                </a:cubicBezTo>
                <a:cubicBezTo>
                  <a:pt x="27451" y="582507"/>
                  <a:pt x="34866" y="588695"/>
                  <a:pt x="40998" y="596054"/>
                </a:cubicBezTo>
                <a:cubicBezTo>
                  <a:pt x="58374" y="616906"/>
                  <a:pt x="64782" y="646880"/>
                  <a:pt x="95184" y="657014"/>
                </a:cubicBezTo>
                <a:lnTo>
                  <a:pt x="115504" y="663787"/>
                </a:lnTo>
                <a:cubicBezTo>
                  <a:pt x="173739" y="702611"/>
                  <a:pt x="100058" y="656064"/>
                  <a:pt x="156144" y="684107"/>
                </a:cubicBezTo>
                <a:cubicBezTo>
                  <a:pt x="163425" y="687748"/>
                  <a:pt x="169025" y="694348"/>
                  <a:pt x="176464" y="697654"/>
                </a:cubicBezTo>
                <a:cubicBezTo>
                  <a:pt x="189513" y="703453"/>
                  <a:pt x="217104" y="711200"/>
                  <a:pt x="217104" y="711200"/>
                </a:cubicBezTo>
                <a:cubicBezTo>
                  <a:pt x="273549" y="708942"/>
                  <a:pt x="330073" y="708184"/>
                  <a:pt x="386438" y="704427"/>
                </a:cubicBezTo>
                <a:cubicBezTo>
                  <a:pt x="393153" y="703979"/>
                  <a:pt x="438473" y="693855"/>
                  <a:pt x="447398" y="690880"/>
                </a:cubicBezTo>
                <a:cubicBezTo>
                  <a:pt x="458932" y="687035"/>
                  <a:pt x="469838" y="681489"/>
                  <a:pt x="481264" y="677334"/>
                </a:cubicBezTo>
                <a:cubicBezTo>
                  <a:pt x="517549" y="664139"/>
                  <a:pt x="516647" y="665101"/>
                  <a:pt x="548998" y="657014"/>
                </a:cubicBezTo>
                <a:cubicBezTo>
                  <a:pt x="555771" y="652498"/>
                  <a:pt x="561879" y="646773"/>
                  <a:pt x="569318" y="643467"/>
                </a:cubicBezTo>
                <a:cubicBezTo>
                  <a:pt x="582367" y="637667"/>
                  <a:pt x="598077" y="637841"/>
                  <a:pt x="609958" y="629920"/>
                </a:cubicBezTo>
                <a:cubicBezTo>
                  <a:pt x="642194" y="608430"/>
                  <a:pt x="617611" y="621528"/>
                  <a:pt x="657371" y="609600"/>
                </a:cubicBezTo>
                <a:cubicBezTo>
                  <a:pt x="727627" y="588523"/>
                  <a:pt x="676501" y="595210"/>
                  <a:pt x="779291" y="589280"/>
                </a:cubicBezTo>
                <a:lnTo>
                  <a:pt x="1050224" y="575734"/>
                </a:lnTo>
                <a:cubicBezTo>
                  <a:pt x="1072802" y="573476"/>
                  <a:pt x="1095443" y="571774"/>
                  <a:pt x="1117958" y="568960"/>
                </a:cubicBezTo>
                <a:cubicBezTo>
                  <a:pt x="1131585" y="567257"/>
                  <a:pt x="1144933" y="563553"/>
                  <a:pt x="1158598" y="562187"/>
                </a:cubicBezTo>
                <a:cubicBezTo>
                  <a:pt x="1394389" y="538609"/>
                  <a:pt x="1124171" y="570802"/>
                  <a:pt x="1334704" y="548640"/>
                </a:cubicBezTo>
                <a:cubicBezTo>
                  <a:pt x="1358366" y="546149"/>
                  <a:pt x="1398498" y="539137"/>
                  <a:pt x="1422758" y="535094"/>
                </a:cubicBezTo>
                <a:lnTo>
                  <a:pt x="1463398" y="521547"/>
                </a:lnTo>
                <a:cubicBezTo>
                  <a:pt x="1470171" y="519289"/>
                  <a:pt x="1477332" y="517967"/>
                  <a:pt x="1483718" y="514774"/>
                </a:cubicBezTo>
                <a:cubicBezTo>
                  <a:pt x="1517197" y="498034"/>
                  <a:pt x="1501232" y="504420"/>
                  <a:pt x="1531131" y="494454"/>
                </a:cubicBezTo>
                <a:lnTo>
                  <a:pt x="1612411" y="440267"/>
                </a:lnTo>
                <a:lnTo>
                  <a:pt x="1632731" y="426720"/>
                </a:lnTo>
                <a:lnTo>
                  <a:pt x="1653051" y="413174"/>
                </a:lnTo>
                <a:cubicBezTo>
                  <a:pt x="1673226" y="382911"/>
                  <a:pt x="1679765" y="380824"/>
                  <a:pt x="1686918" y="352214"/>
                </a:cubicBezTo>
                <a:cubicBezTo>
                  <a:pt x="1689710" y="341045"/>
                  <a:pt x="1691433" y="329636"/>
                  <a:pt x="1693691" y="318347"/>
                </a:cubicBezTo>
                <a:cubicBezTo>
                  <a:pt x="1691433" y="293511"/>
                  <a:pt x="1694252" y="267675"/>
                  <a:pt x="1686918" y="243840"/>
                </a:cubicBezTo>
                <a:cubicBezTo>
                  <a:pt x="1684524" y="236060"/>
                  <a:pt x="1672354" y="236050"/>
                  <a:pt x="1666598" y="230294"/>
                </a:cubicBezTo>
                <a:cubicBezTo>
                  <a:pt x="1660842" y="224538"/>
                  <a:pt x="1657567" y="216747"/>
                  <a:pt x="1653051" y="209974"/>
                </a:cubicBezTo>
                <a:cubicBezTo>
                  <a:pt x="1638790" y="167192"/>
                  <a:pt x="1667726" y="156916"/>
                  <a:pt x="1659824" y="14224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2B0B18B0-AE13-4444-8F3E-7CCF643CFEB3}"/>
              </a:ext>
            </a:extLst>
          </p:cNvPr>
          <p:cNvSpPr/>
          <p:nvPr/>
        </p:nvSpPr>
        <p:spPr>
          <a:xfrm>
            <a:off x="9360747" y="1158240"/>
            <a:ext cx="663786" cy="535093"/>
          </a:xfrm>
          <a:custGeom>
            <a:avLst/>
            <a:gdLst>
              <a:gd name="connsiteX0" fmla="*/ 535093 w 663786"/>
              <a:gd name="connsiteY0" fmla="*/ 33867 h 535093"/>
              <a:gd name="connsiteX1" fmla="*/ 487680 w 663786"/>
              <a:gd name="connsiteY1" fmla="*/ 27093 h 535093"/>
              <a:gd name="connsiteX2" fmla="*/ 399626 w 663786"/>
              <a:gd name="connsiteY2" fmla="*/ 6773 h 535093"/>
              <a:gd name="connsiteX3" fmla="*/ 338666 w 663786"/>
              <a:gd name="connsiteY3" fmla="*/ 0 h 535093"/>
              <a:gd name="connsiteX4" fmla="*/ 209973 w 663786"/>
              <a:gd name="connsiteY4" fmla="*/ 6773 h 535093"/>
              <a:gd name="connsiteX5" fmla="*/ 182880 w 663786"/>
              <a:gd name="connsiteY5" fmla="*/ 13547 h 535093"/>
              <a:gd name="connsiteX6" fmla="*/ 142240 w 663786"/>
              <a:gd name="connsiteY6" fmla="*/ 27093 h 535093"/>
              <a:gd name="connsiteX7" fmla="*/ 121920 w 663786"/>
              <a:gd name="connsiteY7" fmla="*/ 47413 h 535093"/>
              <a:gd name="connsiteX8" fmla="*/ 81280 w 663786"/>
              <a:gd name="connsiteY8" fmla="*/ 81280 h 535093"/>
              <a:gd name="connsiteX9" fmla="*/ 54186 w 663786"/>
              <a:gd name="connsiteY9" fmla="*/ 121920 h 535093"/>
              <a:gd name="connsiteX10" fmla="*/ 27093 w 663786"/>
              <a:gd name="connsiteY10" fmla="*/ 162560 h 535093"/>
              <a:gd name="connsiteX11" fmla="*/ 13546 w 663786"/>
              <a:gd name="connsiteY11" fmla="*/ 182880 h 535093"/>
              <a:gd name="connsiteX12" fmla="*/ 0 w 663786"/>
              <a:gd name="connsiteY12" fmla="*/ 230293 h 535093"/>
              <a:gd name="connsiteX13" fmla="*/ 6773 w 663786"/>
              <a:gd name="connsiteY13" fmla="*/ 352213 h 535093"/>
              <a:gd name="connsiteX14" fmla="*/ 33866 w 663786"/>
              <a:gd name="connsiteY14" fmla="*/ 413173 h 535093"/>
              <a:gd name="connsiteX15" fmla="*/ 54186 w 663786"/>
              <a:gd name="connsiteY15" fmla="*/ 433493 h 535093"/>
              <a:gd name="connsiteX16" fmla="*/ 67733 w 663786"/>
              <a:gd name="connsiteY16" fmla="*/ 453813 h 535093"/>
              <a:gd name="connsiteX17" fmla="*/ 88053 w 663786"/>
              <a:gd name="connsiteY17" fmla="*/ 460587 h 535093"/>
              <a:gd name="connsiteX18" fmla="*/ 108373 w 663786"/>
              <a:gd name="connsiteY18" fmla="*/ 474133 h 535093"/>
              <a:gd name="connsiteX19" fmla="*/ 128693 w 663786"/>
              <a:gd name="connsiteY19" fmla="*/ 480907 h 535093"/>
              <a:gd name="connsiteX20" fmla="*/ 149013 w 663786"/>
              <a:gd name="connsiteY20" fmla="*/ 494453 h 535093"/>
              <a:gd name="connsiteX21" fmla="*/ 189653 w 663786"/>
              <a:gd name="connsiteY21" fmla="*/ 508000 h 535093"/>
              <a:gd name="connsiteX22" fmla="*/ 230293 w 663786"/>
              <a:gd name="connsiteY22" fmla="*/ 521547 h 535093"/>
              <a:gd name="connsiteX23" fmla="*/ 250613 w 663786"/>
              <a:gd name="connsiteY23" fmla="*/ 528320 h 535093"/>
              <a:gd name="connsiteX24" fmla="*/ 277706 w 663786"/>
              <a:gd name="connsiteY24" fmla="*/ 535093 h 535093"/>
              <a:gd name="connsiteX25" fmla="*/ 460586 w 663786"/>
              <a:gd name="connsiteY25" fmla="*/ 528320 h 535093"/>
              <a:gd name="connsiteX26" fmla="*/ 514773 w 663786"/>
              <a:gd name="connsiteY26" fmla="*/ 514773 h 535093"/>
              <a:gd name="connsiteX27" fmla="*/ 562186 w 663786"/>
              <a:gd name="connsiteY27" fmla="*/ 501227 h 535093"/>
              <a:gd name="connsiteX28" fmla="*/ 602826 w 663786"/>
              <a:gd name="connsiteY28" fmla="*/ 474133 h 535093"/>
              <a:gd name="connsiteX29" fmla="*/ 629920 w 663786"/>
              <a:gd name="connsiteY29" fmla="*/ 433493 h 535093"/>
              <a:gd name="connsiteX30" fmla="*/ 650240 w 663786"/>
              <a:gd name="connsiteY30" fmla="*/ 372533 h 535093"/>
              <a:gd name="connsiteX31" fmla="*/ 657013 w 663786"/>
              <a:gd name="connsiteY31" fmla="*/ 352213 h 535093"/>
              <a:gd name="connsiteX32" fmla="*/ 663786 w 663786"/>
              <a:gd name="connsiteY32" fmla="*/ 311573 h 535093"/>
              <a:gd name="connsiteX33" fmla="*/ 657013 w 663786"/>
              <a:gd name="connsiteY33" fmla="*/ 209973 h 535093"/>
              <a:gd name="connsiteX34" fmla="*/ 643466 w 663786"/>
              <a:gd name="connsiteY34" fmla="*/ 169333 h 535093"/>
              <a:gd name="connsiteX35" fmla="*/ 636693 w 663786"/>
              <a:gd name="connsiteY35" fmla="*/ 149013 h 535093"/>
              <a:gd name="connsiteX36" fmla="*/ 629920 w 663786"/>
              <a:gd name="connsiteY36" fmla="*/ 128693 h 535093"/>
              <a:gd name="connsiteX37" fmla="*/ 596053 w 663786"/>
              <a:gd name="connsiteY37" fmla="*/ 67733 h 535093"/>
              <a:gd name="connsiteX38" fmla="*/ 575733 w 663786"/>
              <a:gd name="connsiteY38" fmla="*/ 60960 h 535093"/>
              <a:gd name="connsiteX39" fmla="*/ 535093 w 663786"/>
              <a:gd name="connsiteY39" fmla="*/ 40640 h 535093"/>
              <a:gd name="connsiteX40" fmla="*/ 535093 w 663786"/>
              <a:gd name="connsiteY40" fmla="*/ 33867 h 53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63786" h="535093">
                <a:moveTo>
                  <a:pt x="535093" y="33867"/>
                </a:moveTo>
                <a:cubicBezTo>
                  <a:pt x="527191" y="31609"/>
                  <a:pt x="503335" y="30224"/>
                  <a:pt x="487680" y="27093"/>
                </a:cubicBezTo>
                <a:cubicBezTo>
                  <a:pt x="449471" y="19451"/>
                  <a:pt x="434963" y="11821"/>
                  <a:pt x="399626" y="6773"/>
                </a:cubicBezTo>
                <a:cubicBezTo>
                  <a:pt x="379386" y="3882"/>
                  <a:pt x="358986" y="2258"/>
                  <a:pt x="338666" y="0"/>
                </a:cubicBezTo>
                <a:cubicBezTo>
                  <a:pt x="295768" y="2258"/>
                  <a:pt x="252769" y="3052"/>
                  <a:pt x="209973" y="6773"/>
                </a:cubicBezTo>
                <a:cubicBezTo>
                  <a:pt x="200699" y="7579"/>
                  <a:pt x="191796" y="10872"/>
                  <a:pt x="182880" y="13547"/>
                </a:cubicBezTo>
                <a:cubicBezTo>
                  <a:pt x="169203" y="17650"/>
                  <a:pt x="142240" y="27093"/>
                  <a:pt x="142240" y="27093"/>
                </a:cubicBezTo>
                <a:cubicBezTo>
                  <a:pt x="135467" y="33866"/>
                  <a:pt x="129279" y="41281"/>
                  <a:pt x="121920" y="47413"/>
                </a:cubicBezTo>
                <a:cubicBezTo>
                  <a:pt x="97203" y="68010"/>
                  <a:pt x="103151" y="53160"/>
                  <a:pt x="81280" y="81280"/>
                </a:cubicBezTo>
                <a:cubicBezTo>
                  <a:pt x="71284" y="94132"/>
                  <a:pt x="63217" y="108373"/>
                  <a:pt x="54186" y="121920"/>
                </a:cubicBezTo>
                <a:lnTo>
                  <a:pt x="27093" y="162560"/>
                </a:lnTo>
                <a:lnTo>
                  <a:pt x="13546" y="182880"/>
                </a:lnTo>
                <a:cubicBezTo>
                  <a:pt x="10352" y="192462"/>
                  <a:pt x="0" y="221788"/>
                  <a:pt x="0" y="230293"/>
                </a:cubicBezTo>
                <a:cubicBezTo>
                  <a:pt x="0" y="270996"/>
                  <a:pt x="1724" y="311825"/>
                  <a:pt x="6773" y="352213"/>
                </a:cubicBezTo>
                <a:cubicBezTo>
                  <a:pt x="9379" y="373058"/>
                  <a:pt x="20104" y="396659"/>
                  <a:pt x="33866" y="413173"/>
                </a:cubicBezTo>
                <a:cubicBezTo>
                  <a:pt x="39998" y="420532"/>
                  <a:pt x="48054" y="426134"/>
                  <a:pt x="54186" y="433493"/>
                </a:cubicBezTo>
                <a:cubicBezTo>
                  <a:pt x="59398" y="439747"/>
                  <a:pt x="61376" y="448728"/>
                  <a:pt x="67733" y="453813"/>
                </a:cubicBezTo>
                <a:cubicBezTo>
                  <a:pt x="73308" y="458273"/>
                  <a:pt x="81667" y="457394"/>
                  <a:pt x="88053" y="460587"/>
                </a:cubicBezTo>
                <a:cubicBezTo>
                  <a:pt x="95334" y="464228"/>
                  <a:pt x="101092" y="470492"/>
                  <a:pt x="108373" y="474133"/>
                </a:cubicBezTo>
                <a:cubicBezTo>
                  <a:pt x="114759" y="477326"/>
                  <a:pt x="122307" y="477714"/>
                  <a:pt x="128693" y="480907"/>
                </a:cubicBezTo>
                <a:cubicBezTo>
                  <a:pt x="135974" y="484548"/>
                  <a:pt x="141574" y="491147"/>
                  <a:pt x="149013" y="494453"/>
                </a:cubicBezTo>
                <a:cubicBezTo>
                  <a:pt x="162062" y="500252"/>
                  <a:pt x="176106" y="503484"/>
                  <a:pt x="189653" y="508000"/>
                </a:cubicBezTo>
                <a:lnTo>
                  <a:pt x="230293" y="521547"/>
                </a:lnTo>
                <a:cubicBezTo>
                  <a:pt x="237066" y="523805"/>
                  <a:pt x="243686" y="526588"/>
                  <a:pt x="250613" y="528320"/>
                </a:cubicBezTo>
                <a:lnTo>
                  <a:pt x="277706" y="535093"/>
                </a:lnTo>
                <a:cubicBezTo>
                  <a:pt x="338666" y="532835"/>
                  <a:pt x="399807" y="533530"/>
                  <a:pt x="460586" y="528320"/>
                </a:cubicBezTo>
                <a:cubicBezTo>
                  <a:pt x="479136" y="526730"/>
                  <a:pt x="496711" y="519289"/>
                  <a:pt x="514773" y="514773"/>
                </a:cubicBezTo>
                <a:cubicBezTo>
                  <a:pt x="548796" y="506267"/>
                  <a:pt x="533032" y="510945"/>
                  <a:pt x="562186" y="501227"/>
                </a:cubicBezTo>
                <a:cubicBezTo>
                  <a:pt x="575733" y="492196"/>
                  <a:pt x="593795" y="487680"/>
                  <a:pt x="602826" y="474133"/>
                </a:cubicBezTo>
                <a:lnTo>
                  <a:pt x="629920" y="433493"/>
                </a:lnTo>
                <a:lnTo>
                  <a:pt x="650240" y="372533"/>
                </a:lnTo>
                <a:cubicBezTo>
                  <a:pt x="652498" y="365760"/>
                  <a:pt x="655839" y="359256"/>
                  <a:pt x="657013" y="352213"/>
                </a:cubicBezTo>
                <a:lnTo>
                  <a:pt x="663786" y="311573"/>
                </a:lnTo>
                <a:cubicBezTo>
                  <a:pt x="661528" y="277706"/>
                  <a:pt x="661813" y="243574"/>
                  <a:pt x="657013" y="209973"/>
                </a:cubicBezTo>
                <a:cubicBezTo>
                  <a:pt x="654994" y="195837"/>
                  <a:pt x="647982" y="182880"/>
                  <a:pt x="643466" y="169333"/>
                </a:cubicBezTo>
                <a:lnTo>
                  <a:pt x="636693" y="149013"/>
                </a:lnTo>
                <a:lnTo>
                  <a:pt x="629920" y="128693"/>
                </a:lnTo>
                <a:cubicBezTo>
                  <a:pt x="623956" y="110802"/>
                  <a:pt x="613518" y="73554"/>
                  <a:pt x="596053" y="67733"/>
                </a:cubicBezTo>
                <a:lnTo>
                  <a:pt x="575733" y="60960"/>
                </a:lnTo>
                <a:cubicBezTo>
                  <a:pt x="558607" y="49542"/>
                  <a:pt x="555124" y="44646"/>
                  <a:pt x="535093" y="40640"/>
                </a:cubicBezTo>
                <a:cubicBezTo>
                  <a:pt x="530665" y="39754"/>
                  <a:pt x="542995" y="36125"/>
                  <a:pt x="535093" y="3386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E0C117EF-727D-A043-9BF0-A1F75E7400F0}"/>
              </a:ext>
            </a:extLst>
          </p:cNvPr>
          <p:cNvSpPr/>
          <p:nvPr/>
        </p:nvSpPr>
        <p:spPr>
          <a:xfrm>
            <a:off x="9156488" y="2748883"/>
            <a:ext cx="630979" cy="509090"/>
          </a:xfrm>
          <a:custGeom>
            <a:avLst/>
            <a:gdLst>
              <a:gd name="connsiteX0" fmla="*/ 387139 w 630979"/>
              <a:gd name="connsiteY0" fmla="*/ 7864 h 509090"/>
              <a:gd name="connsiteX1" fmla="*/ 271992 w 630979"/>
              <a:gd name="connsiteY1" fmla="*/ 14637 h 509090"/>
              <a:gd name="connsiteX2" fmla="*/ 244899 w 630979"/>
              <a:gd name="connsiteY2" fmla="*/ 7864 h 509090"/>
              <a:gd name="connsiteX3" fmla="*/ 150072 w 630979"/>
              <a:gd name="connsiteY3" fmla="*/ 14637 h 509090"/>
              <a:gd name="connsiteX4" fmla="*/ 89112 w 630979"/>
              <a:gd name="connsiteY4" fmla="*/ 48504 h 509090"/>
              <a:gd name="connsiteX5" fmla="*/ 62019 w 630979"/>
              <a:gd name="connsiteY5" fmla="*/ 68824 h 509090"/>
              <a:gd name="connsiteX6" fmla="*/ 48472 w 630979"/>
              <a:gd name="connsiteY6" fmla="*/ 89144 h 509090"/>
              <a:gd name="connsiteX7" fmla="*/ 41699 w 630979"/>
              <a:gd name="connsiteY7" fmla="*/ 109464 h 509090"/>
              <a:gd name="connsiteX8" fmla="*/ 28152 w 630979"/>
              <a:gd name="connsiteY8" fmla="*/ 129784 h 509090"/>
              <a:gd name="connsiteX9" fmla="*/ 14605 w 630979"/>
              <a:gd name="connsiteY9" fmla="*/ 170424 h 509090"/>
              <a:gd name="connsiteX10" fmla="*/ 7832 w 630979"/>
              <a:gd name="connsiteY10" fmla="*/ 190744 h 509090"/>
              <a:gd name="connsiteX11" fmla="*/ 7832 w 630979"/>
              <a:gd name="connsiteY11" fmla="*/ 326210 h 509090"/>
              <a:gd name="connsiteX12" fmla="*/ 21379 w 630979"/>
              <a:gd name="connsiteY12" fmla="*/ 366850 h 509090"/>
              <a:gd name="connsiteX13" fmla="*/ 41699 w 630979"/>
              <a:gd name="connsiteY13" fmla="*/ 380397 h 509090"/>
              <a:gd name="connsiteX14" fmla="*/ 75565 w 630979"/>
              <a:gd name="connsiteY14" fmla="*/ 421037 h 509090"/>
              <a:gd name="connsiteX15" fmla="*/ 89112 w 630979"/>
              <a:gd name="connsiteY15" fmla="*/ 441357 h 509090"/>
              <a:gd name="connsiteX16" fmla="*/ 109432 w 630979"/>
              <a:gd name="connsiteY16" fmla="*/ 448130 h 509090"/>
              <a:gd name="connsiteX17" fmla="*/ 150072 w 630979"/>
              <a:gd name="connsiteY17" fmla="*/ 475224 h 509090"/>
              <a:gd name="connsiteX18" fmla="*/ 190712 w 630979"/>
              <a:gd name="connsiteY18" fmla="*/ 488770 h 509090"/>
              <a:gd name="connsiteX19" fmla="*/ 211032 w 630979"/>
              <a:gd name="connsiteY19" fmla="*/ 495544 h 509090"/>
              <a:gd name="connsiteX20" fmla="*/ 292312 w 630979"/>
              <a:gd name="connsiteY20" fmla="*/ 509090 h 509090"/>
              <a:gd name="connsiteX21" fmla="*/ 414232 w 630979"/>
              <a:gd name="connsiteY21" fmla="*/ 502317 h 509090"/>
              <a:gd name="connsiteX22" fmla="*/ 434552 w 630979"/>
              <a:gd name="connsiteY22" fmla="*/ 488770 h 509090"/>
              <a:gd name="connsiteX23" fmla="*/ 461645 w 630979"/>
              <a:gd name="connsiteY23" fmla="*/ 475224 h 509090"/>
              <a:gd name="connsiteX24" fmla="*/ 502285 w 630979"/>
              <a:gd name="connsiteY24" fmla="*/ 448130 h 509090"/>
              <a:gd name="connsiteX25" fmla="*/ 536152 w 630979"/>
              <a:gd name="connsiteY25" fmla="*/ 421037 h 509090"/>
              <a:gd name="connsiteX26" fmla="*/ 549699 w 630979"/>
              <a:gd name="connsiteY26" fmla="*/ 400717 h 509090"/>
              <a:gd name="connsiteX27" fmla="*/ 570019 w 630979"/>
              <a:gd name="connsiteY27" fmla="*/ 387170 h 509090"/>
              <a:gd name="connsiteX28" fmla="*/ 590339 w 630979"/>
              <a:gd name="connsiteY28" fmla="*/ 366850 h 509090"/>
              <a:gd name="connsiteX29" fmla="*/ 597112 w 630979"/>
              <a:gd name="connsiteY29" fmla="*/ 346530 h 509090"/>
              <a:gd name="connsiteX30" fmla="*/ 630979 w 630979"/>
              <a:gd name="connsiteY30" fmla="*/ 285570 h 509090"/>
              <a:gd name="connsiteX31" fmla="*/ 624205 w 630979"/>
              <a:gd name="connsiteY31" fmla="*/ 190744 h 509090"/>
              <a:gd name="connsiteX32" fmla="*/ 576792 w 630979"/>
              <a:gd name="connsiteY32" fmla="*/ 136557 h 509090"/>
              <a:gd name="connsiteX33" fmla="*/ 542925 w 630979"/>
              <a:gd name="connsiteY33" fmla="*/ 102690 h 509090"/>
              <a:gd name="connsiteX34" fmla="*/ 529379 w 630979"/>
              <a:gd name="connsiteY34" fmla="*/ 82370 h 509090"/>
              <a:gd name="connsiteX35" fmla="*/ 468419 w 630979"/>
              <a:gd name="connsiteY35" fmla="*/ 28184 h 509090"/>
              <a:gd name="connsiteX36" fmla="*/ 454872 w 630979"/>
              <a:gd name="connsiteY36" fmla="*/ 7864 h 509090"/>
              <a:gd name="connsiteX37" fmla="*/ 387139 w 630979"/>
              <a:gd name="connsiteY37" fmla="*/ 7864 h 50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0979" h="509090">
                <a:moveTo>
                  <a:pt x="387139" y="7864"/>
                </a:moveTo>
                <a:cubicBezTo>
                  <a:pt x="356659" y="8993"/>
                  <a:pt x="310441" y="14637"/>
                  <a:pt x="271992" y="14637"/>
                </a:cubicBezTo>
                <a:cubicBezTo>
                  <a:pt x="262683" y="14637"/>
                  <a:pt x="254208" y="7864"/>
                  <a:pt x="244899" y="7864"/>
                </a:cubicBezTo>
                <a:cubicBezTo>
                  <a:pt x="213209" y="7864"/>
                  <a:pt x="181681" y="12379"/>
                  <a:pt x="150072" y="14637"/>
                </a:cubicBezTo>
                <a:cubicBezTo>
                  <a:pt x="118391" y="25197"/>
                  <a:pt x="126378" y="20554"/>
                  <a:pt x="89112" y="48504"/>
                </a:cubicBezTo>
                <a:cubicBezTo>
                  <a:pt x="80081" y="55277"/>
                  <a:pt x="70001" y="60842"/>
                  <a:pt x="62019" y="68824"/>
                </a:cubicBezTo>
                <a:cubicBezTo>
                  <a:pt x="56263" y="74580"/>
                  <a:pt x="52988" y="82371"/>
                  <a:pt x="48472" y="89144"/>
                </a:cubicBezTo>
                <a:cubicBezTo>
                  <a:pt x="46214" y="95917"/>
                  <a:pt x="44892" y="103078"/>
                  <a:pt x="41699" y="109464"/>
                </a:cubicBezTo>
                <a:cubicBezTo>
                  <a:pt x="38058" y="116745"/>
                  <a:pt x="31458" y="122345"/>
                  <a:pt x="28152" y="129784"/>
                </a:cubicBezTo>
                <a:cubicBezTo>
                  <a:pt x="22352" y="142833"/>
                  <a:pt x="19121" y="156877"/>
                  <a:pt x="14605" y="170424"/>
                </a:cubicBezTo>
                <a:lnTo>
                  <a:pt x="7832" y="190744"/>
                </a:lnTo>
                <a:cubicBezTo>
                  <a:pt x="-935" y="252117"/>
                  <a:pt x="-4164" y="250233"/>
                  <a:pt x="7832" y="326210"/>
                </a:cubicBezTo>
                <a:cubicBezTo>
                  <a:pt x="10059" y="340315"/>
                  <a:pt x="9498" y="358929"/>
                  <a:pt x="21379" y="366850"/>
                </a:cubicBezTo>
                <a:lnTo>
                  <a:pt x="41699" y="380397"/>
                </a:lnTo>
                <a:cubicBezTo>
                  <a:pt x="75327" y="430841"/>
                  <a:pt x="32111" y="368892"/>
                  <a:pt x="75565" y="421037"/>
                </a:cubicBezTo>
                <a:cubicBezTo>
                  <a:pt x="80777" y="427291"/>
                  <a:pt x="82755" y="436272"/>
                  <a:pt x="89112" y="441357"/>
                </a:cubicBezTo>
                <a:cubicBezTo>
                  <a:pt x="94687" y="445817"/>
                  <a:pt x="102659" y="445872"/>
                  <a:pt x="109432" y="448130"/>
                </a:cubicBezTo>
                <a:cubicBezTo>
                  <a:pt x="122979" y="457161"/>
                  <a:pt x="134626" y="470076"/>
                  <a:pt x="150072" y="475224"/>
                </a:cubicBezTo>
                <a:lnTo>
                  <a:pt x="190712" y="488770"/>
                </a:lnTo>
                <a:cubicBezTo>
                  <a:pt x="197485" y="491028"/>
                  <a:pt x="204031" y="494144"/>
                  <a:pt x="211032" y="495544"/>
                </a:cubicBezTo>
                <a:cubicBezTo>
                  <a:pt x="260554" y="505448"/>
                  <a:pt x="233502" y="500689"/>
                  <a:pt x="292312" y="509090"/>
                </a:cubicBezTo>
                <a:cubicBezTo>
                  <a:pt x="332952" y="506832"/>
                  <a:pt x="373938" y="508073"/>
                  <a:pt x="414232" y="502317"/>
                </a:cubicBezTo>
                <a:cubicBezTo>
                  <a:pt x="422291" y="501166"/>
                  <a:pt x="427484" y="492809"/>
                  <a:pt x="434552" y="488770"/>
                </a:cubicBezTo>
                <a:cubicBezTo>
                  <a:pt x="443319" y="483761"/>
                  <a:pt x="452987" y="480419"/>
                  <a:pt x="461645" y="475224"/>
                </a:cubicBezTo>
                <a:cubicBezTo>
                  <a:pt x="475606" y="466847"/>
                  <a:pt x="502285" y="448130"/>
                  <a:pt x="502285" y="448130"/>
                </a:cubicBezTo>
                <a:cubicBezTo>
                  <a:pt x="541109" y="389895"/>
                  <a:pt x="489413" y="458427"/>
                  <a:pt x="536152" y="421037"/>
                </a:cubicBezTo>
                <a:cubicBezTo>
                  <a:pt x="542509" y="415952"/>
                  <a:pt x="543943" y="406473"/>
                  <a:pt x="549699" y="400717"/>
                </a:cubicBezTo>
                <a:cubicBezTo>
                  <a:pt x="555455" y="394961"/>
                  <a:pt x="563765" y="392382"/>
                  <a:pt x="570019" y="387170"/>
                </a:cubicBezTo>
                <a:cubicBezTo>
                  <a:pt x="577378" y="381038"/>
                  <a:pt x="583566" y="373623"/>
                  <a:pt x="590339" y="366850"/>
                </a:cubicBezTo>
                <a:cubicBezTo>
                  <a:pt x="592597" y="360077"/>
                  <a:pt x="593645" y="352771"/>
                  <a:pt x="597112" y="346530"/>
                </a:cubicBezTo>
                <a:cubicBezTo>
                  <a:pt x="635931" y="276654"/>
                  <a:pt x="615650" y="331551"/>
                  <a:pt x="630979" y="285570"/>
                </a:cubicBezTo>
                <a:cubicBezTo>
                  <a:pt x="628721" y="253961"/>
                  <a:pt x="631891" y="221487"/>
                  <a:pt x="624205" y="190744"/>
                </a:cubicBezTo>
                <a:cubicBezTo>
                  <a:pt x="616303" y="159135"/>
                  <a:pt x="598805" y="151233"/>
                  <a:pt x="576792" y="136557"/>
                </a:cubicBezTo>
                <a:cubicBezTo>
                  <a:pt x="540664" y="82366"/>
                  <a:pt x="588084" y="147850"/>
                  <a:pt x="542925" y="102690"/>
                </a:cubicBezTo>
                <a:cubicBezTo>
                  <a:pt x="537169" y="96934"/>
                  <a:pt x="534787" y="88454"/>
                  <a:pt x="529379" y="82370"/>
                </a:cubicBezTo>
                <a:cubicBezTo>
                  <a:pt x="495636" y="44409"/>
                  <a:pt x="499303" y="48772"/>
                  <a:pt x="468419" y="28184"/>
                </a:cubicBezTo>
                <a:cubicBezTo>
                  <a:pt x="463903" y="21411"/>
                  <a:pt x="461775" y="12179"/>
                  <a:pt x="454872" y="7864"/>
                </a:cubicBezTo>
                <a:cubicBezTo>
                  <a:pt x="427485" y="-9253"/>
                  <a:pt x="417619" y="6735"/>
                  <a:pt x="387139" y="786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8834DD64-1C9B-1549-996B-FC39E4F4FC20}"/>
              </a:ext>
            </a:extLst>
          </p:cNvPr>
          <p:cNvSpPr/>
          <p:nvPr/>
        </p:nvSpPr>
        <p:spPr>
          <a:xfrm>
            <a:off x="10938933" y="2667393"/>
            <a:ext cx="611629" cy="556714"/>
          </a:xfrm>
          <a:custGeom>
            <a:avLst/>
            <a:gdLst>
              <a:gd name="connsiteX0" fmla="*/ 386080 w 611629"/>
              <a:gd name="connsiteY0" fmla="*/ 1300 h 556714"/>
              <a:gd name="connsiteX1" fmla="*/ 223520 w 611629"/>
              <a:gd name="connsiteY1" fmla="*/ 14847 h 556714"/>
              <a:gd name="connsiteX2" fmla="*/ 176107 w 611629"/>
              <a:gd name="connsiteY2" fmla="*/ 28394 h 556714"/>
              <a:gd name="connsiteX3" fmla="*/ 135467 w 611629"/>
              <a:gd name="connsiteY3" fmla="*/ 55487 h 556714"/>
              <a:gd name="connsiteX4" fmla="*/ 94827 w 611629"/>
              <a:gd name="connsiteY4" fmla="*/ 89354 h 556714"/>
              <a:gd name="connsiteX5" fmla="*/ 67734 w 611629"/>
              <a:gd name="connsiteY5" fmla="*/ 123220 h 556714"/>
              <a:gd name="connsiteX6" fmla="*/ 40640 w 611629"/>
              <a:gd name="connsiteY6" fmla="*/ 163860 h 556714"/>
              <a:gd name="connsiteX7" fmla="*/ 27094 w 611629"/>
              <a:gd name="connsiteY7" fmla="*/ 184180 h 556714"/>
              <a:gd name="connsiteX8" fmla="*/ 13547 w 611629"/>
              <a:gd name="connsiteY8" fmla="*/ 231594 h 556714"/>
              <a:gd name="connsiteX9" fmla="*/ 0 w 611629"/>
              <a:gd name="connsiteY9" fmla="*/ 272234 h 556714"/>
              <a:gd name="connsiteX10" fmla="*/ 6774 w 611629"/>
              <a:gd name="connsiteY10" fmla="*/ 400927 h 556714"/>
              <a:gd name="connsiteX11" fmla="*/ 40640 w 611629"/>
              <a:gd name="connsiteY11" fmla="*/ 461887 h 556714"/>
              <a:gd name="connsiteX12" fmla="*/ 101600 w 611629"/>
              <a:gd name="connsiteY12" fmla="*/ 509300 h 556714"/>
              <a:gd name="connsiteX13" fmla="*/ 142240 w 611629"/>
              <a:gd name="connsiteY13" fmla="*/ 529620 h 556714"/>
              <a:gd name="connsiteX14" fmla="*/ 162560 w 611629"/>
              <a:gd name="connsiteY14" fmla="*/ 543167 h 556714"/>
              <a:gd name="connsiteX15" fmla="*/ 223520 w 611629"/>
              <a:gd name="connsiteY15" fmla="*/ 556714 h 556714"/>
              <a:gd name="connsiteX16" fmla="*/ 406400 w 611629"/>
              <a:gd name="connsiteY16" fmla="*/ 549940 h 556714"/>
              <a:gd name="connsiteX17" fmla="*/ 447040 w 611629"/>
              <a:gd name="connsiteY17" fmla="*/ 536394 h 556714"/>
              <a:gd name="connsiteX18" fmla="*/ 467360 w 611629"/>
              <a:gd name="connsiteY18" fmla="*/ 529620 h 556714"/>
              <a:gd name="connsiteX19" fmla="*/ 487680 w 611629"/>
              <a:gd name="connsiteY19" fmla="*/ 516074 h 556714"/>
              <a:gd name="connsiteX20" fmla="*/ 528320 w 611629"/>
              <a:gd name="connsiteY20" fmla="*/ 482207 h 556714"/>
              <a:gd name="connsiteX21" fmla="*/ 568960 w 611629"/>
              <a:gd name="connsiteY21" fmla="*/ 421247 h 556714"/>
              <a:gd name="connsiteX22" fmla="*/ 582507 w 611629"/>
              <a:gd name="connsiteY22" fmla="*/ 400927 h 556714"/>
              <a:gd name="connsiteX23" fmla="*/ 602827 w 611629"/>
              <a:gd name="connsiteY23" fmla="*/ 333194 h 556714"/>
              <a:gd name="connsiteX24" fmla="*/ 602827 w 611629"/>
              <a:gd name="connsiteY24" fmla="*/ 170634 h 556714"/>
              <a:gd name="connsiteX25" fmla="*/ 575734 w 611629"/>
              <a:gd name="connsiteY25" fmla="*/ 129994 h 556714"/>
              <a:gd name="connsiteX26" fmla="*/ 562187 w 611629"/>
              <a:gd name="connsiteY26" fmla="*/ 109674 h 556714"/>
              <a:gd name="connsiteX27" fmla="*/ 541867 w 611629"/>
              <a:gd name="connsiteY27" fmla="*/ 96127 h 556714"/>
              <a:gd name="connsiteX28" fmla="*/ 501227 w 611629"/>
              <a:gd name="connsiteY28" fmla="*/ 55487 h 556714"/>
              <a:gd name="connsiteX29" fmla="*/ 480907 w 611629"/>
              <a:gd name="connsiteY29" fmla="*/ 35167 h 556714"/>
              <a:gd name="connsiteX30" fmla="*/ 460587 w 611629"/>
              <a:gd name="connsiteY30" fmla="*/ 21620 h 556714"/>
              <a:gd name="connsiteX31" fmla="*/ 392854 w 611629"/>
              <a:gd name="connsiteY31" fmla="*/ 1300 h 556714"/>
              <a:gd name="connsiteX32" fmla="*/ 386080 w 611629"/>
              <a:gd name="connsiteY32" fmla="*/ 1300 h 55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11629" h="556714">
                <a:moveTo>
                  <a:pt x="386080" y="1300"/>
                </a:moveTo>
                <a:cubicBezTo>
                  <a:pt x="357858" y="3558"/>
                  <a:pt x="281917" y="4230"/>
                  <a:pt x="223520" y="14847"/>
                </a:cubicBezTo>
                <a:cubicBezTo>
                  <a:pt x="218302" y="15796"/>
                  <a:pt x="183168" y="24471"/>
                  <a:pt x="176107" y="28394"/>
                </a:cubicBezTo>
                <a:cubicBezTo>
                  <a:pt x="161875" y="36301"/>
                  <a:pt x="146979" y="43975"/>
                  <a:pt x="135467" y="55487"/>
                </a:cubicBezTo>
                <a:cubicBezTo>
                  <a:pt x="109391" y="81563"/>
                  <a:pt x="123117" y="70493"/>
                  <a:pt x="94827" y="89354"/>
                </a:cubicBezTo>
                <a:cubicBezTo>
                  <a:pt x="79575" y="135113"/>
                  <a:pt x="100728" y="85514"/>
                  <a:pt x="67734" y="123220"/>
                </a:cubicBezTo>
                <a:cubicBezTo>
                  <a:pt x="57013" y="135473"/>
                  <a:pt x="49671" y="150313"/>
                  <a:pt x="40640" y="163860"/>
                </a:cubicBezTo>
                <a:cubicBezTo>
                  <a:pt x="36125" y="170633"/>
                  <a:pt x="29668" y="176457"/>
                  <a:pt x="27094" y="184180"/>
                </a:cubicBezTo>
                <a:cubicBezTo>
                  <a:pt x="4338" y="252440"/>
                  <a:pt x="39051" y="146581"/>
                  <a:pt x="13547" y="231594"/>
                </a:cubicBezTo>
                <a:cubicBezTo>
                  <a:pt x="9444" y="245271"/>
                  <a:pt x="0" y="272234"/>
                  <a:pt x="0" y="272234"/>
                </a:cubicBezTo>
                <a:cubicBezTo>
                  <a:pt x="2258" y="315132"/>
                  <a:pt x="2885" y="358146"/>
                  <a:pt x="6774" y="400927"/>
                </a:cubicBezTo>
                <a:cubicBezTo>
                  <a:pt x="8478" y="419666"/>
                  <a:pt x="32887" y="454134"/>
                  <a:pt x="40640" y="461887"/>
                </a:cubicBezTo>
                <a:cubicBezTo>
                  <a:pt x="72473" y="493720"/>
                  <a:pt x="52989" y="476892"/>
                  <a:pt x="101600" y="509300"/>
                </a:cubicBezTo>
                <a:cubicBezTo>
                  <a:pt x="127862" y="526808"/>
                  <a:pt x="114196" y="520272"/>
                  <a:pt x="142240" y="529620"/>
                </a:cubicBezTo>
                <a:cubicBezTo>
                  <a:pt x="149013" y="534136"/>
                  <a:pt x="155279" y="539526"/>
                  <a:pt x="162560" y="543167"/>
                </a:cubicBezTo>
                <a:cubicBezTo>
                  <a:pt x="179232" y="551503"/>
                  <a:pt x="207916" y="554113"/>
                  <a:pt x="223520" y="556714"/>
                </a:cubicBezTo>
                <a:cubicBezTo>
                  <a:pt x="284480" y="554456"/>
                  <a:pt x="345649" y="555463"/>
                  <a:pt x="406400" y="549940"/>
                </a:cubicBezTo>
                <a:cubicBezTo>
                  <a:pt x="420621" y="548647"/>
                  <a:pt x="433493" y="540910"/>
                  <a:pt x="447040" y="536394"/>
                </a:cubicBezTo>
                <a:cubicBezTo>
                  <a:pt x="453813" y="534136"/>
                  <a:pt x="461419" y="533580"/>
                  <a:pt x="467360" y="529620"/>
                </a:cubicBezTo>
                <a:cubicBezTo>
                  <a:pt x="474133" y="525105"/>
                  <a:pt x="481426" y="521285"/>
                  <a:pt x="487680" y="516074"/>
                </a:cubicBezTo>
                <a:cubicBezTo>
                  <a:pt x="539840" y="472608"/>
                  <a:pt x="477863" y="515846"/>
                  <a:pt x="528320" y="482207"/>
                </a:cubicBezTo>
                <a:lnTo>
                  <a:pt x="568960" y="421247"/>
                </a:lnTo>
                <a:lnTo>
                  <a:pt x="582507" y="400927"/>
                </a:lnTo>
                <a:cubicBezTo>
                  <a:pt x="598998" y="351456"/>
                  <a:pt x="592591" y="374140"/>
                  <a:pt x="602827" y="333194"/>
                </a:cubicBezTo>
                <a:cubicBezTo>
                  <a:pt x="610368" y="272859"/>
                  <a:pt x="618134" y="237985"/>
                  <a:pt x="602827" y="170634"/>
                </a:cubicBezTo>
                <a:cubicBezTo>
                  <a:pt x="599219" y="154758"/>
                  <a:pt x="584765" y="143541"/>
                  <a:pt x="575734" y="129994"/>
                </a:cubicBezTo>
                <a:cubicBezTo>
                  <a:pt x="571218" y="123221"/>
                  <a:pt x="568960" y="114190"/>
                  <a:pt x="562187" y="109674"/>
                </a:cubicBezTo>
                <a:cubicBezTo>
                  <a:pt x="555414" y="105158"/>
                  <a:pt x="547951" y="101535"/>
                  <a:pt x="541867" y="96127"/>
                </a:cubicBezTo>
                <a:cubicBezTo>
                  <a:pt x="527548" y="83399"/>
                  <a:pt x="514774" y="69034"/>
                  <a:pt x="501227" y="55487"/>
                </a:cubicBezTo>
                <a:cubicBezTo>
                  <a:pt x="494454" y="48714"/>
                  <a:pt x="488877" y="40481"/>
                  <a:pt x="480907" y="35167"/>
                </a:cubicBezTo>
                <a:cubicBezTo>
                  <a:pt x="474134" y="30651"/>
                  <a:pt x="468026" y="24926"/>
                  <a:pt x="460587" y="21620"/>
                </a:cubicBezTo>
                <a:cubicBezTo>
                  <a:pt x="452907" y="18207"/>
                  <a:pt x="406555" y="3013"/>
                  <a:pt x="392854" y="1300"/>
                </a:cubicBezTo>
                <a:cubicBezTo>
                  <a:pt x="383892" y="180"/>
                  <a:pt x="414302" y="-958"/>
                  <a:pt x="386080" y="13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CBF2B77A-7980-D247-95F0-DC7BFF6833AE}"/>
              </a:ext>
            </a:extLst>
          </p:cNvPr>
          <p:cNvSpPr/>
          <p:nvPr/>
        </p:nvSpPr>
        <p:spPr>
          <a:xfrm>
            <a:off x="11075670" y="1450764"/>
            <a:ext cx="605790" cy="663786"/>
          </a:xfrm>
          <a:custGeom>
            <a:avLst/>
            <a:gdLst>
              <a:gd name="connsiteX0" fmla="*/ 445770 w 605790"/>
              <a:gd name="connsiteY0" fmla="*/ 846 h 663786"/>
              <a:gd name="connsiteX1" fmla="*/ 194310 w 605790"/>
              <a:gd name="connsiteY1" fmla="*/ 12276 h 663786"/>
              <a:gd name="connsiteX2" fmla="*/ 160020 w 605790"/>
              <a:gd name="connsiteY2" fmla="*/ 23706 h 663786"/>
              <a:gd name="connsiteX3" fmla="*/ 125730 w 605790"/>
              <a:gd name="connsiteY3" fmla="*/ 46566 h 663786"/>
              <a:gd name="connsiteX4" fmla="*/ 68580 w 605790"/>
              <a:gd name="connsiteY4" fmla="*/ 126576 h 663786"/>
              <a:gd name="connsiteX5" fmla="*/ 22860 w 605790"/>
              <a:gd name="connsiteY5" fmla="*/ 229446 h 663786"/>
              <a:gd name="connsiteX6" fmla="*/ 11430 w 605790"/>
              <a:gd name="connsiteY6" fmla="*/ 263736 h 663786"/>
              <a:gd name="connsiteX7" fmla="*/ 0 w 605790"/>
              <a:gd name="connsiteY7" fmla="*/ 298026 h 663786"/>
              <a:gd name="connsiteX8" fmla="*/ 22860 w 605790"/>
              <a:gd name="connsiteY8" fmla="*/ 458046 h 663786"/>
              <a:gd name="connsiteX9" fmla="*/ 45720 w 605790"/>
              <a:gd name="connsiteY9" fmla="*/ 492336 h 663786"/>
              <a:gd name="connsiteX10" fmla="*/ 68580 w 605790"/>
              <a:gd name="connsiteY10" fmla="*/ 560916 h 663786"/>
              <a:gd name="connsiteX11" fmla="*/ 171450 w 605790"/>
              <a:gd name="connsiteY11" fmla="*/ 640926 h 663786"/>
              <a:gd name="connsiteX12" fmla="*/ 240030 w 605790"/>
              <a:gd name="connsiteY12" fmla="*/ 663786 h 663786"/>
              <a:gd name="connsiteX13" fmla="*/ 411480 w 605790"/>
              <a:gd name="connsiteY13" fmla="*/ 629496 h 663786"/>
              <a:gd name="connsiteX14" fmla="*/ 445770 w 605790"/>
              <a:gd name="connsiteY14" fmla="*/ 606636 h 663786"/>
              <a:gd name="connsiteX15" fmla="*/ 514350 w 605790"/>
              <a:gd name="connsiteY15" fmla="*/ 572346 h 663786"/>
              <a:gd name="connsiteX16" fmla="*/ 548640 w 605790"/>
              <a:gd name="connsiteY16" fmla="*/ 538056 h 663786"/>
              <a:gd name="connsiteX17" fmla="*/ 594360 w 605790"/>
              <a:gd name="connsiteY17" fmla="*/ 469476 h 663786"/>
              <a:gd name="connsiteX18" fmla="*/ 605790 w 605790"/>
              <a:gd name="connsiteY18" fmla="*/ 400896 h 663786"/>
              <a:gd name="connsiteX19" fmla="*/ 582930 w 605790"/>
              <a:gd name="connsiteY19" fmla="*/ 240876 h 663786"/>
              <a:gd name="connsiteX20" fmla="*/ 560070 w 605790"/>
              <a:gd name="connsiteY20" fmla="*/ 172296 h 663786"/>
              <a:gd name="connsiteX21" fmla="*/ 548640 w 605790"/>
              <a:gd name="connsiteY21" fmla="*/ 138006 h 663786"/>
              <a:gd name="connsiteX22" fmla="*/ 525780 w 605790"/>
              <a:gd name="connsiteY22" fmla="*/ 103716 h 663786"/>
              <a:gd name="connsiteX23" fmla="*/ 491490 w 605790"/>
              <a:gd name="connsiteY23" fmla="*/ 35136 h 663786"/>
              <a:gd name="connsiteX24" fmla="*/ 422910 w 605790"/>
              <a:gd name="connsiteY24" fmla="*/ 846 h 663786"/>
              <a:gd name="connsiteX25" fmla="*/ 445770 w 605790"/>
              <a:gd name="connsiteY25" fmla="*/ 846 h 66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5790" h="663786">
                <a:moveTo>
                  <a:pt x="445770" y="846"/>
                </a:moveTo>
                <a:cubicBezTo>
                  <a:pt x="407670" y="2751"/>
                  <a:pt x="277949" y="5585"/>
                  <a:pt x="194310" y="12276"/>
                </a:cubicBezTo>
                <a:cubicBezTo>
                  <a:pt x="182300" y="13237"/>
                  <a:pt x="170796" y="18318"/>
                  <a:pt x="160020" y="23706"/>
                </a:cubicBezTo>
                <a:cubicBezTo>
                  <a:pt x="147733" y="29849"/>
                  <a:pt x="136283" y="37772"/>
                  <a:pt x="125730" y="46566"/>
                </a:cubicBezTo>
                <a:cubicBezTo>
                  <a:pt x="80032" y="84648"/>
                  <a:pt x="97994" y="75101"/>
                  <a:pt x="68580" y="126576"/>
                </a:cubicBezTo>
                <a:cubicBezTo>
                  <a:pt x="25108" y="202651"/>
                  <a:pt x="62773" y="109707"/>
                  <a:pt x="22860" y="229446"/>
                </a:cubicBezTo>
                <a:lnTo>
                  <a:pt x="11430" y="263736"/>
                </a:lnTo>
                <a:lnTo>
                  <a:pt x="0" y="298026"/>
                </a:lnTo>
                <a:cubicBezTo>
                  <a:pt x="2920" y="330148"/>
                  <a:pt x="871" y="414068"/>
                  <a:pt x="22860" y="458046"/>
                </a:cubicBezTo>
                <a:cubicBezTo>
                  <a:pt x="29003" y="470333"/>
                  <a:pt x="40141" y="479783"/>
                  <a:pt x="45720" y="492336"/>
                </a:cubicBezTo>
                <a:cubicBezTo>
                  <a:pt x="55507" y="514356"/>
                  <a:pt x="51541" y="543877"/>
                  <a:pt x="68580" y="560916"/>
                </a:cubicBezTo>
                <a:cubicBezTo>
                  <a:pt x="98166" y="590502"/>
                  <a:pt x="130435" y="627254"/>
                  <a:pt x="171450" y="640926"/>
                </a:cubicBezTo>
                <a:lnTo>
                  <a:pt x="240030" y="663786"/>
                </a:lnTo>
                <a:cubicBezTo>
                  <a:pt x="279816" y="659365"/>
                  <a:pt x="370956" y="656512"/>
                  <a:pt x="411480" y="629496"/>
                </a:cubicBezTo>
                <a:cubicBezTo>
                  <a:pt x="422910" y="621876"/>
                  <a:pt x="433483" y="612779"/>
                  <a:pt x="445770" y="606636"/>
                </a:cubicBezTo>
                <a:cubicBezTo>
                  <a:pt x="497320" y="580861"/>
                  <a:pt x="465215" y="613292"/>
                  <a:pt x="514350" y="572346"/>
                </a:cubicBezTo>
                <a:cubicBezTo>
                  <a:pt x="526768" y="561998"/>
                  <a:pt x="538716" y="550815"/>
                  <a:pt x="548640" y="538056"/>
                </a:cubicBezTo>
                <a:cubicBezTo>
                  <a:pt x="565508" y="516369"/>
                  <a:pt x="594360" y="469476"/>
                  <a:pt x="594360" y="469476"/>
                </a:cubicBezTo>
                <a:cubicBezTo>
                  <a:pt x="598170" y="446616"/>
                  <a:pt x="605790" y="424071"/>
                  <a:pt x="605790" y="400896"/>
                </a:cubicBezTo>
                <a:cubicBezTo>
                  <a:pt x="605790" y="347939"/>
                  <a:pt x="598316" y="292163"/>
                  <a:pt x="582930" y="240876"/>
                </a:cubicBezTo>
                <a:cubicBezTo>
                  <a:pt x="576006" y="217796"/>
                  <a:pt x="567690" y="195156"/>
                  <a:pt x="560070" y="172296"/>
                </a:cubicBezTo>
                <a:cubicBezTo>
                  <a:pt x="556260" y="160866"/>
                  <a:pt x="555323" y="148031"/>
                  <a:pt x="548640" y="138006"/>
                </a:cubicBezTo>
                <a:cubicBezTo>
                  <a:pt x="541020" y="126576"/>
                  <a:pt x="531923" y="116003"/>
                  <a:pt x="525780" y="103716"/>
                </a:cubicBezTo>
                <a:cubicBezTo>
                  <a:pt x="507187" y="66531"/>
                  <a:pt x="524247" y="67893"/>
                  <a:pt x="491490" y="35136"/>
                </a:cubicBezTo>
                <a:cubicBezTo>
                  <a:pt x="479932" y="23578"/>
                  <a:pt x="441503" y="846"/>
                  <a:pt x="422910" y="846"/>
                </a:cubicBezTo>
                <a:cubicBezTo>
                  <a:pt x="419100" y="846"/>
                  <a:pt x="483870" y="-1059"/>
                  <a:pt x="445770" y="84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52214-BA7E-4852-B155-244A6342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676C-99B2-4005-A35D-7F00F6112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03" y="1407160"/>
            <a:ext cx="7674799" cy="1005206"/>
          </a:xfrm>
        </p:spPr>
        <p:txBody>
          <a:bodyPr>
            <a:normAutofit/>
          </a:bodyPr>
          <a:lstStyle/>
          <a:p>
            <a:r>
              <a:rPr lang="en-US" sz="2133" dirty="0"/>
              <a:t>This “edge by edge” approach is how </a:t>
            </a:r>
            <a:r>
              <a:rPr lang="en-US" sz="2133" b="1" dirty="0">
                <a:solidFill>
                  <a:schemeClr val="accent3"/>
                </a:solidFill>
              </a:rPr>
              <a:t>Kruskal’s Algorithm </a:t>
            </a:r>
            <a:r>
              <a:rPr lang="en-US" sz="2133" dirty="0"/>
              <a:t>works!</a:t>
            </a:r>
            <a:br>
              <a:rPr lang="en-US" sz="2133" dirty="0"/>
            </a:br>
            <a:endParaRPr lang="en-US" sz="2133" dirty="0"/>
          </a:p>
          <a:p>
            <a:endParaRPr lang="en-US" sz="213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706895-8915-8D43-91EA-3FFF99CE6A9C}"/>
              </a:ext>
            </a:extLst>
          </p:cNvPr>
          <p:cNvSpPr txBox="1">
            <a:spLocks/>
          </p:cNvSpPr>
          <p:nvPr/>
        </p:nvSpPr>
        <p:spPr bwMode="auto">
          <a:xfrm>
            <a:off x="6012634" y="3429000"/>
            <a:ext cx="6011726" cy="314388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192881" indent="-19288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65189" indent="-16073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514350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65836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81267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141446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6pPr>
            <a:lvl7pPr marL="16716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7pPr>
            <a:lvl8pPr marL="1928813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8pPr>
            <a:lvl9pPr marL="21859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125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kruskalMST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graph)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Set(?)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400" b="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initialize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with each vertex as single-element MST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sort all edges by weight (smallest to largest)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each edge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u,v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 in ascending order: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(u)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!=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finalMST.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(edge (u, v))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msts.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union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uMST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vMST</a:t>
            </a:r>
            <a:r>
              <a:rPr lang="en-US" sz="1400" b="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7DF7F-14E9-0846-AEF8-789AF93F9C5C}"/>
              </a:ext>
            </a:extLst>
          </p:cNvPr>
          <p:cNvSpPr txBox="1">
            <a:spLocks/>
          </p:cNvSpPr>
          <p:nvPr/>
        </p:nvSpPr>
        <p:spPr>
          <a:xfrm>
            <a:off x="483736" y="2411008"/>
            <a:ext cx="4956810" cy="3474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Key Intuition</a:t>
            </a:r>
            <a:r>
              <a:rPr lang="en-US" sz="2400" dirty="0"/>
              <a:t>: Kruskal’s keeps track of isolated “islands” of vertices (each is a sub-MST)</a:t>
            </a:r>
          </a:p>
          <a:p>
            <a:pPr lvl="1"/>
            <a:r>
              <a:rPr lang="en-US" sz="1800" dirty="0"/>
              <a:t>Start with each vertex as its own “island”</a:t>
            </a:r>
          </a:p>
          <a:p>
            <a:pPr lvl="1"/>
            <a:r>
              <a:rPr lang="en-US" sz="1800" dirty="0"/>
              <a:t>If an edge connects two vertices within the same “island”, it forms a cycle! Discard it.</a:t>
            </a:r>
          </a:p>
          <a:p>
            <a:pPr lvl="1"/>
            <a:r>
              <a:rPr lang="en-US" sz="1800" dirty="0"/>
              <a:t>If an edge connects two vertices in different “islands”, add it to the MST! Now those “islands” need to be combined.</a:t>
            </a:r>
          </a:p>
          <a:p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C35EF-C450-9248-9CF5-6B163891176C}"/>
              </a:ext>
            </a:extLst>
          </p:cNvPr>
          <p:cNvGrpSpPr/>
          <p:nvPr/>
        </p:nvGrpSpPr>
        <p:grpSpPr>
          <a:xfrm>
            <a:off x="8310014" y="1221965"/>
            <a:ext cx="3220906" cy="2028772"/>
            <a:chOff x="1941470" y="2261320"/>
            <a:chExt cx="2908025" cy="1831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DB26CA-B49F-4949-B33D-425F495E9B35}"/>
                </a:ext>
              </a:extLst>
            </p:cNvPr>
            <p:cNvSpPr/>
            <p:nvPr/>
          </p:nvSpPr>
          <p:spPr>
            <a:xfrm>
              <a:off x="1941470" y="3146017"/>
              <a:ext cx="297188" cy="26101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8E64D9-0E45-7A4A-8AD1-8CB8DC025605}"/>
                </a:ext>
              </a:extLst>
            </p:cNvPr>
            <p:cNvSpPr/>
            <p:nvPr/>
          </p:nvSpPr>
          <p:spPr>
            <a:xfrm>
              <a:off x="3135196" y="2312845"/>
              <a:ext cx="251264" cy="25890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90EBEE-4B1D-3742-881A-C47A35018CBF}"/>
                </a:ext>
              </a:extLst>
            </p:cNvPr>
            <p:cNvSpPr/>
            <p:nvPr/>
          </p:nvSpPr>
          <p:spPr>
            <a:xfrm>
              <a:off x="2809351" y="3690867"/>
              <a:ext cx="274493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0DA87EE-EA6E-9149-AE91-3DC3AD8534F9}"/>
                </a:ext>
              </a:extLst>
            </p:cNvPr>
            <p:cNvSpPr/>
            <p:nvPr/>
          </p:nvSpPr>
          <p:spPr>
            <a:xfrm>
              <a:off x="4460264" y="3682981"/>
              <a:ext cx="310739" cy="2877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A2F6F8-649A-A347-954F-CC7702047C3E}"/>
                </a:ext>
              </a:extLst>
            </p:cNvPr>
            <p:cNvSpPr/>
            <p:nvPr/>
          </p:nvSpPr>
          <p:spPr>
            <a:xfrm>
              <a:off x="4540506" y="2661240"/>
              <a:ext cx="266264" cy="2703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1787EA4-2EDC-F942-8B70-B13CD12765FE}"/>
                </a:ext>
              </a:extLst>
            </p:cNvPr>
            <p:cNvSpPr/>
            <p:nvPr/>
          </p:nvSpPr>
          <p:spPr>
            <a:xfrm>
              <a:off x="2965478" y="3001611"/>
              <a:ext cx="258527" cy="261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9539EC7-FBE3-1345-9B3C-741ABAFB501A}"/>
                </a:ext>
              </a:extLst>
            </p:cNvPr>
            <p:cNvCxnSpPr>
              <a:cxnSpLocks/>
              <a:stCxn id="13" idx="2"/>
              <a:endCxn id="12" idx="7"/>
            </p:cNvCxnSpPr>
            <p:nvPr/>
          </p:nvCxnSpPr>
          <p:spPr>
            <a:xfrm flipH="1">
              <a:off x="2195136" y="2442297"/>
              <a:ext cx="940060" cy="7419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EFCF73B-B20B-4C4D-8C21-B8F08E12FEA5}"/>
                </a:ext>
              </a:extLst>
            </p:cNvPr>
            <p:cNvCxnSpPr>
              <a:cxnSpLocks/>
              <a:stCxn id="12" idx="5"/>
              <a:endCxn id="14" idx="2"/>
            </p:cNvCxnSpPr>
            <p:nvPr/>
          </p:nvCxnSpPr>
          <p:spPr>
            <a:xfrm>
              <a:off x="2195136" y="3368806"/>
              <a:ext cx="614215" cy="45304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9B1FE4-5B64-8C41-9983-38BEACF49027}"/>
                </a:ext>
              </a:extLst>
            </p:cNvPr>
            <p:cNvCxnSpPr>
              <a:cxnSpLocks/>
              <a:stCxn id="14" idx="0"/>
              <a:endCxn id="17" idx="4"/>
            </p:cNvCxnSpPr>
            <p:nvPr/>
          </p:nvCxnSpPr>
          <p:spPr>
            <a:xfrm flipV="1">
              <a:off x="2946598" y="3263575"/>
              <a:ext cx="148145" cy="427292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1F1FFFE-1ACD-144F-A955-B5901ED19ACB}"/>
                </a:ext>
              </a:extLst>
            </p:cNvPr>
            <p:cNvCxnSpPr>
              <a:cxnSpLocks/>
              <a:stCxn id="17" idx="2"/>
              <a:endCxn id="12" idx="6"/>
            </p:cNvCxnSpPr>
            <p:nvPr/>
          </p:nvCxnSpPr>
          <p:spPr>
            <a:xfrm flipH="1">
              <a:off x="2238658" y="3132593"/>
              <a:ext cx="726820" cy="143931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47AF45-8CBA-2244-B84C-55B3D16980C7}"/>
                </a:ext>
              </a:extLst>
            </p:cNvPr>
            <p:cNvCxnSpPr>
              <a:cxnSpLocks/>
              <a:stCxn id="17" idx="6"/>
              <a:endCxn id="16" idx="2"/>
            </p:cNvCxnSpPr>
            <p:nvPr/>
          </p:nvCxnSpPr>
          <p:spPr>
            <a:xfrm flipV="1">
              <a:off x="3224005" y="2796412"/>
              <a:ext cx="1316501" cy="33618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BDAF45-E380-7246-91B4-6A98A871D3E9}"/>
                </a:ext>
              </a:extLst>
            </p:cNvPr>
            <p:cNvCxnSpPr>
              <a:cxnSpLocks/>
              <a:stCxn id="16" idx="4"/>
              <a:endCxn id="15" idx="0"/>
            </p:cNvCxnSpPr>
            <p:nvPr/>
          </p:nvCxnSpPr>
          <p:spPr>
            <a:xfrm flipH="1">
              <a:off x="4615634" y="2931583"/>
              <a:ext cx="58004" cy="75139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CA4E10D-DBD2-9641-84F9-C997B516DD9C}"/>
                </a:ext>
              </a:extLst>
            </p:cNvPr>
            <p:cNvCxnSpPr>
              <a:cxnSpLocks/>
              <a:stCxn id="15" idx="3"/>
              <a:endCxn id="14" idx="6"/>
            </p:cNvCxnSpPr>
            <p:nvPr/>
          </p:nvCxnSpPr>
          <p:spPr>
            <a:xfrm flipH="1" flipV="1">
              <a:off x="3083843" y="3821849"/>
              <a:ext cx="1421928" cy="10674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6C5E20-242B-FD45-A55A-54F65549A4DE}"/>
                </a:ext>
              </a:extLst>
            </p:cNvPr>
            <p:cNvCxnSpPr>
              <a:cxnSpLocks/>
              <a:stCxn id="15" idx="1"/>
              <a:endCxn id="13" idx="6"/>
            </p:cNvCxnSpPr>
            <p:nvPr/>
          </p:nvCxnSpPr>
          <p:spPr>
            <a:xfrm flipH="1" flipV="1">
              <a:off x="3386460" y="2442297"/>
              <a:ext cx="1119311" cy="128282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975424-E24A-8E40-9847-26F5897D95A9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3043645" y="2891992"/>
              <a:ext cx="1535854" cy="837239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2D772-10C6-1849-8BB6-7E236B95A318}"/>
                </a:ext>
              </a:extLst>
            </p:cNvPr>
            <p:cNvCxnSpPr>
              <a:cxnSpLocks/>
              <a:stCxn id="17" idx="5"/>
              <a:endCxn id="15" idx="2"/>
            </p:cNvCxnSpPr>
            <p:nvPr/>
          </p:nvCxnSpPr>
          <p:spPr>
            <a:xfrm>
              <a:off x="3186145" y="3225212"/>
              <a:ext cx="1274120" cy="60164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55FC041-5949-4E44-978E-549D27B20897}"/>
                </a:ext>
              </a:extLst>
            </p:cNvPr>
            <p:cNvSpPr txBox="1"/>
            <p:nvPr/>
          </p:nvSpPr>
          <p:spPr>
            <a:xfrm>
              <a:off x="2517290" y="2568343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6E3DAD-41DD-F04A-9BAB-D1E559FF98E7}"/>
                </a:ext>
              </a:extLst>
            </p:cNvPr>
            <p:cNvSpPr txBox="1"/>
            <p:nvPr/>
          </p:nvSpPr>
          <p:spPr>
            <a:xfrm>
              <a:off x="3687309" y="2559869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8603E1-F8DF-5D48-9782-37931B04E3E0}"/>
                </a:ext>
              </a:extLst>
            </p:cNvPr>
            <p:cNvSpPr txBox="1"/>
            <p:nvPr/>
          </p:nvSpPr>
          <p:spPr>
            <a:xfrm>
              <a:off x="3253328" y="2800827"/>
              <a:ext cx="593462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331E6D-9485-BB4E-88C2-50BD37AAB838}"/>
                </a:ext>
              </a:extLst>
            </p:cNvPr>
            <p:cNvSpPr txBox="1"/>
            <p:nvPr/>
          </p:nvSpPr>
          <p:spPr>
            <a:xfrm>
              <a:off x="2594114" y="2826931"/>
              <a:ext cx="23049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2CE6E8-1AF0-BA47-BB17-2BBDC792F488}"/>
                </a:ext>
              </a:extLst>
            </p:cNvPr>
            <p:cNvSpPr txBox="1"/>
            <p:nvPr/>
          </p:nvSpPr>
          <p:spPr>
            <a:xfrm>
              <a:off x="2327589" y="3551298"/>
              <a:ext cx="230498" cy="416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3FBFAF2-0F1B-7F47-B47F-03918B3F4D58}"/>
                </a:ext>
              </a:extLst>
            </p:cNvPr>
            <p:cNvSpPr txBox="1"/>
            <p:nvPr/>
          </p:nvSpPr>
          <p:spPr>
            <a:xfrm>
              <a:off x="2787052" y="331836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A63CD6-CC3F-9B42-9455-F84E1E10A089}"/>
                </a:ext>
              </a:extLst>
            </p:cNvPr>
            <p:cNvSpPr txBox="1"/>
            <p:nvPr/>
          </p:nvSpPr>
          <p:spPr>
            <a:xfrm>
              <a:off x="3583200" y="3787348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E7D9E-D24C-7143-9BFF-E9EABF4055E0}"/>
                </a:ext>
              </a:extLst>
            </p:cNvPr>
            <p:cNvSpPr txBox="1"/>
            <p:nvPr/>
          </p:nvSpPr>
          <p:spPr>
            <a:xfrm>
              <a:off x="4618997" y="3182024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CD04C1-B237-384F-95F3-9832642330EA}"/>
                </a:ext>
              </a:extLst>
            </p:cNvPr>
            <p:cNvSpPr txBox="1"/>
            <p:nvPr/>
          </p:nvSpPr>
          <p:spPr>
            <a:xfrm>
              <a:off x="3788290" y="3314752"/>
              <a:ext cx="495066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F9CAAF-74E1-C04D-ACEF-FC5BABAE2739}"/>
                </a:ext>
              </a:extLst>
            </p:cNvPr>
            <p:cNvSpPr txBox="1"/>
            <p:nvPr/>
          </p:nvSpPr>
          <p:spPr>
            <a:xfrm>
              <a:off x="3145579" y="3314752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7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036147-4792-B04C-9767-EFD194FF6ACE}"/>
                </a:ext>
              </a:extLst>
            </p:cNvPr>
            <p:cNvCxnSpPr>
              <a:cxnSpLocks/>
              <a:stCxn id="16" idx="1"/>
              <a:endCxn id="13" idx="6"/>
            </p:cNvCxnSpPr>
            <p:nvPr/>
          </p:nvCxnSpPr>
          <p:spPr>
            <a:xfrm flipH="1" flipV="1">
              <a:off x="3386460" y="2442297"/>
              <a:ext cx="1193039" cy="258534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24149E5-08EC-5F48-8CB5-056F0C6C49E8}"/>
                </a:ext>
              </a:extLst>
            </p:cNvPr>
            <p:cNvSpPr txBox="1"/>
            <p:nvPr/>
          </p:nvSpPr>
          <p:spPr>
            <a:xfrm>
              <a:off x="3994062" y="2261320"/>
              <a:ext cx="230498" cy="30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75000"/>
                    </a:schemeClr>
                  </a:solidFill>
                </a:rPr>
                <a:t>6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49132FA-5D26-FD4E-9575-FAF1C298ABAB}"/>
              </a:ext>
            </a:extLst>
          </p:cNvPr>
          <p:cNvSpPr/>
          <p:nvPr/>
        </p:nvSpPr>
        <p:spPr>
          <a:xfrm>
            <a:off x="11124441" y="2813770"/>
            <a:ext cx="294912" cy="2994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E96A72-E3BF-F64D-B191-C437026EB7C5}"/>
              </a:ext>
            </a:extLst>
          </p:cNvPr>
          <p:cNvSpPr txBox="1"/>
          <p:nvPr/>
        </p:nvSpPr>
        <p:spPr>
          <a:xfrm>
            <a:off x="9444197" y="686448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“islands”</a:t>
            </a:r>
          </a:p>
        </p:txBody>
      </p:sp>
    </p:spTree>
    <p:extLst>
      <p:ext uri="{BB962C8B-B14F-4D97-AF65-F5344CB8AC3E}">
        <p14:creationId xmlns:p14="http://schemas.microsoft.com/office/powerpoint/2010/main" val="4215250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22413</TotalTime>
  <Words>5394</Words>
  <Application>Microsoft Macintosh PowerPoint</Application>
  <PresentationFormat>Widescreen</PresentationFormat>
  <Paragraphs>1031</Paragraphs>
  <Slides>49</Slides>
  <Notes>45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Montserrat</vt:lpstr>
      <vt:lpstr>Montserrat ExtraBold</vt:lpstr>
      <vt:lpstr>Montserrat SemiBold</vt:lpstr>
      <vt:lpstr>System Font Regular</vt:lpstr>
      <vt:lpstr>Arial</vt:lpstr>
      <vt:lpstr>Calibri</vt:lpstr>
      <vt:lpstr>Cambria Math</vt:lpstr>
      <vt:lpstr>Consolas</vt:lpstr>
      <vt:lpstr>Wingdings</vt:lpstr>
      <vt:lpstr>CSE 373 Summer 2020</vt:lpstr>
      <vt:lpstr>1_CSE 373 Summer 2020</vt:lpstr>
      <vt:lpstr>Disjoint Sets I</vt:lpstr>
      <vt:lpstr>Announcements</vt:lpstr>
      <vt:lpstr>Learning Objectives</vt:lpstr>
      <vt:lpstr>Review  Minimum Spanning Trees (MSTs)</vt:lpstr>
      <vt:lpstr>Review  Why do MST Algorithms Work?</vt:lpstr>
      <vt:lpstr>Review  Adapting Dijkstra’s: Prim’s Algorithm</vt:lpstr>
      <vt:lpstr>A Different Approach </vt:lpstr>
      <vt:lpstr>Kruskal’s Algorithm</vt:lpstr>
      <vt:lpstr>Kruskal’s Algorithm</vt:lpstr>
      <vt:lpstr>Kruskal’s Algorithm</vt:lpstr>
      <vt:lpstr>Kruskal’s Algorithm</vt:lpstr>
      <vt:lpstr>Kruskal’s Algorithm</vt:lpstr>
      <vt:lpstr>Kruskal’s Algorithm</vt:lpstr>
      <vt:lpstr>Prim’s Demos and Visualizations</vt:lpstr>
      <vt:lpstr>Kruskal’ Demos and Visualizations</vt:lpstr>
      <vt:lpstr>Selecting an ADT</vt:lpstr>
      <vt:lpstr>Disjoint Sets ADT (aka “Union-Find”) </vt:lpstr>
      <vt:lpstr>Project 4: Mazes!</vt:lpstr>
      <vt:lpstr>Project 4: Mazes</vt:lpstr>
      <vt:lpstr>Lecture Outline</vt:lpstr>
      <vt:lpstr>Case Study: Disjoint Sets</vt:lpstr>
      <vt:lpstr>Can we use an existing data structure?</vt:lpstr>
      <vt:lpstr>QuickFind Implementation</vt:lpstr>
      <vt:lpstr>Lecture Outline</vt:lpstr>
      <vt:lpstr>QuickUnion Data Structure</vt:lpstr>
      <vt:lpstr>QuickUnion: Find</vt:lpstr>
      <vt:lpstr>QuickUnion: Union</vt:lpstr>
      <vt:lpstr>QuickUnion: Union</vt:lpstr>
      <vt:lpstr>QuickUnion: Why bother with the second root?</vt:lpstr>
      <vt:lpstr>QuickUnion: Checking in on those runtimes</vt:lpstr>
      <vt:lpstr>QuickUnion: Let’s Build a Worst Case</vt:lpstr>
      <vt:lpstr>QuickUnion: Let’s Build a Worst Case</vt:lpstr>
      <vt:lpstr>Analyzing the QuickUnion Worst Case</vt:lpstr>
      <vt:lpstr>Lecture Outline</vt:lpstr>
      <vt:lpstr>WeightedQuickUnion</vt:lpstr>
      <vt:lpstr>WeightedQuickUnion: Performance</vt:lpstr>
      <vt:lpstr>WeightedQuickUnion: Performance</vt:lpstr>
      <vt:lpstr>WeightedQuickUnion: Performance</vt:lpstr>
      <vt:lpstr>WeightedQuickUnion: Performance</vt:lpstr>
      <vt:lpstr>WeightedQuickUnion: Performance</vt:lpstr>
      <vt:lpstr>WeightedQuickUnion: Performance</vt:lpstr>
      <vt:lpstr>WeightedQuickUnion: Performance</vt:lpstr>
      <vt:lpstr>WeightedQuickUnion: Performance</vt:lpstr>
      <vt:lpstr>Why Weights Instead of Heights?</vt:lpstr>
      <vt:lpstr>WeightedQuickUnion Runtime</vt:lpstr>
      <vt:lpstr>Lecture Outline</vt:lpstr>
      <vt:lpstr>Modifying Data Structures for Future Gains</vt:lpstr>
      <vt:lpstr>Path Compression: Idea</vt:lpstr>
      <vt:lpstr>Path Compression: Idea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Hunter Schafer</cp:lastModifiedBy>
  <cp:revision>919</cp:revision>
  <dcterms:created xsi:type="dcterms:W3CDTF">2020-06-13T06:27:42Z</dcterms:created>
  <dcterms:modified xsi:type="dcterms:W3CDTF">2020-11-13T20:36:38Z</dcterms:modified>
</cp:coreProperties>
</file>