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38"/>
  </p:notesMasterIdLst>
  <p:sldIdLst>
    <p:sldId id="256" r:id="rId3"/>
    <p:sldId id="291" r:id="rId4"/>
    <p:sldId id="512" r:id="rId5"/>
    <p:sldId id="516" r:id="rId6"/>
    <p:sldId id="260" r:id="rId7"/>
    <p:sldId id="262" r:id="rId8"/>
    <p:sldId id="264" r:id="rId9"/>
    <p:sldId id="265" r:id="rId10"/>
    <p:sldId id="266" r:id="rId11"/>
    <p:sldId id="301" r:id="rId12"/>
    <p:sldId id="268" r:id="rId13"/>
    <p:sldId id="270" r:id="rId14"/>
    <p:sldId id="271" r:id="rId15"/>
    <p:sldId id="494" r:id="rId16"/>
    <p:sldId id="492" r:id="rId17"/>
    <p:sldId id="272" r:id="rId18"/>
    <p:sldId id="489" r:id="rId19"/>
    <p:sldId id="523" r:id="rId20"/>
    <p:sldId id="290" r:id="rId21"/>
    <p:sldId id="294" r:id="rId22"/>
    <p:sldId id="275" r:id="rId23"/>
    <p:sldId id="276" r:id="rId24"/>
    <p:sldId id="277" r:id="rId25"/>
    <p:sldId id="278" r:id="rId26"/>
    <p:sldId id="279" r:id="rId27"/>
    <p:sldId id="299" r:id="rId28"/>
    <p:sldId id="527" r:id="rId29"/>
    <p:sldId id="517" r:id="rId30"/>
    <p:sldId id="528" r:id="rId31"/>
    <p:sldId id="525" r:id="rId32"/>
    <p:sldId id="515" r:id="rId33"/>
    <p:sldId id="518" r:id="rId34"/>
    <p:sldId id="520" r:id="rId35"/>
    <p:sldId id="521" r:id="rId36"/>
    <p:sldId id="51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D1"/>
    <a:srgbClr val="B6A479"/>
    <a:srgbClr val="008BBE"/>
    <a:srgbClr val="E83C61"/>
    <a:srgbClr val="E06768"/>
    <a:srgbClr val="09A989"/>
    <a:srgbClr val="E8B7C2"/>
    <a:srgbClr val="81F8E1"/>
    <a:srgbClr val="FFDFDF"/>
    <a:srgbClr val="FFB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88851"/>
  </p:normalViewPr>
  <p:slideViewPr>
    <p:cSldViewPr snapToGrid="0" snapToObjects="1">
      <p:cViewPr varScale="1">
        <p:scale>
          <a:sx n="135" d="100"/>
          <a:sy n="135" d="100"/>
        </p:scale>
        <p:origin x="1656" y="18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31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3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9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6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04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660E5-0D31-D049-86B2-0794F6A9F71E}"/>
              </a:ext>
            </a:extLst>
          </p:cNvPr>
          <p:cNvSpPr/>
          <p:nvPr userDrawn="1"/>
        </p:nvSpPr>
        <p:spPr>
          <a:xfrm>
            <a:off x="-75414" y="0"/>
            <a:ext cx="12343614" cy="6858000"/>
          </a:xfrm>
          <a:prstGeom prst="rect">
            <a:avLst/>
          </a:prstGeom>
          <a:solidFill>
            <a:srgbClr val="2E235D"/>
          </a:solidFill>
          <a:ln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267F-E2C0-6546-AB36-6C9268BD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9681" y="-90528"/>
            <a:ext cx="12367880" cy="708269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373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0248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13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685BD36-A6CE-1647-B281-BCC1DE663311}"/>
              </a:ext>
            </a:extLst>
          </p:cNvPr>
          <p:cNvSpPr/>
          <p:nvPr userDrawn="1"/>
        </p:nvSpPr>
        <p:spPr>
          <a:xfrm>
            <a:off x="7167842" y="1236372"/>
            <a:ext cx="4888034" cy="5235449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52CF70-FC0E-1C4B-AC22-7664A1B8C526}"/>
              </a:ext>
            </a:extLst>
          </p:cNvPr>
          <p:cNvSpPr txBox="1"/>
          <p:nvPr userDrawn="1"/>
        </p:nvSpPr>
        <p:spPr>
          <a:xfrm>
            <a:off x="8346735" y="5086747"/>
            <a:ext cx="3307220" cy="95546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Ken Aragon</a:t>
            </a:r>
            <a:b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</a:b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Khushi Chaudhari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Joyce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Elauria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Santino Iannone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Kazi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Nathan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Lipiarski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Sam Long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Amanda Park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Paul Pham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Mitchell Szeto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Batina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Shikhalieva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Ryan Siu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Elena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Spasova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Alex Teng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Blarry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Wang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Aileen Zeng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4A41E1-7C7F-E944-9D52-288A77F7F3A5}"/>
              </a:ext>
            </a:extLst>
          </p:cNvPr>
          <p:cNvSpPr/>
          <p:nvPr userDrawn="1"/>
        </p:nvSpPr>
        <p:spPr>
          <a:xfrm>
            <a:off x="8346734" y="4819413"/>
            <a:ext cx="1552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Hunter Schafer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3D1958-725B-AD4C-A314-5A8AC1CBAAA5}"/>
              </a:ext>
            </a:extLst>
          </p:cNvPr>
          <p:cNvSpPr/>
          <p:nvPr userDrawn="1"/>
        </p:nvSpPr>
        <p:spPr>
          <a:xfrm>
            <a:off x="7360568" y="4819413"/>
            <a:ext cx="918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276DB9-AB14-6243-8384-5582CEF74035}"/>
              </a:ext>
            </a:extLst>
          </p:cNvPr>
          <p:cNvSpPr/>
          <p:nvPr userDrawn="1"/>
        </p:nvSpPr>
        <p:spPr>
          <a:xfrm>
            <a:off x="7848275" y="5075655"/>
            <a:ext cx="446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28254B8-77A4-AD4B-9441-AC4BA7A18C35}"/>
              </a:ext>
            </a:extLst>
          </p:cNvPr>
          <p:cNvCxnSpPr>
            <a:cxnSpLocks/>
          </p:cNvCxnSpPr>
          <p:nvPr userDrawn="1"/>
        </p:nvCxnSpPr>
        <p:spPr>
          <a:xfrm>
            <a:off x="7452794" y="4551419"/>
            <a:ext cx="416004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1894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F027E-A466-424B-A56C-C5857F0E6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254185"/>
            <a:ext cx="3709636" cy="8550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4F1-978C-6343-BF90-B404034C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F229-CC7E-6549-B870-85C68E66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86D8F-09C9-484A-A9EC-64E198B90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4F733CC-2D13-824F-AEF8-39DA7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070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0"/>
            <a:ext cx="12221763" cy="1173892"/>
          </a:xfrm>
          <a:prstGeom prst="rect">
            <a:avLst/>
          </a:prstGeom>
          <a:solidFill>
            <a:srgbClr val="2196F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Pause Video when Prompted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F3A87-0B85-784F-A237-7192C2A36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334452"/>
            <a:ext cx="2264586" cy="694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204DF1-E5A9-0A4D-A5CF-F6470964781C}"/>
              </a:ext>
            </a:extLst>
          </p:cNvPr>
          <p:cNvSpPr txBox="1"/>
          <p:nvPr userDrawn="1"/>
        </p:nvSpPr>
        <p:spPr>
          <a:xfrm>
            <a:off x="6400800" y="92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903" y="6492875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29764" y="-6263"/>
            <a:ext cx="12221763" cy="230293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373 Autumn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13: Heaps II, Interviews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  <p:sldLayoutId id="2147483657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7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sestorycrafting" TargetMode="External"/><Relationship Id="rId2" Type="http://schemas.openxmlformats.org/officeDocument/2006/relationships/hyperlink" Target="https://careers.uw.edu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it.ly/cseresumeguide" TargetMode="External"/><Relationship Id="rId4" Type="http://schemas.openxmlformats.org/officeDocument/2006/relationships/hyperlink" Target="https://www.engr.washington.edu/current/careercenter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rank.com/" TargetMode="External"/><Relationship Id="rId2" Type="http://schemas.openxmlformats.org/officeDocument/2006/relationships/hyperlink" Target="https://leetcode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linkedin.com/pulse/nervous-during-your-technical-coding-interview-tebow-sarpangal" TargetMode="External"/><Relationship Id="rId4" Type="http://schemas.openxmlformats.org/officeDocument/2006/relationships/hyperlink" Target="https://medium.com/@techie4good/the-secrets-no-one-told-you-about-technical-interviews-5294fed0da9a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uw.hosted.panopto.com/Panopto/Pages/Viewer.aspx?id=9df5caa9-ed32-4789-99d3-ab780133eff2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823054" cy="2445040"/>
          </a:xfrm>
        </p:spPr>
        <p:txBody>
          <a:bodyPr/>
          <a:lstStyle/>
          <a:p>
            <a:r>
              <a:rPr lang="en-US" dirty="0"/>
              <a:t>Heaps II, Interviews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6C931-2F9F-1949-B765-EE0BF932B1A7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4"/>
                </a:solidFill>
              </a:rPr>
              <a:t>Review </a:t>
            </a:r>
            <a:r>
              <a:rPr lang="en-US" dirty="0" err="1"/>
              <a:t>percolateDown</a:t>
            </a:r>
            <a:r>
              <a:rPr lang="en-US" dirty="0"/>
              <a:t>: Why Smallest Child?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Why does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percolateDown</a:t>
            </a:r>
            <a:r>
              <a:rPr lang="en-US" dirty="0"/>
              <a:t> swap with the smallest child instead of just any child?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we swap 13 and 7, the heap invariant isn’t restored! </a:t>
            </a:r>
          </a:p>
          <a:p>
            <a:r>
              <a:rPr lang="en-US" dirty="0"/>
              <a:t>7 is greater than 4 (it’s not the smallest child!) so it will violate the invariant.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DAA1BD-C845-244B-8058-B68323BD4D0C}"/>
              </a:ext>
            </a:extLst>
          </p:cNvPr>
          <p:cNvGrpSpPr/>
          <p:nvPr/>
        </p:nvGrpSpPr>
        <p:grpSpPr>
          <a:xfrm>
            <a:off x="3461612" y="2032793"/>
            <a:ext cx="3496680" cy="3046402"/>
            <a:chOff x="8045091" y="2132318"/>
            <a:chExt cx="3496680" cy="30464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E1082D-A729-D440-AFC6-0169185C7E64}"/>
                </a:ext>
              </a:extLst>
            </p:cNvPr>
            <p:cNvGrpSpPr/>
            <p:nvPr/>
          </p:nvGrpSpPr>
          <p:grpSpPr>
            <a:xfrm>
              <a:off x="8045091" y="2132318"/>
              <a:ext cx="3496680" cy="3046402"/>
              <a:chOff x="8045091" y="2132318"/>
              <a:chExt cx="3496680" cy="304640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675525" y="2984693"/>
                <a:ext cx="875363" cy="836175"/>
                <a:chOff x="7806718" y="1273924"/>
                <a:chExt cx="875363" cy="836175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806718" y="1719360"/>
                  <a:ext cx="375058" cy="35719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59" idx="2"/>
                  <a:endCxn id="60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>
                  <a:off x="8420163" y="1728581"/>
                  <a:ext cx="261918" cy="381518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8383379" y="3800046"/>
                <a:ext cx="568567" cy="557777"/>
                <a:chOff x="8019435" y="1273924"/>
                <a:chExt cx="568567" cy="557777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5</a:t>
                  </a:r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55" idx="2"/>
                  <a:endCxn id="56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9301799" y="3809405"/>
                <a:ext cx="568567" cy="557777"/>
                <a:chOff x="8118821" y="1418913"/>
                <a:chExt cx="568567" cy="557777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8118821" y="1418913"/>
                  <a:ext cx="568567" cy="557777"/>
                  <a:chOff x="8019435" y="1273924"/>
                  <a:chExt cx="568567" cy="557777"/>
                </a:xfrm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681" y="1287092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8</a:t>
                    </a:r>
                  </a:p>
                </p:txBody>
              </p: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>
                    <a:stCxn id="51" idx="2"/>
                  </p:cNvCxnSpPr>
                  <p:nvPr/>
                </p:nvCxnSpPr>
                <p:spPr>
                  <a:xfrm flipH="1" flipV="1">
                    <a:off x="8305094" y="1621523"/>
                    <a:ext cx="1" cy="21017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10391323" y="2965045"/>
                <a:ext cx="679985" cy="805174"/>
                <a:chOff x="7908017" y="1273924"/>
                <a:chExt cx="679985" cy="805174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</a:p>
              </p:txBody>
            </p: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908017" y="1748229"/>
                  <a:ext cx="261966" cy="33086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3" idx="2"/>
                  <a:endCxn id="44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10080782" y="3772299"/>
                <a:ext cx="568567" cy="568695"/>
                <a:chOff x="8118821" y="1407995"/>
                <a:chExt cx="568567" cy="568695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8118821" y="1407995"/>
                  <a:ext cx="568567" cy="568695"/>
                  <a:chOff x="8019435" y="1263006"/>
                  <a:chExt cx="568567" cy="568695"/>
                </a:xfrm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0882" y="1263006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10</a:t>
                    </a:r>
                  </a:p>
                </p:txBody>
              </p: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>
                    <a:stCxn id="39" idx="2"/>
                    <a:endCxn id="40" idx="2"/>
                  </p:cNvCxnSpPr>
                  <p:nvPr/>
                </p:nvCxnSpPr>
                <p:spPr>
                  <a:xfrm flipH="1" flipV="1">
                    <a:off x="8301073" y="1632338"/>
                    <a:ext cx="4022" cy="199363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9191049" y="2132318"/>
                <a:ext cx="1594599" cy="833101"/>
                <a:chOff x="7491538" y="1273924"/>
                <a:chExt cx="1594599" cy="833101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072151" y="1278305"/>
                  <a:ext cx="4603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13</a:t>
                  </a:r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491538" y="1712304"/>
                  <a:ext cx="686406" cy="394721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30" idx="2"/>
                  <a:endCxn id="31" idx="2"/>
                </p:cNvCxnSpPr>
                <p:nvPr/>
              </p:nvCxnSpPr>
              <p:spPr>
                <a:xfrm flipH="1" flipV="1">
                  <a:off x="8302342" y="1647637"/>
                  <a:ext cx="2753" cy="184064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>
                  <a:off x="8440622" y="1734228"/>
                  <a:ext cx="645515" cy="366876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10973204" y="3791753"/>
                <a:ext cx="568567" cy="557971"/>
                <a:chOff x="8118821" y="1418719"/>
                <a:chExt cx="568567" cy="557971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8118821" y="1418719"/>
                  <a:ext cx="568567" cy="557971"/>
                  <a:chOff x="8019435" y="1273730"/>
                  <a:chExt cx="568567" cy="557971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1080" y="1273730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9</a:t>
                    </a:r>
                  </a:p>
                </p:txBody>
              </p: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26" idx="2"/>
                    <a:endCxn id="27" idx="2"/>
                  </p:cNvCxnSpPr>
                  <p:nvPr/>
                </p:nvCxnSpPr>
                <p:spPr>
                  <a:xfrm flipH="1" flipV="1">
                    <a:off x="8302342" y="1643062"/>
                    <a:ext cx="2753" cy="188639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8045091" y="4616030"/>
                <a:ext cx="568567" cy="562690"/>
                <a:chOff x="8118821" y="1414000"/>
                <a:chExt cx="568567" cy="56269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8118821" y="1414000"/>
                  <a:ext cx="568567" cy="562690"/>
                  <a:chOff x="8019435" y="1269011"/>
                  <a:chExt cx="568567" cy="562690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881" y="1269011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11</a:t>
                    </a:r>
                  </a:p>
                </p:txBody>
              </p: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>
                    <a:stCxn id="19" idx="2"/>
                    <a:endCxn id="20" idx="2"/>
                  </p:cNvCxnSpPr>
                  <p:nvPr/>
                </p:nvCxnSpPr>
                <p:spPr>
                  <a:xfrm flipH="1" flipV="1">
                    <a:off x="8302072" y="1638343"/>
                    <a:ext cx="3023" cy="19335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383379" y="4256803"/>
              <a:ext cx="164642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8705180" y="4190642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173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4"/>
                </a:solidFill>
              </a:rPr>
              <a:t>Review </a:t>
            </a:r>
            <a:r>
              <a:rPr lang="en-US" dirty="0"/>
              <a:t>Implement add(key): </a:t>
            </a:r>
            <a:r>
              <a:rPr lang="en-US" dirty="0" err="1"/>
              <a:t>percolateUp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30" y="2341417"/>
            <a:ext cx="2730887" cy="3013008"/>
          </a:xfrm>
        </p:spPr>
        <p:txBody>
          <a:bodyPr>
            <a:noAutofit/>
          </a:bodyPr>
          <a:lstStyle/>
          <a:p>
            <a:r>
              <a:rPr lang="en-US" sz="1800" dirty="0"/>
              <a:t>Insert node on the bottom level to ensure no gaps (</a:t>
            </a:r>
            <a:r>
              <a:rPr lang="en-US" sz="1800" dirty="0">
                <a:solidFill>
                  <a:schemeClr val="accent6"/>
                </a:solidFill>
              </a:rPr>
              <a:t>Heap Structure Invariant</a:t>
            </a:r>
            <a:r>
              <a:rPr lang="en-US" sz="1800" dirty="0"/>
              <a:t>)</a:t>
            </a:r>
          </a:p>
          <a:p>
            <a:r>
              <a:rPr lang="en-US" sz="1800" dirty="0"/>
              <a:t>Fix </a:t>
            </a:r>
            <a:r>
              <a:rPr lang="en-US" sz="1800" dirty="0">
                <a:solidFill>
                  <a:schemeClr val="accent6"/>
                </a:solidFill>
              </a:rPr>
              <a:t>Heap Invariant</a:t>
            </a:r>
            <a:r>
              <a:rPr lang="en-US" sz="1800" dirty="0"/>
              <a:t> with new technique: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percolateUp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sz="1600" dirty="0"/>
              <a:t>Swap with parent, until your parent is smaller than you (or you’re the root).</a:t>
            </a:r>
          </a:p>
          <a:p>
            <a:endParaRPr lang="en-US" sz="1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298379" y="3011420"/>
            <a:ext cx="1335895" cy="826208"/>
            <a:chOff x="7480090" y="1273924"/>
            <a:chExt cx="1335895" cy="8262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480090" y="1708649"/>
              <a:ext cx="690921" cy="386172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2"/>
              <a:endCxn id="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2" idx="0"/>
            </p:cNvCxnSpPr>
            <p:nvPr/>
          </p:nvCxnSpPr>
          <p:spPr>
            <a:xfrm>
              <a:off x="8455825" y="1720493"/>
              <a:ext cx="360160" cy="37963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988294" y="3842817"/>
            <a:ext cx="568567" cy="557777"/>
            <a:chOff x="8019435" y="1273924"/>
            <a:chExt cx="568567" cy="5577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2"/>
              <a:endCxn id="1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348614" y="3837628"/>
            <a:ext cx="568567" cy="557777"/>
            <a:chOff x="8019435" y="1273924"/>
            <a:chExt cx="568567" cy="55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2681" y="128709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 flipH="1" flipV="1">
              <a:off x="8305094" y="1621523"/>
              <a:ext cx="1" cy="210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H="1">
            <a:off x="5389404" y="4218865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670415" y="4214042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823227" y="2965697"/>
            <a:ext cx="698174" cy="798254"/>
            <a:chOff x="7889828" y="1273924"/>
            <a:chExt cx="698174" cy="79825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889828" y="1741309"/>
              <a:ext cx="261966" cy="33086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2"/>
              <a:endCxn id="2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530875" y="3772951"/>
            <a:ext cx="568567" cy="568695"/>
            <a:chOff x="8118821" y="1407995"/>
            <a:chExt cx="568567" cy="568695"/>
          </a:xfrm>
        </p:grpSpPr>
        <p:grpSp>
          <p:nvGrpSpPr>
            <p:cNvPr id="33" name="Group 32"/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6" idx="2"/>
                <a:endCxn id="37" idx="2"/>
              </p:cNvCxnSpPr>
              <p:nvPr/>
            </p:nvCxnSpPr>
            <p:spPr>
              <a:xfrm flipH="1" flipV="1">
                <a:off x="8301073" y="1632338"/>
                <a:ext cx="4022" cy="199363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123384" y="2132318"/>
            <a:ext cx="2112357" cy="879102"/>
            <a:chOff x="7270603" y="1273924"/>
            <a:chExt cx="2112357" cy="87910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7" idx="0"/>
            </p:cNvCxnSpPr>
            <p:nvPr/>
          </p:nvCxnSpPr>
          <p:spPr>
            <a:xfrm flipH="1">
              <a:off x="7270603" y="1745656"/>
              <a:ext cx="907341" cy="407370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1" idx="2"/>
              <a:endCxn id="42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8" idx="0"/>
            </p:cNvCxnSpPr>
            <p:nvPr/>
          </p:nvCxnSpPr>
          <p:spPr>
            <a:xfrm>
              <a:off x="8463604" y="1731578"/>
              <a:ext cx="919356" cy="380992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423297" y="3792405"/>
            <a:ext cx="568567" cy="557971"/>
            <a:chOff x="8118821" y="1418719"/>
            <a:chExt cx="568567" cy="557971"/>
          </a:xfrm>
        </p:grpSpPr>
        <p:grpSp>
          <p:nvGrpSpPr>
            <p:cNvPr id="48" name="Group 47"/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1" idx="2"/>
                <a:endCxn id="52" idx="2"/>
              </p:cNvCxnSpPr>
              <p:nvPr/>
            </p:nvCxnSpPr>
            <p:spPr>
              <a:xfrm flipH="1" flipV="1">
                <a:off x="8302342" y="1643062"/>
                <a:ext cx="2753" cy="18863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7364611" y="3430360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3650006" y="4658801"/>
            <a:ext cx="568567" cy="562690"/>
            <a:chOff x="8118821" y="1414000"/>
            <a:chExt cx="568567" cy="562690"/>
          </a:xfrm>
        </p:grpSpPr>
        <p:grpSp>
          <p:nvGrpSpPr>
            <p:cNvPr id="57" name="Group 56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2"/>
                <a:endCxn id="61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330518" y="4663714"/>
            <a:ext cx="568567" cy="557777"/>
            <a:chOff x="8118821" y="1418913"/>
            <a:chExt cx="568567" cy="557777"/>
          </a:xfrm>
        </p:grpSpPr>
        <p:grpSp>
          <p:nvGrpSpPr>
            <p:cNvPr id="65" name="Group 64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84934" y="1281737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3988294" y="4299574"/>
            <a:ext cx="164642" cy="35719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4425470" y="4292858"/>
            <a:ext cx="163668" cy="36391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5064330" y="4663713"/>
            <a:ext cx="568567" cy="557778"/>
            <a:chOff x="8118821" y="1418912"/>
            <a:chExt cx="568567" cy="557778"/>
          </a:xfrm>
        </p:grpSpPr>
        <p:grpSp>
          <p:nvGrpSpPr>
            <p:cNvPr id="76" name="Group 75"/>
            <p:cNvGrpSpPr/>
            <p:nvPr/>
          </p:nvGrpSpPr>
          <p:grpSpPr>
            <a:xfrm>
              <a:off x="8118821" y="1418912"/>
              <a:ext cx="568567" cy="557778"/>
              <a:chOff x="8019435" y="1273923"/>
              <a:chExt cx="568567" cy="55777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53757" y="1273923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9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Donut 85"/>
          <p:cNvSpPr/>
          <p:nvPr/>
        </p:nvSpPr>
        <p:spPr>
          <a:xfrm>
            <a:off x="5189217" y="4009508"/>
            <a:ext cx="587224" cy="600040"/>
          </a:xfrm>
          <a:prstGeom prst="donut">
            <a:avLst>
              <a:gd name="adj" fmla="val 1390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80" idx="0"/>
          </p:cNvCxnSpPr>
          <p:nvPr/>
        </p:nvCxnSpPr>
        <p:spPr>
          <a:xfrm flipH="1">
            <a:off x="5359914" y="4289111"/>
            <a:ext cx="115850" cy="374602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52967" y="3869729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192841" y="4679372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951590" y="3039893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449707" y="3854338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A8C1F5-7EE3-1B43-A0AC-F97CAA0C7C70}"/>
              </a:ext>
            </a:extLst>
          </p:cNvPr>
          <p:cNvSpPr txBox="1"/>
          <p:nvPr/>
        </p:nvSpPr>
        <p:spPr>
          <a:xfrm>
            <a:off x="473966" y="5859530"/>
            <a:ext cx="10796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Worst case runtime similar to </a:t>
            </a:r>
            <a:r>
              <a:rPr lang="en-US" sz="2000" dirty="0" err="1"/>
              <a:t>removeMin</a:t>
            </a:r>
            <a:r>
              <a:rPr lang="en-US" sz="2000" dirty="0"/>
              <a:t> and </a:t>
            </a:r>
            <a:r>
              <a:rPr lang="en-US" sz="2000" dirty="0" err="1"/>
              <a:t>percolateDown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might have to do log(n) swaps, so the worst-case runtime is </a:t>
            </a:r>
            <a:r>
              <a:rPr lang="en-US" sz="2000" dirty="0" err="1"/>
              <a:t>Θ</a:t>
            </a:r>
            <a:r>
              <a:rPr lang="en-US" sz="2000" dirty="0"/>
              <a:t>(log(n))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B2D6A4-CAE2-0E48-9710-6804CB98F923}"/>
              </a:ext>
            </a:extLst>
          </p:cNvPr>
          <p:cNvSpPr/>
          <p:nvPr/>
        </p:nvSpPr>
        <p:spPr>
          <a:xfrm>
            <a:off x="329938" y="1762812"/>
            <a:ext cx="2931736" cy="3677439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08DA1FA-5BDA-1445-84A3-134056CBBBC5}"/>
              </a:ext>
            </a:extLst>
          </p:cNvPr>
          <p:cNvSpPr/>
          <p:nvPr/>
        </p:nvSpPr>
        <p:spPr>
          <a:xfrm>
            <a:off x="317438" y="1750441"/>
            <a:ext cx="2944236" cy="5203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100" dirty="0"/>
              <a:t>ADD ALGORITHM</a:t>
            </a:r>
          </a:p>
        </p:txBody>
      </p:sp>
    </p:spTree>
    <p:extLst>
      <p:ext uri="{BB962C8B-B14F-4D97-AF65-F5344CB8AC3E}">
        <p14:creationId xmlns:p14="http://schemas.microsoft.com/office/powerpoint/2010/main" val="206863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90" grpId="0" animBg="1"/>
      <p:bldP spid="91" grpId="0" animBg="1"/>
      <p:bldP spid="92" grpId="0" animBg="1"/>
      <p:bldP spid="93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8E517-66F4-034B-94E8-4FD9405A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MinHeap</a:t>
            </a:r>
            <a:r>
              <a:rPr lang="en-US" dirty="0"/>
              <a:t> Runtimes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AEB4-A6A2-7941-A0F7-C183E30C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006" y="1657058"/>
            <a:ext cx="5355210" cy="13835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removeMin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dirty="0"/>
              <a:t>1. Remove root node</a:t>
            </a:r>
          </a:p>
          <a:p>
            <a:pPr marL="457200" lvl="1" indent="0">
              <a:buNone/>
            </a:pPr>
            <a:r>
              <a:rPr lang="en-US" dirty="0"/>
              <a:t>2. Find last node in tree and swap to top level</a:t>
            </a:r>
          </a:p>
          <a:p>
            <a:pPr marL="457200" lvl="1" indent="0">
              <a:buNone/>
            </a:pPr>
            <a:r>
              <a:rPr lang="en-US" dirty="0"/>
              <a:t>3. Percolate down to fix heap invariant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121AF7-148B-FB4B-B94D-3272EBAFB800}"/>
              </a:ext>
            </a:extLst>
          </p:cNvPr>
          <p:cNvSpPr txBox="1">
            <a:spLocks/>
          </p:cNvSpPr>
          <p:nvPr/>
        </p:nvSpPr>
        <p:spPr>
          <a:xfrm>
            <a:off x="1872006" y="3267685"/>
            <a:ext cx="5798270" cy="13835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add(key):</a:t>
            </a:r>
          </a:p>
          <a:p>
            <a:pPr marL="457200" lvl="1" indent="0">
              <a:lnSpc>
                <a:spcPct val="70000"/>
              </a:lnSpc>
              <a:spcBef>
                <a:spcPts val="500"/>
              </a:spcBef>
              <a:buNone/>
            </a:pPr>
            <a:r>
              <a:rPr lang="en-US" sz="2000" dirty="0">
                <a:latin typeface="+mn-lt"/>
                <a:cs typeface="+mn-cs"/>
              </a:rPr>
              <a:t>1. Find next available spot and insert new node </a:t>
            </a:r>
          </a:p>
          <a:p>
            <a:pPr marL="457200" lvl="1" indent="0">
              <a:lnSpc>
                <a:spcPct val="70000"/>
              </a:lnSpc>
              <a:spcBef>
                <a:spcPts val="500"/>
              </a:spcBef>
              <a:buNone/>
            </a:pPr>
            <a:r>
              <a:rPr lang="en-US" sz="2000" dirty="0">
                <a:latin typeface="+mn-lt"/>
                <a:cs typeface="+mn-cs"/>
              </a:rPr>
              <a:t>2. Percolate up to fix heap invariant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4923786"/>
                <a:ext cx="1104152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2"/>
                    </a:solidFill>
                  </a:rPr>
                  <a:t>Finding the ”end” of the heap is hard!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Can do it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time on complete trees with extra class variables by walking down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Fortunately, there’s a better way </a:t>
                </a:r>
                <a:r>
                  <a:rPr lang="en-US" sz="2000" dirty="0">
                    <a:sym typeface="Wingdings" pitchFamily="2" charset="2"/>
                  </a:rPr>
                  <a:t>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23786"/>
                <a:ext cx="11041521" cy="1015663"/>
              </a:xfrm>
              <a:prstGeom prst="rect">
                <a:avLst/>
              </a:prstGeom>
              <a:blipFill>
                <a:blip r:embed="rId3"/>
                <a:stretch>
                  <a:fillRect l="-460" t="-370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7E8E158-7E58-FF42-9E1C-A3A3273E77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370269"/>
                  </p:ext>
                </p:extLst>
              </p:nvPr>
            </p:nvGraphicFramePr>
            <p:xfrm>
              <a:off x="7530345" y="2199989"/>
              <a:ext cx="4416753" cy="15902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2954">
                      <a:extLst>
                        <a:ext uri="{9D8B030D-6E8A-4147-A177-3AD203B41FA5}">
                          <a16:colId xmlns:a16="http://schemas.microsoft.com/office/drawing/2014/main" val="1834949419"/>
                        </a:ext>
                      </a:extLst>
                    </a:gridCol>
                    <a:gridCol w="1500554">
                      <a:extLst>
                        <a:ext uri="{9D8B030D-6E8A-4147-A177-3AD203B41FA5}">
                          <a16:colId xmlns:a16="http://schemas.microsoft.com/office/drawing/2014/main" val="567650449"/>
                        </a:ext>
                      </a:extLst>
                    </a:gridCol>
                    <a:gridCol w="1263245">
                      <a:extLst>
                        <a:ext uri="{9D8B030D-6E8A-4147-A177-3AD203B41FA5}">
                          <a16:colId xmlns:a16="http://schemas.microsoft.com/office/drawing/2014/main" val="541583742"/>
                        </a:ext>
                      </a:extLst>
                    </a:gridCol>
                  </a:tblGrid>
                  <a:tr h="3180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Runtime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68693"/>
                      </a:ext>
                    </a:extLst>
                  </a:tr>
                  <a:tr h="31804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removeMin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6268534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(log 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9321291"/>
                      </a:ext>
                    </a:extLst>
                  </a:tr>
                  <a:tr h="318044"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</a:rPr>
                            <a:t>add(key)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0155150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(log 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54809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7E8E158-7E58-FF42-9E1C-A3A3273E77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370269"/>
                  </p:ext>
                </p:extLst>
              </p:nvPr>
            </p:nvGraphicFramePr>
            <p:xfrm>
              <a:off x="7530345" y="2199989"/>
              <a:ext cx="4416753" cy="15902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2954">
                      <a:extLst>
                        <a:ext uri="{9D8B030D-6E8A-4147-A177-3AD203B41FA5}">
                          <a16:colId xmlns:a16="http://schemas.microsoft.com/office/drawing/2014/main" val="1834949419"/>
                        </a:ext>
                      </a:extLst>
                    </a:gridCol>
                    <a:gridCol w="1500554">
                      <a:extLst>
                        <a:ext uri="{9D8B030D-6E8A-4147-A177-3AD203B41FA5}">
                          <a16:colId xmlns:a16="http://schemas.microsoft.com/office/drawing/2014/main" val="567650449"/>
                        </a:ext>
                      </a:extLst>
                    </a:gridCol>
                    <a:gridCol w="1263245">
                      <a:extLst>
                        <a:ext uri="{9D8B030D-6E8A-4147-A177-3AD203B41FA5}">
                          <a16:colId xmlns:a16="http://schemas.microsoft.com/office/drawing/2014/main" val="541583742"/>
                        </a:ext>
                      </a:extLst>
                    </a:gridCol>
                  </a:tblGrid>
                  <a:tr h="3180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Runtime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68693"/>
                      </a:ext>
                    </a:extLst>
                  </a:tr>
                  <a:tr h="31804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removeMin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9000" t="-104000" b="-3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268534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9000" t="-196154" b="-2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9321291"/>
                      </a:ext>
                    </a:extLst>
                  </a:tr>
                  <a:tr h="318044"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</a:rPr>
                            <a:t>add(key)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9000" t="-308000" b="-1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155150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9000" t="-408000" b="-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548096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3AA41C9-4EB3-BA44-926F-A22D417ABCF6}"/>
              </a:ext>
            </a:extLst>
          </p:cNvPr>
          <p:cNvGrpSpPr/>
          <p:nvPr/>
        </p:nvGrpSpPr>
        <p:grpSpPr>
          <a:xfrm>
            <a:off x="1397995" y="2285482"/>
            <a:ext cx="644892" cy="307777"/>
            <a:chOff x="1397996" y="2274422"/>
            <a:chExt cx="644892" cy="30777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1B1AB12-9F64-E545-A902-676F2533BEB3}"/>
                </a:ext>
              </a:extLst>
            </p:cNvPr>
            <p:cNvSpPr/>
            <p:nvPr/>
          </p:nvSpPr>
          <p:spPr>
            <a:xfrm>
              <a:off x="1397996" y="2292018"/>
              <a:ext cx="644892" cy="27258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0BE655-ABA1-AE43-9568-510F0B273D8D}"/>
                </a:ext>
              </a:extLst>
            </p:cNvPr>
            <p:cNvSpPr txBox="1"/>
            <p:nvPr/>
          </p:nvSpPr>
          <p:spPr>
            <a:xfrm>
              <a:off x="1446969" y="2274422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log 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8AEA82-F88B-9147-A450-D70720925B48}"/>
              </a:ext>
            </a:extLst>
          </p:cNvPr>
          <p:cNvGrpSpPr/>
          <p:nvPr/>
        </p:nvGrpSpPr>
        <p:grpSpPr>
          <a:xfrm>
            <a:off x="1397996" y="2589759"/>
            <a:ext cx="644892" cy="307777"/>
            <a:chOff x="1397996" y="2274422"/>
            <a:chExt cx="644892" cy="307777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50764FD-C1C7-D94F-8E39-8050F6D0AE7F}"/>
                </a:ext>
              </a:extLst>
            </p:cNvPr>
            <p:cNvSpPr/>
            <p:nvPr/>
          </p:nvSpPr>
          <p:spPr>
            <a:xfrm>
              <a:off x="1397996" y="2292018"/>
              <a:ext cx="644892" cy="27258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968729-0583-624B-96AD-69230869E0AF}"/>
                </a:ext>
              </a:extLst>
            </p:cNvPr>
            <p:cNvSpPr txBox="1"/>
            <p:nvPr/>
          </p:nvSpPr>
          <p:spPr>
            <a:xfrm>
              <a:off x="1446969" y="2274422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log 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2C791D-DED0-FD4A-9CE0-39222F7B8833}"/>
              </a:ext>
            </a:extLst>
          </p:cNvPr>
          <p:cNvGrpSpPr/>
          <p:nvPr/>
        </p:nvGrpSpPr>
        <p:grpSpPr>
          <a:xfrm>
            <a:off x="1397996" y="3612679"/>
            <a:ext cx="644892" cy="307777"/>
            <a:chOff x="1397996" y="2274422"/>
            <a:chExt cx="644892" cy="30777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0F97932-8C57-0147-B985-11FCDB988214}"/>
                </a:ext>
              </a:extLst>
            </p:cNvPr>
            <p:cNvSpPr/>
            <p:nvPr/>
          </p:nvSpPr>
          <p:spPr>
            <a:xfrm>
              <a:off x="1397996" y="2292018"/>
              <a:ext cx="644892" cy="27258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F88E54-2DE5-C44B-9405-CB447C5CB32C}"/>
                </a:ext>
              </a:extLst>
            </p:cNvPr>
            <p:cNvSpPr txBox="1"/>
            <p:nvPr/>
          </p:nvSpPr>
          <p:spPr>
            <a:xfrm>
              <a:off x="1446969" y="2274422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log 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D087E4-4F55-CF4B-A47F-112E2403C973}"/>
              </a:ext>
            </a:extLst>
          </p:cNvPr>
          <p:cNvGrpSpPr/>
          <p:nvPr/>
        </p:nvGrpSpPr>
        <p:grpSpPr>
          <a:xfrm>
            <a:off x="1397995" y="3918461"/>
            <a:ext cx="644892" cy="307777"/>
            <a:chOff x="1397996" y="2274422"/>
            <a:chExt cx="644892" cy="307777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15AA7C1-FA26-DB4E-9BDF-514094420038}"/>
                </a:ext>
              </a:extLst>
            </p:cNvPr>
            <p:cNvSpPr/>
            <p:nvPr/>
          </p:nvSpPr>
          <p:spPr>
            <a:xfrm>
              <a:off x="1397996" y="2292018"/>
              <a:ext cx="644892" cy="27258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A5DE02-31C9-5049-80AE-6741B7320FF3}"/>
                </a:ext>
              </a:extLst>
            </p:cNvPr>
            <p:cNvSpPr txBox="1"/>
            <p:nvPr/>
          </p:nvSpPr>
          <p:spPr>
            <a:xfrm>
              <a:off x="1446969" y="2274422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log 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73265D-F672-5C4C-8099-99A816BCACF1}"/>
              </a:ext>
            </a:extLst>
          </p:cNvPr>
          <p:cNvGrpSpPr/>
          <p:nvPr/>
        </p:nvGrpSpPr>
        <p:grpSpPr>
          <a:xfrm>
            <a:off x="1617849" y="1981874"/>
            <a:ext cx="425037" cy="307777"/>
            <a:chOff x="1397996" y="2274422"/>
            <a:chExt cx="644892" cy="307777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A601BBF-3410-5946-8E71-21893DC0401E}"/>
                </a:ext>
              </a:extLst>
            </p:cNvPr>
            <p:cNvSpPr/>
            <p:nvPr/>
          </p:nvSpPr>
          <p:spPr>
            <a:xfrm>
              <a:off x="1397996" y="2292018"/>
              <a:ext cx="644892" cy="27258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764BDD-DCFF-9641-8CCD-50E6461538C3}"/>
                </a:ext>
              </a:extLst>
            </p:cNvPr>
            <p:cNvSpPr txBox="1"/>
            <p:nvPr/>
          </p:nvSpPr>
          <p:spPr>
            <a:xfrm>
              <a:off x="1582421" y="22744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2" name="Right Arrow 21">
            <a:extLst>
              <a:ext uri="{FF2B5EF4-FFF2-40B4-BE49-F238E27FC236}">
                <a16:creationId xmlns:a16="http://schemas.microsoft.com/office/drawing/2014/main" id="{26C0FB1B-979E-FC42-91A6-6ECD968DC715}"/>
              </a:ext>
            </a:extLst>
          </p:cNvPr>
          <p:cNvSpPr/>
          <p:nvPr/>
        </p:nvSpPr>
        <p:spPr>
          <a:xfrm>
            <a:off x="924025" y="2348815"/>
            <a:ext cx="327259" cy="16794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43FC54ED-C863-C84E-93DF-F40531995331}"/>
              </a:ext>
            </a:extLst>
          </p:cNvPr>
          <p:cNvSpPr/>
          <p:nvPr/>
        </p:nvSpPr>
        <p:spPr>
          <a:xfrm>
            <a:off x="924025" y="3682593"/>
            <a:ext cx="327259" cy="16794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B248-216E-44A8-9F60-4C0A0F1E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Heaps with an Array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CAF1F-9733-4AAB-9E1C-C5650795EAB8}"/>
              </a:ext>
            </a:extLst>
          </p:cNvPr>
          <p:cNvGrpSpPr/>
          <p:nvPr/>
        </p:nvGrpSpPr>
        <p:grpSpPr>
          <a:xfrm>
            <a:off x="223128" y="1176335"/>
            <a:ext cx="7038063" cy="3790867"/>
            <a:chOff x="2541977" y="1128677"/>
            <a:chExt cx="7038063" cy="37908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826FE4-B85A-49AE-9FE3-89768E07E6AE}"/>
                </a:ext>
              </a:extLst>
            </p:cNvPr>
            <p:cNvGrpSpPr/>
            <p:nvPr/>
          </p:nvGrpSpPr>
          <p:grpSpPr>
            <a:xfrm>
              <a:off x="3550651" y="4240917"/>
              <a:ext cx="692309" cy="678627"/>
              <a:chOff x="2659233" y="2267047"/>
              <a:chExt cx="692309" cy="67862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1D6395A-DACE-437E-9425-782BE962D3B8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BC14B4-EBE9-4373-B4C1-D9B24F643030}"/>
                  </a:ext>
                </a:extLst>
              </p:cNvPr>
              <p:cNvSpPr txBox="1"/>
              <p:nvPr/>
            </p:nvSpPr>
            <p:spPr>
              <a:xfrm>
                <a:off x="2878192" y="2336866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C5A9B4B-95EE-4654-966D-E7B91D285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3D4B891-A550-427E-AB50-CBAB129BAF64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16B4374-4E18-4E40-AF2A-5B708608E2F7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55E19B5-8BE8-47C6-81E5-F4B2C7AF6DFA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4085C-89AF-48E6-AA3F-59F6285FDEC4}"/>
                </a:ext>
              </a:extLst>
            </p:cNvPr>
            <p:cNvGrpSpPr/>
            <p:nvPr/>
          </p:nvGrpSpPr>
          <p:grpSpPr>
            <a:xfrm>
              <a:off x="6074284" y="1128677"/>
              <a:ext cx="678628" cy="678627"/>
              <a:chOff x="2476501" y="3333847"/>
              <a:chExt cx="678628" cy="67862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415576F-0656-498D-81E3-1D860289B3D9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91B5AEC-36E4-433A-9CD8-E3D0C9CBCA10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D2FCC91-0EEC-4A07-93BB-F32C2E80C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B73F2B9-6A2A-4616-ADF2-E26092806F21}"/>
                  </a:ext>
                </a:extLst>
              </p:cNvPr>
              <p:cNvCxnSpPr>
                <a:cxnSpLocks/>
                <a:endCxn id="81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649274-9335-468B-829D-A0A6FBE64919}"/>
                </a:ext>
              </a:extLst>
            </p:cNvPr>
            <p:cNvGrpSpPr/>
            <p:nvPr/>
          </p:nvGrpSpPr>
          <p:grpSpPr>
            <a:xfrm>
              <a:off x="4085977" y="2041203"/>
              <a:ext cx="678628" cy="678627"/>
              <a:chOff x="2476501" y="3333847"/>
              <a:chExt cx="678628" cy="67862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1E6D6-9003-4F7E-AEEB-C2CA262C8E87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52748A-65BE-467A-9881-9E3E99A18416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B098C7D-0FAC-4BBA-91F6-AF71EC397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3D946A6-3E4B-4302-B225-42D30D60DA04}"/>
                  </a:ext>
                </a:extLst>
              </p:cNvPr>
              <p:cNvCxnSpPr>
                <a:cxnSpLocks/>
                <a:endCxn id="77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7454A5-FA2E-446E-9089-FE6218D0B05F}"/>
                </a:ext>
              </a:extLst>
            </p:cNvPr>
            <p:cNvGrpSpPr/>
            <p:nvPr/>
          </p:nvGrpSpPr>
          <p:grpSpPr>
            <a:xfrm>
              <a:off x="3077235" y="3137297"/>
              <a:ext cx="678628" cy="678627"/>
              <a:chOff x="2476501" y="3333847"/>
              <a:chExt cx="678628" cy="67862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9996885-7AF8-4848-8131-F8896AA785D4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CC1B89E-78E5-45CD-843A-66F451E6C669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CB7E17F-D121-4133-9F8A-76F781E5FC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BE5B0FA-3A6A-4ED5-AD05-19ADF0A558CE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555A69-04A7-47BD-BFE7-10DB7A4E565F}"/>
                </a:ext>
              </a:extLst>
            </p:cNvPr>
            <p:cNvGrpSpPr/>
            <p:nvPr/>
          </p:nvGrpSpPr>
          <p:grpSpPr>
            <a:xfrm>
              <a:off x="2541977" y="4240917"/>
              <a:ext cx="692309" cy="678627"/>
              <a:chOff x="2659233" y="2267047"/>
              <a:chExt cx="692309" cy="67862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9D2D61-88AD-4140-85CA-42ED3250DE47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1BBAC9-3DA7-4AF2-9259-1BA6A10B4D9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02B2FFD-B3D9-4DB9-AD5D-4972CC168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EBD5919-9DF5-4994-8E8D-F5954C22836F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87F13FB-90B2-41C6-98C9-5B82AF37163E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8A804A4-CBF9-4D5C-A639-E0C633C814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D913A0-7151-4CE5-937F-1F95CB4808A1}"/>
                </a:ext>
              </a:extLst>
            </p:cNvPr>
            <p:cNvGrpSpPr/>
            <p:nvPr/>
          </p:nvGrpSpPr>
          <p:grpSpPr>
            <a:xfrm>
              <a:off x="7997677" y="2045504"/>
              <a:ext cx="678628" cy="678627"/>
              <a:chOff x="2476501" y="3333847"/>
              <a:chExt cx="678628" cy="67862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6F9337-1880-4F16-9186-DB0C5A16E5F6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E38103-FCF6-4144-9FD7-2FA690EACBD3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49D40-9535-4C97-B48D-95E2DDE9A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4C755A4-1BFA-422B-83E4-0D1108483A57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C53947-1CF7-4C99-A10B-BC5AC78521CD}"/>
                </a:ext>
              </a:extLst>
            </p:cNvPr>
            <p:cNvGrpSpPr/>
            <p:nvPr/>
          </p:nvGrpSpPr>
          <p:grpSpPr>
            <a:xfrm>
              <a:off x="5476558" y="4236630"/>
              <a:ext cx="692309" cy="678627"/>
              <a:chOff x="2659233" y="2267047"/>
              <a:chExt cx="692309" cy="67862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972206-2FF0-4408-A755-12773D1A1A99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CD6F6C4-6628-4AC3-9B13-FBD3E632492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26DF07E-D60F-46B8-8CD4-AF7F15B12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88D500B-CFD9-4975-8657-66ED655C09F7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06D37C7-7ADD-407B-83F0-C2975BFF57AD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5E16B8C-D48E-412C-9D72-59EFC4A81E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571321-0D84-4C70-A8DA-237357087253}"/>
                </a:ext>
              </a:extLst>
            </p:cNvPr>
            <p:cNvGrpSpPr/>
            <p:nvPr/>
          </p:nvGrpSpPr>
          <p:grpSpPr>
            <a:xfrm>
              <a:off x="5003142" y="3133010"/>
              <a:ext cx="678628" cy="678627"/>
              <a:chOff x="2476501" y="3333847"/>
              <a:chExt cx="678628" cy="67862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A324AF-3223-4C72-86E2-85E539333EFA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E7A31B-93C9-42B2-8826-5D2D64ADD66B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1DD1E8D-45D8-47FC-AFC0-2449BDC7C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DB9972C-796E-403C-A080-FF5A9E54AD9A}"/>
                  </a:ext>
                </a:extLst>
              </p:cNvPr>
              <p:cNvCxnSpPr>
                <a:cxnSpLocks/>
                <a:endCxn id="5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3A756-22F4-43FA-BB3E-C13ABE771797}"/>
                </a:ext>
              </a:extLst>
            </p:cNvPr>
            <p:cNvGrpSpPr/>
            <p:nvPr/>
          </p:nvGrpSpPr>
          <p:grpSpPr>
            <a:xfrm>
              <a:off x="4467884" y="4236630"/>
              <a:ext cx="692309" cy="678627"/>
              <a:chOff x="2659233" y="2267047"/>
              <a:chExt cx="692309" cy="67862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6B4395-FF91-405D-9051-7C1048BA89B3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162FF29-326B-4C7B-B224-F6A53181EA76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C2EF3B-10A1-42C1-9260-AFE0B25CE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D183ADB-EBCD-4EC6-8B8D-CEA8E03A33B5}"/>
                  </a:ext>
                </a:extLst>
              </p:cNvPr>
              <p:cNvCxnSpPr>
                <a:cxnSpLocks/>
                <a:endCxn id="4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F0D0CD-8A3F-468A-9D0C-E2C02291398B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ABA5FF4-BC78-4806-8845-1A91A4FDA1DC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517A02-FD29-483B-B284-B74D1C98FAEA}"/>
                </a:ext>
              </a:extLst>
            </p:cNvPr>
            <p:cNvGrpSpPr/>
            <p:nvPr/>
          </p:nvGrpSpPr>
          <p:grpSpPr>
            <a:xfrm>
              <a:off x="7118514" y="3133010"/>
              <a:ext cx="678628" cy="678627"/>
              <a:chOff x="2476501" y="3333847"/>
              <a:chExt cx="678628" cy="67862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D552C4-74D7-4154-A578-5721EEE9B8F0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CF8300-F8D9-4030-925D-26DBCE534F98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6A5B0D-26BA-4B28-BDFD-1AFA2468C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E6CE32B-A61F-4BBD-BE00-FD55032779B9}"/>
                  </a:ext>
                </a:extLst>
              </p:cNvPr>
              <p:cNvCxnSpPr>
                <a:cxnSpLocks/>
                <a:endCxn id="4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7FAC42-B2B7-4140-A6FC-3302BF987E6C}"/>
                </a:ext>
              </a:extLst>
            </p:cNvPr>
            <p:cNvGrpSpPr/>
            <p:nvPr/>
          </p:nvGrpSpPr>
          <p:grpSpPr>
            <a:xfrm>
              <a:off x="6583256" y="4236630"/>
              <a:ext cx="692309" cy="678627"/>
              <a:chOff x="2659233" y="2267047"/>
              <a:chExt cx="692309" cy="67862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6F3502-C254-43CD-942F-D2E5869CD0FB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05A0DF-8A16-4467-97E5-17D27B1C40D8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98B32C1-4CA1-4A0C-87D8-1E285D2E3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871BBE5-3FA0-47F0-988A-5AC132254A9E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A98317D-E43D-452F-B98F-9AFDA8FE17E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9FD896F-662A-44C0-B6FD-D4C20C6C7289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7E53E17-4585-4645-A6F8-69950A9CD748}"/>
                </a:ext>
              </a:extLst>
            </p:cNvPr>
            <p:cNvGrpSpPr/>
            <p:nvPr/>
          </p:nvGrpSpPr>
          <p:grpSpPr>
            <a:xfrm>
              <a:off x="8887731" y="3133009"/>
              <a:ext cx="692309" cy="678627"/>
              <a:chOff x="2659233" y="2267047"/>
              <a:chExt cx="692309" cy="67862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FF3116-AFBD-4845-97FA-058D6F7ACE0D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6A5BFC-5CA7-4B22-83D3-211704BF2DC5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D96A1E-2C33-4756-AD1A-774A289A0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C251025-8943-4D30-9A82-C9A58B0A9442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A53611A-1934-48D1-A5F8-A4A5F9956F9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FC07C07-1E67-44FA-A7FF-658630EFDD0F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8ED909-8A59-4888-86E7-326249D97268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4425292" y="1724239"/>
              <a:ext cx="1822234" cy="31696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E1108-9A5E-470F-87F9-FEB566A59871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6586838" y="1736411"/>
              <a:ext cx="1750154" cy="30909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A9666AE-0276-401A-9DFD-3ABDB7ECFAA2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3416550" y="2639765"/>
              <a:ext cx="845918" cy="49753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81847B2-C3E0-4832-BFC8-20330747DB66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601567" y="2644432"/>
              <a:ext cx="740890" cy="4885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6EBE21-AF72-4DBA-99D0-5C88BC3B1D04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7457829" y="2651448"/>
              <a:ext cx="705920" cy="48156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2C32AF-2ACD-41B7-9335-7BF421280F12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8503062" y="2641576"/>
              <a:ext cx="723984" cy="49143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EFED2AD-3DDF-4B05-B0CF-1D74FB48152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881292" y="3732112"/>
              <a:ext cx="383442" cy="50880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E8812B3-76E0-4197-BA17-2609DE422EA5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4807199" y="3716012"/>
              <a:ext cx="380826" cy="52061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2C08829-874B-46A9-89BE-42F66DC27FEA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6922571" y="3727824"/>
              <a:ext cx="380826" cy="508806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48E7B9B-15E6-4AC9-8287-D0F14C6AFF01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3600847" y="3727825"/>
              <a:ext cx="289119" cy="51309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C2CCDB-8F1F-4AFF-B69C-62F3E8789B28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5496887" y="3719775"/>
              <a:ext cx="318986" cy="51685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239BB2-73EC-47F3-87CD-E1450473870F}"/>
                </a:ext>
              </a:extLst>
            </p:cNvPr>
            <p:cNvCxnSpPr/>
            <p:nvPr/>
          </p:nvCxnSpPr>
          <p:spPr>
            <a:xfrm flipV="1">
              <a:off x="7464669" y="3641979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BC1575B5-E2FD-448B-B98C-96D73A434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997364"/>
              </p:ext>
            </p:extLst>
          </p:nvPr>
        </p:nvGraphicFramePr>
        <p:xfrm>
          <a:off x="182143" y="5531697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C425092-CC81-44CE-B766-21E3ED3BBA6B}"/>
              </a:ext>
            </a:extLst>
          </p:cNvPr>
          <p:cNvSpPr txBox="1"/>
          <p:nvPr/>
        </p:nvSpPr>
        <p:spPr>
          <a:xfrm>
            <a:off x="2201446" y="5081695"/>
            <a:ext cx="408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 array in </a:t>
            </a:r>
            <a:r>
              <a:rPr lang="en-US" b="1" dirty="0">
                <a:solidFill>
                  <a:srgbClr val="4C3282"/>
                </a:solidFill>
              </a:rPr>
              <a:t>level-order</a:t>
            </a:r>
            <a:r>
              <a:rPr lang="en-US" dirty="0"/>
              <a:t> from left to right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7ED3B-A5CE-E24E-BDE2-7A1A46A17268}"/>
              </a:ext>
            </a:extLst>
          </p:cNvPr>
          <p:cNvSpPr txBox="1"/>
          <p:nvPr/>
        </p:nvSpPr>
        <p:spPr>
          <a:xfrm>
            <a:off x="8495607" y="1246154"/>
            <a:ext cx="36963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Map our binary tree heap representation into an array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Fill in the array in level order from left to right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Remember, heaps are complete trees – very predictable number of nodes on each level!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array implementation is how people almost always implement a heap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But tree drawing is good way to think of it conceptually!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Everything we’ve discussed about the tree is still true </a:t>
            </a:r>
            <a:r>
              <a:rPr lang="en-US" dirty="0"/>
              <a:t>– these are just different ways of looking at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28585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B248-216E-44A8-9F60-4C0A0F1E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93" y="456565"/>
            <a:ext cx="10515600" cy="762635"/>
          </a:xfrm>
        </p:spPr>
        <p:txBody>
          <a:bodyPr/>
          <a:lstStyle/>
          <a:p>
            <a:r>
              <a:rPr lang="en-US" dirty="0"/>
              <a:t>Implementing Heaps with an Array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CAF1F-9733-4AAB-9E1C-C5650795EAB8}"/>
              </a:ext>
            </a:extLst>
          </p:cNvPr>
          <p:cNvGrpSpPr/>
          <p:nvPr/>
        </p:nvGrpSpPr>
        <p:grpSpPr>
          <a:xfrm>
            <a:off x="223128" y="1176335"/>
            <a:ext cx="7038063" cy="3790867"/>
            <a:chOff x="2541977" y="1128677"/>
            <a:chExt cx="7038063" cy="37908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826FE4-B85A-49AE-9FE3-89768E07E6AE}"/>
                </a:ext>
              </a:extLst>
            </p:cNvPr>
            <p:cNvGrpSpPr/>
            <p:nvPr/>
          </p:nvGrpSpPr>
          <p:grpSpPr>
            <a:xfrm>
              <a:off x="3550651" y="4240917"/>
              <a:ext cx="692309" cy="678627"/>
              <a:chOff x="2659233" y="2267047"/>
              <a:chExt cx="692309" cy="67862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1D6395A-DACE-437E-9425-782BE962D3B8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BC14B4-EBE9-4373-B4C1-D9B24F643030}"/>
                  </a:ext>
                </a:extLst>
              </p:cNvPr>
              <p:cNvSpPr txBox="1"/>
              <p:nvPr/>
            </p:nvSpPr>
            <p:spPr>
              <a:xfrm>
                <a:off x="2878192" y="2336866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C5A9B4B-95EE-4654-966D-E7B91D285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3D4B891-A550-427E-AB50-CBAB129BAF64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16B4374-4E18-4E40-AF2A-5B708608E2F7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55E19B5-8BE8-47C6-81E5-F4B2C7AF6DFA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4085C-89AF-48E6-AA3F-59F6285FDEC4}"/>
                </a:ext>
              </a:extLst>
            </p:cNvPr>
            <p:cNvGrpSpPr/>
            <p:nvPr/>
          </p:nvGrpSpPr>
          <p:grpSpPr>
            <a:xfrm>
              <a:off x="6074284" y="1128677"/>
              <a:ext cx="678628" cy="678627"/>
              <a:chOff x="2476501" y="3333847"/>
              <a:chExt cx="678628" cy="67862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415576F-0656-498D-81E3-1D860289B3D9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91B5AEC-36E4-433A-9CD8-E3D0C9CBCA10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D2FCC91-0EEC-4A07-93BB-F32C2E80C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B73F2B9-6A2A-4616-ADF2-E26092806F21}"/>
                  </a:ext>
                </a:extLst>
              </p:cNvPr>
              <p:cNvCxnSpPr>
                <a:cxnSpLocks/>
                <a:endCxn id="81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649274-9335-468B-829D-A0A6FBE64919}"/>
                </a:ext>
              </a:extLst>
            </p:cNvPr>
            <p:cNvGrpSpPr/>
            <p:nvPr/>
          </p:nvGrpSpPr>
          <p:grpSpPr>
            <a:xfrm>
              <a:off x="4085977" y="2041203"/>
              <a:ext cx="678628" cy="678627"/>
              <a:chOff x="2476501" y="3333847"/>
              <a:chExt cx="678628" cy="67862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1E6D6-9003-4F7E-AEEB-C2CA262C8E87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52748A-65BE-467A-9881-9E3E99A18416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B098C7D-0FAC-4BBA-91F6-AF71EC397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3D946A6-3E4B-4302-B225-42D30D60DA04}"/>
                  </a:ext>
                </a:extLst>
              </p:cNvPr>
              <p:cNvCxnSpPr>
                <a:cxnSpLocks/>
                <a:endCxn id="77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7454A5-FA2E-446E-9089-FE6218D0B05F}"/>
                </a:ext>
              </a:extLst>
            </p:cNvPr>
            <p:cNvGrpSpPr/>
            <p:nvPr/>
          </p:nvGrpSpPr>
          <p:grpSpPr>
            <a:xfrm>
              <a:off x="3077235" y="3137297"/>
              <a:ext cx="678628" cy="678627"/>
              <a:chOff x="2476501" y="3333847"/>
              <a:chExt cx="678628" cy="67862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9996885-7AF8-4848-8131-F8896AA785D4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CC1B89E-78E5-45CD-843A-66F451E6C669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CB7E17F-D121-4133-9F8A-76F781E5FC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BE5B0FA-3A6A-4ED5-AD05-19ADF0A558CE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555A69-04A7-47BD-BFE7-10DB7A4E565F}"/>
                </a:ext>
              </a:extLst>
            </p:cNvPr>
            <p:cNvGrpSpPr/>
            <p:nvPr/>
          </p:nvGrpSpPr>
          <p:grpSpPr>
            <a:xfrm>
              <a:off x="2541977" y="4240917"/>
              <a:ext cx="692309" cy="678627"/>
              <a:chOff x="2659233" y="2267047"/>
              <a:chExt cx="692309" cy="67862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9D2D61-88AD-4140-85CA-42ED3250DE47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1BBAC9-3DA7-4AF2-9259-1BA6A10B4D9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02B2FFD-B3D9-4DB9-AD5D-4972CC168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EBD5919-9DF5-4994-8E8D-F5954C22836F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87F13FB-90B2-41C6-98C9-5B82AF37163E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8A804A4-CBF9-4D5C-A639-E0C633C814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D913A0-7151-4CE5-937F-1F95CB4808A1}"/>
                </a:ext>
              </a:extLst>
            </p:cNvPr>
            <p:cNvGrpSpPr/>
            <p:nvPr/>
          </p:nvGrpSpPr>
          <p:grpSpPr>
            <a:xfrm>
              <a:off x="7997677" y="2045504"/>
              <a:ext cx="678628" cy="678627"/>
              <a:chOff x="2476501" y="3333847"/>
              <a:chExt cx="678628" cy="67862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6F9337-1880-4F16-9186-DB0C5A16E5F6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E38103-FCF6-4144-9FD7-2FA690EACBD3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49D40-9535-4C97-B48D-95E2DDE9A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4C755A4-1BFA-422B-83E4-0D1108483A57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C53947-1CF7-4C99-A10B-BC5AC78521CD}"/>
                </a:ext>
              </a:extLst>
            </p:cNvPr>
            <p:cNvGrpSpPr/>
            <p:nvPr/>
          </p:nvGrpSpPr>
          <p:grpSpPr>
            <a:xfrm>
              <a:off x="5476558" y="4236630"/>
              <a:ext cx="692309" cy="678627"/>
              <a:chOff x="2659233" y="2267047"/>
              <a:chExt cx="692309" cy="67862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972206-2FF0-4408-A755-12773D1A1A99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CD6F6C4-6628-4AC3-9B13-FBD3E632492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26DF07E-D60F-46B8-8CD4-AF7F15B12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88D500B-CFD9-4975-8657-66ED655C09F7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06D37C7-7ADD-407B-83F0-C2975BFF57AD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5E16B8C-D48E-412C-9D72-59EFC4A81E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571321-0D84-4C70-A8DA-237357087253}"/>
                </a:ext>
              </a:extLst>
            </p:cNvPr>
            <p:cNvGrpSpPr/>
            <p:nvPr/>
          </p:nvGrpSpPr>
          <p:grpSpPr>
            <a:xfrm>
              <a:off x="5003142" y="3133010"/>
              <a:ext cx="678628" cy="678627"/>
              <a:chOff x="2476501" y="3333847"/>
              <a:chExt cx="678628" cy="67862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A324AF-3223-4C72-86E2-85E539333EFA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E7A31B-93C9-42B2-8826-5D2D64ADD66B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1DD1E8D-45D8-47FC-AFC0-2449BDC7C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DB9972C-796E-403C-A080-FF5A9E54AD9A}"/>
                  </a:ext>
                </a:extLst>
              </p:cNvPr>
              <p:cNvCxnSpPr>
                <a:cxnSpLocks/>
                <a:endCxn id="5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3A756-22F4-43FA-BB3E-C13ABE771797}"/>
                </a:ext>
              </a:extLst>
            </p:cNvPr>
            <p:cNvGrpSpPr/>
            <p:nvPr/>
          </p:nvGrpSpPr>
          <p:grpSpPr>
            <a:xfrm>
              <a:off x="4467884" y="4236630"/>
              <a:ext cx="692309" cy="678627"/>
              <a:chOff x="2659233" y="2267047"/>
              <a:chExt cx="692309" cy="67862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6B4395-FF91-405D-9051-7C1048BA89B3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162FF29-326B-4C7B-B224-F6A53181EA76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C2EF3B-10A1-42C1-9260-AFE0B25CE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D183ADB-EBCD-4EC6-8B8D-CEA8E03A33B5}"/>
                  </a:ext>
                </a:extLst>
              </p:cNvPr>
              <p:cNvCxnSpPr>
                <a:cxnSpLocks/>
                <a:endCxn id="4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F0D0CD-8A3F-468A-9D0C-E2C02291398B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ABA5FF4-BC78-4806-8845-1A91A4FDA1DC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517A02-FD29-483B-B284-B74D1C98FAEA}"/>
                </a:ext>
              </a:extLst>
            </p:cNvPr>
            <p:cNvGrpSpPr/>
            <p:nvPr/>
          </p:nvGrpSpPr>
          <p:grpSpPr>
            <a:xfrm>
              <a:off x="7118514" y="3133010"/>
              <a:ext cx="678628" cy="678627"/>
              <a:chOff x="2476501" y="3333847"/>
              <a:chExt cx="678628" cy="67862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D552C4-74D7-4154-A578-5721EEE9B8F0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CF8300-F8D9-4030-925D-26DBCE534F98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6A5B0D-26BA-4B28-BDFD-1AFA2468C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E6CE32B-A61F-4BBD-BE00-FD55032779B9}"/>
                  </a:ext>
                </a:extLst>
              </p:cNvPr>
              <p:cNvCxnSpPr>
                <a:cxnSpLocks/>
                <a:endCxn id="4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7FAC42-B2B7-4140-A6FC-3302BF987E6C}"/>
                </a:ext>
              </a:extLst>
            </p:cNvPr>
            <p:cNvGrpSpPr/>
            <p:nvPr/>
          </p:nvGrpSpPr>
          <p:grpSpPr>
            <a:xfrm>
              <a:off x="6583256" y="4236630"/>
              <a:ext cx="692309" cy="678627"/>
              <a:chOff x="2659233" y="2267047"/>
              <a:chExt cx="692309" cy="67862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6F3502-C254-43CD-942F-D2E5869CD0FB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05A0DF-8A16-4467-97E5-17D27B1C40D8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98B32C1-4CA1-4A0C-87D8-1E285D2E3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871BBE5-3FA0-47F0-988A-5AC132254A9E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A98317D-E43D-452F-B98F-9AFDA8FE17E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9FD896F-662A-44C0-B6FD-D4C20C6C7289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7E53E17-4585-4645-A6F8-69950A9CD748}"/>
                </a:ext>
              </a:extLst>
            </p:cNvPr>
            <p:cNvGrpSpPr/>
            <p:nvPr/>
          </p:nvGrpSpPr>
          <p:grpSpPr>
            <a:xfrm>
              <a:off x="8887731" y="3133009"/>
              <a:ext cx="692309" cy="678627"/>
              <a:chOff x="2659233" y="2267047"/>
              <a:chExt cx="692309" cy="67862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FF3116-AFBD-4845-97FA-058D6F7ACE0D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6A5BFC-5CA7-4B22-83D3-211704BF2DC5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D96A1E-2C33-4756-AD1A-774A289A0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C251025-8943-4D30-9A82-C9A58B0A9442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A53611A-1934-48D1-A5F8-A4A5F9956F9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FC07C07-1E67-44FA-A7FF-658630EFDD0F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8ED909-8A59-4888-86E7-326249D97268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4425292" y="1724239"/>
              <a:ext cx="1822234" cy="31696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E1108-9A5E-470F-87F9-FEB566A59871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6586838" y="1736411"/>
              <a:ext cx="1750154" cy="30909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A9666AE-0276-401A-9DFD-3ABDB7ECFAA2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3416550" y="2639765"/>
              <a:ext cx="845918" cy="49753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81847B2-C3E0-4832-BFC8-20330747DB66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601567" y="2644432"/>
              <a:ext cx="740890" cy="4885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6EBE21-AF72-4DBA-99D0-5C88BC3B1D04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7457829" y="2651448"/>
              <a:ext cx="705920" cy="48156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2C32AF-2ACD-41B7-9335-7BF421280F12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8503062" y="2641576"/>
              <a:ext cx="723984" cy="49143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EFED2AD-3DDF-4B05-B0CF-1D74FB48152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881292" y="3732112"/>
              <a:ext cx="383442" cy="50880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E8812B3-76E0-4197-BA17-2609DE422EA5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4807199" y="3716012"/>
              <a:ext cx="380826" cy="52061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2C08829-874B-46A9-89BE-42F66DC27FEA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6922571" y="3727824"/>
              <a:ext cx="380826" cy="508806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48E7B9B-15E6-4AC9-8287-D0F14C6AFF01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3600847" y="3727825"/>
              <a:ext cx="289119" cy="51309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C2CCDB-8F1F-4AFF-B69C-62F3E8789B28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5496887" y="3719775"/>
              <a:ext cx="318986" cy="51685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239BB2-73EC-47F3-87CD-E1450473870F}"/>
                </a:ext>
              </a:extLst>
            </p:cNvPr>
            <p:cNvCxnSpPr/>
            <p:nvPr/>
          </p:nvCxnSpPr>
          <p:spPr>
            <a:xfrm flipV="1">
              <a:off x="7464669" y="3641979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BC1575B5-E2FD-448B-B98C-96D73A434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054221"/>
              </p:ext>
            </p:extLst>
          </p:nvPr>
        </p:nvGraphicFramePr>
        <p:xfrm>
          <a:off x="182143" y="5531697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C425092-CC81-44CE-B766-21E3ED3BBA6B}"/>
              </a:ext>
            </a:extLst>
          </p:cNvPr>
          <p:cNvSpPr txBox="1"/>
          <p:nvPr/>
        </p:nvSpPr>
        <p:spPr>
          <a:xfrm>
            <a:off x="2201446" y="5081695"/>
            <a:ext cx="408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 array in </a:t>
            </a:r>
            <a:r>
              <a:rPr lang="en-US" b="1" dirty="0">
                <a:solidFill>
                  <a:srgbClr val="4C3282"/>
                </a:solidFill>
              </a:rPr>
              <a:t>level-order</a:t>
            </a:r>
            <a:r>
              <a:rPr lang="en-US" dirty="0"/>
              <a:t> from left to right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4098B5-AF03-4C80-B485-7DE27CD7317F}"/>
              </a:ext>
            </a:extLst>
          </p:cNvPr>
          <p:cNvSpPr txBox="1"/>
          <p:nvPr/>
        </p:nvSpPr>
        <p:spPr>
          <a:xfrm>
            <a:off x="8523805" y="1615486"/>
            <a:ext cx="372319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find the minimum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last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next open space?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left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right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parent?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/>
              <p:nvPr/>
            </p:nvSpPr>
            <p:spPr>
              <a:xfrm>
                <a:off x="9342761" y="6086687"/>
                <a:ext cx="2022477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761" y="6086687"/>
                <a:ext cx="2022477" cy="535724"/>
              </a:xfrm>
              <a:prstGeom prst="rect">
                <a:avLst/>
              </a:prstGeom>
              <a:blipFill>
                <a:blip r:embed="rId3"/>
                <a:stretch>
                  <a:fillRect l="-3750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/>
              <p:nvPr/>
            </p:nvSpPr>
            <p:spPr>
              <a:xfrm>
                <a:off x="9250974" y="4500783"/>
                <a:ext cx="220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𝑙𝑒𝑓𝑡𝐶h𝑖𝑙𝑑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974" y="4500783"/>
                <a:ext cx="2206052" cy="276999"/>
              </a:xfrm>
              <a:prstGeom prst="rect">
                <a:avLst/>
              </a:prstGeom>
              <a:blipFill>
                <a:blip r:embed="rId4"/>
                <a:stretch>
                  <a:fillRect l="-40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/>
              <p:nvPr/>
            </p:nvSpPr>
            <p:spPr>
              <a:xfrm>
                <a:off x="9225129" y="5346574"/>
                <a:ext cx="2345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129" y="5346574"/>
                <a:ext cx="2345514" cy="276999"/>
              </a:xfrm>
              <a:prstGeom prst="rect">
                <a:avLst/>
              </a:prstGeom>
              <a:blipFill>
                <a:blip r:embed="rId5"/>
                <a:stretch>
                  <a:fillRect l="-3226" r="-53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/>
              <p:nvPr/>
            </p:nvSpPr>
            <p:spPr>
              <a:xfrm>
                <a:off x="9305157" y="2019274"/>
                <a:ext cx="20865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𝑝𝑒𝑒𝑘𝑀𝑖𝑛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157" y="2019274"/>
                <a:ext cx="2086533" cy="276999"/>
              </a:xfrm>
              <a:prstGeom prst="rect">
                <a:avLst/>
              </a:prstGeom>
              <a:blipFill>
                <a:blip r:embed="rId6"/>
                <a:stretch>
                  <a:fillRect l="-4242" r="-181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/>
              <p:nvPr/>
            </p:nvSpPr>
            <p:spPr>
              <a:xfrm>
                <a:off x="8958806" y="2891354"/>
                <a:ext cx="2878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𝑙𝑎𝑠𝑡𝑁𝑜𝑑𝑒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806" y="2891354"/>
                <a:ext cx="2878160" cy="276999"/>
              </a:xfrm>
              <a:prstGeom prst="rect">
                <a:avLst/>
              </a:prstGeom>
              <a:blipFill>
                <a:blip r:embed="rId7"/>
                <a:stretch>
                  <a:fillRect l="-1754" t="-9524" r="-1316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/>
              <p:nvPr/>
            </p:nvSpPr>
            <p:spPr>
              <a:xfrm>
                <a:off x="9056815" y="3701758"/>
                <a:ext cx="2581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𝑜𝑝𝑒𝑛𝑆𝑝𝑎𝑐𝑒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815" y="3701758"/>
                <a:ext cx="2581604" cy="276999"/>
              </a:xfrm>
              <a:prstGeom prst="rect">
                <a:avLst/>
              </a:prstGeom>
              <a:blipFill>
                <a:blip r:embed="rId8"/>
                <a:stretch>
                  <a:fillRect l="-2941" r="-147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ABCCCAC-4084-D842-BB84-4FAD3059BA51}"/>
              </a:ext>
            </a:extLst>
          </p:cNvPr>
          <p:cNvSpPr txBox="1"/>
          <p:nvPr/>
        </p:nvSpPr>
        <p:spPr>
          <a:xfrm>
            <a:off x="8823035" y="1110209"/>
            <a:ext cx="306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Calculations to navigate array:</a:t>
            </a:r>
          </a:p>
        </p:txBody>
      </p:sp>
    </p:spTree>
    <p:extLst>
      <p:ext uri="{BB962C8B-B14F-4D97-AF65-F5344CB8AC3E}">
        <p14:creationId xmlns:p14="http://schemas.microsoft.com/office/powerpoint/2010/main" val="388573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B248-216E-44A8-9F60-4C0A0F1E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93" y="456565"/>
            <a:ext cx="10515600" cy="762635"/>
          </a:xfrm>
        </p:spPr>
        <p:txBody>
          <a:bodyPr/>
          <a:lstStyle/>
          <a:p>
            <a:r>
              <a:rPr lang="en-US" dirty="0"/>
              <a:t>Implementing Heaps with an Array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CAF1F-9733-4AAB-9E1C-C5650795EAB8}"/>
              </a:ext>
            </a:extLst>
          </p:cNvPr>
          <p:cNvGrpSpPr/>
          <p:nvPr/>
        </p:nvGrpSpPr>
        <p:grpSpPr>
          <a:xfrm>
            <a:off x="223128" y="1176335"/>
            <a:ext cx="7038063" cy="3790867"/>
            <a:chOff x="2541977" y="1128677"/>
            <a:chExt cx="7038063" cy="37908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826FE4-B85A-49AE-9FE3-89768E07E6AE}"/>
                </a:ext>
              </a:extLst>
            </p:cNvPr>
            <p:cNvGrpSpPr/>
            <p:nvPr/>
          </p:nvGrpSpPr>
          <p:grpSpPr>
            <a:xfrm>
              <a:off x="3550651" y="4240917"/>
              <a:ext cx="692309" cy="678627"/>
              <a:chOff x="2659233" y="2267047"/>
              <a:chExt cx="692309" cy="67862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1D6395A-DACE-437E-9425-782BE962D3B8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BC14B4-EBE9-4373-B4C1-D9B24F643030}"/>
                  </a:ext>
                </a:extLst>
              </p:cNvPr>
              <p:cNvSpPr txBox="1"/>
              <p:nvPr/>
            </p:nvSpPr>
            <p:spPr>
              <a:xfrm>
                <a:off x="2878192" y="2336866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C5A9B4B-95EE-4654-966D-E7B91D285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3D4B891-A550-427E-AB50-CBAB129BAF64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16B4374-4E18-4E40-AF2A-5B708608E2F7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55E19B5-8BE8-47C6-81E5-F4B2C7AF6DFA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4085C-89AF-48E6-AA3F-59F6285FDEC4}"/>
                </a:ext>
              </a:extLst>
            </p:cNvPr>
            <p:cNvGrpSpPr/>
            <p:nvPr/>
          </p:nvGrpSpPr>
          <p:grpSpPr>
            <a:xfrm>
              <a:off x="6074284" y="1128677"/>
              <a:ext cx="678628" cy="678627"/>
              <a:chOff x="2476501" y="3333847"/>
              <a:chExt cx="678628" cy="67862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415576F-0656-498D-81E3-1D860289B3D9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91B5AEC-36E4-433A-9CD8-E3D0C9CBCA10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D2FCC91-0EEC-4A07-93BB-F32C2E80C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B73F2B9-6A2A-4616-ADF2-E26092806F21}"/>
                  </a:ext>
                </a:extLst>
              </p:cNvPr>
              <p:cNvCxnSpPr>
                <a:cxnSpLocks/>
                <a:endCxn id="81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649274-9335-468B-829D-A0A6FBE64919}"/>
                </a:ext>
              </a:extLst>
            </p:cNvPr>
            <p:cNvGrpSpPr/>
            <p:nvPr/>
          </p:nvGrpSpPr>
          <p:grpSpPr>
            <a:xfrm>
              <a:off x="4085977" y="2041203"/>
              <a:ext cx="678628" cy="678627"/>
              <a:chOff x="2476501" y="3333847"/>
              <a:chExt cx="678628" cy="67862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1E6D6-9003-4F7E-AEEB-C2CA262C8E87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52748A-65BE-467A-9881-9E3E99A18416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B098C7D-0FAC-4BBA-91F6-AF71EC397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3D946A6-3E4B-4302-B225-42D30D60DA04}"/>
                  </a:ext>
                </a:extLst>
              </p:cNvPr>
              <p:cNvCxnSpPr>
                <a:cxnSpLocks/>
                <a:endCxn id="77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7454A5-FA2E-446E-9089-FE6218D0B05F}"/>
                </a:ext>
              </a:extLst>
            </p:cNvPr>
            <p:cNvGrpSpPr/>
            <p:nvPr/>
          </p:nvGrpSpPr>
          <p:grpSpPr>
            <a:xfrm>
              <a:off x="3077235" y="3137297"/>
              <a:ext cx="678628" cy="678627"/>
              <a:chOff x="2476501" y="3333847"/>
              <a:chExt cx="678628" cy="67862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9996885-7AF8-4848-8131-F8896AA785D4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CC1B89E-78E5-45CD-843A-66F451E6C669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CB7E17F-D121-4133-9F8A-76F781E5FC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BE5B0FA-3A6A-4ED5-AD05-19ADF0A558CE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555A69-04A7-47BD-BFE7-10DB7A4E565F}"/>
                </a:ext>
              </a:extLst>
            </p:cNvPr>
            <p:cNvGrpSpPr/>
            <p:nvPr/>
          </p:nvGrpSpPr>
          <p:grpSpPr>
            <a:xfrm>
              <a:off x="2541977" y="4240917"/>
              <a:ext cx="692309" cy="678627"/>
              <a:chOff x="2659233" y="2267047"/>
              <a:chExt cx="692309" cy="67862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9D2D61-88AD-4140-85CA-42ED3250DE47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1BBAC9-3DA7-4AF2-9259-1BA6A10B4D9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02B2FFD-B3D9-4DB9-AD5D-4972CC168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EBD5919-9DF5-4994-8E8D-F5954C22836F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87F13FB-90B2-41C6-98C9-5B82AF37163E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8A804A4-CBF9-4D5C-A639-E0C633C814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D913A0-7151-4CE5-937F-1F95CB4808A1}"/>
                </a:ext>
              </a:extLst>
            </p:cNvPr>
            <p:cNvGrpSpPr/>
            <p:nvPr/>
          </p:nvGrpSpPr>
          <p:grpSpPr>
            <a:xfrm>
              <a:off x="7997677" y="2045504"/>
              <a:ext cx="678628" cy="678627"/>
              <a:chOff x="2476501" y="3333847"/>
              <a:chExt cx="678628" cy="67862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6F9337-1880-4F16-9186-DB0C5A16E5F6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E38103-FCF6-4144-9FD7-2FA690EACBD3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49D40-9535-4C97-B48D-95E2DDE9A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4C755A4-1BFA-422B-83E4-0D1108483A57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C53947-1CF7-4C99-A10B-BC5AC78521CD}"/>
                </a:ext>
              </a:extLst>
            </p:cNvPr>
            <p:cNvGrpSpPr/>
            <p:nvPr/>
          </p:nvGrpSpPr>
          <p:grpSpPr>
            <a:xfrm>
              <a:off x="5476558" y="4236630"/>
              <a:ext cx="692309" cy="678627"/>
              <a:chOff x="2659233" y="2267047"/>
              <a:chExt cx="692309" cy="67862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972206-2FF0-4408-A755-12773D1A1A99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CD6F6C4-6628-4AC3-9B13-FBD3E632492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26DF07E-D60F-46B8-8CD4-AF7F15B12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88D500B-CFD9-4975-8657-66ED655C09F7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06D37C7-7ADD-407B-83F0-C2975BFF57AD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5E16B8C-D48E-412C-9D72-59EFC4A81E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571321-0D84-4C70-A8DA-237357087253}"/>
                </a:ext>
              </a:extLst>
            </p:cNvPr>
            <p:cNvGrpSpPr/>
            <p:nvPr/>
          </p:nvGrpSpPr>
          <p:grpSpPr>
            <a:xfrm>
              <a:off x="5003142" y="3133010"/>
              <a:ext cx="678628" cy="678627"/>
              <a:chOff x="2476501" y="3333847"/>
              <a:chExt cx="678628" cy="67862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A324AF-3223-4C72-86E2-85E539333EFA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E7A31B-93C9-42B2-8826-5D2D64ADD66B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1DD1E8D-45D8-47FC-AFC0-2449BDC7C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DB9972C-796E-403C-A080-FF5A9E54AD9A}"/>
                  </a:ext>
                </a:extLst>
              </p:cNvPr>
              <p:cNvCxnSpPr>
                <a:cxnSpLocks/>
                <a:endCxn id="5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3A756-22F4-43FA-BB3E-C13ABE771797}"/>
                </a:ext>
              </a:extLst>
            </p:cNvPr>
            <p:cNvGrpSpPr/>
            <p:nvPr/>
          </p:nvGrpSpPr>
          <p:grpSpPr>
            <a:xfrm>
              <a:off x="4467884" y="4236630"/>
              <a:ext cx="692309" cy="678627"/>
              <a:chOff x="2659233" y="2267047"/>
              <a:chExt cx="692309" cy="67862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6B4395-FF91-405D-9051-7C1048BA89B3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162FF29-326B-4C7B-B224-F6A53181EA76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C2EF3B-10A1-42C1-9260-AFE0B25CE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D183ADB-EBCD-4EC6-8B8D-CEA8E03A33B5}"/>
                  </a:ext>
                </a:extLst>
              </p:cNvPr>
              <p:cNvCxnSpPr>
                <a:cxnSpLocks/>
                <a:endCxn id="4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F0D0CD-8A3F-468A-9D0C-E2C02291398B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ABA5FF4-BC78-4806-8845-1A91A4FDA1DC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517A02-FD29-483B-B284-B74D1C98FAEA}"/>
                </a:ext>
              </a:extLst>
            </p:cNvPr>
            <p:cNvGrpSpPr/>
            <p:nvPr/>
          </p:nvGrpSpPr>
          <p:grpSpPr>
            <a:xfrm>
              <a:off x="7118514" y="3133010"/>
              <a:ext cx="678628" cy="678627"/>
              <a:chOff x="2476501" y="3333847"/>
              <a:chExt cx="678628" cy="67862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D552C4-74D7-4154-A578-5721EEE9B8F0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CF8300-F8D9-4030-925D-26DBCE534F98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6A5B0D-26BA-4B28-BDFD-1AFA2468C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E6CE32B-A61F-4BBD-BE00-FD55032779B9}"/>
                  </a:ext>
                </a:extLst>
              </p:cNvPr>
              <p:cNvCxnSpPr>
                <a:cxnSpLocks/>
                <a:endCxn id="4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7FAC42-B2B7-4140-A6FC-3302BF987E6C}"/>
                </a:ext>
              </a:extLst>
            </p:cNvPr>
            <p:cNvGrpSpPr/>
            <p:nvPr/>
          </p:nvGrpSpPr>
          <p:grpSpPr>
            <a:xfrm>
              <a:off x="6583256" y="4236630"/>
              <a:ext cx="692309" cy="678627"/>
              <a:chOff x="2659233" y="2267047"/>
              <a:chExt cx="692309" cy="67862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6F3502-C254-43CD-942F-D2E5869CD0FB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05A0DF-8A16-4467-97E5-17D27B1C40D8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98B32C1-4CA1-4A0C-87D8-1E285D2E3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871BBE5-3FA0-47F0-988A-5AC132254A9E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A98317D-E43D-452F-B98F-9AFDA8FE17E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9FD896F-662A-44C0-B6FD-D4C20C6C7289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7E53E17-4585-4645-A6F8-69950A9CD748}"/>
                </a:ext>
              </a:extLst>
            </p:cNvPr>
            <p:cNvGrpSpPr/>
            <p:nvPr/>
          </p:nvGrpSpPr>
          <p:grpSpPr>
            <a:xfrm>
              <a:off x="8887731" y="3133009"/>
              <a:ext cx="692309" cy="678627"/>
              <a:chOff x="2659233" y="2267047"/>
              <a:chExt cx="692309" cy="67862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FF3116-AFBD-4845-97FA-058D6F7ACE0D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6A5BFC-5CA7-4B22-83D3-211704BF2DC5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D96A1E-2C33-4756-AD1A-774A289A0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C251025-8943-4D30-9A82-C9A58B0A9442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A53611A-1934-48D1-A5F8-A4A5F9956F9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FC07C07-1E67-44FA-A7FF-658630EFDD0F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8ED909-8A59-4888-86E7-326249D97268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4425292" y="1724239"/>
              <a:ext cx="1822234" cy="31696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E1108-9A5E-470F-87F9-FEB566A59871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6586838" y="1736411"/>
              <a:ext cx="1750154" cy="30909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A9666AE-0276-401A-9DFD-3ABDB7ECFAA2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3416550" y="2639765"/>
              <a:ext cx="845918" cy="49753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81847B2-C3E0-4832-BFC8-20330747DB66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601567" y="2644432"/>
              <a:ext cx="740890" cy="4885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6EBE21-AF72-4DBA-99D0-5C88BC3B1D04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7457829" y="2651448"/>
              <a:ext cx="705920" cy="48156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2C32AF-2ACD-41B7-9335-7BF421280F12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8503062" y="2641576"/>
              <a:ext cx="723984" cy="49143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EFED2AD-3DDF-4B05-B0CF-1D74FB48152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881292" y="3732112"/>
              <a:ext cx="383442" cy="50880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E8812B3-76E0-4197-BA17-2609DE422EA5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4807199" y="3716012"/>
              <a:ext cx="380826" cy="52061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2C08829-874B-46A9-89BE-42F66DC27FEA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6922571" y="3727824"/>
              <a:ext cx="380826" cy="508806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48E7B9B-15E6-4AC9-8287-D0F14C6AFF01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3600847" y="3727825"/>
              <a:ext cx="289119" cy="51309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C2CCDB-8F1F-4AFF-B69C-62F3E8789B28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5496887" y="3719775"/>
              <a:ext cx="318986" cy="51685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239BB2-73EC-47F3-87CD-E1450473870F}"/>
                </a:ext>
              </a:extLst>
            </p:cNvPr>
            <p:cNvCxnSpPr/>
            <p:nvPr/>
          </p:nvCxnSpPr>
          <p:spPr>
            <a:xfrm flipV="1">
              <a:off x="7464669" y="3641979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BC1575B5-E2FD-448B-B98C-96D73A434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9957"/>
              </p:ext>
            </p:extLst>
          </p:nvPr>
        </p:nvGraphicFramePr>
        <p:xfrm>
          <a:off x="182143" y="5531697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C425092-CC81-44CE-B766-21E3ED3BBA6B}"/>
              </a:ext>
            </a:extLst>
          </p:cNvPr>
          <p:cNvSpPr txBox="1"/>
          <p:nvPr/>
        </p:nvSpPr>
        <p:spPr>
          <a:xfrm>
            <a:off x="2201446" y="5081695"/>
            <a:ext cx="408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 array in </a:t>
            </a:r>
            <a:r>
              <a:rPr lang="en-US" b="1" dirty="0">
                <a:solidFill>
                  <a:srgbClr val="4C3282"/>
                </a:solidFill>
              </a:rPr>
              <a:t>level-order</a:t>
            </a:r>
            <a:r>
              <a:rPr lang="en-US" dirty="0"/>
              <a:t> from left to right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4098B5-AF03-4C80-B485-7DE27CD7317F}"/>
              </a:ext>
            </a:extLst>
          </p:cNvPr>
          <p:cNvSpPr txBox="1"/>
          <p:nvPr/>
        </p:nvSpPr>
        <p:spPr>
          <a:xfrm>
            <a:off x="8472959" y="1602652"/>
            <a:ext cx="372319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find the minimum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last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next open space?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left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right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parent?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/>
              <p:nvPr/>
            </p:nvSpPr>
            <p:spPr>
              <a:xfrm>
                <a:off x="9570901" y="6073853"/>
                <a:ext cx="1464503" cy="51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901" y="6073853"/>
                <a:ext cx="1464503" cy="514885"/>
              </a:xfrm>
              <a:prstGeom prst="rect">
                <a:avLst/>
              </a:prstGeom>
              <a:blipFill>
                <a:blip r:embed="rId3"/>
                <a:stretch>
                  <a:fillRect l="-6034" r="-862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/>
              <p:nvPr/>
            </p:nvSpPr>
            <p:spPr>
              <a:xfrm>
                <a:off x="9406915" y="4487949"/>
                <a:ext cx="1792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𝑙𝑒𝑓𝑡𝐶h𝑖𝑙𝑑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915" y="4487949"/>
                <a:ext cx="1792478" cy="276999"/>
              </a:xfrm>
              <a:prstGeom prst="rect">
                <a:avLst/>
              </a:prstGeom>
              <a:blipFill>
                <a:blip r:embed="rId4"/>
                <a:stretch>
                  <a:fillRect l="-563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/>
              <p:nvPr/>
            </p:nvSpPr>
            <p:spPr>
              <a:xfrm>
                <a:off x="9178290" y="5333740"/>
                <a:ext cx="23374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290" y="5333740"/>
                <a:ext cx="2337499" cy="276999"/>
              </a:xfrm>
              <a:prstGeom prst="rect">
                <a:avLst/>
              </a:prstGeom>
              <a:blipFill>
                <a:blip r:embed="rId5"/>
                <a:stretch>
                  <a:fillRect l="-4324" t="-4545" r="-54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/>
              <p:nvPr/>
            </p:nvSpPr>
            <p:spPr>
              <a:xfrm>
                <a:off x="9259120" y="2006440"/>
                <a:ext cx="2076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𝑝𝑒𝑒𝑘𝑀𝑖𝑛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120" y="2006440"/>
                <a:ext cx="2076915" cy="276999"/>
              </a:xfrm>
              <a:prstGeom prst="rect">
                <a:avLst/>
              </a:prstGeom>
              <a:blipFill>
                <a:blip r:embed="rId6"/>
                <a:stretch>
                  <a:fillRect l="-4848" r="-181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/>
              <p:nvPr/>
            </p:nvSpPr>
            <p:spPr>
              <a:xfrm>
                <a:off x="9114747" y="2878520"/>
                <a:ext cx="24645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𝑙𝑎𝑠𝑡𝑁𝑜𝑑𝑒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747" y="2878520"/>
                <a:ext cx="2464585" cy="276999"/>
              </a:xfrm>
              <a:prstGeom prst="rect">
                <a:avLst/>
              </a:prstGeom>
              <a:blipFill>
                <a:blip r:embed="rId7"/>
                <a:stretch>
                  <a:fillRect l="-2051" r="-51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/>
              <p:nvPr/>
            </p:nvSpPr>
            <p:spPr>
              <a:xfrm>
                <a:off x="8808800" y="3688924"/>
                <a:ext cx="2975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𝑜𝑝𝑒𝑛𝑆𝑝𝑎𝑐𝑒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800" y="3688924"/>
                <a:ext cx="2975943" cy="276999"/>
              </a:xfrm>
              <a:prstGeom prst="rect">
                <a:avLst/>
              </a:prstGeom>
              <a:blipFill>
                <a:blip r:embed="rId8"/>
                <a:stretch>
                  <a:fillRect l="-2979" r="-127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8D894202-A284-E341-B4B0-E1661F7B3DE9}"/>
              </a:ext>
            </a:extLst>
          </p:cNvPr>
          <p:cNvSpPr txBox="1"/>
          <p:nvPr/>
        </p:nvSpPr>
        <p:spPr>
          <a:xfrm>
            <a:off x="8844095" y="714670"/>
            <a:ext cx="2954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Simplified</a:t>
            </a:r>
            <a:r>
              <a:rPr lang="en-US" b="1" dirty="0"/>
              <a:t> calculations to navigate array, </a:t>
            </a:r>
            <a:r>
              <a:rPr lang="en-US" b="1" dirty="0">
                <a:solidFill>
                  <a:schemeClr val="accent3"/>
                </a:solidFill>
              </a:rPr>
              <a:t>if we skip index 0</a:t>
            </a:r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45283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2DED-6F97-4473-90F1-9BDB7223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Array-Implemented </a:t>
            </a:r>
            <a:r>
              <a:rPr lang="en-US" dirty="0" err="1"/>
              <a:t>MinHeap</a:t>
            </a:r>
            <a:r>
              <a:rPr lang="en-US" dirty="0"/>
              <a:t> Runtimes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D25215-9422-4A7E-A03C-E06FFF7FF23B}"/>
              </a:ext>
            </a:extLst>
          </p:cNvPr>
          <p:cNvGrpSpPr/>
          <p:nvPr/>
        </p:nvGrpSpPr>
        <p:grpSpPr>
          <a:xfrm>
            <a:off x="1935711" y="3858169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D0ECF3B-D6C5-4E65-BB8F-8495226767D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0AA5C6E-B72E-4426-AB6C-E5A34B06F328}"/>
                </a:ext>
              </a:extLst>
            </p:cNvPr>
            <p:cNvSpPr txBox="1"/>
            <p:nvPr/>
          </p:nvSpPr>
          <p:spPr>
            <a:xfrm>
              <a:off x="2878192" y="23368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FC35D84-4A4D-430A-9A59-2866CEF1CFD5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680B6D-C5C5-4555-828C-A69D99CA2A48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CC9AF07-0CE5-42C3-9139-D2FF6BF1CE8D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F1B6FA6-FDDD-4D9D-82A7-D7DA7324A789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AAE379-43CC-463C-BFA1-0BAAE9A1CA15}"/>
              </a:ext>
            </a:extLst>
          </p:cNvPr>
          <p:cNvGrpSpPr/>
          <p:nvPr/>
        </p:nvGrpSpPr>
        <p:grpSpPr>
          <a:xfrm>
            <a:off x="2471037" y="1658455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A16C1D-BC9A-42B2-A9E5-66891536D2BA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8426D2E-97AC-46EC-87D5-533F163A4053}"/>
                </a:ext>
              </a:extLst>
            </p:cNvPr>
            <p:cNvSpPr txBox="1"/>
            <p:nvPr/>
          </p:nvSpPr>
          <p:spPr>
            <a:xfrm>
              <a:off x="2649743" y="3403666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03BC437-569F-4EE5-B4F4-E3188F12D7E7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8A76F6-C5F6-467C-AF5F-8438271A6F9F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B61C3-07BF-47CA-8CD3-446650FFC472}"/>
              </a:ext>
            </a:extLst>
          </p:cNvPr>
          <p:cNvGrpSpPr/>
          <p:nvPr/>
        </p:nvGrpSpPr>
        <p:grpSpPr>
          <a:xfrm>
            <a:off x="1462295" y="2754549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1E607D0-6525-41DB-9CE6-D8BD1D0EB71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F866E3B-DDAE-4132-A696-268822FE965A}"/>
                </a:ext>
              </a:extLst>
            </p:cNvPr>
            <p:cNvSpPr txBox="1"/>
            <p:nvPr/>
          </p:nvSpPr>
          <p:spPr>
            <a:xfrm>
              <a:off x="2649743" y="34036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EDFF0CD-DEEC-42C4-822B-439344FFD707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9A37E5-5717-48BD-ACB3-96B1FFF1994E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58FC8-4052-452B-8BB5-26DEFFEF5747}"/>
              </a:ext>
            </a:extLst>
          </p:cNvPr>
          <p:cNvGrpSpPr/>
          <p:nvPr/>
        </p:nvGrpSpPr>
        <p:grpSpPr>
          <a:xfrm>
            <a:off x="927037" y="3858169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EDFEA38-21EC-4C1A-A007-9B1AEC6DC16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7EDADCF-4ACE-4A40-A6DE-45724384E36F}"/>
                </a:ext>
              </a:extLst>
            </p:cNvPr>
            <p:cNvSpPr txBox="1"/>
            <p:nvPr/>
          </p:nvSpPr>
          <p:spPr>
            <a:xfrm>
              <a:off x="2832475" y="233686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F52A6FA-338D-41E5-8782-5B0BE4536D2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4EB55A7-9696-434C-A954-A8FE1B0AF8D9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E695DD1-FAA7-4DAE-B16B-5A996001BA2F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6B6077-E75F-44F4-8B94-93E08B9FA1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893917-0613-474D-BC1F-953A4FE4BA22}"/>
              </a:ext>
            </a:extLst>
          </p:cNvPr>
          <p:cNvGrpSpPr/>
          <p:nvPr/>
        </p:nvGrpSpPr>
        <p:grpSpPr>
          <a:xfrm>
            <a:off x="3388202" y="2750262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1D098A6-928A-4129-822F-29EEF5018BD4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7A8AE73-ABA6-4F20-B9FD-DAA9F0FA0344}"/>
                </a:ext>
              </a:extLst>
            </p:cNvPr>
            <p:cNvSpPr txBox="1"/>
            <p:nvPr/>
          </p:nvSpPr>
          <p:spPr>
            <a:xfrm>
              <a:off x="2649743" y="340366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3DA3C3-CEE1-4E19-AAEA-4F5D7D9DCE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14FFC5-5F79-4467-BA82-569D37418765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FFEAE0-50F2-4584-8FEE-F40BE50F330B}"/>
              </a:ext>
            </a:extLst>
          </p:cNvPr>
          <p:cNvGrpSpPr/>
          <p:nvPr/>
        </p:nvGrpSpPr>
        <p:grpSpPr>
          <a:xfrm>
            <a:off x="2852944" y="3853882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554E83-3E8A-4C29-B875-939247A531BC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7C5876F-BFD5-4361-944A-85DDEEE0BBDC}"/>
                </a:ext>
              </a:extLst>
            </p:cNvPr>
            <p:cNvSpPr txBox="1"/>
            <p:nvPr/>
          </p:nvSpPr>
          <p:spPr>
            <a:xfrm>
              <a:off x="2832475" y="23368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BB15096-13D7-47E7-B50B-4FBB869AE07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2C7AA3-4FCD-4994-BBE2-2AF4280053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90BFECD-0EE6-4BF9-94BB-BAE8D90B0C1D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0B7754-F935-4364-BAD9-69F1F99604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429320-6A53-44BD-8695-2C505890D14D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1801610" y="2257017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76AB83-0023-4522-96E1-D135D0A2BADF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2986627" y="2261684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EFFB66-C686-4198-8110-7D213D9D5F7C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1266352" y="3349364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3F252A-FBA0-4E22-8A8E-14189F0FE992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3192259" y="3333264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07D1DB-4688-452E-BF55-5491EEDC9BC1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1985907" y="3345077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1B098E45-B45F-4829-BBCB-C714E95C8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919093"/>
              </p:ext>
            </p:extLst>
          </p:nvPr>
        </p:nvGraphicFramePr>
        <p:xfrm>
          <a:off x="734986" y="4927752"/>
          <a:ext cx="3781424" cy="80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678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</a:tblGrid>
              <a:tr h="4027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0273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/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</a:endParaRP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B325654-C9F3-41DC-9B25-D162BC61DE31}"/>
              </a:ext>
            </a:extLst>
          </p:cNvPr>
          <p:cNvCxnSpPr/>
          <p:nvPr/>
        </p:nvCxnSpPr>
        <p:spPr>
          <a:xfrm flipV="1">
            <a:off x="3725111" y="3263519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E607288C-5FDD-3048-8E7C-778F7DF3B3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654918"/>
                  </p:ext>
                </p:extLst>
              </p:nvPr>
            </p:nvGraphicFramePr>
            <p:xfrm>
              <a:off x="6105082" y="1379349"/>
              <a:ext cx="4416753" cy="25443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2954">
                      <a:extLst>
                        <a:ext uri="{9D8B030D-6E8A-4147-A177-3AD203B41FA5}">
                          <a16:colId xmlns:a16="http://schemas.microsoft.com/office/drawing/2014/main" val="1834949419"/>
                        </a:ext>
                      </a:extLst>
                    </a:gridCol>
                    <a:gridCol w="1500554">
                      <a:extLst>
                        <a:ext uri="{9D8B030D-6E8A-4147-A177-3AD203B41FA5}">
                          <a16:colId xmlns:a16="http://schemas.microsoft.com/office/drawing/2014/main" val="567650449"/>
                        </a:ext>
                      </a:extLst>
                    </a:gridCol>
                    <a:gridCol w="1263245">
                      <a:extLst>
                        <a:ext uri="{9D8B030D-6E8A-4147-A177-3AD203B41FA5}">
                          <a16:colId xmlns:a16="http://schemas.microsoft.com/office/drawing/2014/main" val="541583742"/>
                        </a:ext>
                      </a:extLst>
                    </a:gridCol>
                  </a:tblGrid>
                  <a:tr h="3180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Runtime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68693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removeMin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6268534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(log 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9321291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in 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(log 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5785243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</a:rPr>
                            <a:t>add(key)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0155150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(log 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5480964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400" kern="1200" dirty="0">
                            <a:solidFill>
                              <a:schemeClr val="dk1"/>
                            </a:solidFill>
                            <a:latin typeface="Consolas" panose="020B0609020204030204" pitchFamily="49" charset="0"/>
                            <a:ea typeface="+mn-ea"/>
                            <a:cs typeface="Consolas" panose="020B0609020204030204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in 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0403718"/>
                      </a:ext>
                    </a:extLst>
                  </a:tr>
                  <a:tr h="31804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kern="1200" dirty="0" err="1">
                              <a:solidFill>
                                <a:schemeClr val="dk1"/>
                              </a:solidFill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</a:rPr>
                            <a:t>peekMin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</a:rPr>
                            <a:t>()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all cases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38740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E607288C-5FDD-3048-8E7C-778F7DF3B3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654918"/>
                  </p:ext>
                </p:extLst>
              </p:nvPr>
            </p:nvGraphicFramePr>
            <p:xfrm>
              <a:off x="6105082" y="1379349"/>
              <a:ext cx="4416753" cy="25443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2954">
                      <a:extLst>
                        <a:ext uri="{9D8B030D-6E8A-4147-A177-3AD203B41FA5}">
                          <a16:colId xmlns:a16="http://schemas.microsoft.com/office/drawing/2014/main" val="1834949419"/>
                        </a:ext>
                      </a:extLst>
                    </a:gridCol>
                    <a:gridCol w="1500554">
                      <a:extLst>
                        <a:ext uri="{9D8B030D-6E8A-4147-A177-3AD203B41FA5}">
                          <a16:colId xmlns:a16="http://schemas.microsoft.com/office/drawing/2014/main" val="567650449"/>
                        </a:ext>
                      </a:extLst>
                    </a:gridCol>
                    <a:gridCol w="1263245">
                      <a:extLst>
                        <a:ext uri="{9D8B030D-6E8A-4147-A177-3AD203B41FA5}">
                          <a16:colId xmlns:a16="http://schemas.microsoft.com/office/drawing/2014/main" val="541583742"/>
                        </a:ext>
                      </a:extLst>
                    </a:gridCol>
                  </a:tblGrid>
                  <a:tr h="3180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Runtime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68693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removeMin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9000" t="-104000" b="-6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268534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9000" t="-204000" b="-5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9321291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in 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9000" t="-29230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785243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</a:rPr>
                            <a:t>add(key)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9000" t="-408000" b="-3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155150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9000" t="-508000" b="-2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5480964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400" kern="1200" dirty="0">
                            <a:solidFill>
                              <a:schemeClr val="dk1"/>
                            </a:solidFill>
                            <a:latin typeface="Consolas" panose="020B0609020204030204" pitchFamily="49" charset="0"/>
                            <a:ea typeface="+mn-ea"/>
                            <a:cs typeface="Consolas" panose="020B0609020204030204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in 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9000" t="-608000" b="-1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0403718"/>
                      </a:ext>
                    </a:extLst>
                  </a:tr>
                  <a:tr h="31804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kern="1200" dirty="0" err="1">
                              <a:solidFill>
                                <a:schemeClr val="dk1"/>
                              </a:solidFill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</a:rPr>
                            <a:t>peekMin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</a:rPr>
                            <a:t>()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all cases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9000" t="-708000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38740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89B680-FCC2-2746-B998-672B3FE948DB}"/>
              </a:ext>
            </a:extLst>
          </p:cNvPr>
          <p:cNvSpPr txBox="1"/>
          <p:nvPr/>
        </p:nvSpPr>
        <p:spPr>
          <a:xfrm>
            <a:off x="5401763" y="4176326"/>
            <a:ext cx="6141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array implementation, heaps match runtime of finding min in AVL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better in many ways!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Constant factors: array accesses give contiguous memory/spatial locality, tree constant factor shorter due to stricter height invariant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practice, add doesn’t require many swaps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WAY simpler to implement!</a:t>
            </a:r>
          </a:p>
        </p:txBody>
      </p:sp>
    </p:spTree>
    <p:extLst>
      <p:ext uri="{BB962C8B-B14F-4D97-AF65-F5344CB8AC3E}">
        <p14:creationId xmlns:p14="http://schemas.microsoft.com/office/powerpoint/2010/main" val="196719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6ECD75-8BAD-DC4E-995A-1AAC27D75EE6}"/>
              </a:ext>
            </a:extLst>
          </p:cNvPr>
          <p:cNvSpPr/>
          <p:nvPr/>
        </p:nvSpPr>
        <p:spPr>
          <a:xfrm>
            <a:off x="0" y="231006"/>
            <a:ext cx="12192000" cy="66269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4922C-7A9C-894B-BB6A-03B4C702D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1006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21C4E-C570-8F4C-97D1-CD4CEC46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687"/>
            <a:ext cx="10515600" cy="76263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AVL vs Heaps: Good For Different Situations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640B52-1F08-474F-A9A8-AADC2F209C6D}"/>
              </a:ext>
            </a:extLst>
          </p:cNvPr>
          <p:cNvSpPr/>
          <p:nvPr/>
        </p:nvSpPr>
        <p:spPr>
          <a:xfrm>
            <a:off x="173255" y="1775861"/>
            <a:ext cx="3031958" cy="43121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F0046A-39DF-C74D-9AE5-8E64B0A13D54}"/>
              </a:ext>
            </a:extLst>
          </p:cNvPr>
          <p:cNvSpPr/>
          <p:nvPr/>
        </p:nvSpPr>
        <p:spPr>
          <a:xfrm>
            <a:off x="173255" y="1775861"/>
            <a:ext cx="3031958" cy="6304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HEAPS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6DB1A8-021F-F243-827B-7A23D4042652}"/>
              </a:ext>
            </a:extLst>
          </p:cNvPr>
          <p:cNvSpPr/>
          <p:nvPr/>
        </p:nvSpPr>
        <p:spPr>
          <a:xfrm>
            <a:off x="8662736" y="1775861"/>
            <a:ext cx="3110164" cy="43121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A88155-38AA-6945-AD1D-DBB5DE2D2835}"/>
              </a:ext>
            </a:extLst>
          </p:cNvPr>
          <p:cNvSpPr/>
          <p:nvPr/>
        </p:nvSpPr>
        <p:spPr>
          <a:xfrm>
            <a:off x="8662736" y="1775861"/>
            <a:ext cx="3110164" cy="63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AVL TREES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A38112-8E68-7443-938B-DB53B594C567}"/>
              </a:ext>
            </a:extLst>
          </p:cNvPr>
          <p:cNvSpPr txBox="1"/>
          <p:nvPr/>
        </p:nvSpPr>
        <p:spPr>
          <a:xfrm>
            <a:off x="267153" y="2581175"/>
            <a:ext cx="28477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removeMin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much better constant factors than AVL Trees, though asymptotically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add: in-practice, sweet sweet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 (few swaps usually required)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39C4D-A3E4-CB4D-B0D2-C5F1B899605F}"/>
              </a:ext>
            </a:extLst>
          </p:cNvPr>
          <p:cNvSpPr txBox="1"/>
          <p:nvPr/>
        </p:nvSpPr>
        <p:spPr>
          <a:xfrm>
            <a:off x="8795083" y="2581175"/>
            <a:ext cx="3013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containsKey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worst-case (log n) time (unlike Heap, which has to do a linear scan of the array)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9B2749-B311-8947-98D7-55F9E3006DF5}"/>
              </a:ext>
            </a:extLst>
          </p:cNvPr>
          <p:cNvSpPr txBox="1"/>
          <p:nvPr/>
        </p:nvSpPr>
        <p:spPr>
          <a:xfrm>
            <a:off x="938067" y="5476775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PriorityQueue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45952A-6507-5D4D-9930-4D543151BF90}"/>
              </a:ext>
            </a:extLst>
          </p:cNvPr>
          <p:cNvSpPr txBox="1"/>
          <p:nvPr/>
        </p:nvSpPr>
        <p:spPr>
          <a:xfrm>
            <a:off x="9717327" y="5476775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Map/Set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EE31FDB0-C9E9-834D-ABD7-80A05E27914C}"/>
              </a:ext>
            </a:extLst>
          </p:cNvPr>
          <p:cNvSpPr/>
          <p:nvPr/>
        </p:nvSpPr>
        <p:spPr>
          <a:xfrm>
            <a:off x="1520792" y="4907477"/>
            <a:ext cx="336884" cy="442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9924EB86-9CC0-2044-8928-B5890308E56D}"/>
              </a:ext>
            </a:extLst>
          </p:cNvPr>
          <p:cNvSpPr/>
          <p:nvPr/>
        </p:nvSpPr>
        <p:spPr>
          <a:xfrm>
            <a:off x="10049375" y="4906070"/>
            <a:ext cx="336884" cy="442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3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11B2-A58F-C140-9EF2-75CC42DE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E81C-FFDE-374A-96F7-91C22790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Heaps II</a:t>
            </a:r>
          </a:p>
          <a:p>
            <a:pPr lvl="1"/>
            <a:r>
              <a:rPr lang="en-US" dirty="0"/>
              <a:t>Operations &amp; Implementation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Building a Heap</a:t>
            </a:r>
          </a:p>
          <a:p>
            <a:pPr lvl="1"/>
            <a:endParaRPr lang="en-US" dirty="0"/>
          </a:p>
          <a:p>
            <a:r>
              <a:rPr lang="en-US" dirty="0"/>
              <a:t>Design Decisions</a:t>
            </a:r>
          </a:p>
          <a:p>
            <a:endParaRPr lang="en-US" dirty="0"/>
          </a:p>
          <a:p>
            <a:r>
              <a:rPr lang="en-US" dirty="0"/>
              <a:t>Technical Interviews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8165A75-060D-3B41-A8F5-F02C35F0D9F2}"/>
              </a:ext>
            </a:extLst>
          </p:cNvPr>
          <p:cNvSpPr/>
          <p:nvPr/>
        </p:nvSpPr>
        <p:spPr>
          <a:xfrm rot="10800000">
            <a:off x="3907248" y="22645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42446"/>
                <a:ext cx="5889978" cy="4058990"/>
              </a:xfrm>
            </p:spPr>
            <p:txBody>
              <a:bodyPr>
                <a:normAutofit/>
              </a:bodyPr>
              <a:lstStyle/>
              <a:p>
                <a:endParaRPr lang="en-US" sz="2800" dirty="0"/>
              </a:p>
              <a:p>
                <a:r>
                  <a:rPr lang="en-US" sz="2800" dirty="0"/>
                  <a:t>Idea 1: Call 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add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times.</a:t>
                </a:r>
              </a:p>
              <a:p>
                <a:pPr lvl="1"/>
                <a:r>
                  <a:rPr lang="en-US" dirty="0"/>
                  <a:t>Worst case runtime?</a:t>
                </a:r>
              </a:p>
              <a:p>
                <a:pPr lvl="2"/>
                <a:r>
                  <a:rPr lang="en-US" sz="1600" dirty="0"/>
                  <a:t>Each call takes logarithmic time, and there are n calls</a:t>
                </a:r>
              </a:p>
              <a:p>
                <a:pPr lvl="2"/>
                <a:r>
                  <a:rPr lang="en-US" sz="1600" dirty="0" err="1"/>
                  <a:t>Θ</a:t>
                </a:r>
                <a:r>
                  <a:rPr lang="en-US" sz="1600" dirty="0"/>
                  <a:t>(n log n)</a:t>
                </a:r>
              </a:p>
              <a:p>
                <a:pPr lvl="2"/>
                <a:r>
                  <a:rPr lang="en-US" sz="1600" dirty="0"/>
                  <a:t>(Technically, the worst case is not this simple – you’re not always going to hit logarithmic runtime because many insertions happen in a pretty empty tree – but this intuition is good enough) </a:t>
                </a:r>
              </a:p>
              <a:p>
                <a:pPr lvl="1"/>
                <a:r>
                  <a:rPr lang="en-US" dirty="0"/>
                  <a:t>Could we do better?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42446"/>
                <a:ext cx="5889978" cy="4058990"/>
              </a:xfrm>
              <a:blipFill>
                <a:blip r:embed="rId2"/>
                <a:stretch>
                  <a:fillRect l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F6D795A-32D6-B741-82ED-135DB92449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2221425"/>
                  </p:ext>
                </p:extLst>
              </p:nvPr>
            </p:nvGraphicFramePr>
            <p:xfrm>
              <a:off x="7377702" y="2816701"/>
              <a:ext cx="4416753" cy="25443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2954">
                      <a:extLst>
                        <a:ext uri="{9D8B030D-6E8A-4147-A177-3AD203B41FA5}">
                          <a16:colId xmlns:a16="http://schemas.microsoft.com/office/drawing/2014/main" val="1834949419"/>
                        </a:ext>
                      </a:extLst>
                    </a:gridCol>
                    <a:gridCol w="1500554">
                      <a:extLst>
                        <a:ext uri="{9D8B030D-6E8A-4147-A177-3AD203B41FA5}">
                          <a16:colId xmlns:a16="http://schemas.microsoft.com/office/drawing/2014/main" val="567650449"/>
                        </a:ext>
                      </a:extLst>
                    </a:gridCol>
                    <a:gridCol w="1263245">
                      <a:extLst>
                        <a:ext uri="{9D8B030D-6E8A-4147-A177-3AD203B41FA5}">
                          <a16:colId xmlns:a16="http://schemas.microsoft.com/office/drawing/2014/main" val="541583742"/>
                        </a:ext>
                      </a:extLst>
                    </a:gridCol>
                  </a:tblGrid>
                  <a:tr h="3180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Runtime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68693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removeMin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6268534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(log 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9321291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in 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(log 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5785243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</a:rPr>
                            <a:t>add(key)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0155150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(log 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5480964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400" kern="1200" dirty="0">
                            <a:solidFill>
                              <a:schemeClr val="dk1"/>
                            </a:solidFill>
                            <a:latin typeface="Consolas" panose="020B0609020204030204" pitchFamily="49" charset="0"/>
                            <a:ea typeface="+mn-ea"/>
                            <a:cs typeface="Consolas" panose="020B0609020204030204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in 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0403718"/>
                      </a:ext>
                    </a:extLst>
                  </a:tr>
                  <a:tr h="31804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kern="1200" dirty="0" err="1">
                              <a:solidFill>
                                <a:schemeClr val="dk1"/>
                              </a:solidFill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</a:rPr>
                            <a:t>peekMin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</a:rPr>
                            <a:t>()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all cases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38740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F6D795A-32D6-B741-82ED-135DB92449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2221425"/>
                  </p:ext>
                </p:extLst>
              </p:nvPr>
            </p:nvGraphicFramePr>
            <p:xfrm>
              <a:off x="7377702" y="2816701"/>
              <a:ext cx="4416753" cy="25443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2954">
                      <a:extLst>
                        <a:ext uri="{9D8B030D-6E8A-4147-A177-3AD203B41FA5}">
                          <a16:colId xmlns:a16="http://schemas.microsoft.com/office/drawing/2014/main" val="1834949419"/>
                        </a:ext>
                      </a:extLst>
                    </a:gridCol>
                    <a:gridCol w="1500554">
                      <a:extLst>
                        <a:ext uri="{9D8B030D-6E8A-4147-A177-3AD203B41FA5}">
                          <a16:colId xmlns:a16="http://schemas.microsoft.com/office/drawing/2014/main" val="567650449"/>
                        </a:ext>
                      </a:extLst>
                    </a:gridCol>
                    <a:gridCol w="1263245">
                      <a:extLst>
                        <a:ext uri="{9D8B030D-6E8A-4147-A177-3AD203B41FA5}">
                          <a16:colId xmlns:a16="http://schemas.microsoft.com/office/drawing/2014/main" val="541583742"/>
                        </a:ext>
                      </a:extLst>
                    </a:gridCol>
                  </a:tblGrid>
                  <a:tr h="3180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Runtime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68693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removeMin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9000" t="-100000" b="-59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268534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9000" t="-208000" b="-5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9321291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in 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9000" t="-308000" b="-4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785243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</a:rPr>
                            <a:t>add(key)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9000" t="-408000" b="-3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155150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9000" t="-488462" b="-2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5480964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400" kern="1200" dirty="0">
                            <a:solidFill>
                              <a:schemeClr val="dk1"/>
                            </a:solidFill>
                            <a:latin typeface="Consolas" panose="020B0609020204030204" pitchFamily="49" charset="0"/>
                            <a:ea typeface="+mn-ea"/>
                            <a:cs typeface="Consolas" panose="020B0609020204030204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in 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9000" t="-612000" b="-1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0403718"/>
                      </a:ext>
                    </a:extLst>
                  </a:tr>
                  <a:tr h="31804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kern="1200" dirty="0" err="1">
                              <a:solidFill>
                                <a:schemeClr val="dk1"/>
                              </a:solidFill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</a:rPr>
                            <a:t>peekMin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</a:rPr>
                            <a:t>()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all cases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9000" t="-712000" b="-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38740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48B987-CD48-214A-9056-9994F56AF345}"/>
                  </a:ext>
                </a:extLst>
              </p:cNvPr>
              <p:cNvSpPr txBox="1"/>
              <p:nvPr/>
            </p:nvSpPr>
            <p:spPr>
              <a:xfrm>
                <a:off x="838201" y="1219200"/>
                <a:ext cx="10515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buildHeap(</a:t>
                </a:r>
                <a:r>
                  <a:rPr lang="en-US" sz="2800" dirty="0"/>
                  <a:t>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r>
                  <a:rPr lang="en-US" sz="2800" b="1" dirty="0"/>
                  <a:t> – </a:t>
                </a: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elements, create a heap containing exactly those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elements. </a:t>
                </a:r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48B987-CD48-214A-9056-9994F56AF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219200"/>
                <a:ext cx="10515600" cy="1323439"/>
              </a:xfrm>
              <a:prstGeom prst="rect">
                <a:avLst/>
              </a:prstGeom>
              <a:blipFill>
                <a:blip r:embed="rId4"/>
                <a:stretch>
                  <a:fillRect l="-965" t="-5769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82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5D68DD-E447-974A-902A-4490246A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0E02C9-9F16-7E48-BEF4-06AEA3A2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90147"/>
          </a:xfrm>
        </p:spPr>
        <p:txBody>
          <a:bodyPr>
            <a:normAutofit/>
          </a:bodyPr>
          <a:lstStyle/>
          <a:p>
            <a:r>
              <a:rPr lang="en-US" dirty="0"/>
              <a:t>P2 due TONIGHT 11:59pm PDT</a:t>
            </a:r>
          </a:p>
          <a:p>
            <a:r>
              <a:rPr lang="en-US" dirty="0"/>
              <a:t>P3 will come out today. Is also due in two weeks.</a:t>
            </a:r>
          </a:p>
          <a:p>
            <a:pPr lvl="1"/>
            <a:r>
              <a:rPr lang="en-US" dirty="0"/>
              <a:t>Very related to lectures this week!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96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1600"/>
                <a:ext cx="10719062" cy="48053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What’s causing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add</a:t>
                </a:r>
                <a:r>
                  <a:rPr lang="en-US" sz="2800" dirty="0"/>
                  <a:t> strategy to take so long?</a:t>
                </a:r>
              </a:p>
              <a:p>
                <a:pPr lvl="1"/>
                <a:r>
                  <a:rPr lang="en-US" dirty="0"/>
                  <a:t>Most nodes are near the bottom, and might need to percolate all the way up.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Idea 2: Dump everything in the array, and percolate things down until the heap invariant is satisfied</a:t>
                </a:r>
              </a:p>
              <a:p>
                <a:pPr lvl="1"/>
                <a:r>
                  <a:rPr lang="en-US" dirty="0"/>
                  <a:t>Intuition: this could be faster!</a:t>
                </a:r>
              </a:p>
              <a:p>
                <a:pPr lvl="1"/>
                <a:r>
                  <a:rPr lang="en-US" sz="2400" dirty="0"/>
                  <a:t>The bottom two levels of the tree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nodes, the top two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 nodes</a:t>
                </a:r>
              </a:p>
              <a:p>
                <a:pPr lvl="1"/>
                <a:r>
                  <a:rPr lang="en-US" sz="2400" dirty="0"/>
                  <a:t>Maybe we can make “most of the nodes” go only a constant distance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0"/>
                <a:ext cx="10719062" cy="4805363"/>
              </a:xfrm>
              <a:blipFill>
                <a:blip r:embed="rId2"/>
                <a:stretch>
                  <a:fillRect l="-94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4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836027"/>
              </p:ext>
            </p:extLst>
          </p:nvPr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2044" y="59340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672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percolateDown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(parent) starting at last index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 a tree with the values: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797822"/>
              </p:ext>
            </p:extLst>
          </p:nvPr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672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11659" y="3279507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70523" y="328656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1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18763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63 -0.00023 L -0.32969 -0.006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28515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8516 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00672 L -0.38594 -0.0090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4" grpId="0"/>
      <p:bldP spid="108" grpId="0" animBg="1"/>
      <p:bldP spid="114" grpId="0" animBg="1"/>
      <p:bldP spid="115" grpId="0" animBg="1"/>
      <p:bldP spid="116" grpId="0" animBg="1"/>
      <p:bldP spid="117" grpId="0" animBg="1"/>
      <p:bldP spid="120" grpId="0" animBg="1"/>
      <p:bldP spid="120" grpId="1" animBg="1"/>
      <p:bldP spid="120" grpId="2" animBg="1"/>
      <p:bldP spid="121" grpId="0" animBg="1"/>
      <p:bldP spid="122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3590" y="233428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94856"/>
              </p:ext>
            </p:extLst>
          </p:nvPr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50732" y="593271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6724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432032" y="593271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98765" y="594006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89838" y="59372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3956275" y="6405783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586740" y="226458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0C7FBD8-F33E-4506-8688-999F6DAD3655}"/>
              </a:ext>
            </a:extLst>
          </p:cNvPr>
          <p:cNvSpPr txBox="1"/>
          <p:nvPr/>
        </p:nvSpPr>
        <p:spPr>
          <a:xfrm>
            <a:off x="9661640" y="3358716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50234" y="3354055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698844" y="334291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33648" y="4455715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B557E73-1A23-4C44-9066-9311D590E047}"/>
              </a:ext>
            </a:extLst>
          </p:cNvPr>
          <p:cNvSpPr txBox="1"/>
          <p:nvPr/>
        </p:nvSpPr>
        <p:spPr>
          <a:xfrm>
            <a:off x="2776240" y="3819954"/>
            <a:ext cx="236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keep percolating down</a:t>
            </a:r>
          </a:p>
          <a:p>
            <a:r>
              <a:rPr lang="en-US" sz="1200" dirty="0"/>
              <a:t> like normal here and swap 5 and 4</a:t>
            </a:r>
          </a:p>
        </p:txBody>
      </p:sp>
    </p:spTree>
    <p:extLst>
      <p:ext uri="{BB962C8B-B14F-4D97-AF65-F5344CB8AC3E}">
        <p14:creationId xmlns:p14="http://schemas.microsoft.com/office/powerpoint/2010/main" val="13854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4622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14101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14206 -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22 -4.07407E-6 L 0.09623 0.003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02 -0.00093 L 0.42279 -0.000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177 0 " pathEditMode="relative" ptsTypes="AA">
                                      <p:cBhvr>
                                        <p:cTn id="3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9622 -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10156 -0.00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2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57 0 " pathEditMode="relative" ptsTypes="AA">
                                      <p:cBhvr>
                                        <p:cTn id="6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1" grpId="0"/>
      <p:bldP spid="102" grpId="0"/>
      <p:bldP spid="102" grpId="1"/>
      <p:bldP spid="103" grpId="0"/>
      <p:bldP spid="105" grpId="0"/>
      <p:bldP spid="120" grpId="0" animBg="1"/>
      <p:bldP spid="120" grpId="1" animBg="1"/>
      <p:bldP spid="120" grpId="2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25" grpId="0" animBg="1"/>
      <p:bldP spid="126" grpId="0" animBg="1"/>
      <p:bldP spid="1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165147"/>
              </p:ext>
            </p:extLst>
          </p:nvPr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62750" y="59429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5122516" y="594003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3975025" y="5934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8568624" y="593758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2826666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82942" y="594003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3409029" y="59349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2196721" y="6431729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635609" y="228436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72728" y="335549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5A4CA2-F525-4F1D-8447-343A5B9E18EE}"/>
              </a:ext>
            </a:extLst>
          </p:cNvPr>
          <p:cNvSpPr txBox="1"/>
          <p:nvPr/>
        </p:nvSpPr>
        <p:spPr>
          <a:xfrm>
            <a:off x="8676519" y="134755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C058560-350D-4436-A148-89E1314205F5}"/>
              </a:ext>
            </a:extLst>
          </p:cNvPr>
          <p:cNvSpPr txBox="1"/>
          <p:nvPr/>
        </p:nvSpPr>
        <p:spPr>
          <a:xfrm>
            <a:off x="10534025" y="2288487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708425" y="335804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24956" y="4462290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7348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08 0 " pathEditMode="relative" ptsTypes="AA">
                                      <p:cBhvr>
                                        <p:cTn id="1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688 0.00209 " pathEditMode="relative" ptsTypes="AA">
                                      <p:cBhvr>
                                        <p:cTn id="1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5" grpId="0"/>
      <p:bldP spid="140" grpId="0" animBg="1"/>
      <p:bldP spid="1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26876"/>
              </p:ext>
            </p:extLst>
          </p:nvPr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62750" y="59429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3379271" y="59314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8554940" y="593920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3975025" y="5934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5091733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2826666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82942" y="594003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2240723" y="5932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2196721" y="6431729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616320" y="22637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72728" y="335549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5A4CA2-F525-4F1D-8447-343A5B9E18EE}"/>
              </a:ext>
            </a:extLst>
          </p:cNvPr>
          <p:cNvSpPr txBox="1"/>
          <p:nvPr/>
        </p:nvSpPr>
        <p:spPr>
          <a:xfrm>
            <a:off x="8676519" y="134755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BB23713-1C6E-4A83-8F5E-D9EF8315B884}"/>
              </a:ext>
            </a:extLst>
          </p:cNvPr>
          <p:cNvSpPr/>
          <p:nvPr/>
        </p:nvSpPr>
        <p:spPr>
          <a:xfrm>
            <a:off x="8479819" y="1278813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708425" y="335804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24956" y="4462290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D3ADB8B-2683-1C43-8292-97626C370D64}"/>
              </a:ext>
            </a:extLst>
          </p:cNvPr>
          <p:cNvSpPr txBox="1"/>
          <p:nvPr/>
        </p:nvSpPr>
        <p:spPr>
          <a:xfrm>
            <a:off x="9110864" y="4468839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12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392754D-CAAD-5948-949D-415C4F6B6598}"/>
              </a:ext>
            </a:extLst>
          </p:cNvPr>
          <p:cNvSpPr txBox="1"/>
          <p:nvPr/>
        </p:nvSpPr>
        <p:spPr>
          <a:xfrm>
            <a:off x="10583499" y="2269756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0C7FBD8-F33E-4506-8688-999F6DAD3655}"/>
              </a:ext>
            </a:extLst>
          </p:cNvPr>
          <p:cNvSpPr txBox="1"/>
          <p:nvPr/>
        </p:nvSpPr>
        <p:spPr>
          <a:xfrm>
            <a:off x="9655074" y="3367528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14688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8100-8DD1-49DF-8093-6DEBD4E5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Really Faster?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84A548-D5BD-438C-80B8-726A1598A8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1600"/>
                <a:ext cx="10515600" cy="52818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percolateDown() has worst case log n in general, but for most of these nodes, it has a much smaller worst case!</a:t>
                </a:r>
              </a:p>
              <a:p>
                <a:pPr lvl="1"/>
                <a:r>
                  <a:rPr lang="en-US" dirty="0"/>
                  <a:t>n/2 nodes in the tree are leaves, have 0 levels to travel</a:t>
                </a:r>
              </a:p>
              <a:p>
                <a:pPr lvl="1"/>
                <a:r>
                  <a:rPr lang="en-US" dirty="0"/>
                  <a:t>n/4 nodes have at most 1 level to travel</a:t>
                </a:r>
              </a:p>
              <a:p>
                <a:pPr lvl="1"/>
                <a:r>
                  <a:rPr lang="en-US" dirty="0"/>
                  <a:t>n/8 nodes have at most 2 levels to travel</a:t>
                </a:r>
              </a:p>
              <a:p>
                <a:pPr lvl="1"/>
                <a:r>
                  <a:rPr lang="en-US" dirty="0"/>
                  <a:t>etc…	</a:t>
                </a:r>
              </a:p>
              <a:p>
                <a:r>
                  <a:rPr lang="en-US" dirty="0"/>
                  <a:t>worst-case-work(n)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1 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2 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3 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⋯+1⋅(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Intuition: Even though there are log n levels, each level does a smaller and smaller amount of work. Even with infinite levels, as we sum smaller and smaller values (think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) we converge to a constant factor of 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84A548-D5BD-438C-80B8-726A1598A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0"/>
                <a:ext cx="10515600" cy="5281863"/>
              </a:xfrm>
              <a:blipFill>
                <a:blip r:embed="rId2"/>
                <a:stretch>
                  <a:fillRect l="-844" t="-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ket 5">
            <a:extLst>
              <a:ext uri="{FF2B5EF4-FFF2-40B4-BE49-F238E27FC236}">
                <a16:creationId xmlns:a16="http://schemas.microsoft.com/office/drawing/2014/main" id="{6809A651-C6DB-E843-A1D1-2D01BEC77BD6}"/>
              </a:ext>
            </a:extLst>
          </p:cNvPr>
          <p:cNvSpPr/>
          <p:nvPr/>
        </p:nvSpPr>
        <p:spPr>
          <a:xfrm rot="5400000">
            <a:off x="4177963" y="3674535"/>
            <a:ext cx="109500" cy="812800"/>
          </a:xfrm>
          <a:prstGeom prst="rightBracket">
            <a:avLst>
              <a:gd name="adj" fmla="val 10730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42EF4B21-D407-B341-8CA0-C9D616C244B3}"/>
              </a:ext>
            </a:extLst>
          </p:cNvPr>
          <p:cNvSpPr/>
          <p:nvPr/>
        </p:nvSpPr>
        <p:spPr>
          <a:xfrm rot="5400000">
            <a:off x="5377110" y="3674535"/>
            <a:ext cx="109500" cy="812800"/>
          </a:xfrm>
          <a:prstGeom prst="rightBracket">
            <a:avLst>
              <a:gd name="adj" fmla="val 10730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E46A9726-8AE9-ED44-BC83-05381CEA17F6}"/>
              </a:ext>
            </a:extLst>
          </p:cNvPr>
          <p:cNvSpPr/>
          <p:nvPr/>
        </p:nvSpPr>
        <p:spPr>
          <a:xfrm rot="5400000">
            <a:off x="6580356" y="3674535"/>
            <a:ext cx="109500" cy="812800"/>
          </a:xfrm>
          <a:prstGeom prst="rightBracket">
            <a:avLst>
              <a:gd name="adj" fmla="val 10730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966885-4474-FD43-82DA-8B4E8BC14962}"/>
              </a:ext>
            </a:extLst>
          </p:cNvPr>
          <p:cNvSpPr txBox="1"/>
          <p:nvPr/>
        </p:nvSpPr>
        <p:spPr>
          <a:xfrm>
            <a:off x="5883442" y="44177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0F5494-9455-D844-80AC-A43A60A28AA6}"/>
              </a:ext>
            </a:extLst>
          </p:cNvPr>
          <p:cNvSpPr txBox="1"/>
          <p:nvPr/>
        </p:nvSpPr>
        <p:spPr>
          <a:xfrm>
            <a:off x="4680196" y="44177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3A5952-F7B1-0E4B-943F-EE8CC6D746DA}"/>
              </a:ext>
            </a:extLst>
          </p:cNvPr>
          <p:cNvSpPr txBox="1"/>
          <p:nvPr/>
        </p:nvSpPr>
        <p:spPr>
          <a:xfrm>
            <a:off x="5335649" y="456565"/>
            <a:ext cx="4773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Floyd’s </a:t>
            </a:r>
            <a:r>
              <a:rPr lang="en-US" sz="2400" b="1" dirty="0" err="1"/>
              <a:t>buildHeap</a:t>
            </a:r>
            <a:r>
              <a:rPr lang="en-US" sz="2400" b="1" dirty="0"/>
              <a:t> runs in O(n) time!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0A86A0-E1F5-2C4C-89D1-D7A978C56FE6}"/>
              </a:ext>
            </a:extLst>
          </p:cNvPr>
          <p:cNvSpPr txBox="1"/>
          <p:nvPr/>
        </p:nvSpPr>
        <p:spPr>
          <a:xfrm>
            <a:off x="3685277" y="4288085"/>
            <a:ext cx="109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much of the 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A107C-26F0-A945-A944-3A7E57D808A3}"/>
              </a:ext>
            </a:extLst>
          </p:cNvPr>
          <p:cNvSpPr txBox="1"/>
          <p:nvPr/>
        </p:nvSpPr>
        <p:spPr>
          <a:xfrm>
            <a:off x="4966277" y="4288085"/>
            <a:ext cx="9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little less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DAC12D-CDEC-4B49-B0D6-D726E820A49D}"/>
              </a:ext>
            </a:extLst>
          </p:cNvPr>
          <p:cNvSpPr txBox="1"/>
          <p:nvPr/>
        </p:nvSpPr>
        <p:spPr>
          <a:xfrm>
            <a:off x="6228706" y="4288085"/>
            <a:ext cx="9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little less</a:t>
            </a:r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570A8633-EC1C-7541-AC19-B8AB7043D7ED}"/>
              </a:ext>
            </a:extLst>
          </p:cNvPr>
          <p:cNvSpPr/>
          <p:nvPr/>
        </p:nvSpPr>
        <p:spPr>
          <a:xfrm rot="5400000">
            <a:off x="8682361" y="3409351"/>
            <a:ext cx="109500" cy="1343168"/>
          </a:xfrm>
          <a:prstGeom prst="rightBracket">
            <a:avLst>
              <a:gd name="adj" fmla="val 10730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CF8515-91C3-8242-AEDE-779F98B64707}"/>
              </a:ext>
            </a:extLst>
          </p:cNvPr>
          <p:cNvSpPr txBox="1"/>
          <p:nvPr/>
        </p:nvSpPr>
        <p:spPr>
          <a:xfrm>
            <a:off x="8164253" y="4304959"/>
            <a:ext cx="109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barely anything</a:t>
            </a:r>
          </a:p>
        </p:txBody>
      </p:sp>
    </p:spTree>
    <p:extLst>
      <p:ext uri="{BB962C8B-B14F-4D97-AF65-F5344CB8AC3E}">
        <p14:creationId xmlns:p14="http://schemas.microsoft.com/office/powerpoint/2010/main" val="3297658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C73B-3E0F-084B-9CDD-629D53F7E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2"/>
                </a:solidFill>
              </a:rPr>
              <a:t>Optional Slide  </a:t>
            </a:r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Summation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CFDF130-8B16-1445-AE34-CAB2E91A8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734" y="1439572"/>
                <a:ext cx="11187258" cy="429899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/2⋅ 1 +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/4⋅ 2 +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/8⋅ 3 +⋯+1⋅(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1800" dirty="0"/>
                </a:br>
                <a:br>
                  <a:rPr lang="en-US" sz="1800" dirty="0"/>
                </a:br>
                <a:r>
                  <a:rPr lang="en-US" sz="1800" dirty="0"/>
                  <a:t>factor out n</a:t>
                </a:r>
              </a:p>
              <a:p>
                <a:pPr marL="0" indent="0">
                  <a:buNone/>
                </a:pPr>
                <a:r>
                  <a:rPr lang="en-US" sz="1800" dirty="0"/>
                  <a:t> work(n) ≈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+⋯+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CFDF130-8B16-1445-AE34-CAB2E91A8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734" y="1439572"/>
                <a:ext cx="11187258" cy="4298990"/>
              </a:xfrm>
              <a:blipFill>
                <a:blip r:embed="rId2"/>
                <a:stretch>
                  <a:fillRect l="-340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DF9E88-9B1D-314C-86B2-6BAA27AA58F9}"/>
                  </a:ext>
                </a:extLst>
              </p:cNvPr>
              <p:cNvSpPr/>
              <p:nvPr/>
            </p:nvSpPr>
            <p:spPr>
              <a:xfrm>
                <a:off x="1165464" y="3120932"/>
                <a:ext cx="2135713" cy="878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?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DF9E88-9B1D-314C-86B2-6BAA27AA5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464" y="3120932"/>
                <a:ext cx="2135713" cy="878189"/>
              </a:xfrm>
              <a:prstGeom prst="rect">
                <a:avLst/>
              </a:prstGeom>
              <a:blipFill>
                <a:blip r:embed="rId3"/>
                <a:stretch>
                  <a:fillRect t="-92857" r="-8876" b="-14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2946BF-B252-6D4F-AB10-A5B732D296CC}"/>
                  </a:ext>
                </a:extLst>
              </p:cNvPr>
              <p:cNvSpPr/>
              <p:nvPr/>
            </p:nvSpPr>
            <p:spPr>
              <a:xfrm>
                <a:off x="554228" y="5296421"/>
                <a:ext cx="2495491" cy="1065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2946BF-B252-6D4F-AB10-A5B732D29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28" y="5296421"/>
                <a:ext cx="2495491" cy="1065933"/>
              </a:xfrm>
              <a:prstGeom prst="rect">
                <a:avLst/>
              </a:prstGeom>
              <a:blipFill>
                <a:blip r:embed="rId4"/>
                <a:stretch>
                  <a:fillRect t="-64706" b="-1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AD95FD-8AEF-CD47-AAA9-E2ABB5949C2C}"/>
                  </a:ext>
                </a:extLst>
              </p:cNvPr>
              <p:cNvSpPr/>
              <p:nvPr/>
            </p:nvSpPr>
            <p:spPr>
              <a:xfrm>
                <a:off x="3031087" y="5256550"/>
                <a:ext cx="4205126" cy="847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AD95FD-8AEF-CD47-AAA9-E2ABB5949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087" y="5256550"/>
                <a:ext cx="4205126" cy="847861"/>
              </a:xfrm>
              <a:prstGeom prst="rect">
                <a:avLst/>
              </a:prstGeom>
              <a:blipFill>
                <a:blip r:embed="rId5"/>
                <a:stretch>
                  <a:fillRect t="-98529" b="-15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1564CD6-0FEF-B449-A59C-0B784B96A080}"/>
              </a:ext>
            </a:extLst>
          </p:cNvPr>
          <p:cNvSpPr txBox="1"/>
          <p:nvPr/>
        </p:nvSpPr>
        <p:spPr>
          <a:xfrm>
            <a:off x="4018371" y="4833796"/>
            <a:ext cx="254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Infinite geometric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35FB4B3-5F73-BD41-A87F-7D72042E53CD}"/>
                  </a:ext>
                </a:extLst>
              </p:cNvPr>
              <p:cNvSpPr/>
              <p:nvPr/>
            </p:nvSpPr>
            <p:spPr>
              <a:xfrm>
                <a:off x="7384248" y="5155291"/>
                <a:ext cx="4302524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∗4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35FB4B3-5F73-BD41-A87F-7D72042E5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248" y="5155291"/>
                <a:ext cx="4302524" cy="884473"/>
              </a:xfrm>
              <a:prstGeom prst="rect">
                <a:avLst/>
              </a:prstGeom>
              <a:blipFill>
                <a:blip r:embed="rId6"/>
                <a:stretch>
                  <a:fillRect t="-90141" b="-145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8711EA3-9699-2F43-90DD-0D5A8B787284}"/>
              </a:ext>
            </a:extLst>
          </p:cNvPr>
          <p:cNvSpPr/>
          <p:nvPr/>
        </p:nvSpPr>
        <p:spPr>
          <a:xfrm>
            <a:off x="3621678" y="2355505"/>
            <a:ext cx="2963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 find a pattern -&gt; powers of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723CE8-82C6-ED44-9281-1563FE9E6C7C}"/>
                  </a:ext>
                </a:extLst>
              </p:cNvPr>
              <p:cNvSpPr/>
              <p:nvPr/>
            </p:nvSpPr>
            <p:spPr>
              <a:xfrm>
                <a:off x="6670354" y="2271389"/>
                <a:ext cx="3956148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work(n) ≈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+⋯+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723CE8-82C6-ED44-9281-1563FE9E6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354" y="2271389"/>
                <a:ext cx="3956148" cy="506870"/>
              </a:xfrm>
              <a:prstGeom prst="rect">
                <a:avLst/>
              </a:prstGeom>
              <a:blipFill>
                <a:blip r:embed="rId7"/>
                <a:stretch>
                  <a:fillRect l="-95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3EE2E25-F396-ED4A-8086-C1B28338B70B}"/>
              </a:ext>
            </a:extLst>
          </p:cNvPr>
          <p:cNvSpPr/>
          <p:nvPr/>
        </p:nvSpPr>
        <p:spPr>
          <a:xfrm>
            <a:off x="3409327" y="3404715"/>
            <a:ext cx="3760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 = upper limit should give last term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87BC9-C22C-9746-902E-FA2B7118C887}"/>
              </a:ext>
            </a:extLst>
          </p:cNvPr>
          <p:cNvSpPr txBox="1"/>
          <p:nvPr/>
        </p:nvSpPr>
        <p:spPr>
          <a:xfrm>
            <a:off x="4038207" y="6032103"/>
            <a:ext cx="373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Floyd’s </a:t>
            </a:r>
            <a:r>
              <a:rPr lang="en-US" dirty="0" err="1">
                <a:solidFill>
                  <a:srgbClr val="00B050"/>
                </a:solidFill>
              </a:rPr>
              <a:t>buildHeap</a:t>
            </a:r>
            <a:r>
              <a:rPr lang="en-US" dirty="0">
                <a:solidFill>
                  <a:srgbClr val="00B050"/>
                </a:solidFill>
              </a:rPr>
              <a:t> runs in O(n) time!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D5745-C71A-CC44-A679-F4F0784803B5}"/>
              </a:ext>
            </a:extLst>
          </p:cNvPr>
          <p:cNvSpPr/>
          <p:nvPr/>
        </p:nvSpPr>
        <p:spPr>
          <a:xfrm>
            <a:off x="10527375" y="2329450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Summation!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1C4B5-7B61-1745-8513-8A414D825AFB}"/>
              </a:ext>
            </a:extLst>
          </p:cNvPr>
          <p:cNvSpPr txBox="1"/>
          <p:nvPr/>
        </p:nvSpPr>
        <p:spPr>
          <a:xfrm>
            <a:off x="684824" y="4067588"/>
            <a:ext cx="1088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don’t have a summation for this! Let’s make it look more like a summation we do know.</a:t>
            </a:r>
          </a:p>
        </p:txBody>
      </p:sp>
    </p:spTree>
    <p:extLst>
      <p:ext uri="{BB962C8B-B14F-4D97-AF65-F5344CB8AC3E}">
        <p14:creationId xmlns:p14="http://schemas.microsoft.com/office/powerpoint/2010/main" val="1275768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53DE-613D-CB42-B590-38E7521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DF08-58AA-ED40-AA5C-FCF367B3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6753727" cy="4805363"/>
          </a:xfrm>
        </p:spPr>
        <p:txBody>
          <a:bodyPr/>
          <a:lstStyle/>
          <a:p>
            <a:r>
              <a:rPr lang="en-US" dirty="0"/>
              <a:t>Build a heap! Alongside hash maps, heaps are one of the most useful data structures to know – and pop up many more times this quarter!</a:t>
            </a:r>
          </a:p>
          <a:p>
            <a:pPr lvl="1"/>
            <a:r>
              <a:rPr lang="en-US" dirty="0"/>
              <a:t>You’ll also get practice using multiple data structures together to implement an ADT!</a:t>
            </a:r>
          </a:p>
          <a:p>
            <a:pPr lvl="1"/>
            <a:r>
              <a:rPr lang="en-US" dirty="0"/>
              <a:t>Directly apply the invariants we’ve talked so much about in lecture! Even has an invariant checker to verify this (a </a:t>
            </a:r>
            <a:r>
              <a:rPr lang="en-US" i="1" dirty="0"/>
              <a:t>great</a:t>
            </a:r>
            <a:r>
              <a:rPr lang="en-US" dirty="0"/>
              <a:t> defensive programming technique!)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741E78-566D-694E-AA91-D1BA1990F64E}"/>
              </a:ext>
            </a:extLst>
          </p:cNvPr>
          <p:cNvGrpSpPr/>
          <p:nvPr/>
        </p:nvGrpSpPr>
        <p:grpSpPr>
          <a:xfrm>
            <a:off x="7761256" y="974558"/>
            <a:ext cx="3912671" cy="4908884"/>
            <a:chOff x="908857" y="1530095"/>
            <a:chExt cx="4683261" cy="50134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12171E-88E7-2048-9EC5-DB2D379ECFE8}"/>
                </a:ext>
              </a:extLst>
            </p:cNvPr>
            <p:cNvSpPr/>
            <p:nvPr/>
          </p:nvSpPr>
          <p:spPr>
            <a:xfrm>
              <a:off x="908857" y="1530095"/>
              <a:ext cx="4683261" cy="501343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CFBF6A-3105-234F-B172-D680157DE528}"/>
                </a:ext>
              </a:extLst>
            </p:cNvPr>
            <p:cNvSpPr/>
            <p:nvPr/>
          </p:nvSpPr>
          <p:spPr>
            <a:xfrm>
              <a:off x="908858" y="1530095"/>
              <a:ext cx="4683260" cy="5314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spc="100" dirty="0"/>
                <a:t>MIN PRIORITY QUEUE ADT</a:t>
              </a: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7732BCD0-6C12-8742-BBFF-A20104865539}"/>
                </a:ext>
              </a:extLst>
            </p:cNvPr>
            <p:cNvSpPr txBox="1"/>
            <p:nvPr/>
          </p:nvSpPr>
          <p:spPr>
            <a:xfrm>
              <a:off x="1129407" y="3937116"/>
              <a:ext cx="4354615" cy="48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err="1"/>
                <a:t>removeMin</a:t>
              </a:r>
              <a:r>
                <a:rPr lang="en-US" sz="1600" b="1" dirty="0"/>
                <a:t>()</a:t>
              </a:r>
              <a:r>
                <a:rPr lang="en-US" sz="1600" dirty="0"/>
                <a:t> – returns the element with the </a:t>
              </a:r>
              <a:r>
                <a:rPr lang="en-US" sz="1600" u="sng" dirty="0"/>
                <a:t>smallest</a:t>
              </a:r>
              <a:r>
                <a:rPr lang="en-US" sz="1600" dirty="0"/>
                <a:t> priority, removes it from the collection</a:t>
              </a: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2BFA2F93-C21C-AD4B-A38D-E00F6FD60B47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283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State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4A1CD251-D04B-EB45-9EFA-997D46B5214B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283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Behavior</a:t>
              </a: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21517739-7165-9847-92B9-76E39B7D2524}"/>
                </a:ext>
              </a:extLst>
            </p:cNvPr>
            <p:cNvSpPr txBox="1"/>
            <p:nvPr/>
          </p:nvSpPr>
          <p:spPr>
            <a:xfrm>
              <a:off x="1098580" y="2386738"/>
              <a:ext cx="4212184" cy="59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Set of comparable values (</a:t>
              </a:r>
              <a:r>
                <a:rPr lang="en-US" sz="1600" i="1" dirty="0"/>
                <a:t>ordered based on “priority”)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9990C59F-4124-B14B-B814-70927768EB8C}"/>
                </a:ext>
              </a:extLst>
            </p:cNvPr>
            <p:cNvSpPr txBox="1"/>
            <p:nvPr/>
          </p:nvSpPr>
          <p:spPr>
            <a:xfrm>
              <a:off x="1098580" y="4708463"/>
              <a:ext cx="4385443" cy="59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err="1"/>
                <a:t>peekMin</a:t>
              </a:r>
              <a:r>
                <a:rPr lang="en-US" sz="1600" b="1" dirty="0"/>
                <a:t>()</a:t>
              </a:r>
              <a:r>
                <a:rPr lang="en-US" sz="1600" dirty="0"/>
                <a:t> – find, but do not remove the element with the </a:t>
              </a:r>
              <a:r>
                <a:rPr lang="en-US" sz="1600" u="sng" dirty="0"/>
                <a:t>smallest</a:t>
              </a:r>
              <a:r>
                <a:rPr lang="en-US" sz="1600" dirty="0"/>
                <a:t> priority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3F3A7BF7-C114-6845-834A-2811CB9A06F1}"/>
                </a:ext>
              </a:extLst>
            </p:cNvPr>
            <p:cNvSpPr txBox="1"/>
            <p:nvPr/>
          </p:nvSpPr>
          <p:spPr>
            <a:xfrm>
              <a:off x="1129406" y="3366314"/>
              <a:ext cx="4181362" cy="48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add(value) </a:t>
              </a:r>
              <a:r>
                <a:rPr lang="en-US" sz="1600" dirty="0"/>
                <a:t>– add a new element to the collection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5DC0B2D9-441B-DA47-80F9-0F4CBCD390F4}"/>
              </a:ext>
            </a:extLst>
          </p:cNvPr>
          <p:cNvSpPr txBox="1"/>
          <p:nvPr/>
        </p:nvSpPr>
        <p:spPr>
          <a:xfrm>
            <a:off x="7919761" y="4641510"/>
            <a:ext cx="366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changePriority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(item, priority)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 – update the priority of an element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8F888-ED96-AD4F-9141-5ED09CF16AD3}"/>
              </a:ext>
            </a:extLst>
          </p:cNvPr>
          <p:cNvSpPr txBox="1"/>
          <p:nvPr/>
        </p:nvSpPr>
        <p:spPr>
          <a:xfrm>
            <a:off x="7919760" y="5192621"/>
            <a:ext cx="366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contains(item)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 – check if an element exists in the priority queue</a:t>
            </a:r>
          </a:p>
        </p:txBody>
      </p:sp>
    </p:spTree>
    <p:extLst>
      <p:ext uri="{BB962C8B-B14F-4D97-AF65-F5344CB8AC3E}">
        <p14:creationId xmlns:p14="http://schemas.microsoft.com/office/powerpoint/2010/main" val="178859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FB30F-CB86-4949-9324-8C60242D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3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0493-3CC4-6642-9041-CA7EAE27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872260" cy="50298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Project 3 adds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changePriority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dirty="0"/>
              <a:t> to the </a:t>
            </a:r>
            <a:r>
              <a:rPr lang="en-US" dirty="0" err="1"/>
              <a:t>PriorityQueue</a:t>
            </a:r>
            <a:r>
              <a:rPr lang="en-US" dirty="0"/>
              <a:t> ADT, which aren’t efficient on a heap alone</a:t>
            </a:r>
          </a:p>
          <a:p>
            <a:r>
              <a:rPr lang="en-US" b="1" dirty="0"/>
              <a:t>You should utilize an extra data structure for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changePriority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Doesn’t affect </a:t>
            </a:r>
            <a:r>
              <a:rPr lang="en-US" i="1" dirty="0"/>
              <a:t>correctness</a:t>
            </a:r>
            <a:r>
              <a:rPr lang="en-US" dirty="0"/>
              <a:t> of PQ, just runtime. Please use a built-in Java collection instead of implementing your own (although you could in theory).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changePriority</a:t>
            </a:r>
            <a:r>
              <a:rPr lang="en-US" dirty="0"/>
              <a:t> Implementation Strategy:</a:t>
            </a:r>
          </a:p>
          <a:p>
            <a:pPr lvl="1">
              <a:buFontTx/>
              <a:buChar char="-"/>
            </a:pPr>
            <a:r>
              <a:rPr lang="en-US" dirty="0"/>
              <a:t>implement without regards to efficiency (without the extra data structure) at first</a:t>
            </a:r>
          </a:p>
          <a:p>
            <a:pPr lvl="1">
              <a:buFontTx/>
              <a:buChar char="-"/>
            </a:pPr>
            <a:r>
              <a:rPr lang="en-US" dirty="0"/>
              <a:t>analyze your code’s runtime and figure out which parts are inefficient</a:t>
            </a:r>
          </a:p>
          <a:p>
            <a:pPr lvl="1">
              <a:buFontTx/>
              <a:buChar char="-"/>
            </a:pPr>
            <a:r>
              <a:rPr lang="en-US" dirty="0"/>
              <a:t>reflect on the data structures we’ve learned and see how any of them could be useful in improving the slow parts in your code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2310E8-3EA2-7F40-8197-E060E6B2C6BE}"/>
              </a:ext>
            </a:extLst>
          </p:cNvPr>
          <p:cNvGrpSpPr/>
          <p:nvPr/>
        </p:nvGrpSpPr>
        <p:grpSpPr>
          <a:xfrm>
            <a:off x="7761256" y="974558"/>
            <a:ext cx="3912671" cy="4908884"/>
            <a:chOff x="908857" y="1530095"/>
            <a:chExt cx="4683261" cy="50134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62A810-04EE-DD4B-A089-08642F875F49}"/>
                </a:ext>
              </a:extLst>
            </p:cNvPr>
            <p:cNvSpPr/>
            <p:nvPr/>
          </p:nvSpPr>
          <p:spPr>
            <a:xfrm>
              <a:off x="908857" y="1530095"/>
              <a:ext cx="4683261" cy="501343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1C38D2-BC9A-734A-9285-43EB73BD770A}"/>
                </a:ext>
              </a:extLst>
            </p:cNvPr>
            <p:cNvSpPr/>
            <p:nvPr/>
          </p:nvSpPr>
          <p:spPr>
            <a:xfrm>
              <a:off x="908858" y="1530095"/>
              <a:ext cx="4683260" cy="5314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spc="100" dirty="0"/>
                <a:t>MIN PRIORITY QUEUE ADT</a:t>
              </a: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A76FC30B-C0A6-2D46-9D87-5FBF92DB0E6D}"/>
                </a:ext>
              </a:extLst>
            </p:cNvPr>
            <p:cNvSpPr txBox="1"/>
            <p:nvPr/>
          </p:nvSpPr>
          <p:spPr>
            <a:xfrm>
              <a:off x="1129407" y="3937116"/>
              <a:ext cx="4354615" cy="48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err="1"/>
                <a:t>removeMin</a:t>
              </a:r>
              <a:r>
                <a:rPr lang="en-US" sz="1600" b="1" dirty="0"/>
                <a:t>()</a:t>
              </a:r>
              <a:r>
                <a:rPr lang="en-US" sz="1600" dirty="0"/>
                <a:t> – returns the element with the </a:t>
              </a:r>
              <a:r>
                <a:rPr lang="en-US" sz="1600" u="sng" dirty="0"/>
                <a:t>smallest</a:t>
              </a:r>
              <a:r>
                <a:rPr lang="en-US" sz="1600" dirty="0"/>
                <a:t> priority, removes it from the collection</a:t>
              </a: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4324B8EE-8BC5-0847-80E8-2B75E66878ED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283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State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5FB8E650-4317-2D4B-A86E-8234834D8C35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283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Behavior</a:t>
              </a: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61D581A6-F46F-BB4F-B6F3-7AC8655A48B0}"/>
                </a:ext>
              </a:extLst>
            </p:cNvPr>
            <p:cNvSpPr txBox="1"/>
            <p:nvPr/>
          </p:nvSpPr>
          <p:spPr>
            <a:xfrm>
              <a:off x="1098580" y="2386738"/>
              <a:ext cx="4212184" cy="59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Set of comparable values (</a:t>
              </a:r>
              <a:r>
                <a:rPr lang="en-US" sz="1600" i="1" dirty="0"/>
                <a:t>ordered based on “priority”)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077B03EB-4526-7A4C-8186-1DD079562F65}"/>
                </a:ext>
              </a:extLst>
            </p:cNvPr>
            <p:cNvSpPr txBox="1"/>
            <p:nvPr/>
          </p:nvSpPr>
          <p:spPr>
            <a:xfrm>
              <a:off x="1098580" y="4708463"/>
              <a:ext cx="4385443" cy="59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err="1"/>
                <a:t>peekMin</a:t>
              </a:r>
              <a:r>
                <a:rPr lang="en-US" sz="1600" b="1" dirty="0"/>
                <a:t>()</a:t>
              </a:r>
              <a:r>
                <a:rPr lang="en-US" sz="1600" dirty="0"/>
                <a:t> – find, but do not remove the element with the </a:t>
              </a:r>
              <a:r>
                <a:rPr lang="en-US" sz="1600" u="sng" dirty="0"/>
                <a:t>smallest</a:t>
              </a:r>
              <a:r>
                <a:rPr lang="en-US" sz="1600" dirty="0"/>
                <a:t> priority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620F7C13-6D47-BA43-AB61-B83B6890BE87}"/>
                </a:ext>
              </a:extLst>
            </p:cNvPr>
            <p:cNvSpPr txBox="1"/>
            <p:nvPr/>
          </p:nvSpPr>
          <p:spPr>
            <a:xfrm>
              <a:off x="1129406" y="3366314"/>
              <a:ext cx="4181362" cy="48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add(value) </a:t>
              </a:r>
              <a:r>
                <a:rPr lang="en-US" sz="1600" dirty="0"/>
                <a:t>– add a new element to the collection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DBF99F4E-D247-3A4A-BDDB-2E5C0ED39B5F}"/>
              </a:ext>
            </a:extLst>
          </p:cNvPr>
          <p:cNvSpPr txBox="1"/>
          <p:nvPr/>
        </p:nvSpPr>
        <p:spPr>
          <a:xfrm>
            <a:off x="7919761" y="4641510"/>
            <a:ext cx="366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changePriority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(item, priority)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 – update the priority of an element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C50907-8B1B-B547-8103-95D0759C8CC5}"/>
              </a:ext>
            </a:extLst>
          </p:cNvPr>
          <p:cNvSpPr txBox="1"/>
          <p:nvPr/>
        </p:nvSpPr>
        <p:spPr>
          <a:xfrm>
            <a:off x="7919760" y="5192621"/>
            <a:ext cx="366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contains(item)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 – check if an element exists in the priority queue</a:t>
            </a:r>
          </a:p>
        </p:txBody>
      </p:sp>
    </p:spTree>
    <p:extLst>
      <p:ext uri="{BB962C8B-B14F-4D97-AF65-F5344CB8AC3E}">
        <p14:creationId xmlns:p14="http://schemas.microsoft.com/office/powerpoint/2010/main" val="208390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76B6-2302-2442-B39C-6734BFD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AE69-9C48-8740-9D56-2EDAAB9F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12922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(Continued) Trace the </a:t>
            </a:r>
            <a:r>
              <a:rPr lang="en-US" dirty="0" err="1"/>
              <a:t>removeMin</a:t>
            </a:r>
            <a:r>
              <a:rPr lang="en-US" dirty="0"/>
              <a:t>(), and add() methods, including </a:t>
            </a:r>
            <a:r>
              <a:rPr lang="en-US" dirty="0" err="1"/>
              <a:t>percolateDown</a:t>
            </a:r>
            <a:r>
              <a:rPr lang="en-US" dirty="0"/>
              <a:t>() and </a:t>
            </a:r>
            <a:r>
              <a:rPr lang="en-US" dirty="0" err="1"/>
              <a:t>percolateUp</a:t>
            </a:r>
            <a:r>
              <a:rPr lang="en-US" dirty="0"/>
              <a:t>()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Describe how a heap can be stored using an array, and compare that implementation to one using linked nodes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Recall the runtime to build a heap with Floyd’s </a:t>
            </a:r>
            <a:r>
              <a:rPr lang="en-US" dirty="0" err="1"/>
              <a:t>buildHeap</a:t>
            </a:r>
            <a:r>
              <a:rPr lang="en-US" dirty="0"/>
              <a:t> algorithm, and describe how the algorithm proceeds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545B91-0D20-E046-A8A9-1115A58B1F03}"/>
              </a:ext>
            </a:extLst>
          </p:cNvPr>
          <p:cNvSpPr txBox="1">
            <a:spLocks/>
          </p:cNvSpPr>
          <p:nvPr/>
        </p:nvSpPr>
        <p:spPr>
          <a:xfrm>
            <a:off x="838200" y="100026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this lecture, you should be able to...</a:t>
            </a:r>
          </a:p>
        </p:txBody>
      </p:sp>
    </p:spTree>
    <p:extLst>
      <p:ext uri="{BB962C8B-B14F-4D97-AF65-F5344CB8AC3E}">
        <p14:creationId xmlns:p14="http://schemas.microsoft.com/office/powerpoint/2010/main" val="1334437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11B2-A58F-C140-9EF2-75CC42DE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E81C-FFDE-374A-96F7-91C22790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Heaps II</a:t>
            </a:r>
          </a:p>
          <a:p>
            <a:pPr lvl="1"/>
            <a:r>
              <a:rPr lang="en-US" dirty="0"/>
              <a:t>Operations &amp; Implementation</a:t>
            </a:r>
          </a:p>
          <a:p>
            <a:pPr lvl="1"/>
            <a:r>
              <a:rPr lang="en-US" dirty="0"/>
              <a:t>Building a Heap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Technical Interviews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8165A75-060D-3B41-A8F5-F02C35F0D9F2}"/>
              </a:ext>
            </a:extLst>
          </p:cNvPr>
          <p:cNvSpPr/>
          <p:nvPr/>
        </p:nvSpPr>
        <p:spPr>
          <a:xfrm rot="10800000">
            <a:off x="4409474" y="32745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21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03E6-BF82-E54D-9358-8B9C7F5F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CSE 373: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DF271-7DC8-714D-8996-3CD959AC4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/>
          </a:bodyPr>
          <a:lstStyle/>
          <a:p>
            <a:r>
              <a:rPr lang="en-US" dirty="0"/>
              <a:t>Many people take CSE 373 because they’re interested in a career related to software engineering or more broadly CS</a:t>
            </a:r>
          </a:p>
          <a:p>
            <a:pPr lvl="1"/>
            <a:r>
              <a:rPr lang="en-US" dirty="0"/>
              <a:t>If not, that’s totally okay too! There are so many good reasons to take this class and ways to apply it; you don’t have to be interested in software engineering specifically</a:t>
            </a:r>
          </a:p>
          <a:p>
            <a:pPr lvl="1"/>
            <a:r>
              <a:rPr lang="en-US" dirty="0"/>
              <a:t>Perhaps you’ve become more interested over the course of the quarter</a:t>
            </a:r>
          </a:p>
          <a:p>
            <a:endParaRPr lang="en-US" dirty="0"/>
          </a:p>
          <a:p>
            <a:r>
              <a:rPr lang="en-US" dirty="0"/>
              <a:t>If this sounds like you, it’s never too early to start thinking about preparing for a job/internship hunt!</a:t>
            </a:r>
          </a:p>
          <a:p>
            <a:pPr lvl="1"/>
            <a:r>
              <a:rPr lang="en-US" dirty="0"/>
              <a:t>We’ll talk about this a few more times throughout the course</a:t>
            </a:r>
          </a:p>
          <a:p>
            <a:pPr lvl="1"/>
            <a:r>
              <a:rPr lang="en-US" dirty="0"/>
              <a:t>But a few highlights now to get you thinking!</a:t>
            </a:r>
          </a:p>
        </p:txBody>
      </p:sp>
    </p:spTree>
    <p:extLst>
      <p:ext uri="{BB962C8B-B14F-4D97-AF65-F5344CB8AC3E}">
        <p14:creationId xmlns:p14="http://schemas.microsoft.com/office/powerpoint/2010/main" val="16521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133809B-C716-D742-B57E-45616E5BD469}"/>
              </a:ext>
            </a:extLst>
          </p:cNvPr>
          <p:cNvSpPr/>
          <p:nvPr/>
        </p:nvSpPr>
        <p:spPr>
          <a:xfrm>
            <a:off x="5219383" y="1579555"/>
            <a:ext cx="3346515" cy="23233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9B094-F983-BC40-9570-35BE4E77E7CD}"/>
              </a:ext>
            </a:extLst>
          </p:cNvPr>
          <p:cNvSpPr/>
          <p:nvPr/>
        </p:nvSpPr>
        <p:spPr>
          <a:xfrm>
            <a:off x="838200" y="1583128"/>
            <a:ext cx="3346515" cy="23233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C3E1A-A85F-F24F-A91F-A6D3EA80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Technical Interview Process</a:t>
            </a:r>
          </a:p>
        </p:txBody>
      </p:sp>
      <p:sp>
        <p:nvSpPr>
          <p:cNvPr id="5" name="16-Point Star 4">
            <a:extLst>
              <a:ext uri="{FF2B5EF4-FFF2-40B4-BE49-F238E27FC236}">
                <a16:creationId xmlns:a16="http://schemas.microsoft.com/office/drawing/2014/main" id="{015E01AC-4B6E-6944-B180-096FC7A1C27E}"/>
              </a:ext>
            </a:extLst>
          </p:cNvPr>
          <p:cNvSpPr/>
          <p:nvPr/>
        </p:nvSpPr>
        <p:spPr>
          <a:xfrm>
            <a:off x="9761709" y="4248607"/>
            <a:ext cx="2036190" cy="2036190"/>
          </a:xfrm>
          <a:prstGeom prst="star16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62052-CF64-1644-8B8F-8623D8E19E5B}"/>
              </a:ext>
            </a:extLst>
          </p:cNvPr>
          <p:cNvSpPr txBox="1"/>
          <p:nvPr/>
        </p:nvSpPr>
        <p:spPr>
          <a:xfrm>
            <a:off x="9993050" y="4943536"/>
            <a:ext cx="157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Job/Internship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Offer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11D1BCD-E92C-2048-A743-3C3B56C0CB06}"/>
              </a:ext>
            </a:extLst>
          </p:cNvPr>
          <p:cNvSpPr/>
          <p:nvPr/>
        </p:nvSpPr>
        <p:spPr>
          <a:xfrm>
            <a:off x="834659" y="4549913"/>
            <a:ext cx="3346515" cy="159313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950C3BE-6449-D74E-977A-14224387E4FE}"/>
              </a:ext>
            </a:extLst>
          </p:cNvPr>
          <p:cNvSpPr/>
          <p:nvPr/>
        </p:nvSpPr>
        <p:spPr>
          <a:xfrm>
            <a:off x="5219383" y="4549913"/>
            <a:ext cx="3458066" cy="159313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D8053-25B5-0E45-A860-9DC045F1C719}"/>
              </a:ext>
            </a:extLst>
          </p:cNvPr>
          <p:cNvSpPr txBox="1"/>
          <p:nvPr/>
        </p:nvSpPr>
        <p:spPr>
          <a:xfrm>
            <a:off x="6146408" y="4814949"/>
            <a:ext cx="1788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Interviewing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DDE16-757F-BF49-8E31-6BFE6B13816B}"/>
              </a:ext>
            </a:extLst>
          </p:cNvPr>
          <p:cNvSpPr txBox="1"/>
          <p:nvPr/>
        </p:nvSpPr>
        <p:spPr>
          <a:xfrm>
            <a:off x="1680867" y="480830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Applying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24BD1A-A2C4-0840-ABBE-4E84CEDD691A}"/>
              </a:ext>
            </a:extLst>
          </p:cNvPr>
          <p:cNvGrpSpPr/>
          <p:nvPr/>
        </p:nvGrpSpPr>
        <p:grpSpPr>
          <a:xfrm>
            <a:off x="1015483" y="4720983"/>
            <a:ext cx="617456" cy="617456"/>
            <a:chOff x="1741746" y="4279769"/>
            <a:chExt cx="617456" cy="61745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AF5E4C-F662-D645-AF8C-137CDA3240EF}"/>
                </a:ext>
              </a:extLst>
            </p:cNvPr>
            <p:cNvSpPr/>
            <p:nvPr/>
          </p:nvSpPr>
          <p:spPr>
            <a:xfrm>
              <a:off x="1741746" y="4279769"/>
              <a:ext cx="617456" cy="6174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94F4BA-B310-3646-A858-49530B82068E}"/>
                </a:ext>
              </a:extLst>
            </p:cNvPr>
            <p:cNvSpPr txBox="1"/>
            <p:nvPr/>
          </p:nvSpPr>
          <p:spPr>
            <a:xfrm>
              <a:off x="1880395" y="4359052"/>
              <a:ext cx="340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D866B5-EAAE-0744-AE07-7198AE96DC12}"/>
              </a:ext>
            </a:extLst>
          </p:cNvPr>
          <p:cNvGrpSpPr/>
          <p:nvPr/>
        </p:nvGrpSpPr>
        <p:grpSpPr>
          <a:xfrm>
            <a:off x="5464091" y="4730409"/>
            <a:ext cx="617456" cy="617456"/>
            <a:chOff x="1741746" y="4279769"/>
            <a:chExt cx="617456" cy="61745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6C5D37-7767-1A41-A8A1-FC08CCB35E49}"/>
                </a:ext>
              </a:extLst>
            </p:cNvPr>
            <p:cNvSpPr/>
            <p:nvPr/>
          </p:nvSpPr>
          <p:spPr>
            <a:xfrm>
              <a:off x="1741746" y="4279769"/>
              <a:ext cx="617456" cy="6174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922BD8-5E3B-CB45-9BBE-F8EF0B8C5E94}"/>
                </a:ext>
              </a:extLst>
            </p:cNvPr>
            <p:cNvSpPr txBox="1"/>
            <p:nvPr/>
          </p:nvSpPr>
          <p:spPr>
            <a:xfrm>
              <a:off x="1880394" y="435905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80C75CB-6499-894C-9D6C-66FC5DE0A67B}"/>
              </a:ext>
            </a:extLst>
          </p:cNvPr>
          <p:cNvSpPr/>
          <p:nvPr/>
        </p:nvSpPr>
        <p:spPr>
          <a:xfrm>
            <a:off x="1595622" y="5647291"/>
            <a:ext cx="1013247" cy="754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Online Apps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045A851-BC9C-934A-AE97-C5007BAE1113}"/>
              </a:ext>
            </a:extLst>
          </p:cNvPr>
          <p:cNvSpPr/>
          <p:nvPr/>
        </p:nvSpPr>
        <p:spPr>
          <a:xfrm>
            <a:off x="2795178" y="5647291"/>
            <a:ext cx="1013247" cy="754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Career Fairs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7D02B67-37F5-0944-9BC5-3D0E6BC38F0B}"/>
              </a:ext>
            </a:extLst>
          </p:cNvPr>
          <p:cNvSpPr/>
          <p:nvPr/>
        </p:nvSpPr>
        <p:spPr>
          <a:xfrm>
            <a:off x="5637638" y="5647291"/>
            <a:ext cx="1217622" cy="7541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Technical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17CAEB7-26AC-844E-B592-D5C9DADFA174}"/>
              </a:ext>
            </a:extLst>
          </p:cNvPr>
          <p:cNvSpPr/>
          <p:nvPr/>
        </p:nvSpPr>
        <p:spPr>
          <a:xfrm>
            <a:off x="7041568" y="5647291"/>
            <a:ext cx="1329841" cy="7541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Behavioral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A808346-C8CC-0546-9A50-7D4EBCBBA525}"/>
              </a:ext>
            </a:extLst>
          </p:cNvPr>
          <p:cNvSpPr/>
          <p:nvPr/>
        </p:nvSpPr>
        <p:spPr>
          <a:xfrm>
            <a:off x="4319822" y="5155185"/>
            <a:ext cx="792180" cy="38536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DCCC6EB-2012-7E4E-8645-9AFEFBF5C373}"/>
              </a:ext>
            </a:extLst>
          </p:cNvPr>
          <p:cNvSpPr/>
          <p:nvPr/>
        </p:nvSpPr>
        <p:spPr>
          <a:xfrm>
            <a:off x="8823489" y="5155185"/>
            <a:ext cx="792180" cy="38536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9DD28-C704-D344-88B3-A51617EAA484}"/>
              </a:ext>
            </a:extLst>
          </p:cNvPr>
          <p:cNvSpPr txBox="1"/>
          <p:nvPr/>
        </p:nvSpPr>
        <p:spPr>
          <a:xfrm rot="16200000">
            <a:off x="-586513" y="277213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/>
              <a:t>PREPARATION</a:t>
            </a:r>
          </a:p>
        </p:txBody>
      </p:sp>
      <p:sp>
        <p:nvSpPr>
          <p:cNvPr id="27" name="32-Point Star 26">
            <a:extLst>
              <a:ext uri="{FF2B5EF4-FFF2-40B4-BE49-F238E27FC236}">
                <a16:creationId xmlns:a16="http://schemas.microsoft.com/office/drawing/2014/main" id="{0491B2C3-8A55-F84F-8FCD-B025717C88F3}"/>
              </a:ext>
            </a:extLst>
          </p:cNvPr>
          <p:cNvSpPr/>
          <p:nvPr/>
        </p:nvSpPr>
        <p:spPr>
          <a:xfrm>
            <a:off x="5368492" y="1467788"/>
            <a:ext cx="2973536" cy="982681"/>
          </a:xfrm>
          <a:prstGeom prst="star3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100" dirty="0"/>
              <a:t>CSE 373 MATERIAL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175257-968E-9D47-AC87-C1709C1925D0}"/>
              </a:ext>
            </a:extLst>
          </p:cNvPr>
          <p:cNvSpPr txBox="1"/>
          <p:nvPr/>
        </p:nvSpPr>
        <p:spPr>
          <a:xfrm>
            <a:off x="829516" y="1930453"/>
            <a:ext cx="3339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Putting together your resume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Personal projects/other experience to help you stand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Identifying where to apply, and when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BC7AED-42A7-CD4E-91CE-A1875E94D63F}"/>
              </a:ext>
            </a:extLst>
          </p:cNvPr>
          <p:cNvSpPr txBox="1"/>
          <p:nvPr/>
        </p:nvSpPr>
        <p:spPr>
          <a:xfrm>
            <a:off x="5219383" y="2507817"/>
            <a:ext cx="335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Practicing with interview problems &amp; design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Identifying common patterns in interview questions</a:t>
            </a:r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57EF5464-A67D-1A41-B2BD-E3C7513E5D63}"/>
              </a:ext>
            </a:extLst>
          </p:cNvPr>
          <p:cNvSpPr/>
          <p:nvPr/>
        </p:nvSpPr>
        <p:spPr>
          <a:xfrm>
            <a:off x="2237311" y="4032104"/>
            <a:ext cx="541210" cy="345711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4D9D3DAC-34F9-C54A-8CE0-289A560F7D94}"/>
              </a:ext>
            </a:extLst>
          </p:cNvPr>
          <p:cNvSpPr/>
          <p:nvPr/>
        </p:nvSpPr>
        <p:spPr>
          <a:xfrm>
            <a:off x="6584655" y="4034001"/>
            <a:ext cx="541210" cy="345711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C96648-856A-0846-B628-D3FE5C1FD1BE}"/>
              </a:ext>
            </a:extLst>
          </p:cNvPr>
          <p:cNvSpPr txBox="1"/>
          <p:nvPr/>
        </p:nvSpPr>
        <p:spPr>
          <a:xfrm rot="16200000">
            <a:off x="-309181" y="5201374"/>
            <a:ext cx="113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2378720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20F5-DA11-8441-A513-3B5E171B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678" y="456564"/>
            <a:ext cx="9784644" cy="762635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Applying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5F153-BFC7-A240-B388-050B680F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84083"/>
            <a:ext cx="10515600" cy="24504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http://bit.ly/csestorycrafting</a:t>
            </a:r>
            <a:r>
              <a:rPr lang="en-US" u="sng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how to turn your experience into a cohesive story that stands out to recruiters</a:t>
            </a:r>
          </a:p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 Career &amp; Internship Center </a:t>
            </a:r>
            <a:r>
              <a:rPr lang="en-US" dirty="0">
                <a:solidFill>
                  <a:schemeClr val="bg1"/>
                </a:solidFill>
              </a:rPr>
              <a:t>– tons of helpful articles, </a:t>
            </a:r>
            <a:r>
              <a:rPr lang="en-US" i="1" dirty="0">
                <a:solidFill>
                  <a:schemeClr val="bg1"/>
                </a:solidFill>
              </a:rPr>
              <a:t>especially</a:t>
            </a:r>
            <a:r>
              <a:rPr lang="en-US" dirty="0">
                <a:solidFill>
                  <a:schemeClr val="bg1"/>
                </a:solidFill>
              </a:rPr>
              <a:t> for online job hunting!</a:t>
            </a:r>
          </a:p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of Engineering Career Center</a:t>
            </a:r>
            <a:r>
              <a:rPr lang="en-US" dirty="0">
                <a:solidFill>
                  <a:schemeClr val="bg1"/>
                </a:solidFill>
              </a:rPr>
              <a:t> – schedule an appointment to talk to a career counselor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BF1BC1-14A2-7140-AC36-E863D1821C15}"/>
              </a:ext>
            </a:extLst>
          </p:cNvPr>
          <p:cNvGrpSpPr/>
          <p:nvPr/>
        </p:nvGrpSpPr>
        <p:grpSpPr>
          <a:xfrm>
            <a:off x="405883" y="529154"/>
            <a:ext cx="617456" cy="617456"/>
            <a:chOff x="1741746" y="4279769"/>
            <a:chExt cx="617456" cy="6174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9310989-834B-A04D-B287-0B7EFDA25268}"/>
                </a:ext>
              </a:extLst>
            </p:cNvPr>
            <p:cNvSpPr/>
            <p:nvPr/>
          </p:nvSpPr>
          <p:spPr>
            <a:xfrm>
              <a:off x="1741746" y="4279769"/>
              <a:ext cx="617456" cy="6174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0A7867-D941-C343-B69F-5D186E98598D}"/>
                </a:ext>
              </a:extLst>
            </p:cNvPr>
            <p:cNvSpPr txBox="1"/>
            <p:nvPr/>
          </p:nvSpPr>
          <p:spPr>
            <a:xfrm>
              <a:off x="1880395" y="4359052"/>
              <a:ext cx="340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65BE123-9183-C74D-B923-1FBE30482316}"/>
              </a:ext>
            </a:extLst>
          </p:cNvPr>
          <p:cNvSpPr/>
          <p:nvPr/>
        </p:nvSpPr>
        <p:spPr>
          <a:xfrm>
            <a:off x="2853489" y="1648700"/>
            <a:ext cx="6485022" cy="24504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/>
          </a:p>
          <a:p>
            <a:pPr algn="ctr"/>
            <a:r>
              <a:rPr lang="en-US" sz="2400" b="1" i="1" dirty="0"/>
              <a:t>Start Here: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http://bit.ly/cseresumeguide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An incredibly useful guide to fleshing out your resume, highlighting your experience to make you stand out, Do’s and Don’ts of what to include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06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1FB9-1A27-DE43-A948-4AA3A662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9021"/>
            <a:ext cx="10515600" cy="256272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Leetcode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Hackerrank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i="1" dirty="0">
                <a:solidFill>
                  <a:schemeClr val="bg1"/>
                </a:solidFill>
              </a:rPr>
              <a:t>tons</a:t>
            </a:r>
            <a:r>
              <a:rPr lang="en-US" sz="2400" dirty="0">
                <a:solidFill>
                  <a:schemeClr val="bg1"/>
                </a:solidFill>
              </a:rPr>
              <a:t> of practice interview questions. If you’re feeling nervous, it always helps to practice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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Check out #career-prep on Discord! Your amazing TA Joyce has been highlighting example interview problems, and more and more options available as we learn more this quarter!</a:t>
            </a:r>
            <a:endParaRPr lang="en-US" sz="2400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Secrets No One Told You About Technical Interviews</a:t>
            </a:r>
            <a:r>
              <a:rPr lang="en-US" sz="2400" dirty="0">
                <a:solidFill>
                  <a:schemeClr val="bg1"/>
                </a:solidFill>
              </a:rPr>
              <a:t> – fantastic article </a:t>
            </a:r>
            <a:r>
              <a:rPr lang="en-US" sz="2400" i="1" dirty="0">
                <a:solidFill>
                  <a:schemeClr val="bg1"/>
                </a:solidFill>
              </a:rPr>
              <a:t>(&amp; by previous 373 instructor Kasey Champion!)</a:t>
            </a:r>
          </a:p>
          <a:p>
            <a:r>
              <a:rPr lang="en-US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Approaching Technical Interview Questions </a:t>
            </a:r>
            <a:r>
              <a:rPr lang="en-US" sz="2400" dirty="0">
                <a:solidFill>
                  <a:schemeClr val="bg1"/>
                </a:solidFill>
              </a:rPr>
              <a:t>– when you get asked a question that stumps you, what should you do?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8BF2EE-1155-CA47-BE0B-176DC78F532B}"/>
              </a:ext>
            </a:extLst>
          </p:cNvPr>
          <p:cNvSpPr txBox="1">
            <a:spLocks/>
          </p:cNvSpPr>
          <p:nvPr/>
        </p:nvSpPr>
        <p:spPr>
          <a:xfrm>
            <a:off x="1203678" y="456564"/>
            <a:ext cx="978464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Interviewing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C32872-38D1-B045-9153-D209B00D421A}"/>
              </a:ext>
            </a:extLst>
          </p:cNvPr>
          <p:cNvGrpSpPr/>
          <p:nvPr/>
        </p:nvGrpSpPr>
        <p:grpSpPr>
          <a:xfrm>
            <a:off x="405883" y="529154"/>
            <a:ext cx="617456" cy="617456"/>
            <a:chOff x="1741746" y="4279769"/>
            <a:chExt cx="617456" cy="6174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4351BE-1378-F14A-9DC8-C834A018ABEA}"/>
                </a:ext>
              </a:extLst>
            </p:cNvPr>
            <p:cNvSpPr/>
            <p:nvPr/>
          </p:nvSpPr>
          <p:spPr>
            <a:xfrm>
              <a:off x="1741746" y="4279769"/>
              <a:ext cx="617456" cy="6174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F55513-DEDB-564D-8E57-919E00848DE2}"/>
                </a:ext>
              </a:extLst>
            </p:cNvPr>
            <p:cNvSpPr txBox="1"/>
            <p:nvPr/>
          </p:nvSpPr>
          <p:spPr>
            <a:xfrm>
              <a:off x="1880394" y="435905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6AF2142-0CF3-A547-9DA4-77F0AEA61E5C}"/>
              </a:ext>
            </a:extLst>
          </p:cNvPr>
          <p:cNvSpPr/>
          <p:nvPr/>
        </p:nvSpPr>
        <p:spPr>
          <a:xfrm>
            <a:off x="2276976" y="1302306"/>
            <a:ext cx="7638048" cy="269342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/>
          </a:p>
          <a:p>
            <a:pPr algn="ctr"/>
            <a:r>
              <a:rPr lang="en-US" sz="3600" b="1" dirty="0"/>
              <a:t>This is where CSE 373 comes in!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/>
              <a:t>Technical interviews </a:t>
            </a:r>
            <a:r>
              <a:rPr lang="en-US" sz="2200" i="1" dirty="0"/>
              <a:t>love</a:t>
            </a:r>
            <a:r>
              <a:rPr lang="en-US" sz="2200" dirty="0"/>
              <a:t> to ask about maps, trees, heaps, recursive algorithms, and </a:t>
            </a:r>
            <a:r>
              <a:rPr lang="en-US" sz="2200" b="1" dirty="0"/>
              <a:t>especially algorithmic analysis!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/>
              <a:t>Making design decisions and determining tradeoffs between data structures is a crucial skill! Fortunately, you’ve been practicing all quarter </a:t>
            </a:r>
            <a:r>
              <a:rPr lang="en-US" sz="2200" dirty="0">
                <a:sym typeface="Wingdings" pitchFamily="2" charset="2"/>
              </a:rPr>
              <a:t></a:t>
            </a:r>
            <a:endParaRPr lang="en-US" sz="2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58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5209-37FC-9141-8CA3-7043393A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A+ Advice for Getting a Software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B2D02-DD39-6646-91AB-75D320D16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9611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guest lecture by the amazing Kim Nguyen, former Career Coach for UW CSE, </a:t>
            </a:r>
            <a:r>
              <a:rPr lang="en-US" b="1" dirty="0"/>
              <a:t>specifically for 373 students!</a:t>
            </a:r>
          </a:p>
          <a:p>
            <a:pPr lvl="1"/>
            <a:r>
              <a:rPr lang="en-US" dirty="0"/>
              <a:t>Back when a “lecture” was something that happened in person…</a:t>
            </a:r>
          </a:p>
          <a:p>
            <a:pPr lvl="1"/>
            <a:r>
              <a:rPr lang="en-US" dirty="0"/>
              <a:t>If you’re overwhelmed with all these resources, </a:t>
            </a:r>
            <a:r>
              <a:rPr lang="en-US" b="1" dirty="0"/>
              <a:t>highly recommend you start here! </a:t>
            </a:r>
            <a:r>
              <a:rPr lang="en-US" dirty="0"/>
              <a:t>Kim is the absolute best!</a:t>
            </a:r>
            <a:endParaRPr lang="en-US" b="1" dirty="0"/>
          </a:p>
        </p:txBody>
      </p:sp>
      <p:pic>
        <p:nvPicPr>
          <p:cNvPr id="6" name="Picture 5" descr="Recruiting 101 title slide">
            <a:hlinkClick r:id="rId2"/>
            <a:extLst>
              <a:ext uri="{FF2B5EF4-FFF2-40B4-BE49-F238E27FC236}">
                <a16:creationId xmlns:a16="http://schemas.microsoft.com/office/drawing/2014/main" id="{44825D46-1E67-684E-B750-62034A0534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268" y="3429000"/>
            <a:ext cx="5637463" cy="31686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87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11B2-A58F-C140-9EF2-75CC42DE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E81C-FFDE-374A-96F7-91C22790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Heaps II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Operations &amp; Implementation</a:t>
            </a:r>
          </a:p>
          <a:p>
            <a:pPr lvl="1"/>
            <a:r>
              <a:rPr lang="en-US" dirty="0"/>
              <a:t>Building a Heap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Technical Interviews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8165A75-060D-3B41-A8F5-F02C35F0D9F2}"/>
              </a:ext>
            </a:extLst>
          </p:cNvPr>
          <p:cNvSpPr/>
          <p:nvPr/>
        </p:nvSpPr>
        <p:spPr>
          <a:xfrm rot="10800000">
            <a:off x="5575792" y="187800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0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Priority Queue ADT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0942" y="1741364"/>
            <a:ext cx="30639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 Queue is “First-In-First-Out” (FIFO), Priority Queues are “Most-Important-Out-First”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Items in Priority Queue must be </a:t>
            </a:r>
            <a:r>
              <a:rPr lang="en-US" b="1" dirty="0"/>
              <a:t>comparable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The data structure will maintain some amount of internal sorting, in a sort of similar way to BSTs/AVLs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We’ll talk about “Min Priority Queues” (lowest priority is most important), but “Max Priority Queues” are almost identical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4EEC91-177F-C641-98AB-598D47739F1C}"/>
              </a:ext>
            </a:extLst>
          </p:cNvPr>
          <p:cNvGrpSpPr/>
          <p:nvPr/>
        </p:nvGrpSpPr>
        <p:grpSpPr>
          <a:xfrm>
            <a:off x="3923181" y="1822408"/>
            <a:ext cx="3912671" cy="3889375"/>
            <a:chOff x="908857" y="1530095"/>
            <a:chExt cx="4683261" cy="397221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2BBAC6-B54E-F546-9FDC-555B2E8CE00B}"/>
                </a:ext>
              </a:extLst>
            </p:cNvPr>
            <p:cNvSpPr/>
            <p:nvPr/>
          </p:nvSpPr>
          <p:spPr>
            <a:xfrm>
              <a:off x="908857" y="1530095"/>
              <a:ext cx="4683261" cy="397221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BE80FC-DEAE-8540-A117-62105DB3FBD9}"/>
                </a:ext>
              </a:extLst>
            </p:cNvPr>
            <p:cNvSpPr/>
            <p:nvPr/>
          </p:nvSpPr>
          <p:spPr>
            <a:xfrm>
              <a:off x="908858" y="1530095"/>
              <a:ext cx="4683260" cy="5314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spc="100" dirty="0"/>
                <a:t>MIN PRIORITY QUEUE ADT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789208CD-9942-5747-99CD-0D667082A41D}"/>
                </a:ext>
              </a:extLst>
            </p:cNvPr>
            <p:cNvSpPr txBox="1"/>
            <p:nvPr/>
          </p:nvSpPr>
          <p:spPr>
            <a:xfrm>
              <a:off x="1129407" y="3937116"/>
              <a:ext cx="4354615" cy="48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err="1"/>
                <a:t>removeMin</a:t>
              </a:r>
              <a:r>
                <a:rPr lang="en-US" sz="1600" b="1" dirty="0"/>
                <a:t>()</a:t>
              </a:r>
              <a:r>
                <a:rPr lang="en-US" sz="1600" dirty="0"/>
                <a:t> – returns the element with the </a:t>
              </a:r>
              <a:r>
                <a:rPr lang="en-US" sz="1600" u="sng" dirty="0"/>
                <a:t>smallest</a:t>
              </a:r>
              <a:r>
                <a:rPr lang="en-US" sz="1600" dirty="0"/>
                <a:t> priority, removes it from the collection</a:t>
              </a:r>
            </a:p>
          </p:txBody>
        </p:sp>
        <p:sp>
          <p:nvSpPr>
            <p:cNvPr id="40" name="TextBox 10">
              <a:extLst>
                <a:ext uri="{FF2B5EF4-FFF2-40B4-BE49-F238E27FC236}">
                  <a16:creationId xmlns:a16="http://schemas.microsoft.com/office/drawing/2014/main" id="{A98EA985-2100-1741-9FED-F0EE09032E1A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283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State</a:t>
              </a:r>
            </a:p>
          </p:txBody>
        </p:sp>
        <p:sp>
          <p:nvSpPr>
            <p:cNvPr id="41" name="TextBox 11">
              <a:extLst>
                <a:ext uri="{FF2B5EF4-FFF2-40B4-BE49-F238E27FC236}">
                  <a16:creationId xmlns:a16="http://schemas.microsoft.com/office/drawing/2014/main" id="{046B2A5D-6081-5E4E-82A2-CBFC97DBDC04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283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Behavior</a:t>
              </a:r>
            </a:p>
          </p:txBody>
        </p:sp>
        <p:sp>
          <p:nvSpPr>
            <p:cNvPr id="42" name="TextBox 12">
              <a:extLst>
                <a:ext uri="{FF2B5EF4-FFF2-40B4-BE49-F238E27FC236}">
                  <a16:creationId xmlns:a16="http://schemas.microsoft.com/office/drawing/2014/main" id="{F41D7C6F-0427-4644-B4A7-434909B71D9B}"/>
                </a:ext>
              </a:extLst>
            </p:cNvPr>
            <p:cNvSpPr txBox="1"/>
            <p:nvPr/>
          </p:nvSpPr>
          <p:spPr>
            <a:xfrm>
              <a:off x="1098580" y="2386738"/>
              <a:ext cx="4212184" cy="59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Set of comparable values (</a:t>
              </a:r>
              <a:r>
                <a:rPr lang="en-US" sz="1600" i="1" dirty="0"/>
                <a:t>ordered based on “priority”)</a:t>
              </a:r>
            </a:p>
          </p:txBody>
        </p:sp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id="{44F038CC-EB3F-DB45-B294-823949E6B26A}"/>
                </a:ext>
              </a:extLst>
            </p:cNvPr>
            <p:cNvSpPr txBox="1"/>
            <p:nvPr/>
          </p:nvSpPr>
          <p:spPr>
            <a:xfrm>
              <a:off x="1098580" y="4708463"/>
              <a:ext cx="4385442" cy="48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err="1"/>
                <a:t>peekMin</a:t>
              </a:r>
              <a:r>
                <a:rPr lang="en-US" sz="1600" b="1" dirty="0"/>
                <a:t>()</a:t>
              </a:r>
              <a:r>
                <a:rPr lang="en-US" sz="1600" dirty="0"/>
                <a:t> – find, but do not remove the element with the </a:t>
              </a:r>
              <a:r>
                <a:rPr lang="en-US" sz="1600" u="sng" dirty="0"/>
                <a:t>smallest</a:t>
              </a:r>
              <a:r>
                <a:rPr lang="en-US" sz="1600" dirty="0"/>
                <a:t> priority</a:t>
              </a:r>
            </a:p>
          </p:txBody>
        </p:sp>
        <p:sp>
          <p:nvSpPr>
            <p:cNvPr id="44" name="TextBox 14">
              <a:extLst>
                <a:ext uri="{FF2B5EF4-FFF2-40B4-BE49-F238E27FC236}">
                  <a16:creationId xmlns:a16="http://schemas.microsoft.com/office/drawing/2014/main" id="{7EAE84F8-7559-CD4D-8C5A-F43ED0F1E115}"/>
                </a:ext>
              </a:extLst>
            </p:cNvPr>
            <p:cNvSpPr txBox="1"/>
            <p:nvPr/>
          </p:nvSpPr>
          <p:spPr>
            <a:xfrm>
              <a:off x="1129406" y="3366314"/>
              <a:ext cx="4181362" cy="48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add(value) </a:t>
              </a:r>
              <a:r>
                <a:rPr lang="en-US" sz="1600" dirty="0"/>
                <a:t>– add a new element to the collection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3A6B99C-5485-8F49-B1E8-079C2AE7D88D}"/>
              </a:ext>
            </a:extLst>
          </p:cNvPr>
          <p:cNvGrpSpPr/>
          <p:nvPr/>
        </p:nvGrpSpPr>
        <p:grpSpPr>
          <a:xfrm>
            <a:off x="8091266" y="1822408"/>
            <a:ext cx="3912671" cy="3889375"/>
            <a:chOff x="908857" y="1530095"/>
            <a:chExt cx="4683261" cy="397221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CA2BD99-B41F-7E4C-B259-647B800FC850}"/>
                </a:ext>
              </a:extLst>
            </p:cNvPr>
            <p:cNvSpPr/>
            <p:nvPr/>
          </p:nvSpPr>
          <p:spPr>
            <a:xfrm>
              <a:off x="908857" y="1530095"/>
              <a:ext cx="4683261" cy="397221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242712D-1CCB-D741-AFA0-D9E75AAE6515}"/>
                </a:ext>
              </a:extLst>
            </p:cNvPr>
            <p:cNvSpPr/>
            <p:nvPr/>
          </p:nvSpPr>
          <p:spPr>
            <a:xfrm>
              <a:off x="908858" y="1530095"/>
              <a:ext cx="4683260" cy="5314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spc="100" dirty="0"/>
                <a:t>MAX PRIORITY QUEUE ADT</a:t>
              </a: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11301F9E-CEE6-3A44-AC53-D6770CDDE968}"/>
                </a:ext>
              </a:extLst>
            </p:cNvPr>
            <p:cNvSpPr txBox="1"/>
            <p:nvPr/>
          </p:nvSpPr>
          <p:spPr>
            <a:xfrm>
              <a:off x="1129407" y="3937115"/>
              <a:ext cx="4354615" cy="84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err="1"/>
                <a:t>removeMin</a:t>
              </a:r>
              <a:r>
                <a:rPr lang="en-US" sz="1600" b="1" dirty="0"/>
                <a:t>()</a:t>
              </a:r>
              <a:r>
                <a:rPr lang="en-US" sz="1600" dirty="0"/>
                <a:t> – returns the element with the </a:t>
              </a:r>
              <a:r>
                <a:rPr lang="en-US" sz="1600" u="sng" dirty="0"/>
                <a:t>largest</a:t>
              </a:r>
              <a:r>
                <a:rPr lang="en-US" sz="1600" dirty="0"/>
                <a:t> priority, removes it from the collection</a:t>
              </a:r>
            </a:p>
          </p:txBody>
        </p:sp>
        <p:sp>
          <p:nvSpPr>
            <p:cNvPr id="49" name="TextBox 10">
              <a:extLst>
                <a:ext uri="{FF2B5EF4-FFF2-40B4-BE49-F238E27FC236}">
                  <a16:creationId xmlns:a16="http://schemas.microsoft.com/office/drawing/2014/main" id="{A1077EC1-D708-A644-81C2-D14390355F11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283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State</a:t>
              </a:r>
            </a:p>
          </p:txBody>
        </p:sp>
        <p:sp>
          <p:nvSpPr>
            <p:cNvPr id="50" name="TextBox 11">
              <a:extLst>
                <a:ext uri="{FF2B5EF4-FFF2-40B4-BE49-F238E27FC236}">
                  <a16:creationId xmlns:a16="http://schemas.microsoft.com/office/drawing/2014/main" id="{D75AB848-B92A-624C-881E-39BFF274C4D7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283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Behavior</a:t>
              </a:r>
            </a:p>
          </p:txBody>
        </p:sp>
        <p:sp>
          <p:nvSpPr>
            <p:cNvPr id="51" name="TextBox 12">
              <a:extLst>
                <a:ext uri="{FF2B5EF4-FFF2-40B4-BE49-F238E27FC236}">
                  <a16:creationId xmlns:a16="http://schemas.microsoft.com/office/drawing/2014/main" id="{FF68DBB3-E909-E24C-A8D2-8D85ABCA65FA}"/>
                </a:ext>
              </a:extLst>
            </p:cNvPr>
            <p:cNvSpPr txBox="1"/>
            <p:nvPr/>
          </p:nvSpPr>
          <p:spPr>
            <a:xfrm>
              <a:off x="1098580" y="2386738"/>
              <a:ext cx="4212184" cy="59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Set of comparable values (</a:t>
              </a:r>
              <a:r>
                <a:rPr lang="en-US" sz="1600" i="1" dirty="0"/>
                <a:t>ordered based on “priority”)</a:t>
              </a: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0665C512-E87E-E447-BBD0-0A84BBB556FD}"/>
                </a:ext>
              </a:extLst>
            </p:cNvPr>
            <p:cNvSpPr txBox="1"/>
            <p:nvPr/>
          </p:nvSpPr>
          <p:spPr>
            <a:xfrm>
              <a:off x="1098580" y="4708463"/>
              <a:ext cx="4385443" cy="59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err="1"/>
                <a:t>peekMin</a:t>
              </a:r>
              <a:r>
                <a:rPr lang="en-US" sz="1600" b="1" dirty="0"/>
                <a:t>()</a:t>
              </a:r>
              <a:r>
                <a:rPr lang="en-US" sz="1600" dirty="0"/>
                <a:t> – find, but do not remove the element with the </a:t>
              </a:r>
              <a:r>
                <a:rPr lang="en-US" sz="1600" u="sng" dirty="0"/>
                <a:t>largest</a:t>
              </a:r>
              <a:r>
                <a:rPr lang="en-US" sz="1600" dirty="0"/>
                <a:t> priority</a:t>
              </a:r>
            </a:p>
          </p:txBody>
        </p:sp>
        <p:sp>
          <p:nvSpPr>
            <p:cNvPr id="53" name="TextBox 14">
              <a:extLst>
                <a:ext uri="{FF2B5EF4-FFF2-40B4-BE49-F238E27FC236}">
                  <a16:creationId xmlns:a16="http://schemas.microsoft.com/office/drawing/2014/main" id="{FC0281AE-E3BF-5D48-90CC-3C98EE6AC93E}"/>
                </a:ext>
              </a:extLst>
            </p:cNvPr>
            <p:cNvSpPr txBox="1"/>
            <p:nvPr/>
          </p:nvSpPr>
          <p:spPr>
            <a:xfrm>
              <a:off x="1129406" y="3366314"/>
              <a:ext cx="4181362" cy="48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add(value) </a:t>
              </a:r>
              <a:r>
                <a:rPr lang="en-US" sz="1600" dirty="0"/>
                <a:t>– add a new element to the collection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0667B8F-8101-9A46-A0E2-B0C20629B175}"/>
              </a:ext>
            </a:extLst>
          </p:cNvPr>
          <p:cNvSpPr txBox="1"/>
          <p:nvPr/>
        </p:nvSpPr>
        <p:spPr>
          <a:xfrm>
            <a:off x="5509766" y="1438041"/>
            <a:ext cx="232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We’ll assume this one in 373!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FB703073-E143-824F-A163-6D594DB283AF}"/>
              </a:ext>
            </a:extLst>
          </p:cNvPr>
          <p:cNvSpPr/>
          <p:nvPr/>
        </p:nvSpPr>
        <p:spPr>
          <a:xfrm>
            <a:off x="5184693" y="1412644"/>
            <a:ext cx="325073" cy="32015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8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Binary Heap Invariants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20" y="1378107"/>
            <a:ext cx="5140061" cy="4845504"/>
          </a:xfrm>
        </p:spPr>
        <p:txBody>
          <a:bodyPr/>
          <a:lstStyle/>
          <a:p>
            <a:r>
              <a:rPr lang="en-US" dirty="0"/>
              <a:t>One flavor of heap is a </a:t>
            </a:r>
            <a:r>
              <a:rPr lang="en-US" b="1" dirty="0"/>
              <a:t>binary</a:t>
            </a:r>
            <a:r>
              <a:rPr lang="en-US" dirty="0"/>
              <a:t> </a:t>
            </a:r>
            <a:r>
              <a:rPr lang="en-US" b="1" dirty="0"/>
              <a:t>heap</a:t>
            </a:r>
            <a:r>
              <a:rPr lang="en-US" dirty="0"/>
              <a:t>, which is a Binary Tree with the heap invariants (</a:t>
            </a:r>
            <a:r>
              <a:rPr lang="en-US" i="1" dirty="0"/>
              <a:t>NOT</a:t>
            </a:r>
            <a:r>
              <a:rPr lang="en-US" dirty="0"/>
              <a:t> a Binary Search Tree)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623004" y="4992849"/>
            <a:ext cx="1253275" cy="1365032"/>
            <a:chOff x="1285877" y="2866750"/>
            <a:chExt cx="1253275" cy="1365032"/>
          </a:xfrm>
        </p:grpSpPr>
        <p:grpSp>
          <p:nvGrpSpPr>
            <p:cNvPr id="49" name="Group 48"/>
            <p:cNvGrpSpPr/>
            <p:nvPr/>
          </p:nvGrpSpPr>
          <p:grpSpPr>
            <a:xfrm>
              <a:off x="1596061" y="2866750"/>
              <a:ext cx="576392" cy="767652"/>
              <a:chOff x="8011610" y="1273924"/>
              <a:chExt cx="576392" cy="76765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/>
              <p:nvPr/>
            </p:nvCxnSpPr>
            <p:spPr>
              <a:xfrm flipH="1">
                <a:off x="8011610" y="1745042"/>
                <a:ext cx="153853" cy="29653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7" idx="2"/>
                <a:endCxn id="10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/>
              <p:nvPr/>
            </p:nvCxnSpPr>
            <p:spPr>
              <a:xfrm>
                <a:off x="8440622" y="1745042"/>
                <a:ext cx="144628" cy="29653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1285877" y="3674005"/>
              <a:ext cx="568567" cy="557777"/>
              <a:chOff x="8118821" y="1418913"/>
              <a:chExt cx="568567" cy="557777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9</a:t>
                  </a:r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51" idx="2"/>
                  <a:endCxn id="52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1970585" y="3672069"/>
              <a:ext cx="568567" cy="559712"/>
              <a:chOff x="8118821" y="1416978"/>
              <a:chExt cx="568567" cy="559712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8118821" y="1416978"/>
                <a:ext cx="568567" cy="559712"/>
                <a:chOff x="8019435" y="1271989"/>
                <a:chExt cx="568567" cy="559712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072151" y="1271989"/>
                  <a:ext cx="4603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10</a:t>
                  </a: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stCxn id="67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Connector 64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Group 130"/>
          <p:cNvGrpSpPr/>
          <p:nvPr/>
        </p:nvGrpSpPr>
        <p:grpSpPr>
          <a:xfrm>
            <a:off x="2849680" y="4211249"/>
            <a:ext cx="2617459" cy="2197874"/>
            <a:chOff x="6914978" y="1266256"/>
            <a:chExt cx="2617459" cy="2197874"/>
          </a:xfrm>
        </p:grpSpPr>
        <p:grpSp>
          <p:nvGrpSpPr>
            <p:cNvPr id="78" name="Group 77"/>
            <p:cNvGrpSpPr/>
            <p:nvPr/>
          </p:nvGrpSpPr>
          <p:grpSpPr>
            <a:xfrm>
              <a:off x="7197885" y="2099098"/>
              <a:ext cx="686309" cy="820422"/>
              <a:chOff x="7984333" y="1273924"/>
              <a:chExt cx="686309" cy="820422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90" idx="0"/>
              </p:cNvCxnSpPr>
              <p:nvPr/>
            </p:nvCxnSpPr>
            <p:spPr>
              <a:xfrm flipH="1">
                <a:off x="7984333" y="1745042"/>
                <a:ext cx="181137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9" idx="2"/>
                <a:endCxn id="80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98" idx="0"/>
              </p:cNvCxnSpPr>
              <p:nvPr/>
            </p:nvCxnSpPr>
            <p:spPr>
              <a:xfrm>
                <a:off x="8440622" y="1745042"/>
                <a:ext cx="230020" cy="3493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6914978" y="2906353"/>
              <a:ext cx="568567" cy="557777"/>
              <a:chOff x="8118821" y="1418913"/>
              <a:chExt cx="568567" cy="557777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9</a:t>
                  </a:r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>
                  <a:cxnSpLocks/>
                  <a:stCxn id="89" idx="2"/>
                  <a:endCxn id="90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7599686" y="2906352"/>
              <a:ext cx="568567" cy="557777"/>
              <a:chOff x="8118821" y="1418913"/>
              <a:chExt cx="568567" cy="557777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2681" y="1287092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>
                  <a:stCxn id="97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8562069" y="2099098"/>
              <a:ext cx="685757" cy="812522"/>
              <a:chOff x="7984333" y="1273924"/>
              <a:chExt cx="685757" cy="812522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13" idx="0"/>
              </p:cNvCxnSpPr>
              <p:nvPr/>
            </p:nvCxnSpPr>
            <p:spPr>
              <a:xfrm flipH="1">
                <a:off x="7984333" y="1745042"/>
                <a:ext cx="181131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2" idx="2"/>
                <a:endCxn id="103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21" idx="0"/>
              </p:cNvCxnSpPr>
              <p:nvPr/>
            </p:nvCxnSpPr>
            <p:spPr>
              <a:xfrm>
                <a:off x="8440622" y="1745042"/>
                <a:ext cx="229468" cy="336135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>
              <a:off x="8279162" y="2906353"/>
              <a:ext cx="568567" cy="557777"/>
              <a:chOff x="8118821" y="1418913"/>
              <a:chExt cx="568567" cy="557777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6</a:t>
                  </a: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112" idx="2"/>
                  <a:endCxn id="113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0" name="Straight Connector 109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8963870" y="2906351"/>
              <a:ext cx="568567" cy="557778"/>
              <a:chOff x="8118821" y="1418912"/>
              <a:chExt cx="568567" cy="557778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8118821" y="1418912"/>
                <a:ext cx="568567" cy="557778"/>
                <a:chOff x="8019435" y="1273923"/>
                <a:chExt cx="568567" cy="557778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2129" y="1273923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>
                  <a:stCxn id="120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8" name="Straight Connector 117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/>
            <p:nvPr/>
          </p:nvGrpSpPr>
          <p:grpSpPr>
            <a:xfrm>
              <a:off x="7518647" y="1266256"/>
              <a:ext cx="1364184" cy="832842"/>
              <a:chOff x="7573536" y="1273924"/>
              <a:chExt cx="1364184" cy="832842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79" idx="0"/>
              </p:cNvCxnSpPr>
              <p:nvPr/>
            </p:nvCxnSpPr>
            <p:spPr>
              <a:xfrm flipH="1">
                <a:off x="7573536" y="1745042"/>
                <a:ext cx="59192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5" idx="2"/>
                <a:endCxn id="126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02" idx="0"/>
              </p:cNvCxnSpPr>
              <p:nvPr/>
            </p:nvCxnSpPr>
            <p:spPr>
              <a:xfrm>
                <a:off x="8440622" y="1745042"/>
                <a:ext cx="49709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6" name="Group 145"/>
          <p:cNvGrpSpPr/>
          <p:nvPr/>
        </p:nvGrpSpPr>
        <p:grpSpPr>
          <a:xfrm>
            <a:off x="6795143" y="5074236"/>
            <a:ext cx="676694" cy="807255"/>
            <a:chOff x="7991077" y="1270430"/>
            <a:chExt cx="676694" cy="807255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70203" y="127043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22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991077" y="1736281"/>
              <a:ext cx="181131" cy="3414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70" idx="2"/>
              <a:endCxn id="171" idx="2"/>
            </p:cNvCxnSpPr>
            <p:nvPr/>
          </p:nvCxnSpPr>
          <p:spPr>
            <a:xfrm flipH="1" flipV="1">
              <a:off x="8300394" y="1639762"/>
              <a:ext cx="4701" cy="191939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38303" y="1727600"/>
              <a:ext cx="229468" cy="3361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6505492" y="5865401"/>
            <a:ext cx="568567" cy="577361"/>
            <a:chOff x="8118821" y="1399329"/>
            <a:chExt cx="568567" cy="577361"/>
          </a:xfrm>
        </p:grpSpPr>
        <p:grpSp>
          <p:nvGrpSpPr>
            <p:cNvPr id="163" name="Group 162"/>
            <p:cNvGrpSpPr/>
            <p:nvPr/>
          </p:nvGrpSpPr>
          <p:grpSpPr>
            <a:xfrm>
              <a:off x="8118821" y="1399329"/>
              <a:ext cx="568567" cy="577361"/>
              <a:chOff x="8019435" y="1254340"/>
              <a:chExt cx="568567" cy="577361"/>
            </a:xfrm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102" y="1254340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66" idx="2"/>
                <a:endCxn id="167" idx="2"/>
              </p:cNvCxnSpPr>
              <p:nvPr/>
            </p:nvCxnSpPr>
            <p:spPr>
              <a:xfrm flipH="1" flipV="1">
                <a:off x="8300293" y="1623672"/>
                <a:ext cx="4802" cy="20802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Straight Connector 16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7190200" y="5884984"/>
            <a:ext cx="568567" cy="557777"/>
            <a:chOff x="8118821" y="1418913"/>
            <a:chExt cx="568567" cy="557777"/>
          </a:xfrm>
        </p:grpSpPr>
        <p:grpSp>
          <p:nvGrpSpPr>
            <p:cNvPr id="156" name="Group 155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2151" y="129978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47</a:t>
                </a:r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59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158398" y="4222306"/>
            <a:ext cx="882006" cy="816963"/>
            <a:chOff x="7705996" y="1251342"/>
            <a:chExt cx="882006" cy="816963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0919" y="125134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0" idx="2"/>
              <a:endCxn id="151" idx="2"/>
            </p:cNvCxnSpPr>
            <p:nvPr/>
          </p:nvCxnSpPr>
          <p:spPr>
            <a:xfrm flipH="1" flipV="1">
              <a:off x="8302181" y="1620674"/>
              <a:ext cx="2914" cy="211027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705996" y="1718911"/>
              <a:ext cx="489827" cy="34939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9496050" y="5077730"/>
            <a:ext cx="659759" cy="799740"/>
            <a:chOff x="8019435" y="1273924"/>
            <a:chExt cx="659759" cy="799740"/>
          </a:xfrm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247" name="Straight Connector 24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44" idx="2"/>
              <a:endCxn id="24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49174" y="1724360"/>
              <a:ext cx="230020" cy="3493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9862749" y="5884984"/>
            <a:ext cx="568567" cy="557777"/>
            <a:chOff x="8118821" y="1418913"/>
            <a:chExt cx="568567" cy="557777"/>
          </a:xfrm>
        </p:grpSpPr>
        <p:grpSp>
          <p:nvGrpSpPr>
            <p:cNvPr id="230" name="Group 229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235" name="Straight Connector 23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>
                <a:stCxn id="233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1" name="Straight Connector 23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/>
          <p:cNvGrpSpPr/>
          <p:nvPr/>
        </p:nvGrpSpPr>
        <p:grpSpPr>
          <a:xfrm>
            <a:off x="10542225" y="5884985"/>
            <a:ext cx="568567" cy="557777"/>
            <a:chOff x="8118821" y="1418913"/>
            <a:chExt cx="568567" cy="557777"/>
          </a:xfrm>
        </p:grpSpPr>
        <p:grpSp>
          <p:nvGrpSpPr>
            <p:cNvPr id="217" name="Group 216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>
                <a:stCxn id="220" idx="2"/>
                <a:endCxn id="221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8" name="Straight Connector 21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11226933" y="5884983"/>
            <a:ext cx="583076" cy="557778"/>
            <a:chOff x="8118821" y="1418912"/>
            <a:chExt cx="583076" cy="557778"/>
          </a:xfrm>
        </p:grpSpPr>
        <p:grpSp>
          <p:nvGrpSpPr>
            <p:cNvPr id="210" name="Group 209"/>
            <p:cNvGrpSpPr/>
            <p:nvPr/>
          </p:nvGrpSpPr>
          <p:grpSpPr>
            <a:xfrm>
              <a:off x="8118821" y="1418912"/>
              <a:ext cx="583076" cy="557778"/>
              <a:chOff x="8019435" y="1273923"/>
              <a:chExt cx="583076" cy="557778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129" y="1273923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>
                <a:stCxn id="213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1" name="Straight Connector 21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9796702" y="4231517"/>
            <a:ext cx="1369909" cy="834586"/>
            <a:chOff x="7588528" y="1260553"/>
            <a:chExt cx="1369909" cy="834586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3689" y="1260553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588528" y="1732680"/>
              <a:ext cx="591928" cy="36172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04" idx="2"/>
              <a:endCxn id="205" idx="2"/>
            </p:cNvCxnSpPr>
            <p:nvPr/>
          </p:nvCxnSpPr>
          <p:spPr>
            <a:xfrm flipH="1" flipV="1">
              <a:off x="8304951" y="1629885"/>
              <a:ext cx="144" cy="201816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61339" y="1733415"/>
              <a:ext cx="497098" cy="36172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0" name="Straight Connector 249"/>
          <p:cNvCxnSpPr/>
          <p:nvPr/>
        </p:nvCxnSpPr>
        <p:spPr>
          <a:xfrm flipH="1">
            <a:off x="7809938" y="4629465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roup 256"/>
          <p:cNvGrpSpPr/>
          <p:nvPr/>
        </p:nvGrpSpPr>
        <p:grpSpPr>
          <a:xfrm>
            <a:off x="7749565" y="3242335"/>
            <a:ext cx="2771458" cy="984516"/>
            <a:chOff x="6860092" y="1273924"/>
            <a:chExt cx="2771458" cy="984516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6860092" y="1714425"/>
              <a:ext cx="1294352" cy="54401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58" idx="2"/>
              <a:endCxn id="259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48376" y="1725033"/>
              <a:ext cx="1183174" cy="5314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Connector 268"/>
          <p:cNvCxnSpPr/>
          <p:nvPr/>
        </p:nvCxnSpPr>
        <p:spPr>
          <a:xfrm flipH="1">
            <a:off x="9528267" y="5468636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Donut 269"/>
          <p:cNvSpPr/>
          <p:nvPr/>
        </p:nvSpPr>
        <p:spPr>
          <a:xfrm>
            <a:off x="7637671" y="4425993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1" name="Donut 270"/>
          <p:cNvSpPr/>
          <p:nvPr/>
        </p:nvSpPr>
        <p:spPr>
          <a:xfrm>
            <a:off x="9361520" y="5279748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10858582" y="5077730"/>
            <a:ext cx="659098" cy="795347"/>
            <a:chOff x="8017783" y="1273924"/>
            <a:chExt cx="659098" cy="795347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017783" y="1720896"/>
              <a:ext cx="181131" cy="3414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4" idx="2"/>
              <a:endCxn id="22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47413" y="1733136"/>
              <a:ext cx="229468" cy="3361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CF2AB05-59DC-FD49-8103-969752779381}"/>
              </a:ext>
            </a:extLst>
          </p:cNvPr>
          <p:cNvGrpSpPr/>
          <p:nvPr/>
        </p:nvGrpSpPr>
        <p:grpSpPr>
          <a:xfrm>
            <a:off x="6104919" y="1168270"/>
            <a:ext cx="5561169" cy="939660"/>
            <a:chOff x="720972" y="3555420"/>
            <a:chExt cx="5561169" cy="763981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D2A5F658-D922-6846-AA65-DD12872E2A60}"/>
                </a:ext>
              </a:extLst>
            </p:cNvPr>
            <p:cNvSpPr/>
            <p:nvPr/>
          </p:nvSpPr>
          <p:spPr>
            <a:xfrm>
              <a:off x="1267234" y="3555423"/>
              <a:ext cx="5014907" cy="7639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Heap Invariant</a:t>
              </a:r>
            </a:p>
            <a:p>
              <a:pPr lvl="1"/>
              <a:r>
                <a:rPr lang="en-US" dirty="0"/>
                <a:t>Every node is less than or equal to all of its children.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A9DB450-46AA-DB44-8E48-B3C9923655F5}"/>
                </a:ext>
              </a:extLst>
            </p:cNvPr>
            <p:cNvSpPr/>
            <p:nvPr/>
          </p:nvSpPr>
          <p:spPr>
            <a:xfrm rot="16200000">
              <a:off x="612115" y="3664277"/>
              <a:ext cx="763979" cy="5462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INVARIANT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89DD0D8-7E15-4346-828D-A09246B22436}"/>
              </a:ext>
            </a:extLst>
          </p:cNvPr>
          <p:cNvGrpSpPr/>
          <p:nvPr/>
        </p:nvGrpSpPr>
        <p:grpSpPr>
          <a:xfrm>
            <a:off x="6104919" y="2206976"/>
            <a:ext cx="5561169" cy="872430"/>
            <a:chOff x="720972" y="3610081"/>
            <a:chExt cx="5561169" cy="709320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A20D9517-7E84-6B4B-BD18-3D93B20AE1D8}"/>
                </a:ext>
              </a:extLst>
            </p:cNvPr>
            <p:cNvSpPr/>
            <p:nvPr/>
          </p:nvSpPr>
          <p:spPr>
            <a:xfrm>
              <a:off x="1267234" y="3610084"/>
              <a:ext cx="5014907" cy="70931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Heap Structure Invariant</a:t>
              </a:r>
            </a:p>
            <a:p>
              <a:pPr lvl="1"/>
              <a:r>
                <a:rPr lang="en-US" dirty="0"/>
                <a:t>A heap is always a </a:t>
              </a:r>
              <a:r>
                <a:rPr lang="en-US" b="1" i="1" dirty="0"/>
                <a:t>complete</a:t>
              </a:r>
              <a:r>
                <a:rPr lang="en-US" dirty="0"/>
                <a:t> tree.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CF841E5-1B22-4043-9352-CDA7C30E3F3C}"/>
                </a:ext>
              </a:extLst>
            </p:cNvPr>
            <p:cNvSpPr/>
            <p:nvPr/>
          </p:nvSpPr>
          <p:spPr>
            <a:xfrm rot="16200000">
              <a:off x="639446" y="3691607"/>
              <a:ext cx="709318" cy="5462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spc="100" dirty="0"/>
                <a:t>INVARIANT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B7744D4-4A2D-3542-8C1D-F8ECEA392190}"/>
              </a:ext>
            </a:extLst>
          </p:cNvPr>
          <p:cNvGrpSpPr/>
          <p:nvPr/>
        </p:nvGrpSpPr>
        <p:grpSpPr>
          <a:xfrm>
            <a:off x="313965" y="3153293"/>
            <a:ext cx="5561169" cy="872426"/>
            <a:chOff x="720972" y="3264433"/>
            <a:chExt cx="5561169" cy="868802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5765DBBA-0428-1043-984E-4AA466D1EA0E}"/>
                </a:ext>
              </a:extLst>
            </p:cNvPr>
            <p:cNvSpPr/>
            <p:nvPr/>
          </p:nvSpPr>
          <p:spPr>
            <a:xfrm>
              <a:off x="1267234" y="3264433"/>
              <a:ext cx="5014907" cy="86880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Binary Tree</a:t>
              </a:r>
            </a:p>
            <a:p>
              <a:pPr lvl="1"/>
              <a:r>
                <a:rPr lang="en-US" dirty="0"/>
                <a:t>Every node has at most 2 children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D86CBE6-D683-E645-BA4E-CCEBF7B8F69B}"/>
                </a:ext>
              </a:extLst>
            </p:cNvPr>
            <p:cNvSpPr/>
            <p:nvPr/>
          </p:nvSpPr>
          <p:spPr>
            <a:xfrm rot="16200000">
              <a:off x="559706" y="3425699"/>
              <a:ext cx="868798" cy="5462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spc="100" dirty="0"/>
                <a:t>INVARIANT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50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2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Implementing </a:t>
            </a:r>
            <a:r>
              <a:rPr lang="en-US" dirty="0" err="1"/>
              <a:t>peekMin</a:t>
            </a:r>
            <a:r>
              <a:rPr lang="en-US" dirty="0"/>
              <a:t>()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9556" y="2984693"/>
            <a:ext cx="920021" cy="837880"/>
            <a:chOff x="7797479" y="1273924"/>
            <a:chExt cx="920021" cy="83788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42" idx="0"/>
            </p:cNvCxnSpPr>
            <p:nvPr/>
          </p:nvCxnSpPr>
          <p:spPr>
            <a:xfrm flipH="1">
              <a:off x="7797479" y="1737345"/>
              <a:ext cx="375058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2"/>
              <a:endCxn id="46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35" idx="0"/>
            </p:cNvCxnSpPr>
            <p:nvPr/>
          </p:nvCxnSpPr>
          <p:spPr>
            <a:xfrm>
              <a:off x="8455582" y="1730286"/>
              <a:ext cx="261918" cy="381518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536649" y="3800046"/>
            <a:ext cx="568567" cy="557777"/>
            <a:chOff x="8019435" y="1273924"/>
            <a:chExt cx="568567" cy="55777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1" idx="2"/>
              <a:endCxn id="42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455069" y="3809405"/>
            <a:ext cx="568567" cy="557777"/>
            <a:chOff x="8118821" y="1418913"/>
            <a:chExt cx="568567" cy="557777"/>
          </a:xfrm>
        </p:grpSpPr>
        <p:grpSp>
          <p:nvGrpSpPr>
            <p:cNvPr id="31" name="Group 30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4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515690" y="2965045"/>
            <a:ext cx="708888" cy="807254"/>
            <a:chOff x="7879114" y="1273924"/>
            <a:chExt cx="708888" cy="80725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3" idx="0"/>
            </p:cNvCxnSpPr>
            <p:nvPr/>
          </p:nvCxnSpPr>
          <p:spPr>
            <a:xfrm flipH="1">
              <a:off x="7879114" y="1750309"/>
              <a:ext cx="261966" cy="33086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2"/>
              <a:endCxn id="27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234052" y="3772299"/>
            <a:ext cx="568567" cy="568695"/>
            <a:chOff x="8118821" y="1407995"/>
            <a:chExt cx="568567" cy="568695"/>
          </a:xfrm>
        </p:grpSpPr>
        <p:grpSp>
          <p:nvGrpSpPr>
            <p:cNvPr id="19" name="Group 18"/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2" idx="2"/>
                <a:endCxn id="23" idx="2"/>
              </p:cNvCxnSpPr>
              <p:nvPr/>
            </p:nvCxnSpPr>
            <p:spPr>
              <a:xfrm flipH="1" flipV="1">
                <a:off x="8301073" y="1632338"/>
                <a:ext cx="4022" cy="199363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27172" y="2132318"/>
            <a:ext cx="1611746" cy="852375"/>
            <a:chOff x="7474391" y="1273924"/>
            <a:chExt cx="1611746" cy="852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45" idx="0"/>
            </p:cNvCxnSpPr>
            <p:nvPr/>
          </p:nvCxnSpPr>
          <p:spPr>
            <a:xfrm flipH="1">
              <a:off x="7474391" y="1731578"/>
              <a:ext cx="686406" cy="394721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2"/>
              <a:endCxn id="14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7" idx="0"/>
            </p:cNvCxnSpPr>
            <p:nvPr/>
          </p:nvCxnSpPr>
          <p:spPr>
            <a:xfrm>
              <a:off x="8440622" y="1745042"/>
              <a:ext cx="645515" cy="366876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126474" y="3791753"/>
            <a:ext cx="568567" cy="557971"/>
            <a:chOff x="8118821" y="1418719"/>
            <a:chExt cx="568567" cy="557971"/>
          </a:xfrm>
        </p:grpSpPr>
        <p:grpSp>
          <p:nvGrpSpPr>
            <p:cNvPr id="54" name="Group 53"/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7" idx="2"/>
                <a:endCxn id="58" idx="2"/>
              </p:cNvCxnSpPr>
              <p:nvPr/>
            </p:nvCxnSpPr>
            <p:spPr>
              <a:xfrm flipH="1" flipV="1">
                <a:off x="8302342" y="1643062"/>
                <a:ext cx="2753" cy="18863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58" idx="0"/>
          </p:cNvCxnSpPr>
          <p:nvPr/>
        </p:nvCxnSpPr>
        <p:spPr>
          <a:xfrm>
            <a:off x="7102933" y="3455442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4198361" y="4616030"/>
            <a:ext cx="568567" cy="562690"/>
            <a:chOff x="8118821" y="1414000"/>
            <a:chExt cx="568567" cy="562690"/>
          </a:xfrm>
        </p:grpSpPr>
        <p:grpSp>
          <p:nvGrpSpPr>
            <p:cNvPr id="65" name="Group 64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2"/>
                <a:endCxn id="69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878873" y="4620943"/>
            <a:ext cx="568567" cy="557777"/>
            <a:chOff x="8118821" y="1418913"/>
            <a:chExt cx="568567" cy="557777"/>
          </a:xfrm>
        </p:grpSpPr>
        <p:grpSp>
          <p:nvGrpSpPr>
            <p:cNvPr id="73" name="Group 72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84934" y="1281737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4536649" y="4256803"/>
            <a:ext cx="164642" cy="35719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4973825" y="4250087"/>
            <a:ext cx="163668" cy="36391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ight Arrow 92"/>
          <p:cNvSpPr/>
          <p:nvPr/>
        </p:nvSpPr>
        <p:spPr>
          <a:xfrm>
            <a:off x="4658294" y="2068497"/>
            <a:ext cx="949033" cy="43842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BEFD33-F35F-9945-8170-C3E38B863005}"/>
                  </a:ext>
                </a:extLst>
              </p:cNvPr>
              <p:cNvSpPr txBox="1"/>
              <p:nvPr/>
            </p:nvSpPr>
            <p:spPr>
              <a:xfrm>
                <a:off x="575239" y="1694264"/>
                <a:ext cx="1511952" cy="36933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Runtime: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b="1" dirty="0">
                    <a:solidFill>
                      <a:srgbClr val="4C3282"/>
                    </a:solidFill>
                  </a:rPr>
                  <a:t>(1)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BEFD33-F35F-9945-8170-C3E38B863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94264"/>
                <a:ext cx="1511952" cy="369332"/>
              </a:xfrm>
              <a:prstGeom prst="rect">
                <a:avLst/>
              </a:prstGeom>
              <a:blipFill>
                <a:blip r:embed="rId2"/>
                <a:stretch>
                  <a:fillRect l="-2800" t="-6349" r="-3600" b="-2381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E9C317F-CCD1-ED4E-80C6-48B8A9EDB957}"/>
              </a:ext>
            </a:extLst>
          </p:cNvPr>
          <p:cNvSpPr txBox="1"/>
          <p:nvPr/>
        </p:nvSpPr>
        <p:spPr>
          <a:xfrm>
            <a:off x="8300593" y="1556587"/>
            <a:ext cx="3586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Simply return the value at the root! That’s a constant-time operation if we’ve ever seen one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753" y="416427"/>
            <a:ext cx="10515600" cy="762635"/>
          </a:xfrm>
        </p:spPr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Implement </a:t>
            </a:r>
            <a:r>
              <a:rPr lang="en-US" dirty="0" err="1"/>
              <a:t>removeMin</a:t>
            </a:r>
            <a:r>
              <a:rPr lang="en-US" dirty="0"/>
              <a:t>()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52" idx="0"/>
          </p:cNvCxnSpPr>
          <p:nvPr/>
        </p:nvCxnSpPr>
        <p:spPr>
          <a:xfrm>
            <a:off x="3267455" y="3924327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84078" y="3453578"/>
            <a:ext cx="920021" cy="837880"/>
            <a:chOff x="7797479" y="1273924"/>
            <a:chExt cx="920021" cy="8378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15" idx="0"/>
            </p:cNvCxnSpPr>
            <p:nvPr/>
          </p:nvCxnSpPr>
          <p:spPr>
            <a:xfrm flipH="1">
              <a:off x="7797479" y="1737345"/>
              <a:ext cx="375058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2"/>
              <a:endCxn id="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8455582" y="1730286"/>
              <a:ext cx="261918" cy="381518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01171" y="4268931"/>
            <a:ext cx="568567" cy="557777"/>
            <a:chOff x="8019435" y="1273924"/>
            <a:chExt cx="568567" cy="5577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2"/>
              <a:endCxn id="1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619591" y="4278290"/>
            <a:ext cx="568567" cy="557777"/>
            <a:chOff x="8118821" y="1418913"/>
            <a:chExt cx="568567" cy="557777"/>
          </a:xfrm>
        </p:grpSpPr>
        <p:grpSp>
          <p:nvGrpSpPr>
            <p:cNvPr id="19" name="Group 18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2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680212" y="3433930"/>
            <a:ext cx="708888" cy="807254"/>
            <a:chOff x="7879114" y="1273924"/>
            <a:chExt cx="708888" cy="80725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37" idx="0"/>
            </p:cNvCxnSpPr>
            <p:nvPr/>
          </p:nvCxnSpPr>
          <p:spPr>
            <a:xfrm flipH="1">
              <a:off x="7879114" y="1750309"/>
              <a:ext cx="261966" cy="33086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2"/>
              <a:endCxn id="2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398574" y="4241184"/>
            <a:ext cx="568567" cy="568695"/>
            <a:chOff x="8118821" y="1407995"/>
            <a:chExt cx="568567" cy="568695"/>
          </a:xfrm>
        </p:grpSpPr>
        <p:grpSp>
          <p:nvGrpSpPr>
            <p:cNvPr id="33" name="Group 32"/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6" idx="2"/>
                <a:endCxn id="37" idx="2"/>
              </p:cNvCxnSpPr>
              <p:nvPr/>
            </p:nvCxnSpPr>
            <p:spPr>
              <a:xfrm flipH="1" flipV="1">
                <a:off x="8301073" y="1632338"/>
                <a:ext cx="4022" cy="199363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491694" y="2601203"/>
            <a:ext cx="1611746" cy="852375"/>
            <a:chOff x="7474391" y="1273924"/>
            <a:chExt cx="1611746" cy="8523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7" idx="0"/>
            </p:cNvCxnSpPr>
            <p:nvPr/>
          </p:nvCxnSpPr>
          <p:spPr>
            <a:xfrm flipH="1">
              <a:off x="7474391" y="1731578"/>
              <a:ext cx="686406" cy="394721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1" idx="2"/>
              <a:endCxn id="42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8" idx="0"/>
            </p:cNvCxnSpPr>
            <p:nvPr/>
          </p:nvCxnSpPr>
          <p:spPr>
            <a:xfrm>
              <a:off x="8440622" y="1745042"/>
              <a:ext cx="645515" cy="366876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290996" y="4260638"/>
            <a:ext cx="568567" cy="557971"/>
            <a:chOff x="8118821" y="1418719"/>
            <a:chExt cx="568567" cy="557971"/>
          </a:xfrm>
        </p:grpSpPr>
        <p:grpSp>
          <p:nvGrpSpPr>
            <p:cNvPr id="48" name="Group 47"/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1" idx="2"/>
                <a:endCxn id="52" idx="2"/>
              </p:cNvCxnSpPr>
              <p:nvPr/>
            </p:nvCxnSpPr>
            <p:spPr>
              <a:xfrm flipH="1" flipV="1">
                <a:off x="8302342" y="1643062"/>
                <a:ext cx="2753" cy="18863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362883" y="5084915"/>
            <a:ext cx="568567" cy="562690"/>
            <a:chOff x="8118821" y="1414000"/>
            <a:chExt cx="568567" cy="562690"/>
          </a:xfrm>
        </p:grpSpPr>
        <p:grpSp>
          <p:nvGrpSpPr>
            <p:cNvPr id="57" name="Group 56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2"/>
                <a:endCxn id="61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043395" y="5089828"/>
            <a:ext cx="568567" cy="557777"/>
            <a:chOff x="8118821" y="1418913"/>
            <a:chExt cx="568567" cy="557777"/>
          </a:xfrm>
        </p:grpSpPr>
        <p:grpSp>
          <p:nvGrpSpPr>
            <p:cNvPr id="65" name="Group 64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84934" y="1281737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701171" y="4725688"/>
            <a:ext cx="164642" cy="35719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1138347" y="4718972"/>
            <a:ext cx="163668" cy="36391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rved Right Arrow 74"/>
          <p:cNvSpPr/>
          <p:nvPr/>
        </p:nvSpPr>
        <p:spPr>
          <a:xfrm rot="12649510">
            <a:off x="2207736" y="2987388"/>
            <a:ext cx="1520442" cy="3309363"/>
          </a:xfrm>
          <a:prstGeom prst="curvedRightArrow">
            <a:avLst>
              <a:gd name="adj1" fmla="val 25000"/>
              <a:gd name="adj2" fmla="val 42816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ight Arrow 75"/>
          <p:cNvSpPr/>
          <p:nvPr/>
        </p:nvSpPr>
        <p:spPr>
          <a:xfrm rot="19924800">
            <a:off x="2431638" y="2045497"/>
            <a:ext cx="1373655" cy="62900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7158" y="7789161"/>
            <a:ext cx="4184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Runtime:</a:t>
            </a:r>
          </a:p>
          <a:p>
            <a:r>
              <a:rPr lang="en-US" dirty="0"/>
              <a:t>Locating min = O(1)</a:t>
            </a:r>
          </a:p>
          <a:p>
            <a:r>
              <a:rPr lang="en-US" dirty="0"/>
              <a:t>Fixing heap = ?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Removing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creates a gap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Replacing with one of its children causes lots of gaps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node can we replace with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that wont cause any gaps?</a:t>
            </a:r>
          </a:p>
          <a:p>
            <a:endParaRPr lang="en-US" dirty="0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124" idx="0"/>
          </p:cNvCxnSpPr>
          <p:nvPr/>
        </p:nvCxnSpPr>
        <p:spPr>
          <a:xfrm>
            <a:off x="10676766" y="3551943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95DAA1BD-C845-244B-8058-B68323BD4D0C}"/>
              </a:ext>
            </a:extLst>
          </p:cNvPr>
          <p:cNvGrpSpPr/>
          <p:nvPr/>
        </p:nvGrpSpPr>
        <p:grpSpPr>
          <a:xfrm>
            <a:off x="7772194" y="2228819"/>
            <a:ext cx="3496680" cy="3046402"/>
            <a:chOff x="8045091" y="2132318"/>
            <a:chExt cx="3496680" cy="3046402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6E1082D-A729-D440-AFC6-0169185C7E64}"/>
                </a:ext>
              </a:extLst>
            </p:cNvPr>
            <p:cNvGrpSpPr/>
            <p:nvPr/>
          </p:nvGrpSpPr>
          <p:grpSpPr>
            <a:xfrm>
              <a:off x="8045091" y="2132318"/>
              <a:ext cx="3496680" cy="3046402"/>
              <a:chOff x="8045091" y="2132318"/>
              <a:chExt cx="3496680" cy="3046402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8675525" y="2984693"/>
                <a:ext cx="875363" cy="836175"/>
                <a:chOff x="7806718" y="1273924"/>
                <a:chExt cx="875363" cy="836175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806718" y="1719360"/>
                  <a:ext cx="375058" cy="35719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79" idx="2"/>
                  <a:endCxn id="80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>
                  <a:off x="8420163" y="1728581"/>
                  <a:ext cx="261918" cy="381518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8383379" y="3800046"/>
                <a:ext cx="568567" cy="557777"/>
                <a:chOff x="8019435" y="1273924"/>
                <a:chExt cx="568567" cy="557777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5</a:t>
                  </a:r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86" idx="2"/>
                  <a:endCxn id="87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9301799" y="3809405"/>
                <a:ext cx="568567" cy="557777"/>
                <a:chOff x="8118821" y="1418913"/>
                <a:chExt cx="568567" cy="557777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8118821" y="1418913"/>
                  <a:ext cx="568567" cy="557777"/>
                  <a:chOff x="8019435" y="1273924"/>
                  <a:chExt cx="568567" cy="557777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681" y="1287092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8</a:t>
                    </a:r>
                  </a:p>
                </p:txBody>
              </p: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>
                    <a:stCxn id="94" idx="2"/>
                  </p:cNvCxnSpPr>
                  <p:nvPr/>
                </p:nvCxnSpPr>
                <p:spPr>
                  <a:xfrm flipH="1" flipV="1">
                    <a:off x="8305094" y="1621523"/>
                    <a:ext cx="1" cy="21017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/>
              <p:cNvGrpSpPr/>
              <p:nvPr/>
            </p:nvGrpSpPr>
            <p:grpSpPr>
              <a:xfrm>
                <a:off x="10391323" y="2965045"/>
                <a:ext cx="679985" cy="805174"/>
                <a:chOff x="7908017" y="1273924"/>
                <a:chExt cx="679985" cy="805174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</a:p>
              </p:txBody>
            </p: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908017" y="1748229"/>
                  <a:ext cx="261966" cy="33086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>
                  <a:stCxn id="99" idx="2"/>
                  <a:endCxn id="100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10080782" y="3772299"/>
                <a:ext cx="568567" cy="568695"/>
                <a:chOff x="8118821" y="1407995"/>
                <a:chExt cx="568567" cy="568695"/>
              </a:xfrm>
            </p:grpSpPr>
            <p:grpSp>
              <p:nvGrpSpPr>
                <p:cNvPr id="105" name="Group 104"/>
                <p:cNvGrpSpPr/>
                <p:nvPr/>
              </p:nvGrpSpPr>
              <p:grpSpPr>
                <a:xfrm>
                  <a:off x="8118821" y="1407995"/>
                  <a:ext cx="568567" cy="568695"/>
                  <a:chOff x="8019435" y="1263006"/>
                  <a:chExt cx="568567" cy="568695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0882" y="1263006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10</a:t>
                    </a:r>
                  </a:p>
                </p:txBody>
              </p:sp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>
                    <a:stCxn id="108" idx="2"/>
                    <a:endCxn id="109" idx="2"/>
                  </p:cNvCxnSpPr>
                  <p:nvPr/>
                </p:nvCxnSpPr>
                <p:spPr>
                  <a:xfrm flipH="1" flipV="1">
                    <a:off x="8301073" y="1632338"/>
                    <a:ext cx="4022" cy="199363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9191049" y="2132318"/>
                <a:ext cx="1594599" cy="833101"/>
                <a:chOff x="7491538" y="1273924"/>
                <a:chExt cx="1594599" cy="833101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072151" y="1278305"/>
                  <a:ext cx="4603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13</a:t>
                  </a:r>
                </a:p>
              </p:txBody>
            </p: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491538" y="1712304"/>
                  <a:ext cx="686406" cy="394721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113" idx="2"/>
                  <a:endCxn id="114" idx="2"/>
                </p:cNvCxnSpPr>
                <p:nvPr/>
              </p:nvCxnSpPr>
              <p:spPr>
                <a:xfrm flipH="1" flipV="1">
                  <a:off x="8302342" y="1647637"/>
                  <a:ext cx="2753" cy="184064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>
                  <a:off x="8440622" y="1734228"/>
                  <a:ext cx="645515" cy="366876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10973204" y="3791753"/>
                <a:ext cx="568567" cy="557971"/>
                <a:chOff x="8118821" y="1418719"/>
                <a:chExt cx="568567" cy="557971"/>
              </a:xfrm>
            </p:grpSpPr>
            <p:grpSp>
              <p:nvGrpSpPr>
                <p:cNvPr id="120" name="Group 119"/>
                <p:cNvGrpSpPr/>
                <p:nvPr/>
              </p:nvGrpSpPr>
              <p:grpSpPr>
                <a:xfrm>
                  <a:off x="8118821" y="1418719"/>
                  <a:ext cx="568567" cy="557971"/>
                  <a:chOff x="8019435" y="1273730"/>
                  <a:chExt cx="568567" cy="557971"/>
                </a:xfrm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1080" y="1273730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9</a:t>
                    </a:r>
                  </a:p>
                </p:txBody>
              </p: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>
                    <a:stCxn id="123" idx="2"/>
                    <a:endCxn id="124" idx="2"/>
                  </p:cNvCxnSpPr>
                  <p:nvPr/>
                </p:nvCxnSpPr>
                <p:spPr>
                  <a:xfrm flipH="1" flipV="1">
                    <a:off x="8302342" y="1643062"/>
                    <a:ext cx="2753" cy="188639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1" name="Straight Connector 120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8045091" y="4616030"/>
                <a:ext cx="568567" cy="562690"/>
                <a:chOff x="8118821" y="1414000"/>
                <a:chExt cx="568567" cy="562690"/>
              </a:xfrm>
            </p:grpSpPr>
            <p:grpSp>
              <p:nvGrpSpPr>
                <p:cNvPr id="129" name="Group 128"/>
                <p:cNvGrpSpPr/>
                <p:nvPr/>
              </p:nvGrpSpPr>
              <p:grpSpPr>
                <a:xfrm>
                  <a:off x="8118821" y="1414000"/>
                  <a:ext cx="568567" cy="562690"/>
                  <a:chOff x="8019435" y="1269011"/>
                  <a:chExt cx="568567" cy="562690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881" y="1269011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11</a:t>
                    </a:r>
                  </a:p>
                </p:txBody>
              </p: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>
                    <a:stCxn id="132" idx="2"/>
                    <a:endCxn id="133" idx="2"/>
                  </p:cNvCxnSpPr>
                  <p:nvPr/>
                </p:nvCxnSpPr>
                <p:spPr>
                  <a:xfrm flipH="1" flipV="1">
                    <a:off x="8302072" y="1638343"/>
                    <a:ext cx="3023" cy="19335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0" name="Straight Connector 129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383379" y="4256803"/>
              <a:ext cx="164642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8705180" y="4190642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/>
          <p:cNvSpPr/>
          <p:nvPr/>
        </p:nvSpPr>
        <p:spPr>
          <a:xfrm>
            <a:off x="9587198" y="5584015"/>
            <a:ext cx="2485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Structure Invariant restored, but </a:t>
            </a:r>
            <a:r>
              <a:rPr lang="en-US" dirty="0">
                <a:solidFill>
                  <a:srgbClr val="FF0000"/>
                </a:solidFill>
              </a:rPr>
              <a:t>Heap Invariant now broken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A5BEAFF4-FAD4-F04C-8639-EE0A35DB70A7}"/>
              </a:ext>
            </a:extLst>
          </p:cNvPr>
          <p:cNvSpPr/>
          <p:nvPr/>
        </p:nvSpPr>
        <p:spPr>
          <a:xfrm>
            <a:off x="4325087" y="2504497"/>
            <a:ext cx="32893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solidFill>
                  <a:schemeClr val="accent6"/>
                </a:solidFill>
              </a:rPr>
              <a:t>Remove min </a:t>
            </a:r>
            <a:r>
              <a:rPr lang="en-US" dirty="0"/>
              <a:t>to return</a:t>
            </a:r>
          </a:p>
          <a:p>
            <a:pPr marL="342900" indent="-342900">
              <a:buAutoNum type="arabicParenR"/>
            </a:pPr>
            <a:r>
              <a:rPr lang="en-US" dirty="0"/>
              <a:t>Structure Invariant broken: </a:t>
            </a:r>
            <a:r>
              <a:rPr lang="en-US" dirty="0">
                <a:solidFill>
                  <a:schemeClr val="accent6"/>
                </a:solidFill>
              </a:rPr>
              <a:t>replace with bottom level right-most node</a:t>
            </a:r>
            <a:r>
              <a:rPr lang="en-US" dirty="0"/>
              <a:t> (the only one that can be moved)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E25B5A4-CA3F-F64C-BCA1-6FAD9AECBC6C}"/>
              </a:ext>
            </a:extLst>
          </p:cNvPr>
          <p:cNvGrpSpPr/>
          <p:nvPr/>
        </p:nvGrpSpPr>
        <p:grpSpPr>
          <a:xfrm>
            <a:off x="3789534" y="5577279"/>
            <a:ext cx="5561169" cy="939660"/>
            <a:chOff x="720972" y="3555420"/>
            <a:chExt cx="5561169" cy="763981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7A19EFE-1EBD-9547-9354-C7FC96100C2E}"/>
                </a:ext>
              </a:extLst>
            </p:cNvPr>
            <p:cNvSpPr/>
            <p:nvPr/>
          </p:nvSpPr>
          <p:spPr>
            <a:xfrm>
              <a:off x="1267234" y="3555423"/>
              <a:ext cx="5014907" cy="7639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Heap Invariant</a:t>
              </a:r>
            </a:p>
            <a:p>
              <a:pPr lvl="1"/>
              <a:r>
                <a:rPr lang="en-US" dirty="0"/>
                <a:t>Every node is less than or equal to all of its children.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CB9A1B6-5283-E841-A4E3-1D4D882E5570}"/>
                </a:ext>
              </a:extLst>
            </p:cNvPr>
            <p:cNvSpPr/>
            <p:nvPr/>
          </p:nvSpPr>
          <p:spPr>
            <a:xfrm rot="16200000">
              <a:off x="612115" y="3664277"/>
              <a:ext cx="763979" cy="5462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INVARIANT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8719D50-042B-AA4B-9670-7BDFB55D920A}"/>
              </a:ext>
            </a:extLst>
          </p:cNvPr>
          <p:cNvGrpSpPr/>
          <p:nvPr/>
        </p:nvGrpSpPr>
        <p:grpSpPr>
          <a:xfrm>
            <a:off x="6473886" y="1184610"/>
            <a:ext cx="5561169" cy="872430"/>
            <a:chOff x="720972" y="3610081"/>
            <a:chExt cx="5561169" cy="709320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E77549F-D145-DA4B-8CFA-CF8D0E4EA6A8}"/>
                </a:ext>
              </a:extLst>
            </p:cNvPr>
            <p:cNvSpPr/>
            <p:nvPr/>
          </p:nvSpPr>
          <p:spPr>
            <a:xfrm>
              <a:off x="1267234" y="3610084"/>
              <a:ext cx="5014907" cy="70931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Heap Structure Invariant</a:t>
              </a:r>
            </a:p>
            <a:p>
              <a:pPr lvl="1"/>
              <a:r>
                <a:rPr lang="en-US" dirty="0"/>
                <a:t>A heap is always a </a:t>
              </a:r>
              <a:r>
                <a:rPr lang="en-US" b="1" i="1" dirty="0"/>
                <a:t>complete</a:t>
              </a:r>
              <a:r>
                <a:rPr lang="en-US" dirty="0"/>
                <a:t> tree.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6A48A1E-3C7C-8946-A38F-DDE803388EA2}"/>
                </a:ext>
              </a:extLst>
            </p:cNvPr>
            <p:cNvSpPr/>
            <p:nvPr/>
          </p:nvSpPr>
          <p:spPr>
            <a:xfrm rot="16200000">
              <a:off x="639446" y="3691607"/>
              <a:ext cx="709318" cy="5462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spc="100" dirty="0"/>
                <a:t>INVARIANT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4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65" y="419565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Implement </a:t>
            </a:r>
            <a:r>
              <a:rPr lang="en-US" dirty="0" err="1"/>
              <a:t>removeMin</a:t>
            </a:r>
            <a:r>
              <a:rPr lang="en-US" dirty="0"/>
              <a:t>(): </a:t>
            </a:r>
            <a:r>
              <a:rPr lang="en-US" dirty="0" err="1"/>
              <a:t>percolateDown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837158" y="7789161"/>
            <a:ext cx="4184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Runtime:</a:t>
            </a:r>
          </a:p>
          <a:p>
            <a:r>
              <a:rPr lang="en-US" dirty="0"/>
              <a:t>Locating min = O(1)</a:t>
            </a:r>
          </a:p>
          <a:p>
            <a:r>
              <a:rPr lang="en-US" dirty="0"/>
              <a:t>Fixing heap = ?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Removing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creates a gap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Replacing with one of its children causes lots of gaps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node can we replace with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that wont cause any gaps?</a:t>
            </a:r>
          </a:p>
          <a:p>
            <a:endParaRPr lang="en-US" dirty="0"/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2896AC6A-B8D8-AE47-A749-7DAB6772F3D0}"/>
              </a:ext>
            </a:extLst>
          </p:cNvPr>
          <p:cNvGrpSpPr/>
          <p:nvPr/>
        </p:nvGrpSpPr>
        <p:grpSpPr>
          <a:xfrm>
            <a:off x="4781433" y="3477546"/>
            <a:ext cx="875363" cy="836175"/>
            <a:chOff x="7806718" y="1273924"/>
            <a:chExt cx="875363" cy="836175"/>
          </a:xfrm>
        </p:grpSpPr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C016519B-AA26-9D49-98F3-FBAFDE8243CF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7D2B97CE-8DE6-0A45-BAFE-CE8385E1459D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D2C32B97-4D07-6046-87DB-A9B5D29FB863}"/>
                </a:ext>
              </a:extLst>
            </p:cNvPr>
            <p:cNvCxnSpPr/>
            <p:nvPr/>
          </p:nvCxnSpPr>
          <p:spPr>
            <a:xfrm flipH="1">
              <a:off x="7806718" y="1719360"/>
              <a:ext cx="375058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6743A9BC-CEC6-D04F-8C3C-AF9D76AB0AE7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7D0A72F3-BB27-044E-BDB4-A6893EBE2A8A}"/>
                </a:ext>
              </a:extLst>
            </p:cNvPr>
            <p:cNvCxnSpPr>
              <a:stCxn id="280" idx="2"/>
              <a:endCxn id="281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3E0BF8E8-7DBD-334D-908C-3FA373DEB238}"/>
                </a:ext>
              </a:extLst>
            </p:cNvPr>
            <p:cNvCxnSpPr/>
            <p:nvPr/>
          </p:nvCxnSpPr>
          <p:spPr>
            <a:xfrm>
              <a:off x="8420163" y="1728581"/>
              <a:ext cx="261918" cy="381518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11A9B100-607A-304C-A840-93E4843F1FC8}"/>
              </a:ext>
            </a:extLst>
          </p:cNvPr>
          <p:cNvGrpSpPr/>
          <p:nvPr/>
        </p:nvGrpSpPr>
        <p:grpSpPr>
          <a:xfrm>
            <a:off x="4489287" y="4292899"/>
            <a:ext cx="568567" cy="557777"/>
            <a:chOff x="8019435" y="1273924"/>
            <a:chExt cx="568567" cy="557777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5346384F-39BD-7C46-AF5E-36746E854CEE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AA933CAD-D93F-704E-9A03-429222D066C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6B8876B2-4399-024E-95F9-EEC3B0ADDFB1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2F39CD5E-D089-F54E-9BBA-744079C692E0}"/>
                </a:ext>
              </a:extLst>
            </p:cNvPr>
            <p:cNvCxnSpPr>
              <a:stCxn id="287" idx="2"/>
              <a:endCxn id="28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B3DABDB9-FABE-EE48-9C32-EECBC9E83EE1}"/>
              </a:ext>
            </a:extLst>
          </p:cNvPr>
          <p:cNvGrpSpPr/>
          <p:nvPr/>
        </p:nvGrpSpPr>
        <p:grpSpPr>
          <a:xfrm>
            <a:off x="5407707" y="4302258"/>
            <a:ext cx="568567" cy="557777"/>
            <a:chOff x="8118821" y="1418913"/>
            <a:chExt cx="568567" cy="557777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438B7573-F243-1348-8FB4-934B550CB559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77DFCB3E-E57E-D34F-A252-C3AE9083CD64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956D8745-F4D8-FD47-BF4F-0F6DC858A1F5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C7824A3E-76D4-6B4E-B423-9288D0FB3C73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2F8408E8-83B0-8F4F-9109-873574CBDB9F}"/>
                  </a:ext>
                </a:extLst>
              </p:cNvPr>
              <p:cNvCxnSpPr>
                <a:stCxn id="295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2A2508A0-C115-CF42-8E10-880948AEB993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4302EFC9-2A85-3648-911E-CE49C2342F88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2BD0E9A9-F238-6D40-B24D-11A602D94753}"/>
              </a:ext>
            </a:extLst>
          </p:cNvPr>
          <p:cNvGrpSpPr/>
          <p:nvPr/>
        </p:nvGrpSpPr>
        <p:grpSpPr>
          <a:xfrm>
            <a:off x="6497231" y="3457898"/>
            <a:ext cx="679985" cy="805174"/>
            <a:chOff x="7908017" y="1273924"/>
            <a:chExt cx="679985" cy="805174"/>
          </a:xfrm>
        </p:grpSpPr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C9D940DF-2292-F046-9FEE-ECD18EA8F47F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CA18519C-0AE0-0940-A0E0-2E895403868C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540370F6-5661-E747-9291-22C0B6574659}"/>
                </a:ext>
              </a:extLst>
            </p:cNvPr>
            <p:cNvCxnSpPr/>
            <p:nvPr/>
          </p:nvCxnSpPr>
          <p:spPr>
            <a:xfrm flipH="1">
              <a:off x="7908017" y="1748229"/>
              <a:ext cx="261966" cy="33086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99A913F5-F1CE-EB4F-AFD9-E7E0D633C5A1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9EEDFDD2-D181-164B-B500-80550362692A}"/>
                </a:ext>
              </a:extLst>
            </p:cNvPr>
            <p:cNvCxnSpPr>
              <a:stCxn id="300" idx="2"/>
              <a:endCxn id="301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1A8F816-6714-8A4C-8103-530D04767D04}"/>
              </a:ext>
            </a:extLst>
          </p:cNvPr>
          <p:cNvGrpSpPr/>
          <p:nvPr/>
        </p:nvGrpSpPr>
        <p:grpSpPr>
          <a:xfrm>
            <a:off x="6186690" y="4265152"/>
            <a:ext cx="568567" cy="568695"/>
            <a:chOff x="8118821" y="1407995"/>
            <a:chExt cx="568567" cy="568695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371381E4-995C-F14C-B9F9-8CE0196254D2}"/>
                </a:ext>
              </a:extLst>
            </p:cNvPr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E2049078-4AC7-6941-9AD7-16F6F3AE6F31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257FC5DE-4E30-654D-8702-67527CEE6701}"/>
                  </a:ext>
                </a:extLst>
              </p:cNvPr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4602321F-63D2-C540-9369-D8B6D136B230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7D18785E-25E8-7B4B-B04F-B7B3AA3DE339}"/>
                  </a:ext>
                </a:extLst>
              </p:cNvPr>
              <p:cNvCxnSpPr>
                <a:stCxn id="309" idx="2"/>
                <a:endCxn id="310" idx="2"/>
              </p:cNvCxnSpPr>
              <p:nvPr/>
            </p:nvCxnSpPr>
            <p:spPr>
              <a:xfrm flipH="1" flipV="1">
                <a:off x="8301073" y="1632338"/>
                <a:ext cx="4022" cy="199363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A33E8C97-C449-0940-B967-9EEABA5C15B5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C6F4CDB0-09E3-804B-9518-0BEBE39DC08E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78062F6C-F302-C54D-AFE7-4E11ABC1EFF1}"/>
              </a:ext>
            </a:extLst>
          </p:cNvPr>
          <p:cNvGrpSpPr/>
          <p:nvPr/>
        </p:nvGrpSpPr>
        <p:grpSpPr>
          <a:xfrm>
            <a:off x="5296957" y="2625171"/>
            <a:ext cx="1594599" cy="833101"/>
            <a:chOff x="7491538" y="1273924"/>
            <a:chExt cx="1594599" cy="833101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2D1C5C60-4322-D745-86BC-7A4AABAAD6BF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EAC1BD75-6C3F-624B-87AB-1ED5A3695835}"/>
                </a:ext>
              </a:extLst>
            </p:cNvPr>
            <p:cNvSpPr txBox="1"/>
            <p:nvPr/>
          </p:nvSpPr>
          <p:spPr>
            <a:xfrm>
              <a:off x="8072151" y="1278305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8CB7C689-8840-F947-9CD1-235DC3BEB522}"/>
                </a:ext>
              </a:extLst>
            </p:cNvPr>
            <p:cNvCxnSpPr/>
            <p:nvPr/>
          </p:nvCxnSpPr>
          <p:spPr>
            <a:xfrm flipH="1">
              <a:off x="7491538" y="1712304"/>
              <a:ext cx="686406" cy="394721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040EE363-6282-2D4C-B2B4-2245404C140A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026F57AF-9E6A-A44E-831D-C8C1D856DF52}"/>
                </a:ext>
              </a:extLst>
            </p:cNvPr>
            <p:cNvCxnSpPr>
              <a:stCxn id="314" idx="2"/>
              <a:endCxn id="315" idx="2"/>
            </p:cNvCxnSpPr>
            <p:nvPr/>
          </p:nvCxnSpPr>
          <p:spPr>
            <a:xfrm flipH="1" flipV="1">
              <a:off x="8302342" y="1647637"/>
              <a:ext cx="2753" cy="184064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12FDD72A-E38F-434A-BFBD-A62FBB9F39C8}"/>
                </a:ext>
              </a:extLst>
            </p:cNvPr>
            <p:cNvCxnSpPr/>
            <p:nvPr/>
          </p:nvCxnSpPr>
          <p:spPr>
            <a:xfrm>
              <a:off x="8440622" y="1734228"/>
              <a:ext cx="645515" cy="366876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3BFBFD08-3B5B-1742-8A18-EBFC6768AEFC}"/>
              </a:ext>
            </a:extLst>
          </p:cNvPr>
          <p:cNvGrpSpPr/>
          <p:nvPr/>
        </p:nvGrpSpPr>
        <p:grpSpPr>
          <a:xfrm>
            <a:off x="7079112" y="4284606"/>
            <a:ext cx="568567" cy="557971"/>
            <a:chOff x="8118821" y="1418719"/>
            <a:chExt cx="568567" cy="557971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B6C282C0-AEC0-C943-95B4-88D1634DBBB0}"/>
                </a:ext>
              </a:extLst>
            </p:cNvPr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1847FAD8-DF54-7A4C-A44F-38A65F86A7E4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EFF0C330-85BB-3945-A5D5-63AFCF25664A}"/>
                  </a:ext>
                </a:extLst>
              </p:cNvPr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271BDF58-ECC7-E545-932D-5D8BDB232BF2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864AF16D-DA82-994F-9997-BC66C67CE3E0}"/>
                  </a:ext>
                </a:extLst>
              </p:cNvPr>
              <p:cNvCxnSpPr>
                <a:stCxn id="324" idx="2"/>
                <a:endCxn id="325" idx="2"/>
              </p:cNvCxnSpPr>
              <p:nvPr/>
            </p:nvCxnSpPr>
            <p:spPr>
              <a:xfrm flipH="1" flipV="1">
                <a:off x="8302342" y="1643062"/>
                <a:ext cx="2753" cy="18863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B35F359E-08F8-BF4F-B8EB-4DE69FFE6EB8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19DDCA40-DBA3-FD49-929D-F6008404089D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2BE2DB33-4931-4048-AFAF-FA8E9F583647}"/>
              </a:ext>
            </a:extLst>
          </p:cNvPr>
          <p:cNvCxnSpPr>
            <a:endCxn id="325" idx="0"/>
          </p:cNvCxnSpPr>
          <p:nvPr/>
        </p:nvCxnSpPr>
        <p:spPr>
          <a:xfrm>
            <a:off x="7055571" y="3948295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FD61BF32-701A-804F-8F78-3AF9155262D6}"/>
              </a:ext>
            </a:extLst>
          </p:cNvPr>
          <p:cNvGrpSpPr/>
          <p:nvPr/>
        </p:nvGrpSpPr>
        <p:grpSpPr>
          <a:xfrm>
            <a:off x="4150999" y="5108883"/>
            <a:ext cx="568567" cy="562690"/>
            <a:chOff x="8118821" y="1414000"/>
            <a:chExt cx="568567" cy="562690"/>
          </a:xfrm>
        </p:grpSpPr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F93AC3DA-D210-EE47-B14D-22D7C02A2285}"/>
                </a:ext>
              </a:extLst>
            </p:cNvPr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DACFCFCD-283C-4C4E-8F76-517EF036A1E2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37236228-0E77-BC4A-A64D-2D4BEB87242F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D37422AF-7F24-6F4B-8352-6B680FFFCB60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BA7565E9-1BDD-5E4A-8B26-63C2B910601B}"/>
                  </a:ext>
                </a:extLst>
              </p:cNvPr>
              <p:cNvCxnSpPr>
                <a:stCxn id="333" idx="2"/>
                <a:endCxn id="334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C11CB04C-DA0C-354C-9790-A1CA9D4619FD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9FF973E1-2534-5441-8094-4E1CC4C67DC4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028BBC7D-2F98-1443-A4B6-954C428C4582}"/>
              </a:ext>
            </a:extLst>
          </p:cNvPr>
          <p:cNvCxnSpPr/>
          <p:nvPr/>
        </p:nvCxnSpPr>
        <p:spPr>
          <a:xfrm flipH="1">
            <a:off x="4489287" y="4749656"/>
            <a:ext cx="164642" cy="35719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D8FCD790-3B7B-A247-996E-177E1156A241}"/>
              </a:ext>
            </a:extLst>
          </p:cNvPr>
          <p:cNvCxnSpPr/>
          <p:nvPr/>
        </p:nvCxnSpPr>
        <p:spPr>
          <a:xfrm flipH="1">
            <a:off x="4811088" y="4683495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Left-Right Arrow 338">
            <a:extLst>
              <a:ext uri="{FF2B5EF4-FFF2-40B4-BE49-F238E27FC236}">
                <a16:creationId xmlns:a16="http://schemas.microsoft.com/office/drawing/2014/main" id="{88FA3ACD-A41C-3945-8544-1602444DB412}"/>
              </a:ext>
            </a:extLst>
          </p:cNvPr>
          <p:cNvSpPr/>
          <p:nvPr/>
        </p:nvSpPr>
        <p:spPr>
          <a:xfrm rot="19759588">
            <a:off x="5155185" y="2994173"/>
            <a:ext cx="669692" cy="281557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342DF114-74F2-BC42-9942-96AB3559C923}"/>
              </a:ext>
            </a:extLst>
          </p:cNvPr>
          <p:cNvSpPr txBox="1"/>
          <p:nvPr/>
        </p:nvSpPr>
        <p:spPr>
          <a:xfrm>
            <a:off x="5946499" y="2642690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6CBB5196-6534-D34D-B02B-E56E31FFE3A2}"/>
              </a:ext>
            </a:extLst>
          </p:cNvPr>
          <p:cNvSpPr txBox="1"/>
          <p:nvPr/>
        </p:nvSpPr>
        <p:spPr>
          <a:xfrm>
            <a:off x="5049904" y="3486305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342" name="Left-Right Arrow 341">
            <a:extLst>
              <a:ext uri="{FF2B5EF4-FFF2-40B4-BE49-F238E27FC236}">
                <a16:creationId xmlns:a16="http://schemas.microsoft.com/office/drawing/2014/main" id="{1064DEBF-6C08-1D49-A70A-D8FF5EE126C1}"/>
              </a:ext>
            </a:extLst>
          </p:cNvPr>
          <p:cNvSpPr/>
          <p:nvPr/>
        </p:nvSpPr>
        <p:spPr>
          <a:xfrm rot="18978192">
            <a:off x="4332424" y="3918763"/>
            <a:ext cx="669692" cy="281557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0DC10BE0-04BF-1B45-8FB4-3939FDB7103F}"/>
              </a:ext>
            </a:extLst>
          </p:cNvPr>
          <p:cNvSpPr txBox="1"/>
          <p:nvPr/>
        </p:nvSpPr>
        <p:spPr>
          <a:xfrm>
            <a:off x="5104935" y="3484600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497A27E1-8728-3743-9C81-1DEFEF8900DF}"/>
              </a:ext>
            </a:extLst>
          </p:cNvPr>
          <p:cNvSpPr txBox="1"/>
          <p:nvPr/>
        </p:nvSpPr>
        <p:spPr>
          <a:xfrm>
            <a:off x="4542003" y="4313074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345" name="Left-Right Arrow 344">
            <a:extLst>
              <a:ext uri="{FF2B5EF4-FFF2-40B4-BE49-F238E27FC236}">
                <a16:creationId xmlns:a16="http://schemas.microsoft.com/office/drawing/2014/main" id="{C0B36538-7B62-AA49-947C-2644194221D9}"/>
              </a:ext>
            </a:extLst>
          </p:cNvPr>
          <p:cNvSpPr/>
          <p:nvPr/>
        </p:nvSpPr>
        <p:spPr>
          <a:xfrm rot="18018689">
            <a:off x="3979027" y="4763186"/>
            <a:ext cx="669692" cy="281557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E3F9AAE3-3693-EB41-B5AF-29DAD57D76FA}"/>
              </a:ext>
            </a:extLst>
          </p:cNvPr>
          <p:cNvSpPr txBox="1"/>
          <p:nvPr/>
        </p:nvSpPr>
        <p:spPr>
          <a:xfrm>
            <a:off x="4242609" y="5140492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858B3220-B5C9-5D4A-ACC5-2AFE692F19D8}"/>
              </a:ext>
            </a:extLst>
          </p:cNvPr>
          <p:cNvSpPr txBox="1"/>
          <p:nvPr/>
        </p:nvSpPr>
        <p:spPr>
          <a:xfrm>
            <a:off x="4563868" y="4313074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C194BC6A-30AF-CD4E-8FF5-C161263B92EB}"/>
              </a:ext>
            </a:extLst>
          </p:cNvPr>
          <p:cNvSpPr/>
          <p:nvPr/>
        </p:nvSpPr>
        <p:spPr>
          <a:xfrm>
            <a:off x="430347" y="1974967"/>
            <a:ext cx="3952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Recursively swap parent with </a:t>
            </a:r>
            <a:r>
              <a:rPr lang="en-US" sz="2400" b="1" dirty="0"/>
              <a:t>smallest</a:t>
            </a:r>
            <a:r>
              <a:rPr lang="en-US" sz="2400" dirty="0"/>
              <a:t> child until parent is smaller than both children </a:t>
            </a:r>
          </a:p>
          <a:p>
            <a:r>
              <a:rPr lang="en-US" sz="2400" dirty="0"/>
              <a:t>(or at a leaf).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6521DD71-056C-E740-ADC1-3E99889F28DB}"/>
              </a:ext>
            </a:extLst>
          </p:cNvPr>
          <p:cNvSpPr/>
          <p:nvPr/>
        </p:nvSpPr>
        <p:spPr>
          <a:xfrm>
            <a:off x="436093" y="1498714"/>
            <a:ext cx="2459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3) </a:t>
            </a:r>
            <a:r>
              <a:rPr lang="en-US" sz="2400" b="1" dirty="0" err="1">
                <a:solidFill>
                  <a:schemeClr val="accent6"/>
                </a:solidFill>
              </a:rPr>
              <a:t>percolateDown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918445" y="6017390"/>
            <a:ext cx="6952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Structure invariant restored, heap invariant restored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93193" y="1581665"/>
            <a:ext cx="36052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What’s the worst-case running time?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Find last element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Move it to top spot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Swap until invariant restored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18B2C-CA8C-5841-8EEA-565B9ECB3B8C}"/>
              </a:ext>
            </a:extLst>
          </p:cNvPr>
          <p:cNvSpPr txBox="1"/>
          <p:nvPr/>
        </p:nvSpPr>
        <p:spPr>
          <a:xfrm>
            <a:off x="8361158" y="3885005"/>
            <a:ext cx="3477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This</a:t>
            </a:r>
            <a:r>
              <a:rPr lang="en-US" dirty="0"/>
              <a:t> is why we want to keep the height of the tree small! The height of these tree structures (BST, AVL, heaps) directly correlates with the worst case runtimes</a:t>
            </a:r>
          </a:p>
        </p:txBody>
      </p:sp>
    </p:spTree>
    <p:extLst>
      <p:ext uri="{BB962C8B-B14F-4D97-AF65-F5344CB8AC3E}">
        <p14:creationId xmlns:p14="http://schemas.microsoft.com/office/powerpoint/2010/main" val="39257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9" grpId="0"/>
      <p:bldP spid="350" grpId="0"/>
      <p:bldP spid="78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17831</TotalTime>
  <Words>3529</Words>
  <Application>Microsoft Macintosh PowerPoint</Application>
  <PresentationFormat>Widescreen</PresentationFormat>
  <Paragraphs>881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Montserrat</vt:lpstr>
      <vt:lpstr>Montserrat ExtraBold</vt:lpstr>
      <vt:lpstr>Montserrat SemiBold</vt:lpstr>
      <vt:lpstr>Segoe UI Semilight</vt:lpstr>
      <vt:lpstr>System Font Regular</vt:lpstr>
      <vt:lpstr>Arial</vt:lpstr>
      <vt:lpstr>Calibri</vt:lpstr>
      <vt:lpstr>Cambria Math</vt:lpstr>
      <vt:lpstr>Consolas</vt:lpstr>
      <vt:lpstr>Courier New</vt:lpstr>
      <vt:lpstr>Tw Cen MT</vt:lpstr>
      <vt:lpstr>CSE 373 Summer 2020</vt:lpstr>
      <vt:lpstr>1_CSE 373 Summer 2020</vt:lpstr>
      <vt:lpstr>Heaps II, Interviews</vt:lpstr>
      <vt:lpstr>Announcements</vt:lpstr>
      <vt:lpstr>Learning Objectives</vt:lpstr>
      <vt:lpstr>Lecture Outline</vt:lpstr>
      <vt:lpstr>Review  Priority Queue ADT</vt:lpstr>
      <vt:lpstr>Review  Binary Heap Invariants Summary </vt:lpstr>
      <vt:lpstr>Review  Implementing peekMin()</vt:lpstr>
      <vt:lpstr>Review  Implement removeMin()</vt:lpstr>
      <vt:lpstr>Review  Implement removeMin(): percolateDown</vt:lpstr>
      <vt:lpstr>Review percolateDown: Why Smallest Child?</vt:lpstr>
      <vt:lpstr>Review Implement add(key): percolateUp!</vt:lpstr>
      <vt:lpstr>MinHeap Runtimes</vt:lpstr>
      <vt:lpstr>Implementing Heaps with an Array</vt:lpstr>
      <vt:lpstr>Implementing Heaps with an Array</vt:lpstr>
      <vt:lpstr>Implementing Heaps with an Array</vt:lpstr>
      <vt:lpstr>Array-Implemented MinHeap Runtimes</vt:lpstr>
      <vt:lpstr>AVL vs Heaps: Good For Different Situations</vt:lpstr>
      <vt:lpstr>Lecture Outline</vt:lpstr>
      <vt:lpstr>Building a Heap</vt:lpstr>
      <vt:lpstr>Can We Do Better?</vt:lpstr>
      <vt:lpstr>Floyd’s buildHeap algorithm</vt:lpstr>
      <vt:lpstr>Floyd’s buildHeap algorithm</vt:lpstr>
      <vt:lpstr>Floyd’s buildHeap algorithm</vt:lpstr>
      <vt:lpstr>Floyd’s buildHeap algorithm</vt:lpstr>
      <vt:lpstr>Floyd’s buildHeap algorithm</vt:lpstr>
      <vt:lpstr>Is It Really Faster?</vt:lpstr>
      <vt:lpstr>Optional Slide  Floyd’s buildHeap Summation</vt:lpstr>
      <vt:lpstr>Project 3</vt:lpstr>
      <vt:lpstr>Project 3 Tips</vt:lpstr>
      <vt:lpstr>Lecture Outline</vt:lpstr>
      <vt:lpstr>Beyond CSE 373: Industry</vt:lpstr>
      <vt:lpstr>The Technical Interview Process</vt:lpstr>
      <vt:lpstr>Applying</vt:lpstr>
      <vt:lpstr>PowerPoint Presentation</vt:lpstr>
      <vt:lpstr>A+ Advice for Getting a Software Job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Hunter Schafer</cp:lastModifiedBy>
  <cp:revision>668</cp:revision>
  <dcterms:created xsi:type="dcterms:W3CDTF">2020-06-13T06:27:42Z</dcterms:created>
  <dcterms:modified xsi:type="dcterms:W3CDTF">2020-10-28T20:59:19Z</dcterms:modified>
</cp:coreProperties>
</file>