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08" r:id="rId3"/>
    <p:sldId id="310" r:id="rId4"/>
    <p:sldId id="309" r:id="rId5"/>
    <p:sldId id="311" r:id="rId6"/>
    <p:sldId id="335" r:id="rId7"/>
    <p:sldId id="305" r:id="rId8"/>
    <p:sldId id="287" r:id="rId9"/>
    <p:sldId id="269" r:id="rId10"/>
    <p:sldId id="312" r:id="rId11"/>
    <p:sldId id="280" r:id="rId12"/>
    <p:sldId id="267" r:id="rId13"/>
    <p:sldId id="272" r:id="rId14"/>
    <p:sldId id="268" r:id="rId15"/>
    <p:sldId id="306" r:id="rId16"/>
    <p:sldId id="296" r:id="rId17"/>
    <p:sldId id="298" r:id="rId18"/>
    <p:sldId id="299" r:id="rId19"/>
    <p:sldId id="337" r:id="rId20"/>
    <p:sldId id="334" r:id="rId21"/>
    <p:sldId id="338" r:id="rId22"/>
    <p:sldId id="316" r:id="rId23"/>
    <p:sldId id="339" r:id="rId24"/>
    <p:sldId id="336" r:id="rId25"/>
    <p:sldId id="262" r:id="rId26"/>
    <p:sldId id="340" r:id="rId27"/>
    <p:sldId id="341" r:id="rId28"/>
    <p:sldId id="342" r:id="rId29"/>
    <p:sldId id="271" r:id="rId30"/>
    <p:sldId id="417" r:id="rId31"/>
    <p:sldId id="264" r:id="rId32"/>
    <p:sldId id="265" r:id="rId33"/>
    <p:sldId id="266" r:id="rId34"/>
    <p:sldId id="270" r:id="rId35"/>
    <p:sldId id="273" r:id="rId36"/>
    <p:sldId id="343" r:id="rId37"/>
    <p:sldId id="419" r:id="rId38"/>
    <p:sldId id="259" r:id="rId39"/>
    <p:sldId id="420" r:id="rId40"/>
    <p:sldId id="421" r:id="rId41"/>
    <p:sldId id="42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4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2T23:35:26.606" idx="1">
    <p:pos x="699" y="1399"/>
    <p:text>Fill out table better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7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4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5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41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8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2/13/19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CA94CE9-E921-0F41-B3A8-928DE1D46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2/13/19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B70EF2F-2036-7546-BBFC-6B064B53F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2/13/19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DC7D9E-2A85-BB49-BE89-D363CB310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2/13/19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A661E3-CD2F-E640-97EE-F07C5D31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6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gocheatsheet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1.png"/><Relationship Id="rId18" Type="http://schemas.openxmlformats.org/officeDocument/2006/relationships/image" Target="../media/image190.png"/><Relationship Id="rId3" Type="http://schemas.openxmlformats.org/officeDocument/2006/relationships/image" Target="../media/image55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1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120.png"/><Relationship Id="rId19" Type="http://schemas.openxmlformats.org/officeDocument/2006/relationships/image" Target="../media/image200.png"/><Relationship Id="rId4" Type="http://schemas.openxmlformats.org/officeDocument/2006/relationships/image" Target="../media/image61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js313vs4yym1t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0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4.png"/><Relationship Id="rId4" Type="http://schemas.openxmlformats.org/officeDocument/2006/relationships/image" Target="NULL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26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1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14: Midterm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C79C-A0D2-6449-B3D3-A997824B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2F99-1F19-EA46-8FF3-B77B00D6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616760" cy="4845504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String mystery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ChainedHashDictionary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&lt;Integer, Character&gt; alphabet =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ChainedHashDictionary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&lt;Integer, Character&gt;();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26;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char c = ‘a’ + (char)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alphabet.put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DoubleLinkedList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&lt;Character&gt; result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DoubleLinkedList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&lt;Character&gt;();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2)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char c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alphabet.get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result.add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String final = “”;  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final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result.remove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final;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30D29-F738-CA46-94EE-7DD41490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56DC-6833-1843-9F83-5F0D3F799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357D7-754C-C147-9300-5E964EC97E1C}"/>
              </a:ext>
            </a:extLst>
          </p:cNvPr>
          <p:cNvSpPr txBox="1"/>
          <p:nvPr/>
        </p:nvSpPr>
        <p:spPr>
          <a:xfrm>
            <a:off x="575239" y="174230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5694F-8D43-9044-B633-E3296EE9ADA2}"/>
              </a:ext>
            </a:extLst>
          </p:cNvPr>
          <p:cNvSpPr txBox="1"/>
          <p:nvPr/>
        </p:nvSpPr>
        <p:spPr>
          <a:xfrm>
            <a:off x="575239" y="43770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7D2BF-EA7D-DF4B-B0EA-496E0A8425F2}"/>
              </a:ext>
            </a:extLst>
          </p:cNvPr>
          <p:cNvSpPr txBox="1"/>
          <p:nvPr/>
        </p:nvSpPr>
        <p:spPr>
          <a:xfrm>
            <a:off x="575239" y="534319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6784B-9255-E241-B1CF-BFC3003A8628}"/>
              </a:ext>
            </a:extLst>
          </p:cNvPr>
          <p:cNvSpPr txBox="1"/>
          <p:nvPr/>
        </p:nvSpPr>
        <p:spPr>
          <a:xfrm>
            <a:off x="575239" y="311026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B5E3B-8757-244E-8081-FB263D5D57F1}"/>
              </a:ext>
            </a:extLst>
          </p:cNvPr>
          <p:cNvSpPr txBox="1"/>
          <p:nvPr/>
        </p:nvSpPr>
        <p:spPr>
          <a:xfrm>
            <a:off x="5078627" y="232924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+26c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24833CB-CD6B-1D4F-864A-2D95F5B24F47}"/>
              </a:ext>
            </a:extLst>
          </p:cNvPr>
          <p:cNvSpPr/>
          <p:nvPr/>
        </p:nvSpPr>
        <p:spPr>
          <a:xfrm>
            <a:off x="4621427" y="2111635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E2670-4206-D54E-A77C-C77EA35DF5E0}"/>
              </a:ext>
            </a:extLst>
          </p:cNvPr>
          <p:cNvSpPr txBox="1"/>
          <p:nvPr/>
        </p:nvSpPr>
        <p:spPr>
          <a:xfrm>
            <a:off x="5492879" y="363975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n/2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038C1AF-017D-E24E-B12D-8C624E72914E}"/>
              </a:ext>
            </a:extLst>
          </p:cNvPr>
          <p:cNvSpPr/>
          <p:nvPr/>
        </p:nvSpPr>
        <p:spPr>
          <a:xfrm>
            <a:off x="5035679" y="3422137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647D3-BF59-3844-A68B-27AD6B71DBC7}"/>
              </a:ext>
            </a:extLst>
          </p:cNvPr>
          <p:cNvSpPr txBox="1"/>
          <p:nvPr/>
        </p:nvSpPr>
        <p:spPr>
          <a:xfrm>
            <a:off x="6580380" y="480719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n/2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C5489A3-750F-8E45-A31A-6AFBD49CF947}"/>
              </a:ext>
            </a:extLst>
          </p:cNvPr>
          <p:cNvSpPr/>
          <p:nvPr/>
        </p:nvSpPr>
        <p:spPr>
          <a:xfrm>
            <a:off x="6123180" y="4589583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33694-8A73-3B45-B95B-1D626C4A1143}"/>
              </a:ext>
            </a:extLst>
          </p:cNvPr>
          <p:cNvSpPr txBox="1"/>
          <p:nvPr/>
        </p:nvSpPr>
        <p:spPr>
          <a:xfrm>
            <a:off x="4448326" y="363975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+26c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18903C-1AD1-844D-883E-9841D2CAEE6D}"/>
              </a:ext>
            </a:extLst>
          </p:cNvPr>
          <p:cNvSpPr txBox="1"/>
          <p:nvPr/>
        </p:nvSpPr>
        <p:spPr>
          <a:xfrm>
            <a:off x="3200960" y="388660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D0A97-5E0D-1540-8B87-4DC7AB7DE1DE}"/>
              </a:ext>
            </a:extLst>
          </p:cNvPr>
          <p:cNvSpPr txBox="1"/>
          <p:nvPr/>
        </p:nvSpPr>
        <p:spPr>
          <a:xfrm>
            <a:off x="4448326" y="48593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1D8757-F30C-E94C-AF51-C2DBCB7ED69A}"/>
                  </a:ext>
                </a:extLst>
              </p:cNvPr>
              <p:cNvSpPr txBox="1"/>
              <p:nvPr/>
            </p:nvSpPr>
            <p:spPr>
              <a:xfrm>
                <a:off x="6987408" y="5624124"/>
                <a:ext cx="4003532" cy="472565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=4+26+27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1D8757-F30C-E94C-AF51-C2DBCB7ED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8" y="5624124"/>
                <a:ext cx="4003532" cy="472565"/>
              </a:xfrm>
              <a:prstGeom prst="rect">
                <a:avLst/>
              </a:prstGeom>
              <a:blipFill>
                <a:blip r:embed="rId2"/>
                <a:stretch>
                  <a:fillRect l="-1262" b="-12821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81216" y="4992234"/>
            <a:ext cx="32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…but since both are linear eventually look similar at large input sizes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76463" y="5947592"/>
            <a:ext cx="325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whereas h(n) has a distinctly different growth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840559" y="4992234"/>
            <a:ext cx="305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growth rate for f(n) and g(n) looks very different for small numbers of input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8040410" y="4992234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for very small input values h(n) actually has a slower growth rate than either f(n) or g(n)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8AAD6-30EC-B747-8A4E-D660A338AEC1}"/>
              </a:ext>
            </a:extLst>
          </p:cNvPr>
          <p:cNvSpPr txBox="1"/>
          <p:nvPr/>
        </p:nvSpPr>
        <p:spPr>
          <a:xfrm>
            <a:off x="530400" y="1480981"/>
            <a:ext cx="95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Imagine you have three possible algorithms to choose between.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has already been reduced to its mathematical model</a:t>
            </a:r>
          </a:p>
          <a:p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/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/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/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B0B585-E260-3D4A-A796-F4BC3F6E5EF1}"/>
              </a:ext>
            </a:extLst>
          </p:cNvPr>
          <p:cNvCxnSpPr/>
          <p:nvPr/>
        </p:nvCxnSpPr>
        <p:spPr>
          <a:xfrm>
            <a:off x="7445567" y="2016718"/>
            <a:ext cx="962212" cy="0"/>
          </a:xfrm>
          <a:prstGeom prst="line">
            <a:avLst/>
          </a:prstGeom>
          <a:ln w="19050">
            <a:solidFill>
              <a:srgbClr val="301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D7289-185F-FC44-A3BA-F0826CD7FD29}"/>
              </a:ext>
            </a:extLst>
          </p:cNvPr>
          <p:cNvCxnSpPr/>
          <p:nvPr/>
        </p:nvCxnSpPr>
        <p:spPr>
          <a:xfrm>
            <a:off x="8835723" y="2027062"/>
            <a:ext cx="962212" cy="0"/>
          </a:xfrm>
          <a:prstGeom prst="line">
            <a:avLst/>
          </a:prstGeom>
          <a:ln w="19050">
            <a:solidFill>
              <a:srgbClr val="FB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7454E-527F-1344-9D35-4B9D9C267257}"/>
              </a:ext>
            </a:extLst>
          </p:cNvPr>
          <p:cNvCxnSpPr/>
          <p:nvPr/>
        </p:nvCxnSpPr>
        <p:spPr>
          <a:xfrm>
            <a:off x="10251984" y="2027062"/>
            <a:ext cx="962212" cy="0"/>
          </a:xfrm>
          <a:prstGeom prst="line">
            <a:avLst/>
          </a:prstGeom>
          <a:ln w="19050">
            <a:solidFill>
              <a:srgbClr val="3C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9B099C-17E6-FF4C-93E3-5FBD2F86C432}"/>
              </a:ext>
            </a:extLst>
          </p:cNvPr>
          <p:cNvGrpSpPr/>
          <p:nvPr/>
        </p:nvGrpSpPr>
        <p:grpSpPr>
          <a:xfrm>
            <a:off x="530400" y="2576954"/>
            <a:ext cx="3510731" cy="2245295"/>
            <a:chOff x="523768" y="2943940"/>
            <a:chExt cx="3510731" cy="224529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B39364-9777-054E-A98E-B296473F4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409" y="3162301"/>
              <a:ext cx="2843909" cy="1828799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1DE804-AE59-024B-AE3E-0E59A5782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927" y="4587716"/>
              <a:ext cx="2789290" cy="403384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2FC7E9-B56E-AA43-BE47-8B8054C1D6F4}"/>
                </a:ext>
              </a:extLst>
            </p:cNvPr>
            <p:cNvGrpSpPr/>
            <p:nvPr/>
          </p:nvGrpSpPr>
          <p:grpSpPr>
            <a:xfrm>
              <a:off x="523768" y="2943940"/>
              <a:ext cx="3510731" cy="2245295"/>
              <a:chOff x="523768" y="2943940"/>
              <a:chExt cx="3510731" cy="224529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BFC57E-D1D4-B644-8B2F-61DB66D3D9A3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D003E0B-EA8A-804C-824C-F69FDE268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B3BEE-8EF2-5E48-8611-4DA6283568E0}"/>
              </a:ext>
            </a:extLst>
          </p:cNvPr>
          <p:cNvGrpSpPr/>
          <p:nvPr/>
        </p:nvGrpSpPr>
        <p:grpSpPr>
          <a:xfrm>
            <a:off x="4150444" y="2552945"/>
            <a:ext cx="3510731" cy="2245295"/>
            <a:chOff x="4131097" y="3067100"/>
            <a:chExt cx="3510731" cy="22452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7C2675-64D1-BF4D-A086-6C0967851634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E866B16-F36F-9845-9387-19BADBD241A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03C864-A22D-9C4A-B1FC-C46266320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2A2846-45CC-5D47-83F0-8A14D0923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68057"/>
              <a:ext cx="2882806" cy="147103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AD3D80-36CA-684F-A769-2ACDF0828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10650"/>
              <a:ext cx="2883374" cy="204510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7A4061E-F4B0-B64B-9AAF-54F8B3B016D1}"/>
                </a:ext>
              </a:extLst>
            </p:cNvPr>
            <p:cNvSpPr/>
            <p:nvPr/>
          </p:nvSpPr>
          <p:spPr>
            <a:xfrm>
              <a:off x="4483100" y="3708400"/>
              <a:ext cx="2832100" cy="140970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4584C2-D7B8-5049-B43C-CBF97555B915}"/>
              </a:ext>
            </a:extLst>
          </p:cNvPr>
          <p:cNvGrpSpPr/>
          <p:nvPr/>
        </p:nvGrpSpPr>
        <p:grpSpPr>
          <a:xfrm>
            <a:off x="7872364" y="2546910"/>
            <a:ext cx="3510731" cy="2245295"/>
            <a:chOff x="7824722" y="3253441"/>
            <a:chExt cx="3510731" cy="22452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408294-3B50-7145-898A-0E3FAD7DC1B9}"/>
                </a:ext>
              </a:extLst>
            </p:cNvPr>
            <p:cNvGrpSpPr/>
            <p:nvPr/>
          </p:nvGrpSpPr>
          <p:grpSpPr>
            <a:xfrm>
              <a:off x="7824722" y="3253441"/>
              <a:ext cx="3510731" cy="2245295"/>
              <a:chOff x="523768" y="2943940"/>
              <a:chExt cx="3510731" cy="224529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D4A64A7-E178-2840-9E74-02721C6B11D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88BB91E-D7C3-E14D-9025-7B6D450D05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D58A358-5119-9D48-983E-03CA84B24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63" y="3707261"/>
              <a:ext cx="2855422" cy="1606811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4C7A338-21EA-9A4D-AEF2-4E6AB79B6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4881" y="4528860"/>
              <a:ext cx="2838090" cy="785212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DBA042E-6BDE-3C43-8AAC-E7B4D0B8C969}"/>
                </a:ext>
              </a:extLst>
            </p:cNvPr>
            <p:cNvSpPr/>
            <p:nvPr/>
          </p:nvSpPr>
          <p:spPr>
            <a:xfrm>
              <a:off x="8153400" y="4135532"/>
              <a:ext cx="2855423" cy="1187408"/>
            </a:xfrm>
            <a:custGeom>
              <a:avLst/>
              <a:gdLst>
                <a:gd name="connsiteX0" fmla="*/ 0 w 3251200"/>
                <a:gd name="connsiteY0" fmla="*/ 1282700 h 1284339"/>
                <a:gd name="connsiteX1" fmla="*/ 584200 w 3251200"/>
                <a:gd name="connsiteY1" fmla="*/ 1244600 h 1284339"/>
                <a:gd name="connsiteX2" fmla="*/ 1524000 w 3251200"/>
                <a:gd name="connsiteY2" fmla="*/ 1016000 h 1284339"/>
                <a:gd name="connsiteX3" fmla="*/ 2628900 w 3251200"/>
                <a:gd name="connsiteY3" fmla="*/ 431800 h 1284339"/>
                <a:gd name="connsiteX4" fmla="*/ 3251200 w 3251200"/>
                <a:gd name="connsiteY4" fmla="*/ 0 h 12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1284339">
                  <a:moveTo>
                    <a:pt x="0" y="1282700"/>
                  </a:moveTo>
                  <a:cubicBezTo>
                    <a:pt x="165100" y="1285875"/>
                    <a:pt x="330200" y="1289050"/>
                    <a:pt x="584200" y="1244600"/>
                  </a:cubicBezTo>
                  <a:cubicBezTo>
                    <a:pt x="838200" y="1200150"/>
                    <a:pt x="1183217" y="1151467"/>
                    <a:pt x="1524000" y="1016000"/>
                  </a:cubicBezTo>
                  <a:cubicBezTo>
                    <a:pt x="1864783" y="880533"/>
                    <a:pt x="2341033" y="601133"/>
                    <a:pt x="2628900" y="431800"/>
                  </a:cubicBezTo>
                  <a:cubicBezTo>
                    <a:pt x="2916767" y="262467"/>
                    <a:pt x="3083983" y="131233"/>
                    <a:pt x="3251200" y="0"/>
                  </a:cubicBez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ooter Placeholder 5">
            <a:extLst>
              <a:ext uri="{FF2B5EF4-FFF2-40B4-BE49-F238E27FC236}">
                <a16:creationId xmlns:a16="http://schemas.microsoft.com/office/drawing/2014/main" id="{E6826832-4187-6241-8543-D33FA263F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5248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5D28-5619-469A-A028-0FC2621A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Definitions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D693-86D0-496F-AE40-849330DE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172801" cy="5226310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</a:t>
            </a:r>
            <a:r>
              <a:rPr lang="en-US" sz="2400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is the “family” or “set” of all functions that </a:t>
            </a:r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are dominated by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sz="2000" dirty="0"/>
              <a:t>∈ O(g(n)) when f(n) &lt;= g(n)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/>
              <a:t>The upper bound of an algorithm’s function</a:t>
            </a:r>
          </a:p>
          <a:p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Ω(f(n))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is the family of all functions that </a:t>
            </a:r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dominate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sz="2000" dirty="0"/>
              <a:t>∈ Ω(g(n)) when f(n) &gt;= g(n)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/>
              <a:t>The lower bound of an algorithm’s function</a:t>
            </a:r>
          </a:p>
          <a:p>
            <a:r>
              <a:rPr lang="el-GR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Θ</a:t>
            </a:r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 </a:t>
            </a:r>
            <a:r>
              <a:rPr lang="en-US" sz="2400" dirty="0"/>
              <a:t>is the family of functions that are equivalent to f(n)</a:t>
            </a:r>
          </a:p>
          <a:p>
            <a:pPr lvl="1"/>
            <a:r>
              <a:rPr lang="en-US" sz="2000" dirty="0"/>
              <a:t>We say f(n) ∈ </a:t>
            </a:r>
            <a:r>
              <a:rPr lang="el-GR" sz="2000" dirty="0"/>
              <a:t>Θ</a:t>
            </a:r>
            <a:r>
              <a:rPr lang="en-US" sz="2000" dirty="0"/>
              <a:t>(g(n)) when both</a:t>
            </a:r>
          </a:p>
          <a:p>
            <a:pPr lvl="1"/>
            <a:r>
              <a:rPr lang="en-US" sz="2000" dirty="0"/>
              <a:t>f(n) ∈ O(g(n)) and f(n) ∈ </a:t>
            </a:r>
            <a:r>
              <a:rPr lang="el-GR" sz="2000" dirty="0"/>
              <a:t>Ω</a:t>
            </a:r>
            <a:r>
              <a:rPr lang="en-US" sz="2000" dirty="0"/>
              <a:t> (g(n)) are true</a:t>
            </a:r>
          </a:p>
          <a:p>
            <a:pPr lvl="1"/>
            <a:r>
              <a:rPr lang="en-US" sz="2000" dirty="0"/>
              <a:t>A direct fit of an algorithm’s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CF968-8C44-48F6-85C0-653F516B1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1AFAD-5246-4F64-86FA-2676E60E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88F2BB-E5BE-9A42-B900-89FEB31ED370}"/>
              </a:ext>
            </a:extLst>
          </p:cNvPr>
          <p:cNvGrpSpPr/>
          <p:nvPr/>
        </p:nvGrpSpPr>
        <p:grpSpPr>
          <a:xfrm>
            <a:off x="6852158" y="146385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C0D16F2-9912-AA4C-A8DB-1D86B6699C50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C49D8C-AC2C-8D4E-97D2-4C0FF7DF4E1C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801F5E-0E25-1241-A208-1A568340F59C}"/>
              </a:ext>
            </a:extLst>
          </p:cNvPr>
          <p:cNvGrpSpPr/>
          <p:nvPr/>
        </p:nvGrpSpPr>
        <p:grpSpPr>
          <a:xfrm>
            <a:off x="6852157" y="3118762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5410112-CFC0-0442-A9AE-CD5B9CE2BF1F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B3BB12-1534-9045-B370-BC3CB384F133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86B417-6319-3640-84E3-4682B840F2E9}"/>
              </a:ext>
            </a:extLst>
          </p:cNvPr>
          <p:cNvGrpSpPr/>
          <p:nvPr/>
        </p:nvGrpSpPr>
        <p:grpSpPr>
          <a:xfrm>
            <a:off x="6852157" y="4729715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BFA3321-4309-CA42-BE33-D90EFBA9E704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58BF91-4660-1E4E-97E1-B14D1A1C5134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35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8C0-B4BD-4816-8CB6-325E9E5D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Domination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2F9E-829D-4085-B352-560132B1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516921"/>
          </a:xfrm>
        </p:spPr>
        <p:txBody>
          <a:bodyPr>
            <a:normAutofit/>
          </a:bodyPr>
          <a:lstStyle/>
          <a:p>
            <a:r>
              <a:rPr lang="en-US" dirty="0"/>
              <a:t>f(n) = 5(n + 2)</a:t>
            </a:r>
          </a:p>
          <a:p>
            <a:r>
              <a:rPr lang="en-US" dirty="0"/>
              <a:t>g(n) = 2n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Find a c and n</a:t>
            </a:r>
            <a:r>
              <a:rPr lang="en-US" baseline="-25000" dirty="0"/>
              <a:t>0</a:t>
            </a:r>
            <a:r>
              <a:rPr lang="en-US" dirty="0"/>
              <a:t> that show that f(n) ∈ O(g(n)).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574C6-2C2F-4F17-8795-A4FC5D94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B1906-481C-4F20-B2B7-EE5EA4C2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273" y="2980778"/>
            <a:ext cx="5593225" cy="28820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BFB3FB-B3CF-4E42-A2F1-01F043F8D0E1}"/>
              </a:ext>
            </a:extLst>
          </p:cNvPr>
          <p:cNvGrpSpPr/>
          <p:nvPr/>
        </p:nvGrpSpPr>
        <p:grpSpPr>
          <a:xfrm>
            <a:off x="7926091" y="18249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3A5CDDA-AB83-0F42-BCCC-57BCB734FB63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4BB5BF-550C-B24E-92A7-2D5996C1AEAF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8DCB6-87AC-4940-B637-3E738CC3BF9C}"/>
                  </a:ext>
                </a:extLst>
              </p:cNvPr>
              <p:cNvSpPr txBox="1"/>
              <p:nvPr/>
            </p:nvSpPr>
            <p:spPr>
              <a:xfrm>
                <a:off x="665892" y="3114354"/>
                <a:ext cx="2775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8DCB6-87AC-4940-B637-3E738CC3B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114354"/>
                <a:ext cx="2775888" cy="276999"/>
              </a:xfrm>
              <a:prstGeom prst="rect">
                <a:avLst/>
              </a:prstGeom>
              <a:blipFill>
                <a:blip r:embed="rId4"/>
                <a:stretch>
                  <a:fillRect l="-2273" r="-136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638627-F86C-8E4D-9B75-791E34EC9393}"/>
                  </a:ext>
                </a:extLst>
              </p:cNvPr>
              <p:cNvSpPr txBox="1"/>
              <p:nvPr/>
            </p:nvSpPr>
            <p:spPr>
              <a:xfrm>
                <a:off x="665892" y="4357584"/>
                <a:ext cx="3999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638627-F86C-8E4D-9B75-791E34EC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4357584"/>
                <a:ext cx="3999365" cy="276999"/>
              </a:xfrm>
              <a:prstGeom prst="rect">
                <a:avLst/>
              </a:prstGeom>
              <a:blipFill>
                <a:blip r:embed="rId5"/>
                <a:stretch>
                  <a:fillRect l="-1899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EA88BE-F2A2-AA46-AF8D-B69BC4A5281D}"/>
                  </a:ext>
                </a:extLst>
              </p:cNvPr>
              <p:cNvSpPr txBox="1"/>
              <p:nvPr/>
            </p:nvSpPr>
            <p:spPr>
              <a:xfrm>
                <a:off x="665892" y="3943174"/>
                <a:ext cx="3378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EA88BE-F2A2-AA46-AF8D-B69BC4A52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943174"/>
                <a:ext cx="3378361" cy="276999"/>
              </a:xfrm>
              <a:prstGeom prst="rect">
                <a:avLst/>
              </a:prstGeom>
              <a:blipFill>
                <a:blip r:embed="rId6"/>
                <a:stretch>
                  <a:fillRect l="-1873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285F13-45DF-084F-B57F-30DAAE3B35B1}"/>
                  </a:ext>
                </a:extLst>
              </p:cNvPr>
              <p:cNvSpPr txBox="1"/>
              <p:nvPr/>
            </p:nvSpPr>
            <p:spPr>
              <a:xfrm>
                <a:off x="665892" y="3528764"/>
                <a:ext cx="3387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285F13-45DF-084F-B57F-30DAAE3B3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528764"/>
                <a:ext cx="3387146" cy="276999"/>
              </a:xfrm>
              <a:prstGeom prst="rect">
                <a:avLst/>
              </a:prstGeom>
              <a:blipFill>
                <a:blip r:embed="rId7"/>
                <a:stretch>
                  <a:fillRect l="-2239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31B746-FC37-CD4F-9DD2-6F28E323284A}"/>
                  </a:ext>
                </a:extLst>
              </p:cNvPr>
              <p:cNvSpPr txBox="1"/>
              <p:nvPr/>
            </p:nvSpPr>
            <p:spPr>
              <a:xfrm>
                <a:off x="665892" y="4771994"/>
                <a:ext cx="303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31B746-FC37-CD4F-9DD2-6F28E323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4771994"/>
                <a:ext cx="3039230" cy="276999"/>
              </a:xfrm>
              <a:prstGeom prst="rect">
                <a:avLst/>
              </a:prstGeom>
              <a:blipFill>
                <a:blip r:embed="rId8"/>
                <a:stretch>
                  <a:fillRect l="-2490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2B58DC-9D50-504B-970A-098DFFD3A137}"/>
                  </a:ext>
                </a:extLst>
              </p:cNvPr>
              <p:cNvSpPr txBox="1"/>
              <p:nvPr/>
            </p:nvSpPr>
            <p:spPr>
              <a:xfrm>
                <a:off x="665892" y="5186403"/>
                <a:ext cx="3960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2B58DC-9D50-504B-970A-098DFFD3A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5186403"/>
                <a:ext cx="3960764" cy="276999"/>
              </a:xfrm>
              <a:prstGeom prst="rect">
                <a:avLst/>
              </a:prstGeom>
              <a:blipFill>
                <a:blip r:embed="rId9"/>
                <a:stretch>
                  <a:fillRect l="-958" t="-9091" r="-31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7F03673-4026-964E-8B1A-81F64CF61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5670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318A-31B2-429F-A52A-2EB47B2B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C4F45-253E-4CB4-BF20-E1685915D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the following functions give the simplest tight O bound</a:t>
                </a:r>
              </a:p>
              <a:p>
                <a:r>
                  <a:rPr lang="en-US" dirty="0"/>
                  <a:t>a(n) = 10logn + 5</a:t>
                </a:r>
              </a:p>
              <a:p>
                <a:r>
                  <a:rPr lang="en-US" dirty="0"/>
                  <a:t>b(n) = 3</a:t>
                </a:r>
                <a:r>
                  <a:rPr lang="en-US" baseline="30000" dirty="0"/>
                  <a:t>n</a:t>
                </a:r>
                <a:r>
                  <a:rPr lang="en-US" dirty="0"/>
                  <a:t> – 4n</a:t>
                </a:r>
              </a:p>
              <a:p>
                <a:r>
                  <a:rPr lang="en-US" dirty="0"/>
                  <a:t>c(n)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above functions indicate whether the following are true or false</a:t>
                </a:r>
              </a:p>
              <a:p>
                <a:r>
                  <a:rPr lang="en-US" dirty="0"/>
                  <a:t>a(n) ∈ O(b(n))</a:t>
                </a:r>
              </a:p>
              <a:p>
                <a:r>
                  <a:rPr lang="en-US" dirty="0"/>
                  <a:t>a(n) ∈ O(c(n))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Ω</a:t>
                </a:r>
                <a:r>
                  <a:rPr lang="en-US" dirty="0"/>
                  <a:t>(b(n))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Ω</a:t>
                </a:r>
                <a:r>
                  <a:rPr lang="en-US" dirty="0"/>
                  <a:t>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(b(n))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(a(n))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C4F45-253E-4CB4-BF20-E1685915D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1ABCC-7099-46A7-8288-C2F0CA1E0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43F91-91BB-48A0-90F0-D3884E2E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5038E-4744-4CC6-8295-DFE57C1C7118}"/>
              </a:ext>
            </a:extLst>
          </p:cNvPr>
          <p:cNvSpPr txBox="1"/>
          <p:nvPr/>
        </p:nvSpPr>
        <p:spPr>
          <a:xfrm>
            <a:off x="2446528" y="1692916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</a:t>
            </a:r>
            <a:r>
              <a:rPr lang="en-US" sz="1600" b="1" dirty="0" err="1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logn</a:t>
            </a:r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3D90E-FCFB-447F-A73B-F6DD1835DCD2}"/>
              </a:ext>
            </a:extLst>
          </p:cNvPr>
          <p:cNvSpPr txBox="1"/>
          <p:nvPr/>
        </p:nvSpPr>
        <p:spPr>
          <a:xfrm>
            <a:off x="2446528" y="2094273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O(3</a:t>
            </a:r>
            <a:r>
              <a:rPr lang="en-US" sz="1600" b="1" baseline="300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</a:t>
            </a:r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D8407-C210-46FD-B4A2-997170F46478}"/>
              </a:ext>
            </a:extLst>
          </p:cNvPr>
          <p:cNvSpPr txBox="1"/>
          <p:nvPr/>
        </p:nvSpPr>
        <p:spPr>
          <a:xfrm>
            <a:off x="2446528" y="249060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84B91-1BC5-493F-B4C2-FB67E6C9A728}"/>
              </a:ext>
            </a:extLst>
          </p:cNvPr>
          <p:cNvSpPr/>
          <p:nvPr/>
        </p:nvSpPr>
        <p:spPr>
          <a:xfrm>
            <a:off x="1928552" y="3647263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59977-710D-4BD0-B327-02E3B6A2FB53}"/>
              </a:ext>
            </a:extLst>
          </p:cNvPr>
          <p:cNvSpPr/>
          <p:nvPr/>
        </p:nvSpPr>
        <p:spPr>
          <a:xfrm>
            <a:off x="3444239" y="3647262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O(a(n))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O(c(n))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B70531-68E2-4C7F-9F4D-76C5EA48E6D1}"/>
              </a:ext>
            </a:extLst>
          </p:cNvPr>
          <p:cNvSpPr/>
          <p:nvPr/>
        </p:nvSpPr>
        <p:spPr>
          <a:xfrm>
            <a:off x="4842464" y="3647261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78F772-A531-4B23-9581-718122AA7ED6}"/>
              </a:ext>
            </a:extLst>
          </p:cNvPr>
          <p:cNvSpPr/>
          <p:nvPr/>
        </p:nvSpPr>
        <p:spPr>
          <a:xfrm>
            <a:off x="6358151" y="3647260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O(b(n))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O(a(n))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DFA92-2221-4B14-A26D-6130BE21A9E9}"/>
              </a:ext>
            </a:extLst>
          </p:cNvPr>
          <p:cNvSpPr/>
          <p:nvPr/>
        </p:nvSpPr>
        <p:spPr>
          <a:xfrm>
            <a:off x="7793193" y="3647259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0084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A0D0-3C56-2044-B98C-AB5F43F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751-EAED-DA4E-9D43-01292421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2325"/>
            <a:ext cx="9660835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complexity class </a:t>
            </a:r>
            <a:r>
              <a:rPr lang="en-US" dirty="0"/>
              <a:t>– a category of algorithm efficiency based on the algorithm’s relationship to the input size 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D7A22-0B39-CC44-BD8B-BD0D534A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29FC-6B7D-2042-A570-BD79BF6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5239" y="2319195"/>
          <a:ext cx="5525810" cy="372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182059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log-linear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cubic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by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Triple nested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20396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23907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exponential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drastically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534139"/>
                  </a:ext>
                </a:extLst>
              </a:tr>
            </a:tbl>
          </a:graphicData>
        </a:graphic>
      </p:graphicFrame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0C919F2-CFFE-524A-A994-E8D124D3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1" y="2435105"/>
            <a:ext cx="5493735" cy="3489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021CF-4770-4D44-822F-1FC2864E552C}"/>
              </a:ext>
            </a:extLst>
          </p:cNvPr>
          <p:cNvSpPr/>
          <p:nvPr/>
        </p:nvSpPr>
        <p:spPr>
          <a:xfrm>
            <a:off x="575239" y="6521027"/>
            <a:ext cx="3646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http://bigocheatsheet.com/</a:t>
            </a: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6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n-1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331" y="3276245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924" y="4124811"/>
            <a:ext cx="6155545" cy="1313420"/>
            <a:chOff x="876301" y="4545991"/>
            <a:chExt cx="6155545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1" y="4969606"/>
              <a:ext cx="6155545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1" y="579496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010" y="2135457"/>
            <a:ext cx="3818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1776" y="1962662"/>
            <a:ext cx="4251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  <a:r>
              <a:rPr lang="en-US" sz="1400" b="1" baseline="-25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+T(n-1)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279" y="2991187"/>
            <a:ext cx="4443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  <a:r>
              <a:rPr lang="en-US" sz="1400" b="1" baseline="-25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1055" y="3897836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 T(n-1)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24" y="403633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998" y="389362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n = 0 or 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723949" y="3893628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7758" y="4760477"/>
            <a:ext cx="6155544" cy="1601089"/>
            <a:chOff x="876302" y="4545991"/>
            <a:chExt cx="6155544" cy="13134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2" y="4969606"/>
              <a:ext cx="6155544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Mathematical equivalent of an if/else statement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f(n) = </a:t>
              </a:r>
            </a:p>
            <a:p>
              <a:endParaRPr lang="en-US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Recurrence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E2F789-FBFE-4888-BAB9-84E6FA2A3FA1}"/>
                  </a:ext>
                </a:extLst>
              </p:cNvPr>
              <p:cNvSpPr/>
              <p:nvPr/>
            </p:nvSpPr>
            <p:spPr>
              <a:xfrm>
                <a:off x="1329150" y="5648214"/>
                <a:ext cx="441569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𝑟𝑢𝑛𝑡𝑖𝑚𝑒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𝑐𝑜𝑛𝑑𝑖𝑡𝑖𝑜𝑛𝑎𝑙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𝑟𝑢𝑛𝑡𝑖𝑚𝑒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𝑟𝑒𝑐𝑢𝑟𝑠𝑖𝑣𝑒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E2F789-FBFE-4888-BAB9-84E6FA2A3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50" y="5648214"/>
                <a:ext cx="4415696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39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Unrolling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5BB07-530F-3F45-8ADF-82071C1C6A99}"/>
                  </a:ext>
                </a:extLst>
              </p:cNvPr>
              <p:cNvSpPr txBox="1"/>
              <p:nvPr/>
            </p:nvSpPr>
            <p:spPr>
              <a:xfrm>
                <a:off x="587060" y="1430320"/>
                <a:ext cx="3389619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5BB07-530F-3F45-8ADF-82071C1C6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60" y="1430320"/>
                <a:ext cx="3389619" cy="617861"/>
              </a:xfrm>
              <a:prstGeom prst="rect">
                <a:avLst/>
              </a:prstGeom>
              <a:blipFill>
                <a:blip r:embed="rId3"/>
                <a:stretch>
                  <a:fillRect l="-9328" t="-228571" b="-3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C0FFF7-7A20-AA47-A083-0F83FBD536EE}"/>
                  </a:ext>
                </a:extLst>
              </p:cNvPr>
              <p:cNvSpPr txBox="1"/>
              <p:nvPr/>
            </p:nvSpPr>
            <p:spPr>
              <a:xfrm>
                <a:off x="6050463" y="2279908"/>
                <a:ext cx="2976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−1 −1)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C0FFF7-7A20-AA47-A083-0F83FBD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63" y="2279908"/>
                <a:ext cx="2976456" cy="276999"/>
              </a:xfrm>
              <a:prstGeom prst="rect">
                <a:avLst/>
              </a:prstGeom>
              <a:blipFill>
                <a:blip r:embed="rId4"/>
                <a:stretch>
                  <a:fillRect l="-847" t="-14286" r="-1695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>
            <a:extLst>
              <a:ext uri="{FF2B5EF4-FFF2-40B4-BE49-F238E27FC236}">
                <a16:creationId xmlns:a16="http://schemas.microsoft.com/office/drawing/2014/main" id="{82D0D47D-2679-3941-B7BE-CCE0398027F9}"/>
              </a:ext>
            </a:extLst>
          </p:cNvPr>
          <p:cNvSpPr/>
          <p:nvPr/>
        </p:nvSpPr>
        <p:spPr>
          <a:xfrm>
            <a:off x="2999406" y="230035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5E83FB-5DBF-D945-8292-7767E700C382}"/>
                  </a:ext>
                </a:extLst>
              </p:cNvPr>
              <p:cNvSpPr txBox="1"/>
              <p:nvPr/>
            </p:nvSpPr>
            <p:spPr>
              <a:xfrm>
                <a:off x="3466803" y="2238166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5E83FB-5DBF-D945-8292-7767E700C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03" y="2238166"/>
                <a:ext cx="1936620" cy="360483"/>
              </a:xfrm>
              <a:prstGeom prst="rect">
                <a:avLst/>
              </a:prstGeom>
              <a:blipFill>
                <a:blip r:embed="rId5"/>
                <a:stretch>
                  <a:fillRect l="-12338" t="-219355" b="-31290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33C0294-1A82-6342-AFA3-464C98D7365A}"/>
              </a:ext>
            </a:extLst>
          </p:cNvPr>
          <p:cNvSpPr/>
          <p:nvPr/>
        </p:nvSpPr>
        <p:spPr>
          <a:xfrm>
            <a:off x="7881455" y="229079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593B46-9510-7C40-BE15-3F176A6D192D}"/>
                  </a:ext>
                </a:extLst>
              </p:cNvPr>
              <p:cNvSpPr txBox="1"/>
              <p:nvPr/>
            </p:nvSpPr>
            <p:spPr>
              <a:xfrm>
                <a:off x="575239" y="2857668"/>
                <a:ext cx="2521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593B46-9510-7C40-BE15-3F176A6D1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857668"/>
                <a:ext cx="2521203" cy="276999"/>
              </a:xfrm>
              <a:prstGeom prst="rect">
                <a:avLst/>
              </a:prstGeom>
              <a:blipFill>
                <a:blip r:embed="rId7"/>
                <a:stretch>
                  <a:fillRect l="-1000" r="-250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052D320C-1E7B-5842-AAC4-97B95548DCF0}"/>
              </a:ext>
            </a:extLst>
          </p:cNvPr>
          <p:cNvSpPr/>
          <p:nvPr/>
        </p:nvSpPr>
        <p:spPr>
          <a:xfrm>
            <a:off x="2121481" y="2770716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E856A6-2ADD-0A4B-9BCD-B05309AF6D35}"/>
              </a:ext>
            </a:extLst>
          </p:cNvPr>
          <p:cNvSpPr/>
          <p:nvPr/>
        </p:nvSpPr>
        <p:spPr>
          <a:xfrm>
            <a:off x="2404298" y="2857668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2A4B9F-BF7B-8B4D-9F0E-642C16C818BD}"/>
                  </a:ext>
                </a:extLst>
              </p:cNvPr>
              <p:cNvSpPr txBox="1"/>
              <p:nvPr/>
            </p:nvSpPr>
            <p:spPr>
              <a:xfrm>
                <a:off x="6270107" y="2857668"/>
                <a:ext cx="3329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2A4B9F-BF7B-8B4D-9F0E-642C16C81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07" y="2857668"/>
                <a:ext cx="3329116" cy="276999"/>
              </a:xfrm>
              <a:prstGeom prst="rect">
                <a:avLst/>
              </a:prstGeom>
              <a:blipFill>
                <a:blip r:embed="rId8"/>
                <a:stretch>
                  <a:fillRect l="-760" r="-152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7BEA7E8-FDD5-234D-910F-101E0B4F234F}"/>
              </a:ext>
            </a:extLst>
          </p:cNvPr>
          <p:cNvSpPr/>
          <p:nvPr/>
        </p:nvSpPr>
        <p:spPr>
          <a:xfrm>
            <a:off x="8508274" y="286855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4FE61A-4EF2-164A-A8A6-AAAF02928FC3}"/>
                  </a:ext>
                </a:extLst>
              </p:cNvPr>
              <p:cNvSpPr txBox="1"/>
              <p:nvPr/>
            </p:nvSpPr>
            <p:spPr>
              <a:xfrm>
                <a:off x="575239" y="3445424"/>
                <a:ext cx="292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4FE61A-4EF2-164A-A8A6-AAAF0292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45424"/>
                <a:ext cx="2925160" cy="276999"/>
              </a:xfrm>
              <a:prstGeom prst="rect">
                <a:avLst/>
              </a:prstGeom>
              <a:blipFill>
                <a:blip r:embed="rId9"/>
                <a:stretch>
                  <a:fillRect l="-862" r="-172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A93270B-6AB0-9F41-8F52-B3A37A6D4B2F}"/>
              </a:ext>
            </a:extLst>
          </p:cNvPr>
          <p:cNvSpPr/>
          <p:nvPr/>
        </p:nvSpPr>
        <p:spPr>
          <a:xfrm>
            <a:off x="7205027" y="2192956"/>
            <a:ext cx="1821891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C078A89A-A1DB-714B-8BC0-0BEB50310E40}"/>
              </a:ext>
            </a:extLst>
          </p:cNvPr>
          <p:cNvSpPr/>
          <p:nvPr/>
        </p:nvSpPr>
        <p:spPr>
          <a:xfrm>
            <a:off x="5542968" y="230035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0358D38-E678-D44D-A656-F17B6A26F2E6}"/>
              </a:ext>
            </a:extLst>
          </p:cNvPr>
          <p:cNvSpPr/>
          <p:nvPr/>
        </p:nvSpPr>
        <p:spPr>
          <a:xfrm>
            <a:off x="3240701" y="287811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8501B9-3F87-154B-99DA-09E05FD68BF4}"/>
                  </a:ext>
                </a:extLst>
              </p:cNvPr>
              <p:cNvSpPr txBox="1"/>
              <p:nvPr/>
            </p:nvSpPr>
            <p:spPr>
              <a:xfrm>
                <a:off x="3734879" y="2815926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8501B9-3F87-154B-99DA-09E05FD6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79" y="2815926"/>
                <a:ext cx="1936620" cy="360483"/>
              </a:xfrm>
              <a:prstGeom prst="rect">
                <a:avLst/>
              </a:prstGeom>
              <a:blipFill>
                <a:blip r:embed="rId10"/>
                <a:stretch>
                  <a:fillRect l="-11613" t="-230000" b="-32333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D2FE79C-396D-D54C-A4E2-C94A116807EE}"/>
              </a:ext>
            </a:extLst>
          </p:cNvPr>
          <p:cNvSpPr/>
          <p:nvPr/>
        </p:nvSpPr>
        <p:spPr>
          <a:xfrm>
            <a:off x="7853239" y="2770716"/>
            <a:ext cx="1745983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8203D39-E2E5-8B4E-B100-28922A9BAA4E}"/>
              </a:ext>
            </a:extLst>
          </p:cNvPr>
          <p:cNvSpPr/>
          <p:nvPr/>
        </p:nvSpPr>
        <p:spPr>
          <a:xfrm>
            <a:off x="5791339" y="287811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7F1757-5E3D-894C-B4C5-05056D446633}"/>
              </a:ext>
            </a:extLst>
          </p:cNvPr>
          <p:cNvSpPr/>
          <p:nvPr/>
        </p:nvSpPr>
        <p:spPr>
          <a:xfrm>
            <a:off x="2515737" y="3358472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F15E0B-F28A-514E-A87B-0B83D5B79653}"/>
              </a:ext>
            </a:extLst>
          </p:cNvPr>
          <p:cNvSpPr/>
          <p:nvPr/>
        </p:nvSpPr>
        <p:spPr>
          <a:xfrm>
            <a:off x="2798554" y="344542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FA28A832-B283-074B-9DF2-3B218F42F18F}"/>
              </a:ext>
            </a:extLst>
          </p:cNvPr>
          <p:cNvSpPr/>
          <p:nvPr/>
        </p:nvSpPr>
        <p:spPr>
          <a:xfrm>
            <a:off x="3617752" y="34658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F4E0E4-7484-4A49-919E-2B43D92B7503}"/>
                  </a:ext>
                </a:extLst>
              </p:cNvPr>
              <p:cNvSpPr txBox="1"/>
              <p:nvPr/>
            </p:nvSpPr>
            <p:spPr>
              <a:xfrm>
                <a:off x="4111930" y="3403682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F4E0E4-7484-4A49-919E-2B43D92B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930" y="3403682"/>
                <a:ext cx="1936620" cy="360483"/>
              </a:xfrm>
              <a:prstGeom prst="rect">
                <a:avLst/>
              </a:prstGeom>
              <a:blipFill>
                <a:blip r:embed="rId11"/>
                <a:stretch>
                  <a:fillRect l="-13072" t="-230000" b="-32666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F66049-5378-5740-A7F6-848FBE7F9C64}"/>
                  </a:ext>
                </a:extLst>
              </p:cNvPr>
              <p:cNvSpPr txBox="1"/>
              <p:nvPr/>
            </p:nvSpPr>
            <p:spPr>
              <a:xfrm>
                <a:off x="6662568" y="3445424"/>
                <a:ext cx="3784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F66049-5378-5740-A7F6-848FBE7F9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68" y="3445424"/>
                <a:ext cx="3784369" cy="276999"/>
              </a:xfrm>
              <a:prstGeom prst="rect">
                <a:avLst/>
              </a:prstGeom>
              <a:blipFill>
                <a:blip r:embed="rId12"/>
                <a:stretch>
                  <a:fillRect l="-669" t="-4348" r="-133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977B44EC-3B7C-8446-928A-F85C629CA195}"/>
              </a:ext>
            </a:extLst>
          </p:cNvPr>
          <p:cNvSpPr/>
          <p:nvPr/>
        </p:nvSpPr>
        <p:spPr>
          <a:xfrm>
            <a:off x="9313472" y="344542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A138F2-F42D-C042-8A34-39B862265B0A}"/>
              </a:ext>
            </a:extLst>
          </p:cNvPr>
          <p:cNvSpPr/>
          <p:nvPr/>
        </p:nvSpPr>
        <p:spPr>
          <a:xfrm>
            <a:off x="8666030" y="3358472"/>
            <a:ext cx="1745983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5D3B6980-35B0-974B-90BA-3BDDA65930FB}"/>
              </a:ext>
            </a:extLst>
          </p:cNvPr>
          <p:cNvSpPr/>
          <p:nvPr/>
        </p:nvSpPr>
        <p:spPr>
          <a:xfrm>
            <a:off x="6183800" y="34658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5F0390-298C-0844-BC4E-4C60BD696D6F}"/>
                  </a:ext>
                </a:extLst>
              </p:cNvPr>
              <p:cNvSpPr txBox="1"/>
              <p:nvPr/>
            </p:nvSpPr>
            <p:spPr>
              <a:xfrm>
                <a:off x="583672" y="6040532"/>
                <a:ext cx="102748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=2+2+2+4=3∗2+4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5F0390-298C-0844-BC4E-4C60BD696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2" y="6040532"/>
                <a:ext cx="10274828" cy="276999"/>
              </a:xfrm>
              <a:prstGeom prst="rect">
                <a:avLst/>
              </a:prstGeom>
              <a:blipFill>
                <a:blip r:embed="rId13"/>
                <a:stretch>
                  <a:fillRect l="-74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5E7FE0B0-3226-AC40-8645-397385D0676C}"/>
              </a:ext>
            </a:extLst>
          </p:cNvPr>
          <p:cNvSpPr/>
          <p:nvPr/>
        </p:nvSpPr>
        <p:spPr>
          <a:xfrm rot="16200000">
            <a:off x="4772349" y="3706689"/>
            <a:ext cx="333664" cy="1457863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EEE46D-0CE8-C54E-8315-D74F137589B2}"/>
                  </a:ext>
                </a:extLst>
              </p:cNvPr>
              <p:cNvSpPr txBox="1"/>
              <p:nvPr/>
            </p:nvSpPr>
            <p:spPr>
              <a:xfrm>
                <a:off x="583672" y="3991790"/>
                <a:ext cx="59597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=2+2+2+2+…+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 … 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EEE46D-0CE8-C54E-8315-D74F1375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2" y="3991790"/>
                <a:ext cx="5959708" cy="276999"/>
              </a:xfrm>
              <a:prstGeom prst="rect">
                <a:avLst/>
              </a:prstGeom>
              <a:blipFill>
                <a:blip r:embed="rId14"/>
                <a:stretch>
                  <a:fillRect l="-638" t="-4348" r="-63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Brace 52">
            <a:extLst>
              <a:ext uri="{FF2B5EF4-FFF2-40B4-BE49-F238E27FC236}">
                <a16:creationId xmlns:a16="http://schemas.microsoft.com/office/drawing/2014/main" id="{35A9AF70-E8DE-2542-9DBE-F6C58070A2A3}"/>
              </a:ext>
            </a:extLst>
          </p:cNvPr>
          <p:cNvSpPr/>
          <p:nvPr/>
        </p:nvSpPr>
        <p:spPr>
          <a:xfrm rot="16200000">
            <a:off x="6193043" y="4212256"/>
            <a:ext cx="333664" cy="44672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A8B0E-5393-F94B-B02E-2FD927A09C74}"/>
              </a:ext>
            </a:extLst>
          </p:cNvPr>
          <p:cNvSpPr txBox="1"/>
          <p:nvPr/>
        </p:nvSpPr>
        <p:spPr>
          <a:xfrm>
            <a:off x="4210249" y="4579554"/>
            <a:ext cx="1457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n-1 recursive cases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9C1161-C58A-3C43-9963-F2CAB173EC81}"/>
              </a:ext>
            </a:extLst>
          </p:cNvPr>
          <p:cNvSpPr txBox="1"/>
          <p:nvPr/>
        </p:nvSpPr>
        <p:spPr>
          <a:xfrm>
            <a:off x="5880641" y="4602453"/>
            <a:ext cx="95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641FD81-73E1-184C-8548-8C01E9367989}"/>
                  </a:ext>
                </a:extLst>
              </p:cNvPr>
              <p:cNvSpPr txBox="1"/>
              <p:nvPr/>
            </p:nvSpPr>
            <p:spPr>
              <a:xfrm>
                <a:off x="423567" y="4987173"/>
                <a:ext cx="2110415" cy="778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=4+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641FD81-73E1-184C-8548-8C01E9367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67" y="4987173"/>
                <a:ext cx="2110415" cy="778418"/>
              </a:xfrm>
              <a:prstGeom prst="rect">
                <a:avLst/>
              </a:prstGeom>
              <a:blipFill>
                <a:blip r:embed="rId15"/>
                <a:stretch>
                  <a:fillRect t="-111290" r="-5952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69D879-E1B6-C74A-AF31-FFDE040431F0}"/>
              </a:ext>
            </a:extLst>
          </p:cNvPr>
          <p:cNvGrpSpPr/>
          <p:nvPr/>
        </p:nvGrpSpPr>
        <p:grpSpPr>
          <a:xfrm>
            <a:off x="2991173" y="4997364"/>
            <a:ext cx="1828847" cy="787874"/>
            <a:chOff x="4139141" y="1473501"/>
            <a:chExt cx="1828847" cy="7878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AFDAD12-8B40-6544-845B-CF267B30C9B4}"/>
                </a:ext>
              </a:extLst>
            </p:cNvPr>
            <p:cNvSpPr txBox="1"/>
            <p:nvPr/>
          </p:nvSpPr>
          <p:spPr>
            <a:xfrm>
              <a:off x="4139141" y="1473564"/>
              <a:ext cx="1828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CD9023D-7CB2-8642-89F7-3228A20B60A7}"/>
                    </a:ext>
                  </a:extLst>
                </p:cNvPr>
                <p:cNvSpPr txBox="1"/>
                <p:nvPr/>
              </p:nvSpPr>
              <p:spPr>
                <a:xfrm>
                  <a:off x="4705284" y="1696368"/>
                  <a:ext cx="728148" cy="5189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CD9023D-7CB2-8642-89F7-3228A20B6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284" y="1696368"/>
                  <a:ext cx="728148" cy="518988"/>
                </a:xfrm>
                <a:prstGeom prst="rect">
                  <a:avLst/>
                </a:prstGeom>
                <a:blipFill>
                  <a:blip r:embed="rId16"/>
                  <a:stretch>
                    <a:fillRect l="-74138" t="-114286" b="-1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766937C-1546-BB47-AEBF-D5EE246F0F84}"/>
                </a:ext>
              </a:extLst>
            </p:cNvPr>
            <p:cNvSpPr/>
            <p:nvPr/>
          </p:nvSpPr>
          <p:spPr>
            <a:xfrm>
              <a:off x="4167474" y="1473501"/>
              <a:ext cx="1691657" cy="787874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ight Arrow 59">
            <a:extLst>
              <a:ext uri="{FF2B5EF4-FFF2-40B4-BE49-F238E27FC236}">
                <a16:creationId xmlns:a16="http://schemas.microsoft.com/office/drawing/2014/main" id="{79729C51-65D2-8445-823B-617C92E9A216}"/>
              </a:ext>
            </a:extLst>
          </p:cNvPr>
          <p:cNvSpPr/>
          <p:nvPr/>
        </p:nvSpPr>
        <p:spPr>
          <a:xfrm>
            <a:off x="2480636" y="52723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69DFBE-0488-944F-AD4B-C5CBF517D90C}"/>
                  </a:ext>
                </a:extLst>
              </p:cNvPr>
              <p:cNvSpPr txBox="1"/>
              <p:nvPr/>
            </p:nvSpPr>
            <p:spPr>
              <a:xfrm>
                <a:off x="5232095" y="5240405"/>
                <a:ext cx="2110415" cy="276999"/>
              </a:xfrm>
              <a:prstGeom prst="rect">
                <a:avLst/>
              </a:prstGeom>
              <a:noFill/>
              <a:ln w="28575">
                <a:solidFill>
                  <a:srgbClr val="4C328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69DFBE-0488-944F-AD4B-C5CBF517D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95" y="5240405"/>
                <a:ext cx="2110415" cy="276999"/>
              </a:xfrm>
              <a:prstGeom prst="rect">
                <a:avLst/>
              </a:prstGeom>
              <a:blipFill>
                <a:blip r:embed="rId17"/>
                <a:stretch>
                  <a:fillRect l="-592" r="-2367" b="-29167"/>
                </a:stretch>
              </a:blipFill>
              <a:ln w="28575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ight Arrow 61">
            <a:extLst>
              <a:ext uri="{FF2B5EF4-FFF2-40B4-BE49-F238E27FC236}">
                <a16:creationId xmlns:a16="http://schemas.microsoft.com/office/drawing/2014/main" id="{A102A3E5-9231-1442-B475-DBA76C07270F}"/>
              </a:ext>
            </a:extLst>
          </p:cNvPr>
          <p:cNvSpPr/>
          <p:nvPr/>
        </p:nvSpPr>
        <p:spPr>
          <a:xfrm>
            <a:off x="4792165" y="52723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DEC93-5652-6149-9307-761B15FDF25A}"/>
              </a:ext>
            </a:extLst>
          </p:cNvPr>
          <p:cNvSpPr txBox="1"/>
          <p:nvPr/>
        </p:nvSpPr>
        <p:spPr>
          <a:xfrm>
            <a:off x="761197" y="980957"/>
            <a:ext cx="582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Walk through function definition until you see a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F2FE41-D679-7648-A0F4-6C619E77FBB2}"/>
                  </a:ext>
                </a:extLst>
              </p:cNvPr>
              <p:cNvSpPr txBox="1"/>
              <p:nvPr/>
            </p:nvSpPr>
            <p:spPr>
              <a:xfrm>
                <a:off x="1531542" y="1718072"/>
                <a:ext cx="134434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F2FE41-D679-7648-A0F4-6C619E77F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42" y="1718072"/>
                <a:ext cx="1344342" cy="276999"/>
              </a:xfrm>
              <a:prstGeom prst="rect">
                <a:avLst/>
              </a:prstGeom>
              <a:blipFill>
                <a:blip r:embed="rId18"/>
                <a:stretch>
                  <a:fillRect l="-2830" r="-566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B7C5929-A778-E143-B543-E0002EE4FB00}"/>
                  </a:ext>
                </a:extLst>
              </p:cNvPr>
              <p:cNvSpPr txBox="1"/>
              <p:nvPr/>
            </p:nvSpPr>
            <p:spPr>
              <a:xfrm>
                <a:off x="627541" y="2314816"/>
                <a:ext cx="772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B7C5929-A778-E143-B543-E0002EE4F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41" y="2314816"/>
                <a:ext cx="772904" cy="276999"/>
              </a:xfrm>
              <a:prstGeom prst="rect">
                <a:avLst/>
              </a:prstGeom>
              <a:blipFill>
                <a:blip r:embed="rId19"/>
                <a:stretch>
                  <a:fillRect l="-3226" r="-161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96B01DB-E595-3746-BA6C-B5B97D888F3A}"/>
              </a:ext>
            </a:extLst>
          </p:cNvPr>
          <p:cNvSpPr/>
          <p:nvPr/>
        </p:nvSpPr>
        <p:spPr>
          <a:xfrm>
            <a:off x="1900922" y="2193433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31851E-601E-E347-AA10-B7F184989071}"/>
              </a:ext>
            </a:extLst>
          </p:cNvPr>
          <p:cNvSpPr/>
          <p:nvPr/>
        </p:nvSpPr>
        <p:spPr>
          <a:xfrm>
            <a:off x="2203713" y="228038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83637-78DF-AD47-A87A-8D4DA7AA2A37}"/>
              </a:ext>
            </a:extLst>
          </p:cNvPr>
          <p:cNvSpPr txBox="1"/>
          <p:nvPr/>
        </p:nvSpPr>
        <p:spPr>
          <a:xfrm>
            <a:off x="9129383" y="221668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520EB12-0B05-EA48-B3EA-B6DEDA382AE6}"/>
              </a:ext>
            </a:extLst>
          </p:cNvPr>
          <p:cNvSpPr txBox="1"/>
          <p:nvPr/>
        </p:nvSpPr>
        <p:spPr>
          <a:xfrm>
            <a:off x="9719063" y="277071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BE6D3A-12DD-6842-8877-CA17573337AC}"/>
              </a:ext>
            </a:extLst>
          </p:cNvPr>
          <p:cNvSpPr txBox="1"/>
          <p:nvPr/>
        </p:nvSpPr>
        <p:spPr>
          <a:xfrm>
            <a:off x="10453461" y="335847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4F2C4E-3BD4-924B-8AA4-5A1E83429FE9}"/>
              </a:ext>
            </a:extLst>
          </p:cNvPr>
          <p:cNvSpPr txBox="1"/>
          <p:nvPr/>
        </p:nvSpPr>
        <p:spPr>
          <a:xfrm>
            <a:off x="6697782" y="394884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?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6E70CA-F749-6F43-90E4-9760323C3144}"/>
              </a:ext>
            </a:extLst>
          </p:cNvPr>
          <p:cNvSpPr txBox="1"/>
          <p:nvPr/>
        </p:nvSpPr>
        <p:spPr>
          <a:xfrm>
            <a:off x="6679521" y="3958373"/>
            <a:ext cx="28729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T(n-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T(1) when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n-1   </a:t>
            </a:r>
          </a:p>
        </p:txBody>
      </p:sp>
      <p:sp>
        <p:nvSpPr>
          <p:cNvPr id="74" name="Footer Placeholder 3">
            <a:extLst>
              <a:ext uri="{FF2B5EF4-FFF2-40B4-BE49-F238E27FC236}">
                <a16:creationId xmlns:a16="http://schemas.microsoft.com/office/drawing/2014/main" id="{0FC6B697-A1EA-884A-AFFA-913B4008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44 L 0.00182 0.0838 " pathEditMode="relative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  <p:bldP spid="27" grpId="0" animBg="1"/>
      <p:bldP spid="29" grpId="0"/>
      <p:bldP spid="30" grpId="0" animBg="1"/>
      <p:bldP spid="31" grpId="0" animBg="1"/>
      <p:bldP spid="32" grpId="0"/>
      <p:bldP spid="35" grpId="0" animBg="1"/>
      <p:bldP spid="37" grpId="0"/>
      <p:bldP spid="2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3" grpId="0" animBg="1"/>
      <p:bldP spid="52" grpId="0"/>
      <p:bldP spid="53" grpId="0" animBg="1"/>
      <p:bldP spid="6" grpId="0"/>
      <p:bldP spid="54" grpId="0"/>
      <p:bldP spid="55" grpId="0"/>
      <p:bldP spid="60" grpId="0" animBg="1"/>
      <p:bldP spid="61" grpId="0" animBg="1"/>
      <p:bldP spid="62" grpId="0" animBg="1"/>
      <p:bldP spid="67" grpId="0" animBg="1"/>
      <p:bldP spid="22" grpId="0" animBg="1"/>
      <p:bldP spid="24" grpId="0" animBg="1"/>
      <p:bldP spid="9" grpId="0"/>
      <p:bldP spid="69" grpId="0"/>
      <p:bldP spid="70" grpId="0"/>
      <p:bldP spid="71" grpId="0"/>
      <p:bldP spid="73" grpId="0" animBg="1"/>
      <p:bldP spid="7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4FF3-B809-7B42-9054-81BEEC31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ADC33-DCFB-D842-B782-1205902A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ED016-F07A-2E43-80BF-A2562F5C9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965D5B-CFFC-6A45-B4A9-9C18DE9C9717}"/>
                  </a:ext>
                </a:extLst>
              </p:cNvPr>
              <p:cNvSpPr txBox="1"/>
              <p:nvPr/>
            </p:nvSpPr>
            <p:spPr>
              <a:xfrm>
                <a:off x="833717" y="1649505"/>
                <a:ext cx="317106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965D5B-CFFC-6A45-B4A9-9C18DE9C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7" y="1649505"/>
                <a:ext cx="3171060" cy="617861"/>
              </a:xfrm>
              <a:prstGeom prst="rect">
                <a:avLst/>
              </a:prstGeom>
              <a:blipFill>
                <a:blip r:embed="rId2"/>
                <a:stretch>
                  <a:fillRect l="-10000" t="-224000" r="-120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1F0C94-2FDE-3C4B-958A-81AE5079B7DA}"/>
                  </a:ext>
                </a:extLst>
              </p:cNvPr>
              <p:cNvSpPr txBox="1"/>
              <p:nvPr/>
            </p:nvSpPr>
            <p:spPr>
              <a:xfrm>
                <a:off x="761806" y="3083011"/>
                <a:ext cx="3314882" cy="1896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2(2(2(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+3)+3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1F0C94-2FDE-3C4B-958A-81AE5079B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06" y="3083011"/>
                <a:ext cx="3314882" cy="1896738"/>
              </a:xfrm>
              <a:prstGeom prst="rect">
                <a:avLst/>
              </a:prstGeom>
              <a:blipFill>
                <a:blip r:embed="rId3"/>
                <a:stretch>
                  <a:fillRect l="-1149" r="-1149" b="-7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56B078-F1DF-D940-8594-F13F695F05D2}"/>
                  </a:ext>
                </a:extLst>
              </p:cNvPr>
              <p:cNvSpPr txBox="1"/>
              <p:nvPr/>
            </p:nvSpPr>
            <p:spPr>
              <a:xfrm>
                <a:off x="5257799" y="3083011"/>
                <a:ext cx="4689040" cy="1055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56B078-F1DF-D940-8594-F13F695F0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3083011"/>
                <a:ext cx="4689040" cy="1055995"/>
              </a:xfrm>
              <a:prstGeom prst="rect">
                <a:avLst/>
              </a:prstGeom>
              <a:blipFill>
                <a:blip r:embed="rId4"/>
                <a:stretch>
                  <a:fillRect l="-811" t="-57143" r="-1351" b="-1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D1F36-9683-B241-9424-1D4CD6F0896B}"/>
                  </a:ext>
                </a:extLst>
              </p:cNvPr>
              <p:cNvSpPr txBox="1"/>
              <p:nvPr/>
            </p:nvSpPr>
            <p:spPr>
              <a:xfrm>
                <a:off x="5293308" y="4702750"/>
                <a:ext cx="1751120" cy="276999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−3 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D1F36-9683-B241-9424-1D4CD6F08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08" y="4702750"/>
                <a:ext cx="1751120" cy="276999"/>
              </a:xfrm>
              <a:prstGeom prst="rect">
                <a:avLst/>
              </a:prstGeom>
              <a:blipFill>
                <a:blip r:embed="rId5"/>
                <a:stretch>
                  <a:fillRect l="-2143" t="-4167" r="-3571" b="-29167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29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E974-F670-5343-95D1-1A9FEBA0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295A6-78AA-5D48-B53D-126F0FCD9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Snow delays</a:t>
            </a:r>
          </a:p>
          <a:p>
            <a:pPr lvl="1"/>
            <a:r>
              <a:rPr lang="en-US" dirty="0"/>
              <a:t>you get 3 more late days for the quarter</a:t>
            </a:r>
          </a:p>
          <a:p>
            <a:pPr lvl="1"/>
            <a:r>
              <a:rPr lang="en-US" dirty="0"/>
              <a:t>you may now turn in any assignment up to 72 hours after deadline instead of 48 hours</a:t>
            </a:r>
          </a:p>
          <a:p>
            <a:r>
              <a:rPr lang="en-US" dirty="0"/>
              <a:t>HW 4 is due Friday</a:t>
            </a:r>
          </a:p>
          <a:p>
            <a:pPr lvl="1"/>
            <a:r>
              <a:rPr lang="en-US" dirty="0"/>
              <a:t>turn in via grade scope, you have been added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We are moving to Piazza!</a:t>
            </a:r>
          </a:p>
          <a:p>
            <a:pPr lvl="1">
              <a:buFontTx/>
              <a:buChar char="-"/>
            </a:pPr>
            <a:r>
              <a:rPr lang="en-US" dirty="0">
                <a:hlinkClick r:id="rId2"/>
              </a:rPr>
              <a:t>https://piazza.com</a:t>
            </a:r>
            <a:r>
              <a:rPr lang="en-US">
                <a:hlinkClick r:id="rId2"/>
              </a:rPr>
              <a:t>/class/js313vs4yym1tg</a:t>
            </a:r>
            <a:r>
              <a:rPr lang="en-US"/>
              <a:t> 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You have all been added</a:t>
            </a:r>
          </a:p>
          <a:p>
            <a:r>
              <a:rPr lang="en-US" dirty="0"/>
              <a:t>Midterm Prep</a:t>
            </a:r>
          </a:p>
          <a:p>
            <a:pPr lvl="1">
              <a:buFontTx/>
              <a:buChar char="-"/>
            </a:pPr>
            <a:r>
              <a:rPr lang="en-US" dirty="0"/>
              <a:t>Attend section tomorrow, solutions have already been posted</a:t>
            </a:r>
          </a:p>
          <a:p>
            <a:pPr lvl="1">
              <a:buFontTx/>
              <a:buChar char="-"/>
            </a:pPr>
            <a:r>
              <a:rPr lang="en-US" dirty="0"/>
              <a:t>Erik filmed a review session, check it out</a:t>
            </a:r>
          </a:p>
          <a:p>
            <a:pPr lvl="1">
              <a:buFontTx/>
              <a:buChar char="-"/>
            </a:pPr>
            <a:r>
              <a:rPr lang="en-US" dirty="0"/>
              <a:t>I am posting another set of “Monday” slides</a:t>
            </a:r>
          </a:p>
          <a:p>
            <a:pPr lvl="1">
              <a:buFontTx/>
              <a:buChar char="-"/>
            </a:pPr>
            <a:r>
              <a:rPr lang="en-US" dirty="0"/>
              <a:t>HW 4 is midterm review</a:t>
            </a:r>
          </a:p>
          <a:p>
            <a:r>
              <a:rPr lang="en-US" dirty="0"/>
              <a:t>HW 5 goes out Friday</a:t>
            </a:r>
          </a:p>
          <a:p>
            <a:pPr lvl="1">
              <a:buFontTx/>
              <a:buChar char="-"/>
            </a:pPr>
            <a:r>
              <a:rPr lang="en-US" dirty="0"/>
              <a:t>Partner form due Thursday 11:59pm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FD350-A533-8447-93DE-DE2C5C38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5E63E-6A5A-D841-A572-581002080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06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2519-66C8-4CCC-8A86-581C712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4F3B-C9C2-479A-9039-2887696A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309855"/>
            <a:ext cx="11187258" cy="4845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How much work is done by recursive levels (branch nodes)?</a:t>
            </a:r>
          </a:p>
          <a:p>
            <a:pPr marL="128016" lvl="1" indent="0">
              <a:buNone/>
            </a:pPr>
            <a:r>
              <a:rPr lang="en-US" dirty="0"/>
              <a:t>1. How many recursive calls are on the </a:t>
            </a:r>
            <a:r>
              <a:rPr lang="en-US" dirty="0" err="1"/>
              <a:t>i-th</a:t>
            </a:r>
            <a:r>
              <a:rPr lang="en-US" dirty="0"/>
              <a:t> level of the tree? </a:t>
            </a:r>
          </a:p>
          <a:p>
            <a:pPr lvl="2"/>
            <a:r>
              <a:rPr lang="en-US" dirty="0" err="1"/>
              <a:t>i</a:t>
            </a:r>
            <a:r>
              <a:rPr lang="en-US" dirty="0"/>
              <a:t> = 0 is overall root level</a:t>
            </a:r>
          </a:p>
          <a:p>
            <a:pPr marL="128016" lvl="1" indent="0">
              <a:buNone/>
            </a:pPr>
            <a:r>
              <a:rPr lang="en-US" dirty="0"/>
              <a:t>2. At each level </a:t>
            </a:r>
            <a:r>
              <a:rPr lang="en-US" dirty="0" err="1"/>
              <a:t>i</a:t>
            </a:r>
            <a:r>
              <a:rPr lang="en-US" dirty="0"/>
              <a:t>, how many inputs does a single node process? </a:t>
            </a:r>
          </a:p>
          <a:p>
            <a:pPr marL="128016" lvl="1" indent="0">
              <a:buNone/>
            </a:pPr>
            <a:r>
              <a:rPr lang="en-US" dirty="0"/>
              <a:t>3. How many recursive levels are there? </a:t>
            </a:r>
          </a:p>
          <a:p>
            <a:pPr lvl="2"/>
            <a:r>
              <a:rPr lang="en-US" dirty="0"/>
              <a:t>Based on the pattern of how we get down to base case</a:t>
            </a:r>
          </a:p>
          <a:p>
            <a:pPr lvl="2"/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</a:rPr>
              <a:t>How much work is done by the base case level (leaf nodes)?</a:t>
            </a:r>
          </a:p>
          <a:p>
            <a:pPr marL="128016" lvl="1" indent="0">
              <a:buNone/>
            </a:pPr>
            <a:r>
              <a:rPr lang="en-US" dirty="0"/>
              <a:t>1. How much work is done by a single leaf node? </a:t>
            </a:r>
          </a:p>
          <a:p>
            <a:pPr marL="128016" lvl="1" indent="0">
              <a:buNone/>
            </a:pPr>
            <a:r>
              <a:rPr lang="en-US" dirty="0"/>
              <a:t>2. How many leaf nodes are there?</a:t>
            </a: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98793-26DD-459E-B44B-FC839B5B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F399-898B-4C45-9D5F-DE81944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/>
              <p:nvPr/>
            </p:nvSpPr>
            <p:spPr>
              <a:xfrm>
                <a:off x="608810" y="3253177"/>
                <a:ext cx="5567037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𝑏𝑟𝑎𝑛𝑐h𝐶𝑜𝑢𝑛𝑡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𝑏𝑟𝑎𝑛𝑐h𝑁𝑢𝑚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𝑏𝑟𝑎𝑛𝑐h𝑊𝑜𝑟𝑘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3253177"/>
                <a:ext cx="5567037" cy="697563"/>
              </a:xfrm>
              <a:prstGeom prst="rect">
                <a:avLst/>
              </a:prstGeom>
              <a:blipFill>
                <a:blip r:embed="rId2"/>
                <a:stretch>
                  <a:fillRect l="-457" t="-112500" r="-685" b="-17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/>
              <p:nvPr/>
            </p:nvSpPr>
            <p:spPr>
              <a:xfrm>
                <a:off x="575239" y="5222250"/>
                <a:ext cx="854804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𝑁𝑜𝑛𝑅𝑒𝑐𝑢𝑟𝑠𝑖𝑣𝑒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𝑙𝑒𝑎𝑓𝐶𝑜𝑢𝑛𝑡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𝑏𝑟𝑎𝑛𝑐h𝑁𝑢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𝑛𝑢𝑚𝐿𝑒𝑣𝑒𝑙𝑠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22250"/>
                <a:ext cx="8548046" cy="281937"/>
              </a:xfrm>
              <a:prstGeom prst="rect">
                <a:avLst/>
              </a:prstGeom>
              <a:blipFill>
                <a:blip r:embed="rId3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DFD5B95-1DEC-470E-A09B-FA464EA8B7B4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41FC42F3-F6B3-40D0-9C15-E556C753159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F9394-45B0-4BF9-B2DD-9BE967C9AE61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C73FA-F326-4FF7-98B2-61ABA60F0D34}"/>
              </a:ext>
            </a:extLst>
          </p:cNvPr>
          <p:cNvSpPr txBox="1"/>
          <p:nvPr/>
        </p:nvSpPr>
        <p:spPr>
          <a:xfrm>
            <a:off x="6359594" y="1761553"/>
            <a:ext cx="311784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numberNodesPerLevel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64840-2FCC-4723-92A4-C1FC892C9F1E}"/>
              </a:ext>
            </a:extLst>
          </p:cNvPr>
          <p:cNvSpPr txBox="1"/>
          <p:nvPr/>
        </p:nvSpPr>
        <p:spPr>
          <a:xfrm>
            <a:off x="6623871" y="2319263"/>
            <a:ext cx="352019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inputsPerRecursiveCall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(n/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9E420-919B-4356-832C-7F278BA11525}"/>
              </a:ext>
            </a:extLst>
          </p:cNvPr>
          <p:cNvSpPr txBox="1"/>
          <p:nvPr/>
        </p:nvSpPr>
        <p:spPr>
          <a:xfrm>
            <a:off x="5277523" y="2752581"/>
            <a:ext cx="2667718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branchCount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log</a:t>
            </a:r>
            <a:r>
              <a:rPr lang="en-US" baseline="-25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/>
              <p:nvPr/>
            </p:nvSpPr>
            <p:spPr>
              <a:xfrm>
                <a:off x="6282286" y="3205888"/>
                <a:ext cx="2735108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&gt;1)=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86" y="3205888"/>
                <a:ext cx="2735108" cy="792140"/>
              </a:xfrm>
              <a:prstGeom prst="rect">
                <a:avLst/>
              </a:prstGeom>
              <a:blipFill>
                <a:blip r:embed="rId7"/>
                <a:stretch>
                  <a:fillRect l="-922" t="-106250" b="-165625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DC3F653-C3B6-4511-9C27-BDFCC697AD6A}"/>
              </a:ext>
            </a:extLst>
          </p:cNvPr>
          <p:cNvSpPr txBox="1"/>
          <p:nvPr/>
        </p:nvSpPr>
        <p:spPr>
          <a:xfrm>
            <a:off x="5454120" y="4398487"/>
            <a:ext cx="1500026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leafWork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2B02CB-1421-4CA7-B97C-4E26496FB12D}"/>
              </a:ext>
            </a:extLst>
          </p:cNvPr>
          <p:cNvSpPr txBox="1"/>
          <p:nvPr/>
        </p:nvSpPr>
        <p:spPr>
          <a:xfrm>
            <a:off x="7072414" y="4651879"/>
            <a:ext cx="235513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leafCount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</a:t>
            </a:r>
            <a:r>
              <a:rPr lang="en-US" baseline="-25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/>
              <p:nvPr/>
            </p:nvSpPr>
            <p:spPr>
              <a:xfrm>
                <a:off x="9123285" y="5206893"/>
                <a:ext cx="2708690" cy="31265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b="0" i="1" baseline="-25000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285" y="5206893"/>
                <a:ext cx="2708690" cy="312650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/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blipFill>
                <a:blip r:embed="rId9"/>
                <a:stretch>
                  <a:fillRect l="-300" t="-100000" b="-160606"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/>
              <p:nvPr/>
            </p:nvSpPr>
            <p:spPr>
              <a:xfrm>
                <a:off x="608810" y="6043301"/>
                <a:ext cx="5534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𝑛𝑜𝑛𝑟𝑒𝑐𝑢𝑟𝑠𝑖𝑣𝑒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6043301"/>
                <a:ext cx="5534336" cy="276999"/>
              </a:xfrm>
              <a:prstGeom prst="rect">
                <a:avLst/>
              </a:prstGeom>
              <a:blipFill>
                <a:blip r:embed="rId10"/>
                <a:stretch>
                  <a:fillRect l="-688"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03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D7590-163E-D249-BC59-92476260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6A1D4-9DC5-B841-8FAC-74691DA2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6AE-13AE-8049-8A06-73EDC495F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88ECD-5533-1A4F-B38C-53C4FC867FEF}"/>
                  </a:ext>
                </a:extLst>
              </p:cNvPr>
              <p:cNvSpPr txBox="1"/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88ECD-5533-1A4F-B38C-53C4FC86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3D1C4-DD93-7E46-AB10-BCC2605E5EE3}"/>
                  </a:ext>
                </a:extLst>
              </p:cNvPr>
              <p:cNvSpPr txBox="1"/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3D1C4-DD93-7E46-AB10-BCC2605E5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121DB1-3C62-4B44-B75B-637F73212D2E}"/>
                  </a:ext>
                </a:extLst>
              </p:cNvPr>
              <p:cNvSpPr txBox="1"/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121DB1-3C62-4B44-B75B-637F73212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754BEDFC-F1B5-934A-B72F-FCF12C53005A}"/>
              </a:ext>
            </a:extLst>
          </p:cNvPr>
          <p:cNvSpPr/>
          <p:nvPr/>
        </p:nvSpPr>
        <p:spPr>
          <a:xfrm>
            <a:off x="1474254" y="1426453"/>
            <a:ext cx="609600" cy="917561"/>
          </a:xfrm>
          <a:prstGeom prst="leftBrace">
            <a:avLst/>
          </a:prstGeom>
          <a:ln w="1270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A47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7DE85-9AAF-F147-924A-025F3EAB9E81}"/>
              </a:ext>
            </a:extLst>
          </p:cNvPr>
          <p:cNvSpPr txBox="1"/>
          <p:nvPr/>
        </p:nvSpPr>
        <p:spPr>
          <a:xfrm>
            <a:off x="638902" y="2796272"/>
            <a:ext cx="22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 of input at level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5C53B-8CF9-4A4C-A8F6-7810BE885460}"/>
              </a:ext>
            </a:extLst>
          </p:cNvPr>
          <p:cNvSpPr txBox="1"/>
          <p:nvPr/>
        </p:nvSpPr>
        <p:spPr>
          <a:xfrm>
            <a:off x="638902" y="3507731"/>
            <a:ext cx="276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nodes at level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E79BC-9E9D-F24B-BBC3-E8CF1BD0FC67}"/>
              </a:ext>
            </a:extLst>
          </p:cNvPr>
          <p:cNvSpPr txBox="1"/>
          <p:nvPr/>
        </p:nvSpPr>
        <p:spPr>
          <a:xfrm>
            <a:off x="5905407" y="2796272"/>
            <a:ext cx="417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nodes are on the bottom level?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75641-9164-E444-AA1C-98B44EF33B4D}"/>
              </a:ext>
            </a:extLst>
          </p:cNvPr>
          <p:cNvSpPr txBox="1"/>
          <p:nvPr/>
        </p:nvSpPr>
        <p:spPr>
          <a:xfrm>
            <a:off x="575239" y="4222663"/>
            <a:ext cx="29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levels of the tree?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C41C3-53D7-DA4C-B0A3-31D3E4B55593}"/>
              </a:ext>
            </a:extLst>
          </p:cNvPr>
          <p:cNvSpPr txBox="1"/>
          <p:nvPr/>
        </p:nvSpPr>
        <p:spPr>
          <a:xfrm>
            <a:off x="575239" y="4960352"/>
            <a:ext cx="20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recursive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C5BB1-A620-BD4F-AFDA-0C311C275D01}"/>
              </a:ext>
            </a:extLst>
          </p:cNvPr>
          <p:cNvSpPr txBox="1"/>
          <p:nvPr/>
        </p:nvSpPr>
        <p:spPr>
          <a:xfrm>
            <a:off x="5905407" y="3507731"/>
            <a:ext cx="353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much work done in base case?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F0B3F3-D09C-3E40-8EC3-32433295583D}"/>
                  </a:ext>
                </a:extLst>
              </p:cNvPr>
              <p:cNvSpPr txBox="1"/>
              <p:nvPr/>
            </p:nvSpPr>
            <p:spPr>
              <a:xfrm>
                <a:off x="3359945" y="3479817"/>
                <a:ext cx="255776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F0B3F3-D09C-3E40-8EC3-32433295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45" y="3479817"/>
                <a:ext cx="255776" cy="285912"/>
              </a:xfrm>
              <a:prstGeom prst="rect">
                <a:avLst/>
              </a:prstGeom>
              <a:blipFill>
                <a:blip r:embed="rId5"/>
                <a:stretch>
                  <a:fillRect l="-19048" r="-476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46AA9-48A7-C14C-8DC6-D1CAE3E9D08A}"/>
                  </a:ext>
                </a:extLst>
              </p:cNvPr>
              <p:cNvSpPr txBox="1"/>
              <p:nvPr/>
            </p:nvSpPr>
            <p:spPr>
              <a:xfrm>
                <a:off x="3055866" y="2689127"/>
                <a:ext cx="255775" cy="476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46AA9-48A7-C14C-8DC6-D1CAE3E9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66" y="2689127"/>
                <a:ext cx="255775" cy="476477"/>
              </a:xfrm>
              <a:prstGeom prst="rect">
                <a:avLst/>
              </a:prstGeom>
              <a:blipFill>
                <a:blip r:embed="rId6"/>
                <a:stretch>
                  <a:fillRect l="-19048" r="-476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4A0988-BF33-9341-8868-4C5E31338071}"/>
                  </a:ext>
                </a:extLst>
              </p:cNvPr>
              <p:cNvSpPr txBox="1"/>
              <p:nvPr/>
            </p:nvSpPr>
            <p:spPr>
              <a:xfrm>
                <a:off x="2720122" y="4822788"/>
                <a:ext cx="250446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4A0988-BF33-9341-8868-4C5E31338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22" y="4822788"/>
                <a:ext cx="2504468" cy="792140"/>
              </a:xfrm>
              <a:prstGeom prst="rect">
                <a:avLst/>
              </a:prstGeom>
              <a:blipFill>
                <a:blip r:embed="rId7"/>
                <a:stretch>
                  <a:fillRect l="-23737" t="-107937" r="-3030" b="-1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54DBE-AC21-7949-AF83-48E9D073F18F}"/>
                  </a:ext>
                </a:extLst>
              </p:cNvPr>
              <p:cNvSpPr txBox="1"/>
              <p:nvPr/>
            </p:nvSpPr>
            <p:spPr>
              <a:xfrm>
                <a:off x="3540109" y="4268829"/>
                <a:ext cx="835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54DBE-AC21-7949-AF83-48E9D073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09" y="4268829"/>
                <a:ext cx="835293" cy="276999"/>
              </a:xfrm>
              <a:prstGeom prst="rect">
                <a:avLst/>
              </a:prstGeom>
              <a:blipFill>
                <a:blip r:embed="rId8"/>
                <a:stretch>
                  <a:fillRect l="-8955" t="-4545" r="-746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2FA098-9CAF-C649-B75D-A457C0093FAC}"/>
                  </a:ext>
                </a:extLst>
              </p:cNvPr>
              <p:cNvSpPr txBox="1"/>
              <p:nvPr/>
            </p:nvSpPr>
            <p:spPr>
              <a:xfrm>
                <a:off x="9594653" y="3523733"/>
                <a:ext cx="318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2FA098-9CAF-C649-B75D-A457C009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653" y="3523733"/>
                <a:ext cx="318164" cy="276999"/>
              </a:xfrm>
              <a:prstGeom prst="rect">
                <a:avLst/>
              </a:prstGeom>
              <a:blipFill>
                <a:blip r:embed="rId9"/>
                <a:stretch>
                  <a:fillRect l="-11111" r="-1111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566F66-B7FD-F243-9A8E-14D03FAF66D8}"/>
                  </a:ext>
                </a:extLst>
              </p:cNvPr>
              <p:cNvSpPr txBox="1"/>
              <p:nvPr/>
            </p:nvSpPr>
            <p:spPr>
              <a:xfrm>
                <a:off x="10082062" y="2810999"/>
                <a:ext cx="1257717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566F66-B7FD-F243-9A8E-14D03FAF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062" y="2810999"/>
                <a:ext cx="1257717" cy="289310"/>
              </a:xfrm>
              <a:prstGeom prst="rect">
                <a:avLst/>
              </a:prstGeom>
              <a:blipFill>
                <a:blip r:embed="rId10"/>
                <a:stretch>
                  <a:fillRect l="-3000" t="-4167" r="-10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CC8E2-E931-6A49-8765-CF89F9E120F1}"/>
                  </a:ext>
                </a:extLst>
              </p:cNvPr>
              <p:cNvSpPr txBox="1"/>
              <p:nvPr/>
            </p:nvSpPr>
            <p:spPr>
              <a:xfrm>
                <a:off x="7159772" y="4942846"/>
                <a:ext cx="2299027" cy="276999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CC8E2-E931-6A49-8765-CF89F9E12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772" y="4942846"/>
                <a:ext cx="2299027" cy="276999"/>
              </a:xfrm>
              <a:prstGeom prst="rect">
                <a:avLst/>
              </a:prstGeom>
              <a:blipFill>
                <a:blip r:embed="rId11"/>
                <a:stretch>
                  <a:fillRect l="-1099" b="-29167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11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88" y="1463857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call stack (throughout the “tree”)</a:t>
            </a:r>
          </a:p>
          <a:p>
            <a:pPr lvl="1"/>
            <a:r>
              <a:rPr lang="en-US" dirty="0"/>
              <a:t>Overall work is approximately work at top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Leaf work dominates branch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3F942-EF1A-4302-B040-DAD16081742E}"/>
              </a:ext>
            </a:extLst>
          </p:cNvPr>
          <p:cNvGrpSpPr/>
          <p:nvPr/>
        </p:nvGrpSpPr>
        <p:grpSpPr>
          <a:xfrm>
            <a:off x="575239" y="1463857"/>
            <a:ext cx="4279833" cy="2513216"/>
            <a:chOff x="966126" y="4081508"/>
            <a:chExt cx="4279833" cy="2513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F2FC68-D410-4E09-BFDB-F4CEEFF88FAF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9843-3B6A-4DD1-9FB2-125D9B038CFC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284164F-6FAB-4486-ABC5-2E313D65BD95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Left Brace 25">
                  <a:extLst>
                    <a:ext uri="{FF2B5EF4-FFF2-40B4-BE49-F238E27FC236}">
                      <a16:creationId xmlns:a16="http://schemas.microsoft.com/office/drawing/2014/main" id="{2FA2D5CC-025A-40F0-B117-5EA0272913FF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342942-ED4B-42D1-8DC4-5183F895CD31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AD690-00ED-4902-9B8A-9E7AD1CA99EA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AFD11-4259-4941-B0EA-BC0870FA2FA1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D1C59A-AE88-4DDD-B3FF-CBA518B83AAC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A620A-FD64-4F4E-B3EF-30A0D956212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5724E-4E3C-4FC3-8DD4-10A06EC9B5D6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84BB6B-4F10-472E-AC2D-14F2C3277C86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blipFill>
                <a:blip r:embed="rId11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blipFill>
                <a:blip r:embed="rId12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blipFill>
                <a:blip r:embed="rId13"/>
                <a:stretch>
                  <a:fillRect l="-6122" r="-102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blipFill>
                <a:blip r:embed="rId14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blipFill>
                <a:blip r:embed="rId15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blipFill>
                <a:blip r:embed="rId16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82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C81D-1894-D24E-9B33-B64BC583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4191-FC6E-7147-8701-3F2E156B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1925-C080-8645-B67D-C2843C812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C5003A-CDE5-4F4F-BD1C-1A8E349B5B21}"/>
                  </a:ext>
                </a:extLst>
              </p:cNvPr>
              <p:cNvSpPr txBox="1"/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C5003A-CDE5-4F4F-BD1C-1A8E349B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E1F20-75A6-D94E-9C7F-A7335A93B56C}"/>
                  </a:ext>
                </a:extLst>
              </p:cNvPr>
              <p:cNvSpPr txBox="1"/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E1F20-75A6-D94E-9C7F-A7335A93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48D28B-F71E-6B46-A01A-58B0F79CF046}"/>
                  </a:ext>
                </a:extLst>
              </p:cNvPr>
              <p:cNvSpPr txBox="1"/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48D28B-F71E-6B46-A01A-58B0F79C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A0F3438B-2939-2D46-8BD8-A63ECD512216}"/>
              </a:ext>
            </a:extLst>
          </p:cNvPr>
          <p:cNvSpPr/>
          <p:nvPr/>
        </p:nvSpPr>
        <p:spPr>
          <a:xfrm>
            <a:off x="1474254" y="1426453"/>
            <a:ext cx="609600" cy="917561"/>
          </a:xfrm>
          <a:prstGeom prst="leftBrace">
            <a:avLst/>
          </a:prstGeom>
          <a:ln w="1270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A479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F75E50-6EAD-BB47-AE05-34F688C365E2}"/>
              </a:ext>
            </a:extLst>
          </p:cNvPr>
          <p:cNvGrpSpPr/>
          <p:nvPr/>
        </p:nvGrpSpPr>
        <p:grpSpPr>
          <a:xfrm>
            <a:off x="4998958" y="1320210"/>
            <a:ext cx="4279833" cy="2513216"/>
            <a:chOff x="966126" y="4081508"/>
            <a:chExt cx="4279833" cy="25132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BD7AEB-F514-FE42-B0C9-B47755AA161C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75B16C-966C-3044-B46D-04398C3FC178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EEE7DA10-F967-3342-BF6B-63E579E5071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0787609-7ECF-D641-9BC4-01E8825040A6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0A524E34-241C-974E-BEC0-AF54AC38F1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2EE3982C-28C9-4646-B409-B6F672A127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Left Brace 29">
                  <a:extLst>
                    <a:ext uri="{FF2B5EF4-FFF2-40B4-BE49-F238E27FC236}">
                      <a16:creationId xmlns:a16="http://schemas.microsoft.com/office/drawing/2014/main" id="{59C01543-C90E-4D40-9C4E-E4EC969648DD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7358B57-0CC2-4D4F-8EF4-5EA5032B7E55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5602A68-9860-4946-9F09-8329511300F4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622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/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5602A68-9860-4946-9F09-832951130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6229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20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718F79F-2A2A-6A49-AC7A-F1FD64A3646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6F71794-D28F-B144-AECE-3AD9823F39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ADF052-A794-3B4C-BE84-64078C2C36D6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7D4F35-AF5E-5D46-B4ED-BD1A7833F5DE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23A8A8F-CF65-AD40-B36F-4950BFF3F4AF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0917329-C9A3-6246-8BA9-E5C2E0DDC2B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81C1A2-3E8C-CC4B-9C2D-15BF02C70D4E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585A5D-1F9D-9741-B184-EC3F4EB8F8D2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1A8371-BD63-E847-80A5-9D1C6C439FBE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EE3FF9-A6F1-CA4B-9CD8-27658B4A44D8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E4824F-B083-764A-A98A-011E0372FF31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65E19C-96C9-2549-8FAC-367588702CBB}"/>
                  </a:ext>
                </a:extLst>
              </p:cNvPr>
              <p:cNvSpPr txBox="1"/>
              <p:nvPr/>
            </p:nvSpPr>
            <p:spPr>
              <a:xfrm>
                <a:off x="1220715" y="3361426"/>
                <a:ext cx="2048061" cy="1384995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4C3282"/>
                  </a:solidFill>
                </a:endParaRPr>
              </a:p>
              <a:p>
                <a:pPr/>
                <a:r>
                  <a:rPr lang="en-US" b="0" dirty="0">
                    <a:solidFill>
                      <a:srgbClr val="4C3282"/>
                    </a:solidFill>
                  </a:rPr>
                  <a:t>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>
                    <a:solidFill>
                      <a:srgbClr val="4C3282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𝑛𝑙𝑜𝑔𝑛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65E19C-96C9-2549-8FAC-367588702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15" y="3361426"/>
                <a:ext cx="2048061" cy="1384995"/>
              </a:xfrm>
              <a:prstGeom prst="rect">
                <a:avLst/>
              </a:prstGeom>
              <a:blipFill>
                <a:blip r:embed="rId14"/>
                <a:stretch>
                  <a:fillRect l="-1235" r="-2469" b="-5405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24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2EDA-0F52-574A-B7AD-6AB0BD4B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&amp; AVL Trees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BDA2F-2BB5-E147-BB63-65339658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94CF1-B8A2-FA45-AFC8-1EBB0FA3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6AADA-EE47-174F-ABF2-DE1224E61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84E-5A4F-47B7-99CF-1088843E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5FF2-ED6D-4661-9649-0509491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binary search tree </a:t>
            </a:r>
            <a:r>
              <a:rPr lang="en-US" dirty="0"/>
              <a:t>is a </a:t>
            </a:r>
            <a:r>
              <a:rPr lang="en-US" u="sng" dirty="0"/>
              <a:t>binary tree</a:t>
            </a:r>
            <a:r>
              <a:rPr lang="en-US" dirty="0"/>
              <a:t> that contains comparable items such that for every node, </a:t>
            </a:r>
            <a:r>
              <a:rPr lang="en-US" u="sng" dirty="0"/>
              <a:t>all children to the left contain smaller data </a:t>
            </a:r>
            <a:r>
              <a:rPr lang="en-US" dirty="0"/>
              <a:t>and </a:t>
            </a:r>
            <a:r>
              <a:rPr lang="en-US" u="sng" dirty="0"/>
              <a:t>all children to the right contain larger data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79FC-200C-41F4-A7EC-343A7E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C3B0-1C2C-4E56-ADCE-A59354F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9D1835-C3EE-45CE-B55C-2A791CF4B9BB}"/>
              </a:ext>
            </a:extLst>
          </p:cNvPr>
          <p:cNvGrpSpPr/>
          <p:nvPr/>
        </p:nvGrpSpPr>
        <p:grpSpPr>
          <a:xfrm>
            <a:off x="5274400" y="232648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384400-2993-4A48-A958-9569E0FAA0F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0D73B-C53F-4E53-9141-53AA19C7234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FA5626-10CB-471B-94D0-D13138866A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B24E9-CC24-4071-ABE4-FED950170100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67D64-B9C9-4432-90BF-E26DDA8881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8F35CA-D945-4D03-8A43-9BB457F08B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9B093-C29E-4F20-921F-253707B838C5}"/>
              </a:ext>
            </a:extLst>
          </p:cNvPr>
          <p:cNvGrpSpPr/>
          <p:nvPr/>
        </p:nvGrpSpPr>
        <p:grpSpPr>
          <a:xfrm>
            <a:off x="4566188" y="351239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E056F-5391-460A-9FB5-9A3AAA37706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DDCAB-999E-4B33-B11F-60FB3F5DFDD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DBE81-289E-4C0A-8EB5-9D8740E95BC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9761A-86D1-4BF3-85F6-6D60E8E9535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CE52F-0F2E-473A-911A-EFB727865EBF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CAE09-C46D-4F5B-8A61-69BED8BEDE9C}"/>
              </a:ext>
            </a:extLst>
          </p:cNvPr>
          <p:cNvGrpSpPr/>
          <p:nvPr/>
        </p:nvGrpSpPr>
        <p:grpSpPr>
          <a:xfrm>
            <a:off x="6362623" y="3543639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D2027F-C84B-4B37-A578-C709B4A10B5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C09BB0-41E9-4CA1-8FE4-BFD2E48DCA2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FF74A-B58F-47C0-AB50-9ADCB7B7F59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97138-6AA2-4B76-8933-0F513705D91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7E8FC9-AA5F-4871-9D0D-5FCC9F279FD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DC545-06C4-453E-9661-FBE232F72311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74B0A-3476-46D1-BD24-5B6AE35CDA22}"/>
              </a:ext>
            </a:extLst>
          </p:cNvPr>
          <p:cNvGrpSpPr/>
          <p:nvPr/>
        </p:nvGrpSpPr>
        <p:grpSpPr>
          <a:xfrm>
            <a:off x="3864581" y="4698710"/>
            <a:ext cx="1057838" cy="1075707"/>
            <a:chOff x="8434647" y="3174615"/>
            <a:chExt cx="1057838" cy="10757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E37083-C31C-40CD-97B5-5A844B5D721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278824-B5CD-490C-8593-8D0314DEE2A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8F0B9-8F4B-4ACA-8696-27833C61DE8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E2F6D-0224-4C57-A944-6010C6964472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4E643D-54AB-4C96-A09D-2DAC164A76BE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92848-88EB-4CD4-9984-2A0EB09548E6}"/>
              </a:ext>
            </a:extLst>
          </p:cNvPr>
          <p:cNvGrpSpPr/>
          <p:nvPr/>
        </p:nvGrpSpPr>
        <p:grpSpPr>
          <a:xfrm>
            <a:off x="5887074" y="4773203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789FBD-6CAE-4BF3-B48C-363F2CB9D0D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7EC03D-626E-462E-99E0-FFE147046E3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23290C-CD34-4B15-9B4A-F0A3B7D1C3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633E80-AD7D-4F5A-811B-B4520C06965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6084EF-C0AB-47D5-97A0-4BB763FCA0C8}"/>
              </a:ext>
            </a:extLst>
          </p:cNvPr>
          <p:cNvGrpSpPr/>
          <p:nvPr/>
        </p:nvGrpSpPr>
        <p:grpSpPr>
          <a:xfrm>
            <a:off x="7222120" y="4753563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D91134-9971-4976-954D-FCFC2E1E0C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7F931-0079-4311-9CE0-AC645E71B98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3E6099-8516-4D7B-AEF4-1DCF2D0D1D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FD7A12-2016-4FEF-B255-38F3C1ADCF97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DC7432-91F3-4BA8-841E-BEBEDB65277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94832-F3E3-4876-A45B-254B12FD3F9F}"/>
              </a:ext>
            </a:extLst>
          </p:cNvPr>
          <p:cNvGrpSpPr/>
          <p:nvPr/>
        </p:nvGrpSpPr>
        <p:grpSpPr>
          <a:xfrm>
            <a:off x="4491602" y="5902291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9C4834-4747-442D-B884-6E14E04E269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C5A677-069C-431E-8874-E3745A5BA73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BF9679-586A-4D5D-A98D-53B63C5C087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4B5EBC-1C87-4E5C-9680-F5FA5FD00EA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25DFC-086F-4714-86FB-6DD3B1F09E35}"/>
              </a:ext>
            </a:extLst>
          </p:cNvPr>
          <p:cNvGrpSpPr/>
          <p:nvPr/>
        </p:nvGrpSpPr>
        <p:grpSpPr>
          <a:xfrm>
            <a:off x="6636337" y="593271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B1CC1-9C3A-4701-93D5-377AFDF6FFD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BDF834-B161-4A8B-92A7-302A8BFF5B4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AFC95C-6F7B-4306-B51C-88020C2DB27D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A9DA6-01DB-4841-935E-EC9E857937FB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5942F9-2124-429D-AB05-5EBDB28BA627}"/>
              </a:ext>
            </a:extLst>
          </p:cNvPr>
          <p:cNvCxnSpPr>
            <a:cxnSpLocks/>
          </p:cNvCxnSpPr>
          <p:nvPr/>
        </p:nvCxnSpPr>
        <p:spPr>
          <a:xfrm flipH="1">
            <a:off x="3934092" y="51280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310B54-9290-46ED-95CB-11F7B66D0E0F}"/>
              </a:ext>
            </a:extLst>
          </p:cNvPr>
          <p:cNvCxnSpPr>
            <a:cxnSpLocks/>
          </p:cNvCxnSpPr>
          <p:nvPr/>
        </p:nvCxnSpPr>
        <p:spPr>
          <a:xfrm flipH="1">
            <a:off x="5275996" y="396293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D950D-09DC-46EE-8499-B03D6CB59FD3}"/>
              </a:ext>
            </a:extLst>
          </p:cNvPr>
          <p:cNvCxnSpPr>
            <a:cxnSpLocks/>
          </p:cNvCxnSpPr>
          <p:nvPr/>
        </p:nvCxnSpPr>
        <p:spPr>
          <a:xfrm flipH="1">
            <a:off x="5950626" y="52046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6B11A4-8FAF-49D3-96A9-3EA9CDC116B7}"/>
              </a:ext>
            </a:extLst>
          </p:cNvPr>
          <p:cNvCxnSpPr>
            <a:cxnSpLocks/>
          </p:cNvCxnSpPr>
          <p:nvPr/>
        </p:nvCxnSpPr>
        <p:spPr>
          <a:xfrm flipH="1">
            <a:off x="6367426" y="5205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21D469-7C83-4F49-AFEE-7D7095E1555E}"/>
              </a:ext>
            </a:extLst>
          </p:cNvPr>
          <p:cNvCxnSpPr>
            <a:cxnSpLocks/>
          </p:cNvCxnSpPr>
          <p:nvPr/>
        </p:nvCxnSpPr>
        <p:spPr>
          <a:xfrm flipH="1">
            <a:off x="4555127" y="63379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127707-0C39-42BD-A416-4C56413BE69C}"/>
              </a:ext>
            </a:extLst>
          </p:cNvPr>
          <p:cNvCxnSpPr>
            <a:cxnSpLocks/>
          </p:cNvCxnSpPr>
          <p:nvPr/>
        </p:nvCxnSpPr>
        <p:spPr>
          <a:xfrm flipH="1">
            <a:off x="4959680" y="63317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D563A-0360-499D-B1D8-20EB6C177E49}"/>
              </a:ext>
            </a:extLst>
          </p:cNvPr>
          <p:cNvCxnSpPr>
            <a:cxnSpLocks/>
          </p:cNvCxnSpPr>
          <p:nvPr/>
        </p:nvCxnSpPr>
        <p:spPr>
          <a:xfrm flipH="1">
            <a:off x="6684547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F8C20-0831-4B2A-9D62-6C41A9D27FE3}"/>
              </a:ext>
            </a:extLst>
          </p:cNvPr>
          <p:cNvCxnSpPr>
            <a:cxnSpLocks/>
          </p:cNvCxnSpPr>
          <p:nvPr/>
        </p:nvCxnSpPr>
        <p:spPr>
          <a:xfrm flipH="1">
            <a:off x="7102416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20093-0DAC-4CD1-B887-1DB7C063D59C}"/>
              </a:ext>
            </a:extLst>
          </p:cNvPr>
          <p:cNvCxnSpPr>
            <a:cxnSpLocks/>
          </p:cNvCxnSpPr>
          <p:nvPr/>
        </p:nvCxnSpPr>
        <p:spPr>
          <a:xfrm flipH="1">
            <a:off x="7938378" y="518921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45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all nodes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</a:t>
            </a:r>
            <a:r>
              <a:rPr lang="en-US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balanced: </a:t>
            </a:r>
            <a:r>
              <a:rPr lang="en-US" dirty="0"/>
              <a:t>for all nodes,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5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AVL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60529" y="21403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015425" y="25718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639582" y="31363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3351" y="42173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103129" y="35720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104160" y="46471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528324" y="46398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553476" y="27145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8478112" y="37621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3782104" y="2143113"/>
            <a:ext cx="809522" cy="798022"/>
            <a:chOff x="8434647" y="3174615"/>
            <a:chExt cx="809522" cy="7980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3837000" y="2574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4461157" y="3139134"/>
            <a:ext cx="809522" cy="798022"/>
            <a:chOff x="8434647" y="3174615"/>
            <a:chExt cx="809522" cy="7980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146544" y="4078570"/>
            <a:ext cx="809522" cy="798022"/>
            <a:chOff x="8434647" y="3174615"/>
            <a:chExt cx="809522" cy="798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4516053" y="35970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191843" y="45214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616007" y="451421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375051" y="271731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008480" y="373630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340" y="1380161"/>
            <a:ext cx="234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Line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1</a:t>
            </a:r>
            <a:r>
              <a:rPr lang="en-US" sz="2000" dirty="0">
                <a:latin typeface="Segoe UI "/>
              </a:rPr>
              <a:t> rotation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10779" y="1324618"/>
            <a:ext cx="2445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Kink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2</a:t>
            </a:r>
            <a:r>
              <a:rPr lang="en-US" sz="2000" dirty="0">
                <a:latin typeface="Segoe UI "/>
              </a:rPr>
              <a:t> rotations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650534" y="2158008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095685" y="25894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3289" y="3098860"/>
            <a:ext cx="809522" cy="798022"/>
            <a:chOff x="8434647" y="3174615"/>
            <a:chExt cx="809522" cy="79802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53108" y="4048681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02738" y="35482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8407" y="44915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2571" y="448432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578085" y="2749132"/>
            <a:ext cx="279154" cy="26887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951265" y="3686722"/>
            <a:ext cx="294509" cy="28977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8264" y="5197215"/>
            <a:ext cx="365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Right</a:t>
            </a:r>
          </a:p>
          <a:p>
            <a:r>
              <a:rPr lang="en-US" dirty="0">
                <a:latin typeface="Segoe UI "/>
              </a:rPr>
              <a:t>Parent’s left becomes child’s right</a:t>
            </a:r>
          </a:p>
          <a:p>
            <a:r>
              <a:rPr lang="en-US" dirty="0">
                <a:latin typeface="Segoe UI "/>
              </a:rPr>
              <a:t>Child’s right becomes its parent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680299" y="5210584"/>
            <a:ext cx="373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Left</a:t>
            </a:r>
          </a:p>
          <a:p>
            <a:r>
              <a:rPr lang="en-US" dirty="0">
                <a:latin typeface="Segoe UI "/>
              </a:rPr>
              <a:t>Parent’s right becomes child’s left</a:t>
            </a:r>
          </a:p>
          <a:p>
            <a:r>
              <a:rPr lang="en-US" dirty="0">
                <a:latin typeface="Segoe UI "/>
              </a:rPr>
              <a:t>Child’s left becomes its parent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00929" y="2152050"/>
            <a:ext cx="809522" cy="798022"/>
            <a:chOff x="8434647" y="3174615"/>
            <a:chExt cx="809522" cy="7980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41399" y="25937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265283" y="3102073"/>
            <a:ext cx="809522" cy="798022"/>
            <a:chOff x="8434647" y="3174615"/>
            <a:chExt cx="809522" cy="79802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913751" y="4228991"/>
            <a:ext cx="809522" cy="798022"/>
            <a:chOff x="8434647" y="3174615"/>
            <a:chExt cx="809522" cy="798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0305349" y="3538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944560" y="465879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68724" y="4651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892867" y="376752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0656643" y="2705847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335141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Right Kink Resolution</a:t>
            </a:r>
          </a:p>
          <a:p>
            <a:r>
              <a:rPr lang="en-US" dirty="0">
                <a:latin typeface="Segoe UI "/>
              </a:rPr>
              <a:t>Rotate subtree left</a:t>
            </a:r>
          </a:p>
          <a:p>
            <a:r>
              <a:rPr lang="en-US" dirty="0">
                <a:latin typeface="Segoe UI "/>
              </a:rPr>
              <a:t>Rotate root tree right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010392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Left Kink Resolution</a:t>
            </a:r>
          </a:p>
          <a:p>
            <a:r>
              <a:rPr lang="en-US" dirty="0">
                <a:latin typeface="Segoe UI "/>
              </a:rPr>
              <a:t>Rotate subtree right</a:t>
            </a:r>
          </a:p>
          <a:p>
            <a:r>
              <a:rPr lang="en-US" dirty="0">
                <a:latin typeface="Segoe UI "/>
              </a:rPr>
              <a:t>Rotate root tree left</a:t>
            </a:r>
          </a:p>
        </p:txBody>
      </p:sp>
    </p:spTree>
    <p:extLst>
      <p:ext uri="{BB962C8B-B14F-4D97-AF65-F5344CB8AC3E}">
        <p14:creationId xmlns:p14="http://schemas.microsoft.com/office/powerpoint/2010/main" val="2625520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BAD5-B57A-3645-882B-0BEC92CB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8351-BD16-1943-BE3D-9B6B9D72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A9822-910A-8648-B44A-77735B80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672FA-F298-684E-ACE9-CF3D7AAF4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9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981D-905B-415B-AC1D-DF0A021E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First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5E6F-BEDF-4EB2-830D-99A0064F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[key].value;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value %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C9E0F-5FA1-45C2-8C95-DD27CA4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C7E70-F15C-CE46-9DD2-217C763779EA}"/>
              </a:ext>
            </a:extLst>
          </p:cNvPr>
          <p:cNvGrpSpPr/>
          <p:nvPr/>
        </p:nvGrpSpPr>
        <p:grpSpPr>
          <a:xfrm>
            <a:off x="7813963" y="1463857"/>
            <a:ext cx="3802798" cy="3398826"/>
            <a:chOff x="-248860" y="1530095"/>
            <a:chExt cx="3802798" cy="33988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3A506-581A-2C44-8331-1B9AFC8C688D}"/>
                </a:ext>
              </a:extLst>
            </p:cNvPr>
            <p:cNvSpPr/>
            <p:nvPr/>
          </p:nvSpPr>
          <p:spPr>
            <a:xfrm>
              <a:off x="-248858" y="2061557"/>
              <a:ext cx="3802796" cy="2867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700950-3195-194A-B396-DD206D142C1D}"/>
                </a:ext>
              </a:extLst>
            </p:cNvPr>
            <p:cNvSpPr/>
            <p:nvPr/>
          </p:nvSpPr>
          <p:spPr>
            <a:xfrm>
              <a:off x="-248859" y="1530095"/>
              <a:ext cx="3802796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SimpleHashMap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D39EFD-FEA5-8348-8C4A-E6E4B271E0F1}"/>
                </a:ext>
              </a:extLst>
            </p:cNvPr>
            <p:cNvSpPr txBox="1"/>
            <p:nvPr/>
          </p:nvSpPr>
          <p:spPr>
            <a:xfrm>
              <a:off x="-155859" y="2867915"/>
              <a:ext cx="37097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put item at result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get item at result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return data[result] == null </a:t>
              </a:r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nullify element at result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68DE8-D9E1-864C-B19A-FB2111D0DA35}"/>
                </a:ext>
              </a:extLst>
            </p:cNvPr>
            <p:cNvSpPr txBox="1"/>
            <p:nvPr/>
          </p:nvSpPr>
          <p:spPr>
            <a:xfrm>
              <a:off x="-248860" y="206155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195085-4677-D548-A91C-6B85D87BEF93}"/>
                </a:ext>
              </a:extLst>
            </p:cNvPr>
            <p:cNvSpPr txBox="1"/>
            <p:nvPr/>
          </p:nvSpPr>
          <p:spPr>
            <a:xfrm>
              <a:off x="-155859" y="2677325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FA48F4-CD80-1D45-AB59-E878DF8D43ED}"/>
                </a:ext>
              </a:extLst>
            </p:cNvPr>
            <p:cNvSpPr txBox="1"/>
            <p:nvPr/>
          </p:nvSpPr>
          <p:spPr>
            <a:xfrm>
              <a:off x="-155477" y="2279104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776FA23-7D35-0345-AB7F-FB07D54D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6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0F8B-E89E-0E49-B78F-9BCE5CE1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message about grades…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FA73-9767-2A44-B7D2-62D4227F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2CE4D-0CCE-7241-BFAF-9418A2A2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6AD22-2B87-AF4B-A9F5-22C05B7B3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56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252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“poo”);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500F2A-4FD1-4352-82E1-8F89C63290D7}"/>
              </a:ext>
            </a:extLst>
          </p:cNvPr>
          <p:cNvSpPr/>
          <p:nvPr/>
        </p:nvSpPr>
        <p:spPr>
          <a:xfrm>
            <a:off x="4770421" y="4755536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BF6B-10B0-4E01-998D-14FBB4D0EC12}"/>
              </a:ext>
            </a:extLst>
          </p:cNvPr>
          <p:cNvSpPr txBox="1"/>
          <p:nvPr/>
        </p:nvSpPr>
        <p:spPr>
          <a:xfrm>
            <a:off x="6732410" y="467339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2925786" y="3591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2925786" y="388267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2925786" y="41375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2925786" y="440999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21B84-0D0F-49E1-A42C-CF6F3735099D}"/>
              </a:ext>
            </a:extLst>
          </p:cNvPr>
          <p:cNvSpPr txBox="1"/>
          <p:nvPr/>
        </p:nvSpPr>
        <p:spPr>
          <a:xfrm>
            <a:off x="2925786" y="468331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31E8F-B314-4AD9-BF24-F024B195E0FF}"/>
              </a:ext>
            </a:extLst>
          </p:cNvPr>
          <p:cNvSpPr txBox="1"/>
          <p:nvPr/>
        </p:nvSpPr>
        <p:spPr>
          <a:xfrm>
            <a:off x="2193624" y="2340476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D57E233-3AD9-A840-8BD8-108C458C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73211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889DE-A159-4BD0-8E10-56D345950F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5239" y="2962358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Average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blipFill>
                <a:blip r:embed="rId3"/>
                <a:stretch>
                  <a:fillRect l="-1498" t="-948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348451" y="4743873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348451" y="5063913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C021D-61D9-C541-943A-5AB68C1A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40" y="90652"/>
            <a:ext cx="3581635" cy="347472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5BF16F-6AFF-FE4F-B19A-BD0E5873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83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176B-04E4-4630-AAA4-4DFAD0A8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A31F-50D1-41BF-9C35-457531CDC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1172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Solution 2: Open Addressing</a:t>
            </a:r>
          </a:p>
          <a:p>
            <a:r>
              <a:rPr lang="en-US" dirty="0"/>
              <a:t>Resolves collisions by choosing a different location to tore a value if natural choice is already full.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16F2F-EFD2-41EB-8673-476524E6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34812-5DE7-4EA3-82A0-91121E5D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8FEF0C-9CBE-6D40-BAA3-B61813DA4131}"/>
              </a:ext>
            </a:extLst>
          </p:cNvPr>
          <p:cNvSpPr txBox="1">
            <a:spLocks/>
          </p:cNvSpPr>
          <p:nvPr/>
        </p:nvSpPr>
        <p:spPr>
          <a:xfrm>
            <a:off x="575239" y="2737773"/>
            <a:ext cx="5520761" cy="3078147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C3282"/>
                </a:solidFill>
              </a:rPr>
              <a:t>Type 1: Linear Probing</a:t>
            </a:r>
          </a:p>
          <a:p>
            <a:r>
              <a:rPr lang="en-US" sz="1800" dirty="0"/>
              <a:t>If there is a collision, keep checking the next element until we find an open spot.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EE545A-380A-174B-BFFC-6850D5CC68DB}"/>
              </a:ext>
            </a:extLst>
          </p:cNvPr>
          <p:cNvSpPr txBox="1">
            <a:spLocks/>
          </p:cNvSpPr>
          <p:nvPr/>
        </p:nvSpPr>
        <p:spPr>
          <a:xfrm>
            <a:off x="5863829" y="2737773"/>
            <a:ext cx="5604402" cy="28950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C3282"/>
                </a:solidFill>
              </a:rPr>
              <a:t>Type 2: Quadratic Probing</a:t>
            </a:r>
          </a:p>
          <a:p>
            <a:r>
              <a:rPr lang="en-US" sz="1800" dirty="0"/>
              <a:t>If we collide instead try the next i</a:t>
            </a:r>
            <a:r>
              <a:rPr lang="en-US" sz="1800" baseline="30000" dirty="0"/>
              <a:t>2 </a:t>
            </a:r>
            <a:r>
              <a:rPr lang="en-US" sz="1800" dirty="0"/>
              <a:t>space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3089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9621-A4FC-4395-B467-CF12E301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Linear Probing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4C265D-3F7C-4D99-A4EB-3B7BD0B939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325550" y="2921667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28775-4EC6-4F7A-8993-EF3FD4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D862-F85B-48E1-9B70-C3CA8D53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43C20-45A4-4691-811E-D48113AEEE14}"/>
              </a:ext>
            </a:extLst>
          </p:cNvPr>
          <p:cNvSpPr txBox="1"/>
          <p:nvPr/>
        </p:nvSpPr>
        <p:spPr>
          <a:xfrm>
            <a:off x="575239" y="1730472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linear probing to resolve collisions</a:t>
            </a:r>
          </a:p>
          <a:p>
            <a:r>
              <a:rPr lang="en-US" dirty="0"/>
              <a:t>1, 5, 11, 7, 12, 17, 6, 25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FCB40-D3DC-48B7-B99B-6CE332ED9B23}"/>
              </a:ext>
            </a:extLst>
          </p:cNvPr>
          <p:cNvSpPr txBox="1"/>
          <p:nvPr/>
        </p:nvSpPr>
        <p:spPr>
          <a:xfrm>
            <a:off x="3274240" y="3429000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6A3E5-416F-4AD3-B5DF-468D54AF8755}"/>
              </a:ext>
            </a:extLst>
          </p:cNvPr>
          <p:cNvSpPr txBox="1"/>
          <p:nvPr/>
        </p:nvSpPr>
        <p:spPr>
          <a:xfrm>
            <a:off x="6155828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1CA93-AC6B-4C24-BD0C-F7DFDA0B0FAC}"/>
              </a:ext>
            </a:extLst>
          </p:cNvPr>
          <p:cNvSpPr txBox="1"/>
          <p:nvPr/>
        </p:nvSpPr>
        <p:spPr>
          <a:xfrm>
            <a:off x="3158824" y="343781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D7AF4-682F-43EC-89C4-42DF2093818B}"/>
              </a:ext>
            </a:extLst>
          </p:cNvPr>
          <p:cNvSpPr txBox="1"/>
          <p:nvPr/>
        </p:nvSpPr>
        <p:spPr>
          <a:xfrm>
            <a:off x="7639942" y="34009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98980-64C2-47CD-B7B7-547C7996690B}"/>
              </a:ext>
            </a:extLst>
          </p:cNvPr>
          <p:cNvSpPr txBox="1"/>
          <p:nvPr/>
        </p:nvSpPr>
        <p:spPr>
          <a:xfrm>
            <a:off x="3871641" y="3428999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EFB15-3B31-41FD-8D9D-BD12E2D2CAC6}"/>
              </a:ext>
            </a:extLst>
          </p:cNvPr>
          <p:cNvSpPr txBox="1"/>
          <p:nvPr/>
        </p:nvSpPr>
        <p:spPr>
          <a:xfrm>
            <a:off x="7524526" y="3400971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7A7B4-0469-40F1-955D-F35DF213E130}"/>
              </a:ext>
            </a:extLst>
          </p:cNvPr>
          <p:cNvSpPr txBox="1"/>
          <p:nvPr/>
        </p:nvSpPr>
        <p:spPr>
          <a:xfrm>
            <a:off x="6897885" y="340097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9F3DD-AC69-4F34-B820-E1D8269BF077}"/>
              </a:ext>
            </a:extLst>
          </p:cNvPr>
          <p:cNvSpPr txBox="1"/>
          <p:nvPr/>
        </p:nvSpPr>
        <p:spPr>
          <a:xfrm>
            <a:off x="5993925" y="342899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320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06602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638 -0.0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664 0.00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4974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2791-7423-428A-9F0C-CAA9CC26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Quadratic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D28B3-7074-4CAE-B9D2-04A88C6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B61B2-CF87-4C16-A69C-94DD03C7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9892A4-C8B6-498F-8D74-1E5BC6B4A0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98979" y="2631153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1020B5-B2F4-432B-A210-B67ABEC94076}"/>
              </a:ext>
            </a:extLst>
          </p:cNvPr>
          <p:cNvSpPr txBox="1"/>
          <p:nvPr/>
        </p:nvSpPr>
        <p:spPr>
          <a:xfrm>
            <a:off x="537281" y="4028166"/>
            <a:ext cx="2825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(49 % 10 + 0 * 0) % 10 = 9</a:t>
            </a:r>
          </a:p>
          <a:p>
            <a:r>
              <a:rPr lang="en-US" dirty="0"/>
              <a:t>(49 % 10 + 1 * 1) % 10 = 0</a:t>
            </a:r>
          </a:p>
          <a:p>
            <a:endParaRPr lang="en-US" dirty="0"/>
          </a:p>
          <a:p>
            <a:r>
              <a:rPr lang="en-US" dirty="0"/>
              <a:t>(58 % 10 + 0 * 0) % 10 = 8</a:t>
            </a:r>
          </a:p>
          <a:p>
            <a:r>
              <a:rPr lang="en-US" dirty="0"/>
              <a:t>(58 % 10 + 1 * 1) % 10 = 9</a:t>
            </a:r>
          </a:p>
          <a:p>
            <a:r>
              <a:rPr lang="en-US" dirty="0"/>
              <a:t>(58 % 10 + 2 * 2) % 10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A2626-3B2E-45D2-A2D3-B3E60FB3C274}"/>
              </a:ext>
            </a:extLst>
          </p:cNvPr>
          <p:cNvSpPr txBox="1"/>
          <p:nvPr/>
        </p:nvSpPr>
        <p:spPr>
          <a:xfrm>
            <a:off x="8718298" y="313848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58747-23CC-4633-83DD-752F67707F13}"/>
              </a:ext>
            </a:extLst>
          </p:cNvPr>
          <p:cNvSpPr txBox="1"/>
          <p:nvPr/>
        </p:nvSpPr>
        <p:spPr>
          <a:xfrm>
            <a:off x="7972995" y="3110458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5891A-90D7-42A8-B9D6-3108696C2FB7}"/>
              </a:ext>
            </a:extLst>
          </p:cNvPr>
          <p:cNvSpPr txBox="1"/>
          <p:nvPr/>
        </p:nvSpPr>
        <p:spPr>
          <a:xfrm>
            <a:off x="8680340" y="31384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67C66-3C1A-44F9-9838-AA58A6703D43}"/>
              </a:ext>
            </a:extLst>
          </p:cNvPr>
          <p:cNvSpPr txBox="1"/>
          <p:nvPr/>
        </p:nvSpPr>
        <p:spPr>
          <a:xfrm>
            <a:off x="537281" y="1638140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quadratic probing to resolve collisions</a:t>
            </a:r>
          </a:p>
          <a:p>
            <a:r>
              <a:rPr lang="en-US" dirty="0"/>
              <a:t>89, 18, 49, 58, 79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47DD6-814E-470D-A068-AB65F9BDA4A0}"/>
              </a:ext>
            </a:extLst>
          </p:cNvPr>
          <p:cNvSpPr txBox="1"/>
          <p:nvPr/>
        </p:nvSpPr>
        <p:spPr>
          <a:xfrm>
            <a:off x="3565864" y="311045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A99F14-BEFA-426F-85A7-EBCCC98053D0}"/>
              </a:ext>
            </a:extLst>
          </p:cNvPr>
          <p:cNvSpPr txBox="1"/>
          <p:nvPr/>
        </p:nvSpPr>
        <p:spPr>
          <a:xfrm>
            <a:off x="4319696" y="3138484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4E27A-E950-4398-AE4C-48AEBDB388F3}"/>
              </a:ext>
            </a:extLst>
          </p:cNvPr>
          <p:cNvSpPr txBox="1"/>
          <p:nvPr/>
        </p:nvSpPr>
        <p:spPr>
          <a:xfrm>
            <a:off x="537281" y="5872017"/>
            <a:ext cx="282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(79 % 10 + 0 * 0) % 10 = 9</a:t>
            </a:r>
          </a:p>
          <a:p>
            <a:r>
              <a:rPr lang="en-US" dirty="0"/>
              <a:t>(79 % 10 + 1 * 1) % 10 = 0</a:t>
            </a:r>
          </a:p>
          <a:p>
            <a:r>
              <a:rPr lang="en-US" dirty="0"/>
              <a:t>(79 % 10 + 2 * 2) % 10 =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17FF7-31BD-4D9E-9A7B-1EDD474958C7}"/>
              </a:ext>
            </a:extLst>
          </p:cNvPr>
          <p:cNvSpPr txBox="1"/>
          <p:nvPr/>
        </p:nvSpPr>
        <p:spPr>
          <a:xfrm>
            <a:off x="4413566" y="4051428"/>
            <a:ext cx="441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Problems:</a:t>
            </a:r>
          </a:p>
          <a:p>
            <a:r>
              <a:rPr lang="en-US" dirty="0"/>
              <a:t>If λ≥ ½ we might never find an empty spot</a:t>
            </a:r>
          </a:p>
          <a:p>
            <a:pPr lvl="1"/>
            <a:r>
              <a:rPr lang="en-US" dirty="0"/>
              <a:t>Infinite loop!</a:t>
            </a:r>
          </a:p>
          <a:p>
            <a:r>
              <a:rPr lang="en-US" dirty="0"/>
              <a:t>Can still get clusters</a:t>
            </a:r>
          </a:p>
        </p:txBody>
      </p:sp>
    </p:spTree>
    <p:extLst>
      <p:ext uri="{BB962C8B-B14F-4D97-AF65-F5344CB8AC3E}">
        <p14:creationId xmlns:p14="http://schemas.microsoft.com/office/powerpoint/2010/main" val="32257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342 L -0.14518 0.03658 C -0.17526 0.04769 -0.2207 0.05394 -0.26823 0.05394 C -0.32239 0.05394 -0.36575 0.04769 -0.39583 0.03658 L -0.54088 -0.0134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A4B9-7A12-4173-8E08-74A78582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02B7-DAFD-4B2E-8A16-C503DAEC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2895984"/>
            <a:ext cx="11187258" cy="286393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jump_Hash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9755F-0635-4C26-910C-70725648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1EB03-97FE-4AB6-AA86-DA3FC80A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63A4E-244E-B340-AFFE-C91D08BFD650}"/>
              </a:ext>
            </a:extLst>
          </p:cNvPr>
          <p:cNvSpPr txBox="1">
            <a:spLocks/>
          </p:cNvSpPr>
          <p:nvPr/>
        </p:nvSpPr>
        <p:spPr>
          <a:xfrm>
            <a:off x="575239" y="1528315"/>
            <a:ext cx="11187258" cy="1117297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B6A479"/>
                </a:solidFill>
              </a:rPr>
              <a:t>Solution 3: Double Hashing</a:t>
            </a:r>
          </a:p>
          <a:p>
            <a:r>
              <a:rPr lang="en-US" dirty="0"/>
              <a:t>If the natural hash location is taken, apply a second and separate hash function to find a new location. h’(k, </a:t>
            </a:r>
            <a:r>
              <a:rPr lang="en-US" dirty="0" err="1"/>
              <a:t>i</a:t>
            </a:r>
            <a:r>
              <a:rPr lang="en-US" dirty="0"/>
              <a:t>) = (h(k) + </a:t>
            </a:r>
            <a:r>
              <a:rPr lang="en-US" dirty="0" err="1"/>
              <a:t>i</a:t>
            </a:r>
            <a:r>
              <a:rPr lang="en-US" dirty="0"/>
              <a:t> * g(k)) % 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07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91E0-6A53-6F4C-8039-322B95D3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1638E-792A-4E48-9B2B-959EF8FD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1005C-A4AE-B247-9107-AB82734F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FECB3-4FB3-C945-B324-CE73B70A5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9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Heap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20" y="1378107"/>
            <a:ext cx="5140061" cy="4845504"/>
          </a:xfrm>
        </p:spPr>
        <p:txBody>
          <a:bodyPr/>
          <a:lstStyle/>
          <a:p>
            <a:r>
              <a:rPr lang="en-US" dirty="0"/>
              <a:t>A type of tree with new set of invariants</a:t>
            </a:r>
          </a:p>
          <a:p>
            <a:r>
              <a:rPr lang="en-US" b="1" dirty="0">
                <a:solidFill>
                  <a:srgbClr val="B6A479"/>
                </a:solidFill>
              </a:rPr>
              <a:t>1. </a:t>
            </a:r>
            <a:r>
              <a:rPr lang="en-US" b="1" dirty="0">
                <a:solidFill>
                  <a:srgbClr val="4C3282"/>
                </a:solidFill>
              </a:rPr>
              <a:t>Binary Tree</a:t>
            </a:r>
            <a:r>
              <a:rPr lang="en-US" dirty="0"/>
              <a:t>: every node has at most 2 children</a:t>
            </a:r>
          </a:p>
          <a:p>
            <a:r>
              <a:rPr lang="en-US" b="1" dirty="0">
                <a:solidFill>
                  <a:srgbClr val="B6A479"/>
                </a:solidFill>
              </a:rPr>
              <a:t>2. </a:t>
            </a:r>
            <a:r>
              <a:rPr lang="en-US" b="1" dirty="0">
                <a:solidFill>
                  <a:srgbClr val="4C3282"/>
                </a:solidFill>
              </a:rPr>
              <a:t>Heap</a:t>
            </a:r>
            <a:r>
              <a:rPr lang="en-US" dirty="0"/>
              <a:t>: every node is smaller than its child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975609" y="3683671"/>
            <a:ext cx="1253275" cy="1365032"/>
            <a:chOff x="1285877" y="2866750"/>
            <a:chExt cx="1253275" cy="1365032"/>
          </a:xfrm>
        </p:grpSpPr>
        <p:grpSp>
          <p:nvGrpSpPr>
            <p:cNvPr id="49" name="Group 48"/>
            <p:cNvGrpSpPr/>
            <p:nvPr/>
          </p:nvGrpSpPr>
          <p:grpSpPr>
            <a:xfrm>
              <a:off x="1596061" y="2866750"/>
              <a:ext cx="576392" cy="767652"/>
              <a:chOff x="8011610" y="1273924"/>
              <a:chExt cx="576392" cy="7676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 flipH="1">
                <a:off x="8011610" y="1745042"/>
                <a:ext cx="153853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2"/>
                <a:endCxn id="1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>
                <a:off x="8440622" y="1745042"/>
                <a:ext cx="144628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285877" y="3674005"/>
              <a:ext cx="568567" cy="557777"/>
              <a:chOff x="8118821" y="1418913"/>
              <a:chExt cx="568567" cy="55777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1" idx="2"/>
                  <a:endCxn id="52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1970585" y="3672069"/>
              <a:ext cx="568567" cy="559712"/>
              <a:chOff x="8118821" y="1416978"/>
              <a:chExt cx="568567" cy="55971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118821" y="1416978"/>
                <a:ext cx="568567" cy="559712"/>
                <a:chOff x="8019435" y="1271989"/>
                <a:chExt cx="568567" cy="559712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1989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6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/>
          <p:cNvGrpSpPr/>
          <p:nvPr/>
        </p:nvGrpSpPr>
        <p:grpSpPr>
          <a:xfrm>
            <a:off x="2851363" y="3683671"/>
            <a:ext cx="2617459" cy="2197874"/>
            <a:chOff x="6914978" y="1266256"/>
            <a:chExt cx="2617459" cy="2197874"/>
          </a:xfrm>
        </p:grpSpPr>
        <p:grpSp>
          <p:nvGrpSpPr>
            <p:cNvPr id="78" name="Group 77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0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9" idx="2"/>
                <a:endCxn id="8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8" idx="0"/>
              </p:cNvCxnSpPr>
              <p:nvPr/>
            </p:nvCxnSpPr>
            <p:spPr>
              <a:xfrm>
                <a:off x="8440622" y="1745042"/>
                <a:ext cx="230020" cy="3493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89" idx="2"/>
                  <a:endCxn id="9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9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8562069" y="2099098"/>
              <a:ext cx="685757" cy="812522"/>
              <a:chOff x="7984333" y="1273924"/>
              <a:chExt cx="685757" cy="812522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13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2" idx="2"/>
                <a:endCxn id="103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21" idx="0"/>
              </p:cNvCxnSpPr>
              <p:nvPr/>
            </p:nvCxnSpPr>
            <p:spPr>
              <a:xfrm>
                <a:off x="8440622" y="1745042"/>
                <a:ext cx="229468" cy="336135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6</a:t>
                  </a: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2" idx="2"/>
                  <a:endCxn id="113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Straight Connector 109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8963870" y="2906351"/>
              <a:ext cx="568567" cy="557778"/>
              <a:chOff x="8118821" y="1418912"/>
              <a:chExt cx="568567" cy="557778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8118821" y="1418912"/>
                <a:ext cx="568567" cy="557778"/>
                <a:chOff x="8019435" y="1273923"/>
                <a:chExt cx="568567" cy="557778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129" y="1273923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stCxn id="120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79" idx="0"/>
              </p:cNvCxnSpPr>
              <p:nvPr/>
            </p:nvCxnSpPr>
            <p:spPr>
              <a:xfrm flipH="1">
                <a:off x="7573536" y="1745042"/>
                <a:ext cx="59192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5" idx="2"/>
                <a:endCxn id="126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02" idx="0"/>
              </p:cNvCxnSpPr>
              <p:nvPr/>
            </p:nvCxnSpPr>
            <p:spPr>
              <a:xfrm>
                <a:off x="8440622" y="1745042"/>
                <a:ext cx="49709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Rectangle 132"/>
          <p:cNvSpPr/>
          <p:nvPr/>
        </p:nvSpPr>
        <p:spPr>
          <a:xfrm>
            <a:off x="5716060" y="1814411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</a:t>
            </a:r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Structure: 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level is “complete” meaning it has no “gaps</a:t>
            </a:r>
            <a:r>
              <a:rPr lang="en-US" dirty="0"/>
              <a:t>”</a:t>
            </a:r>
          </a:p>
          <a:p>
            <a:r>
              <a:rPr lang="en-US" dirty="0"/>
              <a:t>- Heaps are filled up left to right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795143" y="4643046"/>
            <a:ext cx="676694" cy="807255"/>
            <a:chOff x="7991077" y="1270430"/>
            <a:chExt cx="676694" cy="80725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0203" y="127043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991077" y="1736281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0" idx="2"/>
              <a:endCxn id="171" idx="2"/>
            </p:cNvCxnSpPr>
            <p:nvPr/>
          </p:nvCxnSpPr>
          <p:spPr>
            <a:xfrm flipH="1" flipV="1">
              <a:off x="8300394" y="1639762"/>
              <a:ext cx="4701" cy="191939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38303" y="1727600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6505492" y="5434211"/>
            <a:ext cx="568567" cy="577361"/>
            <a:chOff x="8118821" y="1399329"/>
            <a:chExt cx="568567" cy="577361"/>
          </a:xfrm>
        </p:grpSpPr>
        <p:grpSp>
          <p:nvGrpSpPr>
            <p:cNvPr id="163" name="Group 162"/>
            <p:cNvGrpSpPr/>
            <p:nvPr/>
          </p:nvGrpSpPr>
          <p:grpSpPr>
            <a:xfrm>
              <a:off x="8118821" y="1399329"/>
              <a:ext cx="568567" cy="577361"/>
              <a:chOff x="8019435" y="1254340"/>
              <a:chExt cx="568567" cy="577361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102" y="1254340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6" idx="2"/>
                <a:endCxn id="167" idx="2"/>
              </p:cNvCxnSpPr>
              <p:nvPr/>
            </p:nvCxnSpPr>
            <p:spPr>
              <a:xfrm flipH="1" flipV="1">
                <a:off x="8300293" y="1623672"/>
                <a:ext cx="4802" cy="20802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7190200" y="5453794"/>
            <a:ext cx="568567" cy="557777"/>
            <a:chOff x="8118821" y="1418913"/>
            <a:chExt cx="568567" cy="557777"/>
          </a:xfrm>
        </p:grpSpPr>
        <p:grpSp>
          <p:nvGrpSpPr>
            <p:cNvPr id="156" name="Group 155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2151" y="129978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47</a:t>
                </a: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5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158398" y="3791116"/>
            <a:ext cx="882006" cy="816963"/>
            <a:chOff x="7705996" y="1251342"/>
            <a:chExt cx="882006" cy="81696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0919" y="125134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0" idx="2"/>
              <a:endCxn id="151" idx="2"/>
            </p:cNvCxnSpPr>
            <p:nvPr/>
          </p:nvCxnSpPr>
          <p:spPr>
            <a:xfrm flipH="1" flipV="1">
              <a:off x="8302181" y="1620674"/>
              <a:ext cx="2914" cy="21102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705996" y="1718911"/>
              <a:ext cx="489827" cy="34939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9496050" y="4646540"/>
            <a:ext cx="659759" cy="799740"/>
            <a:chOff x="8019435" y="1273924"/>
            <a:chExt cx="659759" cy="799740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44" idx="2"/>
              <a:endCxn id="24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9174" y="1724360"/>
              <a:ext cx="230020" cy="3493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9862749" y="5453794"/>
            <a:ext cx="568567" cy="557777"/>
            <a:chOff x="8118821" y="1418913"/>
            <a:chExt cx="568567" cy="557777"/>
          </a:xfrm>
        </p:grpSpPr>
        <p:grpSp>
          <p:nvGrpSpPr>
            <p:cNvPr id="230" name="Group 22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3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1" name="Straight Connector 23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10542225" y="5453795"/>
            <a:ext cx="568567" cy="557777"/>
            <a:chOff x="8118821" y="1418913"/>
            <a:chExt cx="568567" cy="557777"/>
          </a:xfrm>
        </p:grpSpPr>
        <p:grpSp>
          <p:nvGrpSpPr>
            <p:cNvPr id="217" name="Group 216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20" idx="2"/>
                <a:endCxn id="22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21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1226933" y="5453793"/>
            <a:ext cx="583076" cy="557778"/>
            <a:chOff x="8118821" y="1418912"/>
            <a:chExt cx="583076" cy="557778"/>
          </a:xfrm>
        </p:grpSpPr>
        <p:grpSp>
          <p:nvGrpSpPr>
            <p:cNvPr id="210" name="Group 209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21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9796702" y="3800327"/>
            <a:ext cx="1369909" cy="834586"/>
            <a:chOff x="7588528" y="1260553"/>
            <a:chExt cx="1369909" cy="834586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3689" y="126055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588528" y="1732680"/>
              <a:ext cx="59192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4" idx="2"/>
              <a:endCxn id="205" idx="2"/>
            </p:cNvCxnSpPr>
            <p:nvPr/>
          </p:nvCxnSpPr>
          <p:spPr>
            <a:xfrm flipH="1" flipV="1">
              <a:off x="8304951" y="1629885"/>
              <a:ext cx="144" cy="201816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61339" y="1733415"/>
              <a:ext cx="49709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Connector 249"/>
          <p:cNvCxnSpPr/>
          <p:nvPr/>
        </p:nvCxnSpPr>
        <p:spPr>
          <a:xfrm flipH="1">
            <a:off x="7809938" y="419827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/>
          <p:cNvGrpSpPr/>
          <p:nvPr/>
        </p:nvGrpSpPr>
        <p:grpSpPr>
          <a:xfrm>
            <a:off x="7749565" y="2811145"/>
            <a:ext cx="2771458" cy="984516"/>
            <a:chOff x="6860092" y="1273924"/>
            <a:chExt cx="2771458" cy="984516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6860092" y="1714425"/>
              <a:ext cx="1294352" cy="54401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58" idx="2"/>
              <a:endCxn id="259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8376" y="1725033"/>
              <a:ext cx="1183174" cy="5314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/>
          <p:cNvCxnSpPr/>
          <p:nvPr/>
        </p:nvCxnSpPr>
        <p:spPr>
          <a:xfrm flipH="1">
            <a:off x="9528267" y="5037446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Donut 269"/>
          <p:cNvSpPr/>
          <p:nvPr/>
        </p:nvSpPr>
        <p:spPr>
          <a:xfrm>
            <a:off x="7637671" y="399480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Donut 270"/>
          <p:cNvSpPr/>
          <p:nvPr/>
        </p:nvSpPr>
        <p:spPr>
          <a:xfrm>
            <a:off x="9361520" y="4848558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0858582" y="4646540"/>
            <a:ext cx="659098" cy="795347"/>
            <a:chOff x="8017783" y="1273924"/>
            <a:chExt cx="659098" cy="795347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017783" y="1720896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4" idx="2"/>
              <a:endCxn id="22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7413" y="1733136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924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147608" y="698090"/>
            <a:ext cx="391549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blipFill>
                <a:blip r:embed="rId4"/>
                <a:stretch>
                  <a:fillRect l="-4420" r="-27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blipFill>
                <a:blip r:embed="rId5"/>
                <a:stretch>
                  <a:fillRect l="-4167" r="-5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blipFill>
                <a:blip r:embed="rId6"/>
                <a:stretch>
                  <a:fillRect l="-4678" r="-2047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blipFill>
                <a:blip r:embed="rId7"/>
                <a:stretch>
                  <a:fillRect l="-2542" r="-1271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blipFill>
                <a:blip r:embed="rId8"/>
                <a:stretch>
                  <a:fillRect l="-3783" r="-1418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568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1AFF-3584-B348-8CFE-56E48068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80AFA-3251-5142-BCF7-634AD9EF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D36F0-F949-1641-8560-918D3757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91AD4-06F4-A04F-960F-A11AD5949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B010-5C98-F249-9895-49A2C61C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A968-D5EB-414E-AF26-A3C7D501F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minutes</a:t>
            </a:r>
          </a:p>
          <a:p>
            <a:r>
              <a:rPr lang="en-US" dirty="0"/>
              <a:t>8.5 x 11 in note page, front and back</a:t>
            </a:r>
          </a:p>
          <a:p>
            <a:r>
              <a:rPr lang="en-US" dirty="0"/>
              <a:t>Math identities sheet provided (see posted on website)</a:t>
            </a:r>
          </a:p>
          <a:p>
            <a:r>
              <a:rPr lang="en-US" dirty="0"/>
              <a:t>We will be scanning your exams to grade…</a:t>
            </a:r>
          </a:p>
          <a:p>
            <a:pPr lvl="1"/>
            <a:r>
              <a:rPr lang="en-US" dirty="0"/>
              <a:t>Do not write on the back of pages</a:t>
            </a:r>
          </a:p>
          <a:p>
            <a:pPr lvl="1"/>
            <a:r>
              <a:rPr lang="en-US" dirty="0"/>
              <a:t>Try not to cram answers into margins or corners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A935E-4A3A-9D40-BCE5-EA37C542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82EBA-1272-EB40-836F-2F06F93C1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34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86AF-0E5F-2D42-8C50-F75128CE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3583F-73A2-164A-BFC7-6245026F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93" y="1888999"/>
            <a:ext cx="2909365" cy="575008"/>
          </a:xfrm>
        </p:spPr>
        <p:txBody>
          <a:bodyPr>
            <a:normAutofit/>
          </a:bodyPr>
          <a:lstStyle/>
          <a:p>
            <a:r>
              <a:rPr lang="en-US" dirty="0" err="1"/>
              <a:t>ArrayDictionary</a:t>
            </a:r>
            <a:r>
              <a:rPr lang="en-US" dirty="0"/>
              <a:t>&lt;K, V&gt;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B4651-AED5-1D48-B4B6-D0C62A2A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9CA6-F7C9-774D-AFD7-D26B30F64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8FB850-1FDA-EE46-A2D4-5FCB56876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28866"/>
              </p:ext>
            </p:extLst>
          </p:nvPr>
        </p:nvGraphicFramePr>
        <p:xfrm>
          <a:off x="369294" y="2373322"/>
          <a:ext cx="5726706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3223872943"/>
                    </a:ext>
                  </a:extLst>
                </a:gridCol>
                <a:gridCol w="2196317">
                  <a:extLst>
                    <a:ext uri="{9D8B030D-6E8A-4147-A177-3AD203B41FA5}">
                      <a16:colId xmlns:a16="http://schemas.microsoft.com/office/drawing/2014/main" val="3213465426"/>
                    </a:ext>
                  </a:extLst>
                </a:gridCol>
                <a:gridCol w="1908902">
                  <a:extLst>
                    <a:ext uri="{9D8B030D-6E8A-4147-A177-3AD203B41FA5}">
                      <a16:colId xmlns:a16="http://schemas.microsoft.com/office/drawing/2014/main" val="31842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2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get(K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Key is not found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put(K key, V 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2n -&gt; O(n)</a:t>
                      </a:r>
                    </a:p>
                    <a:p>
                      <a:r>
                        <a:rPr lang="en-US" sz="1400" dirty="0"/>
                        <a:t>N search, N resizing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3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N search, C swapping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containsKey</a:t>
                      </a:r>
                      <a:r>
                        <a:rPr lang="en-US" sz="1400" dirty="0"/>
                        <a:t>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is not found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size()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713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D60DBE-D98E-E942-B583-294671B7E60C}"/>
              </a:ext>
            </a:extLst>
          </p:cNvPr>
          <p:cNvSpPr txBox="1">
            <a:spLocks/>
          </p:cNvSpPr>
          <p:nvPr/>
        </p:nvSpPr>
        <p:spPr>
          <a:xfrm>
            <a:off x="6301947" y="1888999"/>
            <a:ext cx="2909365" cy="57500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DoubleLinkedList</a:t>
            </a:r>
            <a:r>
              <a:rPr lang="en-US" dirty="0"/>
              <a:t>&lt;T&gt;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4C3BC2-9A18-3246-BF98-226BE1EF5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51385"/>
              </p:ext>
            </p:extLst>
          </p:nvPr>
        </p:nvGraphicFramePr>
        <p:xfrm>
          <a:off x="6301948" y="2373322"/>
          <a:ext cx="5726706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3223872943"/>
                    </a:ext>
                  </a:extLst>
                </a:gridCol>
                <a:gridCol w="2196317">
                  <a:extLst>
                    <a:ext uri="{9D8B030D-6E8A-4147-A177-3AD203B41FA5}">
                      <a16:colId xmlns:a16="http://schemas.microsoft.com/office/drawing/2014/main" val="3213465426"/>
                    </a:ext>
                  </a:extLst>
                </a:gridCol>
                <a:gridCol w="1908902">
                  <a:extLst>
                    <a:ext uri="{9D8B030D-6E8A-4147-A177-3AD203B41FA5}">
                      <a16:colId xmlns:a16="http://schemas.microsoft.com/office/drawing/2014/main" val="31842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2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add(T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added to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added to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3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removed from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removed from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delete(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index, 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insert(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index, 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856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86AF-0E5F-2D42-8C50-F75128CE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3583F-73A2-164A-BFC7-6245026F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93" y="1888999"/>
            <a:ext cx="3881431" cy="575008"/>
          </a:xfrm>
        </p:spPr>
        <p:txBody>
          <a:bodyPr>
            <a:normAutofit/>
          </a:bodyPr>
          <a:lstStyle/>
          <a:p>
            <a:r>
              <a:rPr lang="en-US" dirty="0" err="1"/>
              <a:t>ChainedHashDictionary</a:t>
            </a:r>
            <a:r>
              <a:rPr lang="en-US" dirty="0"/>
              <a:t>&lt;K, V&gt;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B4651-AED5-1D48-B4B6-D0C62A2A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9CA6-F7C9-774D-AFD7-D26B30F64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8FB850-1FDA-EE46-A2D4-5FCB56876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10151"/>
              </p:ext>
            </p:extLst>
          </p:nvPr>
        </p:nvGraphicFramePr>
        <p:xfrm>
          <a:off x="369294" y="2373322"/>
          <a:ext cx="5726706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3223872943"/>
                    </a:ext>
                  </a:extLst>
                </a:gridCol>
                <a:gridCol w="2196317">
                  <a:extLst>
                    <a:ext uri="{9D8B030D-6E8A-4147-A177-3AD203B41FA5}">
                      <a16:colId xmlns:a16="http://schemas.microsoft.com/office/drawing/2014/main" val="3213465426"/>
                    </a:ext>
                  </a:extLst>
                </a:gridCol>
                <a:gridCol w="1908902">
                  <a:extLst>
                    <a:ext uri="{9D8B030D-6E8A-4147-A177-3AD203B41FA5}">
                      <a16:colId xmlns:a16="http://schemas.microsoft.com/office/drawing/2014/main" val="31842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2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get(K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Chain size of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Chain size of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put(K key, V 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Add into empty bucket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3N -&gt; O(n)</a:t>
                      </a:r>
                    </a:p>
                    <a:p>
                      <a:r>
                        <a:rPr lang="en-US" sz="1400" dirty="0"/>
                        <a:t>N search in chain, N resizing of chain, N resizing of 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3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Chain of size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Chain of size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containsKey</a:t>
                      </a:r>
                      <a:r>
                        <a:rPr lang="en-US" sz="1400" dirty="0"/>
                        <a:t>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is first item in chain / empty chain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Chain of size n, key not found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size()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713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D60DBE-D98E-E942-B583-294671B7E60C}"/>
              </a:ext>
            </a:extLst>
          </p:cNvPr>
          <p:cNvSpPr txBox="1">
            <a:spLocks/>
          </p:cNvSpPr>
          <p:nvPr/>
        </p:nvSpPr>
        <p:spPr>
          <a:xfrm>
            <a:off x="6301947" y="1888999"/>
            <a:ext cx="2909365" cy="57500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ChainedHashSet</a:t>
            </a:r>
            <a:r>
              <a:rPr lang="en-US" dirty="0"/>
              <a:t>&lt;T&gt;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4C3BC2-9A18-3246-BF98-226BE1EF5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38321"/>
              </p:ext>
            </p:extLst>
          </p:nvPr>
        </p:nvGraphicFramePr>
        <p:xfrm>
          <a:off x="6301948" y="2373322"/>
          <a:ext cx="5726706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3223872943"/>
                    </a:ext>
                  </a:extLst>
                </a:gridCol>
                <a:gridCol w="2196317">
                  <a:extLst>
                    <a:ext uri="{9D8B030D-6E8A-4147-A177-3AD203B41FA5}">
                      <a16:colId xmlns:a16="http://schemas.microsoft.com/office/drawing/2014/main" val="3213465426"/>
                    </a:ext>
                  </a:extLst>
                </a:gridCol>
                <a:gridCol w="1908902">
                  <a:extLst>
                    <a:ext uri="{9D8B030D-6E8A-4147-A177-3AD203B41FA5}">
                      <a16:colId xmlns:a16="http://schemas.microsoft.com/office/drawing/2014/main" val="31842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2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add(T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Add into empty bucket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3N -&gt; O(n)</a:t>
                      </a:r>
                    </a:p>
                    <a:p>
                      <a:r>
                        <a:rPr lang="en-US" sz="1400" dirty="0"/>
                        <a:t>N search in chain, N resizing of chain, N resizing of Hash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remove(T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Chain of size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Chain of size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contains(T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Item is at front of chain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Chain of size n, item not found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size()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7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92CA0-B848-0446-8569-D75577D6B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ADTs and Data Structures</a:t>
            </a:r>
          </a:p>
          <a:p>
            <a:pPr lvl="1"/>
            <a:r>
              <a:rPr lang="en-US" dirty="0"/>
              <a:t>Lists, Stacks, Queues, Maps/Dictionaries</a:t>
            </a:r>
          </a:p>
          <a:p>
            <a:pPr lvl="1"/>
            <a:r>
              <a:rPr lang="en-US" dirty="0"/>
              <a:t>Array vs Node implementations of each</a:t>
            </a:r>
          </a:p>
          <a:p>
            <a:r>
              <a:rPr lang="en-US" b="1" dirty="0">
                <a:solidFill>
                  <a:srgbClr val="4C3282"/>
                </a:solidFill>
              </a:rPr>
              <a:t>Asymptotic Analysis</a:t>
            </a:r>
          </a:p>
          <a:p>
            <a:pPr lvl="1"/>
            <a:r>
              <a:rPr lang="en-US" dirty="0"/>
              <a:t>Proving Big-O by finding a c and N_0</a:t>
            </a:r>
          </a:p>
          <a:p>
            <a:pPr lvl="1"/>
            <a:r>
              <a:rPr lang="en-US" dirty="0"/>
              <a:t>Modeling code runtime with math functions, including recurrences and summations</a:t>
            </a:r>
          </a:p>
          <a:p>
            <a:pPr lvl="1"/>
            <a:r>
              <a:rPr lang="en-US" dirty="0"/>
              <a:t>Finding closed form of recurrences using unrolling, tree method and master theorem</a:t>
            </a:r>
          </a:p>
          <a:p>
            <a:pPr lvl="1"/>
            <a:r>
              <a:rPr lang="en-US" dirty="0"/>
              <a:t>Looking at code models and giving Big O runtimes</a:t>
            </a:r>
          </a:p>
          <a:p>
            <a:pPr lvl="1"/>
            <a:r>
              <a:rPr lang="en-US" dirty="0"/>
              <a:t>Definitions of Big O, Big Omega, Big Theta</a:t>
            </a:r>
          </a:p>
          <a:p>
            <a:r>
              <a:rPr lang="en-US" b="1" dirty="0">
                <a:solidFill>
                  <a:srgbClr val="4C3282"/>
                </a:solidFill>
              </a:rPr>
              <a:t>BST and AVL Trees</a:t>
            </a:r>
          </a:p>
          <a:p>
            <a:pPr lvl="1"/>
            <a:r>
              <a:rPr lang="en-US" dirty="0"/>
              <a:t>Binary Search Property, Balance Property</a:t>
            </a:r>
          </a:p>
          <a:p>
            <a:pPr lvl="1"/>
            <a:r>
              <a:rPr lang="en-US" dirty="0"/>
              <a:t>Insertions, Retrievals</a:t>
            </a:r>
          </a:p>
          <a:p>
            <a:pPr lvl="1"/>
            <a:r>
              <a:rPr lang="en-US" dirty="0"/>
              <a:t>AVL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2D9C-A15B-A94F-966B-D5A049E728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4C3282"/>
                </a:solidFill>
              </a:rPr>
              <a:t>Hashing</a:t>
            </a:r>
          </a:p>
          <a:p>
            <a:pPr lvl="1"/>
            <a:r>
              <a:rPr lang="en-US" dirty="0"/>
              <a:t>Understanding hash functions</a:t>
            </a:r>
          </a:p>
          <a:p>
            <a:pPr lvl="1"/>
            <a:r>
              <a:rPr lang="en-US" dirty="0"/>
              <a:t>Insertions and retrievals from a table</a:t>
            </a:r>
          </a:p>
          <a:p>
            <a:pPr lvl="1"/>
            <a:r>
              <a:rPr lang="en-US" dirty="0"/>
              <a:t>Collision resolution strategies: chaining, linear probing, quadratic probing, double hashing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4C3282"/>
                </a:solidFill>
              </a:rPr>
              <a:t>Heaps</a:t>
            </a:r>
          </a:p>
          <a:p>
            <a:pPr lvl="1"/>
            <a:r>
              <a:rPr lang="en-US" dirty="0"/>
              <a:t>Heap properties</a:t>
            </a:r>
          </a:p>
          <a:p>
            <a:pPr lvl="1"/>
            <a:r>
              <a:rPr lang="en-US" dirty="0"/>
              <a:t>Insertions, retrievals while maintaining structure with bubbling up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4C3282"/>
                </a:solidFill>
              </a:rPr>
              <a:t>Homework</a:t>
            </a:r>
          </a:p>
          <a:p>
            <a:pPr lvl="1"/>
            <a:r>
              <a:rPr lang="en-US" dirty="0" err="1"/>
              <a:t>ArrayDictionary</a:t>
            </a:r>
            <a:endParaRPr lang="en-US" dirty="0"/>
          </a:p>
          <a:p>
            <a:pPr lvl="1"/>
            <a:r>
              <a:rPr lang="en-US" dirty="0" err="1"/>
              <a:t>DoubleLinkedList</a:t>
            </a:r>
            <a:endParaRPr lang="en-US" dirty="0"/>
          </a:p>
          <a:p>
            <a:pPr lvl="1"/>
            <a:r>
              <a:rPr lang="en-US" dirty="0" err="1"/>
              <a:t>ChainedHashDictionary</a:t>
            </a:r>
            <a:endParaRPr lang="en-US" dirty="0"/>
          </a:p>
          <a:p>
            <a:pPr lvl="1"/>
            <a:r>
              <a:rPr lang="en-US" dirty="0" err="1"/>
              <a:t>ChainedHashSet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E4F3-AC88-AB4B-84D1-4E8A40A8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07FAEB-8704-4043-BE8D-88934147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5C4A6-1DCA-2C49-9844-AF54AC143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A9954-3C12-624F-AB5E-BD4E874CED37}"/>
              </a:ext>
            </a:extLst>
          </p:cNvPr>
          <p:cNvSpPr txBox="1"/>
          <p:nvPr/>
        </p:nvSpPr>
        <p:spPr>
          <a:xfrm>
            <a:off x="9063192" y="4471758"/>
            <a:ext cx="2553568" cy="154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NOT on the exam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</a:rPr>
              <a:t>Memory and Locality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</a:rPr>
              <a:t>B-Trees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</a:rPr>
              <a:t>JUnit specifics and JUnit syntax</a:t>
            </a:r>
          </a:p>
        </p:txBody>
      </p:sp>
    </p:spTree>
    <p:extLst>
      <p:ext uri="{BB962C8B-B14F-4D97-AF65-F5344CB8AC3E}">
        <p14:creationId xmlns:p14="http://schemas.microsoft.com/office/powerpoint/2010/main" val="118448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3EC0-24BF-C341-B851-4722C75D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4E604-5B4E-D446-BA69-AEAC6B3D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B1D41-628A-A243-8EB5-3696A91A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91CC7-297F-D54B-B367-96BA041EE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F4F-2D62-3C40-862B-940158C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4FC8-7FD3-F946-B849-5F78ECF2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 </a:t>
            </a:r>
            <a:r>
              <a:rPr lang="en-US" dirty="0"/>
              <a:t>– the process of mathematically representing runtime of a algorithm in relation to the number of inputs and how that relationship changes as the number of inputs grow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Two step process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Model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Analyze</a:t>
            </a:r>
            <a:r>
              <a:rPr lang="en-US" dirty="0"/>
              <a:t> – compare runtime/input relationship across multiple algorithms 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Graph the model of your code where x = number of inputs and y = runtime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For which inputs will one perform better than the other?</a:t>
            </a:r>
          </a:p>
          <a:p>
            <a:pPr marL="173736" lvl="1" indent="0">
              <a:buClr>
                <a:srgbClr val="4C3282"/>
              </a:buClr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3E91-BF87-F144-989D-244C7D7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881F3-E6B9-DF44-9DCF-D7F398FE1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5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687A-00F2-6E4A-8BA6-C1754693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CE89-7C7A-A44D-B38A-187A63D6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0562660" cy="28160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code modeling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Sequential search</a:t>
            </a:r>
          </a:p>
          <a:p>
            <a:pPr lvl="1"/>
            <a:r>
              <a:rPr lang="en-US" dirty="0"/>
              <a:t>Binary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0FEE-29A3-8B44-8184-16D93CDB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6B2B6-A5B1-304A-AC48-7976921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E5C079-33DE-4E45-8030-A306097D892C}"/>
              </a:ext>
            </a:extLst>
          </p:cNvPr>
          <p:cNvSpPr txBox="1">
            <a:spLocks/>
          </p:cNvSpPr>
          <p:nvPr/>
        </p:nvSpPr>
        <p:spPr>
          <a:xfrm>
            <a:off x="575240" y="3577012"/>
            <a:ext cx="4682560" cy="321833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counts as an “operation”?</a:t>
            </a:r>
          </a:p>
          <a:p>
            <a:r>
              <a:rPr lang="en-US" dirty="0">
                <a:solidFill>
                  <a:srgbClr val="B6A479"/>
                </a:solidFill>
              </a:rPr>
              <a:t>Basic operations</a:t>
            </a:r>
          </a:p>
          <a:p>
            <a:pPr lvl="1"/>
            <a:r>
              <a:rPr lang="en-US" dirty="0"/>
              <a:t>Adding </a:t>
            </a:r>
            <a:r>
              <a:rPr lang="en-US" dirty="0" err="1"/>
              <a:t>ints</a:t>
            </a:r>
            <a:r>
              <a:rPr lang="en-US" dirty="0"/>
              <a:t> or doubles</a:t>
            </a:r>
          </a:p>
          <a:p>
            <a:pPr lvl="1"/>
            <a:r>
              <a:rPr lang="en-US" dirty="0"/>
              <a:t>Variable assignment</a:t>
            </a:r>
          </a:p>
          <a:p>
            <a:pPr lvl="1"/>
            <a:r>
              <a:rPr lang="en-US" dirty="0"/>
              <a:t>Variable update</a:t>
            </a:r>
          </a:p>
          <a:p>
            <a:pPr lvl="1"/>
            <a:r>
              <a:rPr lang="en-US" dirty="0"/>
              <a:t>Return statement</a:t>
            </a:r>
          </a:p>
          <a:p>
            <a:pPr lvl="1"/>
            <a:r>
              <a:rPr lang="en-US" dirty="0"/>
              <a:t>Accessing array index or object field</a:t>
            </a:r>
          </a:p>
          <a:p>
            <a:r>
              <a:rPr lang="en-US" dirty="0">
                <a:solidFill>
                  <a:srgbClr val="B6A479"/>
                </a:solidFill>
              </a:rPr>
              <a:t>Consecutive statements</a:t>
            </a:r>
          </a:p>
          <a:p>
            <a:pPr lvl="1"/>
            <a:r>
              <a:rPr lang="en-US" dirty="0"/>
              <a:t>Sum time of each statement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EA021D-DF22-2449-BC50-49A12B08140B}"/>
                  </a:ext>
                </a:extLst>
              </p:cNvPr>
              <p:cNvSpPr txBox="1"/>
              <p:nvPr/>
            </p:nvSpPr>
            <p:spPr>
              <a:xfrm>
                <a:off x="2313698" y="2566046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EA021D-DF22-2449-BC50-49A12B08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98" y="2566046"/>
                <a:ext cx="1651000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68D4C-C1B9-324D-A935-374671D47C0F}"/>
                  </a:ext>
                </a:extLst>
              </p:cNvPr>
              <p:cNvSpPr txBox="1"/>
              <p:nvPr/>
            </p:nvSpPr>
            <p:spPr>
              <a:xfrm>
                <a:off x="2163705" y="2883362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68D4C-C1B9-324D-A935-374671D4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05" y="2883362"/>
                <a:ext cx="1651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BEF27-0A87-D144-9771-227C93AF57C6}"/>
              </a:ext>
            </a:extLst>
          </p:cNvPr>
          <p:cNvSpPr txBox="1">
            <a:spLocks/>
          </p:cNvSpPr>
          <p:nvPr/>
        </p:nvSpPr>
        <p:spPr>
          <a:xfrm>
            <a:off x="4813300" y="4072674"/>
            <a:ext cx="5372100" cy="257327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6A479"/>
                </a:solidFill>
              </a:rPr>
              <a:t>Function calls</a:t>
            </a:r>
          </a:p>
          <a:p>
            <a:pPr lvl="1"/>
            <a:r>
              <a:rPr lang="en-US" dirty="0"/>
              <a:t>Count runtime of function body</a:t>
            </a:r>
          </a:p>
          <a:p>
            <a:r>
              <a:rPr lang="en-US" dirty="0">
                <a:solidFill>
                  <a:srgbClr val="B6A479"/>
                </a:solidFill>
              </a:rPr>
              <a:t>Conditionals</a:t>
            </a:r>
          </a:p>
          <a:p>
            <a:pPr lvl="1"/>
            <a:r>
              <a:rPr lang="en-US" dirty="0"/>
              <a:t>Time of test + worst case scenario branch</a:t>
            </a:r>
          </a:p>
          <a:p>
            <a:r>
              <a:rPr lang="en-US" dirty="0">
                <a:solidFill>
                  <a:srgbClr val="B6A479"/>
                </a:solidFill>
              </a:rPr>
              <a:t>Loops </a:t>
            </a:r>
          </a:p>
          <a:p>
            <a:pPr lvl="1"/>
            <a:r>
              <a:rPr lang="en-US" dirty="0"/>
              <a:t>Number of iterations of loop body x runtime of loop 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1147-7844-8D45-BD32-A1F7D4459D21}"/>
              </a:ext>
            </a:extLst>
          </p:cNvPr>
          <p:cNvSpPr txBox="1"/>
          <p:nvPr/>
        </p:nvSpPr>
        <p:spPr>
          <a:xfrm>
            <a:off x="4686300" y="3567191"/>
            <a:ext cx="4697761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Assume all operations run in equivalent time</a:t>
            </a:r>
          </a:p>
        </p:txBody>
      </p:sp>
    </p:spTree>
    <p:extLst>
      <p:ext uri="{BB962C8B-B14F-4D97-AF65-F5344CB8AC3E}">
        <p14:creationId xmlns:p14="http://schemas.microsoft.com/office/powerpoint/2010/main" val="267830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3899-0048-4BC4-B646-FD310D32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59E5-E369-43D2-8D02-78ADB5DE8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result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n/2;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n/2;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+=2)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* 10;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result;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1DF1F-BB6C-4D63-B094-6104B6AE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2566B-81D2-406F-84E5-629D59E2D482}"/>
                  </a:ext>
                </a:extLst>
              </p:cNvPr>
              <p:cNvSpPr txBox="1"/>
              <p:nvPr/>
            </p:nvSpPr>
            <p:spPr>
              <a:xfrm>
                <a:off x="5509025" y="5333148"/>
                <a:ext cx="2874382" cy="51860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2566B-81D2-406F-84E5-629D59E2D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025" y="5333148"/>
                <a:ext cx="2874382" cy="518604"/>
              </a:xfrm>
              <a:prstGeom prst="rect">
                <a:avLst/>
              </a:prstGeom>
              <a:blipFill>
                <a:blip r:embed="rId2"/>
                <a:stretch>
                  <a:fillRect t="-7143" b="-9524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249550-AC6A-2245-905A-59FC048D55A8}"/>
              </a:ext>
            </a:extLst>
          </p:cNvPr>
          <p:cNvSpPr txBox="1"/>
          <p:nvPr/>
        </p:nvSpPr>
        <p:spPr>
          <a:xfrm>
            <a:off x="4070674" y="18484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F55CC-3249-1F47-96B2-590A1BD22907}"/>
              </a:ext>
            </a:extLst>
          </p:cNvPr>
          <p:cNvSpPr txBox="1"/>
          <p:nvPr/>
        </p:nvSpPr>
        <p:spPr>
          <a:xfrm>
            <a:off x="3503515" y="27647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9D7E6-0042-A14C-A69C-9B4605169A30}"/>
              </a:ext>
            </a:extLst>
          </p:cNvPr>
          <p:cNvSpPr txBox="1"/>
          <p:nvPr/>
        </p:nvSpPr>
        <p:spPr>
          <a:xfrm>
            <a:off x="3503515" y="41749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EAF9B-2DBD-F143-B4C4-6AB8023F085F}"/>
              </a:ext>
            </a:extLst>
          </p:cNvPr>
          <p:cNvSpPr txBox="1"/>
          <p:nvPr/>
        </p:nvSpPr>
        <p:spPr>
          <a:xfrm>
            <a:off x="3503515" y="5024811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71F22-4FD7-5041-952F-6425FCB17BA7}"/>
              </a:ext>
            </a:extLst>
          </p:cNvPr>
          <p:cNvSpPr txBox="1"/>
          <p:nvPr/>
        </p:nvSpPr>
        <p:spPr>
          <a:xfrm>
            <a:off x="3712066" y="548242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D050A-EF5B-5044-92E2-E47D7B720352}"/>
              </a:ext>
            </a:extLst>
          </p:cNvPr>
          <p:cNvSpPr txBox="1"/>
          <p:nvPr/>
        </p:nvSpPr>
        <p:spPr>
          <a:xfrm>
            <a:off x="6911053" y="258008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92AA3-21BB-564B-B13A-11F280EDB5B3}"/>
              </a:ext>
            </a:extLst>
          </p:cNvPr>
          <p:cNvSpPr txBox="1"/>
          <p:nvPr/>
        </p:nvSpPr>
        <p:spPr>
          <a:xfrm>
            <a:off x="6946216" y="380560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n/4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DFC60F3-4D6D-364F-8022-21C9D21095AE}"/>
              </a:ext>
            </a:extLst>
          </p:cNvPr>
          <p:cNvSpPr/>
          <p:nvPr/>
        </p:nvSpPr>
        <p:spPr>
          <a:xfrm>
            <a:off x="6362548" y="2259913"/>
            <a:ext cx="563839" cy="1064871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AED6576-9D50-8747-B64D-50171BF786AB}"/>
              </a:ext>
            </a:extLst>
          </p:cNvPr>
          <p:cNvSpPr/>
          <p:nvPr/>
        </p:nvSpPr>
        <p:spPr>
          <a:xfrm>
            <a:off x="6382377" y="3510698"/>
            <a:ext cx="563839" cy="1064871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44910CF1-1D6F-1048-B679-324B596E6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3218</TotalTime>
  <Words>4903</Words>
  <Application>Microsoft Macintosh PowerPoint</Application>
  <PresentationFormat>Widescreen</PresentationFormat>
  <Paragraphs>988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Calibri</vt:lpstr>
      <vt:lpstr>Cambria Math</vt:lpstr>
      <vt:lpstr>Courier New</vt:lpstr>
      <vt:lpstr>Segoe UI</vt:lpstr>
      <vt:lpstr>Segoe UI 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14: Midterm Review</vt:lpstr>
      <vt:lpstr>Administrivia</vt:lpstr>
      <vt:lpstr>A message about grades…</vt:lpstr>
      <vt:lpstr>Midterm Logistics</vt:lpstr>
      <vt:lpstr>Midterm Topics</vt:lpstr>
      <vt:lpstr>Asymptotic Analysis</vt:lpstr>
      <vt:lpstr>Asymptotic Analysis</vt:lpstr>
      <vt:lpstr>Code Modeling</vt:lpstr>
      <vt:lpstr>Code Modeling</vt:lpstr>
      <vt:lpstr>Code Modeling Example</vt:lpstr>
      <vt:lpstr>Function growth</vt:lpstr>
      <vt:lpstr>O, Ω, Θ Definitions</vt:lpstr>
      <vt:lpstr>Proving Domination</vt:lpstr>
      <vt:lpstr>O, Ω, Θ Examples</vt:lpstr>
      <vt:lpstr>Review: Complexity Classes</vt:lpstr>
      <vt:lpstr>Modeling Complex Loops</vt:lpstr>
      <vt:lpstr>Function Modeling: Recursion</vt:lpstr>
      <vt:lpstr>Unrolling Method</vt:lpstr>
      <vt:lpstr>Unrolling Example</vt:lpstr>
      <vt:lpstr>Tree Method Formulas</vt:lpstr>
      <vt:lpstr>Tree Method Example</vt:lpstr>
      <vt:lpstr>Reflecting on Master Theorem</vt:lpstr>
      <vt:lpstr>Master Theorem Example</vt:lpstr>
      <vt:lpstr>BST &amp; AVL Trees</vt:lpstr>
      <vt:lpstr>Binary Search Trees</vt:lpstr>
      <vt:lpstr>Meet AVL Trees</vt:lpstr>
      <vt:lpstr>Two AVL Cases</vt:lpstr>
      <vt:lpstr>Hashing</vt:lpstr>
      <vt:lpstr>Implement First Hash Function</vt:lpstr>
      <vt:lpstr>First Hash Function: % table size</vt:lpstr>
      <vt:lpstr>Handling Collisions</vt:lpstr>
      <vt:lpstr>Handling Collisions</vt:lpstr>
      <vt:lpstr>Linear Probing</vt:lpstr>
      <vt:lpstr>Quadratic Probing</vt:lpstr>
      <vt:lpstr>Handling Collisions</vt:lpstr>
      <vt:lpstr>Heaps</vt:lpstr>
      <vt:lpstr>Binary Heap </vt:lpstr>
      <vt:lpstr>Implementing Heaps</vt:lpstr>
      <vt:lpstr>Homework</vt:lpstr>
      <vt:lpstr>Homework 2</vt:lpstr>
      <vt:lpstr>Homework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60</cp:revision>
  <cp:lastPrinted>2019-02-13T20:26:03Z</cp:lastPrinted>
  <dcterms:created xsi:type="dcterms:W3CDTF">2018-03-22T00:41:11Z</dcterms:created>
  <dcterms:modified xsi:type="dcterms:W3CDTF">2019-02-13T21:07:21Z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