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2" r:id="rId3"/>
    <p:sldId id="265" r:id="rId4"/>
    <p:sldId id="264" r:id="rId5"/>
    <p:sldId id="268" r:id="rId6"/>
    <p:sldId id="269" r:id="rId7"/>
    <p:sldId id="270" r:id="rId8"/>
    <p:sldId id="271" r:id="rId9"/>
    <p:sldId id="272" r:id="rId10"/>
    <p:sldId id="283" r:id="rId11"/>
    <p:sldId id="274" r:id="rId12"/>
    <p:sldId id="275" r:id="rId13"/>
    <p:sldId id="257" r:id="rId14"/>
    <p:sldId id="276" r:id="rId15"/>
    <p:sldId id="259" r:id="rId16"/>
    <p:sldId id="260" r:id="rId17"/>
    <p:sldId id="261" r:id="rId18"/>
    <p:sldId id="262" r:id="rId19"/>
    <p:sldId id="278" r:id="rId20"/>
    <p:sldId id="279" r:id="rId21"/>
    <p:sldId id="26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4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ACC89-ABDD-0B4F-B3BE-5C674E48994B}" v="477" dt="2019-02-06T18:42:26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6" autoAdjust="0"/>
    <p:restoredTop sz="94587"/>
  </p:normalViewPr>
  <p:slideViewPr>
    <p:cSldViewPr snapToGrid="0">
      <p:cViewPr varScale="1">
        <p:scale>
          <a:sx n="87" d="100"/>
          <a:sy n="87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8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1/2</a:t>
                </a:r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12: Intro to Heaps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00888" y="468581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removeMin</a:t>
            </a:r>
            <a:r>
              <a:rPr lang="en-US" dirty="0"/>
              <a:t>() - </a:t>
            </a:r>
            <a:r>
              <a:rPr lang="en-US" dirty="0" err="1"/>
              <a:t>percolateDown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37158" y="7789161"/>
            <a:ext cx="418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</a:t>
            </a:r>
          </a:p>
          <a:p>
            <a:r>
              <a:rPr lang="en-US" dirty="0"/>
              <a:t>Locating min = O(1)</a:t>
            </a:r>
          </a:p>
          <a:p>
            <a:r>
              <a:rPr lang="en-US" dirty="0"/>
              <a:t>Fixing heap = ?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Removing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creates a gap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Replacing with one of its children causes lots of gaps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node can we replace with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that wont cause any gaps?</a:t>
            </a:r>
          </a:p>
          <a:p>
            <a:endParaRPr lang="en-US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896AC6A-B8D8-AE47-A749-7DAB6772F3D0}"/>
              </a:ext>
            </a:extLst>
          </p:cNvPr>
          <p:cNvGrpSpPr/>
          <p:nvPr/>
        </p:nvGrpSpPr>
        <p:grpSpPr>
          <a:xfrm>
            <a:off x="4781433" y="3477546"/>
            <a:ext cx="875363" cy="836175"/>
            <a:chOff x="7806718" y="1273924"/>
            <a:chExt cx="875363" cy="836175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016519B-AA26-9D49-98F3-FBAFDE8243C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D2B97CE-8DE6-0A45-BAFE-CE8385E1459D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D2C32B97-4D07-6046-87DB-A9B5D29FB863}"/>
                </a:ext>
              </a:extLst>
            </p:cNvPr>
            <p:cNvCxnSpPr/>
            <p:nvPr/>
          </p:nvCxnSpPr>
          <p:spPr>
            <a:xfrm flipH="1">
              <a:off x="7806718" y="1719360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6743A9BC-CEC6-D04F-8C3C-AF9D76AB0AE7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D0A72F3-BB27-044E-BDB4-A6893EBE2A8A}"/>
                </a:ext>
              </a:extLst>
            </p:cNvPr>
            <p:cNvCxnSpPr>
              <a:stCxn id="280" idx="2"/>
              <a:endCxn id="281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3E0BF8E8-7DBD-334D-908C-3FA373DEB238}"/>
                </a:ext>
              </a:extLst>
            </p:cNvPr>
            <p:cNvCxnSpPr/>
            <p:nvPr/>
          </p:nvCxnSpPr>
          <p:spPr>
            <a:xfrm>
              <a:off x="8420163" y="1728581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1A9B100-607A-304C-A840-93E4843F1FC8}"/>
              </a:ext>
            </a:extLst>
          </p:cNvPr>
          <p:cNvGrpSpPr/>
          <p:nvPr/>
        </p:nvGrpSpPr>
        <p:grpSpPr>
          <a:xfrm>
            <a:off x="4489287" y="4292899"/>
            <a:ext cx="568567" cy="557777"/>
            <a:chOff x="8019435" y="1273924"/>
            <a:chExt cx="568567" cy="557777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5346384F-39BD-7C46-AF5E-36746E854CEE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A933CAD-D93F-704E-9A03-429222D066C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6B8876B2-4399-024E-95F9-EEC3B0ADDFB1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2F39CD5E-D089-F54E-9BBA-744079C692E0}"/>
                </a:ext>
              </a:extLst>
            </p:cNvPr>
            <p:cNvCxnSpPr>
              <a:stCxn id="287" idx="2"/>
              <a:endCxn id="28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3DABDB9-FABE-EE48-9C32-EECBC9E83EE1}"/>
              </a:ext>
            </a:extLst>
          </p:cNvPr>
          <p:cNvGrpSpPr/>
          <p:nvPr/>
        </p:nvGrpSpPr>
        <p:grpSpPr>
          <a:xfrm>
            <a:off x="5407707" y="4302258"/>
            <a:ext cx="568567" cy="557777"/>
            <a:chOff x="8118821" y="1418913"/>
            <a:chExt cx="568567" cy="55777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38B7573-F243-1348-8FB4-934B550CB55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7DFCB3E-E57E-D34F-A252-C3AE9083CD64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956D8745-F4D8-FD47-BF4F-0F6DC858A1F5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C7824A3E-76D4-6B4E-B423-9288D0FB3C73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F8408E8-83B0-8F4F-9109-873574CBDB9F}"/>
                  </a:ext>
                </a:extLst>
              </p:cNvPr>
              <p:cNvCxnSpPr>
                <a:stCxn id="295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A2508A0-C115-CF42-8E10-880948AEB993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4302EFC9-2A85-3648-911E-CE49C2342F88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BD0E9A9-F238-6D40-B24D-11A602D94753}"/>
              </a:ext>
            </a:extLst>
          </p:cNvPr>
          <p:cNvGrpSpPr/>
          <p:nvPr/>
        </p:nvGrpSpPr>
        <p:grpSpPr>
          <a:xfrm>
            <a:off x="6497231" y="3457898"/>
            <a:ext cx="679985" cy="805174"/>
            <a:chOff x="7908017" y="1273924"/>
            <a:chExt cx="679985" cy="805174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C9D940DF-2292-F046-9FEE-ECD18EA8F47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A18519C-0AE0-0940-A0E0-2E895403868C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540370F6-5661-E747-9291-22C0B6574659}"/>
                </a:ext>
              </a:extLst>
            </p:cNvPr>
            <p:cNvCxnSpPr/>
            <p:nvPr/>
          </p:nvCxnSpPr>
          <p:spPr>
            <a:xfrm flipH="1">
              <a:off x="7908017" y="174822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9A913F5-F1CE-EB4F-AFD9-E7E0D633C5A1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EEDFDD2-D181-164B-B500-80550362692A}"/>
                </a:ext>
              </a:extLst>
            </p:cNvPr>
            <p:cNvCxnSpPr>
              <a:stCxn id="300" idx="2"/>
              <a:endCxn id="301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1A8F816-6714-8A4C-8103-530D04767D04}"/>
              </a:ext>
            </a:extLst>
          </p:cNvPr>
          <p:cNvGrpSpPr/>
          <p:nvPr/>
        </p:nvGrpSpPr>
        <p:grpSpPr>
          <a:xfrm>
            <a:off x="6186690" y="4265152"/>
            <a:ext cx="568567" cy="568695"/>
            <a:chOff x="8118821" y="1407995"/>
            <a:chExt cx="568567" cy="568695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71381E4-995C-F14C-B9F9-8CE0196254D2}"/>
                </a:ext>
              </a:extLst>
            </p:cNvPr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E2049078-4AC7-6941-9AD7-16F6F3AE6F3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257FC5DE-4E30-654D-8702-67527CEE6701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602321F-63D2-C540-9369-D8B6D136B230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7D18785E-25E8-7B4B-B04F-B7B3AA3DE339}"/>
                  </a:ext>
                </a:extLst>
              </p:cNvPr>
              <p:cNvCxnSpPr>
                <a:stCxn id="309" idx="2"/>
                <a:endCxn id="310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33E8C97-C449-0940-B967-9EEABA5C15B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6F4CDB0-09E3-804B-9518-0BEBE39DC08E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8062F6C-F302-C54D-AFE7-4E11ABC1EFF1}"/>
              </a:ext>
            </a:extLst>
          </p:cNvPr>
          <p:cNvGrpSpPr/>
          <p:nvPr/>
        </p:nvGrpSpPr>
        <p:grpSpPr>
          <a:xfrm>
            <a:off x="5296957" y="2625171"/>
            <a:ext cx="1594599" cy="833101"/>
            <a:chOff x="7491538" y="1273924"/>
            <a:chExt cx="1594599" cy="833101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2D1C5C60-4322-D745-86BC-7A4AABAAD6B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EAC1BD75-6C3F-624B-87AB-1ED5A3695835}"/>
                </a:ext>
              </a:extLst>
            </p:cNvPr>
            <p:cNvSpPr txBox="1"/>
            <p:nvPr/>
          </p:nvSpPr>
          <p:spPr>
            <a:xfrm>
              <a:off x="8072151" y="127830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CB7C689-8840-F947-9CD1-235DC3BEB522}"/>
                </a:ext>
              </a:extLst>
            </p:cNvPr>
            <p:cNvCxnSpPr/>
            <p:nvPr/>
          </p:nvCxnSpPr>
          <p:spPr>
            <a:xfrm flipH="1">
              <a:off x="7491538" y="1712304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40EE363-6282-2D4C-B2B4-2245404C140A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26F57AF-9E6A-A44E-831D-C8C1D856DF52}"/>
                </a:ext>
              </a:extLst>
            </p:cNvPr>
            <p:cNvCxnSpPr>
              <a:stCxn id="314" idx="2"/>
              <a:endCxn id="315" idx="2"/>
            </p:cNvCxnSpPr>
            <p:nvPr/>
          </p:nvCxnSpPr>
          <p:spPr>
            <a:xfrm flipH="1" flipV="1">
              <a:off x="8302342" y="1647637"/>
              <a:ext cx="2753" cy="184064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12FDD72A-E38F-434A-BFBD-A62FBB9F39C8}"/>
                </a:ext>
              </a:extLst>
            </p:cNvPr>
            <p:cNvCxnSpPr/>
            <p:nvPr/>
          </p:nvCxnSpPr>
          <p:spPr>
            <a:xfrm>
              <a:off x="8440622" y="1734228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BFBFD08-3B5B-1742-8A18-EBFC6768AEFC}"/>
              </a:ext>
            </a:extLst>
          </p:cNvPr>
          <p:cNvGrpSpPr/>
          <p:nvPr/>
        </p:nvGrpSpPr>
        <p:grpSpPr>
          <a:xfrm>
            <a:off x="7079112" y="4284606"/>
            <a:ext cx="568567" cy="557971"/>
            <a:chOff x="8118821" y="1418719"/>
            <a:chExt cx="568567" cy="557971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B6C282C0-AEC0-C943-95B4-88D1634DBBB0}"/>
                </a:ext>
              </a:extLst>
            </p:cNvPr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1847FAD8-DF54-7A4C-A44F-38A65F86A7E4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EFF0C330-85BB-3945-A5D5-63AFCF25664A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271BDF58-ECC7-E545-932D-5D8BDB232BF2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64AF16D-DA82-994F-9997-BC66C67CE3E0}"/>
                  </a:ext>
                </a:extLst>
              </p:cNvPr>
              <p:cNvCxnSpPr>
                <a:stCxn id="324" idx="2"/>
                <a:endCxn id="325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35F359E-08F8-BF4F-B8EB-4DE69FFE6EB8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19DDCA40-DBA3-FD49-929D-F6008404089D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2BE2DB33-4931-4048-AFAF-FA8E9F583647}"/>
              </a:ext>
            </a:extLst>
          </p:cNvPr>
          <p:cNvCxnSpPr>
            <a:endCxn id="325" idx="0"/>
          </p:cNvCxnSpPr>
          <p:nvPr/>
        </p:nvCxnSpPr>
        <p:spPr>
          <a:xfrm>
            <a:off x="7055571" y="3948295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D61BF32-701A-804F-8F78-3AF9155262D6}"/>
              </a:ext>
            </a:extLst>
          </p:cNvPr>
          <p:cNvGrpSpPr/>
          <p:nvPr/>
        </p:nvGrpSpPr>
        <p:grpSpPr>
          <a:xfrm>
            <a:off x="4150999" y="5108883"/>
            <a:ext cx="568567" cy="562690"/>
            <a:chOff x="8118821" y="1414000"/>
            <a:chExt cx="568567" cy="562690"/>
          </a:xfrm>
        </p:grpSpPr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F93AC3DA-D210-EE47-B14D-22D7C02A2285}"/>
                </a:ext>
              </a:extLst>
            </p:cNvPr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DACFCFCD-283C-4C4E-8F76-517EF036A1E2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37236228-0E77-BC4A-A64D-2D4BEB87242F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D37422AF-7F24-6F4B-8352-6B680FFFCB60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BA7565E9-1BDD-5E4A-8B26-63C2B910601B}"/>
                  </a:ext>
                </a:extLst>
              </p:cNvPr>
              <p:cNvCxnSpPr>
                <a:stCxn id="333" idx="2"/>
                <a:endCxn id="334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C11CB04C-DA0C-354C-9790-A1CA9D4619FD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9FF973E1-2534-5441-8094-4E1CC4C67DC4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028BBC7D-2F98-1443-A4B6-954C428C4582}"/>
              </a:ext>
            </a:extLst>
          </p:cNvPr>
          <p:cNvCxnSpPr/>
          <p:nvPr/>
        </p:nvCxnSpPr>
        <p:spPr>
          <a:xfrm flipH="1">
            <a:off x="4489287" y="4749656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D8FCD790-3B7B-A247-996E-177E1156A241}"/>
              </a:ext>
            </a:extLst>
          </p:cNvPr>
          <p:cNvCxnSpPr/>
          <p:nvPr/>
        </p:nvCxnSpPr>
        <p:spPr>
          <a:xfrm flipH="1">
            <a:off x="4811088" y="468349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Left-Right Arrow 338">
            <a:extLst>
              <a:ext uri="{FF2B5EF4-FFF2-40B4-BE49-F238E27FC236}">
                <a16:creationId xmlns:a16="http://schemas.microsoft.com/office/drawing/2014/main" id="{88FA3ACD-A41C-3945-8544-1602444DB412}"/>
              </a:ext>
            </a:extLst>
          </p:cNvPr>
          <p:cNvSpPr/>
          <p:nvPr/>
        </p:nvSpPr>
        <p:spPr>
          <a:xfrm rot="19759588">
            <a:off x="5155185" y="2994173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342DF114-74F2-BC42-9942-96AB3559C923}"/>
              </a:ext>
            </a:extLst>
          </p:cNvPr>
          <p:cNvSpPr txBox="1"/>
          <p:nvPr/>
        </p:nvSpPr>
        <p:spPr>
          <a:xfrm>
            <a:off x="5946499" y="264269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6CBB5196-6534-D34D-B02B-E56E31FFE3A2}"/>
              </a:ext>
            </a:extLst>
          </p:cNvPr>
          <p:cNvSpPr txBox="1"/>
          <p:nvPr/>
        </p:nvSpPr>
        <p:spPr>
          <a:xfrm>
            <a:off x="5049904" y="3486305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2" name="Left-Right Arrow 341">
            <a:extLst>
              <a:ext uri="{FF2B5EF4-FFF2-40B4-BE49-F238E27FC236}">
                <a16:creationId xmlns:a16="http://schemas.microsoft.com/office/drawing/2014/main" id="{1064DEBF-6C08-1D49-A70A-D8FF5EE126C1}"/>
              </a:ext>
            </a:extLst>
          </p:cNvPr>
          <p:cNvSpPr/>
          <p:nvPr/>
        </p:nvSpPr>
        <p:spPr>
          <a:xfrm rot="18978192">
            <a:off x="4332424" y="3918763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0DC10BE0-04BF-1B45-8FB4-3939FDB7103F}"/>
              </a:ext>
            </a:extLst>
          </p:cNvPr>
          <p:cNvSpPr txBox="1"/>
          <p:nvPr/>
        </p:nvSpPr>
        <p:spPr>
          <a:xfrm>
            <a:off x="5104935" y="348460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497A27E1-8728-3743-9C81-1DEFEF8900DF}"/>
              </a:ext>
            </a:extLst>
          </p:cNvPr>
          <p:cNvSpPr txBox="1"/>
          <p:nvPr/>
        </p:nvSpPr>
        <p:spPr>
          <a:xfrm>
            <a:off x="4542003" y="431307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5" name="Left-Right Arrow 344">
            <a:extLst>
              <a:ext uri="{FF2B5EF4-FFF2-40B4-BE49-F238E27FC236}">
                <a16:creationId xmlns:a16="http://schemas.microsoft.com/office/drawing/2014/main" id="{C0B36538-7B62-AA49-947C-2644194221D9}"/>
              </a:ext>
            </a:extLst>
          </p:cNvPr>
          <p:cNvSpPr/>
          <p:nvPr/>
        </p:nvSpPr>
        <p:spPr>
          <a:xfrm rot="18018689">
            <a:off x="3979027" y="4763186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E3F9AAE3-3693-EB41-B5AF-29DAD57D76FA}"/>
              </a:ext>
            </a:extLst>
          </p:cNvPr>
          <p:cNvSpPr txBox="1"/>
          <p:nvPr/>
        </p:nvSpPr>
        <p:spPr>
          <a:xfrm>
            <a:off x="4242609" y="5140492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58B3220-B5C9-5D4A-ACC5-2AFE692F19D8}"/>
              </a:ext>
            </a:extLst>
          </p:cNvPr>
          <p:cNvSpPr txBox="1"/>
          <p:nvPr/>
        </p:nvSpPr>
        <p:spPr>
          <a:xfrm>
            <a:off x="4563868" y="431307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C194BC6A-30AF-CD4E-8FF5-C161263B92EB}"/>
              </a:ext>
            </a:extLst>
          </p:cNvPr>
          <p:cNvSpPr/>
          <p:nvPr/>
        </p:nvSpPr>
        <p:spPr>
          <a:xfrm>
            <a:off x="3814674" y="2123247"/>
            <a:ext cx="4237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Recursively swap parent with smallest child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521DD71-056C-E740-ADC1-3E99889F28DB}"/>
              </a:ext>
            </a:extLst>
          </p:cNvPr>
          <p:cNvSpPr/>
          <p:nvPr/>
        </p:nvSpPr>
        <p:spPr>
          <a:xfrm>
            <a:off x="5178276" y="1758065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3.) </a:t>
            </a:r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9" grpId="0"/>
      <p:bldP spid="3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Practice: </a:t>
            </a:r>
            <a:r>
              <a:rPr lang="en-US" dirty="0" err="1"/>
              <a:t>removeMin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84598" y="2534401"/>
            <a:ext cx="1824530" cy="1205454"/>
            <a:chOff x="7267558" y="1273924"/>
            <a:chExt cx="1824530" cy="12054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69784" y="129650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15" idx="0"/>
            </p:cNvCxnSpPr>
            <p:nvPr/>
          </p:nvCxnSpPr>
          <p:spPr>
            <a:xfrm flipH="1">
              <a:off x="7267558" y="1719360"/>
              <a:ext cx="914218" cy="7600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299975" y="1665832"/>
              <a:ext cx="5120" cy="165869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8420163" y="1728581"/>
              <a:ext cx="671925" cy="73762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398752" y="3726687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5090" y="128709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V="1">
              <a:off x="8305095" y="1656424"/>
              <a:ext cx="186" cy="17527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23468" y="3726687"/>
            <a:ext cx="583628" cy="557777"/>
            <a:chOff x="8019435" y="1273924"/>
            <a:chExt cx="583628" cy="55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2681" y="128709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 flipV="1">
              <a:off x="8305094" y="1621523"/>
              <a:ext cx="1" cy="210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279835" y="2531862"/>
            <a:ext cx="1294884" cy="1194825"/>
            <a:chOff x="7293118" y="1273924"/>
            <a:chExt cx="1294884" cy="11948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7" idx="0"/>
            </p:cNvCxnSpPr>
            <p:nvPr/>
          </p:nvCxnSpPr>
          <p:spPr>
            <a:xfrm flipH="1">
              <a:off x="7293118" y="1748229"/>
              <a:ext cx="876865" cy="72052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998197" y="3726687"/>
            <a:ext cx="568567" cy="568695"/>
            <a:chOff x="8019435" y="1263006"/>
            <a:chExt cx="568567" cy="5686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0882" y="1263006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2"/>
              <a:endCxn id="37" idx="2"/>
            </p:cNvCxnSpPr>
            <p:nvPr/>
          </p:nvCxnSpPr>
          <p:spPr>
            <a:xfrm flipH="1" flipV="1">
              <a:off x="8301073" y="1632338"/>
              <a:ext cx="4022" cy="199363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722135" y="1486848"/>
            <a:ext cx="3566924" cy="1050281"/>
            <a:chOff x="6306284" y="1268377"/>
            <a:chExt cx="3566924" cy="105028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68377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6306284" y="1746586"/>
              <a:ext cx="1853046" cy="56934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37709"/>
              <a:ext cx="2753" cy="193992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40622" y="1734228"/>
              <a:ext cx="1432586" cy="58443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900236" y="3726881"/>
            <a:ext cx="568567" cy="557777"/>
            <a:chOff x="8019435" y="1273924"/>
            <a:chExt cx="568567" cy="5577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8299" y="128081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2"/>
              <a:endCxn id="52" idx="2"/>
            </p:cNvCxnSpPr>
            <p:nvPr/>
          </p:nvCxnSpPr>
          <p:spPr>
            <a:xfrm flipV="1">
              <a:off x="8305095" y="1650144"/>
              <a:ext cx="3395" cy="18155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058954" y="4614168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61" idx="0"/>
          </p:cNvCxnSpPr>
          <p:nvPr/>
        </p:nvCxnSpPr>
        <p:spPr>
          <a:xfrm flipH="1">
            <a:off x="3341591" y="4174367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7501988" y="4614168"/>
            <a:ext cx="568567" cy="562690"/>
            <a:chOff x="8118821" y="1414000"/>
            <a:chExt cx="568567" cy="562690"/>
          </a:xfrm>
        </p:grpSpPr>
        <p:grpSp>
          <p:nvGrpSpPr>
            <p:cNvPr id="67" name="Group 6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22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0" idx="2"/>
                <a:endCxn id="7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944027" y="4614168"/>
            <a:ext cx="568567" cy="562690"/>
            <a:chOff x="8118821" y="1414000"/>
            <a:chExt cx="568567" cy="562690"/>
          </a:xfrm>
        </p:grpSpPr>
        <p:grpSp>
          <p:nvGrpSpPr>
            <p:cNvPr id="75" name="Group 74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  <a:endCxn id="79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679155" y="4614168"/>
            <a:ext cx="568567" cy="562690"/>
            <a:chOff x="8118821" y="1414000"/>
            <a:chExt cx="568567" cy="562690"/>
          </a:xfrm>
        </p:grpSpPr>
        <p:grpSp>
          <p:nvGrpSpPr>
            <p:cNvPr id="83" name="Group 82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2"/>
                <a:endCxn id="87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755623" y="4614168"/>
            <a:ext cx="568567" cy="562690"/>
            <a:chOff x="8118821" y="1414000"/>
            <a:chExt cx="568567" cy="562690"/>
          </a:xfrm>
        </p:grpSpPr>
        <p:grpSp>
          <p:nvGrpSpPr>
            <p:cNvPr id="91" name="Group 9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2"/>
                <a:endCxn id="95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816409" y="4614168"/>
            <a:ext cx="568567" cy="562690"/>
            <a:chOff x="8118821" y="1414000"/>
            <a:chExt cx="568567" cy="562690"/>
          </a:xfrm>
        </p:grpSpPr>
        <p:grpSp>
          <p:nvGrpSpPr>
            <p:cNvPr id="99" name="Group 98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2" idx="2"/>
                <a:endCxn id="103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8578435" y="4614168"/>
            <a:ext cx="568567" cy="562690"/>
            <a:chOff x="8118821" y="1414000"/>
            <a:chExt cx="568567" cy="562690"/>
          </a:xfrm>
        </p:grpSpPr>
        <p:grpSp>
          <p:nvGrpSpPr>
            <p:cNvPr id="107" name="Group 10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18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0" idx="2"/>
                <a:endCxn id="11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103" idx="0"/>
          </p:cNvCxnSpPr>
          <p:nvPr/>
        </p:nvCxnSpPr>
        <p:spPr>
          <a:xfrm>
            <a:off x="3842280" y="4174367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1" idx="0"/>
          </p:cNvCxnSpPr>
          <p:nvPr/>
        </p:nvCxnSpPr>
        <p:spPr>
          <a:xfrm>
            <a:off x="8448030" y="3006167"/>
            <a:ext cx="737866" cy="7207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5663930" y="4184823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7463506" y="4202676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162615" y="4202676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7010424" y="4176823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853017" y="4168369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urved Up Arrow 135"/>
          <p:cNvSpPr/>
          <p:nvPr/>
        </p:nvSpPr>
        <p:spPr>
          <a:xfrm rot="14235162">
            <a:off x="6753446" y="1509023"/>
            <a:ext cx="4339032" cy="2244831"/>
          </a:xfrm>
          <a:prstGeom prst="curvedUpArrow">
            <a:avLst>
              <a:gd name="adj1" fmla="val 8581"/>
              <a:gd name="adj2" fmla="val 23034"/>
              <a:gd name="adj3" fmla="val 25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9236287" y="4117249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8953380" y="413604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488002" y="1504583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67803" y="2552547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554179" y="151040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058602" y="375600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089694" y="2552547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9DC5C4-6144-2741-8EBB-5D7C7B05ECC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0926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42" grpId="0" animBg="1"/>
      <p:bldP spid="144" grpId="0" animBg="1"/>
      <p:bldP spid="140" grpId="0" animBg="1"/>
      <p:bldP spid="145" grpId="0" animBg="1"/>
      <p:bldP spid="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insert()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335059"/>
          </a:xfrm>
        </p:spPr>
        <p:txBody>
          <a:bodyPr>
            <a:normAutofit/>
          </a:bodyPr>
          <a:lstStyle/>
          <a:p>
            <a:r>
              <a:rPr lang="en-US" dirty="0"/>
              <a:t>Algorithm:</a:t>
            </a:r>
          </a:p>
          <a:p>
            <a:pPr lvl="1"/>
            <a:r>
              <a:rPr lang="en-US" dirty="0"/>
              <a:t>Insert a node to ensure no gaps</a:t>
            </a:r>
          </a:p>
          <a:p>
            <a:pPr lvl="1"/>
            <a:r>
              <a:rPr lang="en-US" dirty="0"/>
              <a:t>Fix heap invariant</a:t>
            </a:r>
          </a:p>
          <a:p>
            <a:pPr lvl="1"/>
            <a:r>
              <a:rPr lang="en-US" dirty="0"/>
              <a:t>percolate </a:t>
            </a:r>
            <a:r>
              <a:rPr lang="en-US" b="1" dirty="0"/>
              <a:t>UP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98379" y="3011420"/>
            <a:ext cx="1335895" cy="826208"/>
            <a:chOff x="7480090" y="1273924"/>
            <a:chExt cx="1335895" cy="8262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480090" y="1708649"/>
              <a:ext cx="690921" cy="386172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8455825" y="1720493"/>
              <a:ext cx="360160" cy="37963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88294" y="3842817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48614" y="3837628"/>
            <a:ext cx="568567" cy="557777"/>
            <a:chOff x="8019435" y="1273924"/>
            <a:chExt cx="568567" cy="55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2681" y="128709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 flipV="1">
              <a:off x="8305094" y="1621523"/>
              <a:ext cx="1" cy="210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5389404" y="421886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70415" y="421404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823227" y="2965697"/>
            <a:ext cx="698174" cy="798254"/>
            <a:chOff x="7889828" y="1273924"/>
            <a:chExt cx="698174" cy="7982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889828" y="1741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30875" y="3772951"/>
            <a:ext cx="568567" cy="568695"/>
            <a:chOff x="8118821" y="1407995"/>
            <a:chExt cx="568567" cy="568695"/>
          </a:xfrm>
        </p:grpSpPr>
        <p:grpSp>
          <p:nvGrpSpPr>
            <p:cNvPr id="33" name="Group 32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2"/>
                <a:endCxn id="37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123384" y="2132318"/>
            <a:ext cx="2112357" cy="879102"/>
            <a:chOff x="7270603" y="1273924"/>
            <a:chExt cx="2112357" cy="87910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7270603" y="1745656"/>
              <a:ext cx="907341" cy="40737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63604" y="1731578"/>
              <a:ext cx="919356" cy="380992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423297" y="3792405"/>
            <a:ext cx="568567" cy="557971"/>
            <a:chOff x="8118821" y="1418719"/>
            <a:chExt cx="568567" cy="557971"/>
          </a:xfrm>
        </p:grpSpPr>
        <p:grpSp>
          <p:nvGrpSpPr>
            <p:cNvPr id="48" name="Group 47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7364611" y="3430360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3650006" y="4658801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330518" y="4663714"/>
            <a:ext cx="568567" cy="557777"/>
            <a:chOff x="8118821" y="1418913"/>
            <a:chExt cx="568567" cy="557777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3988294" y="4299574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425470" y="4292858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5064330" y="4663713"/>
            <a:ext cx="568567" cy="557778"/>
            <a:chOff x="8118821" y="1418912"/>
            <a:chExt cx="568567" cy="557778"/>
          </a:xfrm>
        </p:grpSpPr>
        <p:grpSp>
          <p:nvGrpSpPr>
            <p:cNvPr id="76" name="Group 75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53757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Donut 85"/>
          <p:cNvSpPr/>
          <p:nvPr/>
        </p:nvSpPr>
        <p:spPr>
          <a:xfrm>
            <a:off x="5189217" y="4009508"/>
            <a:ext cx="587224" cy="600040"/>
          </a:xfrm>
          <a:prstGeom prst="donut">
            <a:avLst>
              <a:gd name="adj" fmla="val 1390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80" idx="0"/>
          </p:cNvCxnSpPr>
          <p:nvPr/>
        </p:nvCxnSpPr>
        <p:spPr>
          <a:xfrm flipH="1">
            <a:off x="5359914" y="4289111"/>
            <a:ext cx="115850" cy="374602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52967" y="3869729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92841" y="4679372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51590" y="3039893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49707" y="3854338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77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0" grpId="0" animBg="1"/>
      <p:bldP spid="91" grpId="0" animBg="1"/>
      <p:bldP spid="92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49C9-F420-4797-BD8C-B0DA9D44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Practice:</a:t>
            </a:r>
            <a:r>
              <a:rPr lang="en-US" dirty="0"/>
              <a:t> Building a </a:t>
            </a:r>
            <a:r>
              <a:rPr lang="en-US" dirty="0" err="1"/>
              <a:t>minHeap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06E3-725B-4738-A55F-C25164A7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268390"/>
            <a:ext cx="11187258" cy="4845504"/>
          </a:xfrm>
        </p:spPr>
        <p:txBody>
          <a:bodyPr/>
          <a:lstStyle/>
          <a:p>
            <a:r>
              <a:rPr lang="en-US" dirty="0"/>
              <a:t>Construct a Min Binary Heap by inserting the following values in this order:</a:t>
            </a:r>
          </a:p>
          <a:p>
            <a:pPr algn="ctr"/>
            <a:r>
              <a:rPr lang="en-US" sz="2400" dirty="0"/>
              <a:t>5, 10, 15, 20, 7, 2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90589-F040-4ADC-AC9B-41C255A6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72A3-2A1F-4CC7-9FE9-DBAD6074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4F2DD-0A35-461A-AAC4-BC9B40FD63A0}"/>
              </a:ext>
            </a:extLst>
          </p:cNvPr>
          <p:cNvSpPr txBox="1"/>
          <p:nvPr/>
        </p:nvSpPr>
        <p:spPr>
          <a:xfrm>
            <a:off x="4648397" y="2295529"/>
            <a:ext cx="6849318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</a:rPr>
              <a:t>Min Binary Heap Invariants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Binary Tree </a:t>
            </a:r>
            <a:r>
              <a:rPr lang="en-US" sz="1400" dirty="0"/>
              <a:t>– each node has at most 2 children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Min Heap </a:t>
            </a:r>
            <a:r>
              <a:rPr lang="en-US" sz="1400" dirty="0"/>
              <a:t>– each node’s children are larger than itself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Level Complete </a:t>
            </a:r>
            <a:r>
              <a:rPr lang="en-US" sz="1400" dirty="0"/>
              <a:t>- new nodes are added from left to right completely filling each level before creating a new one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51490B-46BC-43CF-B482-045A7C23B5EF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721145" y="4987032"/>
            <a:ext cx="349084" cy="704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0C498-1AA9-BB49-BEBA-F1D20B3601B2}"/>
              </a:ext>
            </a:extLst>
          </p:cNvPr>
          <p:cNvGrpSpPr/>
          <p:nvPr/>
        </p:nvGrpSpPr>
        <p:grpSpPr>
          <a:xfrm>
            <a:off x="5948584" y="4535116"/>
            <a:ext cx="568567" cy="564799"/>
            <a:chOff x="5948584" y="4535116"/>
            <a:chExt cx="568567" cy="56479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989BF0F-6A3E-4E3B-B2C4-22E0D27A43FD}"/>
                </a:ext>
              </a:extLst>
            </p:cNvPr>
            <p:cNvSpPr/>
            <p:nvPr/>
          </p:nvSpPr>
          <p:spPr>
            <a:xfrm>
              <a:off x="5951336" y="4542138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AA83DA-0834-4DFD-92DA-3975FAB836A3}"/>
                </a:ext>
              </a:extLst>
            </p:cNvPr>
            <p:cNvSpPr txBox="1"/>
            <p:nvPr/>
          </p:nvSpPr>
          <p:spPr>
            <a:xfrm>
              <a:off x="6004790" y="4535116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B56A5C-BF45-4268-BC26-55D0E5C57E04}"/>
                </a:ext>
              </a:extLst>
            </p:cNvPr>
            <p:cNvCxnSpPr/>
            <p:nvPr/>
          </p:nvCxnSpPr>
          <p:spPr>
            <a:xfrm>
              <a:off x="5948584" y="4889737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B923063-826F-4009-B03D-4E63268168E1}"/>
                </a:ext>
              </a:extLst>
            </p:cNvPr>
            <p:cNvCxnSpPr>
              <a:cxnSpLocks/>
              <a:stCxn id="55" idx="2"/>
              <a:endCxn id="56" idx="2"/>
            </p:cNvCxnSpPr>
            <p:nvPr/>
          </p:nvCxnSpPr>
          <p:spPr>
            <a:xfrm flipV="1">
              <a:off x="6234244" y="4904448"/>
              <a:ext cx="737" cy="19546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099C05-B647-47F3-82C7-0ADC4CF96836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391236" y="4979949"/>
            <a:ext cx="420327" cy="711998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C8527-97ED-4334-958B-66BDE6D34C95}"/>
              </a:ext>
            </a:extLst>
          </p:cNvPr>
          <p:cNvGrpSpPr/>
          <p:nvPr/>
        </p:nvGrpSpPr>
        <p:grpSpPr>
          <a:xfrm>
            <a:off x="5435813" y="5686680"/>
            <a:ext cx="568567" cy="557777"/>
            <a:chOff x="8118821" y="1418913"/>
            <a:chExt cx="568567" cy="55777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D26CA47-1A75-467A-896E-52623718EDE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5FA0B26-58DE-464B-B65C-7E33ED21444E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EC5159-C6CA-4140-98C4-867C1A03A9B7}"/>
                  </a:ext>
                </a:extLst>
              </p:cNvPr>
              <p:cNvSpPr txBox="1"/>
              <p:nvPr/>
            </p:nvSpPr>
            <p:spPr>
              <a:xfrm>
                <a:off x="8074576" y="127919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2108F5D-31A9-4320-B322-48C9731DA788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581EE31-05AE-49A0-ACA6-7B11496F5BA0}"/>
                  </a:ext>
                </a:extLst>
              </p:cNvPr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4767" y="1648523"/>
                <a:ext cx="328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852189-C14A-426C-8CAD-7E6A7759F23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956DF15-DA39-45A6-B11C-DB9405E0BA69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F496A-4ADA-4FDC-B841-63F8FA6E3C35}"/>
              </a:ext>
            </a:extLst>
          </p:cNvPr>
          <p:cNvGrpSpPr/>
          <p:nvPr/>
        </p:nvGrpSpPr>
        <p:grpSpPr>
          <a:xfrm>
            <a:off x="6527055" y="5678779"/>
            <a:ext cx="568567" cy="557777"/>
            <a:chOff x="8118821" y="1418913"/>
            <a:chExt cx="568567" cy="5577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8953D-F649-408B-B2E9-8BD44107D442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02098B-CC9E-4EA7-B3D1-CEED12E475B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E381C7-959C-4DA0-8849-285FF8CEFE9F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F7793E-E4CC-40DD-9EF9-1C678981D179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B1FB794-57AD-41AC-A10C-FFAC4B4B8018}"/>
                  </a:ext>
                </a:extLst>
              </p:cNvPr>
              <p:cNvCxnSpPr>
                <a:stCxn id="4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B078A-84FD-47F3-9FF1-7EB01198D810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08DB3A-63A4-4207-9D9F-8072E37E665A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08AE935-082A-4D71-81F7-AAA289D96EA0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7785423" y="4987032"/>
            <a:ext cx="161262" cy="6970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B95A89-860D-B040-97B3-90DFDCF1B799}"/>
              </a:ext>
            </a:extLst>
          </p:cNvPr>
          <p:cNvGrpSpPr/>
          <p:nvPr/>
        </p:nvGrpSpPr>
        <p:grpSpPr>
          <a:xfrm>
            <a:off x="7788176" y="4529514"/>
            <a:ext cx="568567" cy="562573"/>
            <a:chOff x="7788176" y="4529514"/>
            <a:chExt cx="568567" cy="5625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A9ADF1-6612-4877-96EF-4F917F23583A}"/>
                </a:ext>
              </a:extLst>
            </p:cNvPr>
            <p:cNvSpPr/>
            <p:nvPr/>
          </p:nvSpPr>
          <p:spPr>
            <a:xfrm>
              <a:off x="7790928" y="4534310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387F83-7712-4D09-B794-DAF95BF238C2}"/>
                </a:ext>
              </a:extLst>
            </p:cNvPr>
            <p:cNvSpPr txBox="1"/>
            <p:nvPr/>
          </p:nvSpPr>
          <p:spPr>
            <a:xfrm>
              <a:off x="7842865" y="452951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BA6FA6-F25E-4C44-901B-C0184CB299FA}"/>
                </a:ext>
              </a:extLst>
            </p:cNvPr>
            <p:cNvCxnSpPr/>
            <p:nvPr/>
          </p:nvCxnSpPr>
          <p:spPr>
            <a:xfrm>
              <a:off x="7788176" y="4881909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714C77-E490-478D-83FA-10208A432A13}"/>
                </a:ext>
              </a:extLst>
            </p:cNvPr>
            <p:cNvCxnSpPr>
              <a:stCxn id="35" idx="2"/>
              <a:endCxn id="36" idx="2"/>
            </p:cNvCxnSpPr>
            <p:nvPr/>
          </p:nvCxnSpPr>
          <p:spPr>
            <a:xfrm flipH="1" flipV="1">
              <a:off x="8073056" y="4898846"/>
              <a:ext cx="780" cy="193241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A4DB4-1F24-4990-802B-CAB6646F473F}"/>
              </a:ext>
            </a:extLst>
          </p:cNvPr>
          <p:cNvGrpSpPr/>
          <p:nvPr/>
        </p:nvGrpSpPr>
        <p:grpSpPr>
          <a:xfrm>
            <a:off x="7502516" y="5678779"/>
            <a:ext cx="568567" cy="557777"/>
            <a:chOff x="8118821" y="1418913"/>
            <a:chExt cx="568567" cy="5577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A16F7E-0797-4A81-8204-C02BA656E4D8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94DA6D2-44D4-4A40-8B7C-6CB8A75431C7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E10236-BEA9-4DD7-AD6B-7D750D439397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ACA1E7-2E92-45FB-AD5F-FEF1C0304355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DE0AB-2CAE-40B6-B79D-BD1A64B78905}"/>
                  </a:ext>
                </a:extLst>
              </p:cNvPr>
              <p:cNvCxnSpPr>
                <a:stCxn id="31" idx="2"/>
                <a:endCxn id="32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5FE4EB-DFA9-45BF-8BD9-8EFA21E671BE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C38CF5-B601-4A1C-A89F-131834413911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1FE6AA-AC5C-4EDE-93E2-5AEF254640F1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6234244" y="4020919"/>
            <a:ext cx="858626" cy="52121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D0BDE08-DD93-BD45-8BA2-030D161B7FE2}"/>
              </a:ext>
            </a:extLst>
          </p:cNvPr>
          <p:cNvGrpSpPr/>
          <p:nvPr/>
        </p:nvGrpSpPr>
        <p:grpSpPr>
          <a:xfrm>
            <a:off x="6974739" y="3544014"/>
            <a:ext cx="568567" cy="557777"/>
            <a:chOff x="6974739" y="3544014"/>
            <a:chExt cx="568567" cy="55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22046C-89A0-4DD1-B74E-29A6F680F1BE}"/>
                </a:ext>
              </a:extLst>
            </p:cNvPr>
            <p:cNvSpPr/>
            <p:nvPr/>
          </p:nvSpPr>
          <p:spPr>
            <a:xfrm>
              <a:off x="6977491" y="354401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8BDBA5-5236-485A-BADA-226E7CCEA63B}"/>
                </a:ext>
              </a:extLst>
            </p:cNvPr>
            <p:cNvSpPr txBox="1"/>
            <p:nvPr/>
          </p:nvSpPr>
          <p:spPr>
            <a:xfrm>
              <a:off x="7096384" y="354928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7DDEC2-D9DA-48CF-A6CE-52EEDA7B7EE0}"/>
                </a:ext>
              </a:extLst>
            </p:cNvPr>
            <p:cNvCxnSpPr/>
            <p:nvPr/>
          </p:nvCxnSpPr>
          <p:spPr>
            <a:xfrm>
              <a:off x="6974739" y="389161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86F802-7D72-4CF2-AFB4-2597FFF59EF8}"/>
                </a:ext>
              </a:extLst>
            </p:cNvPr>
            <p:cNvCxnSpPr>
              <a:stCxn id="15" idx="2"/>
              <a:endCxn id="16" idx="2"/>
            </p:cNvCxnSpPr>
            <p:nvPr/>
          </p:nvCxnSpPr>
          <p:spPr>
            <a:xfrm flipH="1" flipV="1">
              <a:off x="7257646" y="391861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F68C85-80C0-40F7-B7DE-6E0EA286A090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418908" y="4045196"/>
            <a:ext cx="654928" cy="4891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3888B53-3B13-4F87-8FAF-50943C573F9E}"/>
              </a:ext>
            </a:extLst>
          </p:cNvPr>
          <p:cNvSpPr txBox="1"/>
          <p:nvPr/>
        </p:nvSpPr>
        <p:spPr>
          <a:xfrm>
            <a:off x="5835028" y="620165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2AD007A-1363-4C11-AEFD-E056AC219187}"/>
              </a:ext>
            </a:extLst>
          </p:cNvPr>
          <p:cNvCxnSpPr/>
          <p:nvPr/>
        </p:nvCxnSpPr>
        <p:spPr>
          <a:xfrm flipH="1">
            <a:off x="8111690" y="4928571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A226441-3BE6-46F8-BA0B-1151B2603B34}"/>
              </a:ext>
            </a:extLst>
          </p:cNvPr>
          <p:cNvSpPr txBox="1"/>
          <p:nvPr/>
        </p:nvSpPr>
        <p:spPr>
          <a:xfrm>
            <a:off x="6038527" y="4570923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D08F8A-CF5C-4AC4-B86B-799375ACE125}"/>
              </a:ext>
            </a:extLst>
          </p:cNvPr>
          <p:cNvSpPr txBox="1"/>
          <p:nvPr/>
        </p:nvSpPr>
        <p:spPr>
          <a:xfrm>
            <a:off x="6552911" y="569858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B1159A-8738-4764-8D85-539483AB4E6C}"/>
              </a:ext>
            </a:extLst>
          </p:cNvPr>
          <p:cNvSpPr txBox="1"/>
          <p:nvPr/>
        </p:nvSpPr>
        <p:spPr>
          <a:xfrm>
            <a:off x="7926357" y="505830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CEAEF2-B747-4025-85E6-ABC6327B7BF8}"/>
              </a:ext>
            </a:extLst>
          </p:cNvPr>
          <p:cNvSpPr txBox="1"/>
          <p:nvPr/>
        </p:nvSpPr>
        <p:spPr>
          <a:xfrm>
            <a:off x="7843211" y="4571615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6ECE8D-BD91-4923-97F7-E65413C035FA}"/>
              </a:ext>
            </a:extLst>
          </p:cNvPr>
          <p:cNvSpPr txBox="1"/>
          <p:nvPr/>
        </p:nvSpPr>
        <p:spPr>
          <a:xfrm>
            <a:off x="7533921" y="5720366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DD2D5C-46E3-4B95-B217-273A9C1468F3}"/>
              </a:ext>
            </a:extLst>
          </p:cNvPr>
          <p:cNvSpPr txBox="1"/>
          <p:nvPr/>
        </p:nvSpPr>
        <p:spPr>
          <a:xfrm>
            <a:off x="7383571" y="634711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ABF171-5F6C-4C34-BD3A-0BFC1D29352F}"/>
              </a:ext>
            </a:extLst>
          </p:cNvPr>
          <p:cNvSpPr txBox="1"/>
          <p:nvPr/>
        </p:nvSpPr>
        <p:spPr>
          <a:xfrm>
            <a:off x="7055369" y="3556984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D47678-B6C0-47DA-8C13-12EC9F1E655B}"/>
              </a:ext>
            </a:extLst>
          </p:cNvPr>
          <p:cNvSpPr txBox="1"/>
          <p:nvPr/>
        </p:nvSpPr>
        <p:spPr>
          <a:xfrm>
            <a:off x="7811280" y="456269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84814F-AB41-48D9-8151-235898506328}"/>
              </a:ext>
            </a:extLst>
          </p:cNvPr>
          <p:cNvGrpSpPr/>
          <p:nvPr/>
        </p:nvGrpSpPr>
        <p:grpSpPr>
          <a:xfrm>
            <a:off x="545331" y="2316084"/>
            <a:ext cx="3423000" cy="3797810"/>
            <a:chOff x="908858" y="1530095"/>
            <a:chExt cx="3423000" cy="379781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3090311-2EF7-4C40-9B98-E8D0CBC4B2BA}"/>
                </a:ext>
              </a:extLst>
            </p:cNvPr>
            <p:cNvSpPr/>
            <p:nvPr/>
          </p:nvSpPr>
          <p:spPr>
            <a:xfrm>
              <a:off x="908858" y="2061556"/>
              <a:ext cx="3311966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6CD448-FEC2-44D4-8450-635AEF5A3D97}"/>
                </a:ext>
              </a:extLst>
            </p:cNvPr>
            <p:cNvSpPr/>
            <p:nvPr/>
          </p:nvSpPr>
          <p:spPr>
            <a:xfrm>
              <a:off x="908858" y="1530095"/>
              <a:ext cx="3311966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 Priority Queue ADT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D8D26D-9ACB-4762-A50D-1A845DC19735}"/>
                </a:ext>
              </a:extLst>
            </p:cNvPr>
            <p:cNvSpPr txBox="1"/>
            <p:nvPr/>
          </p:nvSpPr>
          <p:spPr>
            <a:xfrm>
              <a:off x="1129408" y="3259207"/>
              <a:ext cx="3202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8047A5A-6718-40A7-9AF4-7F28CB978ABC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321386-0B72-4188-BB6D-651951092E5D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BE2CBA-D8FF-4162-AF36-928C76D8DF07}"/>
                </a:ext>
              </a:extLst>
            </p:cNvPr>
            <p:cNvSpPr txBox="1"/>
            <p:nvPr/>
          </p:nvSpPr>
          <p:spPr>
            <a:xfrm>
              <a:off x="1098580" y="2386738"/>
              <a:ext cx="2889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comparable values</a:t>
              </a:r>
            </a:p>
            <a:p>
              <a:r>
                <a:rPr lang="en-US" sz="1600" dirty="0"/>
                <a:t>- Ordered based on “priority”</a:t>
              </a:r>
              <a:endParaRPr lang="en-US" sz="14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A014F4-4E0B-4A05-A4C4-35BE0B6B845A}"/>
                </a:ext>
              </a:extLst>
            </p:cNvPr>
            <p:cNvSpPr txBox="1"/>
            <p:nvPr/>
          </p:nvSpPr>
          <p:spPr>
            <a:xfrm>
              <a:off x="1109100" y="3996625"/>
              <a:ext cx="321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11FA18-39AB-46C8-AF11-45F1F911D9EF}"/>
                </a:ext>
              </a:extLst>
            </p:cNvPr>
            <p:cNvSpPr txBox="1"/>
            <p:nvPr/>
          </p:nvSpPr>
          <p:spPr>
            <a:xfrm>
              <a:off x="1129404" y="4651831"/>
              <a:ext cx="3202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0E69B9B-1401-F34D-A876-7083EA7205FF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9412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 animBg="1"/>
      <p:bldP spid="72" grpId="0" animBg="1"/>
      <p:bldP spid="73" grpId="0"/>
      <p:bldP spid="74" grpId="0" animBg="1"/>
      <p:bldP spid="75" grpId="0" animBg="1"/>
      <p:bldP spid="76" grpId="0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E517-66F4-034B-94E8-4FD9405A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minHeap</a:t>
            </a:r>
            <a:r>
              <a:rPr lang="en-US" dirty="0"/>
              <a:t> runtimes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AEB4-A6A2-7941-A0F7-C183E30C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3515"/>
          </a:xfrm>
        </p:spPr>
        <p:txBody>
          <a:bodyPr/>
          <a:lstStyle/>
          <a:p>
            <a:r>
              <a:rPr lang="en-US" dirty="0" err="1"/>
              <a:t>removeMin</a:t>
            </a:r>
            <a:r>
              <a:rPr lang="en-US" dirty="0"/>
              <a:t>():</a:t>
            </a:r>
          </a:p>
          <a:p>
            <a:pPr lvl="1"/>
            <a:r>
              <a:rPr lang="en-US" dirty="0"/>
              <a:t>Find and remove minimum node</a:t>
            </a:r>
          </a:p>
          <a:p>
            <a:pPr lvl="1"/>
            <a:r>
              <a:rPr lang="en-US" dirty="0"/>
              <a:t>Find last node in tree and swap to top level</a:t>
            </a:r>
          </a:p>
          <a:p>
            <a:pPr lvl="1"/>
            <a:r>
              <a:rPr lang="en-US" dirty="0"/>
              <a:t>Percolate down to fix heap invariant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06BAF-62B5-5E43-A53C-1CEA65E4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C12E6-7038-D440-A298-7915C5B5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121AF7-148B-FB4B-B94D-3272EBAFB800}"/>
              </a:ext>
            </a:extLst>
          </p:cNvPr>
          <p:cNvSpPr txBox="1">
            <a:spLocks/>
          </p:cNvSpPr>
          <p:nvPr/>
        </p:nvSpPr>
        <p:spPr>
          <a:xfrm>
            <a:off x="575239" y="3207728"/>
            <a:ext cx="11187258" cy="13835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insert():</a:t>
            </a:r>
          </a:p>
          <a:p>
            <a:pPr lvl="1"/>
            <a:r>
              <a:rPr lang="en-US" dirty="0"/>
              <a:t>Insert new node into next available spot</a:t>
            </a:r>
          </a:p>
          <a:p>
            <a:pPr lvl="1"/>
            <a:r>
              <a:rPr lang="en-US" dirty="0"/>
              <a:t>Percolate up to fix heap invariant</a:t>
            </a:r>
          </a:p>
        </p:txBody>
      </p:sp>
    </p:spTree>
    <p:extLst>
      <p:ext uri="{BB962C8B-B14F-4D97-AF65-F5344CB8AC3E}">
        <p14:creationId xmlns:p14="http://schemas.microsoft.com/office/powerpoint/2010/main" val="86952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147608" y="698090"/>
            <a:ext cx="391549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blipFill>
                <a:blip r:embed="rId4"/>
                <a:stretch>
                  <a:fillRect l="-4420" r="-27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blipFill>
                <a:blip r:embed="rId5"/>
                <a:stretch>
                  <a:fillRect l="-4167" r="-5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blipFill>
                <a:blip r:embed="rId6"/>
                <a:stretch>
                  <a:fillRect l="-4678" r="-2047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blipFill>
                <a:blip r:embed="rId7"/>
                <a:stretch>
                  <a:fillRect l="-2542" r="-1271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blipFill>
                <a:blip r:embed="rId8"/>
                <a:stretch>
                  <a:fillRect l="-3783" r="-1418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DB046B0C-197F-4ACC-A42E-FCC59DFC40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143" y="5531695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A20C4A-B39D-4955-8D65-35783786EEAE}"/>
                  </a:ext>
                </a:extLst>
              </p:cNvPr>
              <p:cNvSpPr txBox="1"/>
              <p:nvPr/>
            </p:nvSpPr>
            <p:spPr>
              <a:xfrm>
                <a:off x="8857864" y="5192654"/>
                <a:ext cx="2127519" cy="5167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A20C4A-B39D-4955-8D65-35783786E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864" y="5192654"/>
                <a:ext cx="2127519" cy="5167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8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DED-6F97-4473-90F1-9BDB7223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Implementation Runtimes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84EC-8E5E-4E38-8812-F0C3989D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C0E84-4234-47CD-8CD9-48AA858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25215-9422-4A7E-A03C-E06FFF7FF23B}"/>
              </a:ext>
            </a:extLst>
          </p:cNvPr>
          <p:cNvGrpSpPr/>
          <p:nvPr/>
        </p:nvGrpSpPr>
        <p:grpSpPr>
          <a:xfrm>
            <a:off x="1935711" y="3858169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0ECF3B-D6C5-4E65-BB8F-8495226767D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AA5C6E-B72E-4426-AB6C-E5A34B06F328}"/>
                </a:ext>
              </a:extLst>
            </p:cNvPr>
            <p:cNvSpPr txBox="1"/>
            <p:nvPr/>
          </p:nvSpPr>
          <p:spPr>
            <a:xfrm>
              <a:off x="2878192" y="2336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FC35D84-4A4D-430A-9A59-2866CEF1CFD5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680B6D-C5C5-4555-828C-A69D99CA2A4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CC9AF07-0CE5-42C3-9139-D2FF6BF1CE8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1B6FA6-FDDD-4D9D-82A7-D7DA7324A789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AE379-43CC-463C-BFA1-0BAAE9A1CA15}"/>
              </a:ext>
            </a:extLst>
          </p:cNvPr>
          <p:cNvGrpSpPr/>
          <p:nvPr/>
        </p:nvGrpSpPr>
        <p:grpSpPr>
          <a:xfrm>
            <a:off x="2471037" y="1658455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16C1D-BC9A-42B2-A9E5-66891536D2BA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426D2E-97AC-46EC-87D5-533F163A4053}"/>
                </a:ext>
              </a:extLst>
            </p:cNvPr>
            <p:cNvSpPr txBox="1"/>
            <p:nvPr/>
          </p:nvSpPr>
          <p:spPr>
            <a:xfrm>
              <a:off x="2649743" y="340366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3BC437-569F-4EE5-B4F4-E3188F12D7E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8A76F6-C5F6-467C-AF5F-8438271A6F9F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B61C3-07BF-47CA-8CD3-446650FFC472}"/>
              </a:ext>
            </a:extLst>
          </p:cNvPr>
          <p:cNvGrpSpPr/>
          <p:nvPr/>
        </p:nvGrpSpPr>
        <p:grpSpPr>
          <a:xfrm>
            <a:off x="1462295" y="2754549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1E607D0-6525-41DB-9CE6-D8BD1D0EB71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866E3B-DDAE-4132-A696-268822FE965A}"/>
                </a:ext>
              </a:extLst>
            </p:cNvPr>
            <p:cNvSpPr txBox="1"/>
            <p:nvPr/>
          </p:nvSpPr>
          <p:spPr>
            <a:xfrm>
              <a:off x="2649743" y="34036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EDFF0CD-DEEC-42C4-822B-439344FFD70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9A37E5-5717-48BD-ACB3-96B1FFF1994E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58FC8-4052-452B-8BB5-26DEFFEF5747}"/>
              </a:ext>
            </a:extLst>
          </p:cNvPr>
          <p:cNvGrpSpPr/>
          <p:nvPr/>
        </p:nvGrpSpPr>
        <p:grpSpPr>
          <a:xfrm>
            <a:off x="927037" y="3858169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DFEA38-21EC-4C1A-A007-9B1AEC6DC16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EDADCF-4ACE-4A40-A6DE-45724384E36F}"/>
                </a:ext>
              </a:extLst>
            </p:cNvPr>
            <p:cNvSpPr txBox="1"/>
            <p:nvPr/>
          </p:nvSpPr>
          <p:spPr>
            <a:xfrm>
              <a:off x="2832475" y="23368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52A6FA-338D-41E5-8782-5B0BE4536D2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EB55A7-9696-434C-A954-A8FE1B0AF8D9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695DD1-FAA7-4DAE-B16B-5A996001BA2F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6B6077-E75F-44F4-8B94-93E08B9FA1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893917-0613-474D-BC1F-953A4FE4BA22}"/>
              </a:ext>
            </a:extLst>
          </p:cNvPr>
          <p:cNvGrpSpPr/>
          <p:nvPr/>
        </p:nvGrpSpPr>
        <p:grpSpPr>
          <a:xfrm>
            <a:off x="3388202" y="2750262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D098A6-928A-4129-822F-29EEF5018BD4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A8AE73-ABA6-4F20-B9FD-DAA9F0FA0344}"/>
                </a:ext>
              </a:extLst>
            </p:cNvPr>
            <p:cNvSpPr txBox="1"/>
            <p:nvPr/>
          </p:nvSpPr>
          <p:spPr>
            <a:xfrm>
              <a:off x="2649743" y="34036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3DA3C3-CEE1-4E19-AAEA-4F5D7D9DCE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14FFC5-5F79-4467-BA82-569D37418765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FEAE0-50F2-4584-8FEE-F40BE50F330B}"/>
              </a:ext>
            </a:extLst>
          </p:cNvPr>
          <p:cNvGrpSpPr/>
          <p:nvPr/>
        </p:nvGrpSpPr>
        <p:grpSpPr>
          <a:xfrm>
            <a:off x="2852944" y="3853882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554E83-3E8A-4C29-B875-939247A531BC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C5876F-BFD5-4361-944A-85DDEEE0BBDC}"/>
                </a:ext>
              </a:extLst>
            </p:cNvPr>
            <p:cNvSpPr txBox="1"/>
            <p:nvPr/>
          </p:nvSpPr>
          <p:spPr>
            <a:xfrm>
              <a:off x="2832475" y="23368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B15096-13D7-47E7-B50B-4FBB869AE07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2C7AA3-4FCD-4994-BBE2-2AF4280053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0BFECD-0EE6-4BF9-94BB-BAE8D90B0C1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0B7754-F935-4364-BAD9-69F1F99604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29320-6A53-44BD-8695-2C505890D14D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1801610" y="2257017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6AB83-0023-4522-96E1-D135D0A2BAD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2986627" y="2261684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EFFB66-C686-4198-8110-7D213D9D5F7C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1266352" y="3349364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F252A-FBA0-4E22-8A8E-14189F0FE992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192259" y="3333264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07D1DB-4688-452E-BF55-5491EEDC9BC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985907" y="3345077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1B098E45-B45F-4829-BBCB-C714E95C8E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986" y="4927752"/>
          <a:ext cx="3781424" cy="80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78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</a:tblGrid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3D1D118E-C6A5-4E77-9C20-0D6A66070574}"/>
              </a:ext>
            </a:extLst>
          </p:cNvPr>
          <p:cNvSpPr txBox="1"/>
          <p:nvPr/>
        </p:nvSpPr>
        <p:spPr>
          <a:xfrm>
            <a:off x="5459734" y="1252089"/>
            <a:ext cx="670638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peekMin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82880"/>
            <a:r>
              <a:rPr lang="en-US" dirty="0"/>
              <a:t>timeToFindMin</a:t>
            </a:r>
          </a:p>
          <a:p>
            <a:pPr marL="182880"/>
            <a:endParaRPr lang="en-US" dirty="0"/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82880"/>
            <a:r>
              <a:rPr lang="en-US" dirty="0" err="1"/>
              <a:t>findLastNodeTime</a:t>
            </a:r>
            <a:r>
              <a:rPr lang="en-US" dirty="0"/>
              <a:t> + </a:t>
            </a:r>
            <a:r>
              <a:rPr lang="en-US" dirty="0" err="1"/>
              <a:t>removeRootTime</a:t>
            </a:r>
            <a:r>
              <a:rPr lang="en-US" dirty="0"/>
              <a:t> + </a:t>
            </a:r>
            <a:r>
              <a:rPr lang="en-US" dirty="0" err="1"/>
              <a:t>numSwaps</a:t>
            </a:r>
            <a:r>
              <a:rPr lang="en-US" dirty="0"/>
              <a:t> * </a:t>
            </a:r>
            <a:r>
              <a:rPr lang="en-US" dirty="0" err="1"/>
              <a:t>swapTime</a:t>
            </a:r>
            <a:endParaRPr lang="en-US" dirty="0"/>
          </a:p>
          <a:p>
            <a:pPr marL="182880"/>
            <a:endParaRPr lang="en-US" b="1" dirty="0">
              <a:solidFill>
                <a:srgbClr val="B6A479"/>
              </a:solidFill>
            </a:endParaRPr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endParaRPr lang="en-US" dirty="0"/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insert(char)</a:t>
            </a:r>
          </a:p>
          <a:p>
            <a:pPr marL="182880"/>
            <a:r>
              <a:rPr lang="en-US" dirty="0" err="1"/>
              <a:t>findNextSpace</a:t>
            </a:r>
            <a:r>
              <a:rPr lang="en-US" dirty="0"/>
              <a:t> + </a:t>
            </a:r>
            <a:r>
              <a:rPr lang="en-US" dirty="0" err="1"/>
              <a:t>addValue</a:t>
            </a:r>
            <a:r>
              <a:rPr lang="en-US" dirty="0"/>
              <a:t> + </a:t>
            </a:r>
            <a:r>
              <a:rPr lang="en-US" dirty="0" err="1"/>
              <a:t>numSwaps</a:t>
            </a:r>
            <a:r>
              <a:rPr lang="en-US" dirty="0"/>
              <a:t> * </a:t>
            </a:r>
            <a:r>
              <a:rPr lang="en-US" dirty="0" err="1"/>
              <a:t>swapTime</a:t>
            </a:r>
            <a:endParaRPr lang="en-US" dirty="0"/>
          </a:p>
          <a:p>
            <a:pPr marL="182880"/>
            <a:endParaRPr lang="en-US" dirty="0"/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endParaRPr lang="en-US" dirty="0"/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8AB7BD1-B0B8-44EC-BDFB-F1B3BECC0316}"/>
              </a:ext>
            </a:extLst>
          </p:cNvPr>
          <p:cNvSpPr txBox="1"/>
          <p:nvPr/>
        </p:nvSpPr>
        <p:spPr>
          <a:xfrm>
            <a:off x="6516526" y="2128256"/>
            <a:ext cx="395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(1)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87685EE-7760-4933-BB66-688CB9AF7D04}"/>
              </a:ext>
            </a:extLst>
          </p:cNvPr>
          <p:cNvSpPr txBox="1"/>
          <p:nvPr/>
        </p:nvSpPr>
        <p:spPr>
          <a:xfrm>
            <a:off x="6516526" y="2421710"/>
            <a:ext cx="395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(1)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E4AE931-E2A4-4CD3-A4DE-0EB4707D0DA1}"/>
              </a:ext>
            </a:extLst>
          </p:cNvPr>
          <p:cNvSpPr txBox="1"/>
          <p:nvPr/>
        </p:nvSpPr>
        <p:spPr>
          <a:xfrm>
            <a:off x="6418480" y="3776839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+ 1 + log(n) * 1</a:t>
            </a:r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B325654-C9F3-41DC-9B25-D162BC61DE31}"/>
              </a:ext>
            </a:extLst>
          </p:cNvPr>
          <p:cNvCxnSpPr/>
          <p:nvPr/>
        </p:nvCxnSpPr>
        <p:spPr>
          <a:xfrm flipV="1">
            <a:off x="3725111" y="3263519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EEDD4-65C6-48ED-B0D7-F0B62BE3C970}"/>
              </a:ext>
            </a:extLst>
          </p:cNvPr>
          <p:cNvSpPr txBox="1"/>
          <p:nvPr/>
        </p:nvSpPr>
        <p:spPr>
          <a:xfrm>
            <a:off x="8306786" y="3765113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(n)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026B935-E519-48AD-B63C-2619A289DE01}"/>
              </a:ext>
            </a:extLst>
          </p:cNvPr>
          <p:cNvSpPr txBox="1"/>
          <p:nvPr/>
        </p:nvSpPr>
        <p:spPr>
          <a:xfrm>
            <a:off x="6418480" y="4322869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+ 1 + log(n) * 1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4C05E7-C911-4FE4-B708-C7B1723FBCFA}"/>
              </a:ext>
            </a:extLst>
          </p:cNvPr>
          <p:cNvSpPr txBox="1"/>
          <p:nvPr/>
        </p:nvSpPr>
        <p:spPr>
          <a:xfrm>
            <a:off x="8306785" y="4321502"/>
            <a:ext cx="888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(log(n))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405E803-6669-47A8-8E06-9320870A9802}"/>
              </a:ext>
            </a:extLst>
          </p:cNvPr>
          <p:cNvSpPr txBox="1"/>
          <p:nvPr/>
        </p:nvSpPr>
        <p:spPr>
          <a:xfrm>
            <a:off x="6418479" y="5678814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+ 1 + log(n) * 1</a:t>
            </a:r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91BF38-EF82-4A78-A137-EAF8DFD80562}"/>
              </a:ext>
            </a:extLst>
          </p:cNvPr>
          <p:cNvSpPr txBox="1"/>
          <p:nvPr/>
        </p:nvSpPr>
        <p:spPr>
          <a:xfrm>
            <a:off x="6418479" y="6244028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+ 1 + log(n) * 1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13940D-6015-4506-9B97-268D6B911506}"/>
              </a:ext>
            </a:extLst>
          </p:cNvPr>
          <p:cNvSpPr txBox="1"/>
          <p:nvPr/>
        </p:nvSpPr>
        <p:spPr>
          <a:xfrm>
            <a:off x="8380774" y="5672543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(n)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9DD8123-E65F-4736-A774-DE932989BAB4}"/>
              </a:ext>
            </a:extLst>
          </p:cNvPr>
          <p:cNvSpPr txBox="1"/>
          <p:nvPr/>
        </p:nvSpPr>
        <p:spPr>
          <a:xfrm>
            <a:off x="8380773" y="6228932"/>
            <a:ext cx="888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(log(n))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20F0-8728-400C-BE28-1406CC3F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DB4E-C8A3-47C2-AF3E-F3FA3BC5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has a runtime of </a:t>
            </a:r>
            <a:r>
              <a:rPr lang="el-GR" dirty="0"/>
              <a:t>Θ</a:t>
            </a:r>
            <a:r>
              <a:rPr lang="en-US" dirty="0"/>
              <a:t>(log(n))</a:t>
            </a:r>
          </a:p>
          <a:p>
            <a:r>
              <a:rPr lang="en-US" dirty="0"/>
              <a:t>If we want to insert a n items…</a:t>
            </a:r>
          </a:p>
          <a:p>
            <a:r>
              <a:rPr lang="en-US" dirty="0"/>
              <a:t>Building a tree takes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  <a:p>
            <a:pPr lvl="1"/>
            <a:r>
              <a:rPr lang="en-US" dirty="0"/>
              <a:t>Add a node, fix the heap, add a node, fix the heap</a:t>
            </a:r>
          </a:p>
          <a:p>
            <a:r>
              <a:rPr lang="en-US" dirty="0"/>
              <a:t>Can we do better?</a:t>
            </a:r>
          </a:p>
          <a:p>
            <a:pPr lvl="1"/>
            <a:r>
              <a:rPr lang="en-US" dirty="0"/>
              <a:t>Add all nodes, fix heap all at once!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3C5F3-29A4-44F0-BF37-8A1CFE6A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8D5EA-9071-45D0-92CE-00EFAFBE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991C-B447-40EF-9506-26337D99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Cleaver</a:t>
            </a:r>
            <a:r>
              <a:rPr lang="en-US" dirty="0"/>
              <a:t> building a heap – Floyd’s Method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9F71-6711-4F44-AFA2-8630882C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Facts of binary trees</a:t>
            </a:r>
          </a:p>
          <a:p>
            <a:pPr lvl="1"/>
            <a:r>
              <a:rPr lang="en-US" dirty="0"/>
              <a:t>Increasing the height by one level doubles the number of possible nodes</a:t>
            </a:r>
          </a:p>
          <a:p>
            <a:pPr lvl="1"/>
            <a:r>
              <a:rPr lang="en-US" dirty="0"/>
              <a:t>A complete binary tree has half of its nodes in the leaves</a:t>
            </a:r>
          </a:p>
          <a:p>
            <a:pPr lvl="1"/>
            <a:r>
              <a:rPr lang="en-US" dirty="0"/>
              <a:t>A new piece of data is much more likely to have to percolate down to the bottom than be the smallest element in heap</a:t>
            </a:r>
          </a:p>
          <a:p>
            <a:r>
              <a:rPr lang="en-US" dirty="0"/>
              <a:t>1. Dump all the new values into the bottom of the tree</a:t>
            </a:r>
          </a:p>
          <a:p>
            <a:pPr lvl="1"/>
            <a:r>
              <a:rPr lang="en-US" dirty="0"/>
              <a:t>Back of the array</a:t>
            </a:r>
          </a:p>
          <a:p>
            <a:r>
              <a:rPr lang="en-US" dirty="0"/>
              <a:t>2. Traverse the tree from bottom to top</a:t>
            </a:r>
          </a:p>
          <a:p>
            <a:pPr lvl="1"/>
            <a:r>
              <a:rPr lang="en-US" dirty="0"/>
              <a:t>Reverse order in the array</a:t>
            </a:r>
          </a:p>
          <a:p>
            <a:r>
              <a:rPr lang="en-US" dirty="0"/>
              <a:t>3. Percolate Down each level moving towards overall root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833D8-BED3-4421-AD44-99CC37EB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F62C6-73AE-4DFC-9853-9C0AC55A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271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387427" y="5920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E461-9588-6D4E-8DB2-FF297C45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C04A-58D3-9149-AB12-9AD675D2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3 due day extended until Tuesday </a:t>
            </a:r>
            <a:r>
              <a:rPr lang="en-US"/>
              <a:t>February 12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due to snow</a:t>
            </a:r>
          </a:p>
          <a:p>
            <a:r>
              <a:rPr lang="en-US" dirty="0"/>
              <a:t>Extra office hours over the next few days</a:t>
            </a:r>
          </a:p>
          <a:p>
            <a:r>
              <a:rPr lang="en-US" dirty="0"/>
              <a:t>HW 4 released Friday February 8</a:t>
            </a:r>
            <a:r>
              <a:rPr lang="en-US" baseline="30000" dirty="0"/>
              <a:t>th </a:t>
            </a:r>
            <a:r>
              <a:rPr lang="en-US" dirty="0"/>
              <a:t>due Friday February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699C5-636D-8140-84BF-1557E6BE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7A0E4-CEC4-2F4B-8226-EA97DB87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11659" y="3279507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70152" y="3279494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563506" y="225448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40217" y="3332554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400308" y="219046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87989" y="223552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61156" y="33520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85734" y="2184621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87144" y="134907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058560-350D-4436-A148-89E1314205F5}"/>
              </a:ext>
            </a:extLst>
          </p:cNvPr>
          <p:cNvSpPr txBox="1"/>
          <p:nvPr/>
        </p:nvSpPr>
        <p:spPr>
          <a:xfrm>
            <a:off x="10557852" y="226508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BB23713-1C6E-4A83-8F5E-D9EF8315B884}"/>
              </a:ext>
            </a:extLst>
          </p:cNvPr>
          <p:cNvSpPr/>
          <p:nvPr/>
        </p:nvSpPr>
        <p:spPr>
          <a:xfrm>
            <a:off x="8474040" y="1267561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8763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023 L -0.3306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851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8516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6 -0.00023 L -0.37982 -0.006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82 -0.00672 L -0.47422 -0.0067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4036 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2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036 7.40741E-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2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9349 -1.11111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6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09349 3.33333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22 -0.00672 L -0.52903 -0.006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36 -2.22222E-6 L -0.23685 0.000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1" y="2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9636 3.7037E-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01" grpId="0"/>
      <p:bldP spid="102" grpId="0"/>
      <p:bldP spid="103" grpId="0"/>
      <p:bldP spid="104" grpId="0"/>
      <p:bldP spid="105" grpId="0"/>
      <p:bldP spid="105" grpId="1"/>
      <p:bldP spid="108" grpId="0" animBg="1"/>
      <p:bldP spid="114" grpId="0" animBg="1"/>
      <p:bldP spid="115" grpId="0" animBg="1"/>
      <p:bldP spid="116" grpId="0" animBg="1"/>
      <p:bldP spid="117" grpId="0" animBg="1"/>
      <p:bldP spid="120" grpId="0" animBg="1"/>
      <p:bldP spid="120" grpId="1" animBg="1"/>
      <p:bldP spid="120" grpId="2" animBg="1"/>
      <p:bldP spid="120" grpId="3" animBg="1"/>
      <p:bldP spid="120" grpId="4" animBg="1"/>
      <p:bldP spid="121" grpId="0" animBg="1"/>
      <p:bldP spid="122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100-8DD1-49DF-8093-6DEBD4E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Heap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A548-D5BD-438C-80B8-726A1598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step through each node – n</a:t>
            </a:r>
          </a:p>
          <a:p>
            <a:r>
              <a:rPr lang="en-US" dirty="0"/>
              <a:t>We call </a:t>
            </a:r>
            <a:r>
              <a:rPr lang="en-US" dirty="0" err="1"/>
              <a:t>percolateDown</a:t>
            </a:r>
            <a:r>
              <a:rPr lang="en-US" dirty="0"/>
              <a:t>() on each n – log n</a:t>
            </a:r>
          </a:p>
          <a:p>
            <a:r>
              <a:rPr lang="en-US" dirty="0"/>
              <a:t>thus it’s O(</a:t>
            </a:r>
            <a:r>
              <a:rPr lang="en-US" dirty="0" err="1"/>
              <a:t>nlogn</a:t>
            </a:r>
            <a:r>
              <a:rPr lang="en-US" dirty="0"/>
              <a:t>) </a:t>
            </a:r>
          </a:p>
          <a:p>
            <a:r>
              <a:rPr lang="en-US" dirty="0"/>
              <a:t>… let’s look closer…</a:t>
            </a:r>
          </a:p>
          <a:p>
            <a:endParaRPr lang="en-US" dirty="0"/>
          </a:p>
          <a:p>
            <a:r>
              <a:rPr lang="en-US" dirty="0"/>
              <a:t>Are we sure </a:t>
            </a:r>
            <a:r>
              <a:rPr lang="en-US" dirty="0" err="1"/>
              <a:t>percolateDown</a:t>
            </a:r>
            <a:r>
              <a:rPr lang="en-US" dirty="0"/>
              <a:t>() runs log n each time?</a:t>
            </a:r>
          </a:p>
          <a:p>
            <a:pPr lvl="1"/>
            <a:r>
              <a:rPr lang="en-US" dirty="0"/>
              <a:t>Half the nodes of the tree are leaves</a:t>
            </a:r>
          </a:p>
          <a:p>
            <a:pPr lvl="2"/>
            <a:r>
              <a:rPr lang="en-US" dirty="0"/>
              <a:t>Leaves run percolate down in constant time</a:t>
            </a:r>
          </a:p>
          <a:p>
            <a:pPr lvl="1"/>
            <a:r>
              <a:rPr lang="en-US" dirty="0"/>
              <a:t>¼ the nodes have at most 1 level to travel</a:t>
            </a:r>
          </a:p>
          <a:p>
            <a:pPr lvl="1"/>
            <a:r>
              <a:rPr lang="en-US" dirty="0"/>
              <a:t>1/8 the nodes have at most 2 levels to travel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work(n) ≈ n/2 * 1 + n/4 * 2 + n/8 * 3 +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3ACB-F85E-4996-919B-D7761D9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78BF-63B3-446C-87EB-A6A19F4E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F943-E1AB-406A-A4B0-8FB8CA76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form Floyd’s </a:t>
            </a:r>
            <a:r>
              <a:rPr lang="en-US" dirty="0" err="1"/>
              <a:t>buildHeap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work(n)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*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/>
                  <a:t> *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* 3 + …</a:t>
                </a:r>
              </a:p>
              <a:p>
                <a:pPr marL="0" indent="0">
                  <a:buNone/>
                </a:pPr>
                <a:r>
                  <a:rPr lang="en-US" sz="1800" dirty="0"/>
                  <a:t> factor out n</a:t>
                </a:r>
              </a:p>
              <a:p>
                <a:pPr marL="0" indent="0">
                  <a:buNone/>
                </a:pPr>
                <a:r>
                  <a:rPr lang="en-US" sz="1800" dirty="0"/>
                  <a:t> work(n) ≈ 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800" dirty="0"/>
                  <a:t> + …)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  <a:blipFill>
                <a:blip r:embed="rId3"/>
                <a:stretch>
                  <a:fillRect l="-327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9061E-2D18-46C9-9774-54A39A5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31D5-7A5B-411B-BAA8-8D3BC7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/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/>
              <p:nvPr/>
            </p:nvSpPr>
            <p:spPr>
              <a:xfrm>
                <a:off x="836783" y="4629626"/>
                <a:ext cx="2180789" cy="88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83" y="4629626"/>
                <a:ext cx="2180789" cy="884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/>
              <p:nvPr/>
            </p:nvSpPr>
            <p:spPr>
              <a:xfrm>
                <a:off x="3268618" y="4678097"/>
                <a:ext cx="4205126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18" y="4678097"/>
                <a:ext cx="4205126" cy="84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FFB039-26D8-444E-9EF1-B5C41FAF7186}"/>
              </a:ext>
            </a:extLst>
          </p:cNvPr>
          <p:cNvSpPr txBox="1"/>
          <p:nvPr/>
        </p:nvSpPr>
        <p:spPr>
          <a:xfrm>
            <a:off x="4146998" y="4260294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/>
              <p:nvPr/>
            </p:nvSpPr>
            <p:spPr>
              <a:xfrm>
                <a:off x="7724790" y="4641485"/>
                <a:ext cx="4037708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∗2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90" y="4641485"/>
                <a:ext cx="4037708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9049B1B-9F60-48AB-8E86-5294269C1DC3}"/>
              </a:ext>
            </a:extLst>
          </p:cNvPr>
          <p:cNvSpPr/>
          <p:nvPr/>
        </p:nvSpPr>
        <p:spPr>
          <a:xfrm>
            <a:off x="3419451" y="2396795"/>
            <a:ext cx="31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find a pattern -&gt; powers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/>
              <p:nvPr/>
            </p:nvSpPr>
            <p:spPr>
              <a:xfrm>
                <a:off x="6707073" y="2321729"/>
                <a:ext cx="3128229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work(n) ≈ 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…)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73" y="2321729"/>
                <a:ext cx="3128229" cy="485454"/>
              </a:xfrm>
              <a:prstGeom prst="rect">
                <a:avLst/>
              </a:prstGeom>
              <a:blipFill>
                <a:blip r:embed="rId8"/>
                <a:stretch>
                  <a:fillRect l="-1559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589E19-D49B-420F-B3D0-B7C3CABDC706}"/>
              </a:ext>
            </a:extLst>
          </p:cNvPr>
          <p:cNvSpPr/>
          <p:nvPr/>
        </p:nvSpPr>
        <p:spPr>
          <a:xfrm>
            <a:off x="3601833" y="3429000"/>
            <a:ext cx="466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 = how many levels = height of tree = log(n)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6FFDE-D855-4B28-902A-DA1AC837070A}"/>
              </a:ext>
            </a:extLst>
          </p:cNvPr>
          <p:cNvSpPr txBox="1"/>
          <p:nvPr/>
        </p:nvSpPr>
        <p:spPr>
          <a:xfrm>
            <a:off x="4230713" y="6056388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Floyd’s </a:t>
            </a:r>
            <a:r>
              <a:rPr lang="en-US" dirty="0" err="1">
                <a:solidFill>
                  <a:srgbClr val="00B050"/>
                </a:solidFill>
              </a:rPr>
              <a:t>buildHeap</a:t>
            </a:r>
            <a:r>
              <a:rPr lang="en-US" dirty="0">
                <a:solidFill>
                  <a:srgbClr val="00B050"/>
                </a:solidFill>
              </a:rPr>
              <a:t> runs in O(n) time!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E884E-0889-4818-AD9E-301C8DC5BB8F}"/>
              </a:ext>
            </a:extLst>
          </p:cNvPr>
          <p:cNvSpPr/>
          <p:nvPr/>
        </p:nvSpPr>
        <p:spPr>
          <a:xfrm>
            <a:off x="9743644" y="239679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Summation!</a:t>
            </a:r>
          </a:p>
        </p:txBody>
      </p:sp>
    </p:spTree>
    <p:extLst>
      <p:ext uri="{BB962C8B-B14F-4D97-AF65-F5344CB8AC3E}">
        <p14:creationId xmlns:p14="http://schemas.microsoft.com/office/powerpoint/2010/main" val="20601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ADT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403246" y="1980599"/>
            <a:ext cx="2752781" cy="3797810"/>
            <a:chOff x="908857" y="1530095"/>
            <a:chExt cx="2752781" cy="37978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2565743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65743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Min Priority Queue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259207"/>
              <a:ext cx="2532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1" y="2386738"/>
              <a:ext cx="237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 of comparable values</a:t>
              </a:r>
            </a:p>
            <a:p>
              <a:r>
                <a:rPr lang="en-US" sz="1400" dirty="0"/>
                <a:t>- Ordered based on “priority”</a:t>
              </a:r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7463" y="4120565"/>
              <a:ext cx="23206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95938" y="4777413"/>
              <a:ext cx="2303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9238831" y="1980599"/>
            <a:ext cx="2545654" cy="3797810"/>
            <a:chOff x="908858" y="1530095"/>
            <a:chExt cx="2545654" cy="37978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6"/>
              <a:ext cx="2545654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45653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Max Priority Queue ADT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8" y="3259207"/>
              <a:ext cx="23251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removeMax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largest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1" y="2386738"/>
              <a:ext cx="2325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 of comparable values</a:t>
              </a:r>
            </a:p>
            <a:p>
              <a:r>
                <a:rPr lang="en-US" sz="1400" dirty="0"/>
                <a:t>- Ordered based on “priority”</a:t>
              </a:r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125450" y="4116913"/>
              <a:ext cx="2325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peekMax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</a:t>
              </a:r>
              <a:r>
                <a:rPr lang="en-US" sz="1400" u="sng" dirty="0"/>
                <a:t>largest</a:t>
              </a:r>
              <a:r>
                <a:rPr lang="en-US" sz="1400" dirty="0"/>
                <a:t> priority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5450" y="4777413"/>
              <a:ext cx="2325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40942" y="1822408"/>
            <a:ext cx="52584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you have a collection of data from which you will always ask for the extreme value</a:t>
            </a:r>
          </a:p>
          <a:p>
            <a:endParaRPr lang="en-US" dirty="0"/>
          </a:p>
          <a:p>
            <a:r>
              <a:rPr lang="en-US" dirty="0"/>
              <a:t>If a Queue is “First-In-First-Out” (FIFO) Priority Queues are “Most-Important-Out-First”</a:t>
            </a:r>
          </a:p>
          <a:p>
            <a:r>
              <a:rPr lang="en-US" dirty="0"/>
              <a:t>Example: Triage, patient in most danger is treated first</a:t>
            </a:r>
          </a:p>
          <a:p>
            <a:endParaRPr lang="en-US" dirty="0"/>
          </a:p>
          <a:p>
            <a:r>
              <a:rPr lang="en-US" dirty="0"/>
              <a:t>Items in Queue must be comparable, Queue manages internal sorting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 rot="18565316">
            <a:off x="5891399" y="1513933"/>
            <a:ext cx="1063869" cy="95856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AVL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68" y="1463857"/>
            <a:ext cx="7707630" cy="4845504"/>
          </a:xfrm>
        </p:spPr>
        <p:txBody>
          <a:bodyPr/>
          <a:lstStyle/>
          <a:p>
            <a:r>
              <a:rPr lang="en-US" dirty="0"/>
              <a:t>What is the worst case for </a:t>
            </a:r>
            <a:r>
              <a:rPr lang="en-US" dirty="0" err="1"/>
              <a:t>peekMin</a:t>
            </a:r>
            <a:r>
              <a:rPr lang="en-US" dirty="0"/>
              <a:t>()?</a:t>
            </a:r>
          </a:p>
          <a:p>
            <a:endParaRPr lang="en-US" dirty="0"/>
          </a:p>
          <a:p>
            <a:r>
              <a:rPr lang="en-US" dirty="0"/>
              <a:t>What is the best case for </a:t>
            </a:r>
            <a:r>
              <a:rPr lang="en-US" dirty="0" err="1"/>
              <a:t>peekMin</a:t>
            </a:r>
            <a:r>
              <a:rPr lang="en-US" dirty="0"/>
              <a:t>()?</a:t>
            </a:r>
          </a:p>
          <a:p>
            <a:endParaRPr lang="en-US" dirty="0"/>
          </a:p>
          <a:p>
            <a:r>
              <a:rPr lang="en-US" dirty="0"/>
              <a:t>Can we do something to guarantee best case for these two operations?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575238" y="1463857"/>
            <a:ext cx="3196661" cy="4484405"/>
            <a:chOff x="908857" y="1530095"/>
            <a:chExt cx="3196661" cy="44844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7" y="2061555"/>
              <a:ext cx="3196661" cy="395294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3196660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AVLPriorityQueue</a:t>
              </a:r>
              <a:r>
                <a:rPr lang="en-US" dirty="0"/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09926" y="3149950"/>
              <a:ext cx="2789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removeMin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traverse through tree all the way to the left, remove node, rebalance if necessary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2695965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91826" y="2304279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109926" y="4153691"/>
              <a:ext cx="2789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peekMin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– traverse through tree all the way to the left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109926" y="4837872"/>
              <a:ext cx="269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insert()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– traverse through tree, insert node in open space, rebalance as necessary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801077" y="145196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O(</a:t>
            </a:r>
            <a:r>
              <a:rPr lang="en-US" b="1" dirty="0" err="1">
                <a:solidFill>
                  <a:srgbClr val="4C3282"/>
                </a:solidFill>
              </a:rPr>
              <a:t>logn</a:t>
            </a:r>
            <a:r>
              <a:rPr lang="en-US" b="1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23761" y="244506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38120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Heap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20" y="1378107"/>
            <a:ext cx="5140061" cy="4845504"/>
          </a:xfrm>
        </p:spPr>
        <p:txBody>
          <a:bodyPr/>
          <a:lstStyle/>
          <a:p>
            <a:r>
              <a:rPr lang="en-US" dirty="0"/>
              <a:t>A type of tree with new set of invariants</a:t>
            </a:r>
          </a:p>
          <a:p>
            <a:r>
              <a:rPr lang="en-US" b="1" dirty="0">
                <a:solidFill>
                  <a:srgbClr val="B6A479"/>
                </a:solidFill>
              </a:rPr>
              <a:t>1. </a:t>
            </a:r>
            <a:r>
              <a:rPr lang="en-US" b="1" dirty="0">
                <a:solidFill>
                  <a:srgbClr val="4C3282"/>
                </a:solidFill>
              </a:rPr>
              <a:t>Binary Tree</a:t>
            </a:r>
            <a:r>
              <a:rPr lang="en-US" dirty="0"/>
              <a:t>: every node has at most 2 children</a:t>
            </a:r>
          </a:p>
          <a:p>
            <a:r>
              <a:rPr lang="en-US" b="1" dirty="0">
                <a:solidFill>
                  <a:srgbClr val="B6A479"/>
                </a:solidFill>
              </a:rPr>
              <a:t>2. </a:t>
            </a:r>
            <a:r>
              <a:rPr lang="en-US" b="1" dirty="0">
                <a:solidFill>
                  <a:srgbClr val="4C3282"/>
                </a:solidFill>
              </a:rPr>
              <a:t>Heap</a:t>
            </a:r>
            <a:r>
              <a:rPr lang="en-US" dirty="0"/>
              <a:t>: every node is smaller than its child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975609" y="3683671"/>
            <a:ext cx="1253275" cy="1365032"/>
            <a:chOff x="1285877" y="2866750"/>
            <a:chExt cx="1253275" cy="1365032"/>
          </a:xfrm>
        </p:grpSpPr>
        <p:grpSp>
          <p:nvGrpSpPr>
            <p:cNvPr id="49" name="Group 48"/>
            <p:cNvGrpSpPr/>
            <p:nvPr/>
          </p:nvGrpSpPr>
          <p:grpSpPr>
            <a:xfrm>
              <a:off x="1596061" y="2866750"/>
              <a:ext cx="576392" cy="767652"/>
              <a:chOff x="8011610" y="1273924"/>
              <a:chExt cx="576392" cy="7676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 flipH="1">
                <a:off x="8011610" y="1745042"/>
                <a:ext cx="153853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2"/>
                <a:endCxn id="1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>
                <a:off x="8440622" y="1745042"/>
                <a:ext cx="144628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285877" y="3674005"/>
              <a:ext cx="568567" cy="557777"/>
              <a:chOff x="8118821" y="1418913"/>
              <a:chExt cx="568567" cy="55777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1" idx="2"/>
                  <a:endCxn id="52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1970585" y="3672069"/>
              <a:ext cx="568567" cy="559712"/>
              <a:chOff x="8118821" y="1416978"/>
              <a:chExt cx="568567" cy="55971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118821" y="1416978"/>
                <a:ext cx="568567" cy="559712"/>
                <a:chOff x="8019435" y="1271989"/>
                <a:chExt cx="568567" cy="559712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1989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6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/>
          <p:cNvGrpSpPr/>
          <p:nvPr/>
        </p:nvGrpSpPr>
        <p:grpSpPr>
          <a:xfrm>
            <a:off x="2851363" y="3683671"/>
            <a:ext cx="2617459" cy="2197874"/>
            <a:chOff x="6914978" y="1266256"/>
            <a:chExt cx="2617459" cy="2197874"/>
          </a:xfrm>
        </p:grpSpPr>
        <p:grpSp>
          <p:nvGrpSpPr>
            <p:cNvPr id="78" name="Group 77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0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9" idx="2"/>
                <a:endCxn id="8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8" idx="0"/>
              </p:cNvCxnSpPr>
              <p:nvPr/>
            </p:nvCxnSpPr>
            <p:spPr>
              <a:xfrm>
                <a:off x="8440622" y="1745042"/>
                <a:ext cx="230020" cy="3493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89" idx="2"/>
                  <a:endCxn id="9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9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8562069" y="2099098"/>
              <a:ext cx="685757" cy="812522"/>
              <a:chOff x="7984333" y="1273924"/>
              <a:chExt cx="685757" cy="812522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13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2" idx="2"/>
                <a:endCxn id="103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21" idx="0"/>
              </p:cNvCxnSpPr>
              <p:nvPr/>
            </p:nvCxnSpPr>
            <p:spPr>
              <a:xfrm>
                <a:off x="8440622" y="1745042"/>
                <a:ext cx="229468" cy="336135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6</a:t>
                  </a: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2" idx="2"/>
                  <a:endCxn id="113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Straight Connector 109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8963870" y="2906351"/>
              <a:ext cx="568567" cy="557778"/>
              <a:chOff x="8118821" y="1418912"/>
              <a:chExt cx="568567" cy="557778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8118821" y="1418912"/>
                <a:ext cx="568567" cy="557778"/>
                <a:chOff x="8019435" y="1273923"/>
                <a:chExt cx="568567" cy="557778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129" y="1273923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stCxn id="120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79" idx="0"/>
              </p:cNvCxnSpPr>
              <p:nvPr/>
            </p:nvCxnSpPr>
            <p:spPr>
              <a:xfrm flipH="1">
                <a:off x="7573536" y="1745042"/>
                <a:ext cx="59192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5" idx="2"/>
                <a:endCxn id="126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02" idx="0"/>
              </p:cNvCxnSpPr>
              <p:nvPr/>
            </p:nvCxnSpPr>
            <p:spPr>
              <a:xfrm>
                <a:off x="8440622" y="1745042"/>
                <a:ext cx="49709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Rectangle 132"/>
          <p:cNvSpPr/>
          <p:nvPr/>
        </p:nvSpPr>
        <p:spPr>
          <a:xfrm>
            <a:off x="5716060" y="1814411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</a:t>
            </a:r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Structure: 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level is “complete” meaning it has no “gaps</a:t>
            </a:r>
            <a:r>
              <a:rPr lang="en-US" dirty="0"/>
              <a:t>”</a:t>
            </a:r>
          </a:p>
          <a:p>
            <a:r>
              <a:rPr lang="en-US" dirty="0"/>
              <a:t>- Heaps are filled up left to right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795143" y="4643046"/>
            <a:ext cx="676694" cy="807255"/>
            <a:chOff x="7991077" y="1270430"/>
            <a:chExt cx="676694" cy="80725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0203" y="127043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991077" y="1736281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0" idx="2"/>
              <a:endCxn id="171" idx="2"/>
            </p:cNvCxnSpPr>
            <p:nvPr/>
          </p:nvCxnSpPr>
          <p:spPr>
            <a:xfrm flipH="1" flipV="1">
              <a:off x="8300394" y="1639762"/>
              <a:ext cx="4701" cy="191939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38303" y="1727600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6505492" y="5434211"/>
            <a:ext cx="568567" cy="577361"/>
            <a:chOff x="8118821" y="1399329"/>
            <a:chExt cx="568567" cy="577361"/>
          </a:xfrm>
        </p:grpSpPr>
        <p:grpSp>
          <p:nvGrpSpPr>
            <p:cNvPr id="163" name="Group 162"/>
            <p:cNvGrpSpPr/>
            <p:nvPr/>
          </p:nvGrpSpPr>
          <p:grpSpPr>
            <a:xfrm>
              <a:off x="8118821" y="1399329"/>
              <a:ext cx="568567" cy="577361"/>
              <a:chOff x="8019435" y="1254340"/>
              <a:chExt cx="568567" cy="577361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102" y="1254340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6" idx="2"/>
                <a:endCxn id="167" idx="2"/>
              </p:cNvCxnSpPr>
              <p:nvPr/>
            </p:nvCxnSpPr>
            <p:spPr>
              <a:xfrm flipH="1" flipV="1">
                <a:off x="8300293" y="1623672"/>
                <a:ext cx="4802" cy="20802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7190200" y="5453794"/>
            <a:ext cx="568567" cy="557777"/>
            <a:chOff x="8118821" y="1418913"/>
            <a:chExt cx="568567" cy="557777"/>
          </a:xfrm>
        </p:grpSpPr>
        <p:grpSp>
          <p:nvGrpSpPr>
            <p:cNvPr id="156" name="Group 155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2151" y="129978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47</a:t>
                </a: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5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158398" y="3791116"/>
            <a:ext cx="882006" cy="816963"/>
            <a:chOff x="7705996" y="1251342"/>
            <a:chExt cx="882006" cy="81696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0919" y="125134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0" idx="2"/>
              <a:endCxn id="151" idx="2"/>
            </p:cNvCxnSpPr>
            <p:nvPr/>
          </p:nvCxnSpPr>
          <p:spPr>
            <a:xfrm flipH="1" flipV="1">
              <a:off x="8302181" y="1620674"/>
              <a:ext cx="2914" cy="21102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705996" y="1718911"/>
              <a:ext cx="489827" cy="34939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9496050" y="4646540"/>
            <a:ext cx="659759" cy="799740"/>
            <a:chOff x="8019435" y="1273924"/>
            <a:chExt cx="659759" cy="799740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44" idx="2"/>
              <a:endCxn id="24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9174" y="1724360"/>
              <a:ext cx="230020" cy="3493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9862749" y="5453794"/>
            <a:ext cx="568567" cy="557777"/>
            <a:chOff x="8118821" y="1418913"/>
            <a:chExt cx="568567" cy="557777"/>
          </a:xfrm>
        </p:grpSpPr>
        <p:grpSp>
          <p:nvGrpSpPr>
            <p:cNvPr id="230" name="Group 22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3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1" name="Straight Connector 23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10542225" y="5453795"/>
            <a:ext cx="568567" cy="557777"/>
            <a:chOff x="8118821" y="1418913"/>
            <a:chExt cx="568567" cy="557777"/>
          </a:xfrm>
        </p:grpSpPr>
        <p:grpSp>
          <p:nvGrpSpPr>
            <p:cNvPr id="217" name="Group 216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20" idx="2"/>
                <a:endCxn id="22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21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1226933" y="5453793"/>
            <a:ext cx="583076" cy="557778"/>
            <a:chOff x="8118821" y="1418912"/>
            <a:chExt cx="583076" cy="557778"/>
          </a:xfrm>
        </p:grpSpPr>
        <p:grpSp>
          <p:nvGrpSpPr>
            <p:cNvPr id="210" name="Group 209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21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9796702" y="3800327"/>
            <a:ext cx="1369909" cy="834586"/>
            <a:chOff x="7588528" y="1260553"/>
            <a:chExt cx="1369909" cy="834586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3689" y="126055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588528" y="1732680"/>
              <a:ext cx="59192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4" idx="2"/>
              <a:endCxn id="205" idx="2"/>
            </p:cNvCxnSpPr>
            <p:nvPr/>
          </p:nvCxnSpPr>
          <p:spPr>
            <a:xfrm flipH="1" flipV="1">
              <a:off x="8304951" y="1629885"/>
              <a:ext cx="144" cy="201816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61339" y="1733415"/>
              <a:ext cx="49709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Connector 249"/>
          <p:cNvCxnSpPr/>
          <p:nvPr/>
        </p:nvCxnSpPr>
        <p:spPr>
          <a:xfrm flipH="1">
            <a:off x="7809938" y="419827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/>
          <p:cNvGrpSpPr/>
          <p:nvPr/>
        </p:nvGrpSpPr>
        <p:grpSpPr>
          <a:xfrm>
            <a:off x="7749565" y="2811145"/>
            <a:ext cx="2771458" cy="984516"/>
            <a:chOff x="6860092" y="1273924"/>
            <a:chExt cx="2771458" cy="984516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6860092" y="1714425"/>
              <a:ext cx="1294352" cy="54401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58" idx="2"/>
              <a:endCxn id="259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8376" y="1725033"/>
              <a:ext cx="1183174" cy="5314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/>
          <p:cNvCxnSpPr/>
          <p:nvPr/>
        </p:nvCxnSpPr>
        <p:spPr>
          <a:xfrm flipH="1">
            <a:off x="9528267" y="5037446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Donut 269"/>
          <p:cNvSpPr/>
          <p:nvPr/>
        </p:nvSpPr>
        <p:spPr>
          <a:xfrm>
            <a:off x="7637671" y="399480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Donut 270"/>
          <p:cNvSpPr/>
          <p:nvPr/>
        </p:nvSpPr>
        <p:spPr>
          <a:xfrm>
            <a:off x="9361520" y="4848558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0858582" y="4646540"/>
            <a:ext cx="659098" cy="795347"/>
            <a:chOff x="8017783" y="1273924"/>
            <a:chExt cx="659098" cy="795347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017783" y="1720896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4" idx="2"/>
              <a:endCxn id="22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7413" y="1733136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7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Check - Are these valid heaps?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071" y="1561357"/>
            <a:ext cx="2448363" cy="1200329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Binary Heap Invariants:</a:t>
            </a:r>
          </a:p>
          <a:p>
            <a:pPr marL="342900" indent="-342900">
              <a:buAutoNum type="arabicPeriod"/>
            </a:pPr>
            <a:r>
              <a:rPr lang="en-US" dirty="0"/>
              <a:t>Binary Tree</a:t>
            </a:r>
          </a:p>
          <a:p>
            <a:pPr marL="342900" indent="-342900">
              <a:buAutoNum type="arabicPeriod"/>
            </a:pPr>
            <a:r>
              <a:rPr lang="en-US" dirty="0"/>
              <a:t>Heap</a:t>
            </a:r>
          </a:p>
          <a:p>
            <a:pPr marL="342900" indent="-342900">
              <a:buAutoNum type="arabicPeriod"/>
            </a:pPr>
            <a:r>
              <a:rPr lang="en-US" dirty="0"/>
              <a:t>Complete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98751" y="4234925"/>
            <a:ext cx="637509" cy="800837"/>
            <a:chOff x="8019435" y="1273924"/>
            <a:chExt cx="637509" cy="8008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2"/>
              <a:endCxn id="5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26924" y="1725457"/>
              <a:ext cx="230020" cy="3493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65450" y="5042179"/>
            <a:ext cx="568567" cy="557777"/>
            <a:chOff x="8118821" y="1418913"/>
            <a:chExt cx="568567" cy="557777"/>
          </a:xfrm>
        </p:grpSpPr>
        <p:grpSp>
          <p:nvGrpSpPr>
            <p:cNvPr id="41" name="Group 40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62389" y="4234925"/>
            <a:ext cx="663877" cy="811604"/>
            <a:chOff x="7978590" y="1273924"/>
            <a:chExt cx="663877" cy="81160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978590" y="1744124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2"/>
              <a:endCxn id="3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12999" y="1737795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85225" y="5042180"/>
            <a:ext cx="568567" cy="557777"/>
            <a:chOff x="8019435" y="1273924"/>
            <a:chExt cx="568567" cy="55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2"/>
              <a:endCxn id="3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69933" y="5042178"/>
            <a:ext cx="568567" cy="557778"/>
            <a:chOff x="8118821" y="1418912"/>
            <a:chExt cx="568567" cy="557778"/>
          </a:xfrm>
        </p:grpSpPr>
        <p:grpSp>
          <p:nvGrpSpPr>
            <p:cNvPr id="21" name="Group 20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05596" y="3402083"/>
            <a:ext cx="1909099" cy="818435"/>
            <a:chOff x="7342123" y="1273924"/>
            <a:chExt cx="1909099" cy="8184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342123" y="1705957"/>
              <a:ext cx="820142" cy="36665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2"/>
              <a:endCxn id="1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37942" y="1692548"/>
              <a:ext cx="813280" cy="39981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716861" y="5865566"/>
            <a:ext cx="568567" cy="557777"/>
            <a:chOff x="8118821" y="1418913"/>
            <a:chExt cx="568567" cy="557777"/>
          </a:xfrm>
        </p:grpSpPr>
        <p:grpSp>
          <p:nvGrpSpPr>
            <p:cNvPr id="62" name="Group 61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5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396337" y="5865567"/>
            <a:ext cx="568567" cy="557777"/>
            <a:chOff x="8118821" y="1418913"/>
            <a:chExt cx="568567" cy="557777"/>
          </a:xfrm>
        </p:grpSpPr>
        <p:grpSp>
          <p:nvGrpSpPr>
            <p:cNvPr id="70" name="Group 6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938" y="128709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2"/>
                <a:endCxn id="74" idx="2"/>
              </p:cNvCxnSpPr>
              <p:nvPr/>
            </p:nvCxnSpPr>
            <p:spPr>
              <a:xfrm flipH="1" flipV="1">
                <a:off x="8301129" y="1656423"/>
                <a:ext cx="3966" cy="1752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215151" y="5865566"/>
            <a:ext cx="583076" cy="557778"/>
            <a:chOff x="8118821" y="1418912"/>
            <a:chExt cx="583076" cy="557778"/>
          </a:xfrm>
        </p:grpSpPr>
        <p:grpSp>
          <p:nvGrpSpPr>
            <p:cNvPr id="78" name="Group 77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 flipH="1">
            <a:off x="1538473" y="4625537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3072065" y="5486963"/>
            <a:ext cx="181131" cy="34140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3461735" y="5490613"/>
            <a:ext cx="229468" cy="33613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194657" y="5455148"/>
            <a:ext cx="229468" cy="33613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onut 91"/>
          <p:cNvSpPr/>
          <p:nvPr/>
        </p:nvSpPr>
        <p:spPr>
          <a:xfrm>
            <a:off x="2512539" y="329591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Donut 92"/>
          <p:cNvSpPr/>
          <p:nvPr/>
        </p:nvSpPr>
        <p:spPr>
          <a:xfrm>
            <a:off x="6805151" y="445779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Donut 93"/>
          <p:cNvSpPr/>
          <p:nvPr/>
        </p:nvSpPr>
        <p:spPr>
          <a:xfrm>
            <a:off x="3621095" y="5248505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Donut 94"/>
          <p:cNvSpPr/>
          <p:nvPr/>
        </p:nvSpPr>
        <p:spPr>
          <a:xfrm>
            <a:off x="1738910" y="523125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Donut 95"/>
          <p:cNvSpPr/>
          <p:nvPr/>
        </p:nvSpPr>
        <p:spPr>
          <a:xfrm>
            <a:off x="2076214" y="524008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8614231" y="3079736"/>
            <a:ext cx="2250760" cy="2197874"/>
            <a:chOff x="6914978" y="1266256"/>
            <a:chExt cx="2250760" cy="2197874"/>
          </a:xfrm>
        </p:grpSpPr>
        <p:grpSp>
          <p:nvGrpSpPr>
            <p:cNvPr id="153" name="Group 152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</p:txBody>
          </p:sp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97" idx="0"/>
              </p:cNvCxnSpPr>
              <p:nvPr/>
            </p:nvCxnSpPr>
            <p:spPr>
              <a:xfrm flipH="1">
                <a:off x="7984333" y="1745042"/>
                <a:ext cx="181132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00" idx="2"/>
                <a:endCxn id="20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90" idx="0"/>
              </p:cNvCxnSpPr>
              <p:nvPr/>
            </p:nvCxnSpPr>
            <p:spPr>
              <a:xfrm>
                <a:off x="8440622" y="1745042"/>
                <a:ext cx="230020" cy="3493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>
                  <a:stCxn id="196" idx="2"/>
                  <a:endCxn id="19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4" name="Straight Connector 19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8</a:t>
                  </a:r>
                </a:p>
              </p:txBody>
            </p: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89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7" name="Straight Connector 186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8562069" y="2099098"/>
              <a:ext cx="603669" cy="812522"/>
              <a:chOff x="7984333" y="1273924"/>
              <a:chExt cx="603669" cy="812522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77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80" idx="2"/>
                <a:endCxn id="18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76" idx="2"/>
                  <a:endCxn id="17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Straight Connector 17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200" idx="0"/>
              </p:cNvCxnSpPr>
              <p:nvPr/>
            </p:nvCxnSpPr>
            <p:spPr>
              <a:xfrm flipH="1">
                <a:off x="7573536" y="1745042"/>
                <a:ext cx="59192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0" idx="2"/>
                <a:endCxn id="16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80" idx="0"/>
              </p:cNvCxnSpPr>
              <p:nvPr/>
            </p:nvCxnSpPr>
            <p:spPr>
              <a:xfrm>
                <a:off x="8440622" y="1745042"/>
                <a:ext cx="49709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>
            <a:off x="5747334" y="2647813"/>
            <a:ext cx="780085" cy="763319"/>
            <a:chOff x="8019435" y="1273924"/>
            <a:chExt cx="780085" cy="763319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237" name="Straight Connector 23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4" idx="2"/>
              <a:endCxn id="23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15998" y="1693264"/>
              <a:ext cx="383522" cy="34397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6293822" y="3445830"/>
            <a:ext cx="568567" cy="557778"/>
            <a:chOff x="8118821" y="1418912"/>
            <a:chExt cx="568567" cy="557778"/>
          </a:xfrm>
        </p:grpSpPr>
        <p:grpSp>
          <p:nvGrpSpPr>
            <p:cNvPr id="220" name="Group 219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225" name="Straight Connector 22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2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22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5114709" y="1814971"/>
            <a:ext cx="883449" cy="798419"/>
            <a:chOff x="8019435" y="1273924"/>
            <a:chExt cx="883449" cy="798419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17" name="Straight Connector 21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4" idx="2"/>
              <a:endCxn id="2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05786" y="1710619"/>
              <a:ext cx="49709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/>
          <p:cNvGrpSpPr/>
          <p:nvPr/>
        </p:nvGrpSpPr>
        <p:grpSpPr>
          <a:xfrm>
            <a:off x="6982628" y="4255839"/>
            <a:ext cx="568567" cy="557777"/>
            <a:chOff x="8118821" y="1418913"/>
            <a:chExt cx="568567" cy="557777"/>
          </a:xfrm>
        </p:grpSpPr>
        <p:grpSp>
          <p:nvGrpSpPr>
            <p:cNvPr id="262" name="Group 261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</p:txBody>
          </p:sp>
          <p:cxnSp>
            <p:nvCxnSpPr>
              <p:cNvPr id="267" name="Straight Connector 266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265" idx="2"/>
                <a:endCxn id="266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3" name="Straight Connector 262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6737584" y="3885273"/>
            <a:ext cx="383522" cy="34397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>
            <a:off x="5786648" y="3038796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5162013" y="2194837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Donut 271"/>
          <p:cNvSpPr/>
          <p:nvPr/>
        </p:nvSpPr>
        <p:spPr>
          <a:xfrm>
            <a:off x="4942229" y="2036524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3" name="Donut 272"/>
          <p:cNvSpPr/>
          <p:nvPr/>
        </p:nvSpPr>
        <p:spPr>
          <a:xfrm>
            <a:off x="5602087" y="283774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4" name="Donut 273"/>
          <p:cNvSpPr/>
          <p:nvPr/>
        </p:nvSpPr>
        <p:spPr>
          <a:xfrm>
            <a:off x="6134798" y="367174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5" name="Donut 274"/>
          <p:cNvSpPr/>
          <p:nvPr/>
        </p:nvSpPr>
        <p:spPr>
          <a:xfrm>
            <a:off x="1342877" y="443351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" name="Donut 275"/>
          <p:cNvSpPr/>
          <p:nvPr/>
        </p:nvSpPr>
        <p:spPr>
          <a:xfrm>
            <a:off x="6309862" y="3344050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2270779" y="2960424"/>
            <a:ext cx="100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INVALID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4915584" y="1428329"/>
            <a:ext cx="100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INVALID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549731" y="2634342"/>
            <a:ext cx="7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VALID</a:t>
            </a:r>
          </a:p>
        </p:txBody>
      </p:sp>
      <p:cxnSp>
        <p:nvCxnSpPr>
          <p:cNvPr id="281" name="Straight Connector 280"/>
          <p:cNvCxnSpPr/>
          <p:nvPr/>
        </p:nvCxnSpPr>
        <p:spPr>
          <a:xfrm flipH="1">
            <a:off x="10632189" y="429709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8EDF9796-1127-D548-BA0A-35DC9FCC93D4}"/>
              </a:ext>
            </a:extLst>
          </p:cNvPr>
          <p:cNvSpPr txBox="1"/>
          <p:nvPr/>
        </p:nvSpPr>
        <p:spPr>
          <a:xfrm>
            <a:off x="10769382" y="333195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9774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/>
      <p:bldP spid="278" grpId="0"/>
      <p:bldP spid="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peekMin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19556" y="2984693"/>
            <a:ext cx="920021" cy="837880"/>
            <a:chOff x="7797479" y="1273924"/>
            <a:chExt cx="920021" cy="83788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42" idx="0"/>
            </p:cNvCxnSpPr>
            <p:nvPr/>
          </p:nvCxnSpPr>
          <p:spPr>
            <a:xfrm flipH="1">
              <a:off x="7797479" y="1737345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2"/>
              <a:endCxn id="4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5" idx="0"/>
            </p:cNvCxnSpPr>
            <p:nvPr/>
          </p:nvCxnSpPr>
          <p:spPr>
            <a:xfrm>
              <a:off x="8455582" y="1730286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36649" y="3800046"/>
            <a:ext cx="568567" cy="557777"/>
            <a:chOff x="8019435" y="1273924"/>
            <a:chExt cx="568567" cy="55777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55069" y="3809405"/>
            <a:ext cx="568567" cy="557777"/>
            <a:chOff x="8118821" y="1418913"/>
            <a:chExt cx="568567" cy="557777"/>
          </a:xfrm>
        </p:grpSpPr>
        <p:grpSp>
          <p:nvGrpSpPr>
            <p:cNvPr id="31" name="Group 30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515690" y="2965045"/>
            <a:ext cx="708888" cy="807254"/>
            <a:chOff x="7879114" y="1273924"/>
            <a:chExt cx="708888" cy="8072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3" idx="0"/>
            </p:cNvCxnSpPr>
            <p:nvPr/>
          </p:nvCxnSpPr>
          <p:spPr>
            <a:xfrm flipH="1">
              <a:off x="7879114" y="1750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2"/>
              <a:endCxn id="27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34052" y="3772299"/>
            <a:ext cx="568567" cy="568695"/>
            <a:chOff x="8118821" y="1407995"/>
            <a:chExt cx="568567" cy="568695"/>
          </a:xfrm>
        </p:grpSpPr>
        <p:grpSp>
          <p:nvGrpSpPr>
            <p:cNvPr id="19" name="Group 18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2"/>
                <a:endCxn id="23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27172" y="2132318"/>
            <a:ext cx="1611746" cy="852375"/>
            <a:chOff x="7474391" y="1273924"/>
            <a:chExt cx="1611746" cy="852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45" idx="0"/>
            </p:cNvCxnSpPr>
            <p:nvPr/>
          </p:nvCxnSpPr>
          <p:spPr>
            <a:xfrm flipH="1">
              <a:off x="7474391" y="1731578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2"/>
              <a:endCxn id="14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8440622" y="1745042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26474" y="3791753"/>
            <a:ext cx="568567" cy="557971"/>
            <a:chOff x="8118821" y="1418719"/>
            <a:chExt cx="568567" cy="557971"/>
          </a:xfrm>
        </p:grpSpPr>
        <p:grpSp>
          <p:nvGrpSpPr>
            <p:cNvPr id="54" name="Group 53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2"/>
                <a:endCxn id="58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8" idx="0"/>
          </p:cNvCxnSpPr>
          <p:nvPr/>
        </p:nvCxnSpPr>
        <p:spPr>
          <a:xfrm>
            <a:off x="7102933" y="3455442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198361" y="4616030"/>
            <a:ext cx="568567" cy="562690"/>
            <a:chOff x="8118821" y="1414000"/>
            <a:chExt cx="568567" cy="562690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  <a:endCxn id="69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878873" y="4620943"/>
            <a:ext cx="568567" cy="557777"/>
            <a:chOff x="8118821" y="1418913"/>
            <a:chExt cx="568567" cy="557777"/>
          </a:xfrm>
        </p:grpSpPr>
        <p:grpSp>
          <p:nvGrpSpPr>
            <p:cNvPr id="73" name="Group 72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536649" y="4256803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973825" y="4250087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>
            <a:off x="4658294" y="2068497"/>
            <a:ext cx="949033" cy="4384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EFD33-F35F-9945-8170-C3E38B863005}"/>
              </a:ext>
            </a:extLst>
          </p:cNvPr>
          <p:cNvSpPr txBox="1"/>
          <p:nvPr/>
        </p:nvSpPr>
        <p:spPr>
          <a:xfrm>
            <a:off x="575239" y="1694264"/>
            <a:ext cx="1553117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Runtime: O(1)</a:t>
            </a:r>
          </a:p>
        </p:txBody>
      </p:sp>
    </p:spTree>
    <p:extLst>
      <p:ext uri="{BB962C8B-B14F-4D97-AF65-F5344CB8AC3E}">
        <p14:creationId xmlns:p14="http://schemas.microsoft.com/office/powerpoint/2010/main" val="41140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removeMin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2" idx="0"/>
          </p:cNvCxnSpPr>
          <p:nvPr/>
        </p:nvCxnSpPr>
        <p:spPr>
          <a:xfrm>
            <a:off x="3267455" y="3924327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5E10AA-B783-7845-81CA-D79FB3468B9F}"/>
              </a:ext>
            </a:extLst>
          </p:cNvPr>
          <p:cNvGrpSpPr/>
          <p:nvPr/>
        </p:nvGrpSpPr>
        <p:grpSpPr>
          <a:xfrm>
            <a:off x="362883" y="2601203"/>
            <a:ext cx="3496680" cy="3046402"/>
            <a:chOff x="4198361" y="2132318"/>
            <a:chExt cx="3496680" cy="30464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DA7896-1A3E-1547-A0AB-EDA62DBBC65F}"/>
                </a:ext>
              </a:extLst>
            </p:cNvPr>
            <p:cNvGrpSpPr/>
            <p:nvPr/>
          </p:nvGrpSpPr>
          <p:grpSpPr>
            <a:xfrm>
              <a:off x="4198361" y="2132318"/>
              <a:ext cx="3496680" cy="3046402"/>
              <a:chOff x="4198361" y="2132318"/>
              <a:chExt cx="3496680" cy="304640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19556" y="2984693"/>
                <a:ext cx="920021" cy="837880"/>
                <a:chOff x="7797479" y="1273924"/>
                <a:chExt cx="920021" cy="83788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15" idx="0"/>
                </p:cNvCxnSpPr>
                <p:nvPr/>
              </p:nvCxnSpPr>
              <p:spPr>
                <a:xfrm flipH="1">
                  <a:off x="7797479" y="1737345"/>
                  <a:ext cx="375058" cy="35719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stCxn id="7" idx="2"/>
                  <a:endCxn id="8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23" idx="0"/>
                </p:cNvCxnSpPr>
                <p:nvPr/>
              </p:nvCxnSpPr>
              <p:spPr>
                <a:xfrm>
                  <a:off x="8455582" y="1730286"/>
                  <a:ext cx="261918" cy="381518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453664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14" idx="2"/>
                  <a:endCxn id="15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545506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>
                    <a:stCxn id="22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6515690" y="2965045"/>
                <a:ext cx="708888" cy="807254"/>
                <a:chOff x="7879114" y="1273924"/>
                <a:chExt cx="708888" cy="80725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37" idx="0"/>
                </p:cNvCxnSpPr>
                <p:nvPr/>
              </p:nvCxnSpPr>
              <p:spPr>
                <a:xfrm flipH="1">
                  <a:off x="7879114" y="1750309"/>
                  <a:ext cx="261966" cy="33086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7" idx="2"/>
                  <a:endCxn id="28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623405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10</a:t>
                    </a:r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36" idx="2"/>
                    <a:endCxn id="37" idx="2"/>
                  </p:cNvCxnSpPr>
                  <p:nvPr/>
                </p:nvCxnSpPr>
                <p:spPr>
                  <a:xfrm flipH="1" flipV="1">
                    <a:off x="8301073" y="1632338"/>
                    <a:ext cx="4022" cy="199363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5327172" y="2132318"/>
                <a:ext cx="1611746" cy="852375"/>
                <a:chOff x="7474391" y="1273924"/>
                <a:chExt cx="1611746" cy="852375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</a:t>
                  </a:r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7" idx="0"/>
                </p:cNvCxnSpPr>
                <p:nvPr/>
              </p:nvCxnSpPr>
              <p:spPr>
                <a:xfrm flipH="1">
                  <a:off x="7474391" y="1731578"/>
                  <a:ext cx="686406" cy="394721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41" idx="2"/>
                  <a:endCxn id="42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28" idx="0"/>
                </p:cNvCxnSpPr>
                <p:nvPr/>
              </p:nvCxnSpPr>
              <p:spPr>
                <a:xfrm>
                  <a:off x="8440622" y="1745042"/>
                  <a:ext cx="645515" cy="366876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712647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>
                    <a:stCxn id="51" idx="2"/>
                    <a:endCxn id="52" idx="2"/>
                  </p:cNvCxnSpPr>
                  <p:nvPr/>
                </p:nvCxnSpPr>
                <p:spPr>
                  <a:xfrm flipH="1" flipV="1">
                    <a:off x="8302342" y="1643062"/>
                    <a:ext cx="2753" cy="188639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419836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</p:txBody>
              </p: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>
                    <a:stCxn id="60" idx="2"/>
                    <a:endCxn id="61" idx="2"/>
                  </p:cNvCxnSpPr>
                  <p:nvPr/>
                </p:nvCxnSpPr>
                <p:spPr>
                  <a:xfrm flipH="1" flipV="1">
                    <a:off x="8302072" y="1638343"/>
                    <a:ext cx="3023" cy="19335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4878873" y="4620943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84934" y="1281737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13</a:t>
                    </a:r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68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4536649" y="4256803"/>
              <a:ext cx="164642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4973825" y="4250087"/>
              <a:ext cx="163668" cy="36391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Curved Right Arrow 74"/>
          <p:cNvSpPr/>
          <p:nvPr/>
        </p:nvSpPr>
        <p:spPr>
          <a:xfrm rot="12649510">
            <a:off x="2207736" y="2987388"/>
            <a:ext cx="1520442" cy="3309363"/>
          </a:xfrm>
          <a:prstGeom prst="curvedRightArrow">
            <a:avLst>
              <a:gd name="adj1" fmla="val 25000"/>
              <a:gd name="adj2" fmla="val 42816"/>
              <a:gd name="adj3" fmla="val 25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 rot="19924800">
            <a:off x="2431638" y="2045497"/>
            <a:ext cx="1373655" cy="62900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37158" y="7789161"/>
            <a:ext cx="418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</a:t>
            </a:r>
          </a:p>
          <a:p>
            <a:r>
              <a:rPr lang="en-US" dirty="0"/>
              <a:t>Locating min = O(1)</a:t>
            </a:r>
          </a:p>
          <a:p>
            <a:r>
              <a:rPr lang="en-US" dirty="0"/>
              <a:t>Fixing heap = ?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Removing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creates a gap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Replacing with one of its children causes lots of gaps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node can we replace with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that wont cause any gaps?</a:t>
            </a:r>
          </a:p>
          <a:p>
            <a:endParaRPr lang="en-US" dirty="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124" idx="0"/>
          </p:cNvCxnSpPr>
          <p:nvPr/>
        </p:nvCxnSpPr>
        <p:spPr>
          <a:xfrm>
            <a:off x="7243513" y="3924327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5DAA1BD-C845-244B-8058-B68323BD4D0C}"/>
              </a:ext>
            </a:extLst>
          </p:cNvPr>
          <p:cNvGrpSpPr/>
          <p:nvPr/>
        </p:nvGrpSpPr>
        <p:grpSpPr>
          <a:xfrm>
            <a:off x="4338941" y="2601203"/>
            <a:ext cx="3496680" cy="3046402"/>
            <a:chOff x="8045091" y="2132318"/>
            <a:chExt cx="3496680" cy="3046402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6E1082D-A729-D440-AFC6-0169185C7E64}"/>
                </a:ext>
              </a:extLst>
            </p:cNvPr>
            <p:cNvGrpSpPr/>
            <p:nvPr/>
          </p:nvGrpSpPr>
          <p:grpSpPr>
            <a:xfrm>
              <a:off x="8045091" y="2132318"/>
              <a:ext cx="3496680" cy="3046402"/>
              <a:chOff x="8045091" y="2132318"/>
              <a:chExt cx="3496680" cy="3046402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8675525" y="2984693"/>
                <a:ext cx="875363" cy="836175"/>
                <a:chOff x="7806718" y="1273924"/>
                <a:chExt cx="875363" cy="836175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806718" y="1719360"/>
                  <a:ext cx="375058" cy="35719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79" idx="2"/>
                  <a:endCxn id="8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20163" y="1728581"/>
                  <a:ext cx="261918" cy="381518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838337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86" idx="2"/>
                  <a:endCxn id="8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930179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</p:txBody>
              </p: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stCxn id="94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10391323" y="2965045"/>
                <a:ext cx="679985" cy="805174"/>
                <a:chOff x="7908017" y="1273924"/>
                <a:chExt cx="679985" cy="805174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908017" y="1748229"/>
                  <a:ext cx="261966" cy="33086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stCxn id="99" idx="2"/>
                  <a:endCxn id="10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1008078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10</a:t>
                    </a:r>
                  </a:p>
                </p:txBody>
              </p: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>
                    <a:stCxn id="108" idx="2"/>
                    <a:endCxn id="109" idx="2"/>
                  </p:cNvCxnSpPr>
                  <p:nvPr/>
                </p:nvCxnSpPr>
                <p:spPr>
                  <a:xfrm flipH="1" flipV="1">
                    <a:off x="8301073" y="1632338"/>
                    <a:ext cx="4022" cy="199363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9191049" y="2132318"/>
                <a:ext cx="1594599" cy="833101"/>
                <a:chOff x="7491538" y="1273924"/>
                <a:chExt cx="1594599" cy="833101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8305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13</a:t>
                  </a:r>
                </a:p>
              </p:txBody>
            </p: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491538" y="1712304"/>
                  <a:ext cx="686406" cy="394721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3" idx="2"/>
                  <a:endCxn id="114" idx="2"/>
                </p:cNvCxnSpPr>
                <p:nvPr/>
              </p:nvCxnSpPr>
              <p:spPr>
                <a:xfrm flipH="1" flipV="1">
                  <a:off x="8302342" y="1647637"/>
                  <a:ext cx="2753" cy="184064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40622" y="1734228"/>
                  <a:ext cx="645515" cy="366876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1097320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>
                    <a:stCxn id="123" idx="2"/>
                    <a:endCxn id="124" idx="2"/>
                  </p:cNvCxnSpPr>
                  <p:nvPr/>
                </p:nvCxnSpPr>
                <p:spPr>
                  <a:xfrm flipH="1" flipV="1">
                    <a:off x="8302342" y="1643062"/>
                    <a:ext cx="2753" cy="188639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804509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</p:txBody>
              </p: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>
                    <a:stCxn id="132" idx="2"/>
                    <a:endCxn id="133" idx="2"/>
                  </p:cNvCxnSpPr>
                  <p:nvPr/>
                </p:nvCxnSpPr>
                <p:spPr>
                  <a:xfrm flipH="1" flipV="1">
                    <a:off x="8302072" y="1638343"/>
                    <a:ext cx="3023" cy="19335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0" name="Straight Connector 129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383379" y="4256803"/>
              <a:ext cx="164642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05180" y="4190642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4570718" y="5841746"/>
            <a:ext cx="3603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Structure maintained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heap broken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A5BEAFF4-FAD4-F04C-8639-EE0A35DB70A7}"/>
              </a:ext>
            </a:extLst>
          </p:cNvPr>
          <p:cNvSpPr/>
          <p:nvPr/>
        </p:nvSpPr>
        <p:spPr>
          <a:xfrm>
            <a:off x="3838050" y="1731294"/>
            <a:ext cx="272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1.) Return min </a:t>
            </a:r>
          </a:p>
          <a:p>
            <a:r>
              <a:rPr lang="en-US" dirty="0">
                <a:solidFill>
                  <a:schemeClr val="accent1"/>
                </a:solidFill>
              </a:rPr>
              <a:t>2.) replace with last added </a:t>
            </a:r>
          </a:p>
        </p:txBody>
      </p:sp>
    </p:spTree>
    <p:extLst>
      <p:ext uri="{BB962C8B-B14F-4D97-AF65-F5344CB8AC3E}">
        <p14:creationId xmlns:p14="http://schemas.microsoft.com/office/powerpoint/2010/main" val="21869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148" grpId="0"/>
      <p:bldP spid="34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3511</TotalTime>
  <Words>1985</Words>
  <Application>Microsoft Macintosh PowerPoint</Application>
  <PresentationFormat>Widescreen</PresentationFormat>
  <Paragraphs>582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12: Intro to Heaps</vt:lpstr>
      <vt:lpstr>Administrivia</vt:lpstr>
      <vt:lpstr>Heaps</vt:lpstr>
      <vt:lpstr>Priority Queue ADT</vt:lpstr>
      <vt:lpstr>Let’s start with an AVL tree</vt:lpstr>
      <vt:lpstr>Binary Heap </vt:lpstr>
      <vt:lpstr>Self Check - Are these valid heaps?</vt:lpstr>
      <vt:lpstr>Implementing peekMin()</vt:lpstr>
      <vt:lpstr>Implementing removeMin()</vt:lpstr>
      <vt:lpstr>Implementing removeMin() - percolateDown</vt:lpstr>
      <vt:lpstr>Practice: removeMin()</vt:lpstr>
      <vt:lpstr>Implementing insert()</vt:lpstr>
      <vt:lpstr>Practice: Building a minHeap</vt:lpstr>
      <vt:lpstr>minHeap runtimes</vt:lpstr>
      <vt:lpstr>Implementing Heaps</vt:lpstr>
      <vt:lpstr>Heap Implementation Runtimes</vt:lpstr>
      <vt:lpstr>Building a Heap</vt:lpstr>
      <vt:lpstr>Cleaver building a heap – Floyd’s Method</vt:lpstr>
      <vt:lpstr>Floyd’s buildHeap algorithm</vt:lpstr>
      <vt:lpstr>Floyd’s buildHeap algorithm</vt:lpstr>
      <vt:lpstr>Floyd’s Heap Runtime</vt:lpstr>
      <vt:lpstr>Closed form Floyd’s buildHeap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57</cp:revision>
  <dcterms:created xsi:type="dcterms:W3CDTF">2018-03-22T00:41:11Z</dcterms:created>
  <dcterms:modified xsi:type="dcterms:W3CDTF">2019-02-06T20:51:15Z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