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48" r:id="rId3"/>
    <p:sldId id="269" r:id="rId4"/>
    <p:sldId id="267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478A8A-A284-224F-A21D-C1555B230823}" v="144" dt="2019-01-28T15:40:16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3" autoAdjust="0"/>
    <p:restoredTop sz="94660"/>
  </p:normalViewPr>
  <p:slideViewPr>
    <p:cSldViewPr snapToGrid="0">
      <p:cViewPr varScale="1">
        <p:scale>
          <a:sx n="96" d="100"/>
          <a:sy n="96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7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5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81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0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1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99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2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20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0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4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9: Self Balancing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373: 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239" y="20380"/>
            <a:ext cx="11187259" cy="1014667"/>
          </a:xfrm>
        </p:spPr>
        <p:txBody>
          <a:bodyPr/>
          <a:lstStyle/>
          <a:p>
            <a:r>
              <a:rPr lang="en-US" dirty="0"/>
              <a:t>Rotate Left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579857" y="270104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315732" y="327377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164082" y="32737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67400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947943" y="5723005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93242" y="61659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417406" y="6158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39978" y="3827062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4267" y="3820607"/>
            <a:ext cx="800816" cy="1674004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123372" y="139308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123372" y="178613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528341" y="178627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366663" y="140797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867690" y="198512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761872" y="2554648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16040" y="198512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97747" y="312737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346097" y="312737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446231" y="2554648"/>
            <a:ext cx="800816" cy="1674004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21993" y="3680668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396282" y="3674213"/>
            <a:ext cx="800816" cy="1674004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899375" y="521405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39186" y="4703044"/>
            <a:ext cx="809522" cy="798022"/>
            <a:chOff x="8434647" y="3174615"/>
            <a:chExt cx="809522" cy="79802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884485" y="51459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08649" y="51386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82497" y="280283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82497" y="319588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87466" y="319602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9025788" y="28177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519016" y="33920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592019" y="1467127"/>
            <a:ext cx="809522" cy="798022"/>
            <a:chOff x="8434647" y="3174615"/>
            <a:chExt cx="809522" cy="79802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87675" y="33942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237340" y="210741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8146506" y="3975036"/>
            <a:ext cx="800816" cy="1674004"/>
            <a:chOff x="264216" y="2701042"/>
            <a:chExt cx="800816" cy="1674004"/>
          </a:xfrm>
        </p:grpSpPr>
        <p:sp>
          <p:nvSpPr>
            <p:cNvPr id="131" name="Isosceles Triangle 130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9435478" y="3975036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Isosceles Triangle 133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287525" y="2654252"/>
            <a:ext cx="800816" cy="1674004"/>
            <a:chOff x="264216" y="2701042"/>
            <a:chExt cx="800816" cy="1674004"/>
          </a:xfrm>
        </p:grpSpPr>
        <p:sp>
          <p:nvSpPr>
            <p:cNvPr id="137" name="Isosceles Triangle 13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90618" y="41940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rved Right Arrow 140"/>
          <p:cNvSpPr/>
          <p:nvPr/>
        </p:nvSpPr>
        <p:spPr>
          <a:xfrm rot="9345019">
            <a:off x="6534407" y="1445443"/>
            <a:ext cx="554595" cy="11656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352040" y="21010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1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161313" y="110305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412918" y="965179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Balanced!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5497747" y="1996744"/>
            <a:ext cx="181188" cy="154933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endCxn id="91" idx="0"/>
          </p:cNvCxnSpPr>
          <p:nvPr/>
        </p:nvCxnSpPr>
        <p:spPr>
          <a:xfrm rot="16200000" flipV="1">
            <a:off x="4937003" y="1998900"/>
            <a:ext cx="1699846" cy="518001"/>
          </a:xfrm>
          <a:prstGeom prst="bentConnector3">
            <a:avLst>
              <a:gd name="adj1" fmla="val 11817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2A7DC7F-7203-8143-A3D2-048A0D4D5631}"/>
              </a:ext>
            </a:extLst>
          </p:cNvPr>
          <p:cNvSpPr/>
          <p:nvPr/>
        </p:nvSpPr>
        <p:spPr>
          <a:xfrm>
            <a:off x="730103" y="649194"/>
            <a:ext cx="8527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6A479"/>
                </a:solidFill>
                <a:latin typeface="Segoe UI "/>
              </a:rPr>
              <a:t>parent’s right becomes child’s left, child’s left becomes its parent</a:t>
            </a:r>
          </a:p>
        </p:txBody>
      </p:sp>
    </p:spTree>
    <p:extLst>
      <p:ext uri="{BB962C8B-B14F-4D97-AF65-F5344CB8AC3E}">
        <p14:creationId xmlns:p14="http://schemas.microsoft.com/office/powerpoint/2010/main" val="25264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40" y="278862"/>
            <a:ext cx="11187259" cy="781651"/>
          </a:xfrm>
        </p:spPr>
        <p:txBody>
          <a:bodyPr/>
          <a:lstStyle/>
          <a:p>
            <a:r>
              <a:rPr lang="en-US" dirty="0"/>
              <a:t>Rotate 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517CC6-BC2A-402E-A411-33C178F13DC9}"/>
              </a:ext>
            </a:extLst>
          </p:cNvPr>
          <p:cNvSpPr/>
          <p:nvPr/>
        </p:nvSpPr>
        <p:spPr>
          <a:xfrm>
            <a:off x="5238248" y="1296959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229487-B7A3-4467-84CC-7E37EAABDE7C}"/>
              </a:ext>
            </a:extLst>
          </p:cNvPr>
          <p:cNvSpPr/>
          <p:nvPr/>
        </p:nvSpPr>
        <p:spPr>
          <a:xfrm>
            <a:off x="5238248" y="169001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6F3AE-6D42-4F73-9E27-2584E5B34153}"/>
              </a:ext>
            </a:extLst>
          </p:cNvPr>
          <p:cNvSpPr/>
          <p:nvPr/>
        </p:nvSpPr>
        <p:spPr>
          <a:xfrm>
            <a:off x="5643217" y="1690148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5CF28-0C57-488F-91BD-EE0919F50769}"/>
              </a:ext>
            </a:extLst>
          </p:cNvPr>
          <p:cNvSpPr txBox="1"/>
          <p:nvPr/>
        </p:nvSpPr>
        <p:spPr>
          <a:xfrm>
            <a:off x="5481539" y="131185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8535A8-A63A-4C61-AAE6-C496315F9FB6}"/>
              </a:ext>
            </a:extLst>
          </p:cNvPr>
          <p:cNvCxnSpPr/>
          <p:nvPr/>
        </p:nvCxnSpPr>
        <p:spPr>
          <a:xfrm flipH="1">
            <a:off x="4249267" y="1892288"/>
            <a:ext cx="1191257" cy="449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845493" y="1892288"/>
            <a:ext cx="1444844" cy="47328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445415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212046" y="2460310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627286"/>
            <a:ext cx="809522" cy="798022"/>
            <a:chOff x="8434647" y="3174615"/>
            <a:chExt cx="809522" cy="798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861902" y="3608146"/>
            <a:ext cx="809522" cy="798022"/>
            <a:chOff x="8434647" y="3174615"/>
            <a:chExt cx="809522" cy="79802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24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335384" y="404379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603193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908180" y="40660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712342"/>
            <a:ext cx="809522" cy="798022"/>
            <a:chOff x="8434647" y="3174615"/>
            <a:chExt cx="809522" cy="79802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51417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51564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554223" y="3619467"/>
            <a:ext cx="809522" cy="798022"/>
            <a:chOff x="8434647" y="3174615"/>
            <a:chExt cx="809522" cy="79802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30117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40544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415502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704685"/>
            <a:ext cx="809522" cy="798022"/>
            <a:chOff x="8434647" y="3174615"/>
            <a:chExt cx="809522" cy="79802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51340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51487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415958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202275" y="4764044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7271786" y="519340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7662140" y="520810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000514" y="4756387"/>
            <a:ext cx="809522" cy="798022"/>
            <a:chOff x="8434647" y="3174615"/>
            <a:chExt cx="809522" cy="79802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6070025" y="51857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460379" y="52004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5740021" y="535507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116566" y="41824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564451" y="40346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997171" y="305310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272" y="142400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put(16);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5310540" y="5930891"/>
            <a:ext cx="809522" cy="798022"/>
            <a:chOff x="8434647" y="3174615"/>
            <a:chExt cx="809522" cy="79802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5380051" y="63602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770405" y="63749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325036" y="419141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216102" y="2462521"/>
            <a:ext cx="809522" cy="798022"/>
            <a:chOff x="8434647" y="3174615"/>
            <a:chExt cx="809522" cy="7980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Curved Left Arrow 106"/>
          <p:cNvSpPr/>
          <p:nvPr/>
        </p:nvSpPr>
        <p:spPr>
          <a:xfrm rot="13205010">
            <a:off x="6235418" y="2480140"/>
            <a:ext cx="555178" cy="10862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554223" y="3619467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Arrow Connector 112"/>
          <p:cNvCxnSpPr/>
          <p:nvPr/>
        </p:nvCxnSpPr>
        <p:spPr>
          <a:xfrm>
            <a:off x="7445566" y="3053108"/>
            <a:ext cx="216574" cy="158685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endCxn id="103" idx="0"/>
          </p:cNvCxnSpPr>
          <p:nvPr/>
        </p:nvCxnSpPr>
        <p:spPr>
          <a:xfrm rot="5400000" flipH="1" flipV="1">
            <a:off x="6488018" y="3049612"/>
            <a:ext cx="1719936" cy="545754"/>
          </a:xfrm>
          <a:prstGeom prst="bentConnector3">
            <a:avLst>
              <a:gd name="adj1" fmla="val 113291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41BD4DE-49B5-794C-9259-61669AE81E8A}"/>
              </a:ext>
            </a:extLst>
          </p:cNvPr>
          <p:cNvSpPr txBox="1"/>
          <p:nvPr/>
        </p:nvSpPr>
        <p:spPr>
          <a:xfrm>
            <a:off x="5925677" y="44391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CD0492B-2176-BB4B-9358-31C19D2F16E1}"/>
              </a:ext>
            </a:extLst>
          </p:cNvPr>
          <p:cNvSpPr txBox="1"/>
          <p:nvPr/>
        </p:nvSpPr>
        <p:spPr>
          <a:xfrm>
            <a:off x="7721293" y="44347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8953C1F-7410-394D-8324-D5194EE8F2E5}"/>
              </a:ext>
            </a:extLst>
          </p:cNvPr>
          <p:cNvSpPr txBox="1"/>
          <p:nvPr/>
        </p:nvSpPr>
        <p:spPr>
          <a:xfrm>
            <a:off x="6508272" y="324846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1B65C7A-1795-A440-ABA3-CF63EFC5EDF3}"/>
              </a:ext>
            </a:extLst>
          </p:cNvPr>
          <p:cNvSpPr txBox="1"/>
          <p:nvPr/>
        </p:nvSpPr>
        <p:spPr>
          <a:xfrm>
            <a:off x="8366039" y="324846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22DC441-B1B3-1741-BF4B-BA1635671FDF}"/>
              </a:ext>
            </a:extLst>
          </p:cNvPr>
          <p:cNvSpPr txBox="1"/>
          <p:nvPr/>
        </p:nvSpPr>
        <p:spPr>
          <a:xfrm>
            <a:off x="7707096" y="20632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940A2A8-DE89-0043-9353-B72862FB040B}"/>
              </a:ext>
            </a:extLst>
          </p:cNvPr>
          <p:cNvSpPr txBox="1"/>
          <p:nvPr/>
        </p:nvSpPr>
        <p:spPr>
          <a:xfrm>
            <a:off x="1634891" y="436315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CF39D3F-A39E-9345-9FA3-4DA001A77BBD}"/>
              </a:ext>
            </a:extLst>
          </p:cNvPr>
          <p:cNvSpPr txBox="1"/>
          <p:nvPr/>
        </p:nvSpPr>
        <p:spPr>
          <a:xfrm>
            <a:off x="3708145" y="43499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90E0BB2-6AC9-E546-AE86-FECCAA932503}"/>
              </a:ext>
            </a:extLst>
          </p:cNvPr>
          <p:cNvSpPr txBox="1"/>
          <p:nvPr/>
        </p:nvSpPr>
        <p:spPr>
          <a:xfrm>
            <a:off x="4581305" y="324846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EAA84DD-1A3D-7B44-AFD6-6C9D8141D2FB}"/>
              </a:ext>
            </a:extLst>
          </p:cNvPr>
          <p:cNvSpPr txBox="1"/>
          <p:nvPr/>
        </p:nvSpPr>
        <p:spPr>
          <a:xfrm>
            <a:off x="2539774" y="324821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94F40BD-7055-3F4C-9B83-7B7B706FE64E}"/>
              </a:ext>
            </a:extLst>
          </p:cNvPr>
          <p:cNvSpPr txBox="1"/>
          <p:nvPr/>
        </p:nvSpPr>
        <p:spPr>
          <a:xfrm>
            <a:off x="3477120" y="209083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FFE449A-88B6-BA4A-9D24-FC25E2031F38}"/>
              </a:ext>
            </a:extLst>
          </p:cNvPr>
          <p:cNvSpPr txBox="1"/>
          <p:nvPr/>
        </p:nvSpPr>
        <p:spPr>
          <a:xfrm>
            <a:off x="4805299" y="125775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601BD53-E9EA-0241-9F73-8A48002DFAF7}"/>
              </a:ext>
            </a:extLst>
          </p:cNvPr>
          <p:cNvSpPr txBox="1"/>
          <p:nvPr/>
        </p:nvSpPr>
        <p:spPr>
          <a:xfrm>
            <a:off x="9713671" y="1311854"/>
            <a:ext cx="835485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height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5D48392-4B78-C341-A9B9-B68AE749ACE9}"/>
              </a:ext>
            </a:extLst>
          </p:cNvPr>
          <p:cNvSpPr txBox="1"/>
          <p:nvPr/>
        </p:nvSpPr>
        <p:spPr>
          <a:xfrm>
            <a:off x="5296971" y="55496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CD9D6B1-3B48-D942-81C8-0B2E96A1EFBC}"/>
              </a:ext>
            </a:extLst>
          </p:cNvPr>
          <p:cNvSpPr txBox="1"/>
          <p:nvPr/>
        </p:nvSpPr>
        <p:spPr>
          <a:xfrm>
            <a:off x="5961781" y="4364225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EB101697-314E-834E-BE70-BB9D4F16DE10}"/>
              </a:ext>
            </a:extLst>
          </p:cNvPr>
          <p:cNvSpPr txBox="1"/>
          <p:nvPr/>
        </p:nvSpPr>
        <p:spPr>
          <a:xfrm>
            <a:off x="6559862" y="3215539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7D37BF8-9E26-9C4B-ABB0-E76087523B72}"/>
              </a:ext>
            </a:extLst>
          </p:cNvPr>
          <p:cNvSpPr txBox="1"/>
          <p:nvPr/>
        </p:nvSpPr>
        <p:spPr>
          <a:xfrm>
            <a:off x="7721293" y="2055637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DEA80BE-4477-F143-9141-368E05899E02}"/>
              </a:ext>
            </a:extLst>
          </p:cNvPr>
          <p:cNvSpPr txBox="1"/>
          <p:nvPr/>
        </p:nvSpPr>
        <p:spPr>
          <a:xfrm>
            <a:off x="4800189" y="1272823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4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07C8AFF5-F1FF-1643-A0BB-21AE47668A2B}"/>
              </a:ext>
            </a:extLst>
          </p:cNvPr>
          <p:cNvCxnSpPr>
            <a:cxnSpLocks/>
          </p:cNvCxnSpPr>
          <p:nvPr/>
        </p:nvCxnSpPr>
        <p:spPr>
          <a:xfrm>
            <a:off x="5845493" y="1892288"/>
            <a:ext cx="1113283" cy="15998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8A9D3E66-7407-2140-B172-B6C84A5CC865}"/>
              </a:ext>
            </a:extLst>
          </p:cNvPr>
          <p:cNvSpPr txBox="1"/>
          <p:nvPr/>
        </p:nvSpPr>
        <p:spPr>
          <a:xfrm>
            <a:off x="8105193" y="2475205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3C0C834-14A5-BB46-84D1-3485B80D6658}"/>
              </a:ext>
            </a:extLst>
          </p:cNvPr>
          <p:cNvSpPr/>
          <p:nvPr/>
        </p:nvSpPr>
        <p:spPr>
          <a:xfrm>
            <a:off x="585878" y="762966"/>
            <a:ext cx="9588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6A479"/>
                </a:solidFill>
                <a:latin typeface="Segoe UI "/>
              </a:rPr>
              <a:t>parent’s left becomes child’s right, child’s right becomes its parent</a:t>
            </a:r>
          </a:p>
        </p:txBody>
      </p:sp>
    </p:spTree>
    <p:extLst>
      <p:ext uri="{BB962C8B-B14F-4D97-AF65-F5344CB8AC3E}">
        <p14:creationId xmlns:p14="http://schemas.microsoft.com/office/powerpoint/2010/main" val="38138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54" grpId="0"/>
      <p:bldP spid="106" grpId="0"/>
      <p:bldP spid="112" grpId="0"/>
      <p:bldP spid="114" grpId="0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 animBg="1"/>
      <p:bldP spid="124" grpId="0"/>
      <p:bldP spid="125" grpId="0" animBg="1"/>
      <p:bldP spid="126" grpId="0" animBg="1"/>
      <p:bldP spid="127" grpId="0" animBg="1"/>
      <p:bldP spid="128" grpId="0" animBg="1"/>
      <p:bldP spid="1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268383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416839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567678" y="3525856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598710"/>
            <a:ext cx="809522" cy="798022"/>
            <a:chOff x="8434647" y="3174615"/>
            <a:chExt cx="809522" cy="798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217534" y="4673692"/>
            <a:ext cx="809522" cy="798022"/>
            <a:chOff x="8434647" y="3174615"/>
            <a:chExt cx="809522" cy="79802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24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691016" y="51093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574617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263812" y="513160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683766"/>
            <a:ext cx="809522" cy="798022"/>
            <a:chOff x="8434647" y="3174615"/>
            <a:chExt cx="809522" cy="79802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51131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51278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908320" y="2416423"/>
            <a:ext cx="809522" cy="798022"/>
            <a:chOff x="8434647" y="3174615"/>
            <a:chExt cx="809522" cy="79802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98321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40258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412645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676109"/>
            <a:ext cx="809522" cy="798022"/>
            <a:chOff x="8434647" y="3174615"/>
            <a:chExt cx="809522" cy="79802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510546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512016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4131013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103757" y="4688587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7173268" y="51179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7563622" y="51326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239339" y="3528582"/>
            <a:ext cx="809522" cy="798022"/>
            <a:chOff x="8434647" y="3174615"/>
            <a:chExt cx="809522" cy="79802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699204" y="39726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5978846" y="4127269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564451" y="40060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272" y="142400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put(16);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5549365" y="4703086"/>
            <a:ext cx="809522" cy="798022"/>
            <a:chOff x="8434647" y="3174615"/>
            <a:chExt cx="809522" cy="79802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5618876" y="51324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6009230" y="51471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6668374" y="297759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7571734" y="3528067"/>
            <a:ext cx="809522" cy="798022"/>
            <a:chOff x="8434647" y="3174615"/>
            <a:chExt cx="809522" cy="79802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6908320" y="2416423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7348410" y="412295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522844" y="298321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CD530A5-7A00-4C42-9C27-A1E8BB7A4947}"/>
              </a:ext>
            </a:extLst>
          </p:cNvPr>
          <p:cNvSpPr txBox="1"/>
          <p:nvPr/>
        </p:nvSpPr>
        <p:spPr>
          <a:xfrm>
            <a:off x="1634891" y="433458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418E33F-C68B-F748-BC28-6BCAB7A6D6A8}"/>
              </a:ext>
            </a:extLst>
          </p:cNvPr>
          <p:cNvSpPr txBox="1"/>
          <p:nvPr/>
        </p:nvSpPr>
        <p:spPr>
          <a:xfrm>
            <a:off x="3742341" y="43293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AD91DF5-67FB-994A-8A2C-66C270E04F1C}"/>
              </a:ext>
            </a:extLst>
          </p:cNvPr>
          <p:cNvSpPr txBox="1"/>
          <p:nvPr/>
        </p:nvSpPr>
        <p:spPr>
          <a:xfrm>
            <a:off x="2558756" y="322937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2302DF7-434D-E54D-8C76-7D26124E7736}"/>
              </a:ext>
            </a:extLst>
          </p:cNvPr>
          <p:cNvSpPr txBox="1"/>
          <p:nvPr/>
        </p:nvSpPr>
        <p:spPr>
          <a:xfrm>
            <a:off x="4587821" y="319897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7961D09-166E-F04F-8711-917D3EAF689A}"/>
              </a:ext>
            </a:extLst>
          </p:cNvPr>
          <p:cNvSpPr txBox="1"/>
          <p:nvPr/>
        </p:nvSpPr>
        <p:spPr>
          <a:xfrm>
            <a:off x="3484047" y="204424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D122305-E7EF-644E-AA0D-8806059E7090}"/>
              </a:ext>
            </a:extLst>
          </p:cNvPr>
          <p:cNvSpPr txBox="1"/>
          <p:nvPr/>
        </p:nvSpPr>
        <p:spPr>
          <a:xfrm>
            <a:off x="4859211" y="12393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A4659F1-41DA-E141-A046-B421DC6A9DE7}"/>
              </a:ext>
            </a:extLst>
          </p:cNvPr>
          <p:cNvSpPr txBox="1"/>
          <p:nvPr/>
        </p:nvSpPr>
        <p:spPr>
          <a:xfrm>
            <a:off x="6236162" y="31431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43E09B7-AD1E-9442-91AE-DF096E5877B0}"/>
              </a:ext>
            </a:extLst>
          </p:cNvPr>
          <p:cNvSpPr txBox="1"/>
          <p:nvPr/>
        </p:nvSpPr>
        <p:spPr>
          <a:xfrm>
            <a:off x="5545375" y="43156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C020140-0E0E-C346-923A-92BF544A1AFF}"/>
              </a:ext>
            </a:extLst>
          </p:cNvPr>
          <p:cNvSpPr txBox="1"/>
          <p:nvPr/>
        </p:nvSpPr>
        <p:spPr>
          <a:xfrm>
            <a:off x="7058560" y="43452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9E0C806-F513-7941-95CB-816932852E80}"/>
              </a:ext>
            </a:extLst>
          </p:cNvPr>
          <p:cNvSpPr txBox="1"/>
          <p:nvPr/>
        </p:nvSpPr>
        <p:spPr>
          <a:xfrm>
            <a:off x="8722401" y="43156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F326546-26E0-594F-87CC-D33DD77F20DF}"/>
              </a:ext>
            </a:extLst>
          </p:cNvPr>
          <p:cNvSpPr txBox="1"/>
          <p:nvPr/>
        </p:nvSpPr>
        <p:spPr>
          <a:xfrm>
            <a:off x="8058645" y="31711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52F22AC-E6F9-E643-A537-1C613E429673}"/>
              </a:ext>
            </a:extLst>
          </p:cNvPr>
          <p:cNvSpPr txBox="1"/>
          <p:nvPr/>
        </p:nvSpPr>
        <p:spPr>
          <a:xfrm>
            <a:off x="7374631" y="20581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1880ED1-30E3-174B-9077-0EAED88D347B}"/>
              </a:ext>
            </a:extLst>
          </p:cNvPr>
          <p:cNvSpPr txBox="1"/>
          <p:nvPr/>
        </p:nvSpPr>
        <p:spPr>
          <a:xfrm>
            <a:off x="9713671" y="1283278"/>
            <a:ext cx="835485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height</a:t>
            </a:r>
          </a:p>
        </p:txBody>
      </p:sp>
      <p:sp>
        <p:nvSpPr>
          <p:cNvPr id="131" name="Title 1">
            <a:extLst>
              <a:ext uri="{FF2B5EF4-FFF2-40B4-BE49-F238E27FC236}">
                <a16:creationId xmlns:a16="http://schemas.microsoft.com/office/drawing/2014/main" id="{DA0F3008-9B60-E342-8557-045EE1EB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40" y="278862"/>
            <a:ext cx="11187259" cy="781651"/>
          </a:xfrm>
        </p:spPr>
        <p:txBody>
          <a:bodyPr/>
          <a:lstStyle/>
          <a:p>
            <a:r>
              <a:rPr lang="en-US" dirty="0"/>
              <a:t>Rotate Right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8802EB7-377B-9C4E-890D-549992E40B07}"/>
              </a:ext>
            </a:extLst>
          </p:cNvPr>
          <p:cNvSpPr/>
          <p:nvPr/>
        </p:nvSpPr>
        <p:spPr>
          <a:xfrm>
            <a:off x="585878" y="762966"/>
            <a:ext cx="9588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6A479"/>
                </a:solidFill>
                <a:latin typeface="Segoe UI "/>
              </a:rPr>
              <a:t>parent’s left becomes child’s right, child’s right becomes its parent</a:t>
            </a:r>
          </a:p>
        </p:txBody>
      </p:sp>
    </p:spTree>
    <p:extLst>
      <p:ext uri="{BB962C8B-B14F-4D97-AF65-F5344CB8AC3E}">
        <p14:creationId xmlns:p14="http://schemas.microsoft.com/office/powerpoint/2010/main" val="11045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much can go wrong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91370" y="1901969"/>
            <a:ext cx="809522" cy="798022"/>
            <a:chOff x="8434647" y="3174615"/>
            <a:chExt cx="809522" cy="7980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46266" y="23334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470423" y="2897990"/>
            <a:ext cx="809522" cy="798022"/>
            <a:chOff x="8434647" y="3174615"/>
            <a:chExt cx="809522" cy="7980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04192" y="3978910"/>
            <a:ext cx="809522" cy="798022"/>
            <a:chOff x="8434647" y="3174615"/>
            <a:chExt cx="809522" cy="798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933970" y="33336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35001" y="44087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268365" y="2343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359165" y="44014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84317" y="24761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522155" y="33317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8" idx="0"/>
          </p:cNvCxnSpPr>
          <p:nvPr/>
        </p:nvCxnSpPr>
        <p:spPr>
          <a:xfrm flipH="1">
            <a:off x="1308953" y="3523719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82381" y="1595284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504311" y="3616389"/>
            <a:ext cx="2415452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5636266" y="1810372"/>
            <a:ext cx="1065204" cy="1102513"/>
            <a:chOff x="8178965" y="3174615"/>
            <a:chExt cx="1065204" cy="110251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246229" y="2957111"/>
            <a:ext cx="809522" cy="798022"/>
            <a:chOff x="8434647" y="3174615"/>
            <a:chExt cx="809522" cy="7980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5315740" y="338647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351813" y="22296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000854" y="3991958"/>
            <a:ext cx="809522" cy="798022"/>
            <a:chOff x="8434647" y="3174615"/>
            <a:chExt cx="809522" cy="7980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75557" y="349326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045548" y="44216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6462269" y="440718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06647" y="3281766"/>
            <a:ext cx="121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6A479"/>
                </a:solidFill>
                <a:latin typeface="Segoe UI "/>
              </a:rPr>
              <a:t>Rotate Left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55751" y="1505881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7568806" y="3616389"/>
            <a:ext cx="2309515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055688" y="3326264"/>
            <a:ext cx="1335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6A479"/>
                </a:solidFill>
                <a:latin typeface="Segoe UI "/>
              </a:rPr>
              <a:t>Rotate Right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484238" y="1795684"/>
            <a:ext cx="809522" cy="798022"/>
            <a:chOff x="8434647" y="3174615"/>
            <a:chExt cx="809522" cy="798022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539134" y="22271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1163291" y="2791705"/>
            <a:ext cx="809522" cy="798022"/>
            <a:chOff x="8434647" y="3174615"/>
            <a:chExt cx="809522" cy="798022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597060" y="3872625"/>
            <a:ext cx="809522" cy="798022"/>
            <a:chOff x="8434647" y="3174615"/>
            <a:chExt cx="809522" cy="798022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1626838" y="32273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627869" y="43024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052033" y="429516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077185" y="236988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18" idx="0"/>
          </p:cNvCxnSpPr>
          <p:nvPr/>
        </p:nvCxnSpPr>
        <p:spPr>
          <a:xfrm flipH="1">
            <a:off x="11001821" y="3417434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0618773" y="1505881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BA09115-EDD3-F149-800E-062C6AB27EFD}"/>
              </a:ext>
            </a:extLst>
          </p:cNvPr>
          <p:cNvSpPr/>
          <p:nvPr/>
        </p:nvSpPr>
        <p:spPr>
          <a:xfrm>
            <a:off x="7051361" y="4093142"/>
            <a:ext cx="3344404" cy="646331"/>
          </a:xfrm>
          <a:prstGeom prst="rect">
            <a:avLst/>
          </a:prstGeom>
          <a:ln>
            <a:solidFill>
              <a:srgbClr val="B6A479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6A479"/>
                </a:solidFill>
                <a:latin typeface="Segoe UI "/>
              </a:rPr>
              <a:t>Parent’s left becomes child’s right</a:t>
            </a:r>
          </a:p>
          <a:p>
            <a:r>
              <a:rPr lang="en-US" dirty="0">
                <a:solidFill>
                  <a:srgbClr val="B6A479"/>
                </a:solidFill>
                <a:latin typeface="Segoe UI "/>
              </a:rPr>
              <a:t>Child’s right becomes its parent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A3535ED-8A8C-9241-B55E-061BBFBE6408}"/>
              </a:ext>
            </a:extLst>
          </p:cNvPr>
          <p:cNvSpPr/>
          <p:nvPr/>
        </p:nvSpPr>
        <p:spPr>
          <a:xfrm>
            <a:off x="2022141" y="4093142"/>
            <a:ext cx="3379792" cy="646331"/>
          </a:xfrm>
          <a:prstGeom prst="rect">
            <a:avLst/>
          </a:prstGeom>
          <a:ln>
            <a:solidFill>
              <a:srgbClr val="B6A479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6A479"/>
                </a:solidFill>
                <a:latin typeface="Segoe UI "/>
              </a:rPr>
              <a:t>Parent’s right becomes child’s left</a:t>
            </a:r>
          </a:p>
          <a:p>
            <a:r>
              <a:rPr lang="en-US" dirty="0">
                <a:solidFill>
                  <a:srgbClr val="B6A479"/>
                </a:solidFill>
                <a:latin typeface="Segoe UI "/>
              </a:rPr>
              <a:t>Child’s left becomes its parent</a:t>
            </a:r>
          </a:p>
        </p:txBody>
      </p:sp>
    </p:spTree>
    <p:extLst>
      <p:ext uri="{BB962C8B-B14F-4D97-AF65-F5344CB8AC3E}">
        <p14:creationId xmlns:p14="http://schemas.microsoft.com/office/powerpoint/2010/main" val="18186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55" grpId="0"/>
      <p:bldP spid="57" grpId="0"/>
      <p:bldP spid="80" grpId="0" animBg="1"/>
      <p:bldP spid="81" grpId="0"/>
      <p:bldP spid="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AVL Cases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960529" y="2140369"/>
            <a:ext cx="809522" cy="798022"/>
            <a:chOff x="8434647" y="3174615"/>
            <a:chExt cx="809522" cy="7980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015425" y="25718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639582" y="3136390"/>
            <a:ext cx="809522" cy="798022"/>
            <a:chOff x="8434647" y="3174615"/>
            <a:chExt cx="809522" cy="7980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3351" y="4217310"/>
            <a:ext cx="809522" cy="798022"/>
            <a:chOff x="8434647" y="3174615"/>
            <a:chExt cx="809522" cy="798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9103129" y="35720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104160" y="46471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528324" y="46398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553476" y="27145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8" idx="0"/>
          </p:cNvCxnSpPr>
          <p:nvPr/>
        </p:nvCxnSpPr>
        <p:spPr>
          <a:xfrm flipH="1">
            <a:off x="8478112" y="3762119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3782104" y="2143113"/>
            <a:ext cx="809522" cy="798022"/>
            <a:chOff x="8434647" y="3174615"/>
            <a:chExt cx="809522" cy="79802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3837000" y="257455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4461157" y="3139134"/>
            <a:ext cx="809522" cy="798022"/>
            <a:chOff x="8434647" y="3174615"/>
            <a:chExt cx="809522" cy="79802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146544" y="4078570"/>
            <a:ext cx="809522" cy="798022"/>
            <a:chOff x="8434647" y="3174615"/>
            <a:chExt cx="809522" cy="79802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4516053" y="35970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191843" y="452147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616007" y="451421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375051" y="271731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008480" y="373630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94340" y="1380161"/>
            <a:ext cx="2344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  <a:latin typeface="Segoe UI "/>
              </a:rPr>
              <a:t>Line Case</a:t>
            </a:r>
          </a:p>
          <a:p>
            <a:r>
              <a:rPr lang="en-US" sz="2000" dirty="0">
                <a:latin typeface="Segoe UI "/>
              </a:rPr>
              <a:t>Solve with </a:t>
            </a:r>
            <a:r>
              <a:rPr lang="en-US" sz="2000" b="1" dirty="0">
                <a:solidFill>
                  <a:srgbClr val="4C3282"/>
                </a:solidFill>
                <a:latin typeface="Segoe UI "/>
              </a:rPr>
              <a:t>1</a:t>
            </a:r>
            <a:r>
              <a:rPr lang="en-US" sz="2000" dirty="0">
                <a:latin typeface="Segoe UI "/>
              </a:rPr>
              <a:t> rotation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710779" y="1324618"/>
            <a:ext cx="2445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  <a:latin typeface="Segoe UI "/>
              </a:rPr>
              <a:t>Kink Case</a:t>
            </a:r>
          </a:p>
          <a:p>
            <a:r>
              <a:rPr lang="en-US" sz="2000" dirty="0">
                <a:latin typeface="Segoe UI "/>
              </a:rPr>
              <a:t>Solve with </a:t>
            </a:r>
            <a:r>
              <a:rPr lang="en-US" sz="2000" b="1" dirty="0">
                <a:solidFill>
                  <a:srgbClr val="4C3282"/>
                </a:solidFill>
                <a:latin typeface="Segoe UI "/>
              </a:rPr>
              <a:t>2</a:t>
            </a:r>
            <a:r>
              <a:rPr lang="en-US" sz="2000" dirty="0">
                <a:latin typeface="Segoe UI "/>
              </a:rPr>
              <a:t> rotations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650534" y="2158008"/>
            <a:ext cx="809522" cy="798022"/>
            <a:chOff x="8434647" y="3174615"/>
            <a:chExt cx="809522" cy="79802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2095685" y="25894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43289" y="3098860"/>
            <a:ext cx="809522" cy="798022"/>
            <a:chOff x="8434647" y="3174615"/>
            <a:chExt cx="809522" cy="7980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53108" y="4048681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502738" y="35482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8407" y="44915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2571" y="448432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578085" y="2749132"/>
            <a:ext cx="279154" cy="26887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951265" y="3686722"/>
            <a:ext cx="294509" cy="2897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68264" y="5197215"/>
            <a:ext cx="365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 "/>
              </a:rPr>
              <a:t>Rotate Right</a:t>
            </a:r>
          </a:p>
          <a:p>
            <a:r>
              <a:rPr lang="en-US" dirty="0">
                <a:latin typeface="Segoe UI "/>
              </a:rPr>
              <a:t>Parent’s left becomes child’s right</a:t>
            </a:r>
          </a:p>
          <a:p>
            <a:r>
              <a:rPr lang="en-US" dirty="0">
                <a:latin typeface="Segoe UI "/>
              </a:rPr>
              <a:t>Child’s right becomes its parent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680299" y="5210584"/>
            <a:ext cx="37333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 "/>
              </a:rPr>
              <a:t>Rotate Left</a:t>
            </a:r>
          </a:p>
          <a:p>
            <a:r>
              <a:rPr lang="en-US" dirty="0">
                <a:latin typeface="Segoe UI "/>
              </a:rPr>
              <a:t>Parent’s right becomes child’s left</a:t>
            </a:r>
          </a:p>
          <a:p>
            <a:r>
              <a:rPr lang="en-US" dirty="0">
                <a:latin typeface="Segoe UI "/>
              </a:rPr>
              <a:t>Child’s left becomes its parent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00929" y="2152050"/>
            <a:ext cx="809522" cy="798022"/>
            <a:chOff x="8434647" y="3174615"/>
            <a:chExt cx="809522" cy="79802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41399" y="25937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265283" y="3102073"/>
            <a:ext cx="809522" cy="798022"/>
            <a:chOff x="8434647" y="3174615"/>
            <a:chExt cx="809522" cy="7980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913751" y="4228991"/>
            <a:ext cx="809522" cy="798022"/>
            <a:chOff x="8434647" y="3174615"/>
            <a:chExt cx="809522" cy="79802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0305349" y="35381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944560" y="465879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68724" y="46515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892867" y="376752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0656643" y="2705847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7335141" y="5485223"/>
            <a:ext cx="2293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 "/>
              </a:rPr>
              <a:t>Right Kink Resolution</a:t>
            </a:r>
          </a:p>
          <a:p>
            <a:r>
              <a:rPr lang="en-US" dirty="0">
                <a:latin typeface="Segoe UI "/>
              </a:rPr>
              <a:t>Rotate subtree left</a:t>
            </a:r>
          </a:p>
          <a:p>
            <a:r>
              <a:rPr lang="en-US" dirty="0">
                <a:latin typeface="Segoe UI "/>
              </a:rPr>
              <a:t>Rotate root tree right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0010392" y="5485223"/>
            <a:ext cx="2293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 "/>
              </a:rPr>
              <a:t>Left Kink Resolution</a:t>
            </a:r>
          </a:p>
          <a:p>
            <a:r>
              <a:rPr lang="en-US" dirty="0">
                <a:latin typeface="Segoe UI "/>
              </a:rPr>
              <a:t>Rotate subtree right</a:t>
            </a:r>
          </a:p>
          <a:p>
            <a:r>
              <a:rPr lang="en-US" dirty="0">
                <a:latin typeface="Segoe UI "/>
              </a:rPr>
              <a:t>Rotate root tree left</a:t>
            </a:r>
          </a:p>
        </p:txBody>
      </p:sp>
    </p:spTree>
    <p:extLst>
      <p:ext uri="{BB962C8B-B14F-4D97-AF65-F5344CB8AC3E}">
        <p14:creationId xmlns:p14="http://schemas.microsoft.com/office/powerpoint/2010/main" val="96833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05" grpId="0"/>
      <p:bldP spid="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849987" y="271579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585862" y="328852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434212" y="328852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11789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661092" y="3028947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34346" y="4974951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484397" y="3835357"/>
            <a:ext cx="800816" cy="1063491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302390" y="741455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302390" y="1134508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707359" y="1134644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545681" y="7563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046708" y="133350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321575" y="1871753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895058" y="133350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057450" y="244448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905800" y="244448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625249" y="1903020"/>
            <a:ext cx="800816" cy="1088298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304030" y="4137520"/>
            <a:ext cx="800816" cy="117723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955985" y="2991318"/>
            <a:ext cx="800816" cy="973596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253845" y="36221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4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742594" y="443709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205536" y="3818936"/>
            <a:ext cx="809522" cy="798022"/>
            <a:chOff x="8434647" y="3174615"/>
            <a:chExt cx="809522" cy="798022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41411" y="439166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789761" y="439166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1847253" y="4954529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53" name="Isosceles Triangle 15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21615" y="360988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041717" y="4149934"/>
            <a:ext cx="800816" cy="1164820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7" name="Isosceles Triangle 15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773056" y="5869399"/>
            <a:ext cx="809522" cy="798022"/>
            <a:chOff x="8434647" y="3174615"/>
            <a:chExt cx="809522" cy="798022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818355" y="631230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242519" y="63050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24488" y="536044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rved Left Arrow 2"/>
          <p:cNvSpPr/>
          <p:nvPr/>
        </p:nvSpPr>
        <p:spPr>
          <a:xfrm rot="12478278">
            <a:off x="5554114" y="1773856"/>
            <a:ext cx="509227" cy="10437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15408" y="2444481"/>
            <a:ext cx="184631" cy="157401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97" idx="0"/>
          </p:cNvCxnSpPr>
          <p:nvPr/>
        </p:nvCxnSpPr>
        <p:spPr>
          <a:xfrm rot="5400000" flipH="1" flipV="1">
            <a:off x="5590315" y="2473943"/>
            <a:ext cx="1723107" cy="548519"/>
          </a:xfrm>
          <a:prstGeom prst="bentConnector3">
            <a:avLst>
              <a:gd name="adj1" fmla="val 11326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08526" y="1104998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08526" y="149805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13495" y="1498187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8951817" y="111989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452844" y="16970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347026" y="2266563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01194" y="1697043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082901" y="28392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931251" y="2839291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8078601" y="2272972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694354" y="3397625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1248747" y="4509348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992404" y="4541947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604844" y="3386402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198562" y="395291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004285" y="5065621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049584" y="550852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454234" y="549981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46015" y="4470939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0371339" y="394572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/>
      <p:bldP spid="144" grpId="0" animBg="1"/>
      <p:bldP spid="145" grpId="0"/>
      <p:bldP spid="146" grpId="0"/>
      <p:bldP spid="3" grpId="0" animBg="1"/>
      <p:bldP spid="167" grpId="0" animBg="1"/>
      <p:bldP spid="168" grpId="0" animBg="1"/>
      <p:bldP spid="169" grpId="0" animBg="1"/>
      <p:bldP spid="1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86743" y="1666312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86743" y="205936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191712" y="205950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030034" y="168120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31061" y="225835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425243" y="2827877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79411" y="22583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161118" y="3400605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009468" y="3400605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156818" y="2834286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772571" y="3958939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326964" y="5070662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070621" y="5103261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2683061" y="3947716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276779" y="45142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2502" y="5626935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7801" y="60698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532451" y="60611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24232" y="5032253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2449556" y="450704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099191" y="1348976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6" name="Curved Up Arrow 5"/>
          <p:cNvSpPr/>
          <p:nvPr/>
        </p:nvSpPr>
        <p:spPr>
          <a:xfrm rot="14429195">
            <a:off x="1838363" y="2226202"/>
            <a:ext cx="1008337" cy="4485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191296" y="2258357"/>
            <a:ext cx="188115" cy="161068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476451" y="2296606"/>
            <a:ext cx="1797314" cy="533977"/>
          </a:xfrm>
          <a:prstGeom prst="bentConnector3">
            <a:avLst>
              <a:gd name="adj1" fmla="val 125816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223536" y="2600686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223536" y="2993739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7628505" y="299387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7466827" y="261558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967854" y="319273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690642" y="1198342"/>
            <a:ext cx="809522" cy="798022"/>
            <a:chOff x="8434647" y="3174615"/>
            <a:chExt cx="809522" cy="798022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816204" y="31927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7672845" y="1824239"/>
            <a:ext cx="1238795" cy="66456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74906" y="1827473"/>
            <a:ext cx="1243055" cy="6234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571838" y="3764687"/>
            <a:ext cx="800816" cy="922686"/>
            <a:chOff x="264216" y="2701042"/>
            <a:chExt cx="800816" cy="1674004"/>
          </a:xfrm>
        </p:grpSpPr>
        <p:sp>
          <p:nvSpPr>
            <p:cNvPr id="183" name="Isosceles Triangle 1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7867193" y="3695942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86" name="Isosceles Triangle 1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0815944" y="3662855"/>
            <a:ext cx="800816" cy="1063491"/>
            <a:chOff x="264216" y="2701042"/>
            <a:chExt cx="800816" cy="1674004"/>
          </a:xfrm>
        </p:grpSpPr>
        <p:sp>
          <p:nvSpPr>
            <p:cNvPr id="216" name="Isosceles Triangle 21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9559601" y="3695454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9" name="Isosceles Triangle 21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172041" y="2539909"/>
            <a:ext cx="809522" cy="798022"/>
            <a:chOff x="8434647" y="3174615"/>
            <a:chExt cx="809522" cy="798022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65759" y="31064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177124" y="5363938"/>
            <a:ext cx="809522" cy="798022"/>
            <a:chOff x="8434647" y="3174615"/>
            <a:chExt cx="809522" cy="798022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222423" y="58068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627073" y="57981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418854" y="4769256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938536" y="309923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9846-7770-F342-8571-A10285B3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8EF78-42AF-F74B-9C51-6615F921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AE284-A720-C04F-B5FE-71D337BB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8AC4A-E28D-654B-B9F2-B784327D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5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AVL Trees </a:t>
            </a:r>
            <a:r>
              <a:rPr lang="en-US" dirty="0"/>
              <a:t>must satisfy the following properties: 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trees: </a:t>
            </a:r>
            <a:r>
              <a:rPr lang="en-US" dirty="0"/>
              <a:t>all nodes must have between 0 and 2 children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search tree</a:t>
            </a:r>
            <a:r>
              <a:rPr lang="en-US" dirty="0"/>
              <a:t>: for all nodes, all keys in the left subtree must be smaller and all keys in the right subtree must be larger than the root node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balanced: </a:t>
            </a:r>
            <a:r>
              <a:rPr lang="en-US" dirty="0"/>
              <a:t>for all nodes, there can be no more than a difference of 1 in the height of the left subtree from the right. </a:t>
            </a:r>
            <a:r>
              <a:rPr lang="en-US" dirty="0" err="1"/>
              <a:t>Math.abs</a:t>
            </a:r>
            <a:r>
              <a:rPr lang="en-US" dirty="0"/>
              <a:t>(height(left subtree) – height(right subtree)) ≤ 1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AVL stands for </a:t>
            </a:r>
            <a:r>
              <a:rPr lang="en-US" b="1" dirty="0"/>
              <a:t>A</a:t>
            </a:r>
            <a:r>
              <a:rPr lang="en-US" dirty="0"/>
              <a:t>delson-</a:t>
            </a:r>
            <a:r>
              <a:rPr lang="en-US" b="1" dirty="0" err="1"/>
              <a:t>V</a:t>
            </a:r>
            <a:r>
              <a:rPr lang="en-US" dirty="0" err="1"/>
              <a:t>elsky</a:t>
            </a:r>
            <a:r>
              <a:rPr lang="en-US" dirty="0"/>
              <a:t> and </a:t>
            </a:r>
            <a:r>
              <a:rPr lang="en-US" b="1" dirty="0"/>
              <a:t>L</a:t>
            </a:r>
            <a:r>
              <a:rPr lang="en-US" dirty="0"/>
              <a:t>andis (the inventors of the data structure)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5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856-3C18-4055-9F47-47FA0A59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2E95A-BEE7-4715-ABD5-0F2D47575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Measuring balance:</a:t>
            </a:r>
          </a:p>
          <a:p>
            <a:r>
              <a:rPr lang="en-US" dirty="0"/>
              <a:t>For each node, compare the heights of its two sub trees</a:t>
            </a:r>
          </a:p>
          <a:p>
            <a:r>
              <a:rPr lang="en-US" dirty="0"/>
              <a:t>Balanced when the difference in height between sub trees is no greater than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8D8D6-7F1B-4FED-BB8C-9A9BE991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63E7-B725-4EA1-9961-914BCCE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517CC6-BC2A-402E-A411-33C178F13DC9}"/>
              </a:ext>
            </a:extLst>
          </p:cNvPr>
          <p:cNvSpPr/>
          <p:nvPr/>
        </p:nvSpPr>
        <p:spPr>
          <a:xfrm>
            <a:off x="4884606" y="306462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229487-B7A3-4467-84CC-7E37EAABDE7C}"/>
              </a:ext>
            </a:extLst>
          </p:cNvPr>
          <p:cNvSpPr/>
          <p:nvPr/>
        </p:nvSpPr>
        <p:spPr>
          <a:xfrm>
            <a:off x="4884606" y="345767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6F3AE-6D42-4F73-9E27-2584E5B34153}"/>
              </a:ext>
            </a:extLst>
          </p:cNvPr>
          <p:cNvSpPr/>
          <p:nvPr/>
        </p:nvSpPr>
        <p:spPr>
          <a:xfrm>
            <a:off x="5289575" y="345781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5CF28-0C57-488F-91BD-EE0919F50769}"/>
              </a:ext>
            </a:extLst>
          </p:cNvPr>
          <p:cNvSpPr txBox="1"/>
          <p:nvPr/>
        </p:nvSpPr>
        <p:spPr>
          <a:xfrm>
            <a:off x="5127897" y="307951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491851" y="365995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5717147" y="4281775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5241598" y="5511339"/>
            <a:ext cx="809522" cy="798022"/>
            <a:chOff x="8434647" y="3174615"/>
            <a:chExt cx="809522" cy="79802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832326" y="5491699"/>
            <a:ext cx="809522" cy="798022"/>
            <a:chOff x="8434647" y="3174615"/>
            <a:chExt cx="809522" cy="79802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18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953384" y="349606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5305150" y="594278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5721950" y="594345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6873742" y="59273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292902" y="59273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8713478" y="3194157"/>
            <a:ext cx="1065204" cy="1102513"/>
            <a:chOff x="8178965" y="3174615"/>
            <a:chExt cx="1065204" cy="110251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011871" y="4380472"/>
            <a:ext cx="809522" cy="798022"/>
            <a:chOff x="8434647" y="3174615"/>
            <a:chExt cx="809522" cy="79802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8081382" y="480983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EEC6AE6-9216-4993-A4A1-E9557A8FED3F}"/>
              </a:ext>
            </a:extLst>
          </p:cNvPr>
          <p:cNvCxnSpPr>
            <a:cxnSpLocks/>
          </p:cNvCxnSpPr>
          <p:nvPr/>
        </p:nvCxnSpPr>
        <p:spPr>
          <a:xfrm flipH="1">
            <a:off x="9423286" y="364469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471736" y="482453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953184" y="3188199"/>
            <a:ext cx="809522" cy="798022"/>
            <a:chOff x="8434647" y="3174615"/>
            <a:chExt cx="809522" cy="79802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11022695" y="36175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11413049" y="363225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1052730" y="3029995"/>
            <a:ext cx="1065204" cy="1102513"/>
            <a:chOff x="8178965" y="3174615"/>
            <a:chExt cx="1065204" cy="1102513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351123" y="4216310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420634" y="464567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10988" y="466037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945096" y="4222414"/>
            <a:ext cx="809522" cy="798022"/>
            <a:chOff x="8434647" y="3174615"/>
            <a:chExt cx="809522" cy="798022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901080" y="36220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1989790" y="465209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2406511" y="46376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0D689F1-DB36-0447-BA0E-B0C532441DC7}"/>
              </a:ext>
            </a:extLst>
          </p:cNvPr>
          <p:cNvSpPr txBox="1"/>
          <p:nvPr/>
        </p:nvSpPr>
        <p:spPr>
          <a:xfrm>
            <a:off x="1030520" y="5321928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Balanced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D659351-3694-4D49-8406-44B269FB96E4}"/>
              </a:ext>
            </a:extLst>
          </p:cNvPr>
          <p:cNvSpPr txBox="1"/>
          <p:nvPr/>
        </p:nvSpPr>
        <p:spPr>
          <a:xfrm>
            <a:off x="4637514" y="6419282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Unbalanced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86B82E-0578-1547-8203-D6069D877D91}"/>
              </a:ext>
            </a:extLst>
          </p:cNvPr>
          <p:cNvSpPr txBox="1"/>
          <p:nvPr/>
        </p:nvSpPr>
        <p:spPr>
          <a:xfrm>
            <a:off x="8969160" y="5307033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Balanced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EC087D9-B4F5-3C42-B578-95602207A9D5}"/>
              </a:ext>
            </a:extLst>
          </p:cNvPr>
          <p:cNvSpPr txBox="1"/>
          <p:nvPr/>
        </p:nvSpPr>
        <p:spPr>
          <a:xfrm>
            <a:off x="10782768" y="4338645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Balanced</a:t>
            </a:r>
          </a:p>
        </p:txBody>
      </p:sp>
    </p:spTree>
    <p:extLst>
      <p:ext uri="{BB962C8B-B14F-4D97-AF65-F5344CB8AC3E}">
        <p14:creationId xmlns:p14="http://schemas.microsoft.com/office/powerpoint/2010/main" val="11122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95" grpId="0"/>
      <p:bldP spid="102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6956364" y="2203126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480815" y="3432690"/>
            <a:ext cx="809522" cy="798022"/>
            <a:chOff x="8434647" y="3174615"/>
            <a:chExt cx="809522" cy="79802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961167" y="386480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013068" y="38141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5778000" y="4435358"/>
            <a:ext cx="809522" cy="798022"/>
            <a:chOff x="8434647" y="3174615"/>
            <a:chExt cx="809522" cy="79802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5841552" y="486680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258352" y="486747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6259481" y="3944479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455337" y="4429400"/>
            <a:ext cx="809522" cy="798022"/>
            <a:chOff x="8434647" y="3174615"/>
            <a:chExt cx="809522" cy="7980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496753" y="48650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915913" y="486504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783989" y="4400707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825405" y="48363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593511" y="5431005"/>
            <a:ext cx="809522" cy="798022"/>
            <a:chOff x="8434647" y="3174615"/>
            <a:chExt cx="809522" cy="798022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14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9634927" y="5866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054087" y="5866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853458" y="4456555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922969" y="488591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313323" y="490061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80392" y="392055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8172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0163" y="391418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8687361" y="39462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9345402" y="487791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939624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15765" y="2125703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815765" y="2412587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1876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6" grpId="0"/>
      <p:bldP spid="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6956364" y="2203126"/>
            <a:ext cx="1313520" cy="1102513"/>
            <a:chOff x="8178965" y="3174615"/>
            <a:chExt cx="1313520" cy="11025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76C866F-5637-46FC-8D77-9436F015A205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480815" y="3432690"/>
            <a:ext cx="809522" cy="798022"/>
            <a:chOff x="8434647" y="3174615"/>
            <a:chExt cx="809522" cy="79802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6961167" y="386480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013068" y="381416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6E4EAA2-ECDD-4F3E-8422-D170A7110F2F}"/>
              </a:ext>
            </a:extLst>
          </p:cNvPr>
          <p:cNvGrpSpPr/>
          <p:nvPr/>
        </p:nvGrpSpPr>
        <p:grpSpPr>
          <a:xfrm>
            <a:off x="6806521" y="5462372"/>
            <a:ext cx="809522" cy="798022"/>
            <a:chOff x="8434647" y="3174615"/>
            <a:chExt cx="809522" cy="79802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6FA24ED-F6DD-4C7D-BDEE-87AE9E2CA50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21027F-D704-46B9-8B49-3ECFE611A6A1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9E20CCB-CCC1-4053-B860-83172B45004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D6A27E-EBE1-4D4A-9745-F328B55FA5C6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9AACC31-3410-4182-B887-DD3920E89B76}"/>
              </a:ext>
            </a:extLst>
          </p:cNvPr>
          <p:cNvCxnSpPr>
            <a:cxnSpLocks/>
          </p:cNvCxnSpPr>
          <p:nvPr/>
        </p:nvCxnSpPr>
        <p:spPr>
          <a:xfrm flipH="1">
            <a:off x="6870073" y="58938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7286873" y="589449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255927" y="492382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455337" y="4429400"/>
            <a:ext cx="809522" cy="798022"/>
            <a:chOff x="8434647" y="3174615"/>
            <a:chExt cx="809522" cy="79802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6527153" y="38863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255364" y="48399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783989" y="4400707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825405" y="48363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15883" y="5462788"/>
            <a:ext cx="809522" cy="798022"/>
            <a:chOff x="8434647" y="3174615"/>
            <a:chExt cx="809522" cy="798022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057299" y="58984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476459" y="58984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63660" y="4475573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333171" y="490493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723525" y="491963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49103" y="39369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2595145" y="379755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3870787" y="394797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8687361" y="39462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9A4DCF8-66EF-4580-8C8B-2397E307C9AA}"/>
              </a:ext>
            </a:extLst>
          </p:cNvPr>
          <p:cNvCxnSpPr/>
          <p:nvPr/>
        </p:nvCxnSpPr>
        <p:spPr>
          <a:xfrm>
            <a:off x="7948388" y="49261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6C866F-5637-46FC-8D77-9436F015A205}"/>
              </a:ext>
            </a:extLst>
          </p:cNvPr>
          <p:cNvCxnSpPr/>
          <p:nvPr/>
        </p:nvCxnSpPr>
        <p:spPr>
          <a:xfrm flipH="1">
            <a:off x="7939624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15765" y="2125703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5765" y="241258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90838" y="303179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639829" y="308471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Height = 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AC89DDD-A7D3-5A40-BA5C-C4E39343A140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12775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3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valid AVL tree?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959239-3DB6-4832-BCA9-5CE431826FB8}"/>
              </a:ext>
            </a:extLst>
          </p:cNvPr>
          <p:cNvGrpSpPr/>
          <p:nvPr/>
        </p:nvGrpSpPr>
        <p:grpSpPr>
          <a:xfrm>
            <a:off x="4249267" y="1039775"/>
            <a:ext cx="3041070" cy="1068617"/>
            <a:chOff x="7445666" y="3174615"/>
            <a:chExt cx="3041070" cy="1068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517CC6-BC2A-402E-A411-33C178F13DC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229487-B7A3-4467-84CC-7E37EAABDE7C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6F3AE-6D42-4F73-9E27-2584E5B3415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D5CF28-0C57-488F-91BD-EE0919F50769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68535A8-A63A-4C61-AAE6-C496315F9FB6}"/>
                </a:ext>
              </a:extLst>
            </p:cNvPr>
            <p:cNvCxnSpPr/>
            <p:nvPr/>
          </p:nvCxnSpPr>
          <p:spPr>
            <a:xfrm flipH="1">
              <a:off x="7445666" y="3769944"/>
              <a:ext cx="1191257" cy="44901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E1D848C-56B5-4E13-B684-9E3FE4C00E09}"/>
                </a:ext>
              </a:extLst>
            </p:cNvPr>
            <p:cNvCxnSpPr/>
            <p:nvPr/>
          </p:nvCxnSpPr>
          <p:spPr>
            <a:xfrm>
              <a:off x="9041892" y="3769944"/>
              <a:ext cx="1444844" cy="47328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31B1AD-8577-4829-97C4-B2CDE92CA5D2}"/>
              </a:ext>
            </a:extLst>
          </p:cNvPr>
          <p:cNvGrpSpPr/>
          <p:nvPr/>
        </p:nvGrpSpPr>
        <p:grpSpPr>
          <a:xfrm>
            <a:off x="3225494" y="2188231"/>
            <a:ext cx="1065204" cy="1102513"/>
            <a:chOff x="8178965" y="3174615"/>
            <a:chExt cx="1065204" cy="11025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CB4ACC-B0E7-49A1-99C2-7DB20BA5B336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F3C578-0F6D-4E10-98A9-548593515214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B29F29-DB08-40C5-BE13-D55368B87A90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0243E8-FCAE-431A-B4C7-F24AFF73B3CA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F9B4FF2-7CDA-4198-9AE5-C7E8E6D248BE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1F743-C344-4A1B-9850-CFF90DF226E1}"/>
              </a:ext>
            </a:extLst>
          </p:cNvPr>
          <p:cNvGrpSpPr/>
          <p:nvPr/>
        </p:nvGrpSpPr>
        <p:grpSpPr>
          <a:xfrm>
            <a:off x="7212046" y="2203126"/>
            <a:ext cx="1057838" cy="1075707"/>
            <a:chOff x="8434647" y="3174615"/>
            <a:chExt cx="1057838" cy="10757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BBC786-4916-4D5D-81E0-586B25B396F2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A9CDB3-DFD5-4946-B432-B5C0A60940B2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1F80F9-239E-477A-803B-56C32B83B62F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5CD317-4B57-4788-A05B-B9528C689D19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9A4DCF8-66EF-4580-8C8B-2397E307C9AA}"/>
                </a:ext>
              </a:extLst>
            </p:cNvPr>
            <p:cNvCxnSpPr/>
            <p:nvPr/>
          </p:nvCxnSpPr>
          <p:spPr>
            <a:xfrm>
              <a:off x="9041892" y="3769944"/>
              <a:ext cx="450593" cy="48037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2553203" y="3370102"/>
            <a:ext cx="809522" cy="798022"/>
            <a:chOff x="8434647" y="3174615"/>
            <a:chExt cx="809522" cy="7980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1543" y="3413050"/>
            <a:ext cx="809522" cy="798022"/>
            <a:chOff x="8434647" y="3174615"/>
            <a:chExt cx="809522" cy="79802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1B84F7-1543-48B6-8C2D-826C9E78E4AA}"/>
              </a:ext>
            </a:extLst>
          </p:cNvPr>
          <p:cNvCxnSpPr>
            <a:cxnSpLocks/>
          </p:cNvCxnSpPr>
          <p:nvPr/>
        </p:nvCxnSpPr>
        <p:spPr>
          <a:xfrm flipH="1">
            <a:off x="8545025" y="384869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096516" y="3346009"/>
            <a:ext cx="809522" cy="798022"/>
            <a:chOff x="8434647" y="3174615"/>
            <a:chExt cx="809522" cy="7980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8117821" y="387096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1647090" y="4455158"/>
            <a:ext cx="809522" cy="798022"/>
            <a:chOff x="8434647" y="3174615"/>
            <a:chExt cx="809522" cy="79802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1716601" y="48845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2106955" y="489921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4728613" y="4445224"/>
            <a:ext cx="809522" cy="798022"/>
            <a:chOff x="8434647" y="3174615"/>
            <a:chExt cx="809522" cy="79802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798124" y="48745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5188478" y="488928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053645" y="275461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649103" y="393694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4151412" y="379727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F9B4FF2-7CDA-4198-9AE5-C7E8E6D248BE}"/>
              </a:ext>
            </a:extLst>
          </p:cNvPr>
          <p:cNvCxnSpPr/>
          <p:nvPr/>
        </p:nvCxnSpPr>
        <p:spPr>
          <a:xfrm flipH="1">
            <a:off x="2331721" y="38978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60" y="1583231"/>
            <a:ext cx="1494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it…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Binary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BST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15765" y="1846085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15765" y="212570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5765" y="2412587"/>
            <a:ext cx="53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563224" y="444806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 &gt; 8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BC404B-8873-400D-9AD8-3D98DC1AE49A}"/>
              </a:ext>
            </a:extLst>
          </p:cNvPr>
          <p:cNvGrpSpPr/>
          <p:nvPr/>
        </p:nvGrpSpPr>
        <p:grpSpPr>
          <a:xfrm>
            <a:off x="3227664" y="4447501"/>
            <a:ext cx="809522" cy="798022"/>
            <a:chOff x="8434647" y="3174615"/>
            <a:chExt cx="809522" cy="79802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ED01B7-2D37-4D64-98A8-8132AE95A4F9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9F1F544-E5EC-476B-8815-9DAE1E370907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DAC49B4-C05F-4082-84DE-2DE12BBA40C4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09B560E-9955-4BFB-91B2-A74FFDC6A08C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</p:grp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7038297-FD5D-4C31-9954-387C5939153C}"/>
              </a:ext>
            </a:extLst>
          </p:cNvPr>
          <p:cNvCxnSpPr>
            <a:cxnSpLocks/>
          </p:cNvCxnSpPr>
          <p:nvPr/>
        </p:nvCxnSpPr>
        <p:spPr>
          <a:xfrm flipH="1">
            <a:off x="3297175" y="48768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04BA07D-25EE-49FF-9EC9-74D57E5EFDD1}"/>
              </a:ext>
            </a:extLst>
          </p:cNvPr>
          <p:cNvCxnSpPr>
            <a:cxnSpLocks/>
          </p:cNvCxnSpPr>
          <p:nvPr/>
        </p:nvCxnSpPr>
        <p:spPr>
          <a:xfrm flipH="1">
            <a:off x="3687529" y="489156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084422" y="390240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7275805" y="26605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F3FC2F0-0677-1A44-ABE8-8B3879A4F7B5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340779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AVL tree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Operations:</a:t>
            </a:r>
          </a:p>
          <a:p>
            <a:r>
              <a:rPr lang="en-US" dirty="0"/>
              <a:t>get() – same as BST</a:t>
            </a:r>
          </a:p>
          <a:p>
            <a:r>
              <a:rPr lang="en-US" dirty="0" err="1"/>
              <a:t>containsKey</a:t>
            </a:r>
            <a:r>
              <a:rPr lang="en-US" dirty="0"/>
              <a:t>() – same as BST</a:t>
            </a:r>
          </a:p>
          <a:p>
            <a:r>
              <a:rPr lang="en-US" dirty="0"/>
              <a:t>put() - ???</a:t>
            </a:r>
          </a:p>
          <a:p>
            <a:r>
              <a:rPr lang="en-US" dirty="0"/>
              <a:t>remove() -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59831" y="2887578"/>
            <a:ext cx="73954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 the node to keep BST, fix AVL property if necessary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7491" y="3350549"/>
            <a:ext cx="73954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Replace the node to keep BST, fix AVL property if necessary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75239" y="3913187"/>
            <a:ext cx="809522" cy="798022"/>
            <a:chOff x="8434647" y="3174615"/>
            <a:chExt cx="809522" cy="7980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30135" y="43446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254292" y="4909208"/>
            <a:ext cx="809522" cy="798022"/>
            <a:chOff x="8434647" y="3174615"/>
            <a:chExt cx="809522" cy="7980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939679" y="5848644"/>
            <a:ext cx="809522" cy="798022"/>
            <a:chOff x="8434647" y="3174615"/>
            <a:chExt cx="809522" cy="7980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309188" y="536712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984978" y="62915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52234" y="435480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2409142" y="62842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68186" y="448738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714157" y="534201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801615" y="550637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8974" y="3610024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802471" y="5501696"/>
            <a:ext cx="2441749" cy="384227"/>
          </a:xfrm>
          <a:prstGeom prst="rightArrow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B53DAB9-BF31-4750-90A9-F3998DF7EA67}"/>
              </a:ext>
            </a:extLst>
          </p:cNvPr>
          <p:cNvGrpSpPr/>
          <p:nvPr/>
        </p:nvGrpSpPr>
        <p:grpSpPr>
          <a:xfrm>
            <a:off x="7297490" y="4112736"/>
            <a:ext cx="1065204" cy="1102513"/>
            <a:chOff x="8178965" y="3174615"/>
            <a:chExt cx="1065204" cy="110251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3D7A3D3-22AD-4869-9D35-A8602438FFA0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FA82245-2676-4049-B7B4-2674CA4D54CA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178965" y="3769944"/>
              <a:ext cx="457958" cy="507184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907453" y="5259475"/>
            <a:ext cx="809522" cy="798022"/>
            <a:chOff x="8434647" y="3174615"/>
            <a:chExt cx="809522" cy="79802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8326503-70DA-49BD-BC53-496AAA94F529}"/>
              </a:ext>
            </a:extLst>
          </p:cNvPr>
          <p:cNvCxnSpPr>
            <a:cxnSpLocks/>
          </p:cNvCxnSpPr>
          <p:nvPr/>
        </p:nvCxnSpPr>
        <p:spPr>
          <a:xfrm flipH="1">
            <a:off x="6976964" y="56888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7367318" y="57035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179333" y="5266995"/>
            <a:ext cx="809522" cy="798022"/>
            <a:chOff x="8434647" y="3174615"/>
            <a:chExt cx="809522" cy="798022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145840" y="470478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224027" y="569667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5587F37-32FF-4233-BEC4-3B7C69B55E62}"/>
              </a:ext>
            </a:extLst>
          </p:cNvPr>
          <p:cNvCxnSpPr>
            <a:cxnSpLocks/>
          </p:cNvCxnSpPr>
          <p:nvPr/>
        </p:nvCxnSpPr>
        <p:spPr>
          <a:xfrm flipH="1">
            <a:off x="8640748" y="568222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30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5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579857" y="270104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315732" y="327377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164082" y="32737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67400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947943" y="5723005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93242" y="61659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417406" y="6158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39978" y="3827062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4267" y="3820607"/>
            <a:ext cx="800816" cy="1674004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123372" y="139308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123372" y="178613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528341" y="178627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366663" y="140797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867690" y="198512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761872" y="2554648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16040" y="198512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97747" y="312737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346097" y="312737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446231" y="2554648"/>
            <a:ext cx="800816" cy="1674004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21993" y="3680668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396282" y="3674213"/>
            <a:ext cx="800816" cy="1674004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899375" y="521405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39186" y="4703044"/>
            <a:ext cx="809522" cy="798022"/>
            <a:chOff x="8434647" y="3174615"/>
            <a:chExt cx="809522" cy="79802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884485" y="51459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08649" y="51386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82497" y="280283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82497" y="319588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87466" y="319602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9025788" y="28177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519016" y="33920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592019" y="1467127"/>
            <a:ext cx="809522" cy="798022"/>
            <a:chOff x="8434647" y="3174615"/>
            <a:chExt cx="809522" cy="79802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87675" y="33942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237340" y="210741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8146506" y="3975036"/>
            <a:ext cx="800816" cy="1674004"/>
            <a:chOff x="264216" y="2701042"/>
            <a:chExt cx="800816" cy="1674004"/>
          </a:xfrm>
        </p:grpSpPr>
        <p:sp>
          <p:nvSpPr>
            <p:cNvPr id="131" name="Isosceles Triangle 130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9435478" y="3975036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Isosceles Triangle 133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287525" y="2654252"/>
            <a:ext cx="800816" cy="1674004"/>
            <a:chOff x="264216" y="2701042"/>
            <a:chExt cx="800816" cy="1674004"/>
          </a:xfrm>
        </p:grpSpPr>
        <p:sp>
          <p:nvSpPr>
            <p:cNvPr id="137" name="Isosceles Triangle 13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90618" y="41940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rved Right Arrow 140"/>
          <p:cNvSpPr/>
          <p:nvPr/>
        </p:nvSpPr>
        <p:spPr>
          <a:xfrm rot="9345019">
            <a:off x="6534407" y="1445443"/>
            <a:ext cx="554595" cy="11656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352040" y="21010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1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412918" y="965179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Balanced!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F3564D9-E8D2-3646-A5F0-1133990E7AF1}"/>
              </a:ext>
            </a:extLst>
          </p:cNvPr>
          <p:cNvSpPr txBox="1"/>
          <p:nvPr/>
        </p:nvSpPr>
        <p:spPr>
          <a:xfrm>
            <a:off x="4161313" y="110305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797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/>
      <p:bldP spid="117" grpId="0" animBg="1"/>
      <p:bldP spid="118" grpId="0" animBg="1"/>
      <p:bldP spid="119" grpId="0" animBg="1"/>
      <p:bldP spid="120" grpId="0"/>
      <p:bldP spid="141" grpId="0" animBg="1"/>
      <p:bldP spid="144" grpId="0" animBg="1"/>
      <p:bldP spid="145" grpId="0"/>
      <p:bldP spid="147" grpId="0"/>
      <p:bldP spid="1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1063</TotalTime>
  <Words>798</Words>
  <Application>Microsoft Macintosh PowerPoint</Application>
  <PresentationFormat>Widescreen</PresentationFormat>
  <Paragraphs>350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Calibri</vt:lpstr>
      <vt:lpstr>Courier New</vt:lpstr>
      <vt:lpstr>Segoe UI</vt:lpstr>
      <vt:lpstr>Segoe UI </vt:lpstr>
      <vt:lpstr>Segoe UI Historic</vt:lpstr>
      <vt:lpstr>Segoe UI Light</vt:lpstr>
      <vt:lpstr>Segoe UI Semibold</vt:lpstr>
      <vt:lpstr>Segoe UI Semilight</vt:lpstr>
      <vt:lpstr>Tw Cen MT</vt:lpstr>
      <vt:lpstr>Wingdings 3</vt:lpstr>
      <vt:lpstr>Integral</vt:lpstr>
      <vt:lpstr>Lecture 9: Self Balancing Trees</vt:lpstr>
      <vt:lpstr>Warm Up</vt:lpstr>
      <vt:lpstr>Meet AVL Trees</vt:lpstr>
      <vt:lpstr>Measuring Balance</vt:lpstr>
      <vt:lpstr>Is this a valid AVL tree?</vt:lpstr>
      <vt:lpstr>Is this a valid AVL tree?</vt:lpstr>
      <vt:lpstr>Is this a valid AVL tree?</vt:lpstr>
      <vt:lpstr>Implementing an AVL tree dictionary</vt:lpstr>
      <vt:lpstr>Rotations!</vt:lpstr>
      <vt:lpstr>Rotate Left</vt:lpstr>
      <vt:lpstr>Rotate Right</vt:lpstr>
      <vt:lpstr>Rotate Right</vt:lpstr>
      <vt:lpstr>So much can go wrong</vt:lpstr>
      <vt:lpstr>Two AVL Cases</vt:lpstr>
      <vt:lpstr>Double Rotations 1</vt:lpstr>
      <vt:lpstr>Double Rotations 2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69</cp:revision>
  <dcterms:created xsi:type="dcterms:W3CDTF">2018-03-22T00:41:11Z</dcterms:created>
  <dcterms:modified xsi:type="dcterms:W3CDTF">2019-01-29T23:13:04Z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