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328" r:id="rId3"/>
    <p:sldId id="323" r:id="rId4"/>
    <p:sldId id="324" r:id="rId5"/>
    <p:sldId id="329" r:id="rId6"/>
    <p:sldId id="313" r:id="rId7"/>
    <p:sldId id="314" r:id="rId8"/>
    <p:sldId id="315" r:id="rId9"/>
    <p:sldId id="316" r:id="rId10"/>
    <p:sldId id="317" r:id="rId11"/>
    <p:sldId id="294" r:id="rId12"/>
    <p:sldId id="258" r:id="rId13"/>
    <p:sldId id="259" r:id="rId14"/>
    <p:sldId id="263" r:id="rId15"/>
    <p:sldId id="260" r:id="rId16"/>
    <p:sldId id="283" r:id="rId17"/>
    <p:sldId id="284" r:id="rId18"/>
    <p:sldId id="282" r:id="rId19"/>
    <p:sldId id="325" r:id="rId20"/>
    <p:sldId id="326" r:id="rId21"/>
    <p:sldId id="327" r:id="rId22"/>
    <p:sldId id="261" r:id="rId23"/>
    <p:sldId id="267" r:id="rId24"/>
    <p:sldId id="295" r:id="rId25"/>
    <p:sldId id="269" r:id="rId26"/>
    <p:sldId id="270" r:id="rId27"/>
    <p:sldId id="271" r:id="rId28"/>
    <p:sldId id="289" r:id="rId29"/>
    <p:sldId id="272" r:id="rId30"/>
    <p:sldId id="318" r:id="rId31"/>
    <p:sldId id="319" r:id="rId32"/>
    <p:sldId id="321" r:id="rId33"/>
    <p:sldId id="320" r:id="rId34"/>
    <p:sldId id="322" r:id="rId35"/>
    <p:sldId id="291" r:id="rId36"/>
    <p:sldId id="286" r:id="rId37"/>
    <p:sldId id="29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94133" autoAdjust="0"/>
  </p:normalViewPr>
  <p:slideViewPr>
    <p:cSldViewPr snapToGrid="0">
      <p:cViewPr>
        <p:scale>
          <a:sx n="60" d="100"/>
          <a:sy n="60" d="100"/>
        </p:scale>
        <p:origin x="224" y="18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8/13/2019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importance of returning visited and re-assigning it after each call</a:t>
            </a:r>
          </a:p>
        </p:txBody>
      </p:sp>
      <p:sp>
        <p:nvSpPr>
          <p:cNvPr id="4" name="Slide Number Placeholder 3"/>
          <p:cNvSpPr>
            <a:spLocks noGrp="1"/>
          </p:cNvSpPr>
          <p:nvPr>
            <p:ph type="sldNum" sz="quarter" idx="10"/>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402959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a:t>
            </a:r>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245860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12:30</a:t>
            </a:r>
          </a:p>
        </p:txBody>
      </p:sp>
      <p:sp>
        <p:nvSpPr>
          <p:cNvPr id="4" name="Slide Number Placeholder 3"/>
          <p:cNvSpPr>
            <a:spLocks noGrp="1"/>
          </p:cNvSpPr>
          <p:nvPr>
            <p:ph type="sldNum" sz="quarter" idx="10"/>
          </p:nvPr>
        </p:nvSpPr>
        <p:spPr/>
        <p:txBody>
          <a:bodyPr/>
          <a:lstStyle/>
          <a:p>
            <a:fld id="{93B336D0-BB87-4158-9DDA-BA914A234D18}" type="slidenum">
              <a:rPr lang="en-US" smtClean="0"/>
              <a:t>18</a:t>
            </a:fld>
            <a:endParaRPr lang="en-US"/>
          </a:p>
        </p:txBody>
      </p:sp>
    </p:spTree>
    <p:extLst>
      <p:ext uri="{BB962C8B-B14F-4D97-AF65-F5344CB8AC3E}">
        <p14:creationId xmlns:p14="http://schemas.microsoft.com/office/powerpoint/2010/main" val="85223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29</a:t>
            </a:fld>
            <a:endParaRPr lang="en-US"/>
          </a:p>
        </p:txBody>
      </p:sp>
    </p:spTree>
    <p:extLst>
      <p:ext uri="{BB962C8B-B14F-4D97-AF65-F5344CB8AC3E}">
        <p14:creationId xmlns:p14="http://schemas.microsoft.com/office/powerpoint/2010/main" val="3179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35</a:t>
            </a:fld>
            <a:endParaRPr lang="en-US"/>
          </a:p>
        </p:txBody>
      </p:sp>
    </p:spTree>
    <p:extLst>
      <p:ext uri="{BB962C8B-B14F-4D97-AF65-F5344CB8AC3E}">
        <p14:creationId xmlns:p14="http://schemas.microsoft.com/office/powerpoint/2010/main" val="1453607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8/13/2019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8/13/2019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8/13/2019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8/13/2019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8/13/2019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8/13/2019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8/13/2019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8/13/2019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8/13/2019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8/13/2019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8/13/2019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8/13/2019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jeffe.cs.illinois.edu/teaching/algorithms/notes/19-dfs.pdf" TargetMode="External"/><Relationship Id="rId2" Type="http://schemas.openxmlformats.org/officeDocument/2006/relationships/hyperlink" Target="https://en.wikipedia.org/wiki/Kosaraju's_algorith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21: More Graph Algorithms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19 SP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0973"/>
            <a:ext cx="457200" cy="296037"/>
          </a:xfrm>
          <a:prstGeom prst="rect">
            <a:avLst/>
          </a:prstGeom>
        </p:spPr>
      </p:pic>
    </p:spTree>
    <p:extLst>
      <p:ext uri="{BB962C8B-B14F-4D97-AF65-F5344CB8AC3E}">
        <p14:creationId xmlns:p14="http://schemas.microsoft.com/office/powerpoint/2010/main" val="2498527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BFS vs. DFS</a:t>
            </a:r>
          </a:p>
        </p:txBody>
      </p:sp>
      <p:sp>
        <p:nvSpPr>
          <p:cNvPr id="3" name="Content Placeholder 2"/>
          <p:cNvSpPr>
            <a:spLocks noGrp="1"/>
          </p:cNvSpPr>
          <p:nvPr>
            <p:ph idx="1"/>
          </p:nvPr>
        </p:nvSpPr>
        <p:spPr/>
        <p:txBody>
          <a:bodyPr/>
          <a:lstStyle/>
          <a:p>
            <a:r>
              <a:rPr lang="en-US" dirty="0"/>
              <a:t>So why have two different traversals?</a:t>
            </a:r>
          </a:p>
          <a:p>
            <a:r>
              <a:rPr lang="en-US" dirty="0"/>
              <a:t>For the same reason we had pre/post/in –order traversals for trees!</a:t>
            </a:r>
          </a:p>
          <a:p>
            <a:endParaRPr lang="en-US" dirty="0"/>
          </a:p>
          <a:p>
            <a:r>
              <a:rPr lang="en-US" dirty="0"/>
              <a:t>BFS and DFS will find vertices in a different order, so they can let you calculate different things. </a:t>
            </a:r>
          </a:p>
          <a:p>
            <a:r>
              <a:rPr lang="en-US" dirty="0"/>
              <a:t>Sometimes the order doesn’t matter </a:t>
            </a:r>
          </a:p>
          <a:p>
            <a:pPr lvl="1"/>
            <a:r>
              <a:rPr lang="en-US" dirty="0"/>
              <a:t>like if you want to find components in an undirected graph</a:t>
            </a:r>
          </a:p>
          <a:p>
            <a:r>
              <a:rPr lang="en-US" dirty="0"/>
              <a:t>We saw BFS is useful for shortest paths in unweighted graphs.</a:t>
            </a:r>
          </a:p>
          <a:p>
            <a:r>
              <a:rPr lang="en-US" dirty="0"/>
              <a:t>We’ll see </a:t>
            </a:r>
            <a:r>
              <a:rPr lang="en-US" dirty="0" smtClean="0"/>
              <a:t>an application </a:t>
            </a:r>
            <a:r>
              <a:rPr lang="en-US" dirty="0"/>
              <a:t>of DFS </a:t>
            </a:r>
            <a:r>
              <a:rPr lang="en-US" dirty="0" smtClean="0"/>
              <a:t>later today.</a:t>
            </a:r>
            <a:endParaRPr lang="en-US" dirty="0"/>
          </a:p>
        </p:txBody>
      </p:sp>
    </p:spTree>
    <p:extLst>
      <p:ext uri="{BB962C8B-B14F-4D97-AF65-F5344CB8AC3E}">
        <p14:creationId xmlns:p14="http://schemas.microsoft.com/office/powerpoint/2010/main" val="4031512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B812-5136-104D-9C97-88109834731E}"/>
              </a:ext>
            </a:extLst>
          </p:cNvPr>
          <p:cNvSpPr>
            <a:spLocks noGrp="1"/>
          </p:cNvSpPr>
          <p:nvPr>
            <p:ph type="title"/>
          </p:nvPr>
        </p:nvSpPr>
        <p:spPr/>
        <p:txBody>
          <a:bodyPr/>
          <a:lstStyle/>
          <a:p>
            <a:r>
              <a:rPr lang="en-US" dirty="0"/>
              <a:t>Topological Sort</a:t>
            </a:r>
          </a:p>
        </p:txBody>
      </p:sp>
      <p:sp>
        <p:nvSpPr>
          <p:cNvPr id="3" name="Footer Placeholder 2">
            <a:extLst>
              <a:ext uri="{FF2B5EF4-FFF2-40B4-BE49-F238E27FC236}">
                <a16:creationId xmlns:a16="http://schemas.microsoft.com/office/drawing/2014/main" id="{A41A86EF-F5AF-FD41-A600-757CE10490E5}"/>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C4B5A81E-1742-2C49-9A7A-E4B68274D33E}"/>
              </a:ext>
            </a:extLst>
          </p:cNvPr>
          <p:cNvSpPr>
            <a:spLocks noGrp="1"/>
          </p:cNvSpPr>
          <p:nvPr>
            <p:ph type="sldNum" sz="quarter" idx="12"/>
          </p:nvPr>
        </p:nvSpPr>
        <p:spPr/>
        <p:txBody>
          <a:bodyPr/>
          <a:lstStyle/>
          <a:p>
            <a:fld id="{659665DE-58FC-41F4-AC58-2C90A5E00527}" type="slidenum">
              <a:rPr lang="en-US" smtClean="0"/>
              <a:pPr/>
              <a:t>11</a:t>
            </a:fld>
            <a:endParaRPr lang="en-US"/>
          </a:p>
        </p:txBody>
      </p:sp>
      <p:sp>
        <p:nvSpPr>
          <p:cNvPr id="5" name="Text Placeholder 4">
            <a:extLst>
              <a:ext uri="{FF2B5EF4-FFF2-40B4-BE49-F238E27FC236}">
                <a16:creationId xmlns:a16="http://schemas.microsoft.com/office/drawing/2014/main" id="{4B9790EA-E89E-7649-94E2-CA78EF6A57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9196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a:t>
            </a:r>
          </a:p>
        </p:txBody>
      </p:sp>
      <p:sp>
        <p:nvSpPr>
          <p:cNvPr id="3" name="Content Placeholder 2"/>
          <p:cNvSpPr>
            <a:spLocks noGrp="1"/>
          </p:cNvSpPr>
          <p:nvPr>
            <p:ph idx="1"/>
          </p:nvPr>
        </p:nvSpPr>
        <p:spPr>
          <a:xfrm>
            <a:off x="575240" y="1463857"/>
            <a:ext cx="11187258" cy="794711"/>
          </a:xfrm>
        </p:spPr>
        <p:txBody>
          <a:bodyPr/>
          <a:lstStyle/>
          <a:p>
            <a:r>
              <a:rPr lang="en-US" dirty="0"/>
              <a:t>Today’s (first) problem: Given a bunch of courses with prerequisites, find an order to take the courses in.</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12</a:t>
            </a:fld>
            <a:endParaRPr lang="en-US"/>
          </a:p>
        </p:txBody>
      </p:sp>
      <p:sp>
        <p:nvSpPr>
          <p:cNvPr id="6" name="Rectangle 5"/>
          <p:cNvSpPr/>
          <p:nvPr/>
        </p:nvSpPr>
        <p:spPr>
          <a:xfrm>
            <a:off x="1793105" y="295656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791712"/>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334898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402936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85406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453991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3" name="Straight Arrow Connector 12"/>
          <p:cNvCxnSpPr>
            <a:stCxn id="6" idx="3"/>
            <a:endCxn id="8" idx="1"/>
          </p:cNvCxnSpPr>
          <p:nvPr/>
        </p:nvCxnSpPr>
        <p:spPr>
          <a:xfrm>
            <a:off x="3182993" y="3166872"/>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8" idx="1"/>
          </p:cNvCxnSpPr>
          <p:nvPr/>
        </p:nvCxnSpPr>
        <p:spPr>
          <a:xfrm flipV="1">
            <a:off x="3182993" y="3559293"/>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0" idx="1"/>
          </p:cNvCxnSpPr>
          <p:nvPr/>
        </p:nvCxnSpPr>
        <p:spPr>
          <a:xfrm flipV="1">
            <a:off x="5144091" y="3064378"/>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5144091" y="3559293"/>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1" idx="1"/>
          </p:cNvCxnSpPr>
          <p:nvPr/>
        </p:nvCxnSpPr>
        <p:spPr>
          <a:xfrm>
            <a:off x="7235820" y="4239677"/>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99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0.00578 L -0.11459 0.30602 " pathEditMode="relative" rAng="0" ptsTypes="AA">
                                      <p:cBhvr>
                                        <p:cTn id="6" dur="2000" fill="hold"/>
                                        <p:tgtEl>
                                          <p:spTgt spid="6"/>
                                        </p:tgtEl>
                                        <p:attrNameLst>
                                          <p:attrName>ppt_x</p:attrName>
                                          <p:attrName>ppt_y</p:attrName>
                                        </p:attrNameLst>
                                      </p:cBhvr>
                                      <p:rCtr x="-5729" y="15579"/>
                                    </p:animMotion>
                                  </p:childTnLst>
                                </p:cTn>
                              </p:par>
                              <p:par>
                                <p:cTn id="7" presetID="42" presetClass="path" presetSubtype="0" accel="50000" decel="50000" fill="hold" grpId="0" nodeType="withEffect">
                                  <p:stCondLst>
                                    <p:cond delay="0"/>
                                  </p:stCondLst>
                                  <p:childTnLst>
                                    <p:animMotion origin="layout" path="M -3.75E-6 -1.48148E-6 L 0.00065 0.25 " pathEditMode="relative" rAng="0" ptsTypes="AA">
                                      <p:cBhvr>
                                        <p:cTn id="8" dur="2000" fill="hold"/>
                                        <p:tgtEl>
                                          <p:spTgt spid="8"/>
                                        </p:tgtEl>
                                        <p:attrNameLst>
                                          <p:attrName>ppt_x</p:attrName>
                                          <p:attrName>ppt_y</p:attrName>
                                        </p:attrNameLst>
                                      </p:cBhvr>
                                      <p:rCtr x="26" y="12500"/>
                                    </p:animMotion>
                                  </p:childTnLst>
                                </p:cTn>
                              </p:par>
                              <p:par>
                                <p:cTn id="9" presetID="42" presetClass="path" presetSubtype="0" accel="50000" decel="50000" fill="hold" grpId="0" nodeType="withEffect">
                                  <p:stCondLst>
                                    <p:cond delay="0"/>
                                  </p:stCondLst>
                                  <p:childTnLst>
                                    <p:animMotion origin="layout" path="M 3.54167E-6 -3.33333E-6 L 0.02317 0.18565 " pathEditMode="relative" rAng="0" ptsTypes="AA">
                                      <p:cBhvr>
                                        <p:cTn id="10" dur="2000" fill="hold"/>
                                        <p:tgtEl>
                                          <p:spTgt spid="7"/>
                                        </p:tgtEl>
                                        <p:attrNameLst>
                                          <p:attrName>ppt_x</p:attrName>
                                          <p:attrName>ppt_y</p:attrName>
                                        </p:attrNameLst>
                                      </p:cBhvr>
                                      <p:rCtr x="1159" y="9282"/>
                                    </p:animMotion>
                                  </p:childTnLst>
                                </p:cTn>
                              </p:par>
                              <p:par>
                                <p:cTn id="11" presetID="42" presetClass="path" presetSubtype="0" accel="50000" decel="50000" fill="hold" grpId="0" nodeType="withEffect">
                                  <p:stCondLst>
                                    <p:cond delay="0"/>
                                  </p:stCondLst>
                                  <p:childTnLst>
                                    <p:animMotion origin="layout" path="M 1.66667E-6 4.44444E-6 L -0.03646 0.15092 " pathEditMode="relative" rAng="0" ptsTypes="AA">
                                      <p:cBhvr>
                                        <p:cTn id="12" dur="2000" fill="hold"/>
                                        <p:tgtEl>
                                          <p:spTgt spid="9"/>
                                        </p:tgtEl>
                                        <p:attrNameLst>
                                          <p:attrName>ppt_x</p:attrName>
                                          <p:attrName>ppt_y</p:attrName>
                                        </p:attrNameLst>
                                      </p:cBhvr>
                                      <p:rCtr x="-1823" y="7546"/>
                                    </p:animMotion>
                                  </p:childTnLst>
                                </p:cTn>
                              </p:par>
                              <p:par>
                                <p:cTn id="13" presetID="42" presetClass="path" presetSubtype="0" accel="50000" decel="50000" fill="hold" grpId="0" nodeType="withEffect">
                                  <p:stCondLst>
                                    <p:cond delay="0"/>
                                  </p:stCondLst>
                                  <p:childTnLst>
                                    <p:animMotion origin="layout" path="M -2.91667E-6 7.40741E-7 L 0.11459 0.32222 " pathEditMode="relative" rAng="0" ptsTypes="AA">
                                      <p:cBhvr>
                                        <p:cTn id="14" dur="2000" fill="hold"/>
                                        <p:tgtEl>
                                          <p:spTgt spid="10"/>
                                        </p:tgtEl>
                                        <p:attrNameLst>
                                          <p:attrName>ppt_x</p:attrName>
                                          <p:attrName>ppt_y</p:attrName>
                                        </p:attrNameLst>
                                      </p:cBhvr>
                                      <p:rCtr x="5729" y="16111"/>
                                    </p:animMotion>
                                  </p:childTnLst>
                                </p:cTn>
                              </p:par>
                              <p:par>
                                <p:cTn id="15" presetID="42" presetClass="path" presetSubtype="0" accel="50000" decel="50000" fill="hold" grpId="0" nodeType="withEffect">
                                  <p:stCondLst>
                                    <p:cond delay="0"/>
                                  </p:stCondLst>
                                  <p:childTnLst>
                                    <p:animMotion origin="layout" path="M -4.79167E-6 -2.59259E-6 L 0.07149 0.07894 " pathEditMode="relative" rAng="0" ptsTypes="AA">
                                      <p:cBhvr>
                                        <p:cTn id="16" dur="2000" fill="hold"/>
                                        <p:tgtEl>
                                          <p:spTgt spid="11"/>
                                        </p:tgtEl>
                                        <p:attrNameLst>
                                          <p:attrName>ppt_x</p:attrName>
                                          <p:attrName>ppt_y</p:attrName>
                                        </p:attrNameLst>
                                      </p:cBhvr>
                                      <p:rCtr x="3568" y="3935"/>
                                    </p:animMotion>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	</a:t>
            </a:r>
          </a:p>
        </p:txBody>
      </p:sp>
      <p:sp>
        <p:nvSpPr>
          <p:cNvPr id="3" name="Content Placeholder 2"/>
          <p:cNvSpPr>
            <a:spLocks noGrp="1"/>
          </p:cNvSpPr>
          <p:nvPr>
            <p:ph idx="1"/>
          </p:nvPr>
        </p:nvSpPr>
        <p:spPr>
          <a:xfrm>
            <a:off x="575240" y="1463857"/>
            <a:ext cx="11187258" cy="1433133"/>
          </a:xfrm>
        </p:spPr>
        <p:txBody>
          <a:bodyPr/>
          <a:lstStyle/>
          <a:p>
            <a:r>
              <a:rPr lang="en-US" dirty="0"/>
              <a:t>Given a directed graph G, where we have an edge from u to v if u must happen before v.</a:t>
            </a:r>
          </a:p>
          <a:p>
            <a:r>
              <a:rPr lang="en-US" dirty="0"/>
              <a:t>We can only do things one at a time, can we find an order that </a:t>
            </a:r>
            <a:r>
              <a:rPr lang="en-US" b="1" dirty="0"/>
              <a:t>respects dependencies</a:t>
            </a:r>
            <a:r>
              <a:rPr lang="en-US" dirty="0"/>
              <a:t>?</a:t>
            </a:r>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13</a:t>
            </a:fld>
            <a:endParaRPr lang="en-US"/>
          </a:p>
        </p:txBody>
      </p:sp>
      <p:sp>
        <p:nvSpPr>
          <p:cNvPr id="6" name="Rectangle 5"/>
          <p:cNvSpPr/>
          <p:nvPr/>
        </p:nvSpPr>
        <p:spPr>
          <a:xfrm>
            <a:off x="575239" y="2896990"/>
            <a:ext cx="8072372"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 </a:t>
            </a:r>
            <a:r>
              <a:rPr lang="en-US" sz="2200" dirty="0"/>
              <a:t>a directed graph G</a:t>
            </a:r>
          </a:p>
          <a:p>
            <a:r>
              <a:rPr lang="en-US" sz="2200" b="1" dirty="0"/>
              <a:t>Find: </a:t>
            </a:r>
            <a:r>
              <a:rPr lang="en-US" sz="2200" dirty="0"/>
              <a:t>an ordering of the vertices so all edges go from left to right. </a:t>
            </a:r>
          </a:p>
        </p:txBody>
      </p:sp>
      <p:sp>
        <p:nvSpPr>
          <p:cNvPr id="7" name="Rectangle 6"/>
          <p:cNvSpPr/>
          <p:nvPr/>
        </p:nvSpPr>
        <p:spPr>
          <a:xfrm>
            <a:off x="575239" y="2896990"/>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Topological Sort (aka Topological Ordering)</a:t>
            </a:r>
          </a:p>
        </p:txBody>
      </p:sp>
      <p:sp>
        <p:nvSpPr>
          <p:cNvPr id="8" name="Rectangle 7"/>
          <p:cNvSpPr/>
          <p:nvPr/>
        </p:nvSpPr>
        <p:spPr>
          <a:xfrm>
            <a:off x="575238" y="4545893"/>
            <a:ext cx="11041521" cy="1107996"/>
          </a:xfrm>
          <a:prstGeom prst="rect">
            <a:avLst/>
          </a:prstGeom>
        </p:spPr>
        <p:txBody>
          <a:bodyPr wrap="square">
            <a:spAutoFit/>
          </a:bodyPr>
          <a:lstStyle/>
          <a:p>
            <a:r>
              <a:rPr lang="en-US" sz="2200" dirty="0"/>
              <a:t>Uses: </a:t>
            </a:r>
          </a:p>
          <a:p>
            <a:r>
              <a:rPr lang="en-US" sz="2200" dirty="0"/>
              <a:t>Compiling multiple files</a:t>
            </a:r>
          </a:p>
          <a:p>
            <a:r>
              <a:rPr lang="en-US" sz="2200" dirty="0"/>
              <a:t>Graduating</a:t>
            </a:r>
          </a:p>
        </p:txBody>
      </p:sp>
    </p:spTree>
    <p:extLst>
      <p:ext uri="{BB962C8B-B14F-4D97-AF65-F5344CB8AC3E}">
        <p14:creationId xmlns:p14="http://schemas.microsoft.com/office/powerpoint/2010/main" val="227841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14</a:t>
            </a:fld>
            <a:endParaRPr lang="en-US"/>
          </a:p>
        </p:txBody>
      </p:sp>
      <p:sp>
        <p:nvSpPr>
          <p:cNvPr id="6" name="Rectangle 5"/>
          <p:cNvSpPr/>
          <p:nvPr/>
        </p:nvSpPr>
        <p:spPr>
          <a:xfrm>
            <a:off x="1793105" y="238179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216947"/>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277421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345460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2793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396515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2" name="Straight Arrow Connector 11"/>
          <p:cNvCxnSpPr>
            <a:stCxn id="6" idx="3"/>
            <a:endCxn id="8" idx="1"/>
          </p:cNvCxnSpPr>
          <p:nvPr/>
        </p:nvCxnSpPr>
        <p:spPr>
          <a:xfrm>
            <a:off x="3182993" y="2592107"/>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3182993" y="2984528"/>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489613"/>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984528"/>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7235820" y="3664912"/>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0745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18" name="Rectangle 17"/>
          <p:cNvSpPr/>
          <p:nvPr/>
        </p:nvSpPr>
        <p:spPr>
          <a:xfrm>
            <a:off x="2942640"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19" name="Rectangle 18"/>
          <p:cNvSpPr/>
          <p:nvPr/>
        </p:nvSpPr>
        <p:spPr>
          <a:xfrm>
            <a:off x="476657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20" name="Rectangle 19"/>
          <p:cNvSpPr/>
          <p:nvPr/>
        </p:nvSpPr>
        <p:spPr>
          <a:xfrm>
            <a:off x="6536620" y="554750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21" name="Rectangle 20"/>
          <p:cNvSpPr/>
          <p:nvPr/>
        </p:nvSpPr>
        <p:spPr>
          <a:xfrm>
            <a:off x="8364440" y="555257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22" name="Rectangle 21"/>
          <p:cNvSpPr/>
          <p:nvPr/>
        </p:nvSpPr>
        <p:spPr>
          <a:xfrm>
            <a:off x="10171661"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25" name="Curved Connector 24"/>
          <p:cNvCxnSpPr>
            <a:stCxn id="17" idx="2"/>
            <a:endCxn id="19" idx="2"/>
          </p:cNvCxnSpPr>
          <p:nvPr/>
        </p:nvCxnSpPr>
        <p:spPr>
          <a:xfrm rot="16200000" flipH="1">
            <a:off x="3681959" y="4181465"/>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4549551" y="4628434"/>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9" idx="0"/>
          </p:cNvCxnSpPr>
          <p:nvPr/>
        </p:nvCxnSpPr>
        <p:spPr>
          <a:xfrm rot="16200000" flipH="1">
            <a:off x="6310883" y="4691036"/>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9" idx="2"/>
          </p:cNvCxnSpPr>
          <p:nvPr/>
        </p:nvCxnSpPr>
        <p:spPr>
          <a:xfrm rot="5400000" flipH="1" flipV="1">
            <a:off x="7312892" y="4081153"/>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9045531" y="3726435"/>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062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always order a graph?</a:t>
            </a:r>
          </a:p>
        </p:txBody>
      </p:sp>
      <p:sp>
        <p:nvSpPr>
          <p:cNvPr id="4" name="Footer Placeholder 3"/>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15</a:t>
            </a:fld>
            <a:endParaRPr lang="en-US"/>
          </a:p>
        </p:txBody>
      </p:sp>
      <p:sp>
        <p:nvSpPr>
          <p:cNvPr id="6" name="TextBox 5"/>
          <p:cNvSpPr txBox="1"/>
          <p:nvPr/>
        </p:nvSpPr>
        <p:spPr>
          <a:xfrm>
            <a:off x="498764" y="5449099"/>
            <a:ext cx="11443854" cy="430887"/>
          </a:xfrm>
          <a:prstGeom prst="rect">
            <a:avLst/>
          </a:prstGeom>
          <a:noFill/>
        </p:spPr>
        <p:txBody>
          <a:bodyPr wrap="square" rtlCol="0">
            <a:spAutoFit/>
          </a:bodyPr>
          <a:lstStyle/>
          <a:p>
            <a:r>
              <a:rPr lang="en-US" sz="2200" dirty="0"/>
              <a:t>A graph has a topological ordering </a:t>
            </a:r>
            <a:r>
              <a:rPr lang="en-US" sz="2200" b="1" dirty="0"/>
              <a:t>if and only if</a:t>
            </a:r>
            <a:r>
              <a:rPr lang="en-US" sz="2200" dirty="0"/>
              <a:t> it is a DAG.</a:t>
            </a:r>
          </a:p>
        </p:txBody>
      </p:sp>
      <p:sp>
        <p:nvSpPr>
          <p:cNvPr id="7" name="Rectangle 6"/>
          <p:cNvSpPr/>
          <p:nvPr/>
        </p:nvSpPr>
        <p:spPr>
          <a:xfrm>
            <a:off x="498764" y="4255313"/>
            <a:ext cx="8072372" cy="90430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directed graph without any cycles.</a:t>
            </a:r>
          </a:p>
        </p:txBody>
      </p:sp>
      <p:sp>
        <p:nvSpPr>
          <p:cNvPr id="8" name="Rectangle 7"/>
          <p:cNvSpPr/>
          <p:nvPr/>
        </p:nvSpPr>
        <p:spPr>
          <a:xfrm>
            <a:off x="498764" y="4255313"/>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Directed Acyclic Graph (DAG)</a:t>
            </a:r>
          </a:p>
        </p:txBody>
      </p:sp>
      <p:sp>
        <p:nvSpPr>
          <p:cNvPr id="9" name="Oval 8"/>
          <p:cNvSpPr/>
          <p:nvPr/>
        </p:nvSpPr>
        <p:spPr>
          <a:xfrm>
            <a:off x="5006611" y="229404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0" name="Oval 9"/>
          <p:cNvSpPr/>
          <p:nvPr/>
        </p:nvSpPr>
        <p:spPr>
          <a:xfrm>
            <a:off x="4288524" y="308116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1" name="Oval 10"/>
          <p:cNvSpPr/>
          <p:nvPr/>
        </p:nvSpPr>
        <p:spPr>
          <a:xfrm>
            <a:off x="5651862" y="308116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Arrow Connector 12"/>
          <p:cNvCxnSpPr>
            <a:stCxn id="10" idx="7"/>
            <a:endCxn id="9" idx="3"/>
          </p:cNvCxnSpPr>
          <p:nvPr/>
        </p:nvCxnSpPr>
        <p:spPr>
          <a:xfrm flipV="1">
            <a:off x="4709199" y="2705733"/>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5"/>
            <a:endCxn id="11" idx="0"/>
          </p:cNvCxnSpPr>
          <p:nvPr/>
        </p:nvCxnSpPr>
        <p:spPr>
          <a:xfrm>
            <a:off x="5427286" y="2705733"/>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10" idx="6"/>
          </p:cNvCxnSpPr>
          <p:nvPr/>
        </p:nvCxnSpPr>
        <p:spPr>
          <a:xfrm flipH="1">
            <a:off x="4781375" y="3322332"/>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1520" y="1277943"/>
            <a:ext cx="10711543" cy="430887"/>
          </a:xfrm>
          <a:prstGeom prst="rect">
            <a:avLst/>
          </a:prstGeom>
          <a:noFill/>
        </p:spPr>
        <p:txBody>
          <a:bodyPr wrap="square" rtlCol="0">
            <a:spAutoFit/>
          </a:bodyPr>
          <a:lstStyle/>
          <a:p>
            <a:r>
              <a:rPr lang="en-US" sz="2200" dirty="0"/>
              <a:t>Can you topologically order this graph?</a:t>
            </a:r>
          </a:p>
        </p:txBody>
      </p:sp>
      <p:sp>
        <p:nvSpPr>
          <p:cNvPr id="3" name="TextBox 2">
            <a:extLst>
              <a:ext uri="{FF2B5EF4-FFF2-40B4-BE49-F238E27FC236}">
                <a16:creationId xmlns:a16="http://schemas.microsoft.com/office/drawing/2014/main" id="{8BA5FBDC-F60B-1443-A7C5-510E0B9A91FB}"/>
              </a:ext>
            </a:extLst>
          </p:cNvPr>
          <p:cNvSpPr txBox="1"/>
          <p:nvPr/>
        </p:nvSpPr>
        <p:spPr>
          <a:xfrm>
            <a:off x="2980136" y="2406588"/>
            <a:ext cx="1816138" cy="369332"/>
          </a:xfrm>
          <a:prstGeom prst="rect">
            <a:avLst/>
          </a:prstGeom>
          <a:noFill/>
        </p:spPr>
        <p:txBody>
          <a:bodyPr wrap="none" rtlCol="0">
            <a:spAutoFit/>
          </a:bodyPr>
          <a:lstStyle/>
          <a:p>
            <a:r>
              <a:rPr lang="en-US" dirty="0">
                <a:solidFill>
                  <a:srgbClr val="FF0000"/>
                </a:solidFill>
              </a:rPr>
              <a:t>Where do I start?</a:t>
            </a:r>
          </a:p>
        </p:txBody>
      </p:sp>
      <p:sp>
        <p:nvSpPr>
          <p:cNvPr id="19" name="TextBox 18">
            <a:extLst>
              <a:ext uri="{FF2B5EF4-FFF2-40B4-BE49-F238E27FC236}">
                <a16:creationId xmlns:a16="http://schemas.microsoft.com/office/drawing/2014/main" id="{9EC78C3A-E700-4943-95D6-88865C7A6A18}"/>
              </a:ext>
            </a:extLst>
          </p:cNvPr>
          <p:cNvSpPr txBox="1"/>
          <p:nvPr/>
        </p:nvSpPr>
        <p:spPr>
          <a:xfrm>
            <a:off x="5499462" y="1319735"/>
            <a:ext cx="455574" cy="369332"/>
          </a:xfrm>
          <a:prstGeom prst="rect">
            <a:avLst/>
          </a:prstGeom>
          <a:noFill/>
        </p:spPr>
        <p:txBody>
          <a:bodyPr wrap="none" rtlCol="0">
            <a:spAutoFit/>
          </a:bodyPr>
          <a:lstStyle/>
          <a:p>
            <a:r>
              <a:rPr lang="en-US" dirty="0">
                <a:solidFill>
                  <a:srgbClr val="FF0000"/>
                </a:solidFill>
              </a:rPr>
              <a:t>No</a:t>
            </a:r>
          </a:p>
        </p:txBody>
      </p:sp>
    </p:spTree>
    <p:extLst>
      <p:ext uri="{BB962C8B-B14F-4D97-AF65-F5344CB8AC3E}">
        <p14:creationId xmlns:p14="http://schemas.microsoft.com/office/powerpoint/2010/main" val="24821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3"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263276"/>
            <a:ext cx="11187259" cy="1014667"/>
          </a:xfrm>
        </p:spPr>
        <p:txBody>
          <a:bodyPr/>
          <a:lstStyle/>
          <a:p>
            <a:r>
              <a:rPr lang="en-US" dirty="0"/>
              <a:t>Ordering a DAG</a:t>
            </a:r>
          </a:p>
        </p:txBody>
      </p:sp>
      <p:sp>
        <p:nvSpPr>
          <p:cNvPr id="3" name="Content Placeholder 2"/>
          <p:cNvSpPr>
            <a:spLocks noGrp="1"/>
          </p:cNvSpPr>
          <p:nvPr>
            <p:ph idx="1"/>
          </p:nvPr>
        </p:nvSpPr>
        <p:spPr>
          <a:xfrm>
            <a:off x="575240" y="1463857"/>
            <a:ext cx="11187258" cy="508634"/>
          </a:xfrm>
        </p:spPr>
        <p:txBody>
          <a:bodyPr/>
          <a:lstStyle/>
          <a:p>
            <a:r>
              <a:rPr lang="en-US" dirty="0"/>
              <a:t>Does this graph have a topological ordering? If so find one.</a:t>
            </a:r>
          </a:p>
        </p:txBody>
      </p:sp>
      <p:sp>
        <p:nvSpPr>
          <p:cNvPr id="4" name="Footer Placeholder 3"/>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16</a:t>
            </a:fld>
            <a:endParaRPr lang="en-US"/>
          </a:p>
        </p:txBody>
      </p:sp>
      <p:sp>
        <p:nvSpPr>
          <p:cNvPr id="6" name="Oval 5"/>
          <p:cNvSpPr/>
          <p:nvPr/>
        </p:nvSpPr>
        <p:spPr>
          <a:xfrm>
            <a:off x="2825114" y="229403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176710"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153171" y="229802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 name="Oval 8"/>
          <p:cNvSpPr/>
          <p:nvPr/>
        </p:nvSpPr>
        <p:spPr>
          <a:xfrm>
            <a:off x="5715301"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0" name="Oval 9"/>
          <p:cNvSpPr/>
          <p:nvPr/>
        </p:nvSpPr>
        <p:spPr>
          <a:xfrm>
            <a:off x="5676017" y="22880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cxnSp>
        <p:nvCxnSpPr>
          <p:cNvPr id="12" name="Straight Arrow Connector 11"/>
          <p:cNvCxnSpPr>
            <a:cxnSpLocks/>
            <a:stCxn id="6" idx="5"/>
            <a:endCxn id="7" idx="1"/>
          </p:cNvCxnSpPr>
          <p:nvPr/>
        </p:nvCxnSpPr>
        <p:spPr>
          <a:xfrm>
            <a:off x="3245789" y="2705732"/>
            <a:ext cx="1003097" cy="7594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6" idx="6"/>
            <a:endCxn id="8" idx="2"/>
          </p:cNvCxnSpPr>
          <p:nvPr/>
        </p:nvCxnSpPr>
        <p:spPr>
          <a:xfrm>
            <a:off x="3317965" y="2535203"/>
            <a:ext cx="835206" cy="398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8" idx="4"/>
            <a:endCxn id="7" idx="0"/>
          </p:cNvCxnSpPr>
          <p:nvPr/>
        </p:nvCxnSpPr>
        <p:spPr>
          <a:xfrm>
            <a:off x="4399597" y="2780356"/>
            <a:ext cx="23539" cy="6142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8" idx="6"/>
            <a:endCxn id="10" idx="2"/>
          </p:cNvCxnSpPr>
          <p:nvPr/>
        </p:nvCxnSpPr>
        <p:spPr>
          <a:xfrm flipV="1">
            <a:off x="4646022" y="2529181"/>
            <a:ext cx="1029995" cy="1001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8" idx="5"/>
            <a:endCxn id="9" idx="1"/>
          </p:cNvCxnSpPr>
          <p:nvPr/>
        </p:nvCxnSpPr>
        <p:spPr>
          <a:xfrm>
            <a:off x="4573846" y="2709721"/>
            <a:ext cx="1213631" cy="755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3826" y="5359752"/>
            <a:ext cx="11790084" cy="769441"/>
          </a:xfrm>
          <a:prstGeom prst="rect">
            <a:avLst/>
          </a:prstGeom>
          <a:noFill/>
        </p:spPr>
        <p:txBody>
          <a:bodyPr wrap="square" rtlCol="0">
            <a:spAutoFit/>
          </a:bodyPr>
          <a:lstStyle/>
          <a:p>
            <a:r>
              <a:rPr lang="en-US" sz="2200" dirty="0"/>
              <a:t>If a vertex doesn’t have any edges going into it, we can add it to the ordering.</a:t>
            </a:r>
          </a:p>
          <a:p>
            <a:r>
              <a:rPr lang="en-US" sz="2200" dirty="0"/>
              <a:t>More generally, if the only incoming edges are from vertices already in the ordering, it’s safe to add. </a:t>
            </a:r>
          </a:p>
        </p:txBody>
      </p:sp>
      <p:sp>
        <p:nvSpPr>
          <p:cNvPr id="11" name="TextBox 10">
            <a:extLst>
              <a:ext uri="{FF2B5EF4-FFF2-40B4-BE49-F238E27FC236}">
                <a16:creationId xmlns:a16="http://schemas.microsoft.com/office/drawing/2014/main" id="{987DCA5C-EE34-834D-B7CA-8D31B5248A6B}"/>
              </a:ext>
            </a:extLst>
          </p:cNvPr>
          <p:cNvSpPr txBox="1"/>
          <p:nvPr/>
        </p:nvSpPr>
        <p:spPr>
          <a:xfrm>
            <a:off x="2917205" y="1986595"/>
            <a:ext cx="301686" cy="369332"/>
          </a:xfrm>
          <a:prstGeom prst="rect">
            <a:avLst/>
          </a:prstGeom>
          <a:noFill/>
        </p:spPr>
        <p:txBody>
          <a:bodyPr wrap="none" rtlCol="0">
            <a:spAutoFit/>
          </a:bodyPr>
          <a:lstStyle/>
          <a:p>
            <a:r>
              <a:rPr lang="en-US" dirty="0">
                <a:solidFill>
                  <a:srgbClr val="FF0000"/>
                </a:solidFill>
              </a:rPr>
              <a:t>0</a:t>
            </a:r>
          </a:p>
        </p:txBody>
      </p:sp>
      <p:sp>
        <p:nvSpPr>
          <p:cNvPr id="36" name="TextBox 35">
            <a:extLst>
              <a:ext uri="{FF2B5EF4-FFF2-40B4-BE49-F238E27FC236}">
                <a16:creationId xmlns:a16="http://schemas.microsoft.com/office/drawing/2014/main" id="{1C33D774-3427-D546-9166-14497F5DECFF}"/>
              </a:ext>
            </a:extLst>
          </p:cNvPr>
          <p:cNvSpPr txBox="1"/>
          <p:nvPr/>
        </p:nvSpPr>
        <p:spPr>
          <a:xfrm>
            <a:off x="4260523" y="1985194"/>
            <a:ext cx="301686" cy="369332"/>
          </a:xfrm>
          <a:prstGeom prst="rect">
            <a:avLst/>
          </a:prstGeom>
          <a:noFill/>
        </p:spPr>
        <p:txBody>
          <a:bodyPr wrap="none" rtlCol="0">
            <a:spAutoFit/>
          </a:bodyPr>
          <a:lstStyle/>
          <a:p>
            <a:r>
              <a:rPr lang="en-US" dirty="0">
                <a:solidFill>
                  <a:srgbClr val="FF0000"/>
                </a:solidFill>
              </a:rPr>
              <a:t>1</a:t>
            </a:r>
          </a:p>
        </p:txBody>
      </p:sp>
      <p:sp>
        <p:nvSpPr>
          <p:cNvPr id="37" name="TextBox 36">
            <a:extLst>
              <a:ext uri="{FF2B5EF4-FFF2-40B4-BE49-F238E27FC236}">
                <a16:creationId xmlns:a16="http://schemas.microsoft.com/office/drawing/2014/main" id="{E1E6A4BD-4518-EE48-8B44-C9810B0357B3}"/>
              </a:ext>
            </a:extLst>
          </p:cNvPr>
          <p:cNvSpPr txBox="1"/>
          <p:nvPr/>
        </p:nvSpPr>
        <p:spPr>
          <a:xfrm>
            <a:off x="4272292" y="3837379"/>
            <a:ext cx="301686" cy="369332"/>
          </a:xfrm>
          <a:prstGeom prst="rect">
            <a:avLst/>
          </a:prstGeom>
          <a:noFill/>
        </p:spPr>
        <p:txBody>
          <a:bodyPr wrap="none" rtlCol="0">
            <a:spAutoFit/>
          </a:bodyPr>
          <a:lstStyle/>
          <a:p>
            <a:r>
              <a:rPr lang="en-US" dirty="0">
                <a:solidFill>
                  <a:srgbClr val="FF0000"/>
                </a:solidFill>
              </a:rPr>
              <a:t>2</a:t>
            </a:r>
          </a:p>
        </p:txBody>
      </p:sp>
      <p:sp>
        <p:nvSpPr>
          <p:cNvPr id="38" name="TextBox 37">
            <a:extLst>
              <a:ext uri="{FF2B5EF4-FFF2-40B4-BE49-F238E27FC236}">
                <a16:creationId xmlns:a16="http://schemas.microsoft.com/office/drawing/2014/main" id="{85F3ACD1-9A85-9C40-8296-D61C8BE984EC}"/>
              </a:ext>
            </a:extLst>
          </p:cNvPr>
          <p:cNvSpPr txBox="1"/>
          <p:nvPr/>
        </p:nvSpPr>
        <p:spPr>
          <a:xfrm>
            <a:off x="5759830" y="1995792"/>
            <a:ext cx="301686" cy="369332"/>
          </a:xfrm>
          <a:prstGeom prst="rect">
            <a:avLst/>
          </a:prstGeom>
          <a:noFill/>
        </p:spPr>
        <p:txBody>
          <a:bodyPr wrap="none" rtlCol="0">
            <a:spAutoFit/>
          </a:bodyPr>
          <a:lstStyle/>
          <a:p>
            <a:r>
              <a:rPr lang="en-US" dirty="0">
                <a:solidFill>
                  <a:srgbClr val="FF0000"/>
                </a:solidFill>
              </a:rPr>
              <a:t>1</a:t>
            </a:r>
          </a:p>
        </p:txBody>
      </p:sp>
      <p:sp>
        <p:nvSpPr>
          <p:cNvPr id="39" name="TextBox 38">
            <a:extLst>
              <a:ext uri="{FF2B5EF4-FFF2-40B4-BE49-F238E27FC236}">
                <a16:creationId xmlns:a16="http://schemas.microsoft.com/office/drawing/2014/main" id="{EABACC65-2C23-E74B-8719-7036C0E2542E}"/>
              </a:ext>
            </a:extLst>
          </p:cNvPr>
          <p:cNvSpPr txBox="1"/>
          <p:nvPr/>
        </p:nvSpPr>
        <p:spPr>
          <a:xfrm>
            <a:off x="5787477" y="3823093"/>
            <a:ext cx="301686" cy="369332"/>
          </a:xfrm>
          <a:prstGeom prst="rect">
            <a:avLst/>
          </a:prstGeom>
          <a:noFill/>
        </p:spPr>
        <p:txBody>
          <a:bodyPr wrap="none" rtlCol="0">
            <a:spAutoFit/>
          </a:bodyPr>
          <a:lstStyle/>
          <a:p>
            <a:r>
              <a:rPr lang="en-US" dirty="0">
                <a:solidFill>
                  <a:srgbClr val="FF0000"/>
                </a:solidFill>
              </a:rPr>
              <a:t>1</a:t>
            </a:r>
          </a:p>
        </p:txBody>
      </p:sp>
      <p:sp>
        <p:nvSpPr>
          <p:cNvPr id="45" name="TextBox 44">
            <a:extLst>
              <a:ext uri="{FF2B5EF4-FFF2-40B4-BE49-F238E27FC236}">
                <a16:creationId xmlns:a16="http://schemas.microsoft.com/office/drawing/2014/main" id="{C71E714E-5F1F-4643-B26D-D836161448D9}"/>
              </a:ext>
            </a:extLst>
          </p:cNvPr>
          <p:cNvSpPr txBox="1"/>
          <p:nvPr/>
        </p:nvSpPr>
        <p:spPr>
          <a:xfrm>
            <a:off x="4153171" y="4692758"/>
            <a:ext cx="324128" cy="369332"/>
          </a:xfrm>
          <a:prstGeom prst="rect">
            <a:avLst/>
          </a:prstGeom>
          <a:noFill/>
        </p:spPr>
        <p:txBody>
          <a:bodyPr wrap="none" rtlCol="0">
            <a:spAutoFit/>
          </a:bodyPr>
          <a:lstStyle/>
          <a:p>
            <a:r>
              <a:rPr lang="en-US" b="1" dirty="0">
                <a:solidFill>
                  <a:srgbClr val="4C3282"/>
                </a:solidFill>
              </a:rPr>
              <a:t>A</a:t>
            </a:r>
          </a:p>
        </p:txBody>
      </p:sp>
      <p:sp>
        <p:nvSpPr>
          <p:cNvPr id="46" name="TextBox 45">
            <a:extLst>
              <a:ext uri="{FF2B5EF4-FFF2-40B4-BE49-F238E27FC236}">
                <a16:creationId xmlns:a16="http://schemas.microsoft.com/office/drawing/2014/main" id="{08E9BDB9-4512-7D40-AF78-A1AADEABC560}"/>
              </a:ext>
            </a:extLst>
          </p:cNvPr>
          <p:cNvSpPr txBox="1"/>
          <p:nvPr/>
        </p:nvSpPr>
        <p:spPr>
          <a:xfrm>
            <a:off x="4470887" y="4692758"/>
            <a:ext cx="317716" cy="369332"/>
          </a:xfrm>
          <a:prstGeom prst="rect">
            <a:avLst/>
          </a:prstGeom>
          <a:noFill/>
        </p:spPr>
        <p:txBody>
          <a:bodyPr wrap="none" rtlCol="0">
            <a:spAutoFit/>
          </a:bodyPr>
          <a:lstStyle/>
          <a:p>
            <a:r>
              <a:rPr lang="en-US" b="1" dirty="0">
                <a:solidFill>
                  <a:srgbClr val="4C3282"/>
                </a:solidFill>
              </a:rPr>
              <a:t>C</a:t>
            </a:r>
          </a:p>
        </p:txBody>
      </p:sp>
      <p:sp>
        <p:nvSpPr>
          <p:cNvPr id="47" name="TextBox 46">
            <a:extLst>
              <a:ext uri="{FF2B5EF4-FFF2-40B4-BE49-F238E27FC236}">
                <a16:creationId xmlns:a16="http://schemas.microsoft.com/office/drawing/2014/main" id="{4C6EAEAD-35F0-3440-86A9-A35637537459}"/>
              </a:ext>
            </a:extLst>
          </p:cNvPr>
          <p:cNvSpPr txBox="1"/>
          <p:nvPr/>
        </p:nvSpPr>
        <p:spPr>
          <a:xfrm>
            <a:off x="4807687" y="4692758"/>
            <a:ext cx="314510" cy="369332"/>
          </a:xfrm>
          <a:prstGeom prst="rect">
            <a:avLst/>
          </a:prstGeom>
          <a:noFill/>
        </p:spPr>
        <p:txBody>
          <a:bodyPr wrap="none" rtlCol="0">
            <a:spAutoFit/>
          </a:bodyPr>
          <a:lstStyle/>
          <a:p>
            <a:r>
              <a:rPr lang="en-US" b="1" dirty="0">
                <a:solidFill>
                  <a:srgbClr val="4C3282"/>
                </a:solidFill>
              </a:rPr>
              <a:t>B</a:t>
            </a:r>
          </a:p>
        </p:txBody>
      </p:sp>
      <p:sp>
        <p:nvSpPr>
          <p:cNvPr id="48" name="TextBox 47">
            <a:extLst>
              <a:ext uri="{FF2B5EF4-FFF2-40B4-BE49-F238E27FC236}">
                <a16:creationId xmlns:a16="http://schemas.microsoft.com/office/drawing/2014/main" id="{BAEC75D5-ECB7-574A-9D37-7C1C8C83A23B}"/>
              </a:ext>
            </a:extLst>
          </p:cNvPr>
          <p:cNvSpPr txBox="1"/>
          <p:nvPr/>
        </p:nvSpPr>
        <p:spPr>
          <a:xfrm>
            <a:off x="5144487" y="4692758"/>
            <a:ext cx="330540" cy="369332"/>
          </a:xfrm>
          <a:prstGeom prst="rect">
            <a:avLst/>
          </a:prstGeom>
          <a:noFill/>
        </p:spPr>
        <p:txBody>
          <a:bodyPr wrap="none" rtlCol="0">
            <a:spAutoFit/>
          </a:bodyPr>
          <a:lstStyle/>
          <a:p>
            <a:r>
              <a:rPr lang="en-US" b="1" dirty="0">
                <a:solidFill>
                  <a:srgbClr val="4C3282"/>
                </a:solidFill>
              </a:rPr>
              <a:t>D</a:t>
            </a:r>
          </a:p>
        </p:txBody>
      </p:sp>
      <p:sp>
        <p:nvSpPr>
          <p:cNvPr id="49" name="TextBox 48">
            <a:extLst>
              <a:ext uri="{FF2B5EF4-FFF2-40B4-BE49-F238E27FC236}">
                <a16:creationId xmlns:a16="http://schemas.microsoft.com/office/drawing/2014/main" id="{6B51AA33-9ECC-E141-9EE5-7D4E7E08FF13}"/>
              </a:ext>
            </a:extLst>
          </p:cNvPr>
          <p:cNvSpPr txBox="1"/>
          <p:nvPr/>
        </p:nvSpPr>
        <p:spPr>
          <a:xfrm>
            <a:off x="5462203" y="4692758"/>
            <a:ext cx="296876" cy="369332"/>
          </a:xfrm>
          <a:prstGeom prst="rect">
            <a:avLst/>
          </a:prstGeom>
          <a:noFill/>
        </p:spPr>
        <p:txBody>
          <a:bodyPr wrap="none" rtlCol="0">
            <a:spAutoFit/>
          </a:bodyPr>
          <a:lstStyle/>
          <a:p>
            <a:r>
              <a:rPr lang="en-US" b="1" dirty="0">
                <a:solidFill>
                  <a:srgbClr val="4C3282"/>
                </a:solidFill>
              </a:rPr>
              <a:t>E</a:t>
            </a:r>
          </a:p>
        </p:txBody>
      </p:sp>
      <p:sp>
        <p:nvSpPr>
          <p:cNvPr id="50" name="TextBox 49">
            <a:extLst>
              <a:ext uri="{FF2B5EF4-FFF2-40B4-BE49-F238E27FC236}">
                <a16:creationId xmlns:a16="http://schemas.microsoft.com/office/drawing/2014/main" id="{1D5AD17C-03F3-1E49-86C0-97053AFC2C47}"/>
              </a:ext>
            </a:extLst>
          </p:cNvPr>
          <p:cNvSpPr txBox="1"/>
          <p:nvPr/>
        </p:nvSpPr>
        <p:spPr>
          <a:xfrm>
            <a:off x="4248753" y="1905094"/>
            <a:ext cx="301686" cy="369332"/>
          </a:xfrm>
          <a:prstGeom prst="rect">
            <a:avLst/>
          </a:prstGeom>
          <a:solidFill>
            <a:schemeClr val="bg1"/>
          </a:solidFill>
        </p:spPr>
        <p:txBody>
          <a:bodyPr wrap="none" rtlCol="0">
            <a:spAutoFit/>
          </a:bodyPr>
          <a:lstStyle/>
          <a:p>
            <a:r>
              <a:rPr lang="en-US" dirty="0">
                <a:solidFill>
                  <a:srgbClr val="FF0000"/>
                </a:solidFill>
              </a:rPr>
              <a:t>0</a:t>
            </a:r>
          </a:p>
        </p:txBody>
      </p:sp>
      <p:sp>
        <p:nvSpPr>
          <p:cNvPr id="51" name="TextBox 50">
            <a:extLst>
              <a:ext uri="{FF2B5EF4-FFF2-40B4-BE49-F238E27FC236}">
                <a16:creationId xmlns:a16="http://schemas.microsoft.com/office/drawing/2014/main" id="{BCB5F003-0ADF-5343-8B65-C224A87ADF35}"/>
              </a:ext>
            </a:extLst>
          </p:cNvPr>
          <p:cNvSpPr txBox="1"/>
          <p:nvPr/>
        </p:nvSpPr>
        <p:spPr>
          <a:xfrm>
            <a:off x="4280706" y="3897799"/>
            <a:ext cx="301686" cy="369332"/>
          </a:xfrm>
          <a:prstGeom prst="rect">
            <a:avLst/>
          </a:prstGeom>
          <a:solidFill>
            <a:schemeClr val="bg1"/>
          </a:solidFill>
        </p:spPr>
        <p:txBody>
          <a:bodyPr wrap="none" rtlCol="0">
            <a:spAutoFit/>
          </a:bodyPr>
          <a:lstStyle/>
          <a:p>
            <a:r>
              <a:rPr lang="en-US" dirty="0">
                <a:solidFill>
                  <a:srgbClr val="FF0000"/>
                </a:solidFill>
              </a:rPr>
              <a:t>1</a:t>
            </a:r>
          </a:p>
        </p:txBody>
      </p:sp>
      <p:sp>
        <p:nvSpPr>
          <p:cNvPr id="52" name="TextBox 51">
            <a:extLst>
              <a:ext uri="{FF2B5EF4-FFF2-40B4-BE49-F238E27FC236}">
                <a16:creationId xmlns:a16="http://schemas.microsoft.com/office/drawing/2014/main" id="{1DEC774C-D040-0D4C-BAC8-52A0EB9CFD91}"/>
              </a:ext>
            </a:extLst>
          </p:cNvPr>
          <p:cNvSpPr txBox="1"/>
          <p:nvPr/>
        </p:nvSpPr>
        <p:spPr>
          <a:xfrm>
            <a:off x="4248753" y="3911858"/>
            <a:ext cx="301686" cy="369332"/>
          </a:xfrm>
          <a:prstGeom prst="rect">
            <a:avLst/>
          </a:prstGeom>
          <a:solidFill>
            <a:schemeClr val="bg1"/>
          </a:solidFill>
        </p:spPr>
        <p:txBody>
          <a:bodyPr wrap="none" rtlCol="0">
            <a:spAutoFit/>
          </a:bodyPr>
          <a:lstStyle/>
          <a:p>
            <a:r>
              <a:rPr lang="en-US" dirty="0">
                <a:solidFill>
                  <a:srgbClr val="FF0000"/>
                </a:solidFill>
              </a:rPr>
              <a:t>0</a:t>
            </a:r>
          </a:p>
        </p:txBody>
      </p:sp>
      <p:sp>
        <p:nvSpPr>
          <p:cNvPr id="53" name="TextBox 52">
            <a:extLst>
              <a:ext uri="{FF2B5EF4-FFF2-40B4-BE49-F238E27FC236}">
                <a16:creationId xmlns:a16="http://schemas.microsoft.com/office/drawing/2014/main" id="{77D744F2-BD6A-F942-A563-472D5D04E2BF}"/>
              </a:ext>
            </a:extLst>
          </p:cNvPr>
          <p:cNvSpPr txBox="1"/>
          <p:nvPr/>
        </p:nvSpPr>
        <p:spPr>
          <a:xfrm>
            <a:off x="5771599" y="1876324"/>
            <a:ext cx="301686" cy="369332"/>
          </a:xfrm>
          <a:prstGeom prst="rect">
            <a:avLst/>
          </a:prstGeom>
          <a:solidFill>
            <a:schemeClr val="bg1"/>
          </a:solidFill>
        </p:spPr>
        <p:txBody>
          <a:bodyPr wrap="none" rtlCol="0">
            <a:spAutoFit/>
          </a:bodyPr>
          <a:lstStyle/>
          <a:p>
            <a:r>
              <a:rPr lang="en-US" dirty="0">
                <a:solidFill>
                  <a:srgbClr val="FF0000"/>
                </a:solidFill>
              </a:rPr>
              <a:t>0</a:t>
            </a:r>
          </a:p>
        </p:txBody>
      </p:sp>
      <p:sp>
        <p:nvSpPr>
          <p:cNvPr id="54" name="TextBox 53">
            <a:extLst>
              <a:ext uri="{FF2B5EF4-FFF2-40B4-BE49-F238E27FC236}">
                <a16:creationId xmlns:a16="http://schemas.microsoft.com/office/drawing/2014/main" id="{0B096A3B-17EC-CE4D-9F4D-2107923159AC}"/>
              </a:ext>
            </a:extLst>
          </p:cNvPr>
          <p:cNvSpPr txBox="1"/>
          <p:nvPr/>
        </p:nvSpPr>
        <p:spPr>
          <a:xfrm>
            <a:off x="5810883" y="3883394"/>
            <a:ext cx="301686" cy="369332"/>
          </a:xfrm>
          <a:prstGeom prst="rect">
            <a:avLst/>
          </a:prstGeom>
          <a:solidFill>
            <a:schemeClr val="bg1"/>
          </a:solidFill>
        </p:spPr>
        <p:txBody>
          <a:bodyPr wrap="none" rtlCol="0">
            <a:spAutoFit/>
          </a:bodyPr>
          <a:lstStyle/>
          <a:p>
            <a:r>
              <a:rPr lang="en-US" dirty="0">
                <a:solidFill>
                  <a:srgbClr val="FF0000"/>
                </a:solidFill>
              </a:rPr>
              <a:t>0</a:t>
            </a:r>
          </a:p>
        </p:txBody>
      </p:sp>
    </p:spTree>
    <p:extLst>
      <p:ext uri="{BB962C8B-B14F-4D97-AF65-F5344CB8AC3E}">
        <p14:creationId xmlns:p14="http://schemas.microsoft.com/office/powerpoint/2010/main" val="18859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50"/>
                                        </p:tgtEl>
                                      </p:cBhvr>
                                    </p:animEffect>
                                    <p:set>
                                      <p:cBhvr>
                                        <p:cTn id="64" dur="1" fill="hold">
                                          <p:stCondLst>
                                            <p:cond delay="499"/>
                                          </p:stCondLst>
                                        </p:cTn>
                                        <p:tgtEl>
                                          <p:spTgt spid="5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37"/>
                                        </p:tgtEl>
                                      </p:cBhvr>
                                    </p:animEffect>
                                    <p:set>
                                      <p:cBhvr>
                                        <p:cTn id="95" dur="1" fill="hold">
                                          <p:stCondLst>
                                            <p:cond delay="499"/>
                                          </p:stCondLst>
                                        </p:cTn>
                                        <p:tgtEl>
                                          <p:spTgt spid="37"/>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1"/>
                                        </p:tgtEl>
                                      </p:cBhvr>
                                    </p:animEffect>
                                    <p:set>
                                      <p:cBhvr>
                                        <p:cTn id="98" dur="1" fill="hold">
                                          <p:stCondLst>
                                            <p:cond delay="499"/>
                                          </p:stCondLst>
                                        </p:cTn>
                                        <p:tgtEl>
                                          <p:spTgt spid="51"/>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52"/>
                                        </p:tgtEl>
                                      </p:cBhvr>
                                    </p:animEffect>
                                    <p:set>
                                      <p:cBhvr>
                                        <p:cTn id="101" dur="1" fill="hold">
                                          <p:stCondLst>
                                            <p:cond delay="499"/>
                                          </p:stCondLst>
                                        </p:cTn>
                                        <p:tgtEl>
                                          <p:spTgt spid="5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500"/>
                                        <p:tgtEl>
                                          <p:spTgt spid="4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0" nodeType="clickEffect">
                                  <p:stCondLst>
                                    <p:cond delay="0"/>
                                  </p:stCondLst>
                                  <p:childTnLst>
                                    <p:animEffect transition="out" filter="fade">
                                      <p:cBhvr>
                                        <p:cTn id="110" dur="500"/>
                                        <p:tgtEl>
                                          <p:spTgt spid="10"/>
                                        </p:tgtEl>
                                      </p:cBhvr>
                                    </p:animEffect>
                                    <p:set>
                                      <p:cBhvr>
                                        <p:cTn id="111" dur="1" fill="hold">
                                          <p:stCondLst>
                                            <p:cond delay="499"/>
                                          </p:stCondLst>
                                        </p:cTn>
                                        <p:tgtEl>
                                          <p:spTgt spid="10"/>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38"/>
                                        </p:tgtEl>
                                      </p:cBhvr>
                                    </p:animEffect>
                                    <p:set>
                                      <p:cBhvr>
                                        <p:cTn id="114" dur="1" fill="hold">
                                          <p:stCondLst>
                                            <p:cond delay="499"/>
                                          </p:stCondLst>
                                        </p:cTn>
                                        <p:tgtEl>
                                          <p:spTgt spid="3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53"/>
                                        </p:tgtEl>
                                      </p:cBhvr>
                                    </p:animEffect>
                                    <p:set>
                                      <p:cBhvr>
                                        <p:cTn id="117" dur="1" fill="hold">
                                          <p:stCondLst>
                                            <p:cond delay="499"/>
                                          </p:stCondLst>
                                        </p:cTn>
                                        <p:tgtEl>
                                          <p:spTgt spid="53"/>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500"/>
                                        <p:tgtEl>
                                          <p:spTgt spid="4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9"/>
                                        </p:tgtEl>
                                      </p:cBhvr>
                                    </p:animEffect>
                                    <p:set>
                                      <p:cBhvr>
                                        <p:cTn id="127" dur="1" fill="hold">
                                          <p:stCondLst>
                                            <p:cond delay="499"/>
                                          </p:stCondLst>
                                        </p:cTn>
                                        <p:tgtEl>
                                          <p:spTgt spid="9"/>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39"/>
                                        </p:tgtEl>
                                      </p:cBhvr>
                                    </p:animEffect>
                                    <p:set>
                                      <p:cBhvr>
                                        <p:cTn id="130" dur="1" fill="hold">
                                          <p:stCondLst>
                                            <p:cond delay="499"/>
                                          </p:stCondLst>
                                        </p:cTn>
                                        <p:tgtEl>
                                          <p:spTgt spid="39"/>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54"/>
                                        </p:tgtEl>
                                      </p:cBhvr>
                                    </p:animEffect>
                                    <p:set>
                                      <p:cBhvr>
                                        <p:cTn id="133"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5" grpId="0"/>
      <p:bldP spid="11" grpId="0"/>
      <p:bldP spid="11" grpId="1"/>
      <p:bldP spid="36" grpId="0"/>
      <p:bldP spid="36" grpId="1"/>
      <p:bldP spid="37" grpId="0"/>
      <p:bldP spid="37" grpId="1"/>
      <p:bldP spid="38" grpId="0"/>
      <p:bldP spid="38" grpId="1"/>
      <p:bldP spid="39" grpId="0"/>
      <p:bldP spid="39" grpId="1"/>
      <p:bldP spid="45" grpId="0"/>
      <p:bldP spid="46" grpId="0"/>
      <p:bldP spid="47" grpId="0"/>
      <p:bldP spid="48" grpId="0"/>
      <p:bldP spid="49" grpId="0"/>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Find a Topological Ordering?</a:t>
            </a:r>
          </a:p>
        </p:txBody>
      </p:sp>
      <p:sp>
        <p:nvSpPr>
          <p:cNvPr id="4" name="Footer Placeholder 3"/>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17</a:t>
            </a:fld>
            <a:endParaRPr lang="en-US"/>
          </a:p>
        </p:txBody>
      </p:sp>
      <p:sp>
        <p:nvSpPr>
          <p:cNvPr id="6" name="TextBox 5"/>
          <p:cNvSpPr txBox="1"/>
          <p:nvPr/>
        </p:nvSpPr>
        <p:spPr>
          <a:xfrm>
            <a:off x="1874821" y="1467754"/>
            <a:ext cx="7680960" cy="5488682"/>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TopologicalSort</a:t>
            </a:r>
            <a:r>
              <a:rPr lang="en-US" dirty="0">
                <a:latin typeface="Courier New" panose="02070309020205020404" pitchFamily="49" charset="0"/>
                <a:cs typeface="Courier New" panose="02070309020205020404" pitchFamily="49" charset="0"/>
              </a:rPr>
              <a:t>(Graph G, Vertex source) </a:t>
            </a:r>
          </a:p>
          <a:p>
            <a:pPr>
              <a:spcBef>
                <a:spcPts val="200"/>
              </a:spcBef>
            </a:pPr>
            <a:r>
              <a:rPr lang="en-US" dirty="0">
                <a:latin typeface="Courier New" panose="02070309020205020404" pitchFamily="49" charset="0"/>
                <a:cs typeface="Courier New" panose="02070309020205020404" pitchFamily="49" charset="0"/>
              </a:rPr>
              <a:t>   count how many incoming edges each vertex has</a:t>
            </a:r>
          </a:p>
          <a:p>
            <a:pPr>
              <a:spcBef>
                <a:spcPts val="200"/>
              </a:spcBef>
            </a:pPr>
            <a:r>
              <a:rPr lang="en-US" dirty="0">
                <a:latin typeface="Courier New" panose="02070309020205020404" pitchFamily="49" charset="0"/>
                <a:cs typeface="Courier New" panose="02070309020205020404" pitchFamily="49" charset="0"/>
              </a:rPr>
              <a:t>	Collection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Collection()</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(Vertex v in G){</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a:t>
            </a:r>
            <a:r>
              <a:rPr lang="en-US" dirty="0">
                <a:latin typeface="Courier New" panose="02070309020205020404" pitchFamily="49" charset="0"/>
                <a:cs typeface="Courier New" panose="02070309020205020404" pitchFamily="49" charset="0"/>
              </a:rPr>
              <a:t> = new List() 	</a:t>
            </a:r>
          </a:p>
          <a:p>
            <a:pPr>
              <a:spcBef>
                <a:spcPts val="200"/>
              </a:spcBef>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is not empty){</a:t>
            </a:r>
          </a:p>
          <a:p>
            <a:pPr>
              <a:spcBef>
                <a:spcPts val="200"/>
              </a:spcBef>
            </a:pPr>
            <a:r>
              <a:rPr lang="en-US" dirty="0">
                <a:latin typeface="Courier New" panose="02070309020205020404" pitchFamily="49" charset="0"/>
                <a:cs typeface="Courier New" panose="02070309020205020404" pitchFamily="49" charset="0"/>
              </a:rPr>
              <a:t>   		u = </a:t>
            </a:r>
            <a:r>
              <a:rPr lang="en-US" dirty="0" err="1">
                <a:latin typeface="Courier New" panose="02070309020205020404" pitchFamily="49" charset="0"/>
                <a:cs typeface="Courier New" panose="02070309020205020404" pitchFamily="49" charset="0"/>
              </a:rPr>
              <a:t>toProcess.remove</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topOrder.insert</a:t>
            </a:r>
            <a:r>
              <a:rPr lang="en-US" dirty="0">
                <a:latin typeface="Courier New" panose="02070309020205020404" pitchFamily="49" charset="0"/>
                <a:cs typeface="Courier New" panose="02070309020205020404" pitchFamily="49" charset="0"/>
              </a:rPr>
              <a:t>(u)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a:p>
            <a:endParaRPr lang="en-US" dirty="0"/>
          </a:p>
        </p:txBody>
      </p:sp>
      <p:sp>
        <p:nvSpPr>
          <p:cNvPr id="3" name="TextBox 2">
            <a:extLst>
              <a:ext uri="{FF2B5EF4-FFF2-40B4-BE49-F238E27FC236}">
                <a16:creationId xmlns:a16="http://schemas.microsoft.com/office/drawing/2014/main" id="{E6981F25-16FD-A349-A8D0-4D42D8A522AD}"/>
              </a:ext>
            </a:extLst>
          </p:cNvPr>
          <p:cNvSpPr txBox="1"/>
          <p:nvPr/>
        </p:nvSpPr>
        <p:spPr>
          <a:xfrm>
            <a:off x="9230075" y="1776600"/>
            <a:ext cx="1398140" cy="923330"/>
          </a:xfrm>
          <a:prstGeom prst="rect">
            <a:avLst/>
          </a:prstGeom>
          <a:noFill/>
        </p:spPr>
        <p:txBody>
          <a:bodyPr wrap="none" rtlCol="0">
            <a:spAutoFit/>
          </a:bodyPr>
          <a:lstStyle/>
          <a:p>
            <a:r>
              <a:rPr lang="en-US" dirty="0" smtClean="0">
                <a:solidFill>
                  <a:srgbClr val="4C3282"/>
                </a:solidFill>
              </a:rPr>
              <a:t>[B/D]FS</a:t>
            </a:r>
            <a:endParaRPr lang="en-US" dirty="0">
              <a:solidFill>
                <a:srgbClr val="4C3282"/>
              </a:solidFill>
            </a:endParaRPr>
          </a:p>
          <a:p>
            <a:r>
              <a:rPr lang="en-US" dirty="0">
                <a:solidFill>
                  <a:srgbClr val="4C3282"/>
                </a:solidFill>
              </a:rPr>
              <a:t>Graph linear</a:t>
            </a:r>
          </a:p>
          <a:p>
            <a:r>
              <a:rPr lang="en-US" dirty="0">
                <a:solidFill>
                  <a:srgbClr val="4C3282"/>
                </a:solidFill>
              </a:rPr>
              <a:t>+ V + E</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1430A73-5245-A34D-A59A-5EBB06311ECA}"/>
                  </a:ext>
                </a:extLst>
              </p:cNvPr>
              <p:cNvSpPr txBox="1"/>
              <p:nvPr/>
            </p:nvSpPr>
            <p:spPr>
              <a:xfrm>
                <a:off x="208507" y="2238265"/>
                <a:ext cx="2281715" cy="646331"/>
              </a:xfrm>
              <a:prstGeom prst="rect">
                <a:avLst/>
              </a:prstGeom>
              <a:noFill/>
            </p:spPr>
            <p:txBody>
              <a:bodyPr wrap="none" rtlCol="0">
                <a:spAutoFit/>
              </a:bodyPr>
              <a:lstStyle/>
              <a:p>
                <a:r>
                  <a:rPr lang="en-US" dirty="0">
                    <a:solidFill>
                      <a:srgbClr val="4C3282"/>
                    </a:solidFill>
                  </a:rPr>
                  <a:t>Pick something with</a:t>
                </a:r>
              </a:p>
              <a:p>
                <a14:m>
                  <m:oMath xmlns:m="http://schemas.openxmlformats.org/officeDocument/2006/math">
                    <m:r>
                      <a:rPr lang="en-US" i="1" dirty="0" smtClean="0">
                        <a:solidFill>
                          <a:srgbClr val="4C3282"/>
                        </a:solidFill>
                        <a:latin typeface="Cambria Math" panose="02040503050406030204" pitchFamily="18" charset="0"/>
                      </a:rPr>
                      <m:t>𝑂</m:t>
                    </m:r>
                    <m:r>
                      <a:rPr lang="en-US" i="1" dirty="0" smtClean="0">
                        <a:solidFill>
                          <a:srgbClr val="4C3282"/>
                        </a:solidFill>
                        <a:latin typeface="Cambria Math" panose="02040503050406030204" pitchFamily="18" charset="0"/>
                      </a:rPr>
                      <m:t>(1)</m:t>
                    </m:r>
                  </m:oMath>
                </a14:m>
                <a:r>
                  <a:rPr lang="en-US" dirty="0">
                    <a:solidFill>
                      <a:srgbClr val="4C3282"/>
                    </a:solidFill>
                  </a:rPr>
                  <a:t> insert / removal</a:t>
                </a:r>
              </a:p>
            </p:txBody>
          </p:sp>
        </mc:Choice>
        <mc:Fallback>
          <p:sp>
            <p:nvSpPr>
              <p:cNvPr id="7" name="TextBox 6">
                <a:extLst>
                  <a:ext uri="{FF2B5EF4-FFF2-40B4-BE49-F238E27FC236}">
                    <a16:creationId xmlns:a16="http://schemas.microsoft.com/office/drawing/2014/main" id="{41430A73-5245-A34D-A59A-5EBB06311ECA}"/>
                  </a:ext>
                </a:extLst>
              </p:cNvPr>
              <p:cNvSpPr txBox="1">
                <a:spLocks noRot="1" noChangeAspect="1" noMove="1" noResize="1" noEditPoints="1" noAdjustHandles="1" noChangeArrowheads="1" noChangeShapeType="1" noTextEdit="1"/>
              </p:cNvSpPr>
              <p:nvPr/>
            </p:nvSpPr>
            <p:spPr>
              <a:xfrm>
                <a:off x="208507" y="2238265"/>
                <a:ext cx="2281715" cy="646331"/>
              </a:xfrm>
              <a:prstGeom prst="rect">
                <a:avLst/>
              </a:prstGeom>
              <a:blipFill>
                <a:blip r:embed="rId2"/>
                <a:stretch>
                  <a:fillRect l="-2133" t="-3774" r="-1867" b="-150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09E9E87-8A6E-E343-AF50-EC3D6B0BA4A8}"/>
                  </a:ext>
                </a:extLst>
              </p:cNvPr>
              <p:cNvSpPr txBox="1"/>
              <p:nvPr/>
            </p:nvSpPr>
            <p:spPr>
              <a:xfrm>
                <a:off x="1659057" y="4901684"/>
                <a:ext cx="57188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smtClean="0">
                          <a:solidFill>
                            <a:srgbClr val="4C3282"/>
                          </a:solidFill>
                          <a:latin typeface="Cambria Math" panose="02040503050406030204" pitchFamily="18" charset="0"/>
                        </a:rPr>
                        <m:t>+</m:t>
                      </m:r>
                      <m:r>
                        <a:rPr lang="en-US" i="1" dirty="0" smtClean="0">
                          <a:solidFill>
                            <a:srgbClr val="4C3282"/>
                          </a:solidFill>
                          <a:latin typeface="Cambria Math" panose="02040503050406030204" pitchFamily="18" charset="0"/>
                        </a:rPr>
                        <m:t>𝑉</m:t>
                      </m:r>
                    </m:oMath>
                  </m:oMathPara>
                </a14:m>
                <a:endParaRPr lang="en-US" dirty="0">
                  <a:solidFill>
                    <a:srgbClr val="4C3282"/>
                  </a:solidFill>
                </a:endParaRPr>
              </a:p>
            </p:txBody>
          </p:sp>
        </mc:Choice>
        <mc:Fallback>
          <p:sp>
            <p:nvSpPr>
              <p:cNvPr id="8" name="TextBox 7">
                <a:extLst>
                  <a:ext uri="{FF2B5EF4-FFF2-40B4-BE49-F238E27FC236}">
                    <a16:creationId xmlns:a16="http://schemas.microsoft.com/office/drawing/2014/main" id="{B09E9E87-8A6E-E343-AF50-EC3D6B0BA4A8}"/>
                  </a:ext>
                </a:extLst>
              </p:cNvPr>
              <p:cNvSpPr txBox="1">
                <a:spLocks noRot="1" noChangeAspect="1" noMove="1" noResize="1" noEditPoints="1" noAdjustHandles="1" noChangeArrowheads="1" noChangeShapeType="1" noTextEdit="1"/>
              </p:cNvSpPr>
              <p:nvPr/>
            </p:nvSpPr>
            <p:spPr>
              <a:xfrm>
                <a:off x="1659057" y="4901684"/>
                <a:ext cx="571888"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6A45F32-E1A8-D84E-842A-1D5A24F4985A}"/>
                  </a:ext>
                </a:extLst>
              </p:cNvPr>
              <p:cNvSpPr txBox="1"/>
              <p:nvPr/>
            </p:nvSpPr>
            <p:spPr>
              <a:xfrm>
                <a:off x="7212475" y="5271016"/>
                <a:ext cx="2999539" cy="646331"/>
              </a:xfrm>
              <a:prstGeom prst="rect">
                <a:avLst/>
              </a:prstGeom>
              <a:noFill/>
            </p:spPr>
            <p:txBody>
              <a:bodyPr wrap="none" rtlCol="0">
                <a:spAutoFit/>
              </a:bodyPr>
              <a:lstStyle/>
              <a:p>
                <a:r>
                  <a:rPr lang="en-US" dirty="0">
                    <a:solidFill>
                      <a:srgbClr val="4C3282"/>
                    </a:solidFill>
                  </a:rPr>
                  <a:t>Runs as most once per edge</a:t>
                </a:r>
              </a:p>
              <a:p>
                <a14:m>
                  <m:oMathPara xmlns:m="http://schemas.openxmlformats.org/officeDocument/2006/math">
                    <m:oMathParaPr>
                      <m:jc m:val="centerGroup"/>
                    </m:oMathParaPr>
                    <m:oMath xmlns:m="http://schemas.openxmlformats.org/officeDocument/2006/math">
                      <m:r>
                        <a:rPr lang="en-US" i="1" dirty="0" smtClean="0">
                          <a:solidFill>
                            <a:srgbClr val="4C3282"/>
                          </a:solidFill>
                          <a:latin typeface="Cambria Math" panose="02040503050406030204" pitchFamily="18" charset="0"/>
                        </a:rPr>
                        <m:t>+</m:t>
                      </m:r>
                      <m:r>
                        <a:rPr lang="en-US" i="1" dirty="0" smtClean="0">
                          <a:solidFill>
                            <a:srgbClr val="4C3282"/>
                          </a:solidFill>
                          <a:latin typeface="Cambria Math" panose="02040503050406030204" pitchFamily="18" charset="0"/>
                        </a:rPr>
                        <m:t>𝐸</m:t>
                      </m:r>
                    </m:oMath>
                  </m:oMathPara>
                </a14:m>
                <a:endParaRPr lang="en-US" dirty="0">
                  <a:solidFill>
                    <a:srgbClr val="4C3282"/>
                  </a:solidFill>
                </a:endParaRPr>
              </a:p>
            </p:txBody>
          </p:sp>
        </mc:Choice>
        <mc:Fallback>
          <p:sp>
            <p:nvSpPr>
              <p:cNvPr id="9" name="TextBox 8">
                <a:extLst>
                  <a:ext uri="{FF2B5EF4-FFF2-40B4-BE49-F238E27FC236}">
                    <a16:creationId xmlns:a16="http://schemas.microsoft.com/office/drawing/2014/main" id="{76A45F32-E1A8-D84E-842A-1D5A24F4985A}"/>
                  </a:ext>
                </a:extLst>
              </p:cNvPr>
              <p:cNvSpPr txBox="1">
                <a:spLocks noRot="1" noChangeAspect="1" noMove="1" noResize="1" noEditPoints="1" noAdjustHandles="1" noChangeArrowheads="1" noChangeShapeType="1" noTextEdit="1"/>
              </p:cNvSpPr>
              <p:nvPr/>
            </p:nvSpPr>
            <p:spPr>
              <a:xfrm>
                <a:off x="7212475" y="5271016"/>
                <a:ext cx="2999539" cy="646331"/>
              </a:xfrm>
              <a:prstGeom prst="rect">
                <a:avLst/>
              </a:prstGeom>
              <a:blipFill>
                <a:blip r:embed="rId4"/>
                <a:stretch>
                  <a:fillRect l="-1626" t="-4717" r="-1423"/>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BCE13A63-99B9-9246-9598-1203C3D336AD}"/>
              </a:ext>
            </a:extLst>
          </p:cNvPr>
          <p:cNvSpPr/>
          <p:nvPr/>
        </p:nvSpPr>
        <p:spPr>
          <a:xfrm>
            <a:off x="2099682" y="3937000"/>
            <a:ext cx="292100" cy="2298700"/>
          </a:xfrm>
          <a:prstGeom prst="lef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C5492D9D-7778-0849-8317-44B142D333FB}"/>
              </a:ext>
            </a:extLst>
          </p:cNvPr>
          <p:cNvSpPr/>
          <p:nvPr/>
        </p:nvSpPr>
        <p:spPr>
          <a:xfrm>
            <a:off x="6900282" y="4775200"/>
            <a:ext cx="322463" cy="135890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3397DAE-CA56-0D41-AC14-F3EAF33BC827}"/>
              </a:ext>
            </a:extLst>
          </p:cNvPr>
          <p:cNvCxnSpPr/>
          <p:nvPr/>
        </p:nvCxnSpPr>
        <p:spPr>
          <a:xfrm flipH="1">
            <a:off x="8559800" y="1939128"/>
            <a:ext cx="677730"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20F8DC9-4DE5-F14E-B0E9-556683063675}"/>
              </a:ext>
            </a:extLst>
          </p:cNvPr>
          <p:cNvCxnSpPr>
            <a:cxnSpLocks/>
          </p:cNvCxnSpPr>
          <p:nvPr/>
        </p:nvCxnSpPr>
        <p:spPr>
          <a:xfrm>
            <a:off x="1659057" y="2260307"/>
            <a:ext cx="732725"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4A3A3CB7-1DA4-F346-AB28-ECD0D61C54F7}"/>
                  </a:ext>
                </a:extLst>
              </p:cNvPr>
              <p:cNvSpPr txBox="1"/>
              <p:nvPr/>
            </p:nvSpPr>
            <p:spPr>
              <a:xfrm>
                <a:off x="9155110" y="3567668"/>
                <a:ext cx="1287532" cy="369332"/>
              </a:xfrm>
              <a:prstGeom prst="rect">
                <a:avLst/>
              </a:prstGeom>
              <a:noFill/>
              <a:ln w="38100">
                <a:solidFill>
                  <a:srgbClr val="4C3282"/>
                </a:solidFill>
              </a:ln>
            </p:spPr>
            <p:txBody>
              <a:bodyPr wrap="none" rtlCol="0">
                <a:spAutoFit/>
              </a:bodyPr>
              <a:lstStyle/>
              <a:p>
                <a14:m>
                  <m:oMathPara xmlns:m="http://schemas.openxmlformats.org/officeDocument/2006/math">
                    <m:oMathParaPr>
                      <m:jc m:val="centerGroup"/>
                    </m:oMathParaPr>
                    <m:oMath xmlns:m="http://schemas.openxmlformats.org/officeDocument/2006/math">
                      <m:r>
                        <a:rPr lang="en-US" b="1" i="1" dirty="0" smtClean="0">
                          <a:solidFill>
                            <a:srgbClr val="4C3282"/>
                          </a:solidFill>
                          <a:latin typeface="Cambria Math" panose="02040503050406030204" pitchFamily="18" charset="0"/>
                        </a:rPr>
                        <m:t>𝑶</m:t>
                      </m:r>
                      <m:r>
                        <a:rPr lang="en-US" b="1" i="1" dirty="0" smtClean="0">
                          <a:solidFill>
                            <a:srgbClr val="4C3282"/>
                          </a:solidFill>
                          <a:latin typeface="Cambria Math" panose="02040503050406030204" pitchFamily="18" charset="0"/>
                        </a:rPr>
                        <m:t>(</m:t>
                      </m:r>
                      <m:r>
                        <a:rPr lang="en-US" b="1" i="1" dirty="0" smtClean="0">
                          <a:solidFill>
                            <a:srgbClr val="4C3282"/>
                          </a:solidFill>
                          <a:latin typeface="Cambria Math" panose="02040503050406030204" pitchFamily="18" charset="0"/>
                        </a:rPr>
                        <m:t>𝑽</m:t>
                      </m:r>
                      <m:r>
                        <a:rPr lang="en-US" b="1" i="1" dirty="0" smtClean="0">
                          <a:solidFill>
                            <a:srgbClr val="4C3282"/>
                          </a:solidFill>
                          <a:latin typeface="Cambria Math" panose="02040503050406030204" pitchFamily="18" charset="0"/>
                        </a:rPr>
                        <m:t> + </m:t>
                      </m:r>
                      <m:r>
                        <a:rPr lang="en-US" b="1" i="1" dirty="0" smtClean="0">
                          <a:solidFill>
                            <a:srgbClr val="4C3282"/>
                          </a:solidFill>
                          <a:latin typeface="Cambria Math" panose="02040503050406030204" pitchFamily="18" charset="0"/>
                        </a:rPr>
                        <m:t>𝑬</m:t>
                      </m:r>
                      <m:r>
                        <a:rPr lang="en-US" b="1" i="1" dirty="0" smtClean="0">
                          <a:solidFill>
                            <a:srgbClr val="4C3282"/>
                          </a:solidFill>
                          <a:latin typeface="Cambria Math" panose="02040503050406030204" pitchFamily="18" charset="0"/>
                        </a:rPr>
                        <m:t>)</m:t>
                      </m:r>
                    </m:oMath>
                  </m:oMathPara>
                </a14:m>
                <a:endParaRPr lang="en-US" b="1" dirty="0">
                  <a:solidFill>
                    <a:srgbClr val="4C3282"/>
                  </a:solidFill>
                </a:endParaRPr>
              </a:p>
            </p:txBody>
          </p:sp>
        </mc:Choice>
        <mc:Fallback>
          <p:sp>
            <p:nvSpPr>
              <p:cNvPr id="16" name="TextBox 15">
                <a:extLst>
                  <a:ext uri="{FF2B5EF4-FFF2-40B4-BE49-F238E27FC236}">
                    <a16:creationId xmlns:a16="http://schemas.microsoft.com/office/drawing/2014/main" id="{4A3A3CB7-1DA4-F346-AB28-ECD0D61C54F7}"/>
                  </a:ext>
                </a:extLst>
              </p:cNvPr>
              <p:cNvSpPr txBox="1">
                <a:spLocks noRot="1" noChangeAspect="1" noMove="1" noResize="1" noEditPoints="1" noAdjustHandles="1" noChangeArrowheads="1" noChangeShapeType="1" noTextEdit="1"/>
              </p:cNvSpPr>
              <p:nvPr/>
            </p:nvSpPr>
            <p:spPr>
              <a:xfrm>
                <a:off x="9155110" y="3567668"/>
                <a:ext cx="1287532" cy="369332"/>
              </a:xfrm>
              <a:prstGeom prst="rect">
                <a:avLst/>
              </a:prstGeom>
              <a:blipFill>
                <a:blip r:embed="rId5"/>
                <a:stretch>
                  <a:fillRect b="-10448"/>
                </a:stretch>
              </a:blipFill>
              <a:ln w="38100">
                <a:solidFill>
                  <a:srgbClr val="4C3282"/>
                </a:solidFill>
              </a:ln>
            </p:spPr>
            <p:txBody>
              <a:bodyPr/>
              <a:lstStyle/>
              <a:p>
                <a:r>
                  <a:rPr lang="en-US">
                    <a:noFill/>
                  </a:rPr>
                  <a:t> </a:t>
                </a:r>
              </a:p>
            </p:txBody>
          </p:sp>
        </mc:Fallback>
      </mc:AlternateContent>
    </p:spTree>
    <p:extLst>
      <p:ext uri="{BB962C8B-B14F-4D97-AF65-F5344CB8AC3E}">
        <p14:creationId xmlns:p14="http://schemas.microsoft.com/office/powerpoint/2010/main" val="31498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500"/>
                                        <p:tgtEl>
                                          <p:spTgt spid="9">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fade">
                                      <p:cBhvr>
                                        <p:cTn id="49" dur="500"/>
                                        <p:tgtEl>
                                          <p:spTgt spid="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75" y="3262680"/>
            <a:ext cx="6692585" cy="590415"/>
          </a:xfrm>
        </p:spPr>
        <p:txBody>
          <a:bodyPr/>
          <a:lstStyle/>
          <a:p>
            <a:r>
              <a:rPr lang="en-US" dirty="0"/>
              <a:t>Strongly Connected Components</a:t>
            </a:r>
          </a:p>
        </p:txBody>
      </p:sp>
      <p:sp>
        <p:nvSpPr>
          <p:cNvPr id="3" name="Footer Placeholder 2"/>
          <p:cNvSpPr>
            <a:spLocks noGrp="1"/>
          </p:cNvSpPr>
          <p:nvPr>
            <p:ph type="ftr" sz="quarter" idx="11"/>
          </p:nvPr>
        </p:nvSpPr>
        <p:spPr/>
        <p:txBody>
          <a:bodyPr/>
          <a:lstStyle/>
          <a:p>
            <a:r>
              <a:rPr lang="en-US"/>
              <a:t>CSE 373 SP 18 - Kasey Champion</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18</a:t>
            </a:fld>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26986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Connected Components (undirected graphs)</a:t>
            </a:r>
            <a:endParaRPr lang="en-US" dirty="0"/>
          </a:p>
        </p:txBody>
      </p:sp>
      <p:sp>
        <p:nvSpPr>
          <p:cNvPr id="3" name="Content Placeholder 2"/>
          <p:cNvSpPr>
            <a:spLocks noGrp="1"/>
          </p:cNvSpPr>
          <p:nvPr>
            <p:ph idx="1"/>
          </p:nvPr>
        </p:nvSpPr>
        <p:spPr/>
        <p:txBody>
          <a:bodyPr/>
          <a:lstStyle/>
          <a:p>
            <a:r>
              <a:rPr lang="en-US" dirty="0" smtClean="0"/>
              <a:t>A </a:t>
            </a:r>
            <a:r>
              <a:rPr lang="en-US" b="1" dirty="0"/>
              <a:t>connected component </a:t>
            </a:r>
            <a:r>
              <a:rPr lang="en-US" dirty="0"/>
              <a:t>(or just </a:t>
            </a:r>
            <a:r>
              <a:rPr lang="en-US" b="1" dirty="0"/>
              <a:t>“component”</a:t>
            </a:r>
            <a:r>
              <a:rPr lang="en-US" dirty="0"/>
              <a:t>)</a:t>
            </a:r>
            <a:r>
              <a:rPr lang="en-US" b="1" dirty="0"/>
              <a:t> </a:t>
            </a:r>
            <a:r>
              <a:rPr lang="en-US" dirty="0"/>
              <a:t>is a “piece” of an undirected graph.</a:t>
            </a:r>
          </a:p>
          <a:p>
            <a:endParaRPr lang="en-US" dirty="0"/>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212AD7B-7D51-416A-B4C2-4025989E54C5}"/>
                  </a:ext>
                </a:extLst>
              </p:cNvPr>
              <p:cNvSpPr/>
              <p:nvPr/>
            </p:nvSpPr>
            <p:spPr>
              <a:xfrm>
                <a:off x="405605" y="3305175"/>
                <a:ext cx="11300620" cy="321585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set </a:t>
                </a:r>
                <a14:m>
                  <m:oMath xmlns:m="http://schemas.openxmlformats.org/officeDocument/2006/math">
                    <m:r>
                      <a:rPr lang="en-US" sz="2800" i="1" dirty="0" smtClean="0">
                        <a:latin typeface="Cambria Math" panose="02040503050406030204" pitchFamily="18" charset="0"/>
                      </a:rPr>
                      <m:t>𝑆</m:t>
                    </m:r>
                  </m:oMath>
                </a14:m>
                <a:r>
                  <a:rPr lang="en-US" sz="2800" dirty="0"/>
                  <a:t> of vertices is a connected component (of an undirected graph) if:</a:t>
                </a:r>
              </a:p>
              <a:p>
                <a:pPr marL="514350" indent="-514350">
                  <a:buAutoNum type="arabicPeriod"/>
                </a:pPr>
                <a:r>
                  <a:rPr lang="en-US" sz="2800" dirty="0"/>
                  <a:t>It is connected, i.e. for all vertices </a:t>
                </a:r>
                <a14:m>
                  <m:oMath xmlns:m="http://schemas.openxmlformats.org/officeDocument/2006/math">
                    <m:r>
                      <a:rPr lang="en-US" sz="2800" i="1" dirty="0" smtClean="0">
                        <a:latin typeface="Cambria Math" panose="02040503050406030204" pitchFamily="18" charset="0"/>
                      </a:rPr>
                      <m:t>𝑢</m:t>
                    </m:r>
                    <m:r>
                      <a:rPr lang="en-US" sz="2800" i="1" dirty="0" smtClean="0">
                        <a:latin typeface="Cambria Math" panose="02040503050406030204" pitchFamily="18" charset="0"/>
                      </a:rPr>
                      <m:t>,</m:t>
                    </m:r>
                    <m:r>
                      <a:rPr lang="en-US" sz="2800" i="1" dirty="0" smtClean="0">
                        <a:latin typeface="Cambria Math" panose="02040503050406030204" pitchFamily="18" charset="0"/>
                      </a:rPr>
                      <m:t>𝑣</m:t>
                    </m:r>
                  </m:oMath>
                </a14:m>
                <a:r>
                  <a:rPr lang="en-US" sz="2800" dirty="0"/>
                  <a:t> in </a:t>
                </a:r>
                <a14:m>
                  <m:oMath xmlns:m="http://schemas.openxmlformats.org/officeDocument/2006/math">
                    <m:r>
                      <a:rPr lang="en-US" sz="2800" i="1" dirty="0" smtClean="0">
                        <a:latin typeface="Cambria Math" panose="02040503050406030204" pitchFamily="18" charset="0"/>
                      </a:rPr>
                      <m:t>𝑆</m:t>
                    </m:r>
                  </m:oMath>
                </a14:m>
                <a:r>
                  <a:rPr lang="en-US" sz="2800" dirty="0"/>
                  <a:t>: there is a walk from </a:t>
                </a:r>
                <a14:m>
                  <m:oMath xmlns:m="http://schemas.openxmlformats.org/officeDocument/2006/math">
                    <m:r>
                      <a:rPr lang="en-US" sz="2800" i="1" dirty="0" smtClean="0">
                        <a:latin typeface="Cambria Math" panose="02040503050406030204" pitchFamily="18" charset="0"/>
                      </a:rPr>
                      <m:t>𝑢</m:t>
                    </m:r>
                  </m:oMath>
                </a14:m>
                <a:r>
                  <a:rPr lang="en-US" sz="2800" dirty="0"/>
                  <a:t> to </a:t>
                </a:r>
                <a14:m>
                  <m:oMath xmlns:m="http://schemas.openxmlformats.org/officeDocument/2006/math">
                    <m:r>
                      <a:rPr lang="en-US" sz="2800" i="1" dirty="0" smtClean="0">
                        <a:latin typeface="Cambria Math" panose="02040503050406030204" pitchFamily="18" charset="0"/>
                      </a:rPr>
                      <m:t>𝑣</m:t>
                    </m:r>
                  </m:oMath>
                </a14:m>
                <a:r>
                  <a:rPr lang="en-US" sz="2800" dirty="0"/>
                  <a:t> </a:t>
                </a:r>
              </a:p>
              <a:p>
                <a:pPr marL="514350" indent="-514350">
                  <a:buAutoNum type="arabicPeriod"/>
                </a:pPr>
                <a:r>
                  <a:rPr lang="en-US" sz="2800" dirty="0"/>
                  <a:t>It is maximal:</a:t>
                </a:r>
              </a:p>
              <a:p>
                <a:pPr marL="914400" lvl="1" indent="-457200">
                  <a:buFontTx/>
                  <a:buChar char="-"/>
                </a:pPr>
                <a:r>
                  <a:rPr lang="en-US" sz="2800" dirty="0"/>
                  <a:t>Either it’s the entire set of vertices, or</a:t>
                </a:r>
              </a:p>
              <a:p>
                <a:pPr marL="914400" lvl="1" indent="-457200">
                  <a:buFontTx/>
                  <a:buChar char="-"/>
                </a:pPr>
                <a:r>
                  <a:rPr lang="en-US" sz="2800" dirty="0"/>
                  <a:t>For </a:t>
                </a:r>
                <a:r>
                  <a:rPr lang="en-US" sz="2800" b="1" dirty="0"/>
                  <a:t>every </a:t>
                </a:r>
                <a:r>
                  <a:rPr lang="en-US" sz="2800" dirty="0"/>
                  <a:t>vertex u that’s not in S, </a:t>
                </a:r>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b="0" i="1" smtClean="0">
                        <a:latin typeface="Cambria Math" panose="02040503050406030204" pitchFamily="18" charset="0"/>
                      </a:rPr>
                      <m:t>𝑢</m:t>
                    </m:r>
                    <m:r>
                      <a:rPr lang="en-US" sz="2800" b="0" i="1" smtClean="0">
                        <a:latin typeface="Cambria Math" panose="02040503050406030204" pitchFamily="18" charset="0"/>
                      </a:rPr>
                      <m:t>}</m:t>
                    </m:r>
                  </m:oMath>
                </a14:m>
                <a:r>
                  <a:rPr lang="en-US" sz="2800" dirty="0"/>
                  <a:t> is not connected.</a:t>
                </a:r>
              </a:p>
            </p:txBody>
          </p:sp>
        </mc:Choice>
        <mc:Fallback xmlns="">
          <p:sp>
            <p:nvSpPr>
              <p:cNvPr id="7" name="Rectangle 6">
                <a:extLst>
                  <a:ext uri="{FF2B5EF4-FFF2-40B4-BE49-F238E27FC236}">
                    <a16:creationId xmlns:a16="http://schemas.microsoft.com/office/drawing/2014/main" id="{0212AD7B-7D51-416A-B4C2-4025989E54C5}"/>
                  </a:ext>
                </a:extLst>
              </p:cNvPr>
              <p:cNvSpPr>
                <a:spLocks noRot="1" noChangeAspect="1" noMove="1" noResize="1" noEditPoints="1" noAdjustHandles="1" noChangeArrowheads="1" noChangeShapeType="1" noTextEdit="1"/>
              </p:cNvSpPr>
              <p:nvPr/>
            </p:nvSpPr>
            <p:spPr>
              <a:xfrm>
                <a:off x="405605" y="3305175"/>
                <a:ext cx="11300620" cy="3215851"/>
              </a:xfrm>
              <a:prstGeom prst="rect">
                <a:avLst/>
              </a:prstGeom>
              <a:blipFill>
                <a:blip r:embed="rId2"/>
                <a:stretch>
                  <a:fillRect l="-1349" r="-270"/>
                </a:stretch>
              </a:blipFill>
              <a:ln>
                <a:no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8A9946EA-805B-4D0E-9DDF-CD5DEE930681}"/>
              </a:ext>
            </a:extLst>
          </p:cNvPr>
          <p:cNvSpPr/>
          <p:nvPr/>
        </p:nvSpPr>
        <p:spPr>
          <a:xfrm>
            <a:off x="410889" y="3305174"/>
            <a:ext cx="11295335" cy="70571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Connected </a:t>
            </a:r>
            <a:r>
              <a:rPr lang="en-US" sz="2800" b="1" dirty="0" smtClean="0"/>
              <a:t>component [undirected graphs]</a:t>
            </a:r>
            <a:endParaRPr lang="en-US" sz="2800" b="1" dirty="0"/>
          </a:p>
        </p:txBody>
      </p:sp>
    </p:spTree>
    <p:extLst>
      <p:ext uri="{BB962C8B-B14F-4D97-AF65-F5344CB8AC3E}">
        <p14:creationId xmlns:p14="http://schemas.microsoft.com/office/powerpoint/2010/main" val="715175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We clarified Exercise 5 Problem [] to explicitly mention “worst-case”</a:t>
            </a:r>
            <a:endParaRPr lang="en-US" dirty="0"/>
          </a:p>
        </p:txBody>
      </p:sp>
      <p:sp>
        <p:nvSpPr>
          <p:cNvPr id="4" name="Footer Placeholder 3"/>
          <p:cNvSpPr>
            <a:spLocks noGrp="1"/>
          </p:cNvSpPr>
          <p:nvPr>
            <p:ph type="ftr" sz="quarter" idx="11"/>
          </p:nvPr>
        </p:nvSpPr>
        <p:spPr/>
        <p:txBody>
          <a:bodyPr/>
          <a:lstStyle/>
          <a:p>
            <a:r>
              <a:rPr lang="en-US" smtClean="0"/>
              <a:t>CSE 373 SP 18 - Kasey Champion</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1649125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connected components</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20</a:t>
            </a:fld>
            <a:endParaRPr lang="en-US"/>
          </a:p>
        </p:txBody>
      </p:sp>
      <p:grpSp>
        <p:nvGrpSpPr>
          <p:cNvPr id="217" name="Group 216">
            <a:extLst>
              <a:ext uri="{FF2B5EF4-FFF2-40B4-BE49-F238E27FC236}">
                <a16:creationId xmlns:a16="http://schemas.microsoft.com/office/drawing/2014/main" id="{0812409E-EC72-7C46-9010-FDFE3A960C0B}"/>
              </a:ext>
            </a:extLst>
          </p:cNvPr>
          <p:cNvGrpSpPr/>
          <p:nvPr/>
        </p:nvGrpSpPr>
        <p:grpSpPr>
          <a:xfrm>
            <a:off x="653386" y="2276759"/>
            <a:ext cx="3915981" cy="3085823"/>
            <a:chOff x="1673458" y="3887426"/>
            <a:chExt cx="3915981" cy="3085823"/>
          </a:xfrm>
        </p:grpSpPr>
        <p:sp>
          <p:nvSpPr>
            <p:cNvPr id="218" name="Rectangle 217">
              <a:extLst>
                <a:ext uri="{FF2B5EF4-FFF2-40B4-BE49-F238E27FC236}">
                  <a16:creationId xmlns:a16="http://schemas.microsoft.com/office/drawing/2014/main" id="{93652EEF-F7AE-C944-A39C-F9675EAEA74B}"/>
                </a:ext>
              </a:extLst>
            </p:cNvPr>
            <p:cNvSpPr/>
            <p:nvPr/>
          </p:nvSpPr>
          <p:spPr>
            <a:xfrm rot="7345421">
              <a:off x="2310414" y="4450076"/>
              <a:ext cx="2930016" cy="211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a:extLst>
                <a:ext uri="{FF2B5EF4-FFF2-40B4-BE49-F238E27FC236}">
                  <a16:creationId xmlns:a16="http://schemas.microsoft.com/office/drawing/2014/main" id="{92FFD8BE-5B8A-BA44-A5D8-E46D3BFB15E6}"/>
                </a:ext>
              </a:extLst>
            </p:cNvPr>
            <p:cNvGrpSpPr/>
            <p:nvPr/>
          </p:nvGrpSpPr>
          <p:grpSpPr>
            <a:xfrm>
              <a:off x="1673458" y="3887426"/>
              <a:ext cx="3915981" cy="2842986"/>
              <a:chOff x="7120962" y="2798078"/>
              <a:chExt cx="3915981" cy="2842986"/>
            </a:xfrm>
          </p:grpSpPr>
          <p:sp>
            <p:nvSpPr>
              <p:cNvPr id="220" name="Oval 219">
                <a:extLst>
                  <a:ext uri="{FF2B5EF4-FFF2-40B4-BE49-F238E27FC236}">
                    <a16:creationId xmlns:a16="http://schemas.microsoft.com/office/drawing/2014/main" id="{88009726-1462-FC4B-98E3-337B8F6672A4}"/>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221" name="Oval 220">
                <a:extLst>
                  <a:ext uri="{FF2B5EF4-FFF2-40B4-BE49-F238E27FC236}">
                    <a16:creationId xmlns:a16="http://schemas.microsoft.com/office/drawing/2014/main" id="{43B2CC4A-D731-D345-AF0A-4DB13B9D86FE}"/>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222" name="Oval 221">
                <a:extLst>
                  <a:ext uri="{FF2B5EF4-FFF2-40B4-BE49-F238E27FC236}">
                    <a16:creationId xmlns:a16="http://schemas.microsoft.com/office/drawing/2014/main" id="{A59A514A-F5A1-CA4D-8DEF-8C25BE966F98}"/>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23" name="Oval 222">
                <a:extLst>
                  <a:ext uri="{FF2B5EF4-FFF2-40B4-BE49-F238E27FC236}">
                    <a16:creationId xmlns:a16="http://schemas.microsoft.com/office/drawing/2014/main" id="{CA94639A-6B5F-384B-99E2-F64BD09A8155}"/>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24" name="Oval 223">
                <a:extLst>
                  <a:ext uri="{FF2B5EF4-FFF2-40B4-BE49-F238E27FC236}">
                    <a16:creationId xmlns:a16="http://schemas.microsoft.com/office/drawing/2014/main" id="{C15D5CDA-E351-A644-9889-119BCCCC3F86}"/>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25" name="Straight Connector 224">
                <a:extLst>
                  <a:ext uri="{FF2B5EF4-FFF2-40B4-BE49-F238E27FC236}">
                    <a16:creationId xmlns:a16="http://schemas.microsoft.com/office/drawing/2014/main" id="{7ED4CE1D-3CC4-4F4E-B444-BBF61F4EEADC}"/>
                  </a:ext>
                </a:extLst>
              </p:cNvPr>
              <p:cNvCxnSpPr>
                <a:stCxn id="240" idx="2"/>
              </p:cNvCxnSpPr>
              <p:nvPr/>
            </p:nvCxnSpPr>
            <p:spPr>
              <a:xfrm flipH="1" flipV="1">
                <a:off x="8709715" y="5501238"/>
                <a:ext cx="9535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6E51A68-663D-4D4A-BE62-A7A6B97251D8}"/>
                  </a:ext>
                </a:extLst>
              </p:cNvPr>
              <p:cNvCxnSpPr>
                <a:stCxn id="224" idx="2"/>
                <a:endCxn id="220" idx="6"/>
              </p:cNvCxnSpPr>
              <p:nvPr/>
            </p:nvCxnSpPr>
            <p:spPr>
              <a:xfrm flipH="1">
                <a:off x="7406712" y="441631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77EF9CC1-D550-5D48-90F6-F60139F8597C}"/>
                  </a:ext>
                </a:extLst>
              </p:cNvPr>
              <p:cNvCxnSpPr>
                <a:cxnSpLocks/>
                <a:stCxn id="221" idx="6"/>
                <a:endCxn id="223" idx="1"/>
              </p:cNvCxnSpPr>
              <p:nvPr/>
            </p:nvCxnSpPr>
            <p:spPr>
              <a:xfrm>
                <a:off x="9104954" y="2937903"/>
                <a:ext cx="1688086" cy="753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1C8212B4-9142-EB4C-8CA6-A7D0FD4C8280}"/>
                  </a:ext>
                </a:extLst>
              </p:cNvPr>
              <p:cNvCxnSpPr>
                <a:stCxn id="221" idx="2"/>
                <a:endCxn id="220" idx="7"/>
              </p:cNvCxnSpPr>
              <p:nvPr/>
            </p:nvCxnSpPr>
            <p:spPr>
              <a:xfrm flipH="1">
                <a:off x="7364865" y="293790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37" name="Straight Connector 236">
            <a:extLst>
              <a:ext uri="{FF2B5EF4-FFF2-40B4-BE49-F238E27FC236}">
                <a16:creationId xmlns:a16="http://schemas.microsoft.com/office/drawing/2014/main" id="{1C8212B4-9142-EB4C-8CA6-A7D0FD4C8280}"/>
              </a:ext>
            </a:extLst>
          </p:cNvPr>
          <p:cNvCxnSpPr>
            <a:stCxn id="223" idx="3"/>
            <a:endCxn id="224" idx="6"/>
          </p:cNvCxnSpPr>
          <p:nvPr/>
        </p:nvCxnSpPr>
        <p:spPr>
          <a:xfrm flipH="1">
            <a:off x="2351628" y="3368191"/>
            <a:ext cx="1973836" cy="526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Oval 239">
            <a:extLst>
              <a:ext uri="{FF2B5EF4-FFF2-40B4-BE49-F238E27FC236}">
                <a16:creationId xmlns:a16="http://schemas.microsoft.com/office/drawing/2014/main" id="{A59A514A-F5A1-CA4D-8DEF-8C25BE966F98}"/>
              </a:ext>
            </a:extLst>
          </p:cNvPr>
          <p:cNvSpPr/>
          <p:nvPr/>
        </p:nvSpPr>
        <p:spPr>
          <a:xfrm>
            <a:off x="3195671" y="484009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grpSp>
        <p:nvGrpSpPr>
          <p:cNvPr id="243" name="Group 242">
            <a:extLst>
              <a:ext uri="{FF2B5EF4-FFF2-40B4-BE49-F238E27FC236}">
                <a16:creationId xmlns:a16="http://schemas.microsoft.com/office/drawing/2014/main" id="{0812409E-EC72-7C46-9010-FDFE3A960C0B}"/>
              </a:ext>
            </a:extLst>
          </p:cNvPr>
          <p:cNvGrpSpPr/>
          <p:nvPr/>
        </p:nvGrpSpPr>
        <p:grpSpPr>
          <a:xfrm>
            <a:off x="6673186" y="2093588"/>
            <a:ext cx="3915981" cy="3085823"/>
            <a:chOff x="1673458" y="3887426"/>
            <a:chExt cx="3915981" cy="3085823"/>
          </a:xfrm>
        </p:grpSpPr>
        <p:sp>
          <p:nvSpPr>
            <p:cNvPr id="244" name="Rectangle 243">
              <a:extLst>
                <a:ext uri="{FF2B5EF4-FFF2-40B4-BE49-F238E27FC236}">
                  <a16:creationId xmlns:a16="http://schemas.microsoft.com/office/drawing/2014/main" id="{93652EEF-F7AE-C944-A39C-F9675EAEA74B}"/>
                </a:ext>
              </a:extLst>
            </p:cNvPr>
            <p:cNvSpPr/>
            <p:nvPr/>
          </p:nvSpPr>
          <p:spPr>
            <a:xfrm rot="7345421">
              <a:off x="2310414" y="4450076"/>
              <a:ext cx="2930016" cy="211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92FFD8BE-5B8A-BA44-A5D8-E46D3BFB15E6}"/>
                </a:ext>
              </a:extLst>
            </p:cNvPr>
            <p:cNvGrpSpPr/>
            <p:nvPr/>
          </p:nvGrpSpPr>
          <p:grpSpPr>
            <a:xfrm>
              <a:off x="1673458" y="3887426"/>
              <a:ext cx="3915981" cy="2842986"/>
              <a:chOff x="7120962" y="2798078"/>
              <a:chExt cx="3915981" cy="2842986"/>
            </a:xfrm>
          </p:grpSpPr>
          <p:sp>
            <p:nvSpPr>
              <p:cNvPr id="246" name="Oval 245">
                <a:extLst>
                  <a:ext uri="{FF2B5EF4-FFF2-40B4-BE49-F238E27FC236}">
                    <a16:creationId xmlns:a16="http://schemas.microsoft.com/office/drawing/2014/main" id="{88009726-1462-FC4B-98E3-337B8F6672A4}"/>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247" name="Oval 246">
                <a:extLst>
                  <a:ext uri="{FF2B5EF4-FFF2-40B4-BE49-F238E27FC236}">
                    <a16:creationId xmlns:a16="http://schemas.microsoft.com/office/drawing/2014/main" id="{43B2CC4A-D731-D345-AF0A-4DB13B9D86FE}"/>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248" name="Oval 247">
                <a:extLst>
                  <a:ext uri="{FF2B5EF4-FFF2-40B4-BE49-F238E27FC236}">
                    <a16:creationId xmlns:a16="http://schemas.microsoft.com/office/drawing/2014/main" id="{A59A514A-F5A1-CA4D-8DEF-8C25BE966F98}"/>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49" name="Oval 248">
                <a:extLst>
                  <a:ext uri="{FF2B5EF4-FFF2-40B4-BE49-F238E27FC236}">
                    <a16:creationId xmlns:a16="http://schemas.microsoft.com/office/drawing/2014/main" id="{CA94639A-6B5F-384B-99E2-F64BD09A8155}"/>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50" name="Oval 249">
                <a:extLst>
                  <a:ext uri="{FF2B5EF4-FFF2-40B4-BE49-F238E27FC236}">
                    <a16:creationId xmlns:a16="http://schemas.microsoft.com/office/drawing/2014/main" id="{C15D5CDA-E351-A644-9889-119BCCCC3F86}"/>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52" name="Straight Connector 251">
                <a:extLst>
                  <a:ext uri="{FF2B5EF4-FFF2-40B4-BE49-F238E27FC236}">
                    <a16:creationId xmlns:a16="http://schemas.microsoft.com/office/drawing/2014/main" id="{96E51A68-663D-4D4A-BE62-A7A6B97251D8}"/>
                  </a:ext>
                </a:extLst>
              </p:cNvPr>
              <p:cNvCxnSpPr>
                <a:stCxn id="250" idx="2"/>
                <a:endCxn id="246" idx="6"/>
              </p:cNvCxnSpPr>
              <p:nvPr/>
            </p:nvCxnSpPr>
            <p:spPr>
              <a:xfrm flipH="1">
                <a:off x="7406712" y="441631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77EF9CC1-D550-5D48-90F6-F60139F8597C}"/>
                  </a:ext>
                </a:extLst>
              </p:cNvPr>
              <p:cNvCxnSpPr>
                <a:cxnSpLocks/>
                <a:stCxn id="247" idx="6"/>
                <a:endCxn id="249" idx="1"/>
              </p:cNvCxnSpPr>
              <p:nvPr/>
            </p:nvCxnSpPr>
            <p:spPr>
              <a:xfrm>
                <a:off x="9104954" y="2937903"/>
                <a:ext cx="1688086" cy="753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C8212B4-9142-EB4C-8CA6-A7D0FD4C8280}"/>
                  </a:ext>
                </a:extLst>
              </p:cNvPr>
              <p:cNvCxnSpPr>
                <a:stCxn id="247" idx="2"/>
                <a:endCxn id="246" idx="7"/>
              </p:cNvCxnSpPr>
              <p:nvPr/>
            </p:nvCxnSpPr>
            <p:spPr>
              <a:xfrm flipH="1">
                <a:off x="7364865" y="293790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58" name="Straight Connector 257"/>
          <p:cNvCxnSpPr>
            <a:endCxn id="4" idx="1"/>
          </p:cNvCxnSpPr>
          <p:nvPr/>
        </p:nvCxnSpPr>
        <p:spPr>
          <a:xfrm>
            <a:off x="5715301" y="1677840"/>
            <a:ext cx="0" cy="498034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35935" y="5518388"/>
            <a:ext cx="4688958" cy="369332"/>
          </a:xfrm>
          <a:prstGeom prst="rect">
            <a:avLst/>
          </a:prstGeom>
          <a:noFill/>
        </p:spPr>
        <p:txBody>
          <a:bodyPr wrap="square" rtlCol="0">
            <a:spAutoFit/>
          </a:bodyPr>
          <a:lstStyle/>
          <a:p>
            <a:r>
              <a:rPr lang="en-US" dirty="0" smtClean="0"/>
              <a:t>{A,B,C,E}, {D,F} are the two components</a:t>
            </a:r>
            <a:endParaRPr lang="en-US" dirty="0"/>
          </a:p>
        </p:txBody>
      </p:sp>
      <p:sp>
        <p:nvSpPr>
          <p:cNvPr id="32" name="TextBox 31"/>
          <p:cNvSpPr txBox="1"/>
          <p:nvPr/>
        </p:nvSpPr>
        <p:spPr>
          <a:xfrm>
            <a:off x="6026949" y="5518388"/>
            <a:ext cx="4688958" cy="369332"/>
          </a:xfrm>
          <a:prstGeom prst="rect">
            <a:avLst/>
          </a:prstGeom>
          <a:noFill/>
        </p:spPr>
        <p:txBody>
          <a:bodyPr wrap="square" rtlCol="0">
            <a:spAutoFit/>
          </a:bodyPr>
          <a:lstStyle/>
          <a:p>
            <a:r>
              <a:rPr lang="en-US" dirty="0" smtClean="0"/>
              <a:t>{A,B,C,E}, {D} are the two components</a:t>
            </a:r>
            <a:endParaRPr lang="en-US" dirty="0"/>
          </a:p>
        </p:txBody>
      </p:sp>
    </p:spTree>
    <p:extLst>
      <p:ext uri="{BB962C8B-B14F-4D97-AF65-F5344CB8AC3E}">
        <p14:creationId xmlns:p14="http://schemas.microsoft.com/office/powerpoint/2010/main" val="1647358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a:t>
            </a:r>
            <a:endParaRPr lang="en-US" dirty="0"/>
          </a:p>
        </p:txBody>
      </p:sp>
      <p:sp>
        <p:nvSpPr>
          <p:cNvPr id="3" name="Content Placeholder 2"/>
          <p:cNvSpPr>
            <a:spLocks noGrp="1"/>
          </p:cNvSpPr>
          <p:nvPr>
            <p:ph idx="1"/>
          </p:nvPr>
        </p:nvSpPr>
        <p:spPr/>
        <p:txBody>
          <a:bodyPr/>
          <a:lstStyle/>
          <a:p>
            <a:r>
              <a:rPr lang="en-US" dirty="0" smtClean="0"/>
              <a:t>In directed graphs we have two different notions of “connected”</a:t>
            </a:r>
          </a:p>
          <a:p>
            <a:r>
              <a:rPr lang="en-US" dirty="0" smtClean="0"/>
              <a:t>One is “I can get there from here OR here from there”</a:t>
            </a:r>
            <a:br>
              <a:rPr lang="en-US" dirty="0" smtClean="0"/>
            </a:br>
            <a:r>
              <a:rPr lang="en-US" dirty="0" smtClean="0"/>
              <a:t>The other is “I can get there from here AND here from there”</a:t>
            </a:r>
          </a:p>
          <a:p>
            <a:endParaRPr lang="en-US" dirty="0"/>
          </a:p>
          <a:p>
            <a:r>
              <a:rPr lang="en-US" dirty="0" smtClean="0"/>
              <a:t>Weakly Connected/Weakly Connected Components:</a:t>
            </a:r>
          </a:p>
          <a:p>
            <a:pPr lvl="1"/>
            <a:r>
              <a:rPr lang="en-US" dirty="0" smtClean="0"/>
              <a:t>Pretend the graph is undirected (ignore the direction of the arrows)</a:t>
            </a:r>
          </a:p>
          <a:p>
            <a:pPr lvl="1"/>
            <a:r>
              <a:rPr lang="en-US" dirty="0" smtClean="0"/>
              <a:t>Find the components of the undirected graph.</a:t>
            </a:r>
          </a:p>
          <a:p>
            <a:pPr lvl="1"/>
            <a:endParaRPr lang="en-US" dirty="0"/>
          </a:p>
          <a:p>
            <a:r>
              <a:rPr lang="en-US" dirty="0" smtClean="0"/>
              <a:t>Strongly connected components</a:t>
            </a:r>
          </a:p>
          <a:p>
            <a:pPr lvl="1"/>
            <a:r>
              <a:rPr lang="en-US" dirty="0" smtClean="0"/>
              <a:t>Want to get both directions</a:t>
            </a:r>
            <a:endParaRPr lang="en-US" dirty="0"/>
          </a:p>
        </p:txBody>
      </p:sp>
      <p:sp>
        <p:nvSpPr>
          <p:cNvPr id="4" name="Footer Placeholder 3"/>
          <p:cNvSpPr>
            <a:spLocks noGrp="1"/>
          </p:cNvSpPr>
          <p:nvPr>
            <p:ph type="ftr" sz="quarter" idx="11"/>
          </p:nvPr>
        </p:nvSpPr>
        <p:spPr/>
        <p:txBody>
          <a:bodyPr/>
          <a:lstStyle/>
          <a:p>
            <a:r>
              <a:rPr lang="en-US" smtClean="0"/>
              <a:t>CSE 373 SP 18 - Kasey Champion</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spTree>
    <p:extLst>
      <p:ext uri="{BB962C8B-B14F-4D97-AF65-F5344CB8AC3E}">
        <p14:creationId xmlns:p14="http://schemas.microsoft.com/office/powerpoint/2010/main" val="386401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Strongly Connected Components</a:t>
            </a:r>
          </a:p>
        </p:txBody>
      </p:sp>
      <p:sp>
        <p:nvSpPr>
          <p:cNvPr id="3" name="Content Placeholder 2"/>
          <p:cNvSpPr>
            <a:spLocks noGrp="1"/>
          </p:cNvSpPr>
          <p:nvPr>
            <p:ph idx="1"/>
          </p:nvPr>
        </p:nvSpPr>
        <p:spPr>
          <a:xfrm>
            <a:off x="575240" y="5775475"/>
            <a:ext cx="11187258" cy="745552"/>
          </a:xfrm>
        </p:spPr>
        <p:txBody>
          <a:bodyPr/>
          <a:lstStyle/>
          <a:p>
            <a:r>
              <a:rPr lang="en-US" dirty="0"/>
              <a:t>Note: the direction of the edges matters!</a:t>
            </a:r>
          </a:p>
          <a:p>
            <a:endParaRPr lang="en-US" dirty="0"/>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22</a:t>
            </a:fld>
            <a:endParaRPr lang="en-US"/>
          </a:p>
        </p:txBody>
      </p:sp>
      <p:grpSp>
        <p:nvGrpSpPr>
          <p:cNvPr id="8" name="Group 7"/>
          <p:cNvGrpSpPr/>
          <p:nvPr/>
        </p:nvGrpSpPr>
        <p:grpSpPr>
          <a:xfrm>
            <a:off x="511827" y="1323813"/>
            <a:ext cx="8072372" cy="1642815"/>
            <a:chOff x="498764" y="4764762"/>
            <a:chExt cx="8072372" cy="1387844"/>
          </a:xfrm>
        </p:grpSpPr>
        <p:sp>
          <p:nvSpPr>
            <p:cNvPr id="6" name="Rectangle 5"/>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path </a:t>
              </a:r>
              <a:r>
                <a:rPr lang="en-US" sz="2200" b="1" dirty="0"/>
                <a:t>in both directions, </a:t>
              </a:r>
              <a:r>
                <a:rPr lang="en-US" sz="2200" dirty="0"/>
                <a:t>and there is no other vertex which is connected to every vertex of C in both directions.</a:t>
              </a:r>
            </a:p>
          </p:txBody>
        </p:sp>
        <p:sp>
          <p:nvSpPr>
            <p:cNvPr id="7" name="Rectangle 6"/>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
        <p:nvSpPr>
          <p:cNvPr id="10" name="Oval 9"/>
          <p:cNvSpPr/>
          <p:nvPr/>
        </p:nvSpPr>
        <p:spPr>
          <a:xfrm>
            <a:off x="5111114" y="37618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4393027"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2" name="Oval 11"/>
          <p:cNvSpPr/>
          <p:nvPr/>
        </p:nvSpPr>
        <p:spPr>
          <a:xfrm>
            <a:off x="5756365"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Arrow Connector 12"/>
          <p:cNvCxnSpPr>
            <a:stCxn id="11" idx="7"/>
            <a:endCxn id="10" idx="3"/>
          </p:cNvCxnSpPr>
          <p:nvPr/>
        </p:nvCxnSpPr>
        <p:spPr>
          <a:xfrm flipV="1">
            <a:off x="4813702" y="4173527"/>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5531789" y="4173527"/>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a:endCxn id="11" idx="6"/>
          </p:cNvCxnSpPr>
          <p:nvPr/>
        </p:nvCxnSpPr>
        <p:spPr>
          <a:xfrm flipH="1">
            <a:off x="4885878" y="4790126"/>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254944" y="37583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7" name="Oval 16"/>
          <p:cNvSpPr/>
          <p:nvPr/>
        </p:nvSpPr>
        <p:spPr>
          <a:xfrm>
            <a:off x="6654222" y="37659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747795" y="3999483"/>
            <a:ext cx="1363319"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7"/>
            <a:endCxn id="17" idx="3"/>
          </p:cNvCxnSpPr>
          <p:nvPr/>
        </p:nvCxnSpPr>
        <p:spPr>
          <a:xfrm flipV="1">
            <a:off x="6177040" y="4177612"/>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0" idx="6"/>
          </p:cNvCxnSpPr>
          <p:nvPr/>
        </p:nvCxnSpPr>
        <p:spPr>
          <a:xfrm flipH="1" flipV="1">
            <a:off x="5603965" y="4002998"/>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69412D9-01EE-A741-A03C-16F0CC1EA9D3}"/>
              </a:ext>
            </a:extLst>
          </p:cNvPr>
          <p:cNvSpPr/>
          <p:nvPr/>
        </p:nvSpPr>
        <p:spPr>
          <a:xfrm>
            <a:off x="4312326" y="3536654"/>
            <a:ext cx="2909927"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CE0D374-A869-E344-B0EB-FEE126F5159C}"/>
              </a:ext>
            </a:extLst>
          </p:cNvPr>
          <p:cNvSpPr/>
          <p:nvPr/>
        </p:nvSpPr>
        <p:spPr>
          <a:xfrm>
            <a:off x="3087536" y="3536654"/>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52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turn: Find Strongly Connected Components</a:t>
            </a:r>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23</a:t>
            </a:fld>
            <a:endParaRPr lang="en-US"/>
          </a:p>
        </p:txBody>
      </p:sp>
      <p:grpSp>
        <p:nvGrpSpPr>
          <p:cNvPr id="3" name="Group 2">
            <a:extLst>
              <a:ext uri="{FF2B5EF4-FFF2-40B4-BE49-F238E27FC236}">
                <a16:creationId xmlns:a16="http://schemas.microsoft.com/office/drawing/2014/main" id="{615E97BE-55FA-4EF1-958A-48484C14CA58}"/>
              </a:ext>
            </a:extLst>
          </p:cNvPr>
          <p:cNvGrpSpPr/>
          <p:nvPr/>
        </p:nvGrpSpPr>
        <p:grpSpPr>
          <a:xfrm>
            <a:off x="1406377" y="2502664"/>
            <a:ext cx="6510474" cy="1375698"/>
            <a:chOff x="1286456" y="3769632"/>
            <a:chExt cx="6510474" cy="1375698"/>
          </a:xfrm>
        </p:grpSpPr>
        <p:sp>
          <p:nvSpPr>
            <p:cNvPr id="10" name="Oval 9"/>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 name="Oval 11"/>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13" name="Straight Arrow Connector 12"/>
            <p:cNvCxnSpPr>
              <a:stCxn id="11" idx="7"/>
              <a:endCxn id="10"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4"/>
              <a:endCxn id="11"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7" name="Oval 16"/>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7"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10"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23" name="Straight Arrow Connector 22"/>
            <p:cNvCxnSpPr>
              <a:stCxn id="22" idx="6"/>
              <a:endCxn id="16"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29" name="Straight Arrow Connector 28"/>
            <p:cNvCxnSpPr>
              <a:stCxn id="17" idx="6"/>
              <a:endCxn id="28"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33" name="Straight Arrow Connector 32"/>
            <p:cNvCxnSpPr>
              <a:stCxn id="12" idx="6"/>
              <a:endCxn id="3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4"/>
              <a:endCxn id="3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0"/>
              <a:endCxn id="28"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47797" y="4589432"/>
            <a:ext cx="9457509" cy="430887"/>
          </a:xfrm>
          <a:prstGeom prst="rect">
            <a:avLst/>
          </a:prstGeom>
          <a:noFill/>
        </p:spPr>
        <p:txBody>
          <a:bodyPr wrap="square" rtlCol="0">
            <a:spAutoFit/>
          </a:bodyPr>
          <a:lstStyle/>
          <a:p>
            <a:r>
              <a:rPr lang="en-US" sz="2200" dirty="0"/>
              <a:t>{A}, {B}, {C,D,E,F}, {J,K}</a:t>
            </a:r>
          </a:p>
        </p:txBody>
      </p:sp>
      <p:sp>
        <p:nvSpPr>
          <p:cNvPr id="9" name="Rectangle 8">
            <a:extLst>
              <a:ext uri="{FF2B5EF4-FFF2-40B4-BE49-F238E27FC236}">
                <a16:creationId xmlns:a16="http://schemas.microsoft.com/office/drawing/2014/main" id="{7477806C-71E4-7E43-A42E-0545F39548C3}"/>
              </a:ext>
            </a:extLst>
          </p:cNvPr>
          <p:cNvSpPr/>
          <p:nvPr/>
        </p:nvSpPr>
        <p:spPr>
          <a:xfrm>
            <a:off x="1247797" y="2294759"/>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933A70A-5ED8-A040-94B6-28D6FF0BC4B8}"/>
              </a:ext>
            </a:extLst>
          </p:cNvPr>
          <p:cNvSpPr/>
          <p:nvPr/>
        </p:nvSpPr>
        <p:spPr>
          <a:xfrm>
            <a:off x="2690217" y="2294759"/>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509088B-F78B-0342-9200-7E407691AB22}"/>
              </a:ext>
            </a:extLst>
          </p:cNvPr>
          <p:cNvSpPr/>
          <p:nvPr/>
        </p:nvSpPr>
        <p:spPr>
          <a:xfrm>
            <a:off x="3722890" y="2294759"/>
            <a:ext cx="2909927"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6E3DEF5-A267-EA4F-8843-334F00260714}"/>
              </a:ext>
            </a:extLst>
          </p:cNvPr>
          <p:cNvSpPr/>
          <p:nvPr/>
        </p:nvSpPr>
        <p:spPr>
          <a:xfrm>
            <a:off x="6800878" y="2294759"/>
            <a:ext cx="1293810"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922767" y="4557662"/>
            <a:ext cx="8072372" cy="1642815"/>
            <a:chOff x="498764" y="4764762"/>
            <a:chExt cx="8072372" cy="1387844"/>
          </a:xfrm>
        </p:grpSpPr>
        <p:sp>
          <p:nvSpPr>
            <p:cNvPr id="37" name="Rectangle 36"/>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path </a:t>
              </a:r>
              <a:r>
                <a:rPr lang="en-US" sz="2200" b="1" dirty="0"/>
                <a:t>in both directions, </a:t>
              </a:r>
              <a:r>
                <a:rPr lang="en-US" sz="2200" dirty="0"/>
                <a:t>and there is no other vertex which is connected to every vertex of C in both directions.</a:t>
              </a:r>
            </a:p>
          </p:txBody>
        </p:sp>
        <p:sp>
          <p:nvSpPr>
            <p:cNvPr id="38" name="Rectangle 37"/>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Tree>
    <p:extLst>
      <p:ext uri="{BB962C8B-B14F-4D97-AF65-F5344CB8AC3E}">
        <p14:creationId xmlns:p14="http://schemas.microsoft.com/office/powerpoint/2010/main" val="252110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animBg="1"/>
      <p:bldP spid="30" grpId="0" animBg="1"/>
      <p:bldP spid="31"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SCC Algorithm</a:t>
            </a:r>
          </a:p>
        </p:txBody>
      </p:sp>
      <p:sp>
        <p:nvSpPr>
          <p:cNvPr id="3" name="Content Placeholder 2"/>
          <p:cNvSpPr>
            <a:spLocks noGrp="1"/>
          </p:cNvSpPr>
          <p:nvPr>
            <p:ph idx="1"/>
          </p:nvPr>
        </p:nvSpPr>
        <p:spPr/>
        <p:txBody>
          <a:bodyPr>
            <a:normAutofit/>
          </a:bodyPr>
          <a:lstStyle/>
          <a:p>
            <a:r>
              <a:rPr lang="en-US" dirty="0"/>
              <a:t>Ok. How do we make a computer do this?</a:t>
            </a:r>
          </a:p>
          <a:p>
            <a:r>
              <a:rPr lang="en-US" dirty="0"/>
              <a:t>You could: </a:t>
            </a:r>
          </a:p>
          <a:p>
            <a:pPr lvl="1"/>
            <a:r>
              <a:rPr lang="en-US" dirty="0"/>
              <a:t>run a BFS from every vertex</a:t>
            </a:r>
          </a:p>
          <a:p>
            <a:pPr lvl="1"/>
            <a:r>
              <a:rPr lang="en-US" dirty="0"/>
              <a:t>For each vertex record what other vertices it can get to </a:t>
            </a:r>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24</a:t>
            </a:fld>
            <a:endParaRPr lang="en-US"/>
          </a:p>
        </p:txBody>
      </p:sp>
      <p:grpSp>
        <p:nvGrpSpPr>
          <p:cNvPr id="6" name="Group 5">
            <a:extLst>
              <a:ext uri="{FF2B5EF4-FFF2-40B4-BE49-F238E27FC236}">
                <a16:creationId xmlns:a16="http://schemas.microsoft.com/office/drawing/2014/main" id="{D0BD117B-1C38-4C37-879F-33D43971637E}"/>
              </a:ext>
            </a:extLst>
          </p:cNvPr>
          <p:cNvGrpSpPr/>
          <p:nvPr/>
        </p:nvGrpSpPr>
        <p:grpSpPr>
          <a:xfrm>
            <a:off x="2152101" y="4074581"/>
            <a:ext cx="6510474" cy="1375698"/>
            <a:chOff x="1286456" y="3769632"/>
            <a:chExt cx="6510474" cy="1375698"/>
          </a:xfrm>
        </p:grpSpPr>
        <p:sp>
          <p:nvSpPr>
            <p:cNvPr id="7" name="Oval 6">
              <a:extLst>
                <a:ext uri="{FF2B5EF4-FFF2-40B4-BE49-F238E27FC236}">
                  <a16:creationId xmlns:a16="http://schemas.microsoft.com/office/drawing/2014/main" id="{44742636-97D2-4D78-A646-EF6A4A1E6AD1}"/>
                </a:ext>
              </a:extLst>
            </p:cNvPr>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8" name="Oval 7">
              <a:extLst>
                <a:ext uri="{FF2B5EF4-FFF2-40B4-BE49-F238E27FC236}">
                  <a16:creationId xmlns:a16="http://schemas.microsoft.com/office/drawing/2014/main" id="{93C6B4D3-B98F-4AE0-B21C-26C55A0D9115}"/>
                </a:ext>
              </a:extLst>
            </p:cNvPr>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 name="Oval 8">
              <a:extLst>
                <a:ext uri="{FF2B5EF4-FFF2-40B4-BE49-F238E27FC236}">
                  <a16:creationId xmlns:a16="http://schemas.microsoft.com/office/drawing/2014/main" id="{022930D2-CDBD-41A6-B815-966DA6B2A74F}"/>
                </a:ext>
              </a:extLst>
            </p:cNvPr>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10" name="Straight Arrow Connector 9">
              <a:extLst>
                <a:ext uri="{FF2B5EF4-FFF2-40B4-BE49-F238E27FC236}">
                  <a16:creationId xmlns:a16="http://schemas.microsoft.com/office/drawing/2014/main" id="{6B63AFCC-717B-4717-BC7A-32F06BB3CA2A}"/>
                </a:ext>
              </a:extLst>
            </p:cNvPr>
            <p:cNvCxnSpPr>
              <a:cxnSpLocks/>
              <a:stCxn id="8" idx="7"/>
              <a:endCxn id="7"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153B882-1DB7-4941-A42F-2F0E5637147E}"/>
                </a:ext>
              </a:extLst>
            </p:cNvPr>
            <p:cNvCxnSpPr>
              <a:cxnSpLocks/>
              <a:stCxn id="7" idx="5"/>
              <a:endCxn id="9"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84DC586-BF32-4737-912D-E88D86F96984}"/>
                </a:ext>
              </a:extLst>
            </p:cNvPr>
            <p:cNvCxnSpPr>
              <a:cxnSpLocks/>
              <a:stCxn id="7" idx="4"/>
              <a:endCxn id="8"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D82D8E6-8448-46C2-B169-CFFCD77D0608}"/>
                </a:ext>
              </a:extLst>
            </p:cNvPr>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4" name="Oval 13">
              <a:extLst>
                <a:ext uri="{FF2B5EF4-FFF2-40B4-BE49-F238E27FC236}">
                  <a16:creationId xmlns:a16="http://schemas.microsoft.com/office/drawing/2014/main" id="{5819949B-22AC-4C29-9A41-554D318F0C0D}"/>
                </a:ext>
              </a:extLst>
            </p:cNvPr>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5" name="Straight Arrow Connector 14">
              <a:extLst>
                <a:ext uri="{FF2B5EF4-FFF2-40B4-BE49-F238E27FC236}">
                  <a16:creationId xmlns:a16="http://schemas.microsoft.com/office/drawing/2014/main" id="{54E004BC-EF7A-4B3D-80BE-FCE70D7A4476}"/>
                </a:ext>
              </a:extLst>
            </p:cNvPr>
            <p:cNvCxnSpPr>
              <a:cxnSpLocks/>
              <a:stCxn id="13" idx="6"/>
              <a:endCxn id="7"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E4351F3-8436-4FD7-B5A1-B83AD17FB474}"/>
                </a:ext>
              </a:extLst>
            </p:cNvPr>
            <p:cNvCxnSpPr>
              <a:cxnSpLocks/>
              <a:stCxn id="9" idx="7"/>
              <a:endCxn id="14"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1A04ADC-E11C-494D-BCFE-65334DC2EE4E}"/>
                </a:ext>
              </a:extLst>
            </p:cNvPr>
            <p:cNvCxnSpPr>
              <a:cxnSpLocks/>
              <a:stCxn id="14" idx="2"/>
              <a:endCxn id="7"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223CF9C3-A137-41B1-B842-D2D6FF6C1DFD}"/>
                </a:ext>
              </a:extLst>
            </p:cNvPr>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19" name="Straight Arrow Connector 18">
              <a:extLst>
                <a:ext uri="{FF2B5EF4-FFF2-40B4-BE49-F238E27FC236}">
                  <a16:creationId xmlns:a16="http://schemas.microsoft.com/office/drawing/2014/main" id="{077C75AB-8493-4D00-8086-970CAB3F4D92}"/>
                </a:ext>
              </a:extLst>
            </p:cNvPr>
            <p:cNvCxnSpPr>
              <a:cxnSpLocks/>
              <a:stCxn id="18" idx="6"/>
              <a:endCxn id="13"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EFDFF8B-9AC2-4AB8-962D-C1BF670D53C8}"/>
                </a:ext>
              </a:extLst>
            </p:cNvPr>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21" name="Straight Arrow Connector 20">
              <a:extLst>
                <a:ext uri="{FF2B5EF4-FFF2-40B4-BE49-F238E27FC236}">
                  <a16:creationId xmlns:a16="http://schemas.microsoft.com/office/drawing/2014/main" id="{19F9AFE2-0A1F-40F3-9EFE-0D325C1F4E57}"/>
                </a:ext>
              </a:extLst>
            </p:cNvPr>
            <p:cNvCxnSpPr>
              <a:cxnSpLocks/>
              <a:stCxn id="14" idx="6"/>
              <a:endCxn id="20"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262D4E33-5307-482A-843F-CE2FA9C10237}"/>
                </a:ext>
              </a:extLst>
            </p:cNvPr>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23" name="Straight Arrow Connector 22">
              <a:extLst>
                <a:ext uri="{FF2B5EF4-FFF2-40B4-BE49-F238E27FC236}">
                  <a16:creationId xmlns:a16="http://schemas.microsoft.com/office/drawing/2014/main" id="{A0DC4872-1C9D-4C93-8DF1-260BC7D885EE}"/>
                </a:ext>
              </a:extLst>
            </p:cNvPr>
            <p:cNvCxnSpPr>
              <a:cxnSpLocks/>
              <a:stCxn id="9" idx="6"/>
              <a:endCxn id="2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C77D18-A9D5-473B-9DA4-053347430B97}"/>
                </a:ext>
              </a:extLst>
            </p:cNvPr>
            <p:cNvCxnSpPr>
              <a:cxnSpLocks/>
              <a:stCxn id="20" idx="4"/>
              <a:endCxn id="2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F57C687-4B66-4F75-B609-644E9B88C45F}"/>
                </a:ext>
              </a:extLst>
            </p:cNvPr>
            <p:cNvCxnSpPr>
              <a:cxnSpLocks/>
              <a:stCxn id="22" idx="0"/>
              <a:endCxn id="20"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5C0C2DED-B01C-43B4-A241-0978C376E7DE}"/>
              </a:ext>
            </a:extLst>
          </p:cNvPr>
          <p:cNvSpPr/>
          <p:nvPr/>
        </p:nvSpPr>
        <p:spPr>
          <a:xfrm>
            <a:off x="1993521" y="3866676"/>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B457433-24EF-4935-8EBE-247A22C29FD8}"/>
              </a:ext>
            </a:extLst>
          </p:cNvPr>
          <p:cNvSpPr/>
          <p:nvPr/>
        </p:nvSpPr>
        <p:spPr>
          <a:xfrm>
            <a:off x="3435941" y="3866676"/>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6982F4-569C-434E-A736-7B85720AD578}"/>
              </a:ext>
            </a:extLst>
          </p:cNvPr>
          <p:cNvSpPr/>
          <p:nvPr/>
        </p:nvSpPr>
        <p:spPr>
          <a:xfrm>
            <a:off x="4468614" y="3866676"/>
            <a:ext cx="2909927"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712586-FE3C-4B4D-9FC7-D1ED3561D54E}"/>
              </a:ext>
            </a:extLst>
          </p:cNvPr>
          <p:cNvSpPr/>
          <p:nvPr/>
        </p:nvSpPr>
        <p:spPr>
          <a:xfrm>
            <a:off x="7546602" y="3866676"/>
            <a:ext cx="1293810"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908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SCC Algorithm</a:t>
            </a:r>
          </a:p>
        </p:txBody>
      </p:sp>
      <p:sp>
        <p:nvSpPr>
          <p:cNvPr id="3" name="Content Placeholder 2"/>
          <p:cNvSpPr>
            <a:spLocks noGrp="1"/>
          </p:cNvSpPr>
          <p:nvPr>
            <p:ph idx="1"/>
          </p:nvPr>
        </p:nvSpPr>
        <p:spPr>
          <a:xfrm>
            <a:off x="575240" y="1463856"/>
            <a:ext cx="11187258" cy="5130867"/>
          </a:xfrm>
        </p:spPr>
        <p:txBody>
          <a:bodyPr>
            <a:normAutofit/>
          </a:bodyPr>
          <a:lstStyle/>
          <a:p>
            <a:r>
              <a:rPr lang="en-US" dirty="0"/>
              <a:t>Ok. How do we make a computer do this?</a:t>
            </a:r>
          </a:p>
          <a:p>
            <a:r>
              <a:rPr lang="en-US" dirty="0"/>
              <a:t>You could: </a:t>
            </a:r>
          </a:p>
          <a:p>
            <a:pPr lvl="1"/>
            <a:r>
              <a:rPr lang="en-US" dirty="0"/>
              <a:t>run a BFS from every vertex</a:t>
            </a:r>
          </a:p>
          <a:p>
            <a:pPr lvl="1"/>
            <a:r>
              <a:rPr lang="en-US" dirty="0"/>
              <a:t>For each vertex record what other vertices it can get to </a:t>
            </a:r>
          </a:p>
          <a:p>
            <a:r>
              <a:rPr lang="en-US" dirty="0"/>
              <a:t>But you can do better!</a:t>
            </a:r>
          </a:p>
          <a:p>
            <a:r>
              <a:rPr lang="en-US" dirty="0"/>
              <a:t>We’re recomputing a bunch of information, going from back to front skips </a:t>
            </a:r>
            <a:r>
              <a:rPr lang="en-US" dirty="0" err="1"/>
              <a:t>recomputation</a:t>
            </a:r>
            <a:r>
              <a:rPr lang="en-US" dirty="0"/>
              <a:t>.</a:t>
            </a:r>
          </a:p>
          <a:p>
            <a:pPr lvl="1"/>
            <a:r>
              <a:rPr lang="en-US" dirty="0"/>
              <a:t>Run a DFS first to do initial processing</a:t>
            </a:r>
          </a:p>
          <a:p>
            <a:pPr lvl="1"/>
            <a:r>
              <a:rPr lang="en-US" dirty="0"/>
              <a:t>While running DFS, run a second DFS to find the components based on the ordering you pull from the stack</a:t>
            </a:r>
          </a:p>
          <a:p>
            <a:pPr lvl="1"/>
            <a:r>
              <a:rPr lang="en-US" dirty="0"/>
              <a:t>Just two DFSs!</a:t>
            </a:r>
          </a:p>
          <a:p>
            <a:pPr lvl="1"/>
            <a:r>
              <a:rPr lang="en-US" dirty="0"/>
              <a:t>(see appendix for more details)</a:t>
            </a:r>
          </a:p>
          <a:p>
            <a:r>
              <a:rPr lang="en-US" dirty="0"/>
              <a:t>Know two things about the algorithm: </a:t>
            </a:r>
          </a:p>
          <a:p>
            <a:pPr lvl="1"/>
            <a:r>
              <a:rPr lang="en-US" dirty="0"/>
              <a:t>It is an application of depth first search </a:t>
            </a:r>
          </a:p>
          <a:p>
            <a:pPr lvl="1"/>
            <a:r>
              <a:rPr lang="en-US" dirty="0"/>
              <a:t>It runs in linear time</a:t>
            </a:r>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25</a:t>
            </a:fld>
            <a:endParaRPr lang="en-US"/>
          </a:p>
        </p:txBody>
      </p:sp>
    </p:spTree>
    <p:extLst>
      <p:ext uri="{BB962C8B-B14F-4D97-AF65-F5344CB8AC3E}">
        <p14:creationId xmlns:p14="http://schemas.microsoft.com/office/powerpoint/2010/main" val="55904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p:sp>
        <p:nvSpPr>
          <p:cNvPr id="3" name="Content Placeholder 2"/>
          <p:cNvSpPr>
            <a:spLocks noGrp="1"/>
          </p:cNvSpPr>
          <p:nvPr>
            <p:ph idx="1"/>
          </p:nvPr>
        </p:nvSpPr>
        <p:spPr>
          <a:xfrm>
            <a:off x="575240" y="1463857"/>
            <a:ext cx="11187258" cy="2129433"/>
          </a:xfrm>
        </p:spPr>
        <p:txBody>
          <a:bodyPr/>
          <a:lstStyle/>
          <a:p>
            <a:r>
              <a:rPr lang="en-US" dirty="0"/>
              <a:t>Graphs are useful because they encode relationships between arbitrary objects.</a:t>
            </a:r>
          </a:p>
          <a:p>
            <a:r>
              <a:rPr lang="en-US" dirty="0"/>
              <a:t>We’ve found the strongly connected components of G.</a:t>
            </a:r>
          </a:p>
          <a:p>
            <a:r>
              <a:rPr lang="en-US" dirty="0"/>
              <a:t>Let’s build a new graph out of them! Call it </a:t>
            </a:r>
            <a:r>
              <a:rPr lang="en-US" dirty="0">
                <a:solidFill>
                  <a:schemeClr val="accent1"/>
                </a:solidFill>
              </a:rPr>
              <a:t>H</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26</a:t>
            </a:fld>
            <a:endParaRPr lang="en-US"/>
          </a:p>
        </p:txBody>
      </p:sp>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6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dirty="0"/>
              <a:t>That’s awful meta. Why?</a:t>
            </a:r>
          </a:p>
          <a:p>
            <a:r>
              <a:rPr lang="en-US" dirty="0"/>
              <a:t>This new graph summarizes reachability information of the original graph. </a:t>
            </a:r>
          </a:p>
          <a:p>
            <a:pPr lvl="1"/>
            <a:r>
              <a:rPr lang="en-US" dirty="0"/>
              <a:t>I can get from A (of G) in </a:t>
            </a:r>
            <a:r>
              <a:rPr lang="en-US" dirty="0">
                <a:solidFill>
                  <a:schemeClr val="accent1"/>
                </a:solidFill>
              </a:rPr>
              <a:t>1</a:t>
            </a:r>
            <a:r>
              <a:rPr lang="en-US" dirty="0"/>
              <a:t> to F (of G) in </a:t>
            </a:r>
            <a:r>
              <a:rPr lang="en-US" dirty="0">
                <a:solidFill>
                  <a:schemeClr val="accent1"/>
                </a:solidFill>
              </a:rPr>
              <a:t>3</a:t>
            </a:r>
            <a:r>
              <a:rPr lang="en-US" dirty="0"/>
              <a:t> if and only if I can get from </a:t>
            </a:r>
            <a:r>
              <a:rPr lang="en-US" dirty="0">
                <a:solidFill>
                  <a:schemeClr val="accent1"/>
                </a:solidFill>
              </a:rPr>
              <a:t>1</a:t>
            </a:r>
            <a:r>
              <a:rPr lang="en-US" dirty="0"/>
              <a:t> to </a:t>
            </a:r>
            <a:r>
              <a:rPr lang="en-US" dirty="0">
                <a:solidFill>
                  <a:schemeClr val="accent1"/>
                </a:solidFill>
              </a:rPr>
              <a:t>3</a:t>
            </a:r>
            <a:r>
              <a:rPr lang="en-US" dirty="0"/>
              <a:t> in </a:t>
            </a:r>
            <a:r>
              <a:rPr lang="en-US" dirty="0">
                <a:solidFill>
                  <a:schemeClr val="accent1"/>
                </a:solidFill>
              </a:rPr>
              <a:t>H</a:t>
            </a:r>
            <a:r>
              <a:rPr lang="en-US" dirty="0"/>
              <a:t>. </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27</a:t>
            </a:fld>
            <a:endParaRPr lang="en-US"/>
          </a:p>
        </p:txBody>
      </p:sp>
      <p:sp>
        <p:nvSpPr>
          <p:cNvPr id="62" name="Oval 61"/>
          <p:cNvSpPr/>
          <p:nvPr/>
        </p:nvSpPr>
        <p:spPr>
          <a:xfrm>
            <a:off x="5907947" y="207671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63" name="Oval 62"/>
          <p:cNvSpPr/>
          <p:nvPr/>
        </p:nvSpPr>
        <p:spPr>
          <a:xfrm>
            <a:off x="5491850" y="28768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4" name="Oval 63"/>
          <p:cNvSpPr/>
          <p:nvPr/>
        </p:nvSpPr>
        <p:spPr>
          <a:xfrm>
            <a:off x="6553198" y="286384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65" name="Straight Arrow Connector 64"/>
          <p:cNvCxnSpPr>
            <a:stCxn id="63" idx="7"/>
            <a:endCxn id="62" idx="3"/>
          </p:cNvCxnSpPr>
          <p:nvPr/>
        </p:nvCxnSpPr>
        <p:spPr>
          <a:xfrm flipV="1">
            <a:off x="5912525" y="2488409"/>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5"/>
            <a:endCxn id="64" idx="0"/>
          </p:cNvCxnSpPr>
          <p:nvPr/>
        </p:nvCxnSpPr>
        <p:spPr>
          <a:xfrm>
            <a:off x="6328622" y="2488409"/>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2" idx="4"/>
            <a:endCxn id="63" idx="6"/>
          </p:cNvCxnSpPr>
          <p:nvPr/>
        </p:nvCxnSpPr>
        <p:spPr>
          <a:xfrm flipH="1">
            <a:off x="5984701" y="2559044"/>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3283654" y="208080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9" name="Oval 68"/>
          <p:cNvSpPr/>
          <p:nvPr/>
        </p:nvSpPr>
        <p:spPr>
          <a:xfrm>
            <a:off x="7451055" y="208080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70" name="Straight Arrow Connector 69"/>
          <p:cNvCxnSpPr>
            <a:stCxn id="68" idx="6"/>
            <a:endCxn id="62" idx="2"/>
          </p:cNvCxnSpPr>
          <p:nvPr/>
        </p:nvCxnSpPr>
        <p:spPr>
          <a:xfrm flipV="1">
            <a:off x="3776505" y="2317880"/>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4" idx="7"/>
            <a:endCxn id="69" idx="3"/>
          </p:cNvCxnSpPr>
          <p:nvPr/>
        </p:nvCxnSpPr>
        <p:spPr>
          <a:xfrm flipV="1">
            <a:off x="6973873" y="2492494"/>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9" idx="2"/>
            <a:endCxn id="62" idx="6"/>
          </p:cNvCxnSpPr>
          <p:nvPr/>
        </p:nvCxnSpPr>
        <p:spPr>
          <a:xfrm flipH="1" flipV="1">
            <a:off x="6400798" y="2317880"/>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1544256" y="208975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74" name="Straight Arrow Connector 73"/>
          <p:cNvCxnSpPr>
            <a:stCxn id="73" idx="6"/>
            <a:endCxn id="68" idx="2"/>
          </p:cNvCxnSpPr>
          <p:nvPr/>
        </p:nvCxnSpPr>
        <p:spPr>
          <a:xfrm flipV="1">
            <a:off x="2037107" y="2321965"/>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9801890" y="212128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76" name="Straight Arrow Connector 75"/>
          <p:cNvCxnSpPr>
            <a:stCxn id="69" idx="6"/>
            <a:endCxn id="75" idx="2"/>
          </p:cNvCxnSpPr>
          <p:nvPr/>
        </p:nvCxnSpPr>
        <p:spPr>
          <a:xfrm>
            <a:off x="7943906" y="2321965"/>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9309039" y="294750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78" name="Straight Arrow Connector 77"/>
          <p:cNvCxnSpPr>
            <a:stCxn id="64" idx="6"/>
            <a:endCxn id="77" idx="2"/>
          </p:cNvCxnSpPr>
          <p:nvPr/>
        </p:nvCxnSpPr>
        <p:spPr>
          <a:xfrm>
            <a:off x="7046049" y="3105008"/>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5" idx="4"/>
            <a:endCxn id="77" idx="7"/>
          </p:cNvCxnSpPr>
          <p:nvPr/>
        </p:nvCxnSpPr>
        <p:spPr>
          <a:xfrm flipH="1">
            <a:off x="9729714" y="2603614"/>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7" idx="0"/>
            <a:endCxn id="75" idx="3"/>
          </p:cNvCxnSpPr>
          <p:nvPr/>
        </p:nvCxnSpPr>
        <p:spPr>
          <a:xfrm flipV="1">
            <a:off x="9555465" y="2532979"/>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Right Arrow 80"/>
          <p:cNvSpPr/>
          <p:nvPr/>
        </p:nvSpPr>
        <p:spPr>
          <a:xfrm>
            <a:off x="2302846" y="1994613"/>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Arrow 81"/>
          <p:cNvSpPr/>
          <p:nvPr/>
        </p:nvSpPr>
        <p:spPr>
          <a:xfrm>
            <a:off x="4289324" y="241550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a:off x="8289540" y="2488409"/>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278517" y="2445978"/>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85" name="TextBox 84"/>
          <p:cNvSpPr txBox="1"/>
          <p:nvPr/>
        </p:nvSpPr>
        <p:spPr>
          <a:xfrm>
            <a:off x="7248552" y="3240380"/>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86" name="TextBox 85"/>
          <p:cNvSpPr txBox="1"/>
          <p:nvPr/>
        </p:nvSpPr>
        <p:spPr>
          <a:xfrm>
            <a:off x="10174056" y="3180239"/>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87" name="TextBox 86"/>
          <p:cNvSpPr txBox="1"/>
          <p:nvPr/>
        </p:nvSpPr>
        <p:spPr>
          <a:xfrm>
            <a:off x="3013941" y="2579058"/>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88" name="Oval 87"/>
          <p:cNvSpPr/>
          <p:nvPr/>
        </p:nvSpPr>
        <p:spPr>
          <a:xfrm>
            <a:off x="1043195" y="1735151"/>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21291" y="1757331"/>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299773" y="1770002"/>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9065704" y="1893717"/>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5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Must </a:t>
            </a:r>
            <a:r>
              <a:rPr lang="en-US" dirty="0">
                <a:solidFill>
                  <a:srgbClr val="00B0F0"/>
                </a:solidFill>
              </a:rPr>
              <a:t>H</a:t>
            </a:r>
            <a:r>
              <a:rPr lang="en-US" dirty="0"/>
              <a:t> Be a DAG?</a:t>
            </a:r>
          </a:p>
        </p:txBody>
      </p:sp>
      <p:sp>
        <p:nvSpPr>
          <p:cNvPr id="3" name="Content Placeholder 2"/>
          <p:cNvSpPr>
            <a:spLocks noGrp="1"/>
          </p:cNvSpPr>
          <p:nvPr>
            <p:ph idx="1"/>
          </p:nvPr>
        </p:nvSpPr>
        <p:spPr/>
        <p:txBody>
          <a:bodyPr/>
          <a:lstStyle/>
          <a:p>
            <a:r>
              <a:rPr lang="en-US" dirty="0">
                <a:solidFill>
                  <a:schemeClr val="accent1"/>
                </a:solidFill>
              </a:rPr>
              <a:t>H</a:t>
            </a:r>
            <a:r>
              <a:rPr lang="en-US" dirty="0"/>
              <a:t> is always a DAG (do you see why?).</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28</a:t>
            </a:fld>
            <a:endParaRPr lang="en-US"/>
          </a:p>
        </p:txBody>
      </p:sp>
    </p:spTree>
    <p:extLst>
      <p:ext uri="{BB962C8B-B14F-4D97-AF65-F5344CB8AC3E}">
        <p14:creationId xmlns:p14="http://schemas.microsoft.com/office/powerpoint/2010/main" val="3712873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Finding SCCs lets you </a:t>
                </a:r>
                <a:r>
                  <a:rPr lang="en-US" b="1" dirty="0"/>
                  <a:t>collapse </a:t>
                </a:r>
                <a:r>
                  <a:rPr lang="en-US" dirty="0"/>
                  <a:t>your graph to the meta-structure.</a:t>
                </a:r>
                <a:br>
                  <a:rPr lang="en-US" dirty="0"/>
                </a:br>
                <a:r>
                  <a:rPr lang="en-US" dirty="0"/>
                  <a:t>If (and only if) your graph is a DAG, you can find a topological sort of your graph.</a:t>
                </a:r>
              </a:p>
              <a:p>
                <a:endParaRPr lang="en-US" dirty="0"/>
              </a:p>
              <a:p>
                <a:r>
                  <a:rPr lang="en-US" dirty="0"/>
                  <a:t>Both of these algorithms run in </a:t>
                </a:r>
                <a14:m>
                  <m:oMath xmlns:m="http://schemas.openxmlformats.org/officeDocument/2006/math">
                    <m:r>
                      <a:rPr lang="en-US" b="0" i="1" dirty="0" smtClean="0">
                        <a:latin typeface="Cambria Math" panose="02040503050406030204" pitchFamily="18" charset="0"/>
                      </a:rPr>
                      <m:t>𝑂</m:t>
                    </m:r>
                    <m:r>
                      <a:rPr lang="en-US" b="0" i="1" dirty="0" smtClean="0">
                        <a:latin typeface="Cambria Math" panose="02040503050406030204" pitchFamily="18" charset="0"/>
                      </a:rPr>
                      <m:t>(</m:t>
                    </m:r>
                    <m:r>
                      <a:rPr lang="en-US" b="0" i="1" dirty="0" smtClean="0">
                        <a:latin typeface="Cambria Math" panose="02040503050406030204" pitchFamily="18" charset="0"/>
                      </a:rPr>
                      <m:t>𝑚</m:t>
                    </m:r>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oMath>
                </a14:m>
                <a:r>
                  <a:rPr lang="en-US" dirty="0" smtClean="0"/>
                  <a:t> time.</a:t>
                </a:r>
                <a:endParaRPr lang="en-US" dirty="0"/>
              </a:p>
              <a:p>
                <a:r>
                  <a:rPr lang="en-US" dirty="0"/>
                  <a:t>Just about everything you could want to do with your graph will take at least as long.</a:t>
                </a:r>
              </a:p>
              <a:p>
                <a:r>
                  <a:rPr lang="en-US" dirty="0"/>
                  <a:t>You should think of these as </a:t>
                </a:r>
                <a:r>
                  <a:rPr lang="en-US" b="1" dirty="0"/>
                  <a:t>“almost free” preprocessing </a:t>
                </a:r>
                <a:r>
                  <a:rPr lang="en-US" dirty="0"/>
                  <a:t>of your graph. </a:t>
                </a:r>
              </a:p>
              <a:p>
                <a:pPr lvl="1"/>
                <a:r>
                  <a:rPr lang="en-US" dirty="0"/>
                  <a:t>Your other graph algorithms only need to work on </a:t>
                </a:r>
              </a:p>
              <a:p>
                <a:pPr lvl="2"/>
                <a:r>
                  <a:rPr lang="en-US" sz="1800" dirty="0"/>
                  <a:t>topologically sorted graphs and </a:t>
                </a:r>
              </a:p>
              <a:p>
                <a:pPr lvl="2"/>
                <a:r>
                  <a:rPr lang="en-US" sz="1800" dirty="0"/>
                  <a:t>strongly connected graphs.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72" t="-15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29</a:t>
            </a:fld>
            <a:endParaRPr lang="en-US"/>
          </a:p>
        </p:txBody>
      </p:sp>
    </p:spTree>
    <p:extLst>
      <p:ext uri="{BB962C8B-B14F-4D97-AF65-F5344CB8AC3E}">
        <p14:creationId xmlns:p14="http://schemas.microsoft.com/office/powerpoint/2010/main" val="3674646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r>
              <a:rPr lang="en-US" dirty="0" smtClean="0"/>
              <a:t>: Final Information</a:t>
            </a:r>
            <a:endParaRPr lang="en-US" dirty="0"/>
          </a:p>
        </p:txBody>
      </p:sp>
      <p:sp>
        <p:nvSpPr>
          <p:cNvPr id="3" name="Content Placeholder 2"/>
          <p:cNvSpPr>
            <a:spLocks noGrp="1"/>
          </p:cNvSpPr>
          <p:nvPr>
            <p:ph idx="1"/>
          </p:nvPr>
        </p:nvSpPr>
        <p:spPr/>
        <p:txBody>
          <a:bodyPr/>
          <a:lstStyle/>
          <a:p>
            <a:r>
              <a:rPr lang="en-US" dirty="0" smtClean="0"/>
              <a:t>Remember the final happens in two parts:</a:t>
            </a:r>
          </a:p>
          <a:p>
            <a:r>
              <a:rPr lang="en-US" dirty="0" smtClean="0"/>
              <a:t>Logistics:</a:t>
            </a:r>
            <a:br>
              <a:rPr lang="en-US" dirty="0" smtClean="0"/>
            </a:br>
            <a:r>
              <a:rPr lang="en-US" dirty="0" smtClean="0"/>
              <a:t>Part 1 takes place in section next week.</a:t>
            </a:r>
          </a:p>
          <a:p>
            <a:pPr lvl="1"/>
            <a:r>
              <a:rPr lang="en-US" dirty="0" smtClean="0"/>
              <a:t>No note sheet</a:t>
            </a:r>
          </a:p>
          <a:p>
            <a:pPr lvl="1"/>
            <a:r>
              <a:rPr lang="en-US" dirty="0" smtClean="0"/>
              <a:t>Go to your officially registered section!</a:t>
            </a:r>
          </a:p>
          <a:p>
            <a:pPr marL="128016" lvl="1" indent="0">
              <a:buNone/>
            </a:pPr>
            <a:endParaRPr lang="en-US" dirty="0" smtClean="0"/>
          </a:p>
          <a:p>
            <a:r>
              <a:rPr lang="en-US" dirty="0" smtClean="0"/>
              <a:t>Part 2 in lecture next Friday</a:t>
            </a:r>
          </a:p>
          <a:p>
            <a:pPr lvl="1"/>
            <a:r>
              <a:rPr lang="en-US" dirty="0" smtClean="0"/>
              <a:t>Yes note sheet (8.5 x 11 inches, both sides)</a:t>
            </a:r>
          </a:p>
          <a:p>
            <a:pPr lvl="1"/>
            <a:r>
              <a:rPr lang="en-US" dirty="0" smtClean="0"/>
              <a:t>Like the midterm, we’ll mark off certain rows not to sit in</a:t>
            </a:r>
          </a:p>
          <a:p>
            <a:endParaRPr lang="en-US" dirty="0" smtClean="0"/>
          </a:p>
          <a:p>
            <a:r>
              <a:rPr lang="en-US" dirty="0" smtClean="0"/>
              <a:t>Logistically, these are two separate exams (can’t work on day 1 stuff on day 2 or vice versa).</a:t>
            </a:r>
            <a:endParaRPr lang="en-US" dirty="0"/>
          </a:p>
        </p:txBody>
      </p:sp>
      <p:sp>
        <p:nvSpPr>
          <p:cNvPr id="4" name="Footer Placeholder 3"/>
          <p:cNvSpPr>
            <a:spLocks noGrp="1"/>
          </p:cNvSpPr>
          <p:nvPr>
            <p:ph type="ftr" sz="quarter" idx="11"/>
          </p:nvPr>
        </p:nvSpPr>
        <p:spPr/>
        <p:txBody>
          <a:bodyPr/>
          <a:lstStyle/>
          <a:p>
            <a:r>
              <a:rPr lang="en-US" smtClean="0"/>
              <a:t>CSE 373 SP 18 - Kasey Champion</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spTree>
    <p:extLst>
      <p:ext uri="{BB962C8B-B14F-4D97-AF65-F5344CB8AC3E}">
        <p14:creationId xmlns:p14="http://schemas.microsoft.com/office/powerpoint/2010/main" val="2452866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Graph Modeling Practice</a:t>
            </a:r>
            <a:endParaRPr lang="en-US" dirty="0"/>
          </a:p>
        </p:txBody>
      </p:sp>
      <p:sp>
        <p:nvSpPr>
          <p:cNvPr id="4" name="Footer Placeholder 3"/>
          <p:cNvSpPr>
            <a:spLocks noGrp="1"/>
          </p:cNvSpPr>
          <p:nvPr>
            <p:ph type="ftr" sz="quarter" idx="11"/>
          </p:nvPr>
        </p:nvSpPr>
        <p:spPr/>
        <p:txBody>
          <a:bodyPr/>
          <a:lstStyle/>
          <a:p>
            <a:r>
              <a:rPr lang="en-US" smtClean="0"/>
              <a:t>CSE 373 SP 18 - Kasey Champion</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30</a:t>
            </a:fld>
            <a:endParaRPr lang="en-US"/>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296734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Graph Modeling Process</a:t>
            </a:r>
            <a:endParaRPr lang="en-US" dirty="0"/>
          </a:p>
        </p:txBody>
      </p:sp>
      <p:sp>
        <p:nvSpPr>
          <p:cNvPr id="9" name="Content Placeholder 8"/>
          <p:cNvSpPr>
            <a:spLocks noGrp="1"/>
          </p:cNvSpPr>
          <p:nvPr>
            <p:ph idx="1"/>
          </p:nvPr>
        </p:nvSpPr>
        <p:spPr/>
        <p:txBody>
          <a:bodyPr/>
          <a:lstStyle/>
          <a:p>
            <a:r>
              <a:rPr lang="en-US" dirty="0" smtClean="0"/>
              <a:t>1. What are your fundamental objects?</a:t>
            </a:r>
          </a:p>
          <a:p>
            <a:pPr lvl="1"/>
            <a:r>
              <a:rPr lang="en-US" dirty="0" smtClean="0"/>
              <a:t>Those will probably become your vertices.</a:t>
            </a:r>
          </a:p>
          <a:p>
            <a:r>
              <a:rPr lang="en-US" dirty="0" smtClean="0"/>
              <a:t>2. How are those objects related?</a:t>
            </a:r>
          </a:p>
          <a:p>
            <a:pPr lvl="1"/>
            <a:r>
              <a:rPr lang="en-US" dirty="0" smtClean="0"/>
              <a:t>Represent those relationships with edges.</a:t>
            </a:r>
          </a:p>
          <a:p>
            <a:r>
              <a:rPr lang="en-US" dirty="0" smtClean="0"/>
              <a:t>3. How is what I’m looking for encoded in the graph?</a:t>
            </a:r>
          </a:p>
          <a:p>
            <a:pPr lvl="1"/>
            <a:r>
              <a:rPr lang="en-US" dirty="0" smtClean="0"/>
              <a:t>Do I need a path from s to t? The shortest path from s to t? A minimum spanning tree? Something else?</a:t>
            </a:r>
          </a:p>
          <a:p>
            <a:r>
              <a:rPr lang="en-US" dirty="0" smtClean="0"/>
              <a:t>4. Do I know how to find what I’m looking for?</a:t>
            </a:r>
          </a:p>
          <a:p>
            <a:pPr lvl="1"/>
            <a:r>
              <a:rPr lang="en-US" dirty="0" smtClean="0"/>
              <a:t>Then run that algorithm/combination of algorithms</a:t>
            </a:r>
          </a:p>
          <a:p>
            <a:pPr lvl="1"/>
            <a:r>
              <a:rPr lang="en-US" dirty="0" smtClean="0"/>
              <a:t>Otherwise go back to step 1 and try again.</a:t>
            </a:r>
            <a:endParaRPr lang="en-US" dirty="0"/>
          </a:p>
        </p:txBody>
      </p:sp>
      <p:sp>
        <p:nvSpPr>
          <p:cNvPr id="3" name="Footer Placeholder 2"/>
          <p:cNvSpPr>
            <a:spLocks noGrp="1"/>
          </p:cNvSpPr>
          <p:nvPr>
            <p:ph type="ftr" sz="quarter" idx="11"/>
          </p:nvPr>
        </p:nvSpPr>
        <p:spPr/>
        <p:txBody>
          <a:bodyPr/>
          <a:lstStyle/>
          <a:p>
            <a:r>
              <a:rPr lang="en-US" smtClean="0"/>
              <a:t>CSE 373 SP 18 - Kasey Champion</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31</a:t>
            </a:fld>
            <a:endParaRPr lang="en-US"/>
          </a:p>
        </p:txBody>
      </p:sp>
    </p:spTree>
    <p:extLst>
      <p:ext uri="{BB962C8B-B14F-4D97-AF65-F5344CB8AC3E}">
        <p14:creationId xmlns:p14="http://schemas.microsoft.com/office/powerpoint/2010/main" val="1980650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7" name="Group 6">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55" name="Oval 54">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 name="Group 7">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53" name="Oval 52">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9" name="Group 8">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51" name="Oval 50">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0" name="Group 9">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49" name="Oval 48">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1" name="Group 10">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47" name="Oval 46">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 name="Group 11">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45" name="Oval 44">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 name="Group 12">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43" name="Oval 42">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4" name="Group 13">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41" name="Oval 40">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5" name="Group 14">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40" name="TextBox 3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39" name="Oval 38">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37" name="Oval 36">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7" name="Group 16">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35" name="Oval 34">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8" name="Straight Connector 17">
              <a:extLst>
                <a:ext uri="{FF2B5EF4-FFF2-40B4-BE49-F238E27FC236}">
                  <a16:creationId xmlns:a16="http://schemas.microsoft.com/office/drawing/2014/main" id="{3327CCAF-BB7A-4A4C-A604-6F82BBF0C574}"/>
                </a:ext>
              </a:extLst>
            </p:cNvPr>
            <p:cNvCxnSpPr>
              <a:stCxn id="55" idx="4"/>
              <a:endCxn id="5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627AF5-5590-F845-83E5-81ECE0B4FFDE}"/>
                </a:ext>
              </a:extLst>
            </p:cNvPr>
            <p:cNvCxnSpPr>
              <a:cxnSpLocks/>
              <a:stCxn id="39" idx="6"/>
              <a:endCxn id="5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55462F-8712-4C4A-A05B-DE02E3F1A84A}"/>
                </a:ext>
              </a:extLst>
            </p:cNvPr>
            <p:cNvCxnSpPr>
              <a:cxnSpLocks/>
              <a:stCxn id="39" idx="5"/>
              <a:endCxn id="41"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5D3D85-2625-1649-997D-F80B17F0309C}"/>
                </a:ext>
              </a:extLst>
            </p:cNvPr>
            <p:cNvCxnSpPr>
              <a:cxnSpLocks/>
              <a:stCxn id="53" idx="3"/>
              <a:endCxn id="41"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1888E2-0AC1-AF4B-9ABE-34F325F6B892}"/>
                </a:ext>
              </a:extLst>
            </p:cNvPr>
            <p:cNvCxnSpPr>
              <a:cxnSpLocks/>
              <a:stCxn id="37" idx="4"/>
              <a:endCxn id="39"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BD079F-AE39-334B-A69C-136231D41FDC}"/>
                </a:ext>
              </a:extLst>
            </p:cNvPr>
            <p:cNvCxnSpPr>
              <a:cxnSpLocks/>
              <a:stCxn id="35" idx="3"/>
              <a:endCxn id="39"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F399AB7-3FF8-804F-B9D1-DD679E07B6BD}"/>
                </a:ext>
              </a:extLst>
            </p:cNvPr>
            <p:cNvCxnSpPr>
              <a:cxnSpLocks/>
              <a:stCxn id="37" idx="7"/>
              <a:endCxn id="35"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9A8F2B4-AD1B-1746-B82D-DA265AF311E3}"/>
                </a:ext>
              </a:extLst>
            </p:cNvPr>
            <p:cNvCxnSpPr>
              <a:cxnSpLocks/>
              <a:stCxn id="35" idx="7"/>
              <a:endCxn id="5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E618DE-52F1-254D-BC29-3C4650989760}"/>
                </a:ext>
              </a:extLst>
            </p:cNvPr>
            <p:cNvCxnSpPr>
              <a:cxnSpLocks/>
              <a:stCxn id="51" idx="4"/>
              <a:endCxn id="55"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C9C64E1-5CF4-CB43-A924-2D497509F618}"/>
                </a:ext>
              </a:extLst>
            </p:cNvPr>
            <p:cNvCxnSpPr>
              <a:cxnSpLocks/>
              <a:stCxn id="51" idx="6"/>
              <a:endCxn id="4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6989D6-F2F7-B14D-A67E-DB8B53B6A2AE}"/>
                </a:ext>
              </a:extLst>
            </p:cNvPr>
            <p:cNvCxnSpPr>
              <a:cxnSpLocks/>
              <a:stCxn id="55" idx="6"/>
              <a:endCxn id="47"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99F259-B541-2746-93A7-AAE37DD834AA}"/>
                </a:ext>
              </a:extLst>
            </p:cNvPr>
            <p:cNvCxnSpPr>
              <a:cxnSpLocks/>
              <a:stCxn id="55" idx="5"/>
              <a:endCxn id="45"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0A4DE0-2938-AE4E-82C6-C09A4E6684B0}"/>
                </a:ext>
              </a:extLst>
            </p:cNvPr>
            <p:cNvCxnSpPr>
              <a:cxnSpLocks/>
              <a:stCxn id="55" idx="2"/>
              <a:endCxn id="3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4B38CB-8356-BA4D-9FC4-0DD98B14018D}"/>
                </a:ext>
              </a:extLst>
            </p:cNvPr>
            <p:cNvCxnSpPr>
              <a:cxnSpLocks/>
              <a:stCxn id="49" idx="3"/>
              <a:endCxn id="55"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910EDA0-D720-0A49-8AB1-D93F91AF3495}"/>
                </a:ext>
              </a:extLst>
            </p:cNvPr>
            <p:cNvCxnSpPr>
              <a:cxnSpLocks/>
              <a:stCxn id="47" idx="5"/>
              <a:endCxn id="4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ABD4FB-BC71-3747-9E9B-61C6FB0DEB60}"/>
                </a:ext>
              </a:extLst>
            </p:cNvPr>
            <p:cNvCxnSpPr>
              <a:cxnSpLocks/>
              <a:stCxn id="49" idx="5"/>
              <a:endCxn id="4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A9F91CC-EC76-FE4F-B92E-2F65E2867E36}"/>
                </a:ext>
              </a:extLst>
            </p:cNvPr>
            <p:cNvCxnSpPr>
              <a:cxnSpLocks/>
              <a:stCxn id="45" idx="3"/>
              <a:endCxn id="43"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114E190B-937B-DB42-90F5-4F306C7CC45D}"/>
              </a:ext>
            </a:extLst>
          </p:cNvPr>
          <p:cNvGrpSpPr/>
          <p:nvPr/>
        </p:nvGrpSpPr>
        <p:grpSpPr>
          <a:xfrm>
            <a:off x="5070903" y="701784"/>
            <a:ext cx="7028720" cy="5606846"/>
            <a:chOff x="3154343" y="7317464"/>
            <a:chExt cx="7028720" cy="5606846"/>
          </a:xfrm>
        </p:grpSpPr>
        <p:grpSp>
          <p:nvGrpSpPr>
            <p:cNvPr id="86" name="Group 85">
              <a:extLst>
                <a:ext uri="{FF2B5EF4-FFF2-40B4-BE49-F238E27FC236}">
                  <a16:creationId xmlns:a16="http://schemas.microsoft.com/office/drawing/2014/main" id="{D33F4DBC-731F-BE40-B71E-6A1AB04A26D3}"/>
                </a:ext>
              </a:extLst>
            </p:cNvPr>
            <p:cNvGrpSpPr/>
            <p:nvPr/>
          </p:nvGrpSpPr>
          <p:grpSpPr>
            <a:xfrm>
              <a:off x="6519583" y="9648491"/>
              <a:ext cx="838200" cy="838200"/>
              <a:chOff x="5115008" y="3216614"/>
              <a:chExt cx="838200" cy="838200"/>
            </a:xfrm>
          </p:grpSpPr>
          <p:sp>
            <p:nvSpPr>
              <p:cNvPr id="134" name="Oval 133">
                <a:extLst>
                  <a:ext uri="{FF2B5EF4-FFF2-40B4-BE49-F238E27FC236}">
                    <a16:creationId xmlns:a16="http://schemas.microsoft.com/office/drawing/2014/main" id="{AE1D26CF-CF4C-FF4C-AADD-CEE41568EA65}"/>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3D79E17B-7E22-6E45-9F6E-46FA825DCA6C}"/>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7" name="Group 86">
              <a:extLst>
                <a:ext uri="{FF2B5EF4-FFF2-40B4-BE49-F238E27FC236}">
                  <a16:creationId xmlns:a16="http://schemas.microsoft.com/office/drawing/2014/main" id="{B3FFA63C-E0D1-8240-B859-C029ECCB5EBE}"/>
                </a:ext>
              </a:extLst>
            </p:cNvPr>
            <p:cNvGrpSpPr/>
            <p:nvPr/>
          </p:nvGrpSpPr>
          <p:grpSpPr>
            <a:xfrm>
              <a:off x="6552574" y="11728386"/>
              <a:ext cx="838200" cy="838200"/>
              <a:chOff x="5135573" y="5342583"/>
              <a:chExt cx="838200" cy="838200"/>
            </a:xfrm>
          </p:grpSpPr>
          <p:sp>
            <p:nvSpPr>
              <p:cNvPr id="132" name="Oval 131">
                <a:extLst>
                  <a:ext uri="{FF2B5EF4-FFF2-40B4-BE49-F238E27FC236}">
                    <a16:creationId xmlns:a16="http://schemas.microsoft.com/office/drawing/2014/main" id="{81871D68-66B6-A044-BD9F-884BBD6521B8}"/>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88347732-2F7A-E442-9D9E-DF9D384283FE}"/>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88" name="Group 87">
              <a:extLst>
                <a:ext uri="{FF2B5EF4-FFF2-40B4-BE49-F238E27FC236}">
                  <a16:creationId xmlns:a16="http://schemas.microsoft.com/office/drawing/2014/main" id="{7416DF78-500C-464C-AD69-2A8DD926C212}"/>
                </a:ext>
              </a:extLst>
            </p:cNvPr>
            <p:cNvGrpSpPr/>
            <p:nvPr/>
          </p:nvGrpSpPr>
          <p:grpSpPr>
            <a:xfrm>
              <a:off x="6120274" y="7534115"/>
              <a:ext cx="838200" cy="838200"/>
              <a:chOff x="4730935" y="1197207"/>
              <a:chExt cx="838200" cy="838200"/>
            </a:xfrm>
          </p:grpSpPr>
          <p:sp>
            <p:nvSpPr>
              <p:cNvPr id="130" name="Oval 129">
                <a:extLst>
                  <a:ext uri="{FF2B5EF4-FFF2-40B4-BE49-F238E27FC236}">
                    <a16:creationId xmlns:a16="http://schemas.microsoft.com/office/drawing/2014/main" id="{2D597968-F4EF-A642-9DFE-801DFBEC09B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4A94A1AE-37E5-6F41-9D22-2236C757B126}"/>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89" name="Group 88">
              <a:extLst>
                <a:ext uri="{FF2B5EF4-FFF2-40B4-BE49-F238E27FC236}">
                  <a16:creationId xmlns:a16="http://schemas.microsoft.com/office/drawing/2014/main" id="{2C5BFFD4-15A1-B742-BA6F-D231AA3EF87C}"/>
                </a:ext>
              </a:extLst>
            </p:cNvPr>
            <p:cNvGrpSpPr/>
            <p:nvPr/>
          </p:nvGrpSpPr>
          <p:grpSpPr>
            <a:xfrm>
              <a:off x="7815281" y="7317464"/>
              <a:ext cx="838200" cy="842059"/>
              <a:chOff x="6425942" y="980556"/>
              <a:chExt cx="838200" cy="842059"/>
            </a:xfrm>
          </p:grpSpPr>
          <p:sp>
            <p:nvSpPr>
              <p:cNvPr id="128" name="Oval 127">
                <a:extLst>
                  <a:ext uri="{FF2B5EF4-FFF2-40B4-BE49-F238E27FC236}">
                    <a16:creationId xmlns:a16="http://schemas.microsoft.com/office/drawing/2014/main" id="{0673DFCD-9BBE-5545-A352-8B32313913D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E1211E9-5614-A249-B0D3-8091E4A8217C}"/>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90" name="Group 89">
              <a:extLst>
                <a:ext uri="{FF2B5EF4-FFF2-40B4-BE49-F238E27FC236}">
                  <a16:creationId xmlns:a16="http://schemas.microsoft.com/office/drawing/2014/main" id="{273B98CE-6C61-B64F-A7EE-77BC54C0A334}"/>
                </a:ext>
              </a:extLst>
            </p:cNvPr>
            <p:cNvGrpSpPr/>
            <p:nvPr/>
          </p:nvGrpSpPr>
          <p:grpSpPr>
            <a:xfrm>
              <a:off x="8416068" y="8980469"/>
              <a:ext cx="848635" cy="838200"/>
              <a:chOff x="7026729" y="2643561"/>
              <a:chExt cx="848635" cy="838200"/>
            </a:xfrm>
          </p:grpSpPr>
          <p:sp>
            <p:nvSpPr>
              <p:cNvPr id="126" name="Oval 125">
                <a:extLst>
                  <a:ext uri="{FF2B5EF4-FFF2-40B4-BE49-F238E27FC236}">
                    <a16:creationId xmlns:a16="http://schemas.microsoft.com/office/drawing/2014/main" id="{A6326DDD-6192-D940-87F1-D46DDF2E1C52}"/>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4EC58FF-69A2-8A44-AABF-56B2B31D9C44}"/>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91" name="Group 90">
              <a:extLst>
                <a:ext uri="{FF2B5EF4-FFF2-40B4-BE49-F238E27FC236}">
                  <a16:creationId xmlns:a16="http://schemas.microsoft.com/office/drawing/2014/main" id="{B3E47E15-0D0A-7949-B712-F514A13BE0AA}"/>
                </a:ext>
              </a:extLst>
            </p:cNvPr>
            <p:cNvGrpSpPr/>
            <p:nvPr/>
          </p:nvGrpSpPr>
          <p:grpSpPr>
            <a:xfrm>
              <a:off x="9344863" y="11028922"/>
              <a:ext cx="838200" cy="838200"/>
              <a:chOff x="7955524" y="4692014"/>
              <a:chExt cx="838200" cy="838200"/>
            </a:xfrm>
          </p:grpSpPr>
          <p:sp>
            <p:nvSpPr>
              <p:cNvPr id="124" name="Oval 123">
                <a:extLst>
                  <a:ext uri="{FF2B5EF4-FFF2-40B4-BE49-F238E27FC236}">
                    <a16:creationId xmlns:a16="http://schemas.microsoft.com/office/drawing/2014/main" id="{F6414C6B-FAD5-3543-AEE1-A67D0228A6F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2DD913CD-8E2A-E24F-AD41-5E121429D59A}"/>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92" name="Group 91">
              <a:extLst>
                <a:ext uri="{FF2B5EF4-FFF2-40B4-BE49-F238E27FC236}">
                  <a16:creationId xmlns:a16="http://schemas.microsoft.com/office/drawing/2014/main" id="{D194AA31-A1E0-AB44-AE6F-96F702C3789B}"/>
                </a:ext>
              </a:extLst>
            </p:cNvPr>
            <p:cNvGrpSpPr/>
            <p:nvPr/>
          </p:nvGrpSpPr>
          <p:grpSpPr>
            <a:xfrm>
              <a:off x="7967501" y="11592418"/>
              <a:ext cx="838200" cy="838200"/>
              <a:chOff x="6578162" y="5255510"/>
              <a:chExt cx="838200" cy="838200"/>
            </a:xfrm>
          </p:grpSpPr>
          <p:sp>
            <p:nvSpPr>
              <p:cNvPr id="122" name="Oval 121">
                <a:extLst>
                  <a:ext uri="{FF2B5EF4-FFF2-40B4-BE49-F238E27FC236}">
                    <a16:creationId xmlns:a16="http://schemas.microsoft.com/office/drawing/2014/main" id="{E4979DF3-B4F7-E74C-AAB9-8EAADBD57D13}"/>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1F42D4B2-AC52-BF49-9D61-FA89A79BDD16}"/>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93" name="Group 92">
              <a:extLst>
                <a:ext uri="{FF2B5EF4-FFF2-40B4-BE49-F238E27FC236}">
                  <a16:creationId xmlns:a16="http://schemas.microsoft.com/office/drawing/2014/main" id="{2A4195F3-4C74-FB4C-8B1C-D44DCF5D911B}"/>
                </a:ext>
              </a:extLst>
            </p:cNvPr>
            <p:cNvGrpSpPr/>
            <p:nvPr/>
          </p:nvGrpSpPr>
          <p:grpSpPr>
            <a:xfrm>
              <a:off x="4933370" y="12086110"/>
              <a:ext cx="838200" cy="838200"/>
              <a:chOff x="3544031" y="5749202"/>
              <a:chExt cx="838200" cy="838200"/>
            </a:xfrm>
          </p:grpSpPr>
          <p:sp>
            <p:nvSpPr>
              <p:cNvPr id="120" name="Oval 119">
                <a:extLst>
                  <a:ext uri="{FF2B5EF4-FFF2-40B4-BE49-F238E27FC236}">
                    <a16:creationId xmlns:a16="http://schemas.microsoft.com/office/drawing/2014/main" id="{5602D3E2-5ED5-EE46-B508-6988257A0BC0}"/>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CE156169-28FA-3849-85C7-8B13B471964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94" name="Group 93">
              <a:extLst>
                <a:ext uri="{FF2B5EF4-FFF2-40B4-BE49-F238E27FC236}">
                  <a16:creationId xmlns:a16="http://schemas.microsoft.com/office/drawing/2014/main" id="{F56A9FC5-7177-BA45-B62D-DA269DF223E1}"/>
                </a:ext>
              </a:extLst>
            </p:cNvPr>
            <p:cNvGrpSpPr/>
            <p:nvPr/>
          </p:nvGrpSpPr>
          <p:grpSpPr>
            <a:xfrm>
              <a:off x="3844369" y="11127437"/>
              <a:ext cx="838200" cy="838200"/>
              <a:chOff x="2455030" y="4790529"/>
              <a:chExt cx="838200" cy="838200"/>
            </a:xfrm>
          </p:grpSpPr>
          <p:sp>
            <p:nvSpPr>
              <p:cNvPr id="118" name="Oval 117">
                <a:extLst>
                  <a:ext uri="{FF2B5EF4-FFF2-40B4-BE49-F238E27FC236}">
                    <a16:creationId xmlns:a16="http://schemas.microsoft.com/office/drawing/2014/main" id="{BFF622B2-90EA-3B42-BC81-FFDEF6152A0E}"/>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580C1C14-85F3-EC42-B9A5-5B8334643DE5}"/>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95" name="Group 94">
              <a:extLst>
                <a:ext uri="{FF2B5EF4-FFF2-40B4-BE49-F238E27FC236}">
                  <a16:creationId xmlns:a16="http://schemas.microsoft.com/office/drawing/2014/main" id="{29B834BB-7706-AD49-B664-B43FBE25317A}"/>
                </a:ext>
              </a:extLst>
            </p:cNvPr>
            <p:cNvGrpSpPr/>
            <p:nvPr/>
          </p:nvGrpSpPr>
          <p:grpSpPr>
            <a:xfrm>
              <a:off x="3154343" y="9700407"/>
              <a:ext cx="838200" cy="838200"/>
              <a:chOff x="1765004" y="3363499"/>
              <a:chExt cx="838200" cy="838200"/>
            </a:xfrm>
          </p:grpSpPr>
          <p:sp>
            <p:nvSpPr>
              <p:cNvPr id="116" name="Oval 115">
                <a:extLst>
                  <a:ext uri="{FF2B5EF4-FFF2-40B4-BE49-F238E27FC236}">
                    <a16:creationId xmlns:a16="http://schemas.microsoft.com/office/drawing/2014/main" id="{7A613A3E-4B61-784D-82F8-B797D869F58C}"/>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362023C5-8877-3649-9620-B5A0B19E7FC7}"/>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96" name="Group 95">
              <a:extLst>
                <a:ext uri="{FF2B5EF4-FFF2-40B4-BE49-F238E27FC236}">
                  <a16:creationId xmlns:a16="http://schemas.microsoft.com/office/drawing/2014/main" id="{415109B1-3B31-7F4C-BCE2-1F8FFD28A40E}"/>
                </a:ext>
              </a:extLst>
            </p:cNvPr>
            <p:cNvGrpSpPr/>
            <p:nvPr/>
          </p:nvGrpSpPr>
          <p:grpSpPr>
            <a:xfrm>
              <a:off x="4843777" y="9179060"/>
              <a:ext cx="888385" cy="838200"/>
              <a:chOff x="3454438" y="2842152"/>
              <a:chExt cx="888385" cy="838200"/>
            </a:xfrm>
          </p:grpSpPr>
          <p:sp>
            <p:nvSpPr>
              <p:cNvPr id="114" name="Oval 113">
                <a:extLst>
                  <a:ext uri="{FF2B5EF4-FFF2-40B4-BE49-F238E27FC236}">
                    <a16:creationId xmlns:a16="http://schemas.microsoft.com/office/drawing/2014/main" id="{02AC28C1-F47D-354E-B0C5-15B4D002A04B}"/>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661D9FE-2279-DB48-86B2-D55D3F84E7C5}"/>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97" name="Straight Connector 96">
              <a:extLst>
                <a:ext uri="{FF2B5EF4-FFF2-40B4-BE49-F238E27FC236}">
                  <a16:creationId xmlns:a16="http://schemas.microsoft.com/office/drawing/2014/main" id="{83ADBABF-EEF6-DC4E-A92F-EC3BD7C1C1DE}"/>
                </a:ext>
              </a:extLst>
            </p:cNvPr>
            <p:cNvCxnSpPr>
              <a:stCxn id="134" idx="4"/>
              <a:endCxn id="132" idx="0"/>
            </p:cNvCxnSpPr>
            <p:nvPr/>
          </p:nvCxnSpPr>
          <p:spPr>
            <a:xfrm>
              <a:off x="6938683" y="10486691"/>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9A713CF-5C8D-5045-AE84-E6FE71F5A082}"/>
                </a:ext>
              </a:extLst>
            </p:cNvPr>
            <p:cNvCxnSpPr>
              <a:cxnSpLocks/>
              <a:stCxn id="118" idx="6"/>
              <a:endCxn id="132" idx="2"/>
            </p:cNvCxnSpPr>
            <p:nvPr/>
          </p:nvCxnSpPr>
          <p:spPr>
            <a:xfrm>
              <a:off x="4682569" y="11546537"/>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24BEC32-6CD0-EE41-A3BF-E307D0FA53E6}"/>
                </a:ext>
              </a:extLst>
            </p:cNvPr>
            <p:cNvCxnSpPr>
              <a:cxnSpLocks/>
              <a:stCxn id="118" idx="5"/>
              <a:endCxn id="120" idx="1"/>
            </p:cNvCxnSpPr>
            <p:nvPr/>
          </p:nvCxnSpPr>
          <p:spPr>
            <a:xfrm>
              <a:off x="4559817" y="11842885"/>
              <a:ext cx="496305" cy="365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9BBE144-9A74-4945-B25D-7A87BA9C2A37}"/>
                </a:ext>
              </a:extLst>
            </p:cNvPr>
            <p:cNvCxnSpPr>
              <a:cxnSpLocks/>
              <a:stCxn id="132" idx="3"/>
              <a:endCxn id="120" idx="6"/>
            </p:cNvCxnSpPr>
            <p:nvPr/>
          </p:nvCxnSpPr>
          <p:spPr>
            <a:xfrm flipH="1">
              <a:off x="5771570" y="12443834"/>
              <a:ext cx="903756" cy="61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E6EF6E7-815E-A54F-BD9F-900FA2D12F31}"/>
                </a:ext>
              </a:extLst>
            </p:cNvPr>
            <p:cNvCxnSpPr>
              <a:cxnSpLocks/>
              <a:stCxn id="116" idx="4"/>
              <a:endCxn id="118" idx="1"/>
            </p:cNvCxnSpPr>
            <p:nvPr/>
          </p:nvCxnSpPr>
          <p:spPr>
            <a:xfrm>
              <a:off x="3573443" y="10538607"/>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6996FCD-A974-1C4F-B87D-BEA25142449C}"/>
                </a:ext>
              </a:extLst>
            </p:cNvPr>
            <p:cNvCxnSpPr>
              <a:cxnSpLocks/>
              <a:stCxn id="114" idx="3"/>
              <a:endCxn id="118" idx="7"/>
            </p:cNvCxnSpPr>
            <p:nvPr/>
          </p:nvCxnSpPr>
          <p:spPr>
            <a:xfrm flipH="1">
              <a:off x="4559817" y="9894508"/>
              <a:ext cx="435175" cy="13556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B506F74-DA48-3E45-9BFF-071D9E16E7BF}"/>
                </a:ext>
              </a:extLst>
            </p:cNvPr>
            <p:cNvCxnSpPr>
              <a:cxnSpLocks/>
              <a:stCxn id="116" idx="7"/>
              <a:endCxn id="114" idx="2"/>
            </p:cNvCxnSpPr>
            <p:nvPr/>
          </p:nvCxnSpPr>
          <p:spPr>
            <a:xfrm flipV="1">
              <a:off x="3869791" y="9598160"/>
              <a:ext cx="1002449" cy="224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04CF6A2-314E-EE4A-AF78-955974E41BF1}"/>
                </a:ext>
              </a:extLst>
            </p:cNvPr>
            <p:cNvCxnSpPr>
              <a:cxnSpLocks/>
              <a:stCxn id="114" idx="7"/>
              <a:endCxn id="130" idx="3"/>
            </p:cNvCxnSpPr>
            <p:nvPr/>
          </p:nvCxnSpPr>
          <p:spPr>
            <a:xfrm flipV="1">
              <a:off x="5587688" y="8249563"/>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781DF06-9065-8F4F-B708-876A8D3D3410}"/>
                </a:ext>
              </a:extLst>
            </p:cNvPr>
            <p:cNvCxnSpPr>
              <a:cxnSpLocks/>
              <a:stCxn id="130" idx="4"/>
              <a:endCxn id="134" idx="0"/>
            </p:cNvCxnSpPr>
            <p:nvPr/>
          </p:nvCxnSpPr>
          <p:spPr>
            <a:xfrm>
              <a:off x="6539374" y="8372315"/>
              <a:ext cx="399309" cy="1276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3FBDE65-D215-E645-BA19-79825DB82255}"/>
                </a:ext>
              </a:extLst>
            </p:cNvPr>
            <p:cNvCxnSpPr>
              <a:cxnSpLocks/>
              <a:stCxn id="130" idx="6"/>
              <a:endCxn id="128" idx="2"/>
            </p:cNvCxnSpPr>
            <p:nvPr/>
          </p:nvCxnSpPr>
          <p:spPr>
            <a:xfrm flipV="1">
              <a:off x="6958474" y="7736564"/>
              <a:ext cx="856807" cy="2166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ED22C79-3D96-EB4D-A39B-2FCBBDC3E89D}"/>
                </a:ext>
              </a:extLst>
            </p:cNvPr>
            <p:cNvCxnSpPr>
              <a:cxnSpLocks/>
              <a:stCxn id="134" idx="6"/>
              <a:endCxn id="126" idx="2"/>
            </p:cNvCxnSpPr>
            <p:nvPr/>
          </p:nvCxnSpPr>
          <p:spPr>
            <a:xfrm flipV="1">
              <a:off x="7357783" y="9399569"/>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DF9B3FA-0F61-6240-8855-16D08C3AFE2D}"/>
                </a:ext>
              </a:extLst>
            </p:cNvPr>
            <p:cNvCxnSpPr>
              <a:cxnSpLocks/>
              <a:stCxn id="134" idx="5"/>
              <a:endCxn id="124" idx="1"/>
            </p:cNvCxnSpPr>
            <p:nvPr/>
          </p:nvCxnSpPr>
          <p:spPr>
            <a:xfrm>
              <a:off x="7235031" y="10363939"/>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A393A39-667A-7148-B5E2-5CABD54B930B}"/>
                </a:ext>
              </a:extLst>
            </p:cNvPr>
            <p:cNvCxnSpPr>
              <a:cxnSpLocks/>
              <a:stCxn id="134" idx="2"/>
              <a:endCxn id="114" idx="5"/>
            </p:cNvCxnSpPr>
            <p:nvPr/>
          </p:nvCxnSpPr>
          <p:spPr>
            <a:xfrm flipH="1" flipV="1">
              <a:off x="5587688" y="9894508"/>
              <a:ext cx="931895" cy="1730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B15D225-F785-BC47-89B1-D1AA3C645276}"/>
                </a:ext>
              </a:extLst>
            </p:cNvPr>
            <p:cNvCxnSpPr>
              <a:cxnSpLocks/>
              <a:stCxn id="128" idx="3"/>
              <a:endCxn id="134" idx="7"/>
            </p:cNvCxnSpPr>
            <p:nvPr/>
          </p:nvCxnSpPr>
          <p:spPr>
            <a:xfrm flipH="1">
              <a:off x="7235031" y="8032912"/>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F97F54A-A868-AD4E-983C-2B403D70B609}"/>
                </a:ext>
              </a:extLst>
            </p:cNvPr>
            <p:cNvCxnSpPr>
              <a:cxnSpLocks/>
              <a:stCxn id="126" idx="5"/>
              <a:endCxn id="124" idx="0"/>
            </p:cNvCxnSpPr>
            <p:nvPr/>
          </p:nvCxnSpPr>
          <p:spPr>
            <a:xfrm>
              <a:off x="9131516" y="9695917"/>
              <a:ext cx="632447" cy="13330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ED4AB94-CD7D-4E4F-B08D-E99D1AA1A1AE}"/>
                </a:ext>
              </a:extLst>
            </p:cNvPr>
            <p:cNvCxnSpPr>
              <a:cxnSpLocks/>
              <a:stCxn id="128" idx="5"/>
              <a:endCxn id="126" idx="0"/>
            </p:cNvCxnSpPr>
            <p:nvPr/>
          </p:nvCxnSpPr>
          <p:spPr>
            <a:xfrm>
              <a:off x="8530729" y="8032912"/>
              <a:ext cx="304439" cy="9475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4969524-73E3-0047-BA45-56ED88B1D4B7}"/>
                </a:ext>
              </a:extLst>
            </p:cNvPr>
            <p:cNvCxnSpPr>
              <a:cxnSpLocks/>
              <a:stCxn id="124" idx="3"/>
              <a:endCxn id="122" idx="6"/>
            </p:cNvCxnSpPr>
            <p:nvPr/>
          </p:nvCxnSpPr>
          <p:spPr>
            <a:xfrm flipH="1">
              <a:off x="8805701" y="11744370"/>
              <a:ext cx="661914" cy="2671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5C0A60C9-0236-9C4C-92BE-58BE3D6DB16B}"/>
                </a:ext>
              </a:extLst>
            </p:cNvPr>
            <p:cNvSpPr txBox="1"/>
            <p:nvPr/>
          </p:nvSpPr>
          <p:spPr>
            <a:xfrm>
              <a:off x="6811925" y="11688503"/>
              <a:ext cx="288862" cy="338554"/>
            </a:xfrm>
            <a:prstGeom prst="rect">
              <a:avLst/>
            </a:prstGeom>
            <a:noFill/>
          </p:spPr>
          <p:txBody>
            <a:bodyPr wrap="none" rtlCol="0">
              <a:spAutoFit/>
            </a:bodyPr>
            <a:lstStyle/>
            <a:p>
              <a:r>
                <a:rPr lang="en-US" sz="1600" dirty="0">
                  <a:solidFill>
                    <a:srgbClr val="B6A479"/>
                  </a:solidFill>
                </a:rPr>
                <a:t>0</a:t>
              </a:r>
            </a:p>
          </p:txBody>
        </p:sp>
        <p:sp>
          <p:nvSpPr>
            <p:cNvPr id="137" name="TextBox 136">
              <a:extLst>
                <a:ext uri="{FF2B5EF4-FFF2-40B4-BE49-F238E27FC236}">
                  <a16:creationId xmlns:a16="http://schemas.microsoft.com/office/drawing/2014/main" id="{2195D549-9DD7-0C41-AB5D-0136961D2E8C}"/>
                </a:ext>
              </a:extLst>
            </p:cNvPr>
            <p:cNvSpPr txBox="1"/>
            <p:nvPr/>
          </p:nvSpPr>
          <p:spPr>
            <a:xfrm>
              <a:off x="6790447" y="9632782"/>
              <a:ext cx="288862" cy="338554"/>
            </a:xfrm>
            <a:prstGeom prst="rect">
              <a:avLst/>
            </a:prstGeom>
            <a:noFill/>
          </p:spPr>
          <p:txBody>
            <a:bodyPr wrap="none" rtlCol="0">
              <a:spAutoFit/>
            </a:bodyPr>
            <a:lstStyle/>
            <a:p>
              <a:r>
                <a:rPr lang="en-US" sz="1600" dirty="0">
                  <a:solidFill>
                    <a:srgbClr val="B6A479"/>
                  </a:solidFill>
                </a:rPr>
                <a:t>1</a:t>
              </a:r>
            </a:p>
          </p:txBody>
        </p:sp>
        <p:sp>
          <p:nvSpPr>
            <p:cNvPr id="138" name="TextBox 137">
              <a:extLst>
                <a:ext uri="{FF2B5EF4-FFF2-40B4-BE49-F238E27FC236}">
                  <a16:creationId xmlns:a16="http://schemas.microsoft.com/office/drawing/2014/main" id="{E8920C83-101B-A241-AA12-B5D0EE71C723}"/>
                </a:ext>
              </a:extLst>
            </p:cNvPr>
            <p:cNvSpPr txBox="1"/>
            <p:nvPr/>
          </p:nvSpPr>
          <p:spPr>
            <a:xfrm>
              <a:off x="5208038" y="12078174"/>
              <a:ext cx="288862" cy="338554"/>
            </a:xfrm>
            <a:prstGeom prst="rect">
              <a:avLst/>
            </a:prstGeom>
            <a:noFill/>
          </p:spPr>
          <p:txBody>
            <a:bodyPr wrap="none" rtlCol="0">
              <a:spAutoFit/>
            </a:bodyPr>
            <a:lstStyle/>
            <a:p>
              <a:r>
                <a:rPr lang="en-US" sz="1600" dirty="0">
                  <a:solidFill>
                    <a:srgbClr val="B6A479"/>
                  </a:solidFill>
                </a:rPr>
                <a:t>2</a:t>
              </a:r>
            </a:p>
          </p:txBody>
        </p:sp>
        <p:sp>
          <p:nvSpPr>
            <p:cNvPr id="139" name="TextBox 138">
              <a:extLst>
                <a:ext uri="{FF2B5EF4-FFF2-40B4-BE49-F238E27FC236}">
                  <a16:creationId xmlns:a16="http://schemas.microsoft.com/office/drawing/2014/main" id="{A55C160C-65A2-0B4B-AA93-979D30EE4B9D}"/>
                </a:ext>
              </a:extLst>
            </p:cNvPr>
            <p:cNvSpPr txBox="1"/>
            <p:nvPr/>
          </p:nvSpPr>
          <p:spPr>
            <a:xfrm>
              <a:off x="4123938" y="11091047"/>
              <a:ext cx="288862" cy="338554"/>
            </a:xfrm>
            <a:prstGeom prst="rect">
              <a:avLst/>
            </a:prstGeom>
            <a:noFill/>
          </p:spPr>
          <p:txBody>
            <a:bodyPr wrap="none" rtlCol="0">
              <a:spAutoFit/>
            </a:bodyPr>
            <a:lstStyle/>
            <a:p>
              <a:r>
                <a:rPr lang="en-US" sz="1600" dirty="0">
                  <a:solidFill>
                    <a:srgbClr val="B6A479"/>
                  </a:solidFill>
                </a:rPr>
                <a:t>3</a:t>
              </a:r>
            </a:p>
          </p:txBody>
        </p:sp>
        <p:sp>
          <p:nvSpPr>
            <p:cNvPr id="140" name="TextBox 139">
              <a:extLst>
                <a:ext uri="{FF2B5EF4-FFF2-40B4-BE49-F238E27FC236}">
                  <a16:creationId xmlns:a16="http://schemas.microsoft.com/office/drawing/2014/main" id="{55E6F5D5-2E05-1F4A-8507-8C74325DB400}"/>
                </a:ext>
              </a:extLst>
            </p:cNvPr>
            <p:cNvSpPr txBox="1"/>
            <p:nvPr/>
          </p:nvSpPr>
          <p:spPr>
            <a:xfrm>
              <a:off x="3424718" y="9673052"/>
              <a:ext cx="288862" cy="338554"/>
            </a:xfrm>
            <a:prstGeom prst="rect">
              <a:avLst/>
            </a:prstGeom>
            <a:noFill/>
          </p:spPr>
          <p:txBody>
            <a:bodyPr wrap="none" rtlCol="0">
              <a:spAutoFit/>
            </a:bodyPr>
            <a:lstStyle/>
            <a:p>
              <a:r>
                <a:rPr lang="en-US" sz="1600" dirty="0">
                  <a:solidFill>
                    <a:srgbClr val="B6A479"/>
                  </a:solidFill>
                </a:rPr>
                <a:t>4</a:t>
              </a:r>
            </a:p>
          </p:txBody>
        </p:sp>
        <p:sp>
          <p:nvSpPr>
            <p:cNvPr id="141" name="TextBox 140">
              <a:extLst>
                <a:ext uri="{FF2B5EF4-FFF2-40B4-BE49-F238E27FC236}">
                  <a16:creationId xmlns:a16="http://schemas.microsoft.com/office/drawing/2014/main" id="{21D929B9-6CF5-D343-AE66-FD1A18BAC644}"/>
                </a:ext>
              </a:extLst>
            </p:cNvPr>
            <p:cNvSpPr txBox="1"/>
            <p:nvPr/>
          </p:nvSpPr>
          <p:spPr>
            <a:xfrm>
              <a:off x="5142615" y="9152485"/>
              <a:ext cx="288862" cy="338554"/>
            </a:xfrm>
            <a:prstGeom prst="rect">
              <a:avLst/>
            </a:prstGeom>
            <a:noFill/>
          </p:spPr>
          <p:txBody>
            <a:bodyPr wrap="none" rtlCol="0">
              <a:spAutoFit/>
            </a:bodyPr>
            <a:lstStyle/>
            <a:p>
              <a:r>
                <a:rPr lang="en-US" sz="1600" dirty="0">
                  <a:solidFill>
                    <a:srgbClr val="B6A479"/>
                  </a:solidFill>
                </a:rPr>
                <a:t>5</a:t>
              </a:r>
            </a:p>
          </p:txBody>
        </p:sp>
        <p:sp>
          <p:nvSpPr>
            <p:cNvPr id="142" name="TextBox 141">
              <a:extLst>
                <a:ext uri="{FF2B5EF4-FFF2-40B4-BE49-F238E27FC236}">
                  <a16:creationId xmlns:a16="http://schemas.microsoft.com/office/drawing/2014/main" id="{57D042AC-2E2F-5B46-B616-5B5EF5DB63A6}"/>
                </a:ext>
              </a:extLst>
            </p:cNvPr>
            <p:cNvSpPr txBox="1"/>
            <p:nvPr/>
          </p:nvSpPr>
          <p:spPr>
            <a:xfrm>
              <a:off x="6397934" y="7531428"/>
              <a:ext cx="288862" cy="338554"/>
            </a:xfrm>
            <a:prstGeom prst="rect">
              <a:avLst/>
            </a:prstGeom>
            <a:noFill/>
          </p:spPr>
          <p:txBody>
            <a:bodyPr wrap="none" rtlCol="0">
              <a:spAutoFit/>
            </a:bodyPr>
            <a:lstStyle/>
            <a:p>
              <a:r>
                <a:rPr lang="en-US" sz="1600" dirty="0">
                  <a:solidFill>
                    <a:srgbClr val="B6A479"/>
                  </a:solidFill>
                </a:rPr>
                <a:t>6</a:t>
              </a:r>
            </a:p>
          </p:txBody>
        </p:sp>
        <p:sp>
          <p:nvSpPr>
            <p:cNvPr id="143" name="TextBox 142">
              <a:extLst>
                <a:ext uri="{FF2B5EF4-FFF2-40B4-BE49-F238E27FC236}">
                  <a16:creationId xmlns:a16="http://schemas.microsoft.com/office/drawing/2014/main" id="{77373A28-93C8-F242-8BFA-EE1F8468F436}"/>
                </a:ext>
              </a:extLst>
            </p:cNvPr>
            <p:cNvSpPr txBox="1"/>
            <p:nvPr/>
          </p:nvSpPr>
          <p:spPr>
            <a:xfrm>
              <a:off x="7798703" y="7575279"/>
              <a:ext cx="288862" cy="338554"/>
            </a:xfrm>
            <a:prstGeom prst="rect">
              <a:avLst/>
            </a:prstGeom>
            <a:noFill/>
          </p:spPr>
          <p:txBody>
            <a:bodyPr wrap="none" rtlCol="0">
              <a:spAutoFit/>
            </a:bodyPr>
            <a:lstStyle/>
            <a:p>
              <a:r>
                <a:rPr lang="en-US" sz="1600" dirty="0">
                  <a:solidFill>
                    <a:srgbClr val="B6A479"/>
                  </a:solidFill>
                </a:rPr>
                <a:t>7</a:t>
              </a:r>
            </a:p>
          </p:txBody>
        </p:sp>
        <p:sp>
          <p:nvSpPr>
            <p:cNvPr id="144" name="TextBox 143">
              <a:extLst>
                <a:ext uri="{FF2B5EF4-FFF2-40B4-BE49-F238E27FC236}">
                  <a16:creationId xmlns:a16="http://schemas.microsoft.com/office/drawing/2014/main" id="{33E52A8B-AD8C-BC4D-B662-EE7905D41509}"/>
                </a:ext>
              </a:extLst>
            </p:cNvPr>
            <p:cNvSpPr txBox="1"/>
            <p:nvPr/>
          </p:nvSpPr>
          <p:spPr>
            <a:xfrm>
              <a:off x="8703695" y="8965286"/>
              <a:ext cx="288862" cy="338554"/>
            </a:xfrm>
            <a:prstGeom prst="rect">
              <a:avLst/>
            </a:prstGeom>
            <a:noFill/>
          </p:spPr>
          <p:txBody>
            <a:bodyPr wrap="none" rtlCol="0">
              <a:spAutoFit/>
            </a:bodyPr>
            <a:lstStyle/>
            <a:p>
              <a:r>
                <a:rPr lang="en-US" sz="1600" dirty="0">
                  <a:solidFill>
                    <a:srgbClr val="B6A479"/>
                  </a:solidFill>
                </a:rPr>
                <a:t>8</a:t>
              </a:r>
            </a:p>
          </p:txBody>
        </p:sp>
        <p:sp>
          <p:nvSpPr>
            <p:cNvPr id="145" name="TextBox 144">
              <a:extLst>
                <a:ext uri="{FF2B5EF4-FFF2-40B4-BE49-F238E27FC236}">
                  <a16:creationId xmlns:a16="http://schemas.microsoft.com/office/drawing/2014/main" id="{0F6C624D-D518-8142-BD9E-9393178AD721}"/>
                </a:ext>
              </a:extLst>
            </p:cNvPr>
            <p:cNvSpPr txBox="1"/>
            <p:nvPr/>
          </p:nvSpPr>
          <p:spPr>
            <a:xfrm>
              <a:off x="9616709" y="11008147"/>
              <a:ext cx="288862" cy="338554"/>
            </a:xfrm>
            <a:prstGeom prst="rect">
              <a:avLst/>
            </a:prstGeom>
            <a:noFill/>
          </p:spPr>
          <p:txBody>
            <a:bodyPr wrap="none" rtlCol="0">
              <a:spAutoFit/>
            </a:bodyPr>
            <a:lstStyle/>
            <a:p>
              <a:r>
                <a:rPr lang="en-US" sz="1600" dirty="0">
                  <a:solidFill>
                    <a:srgbClr val="B6A479"/>
                  </a:solidFill>
                </a:rPr>
                <a:t>9</a:t>
              </a:r>
            </a:p>
          </p:txBody>
        </p:sp>
        <p:sp>
          <p:nvSpPr>
            <p:cNvPr id="146" name="TextBox 145">
              <a:extLst>
                <a:ext uri="{FF2B5EF4-FFF2-40B4-BE49-F238E27FC236}">
                  <a16:creationId xmlns:a16="http://schemas.microsoft.com/office/drawing/2014/main" id="{0B106897-D263-404F-ADD0-DCAA5B931678}"/>
                </a:ext>
              </a:extLst>
            </p:cNvPr>
            <p:cNvSpPr txBox="1"/>
            <p:nvPr/>
          </p:nvSpPr>
          <p:spPr>
            <a:xfrm>
              <a:off x="8191538" y="11555720"/>
              <a:ext cx="393056" cy="338554"/>
            </a:xfrm>
            <a:prstGeom prst="rect">
              <a:avLst/>
            </a:prstGeom>
            <a:noFill/>
          </p:spPr>
          <p:txBody>
            <a:bodyPr wrap="none" rtlCol="0">
              <a:spAutoFit/>
            </a:bodyPr>
            <a:lstStyle/>
            <a:p>
              <a:r>
                <a:rPr lang="en-US" sz="1600" dirty="0">
                  <a:solidFill>
                    <a:srgbClr val="B6A479"/>
                  </a:solidFill>
                </a:rPr>
                <a:t>10</a:t>
              </a:r>
            </a:p>
          </p:txBody>
        </p:sp>
        <p:sp>
          <p:nvSpPr>
            <p:cNvPr id="147" name="TextBox 146">
              <a:extLst>
                <a:ext uri="{FF2B5EF4-FFF2-40B4-BE49-F238E27FC236}">
                  <a16:creationId xmlns:a16="http://schemas.microsoft.com/office/drawing/2014/main" id="{6F709BF9-B5A6-8A44-9C83-9F2165D4AA63}"/>
                </a:ext>
              </a:extLst>
            </p:cNvPr>
            <p:cNvSpPr txBox="1"/>
            <p:nvPr/>
          </p:nvSpPr>
          <p:spPr>
            <a:xfrm>
              <a:off x="6617668" y="10918450"/>
              <a:ext cx="418704" cy="369332"/>
            </a:xfrm>
            <a:prstGeom prst="rect">
              <a:avLst/>
            </a:prstGeom>
            <a:noFill/>
          </p:spPr>
          <p:txBody>
            <a:bodyPr wrap="none" rtlCol="0">
              <a:spAutoFit/>
            </a:bodyPr>
            <a:lstStyle/>
            <a:p>
              <a:r>
                <a:rPr lang="en-US" dirty="0">
                  <a:solidFill>
                    <a:srgbClr val="4C3282"/>
                  </a:solidFill>
                </a:rPr>
                <a:t>11</a:t>
              </a:r>
            </a:p>
          </p:txBody>
        </p:sp>
        <p:sp>
          <p:nvSpPr>
            <p:cNvPr id="148" name="TextBox 147">
              <a:extLst>
                <a:ext uri="{FF2B5EF4-FFF2-40B4-BE49-F238E27FC236}">
                  <a16:creationId xmlns:a16="http://schemas.microsoft.com/office/drawing/2014/main" id="{BC847DD1-7B3E-9F4F-AE93-D258BA67BDFB}"/>
                </a:ext>
              </a:extLst>
            </p:cNvPr>
            <p:cNvSpPr txBox="1"/>
            <p:nvPr/>
          </p:nvSpPr>
          <p:spPr>
            <a:xfrm>
              <a:off x="5908511" y="9663465"/>
              <a:ext cx="301686" cy="369332"/>
            </a:xfrm>
            <a:prstGeom prst="rect">
              <a:avLst/>
            </a:prstGeom>
            <a:noFill/>
          </p:spPr>
          <p:txBody>
            <a:bodyPr wrap="none" rtlCol="0">
              <a:spAutoFit/>
            </a:bodyPr>
            <a:lstStyle/>
            <a:p>
              <a:r>
                <a:rPr lang="en-US" dirty="0">
                  <a:solidFill>
                    <a:srgbClr val="4C3282"/>
                  </a:solidFill>
                </a:rPr>
                <a:t>5</a:t>
              </a:r>
            </a:p>
          </p:txBody>
        </p:sp>
        <p:sp>
          <p:nvSpPr>
            <p:cNvPr id="149" name="TextBox 148">
              <a:extLst>
                <a:ext uri="{FF2B5EF4-FFF2-40B4-BE49-F238E27FC236}">
                  <a16:creationId xmlns:a16="http://schemas.microsoft.com/office/drawing/2014/main" id="{46EDFEB7-8E45-1547-84D3-22714C017897}"/>
                </a:ext>
              </a:extLst>
            </p:cNvPr>
            <p:cNvSpPr txBox="1"/>
            <p:nvPr/>
          </p:nvSpPr>
          <p:spPr>
            <a:xfrm>
              <a:off x="8035298" y="10699899"/>
              <a:ext cx="418704" cy="369332"/>
            </a:xfrm>
            <a:prstGeom prst="rect">
              <a:avLst/>
            </a:prstGeom>
            <a:noFill/>
          </p:spPr>
          <p:txBody>
            <a:bodyPr wrap="none" rtlCol="0">
              <a:spAutoFit/>
            </a:bodyPr>
            <a:lstStyle/>
            <a:p>
              <a:r>
                <a:rPr lang="en-US" dirty="0">
                  <a:solidFill>
                    <a:srgbClr val="4C3282"/>
                  </a:solidFill>
                </a:rPr>
                <a:t>17</a:t>
              </a:r>
            </a:p>
          </p:txBody>
        </p:sp>
        <p:sp>
          <p:nvSpPr>
            <p:cNvPr id="150" name="TextBox 149">
              <a:extLst>
                <a:ext uri="{FF2B5EF4-FFF2-40B4-BE49-F238E27FC236}">
                  <a16:creationId xmlns:a16="http://schemas.microsoft.com/office/drawing/2014/main" id="{935D5414-3203-C14E-B827-6F1E20B5B321}"/>
                </a:ext>
              </a:extLst>
            </p:cNvPr>
            <p:cNvSpPr txBox="1"/>
            <p:nvPr/>
          </p:nvSpPr>
          <p:spPr>
            <a:xfrm>
              <a:off x="7871205" y="9642274"/>
              <a:ext cx="418704" cy="369332"/>
            </a:xfrm>
            <a:prstGeom prst="rect">
              <a:avLst/>
            </a:prstGeom>
            <a:noFill/>
          </p:spPr>
          <p:txBody>
            <a:bodyPr wrap="none" rtlCol="0">
              <a:spAutoFit/>
            </a:bodyPr>
            <a:lstStyle/>
            <a:p>
              <a:r>
                <a:rPr lang="en-US" dirty="0">
                  <a:solidFill>
                    <a:srgbClr val="4C3282"/>
                  </a:solidFill>
                </a:rPr>
                <a:t>13</a:t>
              </a:r>
            </a:p>
          </p:txBody>
        </p:sp>
        <p:sp>
          <p:nvSpPr>
            <p:cNvPr id="151" name="TextBox 150">
              <a:extLst>
                <a:ext uri="{FF2B5EF4-FFF2-40B4-BE49-F238E27FC236}">
                  <a16:creationId xmlns:a16="http://schemas.microsoft.com/office/drawing/2014/main" id="{CBCFBD70-B015-BF4C-ABF4-16ED8179512A}"/>
                </a:ext>
              </a:extLst>
            </p:cNvPr>
            <p:cNvSpPr txBox="1"/>
            <p:nvPr/>
          </p:nvSpPr>
          <p:spPr>
            <a:xfrm>
              <a:off x="7621827" y="8642879"/>
              <a:ext cx="418704" cy="369332"/>
            </a:xfrm>
            <a:prstGeom prst="rect">
              <a:avLst/>
            </a:prstGeom>
            <a:noFill/>
          </p:spPr>
          <p:txBody>
            <a:bodyPr wrap="none" rtlCol="0">
              <a:spAutoFit/>
            </a:bodyPr>
            <a:lstStyle/>
            <a:p>
              <a:r>
                <a:rPr lang="en-US" dirty="0">
                  <a:solidFill>
                    <a:srgbClr val="4C3282"/>
                  </a:solidFill>
                </a:rPr>
                <a:t>12</a:t>
              </a:r>
            </a:p>
          </p:txBody>
        </p:sp>
        <p:sp>
          <p:nvSpPr>
            <p:cNvPr id="152" name="TextBox 151">
              <a:extLst>
                <a:ext uri="{FF2B5EF4-FFF2-40B4-BE49-F238E27FC236}">
                  <a16:creationId xmlns:a16="http://schemas.microsoft.com/office/drawing/2014/main" id="{48F76378-5351-E846-816D-3FF4043CA714}"/>
                </a:ext>
              </a:extLst>
            </p:cNvPr>
            <p:cNvSpPr txBox="1"/>
            <p:nvPr/>
          </p:nvSpPr>
          <p:spPr>
            <a:xfrm>
              <a:off x="6696019" y="8702447"/>
              <a:ext cx="418704" cy="369332"/>
            </a:xfrm>
            <a:prstGeom prst="rect">
              <a:avLst/>
            </a:prstGeom>
            <a:noFill/>
          </p:spPr>
          <p:txBody>
            <a:bodyPr wrap="none" rtlCol="0">
              <a:spAutoFit/>
            </a:bodyPr>
            <a:lstStyle/>
            <a:p>
              <a:r>
                <a:rPr lang="en-US" dirty="0">
                  <a:solidFill>
                    <a:srgbClr val="4C3282"/>
                  </a:solidFill>
                </a:rPr>
                <a:t>10</a:t>
              </a:r>
            </a:p>
          </p:txBody>
        </p:sp>
        <p:sp>
          <p:nvSpPr>
            <p:cNvPr id="153" name="TextBox 152">
              <a:extLst>
                <a:ext uri="{FF2B5EF4-FFF2-40B4-BE49-F238E27FC236}">
                  <a16:creationId xmlns:a16="http://schemas.microsoft.com/office/drawing/2014/main" id="{1D6BBF68-FC7A-A746-8D7D-355E3D56B065}"/>
                </a:ext>
              </a:extLst>
            </p:cNvPr>
            <p:cNvSpPr txBox="1"/>
            <p:nvPr/>
          </p:nvSpPr>
          <p:spPr>
            <a:xfrm>
              <a:off x="9069152" y="11798417"/>
              <a:ext cx="301686" cy="369332"/>
            </a:xfrm>
            <a:prstGeom prst="rect">
              <a:avLst/>
            </a:prstGeom>
            <a:noFill/>
          </p:spPr>
          <p:txBody>
            <a:bodyPr wrap="none" rtlCol="0">
              <a:spAutoFit/>
            </a:bodyPr>
            <a:lstStyle/>
            <a:p>
              <a:r>
                <a:rPr lang="en-US" dirty="0">
                  <a:solidFill>
                    <a:srgbClr val="4C3282"/>
                  </a:solidFill>
                </a:rPr>
                <a:t>1</a:t>
              </a:r>
            </a:p>
          </p:txBody>
        </p:sp>
        <p:sp>
          <p:nvSpPr>
            <p:cNvPr id="154" name="TextBox 153">
              <a:extLst>
                <a:ext uri="{FF2B5EF4-FFF2-40B4-BE49-F238E27FC236}">
                  <a16:creationId xmlns:a16="http://schemas.microsoft.com/office/drawing/2014/main" id="{49187DEA-02FE-A842-85B0-FDD241C9F65F}"/>
                </a:ext>
              </a:extLst>
            </p:cNvPr>
            <p:cNvSpPr txBox="1"/>
            <p:nvPr/>
          </p:nvSpPr>
          <p:spPr>
            <a:xfrm>
              <a:off x="9382674" y="10099783"/>
              <a:ext cx="301686" cy="369332"/>
            </a:xfrm>
            <a:prstGeom prst="rect">
              <a:avLst/>
            </a:prstGeom>
            <a:noFill/>
          </p:spPr>
          <p:txBody>
            <a:bodyPr wrap="none" rtlCol="0">
              <a:spAutoFit/>
            </a:bodyPr>
            <a:lstStyle/>
            <a:p>
              <a:r>
                <a:rPr lang="en-US" dirty="0">
                  <a:solidFill>
                    <a:srgbClr val="4C3282"/>
                  </a:solidFill>
                </a:rPr>
                <a:t>9</a:t>
              </a:r>
            </a:p>
          </p:txBody>
        </p:sp>
        <p:sp>
          <p:nvSpPr>
            <p:cNvPr id="155" name="TextBox 154">
              <a:extLst>
                <a:ext uri="{FF2B5EF4-FFF2-40B4-BE49-F238E27FC236}">
                  <a16:creationId xmlns:a16="http://schemas.microsoft.com/office/drawing/2014/main" id="{551C2C40-C781-CA4B-9402-45789C7508D5}"/>
                </a:ext>
              </a:extLst>
            </p:cNvPr>
            <p:cNvSpPr txBox="1"/>
            <p:nvPr/>
          </p:nvSpPr>
          <p:spPr>
            <a:xfrm>
              <a:off x="8654858" y="8249800"/>
              <a:ext cx="301686" cy="369332"/>
            </a:xfrm>
            <a:prstGeom prst="rect">
              <a:avLst/>
            </a:prstGeom>
            <a:noFill/>
          </p:spPr>
          <p:txBody>
            <a:bodyPr wrap="none" rtlCol="0">
              <a:spAutoFit/>
            </a:bodyPr>
            <a:lstStyle/>
            <a:p>
              <a:r>
                <a:rPr lang="en-US" dirty="0">
                  <a:solidFill>
                    <a:srgbClr val="4C3282"/>
                  </a:solidFill>
                </a:rPr>
                <a:t>6</a:t>
              </a:r>
            </a:p>
          </p:txBody>
        </p:sp>
        <p:sp>
          <p:nvSpPr>
            <p:cNvPr id="156" name="TextBox 155">
              <a:extLst>
                <a:ext uri="{FF2B5EF4-FFF2-40B4-BE49-F238E27FC236}">
                  <a16:creationId xmlns:a16="http://schemas.microsoft.com/office/drawing/2014/main" id="{01B99B7E-681A-0F43-A74A-FBA7706967E7}"/>
                </a:ext>
              </a:extLst>
            </p:cNvPr>
            <p:cNvSpPr txBox="1"/>
            <p:nvPr/>
          </p:nvSpPr>
          <p:spPr>
            <a:xfrm>
              <a:off x="7150961" y="7544044"/>
              <a:ext cx="301686" cy="369332"/>
            </a:xfrm>
            <a:prstGeom prst="rect">
              <a:avLst/>
            </a:prstGeom>
            <a:noFill/>
          </p:spPr>
          <p:txBody>
            <a:bodyPr wrap="none" rtlCol="0">
              <a:spAutoFit/>
            </a:bodyPr>
            <a:lstStyle/>
            <a:p>
              <a:r>
                <a:rPr lang="en-US" dirty="0">
                  <a:solidFill>
                    <a:srgbClr val="4C3282"/>
                  </a:solidFill>
                </a:rPr>
                <a:t>4</a:t>
              </a:r>
            </a:p>
          </p:txBody>
        </p:sp>
        <p:sp>
          <p:nvSpPr>
            <p:cNvPr id="157" name="TextBox 156">
              <a:extLst>
                <a:ext uri="{FF2B5EF4-FFF2-40B4-BE49-F238E27FC236}">
                  <a16:creationId xmlns:a16="http://schemas.microsoft.com/office/drawing/2014/main" id="{CAB6C988-ACC4-924C-A0AC-2B7EF6F33050}"/>
                </a:ext>
              </a:extLst>
            </p:cNvPr>
            <p:cNvSpPr txBox="1"/>
            <p:nvPr/>
          </p:nvSpPr>
          <p:spPr>
            <a:xfrm>
              <a:off x="5548724" y="8521372"/>
              <a:ext cx="418704" cy="369332"/>
            </a:xfrm>
            <a:prstGeom prst="rect">
              <a:avLst/>
            </a:prstGeom>
            <a:noFill/>
          </p:spPr>
          <p:txBody>
            <a:bodyPr wrap="none" rtlCol="0">
              <a:spAutoFit/>
            </a:bodyPr>
            <a:lstStyle/>
            <a:p>
              <a:r>
                <a:rPr lang="en-US" dirty="0">
                  <a:solidFill>
                    <a:srgbClr val="4C3282"/>
                  </a:solidFill>
                </a:rPr>
                <a:t>16</a:t>
              </a:r>
            </a:p>
          </p:txBody>
        </p:sp>
        <p:sp>
          <p:nvSpPr>
            <p:cNvPr id="158" name="TextBox 157">
              <a:extLst>
                <a:ext uri="{FF2B5EF4-FFF2-40B4-BE49-F238E27FC236}">
                  <a16:creationId xmlns:a16="http://schemas.microsoft.com/office/drawing/2014/main" id="{7F00381A-7033-CF40-8979-2FFCD0C8C0F3}"/>
                </a:ext>
              </a:extLst>
            </p:cNvPr>
            <p:cNvSpPr txBox="1"/>
            <p:nvPr/>
          </p:nvSpPr>
          <p:spPr>
            <a:xfrm>
              <a:off x="4748173" y="10349198"/>
              <a:ext cx="301686" cy="369332"/>
            </a:xfrm>
            <a:prstGeom prst="rect">
              <a:avLst/>
            </a:prstGeom>
            <a:noFill/>
          </p:spPr>
          <p:txBody>
            <a:bodyPr wrap="none" rtlCol="0">
              <a:spAutoFit/>
            </a:bodyPr>
            <a:lstStyle/>
            <a:p>
              <a:r>
                <a:rPr lang="en-US" dirty="0">
                  <a:solidFill>
                    <a:srgbClr val="4C3282"/>
                  </a:solidFill>
                </a:rPr>
                <a:t>7</a:t>
              </a:r>
            </a:p>
          </p:txBody>
        </p:sp>
        <p:sp>
          <p:nvSpPr>
            <p:cNvPr id="159" name="TextBox 158">
              <a:extLst>
                <a:ext uri="{FF2B5EF4-FFF2-40B4-BE49-F238E27FC236}">
                  <a16:creationId xmlns:a16="http://schemas.microsoft.com/office/drawing/2014/main" id="{A3845F71-4D5F-A847-A78A-15A6887AB3B9}"/>
                </a:ext>
              </a:extLst>
            </p:cNvPr>
            <p:cNvSpPr txBox="1"/>
            <p:nvPr/>
          </p:nvSpPr>
          <p:spPr>
            <a:xfrm>
              <a:off x="5512268" y="11492954"/>
              <a:ext cx="301686" cy="369332"/>
            </a:xfrm>
            <a:prstGeom prst="rect">
              <a:avLst/>
            </a:prstGeom>
            <a:noFill/>
          </p:spPr>
          <p:txBody>
            <a:bodyPr wrap="none" rtlCol="0">
              <a:spAutoFit/>
            </a:bodyPr>
            <a:lstStyle/>
            <a:p>
              <a:r>
                <a:rPr lang="en-US" dirty="0">
                  <a:solidFill>
                    <a:srgbClr val="4C3282"/>
                  </a:solidFill>
                </a:rPr>
                <a:t>8</a:t>
              </a:r>
            </a:p>
          </p:txBody>
        </p:sp>
        <p:sp>
          <p:nvSpPr>
            <p:cNvPr id="160" name="TextBox 159">
              <a:extLst>
                <a:ext uri="{FF2B5EF4-FFF2-40B4-BE49-F238E27FC236}">
                  <a16:creationId xmlns:a16="http://schemas.microsoft.com/office/drawing/2014/main" id="{E1EB8FD5-84C7-4E49-9483-652D5083017A}"/>
                </a:ext>
              </a:extLst>
            </p:cNvPr>
            <p:cNvSpPr txBox="1"/>
            <p:nvPr/>
          </p:nvSpPr>
          <p:spPr>
            <a:xfrm>
              <a:off x="6073627" y="12392742"/>
              <a:ext cx="301686" cy="369332"/>
            </a:xfrm>
            <a:prstGeom prst="rect">
              <a:avLst/>
            </a:prstGeom>
            <a:noFill/>
          </p:spPr>
          <p:txBody>
            <a:bodyPr wrap="none" rtlCol="0">
              <a:spAutoFit/>
            </a:bodyPr>
            <a:lstStyle/>
            <a:p>
              <a:r>
                <a:rPr lang="en-US" dirty="0">
                  <a:solidFill>
                    <a:srgbClr val="4C3282"/>
                  </a:solidFill>
                </a:rPr>
                <a:t>3</a:t>
              </a:r>
            </a:p>
          </p:txBody>
        </p:sp>
        <p:sp>
          <p:nvSpPr>
            <p:cNvPr id="161" name="TextBox 160">
              <a:extLst>
                <a:ext uri="{FF2B5EF4-FFF2-40B4-BE49-F238E27FC236}">
                  <a16:creationId xmlns:a16="http://schemas.microsoft.com/office/drawing/2014/main" id="{1C9DEDD0-3D09-A244-8210-E570620F80B5}"/>
                </a:ext>
              </a:extLst>
            </p:cNvPr>
            <p:cNvSpPr txBox="1"/>
            <p:nvPr/>
          </p:nvSpPr>
          <p:spPr>
            <a:xfrm>
              <a:off x="4559282" y="11929145"/>
              <a:ext cx="301686" cy="369332"/>
            </a:xfrm>
            <a:prstGeom prst="rect">
              <a:avLst/>
            </a:prstGeom>
            <a:noFill/>
          </p:spPr>
          <p:txBody>
            <a:bodyPr wrap="none" rtlCol="0">
              <a:spAutoFit/>
            </a:bodyPr>
            <a:lstStyle/>
            <a:p>
              <a:r>
                <a:rPr lang="en-US" dirty="0">
                  <a:solidFill>
                    <a:srgbClr val="4C3282"/>
                  </a:solidFill>
                </a:rPr>
                <a:t>2</a:t>
              </a:r>
            </a:p>
          </p:txBody>
        </p:sp>
        <p:sp>
          <p:nvSpPr>
            <p:cNvPr id="162" name="TextBox 161">
              <a:extLst>
                <a:ext uri="{FF2B5EF4-FFF2-40B4-BE49-F238E27FC236}">
                  <a16:creationId xmlns:a16="http://schemas.microsoft.com/office/drawing/2014/main" id="{EC4AEBD0-A0BE-444D-9252-0DB9AB67836F}"/>
                </a:ext>
              </a:extLst>
            </p:cNvPr>
            <p:cNvSpPr txBox="1"/>
            <p:nvPr/>
          </p:nvSpPr>
          <p:spPr>
            <a:xfrm>
              <a:off x="3416725" y="10740337"/>
              <a:ext cx="418704" cy="369332"/>
            </a:xfrm>
            <a:prstGeom prst="rect">
              <a:avLst/>
            </a:prstGeom>
            <a:noFill/>
          </p:spPr>
          <p:txBody>
            <a:bodyPr wrap="none" rtlCol="0">
              <a:spAutoFit/>
            </a:bodyPr>
            <a:lstStyle/>
            <a:p>
              <a:r>
                <a:rPr lang="en-US" dirty="0">
                  <a:solidFill>
                    <a:srgbClr val="4C3282"/>
                  </a:solidFill>
                </a:rPr>
                <a:t>15</a:t>
              </a:r>
            </a:p>
          </p:txBody>
        </p:sp>
        <p:sp>
          <p:nvSpPr>
            <p:cNvPr id="163" name="TextBox 162">
              <a:extLst>
                <a:ext uri="{FF2B5EF4-FFF2-40B4-BE49-F238E27FC236}">
                  <a16:creationId xmlns:a16="http://schemas.microsoft.com/office/drawing/2014/main" id="{031ACBC3-9D62-6E4F-9D8E-F0D2ED38BE1F}"/>
                </a:ext>
              </a:extLst>
            </p:cNvPr>
            <p:cNvSpPr txBox="1"/>
            <p:nvPr/>
          </p:nvSpPr>
          <p:spPr>
            <a:xfrm>
              <a:off x="4095614" y="9392470"/>
              <a:ext cx="418704" cy="369332"/>
            </a:xfrm>
            <a:prstGeom prst="rect">
              <a:avLst/>
            </a:prstGeom>
            <a:noFill/>
          </p:spPr>
          <p:txBody>
            <a:bodyPr wrap="none" rtlCol="0">
              <a:spAutoFit/>
            </a:bodyPr>
            <a:lstStyle/>
            <a:p>
              <a:r>
                <a:rPr lang="en-US" dirty="0">
                  <a:solidFill>
                    <a:srgbClr val="4C3282"/>
                  </a:solidFill>
                </a:rPr>
                <a:t>14</a:t>
              </a:r>
            </a:p>
          </p:txBody>
        </p:sp>
      </p:grpSp>
      <p:sp>
        <p:nvSpPr>
          <p:cNvPr id="2" name="Title 1">
            <a:extLst>
              <a:ext uri="{FF2B5EF4-FFF2-40B4-BE49-F238E27FC236}">
                <a16:creationId xmlns:a16="http://schemas.microsoft.com/office/drawing/2014/main" id="{29540278-E522-8B41-A0BF-318CB191856E}"/>
              </a:ext>
            </a:extLst>
          </p:cNvPr>
          <p:cNvSpPr>
            <a:spLocks noGrp="1"/>
          </p:cNvSpPr>
          <p:nvPr>
            <p:ph type="title"/>
          </p:nvPr>
        </p:nvSpPr>
        <p:spPr/>
        <p:txBody>
          <a:bodyPr/>
          <a:lstStyle/>
          <a:p>
            <a:r>
              <a:rPr lang="en-US" dirty="0"/>
              <a:t>Scenario </a:t>
            </a:r>
            <a:r>
              <a:rPr lang="en-US" dirty="0" smtClean="0"/>
              <a:t>#1</a:t>
            </a:r>
            <a:endParaRPr lang="en-US" dirty="0"/>
          </a:p>
        </p:txBody>
      </p:sp>
      <p:sp>
        <p:nvSpPr>
          <p:cNvPr id="3" name="Content Placeholder 2">
            <a:extLst>
              <a:ext uri="{FF2B5EF4-FFF2-40B4-BE49-F238E27FC236}">
                <a16:creationId xmlns:a16="http://schemas.microsoft.com/office/drawing/2014/main" id="{962802FD-77F5-544B-BCC5-4632BCF7C842}"/>
              </a:ext>
            </a:extLst>
          </p:cNvPr>
          <p:cNvSpPr>
            <a:spLocks noGrp="1"/>
          </p:cNvSpPr>
          <p:nvPr>
            <p:ph idx="1"/>
          </p:nvPr>
        </p:nvSpPr>
        <p:spPr>
          <a:xfrm>
            <a:off x="575240" y="1463857"/>
            <a:ext cx="5433674" cy="4845504"/>
          </a:xfrm>
        </p:spPr>
        <p:txBody>
          <a:bodyPr>
            <a:normAutofit/>
          </a:bodyPr>
          <a:lstStyle/>
          <a:p>
            <a:r>
              <a:rPr lang="en-US" dirty="0"/>
              <a:t>You are a Disneyland employee and you need to rope off as many miles of walkways as you can for the fireworks while </a:t>
            </a:r>
            <a:r>
              <a:rPr lang="en-US" dirty="0" smtClean="0"/>
              <a:t>still allowing guests to access </a:t>
            </a:r>
            <a:r>
              <a:rPr lang="en-US" dirty="0"/>
              <a:t>to all the rides.</a:t>
            </a:r>
          </a:p>
          <a:p>
            <a:r>
              <a:rPr lang="en-US" dirty="0" smtClean="0"/>
              <a:t>What </a:t>
            </a:r>
            <a:r>
              <a:rPr lang="en-US" dirty="0"/>
              <a:t>are the vertices? </a:t>
            </a:r>
          </a:p>
          <a:p>
            <a:pPr marL="128016" lvl="1" indent="0">
              <a:buNone/>
            </a:pPr>
            <a:r>
              <a:rPr lang="en-US" dirty="0">
                <a:solidFill>
                  <a:srgbClr val="4C3282"/>
                </a:solidFill>
              </a:rPr>
              <a:t>Rides</a:t>
            </a:r>
          </a:p>
          <a:p>
            <a:r>
              <a:rPr lang="en-US" dirty="0"/>
              <a:t>What are the edges? </a:t>
            </a:r>
          </a:p>
          <a:p>
            <a:pPr marL="128016" lvl="1" indent="0">
              <a:buNone/>
            </a:pPr>
            <a:r>
              <a:rPr lang="en-US" dirty="0">
                <a:solidFill>
                  <a:srgbClr val="4C3282"/>
                </a:solidFill>
              </a:rPr>
              <a:t>Walkways with distances</a:t>
            </a:r>
          </a:p>
          <a:p>
            <a:r>
              <a:rPr lang="en-US" dirty="0" smtClean="0"/>
              <a:t>What are we looking for?</a:t>
            </a:r>
          </a:p>
          <a:p>
            <a:pPr lvl="1"/>
            <a:r>
              <a:rPr lang="en-US" dirty="0" smtClean="0">
                <a:solidFill>
                  <a:srgbClr val="4C3282"/>
                </a:solidFill>
              </a:rPr>
              <a:t>We want to rope off everything except an MST.</a:t>
            </a:r>
          </a:p>
          <a:p>
            <a:r>
              <a:rPr lang="en-US" dirty="0" smtClean="0"/>
              <a:t>What do we run?</a:t>
            </a:r>
          </a:p>
          <a:p>
            <a:pPr lvl="1"/>
            <a:r>
              <a:rPr lang="en-US" dirty="0" err="1" smtClean="0">
                <a:solidFill>
                  <a:srgbClr val="4C3282"/>
                </a:solidFill>
              </a:rPr>
              <a:t>Kruskal’s</a:t>
            </a:r>
            <a:r>
              <a:rPr lang="en-US" dirty="0" smtClean="0">
                <a:solidFill>
                  <a:srgbClr val="4C3282"/>
                </a:solidFill>
              </a:rPr>
              <a:t> or Prim’s</a:t>
            </a:r>
            <a:endParaRPr lang="en-US" dirty="0">
              <a:solidFill>
                <a:srgbClr val="4C3282"/>
              </a:solidFill>
            </a:endParaRPr>
          </a:p>
        </p:txBody>
      </p:sp>
      <p:sp>
        <p:nvSpPr>
          <p:cNvPr id="4" name="Footer Placeholder 3">
            <a:extLst>
              <a:ext uri="{FF2B5EF4-FFF2-40B4-BE49-F238E27FC236}">
                <a16:creationId xmlns:a16="http://schemas.microsoft.com/office/drawing/2014/main" id="{F36BE5F3-8183-D143-9168-5A51770765E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3E652C6-BA45-A94E-9E82-5EF561AAA19C}"/>
              </a:ext>
            </a:extLst>
          </p:cNvPr>
          <p:cNvSpPr>
            <a:spLocks noGrp="1"/>
          </p:cNvSpPr>
          <p:nvPr>
            <p:ph type="sldNum" sz="quarter" idx="12"/>
          </p:nvPr>
        </p:nvSpPr>
        <p:spPr/>
        <p:txBody>
          <a:bodyPr/>
          <a:lstStyle/>
          <a:p>
            <a:fld id="{659665DE-58FC-41F4-AC58-2C90A5E00527}" type="slidenum">
              <a:rPr lang="en-US" smtClean="0"/>
              <a:t>32</a:t>
            </a:fld>
            <a:endParaRPr lang="en-US"/>
          </a:p>
        </p:txBody>
      </p:sp>
      <p:grpSp>
        <p:nvGrpSpPr>
          <p:cNvPr id="85" name="Group 84"/>
          <p:cNvGrpSpPr/>
          <p:nvPr/>
        </p:nvGrpSpPr>
        <p:grpSpPr>
          <a:xfrm>
            <a:off x="5337255" y="909157"/>
            <a:ext cx="6488846" cy="5230646"/>
            <a:chOff x="5337255" y="909157"/>
            <a:chExt cx="6488846" cy="5230646"/>
          </a:xfrm>
        </p:grpSpPr>
        <p:sp>
          <p:nvSpPr>
            <p:cNvPr id="57" name="TextBox 56">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8" name="TextBox 57">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59" name="TextBox 58">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0" name="TextBox 59">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1" name="TextBox 60">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2" name="TextBox 61">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3" name="TextBox 62">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4" name="TextBox 63">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5" name="TextBox 64">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6" name="TextBox 65">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7" name="TextBox 66">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8" name="TextBox 67">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69" name="TextBox 68">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0" name="TextBox 69">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1" name="TextBox 70">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2" name="TextBox 71">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3" name="TextBox 72">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4" name="TextBox 73">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5" name="TextBox 74">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6" name="TextBox 75">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7" name="TextBox 76">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8" name="TextBox 77">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79" name="TextBox 78">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0" name="TextBox 79">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1" name="TextBox 80">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2" name="TextBox 81">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3" name="TextBox 82">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4" name="TextBox 83">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spTree>
    <p:extLst>
      <p:ext uri="{BB962C8B-B14F-4D97-AF65-F5344CB8AC3E}">
        <p14:creationId xmlns:p14="http://schemas.microsoft.com/office/powerpoint/2010/main" val="40265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5"/>
                                        </p:tgtEl>
                                        <p:attrNameLst>
                                          <p:attrName>style.visibility</p:attrName>
                                        </p:attrNameLst>
                                      </p:cBhvr>
                                      <p:to>
                                        <p:strVal val="visible"/>
                                      </p:to>
                                    </p:set>
                                    <p:animEffect transition="in" filter="fade">
                                      <p:cBhvr>
                                        <p:cTn id="51"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Scenario #2</a:t>
            </a:r>
            <a:endParaRPr lang="en-US" dirty="0"/>
          </a:p>
        </p:txBody>
      </p:sp>
      <p:sp>
        <p:nvSpPr>
          <p:cNvPr id="3" name="Footer Placeholder 2"/>
          <p:cNvSpPr>
            <a:spLocks noGrp="1"/>
          </p:cNvSpPr>
          <p:nvPr>
            <p:ph type="ftr" sz="quarter" idx="11"/>
          </p:nvPr>
        </p:nvSpPr>
        <p:spPr/>
        <p:txBody>
          <a:bodyPr/>
          <a:lstStyle/>
          <a:p>
            <a:r>
              <a:rPr lang="en-US" smtClean="0"/>
              <a:t>CSE 373 SP 18 - Kasey Champion</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33</a:t>
            </a:fld>
            <a:endParaRPr lang="en-US"/>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smtClean="0"/>
              <a:t>You are at Splash Mountain. Your best friend is at Space Mountain. You have to tell each other about your experiences in person as soon as possible. Where do you meet and how quickly can you get there?</a:t>
            </a:r>
          </a:p>
          <a:p>
            <a:r>
              <a:rPr lang="en-US" dirty="0" smtClean="0"/>
              <a:t>What are the vertices? </a:t>
            </a:r>
          </a:p>
          <a:p>
            <a:pPr marL="128016" lvl="1" indent="0">
              <a:buFont typeface="Segoe UI Semilight" panose="020B0402040204020203" pitchFamily="34" charset="0"/>
              <a:buNone/>
            </a:pPr>
            <a:r>
              <a:rPr lang="en-US" dirty="0" smtClean="0">
                <a:solidFill>
                  <a:srgbClr val="4C3282"/>
                </a:solidFill>
              </a:rPr>
              <a:t>Rides</a:t>
            </a:r>
          </a:p>
          <a:p>
            <a:r>
              <a:rPr lang="en-US" dirty="0" smtClean="0"/>
              <a:t>What are the edges? </a:t>
            </a:r>
          </a:p>
          <a:p>
            <a:pPr marL="128016" lvl="1" indent="0">
              <a:buFont typeface="Segoe UI Semilight" panose="020B0402040204020203" pitchFamily="34" charset="0"/>
              <a:buNone/>
            </a:pPr>
            <a:r>
              <a:rPr lang="en-US" dirty="0" smtClean="0">
                <a:solidFill>
                  <a:srgbClr val="4C3282"/>
                </a:solidFill>
              </a:rPr>
              <a:t>Walkways with how long it would take to walk</a:t>
            </a:r>
          </a:p>
          <a:p>
            <a:r>
              <a:rPr lang="en-US" dirty="0" smtClean="0"/>
              <a:t>What are we looking for?</a:t>
            </a:r>
          </a:p>
          <a:p>
            <a:pPr lvl="1"/>
            <a:r>
              <a:rPr lang="en-US" dirty="0" smtClean="0">
                <a:solidFill>
                  <a:srgbClr val="4C3282"/>
                </a:solidFill>
              </a:rPr>
              <a:t>The “midpoint” </a:t>
            </a:r>
          </a:p>
          <a:p>
            <a:r>
              <a:rPr lang="en-US" dirty="0" smtClean="0"/>
              <a:t>What do we run?</a:t>
            </a:r>
          </a:p>
          <a:p>
            <a:pPr lvl="1"/>
            <a:r>
              <a:rPr lang="en-US" dirty="0" smtClean="0">
                <a:solidFill>
                  <a:srgbClr val="4C3282"/>
                </a:solidFill>
              </a:rPr>
              <a:t>Run </a:t>
            </a:r>
            <a:r>
              <a:rPr lang="en-US" dirty="0" err="1" smtClean="0">
                <a:solidFill>
                  <a:srgbClr val="4C3282"/>
                </a:solidFill>
              </a:rPr>
              <a:t>Dijkstra’s</a:t>
            </a:r>
            <a:r>
              <a:rPr lang="en-US" dirty="0" smtClean="0">
                <a:solidFill>
                  <a:srgbClr val="4C3282"/>
                </a:solidFill>
              </a:rPr>
              <a:t> from Splash Mountain, store distances</a:t>
            </a:r>
          </a:p>
          <a:p>
            <a:pPr lvl="1"/>
            <a:r>
              <a:rPr lang="en-US" dirty="0" smtClean="0">
                <a:solidFill>
                  <a:srgbClr val="4C3282"/>
                </a:solidFill>
              </a:rPr>
              <a:t>Run </a:t>
            </a:r>
            <a:r>
              <a:rPr lang="en-US" dirty="0" err="1" smtClean="0">
                <a:solidFill>
                  <a:srgbClr val="4C3282"/>
                </a:solidFill>
              </a:rPr>
              <a:t>Dijkstra’s</a:t>
            </a:r>
            <a:r>
              <a:rPr lang="en-US" dirty="0" smtClean="0">
                <a:solidFill>
                  <a:srgbClr val="4C3282"/>
                </a:solidFill>
              </a:rPr>
              <a:t> from Space Mountain, store distances</a:t>
            </a:r>
          </a:p>
          <a:p>
            <a:pPr lvl="1"/>
            <a:r>
              <a:rPr lang="en-US" dirty="0" smtClean="0">
                <a:solidFill>
                  <a:srgbClr val="4C3282"/>
                </a:solidFill>
              </a:rPr>
              <a:t>Iterate over vertices, for each vertex remember max of two</a:t>
            </a:r>
          </a:p>
          <a:p>
            <a:pPr lvl="1"/>
            <a:r>
              <a:rPr lang="en-US" dirty="0" smtClean="0">
                <a:solidFill>
                  <a:srgbClr val="4C3282"/>
                </a:solidFill>
              </a:rPr>
              <a:t>Iterate over vertices, find minimum of remembered numbers</a:t>
            </a:r>
            <a:endParaRPr lang="en-US" dirty="0">
              <a:solidFill>
                <a:srgbClr val="4C3282"/>
              </a:solidFill>
            </a:endParaRP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r>
                <a:rPr lang="en-US" dirty="0" smtClean="0">
                  <a:solidFill>
                    <a:srgbClr val="FF0000"/>
                  </a:solidFill>
                </a:rPr>
                <a:t>0</a:t>
              </a:r>
              <a:endParaRPr lang="en-US" dirty="0">
                <a:solidFill>
                  <a:srgbClr val="FF0000"/>
                </a:solidFill>
              </a:endParaRPr>
            </a:p>
          </p:txBody>
        </p:sp>
        <p:sp>
          <p:nvSpPr>
            <p:cNvPr id="198" name="TextBox 197"/>
            <p:cNvSpPr txBox="1"/>
            <p:nvPr/>
          </p:nvSpPr>
          <p:spPr>
            <a:xfrm>
              <a:off x="6540171" y="4986622"/>
              <a:ext cx="508883" cy="369332"/>
            </a:xfrm>
            <a:prstGeom prst="rect">
              <a:avLst/>
            </a:prstGeom>
            <a:noFill/>
          </p:spPr>
          <p:txBody>
            <a:bodyPr wrap="square" rtlCol="0">
              <a:spAutoFit/>
            </a:bodyPr>
            <a:lstStyle/>
            <a:p>
              <a:r>
                <a:rPr lang="en-US" dirty="0" smtClean="0">
                  <a:solidFill>
                    <a:srgbClr val="FF0000"/>
                  </a:solidFill>
                </a:rPr>
                <a:t>15</a:t>
              </a:r>
              <a:endParaRPr lang="en-US" dirty="0">
                <a:solidFill>
                  <a:srgbClr val="FF0000"/>
                </a:solidFill>
              </a:endParaRPr>
            </a:p>
          </p:txBody>
        </p:sp>
        <p:sp>
          <p:nvSpPr>
            <p:cNvPr id="199" name="TextBox 198"/>
            <p:cNvSpPr txBox="1"/>
            <p:nvPr/>
          </p:nvSpPr>
          <p:spPr>
            <a:xfrm>
              <a:off x="7571271" y="2831268"/>
              <a:ext cx="466812" cy="369332"/>
            </a:xfrm>
            <a:prstGeom prst="rect">
              <a:avLst/>
            </a:prstGeom>
            <a:noFill/>
          </p:spPr>
          <p:txBody>
            <a:bodyPr wrap="square" rtlCol="0">
              <a:spAutoFit/>
            </a:bodyPr>
            <a:lstStyle/>
            <a:p>
              <a:r>
                <a:rPr lang="en-US" dirty="0" smtClean="0">
                  <a:solidFill>
                    <a:srgbClr val="FF0000"/>
                  </a:solidFill>
                </a:rPr>
                <a:t>14</a:t>
              </a:r>
              <a:endParaRPr lang="en-US" dirty="0">
                <a:solidFill>
                  <a:srgbClr val="FF0000"/>
                </a:solidFill>
              </a:endParaRPr>
            </a:p>
          </p:txBody>
        </p:sp>
        <p:sp>
          <p:nvSpPr>
            <p:cNvPr id="200" name="TextBox 199"/>
            <p:cNvSpPr txBox="1"/>
            <p:nvPr/>
          </p:nvSpPr>
          <p:spPr>
            <a:xfrm>
              <a:off x="8657495" y="1522124"/>
              <a:ext cx="489620" cy="369332"/>
            </a:xfrm>
            <a:prstGeom prst="rect">
              <a:avLst/>
            </a:prstGeom>
            <a:noFill/>
          </p:spPr>
          <p:txBody>
            <a:bodyPr wrap="square" rtlCol="0">
              <a:spAutoFit/>
            </a:bodyPr>
            <a:lstStyle/>
            <a:p>
              <a:r>
                <a:rPr lang="en-US" dirty="0" smtClean="0">
                  <a:solidFill>
                    <a:srgbClr val="FF0000"/>
                  </a:solidFill>
                </a:rPr>
                <a:t>29</a:t>
              </a:r>
              <a:endParaRPr lang="en-US" dirty="0">
                <a:solidFill>
                  <a:srgbClr val="FF0000"/>
                </a:solidFill>
              </a:endParaRPr>
            </a:p>
          </p:txBody>
        </p:sp>
        <p:sp>
          <p:nvSpPr>
            <p:cNvPr id="201" name="TextBox 200"/>
            <p:cNvSpPr txBox="1"/>
            <p:nvPr/>
          </p:nvSpPr>
          <p:spPr>
            <a:xfrm>
              <a:off x="10547920" y="1149683"/>
              <a:ext cx="455518" cy="369332"/>
            </a:xfrm>
            <a:prstGeom prst="rect">
              <a:avLst/>
            </a:prstGeom>
            <a:noFill/>
          </p:spPr>
          <p:txBody>
            <a:bodyPr wrap="square" rtlCol="0">
              <a:spAutoFit/>
            </a:bodyPr>
            <a:lstStyle/>
            <a:p>
              <a:r>
                <a:rPr lang="en-US" dirty="0" smtClean="0">
                  <a:solidFill>
                    <a:srgbClr val="FF0000"/>
                  </a:solidFill>
                </a:rPr>
                <a:t>33</a:t>
              </a:r>
              <a:endParaRPr lang="en-US" dirty="0">
                <a:solidFill>
                  <a:srgbClr val="FF0000"/>
                </a:solidFill>
              </a:endParaRPr>
            </a:p>
          </p:txBody>
        </p:sp>
        <p:sp>
          <p:nvSpPr>
            <p:cNvPr id="202" name="TextBox 201"/>
            <p:cNvSpPr txBox="1"/>
            <p:nvPr/>
          </p:nvSpPr>
          <p:spPr>
            <a:xfrm>
              <a:off x="11174798" y="2779267"/>
              <a:ext cx="628799" cy="369332"/>
            </a:xfrm>
            <a:prstGeom prst="rect">
              <a:avLst/>
            </a:prstGeom>
            <a:noFill/>
          </p:spPr>
          <p:txBody>
            <a:bodyPr wrap="square" rtlCol="0">
              <a:spAutoFit/>
            </a:bodyPr>
            <a:lstStyle/>
            <a:p>
              <a:r>
                <a:rPr lang="en-US" dirty="0" smtClean="0">
                  <a:solidFill>
                    <a:srgbClr val="FF0000"/>
                  </a:solidFill>
                </a:rPr>
                <a:t>32</a:t>
              </a:r>
              <a:endParaRPr lang="en-US" dirty="0">
                <a:solidFill>
                  <a:srgbClr val="FF0000"/>
                </a:solidFill>
              </a:endParaRPr>
            </a:p>
          </p:txBody>
        </p:sp>
        <p:sp>
          <p:nvSpPr>
            <p:cNvPr id="203" name="TextBox 202"/>
            <p:cNvSpPr txBox="1"/>
            <p:nvPr/>
          </p:nvSpPr>
          <p:spPr>
            <a:xfrm>
              <a:off x="9321129" y="3446318"/>
              <a:ext cx="470606" cy="369332"/>
            </a:xfrm>
            <a:prstGeom prst="rect">
              <a:avLst/>
            </a:prstGeom>
            <a:noFill/>
          </p:spPr>
          <p:txBody>
            <a:bodyPr wrap="square" rtlCol="0">
              <a:spAutoFit/>
            </a:bodyPr>
            <a:lstStyle/>
            <a:p>
              <a:r>
                <a:rPr lang="en-US" dirty="0" smtClean="0">
                  <a:solidFill>
                    <a:srgbClr val="FF0000"/>
                  </a:solidFill>
                </a:rPr>
                <a:t>19</a:t>
              </a:r>
              <a:endParaRPr lang="en-US" dirty="0">
                <a:solidFill>
                  <a:srgbClr val="FF0000"/>
                </a:solidFill>
              </a:endParaRPr>
            </a:p>
          </p:txBody>
        </p:sp>
        <p:sp>
          <p:nvSpPr>
            <p:cNvPr id="204" name="TextBox 203"/>
            <p:cNvSpPr txBox="1"/>
            <p:nvPr/>
          </p:nvSpPr>
          <p:spPr>
            <a:xfrm>
              <a:off x="7566274" y="6040750"/>
              <a:ext cx="400245" cy="369332"/>
            </a:xfrm>
            <a:prstGeom prst="rect">
              <a:avLst/>
            </a:prstGeom>
            <a:noFill/>
          </p:spPr>
          <p:txBody>
            <a:bodyPr wrap="square" rtlCol="0">
              <a:spAutoFit/>
            </a:bodyPr>
            <a:lstStyle/>
            <a:p>
              <a:r>
                <a:rPr lang="en-US" dirty="0" smtClean="0">
                  <a:solidFill>
                    <a:srgbClr val="FF0000"/>
                  </a:solidFill>
                </a:rPr>
                <a:t>17</a:t>
              </a:r>
              <a:endParaRPr lang="en-US" dirty="0">
                <a:solidFill>
                  <a:srgbClr val="FF0000"/>
                </a:solidFill>
              </a:endParaRPr>
            </a:p>
          </p:txBody>
        </p:sp>
        <p:sp>
          <p:nvSpPr>
            <p:cNvPr id="205" name="TextBox 204"/>
            <p:cNvSpPr txBox="1"/>
            <p:nvPr/>
          </p:nvSpPr>
          <p:spPr>
            <a:xfrm>
              <a:off x="9220292" y="5677041"/>
              <a:ext cx="431238" cy="369332"/>
            </a:xfrm>
            <a:prstGeom prst="rect">
              <a:avLst/>
            </a:prstGeom>
            <a:noFill/>
          </p:spPr>
          <p:txBody>
            <a:bodyPr wrap="square" rtlCol="0">
              <a:spAutoFit/>
            </a:bodyPr>
            <a:lstStyle/>
            <a:p>
              <a:r>
                <a:rPr lang="en-US" dirty="0" smtClean="0">
                  <a:solidFill>
                    <a:srgbClr val="FF0000"/>
                  </a:solidFill>
                </a:rPr>
                <a:t>20</a:t>
              </a:r>
              <a:endParaRPr lang="en-US" dirty="0">
                <a:solidFill>
                  <a:srgbClr val="FF0000"/>
                </a:solidFill>
              </a:endParaRPr>
            </a:p>
          </p:txBody>
        </p:sp>
        <p:sp>
          <p:nvSpPr>
            <p:cNvPr id="206" name="TextBox 205"/>
            <p:cNvSpPr txBox="1"/>
            <p:nvPr/>
          </p:nvSpPr>
          <p:spPr>
            <a:xfrm>
              <a:off x="10451259" y="5774958"/>
              <a:ext cx="425815" cy="369332"/>
            </a:xfrm>
            <a:prstGeom prst="rect">
              <a:avLst/>
            </a:prstGeom>
            <a:noFill/>
          </p:spPr>
          <p:txBody>
            <a:bodyPr wrap="square" rtlCol="0">
              <a:spAutoFit/>
            </a:bodyPr>
            <a:lstStyle/>
            <a:p>
              <a:r>
                <a:rPr lang="en-US" dirty="0" smtClean="0">
                  <a:solidFill>
                    <a:srgbClr val="FF0000"/>
                  </a:solidFill>
                </a:rPr>
                <a:t>37</a:t>
              </a:r>
              <a:endParaRPr lang="en-US" dirty="0">
                <a:solidFill>
                  <a:srgbClr val="FF0000"/>
                </a:solidFill>
              </a:endParaRPr>
            </a:p>
          </p:txBody>
        </p:sp>
        <p:sp>
          <p:nvSpPr>
            <p:cNvPr id="207" name="TextBox 206"/>
            <p:cNvSpPr txBox="1"/>
            <p:nvPr/>
          </p:nvSpPr>
          <p:spPr>
            <a:xfrm>
              <a:off x="11681670" y="5162488"/>
              <a:ext cx="454600" cy="369332"/>
            </a:xfrm>
            <a:prstGeom prst="rect">
              <a:avLst/>
            </a:prstGeom>
            <a:noFill/>
          </p:spPr>
          <p:txBody>
            <a:bodyPr wrap="square" rtlCol="0">
              <a:spAutoFit/>
            </a:bodyPr>
            <a:lstStyle/>
            <a:p>
              <a:r>
                <a:rPr lang="en-US" dirty="0" smtClean="0">
                  <a:solidFill>
                    <a:srgbClr val="FF0000"/>
                  </a:solidFill>
                </a:rPr>
                <a:t>36</a:t>
              </a:r>
              <a:endParaRPr lang="en-US" dirty="0">
                <a:solidFill>
                  <a:srgbClr val="FF0000"/>
                </a:solidFill>
              </a:endParaRPr>
            </a:p>
          </p:txBody>
        </p:sp>
      </p:gr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r>
                <a:rPr lang="en-US" dirty="0" smtClean="0">
                  <a:solidFill>
                    <a:srgbClr val="00B0F0"/>
                  </a:solidFill>
                </a:rPr>
                <a:t>36</a:t>
              </a:r>
              <a:endParaRPr lang="en-US" dirty="0">
                <a:solidFill>
                  <a:srgbClr val="00B0F0"/>
                </a:solidFill>
              </a:endParaRPr>
            </a:p>
          </p:txBody>
        </p:sp>
        <p:sp>
          <p:nvSpPr>
            <p:cNvPr id="211" name="TextBox 210"/>
            <p:cNvSpPr txBox="1"/>
            <p:nvPr/>
          </p:nvSpPr>
          <p:spPr>
            <a:xfrm>
              <a:off x="6680308" y="4576126"/>
              <a:ext cx="508883" cy="369332"/>
            </a:xfrm>
            <a:prstGeom prst="rect">
              <a:avLst/>
            </a:prstGeom>
            <a:noFill/>
          </p:spPr>
          <p:txBody>
            <a:bodyPr wrap="square" rtlCol="0">
              <a:spAutoFit/>
            </a:bodyPr>
            <a:lstStyle/>
            <a:p>
              <a:r>
                <a:rPr lang="en-US" dirty="0" smtClean="0">
                  <a:solidFill>
                    <a:srgbClr val="00B0F0"/>
                  </a:solidFill>
                </a:rPr>
                <a:t>29</a:t>
              </a:r>
              <a:endParaRPr lang="en-US" dirty="0">
                <a:solidFill>
                  <a:srgbClr val="00B0F0"/>
                </a:solidFill>
              </a:endParaRPr>
            </a:p>
          </p:txBody>
        </p:sp>
        <p:sp>
          <p:nvSpPr>
            <p:cNvPr id="212" name="TextBox 211"/>
            <p:cNvSpPr txBox="1"/>
            <p:nvPr/>
          </p:nvSpPr>
          <p:spPr>
            <a:xfrm>
              <a:off x="7711408" y="2420772"/>
              <a:ext cx="466812" cy="369332"/>
            </a:xfrm>
            <a:prstGeom prst="rect">
              <a:avLst/>
            </a:prstGeom>
            <a:noFill/>
          </p:spPr>
          <p:txBody>
            <a:bodyPr wrap="square" rtlCol="0">
              <a:spAutoFit/>
            </a:bodyPr>
            <a:lstStyle/>
            <a:p>
              <a:r>
                <a:rPr lang="en-US" dirty="0" smtClean="0">
                  <a:solidFill>
                    <a:srgbClr val="00B0F0"/>
                  </a:solidFill>
                </a:rPr>
                <a:t>22</a:t>
              </a:r>
              <a:endParaRPr lang="en-US" dirty="0">
                <a:solidFill>
                  <a:srgbClr val="00B0F0"/>
                </a:solidFill>
              </a:endParaRPr>
            </a:p>
          </p:txBody>
        </p:sp>
        <p:sp>
          <p:nvSpPr>
            <p:cNvPr id="213" name="TextBox 212"/>
            <p:cNvSpPr txBox="1"/>
            <p:nvPr/>
          </p:nvSpPr>
          <p:spPr>
            <a:xfrm>
              <a:off x="8627268" y="761216"/>
              <a:ext cx="489620" cy="369332"/>
            </a:xfrm>
            <a:prstGeom prst="rect">
              <a:avLst/>
            </a:prstGeom>
            <a:noFill/>
          </p:spPr>
          <p:txBody>
            <a:bodyPr wrap="square" rtlCol="0">
              <a:spAutoFit/>
            </a:bodyPr>
            <a:lstStyle/>
            <a:p>
              <a:r>
                <a:rPr lang="en-US" dirty="0">
                  <a:solidFill>
                    <a:srgbClr val="00B0F0"/>
                  </a:solidFill>
                </a:rPr>
                <a:t>1</a:t>
              </a:r>
              <a:r>
                <a:rPr lang="en-US" dirty="0" smtClean="0">
                  <a:solidFill>
                    <a:srgbClr val="00B0F0"/>
                  </a:solidFill>
                </a:rPr>
                <a:t>9</a:t>
              </a:r>
              <a:endParaRPr lang="en-US" dirty="0">
                <a:solidFill>
                  <a:srgbClr val="00B0F0"/>
                </a:solidFill>
              </a:endParaRPr>
            </a:p>
          </p:txBody>
        </p:sp>
        <p:sp>
          <p:nvSpPr>
            <p:cNvPr id="214" name="TextBox 213"/>
            <p:cNvSpPr txBox="1"/>
            <p:nvPr/>
          </p:nvSpPr>
          <p:spPr>
            <a:xfrm>
              <a:off x="10688057" y="739187"/>
              <a:ext cx="455518" cy="369332"/>
            </a:xfrm>
            <a:prstGeom prst="rect">
              <a:avLst/>
            </a:prstGeom>
            <a:noFill/>
          </p:spPr>
          <p:txBody>
            <a:bodyPr wrap="square" rtlCol="0">
              <a:spAutoFit/>
            </a:bodyPr>
            <a:lstStyle/>
            <a:p>
              <a:r>
                <a:rPr lang="en-US" dirty="0" smtClean="0">
                  <a:solidFill>
                    <a:srgbClr val="00B0F0"/>
                  </a:solidFill>
                </a:rPr>
                <a:t>15</a:t>
              </a:r>
              <a:endParaRPr lang="en-US" dirty="0">
                <a:solidFill>
                  <a:srgbClr val="00B0F0"/>
                </a:solidFill>
              </a:endParaRPr>
            </a:p>
          </p:txBody>
        </p:sp>
        <p:sp>
          <p:nvSpPr>
            <p:cNvPr id="215" name="TextBox 214"/>
            <p:cNvSpPr txBox="1"/>
            <p:nvPr/>
          </p:nvSpPr>
          <p:spPr>
            <a:xfrm>
              <a:off x="10985494" y="2262766"/>
              <a:ext cx="628799" cy="369332"/>
            </a:xfrm>
            <a:prstGeom prst="rect">
              <a:avLst/>
            </a:prstGeom>
            <a:noFill/>
          </p:spPr>
          <p:txBody>
            <a:bodyPr wrap="square" rtlCol="0">
              <a:spAutoFit/>
            </a:bodyPr>
            <a:lstStyle/>
            <a:p>
              <a:r>
                <a:rPr lang="en-US" dirty="0">
                  <a:solidFill>
                    <a:srgbClr val="00B0F0"/>
                  </a:solidFill>
                </a:rPr>
                <a:t>9</a:t>
              </a:r>
            </a:p>
          </p:txBody>
        </p:sp>
        <p:sp>
          <p:nvSpPr>
            <p:cNvPr id="216" name="TextBox 215"/>
            <p:cNvSpPr txBox="1"/>
            <p:nvPr/>
          </p:nvSpPr>
          <p:spPr>
            <a:xfrm>
              <a:off x="9234750" y="3005574"/>
              <a:ext cx="697122" cy="369332"/>
            </a:xfrm>
            <a:prstGeom prst="rect">
              <a:avLst/>
            </a:prstGeom>
            <a:noFill/>
          </p:spPr>
          <p:txBody>
            <a:bodyPr wrap="square" rtlCol="0">
              <a:spAutoFit/>
            </a:bodyPr>
            <a:lstStyle/>
            <a:p>
              <a:r>
                <a:rPr lang="en-US" dirty="0" smtClean="0">
                  <a:solidFill>
                    <a:srgbClr val="00B0F0"/>
                  </a:solidFill>
                </a:rPr>
                <a:t>17</a:t>
              </a:r>
              <a:endParaRPr lang="en-US" dirty="0">
                <a:solidFill>
                  <a:srgbClr val="00B0F0"/>
                </a:solidFill>
              </a:endParaRPr>
            </a:p>
          </p:txBody>
        </p:sp>
        <p:sp>
          <p:nvSpPr>
            <p:cNvPr id="217" name="TextBox 216"/>
            <p:cNvSpPr txBox="1"/>
            <p:nvPr/>
          </p:nvSpPr>
          <p:spPr>
            <a:xfrm>
              <a:off x="7651044" y="5563306"/>
              <a:ext cx="400245" cy="369332"/>
            </a:xfrm>
            <a:prstGeom prst="rect">
              <a:avLst/>
            </a:prstGeom>
            <a:noFill/>
          </p:spPr>
          <p:txBody>
            <a:bodyPr wrap="square" rtlCol="0">
              <a:spAutoFit/>
            </a:bodyPr>
            <a:lstStyle/>
            <a:p>
              <a:r>
                <a:rPr lang="en-US" dirty="0" smtClean="0">
                  <a:solidFill>
                    <a:srgbClr val="00B0F0"/>
                  </a:solidFill>
                </a:rPr>
                <a:t>31</a:t>
              </a:r>
              <a:endParaRPr lang="en-US" dirty="0">
                <a:solidFill>
                  <a:srgbClr val="00B0F0"/>
                </a:solidFill>
              </a:endParaRPr>
            </a:p>
          </p:txBody>
        </p:sp>
        <p:sp>
          <p:nvSpPr>
            <p:cNvPr id="218" name="TextBox 217"/>
            <p:cNvSpPr txBox="1"/>
            <p:nvPr/>
          </p:nvSpPr>
          <p:spPr>
            <a:xfrm>
              <a:off x="9234171" y="5171288"/>
              <a:ext cx="431238" cy="369332"/>
            </a:xfrm>
            <a:prstGeom prst="rect">
              <a:avLst/>
            </a:prstGeom>
            <a:noFill/>
          </p:spPr>
          <p:txBody>
            <a:bodyPr wrap="square" rtlCol="0">
              <a:spAutoFit/>
            </a:bodyPr>
            <a:lstStyle/>
            <a:p>
              <a:r>
                <a:rPr lang="en-US" dirty="0" smtClean="0">
                  <a:solidFill>
                    <a:srgbClr val="00B0F0"/>
                  </a:solidFill>
                </a:rPr>
                <a:t>28</a:t>
              </a:r>
              <a:endParaRPr lang="en-US" dirty="0">
                <a:solidFill>
                  <a:srgbClr val="00B0F0"/>
                </a:solidFill>
              </a:endParaRPr>
            </a:p>
          </p:txBody>
        </p:sp>
        <p:sp>
          <p:nvSpPr>
            <p:cNvPr id="220" name="TextBox 219"/>
            <p:cNvSpPr txBox="1"/>
            <p:nvPr/>
          </p:nvSpPr>
          <p:spPr>
            <a:xfrm>
              <a:off x="11736337" y="4115087"/>
              <a:ext cx="454600" cy="369332"/>
            </a:xfrm>
            <a:prstGeom prst="rect">
              <a:avLst/>
            </a:prstGeom>
            <a:noFill/>
          </p:spPr>
          <p:txBody>
            <a:bodyPr wrap="square" rtlCol="0">
              <a:spAutoFit/>
            </a:bodyPr>
            <a:lstStyle/>
            <a:p>
              <a:r>
                <a:rPr lang="en-US" dirty="0">
                  <a:solidFill>
                    <a:srgbClr val="00B0F0"/>
                  </a:solidFill>
                </a:rPr>
                <a:t>0</a:t>
              </a:r>
            </a:p>
          </p:txBody>
        </p:sp>
      </p:grpSp>
    </p:spTree>
    <p:extLst>
      <p:ext uri="{BB962C8B-B14F-4D97-AF65-F5344CB8AC3E}">
        <p14:creationId xmlns:p14="http://schemas.microsoft.com/office/powerpoint/2010/main" val="25473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500"/>
                                        <p:tgtEl>
                                          <p:spTgt spid="8">
                                            <p:txEl>
                                              <p:pRg st="9" end="9"/>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2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1" end="11"/>
                                            </p:txEl>
                                          </p:spTgt>
                                        </p:tgtEl>
                                        <p:attrNameLst>
                                          <p:attrName>style.visibility</p:attrName>
                                        </p:attrNameLst>
                                      </p:cBhvr>
                                      <p:to>
                                        <p:strVal val="visible"/>
                                      </p:to>
                                    </p:set>
                                    <p:animEffect transition="in" filter="fade">
                                      <p:cBhvr>
                                        <p:cTn id="6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smtClean="0"/>
              <a:t>Scenario #3</a:t>
            </a:r>
            <a:endParaRPr lang="en-US" dirty="0"/>
          </a:p>
        </p:txBody>
      </p:sp>
      <p:sp>
        <p:nvSpPr>
          <p:cNvPr id="4" name="Footer Placeholder 3"/>
          <p:cNvSpPr>
            <a:spLocks noGrp="1"/>
          </p:cNvSpPr>
          <p:nvPr>
            <p:ph type="ftr" sz="quarter" idx="11"/>
          </p:nvPr>
        </p:nvSpPr>
        <p:spPr/>
        <p:txBody>
          <a:bodyPr/>
          <a:lstStyle/>
          <a:p>
            <a:r>
              <a:rPr lang="en-US" smtClean="0"/>
              <a:t>CSE 373 SP 18 - Kasey Champion</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34</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smtClean="0"/>
              <a:t>You’re a Disneyland employee, working the front of the Splash Mountain line. Suddenly, the crowd-control gates fall over and the line degrades into an unordered mass of people.</a:t>
            </a:r>
          </a:p>
          <a:p>
            <a:r>
              <a:rPr lang="en-US" dirty="0" smtClean="0"/>
              <a:t>Sometimes you can tell who was in line before who; for other groups you aren’t quite sure. </a:t>
            </a:r>
            <a:br>
              <a:rPr lang="en-US" dirty="0" smtClean="0"/>
            </a:br>
            <a:r>
              <a:rPr lang="en-US" dirty="0" smtClean="0"/>
              <a:t>You need to restore the line, while ensuring if you </a:t>
            </a:r>
            <a:r>
              <a:rPr lang="en-US" b="1" dirty="0" smtClean="0"/>
              <a:t>knew </a:t>
            </a:r>
            <a:r>
              <a:rPr lang="en-US" dirty="0" smtClean="0"/>
              <a:t>A came before B before the incident, they will still be in the right order afterward.</a:t>
            </a:r>
            <a:br>
              <a:rPr lang="en-US" dirty="0" smtClean="0"/>
            </a:br>
            <a:r>
              <a:rPr lang="en-US" dirty="0" smtClean="0"/>
              <a:t/>
            </a:r>
            <a:br>
              <a:rPr lang="en-US" dirty="0" smtClean="0"/>
            </a:br>
            <a:r>
              <a:rPr lang="en-US" dirty="0" smtClean="0"/>
              <a:t>What are the vertices? </a:t>
            </a:r>
          </a:p>
          <a:p>
            <a:pPr marL="128016" lvl="1" indent="0">
              <a:buFont typeface="Segoe UI Semilight" panose="020B0402040204020203" pitchFamily="34" charset="0"/>
              <a:buNone/>
            </a:pPr>
            <a:r>
              <a:rPr lang="en-US" dirty="0" smtClean="0">
                <a:solidFill>
                  <a:srgbClr val="4C3282"/>
                </a:solidFill>
              </a:rPr>
              <a:t>People</a:t>
            </a:r>
          </a:p>
          <a:p>
            <a:r>
              <a:rPr lang="en-US" dirty="0" smtClean="0"/>
              <a:t>What are the edges? </a:t>
            </a:r>
          </a:p>
          <a:p>
            <a:pPr marL="128016" lvl="1" indent="0">
              <a:buFont typeface="Segoe UI Semilight" panose="020B0402040204020203" pitchFamily="34" charset="0"/>
              <a:buNone/>
            </a:pPr>
            <a:r>
              <a:rPr lang="en-US" dirty="0" smtClean="0">
                <a:solidFill>
                  <a:srgbClr val="4C3282"/>
                </a:solidFill>
              </a:rPr>
              <a:t>Edges are directed, have an edge from X to Y if you know X came before Y.</a:t>
            </a:r>
          </a:p>
          <a:p>
            <a:r>
              <a:rPr lang="en-US" dirty="0" smtClean="0"/>
              <a:t>What are we looking for?</a:t>
            </a:r>
          </a:p>
          <a:p>
            <a:pPr lvl="1"/>
            <a:r>
              <a:rPr lang="en-US" dirty="0" smtClean="0">
                <a:solidFill>
                  <a:srgbClr val="4C3282"/>
                </a:solidFill>
              </a:rPr>
              <a:t>A total ordering consistent with all the ordering we do know.</a:t>
            </a:r>
          </a:p>
          <a:p>
            <a:r>
              <a:rPr lang="en-US" dirty="0" smtClean="0"/>
              <a:t>What do we run?</a:t>
            </a:r>
          </a:p>
          <a:p>
            <a:pPr lvl="1"/>
            <a:r>
              <a:rPr lang="en-US" dirty="0" smtClean="0">
                <a:solidFill>
                  <a:srgbClr val="4C3282"/>
                </a:solidFill>
              </a:rPr>
              <a:t>Topological Sort!</a:t>
            </a:r>
            <a:endParaRPr lang="en-US" dirty="0">
              <a:solidFill>
                <a:srgbClr val="4C3282"/>
              </a:solidFill>
            </a:endParaRPr>
          </a:p>
        </p:txBody>
      </p:sp>
    </p:spTree>
    <p:extLst>
      <p:ext uri="{BB962C8B-B14F-4D97-AF65-F5344CB8AC3E}">
        <p14:creationId xmlns:p14="http://schemas.microsoft.com/office/powerpoint/2010/main" val="29079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142" y="3262680"/>
            <a:ext cx="7857914" cy="590415"/>
          </a:xfrm>
        </p:spPr>
        <p:txBody>
          <a:bodyPr/>
          <a:lstStyle/>
          <a:p>
            <a:r>
              <a:rPr lang="en-US" dirty="0" smtClean="0"/>
              <a:t>Optional Content: </a:t>
            </a:r>
            <a:r>
              <a:rPr lang="en-US" dirty="0"/>
              <a:t>Strongly Connected Components </a:t>
            </a:r>
            <a:r>
              <a:rPr lang="en-US" dirty="0" smtClean="0"/>
              <a:t>Algorithm Details</a:t>
            </a:r>
            <a:endParaRPr lang="en-US" dirty="0"/>
          </a:p>
        </p:txBody>
      </p:sp>
      <p:sp>
        <p:nvSpPr>
          <p:cNvPr id="3" name="Footer Placeholder 2"/>
          <p:cNvSpPr>
            <a:spLocks noGrp="1"/>
          </p:cNvSpPr>
          <p:nvPr>
            <p:ph type="ftr" sz="quarter" idx="11"/>
          </p:nvPr>
        </p:nvSpPr>
        <p:spPr/>
        <p:txBody>
          <a:bodyPr/>
          <a:lstStyle/>
          <a:p>
            <a:r>
              <a:rPr lang="en-US"/>
              <a:t>CSE 373 SP 18 - Kasey Champion</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35</a:t>
            </a:fld>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0283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 SCC</a:t>
            </a:r>
          </a:p>
        </p:txBody>
      </p:sp>
      <p:sp>
        <p:nvSpPr>
          <p:cNvPr id="3" name="Content Placeholder 2"/>
          <p:cNvSpPr>
            <a:spLocks noGrp="1"/>
          </p:cNvSpPr>
          <p:nvPr>
            <p:ph idx="1"/>
          </p:nvPr>
        </p:nvSpPr>
        <p:spPr/>
        <p:txBody>
          <a:bodyPr/>
          <a:lstStyle/>
          <a:p>
            <a:r>
              <a:rPr lang="en-US" dirty="0"/>
              <a:t>We’d like to find all the vertices in our strongly connected component in time corresponding to the size of the component, not for the whole graph.</a:t>
            </a:r>
          </a:p>
          <a:p>
            <a:r>
              <a:rPr lang="en-US" dirty="0"/>
              <a:t>We can do that with a DFS (or BFS) as long as we don’t leave our connected component.</a:t>
            </a:r>
          </a:p>
          <a:p>
            <a:r>
              <a:rPr lang="en-US" dirty="0"/>
              <a:t>If we’re a “sink” component, that’s guaranteed. I.e. a component whose vertex in the meta-graph has no outgoing edges. </a:t>
            </a:r>
          </a:p>
          <a:p>
            <a:r>
              <a:rPr lang="en-US" dirty="0"/>
              <a:t>How do we find a sink component? We don’t have a meta-graph yet (we need to find the components first)</a:t>
            </a:r>
          </a:p>
          <a:p>
            <a:r>
              <a:rPr lang="en-US" dirty="0"/>
              <a:t>DFS can find a vertex in a source component, i.e. a component whose vertex in the meta-graph has no incoming edges. </a:t>
            </a:r>
          </a:p>
          <a:p>
            <a:pPr lvl="1"/>
            <a:r>
              <a:rPr lang="en-US" dirty="0"/>
              <a:t>That vertex is the last one to be popped off the stack.</a:t>
            </a:r>
          </a:p>
          <a:p>
            <a:r>
              <a:rPr lang="en-US" dirty="0"/>
              <a:t>So if we run DFS in the </a:t>
            </a:r>
            <a:r>
              <a:rPr lang="en-US" i="1" dirty="0"/>
              <a:t>reversed </a:t>
            </a:r>
            <a:r>
              <a:rPr lang="en-US" dirty="0"/>
              <a:t>graph (where each edge points the opposite direction) we can find a sink component.  </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36</a:t>
            </a:fld>
            <a:endParaRPr lang="en-US"/>
          </a:p>
        </p:txBody>
      </p:sp>
    </p:spTree>
    <p:extLst>
      <p:ext uri="{BB962C8B-B14F-4D97-AF65-F5344CB8AC3E}">
        <p14:creationId xmlns:p14="http://schemas.microsoft.com/office/powerpoint/2010/main" val="1801244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866B-448C-4582-A4A5-6EA7D4EB8EF5}"/>
              </a:ext>
            </a:extLst>
          </p:cNvPr>
          <p:cNvSpPr>
            <a:spLocks noGrp="1"/>
          </p:cNvSpPr>
          <p:nvPr>
            <p:ph type="title"/>
          </p:nvPr>
        </p:nvSpPr>
        <p:spPr/>
        <p:txBody>
          <a:bodyPr/>
          <a:lstStyle/>
          <a:p>
            <a:r>
              <a:rPr lang="en-US" dirty="0"/>
              <a:t>Efficient SCC</a:t>
            </a:r>
          </a:p>
        </p:txBody>
      </p:sp>
      <p:sp>
        <p:nvSpPr>
          <p:cNvPr id="3" name="Content Placeholder 2">
            <a:extLst>
              <a:ext uri="{FF2B5EF4-FFF2-40B4-BE49-F238E27FC236}">
                <a16:creationId xmlns:a16="http://schemas.microsoft.com/office/drawing/2014/main" id="{DF429715-AC10-4D5B-9B74-A2AB52564D6E}"/>
              </a:ext>
            </a:extLst>
          </p:cNvPr>
          <p:cNvSpPr>
            <a:spLocks noGrp="1"/>
          </p:cNvSpPr>
          <p:nvPr>
            <p:ph idx="1"/>
          </p:nvPr>
        </p:nvSpPr>
        <p:spPr/>
        <p:txBody>
          <a:bodyPr>
            <a:normAutofit lnSpcReduction="10000"/>
          </a:bodyPr>
          <a:lstStyle/>
          <a:p>
            <a:r>
              <a:rPr lang="en-US" dirty="0"/>
              <a:t>So from a DFS in the reversed graph, we can use the order vertices are popped off the stack to find a sink component (in the original graph).</a:t>
            </a:r>
          </a:p>
          <a:p>
            <a:r>
              <a:rPr lang="en-US" dirty="0"/>
              <a:t>Run a DFS from that vertex to find the vertices in that component </a:t>
            </a:r>
            <a:r>
              <a:rPr lang="en-US" i="1" dirty="0"/>
              <a:t>in size of that component time.</a:t>
            </a:r>
            <a:endParaRPr lang="en-US" dirty="0"/>
          </a:p>
          <a:p>
            <a:r>
              <a:rPr lang="en-US" dirty="0"/>
              <a:t>Now we can delete the edges coming into that component.</a:t>
            </a:r>
          </a:p>
          <a:p>
            <a:r>
              <a:rPr lang="en-US" dirty="0"/>
              <a:t>The last remaining vertex popped off the stack is a sink of the remaining graph, and now a DFS from them won’t leave the component. </a:t>
            </a:r>
          </a:p>
          <a:p>
            <a:r>
              <a:rPr lang="en-US" dirty="0"/>
              <a:t>Iterate this process (grab a sink, start DFS, delete edges entering the component).</a:t>
            </a:r>
          </a:p>
          <a:p>
            <a:r>
              <a:rPr lang="en-US" dirty="0"/>
              <a:t>In total we’ve run two DFSs. (since we never leave our component in the second DFS).</a:t>
            </a:r>
          </a:p>
          <a:p>
            <a:r>
              <a:rPr lang="en-US" dirty="0"/>
              <a:t>More information, and pseudocode:</a:t>
            </a:r>
          </a:p>
          <a:p>
            <a:r>
              <a:rPr lang="en-US" dirty="0">
                <a:hlinkClick r:id="rId2"/>
              </a:rPr>
              <a:t>https://en.wikipedia.org/wiki/Kosaraju%27s_algorithm</a:t>
            </a:r>
            <a:endParaRPr lang="en-US" dirty="0"/>
          </a:p>
          <a:p>
            <a:r>
              <a:rPr lang="en-US" dirty="0">
                <a:hlinkClick r:id="rId3"/>
              </a:rPr>
              <a:t>http://jeffe.cs.illinois.edu/teaching/algorithms/notes/19-dfs.pdf</a:t>
            </a:r>
            <a:r>
              <a:rPr lang="en-US" dirty="0"/>
              <a:t> (</a:t>
            </a:r>
            <a:r>
              <a:rPr lang="en-US" dirty="0" err="1"/>
              <a:t>mathier</a:t>
            </a:r>
            <a:r>
              <a:rPr lang="en-US" dirty="0"/>
              <a:t>)</a:t>
            </a:r>
          </a:p>
        </p:txBody>
      </p:sp>
      <p:sp>
        <p:nvSpPr>
          <p:cNvPr id="4" name="Footer Placeholder 3">
            <a:extLst>
              <a:ext uri="{FF2B5EF4-FFF2-40B4-BE49-F238E27FC236}">
                <a16:creationId xmlns:a16="http://schemas.microsoft.com/office/drawing/2014/main" id="{B215925C-926A-4E49-B021-142EC39C0C0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E5C5845-A5B8-4A1B-B774-19C35ECEB230}"/>
              </a:ext>
            </a:extLst>
          </p:cNvPr>
          <p:cNvSpPr>
            <a:spLocks noGrp="1"/>
          </p:cNvSpPr>
          <p:nvPr>
            <p:ph type="sldNum" sz="quarter" idx="12"/>
          </p:nvPr>
        </p:nvSpPr>
        <p:spPr/>
        <p:txBody>
          <a:bodyPr/>
          <a:lstStyle/>
          <a:p>
            <a:fld id="{659665DE-58FC-41F4-AC58-2C90A5E00527}" type="slidenum">
              <a:rPr lang="en-US" smtClean="0"/>
              <a:t>37</a:t>
            </a:fld>
            <a:endParaRPr lang="en-US"/>
          </a:p>
        </p:txBody>
      </p:sp>
    </p:spTree>
    <p:extLst>
      <p:ext uri="{BB962C8B-B14F-4D97-AF65-F5344CB8AC3E}">
        <p14:creationId xmlns:p14="http://schemas.microsoft.com/office/powerpoint/2010/main" val="906452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Adminsitrivia</a:t>
            </a:r>
            <a:endParaRPr lang="en-US" dirty="0"/>
          </a:p>
        </p:txBody>
      </p:sp>
      <p:sp>
        <p:nvSpPr>
          <p:cNvPr id="3" name="Content Placeholder 2"/>
          <p:cNvSpPr>
            <a:spLocks noGrp="1"/>
          </p:cNvSpPr>
          <p:nvPr>
            <p:ph idx="1"/>
          </p:nvPr>
        </p:nvSpPr>
        <p:spPr/>
        <p:txBody>
          <a:bodyPr/>
          <a:lstStyle/>
          <a:p>
            <a:r>
              <a:rPr lang="en-US" dirty="0" smtClean="0"/>
              <a:t>Exams tab on webpage has topics list</a:t>
            </a:r>
          </a:p>
          <a:p>
            <a:pPr lvl="1"/>
            <a:r>
              <a:rPr lang="en-US" dirty="0" smtClean="0"/>
              <a:t>Divided into “day 1,” “day 2,” “both days”</a:t>
            </a:r>
          </a:p>
          <a:p>
            <a:r>
              <a:rPr lang="en-US" dirty="0" smtClean="0"/>
              <a:t>Focus of exam will be on applying the concepts you’ve learned.</a:t>
            </a:r>
          </a:p>
          <a:p>
            <a:pPr lvl="1"/>
            <a:r>
              <a:rPr lang="en-US" dirty="0" smtClean="0"/>
              <a:t>Design decisions</a:t>
            </a:r>
          </a:p>
          <a:p>
            <a:pPr lvl="1"/>
            <a:r>
              <a:rPr lang="en-US" dirty="0" smtClean="0"/>
              <a:t>Graph modeling</a:t>
            </a:r>
          </a:p>
          <a:p>
            <a:pPr lvl="1"/>
            <a:r>
              <a:rPr lang="en-US" dirty="0" smtClean="0"/>
              <a:t>Code modeling</a:t>
            </a:r>
          </a:p>
          <a:p>
            <a:pPr lvl="1"/>
            <a:endParaRPr lang="en-US" dirty="0"/>
          </a:p>
          <a:p>
            <a:endParaRPr lang="en-US" dirty="0"/>
          </a:p>
        </p:txBody>
      </p:sp>
      <p:sp>
        <p:nvSpPr>
          <p:cNvPr id="4" name="Footer Placeholder 3"/>
          <p:cNvSpPr>
            <a:spLocks noGrp="1"/>
          </p:cNvSpPr>
          <p:nvPr>
            <p:ph type="ftr" sz="quarter" idx="11"/>
          </p:nvPr>
        </p:nvSpPr>
        <p:spPr/>
        <p:txBody>
          <a:bodyPr/>
          <a:lstStyle/>
          <a:p>
            <a:r>
              <a:rPr lang="en-US" smtClean="0"/>
              <a:t>CSE 373 SP 18 - Kasey Champion</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p:spTree>
    <p:extLst>
      <p:ext uri="{BB962C8B-B14F-4D97-AF65-F5344CB8AC3E}">
        <p14:creationId xmlns:p14="http://schemas.microsoft.com/office/powerpoint/2010/main" val="3088588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of MSTs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We didn’t explicitly calculate the big-</a:t>
                </a:r>
                <a14:m>
                  <m:oMath xmlns:m="http://schemas.openxmlformats.org/officeDocument/2006/math">
                    <m:r>
                      <m:rPr>
                        <m:sty m:val="p"/>
                      </m:rPr>
                      <a:rPr lang="en-US" b="0" i="0" smtClean="0">
                        <a:latin typeface="Cambria Math" panose="02040503050406030204" pitchFamily="18" charset="0"/>
                      </a:rPr>
                      <m:t>Θ</m:t>
                    </m:r>
                  </m:oMath>
                </a14:m>
                <a:r>
                  <a:rPr lang="en-US" dirty="0" smtClean="0"/>
                  <a:t> for Prim’s.</a:t>
                </a:r>
              </a:p>
              <a:p>
                <a:r>
                  <a:rPr lang="en-US" dirty="0" smtClean="0"/>
                  <a:t>The worst-case is the same as </a:t>
                </a:r>
                <a:r>
                  <a:rPr lang="en-US" dirty="0" err="1" smtClean="0"/>
                  <a:t>Dijkstra’s</a:t>
                </a:r>
                <a:r>
                  <a:rPr lang="en-US" dirty="0" smtClean="0"/>
                  <a:t> </a:t>
                </a:r>
              </a:p>
              <a:p>
                <a:pPr lvl="1"/>
                <a:r>
                  <a:rPr lang="en-US" dirty="0" smtClean="0"/>
                  <a:t>The code is virtually identical, other than switching some constant time operations for other.</a:t>
                </a:r>
              </a:p>
              <a:p>
                <a:r>
                  <a:rPr lang="en-US" dirty="0" smtClean="0"/>
                  <a:t>That gives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e>
                    </m:func>
                  </m:oMath>
                </a14:m>
                <a:endParaRPr lang="en-US" dirty="0" smtClean="0"/>
              </a:p>
              <a:p>
                <a:r>
                  <a:rPr lang="en-US" dirty="0" smtClean="0"/>
                  <a:t>If we assume </a:t>
                </a:r>
                <a14:m>
                  <m:oMath xmlns:m="http://schemas.openxmlformats.org/officeDocument/2006/math">
                    <m:r>
                      <a:rPr lang="en-US" b="0" i="1" smtClean="0">
                        <a:latin typeface="Cambria Math" panose="02040503050406030204" pitchFamily="18" charset="0"/>
                      </a:rPr>
                      <m:t>𝑚</m:t>
                    </m:r>
                  </m:oMath>
                </a14:m>
                <a:r>
                  <a:rPr lang="en-US" dirty="0" smtClean="0"/>
                  <a:t> dominates </a:t>
                </a:r>
                <a14:m>
                  <m:oMath xmlns:m="http://schemas.openxmlformats.org/officeDocument/2006/math">
                    <m:r>
                      <a:rPr lang="en-US" b="0" i="1" smtClean="0">
                        <a:latin typeface="Cambria Math" panose="02040503050406030204" pitchFamily="18" charset="0"/>
                      </a:rPr>
                      <m:t>𝑛</m:t>
                    </m:r>
                  </m:oMath>
                </a14:m>
                <a:r>
                  <a:rPr lang="en-US" dirty="0" smtClean="0"/>
                  <a:t> (like we did for </a:t>
                </a:r>
                <a:r>
                  <a:rPr lang="en-US" dirty="0" err="1" smtClean="0"/>
                  <a:t>Kruskal’s</a:t>
                </a:r>
                <a:r>
                  <a:rPr lang="en-US" dirty="0" smtClean="0"/>
                  <a:t>), we can simplify:</a:t>
                </a:r>
              </a:p>
              <a:p>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smtClean="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89" t="-15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CSE 373 SP 18 - Kasey Champion</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5</a:t>
            </a:fld>
            <a:endParaRPr lang="en-US"/>
          </a:p>
        </p:txBody>
      </p:sp>
    </p:spTree>
    <p:extLst>
      <p:ext uri="{BB962C8B-B14F-4D97-AF65-F5344CB8AC3E}">
        <p14:creationId xmlns:p14="http://schemas.microsoft.com/office/powerpoint/2010/main" val="325934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520A-577D-4965-AD0C-12E92AD386D5}"/>
              </a:ext>
            </a:extLst>
          </p:cNvPr>
          <p:cNvSpPr>
            <a:spLocks noGrp="1"/>
          </p:cNvSpPr>
          <p:nvPr>
            <p:ph type="title"/>
          </p:nvPr>
        </p:nvSpPr>
        <p:spPr/>
        <p:txBody>
          <a:bodyPr/>
          <a:lstStyle/>
          <a:p>
            <a:r>
              <a:rPr lang="en-US" dirty="0"/>
              <a:t>Depth First Search</a:t>
            </a:r>
          </a:p>
        </p:txBody>
      </p:sp>
      <p:sp>
        <p:nvSpPr>
          <p:cNvPr id="3" name="Text Placeholder 2">
            <a:extLst>
              <a:ext uri="{FF2B5EF4-FFF2-40B4-BE49-F238E27FC236}">
                <a16:creationId xmlns:a16="http://schemas.microsoft.com/office/drawing/2014/main" id="{7A48E627-FCA6-4B16-8995-C2DA3EEB04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7412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 First Search (DFS)</a:t>
            </a:r>
          </a:p>
        </p:txBody>
      </p:sp>
      <p:sp>
        <p:nvSpPr>
          <p:cNvPr id="3" name="Content Placeholder 2"/>
          <p:cNvSpPr>
            <a:spLocks noGrp="1"/>
          </p:cNvSpPr>
          <p:nvPr>
            <p:ph idx="1"/>
          </p:nvPr>
        </p:nvSpPr>
        <p:spPr>
          <a:xfrm>
            <a:off x="575239" y="1061521"/>
            <a:ext cx="11187258" cy="4845504"/>
          </a:xfrm>
        </p:spPr>
        <p:txBody>
          <a:bodyPr>
            <a:normAutofit/>
          </a:bodyPr>
          <a:lstStyle/>
          <a:p>
            <a:r>
              <a:rPr lang="en-US" sz="2800" dirty="0"/>
              <a:t>BFS uses a queue to order which vertex we move to next</a:t>
            </a:r>
          </a:p>
          <a:p>
            <a:r>
              <a:rPr lang="en-US" sz="2800" dirty="0"/>
              <a:t>Gives us a growing “frontier” movement across graph</a:t>
            </a:r>
          </a:p>
          <a:p>
            <a:r>
              <a:rPr lang="en-US" sz="2800" dirty="0"/>
              <a:t>Can you move in a different pattern? What if you used a stack instead?</a:t>
            </a:r>
          </a:p>
        </p:txBody>
      </p:sp>
      <p:sp>
        <p:nvSpPr>
          <p:cNvPr id="6" name="TextBox 5"/>
          <p:cNvSpPr txBox="1"/>
          <p:nvPr/>
        </p:nvSpPr>
        <p:spPr>
          <a:xfrm>
            <a:off x="0" y="2939862"/>
            <a:ext cx="6636753" cy="4154984"/>
          </a:xfrm>
          <a:prstGeom prst="rect">
            <a:avLst/>
          </a:prstGeom>
          <a:noFill/>
        </p:spPr>
        <p:txBody>
          <a:bodyPr wrap="none" rtlCol="0">
            <a:spAutoFit/>
          </a:bodyPr>
          <a:lstStyle/>
          <a:p>
            <a:r>
              <a:rPr lang="en-US" sz="2400" dirty="0" err="1">
                <a:latin typeface="Courier New" panose="02070309020205020404" pitchFamily="49" charset="0"/>
                <a:cs typeface="Courier New" panose="02070309020205020404" pitchFamily="49" charset="0"/>
              </a:rPr>
              <a:t>bfs</a:t>
            </a:r>
            <a:r>
              <a:rPr lang="en-US" sz="2400" dirty="0">
                <a:latin typeface="Courier New" panose="02070309020205020404" pitchFamily="49" charset="0"/>
                <a:cs typeface="Courier New" panose="02070309020205020404" pitchFamily="49" charset="0"/>
              </a:rPr>
              <a:t>(graph)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
        <p:nvSpPr>
          <p:cNvPr id="7" name="TextBox 6"/>
          <p:cNvSpPr txBox="1"/>
          <p:nvPr/>
        </p:nvSpPr>
        <p:spPr>
          <a:xfrm>
            <a:off x="5719483" y="3020547"/>
            <a:ext cx="6636753" cy="4154984"/>
          </a:xfrm>
          <a:prstGeom prst="rect">
            <a:avLst/>
          </a:prstGeom>
          <a:noFill/>
        </p:spPr>
        <p:txBody>
          <a:bodyPr wrap="none" rtlCol="0">
            <a:spAutoFit/>
          </a:bodyPr>
          <a:lstStyle/>
          <a:p>
            <a:r>
              <a:rPr lang="en-US" sz="2400" dirty="0" err="1">
                <a:latin typeface="Courier New" panose="02070309020205020404" pitchFamily="49" charset="0"/>
                <a:cs typeface="Courier New" panose="02070309020205020404" pitchFamily="49" charset="0"/>
              </a:rPr>
              <a:t>dfs</a:t>
            </a:r>
            <a:r>
              <a:rPr lang="en-US" sz="2400" dirty="0">
                <a:latin typeface="Courier New" panose="02070309020205020404" pitchFamily="49" charset="0"/>
                <a:cs typeface="Courier New" panose="02070309020205020404" pitchFamily="49" charset="0"/>
              </a:rPr>
              <a:t>(graph)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a:t>
            </a:r>
            <a:r>
              <a:rPr lang="en-US" sz="2400" b="1" dirty="0" err="1">
                <a:latin typeface="Courier New" panose="02070309020205020404" pitchFamily="49" charset="0"/>
                <a:cs typeface="Courier New" panose="02070309020205020404" pitchFamily="49" charset="0"/>
              </a:rPr>
              <a:t>push</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a:t>
            </a:r>
            <a:r>
              <a:rPr lang="en-US" sz="2400" b="1" dirty="0" err="1">
                <a:latin typeface="Courier New" panose="02070309020205020404" pitchFamily="49" charset="0"/>
                <a:cs typeface="Courier New" panose="02070309020205020404" pitchFamily="49" charset="0"/>
              </a:rPr>
              <a:t>pop</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a:t>
            </a:r>
            <a:r>
              <a:rPr lang="en-US" sz="2400" b="1" dirty="0" err="1">
                <a:latin typeface="Courier New" panose="02070309020205020404" pitchFamily="49" charset="0"/>
                <a:cs typeface="Courier New" panose="02070309020205020404" pitchFamily="49" charset="0"/>
              </a:rPr>
              <a:t>push</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58618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 First Search</a:t>
            </a:r>
          </a:p>
        </p:txBody>
      </p:sp>
      <p:grpSp>
        <p:nvGrpSpPr>
          <p:cNvPr id="6" name="Group 5"/>
          <p:cNvGrpSpPr/>
          <p:nvPr/>
        </p:nvGrpSpPr>
        <p:grpSpPr>
          <a:xfrm>
            <a:off x="7755361" y="1814177"/>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9806746" y="3744675"/>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8940781" y="4315029"/>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8751919" y="2543049"/>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0184469" y="2729227"/>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8327525" y="3555813"/>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7009932" y="2492687"/>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6868706" y="3431261"/>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6063195" y="2918088"/>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0129153" y="3106950"/>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9318504" y="4067082"/>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8649932" y="3878220"/>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8705248" y="3744675"/>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8516387" y="2920772"/>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9129642" y="2731911"/>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8133084" y="2003039"/>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7387655" y="2681549"/>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7332339" y="2136584"/>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7057568" y="2870410"/>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7246429" y="3620123"/>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6385602" y="2681549"/>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6385602" y="3240495"/>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67" name="Content Placeholder 2"/>
          <p:cNvSpPr>
            <a:spLocks noGrp="1"/>
          </p:cNvSpPr>
          <p:nvPr>
            <p:ph idx="1"/>
          </p:nvPr>
        </p:nvSpPr>
        <p:spPr>
          <a:xfrm>
            <a:off x="453788" y="5130226"/>
            <a:ext cx="1839654" cy="1406553"/>
          </a:xfrm>
        </p:spPr>
        <p:txBody>
          <a:bodyPr>
            <a:normAutofit fontScale="77500" lnSpcReduction="20000"/>
          </a:bodyPr>
          <a:lstStyle/>
          <a:p>
            <a:r>
              <a:rPr lang="en-US" sz="2800" dirty="0"/>
              <a:t>Current node:</a:t>
            </a:r>
          </a:p>
          <a:p>
            <a:r>
              <a:rPr lang="en-US" sz="2800" dirty="0"/>
              <a:t>Stack:</a:t>
            </a:r>
          </a:p>
          <a:p>
            <a:r>
              <a:rPr lang="en-US" sz="2800" dirty="0"/>
              <a:t>Finished:</a:t>
            </a:r>
          </a:p>
        </p:txBody>
      </p:sp>
      <p:sp>
        <p:nvSpPr>
          <p:cNvPr id="68" name="TextBox 67"/>
          <p:cNvSpPr txBox="1"/>
          <p:nvPr/>
        </p:nvSpPr>
        <p:spPr>
          <a:xfrm>
            <a:off x="1874455" y="5939844"/>
            <a:ext cx="344089" cy="523220"/>
          </a:xfrm>
          <a:prstGeom prst="rect">
            <a:avLst/>
          </a:prstGeom>
          <a:noFill/>
        </p:spPr>
        <p:txBody>
          <a:bodyPr wrap="square" rtlCol="0">
            <a:spAutoFit/>
          </a:bodyPr>
          <a:lstStyle/>
          <a:p>
            <a:r>
              <a:rPr lang="en-US" sz="2800" dirty="0"/>
              <a:t>A</a:t>
            </a:r>
          </a:p>
        </p:txBody>
      </p:sp>
      <p:sp>
        <p:nvSpPr>
          <p:cNvPr id="70" name="TextBox 69"/>
          <p:cNvSpPr txBox="1"/>
          <p:nvPr/>
        </p:nvSpPr>
        <p:spPr>
          <a:xfrm>
            <a:off x="2215105" y="5939844"/>
            <a:ext cx="385042" cy="523220"/>
          </a:xfrm>
          <a:prstGeom prst="rect">
            <a:avLst/>
          </a:prstGeom>
          <a:noFill/>
        </p:spPr>
        <p:txBody>
          <a:bodyPr wrap="none" rtlCol="0">
            <a:spAutoFit/>
          </a:bodyPr>
          <a:lstStyle/>
          <a:p>
            <a:r>
              <a:rPr lang="en-US" sz="2800" dirty="0"/>
              <a:t>B</a:t>
            </a:r>
          </a:p>
        </p:txBody>
      </p:sp>
      <p:sp>
        <p:nvSpPr>
          <p:cNvPr id="71" name="TextBox 70"/>
          <p:cNvSpPr txBox="1"/>
          <p:nvPr/>
        </p:nvSpPr>
        <p:spPr>
          <a:xfrm>
            <a:off x="2620099" y="5008215"/>
            <a:ext cx="413896" cy="523220"/>
          </a:xfrm>
          <a:prstGeom prst="rect">
            <a:avLst/>
          </a:prstGeom>
          <a:noFill/>
        </p:spPr>
        <p:txBody>
          <a:bodyPr wrap="none" rtlCol="0">
            <a:spAutoFit/>
          </a:bodyPr>
          <a:lstStyle/>
          <a:p>
            <a:r>
              <a:rPr lang="en-US" sz="2800" dirty="0"/>
              <a:t>A</a:t>
            </a:r>
          </a:p>
        </p:txBody>
      </p:sp>
      <p:sp>
        <p:nvSpPr>
          <p:cNvPr id="73" name="TextBox 72"/>
          <p:cNvSpPr txBox="1"/>
          <p:nvPr/>
        </p:nvSpPr>
        <p:spPr>
          <a:xfrm>
            <a:off x="2046500" y="5489888"/>
            <a:ext cx="385042" cy="523220"/>
          </a:xfrm>
          <a:prstGeom prst="rect">
            <a:avLst/>
          </a:prstGeom>
          <a:solidFill>
            <a:schemeClr val="bg1"/>
          </a:solidFill>
        </p:spPr>
        <p:txBody>
          <a:bodyPr wrap="none" rtlCol="0">
            <a:spAutoFit/>
          </a:bodyPr>
          <a:lstStyle/>
          <a:p>
            <a:r>
              <a:rPr lang="en-US" sz="2800" dirty="0"/>
              <a:t>B</a:t>
            </a:r>
          </a:p>
        </p:txBody>
      </p:sp>
      <p:sp>
        <p:nvSpPr>
          <p:cNvPr id="74" name="TextBox 73"/>
          <p:cNvSpPr txBox="1"/>
          <p:nvPr/>
        </p:nvSpPr>
        <p:spPr>
          <a:xfrm>
            <a:off x="2303414" y="5489888"/>
            <a:ext cx="304800" cy="523220"/>
          </a:xfrm>
          <a:prstGeom prst="rect">
            <a:avLst/>
          </a:prstGeom>
          <a:noFill/>
        </p:spPr>
        <p:txBody>
          <a:bodyPr wrap="square" rtlCol="0">
            <a:spAutoFit/>
          </a:bodyPr>
          <a:lstStyle/>
          <a:p>
            <a:r>
              <a:rPr lang="en-US" sz="2800" dirty="0"/>
              <a:t>E</a:t>
            </a:r>
          </a:p>
        </p:txBody>
      </p:sp>
      <p:sp>
        <p:nvSpPr>
          <p:cNvPr id="75" name="TextBox 74"/>
          <p:cNvSpPr txBox="1"/>
          <p:nvPr/>
        </p:nvSpPr>
        <p:spPr>
          <a:xfrm>
            <a:off x="2027852" y="5489888"/>
            <a:ext cx="304800" cy="523220"/>
          </a:xfrm>
          <a:prstGeom prst="rect">
            <a:avLst/>
          </a:prstGeom>
          <a:noFill/>
        </p:spPr>
        <p:txBody>
          <a:bodyPr wrap="square" rtlCol="0">
            <a:spAutoFit/>
          </a:bodyPr>
          <a:lstStyle/>
          <a:p>
            <a:r>
              <a:rPr lang="en-US" sz="2800" dirty="0"/>
              <a:t>C</a:t>
            </a:r>
          </a:p>
        </p:txBody>
      </p:sp>
      <p:sp>
        <p:nvSpPr>
          <p:cNvPr id="76" name="TextBox 75"/>
          <p:cNvSpPr txBox="1"/>
          <p:nvPr/>
        </p:nvSpPr>
        <p:spPr>
          <a:xfrm>
            <a:off x="4316668" y="5939844"/>
            <a:ext cx="431528" cy="523220"/>
          </a:xfrm>
          <a:prstGeom prst="rect">
            <a:avLst/>
          </a:prstGeom>
          <a:noFill/>
        </p:spPr>
        <p:txBody>
          <a:bodyPr wrap="none" rtlCol="0">
            <a:spAutoFit/>
          </a:bodyPr>
          <a:lstStyle/>
          <a:p>
            <a:r>
              <a:rPr lang="en-US" sz="2800" dirty="0"/>
              <a:t>D</a:t>
            </a:r>
          </a:p>
        </p:txBody>
      </p:sp>
      <p:sp>
        <p:nvSpPr>
          <p:cNvPr id="77" name="TextBox 76"/>
          <p:cNvSpPr txBox="1"/>
          <p:nvPr/>
        </p:nvSpPr>
        <p:spPr>
          <a:xfrm>
            <a:off x="1703136" y="5489888"/>
            <a:ext cx="431528" cy="523220"/>
          </a:xfrm>
          <a:prstGeom prst="rect">
            <a:avLst/>
          </a:prstGeom>
          <a:solidFill>
            <a:schemeClr val="bg1"/>
          </a:solidFill>
        </p:spPr>
        <p:txBody>
          <a:bodyPr wrap="none" rtlCol="0">
            <a:spAutoFit/>
          </a:bodyPr>
          <a:lstStyle/>
          <a:p>
            <a:r>
              <a:rPr lang="en-US" sz="2800" dirty="0"/>
              <a:t>D</a:t>
            </a:r>
          </a:p>
        </p:txBody>
      </p:sp>
      <p:sp>
        <p:nvSpPr>
          <p:cNvPr id="78" name="TextBox 77"/>
          <p:cNvSpPr txBox="1"/>
          <p:nvPr/>
        </p:nvSpPr>
        <p:spPr>
          <a:xfrm>
            <a:off x="2732477" y="5489888"/>
            <a:ext cx="304800" cy="523220"/>
          </a:xfrm>
          <a:prstGeom prst="rect">
            <a:avLst/>
          </a:prstGeom>
          <a:noFill/>
        </p:spPr>
        <p:txBody>
          <a:bodyPr wrap="square" rtlCol="0">
            <a:spAutoFit/>
          </a:bodyPr>
          <a:lstStyle/>
          <a:p>
            <a:r>
              <a:rPr lang="en-US" sz="2800" dirty="0"/>
              <a:t>F</a:t>
            </a:r>
          </a:p>
        </p:txBody>
      </p:sp>
      <p:sp>
        <p:nvSpPr>
          <p:cNvPr id="79" name="TextBox 78"/>
          <p:cNvSpPr txBox="1"/>
          <p:nvPr/>
        </p:nvSpPr>
        <p:spPr>
          <a:xfrm>
            <a:off x="2685939" y="5489888"/>
            <a:ext cx="304800" cy="523220"/>
          </a:xfrm>
          <a:prstGeom prst="rect">
            <a:avLst/>
          </a:prstGeom>
          <a:noFill/>
        </p:spPr>
        <p:txBody>
          <a:bodyPr wrap="square" rtlCol="0">
            <a:spAutoFit/>
          </a:bodyPr>
          <a:lstStyle/>
          <a:p>
            <a:r>
              <a:rPr lang="en-US" sz="2800" dirty="0"/>
              <a:t>G</a:t>
            </a:r>
          </a:p>
        </p:txBody>
      </p:sp>
      <p:sp>
        <p:nvSpPr>
          <p:cNvPr id="80" name="TextBox 79"/>
          <p:cNvSpPr txBox="1"/>
          <p:nvPr/>
        </p:nvSpPr>
        <p:spPr>
          <a:xfrm>
            <a:off x="2644284" y="5008215"/>
            <a:ext cx="385042" cy="523220"/>
          </a:xfrm>
          <a:prstGeom prst="rect">
            <a:avLst/>
          </a:prstGeom>
          <a:solidFill>
            <a:schemeClr val="bg1"/>
          </a:solidFill>
        </p:spPr>
        <p:txBody>
          <a:bodyPr wrap="none" rtlCol="0">
            <a:spAutoFit/>
          </a:bodyPr>
          <a:lstStyle/>
          <a:p>
            <a:r>
              <a:rPr lang="en-US" sz="2800" dirty="0"/>
              <a:t>B</a:t>
            </a:r>
          </a:p>
        </p:txBody>
      </p:sp>
      <p:sp>
        <p:nvSpPr>
          <p:cNvPr id="84" name="TextBox 83"/>
          <p:cNvSpPr txBox="1"/>
          <p:nvPr/>
        </p:nvSpPr>
        <p:spPr>
          <a:xfrm>
            <a:off x="2659815" y="5028223"/>
            <a:ext cx="304800" cy="523220"/>
          </a:xfrm>
          <a:prstGeom prst="rect">
            <a:avLst/>
          </a:prstGeom>
          <a:solidFill>
            <a:schemeClr val="bg1"/>
          </a:solidFill>
        </p:spPr>
        <p:txBody>
          <a:bodyPr wrap="square" rtlCol="0">
            <a:spAutoFit/>
          </a:bodyPr>
          <a:lstStyle/>
          <a:p>
            <a:r>
              <a:rPr lang="en-US" sz="2800" dirty="0"/>
              <a:t>E</a:t>
            </a:r>
          </a:p>
        </p:txBody>
      </p:sp>
      <p:sp>
        <p:nvSpPr>
          <p:cNvPr id="85" name="TextBox 84"/>
          <p:cNvSpPr txBox="1"/>
          <p:nvPr/>
        </p:nvSpPr>
        <p:spPr>
          <a:xfrm>
            <a:off x="2568678" y="5489888"/>
            <a:ext cx="304800" cy="523220"/>
          </a:xfrm>
          <a:prstGeom prst="rect">
            <a:avLst/>
          </a:prstGeom>
          <a:noFill/>
        </p:spPr>
        <p:txBody>
          <a:bodyPr wrap="square" rtlCol="0">
            <a:spAutoFit/>
          </a:bodyPr>
          <a:lstStyle/>
          <a:p>
            <a:r>
              <a:rPr lang="en-US" sz="2800" dirty="0"/>
              <a:t>H</a:t>
            </a:r>
          </a:p>
        </p:txBody>
      </p:sp>
      <p:sp>
        <p:nvSpPr>
          <p:cNvPr id="86" name="TextBox 85"/>
          <p:cNvSpPr txBox="1"/>
          <p:nvPr/>
        </p:nvSpPr>
        <p:spPr>
          <a:xfrm>
            <a:off x="2524572" y="5939844"/>
            <a:ext cx="304800" cy="523220"/>
          </a:xfrm>
          <a:prstGeom prst="rect">
            <a:avLst/>
          </a:prstGeom>
          <a:solidFill>
            <a:schemeClr val="bg1"/>
          </a:solidFill>
        </p:spPr>
        <p:txBody>
          <a:bodyPr wrap="square" rtlCol="0">
            <a:spAutoFit/>
          </a:bodyPr>
          <a:lstStyle/>
          <a:p>
            <a:r>
              <a:rPr lang="en-US" sz="2800" dirty="0"/>
              <a:t>E</a:t>
            </a:r>
          </a:p>
        </p:txBody>
      </p:sp>
      <p:sp>
        <p:nvSpPr>
          <p:cNvPr id="88" name="TextBox 87"/>
          <p:cNvSpPr txBox="1"/>
          <p:nvPr/>
        </p:nvSpPr>
        <p:spPr>
          <a:xfrm>
            <a:off x="4015307" y="5939844"/>
            <a:ext cx="304800" cy="523220"/>
          </a:xfrm>
          <a:prstGeom prst="rect">
            <a:avLst/>
          </a:prstGeom>
          <a:solidFill>
            <a:schemeClr val="bg1"/>
          </a:solidFill>
        </p:spPr>
        <p:txBody>
          <a:bodyPr wrap="square" rtlCol="0">
            <a:spAutoFit/>
          </a:bodyPr>
          <a:lstStyle/>
          <a:p>
            <a:r>
              <a:rPr lang="en-US" sz="2800" dirty="0"/>
              <a:t>C</a:t>
            </a:r>
          </a:p>
        </p:txBody>
      </p:sp>
      <p:sp>
        <p:nvSpPr>
          <p:cNvPr id="90" name="TextBox 89"/>
          <p:cNvSpPr txBox="1"/>
          <p:nvPr/>
        </p:nvSpPr>
        <p:spPr>
          <a:xfrm>
            <a:off x="3412587" y="5939844"/>
            <a:ext cx="304800" cy="523220"/>
          </a:xfrm>
          <a:prstGeom prst="rect">
            <a:avLst/>
          </a:prstGeom>
          <a:solidFill>
            <a:schemeClr val="bg1"/>
          </a:solidFill>
        </p:spPr>
        <p:txBody>
          <a:bodyPr wrap="square" rtlCol="0">
            <a:spAutoFit/>
          </a:bodyPr>
          <a:lstStyle/>
          <a:p>
            <a:r>
              <a:rPr lang="en-US" sz="2800" dirty="0"/>
              <a:t>F</a:t>
            </a:r>
          </a:p>
        </p:txBody>
      </p:sp>
      <p:sp>
        <p:nvSpPr>
          <p:cNvPr id="92" name="TextBox 91"/>
          <p:cNvSpPr txBox="1"/>
          <p:nvPr/>
        </p:nvSpPr>
        <p:spPr>
          <a:xfrm>
            <a:off x="3111227" y="5939844"/>
            <a:ext cx="304800" cy="523220"/>
          </a:xfrm>
          <a:prstGeom prst="rect">
            <a:avLst/>
          </a:prstGeom>
          <a:solidFill>
            <a:schemeClr val="bg1"/>
          </a:solidFill>
        </p:spPr>
        <p:txBody>
          <a:bodyPr wrap="square" rtlCol="0">
            <a:spAutoFit/>
          </a:bodyPr>
          <a:lstStyle/>
          <a:p>
            <a:r>
              <a:rPr lang="en-US" sz="2800" dirty="0"/>
              <a:t>G</a:t>
            </a:r>
          </a:p>
        </p:txBody>
      </p:sp>
      <p:sp>
        <p:nvSpPr>
          <p:cNvPr id="93" name="TextBox 92"/>
          <p:cNvSpPr txBox="1"/>
          <p:nvPr/>
        </p:nvSpPr>
        <p:spPr>
          <a:xfrm>
            <a:off x="2423134" y="5489888"/>
            <a:ext cx="304800" cy="523220"/>
          </a:xfrm>
          <a:prstGeom prst="rect">
            <a:avLst/>
          </a:prstGeom>
          <a:noFill/>
        </p:spPr>
        <p:txBody>
          <a:bodyPr wrap="square" rtlCol="0">
            <a:spAutoFit/>
          </a:bodyPr>
          <a:lstStyle/>
          <a:p>
            <a:r>
              <a:rPr lang="en-US" sz="2800" dirty="0"/>
              <a:t>I</a:t>
            </a:r>
          </a:p>
        </p:txBody>
      </p:sp>
      <p:sp>
        <p:nvSpPr>
          <p:cNvPr id="96" name="TextBox 95"/>
          <p:cNvSpPr txBox="1"/>
          <p:nvPr/>
        </p:nvSpPr>
        <p:spPr>
          <a:xfrm>
            <a:off x="2825933" y="5939844"/>
            <a:ext cx="288734" cy="523220"/>
          </a:xfrm>
          <a:prstGeom prst="rect">
            <a:avLst/>
          </a:prstGeom>
          <a:solidFill>
            <a:schemeClr val="bg1"/>
          </a:solidFill>
        </p:spPr>
        <p:txBody>
          <a:bodyPr wrap="square" rtlCol="0">
            <a:spAutoFit/>
          </a:bodyPr>
          <a:lstStyle/>
          <a:p>
            <a:r>
              <a:rPr lang="en-US" sz="2800" dirty="0"/>
              <a:t>H</a:t>
            </a:r>
          </a:p>
        </p:txBody>
      </p:sp>
      <p:sp>
        <p:nvSpPr>
          <p:cNvPr id="97" name="TextBox 96"/>
          <p:cNvSpPr txBox="1"/>
          <p:nvPr/>
        </p:nvSpPr>
        <p:spPr>
          <a:xfrm>
            <a:off x="2635638" y="5016474"/>
            <a:ext cx="304800" cy="523220"/>
          </a:xfrm>
          <a:prstGeom prst="rect">
            <a:avLst/>
          </a:prstGeom>
          <a:solidFill>
            <a:schemeClr val="bg1"/>
          </a:solidFill>
        </p:spPr>
        <p:txBody>
          <a:bodyPr wrap="square" rtlCol="0">
            <a:spAutoFit/>
          </a:bodyPr>
          <a:lstStyle/>
          <a:p>
            <a:r>
              <a:rPr lang="en-US" sz="2800" dirty="0"/>
              <a:t>H</a:t>
            </a:r>
          </a:p>
        </p:txBody>
      </p:sp>
      <p:sp>
        <p:nvSpPr>
          <p:cNvPr id="99" name="TextBox 98"/>
          <p:cNvSpPr txBox="1"/>
          <p:nvPr/>
        </p:nvSpPr>
        <p:spPr>
          <a:xfrm>
            <a:off x="3713947" y="5939844"/>
            <a:ext cx="304800" cy="523220"/>
          </a:xfrm>
          <a:prstGeom prst="rect">
            <a:avLst/>
          </a:prstGeom>
          <a:solidFill>
            <a:schemeClr val="bg1"/>
          </a:solidFill>
        </p:spPr>
        <p:txBody>
          <a:bodyPr wrap="square" rtlCol="0">
            <a:spAutoFit/>
          </a:bodyPr>
          <a:lstStyle/>
          <a:p>
            <a:r>
              <a:rPr lang="en-US" sz="2800" dirty="0"/>
              <a:t>I</a:t>
            </a:r>
          </a:p>
        </p:txBody>
      </p:sp>
      <p:sp>
        <p:nvSpPr>
          <p:cNvPr id="100" name="Oval 99">
            <a:extLst>
              <a:ext uri="{FF2B5EF4-FFF2-40B4-BE49-F238E27FC236}">
                <a16:creationId xmlns:a16="http://schemas.microsoft.com/office/drawing/2014/main" id="{EEFC130C-82B3-4768-95CF-51BB047A2B91}"/>
              </a:ext>
            </a:extLst>
          </p:cNvPr>
          <p:cNvSpPr/>
          <p:nvPr/>
        </p:nvSpPr>
        <p:spPr>
          <a:xfrm>
            <a:off x="10184468" y="273537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EEFC130C-82B3-4768-95CF-51BB047A2B91}"/>
              </a:ext>
            </a:extLst>
          </p:cNvPr>
          <p:cNvSpPr/>
          <p:nvPr/>
        </p:nvSpPr>
        <p:spPr>
          <a:xfrm>
            <a:off x="10184468" y="272188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EFC130C-82B3-4768-95CF-51BB047A2B91}"/>
              </a:ext>
            </a:extLst>
          </p:cNvPr>
          <p:cNvSpPr/>
          <p:nvPr/>
        </p:nvSpPr>
        <p:spPr>
          <a:xfrm>
            <a:off x="8759510" y="2558433"/>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9804975" y="3740564"/>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8324718" y="3561589"/>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8940781" y="4307276"/>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EEFC130C-82B3-4768-95CF-51BB047A2B91}"/>
              </a:ext>
            </a:extLst>
          </p:cNvPr>
          <p:cNvSpPr/>
          <p:nvPr/>
        </p:nvSpPr>
        <p:spPr>
          <a:xfrm>
            <a:off x="9801133" y="373936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EEFC130C-82B3-4768-95CF-51BB047A2B91}"/>
              </a:ext>
            </a:extLst>
          </p:cNvPr>
          <p:cNvSpPr/>
          <p:nvPr/>
        </p:nvSpPr>
        <p:spPr>
          <a:xfrm>
            <a:off x="9801134" y="373321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8323683" y="353799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EFC130C-82B3-4768-95CF-51BB047A2B91}"/>
              </a:ext>
            </a:extLst>
          </p:cNvPr>
          <p:cNvSpPr/>
          <p:nvPr/>
        </p:nvSpPr>
        <p:spPr>
          <a:xfrm>
            <a:off x="6883548" y="3427065"/>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7721907" y="1833610"/>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8329742" y="3560354"/>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6867597" y="341731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7025712" y="2511336"/>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6070616" y="2924234"/>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6883547" y="345347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7019548" y="247509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2633705" y="4996552"/>
            <a:ext cx="304800" cy="523220"/>
          </a:xfrm>
          <a:prstGeom prst="rect">
            <a:avLst/>
          </a:prstGeom>
          <a:solidFill>
            <a:schemeClr val="bg1"/>
          </a:solidFill>
        </p:spPr>
        <p:txBody>
          <a:bodyPr wrap="square" rtlCol="0">
            <a:spAutoFit/>
          </a:bodyPr>
          <a:lstStyle/>
          <a:p>
            <a:r>
              <a:rPr lang="en-US" sz="2800" dirty="0"/>
              <a:t>G</a:t>
            </a:r>
          </a:p>
        </p:txBody>
      </p:sp>
      <p:sp>
        <p:nvSpPr>
          <p:cNvPr id="119" name="Oval 118">
            <a:extLst>
              <a:ext uri="{FF2B5EF4-FFF2-40B4-BE49-F238E27FC236}">
                <a16:creationId xmlns:a16="http://schemas.microsoft.com/office/drawing/2014/main" id="{EEFC130C-82B3-4768-95CF-51BB047A2B91}"/>
              </a:ext>
            </a:extLst>
          </p:cNvPr>
          <p:cNvSpPr/>
          <p:nvPr/>
        </p:nvSpPr>
        <p:spPr>
          <a:xfrm>
            <a:off x="7024691" y="249268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7751658" y="179642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7781108" y="180530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596647" y="5022349"/>
            <a:ext cx="321486" cy="523220"/>
          </a:xfrm>
          <a:prstGeom prst="rect">
            <a:avLst/>
          </a:prstGeom>
          <a:solidFill>
            <a:schemeClr val="bg1"/>
          </a:solidFill>
        </p:spPr>
        <p:txBody>
          <a:bodyPr wrap="square" rtlCol="0">
            <a:spAutoFit/>
          </a:bodyPr>
          <a:lstStyle/>
          <a:p>
            <a:r>
              <a:rPr lang="en-US" sz="2800" dirty="0"/>
              <a:t>F</a:t>
            </a:r>
          </a:p>
        </p:txBody>
      </p:sp>
      <p:sp>
        <p:nvSpPr>
          <p:cNvPr id="122" name="Oval 121">
            <a:extLst>
              <a:ext uri="{FF2B5EF4-FFF2-40B4-BE49-F238E27FC236}">
                <a16:creationId xmlns:a16="http://schemas.microsoft.com/office/drawing/2014/main" id="{EEFC130C-82B3-4768-95CF-51BB047A2B91}"/>
              </a:ext>
            </a:extLst>
          </p:cNvPr>
          <p:cNvSpPr/>
          <p:nvPr/>
        </p:nvSpPr>
        <p:spPr>
          <a:xfrm>
            <a:off x="6054301" y="292423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2591074" y="5049577"/>
            <a:ext cx="304800" cy="523220"/>
          </a:xfrm>
          <a:prstGeom prst="rect">
            <a:avLst/>
          </a:prstGeom>
          <a:solidFill>
            <a:schemeClr val="bg1"/>
          </a:solidFill>
        </p:spPr>
        <p:txBody>
          <a:bodyPr wrap="square" rtlCol="0">
            <a:spAutoFit/>
          </a:bodyPr>
          <a:lstStyle/>
          <a:p>
            <a:r>
              <a:rPr lang="en-US" sz="2800" dirty="0"/>
              <a:t>I</a:t>
            </a:r>
          </a:p>
        </p:txBody>
      </p:sp>
      <p:sp>
        <p:nvSpPr>
          <p:cNvPr id="123" name="Oval 122">
            <a:extLst>
              <a:ext uri="{FF2B5EF4-FFF2-40B4-BE49-F238E27FC236}">
                <a16:creationId xmlns:a16="http://schemas.microsoft.com/office/drawing/2014/main" id="{EEFC130C-82B3-4768-95CF-51BB047A2B91}"/>
              </a:ext>
            </a:extLst>
          </p:cNvPr>
          <p:cNvSpPr/>
          <p:nvPr/>
        </p:nvSpPr>
        <p:spPr>
          <a:xfrm>
            <a:off x="6061722" y="294362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8948371" y="4307275"/>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2572877" y="5044756"/>
            <a:ext cx="304800" cy="523220"/>
          </a:xfrm>
          <a:prstGeom prst="rect">
            <a:avLst/>
          </a:prstGeom>
          <a:solidFill>
            <a:schemeClr val="bg1"/>
          </a:solidFill>
        </p:spPr>
        <p:txBody>
          <a:bodyPr wrap="square" rtlCol="0">
            <a:spAutoFit/>
          </a:bodyPr>
          <a:lstStyle/>
          <a:p>
            <a:r>
              <a:rPr lang="en-US" sz="2800" dirty="0"/>
              <a:t>C</a:t>
            </a:r>
          </a:p>
        </p:txBody>
      </p:sp>
      <p:sp>
        <p:nvSpPr>
          <p:cNvPr id="126" name="Oval 125">
            <a:extLst>
              <a:ext uri="{FF2B5EF4-FFF2-40B4-BE49-F238E27FC236}">
                <a16:creationId xmlns:a16="http://schemas.microsoft.com/office/drawing/2014/main" id="{EEFC130C-82B3-4768-95CF-51BB047A2B91}"/>
              </a:ext>
            </a:extLst>
          </p:cNvPr>
          <p:cNvSpPr/>
          <p:nvPr/>
        </p:nvSpPr>
        <p:spPr>
          <a:xfrm>
            <a:off x="8961654" y="435532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601895" y="5043054"/>
            <a:ext cx="304800" cy="523220"/>
          </a:xfrm>
          <a:prstGeom prst="rect">
            <a:avLst/>
          </a:prstGeom>
          <a:solidFill>
            <a:schemeClr val="bg1"/>
          </a:solidFill>
        </p:spPr>
        <p:txBody>
          <a:bodyPr wrap="square" rtlCol="0">
            <a:spAutoFit/>
          </a:bodyPr>
          <a:lstStyle/>
          <a:p>
            <a:r>
              <a:rPr lang="en-US" sz="2800" dirty="0"/>
              <a:t>D</a:t>
            </a:r>
          </a:p>
        </p:txBody>
      </p:sp>
      <p:sp>
        <p:nvSpPr>
          <p:cNvPr id="129" name="Oval 128">
            <a:extLst>
              <a:ext uri="{FF2B5EF4-FFF2-40B4-BE49-F238E27FC236}">
                <a16:creationId xmlns:a16="http://schemas.microsoft.com/office/drawing/2014/main" id="{EEFC130C-82B3-4768-95CF-51BB047A2B91}"/>
              </a:ext>
            </a:extLst>
          </p:cNvPr>
          <p:cNvSpPr/>
          <p:nvPr/>
        </p:nvSpPr>
        <p:spPr>
          <a:xfrm>
            <a:off x="8754348" y="2546925"/>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EFC130C-82B3-4768-95CF-51BB047A2B91}"/>
              </a:ext>
            </a:extLst>
          </p:cNvPr>
          <p:cNvSpPr/>
          <p:nvPr/>
        </p:nvSpPr>
        <p:spPr>
          <a:xfrm>
            <a:off x="8774152" y="2556441"/>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11237" y="1460499"/>
            <a:ext cx="6636753" cy="4154984"/>
          </a:xfrm>
          <a:prstGeom prst="rect">
            <a:avLst/>
          </a:prstGeom>
          <a:noFill/>
        </p:spPr>
        <p:txBody>
          <a:bodyPr wrap="none" rtlCol="0">
            <a:spAutoFit/>
          </a:bodyPr>
          <a:lstStyle/>
          <a:p>
            <a:r>
              <a:rPr lang="en-US" sz="2400" dirty="0" err="1">
                <a:latin typeface="Courier New" panose="02070309020205020404" pitchFamily="49" charset="0"/>
                <a:cs typeface="Courier New" panose="02070309020205020404" pitchFamily="49" charset="0"/>
              </a:rPr>
              <a:t>dfs</a:t>
            </a:r>
            <a:r>
              <a:rPr lang="en-US" sz="2400" dirty="0">
                <a:latin typeface="Courier New" panose="02070309020205020404" pitchFamily="49" charset="0"/>
                <a:cs typeface="Courier New" panose="02070309020205020404" pitchFamily="49" charset="0"/>
              </a:rPr>
              <a:t>(graph)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a:t>
            </a:r>
            <a:r>
              <a:rPr lang="en-US" sz="2400" b="1" dirty="0" err="1">
                <a:latin typeface="Courier New" panose="02070309020205020404" pitchFamily="49" charset="0"/>
                <a:cs typeface="Courier New" panose="02070309020205020404" pitchFamily="49" charset="0"/>
              </a:rPr>
              <a:t>push</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a:t>
            </a:r>
            <a:r>
              <a:rPr lang="en-US" sz="2400" b="1" dirty="0" err="1">
                <a:latin typeface="Courier New" panose="02070309020205020404" pitchFamily="49" charset="0"/>
                <a:cs typeface="Courier New" panose="02070309020205020404" pitchFamily="49" charset="0"/>
              </a:rPr>
              <a:t>pop</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a:t>
            </a:r>
            <a:r>
              <a:rPr lang="en-US" sz="2400" b="1" dirty="0" err="1">
                <a:latin typeface="Courier New" panose="02070309020205020404" pitchFamily="49" charset="0"/>
                <a:cs typeface="Courier New" panose="02070309020205020404" pitchFamily="49" charset="0"/>
              </a:rPr>
              <a:t>push</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8621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par>
                                <p:cTn id="38" presetID="10" presetClass="exit" presetSubtype="0" fill="hold" grpId="1" nodeType="withEffect">
                                  <p:stCondLst>
                                    <p:cond delay="0"/>
                                  </p:stCondLst>
                                  <p:childTnLst>
                                    <p:animEffect transition="out" filter="fade">
                                      <p:cBhvr>
                                        <p:cTn id="39" dur="500"/>
                                        <p:tgtEl>
                                          <p:spTgt spid="101"/>
                                        </p:tgtEl>
                                      </p:cBhvr>
                                    </p:animEffect>
                                    <p:set>
                                      <p:cBhvr>
                                        <p:cTn id="40" dur="1" fill="hold">
                                          <p:stCondLst>
                                            <p:cond delay="499"/>
                                          </p:stCondLst>
                                        </p:cTn>
                                        <p:tgtEl>
                                          <p:spTgt spid="101"/>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xit" presetSubtype="0" fill="hold" grpId="1" nodeType="withEffect">
                                  <p:stCondLst>
                                    <p:cond delay="0"/>
                                  </p:stCondLst>
                                  <p:childTnLst>
                                    <p:animEffect transition="out" filter="fade">
                                      <p:cBhvr>
                                        <p:cTn id="45" dur="500"/>
                                        <p:tgtEl>
                                          <p:spTgt spid="73"/>
                                        </p:tgtEl>
                                      </p:cBhvr>
                                    </p:animEffect>
                                    <p:set>
                                      <p:cBhvr>
                                        <p:cTn id="46" dur="1" fill="hold">
                                          <p:stCondLst>
                                            <p:cond delay="499"/>
                                          </p:stCondLst>
                                        </p:cTn>
                                        <p:tgtEl>
                                          <p:spTgt spid="7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6"/>
                                        </p:tgtEl>
                                        <p:attrNameLst>
                                          <p:attrName>style.visibility</p:attrName>
                                        </p:attrNameLst>
                                      </p:cBhvr>
                                      <p:to>
                                        <p:strVal val="visible"/>
                                      </p:to>
                                    </p:set>
                                    <p:animEffect transition="in" filter="fade">
                                      <p:cBhvr>
                                        <p:cTn id="51" dur="500"/>
                                        <p:tgtEl>
                                          <p:spTgt spid="10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7"/>
                                        </p:tgtEl>
                                        <p:attrNameLst>
                                          <p:attrName>style.visibility</p:attrName>
                                        </p:attrNameLst>
                                      </p:cBhvr>
                                      <p:to>
                                        <p:strVal val="visible"/>
                                      </p:to>
                                    </p:set>
                                    <p:animEffect transition="in" filter="fade">
                                      <p:cBhvr>
                                        <p:cTn id="54" dur="500"/>
                                        <p:tgtEl>
                                          <p:spTgt spid="10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500"/>
                                        <p:tgtEl>
                                          <p:spTgt spid="7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500"/>
                                        <p:tgtEl>
                                          <p:spTgt spid="10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fade">
                                      <p:cBhvr>
                                        <p:cTn id="73" dur="500"/>
                                        <p:tgtEl>
                                          <p:spTgt spid="109"/>
                                        </p:tgtEl>
                                      </p:cBhvr>
                                    </p:animEffect>
                                  </p:childTnLst>
                                </p:cTn>
                              </p:par>
                              <p:par>
                                <p:cTn id="74" presetID="10" presetClass="exit" presetSubtype="0" fill="hold" grpId="1" nodeType="withEffect">
                                  <p:stCondLst>
                                    <p:cond delay="0"/>
                                  </p:stCondLst>
                                  <p:childTnLst>
                                    <p:animEffect transition="out" filter="fade">
                                      <p:cBhvr>
                                        <p:cTn id="75" dur="500"/>
                                        <p:tgtEl>
                                          <p:spTgt spid="104"/>
                                        </p:tgtEl>
                                      </p:cBhvr>
                                    </p:animEffect>
                                    <p:set>
                                      <p:cBhvr>
                                        <p:cTn id="76" dur="1" fill="hold">
                                          <p:stCondLst>
                                            <p:cond delay="499"/>
                                          </p:stCondLst>
                                        </p:cTn>
                                        <p:tgtEl>
                                          <p:spTgt spid="10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74"/>
                                        </p:tgtEl>
                                      </p:cBhvr>
                                    </p:animEffect>
                                    <p:set>
                                      <p:cBhvr>
                                        <p:cTn id="79" dur="1" fill="hold">
                                          <p:stCondLst>
                                            <p:cond delay="499"/>
                                          </p:stCondLst>
                                        </p:cTn>
                                        <p:tgtEl>
                                          <p:spTgt spid="74"/>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fade">
                                      <p:cBhvr>
                                        <p:cTn id="87" dur="500"/>
                                        <p:tgtEl>
                                          <p:spTgt spid="11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fade">
                                      <p:cBhvr>
                                        <p:cTn id="90" dur="500"/>
                                        <p:tgtEl>
                                          <p:spTgt spid="8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500"/>
                                        <p:tgtEl>
                                          <p:spTgt spid="8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2"/>
                                        </p:tgtEl>
                                        <p:attrNameLst>
                                          <p:attrName>style.visibility</p:attrName>
                                        </p:attrNameLst>
                                      </p:cBhvr>
                                      <p:to>
                                        <p:strVal val="visible"/>
                                      </p:to>
                                    </p:set>
                                    <p:animEffect transition="in" filter="fade">
                                      <p:cBhvr>
                                        <p:cTn id="98" dur="500"/>
                                        <p:tgtEl>
                                          <p:spTgt spid="11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3"/>
                                        </p:tgtEl>
                                        <p:attrNameLst>
                                          <p:attrName>style.visibility</p:attrName>
                                        </p:attrNameLst>
                                      </p:cBhvr>
                                      <p:to>
                                        <p:strVal val="visible"/>
                                      </p:to>
                                    </p:set>
                                    <p:animEffect transition="in" filter="fade">
                                      <p:cBhvr>
                                        <p:cTn id="103" dur="500"/>
                                        <p:tgtEl>
                                          <p:spTgt spid="113"/>
                                        </p:tgtEl>
                                      </p:cBhvr>
                                    </p:animEffect>
                                  </p:childTnLst>
                                </p:cTn>
                              </p:par>
                              <p:par>
                                <p:cTn id="104" presetID="10" presetClass="exit" presetSubtype="0" fill="hold" grpId="1" nodeType="withEffect">
                                  <p:stCondLst>
                                    <p:cond delay="0"/>
                                  </p:stCondLst>
                                  <p:childTnLst>
                                    <p:animEffect transition="out" filter="fade">
                                      <p:cBhvr>
                                        <p:cTn id="105" dur="500"/>
                                        <p:tgtEl>
                                          <p:spTgt spid="109"/>
                                        </p:tgtEl>
                                      </p:cBhvr>
                                    </p:animEffect>
                                    <p:set>
                                      <p:cBhvr>
                                        <p:cTn id="106" dur="1" fill="hold">
                                          <p:stCondLst>
                                            <p:cond delay="499"/>
                                          </p:stCondLst>
                                        </p:cTn>
                                        <p:tgtEl>
                                          <p:spTgt spid="109"/>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85"/>
                                        </p:tgtEl>
                                      </p:cBhvr>
                                    </p:animEffect>
                                    <p:set>
                                      <p:cBhvr>
                                        <p:cTn id="109" dur="1" fill="hold">
                                          <p:stCondLst>
                                            <p:cond delay="499"/>
                                          </p:stCondLst>
                                        </p:cTn>
                                        <p:tgtEl>
                                          <p:spTgt spid="85"/>
                                        </p:tgtEl>
                                        <p:attrNameLst>
                                          <p:attrName>style.visibility</p:attrName>
                                        </p:attrNameLst>
                                      </p:cBhvr>
                                      <p:to>
                                        <p:strVal val="hidden"/>
                                      </p:to>
                                    </p:set>
                                  </p:childTnLst>
                                </p:cTn>
                              </p:par>
                              <p:par>
                                <p:cTn id="110" presetID="22" presetClass="entr" presetSubtype="4" fill="hold" grpId="0" nodeType="withEffect">
                                  <p:stCondLst>
                                    <p:cond delay="0"/>
                                  </p:stCondLst>
                                  <p:childTnLst>
                                    <p:set>
                                      <p:cBhvr>
                                        <p:cTn id="111" dur="1" fill="hold">
                                          <p:stCondLst>
                                            <p:cond delay="0"/>
                                          </p:stCondLst>
                                        </p:cTn>
                                        <p:tgtEl>
                                          <p:spTgt spid="97"/>
                                        </p:tgtEl>
                                        <p:attrNameLst>
                                          <p:attrName>style.visibility</p:attrName>
                                        </p:attrNameLst>
                                      </p:cBhvr>
                                      <p:to>
                                        <p:strVal val="visible"/>
                                      </p:to>
                                    </p:set>
                                    <p:animEffect transition="in" filter="wipe(down)">
                                      <p:cBhvr>
                                        <p:cTn id="112" dur="500"/>
                                        <p:tgtEl>
                                          <p:spTgt spid="9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14"/>
                                        </p:tgtEl>
                                        <p:attrNameLst>
                                          <p:attrName>style.visibility</p:attrName>
                                        </p:attrNameLst>
                                      </p:cBhvr>
                                      <p:to>
                                        <p:strVal val="visible"/>
                                      </p:to>
                                    </p:set>
                                    <p:animEffect transition="in" filter="fade">
                                      <p:cBhvr>
                                        <p:cTn id="117" dur="500"/>
                                        <p:tgtEl>
                                          <p:spTgt spid="11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5"/>
                                        </p:tgtEl>
                                        <p:attrNameLst>
                                          <p:attrName>style.visibility</p:attrName>
                                        </p:attrNameLst>
                                      </p:cBhvr>
                                      <p:to>
                                        <p:strVal val="visible"/>
                                      </p:to>
                                    </p:set>
                                    <p:animEffect transition="in" filter="fade">
                                      <p:cBhvr>
                                        <p:cTn id="120" dur="500"/>
                                        <p:tgtEl>
                                          <p:spTgt spid="11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500"/>
                                        <p:tgtEl>
                                          <p:spTgt spid="9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9"/>
                                        </p:tgtEl>
                                        <p:attrNameLst>
                                          <p:attrName>style.visibility</p:attrName>
                                        </p:attrNameLst>
                                      </p:cBhvr>
                                      <p:to>
                                        <p:strVal val="visible"/>
                                      </p:to>
                                    </p:set>
                                    <p:animEffect transition="in" filter="fade">
                                      <p:cBhvr>
                                        <p:cTn id="126" dur="500"/>
                                        <p:tgtEl>
                                          <p:spTgt spid="7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fade">
                                      <p:cBhvr>
                                        <p:cTn id="131" dur="500"/>
                                        <p:tgtEl>
                                          <p:spTgt spid="11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96"/>
                                        </p:tgtEl>
                                        <p:attrNameLst>
                                          <p:attrName>style.visibility</p:attrName>
                                        </p:attrNameLst>
                                      </p:cBhvr>
                                      <p:to>
                                        <p:strVal val="visible"/>
                                      </p:to>
                                    </p:set>
                                    <p:animEffect transition="in" filter="fade">
                                      <p:cBhvr>
                                        <p:cTn id="134" dur="500"/>
                                        <p:tgtEl>
                                          <p:spTgt spid="96"/>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18"/>
                                        </p:tgtEl>
                                        <p:attrNameLst>
                                          <p:attrName>style.visibility</p:attrName>
                                        </p:attrNameLst>
                                      </p:cBhvr>
                                      <p:to>
                                        <p:strVal val="visible"/>
                                      </p:to>
                                    </p:set>
                                    <p:animEffect transition="in" filter="fade">
                                      <p:cBhvr>
                                        <p:cTn id="139" dur="500"/>
                                        <p:tgtEl>
                                          <p:spTgt spid="118"/>
                                        </p:tgtEl>
                                      </p:cBhvr>
                                    </p:animEffect>
                                  </p:childTnLst>
                                </p:cTn>
                              </p:par>
                              <p:par>
                                <p:cTn id="140" presetID="10" presetClass="exit" presetSubtype="0" fill="hold" grpId="1" nodeType="withEffect">
                                  <p:stCondLst>
                                    <p:cond delay="0"/>
                                  </p:stCondLst>
                                  <p:childTnLst>
                                    <p:animEffect transition="out" filter="fade">
                                      <p:cBhvr>
                                        <p:cTn id="141" dur="500"/>
                                        <p:tgtEl>
                                          <p:spTgt spid="79"/>
                                        </p:tgtEl>
                                      </p:cBhvr>
                                    </p:animEffect>
                                    <p:set>
                                      <p:cBhvr>
                                        <p:cTn id="142" dur="1" fill="hold">
                                          <p:stCondLst>
                                            <p:cond delay="499"/>
                                          </p:stCondLst>
                                        </p:cTn>
                                        <p:tgtEl>
                                          <p:spTgt spid="79"/>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113"/>
                                        </p:tgtEl>
                                      </p:cBhvr>
                                    </p:animEffect>
                                    <p:set>
                                      <p:cBhvr>
                                        <p:cTn id="145" dur="1" fill="hold">
                                          <p:stCondLst>
                                            <p:cond delay="499"/>
                                          </p:stCondLst>
                                        </p:cTn>
                                        <p:tgtEl>
                                          <p:spTgt spid="113"/>
                                        </p:tgtEl>
                                        <p:attrNameLst>
                                          <p:attrName>style.visibility</p:attrName>
                                        </p:attrNameLst>
                                      </p:cBhvr>
                                      <p:to>
                                        <p:strVal val="hidden"/>
                                      </p:to>
                                    </p:set>
                                  </p:childTnLst>
                                </p:cTn>
                              </p:par>
                              <p:par>
                                <p:cTn id="146" presetID="10" presetClass="entr" presetSubtype="0" fill="hold" grpId="0" nodeType="withEffect">
                                  <p:stCondLst>
                                    <p:cond delay="0"/>
                                  </p:stCondLst>
                                  <p:childTnLst>
                                    <p:set>
                                      <p:cBhvr>
                                        <p:cTn id="147" dur="1" fill="hold">
                                          <p:stCondLst>
                                            <p:cond delay="0"/>
                                          </p:stCondLst>
                                        </p:cTn>
                                        <p:tgtEl>
                                          <p:spTgt spid="94"/>
                                        </p:tgtEl>
                                        <p:attrNameLst>
                                          <p:attrName>style.visibility</p:attrName>
                                        </p:attrNameLst>
                                      </p:cBhvr>
                                      <p:to>
                                        <p:strVal val="visible"/>
                                      </p:to>
                                    </p:set>
                                    <p:animEffect transition="in" filter="fade">
                                      <p:cBhvr>
                                        <p:cTn id="148" dur="500"/>
                                        <p:tgtEl>
                                          <p:spTgt spid="9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1"/>
                                        </p:tgtEl>
                                        <p:attrNameLst>
                                          <p:attrName>style.visibility</p:attrName>
                                        </p:attrNameLst>
                                      </p:cBhvr>
                                      <p:to>
                                        <p:strVal val="visible"/>
                                      </p:to>
                                    </p:set>
                                    <p:animEffect transition="in" filter="fade">
                                      <p:cBhvr>
                                        <p:cTn id="153" dur="500"/>
                                        <p:tgtEl>
                                          <p:spTgt spid="11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8"/>
                                        </p:tgtEl>
                                        <p:attrNameLst>
                                          <p:attrName>style.visibility</p:attrName>
                                        </p:attrNameLst>
                                      </p:cBhvr>
                                      <p:to>
                                        <p:strVal val="visible"/>
                                      </p:to>
                                    </p:set>
                                    <p:animEffect transition="in" filter="fade">
                                      <p:cBhvr>
                                        <p:cTn id="156" dur="500"/>
                                        <p:tgtEl>
                                          <p:spTgt spid="78"/>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19"/>
                                        </p:tgtEl>
                                        <p:attrNameLst>
                                          <p:attrName>style.visibility</p:attrName>
                                        </p:attrNameLst>
                                      </p:cBhvr>
                                      <p:to>
                                        <p:strVal val="visible"/>
                                      </p:to>
                                    </p:set>
                                    <p:animEffect transition="in" filter="fade">
                                      <p:cBhvr>
                                        <p:cTn id="161" dur="500"/>
                                        <p:tgtEl>
                                          <p:spTgt spid="119"/>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2"/>
                                        </p:tgtEl>
                                        <p:attrNameLst>
                                          <p:attrName>style.visibility</p:attrName>
                                        </p:attrNameLst>
                                      </p:cBhvr>
                                      <p:to>
                                        <p:strVal val="visible"/>
                                      </p:to>
                                    </p:set>
                                    <p:animEffect transition="in" filter="fade">
                                      <p:cBhvr>
                                        <p:cTn id="164" dur="500"/>
                                        <p:tgtEl>
                                          <p:spTgt spid="92"/>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grpId="1" nodeType="clickEffect">
                                  <p:stCondLst>
                                    <p:cond delay="0"/>
                                  </p:stCondLst>
                                  <p:childTnLst>
                                    <p:animEffect transition="out" filter="fade">
                                      <p:cBhvr>
                                        <p:cTn id="168" dur="500"/>
                                        <p:tgtEl>
                                          <p:spTgt spid="78"/>
                                        </p:tgtEl>
                                      </p:cBhvr>
                                    </p:animEffect>
                                    <p:set>
                                      <p:cBhvr>
                                        <p:cTn id="169" dur="1" fill="hold">
                                          <p:stCondLst>
                                            <p:cond delay="499"/>
                                          </p:stCondLst>
                                        </p:cTn>
                                        <p:tgtEl>
                                          <p:spTgt spid="78"/>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18"/>
                                        </p:tgtEl>
                                      </p:cBhvr>
                                    </p:animEffect>
                                    <p:set>
                                      <p:cBhvr>
                                        <p:cTn id="172" dur="1" fill="hold">
                                          <p:stCondLst>
                                            <p:cond delay="499"/>
                                          </p:stCondLst>
                                        </p:cTn>
                                        <p:tgtEl>
                                          <p:spTgt spid="118"/>
                                        </p:tgtEl>
                                        <p:attrNameLst>
                                          <p:attrName>style.visibility</p:attrName>
                                        </p:attrNameLst>
                                      </p:cBhvr>
                                      <p:to>
                                        <p:strVal val="hidden"/>
                                      </p:to>
                                    </p:set>
                                  </p:childTnLst>
                                </p:cTn>
                              </p:par>
                              <p:par>
                                <p:cTn id="173" presetID="10" presetClass="entr" presetSubtype="0" fill="hold" grpId="0" nodeType="withEffect">
                                  <p:stCondLst>
                                    <p:cond delay="0"/>
                                  </p:stCondLst>
                                  <p:childTnLst>
                                    <p:set>
                                      <p:cBhvr>
                                        <p:cTn id="174" dur="1" fill="hold">
                                          <p:stCondLst>
                                            <p:cond delay="0"/>
                                          </p:stCondLst>
                                        </p:cTn>
                                        <p:tgtEl>
                                          <p:spTgt spid="120"/>
                                        </p:tgtEl>
                                        <p:attrNameLst>
                                          <p:attrName>style.visibility</p:attrName>
                                        </p:attrNameLst>
                                      </p:cBhvr>
                                      <p:to>
                                        <p:strVal val="visible"/>
                                      </p:to>
                                    </p:set>
                                    <p:animEffect transition="in" filter="fade">
                                      <p:cBhvr>
                                        <p:cTn id="175" dur="500"/>
                                        <p:tgtEl>
                                          <p:spTgt spid="120"/>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500"/>
                                        <p:tgtEl>
                                          <p:spTgt spid="89"/>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90"/>
                                        </p:tgtEl>
                                        <p:attrNameLst>
                                          <p:attrName>style.visibility</p:attrName>
                                        </p:attrNameLst>
                                      </p:cBhvr>
                                      <p:to>
                                        <p:strVal val="visible"/>
                                      </p:to>
                                    </p:set>
                                    <p:animEffect transition="in" filter="fade">
                                      <p:cBhvr>
                                        <p:cTn id="183" dur="500"/>
                                        <p:tgtEl>
                                          <p:spTgt spid="90"/>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21"/>
                                        </p:tgtEl>
                                        <p:attrNameLst>
                                          <p:attrName>style.visibility</p:attrName>
                                        </p:attrNameLst>
                                      </p:cBhvr>
                                      <p:to>
                                        <p:strVal val="visible"/>
                                      </p:to>
                                    </p:set>
                                    <p:animEffect transition="in" filter="fade">
                                      <p:cBhvr>
                                        <p:cTn id="186" dur="500"/>
                                        <p:tgtEl>
                                          <p:spTgt spid="121"/>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grpId="1" nodeType="clickEffect">
                                  <p:stCondLst>
                                    <p:cond delay="0"/>
                                  </p:stCondLst>
                                  <p:childTnLst>
                                    <p:animEffect transition="out" filter="fade">
                                      <p:cBhvr>
                                        <p:cTn id="190" dur="500"/>
                                        <p:tgtEl>
                                          <p:spTgt spid="93"/>
                                        </p:tgtEl>
                                      </p:cBhvr>
                                    </p:animEffect>
                                    <p:set>
                                      <p:cBhvr>
                                        <p:cTn id="191" dur="1" fill="hold">
                                          <p:stCondLst>
                                            <p:cond delay="499"/>
                                          </p:stCondLst>
                                        </p:cTn>
                                        <p:tgtEl>
                                          <p:spTgt spid="93"/>
                                        </p:tgtEl>
                                        <p:attrNameLst>
                                          <p:attrName>style.visibility</p:attrName>
                                        </p:attrNameLst>
                                      </p:cBhvr>
                                      <p:to>
                                        <p:strVal val="hidden"/>
                                      </p:to>
                                    </p:set>
                                  </p:childTnLst>
                                </p:cTn>
                              </p:par>
                              <p:par>
                                <p:cTn id="192" presetID="10" presetClass="entr" presetSubtype="0" fill="hold" grpId="0" nodeType="withEffect">
                                  <p:stCondLst>
                                    <p:cond delay="0"/>
                                  </p:stCondLst>
                                  <p:childTnLst>
                                    <p:set>
                                      <p:cBhvr>
                                        <p:cTn id="193" dur="1" fill="hold">
                                          <p:stCondLst>
                                            <p:cond delay="0"/>
                                          </p:stCondLst>
                                        </p:cTn>
                                        <p:tgtEl>
                                          <p:spTgt spid="122"/>
                                        </p:tgtEl>
                                        <p:attrNameLst>
                                          <p:attrName>style.visibility</p:attrName>
                                        </p:attrNameLst>
                                      </p:cBhvr>
                                      <p:to>
                                        <p:strVal val="visible"/>
                                      </p:to>
                                    </p:set>
                                    <p:animEffect transition="in" filter="fade">
                                      <p:cBhvr>
                                        <p:cTn id="194" dur="500"/>
                                        <p:tgtEl>
                                          <p:spTgt spid="12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98"/>
                                        </p:tgtEl>
                                        <p:attrNameLst>
                                          <p:attrName>style.visibility</p:attrName>
                                        </p:attrNameLst>
                                      </p:cBhvr>
                                      <p:to>
                                        <p:strVal val="visible"/>
                                      </p:to>
                                    </p:set>
                                    <p:animEffect transition="in" filter="fade">
                                      <p:cBhvr>
                                        <p:cTn id="197" dur="500"/>
                                        <p:tgtEl>
                                          <p:spTgt spid="98"/>
                                        </p:tgtEl>
                                      </p:cBhvr>
                                    </p:animEffect>
                                  </p:childTnLst>
                                </p:cTn>
                              </p:par>
                              <p:par>
                                <p:cTn id="198" presetID="10" presetClass="exit" presetSubtype="0" fill="hold" grpId="1" nodeType="withEffect">
                                  <p:stCondLst>
                                    <p:cond delay="0"/>
                                  </p:stCondLst>
                                  <p:childTnLst>
                                    <p:animEffect transition="out" filter="fade">
                                      <p:cBhvr>
                                        <p:cTn id="199" dur="500"/>
                                        <p:tgtEl>
                                          <p:spTgt spid="120"/>
                                        </p:tgtEl>
                                      </p:cBhvr>
                                    </p:animEffect>
                                    <p:set>
                                      <p:cBhvr>
                                        <p:cTn id="200" dur="1" fill="hold">
                                          <p:stCondLst>
                                            <p:cond delay="499"/>
                                          </p:stCondLst>
                                        </p:cTn>
                                        <p:tgtEl>
                                          <p:spTgt spid="120"/>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123"/>
                                        </p:tgtEl>
                                        <p:attrNameLst>
                                          <p:attrName>style.visibility</p:attrName>
                                        </p:attrNameLst>
                                      </p:cBhvr>
                                      <p:to>
                                        <p:strVal val="visible"/>
                                      </p:to>
                                    </p:set>
                                    <p:animEffect transition="in" filter="fade">
                                      <p:cBhvr>
                                        <p:cTn id="205" dur="500"/>
                                        <p:tgtEl>
                                          <p:spTgt spid="12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99"/>
                                        </p:tgtEl>
                                        <p:attrNameLst>
                                          <p:attrName>style.visibility</p:attrName>
                                        </p:attrNameLst>
                                      </p:cBhvr>
                                      <p:to>
                                        <p:strVal val="visible"/>
                                      </p:to>
                                    </p:set>
                                    <p:animEffect transition="in" filter="fade">
                                      <p:cBhvr>
                                        <p:cTn id="208" dur="500"/>
                                        <p:tgtEl>
                                          <p:spTgt spid="99"/>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25"/>
                                        </p:tgtEl>
                                        <p:attrNameLst>
                                          <p:attrName>style.visibility</p:attrName>
                                        </p:attrNameLst>
                                      </p:cBhvr>
                                      <p:to>
                                        <p:strVal val="visible"/>
                                      </p:to>
                                    </p:set>
                                    <p:animEffect transition="in" filter="fade">
                                      <p:cBhvr>
                                        <p:cTn id="213" dur="500"/>
                                        <p:tgtEl>
                                          <p:spTgt spid="125"/>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87"/>
                                        </p:tgtEl>
                                        <p:attrNameLst>
                                          <p:attrName>style.visibility</p:attrName>
                                        </p:attrNameLst>
                                      </p:cBhvr>
                                      <p:to>
                                        <p:strVal val="visible"/>
                                      </p:to>
                                    </p:set>
                                    <p:animEffect transition="in" filter="fade">
                                      <p:cBhvr>
                                        <p:cTn id="216" dur="500"/>
                                        <p:tgtEl>
                                          <p:spTgt spid="87"/>
                                        </p:tgtEl>
                                      </p:cBhvr>
                                    </p:animEffect>
                                  </p:childTnLst>
                                </p:cTn>
                              </p:par>
                              <p:par>
                                <p:cTn id="217" presetID="10" presetClass="exit" presetSubtype="0" fill="hold" grpId="1" nodeType="withEffect">
                                  <p:stCondLst>
                                    <p:cond delay="0"/>
                                  </p:stCondLst>
                                  <p:childTnLst>
                                    <p:animEffect transition="out" filter="fade">
                                      <p:cBhvr>
                                        <p:cTn id="218" dur="500"/>
                                        <p:tgtEl>
                                          <p:spTgt spid="122"/>
                                        </p:tgtEl>
                                      </p:cBhvr>
                                    </p:animEffect>
                                    <p:set>
                                      <p:cBhvr>
                                        <p:cTn id="219" dur="1" fill="hold">
                                          <p:stCondLst>
                                            <p:cond delay="499"/>
                                          </p:stCondLst>
                                        </p:cTn>
                                        <p:tgtEl>
                                          <p:spTgt spid="122"/>
                                        </p:tgtEl>
                                        <p:attrNameLst>
                                          <p:attrName>style.visibility</p:attrName>
                                        </p:attrNameLst>
                                      </p:cBhvr>
                                      <p:to>
                                        <p:strVal val="hidden"/>
                                      </p:to>
                                    </p:set>
                                  </p:childTnLst>
                                </p:cTn>
                              </p:par>
                              <p:par>
                                <p:cTn id="220" presetID="10" presetClass="exit" presetSubtype="0" fill="hold" grpId="1" nodeType="withEffect">
                                  <p:stCondLst>
                                    <p:cond delay="0"/>
                                  </p:stCondLst>
                                  <p:childTnLst>
                                    <p:animEffect transition="out" filter="fade">
                                      <p:cBhvr>
                                        <p:cTn id="221" dur="500"/>
                                        <p:tgtEl>
                                          <p:spTgt spid="75"/>
                                        </p:tgtEl>
                                      </p:cBhvr>
                                    </p:animEffect>
                                    <p:set>
                                      <p:cBhvr>
                                        <p:cTn id="222" dur="1" fill="hold">
                                          <p:stCondLst>
                                            <p:cond delay="499"/>
                                          </p:stCondLst>
                                        </p:cTn>
                                        <p:tgtEl>
                                          <p:spTgt spid="75"/>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88"/>
                                        </p:tgtEl>
                                        <p:attrNameLst>
                                          <p:attrName>style.visibility</p:attrName>
                                        </p:attrNameLst>
                                      </p:cBhvr>
                                      <p:to>
                                        <p:strVal val="visible"/>
                                      </p:to>
                                    </p:set>
                                    <p:animEffect transition="in" filter="fade">
                                      <p:cBhvr>
                                        <p:cTn id="227" dur="500"/>
                                        <p:tgtEl>
                                          <p:spTgt spid="88"/>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26"/>
                                        </p:tgtEl>
                                        <p:attrNameLst>
                                          <p:attrName>style.visibility</p:attrName>
                                        </p:attrNameLst>
                                      </p:cBhvr>
                                      <p:to>
                                        <p:strVal val="visible"/>
                                      </p:to>
                                    </p:set>
                                    <p:animEffect transition="in" filter="fade">
                                      <p:cBhvr>
                                        <p:cTn id="230" dur="500"/>
                                        <p:tgtEl>
                                          <p:spTgt spid="126"/>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83"/>
                                        </p:tgtEl>
                                        <p:attrNameLst>
                                          <p:attrName>style.visibility</p:attrName>
                                        </p:attrNameLst>
                                      </p:cBhvr>
                                      <p:to>
                                        <p:strVal val="visible"/>
                                      </p:to>
                                    </p:set>
                                    <p:animEffect transition="in" filter="fade">
                                      <p:cBhvr>
                                        <p:cTn id="235" dur="500"/>
                                        <p:tgtEl>
                                          <p:spTgt spid="8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29"/>
                                        </p:tgtEl>
                                        <p:attrNameLst>
                                          <p:attrName>style.visibility</p:attrName>
                                        </p:attrNameLst>
                                      </p:cBhvr>
                                      <p:to>
                                        <p:strVal val="visible"/>
                                      </p:to>
                                    </p:set>
                                    <p:animEffect transition="in" filter="fade">
                                      <p:cBhvr>
                                        <p:cTn id="238" dur="500"/>
                                        <p:tgtEl>
                                          <p:spTgt spid="129"/>
                                        </p:tgtEl>
                                      </p:cBhvr>
                                    </p:animEffect>
                                  </p:childTnLst>
                                </p:cTn>
                              </p:par>
                              <p:par>
                                <p:cTn id="239" presetID="10" presetClass="exit" presetSubtype="0" fill="hold" grpId="1" nodeType="withEffect">
                                  <p:stCondLst>
                                    <p:cond delay="0"/>
                                  </p:stCondLst>
                                  <p:childTnLst>
                                    <p:animEffect transition="out" filter="fade">
                                      <p:cBhvr>
                                        <p:cTn id="240" dur="500"/>
                                        <p:tgtEl>
                                          <p:spTgt spid="77"/>
                                        </p:tgtEl>
                                      </p:cBhvr>
                                    </p:animEffect>
                                    <p:set>
                                      <p:cBhvr>
                                        <p:cTn id="241" dur="1" fill="hold">
                                          <p:stCondLst>
                                            <p:cond delay="499"/>
                                          </p:stCondLst>
                                        </p:cTn>
                                        <p:tgtEl>
                                          <p:spTgt spid="77"/>
                                        </p:tgtEl>
                                        <p:attrNameLst>
                                          <p:attrName>style.visibility</p:attrName>
                                        </p:attrNameLst>
                                      </p:cBhvr>
                                      <p:to>
                                        <p:strVal val="hidden"/>
                                      </p:to>
                                    </p:set>
                                  </p:childTnLst>
                                </p:cTn>
                              </p:par>
                              <p:par>
                                <p:cTn id="242" presetID="10" presetClass="exit" presetSubtype="0" fill="hold" grpId="1" nodeType="withEffect">
                                  <p:stCondLst>
                                    <p:cond delay="0"/>
                                  </p:stCondLst>
                                  <p:childTnLst>
                                    <p:animEffect transition="out" filter="fade">
                                      <p:cBhvr>
                                        <p:cTn id="243" dur="500"/>
                                        <p:tgtEl>
                                          <p:spTgt spid="125"/>
                                        </p:tgtEl>
                                      </p:cBhvr>
                                    </p:animEffect>
                                    <p:set>
                                      <p:cBhvr>
                                        <p:cTn id="244" dur="1" fill="hold">
                                          <p:stCondLst>
                                            <p:cond delay="499"/>
                                          </p:stCondLst>
                                        </p:cTn>
                                        <p:tgtEl>
                                          <p:spTgt spid="125"/>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76"/>
                                        </p:tgtEl>
                                        <p:attrNameLst>
                                          <p:attrName>style.visibility</p:attrName>
                                        </p:attrNameLst>
                                      </p:cBhvr>
                                      <p:to>
                                        <p:strVal val="visible"/>
                                      </p:to>
                                    </p:set>
                                    <p:animEffect transition="in" filter="fade">
                                      <p:cBhvr>
                                        <p:cTn id="249" dur="500"/>
                                        <p:tgtEl>
                                          <p:spTgt spid="76"/>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30"/>
                                        </p:tgtEl>
                                        <p:attrNameLst>
                                          <p:attrName>style.visibility</p:attrName>
                                        </p:attrNameLst>
                                      </p:cBhvr>
                                      <p:to>
                                        <p:strVal val="visible"/>
                                      </p:to>
                                    </p:set>
                                    <p:animEffect transition="in" filter="fade">
                                      <p:cBhvr>
                                        <p:cTn id="25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71" grpId="0"/>
      <p:bldP spid="73" grpId="0" animBg="1"/>
      <p:bldP spid="73" grpId="1" animBg="1"/>
      <p:bldP spid="74" grpId="0"/>
      <p:bldP spid="74" grpId="1"/>
      <p:bldP spid="75" grpId="0"/>
      <p:bldP spid="75" grpId="1"/>
      <p:bldP spid="76" grpId="0"/>
      <p:bldP spid="77" grpId="0" animBg="1"/>
      <p:bldP spid="77" grpId="1" animBg="1"/>
      <p:bldP spid="78" grpId="0"/>
      <p:bldP spid="78" grpId="1"/>
      <p:bldP spid="79" grpId="0"/>
      <p:bldP spid="79" grpId="1"/>
      <p:bldP spid="80" grpId="0" animBg="1"/>
      <p:bldP spid="84" grpId="0" animBg="1"/>
      <p:bldP spid="85" grpId="0"/>
      <p:bldP spid="85" grpId="1"/>
      <p:bldP spid="86" grpId="0" animBg="1"/>
      <p:bldP spid="88" grpId="0" animBg="1"/>
      <p:bldP spid="90" grpId="0" animBg="1"/>
      <p:bldP spid="92" grpId="0" animBg="1"/>
      <p:bldP spid="93" grpId="0"/>
      <p:bldP spid="93" grpId="1"/>
      <p:bldP spid="96" grpId="0" animBg="1"/>
      <p:bldP spid="97" grpId="0" animBg="1"/>
      <p:bldP spid="99" grpId="0" animBg="1"/>
      <p:bldP spid="100" grpId="0" animBg="1"/>
      <p:bldP spid="101" grpId="0" animBg="1"/>
      <p:bldP spid="101" grpId="1" animBg="1"/>
      <p:bldP spid="102" grpId="0" animBg="1"/>
      <p:bldP spid="103" grpId="0" animBg="1"/>
      <p:bldP spid="106" grpId="0" animBg="1"/>
      <p:bldP spid="107" grpId="0" animBg="1"/>
      <p:bldP spid="105" grpId="0" animBg="1"/>
      <p:bldP spid="104" grpId="0" animBg="1"/>
      <p:bldP spid="104" grpId="1" animBg="1"/>
      <p:bldP spid="109" grpId="0" animBg="1"/>
      <p:bldP spid="109" grpId="1" animBg="1"/>
      <p:bldP spid="110" grpId="0" animBg="1"/>
      <p:bldP spid="111" grpId="0" animBg="1"/>
      <p:bldP spid="112" grpId="0" animBg="1"/>
      <p:bldP spid="113" grpId="0" animBg="1"/>
      <p:bldP spid="113" grpId="1" animBg="1"/>
      <p:bldP spid="114" grpId="0" animBg="1"/>
      <p:bldP spid="115" grpId="0" animBg="1"/>
      <p:bldP spid="116" grpId="0" animBg="1"/>
      <p:bldP spid="118" grpId="0" animBg="1"/>
      <p:bldP spid="118" grpId="1" animBg="1"/>
      <p:bldP spid="94" grpId="0" animBg="1"/>
      <p:bldP spid="119" grpId="0" animBg="1"/>
      <p:bldP spid="120" grpId="0" animBg="1"/>
      <p:bldP spid="120" grpId="1" animBg="1"/>
      <p:bldP spid="121" grpId="0" animBg="1"/>
      <p:bldP spid="89" grpId="0" animBg="1"/>
      <p:bldP spid="122" grpId="0" animBg="1"/>
      <p:bldP spid="122" grpId="1" animBg="1"/>
      <p:bldP spid="98" grpId="0" animBg="1"/>
      <p:bldP spid="123" grpId="0" animBg="1"/>
      <p:bldP spid="125" grpId="0" animBg="1"/>
      <p:bldP spid="125" grpId="1" animBg="1"/>
      <p:bldP spid="87" grpId="0" animBg="1"/>
      <p:bldP spid="126" grpId="0" animBg="1"/>
      <p:bldP spid="83" grpId="0" animBg="1"/>
      <p:bldP spid="129" grpId="0" animBg="1"/>
      <p:bldP spid="1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1889-62F8-438F-BB08-346553783B42}"/>
              </a:ext>
            </a:extLst>
          </p:cNvPr>
          <p:cNvSpPr>
            <a:spLocks noGrp="1"/>
          </p:cNvSpPr>
          <p:nvPr>
            <p:ph type="title"/>
          </p:nvPr>
        </p:nvSpPr>
        <p:spPr/>
        <p:txBody>
          <a:bodyPr/>
          <a:lstStyle/>
          <a:p>
            <a:r>
              <a:rPr lang="en-US" dirty="0"/>
              <a:t>DFS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2D260D-A0DA-45DF-9F25-A4CB9D5A371A}"/>
                  </a:ext>
                </a:extLst>
              </p:cNvPr>
              <p:cNvSpPr>
                <a:spLocks noGrp="1"/>
              </p:cNvSpPr>
              <p:nvPr>
                <p:ph idx="1"/>
              </p:nvPr>
            </p:nvSpPr>
            <p:spPr>
              <a:xfrm>
                <a:off x="575240" y="1463857"/>
                <a:ext cx="11187258" cy="4845504"/>
              </a:xfrm>
            </p:spPr>
            <p:txBody>
              <a:bodyPr>
                <a:noAutofit/>
              </a:bodyPr>
              <a:lstStyle/>
              <a:p>
                <a:r>
                  <a:rPr lang="en-US" sz="2800" dirty="0"/>
                  <a:t>Worst-case running time?</a:t>
                </a:r>
              </a:p>
              <a:p>
                <a:pPr lvl="1"/>
                <a:r>
                  <a:rPr lang="en-US" sz="2800" dirty="0"/>
                  <a:t>Same as BFS: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𝑉</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𝐸</m:t>
                        </m:r>
                      </m:e>
                    </m:d>
                    <m:r>
                      <a:rPr lang="en-US" sz="2800" b="0" i="1" smtClean="0">
                        <a:latin typeface="Cambria Math" panose="02040503050406030204" pitchFamily="18" charset="0"/>
                      </a:rPr>
                      <m:t>)</m:t>
                    </m:r>
                  </m:oMath>
                </a14:m>
                <a:endParaRPr lang="en-US" sz="2800" dirty="0"/>
              </a:p>
              <a:p>
                <a:endParaRPr lang="en-US" sz="2800" dirty="0"/>
              </a:p>
              <a:p>
                <a:r>
                  <a:rPr lang="en-US" sz="2800" dirty="0" err="1"/>
                  <a:t>Indicentally</a:t>
                </a:r>
                <a:r>
                  <a:rPr lang="en-US" sz="2800" dirty="0"/>
                  <a:t>, you can rewrite DFS to be a recursive method.</a:t>
                </a:r>
              </a:p>
              <a:p>
                <a:pPr lvl="1"/>
                <a:r>
                  <a:rPr lang="en-US" sz="2400" dirty="0"/>
                  <a:t>Use the call stack as your stack.</a:t>
                </a:r>
              </a:p>
              <a:p>
                <a:pPr lvl="1"/>
                <a:r>
                  <a:rPr lang="en-US" sz="2800" dirty="0"/>
                  <a:t>No easy trick to do the same with BFS.</a:t>
                </a:r>
              </a:p>
              <a:p>
                <a:endParaRPr lang="en-US" sz="2800" dirty="0"/>
              </a:p>
            </p:txBody>
          </p:sp>
        </mc:Choice>
        <mc:Fallback xmlns="">
          <p:sp>
            <p:nvSpPr>
              <p:cNvPr id="3" name="Content Placeholder 2">
                <a:extLst>
                  <a:ext uri="{FF2B5EF4-FFF2-40B4-BE49-F238E27FC236}">
                    <a16:creationId xmlns:a16="http://schemas.microsoft.com/office/drawing/2014/main" id="{FC2D260D-A0DA-45DF-9F25-A4CB9D5A371A}"/>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838162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13752</TotalTime>
  <Words>2402</Words>
  <Application>Microsoft Office PowerPoint</Application>
  <PresentationFormat>Widescreen</PresentationFormat>
  <Paragraphs>655</Paragraphs>
  <Slides>37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21: More Graph Algorithms</vt:lpstr>
      <vt:lpstr>Administrivia</vt:lpstr>
      <vt:lpstr>Administrivia: Final Information</vt:lpstr>
      <vt:lpstr>Adminsitrivia</vt:lpstr>
      <vt:lpstr>Wrap up of MSTs</vt:lpstr>
      <vt:lpstr>Depth First Search</vt:lpstr>
      <vt:lpstr>Depth First Search (DFS)</vt:lpstr>
      <vt:lpstr>Depth First Search</vt:lpstr>
      <vt:lpstr>DFS</vt:lpstr>
      <vt:lpstr>BFS vs. DFS</vt:lpstr>
      <vt:lpstr>Topological Sort</vt:lpstr>
      <vt:lpstr>Problem 1: Ordering Dependencies</vt:lpstr>
      <vt:lpstr>Problem 1: Ordering Dependencies </vt:lpstr>
      <vt:lpstr>Topological Ordering</vt:lpstr>
      <vt:lpstr>Can we always order a graph?</vt:lpstr>
      <vt:lpstr>Ordering a DAG</vt:lpstr>
      <vt:lpstr>How Do We Find a Topological Ordering?</vt:lpstr>
      <vt:lpstr>Strongly Connected Components</vt:lpstr>
      <vt:lpstr>Connected Components (undirected graphs)</vt:lpstr>
      <vt:lpstr>Find the connected components</vt:lpstr>
      <vt:lpstr>Directed Graphs</vt:lpstr>
      <vt:lpstr>Strongly Connected Components</vt:lpstr>
      <vt:lpstr>Your turn: Find Strongly Connected Components</vt:lpstr>
      <vt:lpstr>Finding SCC Algorithm</vt:lpstr>
      <vt:lpstr>Finding SCC Algorithm</vt:lpstr>
      <vt:lpstr>Why Find SCCs?</vt:lpstr>
      <vt:lpstr>Why Find SCCs? </vt:lpstr>
      <vt:lpstr>Why Must H Be a DAG?</vt:lpstr>
      <vt:lpstr>Takeaways</vt:lpstr>
      <vt:lpstr>Graph Modeling Practice</vt:lpstr>
      <vt:lpstr>Graph Modeling Process</vt:lpstr>
      <vt:lpstr>Scenario #1</vt:lpstr>
      <vt:lpstr>Scenario #2</vt:lpstr>
      <vt:lpstr>Scenario #3</vt:lpstr>
      <vt:lpstr>Optional Content: Strongly Connected Components Algorithm Details</vt:lpstr>
      <vt:lpstr>Efficient SCC</vt:lpstr>
      <vt:lpstr>Efficient SCC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rtweber2</cp:lastModifiedBy>
  <cp:revision>156</cp:revision>
  <dcterms:created xsi:type="dcterms:W3CDTF">2018-03-22T00:41:11Z</dcterms:created>
  <dcterms:modified xsi:type="dcterms:W3CDTF">2019-08-14T00:38:59Z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