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6" r:id="rId2"/>
    <p:sldId id="494" r:id="rId3"/>
    <p:sldId id="508" r:id="rId4"/>
    <p:sldId id="550" r:id="rId5"/>
    <p:sldId id="506" r:id="rId6"/>
    <p:sldId id="507" r:id="rId7"/>
    <p:sldId id="556" r:id="rId8"/>
    <p:sldId id="498" r:id="rId9"/>
    <p:sldId id="499" r:id="rId10"/>
    <p:sldId id="500" r:id="rId11"/>
    <p:sldId id="501" r:id="rId12"/>
    <p:sldId id="543" r:id="rId13"/>
    <p:sldId id="505" r:id="rId14"/>
    <p:sldId id="503" r:id="rId15"/>
    <p:sldId id="539" r:id="rId16"/>
    <p:sldId id="557" r:id="rId17"/>
    <p:sldId id="496" r:id="rId18"/>
    <p:sldId id="510" r:id="rId19"/>
    <p:sldId id="511" r:id="rId20"/>
    <p:sldId id="512" r:id="rId21"/>
    <p:sldId id="513" r:id="rId22"/>
    <p:sldId id="514" r:id="rId23"/>
    <p:sldId id="515" r:id="rId24"/>
    <p:sldId id="516" r:id="rId25"/>
    <p:sldId id="517" r:id="rId26"/>
    <p:sldId id="518" r:id="rId27"/>
    <p:sldId id="519" r:id="rId28"/>
    <p:sldId id="520" r:id="rId29"/>
    <p:sldId id="521" r:id="rId30"/>
    <p:sldId id="522" r:id="rId31"/>
    <p:sldId id="523" r:id="rId32"/>
    <p:sldId id="524" r:id="rId33"/>
    <p:sldId id="525" r:id="rId34"/>
    <p:sldId id="531" r:id="rId35"/>
    <p:sldId id="528" r:id="rId36"/>
    <p:sldId id="527" r:id="rId37"/>
    <p:sldId id="532" r:id="rId38"/>
    <p:sldId id="533" r:id="rId39"/>
    <p:sldId id="536" r:id="rId40"/>
    <p:sldId id="534" r:id="rId41"/>
    <p:sldId id="497" r:id="rId42"/>
    <p:sldId id="535" r:id="rId43"/>
    <p:sldId id="537" r:id="rId44"/>
    <p:sldId id="538" r:id="rId45"/>
    <p:sldId id="554" r:id="rId46"/>
    <p:sldId id="540" r:id="rId47"/>
    <p:sldId id="542" r:id="rId48"/>
    <p:sldId id="545" r:id="rId49"/>
    <p:sldId id="547" r:id="rId50"/>
    <p:sldId id="504" r:id="rId51"/>
    <p:sldId id="553" r:id="rId52"/>
    <p:sldId id="544" r:id="rId53"/>
    <p:sldId id="546" r:id="rId54"/>
    <p:sldId id="548" r:id="rId55"/>
    <p:sldId id="549" r:id="rId56"/>
    <p:sldId id="551" r:id="rId57"/>
    <p:sldId id="552" r:id="rId58"/>
    <p:sldId id="555"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1ED3D4-B1B6-8D4F-89B3-DD6F5ECB028A}">
          <p14:sldIdLst>
            <p14:sldId id="256"/>
            <p14:sldId id="494"/>
            <p14:sldId id="508"/>
            <p14:sldId id="550"/>
            <p14:sldId id="506"/>
            <p14:sldId id="507"/>
          </p14:sldIdLst>
        </p14:section>
        <p14:section name="How Memory Looks" id="{04410DB5-4F05-FC47-985F-99B62DE01041}">
          <p14:sldIdLst>
            <p14:sldId id="556"/>
            <p14:sldId id="498"/>
            <p14:sldId id="499"/>
            <p14:sldId id="500"/>
            <p14:sldId id="501"/>
            <p14:sldId id="543"/>
            <p14:sldId id="505"/>
            <p14:sldId id="503"/>
            <p14:sldId id="539"/>
          </p14:sldIdLst>
        </p14:section>
        <p14:section name="How memory (and the rest of your computer) works" id="{A7DE35A7-7BD8-D647-9826-717A56FA1A7F}">
          <p14:sldIdLst>
            <p14:sldId id="557"/>
            <p14:sldId id="496"/>
            <p14:sldId id="510"/>
            <p14:sldId id="511"/>
            <p14:sldId id="512"/>
            <p14:sldId id="513"/>
            <p14:sldId id="514"/>
            <p14:sldId id="515"/>
            <p14:sldId id="516"/>
            <p14:sldId id="517"/>
            <p14:sldId id="518"/>
            <p14:sldId id="519"/>
            <p14:sldId id="520"/>
            <p14:sldId id="521"/>
            <p14:sldId id="522"/>
            <p14:sldId id="523"/>
            <p14:sldId id="524"/>
            <p14:sldId id="525"/>
            <p14:sldId id="531"/>
            <p14:sldId id="528"/>
            <p14:sldId id="527"/>
            <p14:sldId id="532"/>
            <p14:sldId id="533"/>
            <p14:sldId id="536"/>
            <p14:sldId id="534"/>
            <p14:sldId id="497"/>
            <p14:sldId id="535"/>
            <p14:sldId id="537"/>
            <p14:sldId id="538"/>
            <p14:sldId id="554"/>
            <p14:sldId id="540"/>
            <p14:sldId id="542"/>
            <p14:sldId id="545"/>
            <p14:sldId id="547"/>
            <p14:sldId id="504"/>
            <p14:sldId id="553"/>
            <p14:sldId id="544"/>
            <p14:sldId id="546"/>
            <p14:sldId id="548"/>
            <p14:sldId id="549"/>
            <p14:sldId id="551"/>
            <p14:sldId id="552"/>
            <p14:sldId id="55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D8D8"/>
    <a:srgbClr val="4C3282"/>
    <a:srgbClr val="B6A4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51" autoAdjust="0"/>
    <p:restoredTop sz="95046"/>
  </p:normalViewPr>
  <p:slideViewPr>
    <p:cSldViewPr snapToGrid="0">
      <p:cViewPr varScale="1">
        <p:scale>
          <a:sx n="88" d="100"/>
          <a:sy n="88" d="100"/>
        </p:scale>
        <p:origin x="1256" y="1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A2DB0-ED42-4BA9-97D4-3103DF415320}" type="datetimeFigureOut">
              <a:rPr lang="en-US" smtClean="0"/>
              <a:t>5/10/19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336D0-BB87-4158-9DDA-BA914A234D18}" type="slidenum">
              <a:rPr lang="en-US" smtClean="0"/>
              <a:t>‹#›</a:t>
            </a:fld>
            <a:endParaRPr lang="en-US"/>
          </a:p>
        </p:txBody>
      </p:sp>
    </p:spTree>
    <p:extLst>
      <p:ext uri="{BB962C8B-B14F-4D97-AF65-F5344CB8AC3E}">
        <p14:creationId xmlns:p14="http://schemas.microsoft.com/office/powerpoint/2010/main" val="593509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336D0-BB87-4158-9DDA-BA914A234D18}" type="slidenum">
              <a:rPr lang="en-US" smtClean="0"/>
              <a:t>1</a:t>
            </a:fld>
            <a:endParaRPr lang="en-US"/>
          </a:p>
        </p:txBody>
      </p:sp>
    </p:spTree>
    <p:extLst>
      <p:ext uri="{BB962C8B-B14F-4D97-AF65-F5344CB8AC3E}">
        <p14:creationId xmlns:p14="http://schemas.microsoft.com/office/powerpoint/2010/main" val="348337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understand the basics and can imagine memory just sitting there, we’re going to dive into how the computer uses RAM to actually run our programs.</a:t>
            </a:r>
          </a:p>
          <a:p>
            <a:endParaRPr lang="en-US" dirty="0"/>
          </a:p>
          <a:p>
            <a:r>
              <a:rPr lang="en-US" dirty="0"/>
              <a:t>But first… an analogy…. and we’re going to do this mad libs type thing.. can someone help me out and give me a number anywhere from 2 to 20?</a:t>
            </a:r>
          </a:p>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16</a:t>
            </a:fld>
            <a:endParaRPr lang="en-US"/>
          </a:p>
        </p:txBody>
      </p:sp>
    </p:spTree>
    <p:extLst>
      <p:ext uri="{BB962C8B-B14F-4D97-AF65-F5344CB8AC3E}">
        <p14:creationId xmlns:p14="http://schemas.microsoft.com/office/powerpoint/2010/main" val="1945515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Okay so let me tell you all a story ... about our beloved Kasey Champion - you might think </a:t>
            </a:r>
            <a:r>
              <a:rPr lang="en-US" dirty="0" err="1"/>
              <a:t>shes</a:t>
            </a:r>
            <a:r>
              <a:rPr lang="en-US" dirty="0"/>
              <a:t> cool and is such a role model and all these things. But she has a dark secret. She has to eat __ </a:t>
            </a:r>
            <a:r>
              <a:rPr lang="en-US" dirty="0" err="1"/>
              <a:t>asian</a:t>
            </a:r>
            <a:r>
              <a:rPr lang="en-US" dirty="0"/>
              <a:t> pears from H-mart a day... so 140 a week. It’s a problem. Let me just tell you about Kasey’s challenging life style.</a:t>
            </a:r>
          </a:p>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17</a:t>
            </a:fld>
            <a:endParaRPr lang="en-US"/>
          </a:p>
        </p:txBody>
      </p:sp>
    </p:spTree>
    <p:extLst>
      <p:ext uri="{BB962C8B-B14F-4D97-AF65-F5344CB8AC3E}">
        <p14:creationId xmlns:p14="http://schemas.microsoft.com/office/powerpoint/2010/main" val="1557233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18</a:t>
            </a:fld>
            <a:endParaRPr lang="en-US"/>
          </a:p>
        </p:txBody>
      </p:sp>
    </p:spTree>
    <p:extLst>
      <p:ext uri="{BB962C8B-B14F-4D97-AF65-F5344CB8AC3E}">
        <p14:creationId xmlns:p14="http://schemas.microsoft.com/office/powerpoint/2010/main" val="1474453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19</a:t>
            </a:fld>
            <a:endParaRPr lang="en-US"/>
          </a:p>
        </p:txBody>
      </p:sp>
    </p:spTree>
    <p:extLst>
      <p:ext uri="{BB962C8B-B14F-4D97-AF65-F5344CB8AC3E}">
        <p14:creationId xmlns:p14="http://schemas.microsoft.com/office/powerpoint/2010/main" val="3189356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20</a:t>
            </a:fld>
            <a:endParaRPr lang="en-US"/>
          </a:p>
        </p:txBody>
      </p:sp>
    </p:spTree>
    <p:extLst>
      <p:ext uri="{BB962C8B-B14F-4D97-AF65-F5344CB8AC3E}">
        <p14:creationId xmlns:p14="http://schemas.microsoft.com/office/powerpoint/2010/main" val="2517668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21</a:t>
            </a:fld>
            <a:endParaRPr lang="en-US"/>
          </a:p>
        </p:txBody>
      </p:sp>
    </p:spTree>
    <p:extLst>
      <p:ext uri="{BB962C8B-B14F-4D97-AF65-F5344CB8AC3E}">
        <p14:creationId xmlns:p14="http://schemas.microsoft.com/office/powerpoint/2010/main" val="4158456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22</a:t>
            </a:fld>
            <a:endParaRPr lang="en-US"/>
          </a:p>
        </p:txBody>
      </p:sp>
    </p:spTree>
    <p:extLst>
      <p:ext uri="{BB962C8B-B14F-4D97-AF65-F5344CB8AC3E}">
        <p14:creationId xmlns:p14="http://schemas.microsoft.com/office/powerpoint/2010/main" val="693363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23</a:t>
            </a:fld>
            <a:endParaRPr lang="en-US"/>
          </a:p>
        </p:txBody>
      </p:sp>
    </p:spTree>
    <p:extLst>
      <p:ext uri="{BB962C8B-B14F-4D97-AF65-F5344CB8AC3E}">
        <p14:creationId xmlns:p14="http://schemas.microsoft.com/office/powerpoint/2010/main" val="664564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24</a:t>
            </a:fld>
            <a:endParaRPr lang="en-US"/>
          </a:p>
        </p:txBody>
      </p:sp>
    </p:spTree>
    <p:extLst>
      <p:ext uri="{BB962C8B-B14F-4D97-AF65-F5344CB8AC3E}">
        <p14:creationId xmlns:p14="http://schemas.microsoft.com/office/powerpoint/2010/main" val="3375940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25</a:t>
            </a:fld>
            <a:endParaRPr lang="en-US"/>
          </a:p>
        </p:txBody>
      </p:sp>
    </p:spTree>
    <p:extLst>
      <p:ext uri="{BB962C8B-B14F-4D97-AF65-F5344CB8AC3E}">
        <p14:creationId xmlns:p14="http://schemas.microsoft.com/office/powerpoint/2010/main" val="727804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a:t>
            </a:fld>
            <a:endParaRPr lang="en-US"/>
          </a:p>
        </p:txBody>
      </p:sp>
    </p:spTree>
    <p:extLst>
      <p:ext uri="{BB962C8B-B14F-4D97-AF65-F5344CB8AC3E}">
        <p14:creationId xmlns:p14="http://schemas.microsoft.com/office/powerpoint/2010/main" val="2122232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26</a:t>
            </a:fld>
            <a:endParaRPr lang="en-US"/>
          </a:p>
        </p:txBody>
      </p:sp>
    </p:spTree>
    <p:extLst>
      <p:ext uri="{BB962C8B-B14F-4D97-AF65-F5344CB8AC3E}">
        <p14:creationId xmlns:p14="http://schemas.microsoft.com/office/powerpoint/2010/main" val="131355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27</a:t>
            </a:fld>
            <a:endParaRPr lang="en-US"/>
          </a:p>
        </p:txBody>
      </p:sp>
    </p:spTree>
    <p:extLst>
      <p:ext uri="{BB962C8B-B14F-4D97-AF65-F5344CB8AC3E}">
        <p14:creationId xmlns:p14="http://schemas.microsoft.com/office/powerpoint/2010/main" val="691674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28</a:t>
            </a:fld>
            <a:endParaRPr lang="en-US"/>
          </a:p>
        </p:txBody>
      </p:sp>
    </p:spTree>
    <p:extLst>
      <p:ext uri="{BB962C8B-B14F-4D97-AF65-F5344CB8AC3E}">
        <p14:creationId xmlns:p14="http://schemas.microsoft.com/office/powerpoint/2010/main" val="3901369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29</a:t>
            </a:fld>
            <a:endParaRPr lang="en-US"/>
          </a:p>
        </p:txBody>
      </p:sp>
    </p:spTree>
    <p:extLst>
      <p:ext uri="{BB962C8B-B14F-4D97-AF65-F5344CB8AC3E}">
        <p14:creationId xmlns:p14="http://schemas.microsoft.com/office/powerpoint/2010/main" val="4070116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30</a:t>
            </a:fld>
            <a:endParaRPr lang="en-US"/>
          </a:p>
        </p:txBody>
      </p:sp>
    </p:spTree>
    <p:extLst>
      <p:ext uri="{BB962C8B-B14F-4D97-AF65-F5344CB8AC3E}">
        <p14:creationId xmlns:p14="http://schemas.microsoft.com/office/powerpoint/2010/main" val="676670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31</a:t>
            </a:fld>
            <a:endParaRPr lang="en-US"/>
          </a:p>
        </p:txBody>
      </p:sp>
    </p:spTree>
    <p:extLst>
      <p:ext uri="{BB962C8B-B14F-4D97-AF65-F5344CB8AC3E}">
        <p14:creationId xmlns:p14="http://schemas.microsoft.com/office/powerpoint/2010/main" val="45241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32</a:t>
            </a:fld>
            <a:endParaRPr lang="en-US"/>
          </a:p>
        </p:txBody>
      </p:sp>
    </p:spTree>
    <p:extLst>
      <p:ext uri="{BB962C8B-B14F-4D97-AF65-F5344CB8AC3E}">
        <p14:creationId xmlns:p14="http://schemas.microsoft.com/office/powerpoint/2010/main" val="1640730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33</a:t>
            </a:fld>
            <a:endParaRPr lang="en-US"/>
          </a:p>
        </p:txBody>
      </p:sp>
    </p:spTree>
    <p:extLst>
      <p:ext uri="{BB962C8B-B14F-4D97-AF65-F5344CB8AC3E}">
        <p14:creationId xmlns:p14="http://schemas.microsoft.com/office/powerpoint/2010/main" val="1545409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34</a:t>
            </a:fld>
            <a:endParaRPr lang="en-US"/>
          </a:p>
        </p:txBody>
      </p:sp>
    </p:spTree>
    <p:extLst>
      <p:ext uri="{BB962C8B-B14F-4D97-AF65-F5344CB8AC3E}">
        <p14:creationId xmlns:p14="http://schemas.microsoft.com/office/powerpoint/2010/main" val="944723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36</a:t>
            </a:fld>
            <a:endParaRPr lang="en-US"/>
          </a:p>
        </p:txBody>
      </p:sp>
    </p:spTree>
    <p:extLst>
      <p:ext uri="{BB962C8B-B14F-4D97-AF65-F5344CB8AC3E}">
        <p14:creationId xmlns:p14="http://schemas.microsoft.com/office/powerpoint/2010/main" val="3873183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 about memory in this course a lot but when I was learning this material for the first time, memory was this abstract concept that I had no real connection to.  One main goal of today’s lecture is to help you connect your already existing programming knowledge to a newer understanding of memory and how it works today.</a:t>
            </a:r>
          </a:p>
          <a:p>
            <a:endParaRPr lang="en-US" dirty="0"/>
          </a:p>
          <a:p>
            <a:r>
              <a:rPr lang="en-US" dirty="0"/>
              <a:t>So to explore this and prove that this memory thing actually is legit…</a:t>
            </a:r>
            <a:br>
              <a:rPr lang="en-US" dirty="0"/>
            </a:br>
            <a:br>
              <a:rPr lang="en-US" dirty="0"/>
            </a:br>
            <a:r>
              <a:rPr lang="en-US" dirty="0"/>
              <a:t>I’m going to open this thing called activity monitor on Mac ( Task Manager on windows) and activity monitor is this program that basically tells you the status of your computer. On this tab called memory we can see a couple interesting things.. It looks like there are a bunch of applications listed that I’m running (google chrome, power point, etc.) and it looks like Activity Monitor is telling us that this program is using this much memory for example GC is using __ GB.  So those are programs that I downloaded from the internet and are official products… How does this to relate to the programs we write? </a:t>
            </a:r>
            <a:br>
              <a:rPr lang="en-US" dirty="0"/>
            </a:br>
            <a:br>
              <a:rPr lang="en-US" dirty="0"/>
            </a:br>
            <a:r>
              <a:rPr lang="en-US" dirty="0"/>
              <a:t>Let’s run this java program I wrote... It’s just making a ton of huge data structures, and continually storing them as we go through the loop iterations! What happens when we run this?  It turns out that java programs are no different than any other program on activity monitor. We’ll see that this java program we’re running is going to start using memory (more and more memory each time the loops run) and that the java process will climb to the top of this list (it’s sorted by who is using the most memory). </a:t>
            </a:r>
          </a:p>
          <a:p>
            <a:endParaRPr lang="en-US" dirty="0"/>
          </a:p>
          <a:p>
            <a:r>
              <a:rPr lang="en-US" dirty="0"/>
              <a:t>So to recap:  So how does this connect to our goal for today? Today we’ll be exploring in more detail how those metal things inside your computer relate to the programs you’ll write</a:t>
            </a:r>
          </a:p>
        </p:txBody>
      </p:sp>
      <p:sp>
        <p:nvSpPr>
          <p:cNvPr id="4" name="Slide Number Placeholder 3"/>
          <p:cNvSpPr>
            <a:spLocks noGrp="1"/>
          </p:cNvSpPr>
          <p:nvPr>
            <p:ph type="sldNum" sz="quarter" idx="5"/>
          </p:nvPr>
        </p:nvSpPr>
        <p:spPr/>
        <p:txBody>
          <a:bodyPr/>
          <a:lstStyle/>
          <a:p>
            <a:fld id="{93B336D0-BB87-4158-9DDA-BA914A234D18}" type="slidenum">
              <a:rPr lang="en-US" smtClean="0"/>
              <a:t>6</a:t>
            </a:fld>
            <a:endParaRPr lang="en-US"/>
          </a:p>
        </p:txBody>
      </p:sp>
    </p:spTree>
    <p:extLst>
      <p:ext uri="{BB962C8B-B14F-4D97-AF65-F5344CB8AC3E}">
        <p14:creationId xmlns:p14="http://schemas.microsoft.com/office/powerpoint/2010/main" val="2410388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37</a:t>
            </a:fld>
            <a:endParaRPr lang="en-US"/>
          </a:p>
        </p:txBody>
      </p:sp>
    </p:spTree>
    <p:extLst>
      <p:ext uri="{BB962C8B-B14F-4D97-AF65-F5344CB8AC3E}">
        <p14:creationId xmlns:p14="http://schemas.microsoft.com/office/powerpoint/2010/main" val="3387556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38</a:t>
            </a:fld>
            <a:endParaRPr lang="en-US"/>
          </a:p>
        </p:txBody>
      </p:sp>
    </p:spTree>
    <p:extLst>
      <p:ext uri="{BB962C8B-B14F-4D97-AF65-F5344CB8AC3E}">
        <p14:creationId xmlns:p14="http://schemas.microsoft.com/office/powerpoint/2010/main" val="2608112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44</a:t>
            </a:fld>
            <a:endParaRPr lang="en-US"/>
          </a:p>
        </p:txBody>
      </p:sp>
    </p:spTree>
    <p:extLst>
      <p:ext uri="{BB962C8B-B14F-4D97-AF65-F5344CB8AC3E}">
        <p14:creationId xmlns:p14="http://schemas.microsoft.com/office/powerpoint/2010/main" val="644348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45</a:t>
            </a:fld>
            <a:endParaRPr lang="en-US"/>
          </a:p>
        </p:txBody>
      </p:sp>
    </p:spTree>
    <p:extLst>
      <p:ext uri="{BB962C8B-B14F-4D97-AF65-F5344CB8AC3E}">
        <p14:creationId xmlns:p14="http://schemas.microsoft.com/office/powerpoint/2010/main" val="3609904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47</a:t>
            </a:fld>
            <a:endParaRPr lang="en-US"/>
          </a:p>
        </p:txBody>
      </p:sp>
    </p:spTree>
    <p:extLst>
      <p:ext uri="{BB962C8B-B14F-4D97-AF65-F5344CB8AC3E}">
        <p14:creationId xmlns:p14="http://schemas.microsoft.com/office/powerpoint/2010/main" val="3308168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compare some of the data structures from past lectures!</a:t>
            </a:r>
          </a:p>
          <a:p>
            <a:endParaRPr lang="en-US" dirty="0"/>
          </a:p>
          <a:p>
            <a:r>
              <a:rPr lang="en-US" dirty="0"/>
              <a:t>As a reminder, </a:t>
            </a:r>
            <a:r>
              <a:rPr lang="en-US" dirty="0" err="1"/>
              <a:t>LinkedDictionary</a:t>
            </a:r>
            <a:r>
              <a:rPr lang="en-US" dirty="0"/>
              <a:t> is just like </a:t>
            </a:r>
            <a:r>
              <a:rPr lang="en-US" dirty="0" err="1"/>
              <a:t>ArrayDictionary</a:t>
            </a:r>
            <a:r>
              <a:rPr lang="en-US" dirty="0"/>
              <a:t> except with nodes to store each pair.</a:t>
            </a:r>
          </a:p>
          <a:p>
            <a:endParaRPr lang="en-US" dirty="0"/>
          </a:p>
          <a:p>
            <a:r>
              <a:rPr lang="en-US" dirty="0"/>
              <a:t>Take a second to recall these methods / and their runtimes … and we’ll compare them in a second</a:t>
            </a:r>
          </a:p>
          <a:p>
            <a:endParaRPr lang="en-US" dirty="0"/>
          </a:p>
          <a:p>
            <a:r>
              <a:rPr lang="en-US" dirty="0"/>
              <a:t>If you look at these asymptotic runtimes, they’re exactly the same.  There should have been one advantage that </a:t>
            </a:r>
            <a:r>
              <a:rPr lang="en-US" dirty="0" err="1"/>
              <a:t>LinkedDictionary</a:t>
            </a:r>
            <a:r>
              <a:rPr lang="en-US" dirty="0"/>
              <a:t> has over </a:t>
            </a:r>
            <a:r>
              <a:rPr lang="en-US" dirty="0" err="1"/>
              <a:t>ArrayDictionary</a:t>
            </a:r>
            <a:r>
              <a:rPr lang="en-US" dirty="0"/>
              <a:t>, however … particularly for put?</a:t>
            </a:r>
          </a:p>
          <a:p>
            <a:endParaRPr lang="en-US" dirty="0"/>
          </a:p>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50</a:t>
            </a:fld>
            <a:endParaRPr lang="en-US"/>
          </a:p>
        </p:txBody>
      </p:sp>
    </p:spTree>
    <p:extLst>
      <p:ext uri="{BB962C8B-B14F-4D97-AF65-F5344CB8AC3E}">
        <p14:creationId xmlns:p14="http://schemas.microsoft.com/office/powerpoint/2010/main" val="12889994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51</a:t>
            </a:fld>
            <a:endParaRPr lang="en-US"/>
          </a:p>
        </p:txBody>
      </p:sp>
    </p:spTree>
    <p:extLst>
      <p:ext uri="{BB962C8B-B14F-4D97-AF65-F5344CB8AC3E}">
        <p14:creationId xmlns:p14="http://schemas.microsoft.com/office/powerpoint/2010/main" val="2299796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52</a:t>
            </a:fld>
            <a:endParaRPr lang="en-US"/>
          </a:p>
        </p:txBody>
      </p:sp>
    </p:spTree>
    <p:extLst>
      <p:ext uri="{BB962C8B-B14F-4D97-AF65-F5344CB8AC3E}">
        <p14:creationId xmlns:p14="http://schemas.microsoft.com/office/powerpoint/2010/main" val="6072575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55</a:t>
            </a:fld>
            <a:endParaRPr lang="en-US"/>
          </a:p>
        </p:txBody>
      </p:sp>
    </p:spTree>
    <p:extLst>
      <p:ext uri="{BB962C8B-B14F-4D97-AF65-F5344CB8AC3E}">
        <p14:creationId xmlns:p14="http://schemas.microsoft.com/office/powerpoint/2010/main" val="1386220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programming and in understanding concepts, visuals often help us make connections and understanding memory will be no different.  So what should we think of when we think of memory?  The biggest piece for today’s lecture is about…</a:t>
            </a:r>
          </a:p>
        </p:txBody>
      </p:sp>
      <p:sp>
        <p:nvSpPr>
          <p:cNvPr id="4" name="Slide Number Placeholder 3"/>
          <p:cNvSpPr>
            <a:spLocks noGrp="1"/>
          </p:cNvSpPr>
          <p:nvPr>
            <p:ph type="sldNum" sz="quarter" idx="5"/>
          </p:nvPr>
        </p:nvSpPr>
        <p:spPr/>
        <p:txBody>
          <a:bodyPr/>
          <a:lstStyle/>
          <a:p>
            <a:fld id="{93B336D0-BB87-4158-9DDA-BA914A234D18}" type="slidenum">
              <a:rPr lang="en-US" smtClean="0"/>
              <a:t>7</a:t>
            </a:fld>
            <a:endParaRPr lang="en-US"/>
          </a:p>
        </p:txBody>
      </p:sp>
    </p:spTree>
    <p:extLst>
      <p:ext uri="{BB962C8B-B14F-4D97-AF65-F5344CB8AC3E}">
        <p14:creationId xmlns:p14="http://schemas.microsoft.com/office/powerpoint/2010/main" val="113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it turns out it’s kind of nice not to have to think of this green blob that has to do with circuits and electricity and I don’t know what else because I don’t really know anything that detailed about RAM … and honestly it’s nice to frame this idea in terms of something we’re decently comfortable with </a:t>
            </a:r>
          </a:p>
          <a:p>
            <a:pPr marL="171450" indent="-171450">
              <a:buFontTx/>
              <a:buChar char="-"/>
            </a:pPr>
            <a:endParaRPr lang="en-US" dirty="0"/>
          </a:p>
          <a:p>
            <a:pPr marL="171450" indent="-171450">
              <a:buFontTx/>
              <a:buChar char="-"/>
            </a:pPr>
            <a:r>
              <a:rPr lang="en-US" dirty="0"/>
              <a:t>and RAM can be thought of as an array for 2 reasons in particular</a:t>
            </a:r>
          </a:p>
          <a:p>
            <a:pPr marL="628650" lvl="1" indent="-171450">
              <a:buFontTx/>
              <a:buChar char="-"/>
            </a:pPr>
            <a:r>
              <a:rPr lang="en-US" dirty="0"/>
              <a:t>you think of RAM having spaces for you to store stuff, just like you would in an array … and it also has indices (but for memory its called addresses) that describe where in RAM / the array a particular piece of data is located</a:t>
            </a:r>
          </a:p>
          <a:p>
            <a:pPr marL="628650" lvl="1" indent="-171450">
              <a:buFontTx/>
              <a:buChar char="-"/>
            </a:pPr>
            <a:endParaRPr lang="en-US" dirty="0"/>
          </a:p>
          <a:p>
            <a:pPr marL="628650" lvl="1" indent="-171450">
              <a:buFontTx/>
              <a:buChar char="-"/>
            </a:pPr>
            <a:r>
              <a:rPr lang="en-US" dirty="0"/>
              <a:t>Also just because of this Random access thing – you might have heard this before but people sometimes describe arrays as random access because you can access any random index in an array equally to other indices / easily – same for RAM (the computer chip one) – all addresses are easily accessed as all the others</a:t>
            </a:r>
          </a:p>
        </p:txBody>
      </p:sp>
      <p:sp>
        <p:nvSpPr>
          <p:cNvPr id="4" name="Slide Number Placeholder 3"/>
          <p:cNvSpPr>
            <a:spLocks noGrp="1"/>
          </p:cNvSpPr>
          <p:nvPr>
            <p:ph type="sldNum" sz="quarter" idx="5"/>
          </p:nvPr>
        </p:nvSpPr>
        <p:spPr/>
        <p:txBody>
          <a:bodyPr/>
          <a:lstStyle/>
          <a:p>
            <a:fld id="{93B336D0-BB87-4158-9DDA-BA914A234D18}" type="slidenum">
              <a:rPr lang="en-US" smtClean="0"/>
              <a:t>9</a:t>
            </a:fld>
            <a:endParaRPr lang="en-US"/>
          </a:p>
        </p:txBody>
      </p:sp>
    </p:spTree>
    <p:extLst>
      <p:ext uri="{BB962C8B-B14F-4D97-AF65-F5344CB8AC3E}">
        <p14:creationId xmlns:p14="http://schemas.microsoft.com/office/powerpoint/2010/main" val="255735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putting things in array, except for this course we can think of your computer just choosing where things go… there’s a more well defined system for it that you can read up on ... you can search up on memory layout to know more</a:t>
            </a:r>
          </a:p>
        </p:txBody>
      </p:sp>
      <p:sp>
        <p:nvSpPr>
          <p:cNvPr id="4" name="Slide Number Placeholder 3"/>
          <p:cNvSpPr>
            <a:spLocks noGrp="1"/>
          </p:cNvSpPr>
          <p:nvPr>
            <p:ph type="sldNum" sz="quarter" idx="5"/>
          </p:nvPr>
        </p:nvSpPr>
        <p:spPr/>
        <p:txBody>
          <a:bodyPr/>
          <a:lstStyle/>
          <a:p>
            <a:fld id="{93B336D0-BB87-4158-9DDA-BA914A234D18}" type="slidenum">
              <a:rPr lang="en-US" smtClean="0"/>
              <a:t>10</a:t>
            </a:fld>
            <a:endParaRPr lang="en-US"/>
          </a:p>
        </p:txBody>
      </p:sp>
    </p:spTree>
    <p:extLst>
      <p:ext uri="{BB962C8B-B14F-4D97-AF65-F5344CB8AC3E}">
        <p14:creationId xmlns:p14="http://schemas.microsoft.com/office/powerpoint/2010/main" val="26222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11</a:t>
            </a:fld>
            <a:endParaRPr lang="en-US"/>
          </a:p>
        </p:txBody>
      </p:sp>
    </p:spTree>
    <p:extLst>
      <p:ext uri="{BB962C8B-B14F-4D97-AF65-F5344CB8AC3E}">
        <p14:creationId xmlns:p14="http://schemas.microsoft.com/office/powerpoint/2010/main" val="1838294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13</a:t>
            </a:fld>
            <a:endParaRPr lang="en-US"/>
          </a:p>
        </p:txBody>
      </p:sp>
    </p:spTree>
    <p:extLst>
      <p:ext uri="{BB962C8B-B14F-4D97-AF65-F5344CB8AC3E}">
        <p14:creationId xmlns:p14="http://schemas.microsoft.com/office/powerpoint/2010/main" val="803208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14</a:t>
            </a:fld>
            <a:endParaRPr lang="en-US"/>
          </a:p>
        </p:txBody>
      </p:sp>
    </p:spTree>
    <p:extLst>
      <p:ext uri="{BB962C8B-B14F-4D97-AF65-F5344CB8AC3E}">
        <p14:creationId xmlns:p14="http://schemas.microsoft.com/office/powerpoint/2010/main" val="16576335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B5EC2F33-17DA-436E-A851-E42A0D33E292}" type="datetime1">
              <a:rPr lang="en-US" smtClean="0"/>
              <a:t>5/10/19</a:t>
            </a:fld>
            <a:endParaRPr lang="en-US"/>
          </a:p>
        </p:txBody>
      </p:sp>
      <p:sp>
        <p:nvSpPr>
          <p:cNvPr id="5" name="Footer Placeholder 4"/>
          <p:cNvSpPr>
            <a:spLocks noGrp="1"/>
          </p:cNvSpPr>
          <p:nvPr>
            <p:ph type="ftr" sz="quarter" idx="11"/>
          </p:nvPr>
        </p:nvSpPr>
        <p:spPr/>
        <p:txBody>
          <a:bodyPr/>
          <a:lstStyle/>
          <a:p>
            <a:r>
              <a:rPr lang="en-US"/>
              <a:t>CSE 373 SP 18 - Kasey Champion</a:t>
            </a:r>
          </a:p>
        </p:txBody>
      </p:sp>
      <p:sp>
        <p:nvSpPr>
          <p:cNvPr id="6" name="Slide Number Placeholder 5"/>
          <p:cNvSpPr>
            <a:spLocks noGrp="1"/>
          </p:cNvSpPr>
          <p:nvPr>
            <p:ph type="sldNum" sz="quarter" idx="12"/>
          </p:nvPr>
        </p:nvSpPr>
        <p:spPr/>
        <p:txBody>
          <a:bodyPr/>
          <a:lstStyle/>
          <a:p>
            <a:fld id="{659665DE-58FC-41F4-AC58-2C90A5E005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pic>
        <p:nvPicPr>
          <p:cNvPr id="1028" name="Picture 4" descr="Cherry blossoms on Grant Lane">
            <a:extLst>
              <a:ext uri="{FF2B5EF4-FFF2-40B4-BE49-F238E27FC236}">
                <a16:creationId xmlns:a16="http://schemas.microsoft.com/office/drawing/2014/main" id="{E196A663-22E9-46AF-AE76-3031B2F2C7B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0034" b="13442"/>
          <a:stretch/>
        </p:blipFill>
        <p:spPr bwMode="auto">
          <a:xfrm>
            <a:off x="-3" y="-1"/>
            <a:ext cx="12192002" cy="4594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50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1CC624-0437-43EF-99D3-4B5E545BF210}"/>
              </a:ext>
            </a:extLst>
          </p:cNvPr>
          <p:cNvSpPr/>
          <p:nvPr userDrawn="1"/>
        </p:nvSpPr>
        <p:spPr>
          <a:xfrm>
            <a:off x="272955" y="0"/>
            <a:ext cx="423081" cy="156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5FEBE18-A94F-4CF8-8975-BC720F0701B8}"/>
              </a:ext>
            </a:extLst>
          </p:cNvPr>
          <p:cNvSpPr>
            <a:spLocks noGrp="1"/>
          </p:cNvSpPr>
          <p:nvPr>
            <p:ph type="dt" sz="half" idx="10"/>
          </p:nvPr>
        </p:nvSpPr>
        <p:spPr/>
        <p:txBody>
          <a:bodyPr/>
          <a:lstStyle/>
          <a:p>
            <a:fld id="{20B1D116-9EEC-4608-812B-930500586DFA}" type="datetime1">
              <a:rPr lang="en-US" smtClean="0"/>
              <a:t>5/10/19</a:t>
            </a:fld>
            <a:endParaRPr lang="en-US"/>
          </a:p>
        </p:txBody>
      </p:sp>
      <p:sp>
        <p:nvSpPr>
          <p:cNvPr id="4" name="Footer Placeholder 3">
            <a:extLst>
              <a:ext uri="{FF2B5EF4-FFF2-40B4-BE49-F238E27FC236}">
                <a16:creationId xmlns:a16="http://schemas.microsoft.com/office/drawing/2014/main" id="{79FEFF45-D87C-45A5-8A43-AA51E8326F0B}"/>
              </a:ext>
            </a:extLst>
          </p:cNvPr>
          <p:cNvSpPr>
            <a:spLocks noGrp="1"/>
          </p:cNvSpPr>
          <p:nvPr>
            <p:ph type="ftr" sz="quarter" idx="11"/>
          </p:nvPr>
        </p:nvSpPr>
        <p:spPr/>
        <p:txBody>
          <a:bodyPr/>
          <a:lstStyle/>
          <a:p>
            <a:r>
              <a:rPr lang="en-US"/>
              <a:t>CSE 373 SP 18 - Kasey Champion</a:t>
            </a:r>
            <a:endParaRPr lang="en-US" dirty="0"/>
          </a:p>
        </p:txBody>
      </p:sp>
      <p:sp>
        <p:nvSpPr>
          <p:cNvPr id="5" name="Slide Number Placeholder 4">
            <a:extLst>
              <a:ext uri="{FF2B5EF4-FFF2-40B4-BE49-F238E27FC236}">
                <a16:creationId xmlns:a16="http://schemas.microsoft.com/office/drawing/2014/main" id="{94B072C5-2DDD-45C4-966C-970A137A42B6}"/>
              </a:ext>
            </a:extLst>
          </p:cNvPr>
          <p:cNvSpPr>
            <a:spLocks noGrp="1"/>
          </p:cNvSpPr>
          <p:nvPr>
            <p:ph type="sldNum" sz="quarter" idx="12"/>
          </p:nvPr>
        </p:nvSpPr>
        <p:spPr/>
        <p:txBody>
          <a:bodyPr/>
          <a:lstStyle/>
          <a:p>
            <a:fld id="{659665DE-58FC-41F4-AC58-2C90A5E00527}" type="slidenum">
              <a:rPr lang="en-US" smtClean="0"/>
              <a:pPr/>
              <a:t>‹#›</a:t>
            </a:fld>
            <a:endParaRPr lang="en-US"/>
          </a:p>
        </p:txBody>
      </p:sp>
      <p:cxnSp>
        <p:nvCxnSpPr>
          <p:cNvPr id="16" name="Straight Connector 15">
            <a:extLst>
              <a:ext uri="{FF2B5EF4-FFF2-40B4-BE49-F238E27FC236}">
                <a16:creationId xmlns:a16="http://schemas.microsoft.com/office/drawing/2014/main" id="{537B5817-8D3A-4DD3-92FF-32BBC5F91560}"/>
              </a:ext>
            </a:extLst>
          </p:cNvPr>
          <p:cNvCxnSpPr/>
          <p:nvPr userDrawn="1"/>
        </p:nvCxnSpPr>
        <p:spPr>
          <a:xfrm>
            <a:off x="61415" y="753975"/>
            <a:ext cx="12008609" cy="0"/>
          </a:xfrm>
          <a:prstGeom prst="line">
            <a:avLst/>
          </a:prstGeom>
          <a:ln>
            <a:solidFill>
              <a:srgbClr val="D8D8D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2B1C59-33FF-4FB4-BDD7-F61C64008581}"/>
              </a:ext>
            </a:extLst>
          </p:cNvPr>
          <p:cNvSpPr>
            <a:spLocks noGrp="1"/>
          </p:cNvSpPr>
          <p:nvPr>
            <p:ph type="title"/>
          </p:nvPr>
        </p:nvSpPr>
        <p:spPr>
          <a:xfrm>
            <a:off x="1428134" y="263276"/>
            <a:ext cx="10334364" cy="1014667"/>
          </a:xfrm>
          <a:solidFill>
            <a:schemeClr val="bg1"/>
          </a:solidFill>
        </p:spPr>
        <p:txBody>
          <a:bodyPr/>
          <a:lstStyle/>
          <a:p>
            <a:r>
              <a:rPr lang="en-US" dirty="0"/>
              <a:t>Click to edit Master title style</a:t>
            </a:r>
          </a:p>
        </p:txBody>
      </p:sp>
      <p:grpSp>
        <p:nvGrpSpPr>
          <p:cNvPr id="13" name="Group 12">
            <a:extLst>
              <a:ext uri="{FF2B5EF4-FFF2-40B4-BE49-F238E27FC236}">
                <a16:creationId xmlns:a16="http://schemas.microsoft.com/office/drawing/2014/main" id="{FB754F48-B758-43EB-980F-1E2884C8E2A7}"/>
              </a:ext>
            </a:extLst>
          </p:cNvPr>
          <p:cNvGrpSpPr/>
          <p:nvPr userDrawn="1"/>
        </p:nvGrpSpPr>
        <p:grpSpPr>
          <a:xfrm>
            <a:off x="575239" y="475151"/>
            <a:ext cx="631298" cy="631298"/>
            <a:chOff x="1530939" y="2405329"/>
            <a:chExt cx="631298" cy="631298"/>
          </a:xfrm>
        </p:grpSpPr>
        <p:sp>
          <p:nvSpPr>
            <p:cNvPr id="7" name="Oval 6">
              <a:extLst>
                <a:ext uri="{FF2B5EF4-FFF2-40B4-BE49-F238E27FC236}">
                  <a16:creationId xmlns:a16="http://schemas.microsoft.com/office/drawing/2014/main" id="{99BADBD9-302C-40D9-A763-C65CCFE16FDE}"/>
                </a:ext>
              </a:extLst>
            </p:cNvPr>
            <p:cNvSpPr/>
            <p:nvPr userDrawn="1"/>
          </p:nvSpPr>
          <p:spPr>
            <a:xfrm>
              <a:off x="1530939" y="2405329"/>
              <a:ext cx="631298" cy="631298"/>
            </a:xfrm>
            <a:prstGeom prst="ellipse">
              <a:avLst/>
            </a:prstGeom>
            <a:solidFill>
              <a:srgbClr val="B6A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Shape 490">
              <a:extLst>
                <a:ext uri="{FF2B5EF4-FFF2-40B4-BE49-F238E27FC236}">
                  <a16:creationId xmlns:a16="http://schemas.microsoft.com/office/drawing/2014/main" id="{ABC713E7-D704-4682-B292-907313F269C9}"/>
                </a:ext>
              </a:extLst>
            </p:cNvPr>
            <p:cNvGrpSpPr/>
            <p:nvPr userDrawn="1"/>
          </p:nvGrpSpPr>
          <p:grpSpPr>
            <a:xfrm>
              <a:off x="1661835" y="2536225"/>
              <a:ext cx="369505" cy="369505"/>
              <a:chOff x="2594050" y="1631825"/>
              <a:chExt cx="439625" cy="439625"/>
            </a:xfrm>
          </p:grpSpPr>
          <p:sp>
            <p:nvSpPr>
              <p:cNvPr id="9" name="Shape 491">
                <a:extLst>
                  <a:ext uri="{FF2B5EF4-FFF2-40B4-BE49-F238E27FC236}">
                    <a16:creationId xmlns:a16="http://schemas.microsoft.com/office/drawing/2014/main" id="{5701E159-D011-460A-BF32-22B3BFF6328B}"/>
                  </a:ext>
                </a:extLst>
              </p:cNvPr>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492">
                <a:extLst>
                  <a:ext uri="{FF2B5EF4-FFF2-40B4-BE49-F238E27FC236}">
                    <a16:creationId xmlns:a16="http://schemas.microsoft.com/office/drawing/2014/main" id="{CA3D8659-8AB7-48FB-9131-98E6A18A0B20}"/>
                  </a:ext>
                </a:extLst>
              </p:cNvPr>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493">
                <a:extLst>
                  <a:ext uri="{FF2B5EF4-FFF2-40B4-BE49-F238E27FC236}">
                    <a16:creationId xmlns:a16="http://schemas.microsoft.com/office/drawing/2014/main" id="{A811AE90-64AA-41C3-9DE9-62A86028AA6C}"/>
                  </a:ext>
                </a:extLst>
              </p:cNvPr>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494">
                <a:extLst>
                  <a:ext uri="{FF2B5EF4-FFF2-40B4-BE49-F238E27FC236}">
                    <a16:creationId xmlns:a16="http://schemas.microsoft.com/office/drawing/2014/main" id="{0551D70B-4457-48F5-81B9-3A38F6B661D9}"/>
                  </a:ext>
                </a:extLst>
              </p:cNvPr>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17" name="Content Placeholder 2">
            <a:extLst>
              <a:ext uri="{FF2B5EF4-FFF2-40B4-BE49-F238E27FC236}">
                <a16:creationId xmlns:a16="http://schemas.microsoft.com/office/drawing/2014/main" id="{572BD7EC-0D21-433C-A8B8-B34982C0240B}"/>
              </a:ext>
            </a:extLst>
          </p:cNvPr>
          <p:cNvSpPr>
            <a:spLocks noGrp="1"/>
          </p:cNvSpPr>
          <p:nvPr>
            <p:ph idx="1"/>
          </p:nvPr>
        </p:nvSpPr>
        <p:spPr>
          <a:xfrm>
            <a:off x="1428134" y="1463857"/>
            <a:ext cx="10334364" cy="4845504"/>
          </a:xfrm>
        </p:spPr>
        <p:txBody>
          <a:bodyPr/>
          <a:lstStyle>
            <a:lvl1pPr marL="91440" indent="-91440">
              <a:buClr>
                <a:srgbClr val="4C3282"/>
              </a:buClr>
              <a:buFont typeface="Segoe UI Semilight" panose="020B0402040204020203" pitchFamily="34" charset="0"/>
              <a:buChar char="-"/>
              <a:defRPr/>
            </a:lvl1pPr>
            <a:lvl2pPr>
              <a:buClr>
                <a:srgbClr val="4C3282"/>
              </a:buClr>
              <a:defRPr/>
            </a:lvl2pPr>
            <a:lvl3pPr>
              <a:buClr>
                <a:srgbClr val="4C3282"/>
              </a:buClr>
              <a:defRPr/>
            </a:lvl3pPr>
            <a:lvl4pPr>
              <a:buClr>
                <a:srgbClr val="4C3282"/>
              </a:buClr>
              <a:defRPr/>
            </a:lvl4pPr>
            <a:lvl5pPr>
              <a:buClr>
                <a:srgbClr val="4C328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2775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356FD08-8E43-4554-8ACC-11234BCBCF4E}"/>
              </a:ext>
            </a:extLst>
          </p:cNvPr>
          <p:cNvCxnSpPr/>
          <p:nvPr userDrawn="1"/>
        </p:nvCxnSpPr>
        <p:spPr>
          <a:xfrm>
            <a:off x="127669" y="3557888"/>
            <a:ext cx="11914495" cy="0"/>
          </a:xfrm>
          <a:prstGeom prst="line">
            <a:avLst/>
          </a:prstGeom>
          <a:ln w="19050">
            <a:solidFill>
              <a:srgbClr val="D8D8D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777F25E-8269-472E-9791-7EB74F793C8D}"/>
              </a:ext>
            </a:extLst>
          </p:cNvPr>
          <p:cNvSpPr>
            <a:spLocks noGrp="1"/>
          </p:cNvSpPr>
          <p:nvPr>
            <p:ph type="title"/>
          </p:nvPr>
        </p:nvSpPr>
        <p:spPr>
          <a:xfrm>
            <a:off x="1902775" y="3262680"/>
            <a:ext cx="6504161" cy="590415"/>
          </a:xfrm>
          <a:solidFill>
            <a:schemeClr val="bg1"/>
          </a:solidFill>
        </p:spPr>
        <p:txBody>
          <a:bodyPr>
            <a:noAutofit/>
          </a:bodyPr>
          <a:lstStyle>
            <a:lvl1pPr>
              <a:defRPr sz="3200">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A7D8F82-27EF-4582-903A-FAC779261E7E}"/>
              </a:ext>
            </a:extLst>
          </p:cNvPr>
          <p:cNvSpPr>
            <a:spLocks noGrp="1"/>
          </p:cNvSpPr>
          <p:nvPr>
            <p:ph type="dt" sz="half" idx="10"/>
          </p:nvPr>
        </p:nvSpPr>
        <p:spPr/>
        <p:txBody>
          <a:bodyPr/>
          <a:lstStyle/>
          <a:p>
            <a:fld id="{20B1D116-9EEC-4608-812B-930500586DFA}" type="datetime1">
              <a:rPr lang="en-US" smtClean="0"/>
              <a:t>5/10/19</a:t>
            </a:fld>
            <a:endParaRPr lang="en-US"/>
          </a:p>
        </p:txBody>
      </p:sp>
      <p:sp>
        <p:nvSpPr>
          <p:cNvPr id="4" name="Footer Placeholder 3">
            <a:extLst>
              <a:ext uri="{FF2B5EF4-FFF2-40B4-BE49-F238E27FC236}">
                <a16:creationId xmlns:a16="http://schemas.microsoft.com/office/drawing/2014/main" id="{E706C1EE-E506-47FA-A188-0DF16D497E4D}"/>
              </a:ext>
            </a:extLst>
          </p:cNvPr>
          <p:cNvSpPr>
            <a:spLocks noGrp="1"/>
          </p:cNvSpPr>
          <p:nvPr>
            <p:ph type="ftr" sz="quarter" idx="11"/>
          </p:nvPr>
        </p:nvSpPr>
        <p:spPr/>
        <p:txBody>
          <a:bodyPr/>
          <a:lstStyle/>
          <a:p>
            <a:r>
              <a:rPr lang="en-US"/>
              <a:t>CSE 373 SP 18 - Kasey Champion</a:t>
            </a:r>
            <a:endParaRPr lang="en-US" dirty="0"/>
          </a:p>
        </p:txBody>
      </p:sp>
      <p:sp>
        <p:nvSpPr>
          <p:cNvPr id="5" name="Slide Number Placeholder 4">
            <a:extLst>
              <a:ext uri="{FF2B5EF4-FFF2-40B4-BE49-F238E27FC236}">
                <a16:creationId xmlns:a16="http://schemas.microsoft.com/office/drawing/2014/main" id="{D980F48F-87DE-4815-AD70-D0F2CA558E7D}"/>
              </a:ext>
            </a:extLst>
          </p:cNvPr>
          <p:cNvSpPr>
            <a:spLocks noGrp="1"/>
          </p:cNvSpPr>
          <p:nvPr>
            <p:ph type="sldNum" sz="quarter" idx="12"/>
          </p:nvPr>
        </p:nvSpPr>
        <p:spPr/>
        <p:txBody>
          <a:bodyPr/>
          <a:lstStyle/>
          <a:p>
            <a:fld id="{659665DE-58FC-41F4-AC58-2C90A5E00527}" type="slidenum">
              <a:rPr lang="en-US" smtClean="0"/>
              <a:pPr/>
              <a:t>‹#›</a:t>
            </a:fld>
            <a:endParaRPr lang="en-US"/>
          </a:p>
        </p:txBody>
      </p:sp>
      <p:sp>
        <p:nvSpPr>
          <p:cNvPr id="7" name="Oval 6">
            <a:extLst>
              <a:ext uri="{FF2B5EF4-FFF2-40B4-BE49-F238E27FC236}">
                <a16:creationId xmlns:a16="http://schemas.microsoft.com/office/drawing/2014/main" id="{886714E5-EBF9-4569-A5F7-79EC8ADBC566}"/>
              </a:ext>
            </a:extLst>
          </p:cNvPr>
          <p:cNvSpPr/>
          <p:nvPr userDrawn="1"/>
        </p:nvSpPr>
        <p:spPr>
          <a:xfrm>
            <a:off x="743453" y="3050554"/>
            <a:ext cx="897775" cy="897775"/>
          </a:xfrm>
          <a:prstGeom prst="ellipse">
            <a:avLst/>
          </a:prstGeom>
          <a:solidFill>
            <a:srgbClr val="B6A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48A67AF-FC3C-498E-9019-5526D4E35E56}"/>
              </a:ext>
            </a:extLst>
          </p:cNvPr>
          <p:cNvSpPr/>
          <p:nvPr userDrawn="1"/>
        </p:nvSpPr>
        <p:spPr>
          <a:xfrm>
            <a:off x="321425" y="60960"/>
            <a:ext cx="171797" cy="1474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Shape 496">
            <a:extLst>
              <a:ext uri="{FF2B5EF4-FFF2-40B4-BE49-F238E27FC236}">
                <a16:creationId xmlns:a16="http://schemas.microsoft.com/office/drawing/2014/main" id="{A9D83950-EFA8-45B6-9842-F0E75D62D1E4}"/>
              </a:ext>
            </a:extLst>
          </p:cNvPr>
          <p:cNvGrpSpPr/>
          <p:nvPr userDrawn="1"/>
        </p:nvGrpSpPr>
        <p:grpSpPr>
          <a:xfrm>
            <a:off x="1042384" y="3287057"/>
            <a:ext cx="299911" cy="424768"/>
            <a:chOff x="3979850" y="1598950"/>
            <a:chExt cx="356825" cy="505375"/>
          </a:xfrm>
        </p:grpSpPr>
        <p:sp>
          <p:nvSpPr>
            <p:cNvPr id="11" name="Shape 497">
              <a:extLst>
                <a:ext uri="{FF2B5EF4-FFF2-40B4-BE49-F238E27FC236}">
                  <a16:creationId xmlns:a16="http://schemas.microsoft.com/office/drawing/2014/main" id="{5AC1FC31-D74E-4136-9F49-9396640AE6A7}"/>
                </a:ext>
              </a:extLst>
            </p:cNvPr>
            <p:cNvSpPr/>
            <p:nvPr/>
          </p:nvSpPr>
          <p:spPr>
            <a:xfrm>
              <a:off x="3979850" y="1602600"/>
              <a:ext cx="44475" cy="501725"/>
            </a:xfrm>
            <a:custGeom>
              <a:avLst/>
              <a:gdLst/>
              <a:ahLst/>
              <a:cxnLst/>
              <a:rect l="0" t="0" r="0" b="0"/>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498">
              <a:extLst>
                <a:ext uri="{FF2B5EF4-FFF2-40B4-BE49-F238E27FC236}">
                  <a16:creationId xmlns:a16="http://schemas.microsoft.com/office/drawing/2014/main" id="{55224696-5DAC-453B-AD17-A914F23CD917}"/>
                </a:ext>
              </a:extLst>
            </p:cNvPr>
            <p:cNvSpPr/>
            <p:nvPr/>
          </p:nvSpPr>
          <p:spPr>
            <a:xfrm>
              <a:off x="4037075" y="1598950"/>
              <a:ext cx="299600" cy="228950"/>
            </a:xfrm>
            <a:custGeom>
              <a:avLst/>
              <a:gdLst/>
              <a:ahLst/>
              <a:cxnLst/>
              <a:rect l="0" t="0" r="0" b="0"/>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 name="Text Placeholder 2">
            <a:extLst>
              <a:ext uri="{FF2B5EF4-FFF2-40B4-BE49-F238E27FC236}">
                <a16:creationId xmlns:a16="http://schemas.microsoft.com/office/drawing/2014/main" id="{75FA472A-7AFD-46BC-8C3E-7439952E8F2E}"/>
              </a:ext>
            </a:extLst>
          </p:cNvPr>
          <p:cNvSpPr>
            <a:spLocks noGrp="1"/>
          </p:cNvSpPr>
          <p:nvPr>
            <p:ph type="body" idx="1"/>
          </p:nvPr>
        </p:nvSpPr>
        <p:spPr>
          <a:xfrm>
            <a:off x="1902775" y="3931493"/>
            <a:ext cx="6504161" cy="506283"/>
          </a:xfrm>
        </p:spPr>
        <p:txBody>
          <a:bodyPr lIns="91440" rIns="91440" anchor="t">
            <a:normAutofit/>
          </a:bodyPr>
          <a:lstStyle>
            <a:lvl1pPr marL="0" indent="0">
              <a:lnSpc>
                <a:spcPct val="100000"/>
              </a:lnSpc>
              <a:spcBef>
                <a:spcPts val="0"/>
              </a:spcBef>
              <a:buNone/>
              <a:defRPr sz="1800">
                <a:solidFill>
                  <a:schemeClr val="tx1">
                    <a:lumMod val="95000"/>
                    <a:lumOff val="5000"/>
                  </a:schemeClr>
                </a:solidFill>
                <a:latin typeface="Segoe UI Light" panose="020B0502040204020203" pitchFamily="34" charset="0"/>
                <a:cs typeface="Segoe UI Light" panose="020B050204020402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970505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CC2204-D29B-4470-B3F3-74BB4720C8BD}" type="datetime1">
              <a:rPr lang="en-US" smtClean="0"/>
              <a:t>5/10/19</a:t>
            </a:fld>
            <a:endParaRPr lang="en-US"/>
          </a:p>
        </p:txBody>
      </p:sp>
      <p:sp>
        <p:nvSpPr>
          <p:cNvPr id="5" name="Footer Placeholder 4"/>
          <p:cNvSpPr>
            <a:spLocks noGrp="1"/>
          </p:cNvSpPr>
          <p:nvPr>
            <p:ph type="ftr" sz="quarter" idx="11"/>
          </p:nvPr>
        </p:nvSpPr>
        <p:spPr/>
        <p:txBody>
          <a:bodyPr/>
          <a:lstStyle/>
          <a:p>
            <a:r>
              <a:rPr lang="en-US"/>
              <a:t>CSE 373 SP 18 - Kasey Champion</a:t>
            </a:r>
          </a:p>
        </p:txBody>
      </p:sp>
      <p:sp>
        <p:nvSpPr>
          <p:cNvPr id="6" name="Slide Number Placeholder 5"/>
          <p:cNvSpPr>
            <a:spLocks noGrp="1"/>
          </p:cNvSpPr>
          <p:nvPr>
            <p:ph type="sldNum" sz="quarter" idx="12"/>
          </p:nvPr>
        </p:nvSpPr>
        <p:spPr/>
        <p:txBody>
          <a:bodyPr/>
          <a:lstStyle/>
          <a:p>
            <a:fld id="{659665DE-58FC-41F4-AC58-2C90A5E00527}" type="slidenum">
              <a:rPr lang="en-US" smtClean="0"/>
              <a:t>‹#›</a:t>
            </a:fld>
            <a:endParaRPr lang="en-US"/>
          </a:p>
        </p:txBody>
      </p:sp>
    </p:spTree>
    <p:extLst>
      <p:ext uri="{BB962C8B-B14F-4D97-AF65-F5344CB8AC3E}">
        <p14:creationId xmlns:p14="http://schemas.microsoft.com/office/powerpoint/2010/main" val="165039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77A1C4-F49F-4502-B33D-B8ED0A36CCF4}" type="datetime1">
              <a:rPr lang="en-US" smtClean="0"/>
              <a:t>5/10/19</a:t>
            </a:fld>
            <a:endParaRPr lang="en-US"/>
          </a:p>
        </p:txBody>
      </p:sp>
      <p:sp>
        <p:nvSpPr>
          <p:cNvPr id="5" name="Footer Placeholder 4"/>
          <p:cNvSpPr>
            <a:spLocks noGrp="1"/>
          </p:cNvSpPr>
          <p:nvPr>
            <p:ph type="ftr" sz="quarter" idx="11"/>
          </p:nvPr>
        </p:nvSpPr>
        <p:spPr/>
        <p:txBody>
          <a:bodyPr/>
          <a:lstStyle/>
          <a:p>
            <a:r>
              <a:rPr lang="en-US"/>
              <a:t>CSE 373 SP 18 - Kasey Champion</a:t>
            </a:r>
          </a:p>
        </p:txBody>
      </p:sp>
      <p:sp>
        <p:nvSpPr>
          <p:cNvPr id="6" name="Slide Number Placeholder 5"/>
          <p:cNvSpPr>
            <a:spLocks noGrp="1"/>
          </p:cNvSpPr>
          <p:nvPr>
            <p:ph type="sldNum" sz="quarter" idx="12"/>
          </p:nvPr>
        </p:nvSpPr>
        <p:spPr/>
        <p:txBody>
          <a:bodyPr/>
          <a:lstStyle/>
          <a:p>
            <a:fld id="{659665DE-58FC-41F4-AC58-2C90A5E005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pic>
        <p:nvPicPr>
          <p:cNvPr id="2050" name="Picture 2" descr="UW building">
            <a:extLst>
              <a:ext uri="{FF2B5EF4-FFF2-40B4-BE49-F238E27FC236}">
                <a16:creationId xmlns:a16="http://schemas.microsoft.com/office/drawing/2014/main" id="{8DB080C4-5F0D-47C3-B99E-D2AD3B91FD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8185" b="5565"/>
          <a:stretch/>
        </p:blipFill>
        <p:spPr bwMode="auto">
          <a:xfrm>
            <a:off x="3" y="0"/>
            <a:ext cx="12191997" cy="457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576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4620" y="1512985"/>
            <a:ext cx="5397689" cy="479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809" y="1512984"/>
            <a:ext cx="5397689" cy="479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82562C-2DAC-44DC-8D70-6EE9220D4C24}" type="datetime1">
              <a:rPr lang="en-US" smtClean="0"/>
              <a:t>5/10/19</a:t>
            </a:fld>
            <a:endParaRPr lang="en-US"/>
          </a:p>
        </p:txBody>
      </p:sp>
      <p:sp>
        <p:nvSpPr>
          <p:cNvPr id="6" name="Footer Placeholder 5"/>
          <p:cNvSpPr>
            <a:spLocks noGrp="1"/>
          </p:cNvSpPr>
          <p:nvPr>
            <p:ph type="ftr" sz="quarter" idx="11"/>
          </p:nvPr>
        </p:nvSpPr>
        <p:spPr/>
        <p:txBody>
          <a:bodyPr/>
          <a:lstStyle/>
          <a:p>
            <a:r>
              <a:rPr lang="en-US"/>
              <a:t>CSE 373 SP 18 - Kasey Champion</a:t>
            </a:r>
          </a:p>
        </p:txBody>
      </p:sp>
      <p:sp>
        <p:nvSpPr>
          <p:cNvPr id="7" name="Slide Number Placeholder 6"/>
          <p:cNvSpPr>
            <a:spLocks noGrp="1"/>
          </p:cNvSpPr>
          <p:nvPr>
            <p:ph type="sldNum" sz="quarter" idx="12"/>
          </p:nvPr>
        </p:nvSpPr>
        <p:spPr/>
        <p:txBody>
          <a:bodyPr/>
          <a:lstStyle/>
          <a:p>
            <a:fld id="{659665DE-58FC-41F4-AC58-2C90A5E00527}" type="slidenum">
              <a:rPr lang="en-US" smtClean="0"/>
              <a:t>‹#›</a:t>
            </a:fld>
            <a:endParaRPr lang="en-US"/>
          </a:p>
        </p:txBody>
      </p:sp>
      <p:sp>
        <p:nvSpPr>
          <p:cNvPr id="8" name="Title Placeholder 1">
            <a:extLst>
              <a:ext uri="{FF2B5EF4-FFF2-40B4-BE49-F238E27FC236}">
                <a16:creationId xmlns:a16="http://schemas.microsoft.com/office/drawing/2014/main" id="{F45E9297-2ED3-49ED-918C-68275E6EDE6A}"/>
              </a:ext>
            </a:extLst>
          </p:cNvPr>
          <p:cNvSpPr>
            <a:spLocks noGrp="1"/>
          </p:cNvSpPr>
          <p:nvPr>
            <p:ph type="title"/>
          </p:nvPr>
        </p:nvSpPr>
        <p:spPr>
          <a:xfrm>
            <a:off x="575239" y="263276"/>
            <a:ext cx="11187259" cy="101466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76663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75239" y="1531279"/>
            <a:ext cx="5397688" cy="447646"/>
          </a:xfrm>
        </p:spPr>
        <p:txBody>
          <a:bodyPr lIns="137160" rIns="137160" anchor="ctr">
            <a:normAutofit/>
          </a:bodyPr>
          <a:lstStyle>
            <a:lvl1pPr marL="0" indent="0">
              <a:spcBef>
                <a:spcPts val="0"/>
              </a:spcBef>
              <a:spcAft>
                <a:spcPts val="0"/>
              </a:spcAft>
              <a:buNone/>
              <a:defRPr lang="en-US" sz="1800" b="0" kern="1200" cap="all" baseline="0" dirty="0" smtClean="0">
                <a:solidFill>
                  <a:srgbClr val="4C3282"/>
                </a:solidFill>
                <a:latin typeface="Segoe UI" panose="020B0502040204020203" pitchFamily="34" charset="0"/>
                <a:ea typeface="+mn-ea"/>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spcAft>
                <a:spcPts val="0"/>
              </a:spcAft>
              <a:buClr>
                <a:schemeClr val="accent1"/>
              </a:buClr>
              <a:buSzPct val="100000"/>
              <a:buFont typeface="Tw Cen MT" panose="020B0602020104020603" pitchFamily="34" charset="0"/>
              <a:buNone/>
            </a:pPr>
            <a:r>
              <a:rPr lang="en-US" dirty="0"/>
              <a:t>Edit Master text styles</a:t>
            </a:r>
          </a:p>
        </p:txBody>
      </p:sp>
      <p:sp>
        <p:nvSpPr>
          <p:cNvPr id="7" name="Date Placeholder 6"/>
          <p:cNvSpPr>
            <a:spLocks noGrp="1"/>
          </p:cNvSpPr>
          <p:nvPr>
            <p:ph type="dt" sz="half" idx="10"/>
          </p:nvPr>
        </p:nvSpPr>
        <p:spPr/>
        <p:txBody>
          <a:bodyPr/>
          <a:lstStyle/>
          <a:p>
            <a:fld id="{A37AD04B-10FF-4801-A134-D6688E0221BA}" type="datetime1">
              <a:rPr lang="en-US" smtClean="0"/>
              <a:t>5/10/19</a:t>
            </a:fld>
            <a:endParaRPr lang="en-US"/>
          </a:p>
        </p:txBody>
      </p:sp>
      <p:sp>
        <p:nvSpPr>
          <p:cNvPr id="8" name="Footer Placeholder 7"/>
          <p:cNvSpPr>
            <a:spLocks noGrp="1"/>
          </p:cNvSpPr>
          <p:nvPr>
            <p:ph type="ftr" sz="quarter" idx="11"/>
          </p:nvPr>
        </p:nvSpPr>
        <p:spPr/>
        <p:txBody>
          <a:bodyPr/>
          <a:lstStyle/>
          <a:p>
            <a:r>
              <a:rPr lang="en-US"/>
              <a:t>CSE 373 SP 18 - Kasey Champion</a:t>
            </a:r>
          </a:p>
        </p:txBody>
      </p:sp>
      <p:sp>
        <p:nvSpPr>
          <p:cNvPr id="9" name="Slide Number Placeholder 8"/>
          <p:cNvSpPr>
            <a:spLocks noGrp="1"/>
          </p:cNvSpPr>
          <p:nvPr>
            <p:ph type="sldNum" sz="quarter" idx="12"/>
          </p:nvPr>
        </p:nvSpPr>
        <p:spPr/>
        <p:txBody>
          <a:bodyPr/>
          <a:lstStyle/>
          <a:p>
            <a:fld id="{659665DE-58FC-41F4-AC58-2C90A5E00527}" type="slidenum">
              <a:rPr lang="en-US" smtClean="0"/>
              <a:t>‹#›</a:t>
            </a:fld>
            <a:endParaRPr lang="en-US"/>
          </a:p>
        </p:txBody>
      </p:sp>
      <p:sp>
        <p:nvSpPr>
          <p:cNvPr id="11" name="Content Placeholder 2">
            <a:extLst>
              <a:ext uri="{FF2B5EF4-FFF2-40B4-BE49-F238E27FC236}">
                <a16:creationId xmlns:a16="http://schemas.microsoft.com/office/drawing/2014/main" id="{57CD2F29-FDCB-4CD4-A706-8477E063ED40}"/>
              </a:ext>
            </a:extLst>
          </p:cNvPr>
          <p:cNvSpPr>
            <a:spLocks noGrp="1"/>
          </p:cNvSpPr>
          <p:nvPr>
            <p:ph sz="half" idx="13"/>
          </p:nvPr>
        </p:nvSpPr>
        <p:spPr>
          <a:xfrm>
            <a:off x="584218" y="2096446"/>
            <a:ext cx="5397689" cy="43304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F6C8EDAC-3655-4870-AA43-44830ED94DF0}"/>
              </a:ext>
            </a:extLst>
          </p:cNvPr>
          <p:cNvSpPr>
            <a:spLocks noGrp="1"/>
          </p:cNvSpPr>
          <p:nvPr>
            <p:ph type="body" idx="14"/>
          </p:nvPr>
        </p:nvSpPr>
        <p:spPr>
          <a:xfrm>
            <a:off x="6355830" y="1531279"/>
            <a:ext cx="5397688" cy="447646"/>
          </a:xfrm>
        </p:spPr>
        <p:txBody>
          <a:bodyPr lIns="137160" rIns="137160" anchor="ctr">
            <a:normAutofit/>
          </a:bodyPr>
          <a:lstStyle>
            <a:lvl1pPr marL="0" indent="0">
              <a:spcBef>
                <a:spcPts val="0"/>
              </a:spcBef>
              <a:spcAft>
                <a:spcPts val="0"/>
              </a:spcAft>
              <a:buNone/>
              <a:defRPr lang="en-US" sz="1800" b="0" kern="1200" cap="all" baseline="0" dirty="0" smtClean="0">
                <a:solidFill>
                  <a:srgbClr val="4C3282"/>
                </a:solidFill>
                <a:latin typeface="Segoe UI" panose="020B0502040204020203" pitchFamily="34" charset="0"/>
                <a:ea typeface="+mn-ea"/>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spcAft>
                <a:spcPts val="0"/>
              </a:spcAft>
              <a:buClr>
                <a:schemeClr val="accent1"/>
              </a:buClr>
              <a:buSzPct val="100000"/>
              <a:buFont typeface="Tw Cen MT" panose="020B0602020104020603" pitchFamily="34" charset="0"/>
              <a:buNone/>
            </a:pPr>
            <a:r>
              <a:rPr lang="en-US" dirty="0"/>
              <a:t>Edit Master text styles</a:t>
            </a:r>
          </a:p>
        </p:txBody>
      </p:sp>
      <p:sp>
        <p:nvSpPr>
          <p:cNvPr id="13" name="Content Placeholder 2">
            <a:extLst>
              <a:ext uri="{FF2B5EF4-FFF2-40B4-BE49-F238E27FC236}">
                <a16:creationId xmlns:a16="http://schemas.microsoft.com/office/drawing/2014/main" id="{C6DFFB8E-9225-4B12-B4C6-960DAE3BDB96}"/>
              </a:ext>
            </a:extLst>
          </p:cNvPr>
          <p:cNvSpPr>
            <a:spLocks noGrp="1"/>
          </p:cNvSpPr>
          <p:nvPr>
            <p:ph sz="half" idx="15"/>
          </p:nvPr>
        </p:nvSpPr>
        <p:spPr>
          <a:xfrm>
            <a:off x="6364809" y="2096446"/>
            <a:ext cx="5397689" cy="43304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0103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7EC20A-4AF7-4E30-ADB3-371D26C74958}" type="datetime1">
              <a:rPr lang="en-US" smtClean="0"/>
              <a:t>5/10/19</a:t>
            </a:fld>
            <a:endParaRPr lang="en-US"/>
          </a:p>
        </p:txBody>
      </p:sp>
      <p:sp>
        <p:nvSpPr>
          <p:cNvPr id="4" name="Footer Placeholder 3"/>
          <p:cNvSpPr>
            <a:spLocks noGrp="1"/>
          </p:cNvSpPr>
          <p:nvPr>
            <p:ph type="ftr" sz="quarter" idx="11"/>
          </p:nvPr>
        </p:nvSpPr>
        <p:spPr/>
        <p:txBody>
          <a:bodyPr/>
          <a:lstStyle/>
          <a:p>
            <a:r>
              <a:rPr lang="en-US"/>
              <a:t>CSE 373 SP 18 - Kasey Champion</a:t>
            </a:r>
          </a:p>
        </p:txBody>
      </p:sp>
      <p:sp>
        <p:nvSpPr>
          <p:cNvPr id="5" name="Slide Number Placeholder 4"/>
          <p:cNvSpPr>
            <a:spLocks noGrp="1"/>
          </p:cNvSpPr>
          <p:nvPr>
            <p:ph type="sldNum" sz="quarter" idx="12"/>
          </p:nvPr>
        </p:nvSpPr>
        <p:spPr/>
        <p:txBody>
          <a:bodyPr/>
          <a:lstStyle/>
          <a:p>
            <a:fld id="{659665DE-58FC-41F4-AC58-2C90A5E00527}" type="slidenum">
              <a:rPr lang="en-US" smtClean="0"/>
              <a:t>‹#›</a:t>
            </a:fld>
            <a:endParaRPr lang="en-US"/>
          </a:p>
        </p:txBody>
      </p:sp>
    </p:spTree>
    <p:extLst>
      <p:ext uri="{BB962C8B-B14F-4D97-AF65-F5344CB8AC3E}">
        <p14:creationId xmlns:p14="http://schemas.microsoft.com/office/powerpoint/2010/main" val="875337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216E4-2A0B-4B27-A3A8-D1D355A92CC7}" type="datetime1">
              <a:rPr lang="en-US" smtClean="0"/>
              <a:t>5/10/19</a:t>
            </a:fld>
            <a:endParaRPr lang="en-US"/>
          </a:p>
        </p:txBody>
      </p:sp>
      <p:sp>
        <p:nvSpPr>
          <p:cNvPr id="3" name="Footer Placeholder 2"/>
          <p:cNvSpPr>
            <a:spLocks noGrp="1"/>
          </p:cNvSpPr>
          <p:nvPr>
            <p:ph type="ftr" sz="quarter" idx="11"/>
          </p:nvPr>
        </p:nvSpPr>
        <p:spPr/>
        <p:txBody>
          <a:bodyPr/>
          <a:lstStyle/>
          <a:p>
            <a:r>
              <a:rPr lang="en-US"/>
              <a:t>CSE 373 SP 18 - Kasey Champion</a:t>
            </a:r>
          </a:p>
        </p:txBody>
      </p:sp>
      <p:sp>
        <p:nvSpPr>
          <p:cNvPr id="4" name="Slide Number Placeholder 3"/>
          <p:cNvSpPr>
            <a:spLocks noGrp="1"/>
          </p:cNvSpPr>
          <p:nvPr>
            <p:ph type="sldNum" sz="quarter" idx="12"/>
          </p:nvPr>
        </p:nvSpPr>
        <p:spPr/>
        <p:txBody>
          <a:bodyPr/>
          <a:lstStyle/>
          <a:p>
            <a:fld id="{659665DE-58FC-41F4-AC58-2C90A5E00527}" type="slidenum">
              <a:rPr lang="en-US" smtClean="0"/>
              <a:t>‹#›</a:t>
            </a:fld>
            <a:endParaRPr lang="en-US"/>
          </a:p>
        </p:txBody>
      </p:sp>
    </p:spTree>
    <p:extLst>
      <p:ext uri="{BB962C8B-B14F-4D97-AF65-F5344CB8AC3E}">
        <p14:creationId xmlns:p14="http://schemas.microsoft.com/office/powerpoint/2010/main" val="251561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FF2EE2-AF54-4C36-93AD-A5D9C8C4F0E5}" type="datetime1">
              <a:rPr lang="en-US" smtClean="0"/>
              <a:t>5/10/19</a:t>
            </a:fld>
            <a:endParaRPr lang="en-US"/>
          </a:p>
        </p:txBody>
      </p:sp>
      <p:sp>
        <p:nvSpPr>
          <p:cNvPr id="6" name="Footer Placeholder 5"/>
          <p:cNvSpPr>
            <a:spLocks noGrp="1"/>
          </p:cNvSpPr>
          <p:nvPr>
            <p:ph type="ftr" sz="quarter" idx="11"/>
          </p:nvPr>
        </p:nvSpPr>
        <p:spPr/>
        <p:txBody>
          <a:bodyPr/>
          <a:lstStyle/>
          <a:p>
            <a:r>
              <a:rPr lang="en-US"/>
              <a:t>CSE 373 SP 18 - Kasey Champion</a:t>
            </a:r>
          </a:p>
        </p:txBody>
      </p:sp>
      <p:sp>
        <p:nvSpPr>
          <p:cNvPr id="7" name="Slide Number Placeholder 6"/>
          <p:cNvSpPr>
            <a:spLocks noGrp="1"/>
          </p:cNvSpPr>
          <p:nvPr>
            <p:ph type="sldNum" sz="quarter" idx="12"/>
          </p:nvPr>
        </p:nvSpPr>
        <p:spPr/>
        <p:txBody>
          <a:bodyPr/>
          <a:lstStyle/>
          <a:p>
            <a:fld id="{659665DE-58FC-41F4-AC58-2C90A5E005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797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CB2A4-11AD-445D-9449-ECE97BF7265C}"/>
              </a:ext>
            </a:extLst>
          </p:cNvPr>
          <p:cNvSpPr>
            <a:spLocks noGrp="1"/>
          </p:cNvSpPr>
          <p:nvPr>
            <p:ph type="title" hasCustomPrompt="1"/>
          </p:nvPr>
        </p:nvSpPr>
        <p:spPr>
          <a:xfrm>
            <a:off x="3315881" y="3446573"/>
            <a:ext cx="5590283" cy="1014667"/>
          </a:xfrm>
        </p:spPr>
        <p:txBody>
          <a:bodyPr/>
          <a:lstStyle>
            <a:lvl1pPr algn="ctr">
              <a:defRPr cap="none" baseline="0"/>
            </a:lvl1pPr>
          </a:lstStyle>
          <a:p>
            <a:r>
              <a:rPr lang="en-US" dirty="0"/>
              <a:t>Big Concept</a:t>
            </a:r>
          </a:p>
        </p:txBody>
      </p:sp>
      <p:sp>
        <p:nvSpPr>
          <p:cNvPr id="3" name="Date Placeholder 2">
            <a:extLst>
              <a:ext uri="{FF2B5EF4-FFF2-40B4-BE49-F238E27FC236}">
                <a16:creationId xmlns:a16="http://schemas.microsoft.com/office/drawing/2014/main" id="{E45E7B94-0CB0-48FD-9BA2-0BCEF75A76A1}"/>
              </a:ext>
            </a:extLst>
          </p:cNvPr>
          <p:cNvSpPr>
            <a:spLocks noGrp="1"/>
          </p:cNvSpPr>
          <p:nvPr>
            <p:ph type="dt" sz="half" idx="10"/>
          </p:nvPr>
        </p:nvSpPr>
        <p:spPr/>
        <p:txBody>
          <a:bodyPr/>
          <a:lstStyle/>
          <a:p>
            <a:fld id="{20B1D116-9EEC-4608-812B-930500586DFA}" type="datetime1">
              <a:rPr lang="en-US" smtClean="0"/>
              <a:t>5/10/19</a:t>
            </a:fld>
            <a:endParaRPr lang="en-US"/>
          </a:p>
        </p:txBody>
      </p:sp>
      <p:sp>
        <p:nvSpPr>
          <p:cNvPr id="4" name="Footer Placeholder 3">
            <a:extLst>
              <a:ext uri="{FF2B5EF4-FFF2-40B4-BE49-F238E27FC236}">
                <a16:creationId xmlns:a16="http://schemas.microsoft.com/office/drawing/2014/main" id="{F7BA529F-BA16-4C50-8761-34379098BF40}"/>
              </a:ext>
            </a:extLst>
          </p:cNvPr>
          <p:cNvSpPr>
            <a:spLocks noGrp="1"/>
          </p:cNvSpPr>
          <p:nvPr>
            <p:ph type="ftr" sz="quarter" idx="11"/>
          </p:nvPr>
        </p:nvSpPr>
        <p:spPr/>
        <p:txBody>
          <a:bodyPr/>
          <a:lstStyle/>
          <a:p>
            <a:r>
              <a:rPr lang="en-US"/>
              <a:t>CSE 373 SP 18 - Kasey Champion</a:t>
            </a:r>
            <a:endParaRPr lang="en-US" dirty="0"/>
          </a:p>
        </p:txBody>
      </p:sp>
      <p:sp>
        <p:nvSpPr>
          <p:cNvPr id="5" name="Slide Number Placeholder 4">
            <a:extLst>
              <a:ext uri="{FF2B5EF4-FFF2-40B4-BE49-F238E27FC236}">
                <a16:creationId xmlns:a16="http://schemas.microsoft.com/office/drawing/2014/main" id="{8E838C27-C210-4D9C-AB83-9BF54E32912E}"/>
              </a:ext>
            </a:extLst>
          </p:cNvPr>
          <p:cNvSpPr>
            <a:spLocks noGrp="1"/>
          </p:cNvSpPr>
          <p:nvPr>
            <p:ph type="sldNum" sz="quarter" idx="12"/>
          </p:nvPr>
        </p:nvSpPr>
        <p:spPr/>
        <p:txBody>
          <a:bodyPr/>
          <a:lstStyle/>
          <a:p>
            <a:fld id="{659665DE-58FC-41F4-AC58-2C90A5E00527}" type="slidenum">
              <a:rPr lang="en-US" smtClean="0"/>
              <a:pPr/>
              <a:t>‹#›</a:t>
            </a:fld>
            <a:endParaRPr lang="en-US"/>
          </a:p>
        </p:txBody>
      </p:sp>
      <p:cxnSp>
        <p:nvCxnSpPr>
          <p:cNvPr id="21" name="Straight Connector 20">
            <a:extLst>
              <a:ext uri="{FF2B5EF4-FFF2-40B4-BE49-F238E27FC236}">
                <a16:creationId xmlns:a16="http://schemas.microsoft.com/office/drawing/2014/main" id="{C067791F-5EAB-433C-8512-E3D8B5FEA33C}"/>
              </a:ext>
            </a:extLst>
          </p:cNvPr>
          <p:cNvCxnSpPr/>
          <p:nvPr userDrawn="1"/>
        </p:nvCxnSpPr>
        <p:spPr>
          <a:xfrm>
            <a:off x="138752" y="1917510"/>
            <a:ext cx="11914495" cy="0"/>
          </a:xfrm>
          <a:prstGeom prst="line">
            <a:avLst/>
          </a:prstGeom>
          <a:ln w="19050">
            <a:solidFill>
              <a:srgbClr val="D8D8D8"/>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19FC5ADD-7CD5-4855-8137-142378EFA26D}"/>
              </a:ext>
            </a:extLst>
          </p:cNvPr>
          <p:cNvGrpSpPr/>
          <p:nvPr userDrawn="1"/>
        </p:nvGrpSpPr>
        <p:grpSpPr>
          <a:xfrm>
            <a:off x="4736398" y="555634"/>
            <a:ext cx="2723751" cy="2723751"/>
            <a:chOff x="4360460" y="449353"/>
            <a:chExt cx="3282287" cy="3282287"/>
          </a:xfrm>
        </p:grpSpPr>
        <p:sp>
          <p:nvSpPr>
            <p:cNvPr id="6" name="Oval 5">
              <a:extLst>
                <a:ext uri="{FF2B5EF4-FFF2-40B4-BE49-F238E27FC236}">
                  <a16:creationId xmlns:a16="http://schemas.microsoft.com/office/drawing/2014/main" id="{161030CC-581E-4D1E-9ACA-A92F5BB6C0CB}"/>
                </a:ext>
              </a:extLst>
            </p:cNvPr>
            <p:cNvSpPr/>
            <p:nvPr userDrawn="1"/>
          </p:nvSpPr>
          <p:spPr>
            <a:xfrm>
              <a:off x="4360460" y="449353"/>
              <a:ext cx="3282287" cy="3282287"/>
            </a:xfrm>
            <a:prstGeom prst="ellipse">
              <a:avLst/>
            </a:prstGeom>
            <a:solidFill>
              <a:srgbClr val="B6A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Shape 822">
              <a:extLst>
                <a:ext uri="{FF2B5EF4-FFF2-40B4-BE49-F238E27FC236}">
                  <a16:creationId xmlns:a16="http://schemas.microsoft.com/office/drawing/2014/main" id="{9662AC8F-8502-4CF6-87AC-2CB7EFEBC5CD}"/>
                </a:ext>
              </a:extLst>
            </p:cNvPr>
            <p:cNvGrpSpPr/>
            <p:nvPr userDrawn="1"/>
          </p:nvGrpSpPr>
          <p:grpSpPr>
            <a:xfrm>
              <a:off x="4868910" y="1003939"/>
              <a:ext cx="2265387" cy="2173113"/>
              <a:chOff x="5233525" y="4954450"/>
              <a:chExt cx="538275" cy="516350"/>
            </a:xfrm>
          </p:grpSpPr>
          <p:sp>
            <p:nvSpPr>
              <p:cNvPr id="8" name="Shape 823">
                <a:extLst>
                  <a:ext uri="{FF2B5EF4-FFF2-40B4-BE49-F238E27FC236}">
                    <a16:creationId xmlns:a16="http://schemas.microsoft.com/office/drawing/2014/main" id="{915C32CE-F54C-4A91-A795-5F6EE0E2C310}"/>
                  </a:ext>
                </a:extLst>
              </p:cNvPr>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824">
                <a:extLst>
                  <a:ext uri="{FF2B5EF4-FFF2-40B4-BE49-F238E27FC236}">
                    <a16:creationId xmlns:a16="http://schemas.microsoft.com/office/drawing/2014/main" id="{25663F7D-C889-439B-A68E-97D8B29147A8}"/>
                  </a:ext>
                </a:extLst>
              </p:cNvPr>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825">
                <a:extLst>
                  <a:ext uri="{FF2B5EF4-FFF2-40B4-BE49-F238E27FC236}">
                    <a16:creationId xmlns:a16="http://schemas.microsoft.com/office/drawing/2014/main" id="{5C225417-5386-4CF0-A050-D547324972FC}"/>
                  </a:ext>
                </a:extLst>
              </p:cNvPr>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826">
                <a:extLst>
                  <a:ext uri="{FF2B5EF4-FFF2-40B4-BE49-F238E27FC236}">
                    <a16:creationId xmlns:a16="http://schemas.microsoft.com/office/drawing/2014/main" id="{F2B2177A-3C1C-4737-A983-B5086B44BAC9}"/>
                  </a:ext>
                </a:extLst>
              </p:cNvPr>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827">
                <a:extLst>
                  <a:ext uri="{FF2B5EF4-FFF2-40B4-BE49-F238E27FC236}">
                    <a16:creationId xmlns:a16="http://schemas.microsoft.com/office/drawing/2014/main" id="{065E0883-FD56-4990-A3BA-7394FB6E3D9D}"/>
                  </a:ext>
                </a:extLst>
              </p:cNvPr>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828">
                <a:extLst>
                  <a:ext uri="{FF2B5EF4-FFF2-40B4-BE49-F238E27FC236}">
                    <a16:creationId xmlns:a16="http://schemas.microsoft.com/office/drawing/2014/main" id="{C497A5ED-CCEE-4F09-A7B4-7079C57F1DC1}"/>
                  </a:ext>
                </a:extLst>
              </p:cNvPr>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829">
                <a:extLst>
                  <a:ext uri="{FF2B5EF4-FFF2-40B4-BE49-F238E27FC236}">
                    <a16:creationId xmlns:a16="http://schemas.microsoft.com/office/drawing/2014/main" id="{D8CBE5C1-1916-4EF1-B9E9-DC5E58DE62C4}"/>
                  </a:ext>
                </a:extLst>
              </p:cNvPr>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830">
                <a:extLst>
                  <a:ext uri="{FF2B5EF4-FFF2-40B4-BE49-F238E27FC236}">
                    <a16:creationId xmlns:a16="http://schemas.microsoft.com/office/drawing/2014/main" id="{BB37530B-08B3-4205-8A08-E876EE3F9FBE}"/>
                  </a:ext>
                </a:extLst>
              </p:cNvPr>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831">
                <a:extLst>
                  <a:ext uri="{FF2B5EF4-FFF2-40B4-BE49-F238E27FC236}">
                    <a16:creationId xmlns:a16="http://schemas.microsoft.com/office/drawing/2014/main" id="{14DEB002-C856-4D51-9E3F-42951B8C7A10}"/>
                  </a:ext>
                </a:extLst>
              </p:cNvPr>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832">
                <a:extLst>
                  <a:ext uri="{FF2B5EF4-FFF2-40B4-BE49-F238E27FC236}">
                    <a16:creationId xmlns:a16="http://schemas.microsoft.com/office/drawing/2014/main" id="{5B5D5E96-C594-4AB6-9DF5-2ED8F56CCF52}"/>
                  </a:ext>
                </a:extLst>
              </p:cNvPr>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833">
                <a:extLst>
                  <a:ext uri="{FF2B5EF4-FFF2-40B4-BE49-F238E27FC236}">
                    <a16:creationId xmlns:a16="http://schemas.microsoft.com/office/drawing/2014/main" id="{3FC3F998-CA08-40F4-81A5-CEC994EBBF42}"/>
                  </a:ext>
                </a:extLst>
              </p:cNvPr>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23" name="Text Placeholder 2">
            <a:extLst>
              <a:ext uri="{FF2B5EF4-FFF2-40B4-BE49-F238E27FC236}">
                <a16:creationId xmlns:a16="http://schemas.microsoft.com/office/drawing/2014/main" id="{9C05CDBC-229D-45E2-B2F9-9037D7DF9793}"/>
              </a:ext>
            </a:extLst>
          </p:cNvPr>
          <p:cNvSpPr>
            <a:spLocks noGrp="1"/>
          </p:cNvSpPr>
          <p:nvPr>
            <p:ph type="body" idx="1"/>
          </p:nvPr>
        </p:nvSpPr>
        <p:spPr>
          <a:xfrm>
            <a:off x="3315880" y="4628428"/>
            <a:ext cx="5590283" cy="1463040"/>
          </a:xfrm>
        </p:spPr>
        <p:txBody>
          <a:bodyPr lIns="91440" rIns="91440" anchor="t">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24" name="Rectangle 23">
            <a:extLst>
              <a:ext uri="{FF2B5EF4-FFF2-40B4-BE49-F238E27FC236}">
                <a16:creationId xmlns:a16="http://schemas.microsoft.com/office/drawing/2014/main" id="{4D812236-1A32-4FE2-AB5A-F8F998D835F3}"/>
              </a:ext>
            </a:extLst>
          </p:cNvPr>
          <p:cNvSpPr/>
          <p:nvPr userDrawn="1"/>
        </p:nvSpPr>
        <p:spPr>
          <a:xfrm>
            <a:off x="272955" y="0"/>
            <a:ext cx="423081" cy="156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FB8EB76-3B7A-4486-95E5-0316680FFD7E}"/>
              </a:ext>
            </a:extLst>
          </p:cNvPr>
          <p:cNvCxnSpPr>
            <a:cxnSpLocks/>
          </p:cNvCxnSpPr>
          <p:nvPr userDrawn="1"/>
        </p:nvCxnSpPr>
        <p:spPr>
          <a:xfrm>
            <a:off x="3315880" y="4545974"/>
            <a:ext cx="5590283" cy="0"/>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533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239" y="263276"/>
            <a:ext cx="11187259" cy="101466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75240" y="1463857"/>
            <a:ext cx="11187258" cy="4845504"/>
          </a:xfrm>
          <a:prstGeom prst="rect">
            <a:avLst/>
          </a:prstGeom>
        </p:spPr>
        <p:txBody>
          <a:bodyPr vert="horz" lIns="45720" tIns="45720" rIns="4572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75240" y="6544402"/>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Segoe UI Light" panose="020B0502040204020203" pitchFamily="34" charset="0"/>
                <a:cs typeface="Segoe UI Light" panose="020B0502040204020203" pitchFamily="34" charset="0"/>
              </a:defRPr>
            </a:lvl1pPr>
          </a:lstStyle>
          <a:p>
            <a:fld id="{20B1D116-9EEC-4608-812B-930500586DFA}" type="datetime1">
              <a:rPr lang="en-US" smtClean="0"/>
              <a:t>5/10/19</a:t>
            </a:fld>
            <a:endParaRPr lang="en-US"/>
          </a:p>
        </p:txBody>
      </p:sp>
      <p:sp>
        <p:nvSpPr>
          <p:cNvPr id="5" name="Footer Placeholder 4"/>
          <p:cNvSpPr>
            <a:spLocks noGrp="1"/>
          </p:cNvSpPr>
          <p:nvPr>
            <p:ph type="ftr" sz="quarter" idx="3"/>
          </p:nvPr>
        </p:nvSpPr>
        <p:spPr>
          <a:xfrm>
            <a:off x="5715301" y="6521027"/>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Segoe UI Light" panose="020B0502040204020203" pitchFamily="34" charset="0"/>
                <a:cs typeface="Segoe UI Light" panose="020B0502040204020203" pitchFamily="34" charset="0"/>
              </a:defRPr>
            </a:lvl1pPr>
          </a:lstStyle>
          <a:p>
            <a:r>
              <a:rPr lang="en-US"/>
              <a:t>CSE 373 SP 18 - Kasey Champion</a:t>
            </a:r>
            <a:endParaRPr lang="en-US" dirty="0"/>
          </a:p>
        </p:txBody>
      </p:sp>
      <p:sp>
        <p:nvSpPr>
          <p:cNvPr id="6" name="Slide Number Placeholder 5"/>
          <p:cNvSpPr>
            <a:spLocks noGrp="1"/>
          </p:cNvSpPr>
          <p:nvPr>
            <p:ph type="sldNum" sz="quarter" idx="4"/>
          </p:nvPr>
        </p:nvSpPr>
        <p:spPr>
          <a:xfrm>
            <a:off x="11681670" y="6521027"/>
            <a:ext cx="421923" cy="274320"/>
          </a:xfrm>
          <a:prstGeom prst="rect">
            <a:avLst/>
          </a:prstGeom>
        </p:spPr>
        <p:txBody>
          <a:bodyPr vert="horz" lIns="91440" tIns="45720" rIns="91440" bIns="45720" rtlCol="0" anchor="ctr"/>
          <a:lstStyle>
            <a:lvl1pPr algn="r">
              <a:defRPr sz="1000">
                <a:solidFill>
                  <a:schemeClr val="tx1">
                    <a:lumMod val="95000"/>
                    <a:lumOff val="5000"/>
                  </a:schemeClr>
                </a:solidFill>
                <a:latin typeface="Segoe UI Light" panose="020B0502040204020203" pitchFamily="34" charset="0"/>
                <a:cs typeface="Segoe UI Light" panose="020B0502040204020203" pitchFamily="34" charset="0"/>
              </a:defRPr>
            </a:lvl1pPr>
          </a:lstStyle>
          <a:p>
            <a:fld id="{659665DE-58FC-41F4-AC58-2C90A5E00527}" type="slidenum">
              <a:rPr lang="en-US" smtClean="0"/>
              <a:pPr/>
              <a:t>‹#›</a:t>
            </a:fld>
            <a:endParaRPr lang="en-US"/>
          </a:p>
        </p:txBody>
      </p:sp>
      <p:cxnSp>
        <p:nvCxnSpPr>
          <p:cNvPr id="7" name="Straight Connector 6"/>
          <p:cNvCxnSpPr>
            <a:cxnSpLocks/>
          </p:cNvCxnSpPr>
          <p:nvPr/>
        </p:nvCxnSpPr>
        <p:spPr>
          <a:xfrm flipV="1">
            <a:off x="429491" y="172390"/>
            <a:ext cx="0" cy="1196439"/>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814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Lst>
  <p:hf hdr="0" dt="0"/>
  <p:txStyles>
    <p:titleStyle>
      <a:lvl1pPr algn="l" defTabSz="914400" rtl="0" eaLnBrk="1" latinLnBrk="0" hangingPunct="1">
        <a:lnSpc>
          <a:spcPct val="80000"/>
        </a:lnSpc>
        <a:spcBef>
          <a:spcPct val="0"/>
        </a:spcBef>
        <a:buNone/>
        <a:defRPr sz="4400" kern="1200" cap="none" spc="100" baseline="0">
          <a:solidFill>
            <a:schemeClr val="tx1">
              <a:lumMod val="95000"/>
              <a:lumOff val="5000"/>
            </a:schemeClr>
          </a:solidFill>
          <a:latin typeface="Segoe UI" panose="020B0502040204020203" pitchFamily="34" charset="0"/>
          <a:ea typeface="+mj-ea"/>
          <a:cs typeface="Segoe UI" panose="020B0502040204020203"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Segoe UI Semilight" panose="020B0402040204020203" pitchFamily="34" charset="0"/>
          <a:ea typeface="+mn-ea"/>
          <a:cs typeface="Segoe UI Semilight" panose="020B0402040204020203" pitchFamily="34" charset="0"/>
        </a:defRPr>
      </a:lvl1pPr>
      <a:lvl2pPr marL="26517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1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1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2.xml.rels><?xml version="1.0" encoding="UTF-8" standalone="yes"?>
<Relationships xmlns="http://schemas.openxmlformats.org/package/2006/relationships"><Relationship Id="rId2" Type="http://schemas.openxmlformats.org/officeDocument/2006/relationships/hyperlink" Target="https://en.wikipedia.org/wiki/Random-access_memor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9.tiff"/><Relationship Id="rId4" Type="http://schemas.openxmlformats.org/officeDocument/2006/relationships/image" Target="../media/image7.tiff"/></Relationships>
</file>

<file path=ppt/slides/_rels/slide2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2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2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9.tiff"/><Relationship Id="rId4" Type="http://schemas.openxmlformats.org/officeDocument/2006/relationships/image" Target="../media/image7.tiff"/></Relationships>
</file>

<file path=ppt/slides/_rels/slide2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2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2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9.tiff"/><Relationship Id="rId4" Type="http://schemas.openxmlformats.org/officeDocument/2006/relationships/image" Target="../media/image7.tiff"/></Relationships>
</file>

<file path=ppt/slides/_rels/slide2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2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2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9.tiff"/><Relationship Id="rId4" Type="http://schemas.openxmlformats.org/officeDocument/2006/relationships/image" Target="../media/image7.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3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3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9.tiff"/><Relationship Id="rId4" Type="http://schemas.openxmlformats.org/officeDocument/2006/relationships/image" Target="../media/image7.tiff"/></Relationships>
</file>

<file path=ppt/slides/_rels/slide3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3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0.tif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9.tiff"/><Relationship Id="rId4" Type="http://schemas.openxmlformats.org/officeDocument/2006/relationships/image" Target="../media/image7.tiff"/></Relationships>
</file>

<file path=ppt/slides/_rels/slide37.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0.tif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9.tiff"/><Relationship Id="rId4" Type="http://schemas.openxmlformats.org/officeDocument/2006/relationships/image" Target="../media/image7.tiff"/></Relationships>
</file>

<file path=ppt/slides/_rels/slide38.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0.tif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9.tiff"/><Relationship Id="rId4" Type="http://schemas.openxmlformats.org/officeDocument/2006/relationships/image" Target="../media/image7.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5.png"/><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9.tiff"/><Relationship Id="rId4" Type="http://schemas.openxmlformats.org/officeDocument/2006/relationships/image" Target="../media/image8.tiff"/></Relationships>
</file>

<file path=ppt/slides/_rels/slide41.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7.tiff"/><Relationship Id="rId7" Type="http://schemas.openxmlformats.org/officeDocument/2006/relationships/image" Target="../media/image5.png"/><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9.tiff"/><Relationship Id="rId4" Type="http://schemas.openxmlformats.org/officeDocument/2006/relationships/image" Target="../media/image8.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7.tiff"/><Relationship Id="rId7" Type="http://schemas.openxmlformats.org/officeDocument/2006/relationships/image" Target="../media/image5.png"/><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9.tiff"/><Relationship Id="rId4" Type="http://schemas.openxmlformats.org/officeDocument/2006/relationships/image" Target="../media/image8.tiff"/></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repl.it/repls/MistyroseLinedTransformation"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facebook.com/watch/?v=368140913787278"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hg.openjdk.java.net/jdk8/jdk8/jdk/file/687fd7c7986d/src/share/classes/java/util/HashMap.java"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stackoverflow.com/questions/12019434/why-did-the-language-designers-of-java-preferred-chaining-over-open-addressing-f"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medium.com/@adamzerner/spatial-and-temporal-locality-for-dummies-b080f2799dd"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B674C-AD1D-4C9D-88D4-76616DF5B22C}"/>
              </a:ext>
            </a:extLst>
          </p:cNvPr>
          <p:cNvSpPr>
            <a:spLocks noGrp="1"/>
          </p:cNvSpPr>
          <p:nvPr>
            <p:ph type="ctrTitle"/>
          </p:nvPr>
        </p:nvSpPr>
        <p:spPr/>
        <p:txBody>
          <a:bodyPr/>
          <a:lstStyle/>
          <a:p>
            <a:r>
              <a:rPr lang="en-US"/>
              <a:t>Lecture 18: </a:t>
            </a:r>
            <a:r>
              <a:rPr lang="en-US" dirty="0"/>
              <a:t>Intro to Memory and Caching</a:t>
            </a:r>
          </a:p>
        </p:txBody>
      </p:sp>
      <p:sp>
        <p:nvSpPr>
          <p:cNvPr id="3" name="Subtitle 2">
            <a:extLst>
              <a:ext uri="{FF2B5EF4-FFF2-40B4-BE49-F238E27FC236}">
                <a16:creationId xmlns:a16="http://schemas.microsoft.com/office/drawing/2014/main" id="{FA5873D0-155C-4A49-BE31-7C26918C8D34}"/>
              </a:ext>
            </a:extLst>
          </p:cNvPr>
          <p:cNvSpPr>
            <a:spLocks noGrp="1"/>
          </p:cNvSpPr>
          <p:nvPr>
            <p:ph type="subTitle" idx="1"/>
          </p:nvPr>
        </p:nvSpPr>
        <p:spPr/>
        <p:txBody>
          <a:bodyPr/>
          <a:lstStyle/>
          <a:p>
            <a:r>
              <a:rPr lang="en-US" dirty="0"/>
              <a:t>CSE 373: Data Structures and Algorithms</a:t>
            </a:r>
          </a:p>
        </p:txBody>
      </p:sp>
      <p:sp>
        <p:nvSpPr>
          <p:cNvPr id="4" name="Footer Placeholder 3">
            <a:extLst>
              <a:ext uri="{FF2B5EF4-FFF2-40B4-BE49-F238E27FC236}">
                <a16:creationId xmlns:a16="http://schemas.microsoft.com/office/drawing/2014/main" id="{7C0660B4-D96C-4E54-B1D6-38FFCDBB589D}"/>
              </a:ext>
            </a:extLst>
          </p:cNvPr>
          <p:cNvSpPr>
            <a:spLocks noGrp="1"/>
          </p:cNvSpPr>
          <p:nvPr>
            <p:ph type="ftr" sz="quarter" idx="11"/>
          </p:nvPr>
        </p:nvSpPr>
        <p:spPr/>
        <p:txBody>
          <a:bodyPr/>
          <a:lstStyle/>
          <a:p>
            <a:r>
              <a:rPr lang="en-US" dirty="0"/>
              <a:t>CSE 373 19 SP - Kasey Champion</a:t>
            </a:r>
          </a:p>
        </p:txBody>
      </p:sp>
      <p:sp>
        <p:nvSpPr>
          <p:cNvPr id="5" name="Slide Number Placeholder 4">
            <a:extLst>
              <a:ext uri="{FF2B5EF4-FFF2-40B4-BE49-F238E27FC236}">
                <a16:creationId xmlns:a16="http://schemas.microsoft.com/office/drawing/2014/main" id="{87ADF771-CBF5-4810-A04A-36DE8C4CCBCE}"/>
              </a:ext>
            </a:extLst>
          </p:cNvPr>
          <p:cNvSpPr>
            <a:spLocks noGrp="1"/>
          </p:cNvSpPr>
          <p:nvPr>
            <p:ph type="sldNum" sz="quarter" idx="12"/>
          </p:nvPr>
        </p:nvSpPr>
        <p:spPr/>
        <p:txBody>
          <a:bodyPr/>
          <a:lstStyle/>
          <a:p>
            <a:fld id="{659665DE-58FC-41F4-AC58-2C90A5E00527}" type="slidenum">
              <a:rPr lang="en-US" smtClean="0"/>
              <a:t>1</a:t>
            </a:fld>
            <a:endParaRPr lang="en-US"/>
          </a:p>
        </p:txBody>
      </p:sp>
    </p:spTree>
    <p:extLst>
      <p:ext uri="{BB962C8B-B14F-4D97-AF65-F5344CB8AC3E}">
        <p14:creationId xmlns:p14="http://schemas.microsoft.com/office/powerpoint/2010/main" val="2498527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80DD-AEF1-FC42-A744-1CB185541422}"/>
              </a:ext>
            </a:extLst>
          </p:cNvPr>
          <p:cNvSpPr>
            <a:spLocks noGrp="1"/>
          </p:cNvSpPr>
          <p:nvPr>
            <p:ph type="title"/>
          </p:nvPr>
        </p:nvSpPr>
        <p:spPr/>
        <p:txBody>
          <a:bodyPr/>
          <a:lstStyle/>
          <a:p>
            <a:r>
              <a:rPr lang="en-US" dirty="0"/>
              <a:t>A rough view of </a:t>
            </a:r>
            <a:r>
              <a:rPr lang="en-US" dirty="0" err="1"/>
              <a:t>int</a:t>
            </a:r>
            <a:r>
              <a:rPr lang="en-US" dirty="0"/>
              <a:t> and char data</a:t>
            </a:r>
          </a:p>
        </p:txBody>
      </p:sp>
      <p:sp>
        <p:nvSpPr>
          <p:cNvPr id="4" name="Footer Placeholder 3">
            <a:extLst>
              <a:ext uri="{FF2B5EF4-FFF2-40B4-BE49-F238E27FC236}">
                <a16:creationId xmlns:a16="http://schemas.microsoft.com/office/drawing/2014/main" id="{041C3172-351C-F142-8641-863E6943B7AD}"/>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0027F0F7-E2A8-FE49-AE7D-B6C6F8FA9AD8}"/>
              </a:ext>
            </a:extLst>
          </p:cNvPr>
          <p:cNvSpPr>
            <a:spLocks noGrp="1"/>
          </p:cNvSpPr>
          <p:nvPr>
            <p:ph type="sldNum" sz="quarter" idx="12"/>
          </p:nvPr>
        </p:nvSpPr>
        <p:spPr/>
        <p:txBody>
          <a:bodyPr/>
          <a:lstStyle/>
          <a:p>
            <a:fld id="{659665DE-58FC-41F4-AC58-2C90A5E00527}" type="slidenum">
              <a:rPr lang="en-US" smtClean="0"/>
              <a:t>10</a:t>
            </a:fld>
            <a:endParaRPr lang="en-US"/>
          </a:p>
        </p:txBody>
      </p:sp>
      <p:pic>
        <p:nvPicPr>
          <p:cNvPr id="6" name="Content Placeholder 5">
            <a:extLst>
              <a:ext uri="{FF2B5EF4-FFF2-40B4-BE49-F238E27FC236}">
                <a16:creationId xmlns:a16="http://schemas.microsoft.com/office/drawing/2014/main" id="{329B98E2-C98C-AD45-AB33-6BCB09DC33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193" y="3698149"/>
            <a:ext cx="12590386" cy="1407501"/>
          </a:xfrm>
          <a:prstGeom prst="rect">
            <a:avLst/>
          </a:prstGeom>
        </p:spPr>
      </p:pic>
      <p:sp>
        <p:nvSpPr>
          <p:cNvPr id="7" name="TextBox 6">
            <a:extLst>
              <a:ext uri="{FF2B5EF4-FFF2-40B4-BE49-F238E27FC236}">
                <a16:creationId xmlns:a16="http://schemas.microsoft.com/office/drawing/2014/main" id="{4CE33B1C-D308-FD4F-AA14-A34B3B55D113}"/>
              </a:ext>
            </a:extLst>
          </p:cNvPr>
          <p:cNvSpPr txBox="1"/>
          <p:nvPr/>
        </p:nvSpPr>
        <p:spPr>
          <a:xfrm>
            <a:off x="1812772" y="1831109"/>
            <a:ext cx="7805058" cy="1077218"/>
          </a:xfrm>
          <a:prstGeom prst="rect">
            <a:avLst/>
          </a:prstGeom>
          <a:noFill/>
        </p:spPr>
        <p:txBody>
          <a:bodyPr wrap="square" rtlCol="0">
            <a:spAutoFit/>
          </a:bodyPr>
          <a:lstStyle/>
          <a:p>
            <a:r>
              <a:rPr lang="en-US" sz="3200" dirty="0" err="1">
                <a:latin typeface="Courier New" panose="02070309020205020404" pitchFamily="49" charset="0"/>
                <a:cs typeface="Courier New" panose="02070309020205020404" pitchFamily="49" charset="0"/>
              </a:rPr>
              <a:t>int</a:t>
            </a:r>
            <a:r>
              <a:rPr lang="en-US" sz="3200" dirty="0">
                <a:latin typeface="Courier New" panose="02070309020205020404" pitchFamily="49" charset="0"/>
                <a:cs typeface="Courier New" panose="02070309020205020404" pitchFamily="49" charset="0"/>
              </a:rPr>
              <a:t> a = 5;</a:t>
            </a:r>
          </a:p>
          <a:p>
            <a:r>
              <a:rPr lang="en-US" sz="3200" dirty="0">
                <a:latin typeface="Courier New" panose="02070309020205020404" pitchFamily="49" charset="0"/>
                <a:cs typeface="Courier New" panose="02070309020205020404" pitchFamily="49" charset="0"/>
              </a:rPr>
              <a:t>char letter = ‘z’</a:t>
            </a:r>
          </a:p>
        </p:txBody>
      </p:sp>
      <p:sp>
        <p:nvSpPr>
          <p:cNvPr id="3" name="TextBox 2">
            <a:extLst>
              <a:ext uri="{FF2B5EF4-FFF2-40B4-BE49-F238E27FC236}">
                <a16:creationId xmlns:a16="http://schemas.microsoft.com/office/drawing/2014/main" id="{136429EA-6486-8C46-9AEC-5E19F8F4B884}"/>
              </a:ext>
            </a:extLst>
          </p:cNvPr>
          <p:cNvSpPr txBox="1"/>
          <p:nvPr/>
        </p:nvSpPr>
        <p:spPr>
          <a:xfrm>
            <a:off x="3226278" y="4032567"/>
            <a:ext cx="1311216" cy="369332"/>
          </a:xfrm>
          <a:prstGeom prst="rect">
            <a:avLst/>
          </a:prstGeom>
          <a:noFill/>
        </p:spPr>
        <p:txBody>
          <a:bodyPr wrap="square" rtlCol="0">
            <a:spAutoFit/>
          </a:bodyPr>
          <a:lstStyle/>
          <a:p>
            <a:r>
              <a:rPr lang="en-US" dirty="0"/>
              <a:t>5</a:t>
            </a:r>
          </a:p>
        </p:txBody>
      </p:sp>
      <p:sp>
        <p:nvSpPr>
          <p:cNvPr id="8" name="TextBox 7">
            <a:extLst>
              <a:ext uri="{FF2B5EF4-FFF2-40B4-BE49-F238E27FC236}">
                <a16:creationId xmlns:a16="http://schemas.microsoft.com/office/drawing/2014/main" id="{19193B92-CF3C-3948-9AF1-FD3645D9EEB4}"/>
              </a:ext>
            </a:extLst>
          </p:cNvPr>
          <p:cNvSpPr txBox="1"/>
          <p:nvPr/>
        </p:nvSpPr>
        <p:spPr>
          <a:xfrm>
            <a:off x="8528011" y="4032567"/>
            <a:ext cx="276038" cy="369332"/>
          </a:xfrm>
          <a:prstGeom prst="rect">
            <a:avLst/>
          </a:prstGeom>
          <a:noFill/>
        </p:spPr>
        <p:txBody>
          <a:bodyPr wrap="none" rtlCol="0">
            <a:spAutoFit/>
          </a:bodyPr>
          <a:lstStyle/>
          <a:p>
            <a:r>
              <a:rPr lang="en-US" dirty="0"/>
              <a:t>z</a:t>
            </a:r>
          </a:p>
        </p:txBody>
      </p:sp>
    </p:spTree>
    <p:extLst>
      <p:ext uri="{BB962C8B-B14F-4D97-AF65-F5344CB8AC3E}">
        <p14:creationId xmlns:p14="http://schemas.microsoft.com/office/powerpoint/2010/main" val="25747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B0207-ED9E-7E47-BEF8-D1028BD22A47}"/>
              </a:ext>
            </a:extLst>
          </p:cNvPr>
          <p:cNvSpPr>
            <a:spLocks noGrp="1"/>
          </p:cNvSpPr>
          <p:nvPr>
            <p:ph type="title"/>
          </p:nvPr>
        </p:nvSpPr>
        <p:spPr/>
        <p:txBody>
          <a:bodyPr/>
          <a:lstStyle/>
          <a:p>
            <a:r>
              <a:rPr lang="en-US" dirty="0"/>
              <a:t>A rough view of arrays and linked lists</a:t>
            </a:r>
          </a:p>
        </p:txBody>
      </p:sp>
      <p:sp>
        <p:nvSpPr>
          <p:cNvPr id="4" name="Footer Placeholder 3">
            <a:extLst>
              <a:ext uri="{FF2B5EF4-FFF2-40B4-BE49-F238E27FC236}">
                <a16:creationId xmlns:a16="http://schemas.microsoft.com/office/drawing/2014/main" id="{0B9B15C6-4D5F-0F4B-A0C0-752BF1B32798}"/>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2B646A9C-E8AD-EA4C-B3C4-E1C5101CEF9C}"/>
              </a:ext>
            </a:extLst>
          </p:cNvPr>
          <p:cNvSpPr>
            <a:spLocks noGrp="1"/>
          </p:cNvSpPr>
          <p:nvPr>
            <p:ph type="sldNum" sz="quarter" idx="12"/>
          </p:nvPr>
        </p:nvSpPr>
        <p:spPr/>
        <p:txBody>
          <a:bodyPr/>
          <a:lstStyle/>
          <a:p>
            <a:fld id="{659665DE-58FC-41F4-AC58-2C90A5E00527}" type="slidenum">
              <a:rPr lang="en-US" smtClean="0"/>
              <a:t>11</a:t>
            </a:fld>
            <a:endParaRPr lang="en-US"/>
          </a:p>
        </p:txBody>
      </p:sp>
      <p:pic>
        <p:nvPicPr>
          <p:cNvPr id="6" name="Content Placeholder 5">
            <a:extLst>
              <a:ext uri="{FF2B5EF4-FFF2-40B4-BE49-F238E27FC236}">
                <a16:creationId xmlns:a16="http://schemas.microsoft.com/office/drawing/2014/main" id="{753E7618-46A0-D443-A58C-8BC51B3277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148" y="2470018"/>
            <a:ext cx="8929533" cy="998248"/>
          </a:xfrm>
          <a:prstGeom prst="rect">
            <a:avLst/>
          </a:prstGeom>
        </p:spPr>
      </p:pic>
      <p:pic>
        <p:nvPicPr>
          <p:cNvPr id="7" name="Content Placeholder 5">
            <a:extLst>
              <a:ext uri="{FF2B5EF4-FFF2-40B4-BE49-F238E27FC236}">
                <a16:creationId xmlns:a16="http://schemas.microsoft.com/office/drawing/2014/main" id="{67662A56-9D3B-4B43-BBF9-36CFAEF0B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48" y="5210128"/>
            <a:ext cx="8929534" cy="998248"/>
          </a:xfrm>
          <a:prstGeom prst="rect">
            <a:avLst/>
          </a:prstGeom>
        </p:spPr>
      </p:pic>
      <p:sp>
        <p:nvSpPr>
          <p:cNvPr id="8" name="TextBox 7">
            <a:extLst>
              <a:ext uri="{FF2B5EF4-FFF2-40B4-BE49-F238E27FC236}">
                <a16:creationId xmlns:a16="http://schemas.microsoft.com/office/drawing/2014/main" id="{F0D8146B-AC36-FF4C-B95B-D3A080CCF152}"/>
              </a:ext>
            </a:extLst>
          </p:cNvPr>
          <p:cNvSpPr txBox="1"/>
          <p:nvPr/>
        </p:nvSpPr>
        <p:spPr>
          <a:xfrm>
            <a:off x="800100" y="1456162"/>
            <a:ext cx="2971800" cy="1200329"/>
          </a:xfrm>
          <a:prstGeom prst="rect">
            <a:avLst/>
          </a:prstGeom>
          <a:noFill/>
        </p:spPr>
        <p:txBody>
          <a:bodyPr wrap="square" rtlCol="0">
            <a:spAutoFit/>
          </a:bodyPr>
          <a:lstStyle/>
          <a:p>
            <a:r>
              <a:rPr lang="en-US" dirty="0" err="1"/>
              <a:t>int</a:t>
            </a:r>
            <a:r>
              <a:rPr lang="en-US" dirty="0"/>
              <a:t>[] array = new </a:t>
            </a:r>
            <a:r>
              <a:rPr lang="en-US" dirty="0" err="1"/>
              <a:t>int</a:t>
            </a:r>
            <a:r>
              <a:rPr lang="en-US" dirty="0"/>
              <a:t>[3];</a:t>
            </a:r>
          </a:p>
          <a:p>
            <a:r>
              <a:rPr lang="en-US" dirty="0"/>
              <a:t>array[0] = 3;</a:t>
            </a:r>
          </a:p>
          <a:p>
            <a:r>
              <a:rPr lang="en-US" dirty="0"/>
              <a:t>array[1] = 7;</a:t>
            </a:r>
          </a:p>
          <a:p>
            <a:r>
              <a:rPr lang="en-US" dirty="0"/>
              <a:t>array[2] = 3;</a:t>
            </a:r>
          </a:p>
        </p:txBody>
      </p:sp>
      <p:sp>
        <p:nvSpPr>
          <p:cNvPr id="9" name="TextBox 8">
            <a:extLst>
              <a:ext uri="{FF2B5EF4-FFF2-40B4-BE49-F238E27FC236}">
                <a16:creationId xmlns:a16="http://schemas.microsoft.com/office/drawing/2014/main" id="{259E9EDC-8A7F-894B-9040-CC3CAE0F3881}"/>
              </a:ext>
            </a:extLst>
          </p:cNvPr>
          <p:cNvSpPr txBox="1"/>
          <p:nvPr/>
        </p:nvSpPr>
        <p:spPr>
          <a:xfrm>
            <a:off x="947057" y="4112790"/>
            <a:ext cx="3314700" cy="923330"/>
          </a:xfrm>
          <a:prstGeom prst="rect">
            <a:avLst/>
          </a:prstGeom>
          <a:noFill/>
        </p:spPr>
        <p:txBody>
          <a:bodyPr wrap="square" rtlCol="0">
            <a:spAutoFit/>
          </a:bodyPr>
          <a:lstStyle/>
          <a:p>
            <a:r>
              <a:rPr lang="en-US" dirty="0"/>
              <a:t>Node front = new Node(3);  </a:t>
            </a:r>
          </a:p>
          <a:p>
            <a:r>
              <a:rPr lang="en-US" dirty="0" err="1"/>
              <a:t>front.next</a:t>
            </a:r>
            <a:r>
              <a:rPr lang="en-US" dirty="0"/>
              <a:t> = new Node(7);</a:t>
            </a:r>
          </a:p>
          <a:p>
            <a:r>
              <a:rPr lang="en-US" dirty="0" err="1"/>
              <a:t>front.next.next</a:t>
            </a:r>
            <a:r>
              <a:rPr lang="en-US" dirty="0"/>
              <a:t> = new Node(3);</a:t>
            </a:r>
          </a:p>
        </p:txBody>
      </p:sp>
    </p:spTree>
    <p:extLst>
      <p:ext uri="{BB962C8B-B14F-4D97-AF65-F5344CB8AC3E}">
        <p14:creationId xmlns:p14="http://schemas.microsoft.com/office/powerpoint/2010/main" val="3395004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0F156-CEBE-544E-9C01-491766469F5F}"/>
              </a:ext>
            </a:extLst>
          </p:cNvPr>
          <p:cNvSpPr>
            <a:spLocks noGrp="1"/>
          </p:cNvSpPr>
          <p:nvPr>
            <p:ph type="title"/>
          </p:nvPr>
        </p:nvSpPr>
        <p:spPr/>
        <p:txBody>
          <a:bodyPr/>
          <a:lstStyle/>
          <a:p>
            <a:r>
              <a:rPr lang="en-US" dirty="0"/>
              <a:t>Activity (1.5 min)</a:t>
            </a:r>
          </a:p>
        </p:txBody>
      </p:sp>
      <p:sp>
        <p:nvSpPr>
          <p:cNvPr id="3" name="Content Placeholder 2">
            <a:extLst>
              <a:ext uri="{FF2B5EF4-FFF2-40B4-BE49-F238E27FC236}">
                <a16:creationId xmlns:a16="http://schemas.microsoft.com/office/drawing/2014/main" id="{D460265F-231A-F041-BF37-3DFCD3F18457}"/>
              </a:ext>
            </a:extLst>
          </p:cNvPr>
          <p:cNvSpPr>
            <a:spLocks noGrp="1"/>
          </p:cNvSpPr>
          <p:nvPr>
            <p:ph idx="1"/>
          </p:nvPr>
        </p:nvSpPr>
        <p:spPr/>
        <p:txBody>
          <a:bodyPr/>
          <a:lstStyle/>
          <a:p>
            <a:r>
              <a:rPr lang="en-US" b="1" dirty="0"/>
              <a:t>Take 1.5 min to talk with the people around you about what you remember about arrays and linked lists and how they relate to memory.  Start by saying anything at all you remember / think you remember.</a:t>
            </a:r>
          </a:p>
          <a:p>
            <a:r>
              <a:rPr lang="en-US" dirty="0"/>
              <a:t>If you have time, try to start thinking about what you recalled and how these data structures look in memory.</a:t>
            </a:r>
          </a:p>
          <a:p>
            <a:endParaRPr lang="en-US" dirty="0"/>
          </a:p>
          <a:p>
            <a:endParaRPr lang="en-US" dirty="0"/>
          </a:p>
        </p:txBody>
      </p:sp>
      <p:sp>
        <p:nvSpPr>
          <p:cNvPr id="4" name="Footer Placeholder 3">
            <a:extLst>
              <a:ext uri="{FF2B5EF4-FFF2-40B4-BE49-F238E27FC236}">
                <a16:creationId xmlns:a16="http://schemas.microsoft.com/office/drawing/2014/main" id="{8B111B65-7BE6-DD4B-851C-2A4E22A5A43C}"/>
              </a:ext>
            </a:extLst>
          </p:cNvPr>
          <p:cNvSpPr>
            <a:spLocks noGrp="1"/>
          </p:cNvSpPr>
          <p:nvPr>
            <p:ph type="ftr" sz="quarter" idx="11"/>
          </p:nvPr>
        </p:nvSpPr>
        <p:spPr/>
        <p:txBody>
          <a:bodyPr/>
          <a:lstStyle/>
          <a:p>
            <a:r>
              <a:rPr lang="en-US"/>
              <a:t>CSE 373 SP 18 - Kasey Champion</a:t>
            </a:r>
          </a:p>
        </p:txBody>
      </p:sp>
      <p:sp>
        <p:nvSpPr>
          <p:cNvPr id="5" name="Slide Number Placeholder 4">
            <a:extLst>
              <a:ext uri="{FF2B5EF4-FFF2-40B4-BE49-F238E27FC236}">
                <a16:creationId xmlns:a16="http://schemas.microsoft.com/office/drawing/2014/main" id="{F38FA8B7-988D-9C42-8C5B-909F32D6EB08}"/>
              </a:ext>
            </a:extLst>
          </p:cNvPr>
          <p:cNvSpPr>
            <a:spLocks noGrp="1"/>
          </p:cNvSpPr>
          <p:nvPr>
            <p:ph type="sldNum" sz="quarter" idx="12"/>
          </p:nvPr>
        </p:nvSpPr>
        <p:spPr/>
        <p:txBody>
          <a:bodyPr/>
          <a:lstStyle/>
          <a:p>
            <a:fld id="{659665DE-58FC-41F4-AC58-2C90A5E00527}" type="slidenum">
              <a:rPr lang="en-US" smtClean="0"/>
              <a:t>12</a:t>
            </a:fld>
            <a:endParaRPr lang="en-US"/>
          </a:p>
        </p:txBody>
      </p:sp>
      <p:graphicFrame>
        <p:nvGraphicFramePr>
          <p:cNvPr id="8" name="Content Placeholder 6">
            <a:extLst>
              <a:ext uri="{FF2B5EF4-FFF2-40B4-BE49-F238E27FC236}">
                <a16:creationId xmlns:a16="http://schemas.microsoft.com/office/drawing/2014/main" id="{406938C6-FBCE-D644-9D12-C83AF594EE19}"/>
              </a:ext>
            </a:extLst>
          </p:cNvPr>
          <p:cNvGraphicFramePr>
            <a:graphicFrameLocks/>
          </p:cNvGraphicFramePr>
          <p:nvPr>
            <p:extLst>
              <p:ext uri="{D42A27DB-BD31-4B8C-83A1-F6EECF244321}">
                <p14:modId xmlns:p14="http://schemas.microsoft.com/office/powerpoint/2010/main" val="1633752818"/>
              </p:ext>
            </p:extLst>
          </p:nvPr>
        </p:nvGraphicFramePr>
        <p:xfrm>
          <a:off x="494412" y="3255178"/>
          <a:ext cx="11187258" cy="3421667"/>
        </p:xfrm>
        <a:graphic>
          <a:graphicData uri="http://schemas.openxmlformats.org/drawingml/2006/table">
            <a:tbl>
              <a:tblPr firstRow="1" bandRow="1">
                <a:tableStyleId>{5C22544A-7EE6-4342-B048-85BDC9FD1C3A}</a:tableStyleId>
              </a:tblPr>
              <a:tblGrid>
                <a:gridCol w="5593629">
                  <a:extLst>
                    <a:ext uri="{9D8B030D-6E8A-4147-A177-3AD203B41FA5}">
                      <a16:colId xmlns:a16="http://schemas.microsoft.com/office/drawing/2014/main" val="330597164"/>
                    </a:ext>
                  </a:extLst>
                </a:gridCol>
                <a:gridCol w="5593629">
                  <a:extLst>
                    <a:ext uri="{9D8B030D-6E8A-4147-A177-3AD203B41FA5}">
                      <a16:colId xmlns:a16="http://schemas.microsoft.com/office/drawing/2014/main" val="1062528254"/>
                    </a:ext>
                  </a:extLst>
                </a:gridCol>
              </a:tblGrid>
              <a:tr h="662072">
                <a:tc>
                  <a:txBody>
                    <a:bodyPr/>
                    <a:lstStyle/>
                    <a:p>
                      <a:pPr algn="ctr"/>
                      <a:r>
                        <a:rPr lang="en-US" sz="3600" dirty="0"/>
                        <a:t>Arrays</a:t>
                      </a:r>
                    </a:p>
                  </a:txBody>
                  <a:tcPr/>
                </a:tc>
                <a:tc>
                  <a:txBody>
                    <a:bodyPr/>
                    <a:lstStyle/>
                    <a:p>
                      <a:pPr algn="ctr"/>
                      <a:r>
                        <a:rPr lang="en-US" sz="3600" dirty="0"/>
                        <a:t>Linked Lists</a:t>
                      </a:r>
                    </a:p>
                  </a:txBody>
                  <a:tcPr/>
                </a:tc>
                <a:extLst>
                  <a:ext uri="{0D108BD9-81ED-4DB2-BD59-A6C34878D82A}">
                    <a16:rowId xmlns:a16="http://schemas.microsoft.com/office/drawing/2014/main" val="636989354"/>
                  </a:ext>
                </a:extLst>
              </a:tr>
              <a:tr h="2759595">
                <a:tc>
                  <a:txBody>
                    <a:bodyPr/>
                    <a:lstStyle/>
                    <a:p>
                      <a:endParaRPr lang="en-US" dirty="0"/>
                    </a:p>
                    <a:p>
                      <a:pPr marL="285750" indent="-285750">
                        <a:buFontTx/>
                        <a:buChar char="-"/>
                      </a:pPr>
                      <a:r>
                        <a:rPr lang="en-US" dirty="0"/>
                        <a:t>“</a:t>
                      </a:r>
                      <a:r>
                        <a:rPr lang="en-US" dirty="0" err="1"/>
                        <a:t>preallocate</a:t>
                      </a:r>
                      <a:r>
                        <a:rPr lang="en-US" dirty="0"/>
                        <a:t> memory” – fixed size</a:t>
                      </a:r>
                    </a:p>
                    <a:p>
                      <a:pPr marL="285750" indent="-285750">
                        <a:buFontTx/>
                        <a:buChar char="-"/>
                      </a:pPr>
                      <a:r>
                        <a:rPr lang="en-US" dirty="0"/>
                        <a:t>“contiguous”</a:t>
                      </a:r>
                    </a:p>
                    <a:p>
                      <a:endParaRPr lang="en-US" dirty="0"/>
                    </a:p>
                  </a:txBody>
                  <a:tcPr/>
                </a:tc>
                <a:tc>
                  <a:txBody>
                    <a:bodyPr/>
                    <a:lstStyle/>
                    <a:p>
                      <a:endParaRPr lang="en-US" dirty="0"/>
                    </a:p>
                  </a:txBody>
                  <a:tcPr/>
                </a:tc>
                <a:extLst>
                  <a:ext uri="{0D108BD9-81ED-4DB2-BD59-A6C34878D82A}">
                    <a16:rowId xmlns:a16="http://schemas.microsoft.com/office/drawing/2014/main" val="2490926910"/>
                  </a:ext>
                </a:extLst>
              </a:tr>
            </a:tbl>
          </a:graphicData>
        </a:graphic>
      </p:graphicFrame>
    </p:spTree>
    <p:extLst>
      <p:ext uri="{BB962C8B-B14F-4D97-AF65-F5344CB8AC3E}">
        <p14:creationId xmlns:p14="http://schemas.microsoft.com/office/powerpoint/2010/main" val="3593477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3F3EA-76D6-FC43-88E5-C41AAF9C7E3F}"/>
              </a:ext>
            </a:extLst>
          </p:cNvPr>
          <p:cNvSpPr>
            <a:spLocks noGrp="1"/>
          </p:cNvSpPr>
          <p:nvPr>
            <p:ph type="title"/>
          </p:nvPr>
        </p:nvSpPr>
        <p:spPr/>
        <p:txBody>
          <a:bodyPr/>
          <a:lstStyle/>
          <a:p>
            <a:r>
              <a:rPr lang="en-US" dirty="0"/>
              <a:t>A rough view of arrays and linked lists</a:t>
            </a:r>
          </a:p>
        </p:txBody>
      </p:sp>
      <p:graphicFrame>
        <p:nvGraphicFramePr>
          <p:cNvPr id="7" name="Content Placeholder 6">
            <a:extLst>
              <a:ext uri="{FF2B5EF4-FFF2-40B4-BE49-F238E27FC236}">
                <a16:creationId xmlns:a16="http://schemas.microsoft.com/office/drawing/2014/main" id="{29FD646E-4DF4-534A-BA7F-479DF3CE8ED6}"/>
              </a:ext>
            </a:extLst>
          </p:cNvPr>
          <p:cNvGraphicFramePr>
            <a:graphicFrameLocks noGrp="1"/>
          </p:cNvGraphicFramePr>
          <p:nvPr>
            <p:ph idx="1"/>
            <p:extLst>
              <p:ext uri="{D42A27DB-BD31-4B8C-83A1-F6EECF244321}">
                <p14:modId xmlns:p14="http://schemas.microsoft.com/office/powerpoint/2010/main" val="2700626540"/>
              </p:ext>
            </p:extLst>
          </p:nvPr>
        </p:nvGraphicFramePr>
        <p:xfrm>
          <a:off x="574675" y="1463675"/>
          <a:ext cx="11187114" cy="5071675"/>
        </p:xfrm>
        <a:graphic>
          <a:graphicData uri="http://schemas.openxmlformats.org/drawingml/2006/table">
            <a:tbl>
              <a:tblPr firstRow="1" bandRow="1">
                <a:tableStyleId>{5C22544A-7EE6-4342-B048-85BDC9FD1C3A}</a:tableStyleId>
              </a:tblPr>
              <a:tblGrid>
                <a:gridCol w="5593557">
                  <a:extLst>
                    <a:ext uri="{9D8B030D-6E8A-4147-A177-3AD203B41FA5}">
                      <a16:colId xmlns:a16="http://schemas.microsoft.com/office/drawing/2014/main" val="330597164"/>
                    </a:ext>
                  </a:extLst>
                </a:gridCol>
                <a:gridCol w="5593557">
                  <a:extLst>
                    <a:ext uri="{9D8B030D-6E8A-4147-A177-3AD203B41FA5}">
                      <a16:colId xmlns:a16="http://schemas.microsoft.com/office/drawing/2014/main" val="1062528254"/>
                    </a:ext>
                  </a:extLst>
                </a:gridCol>
              </a:tblGrid>
              <a:tr h="956875">
                <a:tc>
                  <a:txBody>
                    <a:bodyPr/>
                    <a:lstStyle/>
                    <a:p>
                      <a:pPr algn="ctr"/>
                      <a:r>
                        <a:rPr lang="en-US" sz="3600" dirty="0"/>
                        <a:t>Arrays</a:t>
                      </a:r>
                    </a:p>
                  </a:txBody>
                  <a:tcPr/>
                </a:tc>
                <a:tc>
                  <a:txBody>
                    <a:bodyPr/>
                    <a:lstStyle/>
                    <a:p>
                      <a:pPr algn="ctr"/>
                      <a:r>
                        <a:rPr lang="en-US" sz="3600" dirty="0"/>
                        <a:t>Linked Lists</a:t>
                      </a:r>
                    </a:p>
                  </a:txBody>
                  <a:tcPr/>
                </a:tc>
                <a:extLst>
                  <a:ext uri="{0D108BD9-81ED-4DB2-BD59-A6C34878D82A}">
                    <a16:rowId xmlns:a16="http://schemas.microsoft.com/office/drawing/2014/main" val="636989354"/>
                  </a:ext>
                </a:extLst>
              </a:tr>
              <a:tr h="3637350">
                <a:tc>
                  <a:txBody>
                    <a:bodyPr/>
                    <a:lstStyle/>
                    <a:p>
                      <a:pPr marL="285750" indent="-285750">
                        <a:buFontTx/>
                        <a:buChar char="-"/>
                      </a:pPr>
                      <a:r>
                        <a:rPr lang="en-US" sz="2400" dirty="0"/>
                        <a:t>Contiguous in memory</a:t>
                      </a:r>
                    </a:p>
                    <a:p>
                      <a:pPr marL="285750" indent="-285750">
                        <a:buFontTx/>
                        <a:buChar char="-"/>
                      </a:pPr>
                      <a:endParaRPr lang="en-US" sz="2400" dirty="0"/>
                    </a:p>
                    <a:p>
                      <a:pPr marL="285750" indent="-285750">
                        <a:buFontTx/>
                        <a:buChar char="-"/>
                      </a:pPr>
                      <a:r>
                        <a:rPr lang="en-US" sz="2400" dirty="0"/>
                        <a:t>Simple</a:t>
                      </a:r>
                    </a:p>
                    <a:p>
                      <a:pPr marL="285750" indent="-285750">
                        <a:buFontTx/>
                        <a:buChar char="-"/>
                      </a:pPr>
                      <a:endParaRPr lang="en-US" dirty="0"/>
                    </a:p>
                  </a:txBody>
                  <a:tcPr/>
                </a:tc>
                <a:tc>
                  <a:txBody>
                    <a:bodyPr/>
                    <a:lstStyle/>
                    <a:p>
                      <a:pPr marL="285750" indent="-285750">
                        <a:buFontTx/>
                        <a:buChar char="-"/>
                      </a:pPr>
                      <a:r>
                        <a:rPr lang="en-US" sz="2400" dirty="0"/>
                        <a:t>Each node is linked to the next, so not contiguous in memory</a:t>
                      </a:r>
                    </a:p>
                    <a:p>
                      <a:pPr marL="285750" indent="-285750">
                        <a:buFontTx/>
                        <a:buChar char="-"/>
                      </a:pPr>
                      <a:endParaRPr lang="en-US" sz="2400" dirty="0"/>
                    </a:p>
                    <a:p>
                      <a:pPr marL="285750" indent="-285750">
                        <a:buFontTx/>
                        <a:buChar char="-"/>
                      </a:pPr>
                      <a:r>
                        <a:rPr lang="en-US" sz="2400" dirty="0"/>
                        <a:t>Each node takes up more space than just the data itself – also stores pointers to the next (and </a:t>
                      </a:r>
                      <a:r>
                        <a:rPr lang="en-US" sz="2400" dirty="0" err="1"/>
                        <a:t>prev</a:t>
                      </a:r>
                      <a:r>
                        <a:rPr lang="en-US" sz="2400" dirty="0"/>
                        <a:t> if it’s doubly-linked)</a:t>
                      </a:r>
                    </a:p>
                    <a:p>
                      <a:pPr marL="285750" indent="-285750">
                        <a:buFontTx/>
                        <a:buChar char="-"/>
                      </a:pPr>
                      <a:endParaRPr lang="en-US" sz="2400" dirty="0"/>
                    </a:p>
                    <a:p>
                      <a:pPr marL="285750" indent="-285750">
                        <a:buFontTx/>
                        <a:buChar char="-"/>
                      </a:pPr>
                      <a:r>
                        <a:rPr lang="en-US" sz="2400" dirty="0"/>
                        <a:t>More flexible with memory / maybe can squeeze in nodes in places where we couldn’t have a full contiguous array of that size</a:t>
                      </a:r>
                    </a:p>
                  </a:txBody>
                  <a:tcPr/>
                </a:tc>
                <a:extLst>
                  <a:ext uri="{0D108BD9-81ED-4DB2-BD59-A6C34878D82A}">
                    <a16:rowId xmlns:a16="http://schemas.microsoft.com/office/drawing/2014/main" val="2490926910"/>
                  </a:ext>
                </a:extLst>
              </a:tr>
            </a:tbl>
          </a:graphicData>
        </a:graphic>
      </p:graphicFrame>
      <p:sp>
        <p:nvSpPr>
          <p:cNvPr id="4" name="Footer Placeholder 3">
            <a:extLst>
              <a:ext uri="{FF2B5EF4-FFF2-40B4-BE49-F238E27FC236}">
                <a16:creationId xmlns:a16="http://schemas.microsoft.com/office/drawing/2014/main" id="{53D9CA27-00A6-BF4C-8887-089D2D05946B}"/>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BF08AB2D-75CD-3C41-AFA7-5841F1306D67}"/>
              </a:ext>
            </a:extLst>
          </p:cNvPr>
          <p:cNvSpPr>
            <a:spLocks noGrp="1"/>
          </p:cNvSpPr>
          <p:nvPr>
            <p:ph type="sldNum" sz="quarter" idx="12"/>
          </p:nvPr>
        </p:nvSpPr>
        <p:spPr/>
        <p:txBody>
          <a:bodyPr/>
          <a:lstStyle/>
          <a:p>
            <a:fld id="{659665DE-58FC-41F4-AC58-2C90A5E00527}" type="slidenum">
              <a:rPr lang="en-US" smtClean="0"/>
              <a:t>13</a:t>
            </a:fld>
            <a:endParaRPr lang="en-US"/>
          </a:p>
        </p:txBody>
      </p:sp>
    </p:spTree>
    <p:extLst>
      <p:ext uri="{BB962C8B-B14F-4D97-AF65-F5344CB8AC3E}">
        <p14:creationId xmlns:p14="http://schemas.microsoft.com/office/powerpoint/2010/main" val="1529613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B0207-ED9E-7E47-BEF8-D1028BD22A47}"/>
              </a:ext>
            </a:extLst>
          </p:cNvPr>
          <p:cNvSpPr>
            <a:spLocks noGrp="1"/>
          </p:cNvSpPr>
          <p:nvPr>
            <p:ph type="title"/>
          </p:nvPr>
        </p:nvSpPr>
        <p:spPr/>
        <p:txBody>
          <a:bodyPr/>
          <a:lstStyle/>
          <a:p>
            <a:r>
              <a:rPr lang="en-US" dirty="0"/>
              <a:t>A rough view of arrays and linked lists</a:t>
            </a:r>
          </a:p>
        </p:txBody>
      </p:sp>
      <p:sp>
        <p:nvSpPr>
          <p:cNvPr id="4" name="Footer Placeholder 3">
            <a:extLst>
              <a:ext uri="{FF2B5EF4-FFF2-40B4-BE49-F238E27FC236}">
                <a16:creationId xmlns:a16="http://schemas.microsoft.com/office/drawing/2014/main" id="{0B9B15C6-4D5F-0F4B-A0C0-752BF1B32798}"/>
              </a:ext>
            </a:extLst>
          </p:cNvPr>
          <p:cNvSpPr>
            <a:spLocks noGrp="1"/>
          </p:cNvSpPr>
          <p:nvPr>
            <p:ph type="ftr" sz="quarter" idx="11"/>
          </p:nvPr>
        </p:nvSpPr>
        <p:spPr>
          <a:xfrm>
            <a:off x="5715301" y="6521027"/>
            <a:ext cx="5901459" cy="274320"/>
          </a:xfrm>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2B646A9C-E8AD-EA4C-B3C4-E1C5101CEF9C}"/>
              </a:ext>
            </a:extLst>
          </p:cNvPr>
          <p:cNvSpPr>
            <a:spLocks noGrp="1"/>
          </p:cNvSpPr>
          <p:nvPr>
            <p:ph type="sldNum" sz="quarter" idx="12"/>
          </p:nvPr>
        </p:nvSpPr>
        <p:spPr/>
        <p:txBody>
          <a:bodyPr/>
          <a:lstStyle/>
          <a:p>
            <a:fld id="{659665DE-58FC-41F4-AC58-2C90A5E00527}" type="slidenum">
              <a:rPr lang="en-US" smtClean="0"/>
              <a:t>14</a:t>
            </a:fld>
            <a:endParaRPr lang="en-US"/>
          </a:p>
        </p:txBody>
      </p:sp>
      <p:pic>
        <p:nvPicPr>
          <p:cNvPr id="6" name="Content Placeholder 5">
            <a:extLst>
              <a:ext uri="{FF2B5EF4-FFF2-40B4-BE49-F238E27FC236}">
                <a16:creationId xmlns:a16="http://schemas.microsoft.com/office/drawing/2014/main" id="{753E7618-46A0-D443-A58C-8BC51B3277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148" y="2470018"/>
            <a:ext cx="8929533" cy="998248"/>
          </a:xfrm>
          <a:prstGeom prst="rect">
            <a:avLst/>
          </a:prstGeom>
        </p:spPr>
      </p:pic>
      <p:pic>
        <p:nvPicPr>
          <p:cNvPr id="7" name="Content Placeholder 5">
            <a:extLst>
              <a:ext uri="{FF2B5EF4-FFF2-40B4-BE49-F238E27FC236}">
                <a16:creationId xmlns:a16="http://schemas.microsoft.com/office/drawing/2014/main" id="{67662A56-9D3B-4B43-BBF9-36CFAEF0B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48" y="5210128"/>
            <a:ext cx="8929534" cy="998248"/>
          </a:xfrm>
          <a:prstGeom prst="rect">
            <a:avLst/>
          </a:prstGeom>
        </p:spPr>
      </p:pic>
      <p:sp>
        <p:nvSpPr>
          <p:cNvPr id="8" name="TextBox 7">
            <a:extLst>
              <a:ext uri="{FF2B5EF4-FFF2-40B4-BE49-F238E27FC236}">
                <a16:creationId xmlns:a16="http://schemas.microsoft.com/office/drawing/2014/main" id="{F0D8146B-AC36-FF4C-B95B-D3A080CCF152}"/>
              </a:ext>
            </a:extLst>
          </p:cNvPr>
          <p:cNvSpPr txBox="1"/>
          <p:nvPr/>
        </p:nvSpPr>
        <p:spPr>
          <a:xfrm>
            <a:off x="800100" y="1456162"/>
            <a:ext cx="2971800" cy="1200329"/>
          </a:xfrm>
          <a:prstGeom prst="rect">
            <a:avLst/>
          </a:prstGeom>
          <a:noFill/>
        </p:spPr>
        <p:txBody>
          <a:bodyPr wrap="square" rtlCol="0">
            <a:spAutoFit/>
          </a:bodyPr>
          <a:lstStyle/>
          <a:p>
            <a:r>
              <a:rPr lang="en-US" dirty="0" err="1"/>
              <a:t>int</a:t>
            </a:r>
            <a:r>
              <a:rPr lang="en-US" dirty="0"/>
              <a:t>[] array = new </a:t>
            </a:r>
            <a:r>
              <a:rPr lang="en-US" dirty="0" err="1"/>
              <a:t>int</a:t>
            </a:r>
            <a:r>
              <a:rPr lang="en-US" dirty="0"/>
              <a:t>[3];</a:t>
            </a:r>
          </a:p>
          <a:p>
            <a:r>
              <a:rPr lang="en-US" dirty="0"/>
              <a:t>array[0] = 3;</a:t>
            </a:r>
          </a:p>
          <a:p>
            <a:r>
              <a:rPr lang="en-US" dirty="0"/>
              <a:t>array[1] = 7;</a:t>
            </a:r>
          </a:p>
          <a:p>
            <a:r>
              <a:rPr lang="en-US" dirty="0"/>
              <a:t>array[2] = 3;</a:t>
            </a:r>
          </a:p>
        </p:txBody>
      </p:sp>
      <p:sp>
        <p:nvSpPr>
          <p:cNvPr id="9" name="TextBox 8">
            <a:extLst>
              <a:ext uri="{FF2B5EF4-FFF2-40B4-BE49-F238E27FC236}">
                <a16:creationId xmlns:a16="http://schemas.microsoft.com/office/drawing/2014/main" id="{259E9EDC-8A7F-894B-9040-CC3CAE0F3881}"/>
              </a:ext>
            </a:extLst>
          </p:cNvPr>
          <p:cNvSpPr txBox="1"/>
          <p:nvPr/>
        </p:nvSpPr>
        <p:spPr>
          <a:xfrm>
            <a:off x="947057" y="4112790"/>
            <a:ext cx="3163857" cy="923330"/>
          </a:xfrm>
          <a:prstGeom prst="rect">
            <a:avLst/>
          </a:prstGeom>
          <a:noFill/>
        </p:spPr>
        <p:txBody>
          <a:bodyPr wrap="square" rtlCol="0">
            <a:spAutoFit/>
          </a:bodyPr>
          <a:lstStyle/>
          <a:p>
            <a:r>
              <a:rPr lang="en-US" dirty="0"/>
              <a:t>Node front = new Node(3); </a:t>
            </a:r>
          </a:p>
          <a:p>
            <a:r>
              <a:rPr lang="en-US" dirty="0" err="1"/>
              <a:t>front.next</a:t>
            </a:r>
            <a:r>
              <a:rPr lang="en-US" dirty="0"/>
              <a:t> = new Node(7);</a:t>
            </a:r>
          </a:p>
          <a:p>
            <a:r>
              <a:rPr lang="en-US" dirty="0" err="1"/>
              <a:t>front.next.next</a:t>
            </a:r>
            <a:r>
              <a:rPr lang="en-US" dirty="0"/>
              <a:t> = new Node(3);</a:t>
            </a:r>
          </a:p>
        </p:txBody>
      </p:sp>
      <p:sp>
        <p:nvSpPr>
          <p:cNvPr id="3" name="TextBox 2">
            <a:extLst>
              <a:ext uri="{FF2B5EF4-FFF2-40B4-BE49-F238E27FC236}">
                <a16:creationId xmlns:a16="http://schemas.microsoft.com/office/drawing/2014/main" id="{B7277530-9EFF-AC4C-83AF-5D77EB27A146}"/>
              </a:ext>
            </a:extLst>
          </p:cNvPr>
          <p:cNvSpPr txBox="1"/>
          <p:nvPr/>
        </p:nvSpPr>
        <p:spPr>
          <a:xfrm>
            <a:off x="3076283" y="2693046"/>
            <a:ext cx="301686" cy="369332"/>
          </a:xfrm>
          <a:prstGeom prst="rect">
            <a:avLst/>
          </a:prstGeom>
          <a:noFill/>
        </p:spPr>
        <p:txBody>
          <a:bodyPr wrap="none" rtlCol="0">
            <a:spAutoFit/>
          </a:bodyPr>
          <a:lstStyle/>
          <a:p>
            <a:r>
              <a:rPr lang="en-US" dirty="0"/>
              <a:t>3</a:t>
            </a:r>
          </a:p>
        </p:txBody>
      </p:sp>
      <p:sp>
        <p:nvSpPr>
          <p:cNvPr id="10" name="TextBox 9">
            <a:extLst>
              <a:ext uri="{FF2B5EF4-FFF2-40B4-BE49-F238E27FC236}">
                <a16:creationId xmlns:a16="http://schemas.microsoft.com/office/drawing/2014/main" id="{0C505C02-BA30-E343-BFB8-8D80C9501961}"/>
              </a:ext>
            </a:extLst>
          </p:cNvPr>
          <p:cNvSpPr txBox="1"/>
          <p:nvPr/>
        </p:nvSpPr>
        <p:spPr>
          <a:xfrm>
            <a:off x="3470214" y="2716046"/>
            <a:ext cx="301686" cy="369332"/>
          </a:xfrm>
          <a:prstGeom prst="rect">
            <a:avLst/>
          </a:prstGeom>
          <a:noFill/>
        </p:spPr>
        <p:txBody>
          <a:bodyPr wrap="none" rtlCol="0">
            <a:spAutoFit/>
          </a:bodyPr>
          <a:lstStyle/>
          <a:p>
            <a:r>
              <a:rPr lang="en-US" dirty="0"/>
              <a:t>7</a:t>
            </a:r>
          </a:p>
        </p:txBody>
      </p:sp>
      <p:sp>
        <p:nvSpPr>
          <p:cNvPr id="11" name="TextBox 10">
            <a:extLst>
              <a:ext uri="{FF2B5EF4-FFF2-40B4-BE49-F238E27FC236}">
                <a16:creationId xmlns:a16="http://schemas.microsoft.com/office/drawing/2014/main" id="{DE15972A-9EE1-504A-B9AF-E04A4901960E}"/>
              </a:ext>
            </a:extLst>
          </p:cNvPr>
          <p:cNvSpPr txBox="1"/>
          <p:nvPr/>
        </p:nvSpPr>
        <p:spPr>
          <a:xfrm>
            <a:off x="3960071" y="2716046"/>
            <a:ext cx="301686" cy="369332"/>
          </a:xfrm>
          <a:prstGeom prst="rect">
            <a:avLst/>
          </a:prstGeom>
          <a:noFill/>
        </p:spPr>
        <p:txBody>
          <a:bodyPr wrap="none" rtlCol="0">
            <a:spAutoFit/>
          </a:bodyPr>
          <a:lstStyle/>
          <a:p>
            <a:r>
              <a:rPr lang="en-US" dirty="0"/>
              <a:t>3</a:t>
            </a:r>
          </a:p>
        </p:txBody>
      </p:sp>
      <p:sp>
        <p:nvSpPr>
          <p:cNvPr id="12" name="TextBox 11">
            <a:extLst>
              <a:ext uri="{FF2B5EF4-FFF2-40B4-BE49-F238E27FC236}">
                <a16:creationId xmlns:a16="http://schemas.microsoft.com/office/drawing/2014/main" id="{21F69966-280B-3642-847A-05BF697C6628}"/>
              </a:ext>
            </a:extLst>
          </p:cNvPr>
          <p:cNvSpPr txBox="1"/>
          <p:nvPr/>
        </p:nvSpPr>
        <p:spPr>
          <a:xfrm>
            <a:off x="3470214" y="5401838"/>
            <a:ext cx="301686" cy="369332"/>
          </a:xfrm>
          <a:prstGeom prst="rect">
            <a:avLst/>
          </a:prstGeom>
          <a:noFill/>
        </p:spPr>
        <p:txBody>
          <a:bodyPr wrap="none" rtlCol="0">
            <a:spAutoFit/>
          </a:bodyPr>
          <a:lstStyle/>
          <a:p>
            <a:r>
              <a:rPr lang="en-US" dirty="0"/>
              <a:t>3</a:t>
            </a:r>
          </a:p>
        </p:txBody>
      </p:sp>
      <p:sp>
        <p:nvSpPr>
          <p:cNvPr id="13" name="TextBox 12">
            <a:extLst>
              <a:ext uri="{FF2B5EF4-FFF2-40B4-BE49-F238E27FC236}">
                <a16:creationId xmlns:a16="http://schemas.microsoft.com/office/drawing/2014/main" id="{2484068E-5873-9E46-8306-2771F8C25EC7}"/>
              </a:ext>
            </a:extLst>
          </p:cNvPr>
          <p:cNvSpPr txBox="1"/>
          <p:nvPr/>
        </p:nvSpPr>
        <p:spPr>
          <a:xfrm>
            <a:off x="947057" y="5495978"/>
            <a:ext cx="301686" cy="369332"/>
          </a:xfrm>
          <a:prstGeom prst="rect">
            <a:avLst/>
          </a:prstGeom>
          <a:noFill/>
        </p:spPr>
        <p:txBody>
          <a:bodyPr wrap="none" rtlCol="0">
            <a:spAutoFit/>
          </a:bodyPr>
          <a:lstStyle/>
          <a:p>
            <a:r>
              <a:rPr lang="en-US" dirty="0"/>
              <a:t>7</a:t>
            </a:r>
          </a:p>
        </p:txBody>
      </p:sp>
      <p:sp>
        <p:nvSpPr>
          <p:cNvPr id="14" name="TextBox 13">
            <a:extLst>
              <a:ext uri="{FF2B5EF4-FFF2-40B4-BE49-F238E27FC236}">
                <a16:creationId xmlns:a16="http://schemas.microsoft.com/office/drawing/2014/main" id="{9C1489BD-4A4F-6945-BFB3-E0E9AD938A3F}"/>
              </a:ext>
            </a:extLst>
          </p:cNvPr>
          <p:cNvSpPr txBox="1"/>
          <p:nvPr/>
        </p:nvSpPr>
        <p:spPr>
          <a:xfrm>
            <a:off x="7649737" y="5401838"/>
            <a:ext cx="301686" cy="369332"/>
          </a:xfrm>
          <a:prstGeom prst="rect">
            <a:avLst/>
          </a:prstGeom>
          <a:noFill/>
        </p:spPr>
        <p:txBody>
          <a:bodyPr wrap="none" rtlCol="0">
            <a:spAutoFit/>
          </a:bodyPr>
          <a:lstStyle/>
          <a:p>
            <a:r>
              <a:rPr lang="en-US" dirty="0"/>
              <a:t>3</a:t>
            </a:r>
          </a:p>
        </p:txBody>
      </p:sp>
      <p:cxnSp>
        <p:nvCxnSpPr>
          <p:cNvPr id="20" name="Elbow Connector 19">
            <a:extLst>
              <a:ext uri="{FF2B5EF4-FFF2-40B4-BE49-F238E27FC236}">
                <a16:creationId xmlns:a16="http://schemas.microsoft.com/office/drawing/2014/main" id="{9F0D76F8-18D7-5E49-BA11-B2FE258FF5AA}"/>
              </a:ext>
            </a:extLst>
          </p:cNvPr>
          <p:cNvCxnSpPr>
            <a:endCxn id="13" idx="0"/>
          </p:cNvCxnSpPr>
          <p:nvPr/>
        </p:nvCxnSpPr>
        <p:spPr>
          <a:xfrm rot="10800000">
            <a:off x="1097900" y="5495978"/>
            <a:ext cx="3013014" cy="90526"/>
          </a:xfrm>
          <a:prstGeom prst="bentConnector4">
            <a:avLst>
              <a:gd name="adj1" fmla="val -616"/>
              <a:gd name="adj2" fmla="val 35252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04660E07-E89F-5D43-90C4-B00E4F85BD0D}"/>
              </a:ext>
            </a:extLst>
          </p:cNvPr>
          <p:cNvCxnSpPr>
            <a:cxnSpLocks/>
            <a:endCxn id="14" idx="2"/>
          </p:cNvCxnSpPr>
          <p:nvPr/>
        </p:nvCxnSpPr>
        <p:spPr>
          <a:xfrm>
            <a:off x="1494263" y="5680644"/>
            <a:ext cx="6306317" cy="90526"/>
          </a:xfrm>
          <a:prstGeom prst="bentConnector4">
            <a:avLst>
              <a:gd name="adj1" fmla="val 0"/>
              <a:gd name="adj2" fmla="val 352524"/>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A27F246-6068-F849-A75A-9F6BB85CC4A3}"/>
              </a:ext>
            </a:extLst>
          </p:cNvPr>
          <p:cNvSpPr txBox="1"/>
          <p:nvPr/>
        </p:nvSpPr>
        <p:spPr>
          <a:xfrm>
            <a:off x="4261757" y="4071317"/>
            <a:ext cx="4415883" cy="923330"/>
          </a:xfrm>
          <a:prstGeom prst="rect">
            <a:avLst/>
          </a:prstGeom>
          <a:noFill/>
        </p:spPr>
        <p:txBody>
          <a:bodyPr wrap="square" rtlCol="0">
            <a:spAutoFit/>
          </a:bodyPr>
          <a:lstStyle/>
          <a:p>
            <a:r>
              <a:rPr lang="en-US" dirty="0"/>
              <a:t>(drawing singly linked list instead of doubly because drawings are hard / the two are similar)</a:t>
            </a:r>
          </a:p>
        </p:txBody>
      </p:sp>
      <p:cxnSp>
        <p:nvCxnSpPr>
          <p:cNvPr id="45" name="Elbow Connector 44">
            <a:extLst>
              <a:ext uri="{FF2B5EF4-FFF2-40B4-BE49-F238E27FC236}">
                <a16:creationId xmlns:a16="http://schemas.microsoft.com/office/drawing/2014/main" id="{DFAE03A1-03A5-CF4C-AC9C-EA2111C7CDD0}"/>
              </a:ext>
            </a:extLst>
          </p:cNvPr>
          <p:cNvCxnSpPr>
            <a:cxnSpLocks/>
          </p:cNvCxnSpPr>
          <p:nvPr/>
        </p:nvCxnSpPr>
        <p:spPr>
          <a:xfrm rot="5400000">
            <a:off x="8249437" y="5633574"/>
            <a:ext cx="94140" cy="127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0838FD8A-6CB7-484D-92D4-1FA5B2F31006}"/>
              </a:ext>
            </a:extLst>
          </p:cNvPr>
          <p:cNvSpPr/>
          <p:nvPr/>
        </p:nvSpPr>
        <p:spPr>
          <a:xfrm>
            <a:off x="7700913" y="5380705"/>
            <a:ext cx="839755" cy="484605"/>
          </a:xfrm>
          <a:prstGeom prst="rect">
            <a:avLst/>
          </a:prstGeom>
          <a:gradFill>
            <a:gsLst>
              <a:gs pos="0">
                <a:schemeClr val="dk1">
                  <a:tint val="83000"/>
                  <a:satMod val="100000"/>
                  <a:lumMod val="100000"/>
                  <a:alpha val="0"/>
                </a:schemeClr>
              </a:gs>
              <a:gs pos="100000">
                <a:schemeClr val="dk1">
                  <a:tint val="61000"/>
                  <a:satMod val="150000"/>
                  <a:lumMod val="10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8" name="Rectangle 47">
            <a:extLst>
              <a:ext uri="{FF2B5EF4-FFF2-40B4-BE49-F238E27FC236}">
                <a16:creationId xmlns:a16="http://schemas.microsoft.com/office/drawing/2014/main" id="{B54EBC2A-4995-6645-B05F-CE15E685702B}"/>
              </a:ext>
            </a:extLst>
          </p:cNvPr>
          <p:cNvSpPr/>
          <p:nvPr/>
        </p:nvSpPr>
        <p:spPr>
          <a:xfrm>
            <a:off x="3437623" y="5350551"/>
            <a:ext cx="839755" cy="484605"/>
          </a:xfrm>
          <a:prstGeom prst="rect">
            <a:avLst/>
          </a:prstGeom>
          <a:gradFill>
            <a:gsLst>
              <a:gs pos="0">
                <a:schemeClr val="dk1">
                  <a:tint val="83000"/>
                  <a:satMod val="100000"/>
                  <a:lumMod val="100000"/>
                  <a:alpha val="0"/>
                </a:schemeClr>
              </a:gs>
              <a:gs pos="100000">
                <a:schemeClr val="dk1">
                  <a:tint val="61000"/>
                  <a:satMod val="150000"/>
                  <a:lumMod val="10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9" name="Rectangle 48">
            <a:extLst>
              <a:ext uri="{FF2B5EF4-FFF2-40B4-BE49-F238E27FC236}">
                <a16:creationId xmlns:a16="http://schemas.microsoft.com/office/drawing/2014/main" id="{DE5D9FA2-14FE-0C4C-B4A8-864EAA06AA1A}"/>
              </a:ext>
            </a:extLst>
          </p:cNvPr>
          <p:cNvSpPr/>
          <p:nvPr/>
        </p:nvSpPr>
        <p:spPr>
          <a:xfrm>
            <a:off x="905019" y="5397621"/>
            <a:ext cx="839755" cy="484605"/>
          </a:xfrm>
          <a:prstGeom prst="rect">
            <a:avLst/>
          </a:prstGeom>
          <a:gradFill>
            <a:gsLst>
              <a:gs pos="0">
                <a:schemeClr val="dk1">
                  <a:tint val="83000"/>
                  <a:satMod val="100000"/>
                  <a:lumMod val="100000"/>
                  <a:alpha val="0"/>
                </a:schemeClr>
              </a:gs>
              <a:gs pos="100000">
                <a:schemeClr val="dk1">
                  <a:tint val="61000"/>
                  <a:satMod val="150000"/>
                  <a:lumMod val="10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064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3" grpId="0"/>
      <p:bldP spid="14" grpId="0"/>
      <p:bldP spid="47" grpId="0" animBg="1"/>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090C0-64E5-CF42-B57A-4CF3BF4901C2}"/>
              </a:ext>
            </a:extLst>
          </p:cNvPr>
          <p:cNvSpPr>
            <a:spLocks noGrp="1"/>
          </p:cNvSpPr>
          <p:nvPr>
            <p:ph type="title"/>
          </p:nvPr>
        </p:nvSpPr>
        <p:spPr/>
        <p:txBody>
          <a:bodyPr>
            <a:normAutofit/>
          </a:bodyPr>
          <a:lstStyle/>
          <a:p>
            <a:r>
              <a:rPr lang="en-US" dirty="0"/>
              <a:t>A rough view of some other types</a:t>
            </a:r>
            <a:br>
              <a:rPr lang="en-US" dirty="0"/>
            </a:br>
            <a:r>
              <a:rPr lang="en-US" sz="2000" dirty="0"/>
              <a:t>(not the main focus but nice to know)</a:t>
            </a:r>
          </a:p>
        </p:txBody>
      </p:sp>
      <p:sp>
        <p:nvSpPr>
          <p:cNvPr id="3" name="Content Placeholder 2">
            <a:extLst>
              <a:ext uri="{FF2B5EF4-FFF2-40B4-BE49-F238E27FC236}">
                <a16:creationId xmlns:a16="http://schemas.microsoft.com/office/drawing/2014/main" id="{47FA5DE8-5C81-3B4E-B15B-706C1B6713D1}"/>
              </a:ext>
            </a:extLst>
          </p:cNvPr>
          <p:cNvSpPr>
            <a:spLocks noGrp="1"/>
          </p:cNvSpPr>
          <p:nvPr>
            <p:ph idx="1"/>
          </p:nvPr>
        </p:nvSpPr>
        <p:spPr/>
        <p:txBody>
          <a:bodyPr/>
          <a:lstStyle/>
          <a:p>
            <a:r>
              <a:rPr lang="en-US" dirty="0"/>
              <a:t>binary trees?</a:t>
            </a:r>
          </a:p>
          <a:p>
            <a:r>
              <a:rPr lang="en-US" dirty="0"/>
              <a:t>- they look similar to linked lists: each tree node object is going to be created randomly somewhere in memory </a:t>
            </a:r>
          </a:p>
          <a:p>
            <a:pPr marL="0" indent="0">
              <a:buNone/>
            </a:pPr>
            <a:endParaRPr lang="en-US" dirty="0"/>
          </a:p>
          <a:p>
            <a:pPr marL="0" indent="0">
              <a:buNone/>
            </a:pPr>
            <a:r>
              <a:rPr lang="en-US" dirty="0"/>
              <a:t>strings?</a:t>
            </a:r>
          </a:p>
          <a:p>
            <a:pPr marL="0" indent="0">
              <a:buNone/>
            </a:pPr>
            <a:r>
              <a:rPr lang="en-US" dirty="0"/>
              <a:t>- Strings are really a bunch of characters in a particular order.  Could probably use either, but many languages choose to implement a String as an array of characters (Java)</a:t>
            </a:r>
          </a:p>
          <a:p>
            <a:pPr marL="0" indent="0">
              <a:buNone/>
            </a:pPr>
            <a:endParaRPr lang="en-US" dirty="0"/>
          </a:p>
          <a:p>
            <a:pPr marL="0" indent="0">
              <a:buNone/>
            </a:pPr>
            <a:r>
              <a:rPr lang="en-US" dirty="0"/>
              <a:t>objects?</a:t>
            </a:r>
          </a:p>
          <a:p>
            <a:r>
              <a:rPr lang="en-US" dirty="0"/>
              <a:t>-An object in memory stores its fields all right next to each other (contiguous in memory). There a couple of extra things objects also store, see further references.</a:t>
            </a:r>
          </a:p>
          <a:p>
            <a:endParaRPr lang="en-US" dirty="0"/>
          </a:p>
          <a:p>
            <a:endParaRPr lang="en-US" dirty="0"/>
          </a:p>
        </p:txBody>
      </p:sp>
      <p:sp>
        <p:nvSpPr>
          <p:cNvPr id="4" name="Footer Placeholder 3">
            <a:extLst>
              <a:ext uri="{FF2B5EF4-FFF2-40B4-BE49-F238E27FC236}">
                <a16:creationId xmlns:a16="http://schemas.microsoft.com/office/drawing/2014/main" id="{C82F24CE-7CCB-3F46-88DC-22B9F5F39F5A}"/>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EE503F39-8CF2-C84B-A328-ACC474FF8BA0}"/>
              </a:ext>
            </a:extLst>
          </p:cNvPr>
          <p:cNvSpPr>
            <a:spLocks noGrp="1"/>
          </p:cNvSpPr>
          <p:nvPr>
            <p:ph type="sldNum" sz="quarter" idx="12"/>
          </p:nvPr>
        </p:nvSpPr>
        <p:spPr/>
        <p:txBody>
          <a:bodyPr/>
          <a:lstStyle/>
          <a:p>
            <a:fld id="{659665DE-58FC-41F4-AC58-2C90A5E00527}" type="slidenum">
              <a:rPr lang="en-US" smtClean="0"/>
              <a:t>15</a:t>
            </a:fld>
            <a:endParaRPr lang="en-US"/>
          </a:p>
        </p:txBody>
      </p:sp>
    </p:spTree>
    <p:extLst>
      <p:ext uri="{BB962C8B-B14F-4D97-AF65-F5344CB8AC3E}">
        <p14:creationId xmlns:p14="http://schemas.microsoft.com/office/powerpoint/2010/main" val="3770795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BD333-35D2-AB41-BAD6-5BF7752775E1}"/>
              </a:ext>
            </a:extLst>
          </p:cNvPr>
          <p:cNvSpPr>
            <a:spLocks noGrp="1"/>
          </p:cNvSpPr>
          <p:nvPr>
            <p:ph type="title"/>
          </p:nvPr>
        </p:nvSpPr>
        <p:spPr>
          <a:xfrm>
            <a:off x="502370" y="2921666"/>
            <a:ext cx="11187259" cy="1014667"/>
          </a:xfrm>
        </p:spPr>
        <p:txBody>
          <a:bodyPr/>
          <a:lstStyle/>
          <a:p>
            <a:r>
              <a:rPr lang="en-US" dirty="0"/>
              <a:t>How memory is used and moves around </a:t>
            </a:r>
          </a:p>
        </p:txBody>
      </p:sp>
      <p:sp>
        <p:nvSpPr>
          <p:cNvPr id="4" name="Footer Placeholder 3">
            <a:extLst>
              <a:ext uri="{FF2B5EF4-FFF2-40B4-BE49-F238E27FC236}">
                <a16:creationId xmlns:a16="http://schemas.microsoft.com/office/drawing/2014/main" id="{BDA94CC8-09C2-3745-8F9D-8D7314E8E456}"/>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D3C253AA-1811-EE4D-B88F-CEB35BCE81B9}"/>
              </a:ext>
            </a:extLst>
          </p:cNvPr>
          <p:cNvSpPr>
            <a:spLocks noGrp="1"/>
          </p:cNvSpPr>
          <p:nvPr>
            <p:ph type="sldNum" sz="quarter" idx="12"/>
          </p:nvPr>
        </p:nvSpPr>
        <p:spPr/>
        <p:txBody>
          <a:bodyPr/>
          <a:lstStyle/>
          <a:p>
            <a:fld id="{659665DE-58FC-41F4-AC58-2C90A5E00527}" type="slidenum">
              <a:rPr lang="en-US" smtClean="0"/>
              <a:t>16</a:t>
            </a:fld>
            <a:endParaRPr lang="en-US"/>
          </a:p>
        </p:txBody>
      </p:sp>
    </p:spTree>
    <p:extLst>
      <p:ext uri="{BB962C8B-B14F-4D97-AF65-F5344CB8AC3E}">
        <p14:creationId xmlns:p14="http://schemas.microsoft.com/office/powerpoint/2010/main" val="3150934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17</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14" name="Picture 13">
            <a:extLst>
              <a:ext uri="{FF2B5EF4-FFF2-40B4-BE49-F238E27FC236}">
                <a16:creationId xmlns:a16="http://schemas.microsoft.com/office/drawing/2014/main" id="{9700E16B-E0BD-3643-A594-54401A3E2A81}"/>
              </a:ext>
            </a:extLst>
          </p:cNvPr>
          <p:cNvPicPr>
            <a:picLocks noChangeAspect="1"/>
          </p:cNvPicPr>
          <p:nvPr/>
        </p:nvPicPr>
        <p:blipFill>
          <a:blip r:embed="rId5"/>
          <a:stretch>
            <a:fillRect/>
          </a:stretch>
        </p:blipFill>
        <p:spPr>
          <a:xfrm>
            <a:off x="7756060" y="3344779"/>
            <a:ext cx="1066800" cy="1066800"/>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6"/>
          <a:stretch>
            <a:fillRect/>
          </a:stretch>
        </p:blipFill>
        <p:spPr>
          <a:xfrm rot="1444371">
            <a:off x="2003049" y="700073"/>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5"/>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5"/>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3773269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18</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14" name="Picture 13">
            <a:extLst>
              <a:ext uri="{FF2B5EF4-FFF2-40B4-BE49-F238E27FC236}">
                <a16:creationId xmlns:a16="http://schemas.microsoft.com/office/drawing/2014/main" id="{9700E16B-E0BD-3643-A594-54401A3E2A81}"/>
              </a:ext>
            </a:extLst>
          </p:cNvPr>
          <p:cNvPicPr>
            <a:picLocks noChangeAspect="1"/>
          </p:cNvPicPr>
          <p:nvPr/>
        </p:nvPicPr>
        <p:blipFill>
          <a:blip r:embed="rId5"/>
          <a:stretch>
            <a:fillRect/>
          </a:stretch>
        </p:blipFill>
        <p:spPr>
          <a:xfrm>
            <a:off x="7756060" y="3344779"/>
            <a:ext cx="1066800" cy="1066800"/>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6"/>
          <a:stretch>
            <a:fillRect/>
          </a:stretch>
        </p:blipFill>
        <p:spPr>
          <a:xfrm rot="1444371">
            <a:off x="6341114" y="3455579"/>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5"/>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5"/>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1909128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19</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14" name="Picture 13">
            <a:extLst>
              <a:ext uri="{FF2B5EF4-FFF2-40B4-BE49-F238E27FC236}">
                <a16:creationId xmlns:a16="http://schemas.microsoft.com/office/drawing/2014/main" id="{9700E16B-E0BD-3643-A594-54401A3E2A81}"/>
              </a:ext>
            </a:extLst>
          </p:cNvPr>
          <p:cNvPicPr>
            <a:picLocks noChangeAspect="1"/>
          </p:cNvPicPr>
          <p:nvPr/>
        </p:nvPicPr>
        <p:blipFill>
          <a:blip r:embed="rId5"/>
          <a:stretch>
            <a:fillRect/>
          </a:stretch>
        </p:blipFill>
        <p:spPr>
          <a:xfrm>
            <a:off x="3528834" y="754111"/>
            <a:ext cx="1066800" cy="1066800"/>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6"/>
          <a:stretch>
            <a:fillRect/>
          </a:stretch>
        </p:blipFill>
        <p:spPr>
          <a:xfrm rot="1444371">
            <a:off x="1896114" y="112295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5"/>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5"/>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4134733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F634F-815F-1842-B120-6CEF79261F05}"/>
              </a:ext>
            </a:extLst>
          </p:cNvPr>
          <p:cNvSpPr>
            <a:spLocks noGrp="1"/>
          </p:cNvSpPr>
          <p:nvPr>
            <p:ph type="title"/>
          </p:nvPr>
        </p:nvSpPr>
        <p:spPr/>
        <p:txBody>
          <a:bodyPr>
            <a:normAutofit fontScale="90000"/>
          </a:bodyPr>
          <a:lstStyle/>
          <a:p>
            <a:r>
              <a:rPr lang="en-US" dirty="0"/>
              <a:t>Outline (for drafting purposes but maybe ideas for outline worksheet)</a:t>
            </a:r>
          </a:p>
        </p:txBody>
      </p:sp>
      <p:sp>
        <p:nvSpPr>
          <p:cNvPr id="3" name="Content Placeholder 2">
            <a:extLst>
              <a:ext uri="{FF2B5EF4-FFF2-40B4-BE49-F238E27FC236}">
                <a16:creationId xmlns:a16="http://schemas.microsoft.com/office/drawing/2014/main" id="{BC1A7FC8-A99E-984F-A799-CEED28830C5E}"/>
              </a:ext>
            </a:extLst>
          </p:cNvPr>
          <p:cNvSpPr>
            <a:spLocks noGrp="1"/>
          </p:cNvSpPr>
          <p:nvPr>
            <p:ph idx="1"/>
          </p:nvPr>
        </p:nvSpPr>
        <p:spPr/>
        <p:txBody>
          <a:bodyPr>
            <a:normAutofit fontScale="92500" lnSpcReduction="20000"/>
          </a:bodyPr>
          <a:lstStyle/>
          <a:p>
            <a:r>
              <a:rPr lang="en-US" dirty="0"/>
              <a:t>- Demo with Memory (GB/MB used)</a:t>
            </a:r>
          </a:p>
          <a:p>
            <a:r>
              <a:rPr lang="en-US" dirty="0"/>
              <a:t>- some terms we will demystify today (on the worksheet)</a:t>
            </a:r>
          </a:p>
          <a:p>
            <a:pPr lvl="1"/>
            <a:r>
              <a:rPr lang="en-US" dirty="0"/>
              <a:t>- RAM (random access memory, main memory, etc.) </a:t>
            </a:r>
            <a:r>
              <a:rPr lang="en-US" dirty="0">
                <a:hlinkClick r:id="rId2"/>
              </a:rPr>
              <a:t>https://en.wikipedia.org/wiki/Random-access_memory</a:t>
            </a:r>
            <a:endParaRPr lang="en-US" dirty="0"/>
          </a:p>
          <a:p>
            <a:pPr lvl="1"/>
            <a:r>
              <a:rPr lang="en-US" dirty="0"/>
              <a:t>- CPU (processor) – motivate with the math later, how prevalent math is</a:t>
            </a:r>
          </a:p>
          <a:p>
            <a:pPr lvl="1"/>
            <a:r>
              <a:rPr lang="en-US" dirty="0"/>
              <a:t>- cache</a:t>
            </a:r>
          </a:p>
          <a:p>
            <a:pPr lvl="1"/>
            <a:endParaRPr lang="en-US" dirty="0"/>
          </a:p>
          <a:p>
            <a:pPr lvl="1"/>
            <a:r>
              <a:rPr lang="en-US" dirty="0"/>
              <a:t>BIG IDEAS</a:t>
            </a:r>
          </a:p>
          <a:p>
            <a:pPr lvl="1"/>
            <a:r>
              <a:rPr lang="en-US" dirty="0"/>
              <a:t>- understand memory in general (like RAM, cache) as an array </a:t>
            </a:r>
          </a:p>
          <a:p>
            <a:pPr lvl="1"/>
            <a:r>
              <a:rPr lang="en-US" dirty="0"/>
              <a:t>- understand how memory is pulled into caches in groups</a:t>
            </a:r>
          </a:p>
          <a:p>
            <a:pPr lvl="1"/>
            <a:r>
              <a:rPr lang="en-US" dirty="0"/>
              <a:t>- understand how caching affects the code we write, data structures (worksheet problem: draw variables, objects, binary trees)</a:t>
            </a:r>
          </a:p>
          <a:p>
            <a:pPr lvl="2"/>
            <a:r>
              <a:rPr lang="en-US" dirty="0"/>
              <a:t>- LL / AL</a:t>
            </a:r>
          </a:p>
          <a:p>
            <a:pPr lvl="2"/>
            <a:r>
              <a:rPr lang="en-US" dirty="0"/>
              <a:t>- Heap as arrays vs Heaps as Nodes</a:t>
            </a:r>
          </a:p>
          <a:p>
            <a:pPr lvl="2"/>
            <a:r>
              <a:rPr lang="en-US" dirty="0"/>
              <a:t>Summary of how to use in your programming</a:t>
            </a:r>
          </a:p>
          <a:p>
            <a:pPr lvl="1"/>
            <a:r>
              <a:rPr lang="en-US" dirty="0"/>
              <a:t>BREAK</a:t>
            </a:r>
          </a:p>
          <a:p>
            <a:pPr lvl="1"/>
            <a:r>
              <a:rPr lang="en-US" dirty="0"/>
              <a:t>- other ideas: memory (RAM) as a cache for disk</a:t>
            </a:r>
          </a:p>
          <a:p>
            <a:pPr lvl="2"/>
            <a:r>
              <a:rPr lang="en-US" dirty="0"/>
              <a:t>Hierarchy of memory, why do we have different layers? physical desk example,  just not physically possible to keep everything near CPU</a:t>
            </a:r>
          </a:p>
          <a:p>
            <a:pPr lvl="1"/>
            <a:r>
              <a:rPr lang="en-US" dirty="0"/>
              <a:t>Bytes/experiments / fields of objects/ primitive types/ object types, etc.</a:t>
            </a:r>
          </a:p>
          <a:p>
            <a:pPr lvl="2"/>
            <a:endParaRPr lang="en-US" dirty="0"/>
          </a:p>
        </p:txBody>
      </p:sp>
      <p:sp>
        <p:nvSpPr>
          <p:cNvPr id="4" name="Footer Placeholder 3">
            <a:extLst>
              <a:ext uri="{FF2B5EF4-FFF2-40B4-BE49-F238E27FC236}">
                <a16:creationId xmlns:a16="http://schemas.microsoft.com/office/drawing/2014/main" id="{86E85799-FE7A-9748-856F-C0DE167AB7A5}"/>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E77CFE71-CE8B-CA4E-9E47-68C80079DB8B}"/>
              </a:ext>
            </a:extLst>
          </p:cNvPr>
          <p:cNvSpPr>
            <a:spLocks noGrp="1"/>
          </p:cNvSpPr>
          <p:nvPr>
            <p:ph type="sldNum" sz="quarter" idx="12"/>
          </p:nvPr>
        </p:nvSpPr>
        <p:spPr/>
        <p:txBody>
          <a:bodyPr/>
          <a:lstStyle/>
          <a:p>
            <a:fld id="{659665DE-58FC-41F4-AC58-2C90A5E00527}" type="slidenum">
              <a:rPr lang="en-US" smtClean="0"/>
              <a:t>2</a:t>
            </a:fld>
            <a:endParaRPr lang="en-US"/>
          </a:p>
        </p:txBody>
      </p:sp>
    </p:spTree>
    <p:extLst>
      <p:ext uri="{BB962C8B-B14F-4D97-AF65-F5344CB8AC3E}">
        <p14:creationId xmlns:p14="http://schemas.microsoft.com/office/powerpoint/2010/main" val="948649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20</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5"/>
          <a:stretch>
            <a:fillRect/>
          </a:stretch>
        </p:blipFill>
        <p:spPr>
          <a:xfrm rot="1444371">
            <a:off x="1896114" y="112295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6"/>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6"/>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859525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21</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14" name="Picture 13">
            <a:extLst>
              <a:ext uri="{FF2B5EF4-FFF2-40B4-BE49-F238E27FC236}">
                <a16:creationId xmlns:a16="http://schemas.microsoft.com/office/drawing/2014/main" id="{9700E16B-E0BD-3643-A594-54401A3E2A81}"/>
              </a:ext>
            </a:extLst>
          </p:cNvPr>
          <p:cNvPicPr>
            <a:picLocks noChangeAspect="1"/>
          </p:cNvPicPr>
          <p:nvPr/>
        </p:nvPicPr>
        <p:blipFill>
          <a:blip r:embed="rId5"/>
          <a:stretch>
            <a:fillRect/>
          </a:stretch>
        </p:blipFill>
        <p:spPr>
          <a:xfrm>
            <a:off x="7756060" y="2679944"/>
            <a:ext cx="1066800" cy="1066800"/>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6"/>
          <a:stretch>
            <a:fillRect/>
          </a:stretch>
        </p:blipFill>
        <p:spPr>
          <a:xfrm rot="1444371">
            <a:off x="6512705" y="329354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5"/>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5"/>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1907768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22</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14" name="Picture 13">
            <a:extLst>
              <a:ext uri="{FF2B5EF4-FFF2-40B4-BE49-F238E27FC236}">
                <a16:creationId xmlns:a16="http://schemas.microsoft.com/office/drawing/2014/main" id="{9700E16B-E0BD-3643-A594-54401A3E2A81}"/>
              </a:ext>
            </a:extLst>
          </p:cNvPr>
          <p:cNvPicPr>
            <a:picLocks noChangeAspect="1"/>
          </p:cNvPicPr>
          <p:nvPr/>
        </p:nvPicPr>
        <p:blipFill>
          <a:blip r:embed="rId5"/>
          <a:stretch>
            <a:fillRect/>
          </a:stretch>
        </p:blipFill>
        <p:spPr>
          <a:xfrm>
            <a:off x="3528834" y="754111"/>
            <a:ext cx="1066800" cy="1066800"/>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6"/>
          <a:stretch>
            <a:fillRect/>
          </a:stretch>
        </p:blipFill>
        <p:spPr>
          <a:xfrm rot="1444371">
            <a:off x="1896114" y="112295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5"/>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5"/>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2626790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23</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5"/>
          <a:stretch>
            <a:fillRect/>
          </a:stretch>
        </p:blipFill>
        <p:spPr>
          <a:xfrm rot="1444371">
            <a:off x="1896114" y="112295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6"/>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6"/>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3626159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24</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14" name="Picture 13">
            <a:extLst>
              <a:ext uri="{FF2B5EF4-FFF2-40B4-BE49-F238E27FC236}">
                <a16:creationId xmlns:a16="http://schemas.microsoft.com/office/drawing/2014/main" id="{9700E16B-E0BD-3643-A594-54401A3E2A81}"/>
              </a:ext>
            </a:extLst>
          </p:cNvPr>
          <p:cNvPicPr>
            <a:picLocks noChangeAspect="1"/>
          </p:cNvPicPr>
          <p:nvPr/>
        </p:nvPicPr>
        <p:blipFill>
          <a:blip r:embed="rId5"/>
          <a:stretch>
            <a:fillRect/>
          </a:stretch>
        </p:blipFill>
        <p:spPr>
          <a:xfrm>
            <a:off x="7756060" y="2679944"/>
            <a:ext cx="1066800" cy="1066800"/>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6"/>
          <a:stretch>
            <a:fillRect/>
          </a:stretch>
        </p:blipFill>
        <p:spPr>
          <a:xfrm rot="1444371">
            <a:off x="6512705" y="329354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5"/>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5"/>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3066578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25</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14" name="Picture 13">
            <a:extLst>
              <a:ext uri="{FF2B5EF4-FFF2-40B4-BE49-F238E27FC236}">
                <a16:creationId xmlns:a16="http://schemas.microsoft.com/office/drawing/2014/main" id="{9700E16B-E0BD-3643-A594-54401A3E2A81}"/>
              </a:ext>
            </a:extLst>
          </p:cNvPr>
          <p:cNvPicPr>
            <a:picLocks noChangeAspect="1"/>
          </p:cNvPicPr>
          <p:nvPr/>
        </p:nvPicPr>
        <p:blipFill>
          <a:blip r:embed="rId5"/>
          <a:stretch>
            <a:fillRect/>
          </a:stretch>
        </p:blipFill>
        <p:spPr>
          <a:xfrm>
            <a:off x="3528834" y="754111"/>
            <a:ext cx="1066800" cy="1066800"/>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6"/>
          <a:stretch>
            <a:fillRect/>
          </a:stretch>
        </p:blipFill>
        <p:spPr>
          <a:xfrm rot="1444371">
            <a:off x="1896114" y="112295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5"/>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5"/>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3975363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26</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5"/>
          <a:stretch>
            <a:fillRect/>
          </a:stretch>
        </p:blipFill>
        <p:spPr>
          <a:xfrm rot="1444371">
            <a:off x="1896114" y="112295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6"/>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6"/>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4004815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27</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14" name="Picture 13">
            <a:extLst>
              <a:ext uri="{FF2B5EF4-FFF2-40B4-BE49-F238E27FC236}">
                <a16:creationId xmlns:a16="http://schemas.microsoft.com/office/drawing/2014/main" id="{9700E16B-E0BD-3643-A594-54401A3E2A81}"/>
              </a:ext>
            </a:extLst>
          </p:cNvPr>
          <p:cNvPicPr>
            <a:picLocks noChangeAspect="1"/>
          </p:cNvPicPr>
          <p:nvPr/>
        </p:nvPicPr>
        <p:blipFill>
          <a:blip r:embed="rId5"/>
          <a:stretch>
            <a:fillRect/>
          </a:stretch>
        </p:blipFill>
        <p:spPr>
          <a:xfrm>
            <a:off x="7756060" y="2679944"/>
            <a:ext cx="1066800" cy="1066800"/>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6"/>
          <a:stretch>
            <a:fillRect/>
          </a:stretch>
        </p:blipFill>
        <p:spPr>
          <a:xfrm rot="1444371">
            <a:off x="6512705" y="329354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5"/>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5"/>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2655491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28</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14" name="Picture 13">
            <a:extLst>
              <a:ext uri="{FF2B5EF4-FFF2-40B4-BE49-F238E27FC236}">
                <a16:creationId xmlns:a16="http://schemas.microsoft.com/office/drawing/2014/main" id="{9700E16B-E0BD-3643-A594-54401A3E2A81}"/>
              </a:ext>
            </a:extLst>
          </p:cNvPr>
          <p:cNvPicPr>
            <a:picLocks noChangeAspect="1"/>
          </p:cNvPicPr>
          <p:nvPr/>
        </p:nvPicPr>
        <p:blipFill>
          <a:blip r:embed="rId5"/>
          <a:stretch>
            <a:fillRect/>
          </a:stretch>
        </p:blipFill>
        <p:spPr>
          <a:xfrm>
            <a:off x="3528834" y="754111"/>
            <a:ext cx="1066800" cy="1066800"/>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6"/>
          <a:stretch>
            <a:fillRect/>
          </a:stretch>
        </p:blipFill>
        <p:spPr>
          <a:xfrm rot="1444371">
            <a:off x="1896114" y="112295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5"/>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5"/>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3147741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29</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5"/>
          <a:stretch>
            <a:fillRect/>
          </a:stretch>
        </p:blipFill>
        <p:spPr>
          <a:xfrm rot="1444371">
            <a:off x="1896114" y="112295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6"/>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6"/>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550481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F075B-9299-9440-9A88-2D016EACC31F}"/>
              </a:ext>
            </a:extLst>
          </p:cNvPr>
          <p:cNvSpPr>
            <a:spLocks noGrp="1"/>
          </p:cNvSpPr>
          <p:nvPr>
            <p:ph type="title"/>
          </p:nvPr>
        </p:nvSpPr>
        <p:spPr/>
        <p:txBody>
          <a:bodyPr/>
          <a:lstStyle/>
          <a:p>
            <a:r>
              <a:rPr lang="en-US" dirty="0"/>
              <a:t>Warm Up</a:t>
            </a:r>
          </a:p>
        </p:txBody>
      </p:sp>
      <p:sp>
        <p:nvSpPr>
          <p:cNvPr id="3" name="Content Placeholder 2">
            <a:extLst>
              <a:ext uri="{FF2B5EF4-FFF2-40B4-BE49-F238E27FC236}">
                <a16:creationId xmlns:a16="http://schemas.microsoft.com/office/drawing/2014/main" id="{A3FEAC2D-15B7-414A-8E21-DF3674D57227}"/>
              </a:ext>
            </a:extLst>
          </p:cNvPr>
          <p:cNvSpPr>
            <a:spLocks noGrp="1"/>
          </p:cNvSpPr>
          <p:nvPr>
            <p:ph idx="1"/>
          </p:nvPr>
        </p:nvSpPr>
        <p:spPr>
          <a:xfrm>
            <a:off x="575239" y="1463856"/>
            <a:ext cx="4782823" cy="2246769"/>
          </a:xfrm>
        </p:spPr>
        <p:txBody>
          <a:bodyPr>
            <a:noAutofit/>
          </a:bodyPr>
          <a:lstStyle/>
          <a:p>
            <a:pPr marL="0" indent="0">
              <a:lnSpc>
                <a:spcPct val="100000"/>
              </a:lnSpc>
              <a:buNone/>
            </a:pPr>
            <a:r>
              <a:rPr lang="en-US" sz="2000" dirty="0" err="1">
                <a:latin typeface="Courier New" panose="02070309020205020404" pitchFamily="49" charset="0"/>
                <a:cs typeface="Courier New" panose="02070309020205020404" pitchFamily="49" charset="0"/>
              </a:rPr>
              <a:t>int</a:t>
            </a:r>
            <a:r>
              <a:rPr lang="en-US" sz="2000" dirty="0">
                <a:latin typeface="Courier New" panose="02070309020205020404" pitchFamily="49" charset="0"/>
                <a:cs typeface="Courier New" panose="02070309020205020404" pitchFamily="49" charset="0"/>
              </a:rPr>
              <a:t> sum = 0;</a:t>
            </a:r>
            <a:br>
              <a:rPr lang="en-US" sz="2000" dirty="0">
                <a:latin typeface="Courier New" panose="02070309020205020404" pitchFamily="49" charset="0"/>
                <a:cs typeface="Courier New" panose="02070309020205020404" pitchFamily="49" charset="0"/>
              </a:rPr>
            </a:br>
            <a:r>
              <a:rPr lang="en-US" sz="2000" dirty="0" err="1">
                <a:latin typeface="Courier New" panose="02070309020205020404" pitchFamily="49" charset="0"/>
                <a:cs typeface="Courier New" panose="02070309020205020404" pitchFamily="49" charset="0"/>
              </a:rPr>
              <a:t>int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i</a:t>
            </a:r>
            <a:r>
              <a:rPr lang="en-US" sz="2000" dirty="0">
                <a:latin typeface="Courier New" panose="02070309020205020404" pitchFamily="49" charset="0"/>
                <a:cs typeface="Courier New" panose="02070309020205020404" pitchFamily="49" charset="0"/>
              </a:rPr>
              <a:t> = 0;</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while (</a:t>
            </a:r>
            <a:r>
              <a:rPr lang="en-US" sz="2000" dirty="0" err="1">
                <a:latin typeface="Courier New" panose="02070309020205020404" pitchFamily="49" charset="0"/>
                <a:cs typeface="Courier New" panose="02070309020205020404" pitchFamily="49" charset="0"/>
              </a:rPr>
              <a:t>i</a:t>
            </a:r>
            <a:r>
              <a:rPr lang="en-US" sz="2000" dirty="0">
                <a:latin typeface="Courier New" panose="02070309020205020404" pitchFamily="49" charset="0"/>
                <a:cs typeface="Courier New" panose="02070309020205020404" pitchFamily="49" charset="0"/>
              </a:rPr>
              <a:t> &lt; </a:t>
            </a:r>
            <a:r>
              <a:rPr lang="en-US" sz="2000" dirty="0" err="1">
                <a:latin typeface="Courier New" panose="02070309020205020404" pitchFamily="49" charset="0"/>
                <a:cs typeface="Courier New" panose="02070309020205020404" pitchFamily="49" charset="0"/>
              </a:rPr>
              <a:t>array.length</a:t>
            </a:r>
            <a:r>
              <a:rPr lang="en-US" sz="2000" dirty="0">
                <a:latin typeface="Courier New" panose="02070309020205020404" pitchFamily="49" charset="0"/>
                <a:cs typeface="Courier New" panose="02070309020205020404" pitchFamily="49" charset="0"/>
              </a:rPr>
              <a:t>) {</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    sum += array[</a:t>
            </a:r>
            <a:r>
              <a:rPr lang="en-US" sz="2000" dirty="0" err="1">
                <a:latin typeface="Courier New" panose="02070309020205020404" pitchFamily="49" charset="0"/>
                <a:cs typeface="Courier New" panose="02070309020205020404" pitchFamily="49" charset="0"/>
              </a:rPr>
              <a:t>i</a:t>
            </a:r>
            <a:r>
              <a:rPr lang="en-US" sz="2000" dirty="0">
                <a:latin typeface="Courier New" panose="02070309020205020404" pitchFamily="49" charset="0"/>
                <a:cs typeface="Courier New" panose="02070309020205020404" pitchFamily="49" charset="0"/>
              </a:rPr>
              <a:t>];</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i</a:t>
            </a:r>
            <a:r>
              <a:rPr lang="en-US" sz="2000" dirty="0">
                <a:latin typeface="Courier New" panose="02070309020205020404" pitchFamily="49" charset="0"/>
                <a:cs typeface="Courier New" panose="02070309020205020404" pitchFamily="49" charset="0"/>
              </a:rPr>
              <a:t>++;</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return sum;</a:t>
            </a:r>
          </a:p>
        </p:txBody>
      </p:sp>
      <p:sp>
        <p:nvSpPr>
          <p:cNvPr id="4" name="Footer Placeholder 3">
            <a:extLst>
              <a:ext uri="{FF2B5EF4-FFF2-40B4-BE49-F238E27FC236}">
                <a16:creationId xmlns:a16="http://schemas.microsoft.com/office/drawing/2014/main" id="{25143525-1D49-8E41-BE26-763D0DC44B99}"/>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777494EF-C842-774A-ADEB-55D7B69BCB93}"/>
              </a:ext>
            </a:extLst>
          </p:cNvPr>
          <p:cNvSpPr>
            <a:spLocks noGrp="1"/>
          </p:cNvSpPr>
          <p:nvPr>
            <p:ph type="sldNum" sz="quarter" idx="12"/>
          </p:nvPr>
        </p:nvSpPr>
        <p:spPr/>
        <p:txBody>
          <a:bodyPr/>
          <a:lstStyle/>
          <a:p>
            <a:fld id="{659665DE-58FC-41F4-AC58-2C90A5E00527}" type="slidenum">
              <a:rPr lang="en-US" smtClean="0"/>
              <a:t>3</a:t>
            </a:fld>
            <a:endParaRPr lang="en-US"/>
          </a:p>
        </p:txBody>
      </p:sp>
      <p:sp>
        <p:nvSpPr>
          <p:cNvPr id="6" name="TextBox 5">
            <a:extLst>
              <a:ext uri="{FF2B5EF4-FFF2-40B4-BE49-F238E27FC236}">
                <a16:creationId xmlns:a16="http://schemas.microsoft.com/office/drawing/2014/main" id="{7B72A438-F340-F440-B332-A9994AEB2EF0}"/>
              </a:ext>
            </a:extLst>
          </p:cNvPr>
          <p:cNvSpPr txBox="1"/>
          <p:nvPr/>
        </p:nvSpPr>
        <p:spPr>
          <a:xfrm>
            <a:off x="6833940" y="1463857"/>
            <a:ext cx="5069302" cy="2246769"/>
          </a:xfrm>
          <a:prstGeom prst="rect">
            <a:avLst/>
          </a:prstGeom>
          <a:noFill/>
        </p:spPr>
        <p:txBody>
          <a:bodyPr wrap="square" rtlCol="0">
            <a:spAutoFit/>
          </a:bodyPr>
          <a:lstStyle/>
          <a:p>
            <a:r>
              <a:rPr lang="en-US" sz="2000" dirty="0" err="1">
                <a:latin typeface="Courier New" panose="02070309020205020404" pitchFamily="49" charset="0"/>
                <a:cs typeface="Courier New" panose="02070309020205020404" pitchFamily="49" charset="0"/>
              </a:rPr>
              <a:t>int</a:t>
            </a:r>
            <a:r>
              <a:rPr lang="en-US" sz="2000" dirty="0">
                <a:latin typeface="Courier New" panose="02070309020205020404" pitchFamily="49" charset="0"/>
                <a:cs typeface="Courier New" panose="02070309020205020404" pitchFamily="49" charset="0"/>
              </a:rPr>
              <a:t> sum = 0;</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Node current = front;</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while (current != null) {</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    sum += </a:t>
            </a:r>
            <a:r>
              <a:rPr lang="en-US" sz="2000" dirty="0" err="1">
                <a:latin typeface="Courier New" panose="02070309020205020404" pitchFamily="49" charset="0"/>
                <a:cs typeface="Courier New" panose="02070309020205020404" pitchFamily="49" charset="0"/>
              </a:rPr>
              <a:t>current.data</a:t>
            </a:r>
            <a:r>
              <a:rPr lang="en-US" sz="2000" dirty="0">
                <a:latin typeface="Courier New" panose="02070309020205020404" pitchFamily="49" charset="0"/>
                <a:cs typeface="Courier New" panose="02070309020205020404" pitchFamily="49" charset="0"/>
              </a:rPr>
              <a:t>;</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    current = </a:t>
            </a:r>
            <a:r>
              <a:rPr lang="en-US" sz="2000" dirty="0" err="1">
                <a:latin typeface="Courier New" panose="02070309020205020404" pitchFamily="49" charset="0"/>
                <a:cs typeface="Courier New" panose="02070309020205020404" pitchFamily="49" charset="0"/>
              </a:rPr>
              <a:t>current.next</a:t>
            </a:r>
            <a:r>
              <a:rPr lang="en-US" sz="2000" dirty="0">
                <a:latin typeface="Courier New" panose="02070309020205020404" pitchFamily="49" charset="0"/>
                <a:cs typeface="Courier New" panose="02070309020205020404" pitchFamily="49" charset="0"/>
              </a:rPr>
              <a:t>;</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a:t>
            </a:r>
            <a:br>
              <a:rPr lang="en-US" sz="2000" dirty="0">
                <a:latin typeface="Courier New" panose="02070309020205020404" pitchFamily="49" charset="0"/>
                <a:cs typeface="Courier New" panose="02070309020205020404" pitchFamily="49" charset="0"/>
              </a:rPr>
            </a:br>
            <a:r>
              <a:rPr lang="en-US" sz="2000" dirty="0">
                <a:latin typeface="Courier New" panose="02070309020205020404" pitchFamily="49" charset="0"/>
                <a:cs typeface="Courier New" panose="02070309020205020404" pitchFamily="49" charset="0"/>
              </a:rPr>
              <a:t>return sum;</a:t>
            </a:r>
          </a:p>
        </p:txBody>
      </p:sp>
      <p:sp>
        <p:nvSpPr>
          <p:cNvPr id="7" name="TextBox 6">
            <a:extLst>
              <a:ext uri="{FF2B5EF4-FFF2-40B4-BE49-F238E27FC236}">
                <a16:creationId xmlns:a16="http://schemas.microsoft.com/office/drawing/2014/main" id="{1A0DAA4C-FA7B-5942-9501-9C5A3725B328}"/>
              </a:ext>
            </a:extLst>
          </p:cNvPr>
          <p:cNvSpPr txBox="1"/>
          <p:nvPr/>
        </p:nvSpPr>
        <p:spPr>
          <a:xfrm>
            <a:off x="930441" y="4235115"/>
            <a:ext cx="5694947" cy="2585323"/>
          </a:xfrm>
          <a:prstGeom prst="rect">
            <a:avLst/>
          </a:prstGeom>
          <a:noFill/>
        </p:spPr>
        <p:txBody>
          <a:bodyPr wrap="square" rtlCol="0">
            <a:spAutoFit/>
          </a:bodyPr>
          <a:lstStyle/>
          <a:p>
            <a:r>
              <a:rPr lang="en-US" dirty="0"/>
              <a:t>Assuming that the array is the same size as the linked list:</a:t>
            </a:r>
          </a:p>
          <a:p>
            <a:endParaRPr lang="en-US" dirty="0"/>
          </a:p>
          <a:p>
            <a:r>
              <a:rPr lang="en-US" dirty="0"/>
              <a:t>Which do you think is most efficient given what we know? (we have some tools to estimate runtime / what will take time, but we will learn more today)</a:t>
            </a:r>
          </a:p>
          <a:p>
            <a:endParaRPr lang="en-US" dirty="0"/>
          </a:p>
          <a:p>
            <a:pPr marL="342900" indent="-342900">
              <a:buAutoNum type="alphaUcParenR"/>
            </a:pPr>
            <a:r>
              <a:rPr lang="en-US" dirty="0"/>
              <a:t>Array code</a:t>
            </a:r>
          </a:p>
          <a:p>
            <a:pPr marL="342900" indent="-342900">
              <a:buAutoNum type="alphaUcParenR"/>
            </a:pPr>
            <a:r>
              <a:rPr lang="en-US" dirty="0"/>
              <a:t>Linked List code</a:t>
            </a:r>
          </a:p>
          <a:p>
            <a:pPr marL="342900" indent="-342900">
              <a:buAutoNum type="alphaUcParenR"/>
            </a:pPr>
            <a:r>
              <a:rPr lang="en-US" dirty="0"/>
              <a:t>Tied – both roughly equivalent</a:t>
            </a:r>
          </a:p>
        </p:txBody>
      </p:sp>
    </p:spTree>
    <p:extLst>
      <p:ext uri="{BB962C8B-B14F-4D97-AF65-F5344CB8AC3E}">
        <p14:creationId xmlns:p14="http://schemas.microsoft.com/office/powerpoint/2010/main" val="1915971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30</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14" name="Picture 13">
            <a:extLst>
              <a:ext uri="{FF2B5EF4-FFF2-40B4-BE49-F238E27FC236}">
                <a16:creationId xmlns:a16="http://schemas.microsoft.com/office/drawing/2014/main" id="{9700E16B-E0BD-3643-A594-54401A3E2A81}"/>
              </a:ext>
            </a:extLst>
          </p:cNvPr>
          <p:cNvPicPr>
            <a:picLocks noChangeAspect="1"/>
          </p:cNvPicPr>
          <p:nvPr/>
        </p:nvPicPr>
        <p:blipFill>
          <a:blip r:embed="rId5"/>
          <a:stretch>
            <a:fillRect/>
          </a:stretch>
        </p:blipFill>
        <p:spPr>
          <a:xfrm>
            <a:off x="7756060" y="2679944"/>
            <a:ext cx="1066800" cy="1066800"/>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6"/>
          <a:stretch>
            <a:fillRect/>
          </a:stretch>
        </p:blipFill>
        <p:spPr>
          <a:xfrm rot="1444371">
            <a:off x="6512705" y="329354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5"/>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5"/>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2045461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31</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14" name="Picture 13">
            <a:extLst>
              <a:ext uri="{FF2B5EF4-FFF2-40B4-BE49-F238E27FC236}">
                <a16:creationId xmlns:a16="http://schemas.microsoft.com/office/drawing/2014/main" id="{9700E16B-E0BD-3643-A594-54401A3E2A81}"/>
              </a:ext>
            </a:extLst>
          </p:cNvPr>
          <p:cNvPicPr>
            <a:picLocks noChangeAspect="1"/>
          </p:cNvPicPr>
          <p:nvPr/>
        </p:nvPicPr>
        <p:blipFill>
          <a:blip r:embed="rId5"/>
          <a:stretch>
            <a:fillRect/>
          </a:stretch>
        </p:blipFill>
        <p:spPr>
          <a:xfrm>
            <a:off x="3528834" y="754111"/>
            <a:ext cx="1066800" cy="1066800"/>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6"/>
          <a:stretch>
            <a:fillRect/>
          </a:stretch>
        </p:blipFill>
        <p:spPr>
          <a:xfrm rot="1444371">
            <a:off x="1896114" y="112295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5"/>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5"/>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4279750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32</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5"/>
          <a:stretch>
            <a:fillRect/>
          </a:stretch>
        </p:blipFill>
        <p:spPr>
          <a:xfrm rot="1444371">
            <a:off x="1896114" y="112295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6"/>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6"/>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972535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33</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14" name="Picture 13">
            <a:extLst>
              <a:ext uri="{FF2B5EF4-FFF2-40B4-BE49-F238E27FC236}">
                <a16:creationId xmlns:a16="http://schemas.microsoft.com/office/drawing/2014/main" id="{9700E16B-E0BD-3643-A594-54401A3E2A81}"/>
              </a:ext>
            </a:extLst>
          </p:cNvPr>
          <p:cNvPicPr>
            <a:picLocks noChangeAspect="1"/>
          </p:cNvPicPr>
          <p:nvPr/>
        </p:nvPicPr>
        <p:blipFill>
          <a:blip r:embed="rId5"/>
          <a:stretch>
            <a:fillRect/>
          </a:stretch>
        </p:blipFill>
        <p:spPr>
          <a:xfrm>
            <a:off x="7756060" y="2679944"/>
            <a:ext cx="1066800" cy="1066800"/>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6"/>
          <a:stretch>
            <a:fillRect/>
          </a:stretch>
        </p:blipFill>
        <p:spPr>
          <a:xfrm rot="1444371">
            <a:off x="6512705" y="329354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5"/>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5"/>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458621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34</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14" name="Picture 13">
            <a:extLst>
              <a:ext uri="{FF2B5EF4-FFF2-40B4-BE49-F238E27FC236}">
                <a16:creationId xmlns:a16="http://schemas.microsoft.com/office/drawing/2014/main" id="{9700E16B-E0BD-3643-A594-54401A3E2A81}"/>
              </a:ext>
            </a:extLst>
          </p:cNvPr>
          <p:cNvPicPr>
            <a:picLocks noChangeAspect="1"/>
          </p:cNvPicPr>
          <p:nvPr/>
        </p:nvPicPr>
        <p:blipFill>
          <a:blip r:embed="rId5"/>
          <a:stretch>
            <a:fillRect/>
          </a:stretch>
        </p:blipFill>
        <p:spPr>
          <a:xfrm>
            <a:off x="3528834" y="754111"/>
            <a:ext cx="1066800" cy="1066800"/>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6"/>
          <a:stretch>
            <a:fillRect/>
          </a:stretch>
        </p:blipFill>
        <p:spPr>
          <a:xfrm rot="1444371">
            <a:off x="1896114" y="112295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5"/>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5"/>
          <a:stretch>
            <a:fillRect/>
          </a:stretch>
        </p:blipFill>
        <p:spPr>
          <a:xfrm>
            <a:off x="10349426" y="2954264"/>
            <a:ext cx="1066800" cy="1066800"/>
          </a:xfrm>
          <a:prstGeom prst="rect">
            <a:avLst/>
          </a:prstGeom>
        </p:spPr>
      </p:pic>
    </p:spTree>
    <p:extLst>
      <p:ext uri="{BB962C8B-B14F-4D97-AF65-F5344CB8AC3E}">
        <p14:creationId xmlns:p14="http://schemas.microsoft.com/office/powerpoint/2010/main" val="4147089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3B7BA-AD2E-0E4C-B1A6-0071B5E72E99}"/>
              </a:ext>
            </a:extLst>
          </p:cNvPr>
          <p:cNvSpPr>
            <a:spLocks noGrp="1"/>
          </p:cNvSpPr>
          <p:nvPr>
            <p:ph type="title"/>
          </p:nvPr>
        </p:nvSpPr>
        <p:spPr/>
        <p:txBody>
          <a:bodyPr/>
          <a:lstStyle/>
          <a:p>
            <a:r>
              <a:rPr lang="en-US" dirty="0"/>
              <a:t>Solution to Kasey’s traveling problem</a:t>
            </a:r>
          </a:p>
        </p:txBody>
      </p:sp>
      <p:sp>
        <p:nvSpPr>
          <p:cNvPr id="3" name="Content Placeholder 2">
            <a:extLst>
              <a:ext uri="{FF2B5EF4-FFF2-40B4-BE49-F238E27FC236}">
                <a16:creationId xmlns:a16="http://schemas.microsoft.com/office/drawing/2014/main" id="{5D6F26BE-7582-9245-B72F-5407CBC95119}"/>
              </a:ext>
            </a:extLst>
          </p:cNvPr>
          <p:cNvSpPr>
            <a:spLocks noGrp="1"/>
          </p:cNvSpPr>
          <p:nvPr>
            <p:ph idx="1"/>
          </p:nvPr>
        </p:nvSpPr>
        <p:spPr/>
        <p:txBody>
          <a:bodyPr>
            <a:normAutofit/>
          </a:bodyPr>
          <a:lstStyle/>
          <a:p>
            <a:endParaRPr lang="en-US" sz="2800" dirty="0"/>
          </a:p>
          <a:p>
            <a:endParaRPr lang="en-US" sz="2800" dirty="0"/>
          </a:p>
          <a:p>
            <a:r>
              <a:rPr lang="en-US" sz="2800" dirty="0"/>
              <a:t> If we know Kasey is going to keep eating pears . .  . Why not buy a bunch during a single trip and save them all somewhere closer than the store?</a:t>
            </a:r>
          </a:p>
          <a:p>
            <a:endParaRPr lang="en-US" sz="2800" dirty="0"/>
          </a:p>
          <a:p>
            <a:r>
              <a:rPr lang="en-US" sz="2800" dirty="0"/>
              <a:t>Let’s get Kasey a refrigerator!</a:t>
            </a:r>
          </a:p>
        </p:txBody>
      </p:sp>
      <p:sp>
        <p:nvSpPr>
          <p:cNvPr id="4" name="Footer Placeholder 3">
            <a:extLst>
              <a:ext uri="{FF2B5EF4-FFF2-40B4-BE49-F238E27FC236}">
                <a16:creationId xmlns:a16="http://schemas.microsoft.com/office/drawing/2014/main" id="{ECF9CAAB-83E9-4545-BFFD-97431F19FE17}"/>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15C02B1B-229B-6F49-9C9C-F957CD7C0AF5}"/>
              </a:ext>
            </a:extLst>
          </p:cNvPr>
          <p:cNvSpPr>
            <a:spLocks noGrp="1"/>
          </p:cNvSpPr>
          <p:nvPr>
            <p:ph type="sldNum" sz="quarter" idx="12"/>
          </p:nvPr>
        </p:nvSpPr>
        <p:spPr/>
        <p:txBody>
          <a:bodyPr/>
          <a:lstStyle/>
          <a:p>
            <a:fld id="{659665DE-58FC-41F4-AC58-2C90A5E00527}" type="slidenum">
              <a:rPr lang="en-US" smtClean="0"/>
              <a:t>35</a:t>
            </a:fld>
            <a:endParaRPr lang="en-US"/>
          </a:p>
        </p:txBody>
      </p:sp>
    </p:spTree>
    <p:extLst>
      <p:ext uri="{BB962C8B-B14F-4D97-AF65-F5344CB8AC3E}">
        <p14:creationId xmlns:p14="http://schemas.microsoft.com/office/powerpoint/2010/main" val="3477698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36</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5"/>
          <a:stretch>
            <a:fillRect/>
          </a:stretch>
        </p:blipFill>
        <p:spPr>
          <a:xfrm rot="1444371">
            <a:off x="1896114" y="112295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6"/>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6"/>
          <a:stretch>
            <a:fillRect/>
          </a:stretch>
        </p:blipFill>
        <p:spPr>
          <a:xfrm>
            <a:off x="10349426" y="2954264"/>
            <a:ext cx="1066800" cy="1066800"/>
          </a:xfrm>
          <a:prstGeom prst="rect">
            <a:avLst/>
          </a:prstGeom>
        </p:spPr>
      </p:pic>
      <p:pic>
        <p:nvPicPr>
          <p:cNvPr id="3" name="Picture 2">
            <a:extLst>
              <a:ext uri="{FF2B5EF4-FFF2-40B4-BE49-F238E27FC236}">
                <a16:creationId xmlns:a16="http://schemas.microsoft.com/office/drawing/2014/main" id="{B643FF91-EC61-E04F-80CE-B7F534EF1781}"/>
              </a:ext>
            </a:extLst>
          </p:cNvPr>
          <p:cNvPicPr>
            <a:picLocks noChangeAspect="1"/>
          </p:cNvPicPr>
          <p:nvPr/>
        </p:nvPicPr>
        <p:blipFill>
          <a:blip r:embed="rId7"/>
          <a:stretch>
            <a:fillRect/>
          </a:stretch>
        </p:blipFill>
        <p:spPr>
          <a:xfrm>
            <a:off x="3653982" y="524591"/>
            <a:ext cx="1473410" cy="1540383"/>
          </a:xfrm>
          <a:prstGeom prst="rect">
            <a:avLst/>
          </a:prstGeom>
        </p:spPr>
      </p:pic>
    </p:spTree>
    <p:extLst>
      <p:ext uri="{BB962C8B-B14F-4D97-AF65-F5344CB8AC3E}">
        <p14:creationId xmlns:p14="http://schemas.microsoft.com/office/powerpoint/2010/main" val="174872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37</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5"/>
          <a:stretch>
            <a:fillRect/>
          </a:stretch>
        </p:blipFill>
        <p:spPr>
          <a:xfrm rot="1444371">
            <a:off x="7036024" y="2725469"/>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6"/>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6"/>
          <a:stretch>
            <a:fillRect/>
          </a:stretch>
        </p:blipFill>
        <p:spPr>
          <a:xfrm>
            <a:off x="10349426" y="2954264"/>
            <a:ext cx="1066800" cy="1066800"/>
          </a:xfrm>
          <a:prstGeom prst="rect">
            <a:avLst/>
          </a:prstGeom>
        </p:spPr>
      </p:pic>
      <p:pic>
        <p:nvPicPr>
          <p:cNvPr id="3" name="Picture 2">
            <a:extLst>
              <a:ext uri="{FF2B5EF4-FFF2-40B4-BE49-F238E27FC236}">
                <a16:creationId xmlns:a16="http://schemas.microsoft.com/office/drawing/2014/main" id="{B643FF91-EC61-E04F-80CE-B7F534EF1781}"/>
              </a:ext>
            </a:extLst>
          </p:cNvPr>
          <p:cNvPicPr>
            <a:picLocks noChangeAspect="1"/>
          </p:cNvPicPr>
          <p:nvPr/>
        </p:nvPicPr>
        <p:blipFill>
          <a:blip r:embed="rId7"/>
          <a:stretch>
            <a:fillRect/>
          </a:stretch>
        </p:blipFill>
        <p:spPr>
          <a:xfrm>
            <a:off x="3653982" y="524591"/>
            <a:ext cx="1473410" cy="1540383"/>
          </a:xfrm>
          <a:prstGeom prst="rect">
            <a:avLst/>
          </a:prstGeom>
        </p:spPr>
      </p:pic>
    </p:spTree>
    <p:extLst>
      <p:ext uri="{BB962C8B-B14F-4D97-AF65-F5344CB8AC3E}">
        <p14:creationId xmlns:p14="http://schemas.microsoft.com/office/powerpoint/2010/main" val="1738770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38</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4"/>
          <a:srcRect l="35531" r="18842" b="29225"/>
          <a:stretch/>
        </p:blipFill>
        <p:spPr>
          <a:xfrm>
            <a:off x="8822860" y="4021064"/>
            <a:ext cx="3069771" cy="2499963"/>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5"/>
          <a:stretch>
            <a:fillRect/>
          </a:stretch>
        </p:blipFill>
        <p:spPr>
          <a:xfrm rot="1444371">
            <a:off x="1896114" y="1122950"/>
            <a:ext cx="1512754" cy="1524391"/>
          </a:xfrm>
          <a:prstGeom prst="rect">
            <a:avLst/>
          </a:prstGeom>
        </p:spPr>
      </p:pic>
      <p:pic>
        <p:nvPicPr>
          <p:cNvPr id="9" name="Picture 8">
            <a:extLst>
              <a:ext uri="{FF2B5EF4-FFF2-40B4-BE49-F238E27FC236}">
                <a16:creationId xmlns:a16="http://schemas.microsoft.com/office/drawing/2014/main" id="{B9A2DD88-A6A1-324B-9486-CC401D5565E8}"/>
              </a:ext>
            </a:extLst>
          </p:cNvPr>
          <p:cNvPicPr>
            <a:picLocks noChangeAspect="1"/>
          </p:cNvPicPr>
          <p:nvPr/>
        </p:nvPicPr>
        <p:blipFill>
          <a:blip r:embed="rId6"/>
          <a:stretch>
            <a:fillRect/>
          </a:stretch>
        </p:blipFill>
        <p:spPr>
          <a:xfrm>
            <a:off x="9270297" y="3213344"/>
            <a:ext cx="1066800" cy="1066800"/>
          </a:xfrm>
          <a:prstGeom prst="rect">
            <a:avLst/>
          </a:prstGeom>
        </p:spPr>
      </p:pic>
      <p:pic>
        <p:nvPicPr>
          <p:cNvPr id="10" name="Picture 9">
            <a:extLst>
              <a:ext uri="{FF2B5EF4-FFF2-40B4-BE49-F238E27FC236}">
                <a16:creationId xmlns:a16="http://schemas.microsoft.com/office/drawing/2014/main" id="{44F7DB83-E82B-8040-95D7-DA55136A5B1F}"/>
              </a:ext>
            </a:extLst>
          </p:cNvPr>
          <p:cNvPicPr>
            <a:picLocks noChangeAspect="1"/>
          </p:cNvPicPr>
          <p:nvPr/>
        </p:nvPicPr>
        <p:blipFill>
          <a:blip r:embed="rId6"/>
          <a:stretch>
            <a:fillRect/>
          </a:stretch>
        </p:blipFill>
        <p:spPr>
          <a:xfrm>
            <a:off x="10349426" y="2954264"/>
            <a:ext cx="1066800" cy="1066800"/>
          </a:xfrm>
          <a:prstGeom prst="rect">
            <a:avLst/>
          </a:prstGeom>
        </p:spPr>
      </p:pic>
      <p:pic>
        <p:nvPicPr>
          <p:cNvPr id="3" name="Picture 2">
            <a:extLst>
              <a:ext uri="{FF2B5EF4-FFF2-40B4-BE49-F238E27FC236}">
                <a16:creationId xmlns:a16="http://schemas.microsoft.com/office/drawing/2014/main" id="{B643FF91-EC61-E04F-80CE-B7F534EF1781}"/>
              </a:ext>
            </a:extLst>
          </p:cNvPr>
          <p:cNvPicPr>
            <a:picLocks noChangeAspect="1"/>
          </p:cNvPicPr>
          <p:nvPr/>
        </p:nvPicPr>
        <p:blipFill>
          <a:blip r:embed="rId7"/>
          <a:stretch>
            <a:fillRect/>
          </a:stretch>
        </p:blipFill>
        <p:spPr>
          <a:xfrm>
            <a:off x="3653982" y="524591"/>
            <a:ext cx="1473410" cy="1540383"/>
          </a:xfrm>
          <a:prstGeom prst="rect">
            <a:avLst/>
          </a:prstGeom>
        </p:spPr>
      </p:pic>
      <p:pic>
        <p:nvPicPr>
          <p:cNvPr id="11" name="Picture 10">
            <a:extLst>
              <a:ext uri="{FF2B5EF4-FFF2-40B4-BE49-F238E27FC236}">
                <a16:creationId xmlns:a16="http://schemas.microsoft.com/office/drawing/2014/main" id="{B529BFEE-5008-6A4B-BE15-1C37A89B62B3}"/>
              </a:ext>
            </a:extLst>
          </p:cNvPr>
          <p:cNvPicPr>
            <a:picLocks noChangeAspect="1"/>
          </p:cNvPicPr>
          <p:nvPr/>
        </p:nvPicPr>
        <p:blipFill>
          <a:blip r:embed="rId6"/>
          <a:stretch>
            <a:fillRect/>
          </a:stretch>
        </p:blipFill>
        <p:spPr>
          <a:xfrm>
            <a:off x="5029200" y="524591"/>
            <a:ext cx="1066800" cy="1066800"/>
          </a:xfrm>
          <a:prstGeom prst="rect">
            <a:avLst/>
          </a:prstGeom>
        </p:spPr>
      </p:pic>
      <p:pic>
        <p:nvPicPr>
          <p:cNvPr id="13" name="Picture 12">
            <a:extLst>
              <a:ext uri="{FF2B5EF4-FFF2-40B4-BE49-F238E27FC236}">
                <a16:creationId xmlns:a16="http://schemas.microsoft.com/office/drawing/2014/main" id="{8C86ABC8-89BA-D943-85D9-63EEAA91DE44}"/>
              </a:ext>
            </a:extLst>
          </p:cNvPr>
          <p:cNvPicPr>
            <a:picLocks noChangeAspect="1"/>
          </p:cNvPicPr>
          <p:nvPr/>
        </p:nvPicPr>
        <p:blipFill>
          <a:blip r:embed="rId6"/>
          <a:stretch>
            <a:fillRect/>
          </a:stretch>
        </p:blipFill>
        <p:spPr>
          <a:xfrm>
            <a:off x="6052368" y="51008"/>
            <a:ext cx="1066800" cy="1066800"/>
          </a:xfrm>
          <a:prstGeom prst="rect">
            <a:avLst/>
          </a:prstGeom>
        </p:spPr>
      </p:pic>
      <p:pic>
        <p:nvPicPr>
          <p:cNvPr id="14" name="Picture 13">
            <a:extLst>
              <a:ext uri="{FF2B5EF4-FFF2-40B4-BE49-F238E27FC236}">
                <a16:creationId xmlns:a16="http://schemas.microsoft.com/office/drawing/2014/main" id="{22FF93A7-7B3C-434B-82F5-142314BF027E}"/>
              </a:ext>
            </a:extLst>
          </p:cNvPr>
          <p:cNvPicPr>
            <a:picLocks noChangeAspect="1"/>
          </p:cNvPicPr>
          <p:nvPr/>
        </p:nvPicPr>
        <p:blipFill>
          <a:blip r:embed="rId6"/>
          <a:stretch>
            <a:fillRect/>
          </a:stretch>
        </p:blipFill>
        <p:spPr>
          <a:xfrm>
            <a:off x="5078296" y="1531574"/>
            <a:ext cx="1066800" cy="1066800"/>
          </a:xfrm>
          <a:prstGeom prst="rect">
            <a:avLst/>
          </a:prstGeom>
        </p:spPr>
      </p:pic>
      <p:pic>
        <p:nvPicPr>
          <p:cNvPr id="15" name="Picture 14">
            <a:extLst>
              <a:ext uri="{FF2B5EF4-FFF2-40B4-BE49-F238E27FC236}">
                <a16:creationId xmlns:a16="http://schemas.microsoft.com/office/drawing/2014/main" id="{02FA57CF-9A13-BC45-929A-387A84C153D9}"/>
              </a:ext>
            </a:extLst>
          </p:cNvPr>
          <p:cNvPicPr>
            <a:picLocks noChangeAspect="1"/>
          </p:cNvPicPr>
          <p:nvPr/>
        </p:nvPicPr>
        <p:blipFill>
          <a:blip r:embed="rId6"/>
          <a:stretch>
            <a:fillRect/>
          </a:stretch>
        </p:blipFill>
        <p:spPr>
          <a:xfrm>
            <a:off x="6070727" y="1057991"/>
            <a:ext cx="1066800" cy="1066800"/>
          </a:xfrm>
          <a:prstGeom prst="rect">
            <a:avLst/>
          </a:prstGeom>
        </p:spPr>
      </p:pic>
      <p:pic>
        <p:nvPicPr>
          <p:cNvPr id="16" name="Picture 15">
            <a:extLst>
              <a:ext uri="{FF2B5EF4-FFF2-40B4-BE49-F238E27FC236}">
                <a16:creationId xmlns:a16="http://schemas.microsoft.com/office/drawing/2014/main" id="{01CE5C3B-062B-564B-B060-D1EC1A998F34}"/>
              </a:ext>
            </a:extLst>
          </p:cNvPr>
          <p:cNvPicPr>
            <a:picLocks noChangeAspect="1"/>
          </p:cNvPicPr>
          <p:nvPr/>
        </p:nvPicPr>
        <p:blipFill>
          <a:blip r:embed="rId6"/>
          <a:stretch>
            <a:fillRect/>
          </a:stretch>
        </p:blipFill>
        <p:spPr>
          <a:xfrm>
            <a:off x="3998860" y="2005157"/>
            <a:ext cx="1066800" cy="1066800"/>
          </a:xfrm>
          <a:prstGeom prst="rect">
            <a:avLst/>
          </a:prstGeom>
        </p:spPr>
      </p:pic>
    </p:spTree>
    <p:extLst>
      <p:ext uri="{BB962C8B-B14F-4D97-AF65-F5344CB8AC3E}">
        <p14:creationId xmlns:p14="http://schemas.microsoft.com/office/powerpoint/2010/main" val="2204833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459D2-E452-3241-B767-94A9B6400C71}"/>
              </a:ext>
            </a:extLst>
          </p:cNvPr>
          <p:cNvSpPr>
            <a:spLocks noGrp="1"/>
          </p:cNvSpPr>
          <p:nvPr>
            <p:ph type="title"/>
          </p:nvPr>
        </p:nvSpPr>
        <p:spPr>
          <a:xfrm>
            <a:off x="705372" y="3193088"/>
            <a:ext cx="11187259" cy="1014667"/>
          </a:xfrm>
        </p:spPr>
        <p:txBody>
          <a:bodyPr/>
          <a:lstStyle/>
          <a:p>
            <a:r>
              <a:rPr lang="en-US" dirty="0"/>
              <a:t>Recap + connecting analogy back to computer</a:t>
            </a:r>
          </a:p>
        </p:txBody>
      </p:sp>
      <p:sp>
        <p:nvSpPr>
          <p:cNvPr id="4" name="Footer Placeholder 3">
            <a:extLst>
              <a:ext uri="{FF2B5EF4-FFF2-40B4-BE49-F238E27FC236}">
                <a16:creationId xmlns:a16="http://schemas.microsoft.com/office/drawing/2014/main" id="{36A6FA5B-0719-024F-B5C6-1EDD6DFD983B}"/>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EEB1C956-2CDC-2548-AA00-C86C988CCD8A}"/>
              </a:ext>
            </a:extLst>
          </p:cNvPr>
          <p:cNvSpPr>
            <a:spLocks noGrp="1"/>
          </p:cNvSpPr>
          <p:nvPr>
            <p:ph type="sldNum" sz="quarter" idx="12"/>
          </p:nvPr>
        </p:nvSpPr>
        <p:spPr/>
        <p:txBody>
          <a:bodyPr/>
          <a:lstStyle/>
          <a:p>
            <a:fld id="{659665DE-58FC-41F4-AC58-2C90A5E00527}" type="slidenum">
              <a:rPr lang="en-US" smtClean="0"/>
              <a:t>39</a:t>
            </a:fld>
            <a:endParaRPr lang="en-US"/>
          </a:p>
        </p:txBody>
      </p:sp>
    </p:spTree>
    <p:extLst>
      <p:ext uri="{BB962C8B-B14F-4D97-AF65-F5344CB8AC3E}">
        <p14:creationId xmlns:p14="http://schemas.microsoft.com/office/powerpoint/2010/main" val="2167950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E9620-1E13-4B4D-AC89-BF22A0A981E0}"/>
              </a:ext>
            </a:extLst>
          </p:cNvPr>
          <p:cNvSpPr>
            <a:spLocks noGrp="1"/>
          </p:cNvSpPr>
          <p:nvPr>
            <p:ph type="title"/>
          </p:nvPr>
        </p:nvSpPr>
        <p:spPr/>
        <p:txBody>
          <a:bodyPr/>
          <a:lstStyle/>
          <a:p>
            <a:r>
              <a:rPr lang="en-US" dirty="0"/>
              <a:t>Hi!</a:t>
            </a:r>
          </a:p>
        </p:txBody>
      </p:sp>
      <p:sp>
        <p:nvSpPr>
          <p:cNvPr id="3" name="Content Placeholder 2">
            <a:extLst>
              <a:ext uri="{FF2B5EF4-FFF2-40B4-BE49-F238E27FC236}">
                <a16:creationId xmlns:a16="http://schemas.microsoft.com/office/drawing/2014/main" id="{399E4D52-F424-2848-BDCF-2815091C1A10}"/>
              </a:ext>
            </a:extLst>
          </p:cNvPr>
          <p:cNvSpPr>
            <a:spLocks noGrp="1"/>
          </p:cNvSpPr>
          <p:nvPr>
            <p:ph idx="1"/>
          </p:nvPr>
        </p:nvSpPr>
        <p:spPr/>
        <p:txBody>
          <a:bodyPr/>
          <a:lstStyle/>
          <a:p>
            <a:r>
              <a:rPr lang="en-US" dirty="0"/>
              <a:t>Who am I? – Zach – one of the TAs for this class, a student here at UW, data structures and algorithms enthusiast, etc.</a:t>
            </a:r>
          </a:p>
          <a:p>
            <a:endParaRPr lang="en-US" dirty="0"/>
          </a:p>
          <a:p>
            <a:r>
              <a:rPr lang="en-US" dirty="0"/>
              <a:t>I’m just subbing in for this lecture for fun!</a:t>
            </a:r>
          </a:p>
          <a:p>
            <a:endParaRPr lang="en-US" dirty="0"/>
          </a:p>
          <a:p>
            <a:r>
              <a:rPr lang="en-US" dirty="0" err="1"/>
              <a:t>Plz</a:t>
            </a:r>
            <a:r>
              <a:rPr lang="en-US" dirty="0"/>
              <a:t> help me help you, and ask questions or ask for clarifications whenever – I appreciate the questions and discussions just as much as Kasey!</a:t>
            </a:r>
          </a:p>
          <a:p>
            <a:endParaRPr lang="en-US" dirty="0"/>
          </a:p>
          <a:p>
            <a:endParaRPr lang="en-US" dirty="0"/>
          </a:p>
        </p:txBody>
      </p:sp>
      <p:sp>
        <p:nvSpPr>
          <p:cNvPr id="4" name="Footer Placeholder 3">
            <a:extLst>
              <a:ext uri="{FF2B5EF4-FFF2-40B4-BE49-F238E27FC236}">
                <a16:creationId xmlns:a16="http://schemas.microsoft.com/office/drawing/2014/main" id="{DD8AC771-24BF-A141-8189-99CC0E4D6DC5}"/>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7A631AAD-7BA9-2D4A-9191-37734C8EACF9}"/>
              </a:ext>
            </a:extLst>
          </p:cNvPr>
          <p:cNvSpPr>
            <a:spLocks noGrp="1"/>
          </p:cNvSpPr>
          <p:nvPr>
            <p:ph type="sldNum" sz="quarter" idx="12"/>
          </p:nvPr>
        </p:nvSpPr>
        <p:spPr/>
        <p:txBody>
          <a:bodyPr/>
          <a:lstStyle/>
          <a:p>
            <a:fld id="{659665DE-58FC-41F4-AC58-2C90A5E00527}" type="slidenum">
              <a:rPr lang="en-US" smtClean="0"/>
              <a:t>4</a:t>
            </a:fld>
            <a:endParaRPr lang="en-US"/>
          </a:p>
        </p:txBody>
      </p:sp>
    </p:spTree>
    <p:extLst>
      <p:ext uri="{BB962C8B-B14F-4D97-AF65-F5344CB8AC3E}">
        <p14:creationId xmlns:p14="http://schemas.microsoft.com/office/powerpoint/2010/main" val="1114866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40</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2"/>
          <a:stretch>
            <a:fillRect/>
          </a:stretch>
        </p:blipFill>
        <p:spPr>
          <a:xfrm>
            <a:off x="0" y="153038"/>
            <a:ext cx="1273629" cy="13716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3"/>
          <a:srcRect l="35531" r="18842" b="29225"/>
          <a:stretch/>
        </p:blipFill>
        <p:spPr>
          <a:xfrm>
            <a:off x="3785521" y="4446754"/>
            <a:ext cx="2120129" cy="1726593"/>
          </a:xfrm>
          <a:prstGeom prst="rect">
            <a:avLst/>
          </a:prstGeom>
        </p:spPr>
      </p:pic>
      <p:pic>
        <p:nvPicPr>
          <p:cNvPr id="14" name="Picture 13">
            <a:extLst>
              <a:ext uri="{FF2B5EF4-FFF2-40B4-BE49-F238E27FC236}">
                <a16:creationId xmlns:a16="http://schemas.microsoft.com/office/drawing/2014/main" id="{9700E16B-E0BD-3643-A594-54401A3E2A81}"/>
              </a:ext>
            </a:extLst>
          </p:cNvPr>
          <p:cNvPicPr>
            <a:picLocks noChangeAspect="1"/>
          </p:cNvPicPr>
          <p:nvPr/>
        </p:nvPicPr>
        <p:blipFill>
          <a:blip r:embed="rId4"/>
          <a:stretch>
            <a:fillRect/>
          </a:stretch>
        </p:blipFill>
        <p:spPr>
          <a:xfrm>
            <a:off x="1900173" y="740306"/>
            <a:ext cx="1371600" cy="1371600"/>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5"/>
          <a:stretch>
            <a:fillRect/>
          </a:stretch>
        </p:blipFill>
        <p:spPr>
          <a:xfrm rot="1444371">
            <a:off x="1144646" y="960300"/>
            <a:ext cx="924500" cy="931612"/>
          </a:xfrm>
          <a:prstGeom prst="rect">
            <a:avLst/>
          </a:prstGeom>
        </p:spPr>
      </p:pic>
      <p:cxnSp>
        <p:nvCxnSpPr>
          <p:cNvPr id="3" name="Straight Connector 2">
            <a:extLst>
              <a:ext uri="{FF2B5EF4-FFF2-40B4-BE49-F238E27FC236}">
                <a16:creationId xmlns:a16="http://schemas.microsoft.com/office/drawing/2014/main" id="{80B2C470-5F41-7D48-A654-832F632B1A8D}"/>
              </a:ext>
            </a:extLst>
          </p:cNvPr>
          <p:cNvCxnSpPr>
            <a:cxnSpLocks/>
            <a:stCxn id="22" idx="2"/>
          </p:cNvCxnSpPr>
          <p:nvPr/>
        </p:nvCxnSpPr>
        <p:spPr>
          <a:xfrm flipH="1">
            <a:off x="6096000" y="769441"/>
            <a:ext cx="43100" cy="6088559"/>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D00C511-9488-5945-8DCD-420602FEF21F}"/>
              </a:ext>
            </a:extLst>
          </p:cNvPr>
          <p:cNvPicPr>
            <a:picLocks noChangeAspect="1"/>
          </p:cNvPicPr>
          <p:nvPr/>
        </p:nvPicPr>
        <p:blipFill>
          <a:blip r:embed="rId6"/>
          <a:stretch>
            <a:fillRect/>
          </a:stretch>
        </p:blipFill>
        <p:spPr>
          <a:xfrm>
            <a:off x="6476700" y="838838"/>
            <a:ext cx="1676736" cy="1371600"/>
          </a:xfrm>
          <a:prstGeom prst="rect">
            <a:avLst/>
          </a:prstGeom>
        </p:spPr>
      </p:pic>
      <p:pic>
        <p:nvPicPr>
          <p:cNvPr id="11" name="Picture 10">
            <a:extLst>
              <a:ext uri="{FF2B5EF4-FFF2-40B4-BE49-F238E27FC236}">
                <a16:creationId xmlns:a16="http://schemas.microsoft.com/office/drawing/2014/main" id="{FE0E7635-F385-554C-BD30-081104CF34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5632" y="5145206"/>
            <a:ext cx="2949121" cy="329687"/>
          </a:xfrm>
          <a:prstGeom prst="rect">
            <a:avLst/>
          </a:prstGeom>
        </p:spPr>
      </p:pic>
      <p:sp>
        <p:nvSpPr>
          <p:cNvPr id="13" name="TextBox 12">
            <a:extLst>
              <a:ext uri="{FF2B5EF4-FFF2-40B4-BE49-F238E27FC236}">
                <a16:creationId xmlns:a16="http://schemas.microsoft.com/office/drawing/2014/main" id="{F8428781-F76C-1246-BF56-B77D95550837}"/>
              </a:ext>
            </a:extLst>
          </p:cNvPr>
          <p:cNvSpPr txBox="1"/>
          <p:nvPr/>
        </p:nvSpPr>
        <p:spPr>
          <a:xfrm>
            <a:off x="10151992" y="4621986"/>
            <a:ext cx="896399" cy="523220"/>
          </a:xfrm>
          <a:prstGeom prst="rect">
            <a:avLst/>
          </a:prstGeom>
          <a:noFill/>
        </p:spPr>
        <p:txBody>
          <a:bodyPr wrap="none" rtlCol="0">
            <a:spAutoFit/>
          </a:bodyPr>
          <a:lstStyle/>
          <a:p>
            <a:r>
              <a:rPr lang="en-US" sz="2800" dirty="0"/>
              <a:t>RAM</a:t>
            </a:r>
          </a:p>
        </p:txBody>
      </p:sp>
      <p:sp>
        <p:nvSpPr>
          <p:cNvPr id="15" name="TextBox 14">
            <a:extLst>
              <a:ext uri="{FF2B5EF4-FFF2-40B4-BE49-F238E27FC236}">
                <a16:creationId xmlns:a16="http://schemas.microsoft.com/office/drawing/2014/main" id="{F832FF98-8343-A149-9F11-060ABAE570C8}"/>
              </a:ext>
            </a:extLst>
          </p:cNvPr>
          <p:cNvSpPr txBox="1"/>
          <p:nvPr/>
        </p:nvSpPr>
        <p:spPr>
          <a:xfrm>
            <a:off x="6918965" y="315618"/>
            <a:ext cx="792205" cy="523220"/>
          </a:xfrm>
          <a:prstGeom prst="rect">
            <a:avLst/>
          </a:prstGeom>
          <a:noFill/>
        </p:spPr>
        <p:txBody>
          <a:bodyPr wrap="none" rtlCol="0">
            <a:spAutoFit/>
          </a:bodyPr>
          <a:lstStyle/>
          <a:p>
            <a:r>
              <a:rPr lang="en-US" sz="2800" dirty="0"/>
              <a:t>CPU</a:t>
            </a:r>
          </a:p>
        </p:txBody>
      </p:sp>
      <p:sp>
        <p:nvSpPr>
          <p:cNvPr id="17" name="TextBox 16">
            <a:extLst>
              <a:ext uri="{FF2B5EF4-FFF2-40B4-BE49-F238E27FC236}">
                <a16:creationId xmlns:a16="http://schemas.microsoft.com/office/drawing/2014/main" id="{FAFF1FC8-5046-0644-9888-AFE4A0A38F2B}"/>
              </a:ext>
            </a:extLst>
          </p:cNvPr>
          <p:cNvSpPr txBox="1"/>
          <p:nvPr/>
        </p:nvSpPr>
        <p:spPr>
          <a:xfrm>
            <a:off x="8414040" y="534355"/>
            <a:ext cx="3267629" cy="2031325"/>
          </a:xfrm>
          <a:prstGeom prst="rect">
            <a:avLst/>
          </a:prstGeom>
          <a:noFill/>
        </p:spPr>
        <p:txBody>
          <a:bodyPr wrap="square" rtlCol="0">
            <a:spAutoFit/>
          </a:bodyPr>
          <a:lstStyle/>
          <a:p>
            <a:r>
              <a:rPr lang="en-US" dirty="0"/>
              <a:t>CPU – kind of like the home / brain of your computer.  Pretty much all computation is done here and data needs to move here to do anything significant with it (math, if checks, normal statement execution).</a:t>
            </a:r>
          </a:p>
        </p:txBody>
      </p:sp>
      <p:cxnSp>
        <p:nvCxnSpPr>
          <p:cNvPr id="10" name="Straight Arrow Connector 9">
            <a:extLst>
              <a:ext uri="{FF2B5EF4-FFF2-40B4-BE49-F238E27FC236}">
                <a16:creationId xmlns:a16="http://schemas.microsoft.com/office/drawing/2014/main" id="{1FEE1D2F-500E-4C42-8CED-AC16755176E2}"/>
              </a:ext>
            </a:extLst>
          </p:cNvPr>
          <p:cNvCxnSpPr/>
          <p:nvPr/>
        </p:nvCxnSpPr>
        <p:spPr>
          <a:xfrm>
            <a:off x="1900173" y="2432649"/>
            <a:ext cx="1705669" cy="20141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BF8C96D-9F91-6746-8FEA-CCFE0FD4DD61}"/>
              </a:ext>
            </a:extLst>
          </p:cNvPr>
          <p:cNvCxnSpPr>
            <a:cxnSpLocks/>
          </p:cNvCxnSpPr>
          <p:nvPr/>
        </p:nvCxnSpPr>
        <p:spPr>
          <a:xfrm>
            <a:off x="7813195" y="2463496"/>
            <a:ext cx="1779379" cy="24201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93CF1DF-D126-364B-9654-0855883946B2}"/>
              </a:ext>
            </a:extLst>
          </p:cNvPr>
          <p:cNvSpPr txBox="1"/>
          <p:nvPr/>
        </p:nvSpPr>
        <p:spPr>
          <a:xfrm>
            <a:off x="8936966" y="3450566"/>
            <a:ext cx="3137787" cy="648506"/>
          </a:xfrm>
          <a:prstGeom prst="rect">
            <a:avLst/>
          </a:prstGeom>
          <a:noFill/>
        </p:spPr>
        <p:txBody>
          <a:bodyPr wrap="square" rtlCol="0">
            <a:spAutoFit/>
          </a:bodyPr>
          <a:lstStyle/>
          <a:p>
            <a:r>
              <a:rPr lang="en-US" dirty="0"/>
              <a:t>Data travels between RAM and the CPU, but it’s slow </a:t>
            </a:r>
          </a:p>
        </p:txBody>
      </p:sp>
      <p:sp>
        <p:nvSpPr>
          <p:cNvPr id="22" name="TextBox 21">
            <a:extLst>
              <a:ext uri="{FF2B5EF4-FFF2-40B4-BE49-F238E27FC236}">
                <a16:creationId xmlns:a16="http://schemas.microsoft.com/office/drawing/2014/main" id="{C9DC8377-FE03-0845-959C-126FBD38179B}"/>
              </a:ext>
            </a:extLst>
          </p:cNvPr>
          <p:cNvSpPr txBox="1"/>
          <p:nvPr/>
        </p:nvSpPr>
        <p:spPr>
          <a:xfrm>
            <a:off x="5136128" y="0"/>
            <a:ext cx="2005943" cy="769441"/>
          </a:xfrm>
          <a:prstGeom prst="rect">
            <a:avLst/>
          </a:prstGeom>
          <a:noFill/>
        </p:spPr>
        <p:txBody>
          <a:bodyPr wrap="square" rtlCol="0">
            <a:spAutoFit/>
          </a:bodyPr>
          <a:lstStyle/>
          <a:p>
            <a:r>
              <a:rPr lang="en-US" sz="4400" dirty="0"/>
              <a:t>Before</a:t>
            </a:r>
          </a:p>
        </p:txBody>
      </p:sp>
    </p:spTree>
    <p:extLst>
      <p:ext uri="{BB962C8B-B14F-4D97-AF65-F5344CB8AC3E}">
        <p14:creationId xmlns:p14="http://schemas.microsoft.com/office/powerpoint/2010/main" val="331928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41</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2"/>
          <a:stretch>
            <a:fillRect/>
          </a:stretch>
        </p:blipFill>
        <p:spPr>
          <a:xfrm>
            <a:off x="0" y="153038"/>
            <a:ext cx="1273629" cy="13716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3"/>
          <a:srcRect l="35531" r="18842" b="29225"/>
          <a:stretch/>
        </p:blipFill>
        <p:spPr>
          <a:xfrm>
            <a:off x="3785521" y="4446754"/>
            <a:ext cx="2120129" cy="1726593"/>
          </a:xfrm>
          <a:prstGeom prst="rect">
            <a:avLst/>
          </a:prstGeom>
        </p:spPr>
      </p:pic>
      <p:pic>
        <p:nvPicPr>
          <p:cNvPr id="14" name="Picture 13">
            <a:extLst>
              <a:ext uri="{FF2B5EF4-FFF2-40B4-BE49-F238E27FC236}">
                <a16:creationId xmlns:a16="http://schemas.microsoft.com/office/drawing/2014/main" id="{9700E16B-E0BD-3643-A594-54401A3E2A81}"/>
              </a:ext>
            </a:extLst>
          </p:cNvPr>
          <p:cNvPicPr>
            <a:picLocks noChangeAspect="1"/>
          </p:cNvPicPr>
          <p:nvPr/>
        </p:nvPicPr>
        <p:blipFill>
          <a:blip r:embed="rId4"/>
          <a:stretch>
            <a:fillRect/>
          </a:stretch>
        </p:blipFill>
        <p:spPr>
          <a:xfrm>
            <a:off x="1900173" y="740306"/>
            <a:ext cx="1371600" cy="1371600"/>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5"/>
          <a:stretch>
            <a:fillRect/>
          </a:stretch>
        </p:blipFill>
        <p:spPr>
          <a:xfrm rot="1444371">
            <a:off x="1144646" y="960300"/>
            <a:ext cx="924500" cy="931612"/>
          </a:xfrm>
          <a:prstGeom prst="rect">
            <a:avLst/>
          </a:prstGeom>
        </p:spPr>
      </p:pic>
      <p:cxnSp>
        <p:nvCxnSpPr>
          <p:cNvPr id="3" name="Straight Connector 2">
            <a:extLst>
              <a:ext uri="{FF2B5EF4-FFF2-40B4-BE49-F238E27FC236}">
                <a16:creationId xmlns:a16="http://schemas.microsoft.com/office/drawing/2014/main" id="{80B2C470-5F41-7D48-A654-832F632B1A8D}"/>
              </a:ext>
            </a:extLst>
          </p:cNvPr>
          <p:cNvCxnSpPr>
            <a:cxnSpLocks/>
          </p:cNvCxnSpPr>
          <p:nvPr/>
        </p:nvCxnSpPr>
        <p:spPr>
          <a:xfrm>
            <a:off x="6096000" y="812261"/>
            <a:ext cx="0" cy="6045739"/>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D00C511-9488-5945-8DCD-420602FEF21F}"/>
              </a:ext>
            </a:extLst>
          </p:cNvPr>
          <p:cNvPicPr>
            <a:picLocks noChangeAspect="1"/>
          </p:cNvPicPr>
          <p:nvPr/>
        </p:nvPicPr>
        <p:blipFill>
          <a:blip r:embed="rId6"/>
          <a:stretch>
            <a:fillRect/>
          </a:stretch>
        </p:blipFill>
        <p:spPr>
          <a:xfrm>
            <a:off x="6476700" y="838838"/>
            <a:ext cx="1676736" cy="1371600"/>
          </a:xfrm>
          <a:prstGeom prst="rect">
            <a:avLst/>
          </a:prstGeom>
        </p:spPr>
      </p:pic>
      <p:pic>
        <p:nvPicPr>
          <p:cNvPr id="11" name="Picture 10">
            <a:extLst>
              <a:ext uri="{FF2B5EF4-FFF2-40B4-BE49-F238E27FC236}">
                <a16:creationId xmlns:a16="http://schemas.microsoft.com/office/drawing/2014/main" id="{FE0E7635-F385-554C-BD30-081104CF34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5632" y="5145206"/>
            <a:ext cx="2949121" cy="329687"/>
          </a:xfrm>
          <a:prstGeom prst="rect">
            <a:avLst/>
          </a:prstGeom>
        </p:spPr>
      </p:pic>
      <p:sp>
        <p:nvSpPr>
          <p:cNvPr id="13" name="TextBox 12">
            <a:extLst>
              <a:ext uri="{FF2B5EF4-FFF2-40B4-BE49-F238E27FC236}">
                <a16:creationId xmlns:a16="http://schemas.microsoft.com/office/drawing/2014/main" id="{F8428781-F76C-1246-BF56-B77D95550837}"/>
              </a:ext>
            </a:extLst>
          </p:cNvPr>
          <p:cNvSpPr txBox="1"/>
          <p:nvPr/>
        </p:nvSpPr>
        <p:spPr>
          <a:xfrm>
            <a:off x="10151992" y="4621986"/>
            <a:ext cx="896399" cy="523220"/>
          </a:xfrm>
          <a:prstGeom prst="rect">
            <a:avLst/>
          </a:prstGeom>
          <a:noFill/>
        </p:spPr>
        <p:txBody>
          <a:bodyPr wrap="none" rtlCol="0">
            <a:spAutoFit/>
          </a:bodyPr>
          <a:lstStyle/>
          <a:p>
            <a:r>
              <a:rPr lang="en-US" sz="2800" dirty="0"/>
              <a:t>RAM</a:t>
            </a:r>
          </a:p>
        </p:txBody>
      </p:sp>
      <p:sp>
        <p:nvSpPr>
          <p:cNvPr id="15" name="TextBox 14">
            <a:extLst>
              <a:ext uri="{FF2B5EF4-FFF2-40B4-BE49-F238E27FC236}">
                <a16:creationId xmlns:a16="http://schemas.microsoft.com/office/drawing/2014/main" id="{F832FF98-8343-A149-9F11-060ABAE570C8}"/>
              </a:ext>
            </a:extLst>
          </p:cNvPr>
          <p:cNvSpPr txBox="1"/>
          <p:nvPr/>
        </p:nvSpPr>
        <p:spPr>
          <a:xfrm>
            <a:off x="6918965" y="315618"/>
            <a:ext cx="792205" cy="523220"/>
          </a:xfrm>
          <a:prstGeom prst="rect">
            <a:avLst/>
          </a:prstGeom>
          <a:noFill/>
        </p:spPr>
        <p:txBody>
          <a:bodyPr wrap="none" rtlCol="0">
            <a:spAutoFit/>
          </a:bodyPr>
          <a:lstStyle/>
          <a:p>
            <a:r>
              <a:rPr lang="en-US" sz="2800" dirty="0"/>
              <a:t>CPU</a:t>
            </a:r>
          </a:p>
        </p:txBody>
      </p:sp>
      <p:pic>
        <p:nvPicPr>
          <p:cNvPr id="18" name="Picture 17">
            <a:extLst>
              <a:ext uri="{FF2B5EF4-FFF2-40B4-BE49-F238E27FC236}">
                <a16:creationId xmlns:a16="http://schemas.microsoft.com/office/drawing/2014/main" id="{5947EF6C-EC30-6547-82A1-9C13F4C1F327}"/>
              </a:ext>
            </a:extLst>
          </p:cNvPr>
          <p:cNvPicPr>
            <a:picLocks noChangeAspect="1"/>
          </p:cNvPicPr>
          <p:nvPr/>
        </p:nvPicPr>
        <p:blipFill>
          <a:blip r:embed="rId8"/>
          <a:stretch>
            <a:fillRect/>
          </a:stretch>
        </p:blipFill>
        <p:spPr>
          <a:xfrm>
            <a:off x="1123367" y="2458379"/>
            <a:ext cx="825784" cy="863320"/>
          </a:xfrm>
          <a:prstGeom prst="rect">
            <a:avLst/>
          </a:prstGeom>
        </p:spPr>
      </p:pic>
      <p:sp>
        <p:nvSpPr>
          <p:cNvPr id="2" name="TextBox 1">
            <a:extLst>
              <a:ext uri="{FF2B5EF4-FFF2-40B4-BE49-F238E27FC236}">
                <a16:creationId xmlns:a16="http://schemas.microsoft.com/office/drawing/2014/main" id="{F47FDE26-153F-754C-A210-394640DDEB64}"/>
              </a:ext>
            </a:extLst>
          </p:cNvPr>
          <p:cNvSpPr txBox="1"/>
          <p:nvPr/>
        </p:nvSpPr>
        <p:spPr>
          <a:xfrm>
            <a:off x="7591536" y="2997340"/>
            <a:ext cx="1465371" cy="523220"/>
          </a:xfrm>
          <a:prstGeom prst="rect">
            <a:avLst/>
          </a:prstGeom>
          <a:noFill/>
        </p:spPr>
        <p:txBody>
          <a:bodyPr wrap="square" rtlCol="0">
            <a:spAutoFit/>
          </a:bodyPr>
          <a:lstStyle/>
          <a:p>
            <a:r>
              <a:rPr lang="en-US" sz="2800" dirty="0"/>
              <a:t>Cache!</a:t>
            </a:r>
          </a:p>
        </p:txBody>
      </p:sp>
      <p:cxnSp>
        <p:nvCxnSpPr>
          <p:cNvPr id="19" name="Straight Arrow Connector 18">
            <a:extLst>
              <a:ext uri="{FF2B5EF4-FFF2-40B4-BE49-F238E27FC236}">
                <a16:creationId xmlns:a16="http://schemas.microsoft.com/office/drawing/2014/main" id="{093D1E3A-378C-194A-87CB-BB7EE3F7E01A}"/>
              </a:ext>
            </a:extLst>
          </p:cNvPr>
          <p:cNvCxnSpPr/>
          <p:nvPr/>
        </p:nvCxnSpPr>
        <p:spPr>
          <a:xfrm>
            <a:off x="1915388" y="3536301"/>
            <a:ext cx="1705669" cy="20141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DCBD33D-1EE4-F144-9130-52B64DB683D6}"/>
              </a:ext>
            </a:extLst>
          </p:cNvPr>
          <p:cNvCxnSpPr>
            <a:cxnSpLocks/>
          </p:cNvCxnSpPr>
          <p:nvPr/>
        </p:nvCxnSpPr>
        <p:spPr>
          <a:xfrm>
            <a:off x="614148" y="1674836"/>
            <a:ext cx="531966" cy="7302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69A831-FC68-EE43-B71D-FA07D7420FDD}"/>
              </a:ext>
            </a:extLst>
          </p:cNvPr>
          <p:cNvCxnSpPr>
            <a:cxnSpLocks/>
          </p:cNvCxnSpPr>
          <p:nvPr/>
        </p:nvCxnSpPr>
        <p:spPr>
          <a:xfrm>
            <a:off x="7183166" y="2249519"/>
            <a:ext cx="650312" cy="7478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A21EFBC-4562-4E4B-B16E-6E81BEE3ADF7}"/>
              </a:ext>
            </a:extLst>
          </p:cNvPr>
          <p:cNvCxnSpPr>
            <a:cxnSpLocks/>
          </p:cNvCxnSpPr>
          <p:nvPr/>
        </p:nvCxnSpPr>
        <p:spPr>
          <a:xfrm>
            <a:off x="8729877" y="3536301"/>
            <a:ext cx="1422115" cy="12162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6CB8239-552F-414F-8A43-E8609EB7FB8C}"/>
              </a:ext>
            </a:extLst>
          </p:cNvPr>
          <p:cNvSpPr txBox="1"/>
          <p:nvPr/>
        </p:nvSpPr>
        <p:spPr>
          <a:xfrm>
            <a:off x="9489057" y="3335785"/>
            <a:ext cx="2585696" cy="923330"/>
          </a:xfrm>
          <a:prstGeom prst="rect">
            <a:avLst/>
          </a:prstGeom>
          <a:noFill/>
        </p:spPr>
        <p:txBody>
          <a:bodyPr wrap="square" rtlCol="0">
            <a:spAutoFit/>
          </a:bodyPr>
          <a:lstStyle/>
          <a:p>
            <a:r>
              <a:rPr lang="en-US" dirty="0"/>
              <a:t>Bring a bunch of data back when you go all the way to RAM</a:t>
            </a:r>
          </a:p>
        </p:txBody>
      </p:sp>
      <p:sp>
        <p:nvSpPr>
          <p:cNvPr id="25" name="TextBox 24">
            <a:extLst>
              <a:ext uri="{FF2B5EF4-FFF2-40B4-BE49-F238E27FC236}">
                <a16:creationId xmlns:a16="http://schemas.microsoft.com/office/drawing/2014/main" id="{F4F77996-C8E6-FD43-A29F-756F42E71762}"/>
              </a:ext>
            </a:extLst>
          </p:cNvPr>
          <p:cNvSpPr txBox="1"/>
          <p:nvPr/>
        </p:nvSpPr>
        <p:spPr>
          <a:xfrm>
            <a:off x="2327402" y="3429000"/>
            <a:ext cx="3317158" cy="646331"/>
          </a:xfrm>
          <a:prstGeom prst="rect">
            <a:avLst/>
          </a:prstGeom>
          <a:noFill/>
        </p:spPr>
        <p:txBody>
          <a:bodyPr wrap="square" rtlCol="0">
            <a:spAutoFit/>
          </a:bodyPr>
          <a:lstStyle/>
          <a:p>
            <a:r>
              <a:rPr lang="en-US" dirty="0"/>
              <a:t>Bring a bunch of food back when you go all the way to the store</a:t>
            </a:r>
          </a:p>
        </p:txBody>
      </p:sp>
      <p:sp>
        <p:nvSpPr>
          <p:cNvPr id="29" name="TextBox 28">
            <a:extLst>
              <a:ext uri="{FF2B5EF4-FFF2-40B4-BE49-F238E27FC236}">
                <a16:creationId xmlns:a16="http://schemas.microsoft.com/office/drawing/2014/main" id="{B1C42579-58A2-BC4B-93C4-1C2C729ABC9C}"/>
              </a:ext>
            </a:extLst>
          </p:cNvPr>
          <p:cNvSpPr txBox="1"/>
          <p:nvPr/>
        </p:nvSpPr>
        <p:spPr>
          <a:xfrm>
            <a:off x="5504512" y="82694"/>
            <a:ext cx="2005943" cy="769441"/>
          </a:xfrm>
          <a:prstGeom prst="rect">
            <a:avLst/>
          </a:prstGeom>
          <a:noFill/>
        </p:spPr>
        <p:txBody>
          <a:bodyPr wrap="square" rtlCol="0">
            <a:spAutoFit/>
          </a:bodyPr>
          <a:lstStyle/>
          <a:p>
            <a:r>
              <a:rPr lang="en-US" sz="4400" dirty="0"/>
              <a:t>After</a:t>
            </a:r>
          </a:p>
        </p:txBody>
      </p:sp>
    </p:spTree>
    <p:extLst>
      <p:ext uri="{BB962C8B-B14F-4D97-AF65-F5344CB8AC3E}">
        <p14:creationId xmlns:p14="http://schemas.microsoft.com/office/powerpoint/2010/main" val="2088319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7708B-CD7B-CD44-B70A-2BC13306527F}"/>
              </a:ext>
            </a:extLst>
          </p:cNvPr>
          <p:cNvSpPr>
            <a:spLocks noGrp="1"/>
          </p:cNvSpPr>
          <p:nvPr>
            <p:ph type="title"/>
          </p:nvPr>
        </p:nvSpPr>
        <p:spPr/>
        <p:txBody>
          <a:bodyPr/>
          <a:lstStyle/>
          <a:p>
            <a:r>
              <a:rPr lang="en-US" dirty="0"/>
              <a:t>Cache</a:t>
            </a:r>
          </a:p>
        </p:txBody>
      </p:sp>
      <p:sp>
        <p:nvSpPr>
          <p:cNvPr id="3" name="Content Placeholder 2">
            <a:extLst>
              <a:ext uri="{FF2B5EF4-FFF2-40B4-BE49-F238E27FC236}">
                <a16:creationId xmlns:a16="http://schemas.microsoft.com/office/drawing/2014/main" id="{27D6ED8F-A80F-7C48-A0C0-5D2EA1C47676}"/>
              </a:ext>
            </a:extLst>
          </p:cNvPr>
          <p:cNvSpPr>
            <a:spLocks noGrp="1"/>
          </p:cNvSpPr>
          <p:nvPr>
            <p:ph idx="1"/>
          </p:nvPr>
        </p:nvSpPr>
        <p:spPr/>
        <p:txBody>
          <a:bodyPr>
            <a:normAutofit fontScale="92500" lnSpcReduction="10000"/>
          </a:bodyPr>
          <a:lstStyle/>
          <a:p>
            <a:pPr>
              <a:buFontTx/>
              <a:buChar char="-"/>
            </a:pPr>
            <a:r>
              <a:rPr lang="en-US" sz="2800" dirty="0"/>
              <a:t>Rough definition: a place to store some memory that’s smaller and closer to the CPU compared to RAM.  Because caches are closer to the CPU (where your data generally needs to go to be computed / modified / acted on) getting data from cache to CPU is a lot quicker than from RAM to CPU.  This means we love when the data we want to access is conveniently in the cache.</a:t>
            </a:r>
          </a:p>
          <a:p>
            <a:pPr marL="0" indent="0">
              <a:buNone/>
            </a:pPr>
            <a:endParaRPr lang="en-US" sz="2800" dirty="0"/>
          </a:p>
          <a:p>
            <a:pPr>
              <a:buFontTx/>
              <a:buChar char="-"/>
            </a:pPr>
            <a:r>
              <a:rPr lang="en-US" sz="2800" dirty="0"/>
              <a:t>Generally we always store some data here in hopes that it will be used in the future and that we save ourselves the distance / time it takes to go to RAM.</a:t>
            </a:r>
          </a:p>
          <a:p>
            <a:pPr marL="0" indent="0">
              <a:buNone/>
            </a:pPr>
            <a:endParaRPr lang="en-US" sz="2800" dirty="0"/>
          </a:p>
          <a:p>
            <a:pPr>
              <a:buFontTx/>
              <a:buChar char="-"/>
            </a:pPr>
            <a:r>
              <a:rPr lang="en-US" sz="2800" dirty="0"/>
              <a:t> Analogy from earlier: The refrigerator (a cache) in your house to store food closer to you than the store. Walking to your fridge is much quicker than walking to the store!</a:t>
            </a:r>
          </a:p>
          <a:p>
            <a:pPr>
              <a:buFontTx/>
              <a:buChar char="-"/>
            </a:pPr>
            <a:endParaRPr lang="en-US" dirty="0"/>
          </a:p>
        </p:txBody>
      </p:sp>
      <p:sp>
        <p:nvSpPr>
          <p:cNvPr id="4" name="Footer Placeholder 3">
            <a:extLst>
              <a:ext uri="{FF2B5EF4-FFF2-40B4-BE49-F238E27FC236}">
                <a16:creationId xmlns:a16="http://schemas.microsoft.com/office/drawing/2014/main" id="{81EB114E-3A41-2D45-9B90-1778995A7CAD}"/>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748E4E42-29AB-C540-BFD6-3EE803C47426}"/>
              </a:ext>
            </a:extLst>
          </p:cNvPr>
          <p:cNvSpPr>
            <a:spLocks noGrp="1"/>
          </p:cNvSpPr>
          <p:nvPr>
            <p:ph type="sldNum" sz="quarter" idx="12"/>
          </p:nvPr>
        </p:nvSpPr>
        <p:spPr/>
        <p:txBody>
          <a:bodyPr/>
          <a:lstStyle/>
          <a:p>
            <a:fld id="{659665DE-58FC-41F4-AC58-2C90A5E00527}" type="slidenum">
              <a:rPr lang="en-US" smtClean="0"/>
              <a:t>42</a:t>
            </a:fld>
            <a:endParaRPr lang="en-US"/>
          </a:p>
        </p:txBody>
      </p:sp>
    </p:spTree>
    <p:extLst>
      <p:ext uri="{BB962C8B-B14F-4D97-AF65-F5344CB8AC3E}">
        <p14:creationId xmlns:p14="http://schemas.microsoft.com/office/powerpoint/2010/main" val="571271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CD0162-F792-164D-8B77-B9F7CD483A2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43</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2"/>
          <a:stretch>
            <a:fillRect/>
          </a:stretch>
        </p:blipFill>
        <p:spPr>
          <a:xfrm>
            <a:off x="0" y="153038"/>
            <a:ext cx="1273629" cy="1371600"/>
          </a:xfrm>
          <a:prstGeom prst="rect">
            <a:avLst/>
          </a:prstGeom>
        </p:spPr>
      </p:pic>
      <p:pic>
        <p:nvPicPr>
          <p:cNvPr id="12" name="Picture 11">
            <a:extLst>
              <a:ext uri="{FF2B5EF4-FFF2-40B4-BE49-F238E27FC236}">
                <a16:creationId xmlns:a16="http://schemas.microsoft.com/office/drawing/2014/main" id="{C63550FD-1153-BC43-9371-3C4AEF57564A}"/>
              </a:ext>
            </a:extLst>
          </p:cNvPr>
          <p:cNvPicPr>
            <a:picLocks noChangeAspect="1"/>
          </p:cNvPicPr>
          <p:nvPr/>
        </p:nvPicPr>
        <p:blipFill rotWithShape="1">
          <a:blip r:embed="rId3"/>
          <a:srcRect l="35531" r="18842" b="29225"/>
          <a:stretch/>
        </p:blipFill>
        <p:spPr>
          <a:xfrm>
            <a:off x="3785521" y="4446754"/>
            <a:ext cx="2120129" cy="1726593"/>
          </a:xfrm>
          <a:prstGeom prst="rect">
            <a:avLst/>
          </a:prstGeom>
        </p:spPr>
      </p:pic>
      <p:pic>
        <p:nvPicPr>
          <p:cNvPr id="14" name="Picture 13">
            <a:extLst>
              <a:ext uri="{FF2B5EF4-FFF2-40B4-BE49-F238E27FC236}">
                <a16:creationId xmlns:a16="http://schemas.microsoft.com/office/drawing/2014/main" id="{9700E16B-E0BD-3643-A594-54401A3E2A81}"/>
              </a:ext>
            </a:extLst>
          </p:cNvPr>
          <p:cNvPicPr>
            <a:picLocks noChangeAspect="1"/>
          </p:cNvPicPr>
          <p:nvPr/>
        </p:nvPicPr>
        <p:blipFill>
          <a:blip r:embed="rId4"/>
          <a:stretch>
            <a:fillRect/>
          </a:stretch>
        </p:blipFill>
        <p:spPr>
          <a:xfrm>
            <a:off x="1900173" y="740306"/>
            <a:ext cx="1371600" cy="1371600"/>
          </a:xfrm>
          <a:prstGeom prst="rect">
            <a:avLst/>
          </a:prstGeom>
        </p:spPr>
      </p:pic>
      <p:pic>
        <p:nvPicPr>
          <p:cNvPr id="6" name="Content Placeholder 5">
            <a:extLst>
              <a:ext uri="{FF2B5EF4-FFF2-40B4-BE49-F238E27FC236}">
                <a16:creationId xmlns:a16="http://schemas.microsoft.com/office/drawing/2014/main" id="{3314DE48-1E1E-8D48-8BC7-BF24416EBDFE}"/>
              </a:ext>
            </a:extLst>
          </p:cNvPr>
          <p:cNvPicPr>
            <a:picLocks noGrp="1" noChangeAspect="1"/>
          </p:cNvPicPr>
          <p:nvPr>
            <p:ph idx="1"/>
          </p:nvPr>
        </p:nvPicPr>
        <p:blipFill>
          <a:blip r:embed="rId5"/>
          <a:stretch>
            <a:fillRect/>
          </a:stretch>
        </p:blipFill>
        <p:spPr>
          <a:xfrm rot="1444371">
            <a:off x="1144646" y="960300"/>
            <a:ext cx="924500" cy="931612"/>
          </a:xfrm>
          <a:prstGeom prst="rect">
            <a:avLst/>
          </a:prstGeom>
        </p:spPr>
      </p:pic>
      <p:cxnSp>
        <p:nvCxnSpPr>
          <p:cNvPr id="3" name="Straight Connector 2">
            <a:extLst>
              <a:ext uri="{FF2B5EF4-FFF2-40B4-BE49-F238E27FC236}">
                <a16:creationId xmlns:a16="http://schemas.microsoft.com/office/drawing/2014/main" id="{80B2C470-5F41-7D48-A654-832F632B1A8D}"/>
              </a:ext>
            </a:extLst>
          </p:cNvPr>
          <p:cNvCxnSpPr>
            <a:cxnSpLocks/>
          </p:cNvCxnSpPr>
          <p:nvPr/>
        </p:nvCxnSpPr>
        <p:spPr>
          <a:xfrm>
            <a:off x="6096000" y="812261"/>
            <a:ext cx="0" cy="6045739"/>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D00C511-9488-5945-8DCD-420602FEF21F}"/>
              </a:ext>
            </a:extLst>
          </p:cNvPr>
          <p:cNvPicPr>
            <a:picLocks noChangeAspect="1"/>
          </p:cNvPicPr>
          <p:nvPr/>
        </p:nvPicPr>
        <p:blipFill>
          <a:blip r:embed="rId6"/>
          <a:stretch>
            <a:fillRect/>
          </a:stretch>
        </p:blipFill>
        <p:spPr>
          <a:xfrm>
            <a:off x="6476700" y="838838"/>
            <a:ext cx="1676736" cy="1371600"/>
          </a:xfrm>
          <a:prstGeom prst="rect">
            <a:avLst/>
          </a:prstGeom>
        </p:spPr>
      </p:pic>
      <p:pic>
        <p:nvPicPr>
          <p:cNvPr id="11" name="Picture 10">
            <a:extLst>
              <a:ext uri="{FF2B5EF4-FFF2-40B4-BE49-F238E27FC236}">
                <a16:creationId xmlns:a16="http://schemas.microsoft.com/office/drawing/2014/main" id="{FE0E7635-F385-554C-BD30-081104CF34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5632" y="5145206"/>
            <a:ext cx="2949121" cy="329687"/>
          </a:xfrm>
          <a:prstGeom prst="rect">
            <a:avLst/>
          </a:prstGeom>
        </p:spPr>
      </p:pic>
      <p:sp>
        <p:nvSpPr>
          <p:cNvPr id="13" name="TextBox 12">
            <a:extLst>
              <a:ext uri="{FF2B5EF4-FFF2-40B4-BE49-F238E27FC236}">
                <a16:creationId xmlns:a16="http://schemas.microsoft.com/office/drawing/2014/main" id="{F8428781-F76C-1246-BF56-B77D95550837}"/>
              </a:ext>
            </a:extLst>
          </p:cNvPr>
          <p:cNvSpPr txBox="1"/>
          <p:nvPr/>
        </p:nvSpPr>
        <p:spPr>
          <a:xfrm>
            <a:off x="10151992" y="4621986"/>
            <a:ext cx="896399" cy="523220"/>
          </a:xfrm>
          <a:prstGeom prst="rect">
            <a:avLst/>
          </a:prstGeom>
          <a:noFill/>
        </p:spPr>
        <p:txBody>
          <a:bodyPr wrap="none" rtlCol="0">
            <a:spAutoFit/>
          </a:bodyPr>
          <a:lstStyle/>
          <a:p>
            <a:r>
              <a:rPr lang="en-US" sz="2800" dirty="0"/>
              <a:t>RAM</a:t>
            </a:r>
          </a:p>
        </p:txBody>
      </p:sp>
      <p:sp>
        <p:nvSpPr>
          <p:cNvPr id="15" name="TextBox 14">
            <a:extLst>
              <a:ext uri="{FF2B5EF4-FFF2-40B4-BE49-F238E27FC236}">
                <a16:creationId xmlns:a16="http://schemas.microsoft.com/office/drawing/2014/main" id="{F832FF98-8343-A149-9F11-060ABAE570C8}"/>
              </a:ext>
            </a:extLst>
          </p:cNvPr>
          <p:cNvSpPr txBox="1"/>
          <p:nvPr/>
        </p:nvSpPr>
        <p:spPr>
          <a:xfrm>
            <a:off x="6918965" y="315618"/>
            <a:ext cx="792205" cy="523220"/>
          </a:xfrm>
          <a:prstGeom prst="rect">
            <a:avLst/>
          </a:prstGeom>
          <a:noFill/>
        </p:spPr>
        <p:txBody>
          <a:bodyPr wrap="none" rtlCol="0">
            <a:spAutoFit/>
          </a:bodyPr>
          <a:lstStyle/>
          <a:p>
            <a:r>
              <a:rPr lang="en-US" sz="2800" dirty="0"/>
              <a:t>CPU</a:t>
            </a:r>
          </a:p>
        </p:txBody>
      </p:sp>
      <p:pic>
        <p:nvPicPr>
          <p:cNvPr id="18" name="Picture 17">
            <a:extLst>
              <a:ext uri="{FF2B5EF4-FFF2-40B4-BE49-F238E27FC236}">
                <a16:creationId xmlns:a16="http://schemas.microsoft.com/office/drawing/2014/main" id="{5947EF6C-EC30-6547-82A1-9C13F4C1F327}"/>
              </a:ext>
            </a:extLst>
          </p:cNvPr>
          <p:cNvPicPr>
            <a:picLocks noChangeAspect="1"/>
          </p:cNvPicPr>
          <p:nvPr/>
        </p:nvPicPr>
        <p:blipFill>
          <a:blip r:embed="rId8"/>
          <a:stretch>
            <a:fillRect/>
          </a:stretch>
        </p:blipFill>
        <p:spPr>
          <a:xfrm>
            <a:off x="1123367" y="2458379"/>
            <a:ext cx="825784" cy="863320"/>
          </a:xfrm>
          <a:prstGeom prst="rect">
            <a:avLst/>
          </a:prstGeom>
        </p:spPr>
      </p:pic>
      <p:sp>
        <p:nvSpPr>
          <p:cNvPr id="2" name="TextBox 1">
            <a:extLst>
              <a:ext uri="{FF2B5EF4-FFF2-40B4-BE49-F238E27FC236}">
                <a16:creationId xmlns:a16="http://schemas.microsoft.com/office/drawing/2014/main" id="{F47FDE26-153F-754C-A210-394640DDEB64}"/>
              </a:ext>
            </a:extLst>
          </p:cNvPr>
          <p:cNvSpPr txBox="1"/>
          <p:nvPr/>
        </p:nvSpPr>
        <p:spPr>
          <a:xfrm>
            <a:off x="7591536" y="2997340"/>
            <a:ext cx="1465371" cy="523220"/>
          </a:xfrm>
          <a:prstGeom prst="rect">
            <a:avLst/>
          </a:prstGeom>
          <a:noFill/>
        </p:spPr>
        <p:txBody>
          <a:bodyPr wrap="square" rtlCol="0">
            <a:spAutoFit/>
          </a:bodyPr>
          <a:lstStyle/>
          <a:p>
            <a:r>
              <a:rPr lang="en-US" sz="2800" dirty="0"/>
              <a:t>Cache!</a:t>
            </a:r>
          </a:p>
        </p:txBody>
      </p:sp>
      <p:cxnSp>
        <p:nvCxnSpPr>
          <p:cNvPr id="19" name="Straight Arrow Connector 18">
            <a:extLst>
              <a:ext uri="{FF2B5EF4-FFF2-40B4-BE49-F238E27FC236}">
                <a16:creationId xmlns:a16="http://schemas.microsoft.com/office/drawing/2014/main" id="{093D1E3A-378C-194A-87CB-BB7EE3F7E01A}"/>
              </a:ext>
            </a:extLst>
          </p:cNvPr>
          <p:cNvCxnSpPr/>
          <p:nvPr/>
        </p:nvCxnSpPr>
        <p:spPr>
          <a:xfrm>
            <a:off x="1915388" y="3536301"/>
            <a:ext cx="1705669" cy="20141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DCBD33D-1EE4-F144-9130-52B64DB683D6}"/>
              </a:ext>
            </a:extLst>
          </p:cNvPr>
          <p:cNvCxnSpPr>
            <a:cxnSpLocks/>
          </p:cNvCxnSpPr>
          <p:nvPr/>
        </p:nvCxnSpPr>
        <p:spPr>
          <a:xfrm>
            <a:off x="614148" y="1674836"/>
            <a:ext cx="531966" cy="7302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69A831-FC68-EE43-B71D-FA07D7420FDD}"/>
              </a:ext>
            </a:extLst>
          </p:cNvPr>
          <p:cNvCxnSpPr>
            <a:cxnSpLocks/>
          </p:cNvCxnSpPr>
          <p:nvPr/>
        </p:nvCxnSpPr>
        <p:spPr>
          <a:xfrm>
            <a:off x="7183166" y="2249519"/>
            <a:ext cx="650312" cy="7478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A21EFBC-4562-4E4B-B16E-6E81BEE3ADF7}"/>
              </a:ext>
            </a:extLst>
          </p:cNvPr>
          <p:cNvCxnSpPr>
            <a:cxnSpLocks/>
          </p:cNvCxnSpPr>
          <p:nvPr/>
        </p:nvCxnSpPr>
        <p:spPr>
          <a:xfrm>
            <a:off x="8729877" y="3536301"/>
            <a:ext cx="1422115" cy="12162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6CB8239-552F-414F-8A43-E8609EB7FB8C}"/>
              </a:ext>
            </a:extLst>
          </p:cNvPr>
          <p:cNvSpPr txBox="1"/>
          <p:nvPr/>
        </p:nvSpPr>
        <p:spPr>
          <a:xfrm>
            <a:off x="9489057" y="3335785"/>
            <a:ext cx="2585696" cy="923330"/>
          </a:xfrm>
          <a:prstGeom prst="rect">
            <a:avLst/>
          </a:prstGeom>
          <a:noFill/>
        </p:spPr>
        <p:txBody>
          <a:bodyPr wrap="square" rtlCol="0">
            <a:spAutoFit/>
          </a:bodyPr>
          <a:lstStyle/>
          <a:p>
            <a:r>
              <a:rPr lang="en-US" dirty="0"/>
              <a:t>Bring a bunch of data back when you go all the way to RAM</a:t>
            </a:r>
          </a:p>
        </p:txBody>
      </p:sp>
      <p:sp>
        <p:nvSpPr>
          <p:cNvPr id="25" name="TextBox 24">
            <a:extLst>
              <a:ext uri="{FF2B5EF4-FFF2-40B4-BE49-F238E27FC236}">
                <a16:creationId xmlns:a16="http://schemas.microsoft.com/office/drawing/2014/main" id="{F4F77996-C8E6-FD43-A29F-756F42E71762}"/>
              </a:ext>
            </a:extLst>
          </p:cNvPr>
          <p:cNvSpPr txBox="1"/>
          <p:nvPr/>
        </p:nvSpPr>
        <p:spPr>
          <a:xfrm>
            <a:off x="2327402" y="3429000"/>
            <a:ext cx="3317158" cy="646331"/>
          </a:xfrm>
          <a:prstGeom prst="rect">
            <a:avLst/>
          </a:prstGeom>
          <a:noFill/>
        </p:spPr>
        <p:txBody>
          <a:bodyPr wrap="square" rtlCol="0">
            <a:spAutoFit/>
          </a:bodyPr>
          <a:lstStyle/>
          <a:p>
            <a:r>
              <a:rPr lang="en-US" dirty="0"/>
              <a:t>Bring a bunch of food back when you go all the way to the store</a:t>
            </a:r>
          </a:p>
        </p:txBody>
      </p:sp>
      <p:sp>
        <p:nvSpPr>
          <p:cNvPr id="29" name="TextBox 28">
            <a:extLst>
              <a:ext uri="{FF2B5EF4-FFF2-40B4-BE49-F238E27FC236}">
                <a16:creationId xmlns:a16="http://schemas.microsoft.com/office/drawing/2014/main" id="{B1C42579-58A2-BC4B-93C4-1C2C729ABC9C}"/>
              </a:ext>
            </a:extLst>
          </p:cNvPr>
          <p:cNvSpPr txBox="1"/>
          <p:nvPr/>
        </p:nvSpPr>
        <p:spPr>
          <a:xfrm>
            <a:off x="5504512" y="82694"/>
            <a:ext cx="2005943" cy="769441"/>
          </a:xfrm>
          <a:prstGeom prst="rect">
            <a:avLst/>
          </a:prstGeom>
          <a:noFill/>
        </p:spPr>
        <p:txBody>
          <a:bodyPr wrap="square" rtlCol="0">
            <a:spAutoFit/>
          </a:bodyPr>
          <a:lstStyle/>
          <a:p>
            <a:r>
              <a:rPr lang="en-US" sz="4400" dirty="0"/>
              <a:t>After</a:t>
            </a:r>
          </a:p>
        </p:txBody>
      </p:sp>
      <p:sp>
        <p:nvSpPr>
          <p:cNvPr id="9" name="Explosion 1 8">
            <a:extLst>
              <a:ext uri="{FF2B5EF4-FFF2-40B4-BE49-F238E27FC236}">
                <a16:creationId xmlns:a16="http://schemas.microsoft.com/office/drawing/2014/main" id="{EB9D619B-1EDF-BD40-99D2-AE089439C571}"/>
              </a:ext>
            </a:extLst>
          </p:cNvPr>
          <p:cNvSpPr/>
          <p:nvPr/>
        </p:nvSpPr>
        <p:spPr>
          <a:xfrm>
            <a:off x="9125632" y="852135"/>
            <a:ext cx="2556038" cy="17875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big idea! </a:t>
            </a:r>
          </a:p>
        </p:txBody>
      </p:sp>
    </p:spTree>
    <p:extLst>
      <p:ext uri="{BB962C8B-B14F-4D97-AF65-F5344CB8AC3E}">
        <p14:creationId xmlns:p14="http://schemas.microsoft.com/office/powerpoint/2010/main" val="84876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F79C-3E29-CE46-AA6A-CC9853A512FA}"/>
              </a:ext>
            </a:extLst>
          </p:cNvPr>
          <p:cNvSpPr>
            <a:spLocks noGrp="1"/>
          </p:cNvSpPr>
          <p:nvPr>
            <p:ph type="title"/>
          </p:nvPr>
        </p:nvSpPr>
        <p:spPr/>
        <p:txBody>
          <a:bodyPr/>
          <a:lstStyle/>
          <a:p>
            <a:r>
              <a:rPr lang="en-US" dirty="0"/>
              <a:t>How is a bunch of memory taken from RAM?</a:t>
            </a:r>
          </a:p>
        </p:txBody>
      </p:sp>
      <p:sp>
        <p:nvSpPr>
          <p:cNvPr id="4" name="Footer Placeholder 3">
            <a:extLst>
              <a:ext uri="{FF2B5EF4-FFF2-40B4-BE49-F238E27FC236}">
                <a16:creationId xmlns:a16="http://schemas.microsoft.com/office/drawing/2014/main" id="{C9F834FA-25DA-6944-BCB0-74B300AED7D6}"/>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23EE7F8-FC67-3341-9BEF-7E0312A1B5F5}"/>
              </a:ext>
            </a:extLst>
          </p:cNvPr>
          <p:cNvSpPr>
            <a:spLocks noGrp="1"/>
          </p:cNvSpPr>
          <p:nvPr>
            <p:ph type="sldNum" sz="quarter" idx="12"/>
          </p:nvPr>
        </p:nvSpPr>
        <p:spPr/>
        <p:txBody>
          <a:bodyPr/>
          <a:lstStyle/>
          <a:p>
            <a:fld id="{659665DE-58FC-41F4-AC58-2C90A5E00527}" type="slidenum">
              <a:rPr lang="en-US" smtClean="0"/>
              <a:t>44</a:t>
            </a:fld>
            <a:endParaRPr lang="en-US"/>
          </a:p>
        </p:txBody>
      </p:sp>
      <p:pic>
        <p:nvPicPr>
          <p:cNvPr id="10" name="Content Placeholder 9">
            <a:extLst>
              <a:ext uri="{FF2B5EF4-FFF2-40B4-BE49-F238E27FC236}">
                <a16:creationId xmlns:a16="http://schemas.microsoft.com/office/drawing/2014/main" id="{8E7131CE-61FC-B649-9CF9-F84E6FCACF5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0038" y="4485855"/>
            <a:ext cx="8178800" cy="698500"/>
          </a:xfrm>
        </p:spPr>
      </p:pic>
      <p:cxnSp>
        <p:nvCxnSpPr>
          <p:cNvPr id="12" name="Straight Arrow Connector 11">
            <a:extLst>
              <a:ext uri="{FF2B5EF4-FFF2-40B4-BE49-F238E27FC236}">
                <a16:creationId xmlns:a16="http://schemas.microsoft.com/office/drawing/2014/main" id="{5042B138-5B9F-3140-9F4D-0EC27F0A33C4}"/>
              </a:ext>
            </a:extLst>
          </p:cNvPr>
          <p:cNvCxnSpPr/>
          <p:nvPr/>
        </p:nvCxnSpPr>
        <p:spPr>
          <a:xfrm>
            <a:off x="3692106" y="3429000"/>
            <a:ext cx="0" cy="935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ight Bracket 12">
            <a:extLst>
              <a:ext uri="{FF2B5EF4-FFF2-40B4-BE49-F238E27FC236}">
                <a16:creationId xmlns:a16="http://schemas.microsoft.com/office/drawing/2014/main" id="{45D7E431-B9E2-7546-A607-5FB803C755D4}"/>
              </a:ext>
            </a:extLst>
          </p:cNvPr>
          <p:cNvSpPr/>
          <p:nvPr/>
        </p:nvSpPr>
        <p:spPr>
          <a:xfrm rot="5400000">
            <a:off x="3505744" y="3674914"/>
            <a:ext cx="465826" cy="342647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FC57A8BF-4214-8948-92BC-14D082BBF4B8}"/>
              </a:ext>
            </a:extLst>
          </p:cNvPr>
          <p:cNvSpPr txBox="1"/>
          <p:nvPr/>
        </p:nvSpPr>
        <p:spPr>
          <a:xfrm>
            <a:off x="6832121" y="1656272"/>
            <a:ext cx="527147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Imagine you want to retrieve the 1 at index 4 in RAM</a:t>
            </a:r>
          </a:p>
          <a:p>
            <a:pPr marL="285750" indent="-285750">
              <a:buFont typeface="Arial" panose="020B0604020202020204" pitchFamily="34" charset="0"/>
              <a:buChar char="•"/>
            </a:pPr>
            <a:r>
              <a:rPr lang="en-US" dirty="0"/>
              <a:t>Your computer is smart enough to know to grab some of the surrounding data because computer designers think that it’s reasonably likely you’ll want to access that data too.</a:t>
            </a:r>
          </a:p>
          <a:p>
            <a:pPr marL="285750" indent="-285750">
              <a:buFont typeface="Arial" panose="020B0604020202020204" pitchFamily="34" charset="0"/>
              <a:buChar char="•"/>
            </a:pPr>
            <a:r>
              <a:rPr lang="en-US" dirty="0"/>
              <a:t>To answer the title question, technically the term / units of transfer is in terms of ‘blocks’.</a:t>
            </a:r>
          </a:p>
        </p:txBody>
      </p:sp>
      <p:sp>
        <p:nvSpPr>
          <p:cNvPr id="17" name="Explosion 1 16">
            <a:extLst>
              <a:ext uri="{FF2B5EF4-FFF2-40B4-BE49-F238E27FC236}">
                <a16:creationId xmlns:a16="http://schemas.microsoft.com/office/drawing/2014/main" id="{93BFA1A4-84AC-2C4D-A392-F3F65D4F96B2}"/>
              </a:ext>
            </a:extLst>
          </p:cNvPr>
          <p:cNvSpPr/>
          <p:nvPr/>
        </p:nvSpPr>
        <p:spPr>
          <a:xfrm>
            <a:off x="747400" y="1236936"/>
            <a:ext cx="4135149" cy="17875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big idea (continued)!</a:t>
            </a:r>
          </a:p>
        </p:txBody>
      </p:sp>
    </p:spTree>
    <p:extLst>
      <p:ext uri="{BB962C8B-B14F-4D97-AF65-F5344CB8AC3E}">
        <p14:creationId xmlns:p14="http://schemas.microsoft.com/office/powerpoint/2010/main" val="1808528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AF457-53A5-2E46-8FB1-E8614FC31CA8}"/>
              </a:ext>
            </a:extLst>
          </p:cNvPr>
          <p:cNvSpPr>
            <a:spLocks noGrp="1"/>
          </p:cNvSpPr>
          <p:nvPr>
            <p:ph type="title"/>
          </p:nvPr>
        </p:nvSpPr>
        <p:spPr/>
        <p:txBody>
          <a:bodyPr>
            <a:normAutofit fontScale="90000"/>
          </a:bodyPr>
          <a:lstStyle/>
          <a:p>
            <a:r>
              <a:rPr lang="en-US" dirty="0"/>
              <a:t>How is a bunch of memory taken from RAM?</a:t>
            </a:r>
            <a:br>
              <a:rPr lang="en-US" dirty="0"/>
            </a:br>
            <a:r>
              <a:rPr lang="en-US" dirty="0"/>
              <a:t>(continued)</a:t>
            </a:r>
          </a:p>
        </p:txBody>
      </p:sp>
      <p:sp>
        <p:nvSpPr>
          <p:cNvPr id="4" name="Footer Placeholder 3">
            <a:extLst>
              <a:ext uri="{FF2B5EF4-FFF2-40B4-BE49-F238E27FC236}">
                <a16:creationId xmlns:a16="http://schemas.microsoft.com/office/drawing/2014/main" id="{55E1ADAC-19DD-9544-B426-28C3A5EF90DB}"/>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E64AB5B-E829-814D-A1C4-F5FF191B01C8}"/>
              </a:ext>
            </a:extLst>
          </p:cNvPr>
          <p:cNvSpPr>
            <a:spLocks noGrp="1"/>
          </p:cNvSpPr>
          <p:nvPr>
            <p:ph type="sldNum" sz="quarter" idx="12"/>
          </p:nvPr>
        </p:nvSpPr>
        <p:spPr/>
        <p:txBody>
          <a:bodyPr/>
          <a:lstStyle/>
          <a:p>
            <a:fld id="{659665DE-58FC-41F4-AC58-2C90A5E00527}" type="slidenum">
              <a:rPr lang="en-US" smtClean="0"/>
              <a:t>45</a:t>
            </a:fld>
            <a:endParaRPr lang="en-US"/>
          </a:p>
        </p:txBody>
      </p:sp>
      <p:pic>
        <p:nvPicPr>
          <p:cNvPr id="6" name="Content Placeholder 9">
            <a:extLst>
              <a:ext uri="{FF2B5EF4-FFF2-40B4-BE49-F238E27FC236}">
                <a16:creationId xmlns:a16="http://schemas.microsoft.com/office/drawing/2014/main" id="{F6EAF5E1-5389-864A-A0BC-4B5AB922AA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1627" y="5038900"/>
            <a:ext cx="8178800" cy="698500"/>
          </a:xfrm>
        </p:spPr>
      </p:pic>
      <p:sp>
        <p:nvSpPr>
          <p:cNvPr id="7" name="Right Bracket 6">
            <a:extLst>
              <a:ext uri="{FF2B5EF4-FFF2-40B4-BE49-F238E27FC236}">
                <a16:creationId xmlns:a16="http://schemas.microsoft.com/office/drawing/2014/main" id="{34265BE3-E690-8749-A630-B54ED3945E8C}"/>
              </a:ext>
            </a:extLst>
          </p:cNvPr>
          <p:cNvSpPr/>
          <p:nvPr/>
        </p:nvSpPr>
        <p:spPr>
          <a:xfrm rot="5400000">
            <a:off x="5278560" y="4183064"/>
            <a:ext cx="465826" cy="342647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a:extLst>
              <a:ext uri="{FF2B5EF4-FFF2-40B4-BE49-F238E27FC236}">
                <a16:creationId xmlns:a16="http://schemas.microsoft.com/office/drawing/2014/main" id="{88ECFC6B-160E-654F-957E-AC02AC376C37}"/>
              </a:ext>
            </a:extLst>
          </p:cNvPr>
          <p:cNvPicPr>
            <a:picLocks noChangeAspect="1"/>
          </p:cNvPicPr>
          <p:nvPr/>
        </p:nvPicPr>
        <p:blipFill>
          <a:blip r:embed="rId4"/>
          <a:stretch>
            <a:fillRect/>
          </a:stretch>
        </p:blipFill>
        <p:spPr>
          <a:xfrm>
            <a:off x="1974891" y="1794197"/>
            <a:ext cx="1676736" cy="1371600"/>
          </a:xfrm>
          <a:prstGeom prst="rect">
            <a:avLst/>
          </a:prstGeom>
        </p:spPr>
      </p:pic>
      <p:sp>
        <p:nvSpPr>
          <p:cNvPr id="9" name="TextBox 8">
            <a:extLst>
              <a:ext uri="{FF2B5EF4-FFF2-40B4-BE49-F238E27FC236}">
                <a16:creationId xmlns:a16="http://schemas.microsoft.com/office/drawing/2014/main" id="{5F5CC5E1-EA5C-C64A-BA4D-5705296D795A}"/>
              </a:ext>
            </a:extLst>
          </p:cNvPr>
          <p:cNvSpPr txBox="1"/>
          <p:nvPr/>
        </p:nvSpPr>
        <p:spPr>
          <a:xfrm>
            <a:off x="4785312" y="2994209"/>
            <a:ext cx="726161" cy="369332"/>
          </a:xfrm>
          <a:prstGeom prst="rect">
            <a:avLst/>
          </a:prstGeom>
          <a:noFill/>
        </p:spPr>
        <p:txBody>
          <a:bodyPr wrap="none" rtlCol="0">
            <a:spAutoFit/>
          </a:bodyPr>
          <a:lstStyle/>
          <a:p>
            <a:r>
              <a:rPr lang="en-US" dirty="0"/>
              <a:t>cache</a:t>
            </a:r>
          </a:p>
        </p:txBody>
      </p:sp>
      <p:cxnSp>
        <p:nvCxnSpPr>
          <p:cNvPr id="11" name="Straight Arrow Connector 10">
            <a:extLst>
              <a:ext uri="{FF2B5EF4-FFF2-40B4-BE49-F238E27FC236}">
                <a16:creationId xmlns:a16="http://schemas.microsoft.com/office/drawing/2014/main" id="{483959B7-7687-CD4D-97AA-90D19F9DF441}"/>
              </a:ext>
            </a:extLst>
          </p:cNvPr>
          <p:cNvCxnSpPr/>
          <p:nvPr/>
        </p:nvCxnSpPr>
        <p:spPr>
          <a:xfrm flipH="1" flipV="1">
            <a:off x="5511473" y="3694922"/>
            <a:ext cx="404135" cy="1343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307D416-6A4D-7043-A123-866CDF6F43EE}"/>
              </a:ext>
            </a:extLst>
          </p:cNvPr>
          <p:cNvCxnSpPr>
            <a:cxnSpLocks/>
          </p:cNvCxnSpPr>
          <p:nvPr/>
        </p:nvCxnSpPr>
        <p:spPr>
          <a:xfrm flipV="1">
            <a:off x="4012163" y="3429001"/>
            <a:ext cx="769885" cy="1450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249A621-1241-9748-AEE0-51D68400A42F}"/>
              </a:ext>
            </a:extLst>
          </p:cNvPr>
          <p:cNvCxnSpPr>
            <a:cxnSpLocks/>
          </p:cNvCxnSpPr>
          <p:nvPr/>
        </p:nvCxnSpPr>
        <p:spPr>
          <a:xfrm flipV="1">
            <a:off x="4994360" y="3606094"/>
            <a:ext cx="152400" cy="1298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9E04B64-5567-804B-963A-5A37E65B62A3}"/>
              </a:ext>
            </a:extLst>
          </p:cNvPr>
          <p:cNvCxnSpPr>
            <a:cxnSpLocks/>
          </p:cNvCxnSpPr>
          <p:nvPr/>
        </p:nvCxnSpPr>
        <p:spPr>
          <a:xfrm flipH="1" flipV="1">
            <a:off x="5592530" y="3544636"/>
            <a:ext cx="1540997" cy="1298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3CA2CDC-DA43-D542-AFFE-8CB8A3FCD3B8}"/>
              </a:ext>
            </a:extLst>
          </p:cNvPr>
          <p:cNvCxnSpPr>
            <a:cxnSpLocks/>
          </p:cNvCxnSpPr>
          <p:nvPr/>
        </p:nvCxnSpPr>
        <p:spPr>
          <a:xfrm flipH="1" flipV="1">
            <a:off x="3798236" y="2434841"/>
            <a:ext cx="1272325" cy="590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7B9855A-0FE9-FE44-B794-E869DE98F0B9}"/>
              </a:ext>
            </a:extLst>
          </p:cNvPr>
          <p:cNvSpPr txBox="1"/>
          <p:nvPr/>
        </p:nvSpPr>
        <p:spPr>
          <a:xfrm>
            <a:off x="4478694" y="2295331"/>
            <a:ext cx="6084358" cy="369332"/>
          </a:xfrm>
          <a:prstGeom prst="rect">
            <a:avLst/>
          </a:prstGeom>
          <a:noFill/>
        </p:spPr>
        <p:txBody>
          <a:bodyPr wrap="none" rtlCol="0">
            <a:spAutoFit/>
          </a:bodyPr>
          <a:lstStyle/>
          <a:p>
            <a:r>
              <a:rPr lang="en-US" dirty="0"/>
              <a:t>original data we wanted to look up gets passed back to the </a:t>
            </a:r>
            <a:r>
              <a:rPr lang="en-US" dirty="0" err="1"/>
              <a:t>cpu</a:t>
            </a:r>
            <a:endParaRPr lang="en-US" dirty="0"/>
          </a:p>
        </p:txBody>
      </p:sp>
      <p:sp>
        <p:nvSpPr>
          <p:cNvPr id="23" name="TextBox 22">
            <a:extLst>
              <a:ext uri="{FF2B5EF4-FFF2-40B4-BE49-F238E27FC236}">
                <a16:creationId xmlns:a16="http://schemas.microsoft.com/office/drawing/2014/main" id="{5D11A14E-CCBF-2A48-8E0F-B3B76FFCB257}"/>
              </a:ext>
            </a:extLst>
          </p:cNvPr>
          <p:cNvSpPr txBox="1"/>
          <p:nvPr/>
        </p:nvSpPr>
        <p:spPr>
          <a:xfrm>
            <a:off x="2526161" y="1290585"/>
            <a:ext cx="704039" cy="461665"/>
          </a:xfrm>
          <a:prstGeom prst="rect">
            <a:avLst/>
          </a:prstGeom>
          <a:noFill/>
        </p:spPr>
        <p:txBody>
          <a:bodyPr wrap="none" rtlCol="0">
            <a:spAutoFit/>
          </a:bodyPr>
          <a:lstStyle/>
          <a:p>
            <a:r>
              <a:rPr lang="en-US" sz="2400" dirty="0"/>
              <a:t>CPU</a:t>
            </a:r>
          </a:p>
        </p:txBody>
      </p:sp>
      <p:sp>
        <p:nvSpPr>
          <p:cNvPr id="24" name="TextBox 23">
            <a:extLst>
              <a:ext uri="{FF2B5EF4-FFF2-40B4-BE49-F238E27FC236}">
                <a16:creationId xmlns:a16="http://schemas.microsoft.com/office/drawing/2014/main" id="{6FF31579-DB64-AF4C-AE8F-A4B4C5456BB2}"/>
              </a:ext>
            </a:extLst>
          </p:cNvPr>
          <p:cNvSpPr txBox="1"/>
          <p:nvPr/>
        </p:nvSpPr>
        <p:spPr>
          <a:xfrm>
            <a:off x="7133527" y="3606094"/>
            <a:ext cx="2239347" cy="923330"/>
          </a:xfrm>
          <a:prstGeom prst="rect">
            <a:avLst/>
          </a:prstGeom>
          <a:noFill/>
        </p:spPr>
        <p:txBody>
          <a:bodyPr wrap="square" rtlCol="0">
            <a:spAutoFit/>
          </a:bodyPr>
          <a:lstStyle/>
          <a:p>
            <a:r>
              <a:rPr lang="en-US" dirty="0"/>
              <a:t>all the data from the block gets brought to the cache</a:t>
            </a:r>
          </a:p>
        </p:txBody>
      </p:sp>
    </p:spTree>
    <p:extLst>
      <p:ext uri="{BB962C8B-B14F-4D97-AF65-F5344CB8AC3E}">
        <p14:creationId xmlns:p14="http://schemas.microsoft.com/office/powerpoint/2010/main" val="2360855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77211-BF11-FA44-AD80-352AE2005F0F}"/>
              </a:ext>
            </a:extLst>
          </p:cNvPr>
          <p:cNvSpPr>
            <a:spLocks noGrp="1"/>
          </p:cNvSpPr>
          <p:nvPr>
            <p:ph type="title"/>
          </p:nvPr>
        </p:nvSpPr>
        <p:spPr/>
        <p:txBody>
          <a:bodyPr>
            <a:normAutofit fontScale="90000"/>
          </a:bodyPr>
          <a:lstStyle/>
          <a:p>
            <a:r>
              <a:rPr lang="en-US" dirty="0"/>
              <a:t>How does this pattern of memory grabbing affect our programs?</a:t>
            </a:r>
          </a:p>
        </p:txBody>
      </p:sp>
      <p:sp>
        <p:nvSpPr>
          <p:cNvPr id="3" name="Content Placeholder 2">
            <a:extLst>
              <a:ext uri="{FF2B5EF4-FFF2-40B4-BE49-F238E27FC236}">
                <a16:creationId xmlns:a16="http://schemas.microsoft.com/office/drawing/2014/main" id="{F6F6F0D3-9BA4-2C4F-A170-98A95B674D98}"/>
              </a:ext>
            </a:extLst>
          </p:cNvPr>
          <p:cNvSpPr>
            <a:spLocks noGrp="1"/>
          </p:cNvSpPr>
          <p:nvPr>
            <p:ph idx="1"/>
          </p:nvPr>
        </p:nvSpPr>
        <p:spPr/>
        <p:txBody>
          <a:bodyPr/>
          <a:lstStyle/>
          <a:p>
            <a:r>
              <a:rPr lang="en-US" dirty="0"/>
              <a:t>- This should have a major impact on programming with arrays.  Say we access an index of an array that is stored in RAM.  Because we grab a whole bunch of contiguous memory even when we just access one index in RAM, we’ll probably be grabbing other nearby parts of our array and storing that in our cache for quick access later. </a:t>
            </a:r>
          </a:p>
          <a:p>
            <a:pPr marL="0" indent="0">
              <a:buNone/>
            </a:pPr>
            <a:endParaRPr lang="en-US" dirty="0"/>
          </a:p>
          <a:p>
            <a:pPr marL="0" indent="0">
              <a:buNone/>
            </a:pPr>
            <a:r>
              <a:rPr lang="en-US" dirty="0"/>
              <a:t>Imagine that the below memory is just an entire array of length 13, with some data in it.  </a:t>
            </a:r>
          </a:p>
          <a:p>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EA8B297C-15EB-5E41-933C-C5D1CA700328}"/>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9F9085CD-4DF9-E444-BEEA-75DA4D6F4F49}"/>
              </a:ext>
            </a:extLst>
          </p:cNvPr>
          <p:cNvSpPr>
            <a:spLocks noGrp="1"/>
          </p:cNvSpPr>
          <p:nvPr>
            <p:ph type="sldNum" sz="quarter" idx="12"/>
          </p:nvPr>
        </p:nvSpPr>
        <p:spPr/>
        <p:txBody>
          <a:bodyPr/>
          <a:lstStyle/>
          <a:p>
            <a:fld id="{659665DE-58FC-41F4-AC58-2C90A5E00527}" type="slidenum">
              <a:rPr lang="en-US" smtClean="0"/>
              <a:t>46</a:t>
            </a:fld>
            <a:endParaRPr lang="en-US"/>
          </a:p>
        </p:txBody>
      </p:sp>
      <p:pic>
        <p:nvPicPr>
          <p:cNvPr id="6" name="Content Placeholder 9">
            <a:extLst>
              <a:ext uri="{FF2B5EF4-FFF2-40B4-BE49-F238E27FC236}">
                <a16:creationId xmlns:a16="http://schemas.microsoft.com/office/drawing/2014/main" id="{FADD870A-E511-844F-A543-FEA31C1F3998}"/>
              </a:ext>
            </a:extLst>
          </p:cNvPr>
          <p:cNvPicPr>
            <a:picLocks noChangeAspect="1"/>
          </p:cNvPicPr>
          <p:nvPr/>
        </p:nvPicPr>
        <p:blipFill rotWithShape="1">
          <a:blip r:embed="rId2">
            <a:extLst>
              <a:ext uri="{28A0092B-C50C-407E-A947-70E740481C1C}">
                <a14:useLocalDpi xmlns:a14="http://schemas.microsoft.com/office/drawing/2010/main" val="0"/>
              </a:ext>
            </a:extLst>
          </a:blip>
          <a:srcRect r="36609" b="4169"/>
          <a:stretch/>
        </p:blipFill>
        <p:spPr>
          <a:xfrm>
            <a:off x="1820038" y="4485855"/>
            <a:ext cx="5184604" cy="669382"/>
          </a:xfrm>
          <a:prstGeom prst="rect">
            <a:avLst/>
          </a:prstGeom>
        </p:spPr>
      </p:pic>
      <p:cxnSp>
        <p:nvCxnSpPr>
          <p:cNvPr id="7" name="Straight Arrow Connector 6">
            <a:extLst>
              <a:ext uri="{FF2B5EF4-FFF2-40B4-BE49-F238E27FC236}">
                <a16:creationId xmlns:a16="http://schemas.microsoft.com/office/drawing/2014/main" id="{C4A0115F-D6EF-6447-B38E-63445FEBD079}"/>
              </a:ext>
            </a:extLst>
          </p:cNvPr>
          <p:cNvCxnSpPr>
            <a:cxnSpLocks/>
          </p:cNvCxnSpPr>
          <p:nvPr/>
        </p:nvCxnSpPr>
        <p:spPr>
          <a:xfrm>
            <a:off x="3709359" y="3864634"/>
            <a:ext cx="0" cy="500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ight Bracket 7">
            <a:extLst>
              <a:ext uri="{FF2B5EF4-FFF2-40B4-BE49-F238E27FC236}">
                <a16:creationId xmlns:a16="http://schemas.microsoft.com/office/drawing/2014/main" id="{4477421C-A4B3-F644-BFE1-80E96868F6F6}"/>
              </a:ext>
            </a:extLst>
          </p:cNvPr>
          <p:cNvSpPr/>
          <p:nvPr/>
        </p:nvSpPr>
        <p:spPr>
          <a:xfrm rot="5400000">
            <a:off x="3476445" y="3627915"/>
            <a:ext cx="465826" cy="342647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9C4B4A80-157B-564D-ACB2-9570105E2A47}"/>
              </a:ext>
            </a:extLst>
          </p:cNvPr>
          <p:cNvSpPr txBox="1"/>
          <p:nvPr/>
        </p:nvSpPr>
        <p:spPr>
          <a:xfrm>
            <a:off x="2251493" y="5804553"/>
            <a:ext cx="5667555" cy="923330"/>
          </a:xfrm>
          <a:prstGeom prst="rect">
            <a:avLst/>
          </a:prstGeom>
          <a:noFill/>
        </p:spPr>
        <p:txBody>
          <a:bodyPr wrap="square" rtlCol="0">
            <a:spAutoFit/>
          </a:bodyPr>
          <a:lstStyle/>
          <a:p>
            <a:r>
              <a:rPr lang="en-US" dirty="0"/>
              <a:t>Just by accessing one element we bring the nearby elements back with us to the cache. In this case, it’s almost all of the array!</a:t>
            </a:r>
          </a:p>
        </p:txBody>
      </p:sp>
    </p:spTree>
    <p:extLst>
      <p:ext uri="{BB962C8B-B14F-4D97-AF65-F5344CB8AC3E}">
        <p14:creationId xmlns:p14="http://schemas.microsoft.com/office/powerpoint/2010/main" val="3615881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453BB-B8EE-6643-B174-7A6FD6C81258}"/>
              </a:ext>
            </a:extLst>
          </p:cNvPr>
          <p:cNvSpPr>
            <a:spLocks noGrp="1"/>
          </p:cNvSpPr>
          <p:nvPr>
            <p:ph type="title"/>
          </p:nvPr>
        </p:nvSpPr>
        <p:spPr/>
        <p:txBody>
          <a:bodyPr/>
          <a:lstStyle/>
          <a:p>
            <a:r>
              <a:rPr lang="en-US" dirty="0"/>
              <a:t>Activity (4 min)</a:t>
            </a:r>
          </a:p>
        </p:txBody>
      </p:sp>
      <p:sp>
        <p:nvSpPr>
          <p:cNvPr id="3" name="Content Placeholder 2">
            <a:extLst>
              <a:ext uri="{FF2B5EF4-FFF2-40B4-BE49-F238E27FC236}">
                <a16:creationId xmlns:a16="http://schemas.microsoft.com/office/drawing/2014/main" id="{8D2EAC76-C684-6B4D-9DA4-8D3D9F1B95A6}"/>
              </a:ext>
            </a:extLst>
          </p:cNvPr>
          <p:cNvSpPr>
            <a:spLocks noGrp="1"/>
          </p:cNvSpPr>
          <p:nvPr>
            <p:ph idx="1"/>
          </p:nvPr>
        </p:nvSpPr>
        <p:spPr/>
        <p:txBody>
          <a:bodyPr/>
          <a:lstStyle/>
          <a:p>
            <a:r>
              <a:rPr lang="en-US" dirty="0"/>
              <a:t>Come up with 1 scenario (pseudocode or a situation) where you’d immediately benefit from caching (grabbing a bulk amount of data and bringing all of it to be cached) when using arrays.</a:t>
            </a:r>
          </a:p>
          <a:p>
            <a:endParaRPr lang="en-US" dirty="0"/>
          </a:p>
          <a:p>
            <a:r>
              <a:rPr lang="en-US" dirty="0"/>
              <a:t>Come up with 1 scenario where you might not benefit from caching when using arrays.</a:t>
            </a:r>
          </a:p>
          <a:p>
            <a:endParaRPr lang="en-US" dirty="0"/>
          </a:p>
          <a:p>
            <a:endParaRPr lang="en-US" dirty="0"/>
          </a:p>
        </p:txBody>
      </p:sp>
      <p:sp>
        <p:nvSpPr>
          <p:cNvPr id="4" name="Footer Placeholder 3">
            <a:extLst>
              <a:ext uri="{FF2B5EF4-FFF2-40B4-BE49-F238E27FC236}">
                <a16:creationId xmlns:a16="http://schemas.microsoft.com/office/drawing/2014/main" id="{7518F97E-E6F4-AB4D-AB17-032B4F98E08E}"/>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952111AD-3C0D-C54E-82DD-011FFC9605C0}"/>
              </a:ext>
            </a:extLst>
          </p:cNvPr>
          <p:cNvSpPr>
            <a:spLocks noGrp="1"/>
          </p:cNvSpPr>
          <p:nvPr>
            <p:ph type="sldNum" sz="quarter" idx="12"/>
          </p:nvPr>
        </p:nvSpPr>
        <p:spPr/>
        <p:txBody>
          <a:bodyPr/>
          <a:lstStyle/>
          <a:p>
            <a:fld id="{659665DE-58FC-41F4-AC58-2C90A5E00527}" type="slidenum">
              <a:rPr lang="en-US" smtClean="0"/>
              <a:t>47</a:t>
            </a:fld>
            <a:endParaRPr lang="en-US"/>
          </a:p>
        </p:txBody>
      </p:sp>
      <p:sp>
        <p:nvSpPr>
          <p:cNvPr id="7" name="TextBox 6">
            <a:extLst>
              <a:ext uri="{FF2B5EF4-FFF2-40B4-BE49-F238E27FC236}">
                <a16:creationId xmlns:a16="http://schemas.microsoft.com/office/drawing/2014/main" id="{86E5567C-A457-734B-802C-C41F1A0514B9}"/>
              </a:ext>
            </a:extLst>
          </p:cNvPr>
          <p:cNvSpPr txBox="1"/>
          <p:nvPr/>
        </p:nvSpPr>
        <p:spPr>
          <a:xfrm>
            <a:off x="575239" y="4230455"/>
            <a:ext cx="8033923" cy="646331"/>
          </a:xfrm>
          <a:prstGeom prst="rect">
            <a:avLst/>
          </a:prstGeom>
          <a:noFill/>
        </p:spPr>
        <p:txBody>
          <a:bodyPr wrap="square" rtlCol="0">
            <a:spAutoFit/>
          </a:bodyPr>
          <a:lstStyle/>
          <a:p>
            <a:r>
              <a:rPr lang="en-US" dirty="0"/>
              <a:t>How does caching / your answer to the 2nd question affect Linked Lists or node data structures in general?</a:t>
            </a:r>
          </a:p>
        </p:txBody>
      </p:sp>
      <p:sp>
        <p:nvSpPr>
          <p:cNvPr id="8" name="TextBox 7">
            <a:extLst>
              <a:ext uri="{FF2B5EF4-FFF2-40B4-BE49-F238E27FC236}">
                <a16:creationId xmlns:a16="http://schemas.microsoft.com/office/drawing/2014/main" id="{5C2117DE-E76C-5543-A7AB-AE10AD9D9150}"/>
              </a:ext>
            </a:extLst>
          </p:cNvPr>
          <p:cNvSpPr txBox="1"/>
          <p:nvPr/>
        </p:nvSpPr>
        <p:spPr>
          <a:xfrm>
            <a:off x="1069675" y="2151550"/>
            <a:ext cx="9713344" cy="646331"/>
          </a:xfrm>
          <a:prstGeom prst="rect">
            <a:avLst/>
          </a:prstGeom>
          <a:noFill/>
        </p:spPr>
        <p:txBody>
          <a:bodyPr wrap="square" rtlCol="0">
            <a:spAutoFit/>
          </a:bodyPr>
          <a:lstStyle/>
          <a:p>
            <a:r>
              <a:rPr lang="en-US" dirty="0"/>
              <a:t>possible answer: Looping through a loop starting at index 0, and just incrementing the index by 1 each time</a:t>
            </a:r>
          </a:p>
        </p:txBody>
      </p:sp>
      <p:sp>
        <p:nvSpPr>
          <p:cNvPr id="9" name="TextBox 8">
            <a:extLst>
              <a:ext uri="{FF2B5EF4-FFF2-40B4-BE49-F238E27FC236}">
                <a16:creationId xmlns:a16="http://schemas.microsoft.com/office/drawing/2014/main" id="{AD9833BE-5482-3E4B-B910-53A807503043}"/>
              </a:ext>
            </a:extLst>
          </p:cNvPr>
          <p:cNvSpPr txBox="1"/>
          <p:nvPr/>
        </p:nvSpPr>
        <p:spPr>
          <a:xfrm>
            <a:off x="1069675" y="3218586"/>
            <a:ext cx="9207116" cy="646331"/>
          </a:xfrm>
          <a:prstGeom prst="rect">
            <a:avLst/>
          </a:prstGeom>
          <a:noFill/>
        </p:spPr>
        <p:txBody>
          <a:bodyPr wrap="square" rtlCol="0">
            <a:spAutoFit/>
          </a:bodyPr>
          <a:lstStyle/>
          <a:p>
            <a:r>
              <a:rPr lang="en-US" dirty="0"/>
              <a:t>possible answer: Jumping around in the array outside of the block of memory grabbed from the recent trip to RAM or only ever accessing the array in RAM once</a:t>
            </a:r>
          </a:p>
        </p:txBody>
      </p:sp>
      <p:sp>
        <p:nvSpPr>
          <p:cNvPr id="10" name="TextBox 9">
            <a:extLst>
              <a:ext uri="{FF2B5EF4-FFF2-40B4-BE49-F238E27FC236}">
                <a16:creationId xmlns:a16="http://schemas.microsoft.com/office/drawing/2014/main" id="{0D56BB9F-0EF5-634B-816E-90E86CDF2CB9}"/>
              </a:ext>
            </a:extLst>
          </p:cNvPr>
          <p:cNvSpPr txBox="1"/>
          <p:nvPr/>
        </p:nvSpPr>
        <p:spPr>
          <a:xfrm>
            <a:off x="1069675" y="4915037"/>
            <a:ext cx="9207116" cy="923330"/>
          </a:xfrm>
          <a:prstGeom prst="rect">
            <a:avLst/>
          </a:prstGeom>
          <a:noFill/>
        </p:spPr>
        <p:txBody>
          <a:bodyPr wrap="square" rtlCol="0">
            <a:spAutoFit/>
          </a:bodyPr>
          <a:lstStyle/>
          <a:p>
            <a:r>
              <a:rPr lang="en-US" dirty="0"/>
              <a:t>possible answer: The data of a Linked list is inherently spread out in memory so grabbing nearby data probably won’t grab any other nodes in the linked list than the intended one – only by rare chance would we benefit and get another node close enough nearby.</a:t>
            </a:r>
          </a:p>
        </p:txBody>
      </p:sp>
      <p:pic>
        <p:nvPicPr>
          <p:cNvPr id="12" name="Picture 11">
            <a:extLst>
              <a:ext uri="{FF2B5EF4-FFF2-40B4-BE49-F238E27FC236}">
                <a16:creationId xmlns:a16="http://schemas.microsoft.com/office/drawing/2014/main" id="{C9D0D597-7878-9546-B65C-EB6B4F99A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209" y="5767844"/>
            <a:ext cx="6819008" cy="839708"/>
          </a:xfrm>
          <a:prstGeom prst="rect">
            <a:avLst/>
          </a:prstGeom>
        </p:spPr>
      </p:pic>
    </p:spTree>
    <p:extLst>
      <p:ext uri="{BB962C8B-B14F-4D97-AF65-F5344CB8AC3E}">
        <p14:creationId xmlns:p14="http://schemas.microsoft.com/office/powerpoint/2010/main" val="302438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FD213-1874-4642-8D11-91A4803901A1}"/>
              </a:ext>
            </a:extLst>
          </p:cNvPr>
          <p:cNvSpPr>
            <a:spLocks noGrp="1"/>
          </p:cNvSpPr>
          <p:nvPr>
            <p:ph type="title"/>
          </p:nvPr>
        </p:nvSpPr>
        <p:spPr/>
        <p:txBody>
          <a:bodyPr/>
          <a:lstStyle/>
          <a:p>
            <a:r>
              <a:rPr lang="en-US" dirty="0"/>
              <a:t>Another demo, but timed</a:t>
            </a:r>
          </a:p>
        </p:txBody>
      </p:sp>
      <p:sp>
        <p:nvSpPr>
          <p:cNvPr id="3" name="Content Placeholder 2">
            <a:extLst>
              <a:ext uri="{FF2B5EF4-FFF2-40B4-BE49-F238E27FC236}">
                <a16:creationId xmlns:a16="http://schemas.microsoft.com/office/drawing/2014/main" id="{9B4A6C96-A1FB-2140-AE56-61F6D849DC0E}"/>
              </a:ext>
            </a:extLst>
          </p:cNvPr>
          <p:cNvSpPr>
            <a:spLocks noGrp="1"/>
          </p:cNvSpPr>
          <p:nvPr>
            <p:ph idx="1"/>
          </p:nvPr>
        </p:nvSpPr>
        <p:spPr/>
        <p:txBody>
          <a:bodyPr/>
          <a:lstStyle/>
          <a:p>
            <a:r>
              <a:rPr lang="en-US" dirty="0">
                <a:hlinkClick r:id="rId2"/>
              </a:rPr>
              <a:t>https://repl.it/repls/MistyroseLinedTransformation</a:t>
            </a:r>
            <a:endParaRPr lang="en-US" dirty="0"/>
          </a:p>
          <a:p>
            <a:endParaRPr lang="en-US" dirty="0"/>
          </a:p>
          <a:p>
            <a:r>
              <a:rPr lang="en-US" dirty="0"/>
              <a:t>(takes about 15 seconds to run)</a:t>
            </a:r>
          </a:p>
        </p:txBody>
      </p:sp>
      <p:sp>
        <p:nvSpPr>
          <p:cNvPr id="4" name="Footer Placeholder 3">
            <a:extLst>
              <a:ext uri="{FF2B5EF4-FFF2-40B4-BE49-F238E27FC236}">
                <a16:creationId xmlns:a16="http://schemas.microsoft.com/office/drawing/2014/main" id="{11960D97-0470-FC47-B6D1-FA8D085A9FD7}"/>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4EE4BD3B-BEC1-D44B-9253-145DDAA286C7}"/>
              </a:ext>
            </a:extLst>
          </p:cNvPr>
          <p:cNvSpPr>
            <a:spLocks noGrp="1"/>
          </p:cNvSpPr>
          <p:nvPr>
            <p:ph type="sldNum" sz="quarter" idx="12"/>
          </p:nvPr>
        </p:nvSpPr>
        <p:spPr/>
        <p:txBody>
          <a:bodyPr/>
          <a:lstStyle/>
          <a:p>
            <a:fld id="{659665DE-58FC-41F4-AC58-2C90A5E00527}" type="slidenum">
              <a:rPr lang="en-US" smtClean="0"/>
              <a:t>48</a:t>
            </a:fld>
            <a:endParaRPr lang="en-US"/>
          </a:p>
        </p:txBody>
      </p:sp>
    </p:spTree>
    <p:extLst>
      <p:ext uri="{BB962C8B-B14F-4D97-AF65-F5344CB8AC3E}">
        <p14:creationId xmlns:p14="http://schemas.microsoft.com/office/powerpoint/2010/main" val="1261358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3C5C-F6B6-CF4C-B4A4-4930B7170211}"/>
              </a:ext>
            </a:extLst>
          </p:cNvPr>
          <p:cNvSpPr>
            <a:spLocks noGrp="1"/>
          </p:cNvSpPr>
          <p:nvPr>
            <p:ph type="title"/>
          </p:nvPr>
        </p:nvSpPr>
        <p:spPr/>
        <p:txBody>
          <a:bodyPr/>
          <a:lstStyle/>
          <a:p>
            <a:r>
              <a:rPr lang="en-US" dirty="0"/>
              <a:t>Cute gif break</a:t>
            </a:r>
          </a:p>
        </p:txBody>
      </p:sp>
      <p:sp>
        <p:nvSpPr>
          <p:cNvPr id="3" name="Content Placeholder 2">
            <a:extLst>
              <a:ext uri="{FF2B5EF4-FFF2-40B4-BE49-F238E27FC236}">
                <a16:creationId xmlns:a16="http://schemas.microsoft.com/office/drawing/2014/main" id="{7DD91413-1C60-F948-9539-6B216E46D314}"/>
              </a:ext>
            </a:extLst>
          </p:cNvPr>
          <p:cNvSpPr>
            <a:spLocks noGrp="1"/>
          </p:cNvSpPr>
          <p:nvPr>
            <p:ph idx="1"/>
          </p:nvPr>
        </p:nvSpPr>
        <p:spPr/>
        <p:txBody>
          <a:bodyPr/>
          <a:lstStyle/>
          <a:p>
            <a:r>
              <a:rPr lang="en-US" dirty="0">
                <a:hlinkClick r:id="rId2"/>
              </a:rPr>
              <a:t>https://www.facebook.com/watch/?v=368140913787278</a:t>
            </a:r>
            <a:r>
              <a:rPr lang="en-US" dirty="0"/>
              <a:t> </a:t>
            </a:r>
          </a:p>
        </p:txBody>
      </p:sp>
      <p:sp>
        <p:nvSpPr>
          <p:cNvPr id="4" name="Footer Placeholder 3">
            <a:extLst>
              <a:ext uri="{FF2B5EF4-FFF2-40B4-BE49-F238E27FC236}">
                <a16:creationId xmlns:a16="http://schemas.microsoft.com/office/drawing/2014/main" id="{0F1B5773-CD0F-EF42-A9ED-3BEA5D7F9CEE}"/>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D82DF86E-917B-3646-9C34-CC325EBD64C1}"/>
              </a:ext>
            </a:extLst>
          </p:cNvPr>
          <p:cNvSpPr>
            <a:spLocks noGrp="1"/>
          </p:cNvSpPr>
          <p:nvPr>
            <p:ph type="sldNum" sz="quarter" idx="12"/>
          </p:nvPr>
        </p:nvSpPr>
        <p:spPr/>
        <p:txBody>
          <a:bodyPr/>
          <a:lstStyle/>
          <a:p>
            <a:fld id="{659665DE-58FC-41F4-AC58-2C90A5E00527}" type="slidenum">
              <a:rPr lang="en-US" smtClean="0"/>
              <a:t>49</a:t>
            </a:fld>
            <a:endParaRPr lang="en-US"/>
          </a:p>
        </p:txBody>
      </p:sp>
    </p:spTree>
    <p:extLst>
      <p:ext uri="{BB962C8B-B14F-4D97-AF65-F5344CB8AC3E}">
        <p14:creationId xmlns:p14="http://schemas.microsoft.com/office/powerpoint/2010/main" val="2396382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289B-4513-F34E-93BA-5731ADB783BD}"/>
              </a:ext>
            </a:extLst>
          </p:cNvPr>
          <p:cNvSpPr>
            <a:spLocks noGrp="1"/>
          </p:cNvSpPr>
          <p:nvPr>
            <p:ph type="title"/>
          </p:nvPr>
        </p:nvSpPr>
        <p:spPr/>
        <p:txBody>
          <a:bodyPr/>
          <a:lstStyle/>
          <a:p>
            <a:r>
              <a:rPr lang="en-US" dirty="0" err="1"/>
              <a:t>Administrivia</a:t>
            </a:r>
            <a:endParaRPr lang="en-US" dirty="0"/>
          </a:p>
        </p:txBody>
      </p:sp>
      <p:sp>
        <p:nvSpPr>
          <p:cNvPr id="3" name="Content Placeholder 2">
            <a:extLst>
              <a:ext uri="{FF2B5EF4-FFF2-40B4-BE49-F238E27FC236}">
                <a16:creationId xmlns:a16="http://schemas.microsoft.com/office/drawing/2014/main" id="{4131A103-0F13-304D-85F6-229AA0346C73}"/>
              </a:ext>
            </a:extLst>
          </p:cNvPr>
          <p:cNvSpPr>
            <a:spLocks noGrp="1"/>
          </p:cNvSpPr>
          <p:nvPr>
            <p:ph idx="1"/>
          </p:nvPr>
        </p:nvSpPr>
        <p:spPr/>
        <p:txBody>
          <a:bodyPr>
            <a:normAutofit/>
          </a:bodyPr>
          <a:lstStyle/>
          <a:p>
            <a:r>
              <a:rPr lang="en-US" sz="2800" dirty="0"/>
              <a:t>- HW5 part 1 is now out (late)</a:t>
            </a:r>
          </a:p>
          <a:p>
            <a:pPr lvl="2"/>
            <a:r>
              <a:rPr lang="en-US" sz="2800" dirty="0"/>
              <a:t>going to be due on Thursday because we released it late on Thursday (and last day to turn in is now Saturday next week)</a:t>
            </a:r>
          </a:p>
          <a:p>
            <a:pPr lvl="2"/>
            <a:r>
              <a:rPr lang="en-US" sz="2800" dirty="0"/>
              <a:t>HW5 part 2 back on normal schedule, out next Wednesday, due the following Wednesday</a:t>
            </a:r>
          </a:p>
          <a:p>
            <a:pPr marL="128016" lvl="1" indent="0">
              <a:buNone/>
            </a:pPr>
            <a:endParaRPr lang="en-US" sz="2800" dirty="0"/>
          </a:p>
          <a:p>
            <a:pPr lvl="1"/>
            <a:r>
              <a:rPr lang="en-US" sz="2800" dirty="0"/>
              <a:t>Grade check-ins / chat with Kasey – she has OH 2:30-4:30 today. </a:t>
            </a:r>
          </a:p>
        </p:txBody>
      </p:sp>
      <p:sp>
        <p:nvSpPr>
          <p:cNvPr id="4" name="Footer Placeholder 3">
            <a:extLst>
              <a:ext uri="{FF2B5EF4-FFF2-40B4-BE49-F238E27FC236}">
                <a16:creationId xmlns:a16="http://schemas.microsoft.com/office/drawing/2014/main" id="{DA2918FA-9C80-7E42-A2BA-0A02788B531F}"/>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F90176AF-8E36-6B40-A104-24A2CFACF3FB}"/>
              </a:ext>
            </a:extLst>
          </p:cNvPr>
          <p:cNvSpPr>
            <a:spLocks noGrp="1"/>
          </p:cNvSpPr>
          <p:nvPr>
            <p:ph type="sldNum" sz="quarter" idx="12"/>
          </p:nvPr>
        </p:nvSpPr>
        <p:spPr/>
        <p:txBody>
          <a:bodyPr/>
          <a:lstStyle/>
          <a:p>
            <a:fld id="{659665DE-58FC-41F4-AC58-2C90A5E00527}" type="slidenum">
              <a:rPr lang="en-US" smtClean="0"/>
              <a:t>5</a:t>
            </a:fld>
            <a:endParaRPr lang="en-US"/>
          </a:p>
        </p:txBody>
      </p:sp>
    </p:spTree>
    <p:extLst>
      <p:ext uri="{BB962C8B-B14F-4D97-AF65-F5344CB8AC3E}">
        <p14:creationId xmlns:p14="http://schemas.microsoft.com/office/powerpoint/2010/main" val="4041105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2C0DB-6134-C14B-B281-6ACCF899B94B}"/>
              </a:ext>
            </a:extLst>
          </p:cNvPr>
          <p:cNvSpPr>
            <a:spLocks noGrp="1"/>
          </p:cNvSpPr>
          <p:nvPr>
            <p:ph type="title"/>
          </p:nvPr>
        </p:nvSpPr>
        <p:spPr/>
        <p:txBody>
          <a:bodyPr>
            <a:normAutofit fontScale="90000"/>
          </a:bodyPr>
          <a:lstStyle/>
          <a:p>
            <a:r>
              <a:rPr lang="en-US" dirty="0" err="1"/>
              <a:t>ArrayDictionary</a:t>
            </a:r>
            <a:r>
              <a:rPr lang="en-US" dirty="0"/>
              <a:t> vs LinkedList Dictionary </a:t>
            </a:r>
            <a:br>
              <a:rPr lang="en-US" dirty="0"/>
            </a:br>
            <a:r>
              <a:rPr lang="en-US" dirty="0"/>
              <a:t>(before (lecture 3) and now)</a:t>
            </a:r>
          </a:p>
        </p:txBody>
      </p:sp>
      <p:sp>
        <p:nvSpPr>
          <p:cNvPr id="4" name="Footer Placeholder 3">
            <a:extLst>
              <a:ext uri="{FF2B5EF4-FFF2-40B4-BE49-F238E27FC236}">
                <a16:creationId xmlns:a16="http://schemas.microsoft.com/office/drawing/2014/main" id="{53386EF0-8DF7-5B48-8976-79656A6EF7FD}"/>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87499A33-1EBF-2349-BA1E-9593AB9B0F56}"/>
              </a:ext>
            </a:extLst>
          </p:cNvPr>
          <p:cNvSpPr>
            <a:spLocks noGrp="1"/>
          </p:cNvSpPr>
          <p:nvPr>
            <p:ph type="sldNum" sz="quarter" idx="12"/>
          </p:nvPr>
        </p:nvSpPr>
        <p:spPr/>
        <p:txBody>
          <a:bodyPr/>
          <a:lstStyle/>
          <a:p>
            <a:fld id="{659665DE-58FC-41F4-AC58-2C90A5E00527}" type="slidenum">
              <a:rPr lang="en-US" smtClean="0"/>
              <a:t>50</a:t>
            </a:fld>
            <a:endParaRPr lang="en-US"/>
          </a:p>
        </p:txBody>
      </p:sp>
      <p:graphicFrame>
        <p:nvGraphicFramePr>
          <p:cNvPr id="8" name="Content Placeholder 6">
            <a:extLst>
              <a:ext uri="{FF2B5EF4-FFF2-40B4-BE49-F238E27FC236}">
                <a16:creationId xmlns:a16="http://schemas.microsoft.com/office/drawing/2014/main" id="{F0306474-28A9-4840-9461-263BAD4CCA35}"/>
              </a:ext>
            </a:extLst>
          </p:cNvPr>
          <p:cNvGraphicFramePr>
            <a:graphicFrameLocks noGrp="1"/>
          </p:cNvGraphicFramePr>
          <p:nvPr>
            <p:ph idx="1"/>
            <p:extLst>
              <p:ext uri="{D42A27DB-BD31-4B8C-83A1-F6EECF244321}">
                <p14:modId xmlns:p14="http://schemas.microsoft.com/office/powerpoint/2010/main" val="1449228957"/>
              </p:ext>
            </p:extLst>
          </p:nvPr>
        </p:nvGraphicFramePr>
        <p:xfrm>
          <a:off x="429646" y="1449352"/>
          <a:ext cx="11187114" cy="4594225"/>
        </p:xfrm>
        <a:graphic>
          <a:graphicData uri="http://schemas.openxmlformats.org/drawingml/2006/table">
            <a:tbl>
              <a:tblPr firstRow="1" bandRow="1">
                <a:tableStyleId>{5C22544A-7EE6-4342-B048-85BDC9FD1C3A}</a:tableStyleId>
              </a:tblPr>
              <a:tblGrid>
                <a:gridCol w="5593557">
                  <a:extLst>
                    <a:ext uri="{9D8B030D-6E8A-4147-A177-3AD203B41FA5}">
                      <a16:colId xmlns:a16="http://schemas.microsoft.com/office/drawing/2014/main" val="330597164"/>
                    </a:ext>
                  </a:extLst>
                </a:gridCol>
                <a:gridCol w="5593557">
                  <a:extLst>
                    <a:ext uri="{9D8B030D-6E8A-4147-A177-3AD203B41FA5}">
                      <a16:colId xmlns:a16="http://schemas.microsoft.com/office/drawing/2014/main" val="1062528254"/>
                    </a:ext>
                  </a:extLst>
                </a:gridCol>
              </a:tblGrid>
              <a:tr h="956875">
                <a:tc>
                  <a:txBody>
                    <a:bodyPr/>
                    <a:lstStyle/>
                    <a:p>
                      <a:pPr algn="ctr"/>
                      <a:r>
                        <a:rPr lang="en-US" sz="3600" dirty="0" err="1"/>
                        <a:t>ArrayDictionary</a:t>
                      </a:r>
                      <a:endParaRPr lang="en-US" sz="3600" dirty="0"/>
                    </a:p>
                  </a:txBody>
                  <a:tcPr/>
                </a:tc>
                <a:tc>
                  <a:txBody>
                    <a:bodyPr/>
                    <a:lstStyle/>
                    <a:p>
                      <a:pPr algn="ctr"/>
                      <a:r>
                        <a:rPr lang="en-US" sz="3600" dirty="0" err="1"/>
                        <a:t>LinkedDictionary</a:t>
                      </a:r>
                      <a:endParaRPr lang="en-US" sz="3600" dirty="0"/>
                    </a:p>
                  </a:txBody>
                  <a:tcPr/>
                </a:tc>
                <a:extLst>
                  <a:ext uri="{0D108BD9-81ED-4DB2-BD59-A6C34878D82A}">
                    <a16:rowId xmlns:a16="http://schemas.microsoft.com/office/drawing/2014/main" val="636989354"/>
                  </a:ext>
                </a:extLst>
              </a:tr>
              <a:tr h="3637350">
                <a:tc>
                  <a:txBody>
                    <a:bodyPr/>
                    <a:lstStyle/>
                    <a:p>
                      <a:pPr marL="285750" indent="-285750">
                        <a:buFontTx/>
                        <a:buChar char="-"/>
                      </a:pPr>
                      <a:r>
                        <a:rPr lang="en-US" sz="2400" dirty="0"/>
                        <a:t>put O(n)</a:t>
                      </a:r>
                    </a:p>
                    <a:p>
                      <a:pPr marL="285750" indent="-285750">
                        <a:buFontTx/>
                        <a:buChar char="-"/>
                      </a:pPr>
                      <a:r>
                        <a:rPr lang="en-US" sz="2400" dirty="0"/>
                        <a:t>get O(n)</a:t>
                      </a:r>
                    </a:p>
                    <a:p>
                      <a:pPr marL="285750" indent="-285750">
                        <a:buFontTx/>
                        <a:buChar char="-"/>
                      </a:pPr>
                      <a:r>
                        <a:rPr lang="en-US" sz="2400" dirty="0" err="1"/>
                        <a:t>containsKey</a:t>
                      </a:r>
                      <a:r>
                        <a:rPr lang="en-US" sz="2400" dirty="0"/>
                        <a:t> O(n)</a:t>
                      </a:r>
                    </a:p>
                    <a:p>
                      <a:pPr marL="285750" indent="-285750">
                        <a:buFontTx/>
                        <a:buChar char="-"/>
                      </a:pPr>
                      <a:r>
                        <a:rPr lang="en-US" sz="2400" dirty="0"/>
                        <a:t>remove O(n)</a:t>
                      </a:r>
                    </a:p>
                    <a:p>
                      <a:pPr marL="285750" indent="-285750">
                        <a:buFontTx/>
                        <a:buChar char="-"/>
                      </a:pPr>
                      <a:endParaRPr lang="en-US" dirty="0"/>
                    </a:p>
                  </a:txBody>
                  <a:tcPr/>
                </a:tc>
                <a:tc>
                  <a:txBody>
                    <a:bodyPr/>
                    <a:lstStyle/>
                    <a:p>
                      <a:pPr marL="285750" indent="-285750">
                        <a:buFontTx/>
                        <a:buChar char="-"/>
                      </a:pPr>
                      <a:r>
                        <a:rPr lang="en-US" sz="2400" dirty="0"/>
                        <a:t>put O(n)</a:t>
                      </a:r>
                    </a:p>
                    <a:p>
                      <a:pPr marL="285750" indent="-285750">
                        <a:buFontTx/>
                        <a:buChar char="-"/>
                      </a:pPr>
                      <a:r>
                        <a:rPr lang="en-US" sz="2400" dirty="0"/>
                        <a:t>get O(n)</a:t>
                      </a:r>
                    </a:p>
                    <a:p>
                      <a:pPr marL="285750" indent="-285750">
                        <a:buFontTx/>
                        <a:buChar char="-"/>
                      </a:pPr>
                      <a:r>
                        <a:rPr lang="en-US" sz="2400" dirty="0" err="1"/>
                        <a:t>containsKey</a:t>
                      </a:r>
                      <a:r>
                        <a:rPr lang="en-US" sz="2400" dirty="0"/>
                        <a:t> O(n)</a:t>
                      </a:r>
                    </a:p>
                    <a:p>
                      <a:pPr marL="285750" indent="-285750">
                        <a:buFontTx/>
                        <a:buChar char="-"/>
                      </a:pPr>
                      <a:r>
                        <a:rPr lang="en-US" sz="2400" dirty="0"/>
                        <a:t>remove O(n)</a:t>
                      </a:r>
                    </a:p>
                  </a:txBody>
                  <a:tcPr/>
                </a:tc>
                <a:extLst>
                  <a:ext uri="{0D108BD9-81ED-4DB2-BD59-A6C34878D82A}">
                    <a16:rowId xmlns:a16="http://schemas.microsoft.com/office/drawing/2014/main" val="2490926910"/>
                  </a:ext>
                </a:extLst>
              </a:tr>
            </a:tbl>
          </a:graphicData>
        </a:graphic>
      </p:graphicFrame>
      <p:sp>
        <p:nvSpPr>
          <p:cNvPr id="10" name="Rectangle 9">
            <a:extLst>
              <a:ext uri="{FF2B5EF4-FFF2-40B4-BE49-F238E27FC236}">
                <a16:creationId xmlns:a16="http://schemas.microsoft.com/office/drawing/2014/main" id="{8EEA11C5-AE18-6E4F-914E-704007B03887}"/>
              </a:ext>
            </a:extLst>
          </p:cNvPr>
          <p:cNvSpPr/>
          <p:nvPr/>
        </p:nvSpPr>
        <p:spPr>
          <a:xfrm>
            <a:off x="2950234" y="4382219"/>
            <a:ext cx="6107502" cy="21388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Both asymptotic runtimes are the same but we know all those methods have to loop through all the pairs.. which are either stored in a array or a linked list.  So which is better? In terms of who benefits from caching, </a:t>
            </a:r>
            <a:r>
              <a:rPr lang="en-US" dirty="0" err="1"/>
              <a:t>ArrayDictionary</a:t>
            </a:r>
            <a:r>
              <a:rPr lang="en-US" dirty="0"/>
              <a:t>.</a:t>
            </a:r>
          </a:p>
        </p:txBody>
      </p:sp>
    </p:spTree>
    <p:extLst>
      <p:ext uri="{BB962C8B-B14F-4D97-AF65-F5344CB8AC3E}">
        <p14:creationId xmlns:p14="http://schemas.microsoft.com/office/powerpoint/2010/main" val="376340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7915FC-89CF-B544-954F-E4CCEC550057}"/>
              </a:ext>
            </a:extLst>
          </p:cNvPr>
          <p:cNvSpPr>
            <a:spLocks noGrp="1"/>
          </p:cNvSpPr>
          <p:nvPr>
            <p:ph idx="1"/>
          </p:nvPr>
        </p:nvSpPr>
        <p:spPr/>
        <p:txBody>
          <a:bodyPr/>
          <a:lstStyle/>
          <a:p>
            <a:endParaRPr lang="en-US" dirty="0"/>
          </a:p>
          <a:p>
            <a:pPr marL="0" indent="0">
              <a:buNone/>
            </a:pPr>
            <a:r>
              <a:rPr lang="en-US" dirty="0">
                <a:hlinkClick r:id="rId3"/>
              </a:rPr>
              <a:t>Java uses separate chaining for their hash tables… </a:t>
            </a:r>
            <a:endParaRPr lang="en-US" dirty="0"/>
          </a:p>
          <a:p>
            <a:pPr marL="0" indent="0">
              <a:buNone/>
            </a:pPr>
            <a:r>
              <a:rPr lang="en-US" dirty="0"/>
              <a:t> … but Python uses a variant on probing (open addressing)!    </a:t>
            </a:r>
          </a:p>
          <a:p>
            <a:endParaRPr lang="en-US" dirty="0"/>
          </a:p>
          <a:p>
            <a:pPr marL="0" indent="0">
              <a:buNone/>
            </a:pPr>
            <a:r>
              <a:rPr lang="en-US" dirty="0"/>
              <a:t> Why? It turns out that if you use open addressing, you can gain more caching benefits than if you use separate chaining.</a:t>
            </a:r>
          </a:p>
          <a:p>
            <a:endParaRPr lang="en-US" dirty="0"/>
          </a:p>
          <a:p>
            <a:endParaRPr lang="en-US" dirty="0"/>
          </a:p>
          <a:p>
            <a:r>
              <a:rPr lang="en-US" dirty="0"/>
              <a:t>(Note: there are </a:t>
            </a:r>
            <a:r>
              <a:rPr lang="en-US" dirty="0">
                <a:hlinkClick r:id="rId4"/>
              </a:rPr>
              <a:t>plenty of reasonable motives</a:t>
            </a:r>
            <a:r>
              <a:rPr lang="en-US" dirty="0"/>
              <a:t> to still use chaining, don’t worry.)</a:t>
            </a:r>
          </a:p>
        </p:txBody>
      </p:sp>
      <p:sp>
        <p:nvSpPr>
          <p:cNvPr id="4" name="Footer Placeholder 3">
            <a:extLst>
              <a:ext uri="{FF2B5EF4-FFF2-40B4-BE49-F238E27FC236}">
                <a16:creationId xmlns:a16="http://schemas.microsoft.com/office/drawing/2014/main" id="{3A9DCF0C-ABF1-8546-B010-D436E512B4C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75F291A7-7665-DE45-A92A-86B01D07D9D9}"/>
              </a:ext>
            </a:extLst>
          </p:cNvPr>
          <p:cNvSpPr>
            <a:spLocks noGrp="1"/>
          </p:cNvSpPr>
          <p:nvPr>
            <p:ph type="sldNum" sz="quarter" idx="12"/>
          </p:nvPr>
        </p:nvSpPr>
        <p:spPr/>
        <p:txBody>
          <a:bodyPr/>
          <a:lstStyle/>
          <a:p>
            <a:fld id="{659665DE-58FC-41F4-AC58-2C90A5E00527}" type="slidenum">
              <a:rPr lang="en-US" smtClean="0"/>
              <a:t>51</a:t>
            </a:fld>
            <a:endParaRPr lang="en-US"/>
          </a:p>
        </p:txBody>
      </p:sp>
      <p:sp>
        <p:nvSpPr>
          <p:cNvPr id="7" name="Title 6">
            <a:extLst>
              <a:ext uri="{FF2B5EF4-FFF2-40B4-BE49-F238E27FC236}">
                <a16:creationId xmlns:a16="http://schemas.microsoft.com/office/drawing/2014/main" id="{2E20BE6B-ECED-BB4B-8154-B65B36B95028}"/>
              </a:ext>
            </a:extLst>
          </p:cNvPr>
          <p:cNvSpPr>
            <a:spLocks noGrp="1"/>
          </p:cNvSpPr>
          <p:nvPr>
            <p:ph type="title"/>
          </p:nvPr>
        </p:nvSpPr>
        <p:spPr/>
        <p:txBody>
          <a:bodyPr>
            <a:normAutofit fontScale="90000"/>
          </a:bodyPr>
          <a:lstStyle/>
          <a:p>
            <a:r>
              <a:rPr lang="en-US" dirty="0"/>
              <a:t>Hashing: Separate chaining vs </a:t>
            </a:r>
            <a:br>
              <a:rPr lang="en-US" dirty="0"/>
            </a:br>
            <a:r>
              <a:rPr lang="en-US" dirty="0"/>
              <a:t>Open addressing / Probing</a:t>
            </a:r>
            <a:br>
              <a:rPr lang="en-US" dirty="0"/>
            </a:br>
            <a:r>
              <a:rPr lang="en-US" dirty="0"/>
              <a:t>in the context of caching </a:t>
            </a:r>
          </a:p>
        </p:txBody>
      </p:sp>
    </p:spTree>
    <p:extLst>
      <p:ext uri="{BB962C8B-B14F-4D97-AF65-F5344CB8AC3E}">
        <p14:creationId xmlns:p14="http://schemas.microsoft.com/office/powerpoint/2010/main" val="1401124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96D2-D57B-B049-9865-36F268A83BEA}"/>
              </a:ext>
            </a:extLst>
          </p:cNvPr>
          <p:cNvSpPr>
            <a:spLocks noGrp="1"/>
          </p:cNvSpPr>
          <p:nvPr>
            <p:ph type="title"/>
          </p:nvPr>
        </p:nvSpPr>
        <p:spPr/>
        <p:txBody>
          <a:bodyPr/>
          <a:lstStyle/>
          <a:p>
            <a:r>
              <a:rPr lang="en-US" dirty="0"/>
              <a:t>Summary of caching benefits</a:t>
            </a:r>
          </a:p>
        </p:txBody>
      </p:sp>
      <p:sp>
        <p:nvSpPr>
          <p:cNvPr id="3" name="Content Placeholder 2">
            <a:extLst>
              <a:ext uri="{FF2B5EF4-FFF2-40B4-BE49-F238E27FC236}">
                <a16:creationId xmlns:a16="http://schemas.microsoft.com/office/drawing/2014/main" id="{6FAC1A4B-598E-E548-BE07-E164677497E7}"/>
              </a:ext>
            </a:extLst>
          </p:cNvPr>
          <p:cNvSpPr>
            <a:spLocks noGrp="1"/>
          </p:cNvSpPr>
          <p:nvPr>
            <p:ph idx="1"/>
          </p:nvPr>
        </p:nvSpPr>
        <p:spPr/>
        <p:txBody>
          <a:bodyPr>
            <a:normAutofit lnSpcReduction="10000"/>
          </a:bodyPr>
          <a:lstStyle/>
          <a:p>
            <a:r>
              <a:rPr lang="en-US" sz="2800" dirty="0"/>
              <a:t>- Helps arrays in many typical use cases (especially just looping through it normally) because we grab a bunch of the array data at once, and can look up that saved data quicker in the future.</a:t>
            </a:r>
          </a:p>
          <a:p>
            <a:pPr marL="0" indent="0">
              <a:buNone/>
            </a:pPr>
            <a:endParaRPr lang="en-US" sz="2800" dirty="0"/>
          </a:p>
          <a:p>
            <a:r>
              <a:rPr lang="en-US" sz="2800" dirty="0"/>
              <a:t>- Doesn’t especially help linked list use cases, as grabbing nearby memory probably won’t include the next node or any of the other nodes.</a:t>
            </a:r>
          </a:p>
          <a:p>
            <a:endParaRPr lang="en-US" sz="2800" dirty="0"/>
          </a:p>
          <a:p>
            <a:r>
              <a:rPr lang="en-US" sz="2800" dirty="0"/>
              <a:t>Whenever you consider data structure implementations for your ADTs, arrays almost always have a plus because they have caching benefits.  This is one of the most common points made online to support array implementations of ADTs.</a:t>
            </a:r>
          </a:p>
        </p:txBody>
      </p:sp>
      <p:sp>
        <p:nvSpPr>
          <p:cNvPr id="4" name="Footer Placeholder 3">
            <a:extLst>
              <a:ext uri="{FF2B5EF4-FFF2-40B4-BE49-F238E27FC236}">
                <a16:creationId xmlns:a16="http://schemas.microsoft.com/office/drawing/2014/main" id="{013B5998-4A14-E949-8C52-6E56D15B7B16}"/>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A9CBF310-BE60-6942-AB38-1C9FEF45B382}"/>
              </a:ext>
            </a:extLst>
          </p:cNvPr>
          <p:cNvSpPr>
            <a:spLocks noGrp="1"/>
          </p:cNvSpPr>
          <p:nvPr>
            <p:ph type="sldNum" sz="quarter" idx="12"/>
          </p:nvPr>
        </p:nvSpPr>
        <p:spPr/>
        <p:txBody>
          <a:bodyPr/>
          <a:lstStyle/>
          <a:p>
            <a:fld id="{659665DE-58FC-41F4-AC58-2C90A5E00527}" type="slidenum">
              <a:rPr lang="en-US" smtClean="0"/>
              <a:t>52</a:t>
            </a:fld>
            <a:endParaRPr lang="en-US"/>
          </a:p>
        </p:txBody>
      </p:sp>
      <p:sp>
        <p:nvSpPr>
          <p:cNvPr id="6" name="Explosion 1 5">
            <a:extLst>
              <a:ext uri="{FF2B5EF4-FFF2-40B4-BE49-F238E27FC236}">
                <a16:creationId xmlns:a16="http://schemas.microsoft.com/office/drawing/2014/main" id="{9FC9FBF4-0DAB-524B-9176-1CAFC5624763}"/>
              </a:ext>
            </a:extLst>
          </p:cNvPr>
          <p:cNvSpPr/>
          <p:nvPr/>
        </p:nvSpPr>
        <p:spPr>
          <a:xfrm>
            <a:off x="8666030" y="5460752"/>
            <a:ext cx="2631688" cy="119743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big takeaway!</a:t>
            </a:r>
          </a:p>
        </p:txBody>
      </p:sp>
    </p:spTree>
    <p:extLst>
      <p:ext uri="{BB962C8B-B14F-4D97-AF65-F5344CB8AC3E}">
        <p14:creationId xmlns:p14="http://schemas.microsoft.com/office/powerpoint/2010/main" val="26369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3340C-5FDA-C24D-959A-1C4F17E15273}"/>
              </a:ext>
            </a:extLst>
          </p:cNvPr>
          <p:cNvSpPr>
            <a:spLocks noGrp="1"/>
          </p:cNvSpPr>
          <p:nvPr>
            <p:ph type="title"/>
          </p:nvPr>
        </p:nvSpPr>
        <p:spPr/>
        <p:txBody>
          <a:bodyPr/>
          <a:lstStyle/>
          <a:p>
            <a:r>
              <a:rPr lang="en-US" dirty="0"/>
              <a:t>Some new but related vocabulary </a:t>
            </a:r>
          </a:p>
        </p:txBody>
      </p:sp>
      <p:sp>
        <p:nvSpPr>
          <p:cNvPr id="3" name="Content Placeholder 2">
            <a:extLst>
              <a:ext uri="{FF2B5EF4-FFF2-40B4-BE49-F238E27FC236}">
                <a16:creationId xmlns:a16="http://schemas.microsoft.com/office/drawing/2014/main" id="{A70C1DFD-A58C-674F-B9A5-FE6025A6C8C4}"/>
              </a:ext>
            </a:extLst>
          </p:cNvPr>
          <p:cNvSpPr>
            <a:spLocks noGrp="1"/>
          </p:cNvSpPr>
          <p:nvPr>
            <p:ph idx="1"/>
          </p:nvPr>
        </p:nvSpPr>
        <p:spPr/>
        <p:txBody>
          <a:bodyPr/>
          <a:lstStyle/>
          <a:p>
            <a:r>
              <a:rPr lang="en-US" b="1" u="sng" dirty="0"/>
              <a:t>Spatial locality </a:t>
            </a:r>
            <a:r>
              <a:rPr lang="en-US" dirty="0"/>
              <a:t>– the tendency for programs/processors to access data in nearby locations to previously accessed locations</a:t>
            </a:r>
          </a:p>
          <a:p>
            <a:endParaRPr lang="en-US" dirty="0"/>
          </a:p>
          <a:p>
            <a:r>
              <a:rPr lang="en-US" dirty="0"/>
              <a:t>Most of our programs do have spatial locality, just because they do things like looping through an array going index by index.  </a:t>
            </a:r>
          </a:p>
          <a:p>
            <a:endParaRPr lang="en-US" dirty="0"/>
          </a:p>
          <a:p>
            <a:r>
              <a:rPr lang="en-US" dirty="0"/>
              <a:t>Programs that exhibit spatial locality will benefit from the caching that happens by your computer automatically (the programmer doesn’t have to do anything to make this happen).</a:t>
            </a:r>
          </a:p>
          <a:p>
            <a:pPr marL="0" indent="0">
              <a:buNone/>
            </a:pPr>
            <a:endParaRPr lang="en-US" dirty="0"/>
          </a:p>
        </p:txBody>
      </p:sp>
      <p:sp>
        <p:nvSpPr>
          <p:cNvPr id="4" name="Footer Placeholder 3">
            <a:extLst>
              <a:ext uri="{FF2B5EF4-FFF2-40B4-BE49-F238E27FC236}">
                <a16:creationId xmlns:a16="http://schemas.microsoft.com/office/drawing/2014/main" id="{D1269687-D244-1442-8E15-2D31A963FB08}"/>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507F914-317A-7149-8BFD-7344B82345F4}"/>
              </a:ext>
            </a:extLst>
          </p:cNvPr>
          <p:cNvSpPr>
            <a:spLocks noGrp="1"/>
          </p:cNvSpPr>
          <p:nvPr>
            <p:ph type="sldNum" sz="quarter" idx="12"/>
          </p:nvPr>
        </p:nvSpPr>
        <p:spPr/>
        <p:txBody>
          <a:bodyPr/>
          <a:lstStyle/>
          <a:p>
            <a:fld id="{659665DE-58FC-41F4-AC58-2C90A5E00527}" type="slidenum">
              <a:rPr lang="en-US" smtClean="0"/>
              <a:t>53</a:t>
            </a:fld>
            <a:endParaRPr lang="en-US"/>
          </a:p>
        </p:txBody>
      </p:sp>
    </p:spTree>
    <p:extLst>
      <p:ext uri="{BB962C8B-B14F-4D97-AF65-F5344CB8AC3E}">
        <p14:creationId xmlns:p14="http://schemas.microsoft.com/office/powerpoint/2010/main" val="23235181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B81D-C1AD-1C42-93A5-ED6274302D22}"/>
              </a:ext>
            </a:extLst>
          </p:cNvPr>
          <p:cNvSpPr>
            <a:spLocks noGrp="1"/>
          </p:cNvSpPr>
          <p:nvPr>
            <p:ph type="title"/>
          </p:nvPr>
        </p:nvSpPr>
        <p:spPr/>
        <p:txBody>
          <a:bodyPr/>
          <a:lstStyle/>
          <a:p>
            <a:r>
              <a:rPr lang="en-US" dirty="0"/>
              <a:t>Some new but related vocabulary </a:t>
            </a:r>
          </a:p>
        </p:txBody>
      </p:sp>
      <p:sp>
        <p:nvSpPr>
          <p:cNvPr id="3" name="Content Placeholder 2">
            <a:extLst>
              <a:ext uri="{FF2B5EF4-FFF2-40B4-BE49-F238E27FC236}">
                <a16:creationId xmlns:a16="http://schemas.microsoft.com/office/drawing/2014/main" id="{A5511E2A-B6E3-1B41-8CDF-65606553D174}"/>
              </a:ext>
            </a:extLst>
          </p:cNvPr>
          <p:cNvSpPr>
            <a:spLocks noGrp="1"/>
          </p:cNvSpPr>
          <p:nvPr>
            <p:ph idx="1"/>
          </p:nvPr>
        </p:nvSpPr>
        <p:spPr/>
        <p:txBody>
          <a:bodyPr>
            <a:normAutofit fontScale="92500" lnSpcReduction="20000"/>
          </a:bodyPr>
          <a:lstStyle/>
          <a:p>
            <a:r>
              <a:rPr lang="en-US" b="1" u="sng" dirty="0"/>
              <a:t>Temporal locality</a:t>
            </a:r>
            <a:r>
              <a:rPr lang="en-US" dirty="0"/>
              <a:t> – tendency for program / processor to access one piece of data repeatedly</a:t>
            </a:r>
          </a:p>
          <a:p>
            <a:endParaRPr lang="en-US" dirty="0"/>
          </a:p>
          <a:p>
            <a:r>
              <a:rPr lang="en-US" dirty="0"/>
              <a:t>Just like they did with spatial locality, programs that exhibit temporal locality will benefit from the caching that happens by your computer automatically (the programmer doesn’t have to do anything to make this happen).  Because you accessed data ‘recently’, it should be in the cache for you to access quickly the second time around.</a:t>
            </a:r>
          </a:p>
          <a:p>
            <a:endParaRPr lang="en-US" dirty="0"/>
          </a:p>
          <a:p>
            <a:endParaRPr lang="en-US" dirty="0"/>
          </a:p>
          <a:p>
            <a:r>
              <a:rPr lang="en-US" dirty="0"/>
              <a:t>Many programs exhibit temporal locality:</a:t>
            </a:r>
          </a:p>
          <a:p>
            <a:r>
              <a:rPr lang="en-US" dirty="0" err="1"/>
              <a:t>int</a:t>
            </a:r>
            <a:r>
              <a:rPr lang="en-US" dirty="0"/>
              <a:t> result = </a:t>
            </a:r>
            <a:r>
              <a:rPr lang="en-US" dirty="0" err="1"/>
              <a:t>someMethodCall</a:t>
            </a:r>
            <a:r>
              <a:rPr lang="en-US" dirty="0"/>
              <a:t>(…);</a:t>
            </a:r>
          </a:p>
          <a:p>
            <a:r>
              <a:rPr lang="en-US" dirty="0">
                <a:latin typeface="Courier New" panose="02070309020205020404" pitchFamily="49" charset="0"/>
                <a:cs typeface="Courier New" panose="02070309020205020404" pitchFamily="49" charset="0"/>
              </a:rPr>
              <a:t>for (</a:t>
            </a:r>
            <a:r>
              <a:rPr lang="en-US" dirty="0" err="1">
                <a:latin typeface="Courier New" panose="02070309020205020404" pitchFamily="49" charset="0"/>
                <a:cs typeface="Courier New" panose="02070309020205020404" pitchFamily="49" charset="0"/>
              </a:rPr>
              <a:t>int</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 0;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&lt; 10;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System.out.println</a:t>
            </a:r>
            <a:r>
              <a:rPr lang="en-US" dirty="0">
                <a:latin typeface="Courier New" panose="02070309020205020404" pitchFamily="49" charset="0"/>
                <a:cs typeface="Courier New" panose="02070309020205020404" pitchFamily="49" charset="0"/>
              </a:rPr>
              <a:t>(result);</a:t>
            </a:r>
          </a:p>
          <a:p>
            <a:r>
              <a:rPr lang="en-US" dirty="0">
                <a:latin typeface="Courier New" panose="02070309020205020404" pitchFamily="49" charset="0"/>
                <a:cs typeface="Courier New" panose="02070309020205020404" pitchFamily="49" charset="0"/>
              </a:rPr>
              <a:t>}</a:t>
            </a:r>
          </a:p>
          <a:p>
            <a:endParaRPr lang="en-US" dirty="0"/>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BC0E3E06-A11A-4E47-9589-F3D78E0D743F}"/>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0FAF3506-9E44-6948-B716-299F081ABDA0}"/>
              </a:ext>
            </a:extLst>
          </p:cNvPr>
          <p:cNvSpPr>
            <a:spLocks noGrp="1"/>
          </p:cNvSpPr>
          <p:nvPr>
            <p:ph type="sldNum" sz="quarter" idx="12"/>
          </p:nvPr>
        </p:nvSpPr>
        <p:spPr/>
        <p:txBody>
          <a:bodyPr/>
          <a:lstStyle/>
          <a:p>
            <a:fld id="{659665DE-58FC-41F4-AC58-2C90A5E00527}" type="slidenum">
              <a:rPr lang="en-US" smtClean="0"/>
              <a:t>54</a:t>
            </a:fld>
            <a:endParaRPr lang="en-US"/>
          </a:p>
        </p:txBody>
      </p:sp>
      <p:sp>
        <p:nvSpPr>
          <p:cNvPr id="7" name="Right Brace 6">
            <a:extLst>
              <a:ext uri="{FF2B5EF4-FFF2-40B4-BE49-F238E27FC236}">
                <a16:creationId xmlns:a16="http://schemas.microsoft.com/office/drawing/2014/main" id="{5C3F55E9-71FF-6D4A-BDE9-ABBCDD0A8F8D}"/>
              </a:ext>
            </a:extLst>
          </p:cNvPr>
          <p:cNvSpPr/>
          <p:nvPr/>
        </p:nvSpPr>
        <p:spPr>
          <a:xfrm>
            <a:off x="5754800" y="4289961"/>
            <a:ext cx="828136" cy="11041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616632C0-F4F9-E444-985B-27E449B02D06}"/>
              </a:ext>
            </a:extLst>
          </p:cNvPr>
          <p:cNvSpPr txBox="1"/>
          <p:nvPr/>
        </p:nvSpPr>
        <p:spPr>
          <a:xfrm>
            <a:off x="6739961" y="4470813"/>
            <a:ext cx="4537495" cy="1200329"/>
          </a:xfrm>
          <a:prstGeom prst="rect">
            <a:avLst/>
          </a:prstGeom>
          <a:noFill/>
        </p:spPr>
        <p:txBody>
          <a:bodyPr wrap="square" rtlCol="0">
            <a:spAutoFit/>
          </a:bodyPr>
          <a:lstStyle/>
          <a:p>
            <a:r>
              <a:rPr lang="en-US" dirty="0"/>
              <a:t>Here the variable ‘result’ is accessed repeatedly so after the first time it is loaded it’s put into the cache, and afterwards the lookups can just look in the cache</a:t>
            </a:r>
          </a:p>
        </p:txBody>
      </p:sp>
    </p:spTree>
    <p:extLst>
      <p:ext uri="{BB962C8B-B14F-4D97-AF65-F5344CB8AC3E}">
        <p14:creationId xmlns:p14="http://schemas.microsoft.com/office/powerpoint/2010/main" val="39294530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73A1B-57C3-8040-A241-C69840850509}"/>
              </a:ext>
            </a:extLst>
          </p:cNvPr>
          <p:cNvSpPr>
            <a:spLocks noGrp="1"/>
          </p:cNvSpPr>
          <p:nvPr>
            <p:ph type="title"/>
          </p:nvPr>
        </p:nvSpPr>
        <p:spPr/>
        <p:txBody>
          <a:bodyPr>
            <a:normAutofit/>
          </a:bodyPr>
          <a:lstStyle/>
          <a:p>
            <a:r>
              <a:rPr lang="en-US" sz="3200" dirty="0"/>
              <a:t>Activity: (3 min) why m2 would be faster than m1? What changes could you make to m1 to make it faster? Discuss!</a:t>
            </a:r>
          </a:p>
        </p:txBody>
      </p:sp>
      <p:sp>
        <p:nvSpPr>
          <p:cNvPr id="4" name="Footer Placeholder 3">
            <a:extLst>
              <a:ext uri="{FF2B5EF4-FFF2-40B4-BE49-F238E27FC236}">
                <a16:creationId xmlns:a16="http://schemas.microsoft.com/office/drawing/2014/main" id="{E6A9EC9D-9DE5-B243-A65B-D72FD72A1F6E}"/>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E0ED4B90-7E2E-FD4D-BF4A-F5868F18B072}"/>
              </a:ext>
            </a:extLst>
          </p:cNvPr>
          <p:cNvSpPr>
            <a:spLocks noGrp="1"/>
          </p:cNvSpPr>
          <p:nvPr>
            <p:ph type="sldNum" sz="quarter" idx="12"/>
          </p:nvPr>
        </p:nvSpPr>
        <p:spPr/>
        <p:txBody>
          <a:bodyPr/>
          <a:lstStyle/>
          <a:p>
            <a:fld id="{659665DE-58FC-41F4-AC58-2C90A5E00527}" type="slidenum">
              <a:rPr lang="en-US" smtClean="0"/>
              <a:t>55</a:t>
            </a:fld>
            <a:endParaRPr lang="en-US"/>
          </a:p>
        </p:txBody>
      </p:sp>
      <p:sp>
        <p:nvSpPr>
          <p:cNvPr id="7" name="TextBox 6">
            <a:extLst>
              <a:ext uri="{FF2B5EF4-FFF2-40B4-BE49-F238E27FC236}">
                <a16:creationId xmlns:a16="http://schemas.microsoft.com/office/drawing/2014/main" id="{1407D1E7-0407-964F-BC9E-E91F431A2502}"/>
              </a:ext>
            </a:extLst>
          </p:cNvPr>
          <p:cNvSpPr txBox="1"/>
          <p:nvPr/>
        </p:nvSpPr>
        <p:spPr>
          <a:xfrm>
            <a:off x="575239" y="1277943"/>
            <a:ext cx="6650752" cy="2585323"/>
          </a:xfrm>
          <a:prstGeom prst="rect">
            <a:avLst/>
          </a:prstGeom>
          <a:noFill/>
        </p:spPr>
        <p:txBody>
          <a:bodyPr wrap="square" rtlCol="0">
            <a:spAutoFit/>
          </a:bodyPr>
          <a:lstStyle/>
          <a:p>
            <a:r>
              <a:rPr lang="en-US" dirty="0">
                <a:latin typeface="Courier New" panose="02070309020205020404" pitchFamily="49" charset="0"/>
                <a:cs typeface="Courier New" panose="02070309020205020404" pitchFamily="49" charset="0"/>
              </a:rPr>
              <a:t>public void m1(String[] strings) {</a:t>
            </a:r>
          </a:p>
          <a:p>
            <a:r>
              <a:rPr lang="en-US" dirty="0">
                <a:latin typeface="Courier New" panose="02070309020205020404" pitchFamily="49" charset="0"/>
                <a:cs typeface="Courier New" panose="02070309020205020404" pitchFamily="49" charset="0"/>
              </a:rPr>
              <a:t>	for (</a:t>
            </a:r>
            <a:r>
              <a:rPr lang="en-US" dirty="0" err="1">
                <a:latin typeface="Courier New" panose="02070309020205020404" pitchFamily="49" charset="0"/>
                <a:cs typeface="Courier New" panose="02070309020205020404" pitchFamily="49" charset="0"/>
              </a:rPr>
              <a:t>int</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 0;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&lt; </a:t>
            </a:r>
            <a:r>
              <a:rPr lang="en-US" dirty="0" err="1">
                <a:latin typeface="Courier New" panose="02070309020205020404" pitchFamily="49" charset="0"/>
                <a:cs typeface="Courier New" panose="02070309020205020404" pitchFamily="49" charset="0"/>
              </a:rPr>
              <a:t>strings.length</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		strings[</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 strings[</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].trim();</a:t>
            </a:r>
          </a:p>
          <a:p>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	for (</a:t>
            </a:r>
            <a:r>
              <a:rPr lang="en-US" dirty="0" err="1">
                <a:latin typeface="Courier New" panose="02070309020205020404" pitchFamily="49" charset="0"/>
                <a:cs typeface="Courier New" panose="02070309020205020404" pitchFamily="49" charset="0"/>
              </a:rPr>
              <a:t>int</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 0;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&lt; </a:t>
            </a:r>
            <a:r>
              <a:rPr lang="en-US" dirty="0" err="1">
                <a:latin typeface="Courier New" panose="02070309020205020404" pitchFamily="49" charset="0"/>
                <a:cs typeface="Courier New" panose="02070309020205020404" pitchFamily="49" charset="0"/>
              </a:rPr>
              <a:t>strings.length</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		strings[</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 strings[</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toLowerCase</a:t>
            </a:r>
            <a:r>
              <a:rPr lang="en-US" dirty="0">
                <a:latin typeface="Courier New" panose="02070309020205020404" pitchFamily="49" charset="0"/>
                <a:cs typeface="Courier New" panose="02070309020205020404" pitchFamily="49" charset="0"/>
              </a:rPr>
              <a:t>();</a:t>
            </a:r>
          </a:p>
          <a:p>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a:t>
            </a:r>
          </a:p>
          <a:p>
            <a:endParaRPr lang="en-US" dirty="0">
              <a:latin typeface="Courier New" panose="02070309020205020404" pitchFamily="49" charset="0"/>
              <a:cs typeface="Courier New" panose="02070309020205020404" pitchFamily="49" charset="0"/>
            </a:endParaRPr>
          </a:p>
        </p:txBody>
      </p:sp>
      <p:sp>
        <p:nvSpPr>
          <p:cNvPr id="8" name="TextBox 7">
            <a:extLst>
              <a:ext uri="{FF2B5EF4-FFF2-40B4-BE49-F238E27FC236}">
                <a16:creationId xmlns:a16="http://schemas.microsoft.com/office/drawing/2014/main" id="{F7E1E782-0672-464A-852C-BE119777CAA4}"/>
              </a:ext>
            </a:extLst>
          </p:cNvPr>
          <p:cNvSpPr txBox="1"/>
          <p:nvPr/>
        </p:nvSpPr>
        <p:spPr>
          <a:xfrm>
            <a:off x="575238" y="4037984"/>
            <a:ext cx="6436377" cy="1754326"/>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public void m2(String[] strings) {</a:t>
            </a:r>
          </a:p>
          <a:p>
            <a:r>
              <a:rPr lang="en-US" dirty="0">
                <a:latin typeface="Courier New" panose="02070309020205020404" pitchFamily="49" charset="0"/>
                <a:cs typeface="Courier New" panose="02070309020205020404" pitchFamily="49" charset="0"/>
              </a:rPr>
              <a:t>	for (</a:t>
            </a:r>
            <a:r>
              <a:rPr lang="en-US" dirty="0" err="1">
                <a:latin typeface="Courier New" panose="02070309020205020404" pitchFamily="49" charset="0"/>
                <a:cs typeface="Courier New" panose="02070309020205020404" pitchFamily="49" charset="0"/>
              </a:rPr>
              <a:t>int</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 0;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&lt; </a:t>
            </a:r>
            <a:r>
              <a:rPr lang="en-US" dirty="0" err="1">
                <a:latin typeface="Courier New" panose="02070309020205020404" pitchFamily="49" charset="0"/>
                <a:cs typeface="Courier New" panose="02070309020205020404" pitchFamily="49" charset="0"/>
              </a:rPr>
              <a:t>strings.length</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		strings[</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 strings[</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].trim();</a:t>
            </a:r>
          </a:p>
          <a:p>
            <a:r>
              <a:rPr lang="en-US" dirty="0">
                <a:latin typeface="Courier New" panose="02070309020205020404" pitchFamily="49" charset="0"/>
                <a:cs typeface="Courier New" panose="02070309020205020404" pitchFamily="49" charset="0"/>
              </a:rPr>
              <a:t>		strings[</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 strings[</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toLowerCase</a:t>
            </a:r>
            <a:r>
              <a:rPr lang="en-US" dirty="0">
                <a:latin typeface="Courier New" panose="02070309020205020404" pitchFamily="49" charset="0"/>
                <a:cs typeface="Courier New" panose="02070309020205020404" pitchFamily="49" charset="0"/>
              </a:rPr>
              <a:t>();</a:t>
            </a:r>
          </a:p>
          <a:p>
            <a:r>
              <a:rPr lang="en-US" dirty="0">
                <a:latin typeface="Courier New" panose="02070309020205020404" pitchFamily="49" charset="0"/>
                <a:cs typeface="Courier New" panose="02070309020205020404" pitchFamily="49" charset="0"/>
              </a:rPr>
              <a:t>	}</a:t>
            </a:r>
          </a:p>
          <a:p>
            <a:r>
              <a:rPr lang="en-US" dirty="0">
                <a:latin typeface="Courier New" panose="02070309020205020404" pitchFamily="49" charset="0"/>
                <a:cs typeface="Courier New" panose="02070309020205020404" pitchFamily="49" charset="0"/>
              </a:rPr>
              <a:t>}</a:t>
            </a:r>
          </a:p>
        </p:txBody>
      </p:sp>
      <p:sp>
        <p:nvSpPr>
          <p:cNvPr id="11" name="TextBox 10">
            <a:extLst>
              <a:ext uri="{FF2B5EF4-FFF2-40B4-BE49-F238E27FC236}">
                <a16:creationId xmlns:a16="http://schemas.microsoft.com/office/drawing/2014/main" id="{DDEE3A5D-BD23-2144-941B-176F066F21D9}"/>
              </a:ext>
            </a:extLst>
          </p:cNvPr>
          <p:cNvSpPr txBox="1"/>
          <p:nvPr/>
        </p:nvSpPr>
        <p:spPr>
          <a:xfrm>
            <a:off x="7897937" y="4076616"/>
            <a:ext cx="3599805" cy="2031325"/>
          </a:xfrm>
          <a:prstGeom prst="rect">
            <a:avLst/>
          </a:prstGeom>
          <a:noFill/>
        </p:spPr>
        <p:txBody>
          <a:bodyPr wrap="square" rtlCol="0">
            <a:spAutoFit/>
          </a:bodyPr>
          <a:lstStyle/>
          <a:p>
            <a:r>
              <a:rPr lang="en-US" dirty="0"/>
              <a:t>Remember that caches are small, and so not everything fits into the cache forever. When caches get full and want to store new data, they will evict old data. Often, it’s the least recently used data that gets pushed out – see LRU caching</a:t>
            </a:r>
          </a:p>
        </p:txBody>
      </p:sp>
      <p:sp>
        <p:nvSpPr>
          <p:cNvPr id="12" name="TextBox 11">
            <a:extLst>
              <a:ext uri="{FF2B5EF4-FFF2-40B4-BE49-F238E27FC236}">
                <a16:creationId xmlns:a16="http://schemas.microsoft.com/office/drawing/2014/main" id="{F6ABB50B-B5C0-DC43-9B3C-ADDBF1B4F058}"/>
              </a:ext>
            </a:extLst>
          </p:cNvPr>
          <p:cNvSpPr txBox="1"/>
          <p:nvPr/>
        </p:nvSpPr>
        <p:spPr>
          <a:xfrm>
            <a:off x="7897937" y="1414030"/>
            <a:ext cx="3783733" cy="2308324"/>
          </a:xfrm>
          <a:prstGeom prst="rect">
            <a:avLst/>
          </a:prstGeom>
          <a:noFill/>
        </p:spPr>
        <p:txBody>
          <a:bodyPr wrap="square" rtlCol="0">
            <a:spAutoFit/>
          </a:bodyPr>
          <a:lstStyle/>
          <a:p>
            <a:r>
              <a:rPr lang="en-US" dirty="0"/>
              <a:t>M2 exhibits good temporal locality, because we access strings[</a:t>
            </a:r>
            <a:r>
              <a:rPr lang="en-US" dirty="0" err="1"/>
              <a:t>i</a:t>
            </a:r>
            <a:r>
              <a:rPr lang="en-US" dirty="0"/>
              <a:t>] repeatedly so we know strings[</a:t>
            </a:r>
            <a:r>
              <a:rPr lang="en-US" dirty="0" err="1"/>
              <a:t>i</a:t>
            </a:r>
            <a:r>
              <a:rPr lang="en-US" dirty="0"/>
              <a:t>] is in the cache for when we call </a:t>
            </a:r>
            <a:r>
              <a:rPr lang="en-US" dirty="0" err="1"/>
              <a:t>toLowerCase</a:t>
            </a:r>
            <a:r>
              <a:rPr lang="en-US" dirty="0"/>
              <a:t> on the next line.  M1 on the other hand … doesn’t have a guarantee strings[</a:t>
            </a:r>
            <a:r>
              <a:rPr lang="en-US" dirty="0" err="1"/>
              <a:t>i</a:t>
            </a:r>
            <a:r>
              <a:rPr lang="en-US" dirty="0"/>
              <a:t>] is still in the cache and easy to access.</a:t>
            </a:r>
          </a:p>
        </p:txBody>
      </p:sp>
    </p:spTree>
    <p:extLst>
      <p:ext uri="{BB962C8B-B14F-4D97-AF65-F5344CB8AC3E}">
        <p14:creationId xmlns:p14="http://schemas.microsoft.com/office/powerpoint/2010/main" val="256883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B9ABE-2DE9-B949-BFAA-4B9228E2E83A}"/>
              </a:ext>
            </a:extLst>
          </p:cNvPr>
          <p:cNvSpPr>
            <a:spLocks noGrp="1"/>
          </p:cNvSpPr>
          <p:nvPr>
            <p:ph type="title"/>
          </p:nvPr>
        </p:nvSpPr>
        <p:spPr/>
        <p:txBody>
          <a:bodyPr>
            <a:normAutofit fontScale="90000"/>
          </a:bodyPr>
          <a:lstStyle/>
          <a:p>
            <a:r>
              <a:rPr lang="en-US" dirty="0"/>
              <a:t>Memory hierarchy, slowness + size </a:t>
            </a:r>
            <a:r>
              <a:rPr lang="en-US" dirty="0" err="1"/>
              <a:t>increase,going</a:t>
            </a:r>
            <a:r>
              <a:rPr lang="en-US" dirty="0"/>
              <a:t>  towards RAM and DISK</a:t>
            </a:r>
          </a:p>
        </p:txBody>
      </p:sp>
      <p:pic>
        <p:nvPicPr>
          <p:cNvPr id="6" name="Content Placeholder 5">
            <a:extLst>
              <a:ext uri="{FF2B5EF4-FFF2-40B4-BE49-F238E27FC236}">
                <a16:creationId xmlns:a16="http://schemas.microsoft.com/office/drawing/2014/main" id="{A12ABCD1-F147-3744-BA1B-495CD52BC2CC}"/>
              </a:ext>
            </a:extLst>
          </p:cNvPr>
          <p:cNvPicPr>
            <a:picLocks noGrp="1" noChangeAspect="1"/>
          </p:cNvPicPr>
          <p:nvPr>
            <p:ph idx="1"/>
          </p:nvPr>
        </p:nvPicPr>
        <p:blipFill>
          <a:blip r:embed="rId2"/>
          <a:stretch>
            <a:fillRect/>
          </a:stretch>
        </p:blipFill>
        <p:spPr>
          <a:xfrm>
            <a:off x="577598" y="1615674"/>
            <a:ext cx="5518402" cy="4712795"/>
          </a:xfrm>
          <a:prstGeom prst="rect">
            <a:avLst/>
          </a:prstGeom>
        </p:spPr>
      </p:pic>
      <p:sp>
        <p:nvSpPr>
          <p:cNvPr id="4" name="Footer Placeholder 3">
            <a:extLst>
              <a:ext uri="{FF2B5EF4-FFF2-40B4-BE49-F238E27FC236}">
                <a16:creationId xmlns:a16="http://schemas.microsoft.com/office/drawing/2014/main" id="{C6849BF0-1421-384D-83FA-8A4E37E4A8E8}"/>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9D731AA7-9880-C948-9344-EA1B443163C8}"/>
              </a:ext>
            </a:extLst>
          </p:cNvPr>
          <p:cNvSpPr>
            <a:spLocks noGrp="1"/>
          </p:cNvSpPr>
          <p:nvPr>
            <p:ph type="sldNum" sz="quarter" idx="12"/>
          </p:nvPr>
        </p:nvSpPr>
        <p:spPr/>
        <p:txBody>
          <a:bodyPr/>
          <a:lstStyle/>
          <a:p>
            <a:fld id="{659665DE-58FC-41F4-AC58-2C90A5E00527}" type="slidenum">
              <a:rPr lang="en-US" smtClean="0"/>
              <a:t>56</a:t>
            </a:fld>
            <a:endParaRPr lang="en-US"/>
          </a:p>
        </p:txBody>
      </p:sp>
      <p:sp>
        <p:nvSpPr>
          <p:cNvPr id="7" name="TextBox 6">
            <a:extLst>
              <a:ext uri="{FF2B5EF4-FFF2-40B4-BE49-F238E27FC236}">
                <a16:creationId xmlns:a16="http://schemas.microsoft.com/office/drawing/2014/main" id="{14DEF470-D207-A143-8EC1-5EE6C8955856}"/>
              </a:ext>
            </a:extLst>
          </p:cNvPr>
          <p:cNvSpPr txBox="1"/>
          <p:nvPr/>
        </p:nvSpPr>
        <p:spPr>
          <a:xfrm>
            <a:off x="6084181" y="1470500"/>
            <a:ext cx="5597489" cy="1477328"/>
          </a:xfrm>
          <a:prstGeom prst="rect">
            <a:avLst/>
          </a:prstGeom>
          <a:noFill/>
        </p:spPr>
        <p:txBody>
          <a:bodyPr wrap="square" rtlCol="0">
            <a:spAutoFit/>
          </a:bodyPr>
          <a:lstStyle/>
          <a:p>
            <a:r>
              <a:rPr lang="en-US" dirty="0"/>
              <a:t>There are actually multiple caches, and a whole hierarchy of places to store data on your computer.  The more memory a layer can store, the slower it is to access.  </a:t>
            </a:r>
          </a:p>
          <a:p>
            <a:endParaRPr lang="en-US" dirty="0"/>
          </a:p>
          <a:p>
            <a:r>
              <a:rPr lang="en-US" dirty="0"/>
              <a:t>In a sense, RAM is even a cache for Disk storage.</a:t>
            </a:r>
          </a:p>
        </p:txBody>
      </p:sp>
    </p:spTree>
    <p:extLst>
      <p:ext uri="{BB962C8B-B14F-4D97-AF65-F5344CB8AC3E}">
        <p14:creationId xmlns:p14="http://schemas.microsoft.com/office/powerpoint/2010/main" val="2183260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F2AFB-FEA9-DA4D-995A-1CC06EEA80E8}"/>
              </a:ext>
            </a:extLst>
          </p:cNvPr>
          <p:cNvSpPr>
            <a:spLocks noGrp="1"/>
          </p:cNvSpPr>
          <p:nvPr>
            <p:ph type="title"/>
          </p:nvPr>
        </p:nvSpPr>
        <p:spPr/>
        <p:txBody>
          <a:bodyPr/>
          <a:lstStyle/>
          <a:p>
            <a:r>
              <a:rPr lang="en-US" dirty="0"/>
              <a:t>Main Idea Recap</a:t>
            </a:r>
          </a:p>
        </p:txBody>
      </p:sp>
      <p:sp>
        <p:nvSpPr>
          <p:cNvPr id="3" name="Content Placeholder 2">
            <a:extLst>
              <a:ext uri="{FF2B5EF4-FFF2-40B4-BE49-F238E27FC236}">
                <a16:creationId xmlns:a16="http://schemas.microsoft.com/office/drawing/2014/main" id="{8B4206C3-B1CA-7443-8487-3A5CE0DAF3D1}"/>
              </a:ext>
            </a:extLst>
          </p:cNvPr>
          <p:cNvSpPr>
            <a:spLocks noGrp="1"/>
          </p:cNvSpPr>
          <p:nvPr>
            <p:ph idx="1"/>
          </p:nvPr>
        </p:nvSpPr>
        <p:spPr/>
        <p:txBody>
          <a:bodyPr/>
          <a:lstStyle/>
          <a:p>
            <a:r>
              <a:rPr lang="en-US" dirty="0"/>
              <a:t>Main ideas:</a:t>
            </a:r>
          </a:p>
          <a:p>
            <a:r>
              <a:rPr lang="en-US" dirty="0"/>
              <a:t>- RAM / memory is like an array and knowing how data looks inside RAM</a:t>
            </a:r>
          </a:p>
          <a:p>
            <a:r>
              <a:rPr lang="en-US" dirty="0"/>
              <a:t>- data needs to go to CPU to be processed</a:t>
            </a:r>
          </a:p>
          <a:p>
            <a:r>
              <a:rPr lang="en-US" dirty="0"/>
              <a:t>- caches help speed up CPU’s need for data from RAM by serving as a closer resource of data</a:t>
            </a:r>
          </a:p>
          <a:p>
            <a:r>
              <a:rPr lang="en-US" dirty="0"/>
              <a:t>- caching bonuses are usually just for arrays instead of linked lists/node data structures</a:t>
            </a:r>
          </a:p>
          <a:p>
            <a:endParaRPr lang="en-US" dirty="0"/>
          </a:p>
        </p:txBody>
      </p:sp>
      <p:sp>
        <p:nvSpPr>
          <p:cNvPr id="4" name="Footer Placeholder 3">
            <a:extLst>
              <a:ext uri="{FF2B5EF4-FFF2-40B4-BE49-F238E27FC236}">
                <a16:creationId xmlns:a16="http://schemas.microsoft.com/office/drawing/2014/main" id="{57DB7B32-7DDF-AE4E-A1B0-8103CA033FAD}"/>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FA32EAA2-FE24-8549-8D45-30097AD47E37}"/>
              </a:ext>
            </a:extLst>
          </p:cNvPr>
          <p:cNvSpPr>
            <a:spLocks noGrp="1"/>
          </p:cNvSpPr>
          <p:nvPr>
            <p:ph type="sldNum" sz="quarter" idx="12"/>
          </p:nvPr>
        </p:nvSpPr>
        <p:spPr/>
        <p:txBody>
          <a:bodyPr/>
          <a:lstStyle/>
          <a:p>
            <a:fld id="{659665DE-58FC-41F4-AC58-2C90A5E00527}" type="slidenum">
              <a:rPr lang="en-US" smtClean="0"/>
              <a:t>57</a:t>
            </a:fld>
            <a:endParaRPr lang="en-US"/>
          </a:p>
        </p:txBody>
      </p:sp>
    </p:spTree>
    <p:extLst>
      <p:ext uri="{BB962C8B-B14F-4D97-AF65-F5344CB8AC3E}">
        <p14:creationId xmlns:p14="http://schemas.microsoft.com/office/powerpoint/2010/main" val="42399107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69135-D57F-BC4F-BC0B-99F768FD9EBD}"/>
              </a:ext>
            </a:extLst>
          </p:cNvPr>
          <p:cNvSpPr>
            <a:spLocks noGrp="1"/>
          </p:cNvSpPr>
          <p:nvPr>
            <p:ph type="title"/>
          </p:nvPr>
        </p:nvSpPr>
        <p:spPr/>
        <p:txBody>
          <a:bodyPr/>
          <a:lstStyle/>
          <a:p>
            <a:r>
              <a:rPr lang="en-US" dirty="0"/>
              <a:t>References / other reading</a:t>
            </a:r>
          </a:p>
        </p:txBody>
      </p:sp>
      <p:sp>
        <p:nvSpPr>
          <p:cNvPr id="3" name="Content Placeholder 2">
            <a:extLst>
              <a:ext uri="{FF2B5EF4-FFF2-40B4-BE49-F238E27FC236}">
                <a16:creationId xmlns:a16="http://schemas.microsoft.com/office/drawing/2014/main" id="{98CB9C9E-A9AC-604A-9302-2E22AC100E4E}"/>
              </a:ext>
            </a:extLst>
          </p:cNvPr>
          <p:cNvSpPr>
            <a:spLocks noGrp="1"/>
          </p:cNvSpPr>
          <p:nvPr>
            <p:ph idx="1"/>
          </p:nvPr>
        </p:nvSpPr>
        <p:spPr/>
        <p:txBody>
          <a:bodyPr/>
          <a:lstStyle/>
          <a:p>
            <a:r>
              <a:rPr lang="en-US" dirty="0"/>
              <a:t>CSE 351 Caching Slides</a:t>
            </a:r>
          </a:p>
          <a:p>
            <a:r>
              <a:rPr lang="en-US" dirty="0"/>
              <a:t>Wikipedia pages on CPU, RAM, and Locality</a:t>
            </a:r>
          </a:p>
          <a:p>
            <a:r>
              <a:rPr lang="en-US" dirty="0"/>
              <a:t>Another useful metaphor for locality and caching: </a:t>
            </a:r>
            <a:r>
              <a:rPr lang="en-US" dirty="0">
                <a:hlinkClick r:id="rId2"/>
              </a:rPr>
              <a:t>https://medium.com/@adamzerner/spatial-and-temporal-locality-for-dummies-b080f2799dd</a:t>
            </a:r>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D75BDDE6-7103-3E40-83D1-3266309138F1}"/>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CAAE136C-1B92-7A4B-BC0A-B701706BB7E9}"/>
              </a:ext>
            </a:extLst>
          </p:cNvPr>
          <p:cNvSpPr>
            <a:spLocks noGrp="1"/>
          </p:cNvSpPr>
          <p:nvPr>
            <p:ph type="sldNum" sz="quarter" idx="12"/>
          </p:nvPr>
        </p:nvSpPr>
        <p:spPr/>
        <p:txBody>
          <a:bodyPr/>
          <a:lstStyle/>
          <a:p>
            <a:fld id="{659665DE-58FC-41F4-AC58-2C90A5E00527}" type="slidenum">
              <a:rPr lang="en-US" smtClean="0"/>
              <a:t>58</a:t>
            </a:fld>
            <a:endParaRPr lang="en-US"/>
          </a:p>
        </p:txBody>
      </p:sp>
    </p:spTree>
    <p:extLst>
      <p:ext uri="{BB962C8B-B14F-4D97-AF65-F5344CB8AC3E}">
        <p14:creationId xmlns:p14="http://schemas.microsoft.com/office/powerpoint/2010/main" val="2245601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1CDA6-0BED-E64A-ACAC-E62CE170DEEC}"/>
              </a:ext>
            </a:extLst>
          </p:cNvPr>
          <p:cNvSpPr>
            <a:spLocks noGrp="1"/>
          </p:cNvSpPr>
          <p:nvPr>
            <p:ph type="title"/>
          </p:nvPr>
        </p:nvSpPr>
        <p:spPr/>
        <p:txBody>
          <a:bodyPr/>
          <a:lstStyle/>
          <a:p>
            <a:r>
              <a:rPr lang="en-US" dirty="0"/>
              <a:t>How do programs and memory relate?</a:t>
            </a:r>
          </a:p>
        </p:txBody>
      </p:sp>
      <p:sp>
        <p:nvSpPr>
          <p:cNvPr id="3" name="Content Placeholder 2">
            <a:extLst>
              <a:ext uri="{FF2B5EF4-FFF2-40B4-BE49-F238E27FC236}">
                <a16:creationId xmlns:a16="http://schemas.microsoft.com/office/drawing/2014/main" id="{216E14C1-BE17-3346-AE60-8B9633756405}"/>
              </a:ext>
            </a:extLst>
          </p:cNvPr>
          <p:cNvSpPr>
            <a:spLocks noGrp="1"/>
          </p:cNvSpPr>
          <p:nvPr>
            <p:ph idx="1"/>
          </p:nvPr>
        </p:nvSpPr>
        <p:spPr/>
        <p:txBody>
          <a:bodyPr/>
          <a:lstStyle/>
          <a:p>
            <a:r>
              <a:rPr lang="en-US" dirty="0"/>
              <a:t>Goal for today:</a:t>
            </a:r>
          </a:p>
          <a:p>
            <a:r>
              <a:rPr lang="en-US" dirty="0"/>
              <a:t>connect your already existing programming knowledge to a newer understanding of memory and how it works today.</a:t>
            </a:r>
          </a:p>
          <a:p>
            <a:endParaRPr lang="en-US" dirty="0"/>
          </a:p>
          <a:p>
            <a:endParaRPr lang="en-US" dirty="0"/>
          </a:p>
        </p:txBody>
      </p:sp>
      <p:sp>
        <p:nvSpPr>
          <p:cNvPr id="4" name="Footer Placeholder 3">
            <a:extLst>
              <a:ext uri="{FF2B5EF4-FFF2-40B4-BE49-F238E27FC236}">
                <a16:creationId xmlns:a16="http://schemas.microsoft.com/office/drawing/2014/main" id="{EA758134-FAF2-B641-953B-3B0FDF639998}"/>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5CF8BCD0-4F7F-5B40-96A0-D665923E1BC8}"/>
              </a:ext>
            </a:extLst>
          </p:cNvPr>
          <p:cNvSpPr>
            <a:spLocks noGrp="1"/>
          </p:cNvSpPr>
          <p:nvPr>
            <p:ph type="sldNum" sz="quarter" idx="12"/>
          </p:nvPr>
        </p:nvSpPr>
        <p:spPr/>
        <p:txBody>
          <a:bodyPr/>
          <a:lstStyle/>
          <a:p>
            <a:fld id="{659665DE-58FC-41F4-AC58-2C90A5E00527}" type="slidenum">
              <a:rPr lang="en-US" smtClean="0"/>
              <a:t>6</a:t>
            </a:fld>
            <a:endParaRPr lang="en-US"/>
          </a:p>
        </p:txBody>
      </p:sp>
    </p:spTree>
    <p:extLst>
      <p:ext uri="{BB962C8B-B14F-4D97-AF65-F5344CB8AC3E}">
        <p14:creationId xmlns:p14="http://schemas.microsoft.com/office/powerpoint/2010/main" val="2300945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8B115-AA9D-7244-B4B0-10BD80CF296C}"/>
              </a:ext>
            </a:extLst>
          </p:cNvPr>
          <p:cNvSpPr>
            <a:spLocks noGrp="1"/>
          </p:cNvSpPr>
          <p:nvPr>
            <p:ph type="title"/>
          </p:nvPr>
        </p:nvSpPr>
        <p:spPr>
          <a:xfrm>
            <a:off x="575240" y="3137105"/>
            <a:ext cx="11187259" cy="1014667"/>
          </a:xfrm>
        </p:spPr>
        <p:txBody>
          <a:bodyPr/>
          <a:lstStyle/>
          <a:p>
            <a:r>
              <a:rPr lang="en-US" dirty="0"/>
              <a:t>How Memory Looks</a:t>
            </a:r>
          </a:p>
        </p:txBody>
      </p:sp>
      <p:sp>
        <p:nvSpPr>
          <p:cNvPr id="3" name="Content Placeholder 2">
            <a:extLst>
              <a:ext uri="{FF2B5EF4-FFF2-40B4-BE49-F238E27FC236}">
                <a16:creationId xmlns:a16="http://schemas.microsoft.com/office/drawing/2014/main" id="{E19CDF0A-D71B-BC41-821F-F80FBB458AB7}"/>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14A48FFF-FFCB-124E-953E-8117471FC6DF}"/>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5D90F1B8-B3D1-3B45-B298-26C872063BE5}"/>
              </a:ext>
            </a:extLst>
          </p:cNvPr>
          <p:cNvSpPr>
            <a:spLocks noGrp="1"/>
          </p:cNvSpPr>
          <p:nvPr>
            <p:ph type="sldNum" sz="quarter" idx="12"/>
          </p:nvPr>
        </p:nvSpPr>
        <p:spPr/>
        <p:txBody>
          <a:bodyPr/>
          <a:lstStyle/>
          <a:p>
            <a:fld id="{659665DE-58FC-41F4-AC58-2C90A5E00527}" type="slidenum">
              <a:rPr lang="en-US" smtClean="0"/>
              <a:t>7</a:t>
            </a:fld>
            <a:endParaRPr lang="en-US"/>
          </a:p>
        </p:txBody>
      </p:sp>
    </p:spTree>
    <p:extLst>
      <p:ext uri="{BB962C8B-B14F-4D97-AF65-F5344CB8AC3E}">
        <p14:creationId xmlns:p14="http://schemas.microsoft.com/office/powerpoint/2010/main" val="606288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617BE-58C5-EC4F-8038-A95EF4992CA7}"/>
              </a:ext>
            </a:extLst>
          </p:cNvPr>
          <p:cNvSpPr>
            <a:spLocks noGrp="1"/>
          </p:cNvSpPr>
          <p:nvPr>
            <p:ph type="title"/>
          </p:nvPr>
        </p:nvSpPr>
        <p:spPr/>
        <p:txBody>
          <a:bodyPr/>
          <a:lstStyle/>
          <a:p>
            <a:r>
              <a:rPr lang="en-US" dirty="0"/>
              <a:t>RAM (Random-access memory)</a:t>
            </a:r>
          </a:p>
        </p:txBody>
      </p:sp>
      <p:sp>
        <p:nvSpPr>
          <p:cNvPr id="3" name="Content Placeholder 2">
            <a:extLst>
              <a:ext uri="{FF2B5EF4-FFF2-40B4-BE49-F238E27FC236}">
                <a16:creationId xmlns:a16="http://schemas.microsoft.com/office/drawing/2014/main" id="{05042262-1C1D-CE4A-82CC-78DE5F358B1C}"/>
              </a:ext>
            </a:extLst>
          </p:cNvPr>
          <p:cNvSpPr>
            <a:spLocks noGrp="1"/>
          </p:cNvSpPr>
          <p:nvPr>
            <p:ph idx="1"/>
          </p:nvPr>
        </p:nvSpPr>
        <p:spPr/>
        <p:txBody>
          <a:bodyPr/>
          <a:lstStyle/>
          <a:p>
            <a:r>
              <a:rPr lang="en-US" dirty="0"/>
              <a:t>- </a:t>
            </a:r>
            <a:r>
              <a:rPr lang="en-US" b="1" dirty="0"/>
              <a:t>RAM is where data gets stored for the programs you run. Think of it as the main memory storage location for your programs.</a:t>
            </a:r>
          </a:p>
          <a:p>
            <a:endParaRPr lang="en-US" dirty="0"/>
          </a:p>
          <a:p>
            <a:pPr marL="0" indent="0">
              <a:buNone/>
            </a:pPr>
            <a:r>
              <a:rPr lang="en-US" dirty="0"/>
              <a:t>- RAM goes by a ton of different names: memory, main memory, RAM are all names for this same thing.</a:t>
            </a:r>
          </a:p>
        </p:txBody>
      </p:sp>
      <p:sp>
        <p:nvSpPr>
          <p:cNvPr id="4" name="Footer Placeholder 3">
            <a:extLst>
              <a:ext uri="{FF2B5EF4-FFF2-40B4-BE49-F238E27FC236}">
                <a16:creationId xmlns:a16="http://schemas.microsoft.com/office/drawing/2014/main" id="{C550F95F-6BB9-2548-8CCD-33096E1189BE}"/>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E3B01875-FE71-7841-B74E-0A52E86614B9}"/>
              </a:ext>
            </a:extLst>
          </p:cNvPr>
          <p:cNvSpPr>
            <a:spLocks noGrp="1"/>
          </p:cNvSpPr>
          <p:nvPr>
            <p:ph type="sldNum" sz="quarter" idx="12"/>
          </p:nvPr>
        </p:nvSpPr>
        <p:spPr/>
        <p:txBody>
          <a:bodyPr/>
          <a:lstStyle/>
          <a:p>
            <a:fld id="{659665DE-58FC-41F4-AC58-2C90A5E00527}" type="slidenum">
              <a:rPr lang="en-US" smtClean="0"/>
              <a:t>8</a:t>
            </a:fld>
            <a:endParaRPr lang="en-US"/>
          </a:p>
        </p:txBody>
      </p:sp>
      <p:pic>
        <p:nvPicPr>
          <p:cNvPr id="6" name="Picture 5">
            <a:extLst>
              <a:ext uri="{FF2B5EF4-FFF2-40B4-BE49-F238E27FC236}">
                <a16:creationId xmlns:a16="http://schemas.microsoft.com/office/drawing/2014/main" id="{F407386F-AD8E-8541-A53D-0FFB1656D68C}"/>
              </a:ext>
            </a:extLst>
          </p:cNvPr>
          <p:cNvPicPr>
            <a:picLocks noChangeAspect="1"/>
          </p:cNvPicPr>
          <p:nvPr/>
        </p:nvPicPr>
        <p:blipFill>
          <a:blip r:embed="rId2"/>
          <a:stretch>
            <a:fillRect/>
          </a:stretch>
        </p:blipFill>
        <p:spPr>
          <a:xfrm>
            <a:off x="2951536" y="3282043"/>
            <a:ext cx="5527529" cy="2880361"/>
          </a:xfrm>
          <a:prstGeom prst="rect">
            <a:avLst/>
          </a:prstGeom>
        </p:spPr>
      </p:pic>
    </p:spTree>
    <p:extLst>
      <p:ext uri="{BB962C8B-B14F-4D97-AF65-F5344CB8AC3E}">
        <p14:creationId xmlns:p14="http://schemas.microsoft.com/office/powerpoint/2010/main" val="3657147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39E0A-7710-AA4D-A037-6A961F3B96D1}"/>
              </a:ext>
            </a:extLst>
          </p:cNvPr>
          <p:cNvSpPr>
            <a:spLocks noGrp="1"/>
          </p:cNvSpPr>
          <p:nvPr>
            <p:ph type="title"/>
          </p:nvPr>
        </p:nvSpPr>
        <p:spPr/>
        <p:txBody>
          <a:bodyPr>
            <a:normAutofit/>
          </a:bodyPr>
          <a:lstStyle/>
          <a:p>
            <a:r>
              <a:rPr lang="en-US" dirty="0"/>
              <a:t>RAM represented as a huge array</a:t>
            </a:r>
          </a:p>
        </p:txBody>
      </p:sp>
      <p:sp>
        <p:nvSpPr>
          <p:cNvPr id="4" name="Footer Placeholder 3">
            <a:extLst>
              <a:ext uri="{FF2B5EF4-FFF2-40B4-BE49-F238E27FC236}">
                <a16:creationId xmlns:a16="http://schemas.microsoft.com/office/drawing/2014/main" id="{A44FFF24-85F1-CE4F-A6E7-65D52F62C5AC}"/>
              </a:ext>
            </a:extLst>
          </p:cNvPr>
          <p:cNvSpPr>
            <a:spLocks noGrp="1"/>
          </p:cNvSpPr>
          <p:nvPr>
            <p:ph type="ftr" sz="quarter" idx="11"/>
          </p:nvPr>
        </p:nvSpPr>
        <p:spPr/>
        <p:txBody>
          <a:bodyPr/>
          <a:lstStyle/>
          <a:p>
            <a:r>
              <a:rPr lang="en-US" dirty="0"/>
              <a:t>CSE 373 SP 19 - Kasey Champion</a:t>
            </a:r>
          </a:p>
        </p:txBody>
      </p:sp>
      <p:sp>
        <p:nvSpPr>
          <p:cNvPr id="5" name="Slide Number Placeholder 4">
            <a:extLst>
              <a:ext uri="{FF2B5EF4-FFF2-40B4-BE49-F238E27FC236}">
                <a16:creationId xmlns:a16="http://schemas.microsoft.com/office/drawing/2014/main" id="{35AD2887-FC61-9E41-874D-575E2912C54B}"/>
              </a:ext>
            </a:extLst>
          </p:cNvPr>
          <p:cNvSpPr>
            <a:spLocks noGrp="1"/>
          </p:cNvSpPr>
          <p:nvPr>
            <p:ph type="sldNum" sz="quarter" idx="12"/>
          </p:nvPr>
        </p:nvSpPr>
        <p:spPr/>
        <p:txBody>
          <a:bodyPr/>
          <a:lstStyle/>
          <a:p>
            <a:fld id="{659665DE-58FC-41F4-AC58-2C90A5E00527}" type="slidenum">
              <a:rPr lang="en-US" smtClean="0"/>
              <a:t>9</a:t>
            </a:fld>
            <a:endParaRPr lang="en-US"/>
          </a:p>
        </p:txBody>
      </p:sp>
      <p:pic>
        <p:nvPicPr>
          <p:cNvPr id="6" name="Content Placeholder 5">
            <a:extLst>
              <a:ext uri="{FF2B5EF4-FFF2-40B4-BE49-F238E27FC236}">
                <a16:creationId xmlns:a16="http://schemas.microsoft.com/office/drawing/2014/main" id="{4B12281A-62BC-2042-85CE-996EE7D78C61}"/>
              </a:ext>
            </a:extLst>
          </p:cNvPr>
          <p:cNvPicPr>
            <a:picLocks noGrp="1" noChangeAspect="1"/>
          </p:cNvPicPr>
          <p:nvPr>
            <p:ph idx="1"/>
          </p:nvPr>
        </p:nvPicPr>
        <p:blipFill>
          <a:blip r:embed="rId3"/>
          <a:stretch>
            <a:fillRect/>
          </a:stretch>
        </p:blipFill>
        <p:spPr>
          <a:xfrm>
            <a:off x="294666" y="2696317"/>
            <a:ext cx="4774264" cy="2487839"/>
          </a:xfrm>
          <a:prstGeom prst="rect">
            <a:avLst/>
          </a:prstGeom>
        </p:spPr>
      </p:pic>
      <p:sp>
        <p:nvSpPr>
          <p:cNvPr id="7" name="TextBox 6">
            <a:extLst>
              <a:ext uri="{FF2B5EF4-FFF2-40B4-BE49-F238E27FC236}">
                <a16:creationId xmlns:a16="http://schemas.microsoft.com/office/drawing/2014/main" id="{B406ACA7-66E6-0740-88A1-FA8DBBCBE0C0}"/>
              </a:ext>
            </a:extLst>
          </p:cNvPr>
          <p:cNvSpPr txBox="1"/>
          <p:nvPr/>
        </p:nvSpPr>
        <p:spPr>
          <a:xfrm>
            <a:off x="5138358" y="3481250"/>
            <a:ext cx="576943" cy="1015663"/>
          </a:xfrm>
          <a:prstGeom prst="rect">
            <a:avLst/>
          </a:prstGeom>
          <a:noFill/>
        </p:spPr>
        <p:txBody>
          <a:bodyPr wrap="square" rtlCol="0">
            <a:spAutoFit/>
          </a:bodyPr>
          <a:lstStyle/>
          <a:p>
            <a:r>
              <a:rPr lang="en-US" sz="6000" dirty="0"/>
              <a:t>=</a:t>
            </a:r>
          </a:p>
        </p:txBody>
      </p:sp>
      <p:pic>
        <p:nvPicPr>
          <p:cNvPr id="9" name="Picture 8">
            <a:extLst>
              <a:ext uri="{FF2B5EF4-FFF2-40B4-BE49-F238E27FC236}">
                <a16:creationId xmlns:a16="http://schemas.microsoft.com/office/drawing/2014/main" id="{2BC7EB34-B1B7-5C4F-B554-5AD683E8C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7890" y="3589697"/>
            <a:ext cx="5804608" cy="1232757"/>
          </a:xfrm>
          <a:prstGeom prst="rect">
            <a:avLst/>
          </a:prstGeom>
        </p:spPr>
      </p:pic>
      <p:sp>
        <p:nvSpPr>
          <p:cNvPr id="3" name="Explosion 1 2">
            <a:extLst>
              <a:ext uri="{FF2B5EF4-FFF2-40B4-BE49-F238E27FC236}">
                <a16:creationId xmlns:a16="http://schemas.microsoft.com/office/drawing/2014/main" id="{790AC91E-70F1-464C-A1F2-6694DE9C38B5}"/>
              </a:ext>
            </a:extLst>
          </p:cNvPr>
          <p:cNvSpPr/>
          <p:nvPr/>
        </p:nvSpPr>
        <p:spPr>
          <a:xfrm>
            <a:off x="7700367" y="586767"/>
            <a:ext cx="3916393" cy="284223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main takeaway</a:t>
            </a:r>
          </a:p>
        </p:txBody>
      </p:sp>
    </p:spTree>
    <p:extLst>
      <p:ext uri="{BB962C8B-B14F-4D97-AF65-F5344CB8AC3E}">
        <p14:creationId xmlns:p14="http://schemas.microsoft.com/office/powerpoint/2010/main" val="400378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33006F"/>
      </a:hlink>
      <a:folHlink>
        <a:srgbClr val="9A7B4C"/>
      </a:folHlink>
    </a:clrScheme>
    <a:fontScheme name="Kasey">
      <a:majorFont>
        <a:latin typeface="Georgia"/>
        <a:ea typeface=""/>
        <a:cs typeface=""/>
      </a:majorFont>
      <a:minorFont>
        <a:latin typeface="Segoe UI Semilight"/>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5440</TotalTime>
  <Words>3619</Words>
  <Application>Microsoft Macintosh PowerPoint</Application>
  <PresentationFormat>Widescreen</PresentationFormat>
  <Paragraphs>430</Paragraphs>
  <Slides>58</Slides>
  <Notes>38</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Arial</vt:lpstr>
      <vt:lpstr>Calibri</vt:lpstr>
      <vt:lpstr>Courier New</vt:lpstr>
      <vt:lpstr>Segoe UI</vt:lpstr>
      <vt:lpstr>Segoe UI Light</vt:lpstr>
      <vt:lpstr>Segoe UI Semibold</vt:lpstr>
      <vt:lpstr>Segoe UI Semilight</vt:lpstr>
      <vt:lpstr>Tw Cen MT</vt:lpstr>
      <vt:lpstr>Wingdings 3</vt:lpstr>
      <vt:lpstr>Integral</vt:lpstr>
      <vt:lpstr>Lecture 18: Intro to Memory and Caching</vt:lpstr>
      <vt:lpstr>Outline (for drafting purposes but maybe ideas for outline worksheet)</vt:lpstr>
      <vt:lpstr>Warm Up</vt:lpstr>
      <vt:lpstr>Hi!</vt:lpstr>
      <vt:lpstr>Administrivia</vt:lpstr>
      <vt:lpstr>How do programs and memory relate?</vt:lpstr>
      <vt:lpstr>How Memory Looks</vt:lpstr>
      <vt:lpstr>RAM (Random-access memory)</vt:lpstr>
      <vt:lpstr>RAM represented as a huge array</vt:lpstr>
      <vt:lpstr>A rough view of int and char data</vt:lpstr>
      <vt:lpstr>A rough view of arrays and linked lists</vt:lpstr>
      <vt:lpstr>Activity (1.5 min)</vt:lpstr>
      <vt:lpstr>A rough view of arrays and linked lists</vt:lpstr>
      <vt:lpstr>A rough view of arrays and linked lists</vt:lpstr>
      <vt:lpstr>A rough view of some other types (not the main focus but nice to know)</vt:lpstr>
      <vt:lpstr>How memory is used and moves around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 to Kasey’s traveling problem</vt:lpstr>
      <vt:lpstr>PowerPoint Presentation</vt:lpstr>
      <vt:lpstr>PowerPoint Presentation</vt:lpstr>
      <vt:lpstr>PowerPoint Presentation</vt:lpstr>
      <vt:lpstr>Recap + connecting analogy back to computer</vt:lpstr>
      <vt:lpstr>PowerPoint Presentation</vt:lpstr>
      <vt:lpstr>PowerPoint Presentation</vt:lpstr>
      <vt:lpstr>Cache</vt:lpstr>
      <vt:lpstr>PowerPoint Presentation</vt:lpstr>
      <vt:lpstr>How is a bunch of memory taken from RAM?</vt:lpstr>
      <vt:lpstr>How is a bunch of memory taken from RAM? (continued)</vt:lpstr>
      <vt:lpstr>How does this pattern of memory grabbing affect our programs?</vt:lpstr>
      <vt:lpstr>Activity (4 min)</vt:lpstr>
      <vt:lpstr>Another demo, but timed</vt:lpstr>
      <vt:lpstr>Cute gif break</vt:lpstr>
      <vt:lpstr>ArrayDictionary vs LinkedList Dictionary  (before (lecture 3) and now)</vt:lpstr>
      <vt:lpstr>Hashing: Separate chaining vs  Open addressing / Probing in the context of caching </vt:lpstr>
      <vt:lpstr>Summary of caching benefits</vt:lpstr>
      <vt:lpstr>Some new but related vocabulary </vt:lpstr>
      <vt:lpstr>Some new but related vocabulary </vt:lpstr>
      <vt:lpstr>Activity: (3 min) why m2 would be faster than m1? What changes could you make to m1 to make it faster? Discuss!</vt:lpstr>
      <vt:lpstr>Memory hierarchy, slowness + size increase,going  towards RAM and DISK</vt:lpstr>
      <vt:lpstr>Main Idea Recap</vt:lpstr>
      <vt:lpstr>References / other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Kasey Champion</dc:creator>
  <cp:lastModifiedBy>Zachary Chun</cp:lastModifiedBy>
  <cp:revision>185</cp:revision>
  <cp:lastPrinted>2019-05-10T19:20:52Z</cp:lastPrinted>
  <dcterms:created xsi:type="dcterms:W3CDTF">2018-03-22T00:41:11Z</dcterms:created>
  <dcterms:modified xsi:type="dcterms:W3CDTF">2019-05-10T19:27:08Z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kaseyc@microsoft.com</vt:lpwstr>
  </property>
  <property fmtid="{D5CDD505-2E9C-101B-9397-08002B2CF9AE}" pid="5" name="MSIP_Label_f42aa342-8706-4288-bd11-ebb85995028c_SetDate">
    <vt:lpwstr>2018-03-22T00:48:15.4212377Z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