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2" r:id="rId4"/>
    <p:sldId id="287" r:id="rId5"/>
    <p:sldId id="28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50"/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0" autoAdjust="0"/>
    <p:restoredTop sz="94587"/>
  </p:normalViewPr>
  <p:slideViewPr>
    <p:cSldViewPr snapToGrid="0">
      <p:cViewPr varScale="1">
        <p:scale>
          <a:sx n="87" d="100"/>
          <a:sy n="87" d="100"/>
        </p:scale>
        <p:origin x="1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Kasey/Downloads/Midterm_scores.csv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Midterm_scores!$B$2:$B$233</cx:f>
        <cx:lvl ptCount="232" formatCode="General">
          <cx:pt idx="0">16</cx:pt>
          <cx:pt idx="1">18</cx:pt>
          <cx:pt idx="2">22</cx:pt>
          <cx:pt idx="3">23</cx:pt>
          <cx:pt idx="4">28.5</cx:pt>
          <cx:pt idx="5">28.5</cx:pt>
          <cx:pt idx="6">30.5</cx:pt>
          <cx:pt idx="7">30.5</cx:pt>
          <cx:pt idx="8">32</cx:pt>
          <cx:pt idx="9">32</cx:pt>
          <cx:pt idx="10">32.5</cx:pt>
          <cx:pt idx="11">33</cx:pt>
          <cx:pt idx="12">33</cx:pt>
          <cx:pt idx="13">33</cx:pt>
          <cx:pt idx="14">33.5</cx:pt>
          <cx:pt idx="15">34</cx:pt>
          <cx:pt idx="16">34.5</cx:pt>
          <cx:pt idx="17">35</cx:pt>
          <cx:pt idx="18">35</cx:pt>
          <cx:pt idx="19">36</cx:pt>
          <cx:pt idx="20">36</cx:pt>
          <cx:pt idx="21">36</cx:pt>
          <cx:pt idx="22">37</cx:pt>
          <cx:pt idx="23">37</cx:pt>
          <cx:pt idx="24">37</cx:pt>
          <cx:pt idx="25">37.5</cx:pt>
          <cx:pt idx="26">37.5</cx:pt>
          <cx:pt idx="27">38</cx:pt>
          <cx:pt idx="28">38</cx:pt>
          <cx:pt idx="29">38</cx:pt>
          <cx:pt idx="30">38</cx:pt>
          <cx:pt idx="31">38.5</cx:pt>
          <cx:pt idx="32">39</cx:pt>
          <cx:pt idx="33">39</cx:pt>
          <cx:pt idx="34">39</cx:pt>
          <cx:pt idx="35">39</cx:pt>
          <cx:pt idx="36">40</cx:pt>
          <cx:pt idx="37">40</cx:pt>
          <cx:pt idx="38">40</cx:pt>
          <cx:pt idx="39">41</cx:pt>
          <cx:pt idx="40">42</cx:pt>
          <cx:pt idx="41">42</cx:pt>
          <cx:pt idx="42">42</cx:pt>
          <cx:pt idx="43">42</cx:pt>
          <cx:pt idx="44">42</cx:pt>
          <cx:pt idx="45">42.5</cx:pt>
          <cx:pt idx="46">43</cx:pt>
          <cx:pt idx="47">43</cx:pt>
          <cx:pt idx="48">43</cx:pt>
          <cx:pt idx="49">43.5</cx:pt>
          <cx:pt idx="50">43.5</cx:pt>
          <cx:pt idx="51">44</cx:pt>
          <cx:pt idx="52">44</cx:pt>
          <cx:pt idx="53">44.5</cx:pt>
          <cx:pt idx="54">44.5</cx:pt>
          <cx:pt idx="55">44.5</cx:pt>
          <cx:pt idx="56">45</cx:pt>
          <cx:pt idx="57">45</cx:pt>
          <cx:pt idx="58">45.5</cx:pt>
          <cx:pt idx="59">45.5</cx:pt>
          <cx:pt idx="60">45.5</cx:pt>
          <cx:pt idx="61">45.5</cx:pt>
          <cx:pt idx="62">46</cx:pt>
          <cx:pt idx="63">46</cx:pt>
          <cx:pt idx="64">46</cx:pt>
          <cx:pt idx="65">46.5</cx:pt>
          <cx:pt idx="66">46.5</cx:pt>
          <cx:pt idx="67">47</cx:pt>
          <cx:pt idx="68">47</cx:pt>
          <cx:pt idx="69">47</cx:pt>
          <cx:pt idx="70">47</cx:pt>
          <cx:pt idx="71">47</cx:pt>
          <cx:pt idx="72">47.5</cx:pt>
          <cx:pt idx="73">47.5</cx:pt>
          <cx:pt idx="74">47.5</cx:pt>
          <cx:pt idx="75">48</cx:pt>
          <cx:pt idx="76">48</cx:pt>
          <cx:pt idx="77">48</cx:pt>
          <cx:pt idx="78">48.5</cx:pt>
          <cx:pt idx="79">48.5</cx:pt>
          <cx:pt idx="80">48.5</cx:pt>
          <cx:pt idx="81">48.5</cx:pt>
          <cx:pt idx="82">48.5</cx:pt>
          <cx:pt idx="83">49</cx:pt>
          <cx:pt idx="84">49</cx:pt>
          <cx:pt idx="85">49</cx:pt>
          <cx:pt idx="86">49</cx:pt>
          <cx:pt idx="87">49</cx:pt>
          <cx:pt idx="88">49</cx:pt>
          <cx:pt idx="89">49</cx:pt>
          <cx:pt idx="90">49.5</cx:pt>
          <cx:pt idx="91">49.5</cx:pt>
          <cx:pt idx="92">49.5</cx:pt>
          <cx:pt idx="93">49.5</cx:pt>
          <cx:pt idx="94">49.5</cx:pt>
          <cx:pt idx="95">49.5</cx:pt>
          <cx:pt idx="96">49.5</cx:pt>
          <cx:pt idx="97">50</cx:pt>
          <cx:pt idx="98">50</cx:pt>
          <cx:pt idx="99">50</cx:pt>
          <cx:pt idx="100">50</cx:pt>
          <cx:pt idx="101">50</cx:pt>
          <cx:pt idx="102">50.5</cx:pt>
          <cx:pt idx="103">50.5</cx:pt>
          <cx:pt idx="104">50.5</cx:pt>
          <cx:pt idx="105">50.5</cx:pt>
          <cx:pt idx="106">50.5</cx:pt>
          <cx:pt idx="107">51</cx:pt>
          <cx:pt idx="108">51</cx:pt>
          <cx:pt idx="109">51</cx:pt>
          <cx:pt idx="110">51</cx:pt>
          <cx:pt idx="111">51</cx:pt>
          <cx:pt idx="112">51</cx:pt>
          <cx:pt idx="113">51</cx:pt>
          <cx:pt idx="114">51</cx:pt>
          <cx:pt idx="115">51</cx:pt>
          <cx:pt idx="116">51</cx:pt>
          <cx:pt idx="117">51.5</cx:pt>
          <cx:pt idx="118">51.5</cx:pt>
          <cx:pt idx="119">51.5</cx:pt>
          <cx:pt idx="120">51.5</cx:pt>
          <cx:pt idx="121">52</cx:pt>
          <cx:pt idx="122">52</cx:pt>
          <cx:pt idx="123">52</cx:pt>
          <cx:pt idx="124">52</cx:pt>
          <cx:pt idx="125">52</cx:pt>
          <cx:pt idx="126">52</cx:pt>
          <cx:pt idx="127">52.5</cx:pt>
          <cx:pt idx="128">52.5</cx:pt>
          <cx:pt idx="129">52.5</cx:pt>
          <cx:pt idx="130">52.5</cx:pt>
          <cx:pt idx="131">53</cx:pt>
          <cx:pt idx="132">53</cx:pt>
          <cx:pt idx="133">53</cx:pt>
          <cx:pt idx="134">53</cx:pt>
          <cx:pt idx="135">53</cx:pt>
          <cx:pt idx="136">53</cx:pt>
          <cx:pt idx="137">53</cx:pt>
          <cx:pt idx="138">53</cx:pt>
          <cx:pt idx="139">53</cx:pt>
          <cx:pt idx="140">53.5</cx:pt>
          <cx:pt idx="141">53.5</cx:pt>
          <cx:pt idx="142">53.5</cx:pt>
          <cx:pt idx="143">53.5</cx:pt>
          <cx:pt idx="144">54</cx:pt>
          <cx:pt idx="145">54</cx:pt>
          <cx:pt idx="146">54</cx:pt>
          <cx:pt idx="147">54</cx:pt>
          <cx:pt idx="148">54</cx:pt>
          <cx:pt idx="149">54</cx:pt>
          <cx:pt idx="150">54</cx:pt>
          <cx:pt idx="151">54</cx:pt>
          <cx:pt idx="152">54</cx:pt>
          <cx:pt idx="153">54.5</cx:pt>
          <cx:pt idx="154">54.5</cx:pt>
          <cx:pt idx="155">54.5</cx:pt>
          <cx:pt idx="156">54.5</cx:pt>
          <cx:pt idx="157">55</cx:pt>
          <cx:pt idx="158">55</cx:pt>
          <cx:pt idx="159">55</cx:pt>
          <cx:pt idx="160">55</cx:pt>
          <cx:pt idx="161">55.5</cx:pt>
          <cx:pt idx="162">55.5</cx:pt>
          <cx:pt idx="163">56</cx:pt>
          <cx:pt idx="164">56</cx:pt>
          <cx:pt idx="165">56</cx:pt>
          <cx:pt idx="166">56</cx:pt>
          <cx:pt idx="167">56</cx:pt>
          <cx:pt idx="168">56</cx:pt>
          <cx:pt idx="169">56</cx:pt>
          <cx:pt idx="170">56</cx:pt>
          <cx:pt idx="171">56</cx:pt>
          <cx:pt idx="172">56</cx:pt>
          <cx:pt idx="173">56</cx:pt>
          <cx:pt idx="174">56.5</cx:pt>
          <cx:pt idx="175">56.5</cx:pt>
          <cx:pt idx="176">56.5</cx:pt>
          <cx:pt idx="177">57</cx:pt>
          <cx:pt idx="178">57</cx:pt>
          <cx:pt idx="179">57</cx:pt>
          <cx:pt idx="180">57</cx:pt>
          <cx:pt idx="181">57</cx:pt>
          <cx:pt idx="182">57</cx:pt>
          <cx:pt idx="183">57</cx:pt>
          <cx:pt idx="184">57</cx:pt>
          <cx:pt idx="185">57</cx:pt>
          <cx:pt idx="186">57.5</cx:pt>
          <cx:pt idx="187">57.5</cx:pt>
          <cx:pt idx="188">57.5</cx:pt>
          <cx:pt idx="189">57.5</cx:pt>
          <cx:pt idx="190">57.5</cx:pt>
          <cx:pt idx="191">58</cx:pt>
          <cx:pt idx="192">58</cx:pt>
          <cx:pt idx="193">58</cx:pt>
          <cx:pt idx="194">58</cx:pt>
          <cx:pt idx="195">58</cx:pt>
          <cx:pt idx="196">58</cx:pt>
          <cx:pt idx="197">58</cx:pt>
          <cx:pt idx="198">58</cx:pt>
          <cx:pt idx="199">58</cx:pt>
          <cx:pt idx="200">58</cx:pt>
          <cx:pt idx="201">58.5</cx:pt>
          <cx:pt idx="202">58.5</cx:pt>
          <cx:pt idx="203">58.5</cx:pt>
          <cx:pt idx="204">59</cx:pt>
          <cx:pt idx="205">59</cx:pt>
          <cx:pt idx="206">59</cx:pt>
          <cx:pt idx="207">59</cx:pt>
          <cx:pt idx="208">59</cx:pt>
          <cx:pt idx="209">59</cx:pt>
          <cx:pt idx="210">59</cx:pt>
          <cx:pt idx="211">59.5</cx:pt>
          <cx:pt idx="212">59.5</cx:pt>
          <cx:pt idx="213">60</cx:pt>
          <cx:pt idx="214">60</cx:pt>
          <cx:pt idx="215">61</cx:pt>
          <cx:pt idx="216">61</cx:pt>
          <cx:pt idx="217">61</cx:pt>
          <cx:pt idx="218">61</cx:pt>
          <cx:pt idx="219">61</cx:pt>
          <cx:pt idx="220">61</cx:pt>
          <cx:pt idx="221">62</cx:pt>
          <cx:pt idx="222">62</cx:pt>
          <cx:pt idx="223">62</cx:pt>
          <cx:pt idx="224">62</cx:pt>
          <cx:pt idx="225">62</cx:pt>
          <cx:pt idx="226">62</cx:pt>
          <cx:pt idx="227">62</cx:pt>
          <cx:pt idx="228">62</cx:pt>
          <cx:pt idx="229">62</cx:pt>
          <cx:pt idx="230">63</cx:pt>
          <cx:pt idx="231">65</cx:pt>
        </cx:lvl>
      </cx:numDim>
    </cx:data>
  </cx:chartData>
  <cx:chart>
    <cx:title pos="t" align="ctr" overlay="0">
      <cx:tx>
        <cx:txData>
          <cx:v>Midterm Distribution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Midterm Distribution</a:t>
          </a:r>
        </a:p>
      </cx:txPr>
    </cx:title>
    <cx:plotArea>
      <cx:plotAreaRegion>
        <cx:series layoutId="boxWhisker" uniqueId="{26CF30E6-96B1-FE44-8F85-9852B4942E0C}" formatIdx="1">
          <cx:tx>
            <cx:txData>
              <cx:f>Midterm_scores!$B$1</cx:f>
              <cx:v>Total Score</cx:v>
            </cx:txData>
          </cx:tx>
          <cx:dataLabels pos="t">
            <cx:visibility seriesName="0" categoryName="0" value="1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16: Midterm recap + Heaps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7493CC-085C-EC46-B818-09CB7DB1E292}"/>
              </a:ext>
            </a:extLst>
          </p:cNvPr>
          <p:cNvSpPr txBox="1">
            <a:spLocks/>
          </p:cNvSpPr>
          <p:nvPr/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373 19 SP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49C9-F420-4797-BD8C-B0DA9D44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</a:t>
            </a:r>
            <a:r>
              <a:rPr lang="en-US" dirty="0"/>
              <a:t> Building a </a:t>
            </a:r>
            <a:r>
              <a:rPr lang="en-US" dirty="0" err="1"/>
              <a:t>minHeap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06E3-725B-4738-A55F-C25164A7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268390"/>
            <a:ext cx="11187258" cy="4845504"/>
          </a:xfrm>
        </p:spPr>
        <p:txBody>
          <a:bodyPr/>
          <a:lstStyle/>
          <a:p>
            <a:r>
              <a:rPr lang="en-US" dirty="0"/>
              <a:t>Construct a Min Binary Heap by inserting the following values in this order:</a:t>
            </a:r>
          </a:p>
          <a:p>
            <a:pPr algn="ctr"/>
            <a:r>
              <a:rPr lang="en-US" sz="2400" dirty="0"/>
              <a:t>5, 10, 15, 20, 7, 2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0589-F040-4ADC-AC9B-41C255A6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72A3-2A1F-4CC7-9FE9-DBAD607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F2DD-0A35-461A-AAC4-BC9B40FD63A0}"/>
              </a:ext>
            </a:extLst>
          </p:cNvPr>
          <p:cNvSpPr txBox="1"/>
          <p:nvPr/>
        </p:nvSpPr>
        <p:spPr>
          <a:xfrm>
            <a:off x="4648397" y="2295529"/>
            <a:ext cx="6849318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</a:rPr>
              <a:t>Min Binary Heap Invariants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Binary Tree </a:t>
            </a:r>
            <a:r>
              <a:rPr lang="en-US" sz="1400" dirty="0"/>
              <a:t>– each node has at most 2 children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Min Heap </a:t>
            </a:r>
            <a:r>
              <a:rPr lang="en-US" sz="1400" dirty="0"/>
              <a:t>– each node’s children are larger than itself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Level Complete </a:t>
            </a:r>
            <a:r>
              <a:rPr lang="en-US" sz="1400" dirty="0"/>
              <a:t>- new nodes are added from left to right completely filling each level before creating a new one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51490B-46BC-43CF-B482-045A7C23B5E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721145" y="4987032"/>
            <a:ext cx="349084" cy="704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0C498-1AA9-BB49-BEBA-F1D20B3601B2}"/>
              </a:ext>
            </a:extLst>
          </p:cNvPr>
          <p:cNvGrpSpPr/>
          <p:nvPr/>
        </p:nvGrpSpPr>
        <p:grpSpPr>
          <a:xfrm>
            <a:off x="5948584" y="4535116"/>
            <a:ext cx="568567" cy="564799"/>
            <a:chOff x="5948584" y="4535116"/>
            <a:chExt cx="568567" cy="5647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989BF0F-6A3E-4E3B-B2C4-22E0D27A43FD}"/>
                </a:ext>
              </a:extLst>
            </p:cNvPr>
            <p:cNvSpPr/>
            <p:nvPr/>
          </p:nvSpPr>
          <p:spPr>
            <a:xfrm>
              <a:off x="5951336" y="4542138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AA83DA-0834-4DFD-92DA-3975FAB836A3}"/>
                </a:ext>
              </a:extLst>
            </p:cNvPr>
            <p:cNvSpPr txBox="1"/>
            <p:nvPr/>
          </p:nvSpPr>
          <p:spPr>
            <a:xfrm>
              <a:off x="6004790" y="453511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B56A5C-BF45-4268-BC26-55D0E5C57E04}"/>
                </a:ext>
              </a:extLst>
            </p:cNvPr>
            <p:cNvCxnSpPr/>
            <p:nvPr/>
          </p:nvCxnSpPr>
          <p:spPr>
            <a:xfrm>
              <a:off x="5948584" y="4889737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B923063-826F-4009-B03D-4E63268168E1}"/>
                </a:ext>
              </a:extLst>
            </p:cNvPr>
            <p:cNvCxnSpPr>
              <a:cxnSpLocks/>
              <a:stCxn id="55" idx="2"/>
              <a:endCxn id="56" idx="2"/>
            </p:cNvCxnSpPr>
            <p:nvPr/>
          </p:nvCxnSpPr>
          <p:spPr>
            <a:xfrm flipV="1">
              <a:off x="6234244" y="4904448"/>
              <a:ext cx="737" cy="19546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099C05-B647-47F3-82C7-0ADC4CF96836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391236" y="4979949"/>
            <a:ext cx="420327" cy="711998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C8527-97ED-4334-958B-66BDE6D34C95}"/>
              </a:ext>
            </a:extLst>
          </p:cNvPr>
          <p:cNvGrpSpPr/>
          <p:nvPr/>
        </p:nvGrpSpPr>
        <p:grpSpPr>
          <a:xfrm>
            <a:off x="5435813" y="5686680"/>
            <a:ext cx="568567" cy="557777"/>
            <a:chOff x="8118821" y="1418913"/>
            <a:chExt cx="568567" cy="55777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26CA47-1A75-467A-896E-52623718EDE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FA0B26-58DE-464B-B65C-7E33ED21444E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EC5159-C6CA-4140-98C4-867C1A03A9B7}"/>
                  </a:ext>
                </a:extLst>
              </p:cNvPr>
              <p:cNvSpPr txBox="1"/>
              <p:nvPr/>
            </p:nvSpPr>
            <p:spPr>
              <a:xfrm>
                <a:off x="8074576" y="12791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108F5D-31A9-4320-B322-48C9731DA788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581EE31-05AE-49A0-ACA6-7B11496F5BA0}"/>
                  </a:ext>
                </a:extLst>
              </p:cNvPr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4767" y="1648523"/>
                <a:ext cx="328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52189-C14A-426C-8CAD-7E6A7759F23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56DF15-DA39-45A6-B11C-DB9405E0BA69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F496A-4ADA-4FDC-B841-63F8FA6E3C35}"/>
              </a:ext>
            </a:extLst>
          </p:cNvPr>
          <p:cNvGrpSpPr/>
          <p:nvPr/>
        </p:nvGrpSpPr>
        <p:grpSpPr>
          <a:xfrm>
            <a:off x="6527055" y="5678779"/>
            <a:ext cx="568567" cy="557777"/>
            <a:chOff x="8118821" y="1418913"/>
            <a:chExt cx="568567" cy="557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8953D-F649-408B-B2E9-8BD44107D442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2098B-CC9E-4EA7-B3D1-CEED12E475B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E381C7-959C-4DA0-8849-285FF8CEFE9F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F7793E-E4CC-40DD-9EF9-1C678981D179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B1FB794-57AD-41AC-A10C-FFAC4B4B8018}"/>
                  </a:ext>
                </a:extLst>
              </p:cNvPr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B078A-84FD-47F3-9FF1-7EB01198D810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08DB3A-63A4-4207-9D9F-8072E37E665A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8AE935-082A-4D71-81F7-AAA289D96EA0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7785423" y="4987032"/>
            <a:ext cx="161262" cy="6970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B95A89-860D-B040-97B3-90DFDCF1B799}"/>
              </a:ext>
            </a:extLst>
          </p:cNvPr>
          <p:cNvGrpSpPr/>
          <p:nvPr/>
        </p:nvGrpSpPr>
        <p:grpSpPr>
          <a:xfrm>
            <a:off x="7788176" y="4529514"/>
            <a:ext cx="568567" cy="562573"/>
            <a:chOff x="7788176" y="4529514"/>
            <a:chExt cx="568567" cy="5625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A9ADF1-6612-4877-96EF-4F917F23583A}"/>
                </a:ext>
              </a:extLst>
            </p:cNvPr>
            <p:cNvSpPr/>
            <p:nvPr/>
          </p:nvSpPr>
          <p:spPr>
            <a:xfrm>
              <a:off x="7790928" y="4534310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387F83-7712-4D09-B794-DAF95BF238C2}"/>
                </a:ext>
              </a:extLst>
            </p:cNvPr>
            <p:cNvSpPr txBox="1"/>
            <p:nvPr/>
          </p:nvSpPr>
          <p:spPr>
            <a:xfrm>
              <a:off x="7842865" y="452951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BA6FA6-F25E-4C44-901B-C0184CB299FA}"/>
                </a:ext>
              </a:extLst>
            </p:cNvPr>
            <p:cNvCxnSpPr/>
            <p:nvPr/>
          </p:nvCxnSpPr>
          <p:spPr>
            <a:xfrm>
              <a:off x="7788176" y="4881909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714C77-E490-478D-83FA-10208A432A13}"/>
                </a:ext>
              </a:extLst>
            </p:cNvPr>
            <p:cNvCxnSpPr>
              <a:stCxn id="35" idx="2"/>
              <a:endCxn id="36" idx="2"/>
            </p:cNvCxnSpPr>
            <p:nvPr/>
          </p:nvCxnSpPr>
          <p:spPr>
            <a:xfrm flipH="1" flipV="1">
              <a:off x="8073056" y="4898846"/>
              <a:ext cx="780" cy="193241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A4DB4-1F24-4990-802B-CAB6646F473F}"/>
              </a:ext>
            </a:extLst>
          </p:cNvPr>
          <p:cNvGrpSpPr/>
          <p:nvPr/>
        </p:nvGrpSpPr>
        <p:grpSpPr>
          <a:xfrm>
            <a:off x="7502516" y="5678779"/>
            <a:ext cx="568567" cy="557777"/>
            <a:chOff x="8118821" y="1418913"/>
            <a:chExt cx="568567" cy="5577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A16F7E-0797-4A81-8204-C02BA656E4D8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94DA6D2-44D4-4A40-8B7C-6CB8A75431C7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10236-BEA9-4DD7-AD6B-7D750D439397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ACA1E7-2E92-45FB-AD5F-FEF1C0304355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DE0AB-2CAE-40B6-B79D-BD1A64B78905}"/>
                  </a:ext>
                </a:extLst>
              </p:cNvPr>
              <p:cNvCxnSpPr>
                <a:stCxn id="31" idx="2"/>
                <a:endCxn id="32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5FE4EB-DFA9-45BF-8BD9-8EFA21E671BE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C38CF5-B601-4A1C-A89F-131834413911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FE6AA-AC5C-4EDE-93E2-5AEF254640F1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234244" y="4020919"/>
            <a:ext cx="858626" cy="52121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BDE08-DD93-BD45-8BA2-030D161B7FE2}"/>
              </a:ext>
            </a:extLst>
          </p:cNvPr>
          <p:cNvGrpSpPr/>
          <p:nvPr/>
        </p:nvGrpSpPr>
        <p:grpSpPr>
          <a:xfrm>
            <a:off x="6974739" y="3544014"/>
            <a:ext cx="568567" cy="557777"/>
            <a:chOff x="6974739" y="3544014"/>
            <a:chExt cx="568567" cy="55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22046C-89A0-4DD1-B74E-29A6F680F1BE}"/>
                </a:ext>
              </a:extLst>
            </p:cNvPr>
            <p:cNvSpPr/>
            <p:nvPr/>
          </p:nvSpPr>
          <p:spPr>
            <a:xfrm>
              <a:off x="6977491" y="354401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8BDBA5-5236-485A-BADA-226E7CCEA63B}"/>
                </a:ext>
              </a:extLst>
            </p:cNvPr>
            <p:cNvSpPr txBox="1"/>
            <p:nvPr/>
          </p:nvSpPr>
          <p:spPr>
            <a:xfrm>
              <a:off x="7096384" y="354928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DDEC2-D9DA-48CF-A6CE-52EEDA7B7EE0}"/>
                </a:ext>
              </a:extLst>
            </p:cNvPr>
            <p:cNvCxnSpPr/>
            <p:nvPr/>
          </p:nvCxnSpPr>
          <p:spPr>
            <a:xfrm>
              <a:off x="6974739" y="389161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86F802-7D72-4CF2-AFB4-2597FFF59EF8}"/>
                </a:ext>
              </a:extLst>
            </p:cNvPr>
            <p:cNvCxnSpPr>
              <a:stCxn id="15" idx="2"/>
              <a:endCxn id="16" idx="2"/>
            </p:cNvCxnSpPr>
            <p:nvPr/>
          </p:nvCxnSpPr>
          <p:spPr>
            <a:xfrm flipH="1" flipV="1">
              <a:off x="7257646" y="391861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F68C85-80C0-40F7-B7DE-6E0EA286A09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418908" y="4045196"/>
            <a:ext cx="654928" cy="4891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888B53-3B13-4F87-8FAF-50943C573F9E}"/>
              </a:ext>
            </a:extLst>
          </p:cNvPr>
          <p:cNvSpPr txBox="1"/>
          <p:nvPr/>
        </p:nvSpPr>
        <p:spPr>
          <a:xfrm>
            <a:off x="5835028" y="620165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D007A-1363-4C11-AEFD-E056AC219187}"/>
              </a:ext>
            </a:extLst>
          </p:cNvPr>
          <p:cNvCxnSpPr/>
          <p:nvPr/>
        </p:nvCxnSpPr>
        <p:spPr>
          <a:xfrm flipH="1">
            <a:off x="8111690" y="4928571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A226441-3BE6-46F8-BA0B-1151B2603B34}"/>
              </a:ext>
            </a:extLst>
          </p:cNvPr>
          <p:cNvSpPr txBox="1"/>
          <p:nvPr/>
        </p:nvSpPr>
        <p:spPr>
          <a:xfrm>
            <a:off x="6038527" y="4570923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D08F8A-CF5C-4AC4-B86B-799375ACE125}"/>
              </a:ext>
            </a:extLst>
          </p:cNvPr>
          <p:cNvSpPr txBox="1"/>
          <p:nvPr/>
        </p:nvSpPr>
        <p:spPr>
          <a:xfrm>
            <a:off x="6552911" y="569858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B1159A-8738-4764-8D85-539483AB4E6C}"/>
              </a:ext>
            </a:extLst>
          </p:cNvPr>
          <p:cNvSpPr txBox="1"/>
          <p:nvPr/>
        </p:nvSpPr>
        <p:spPr>
          <a:xfrm>
            <a:off x="7926357" y="505830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CEAEF2-B747-4025-85E6-ABC6327B7BF8}"/>
              </a:ext>
            </a:extLst>
          </p:cNvPr>
          <p:cNvSpPr txBox="1"/>
          <p:nvPr/>
        </p:nvSpPr>
        <p:spPr>
          <a:xfrm>
            <a:off x="7843211" y="4571615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6ECE8D-BD91-4923-97F7-E65413C035FA}"/>
              </a:ext>
            </a:extLst>
          </p:cNvPr>
          <p:cNvSpPr txBox="1"/>
          <p:nvPr/>
        </p:nvSpPr>
        <p:spPr>
          <a:xfrm>
            <a:off x="7533921" y="5720366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DD2D5C-46E3-4B95-B217-273A9C1468F3}"/>
              </a:ext>
            </a:extLst>
          </p:cNvPr>
          <p:cNvSpPr txBox="1"/>
          <p:nvPr/>
        </p:nvSpPr>
        <p:spPr>
          <a:xfrm>
            <a:off x="7383571" y="634711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ABF171-5F6C-4C34-BD3A-0BFC1D29352F}"/>
              </a:ext>
            </a:extLst>
          </p:cNvPr>
          <p:cNvSpPr txBox="1"/>
          <p:nvPr/>
        </p:nvSpPr>
        <p:spPr>
          <a:xfrm>
            <a:off x="7055369" y="3556984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D47678-B6C0-47DA-8C13-12EC9F1E655B}"/>
              </a:ext>
            </a:extLst>
          </p:cNvPr>
          <p:cNvSpPr txBox="1"/>
          <p:nvPr/>
        </p:nvSpPr>
        <p:spPr>
          <a:xfrm>
            <a:off x="7811280" y="456269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545331" y="2316084"/>
            <a:ext cx="3423000" cy="3797810"/>
            <a:chOff x="908858" y="1530095"/>
            <a:chExt cx="3423000" cy="379781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0E69B9B-1401-F34D-A876-7083EA7205FF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41563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E461-9588-6D4E-8DB2-FF297C45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C04A-58D3-9149-AB12-9AD675D2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4 due Wednesday night</a:t>
            </a:r>
          </a:p>
          <a:p>
            <a:r>
              <a:rPr lang="en-US" dirty="0"/>
              <a:t>HW 5 out Wednesday (partner project)</a:t>
            </a:r>
          </a:p>
          <a:p>
            <a:pPr lvl="1"/>
            <a:r>
              <a:rPr lang="en-US" dirty="0"/>
              <a:t>Partner form due tonight</a:t>
            </a:r>
          </a:p>
          <a:p>
            <a:r>
              <a:rPr lang="en-US" dirty="0"/>
              <a:t>How to get get a tech job with Kim Nguyen</a:t>
            </a:r>
          </a:p>
          <a:p>
            <a:pPr lvl="1"/>
            <a:r>
              <a:rPr lang="en-US" dirty="0"/>
              <a:t>Today 4-5pm PAA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699C5-636D-8140-84BF-1557E6BE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7A0E4-CEC4-2F4B-8226-EA97DB87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8220-78E6-8F42-A960-A51C1F2E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Grades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0DE135-1D21-7D40-ABC4-DBB6913C4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4"/>
          <a:stretch/>
        </p:blipFill>
        <p:spPr>
          <a:xfrm>
            <a:off x="575239" y="4532736"/>
            <a:ext cx="7137400" cy="155104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FCB8-5149-E74D-AEC6-1CF52ACA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CA1018-2938-3245-92E6-B79048598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9" y="3474021"/>
            <a:ext cx="7112000" cy="8509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A897C5-2707-6346-8426-4E8128BCB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977900"/>
            <a:ext cx="7162800" cy="24511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919A8A5-2AB1-9D46-99F6-0CFB5D529490}"/>
              </a:ext>
            </a:extLst>
          </p:cNvPr>
          <p:cNvSpPr txBox="1">
            <a:spLocks/>
          </p:cNvSpPr>
          <p:nvPr/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373 19 SP - Kasey Champion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688DC-540F-9847-820C-50022C4CC8D9}"/>
              </a:ext>
            </a:extLst>
          </p:cNvPr>
          <p:cNvSpPr txBox="1"/>
          <p:nvPr/>
        </p:nvSpPr>
        <p:spPr>
          <a:xfrm>
            <a:off x="7953153" y="4532736"/>
            <a:ext cx="2853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 Grade Breakdown</a:t>
            </a:r>
          </a:p>
          <a:p>
            <a:r>
              <a:rPr lang="en-US" dirty="0"/>
              <a:t>Midterm: 20%</a:t>
            </a:r>
          </a:p>
          <a:p>
            <a:r>
              <a:rPr lang="en-US" dirty="0"/>
              <a:t>Final Exam: 25%</a:t>
            </a:r>
          </a:p>
          <a:p>
            <a:r>
              <a:rPr lang="en-US" dirty="0"/>
              <a:t>Individual Assignments: 15%</a:t>
            </a:r>
          </a:p>
          <a:p>
            <a:r>
              <a:rPr lang="en-US" dirty="0"/>
              <a:t>Partner Projects: 40%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01802-59D7-2344-991B-816E6775591B}"/>
              </a:ext>
            </a:extLst>
          </p:cNvPr>
          <p:cNvSpPr txBox="1"/>
          <p:nvPr/>
        </p:nvSpPr>
        <p:spPr>
          <a:xfrm>
            <a:off x="1106840" y="6071504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Hashing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7F40A-A4FF-8142-8A9F-27B6C775641E}"/>
              </a:ext>
            </a:extLst>
          </p:cNvPr>
          <p:cNvSpPr txBox="1"/>
          <p:nvPr/>
        </p:nvSpPr>
        <p:spPr>
          <a:xfrm>
            <a:off x="2022413" y="6027291"/>
            <a:ext cx="51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Trees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3FDB11-A0A6-B94A-8FA6-E14D79C78C31}"/>
              </a:ext>
            </a:extLst>
          </p:cNvPr>
          <p:cNvSpPr txBox="1"/>
          <p:nvPr/>
        </p:nvSpPr>
        <p:spPr>
          <a:xfrm>
            <a:off x="3507040" y="6029245"/>
            <a:ext cx="99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Tree Method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70F2D-B85C-0F43-8DED-730BD1C1965C}"/>
              </a:ext>
            </a:extLst>
          </p:cNvPr>
          <p:cNvSpPr txBox="1"/>
          <p:nvPr/>
        </p:nvSpPr>
        <p:spPr>
          <a:xfrm>
            <a:off x="5331897" y="6010064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Big 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CCCA4-68BF-3C42-8E6E-92F3285F5958}"/>
              </a:ext>
            </a:extLst>
          </p:cNvPr>
          <p:cNvSpPr txBox="1"/>
          <p:nvPr/>
        </p:nvSpPr>
        <p:spPr>
          <a:xfrm>
            <a:off x="5588538" y="611767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Code </a:t>
            </a:r>
          </a:p>
          <a:p>
            <a:pPr algn="ctr"/>
            <a:r>
              <a:rPr lang="en-US" sz="1200" dirty="0"/>
              <a:t>Modeling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435A8-A05C-1B47-A05F-B51B0EA62239}"/>
              </a:ext>
            </a:extLst>
          </p:cNvPr>
          <p:cNvSpPr txBox="1"/>
          <p:nvPr/>
        </p:nvSpPr>
        <p:spPr>
          <a:xfrm>
            <a:off x="6337014" y="6094724"/>
            <a:ext cx="77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Design </a:t>
            </a:r>
          </a:p>
          <a:p>
            <a:pPr algn="ctr"/>
            <a:r>
              <a:rPr lang="en-US" sz="1200" dirty="0"/>
              <a:t>Decisions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AA435DFC-1350-2640-AB01-16BA8F731FC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3233009"/>
                  </p:ext>
                </p:extLst>
              </p:nvPr>
            </p:nvGraphicFramePr>
            <p:xfrm>
              <a:off x="7923229" y="1185847"/>
              <a:ext cx="4006834" cy="32045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6" name="Chart 25">
                <a:extLst>
                  <a:ext uri="{FF2B5EF4-FFF2-40B4-BE49-F238E27FC236}">
                    <a16:creationId xmlns:a16="http://schemas.microsoft.com/office/drawing/2014/main" id="{AA435DFC-1350-2640-AB01-16BA8F731F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3229" y="1185847"/>
                <a:ext cx="4006834" cy="32045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86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418E-C184-0B4C-B620-895E4A98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3AE7-BA82-5343-A188-450AE620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EED0B-A93C-7F48-B287-4279E0EB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9360-0EF1-874E-9D40-BA32DA49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31A1F5-601F-CC41-9FED-2E6634C9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63857"/>
            <a:ext cx="5685054" cy="3195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C42694-CBA1-EF45-98EB-0FE6FF414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75" y="1463857"/>
            <a:ext cx="5685054" cy="3195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01107E-5053-CE42-B7FC-2E63FC9A5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4"/>
          <a:stretch/>
        </p:blipFill>
        <p:spPr>
          <a:xfrm>
            <a:off x="2133901" y="4683513"/>
            <a:ext cx="7162800" cy="18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420" r="-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678" r="-2047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542" r="-1271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783" r="-141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8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Implementation Runtimes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84EC-8E5E-4E38-8812-F0C398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0E84-4234-47CD-8CD9-48AA85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935711" y="3858169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471037" y="1658455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462295" y="2754549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927037" y="3858169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388202" y="2750262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852944" y="3853882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801610" y="2257017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986627" y="2261684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266352" y="3349364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192259" y="3333264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85907" y="3345077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986" y="4927752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3D1D118E-C6A5-4E77-9C20-0D6A66070574}"/>
              </a:ext>
            </a:extLst>
          </p:cNvPr>
          <p:cNvSpPr txBox="1"/>
          <p:nvPr/>
        </p:nvSpPr>
        <p:spPr>
          <a:xfrm>
            <a:off x="5459734" y="1252089"/>
            <a:ext cx="670638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peekMin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/>
              <a:t>timeToFindMin</a:t>
            </a:r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 err="1"/>
              <a:t>findLastNodeTime</a:t>
            </a:r>
            <a:r>
              <a:rPr lang="en-US" dirty="0"/>
              <a:t> + </a:t>
            </a:r>
            <a:r>
              <a:rPr lang="en-US" dirty="0" err="1"/>
              <a:t>removeRootTime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b="1" dirty="0">
              <a:solidFill>
                <a:srgbClr val="B6A479"/>
              </a:solidFill>
            </a:endParaRPr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insert(char)</a:t>
            </a:r>
          </a:p>
          <a:p>
            <a:pPr marL="182880"/>
            <a:r>
              <a:rPr lang="en-US" dirty="0" err="1"/>
              <a:t>findNextSpace</a:t>
            </a:r>
            <a:r>
              <a:rPr lang="en-US" dirty="0"/>
              <a:t> + </a:t>
            </a:r>
            <a:r>
              <a:rPr lang="en-US" dirty="0" err="1"/>
              <a:t>addValue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AB7BD1-B0B8-44EC-BDFB-F1B3BECC0316}"/>
              </a:ext>
            </a:extLst>
          </p:cNvPr>
          <p:cNvSpPr txBox="1"/>
          <p:nvPr/>
        </p:nvSpPr>
        <p:spPr>
          <a:xfrm>
            <a:off x="6516526" y="2128256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7685EE-7760-4933-BB66-688CB9AF7D04}"/>
              </a:ext>
            </a:extLst>
          </p:cNvPr>
          <p:cNvSpPr txBox="1"/>
          <p:nvPr/>
        </p:nvSpPr>
        <p:spPr>
          <a:xfrm>
            <a:off x="6516526" y="2421710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4AE931-E2A4-4CD3-A4DE-0EB4707D0DA1}"/>
              </a:ext>
            </a:extLst>
          </p:cNvPr>
          <p:cNvSpPr txBox="1"/>
          <p:nvPr/>
        </p:nvSpPr>
        <p:spPr>
          <a:xfrm>
            <a:off x="6418480" y="377683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725111" y="3263519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EEDD4-65C6-48ED-B0D7-F0B62BE3C970}"/>
              </a:ext>
            </a:extLst>
          </p:cNvPr>
          <p:cNvSpPr txBox="1"/>
          <p:nvPr/>
        </p:nvSpPr>
        <p:spPr>
          <a:xfrm>
            <a:off x="8306786" y="376511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026B935-E519-48AD-B63C-2619A289DE01}"/>
              </a:ext>
            </a:extLst>
          </p:cNvPr>
          <p:cNvSpPr txBox="1"/>
          <p:nvPr/>
        </p:nvSpPr>
        <p:spPr>
          <a:xfrm>
            <a:off x="6418480" y="432286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4C05E7-C911-4FE4-B708-C7B1723FBCFA}"/>
              </a:ext>
            </a:extLst>
          </p:cNvPr>
          <p:cNvSpPr txBox="1"/>
          <p:nvPr/>
        </p:nvSpPr>
        <p:spPr>
          <a:xfrm>
            <a:off x="8306785" y="432150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405E803-6669-47A8-8E06-9320870A9802}"/>
              </a:ext>
            </a:extLst>
          </p:cNvPr>
          <p:cNvSpPr txBox="1"/>
          <p:nvPr/>
        </p:nvSpPr>
        <p:spPr>
          <a:xfrm>
            <a:off x="6418479" y="5678814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91BF38-EF82-4A78-A137-EAF8DFD80562}"/>
              </a:ext>
            </a:extLst>
          </p:cNvPr>
          <p:cNvSpPr txBox="1"/>
          <p:nvPr/>
        </p:nvSpPr>
        <p:spPr>
          <a:xfrm>
            <a:off x="6418479" y="6244028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13940D-6015-4506-9B97-268D6B911506}"/>
              </a:ext>
            </a:extLst>
          </p:cNvPr>
          <p:cNvSpPr txBox="1"/>
          <p:nvPr/>
        </p:nvSpPr>
        <p:spPr>
          <a:xfrm>
            <a:off x="8380774" y="567254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9DD8123-E65F-4736-A774-DE932989BAB4}"/>
              </a:ext>
            </a:extLst>
          </p:cNvPr>
          <p:cNvSpPr txBox="1"/>
          <p:nvPr/>
        </p:nvSpPr>
        <p:spPr>
          <a:xfrm>
            <a:off x="8380773" y="622893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0F0-8728-400C-BE28-1406CC3F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DB4E-C8A3-47C2-AF3E-F3FA3BC5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has a runtime of </a:t>
            </a:r>
            <a:r>
              <a:rPr lang="el-GR" dirty="0"/>
              <a:t>Θ</a:t>
            </a:r>
            <a:r>
              <a:rPr lang="en-US" dirty="0"/>
              <a:t>(log(n))</a:t>
            </a:r>
          </a:p>
          <a:p>
            <a:r>
              <a:rPr lang="en-US" dirty="0"/>
              <a:t>If we want to insert a n items…</a:t>
            </a:r>
          </a:p>
          <a:p>
            <a:r>
              <a:rPr lang="en-US" dirty="0"/>
              <a:t>Building a tree takes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  <a:p>
            <a:pPr lvl="1"/>
            <a:r>
              <a:rPr lang="en-US" dirty="0"/>
              <a:t>Add a node, fix the heap, add a node, fix the heap</a:t>
            </a:r>
          </a:p>
          <a:p>
            <a:r>
              <a:rPr lang="en-US" dirty="0"/>
              <a:t>Can we do better?</a:t>
            </a:r>
          </a:p>
          <a:p>
            <a:pPr lvl="1"/>
            <a:r>
              <a:rPr lang="en-US" dirty="0"/>
              <a:t>Add all nodes, fix heap all at once!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C5F3-29A4-44F0-BF37-8A1CFE6A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8D5EA-9071-45D0-92CE-00EFAFBE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991C-B447-40EF-9506-26337D99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Cleaver</a:t>
            </a:r>
            <a:r>
              <a:rPr lang="en-US" dirty="0"/>
              <a:t> building a heap – Floyd’s Method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9F71-6711-4F44-AFA2-8630882C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Facts of binary trees</a:t>
            </a:r>
          </a:p>
          <a:p>
            <a:pPr lvl="1"/>
            <a:r>
              <a:rPr lang="en-US" dirty="0"/>
              <a:t>Increasing the height by one level doubles the number of possible nodes</a:t>
            </a:r>
          </a:p>
          <a:p>
            <a:pPr lvl="1"/>
            <a:r>
              <a:rPr lang="en-US" dirty="0"/>
              <a:t>A complete binary tree has half of its nodes in the leaves</a:t>
            </a:r>
          </a:p>
          <a:p>
            <a:pPr lvl="1"/>
            <a:r>
              <a:rPr lang="en-US" dirty="0"/>
              <a:t>A new piece of data is much more likely to have to percolate down to the bottom than be the smallest element in heap</a:t>
            </a:r>
          </a:p>
          <a:p>
            <a:r>
              <a:rPr lang="en-US" dirty="0"/>
              <a:t>1. Dump all the new values into the bottom of the tree</a:t>
            </a:r>
          </a:p>
          <a:p>
            <a:pPr lvl="1"/>
            <a:r>
              <a:rPr lang="en-US" dirty="0"/>
              <a:t>Back of the array</a:t>
            </a:r>
          </a:p>
          <a:p>
            <a:r>
              <a:rPr lang="en-US" dirty="0"/>
              <a:t>2. Traverse the tree from bottom to top</a:t>
            </a:r>
          </a:p>
          <a:p>
            <a:pPr lvl="1"/>
            <a:r>
              <a:rPr lang="en-US" dirty="0"/>
              <a:t>Reverse order in the array</a:t>
            </a:r>
          </a:p>
          <a:p>
            <a:r>
              <a:rPr lang="en-US" dirty="0"/>
              <a:t>3. Percolate Down each level moving towards overall root</a:t>
            </a:r>
          </a:p>
          <a:p>
            <a:r>
              <a:rPr lang="en-US" dirty="0"/>
              <a:t>see lecture 16 slides for example / animations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833D8-BED3-4421-AD44-99CC37EB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F62C6-73AE-4DFC-9853-9C0AC55A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3640</TotalTime>
  <Words>767</Words>
  <Application>Microsoft Macintosh PowerPoint</Application>
  <PresentationFormat>Widescreen</PresentationFormat>
  <Paragraphs>208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16: Midterm recap + Heaps ii</vt:lpstr>
      <vt:lpstr>Practice: Building a minHeap</vt:lpstr>
      <vt:lpstr>Administrivia</vt:lpstr>
      <vt:lpstr>Midterm Grades</vt:lpstr>
      <vt:lpstr>Midterm Performance</vt:lpstr>
      <vt:lpstr>Implementing Heaps</vt:lpstr>
      <vt:lpstr>Heap Implementation Runtimes</vt:lpstr>
      <vt:lpstr>Building a Heap</vt:lpstr>
      <vt:lpstr>Cleaver building a heap – Floyd’s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78</cp:revision>
  <dcterms:created xsi:type="dcterms:W3CDTF">2018-03-22T00:41:11Z</dcterms:created>
  <dcterms:modified xsi:type="dcterms:W3CDTF">2019-05-15T20:18:57Z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