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4.xml" ContentType="application/inkml+xml"/>
  <Override PartName="/ppt/notesSlides/notesSlide16.xml" ContentType="application/vnd.openxmlformats-officedocument.presentationml.notesSlide+xml"/>
  <Override PartName="/ppt/ink/ink5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8" r:id="rId3"/>
    <p:sldId id="281" r:id="rId4"/>
    <p:sldId id="275" r:id="rId5"/>
    <p:sldId id="276" r:id="rId6"/>
    <p:sldId id="278" r:id="rId7"/>
    <p:sldId id="277" r:id="rId8"/>
    <p:sldId id="279" r:id="rId9"/>
    <p:sldId id="280" r:id="rId10"/>
    <p:sldId id="282" r:id="rId11"/>
    <p:sldId id="284" r:id="rId12"/>
    <p:sldId id="258" r:id="rId13"/>
    <p:sldId id="257" r:id="rId14"/>
    <p:sldId id="285" r:id="rId15"/>
    <p:sldId id="260" r:id="rId16"/>
    <p:sldId id="261" r:id="rId17"/>
    <p:sldId id="262" r:id="rId18"/>
    <p:sldId id="263" r:id="rId19"/>
    <p:sldId id="271" r:id="rId20"/>
    <p:sldId id="266" r:id="rId21"/>
    <p:sldId id="264" r:id="rId22"/>
    <p:sldId id="286" r:id="rId23"/>
    <p:sldId id="272" r:id="rId24"/>
    <p:sldId id="265" r:id="rId25"/>
    <p:sldId id="267" r:id="rId26"/>
    <p:sldId id="268" r:id="rId27"/>
    <p:sldId id="269" r:id="rId28"/>
    <p:sldId id="273" r:id="rId29"/>
    <p:sldId id="270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0" y="5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8-07-06T20:06:06.8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8063 16563 0,'0'0'0,"0"0"15,0 0 1,0 0-16,0 0 16,0 0-1,0 0-15,-6 20 16,-5 35-1,-6 11-15,17-66 0,0 0 16,0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6T20:16:07.4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16404 14302 29 0,'0'5'14'0,"23"-15"-5"15,-12 10 21-15,0 10-30 16,-5 10 1-16,0 10-1 15,-6 11 0-15,0 4-1 16,-6 21 1-16,-5 14 0 16,-1 1 0-16,-5 15-1 15,-11 5 1-15,-17 10-1 0,-12 5 0 0,-11 10 1 16,-6 0 0-16,-11 1 0 16,-18 4 1-16,-4-10 0 15,-24-10 0-15,-17-5 1 16,-16-10 1-16,-12-21-3 15,-23-14 1-15,-11-16-2 16,0-19 1 0,5-21-3-16,7-20 0 15,5-16 0-15,22-24 1 16,18-26 1-16,17-15 1 16,16-25-1-16,1-15 1 15,23-21 1-15,16-19 0 16,18-11-1-16,16-15 1 15,29-10-2-15,17 0 0 0,17-10 1 16,34 15 0-16,17-20-1 16,18 20 0-16,22-5 1 15,-1 11 1-15,13-11 0 16,10 15 0-16,7 5-1 16,4 5 0-16,7 26 1 15,5 4 1-15,1 16-2 16,-7 25 1-16,7 10 0 15,-1 25 0-15,0 16-2 16,-5 24 1-16,-6 26-2 16,-12 20 0-16,1 36 0 15,5 14 1-15,-5 31-1 16,-12 20 1-16,0 25 1 16,1 20 0-16,-7 11 2 0,-5 10 0 15,-17 19-1-15,-12-4 0 0,-22 15 1 16,-11 0 0-16,-18 5-1 15,-17 5 0-15,-11-6-2 16,-5 1 1-16,-18-20 0 16,-11-5 1-16,-12-6-1 15,-5-9 1-15,-22-21 1 16,-18-4 0-16,-17-11 1 16,-23-10 0-16,-16-5 0 15,-7-10 0-15,-22-15-2 16,12-26 1-16,-1-14-3 15,12-21 1-15,16-15-3 16,29-15 0-16,12-10-5 16,28-10 1-16,17-31-6 15,34-14 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6T20:24:10.2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31559 13045 12 0,'-57'36'6'0,"-22"-21"-5"0,50-15 6 15,-22 5-7-15,-11-5 0 16,-7 0 0-16,-10 0 0 31,-6 0 2-31,5 5 0 0,1 0 0 16,5 0 0-16,0 5 0 16,-5 5 1-16,-12 0-1 15,-6-5 1-15,-11 0-2 16,-11 1 0-16,0-6-1 15,5 0 0 1,1-5 0-16,28 0 0 0,-23-5 0 0,11-11 0 16,18 1 0-16,5-10 1 15,17-10 0-15,12-11 0 0,16-9 0 16,12-1 1-16,12-9-1 16,5-11 1-16,5 0 0 15,7-4 1-15,5-16-3 31,11 5 0-31,18 5-1 16,16-15 0-16,12 10-1 16,34 0 0-16,22 1-1 15,35 9 1-15,11 20 1 0,17 6 1 16,11 14-1-16,1 11 0 16,-23 20 2-16,11 15 1 15,-17 15-2-15,5 16 1 0,-5 19 0 16,-17 16 0-16,0 4-1 15,-28-4 1-15,-29 5-2 16,-28 0 0-16,-34-6 1 16,-29-4 0-16,-45-1-1 15,-46 1 0-15,-39 0 2 16,-23 9 0-16,-39 1 1 0,-7 5 0 16,-11-1-1-16,6 1 0 0,6-5 0 15,22 10 1-15,23-16-3 16,23-14 0-16,17-6-1 15,17-9 0-15,11-16-6 16,0-10 1-16</inkml:trace>
  <inkml:trace contextRef="#ctx0" brushRef="#br0" timeOffset="1167.893">31934 15513 22 0,'28'-5'11'0,"0"10"-9"0,-28-5 17 16,-5 0-18-16,-12 0 0 15,-6-10 0-15,-5-10 0 0,-24-1-2 31,-4 1 0-31,-7 0 1 16,1-5 0-16,-1 10 0 0,-11 10 0 16,-5 10-1-16,-12 5 1 15,0 10 0-15,-5 0 0 16,-12 0 0-16,-11 1 0 16,-12-16-1-16,-17 0 0 15,6-10 1-15,-5-6 1 0,-1-4 1 16,23-5 0-16,6-5 1 15,11 0 1-15,12-1-1 16,5-4 0-16,11 0-1 16,6-5 0-16,12-11-4 15,11-9 0-15,17-6-2 16,17-10 1 0,22-4-1-16,35-1 1 15,23-5-1-15,28 1 0 16,28 4 4-16,40 5 0 0,11 11 0 15,23 19 1-15,6 16 0 16,5 15 1-16,-11 15-1 16,-5 15 0-16,5 5-1 15,-12 6 0-15,-4 19 0 16,-13 11 0-16,1 4 0 16,-35 11 1-16,-27 0-1 0,-30-1 1 15,-38 1 1-15,-35 5 0 16,-57 0-1-16,-51-6 1 15,-45-9-1-15,-58 0 1 16,-27-6-1 0,-6 1 0-16,-12-1-2 15,29-4 1-15,28-6-4 16,40-4 0-16,40-6-5 16,57 10 1-16</inkml:trace>
  <inkml:trace contextRef="#ctx0" brushRef="#br0" timeOffset="2822.733">32070 18334 26 0,'0'0'13'0,"-11"-10"-18"0,5 10 21 0,-11 5-14 15,-6-5 1-15,-11 10-3 16,-11 0 0-16,-24-5-1 15,-4 10 0-15,-13-5 2 16,-16 5 0-16,-23-5-2 16,-17 6 0-16,-17 4 1 0,-5 0 1 15,-7 0 0-15,1 0 0 16,-6 6-1-16,0 4 1 16,0 0 1-16,-6 0 1 15,12-14-1-15,-6 4 0 16,-6-10 0-16,18-15 1 0,-7 0-1 15,7-10 0-15,10-1-2 16,12-9 1-16,17-5-2 16,23-5 1-16,23-11-2 15,28-14 0-15,28-6 0 16,23 5 0-16,17-9-2 16,23-1 0-1,22 1 1-15,18-1 1 16,10 5 0-16,24-14 1 0,5 4 1 15,18-5 0-15,27 10 2 16,12-4 1-16,17 9-2 16,34 11 0-16,1-6 1 15,10 16 0-15,6 4-3 16,0 6 0-16,-22 10-1 16,5 5 0-16,-17 9 0 0,11 17 0 15,-16 9 0-15,-6 10 1 16,-23 15 2-16,-17 16 0 15,-17 9-1-15,-18 6 1 16,-21 10 0-16,-18-16 1 16,-34 6-2-1,-28 10 0-15,-29-1-1 16,-22 11 0-16,-41-10-1 16,-16 0 1-16,-34-5-1 15,-23-6 1-15,-34-4 1 16,-11 4 0-16,-29-14 1 15,0 4 0-15,0 1 1 16,-5-5 1-16,-12 4 0 0,12-4 1 0,5-6-2 16,6-5 0-16,0-9 0 15,17-16 0-15,5-10-3 16,7-5 1-16,27-5-4 16,29-5 0-16,23-5-4 15,28-5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6T20:34:35.3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21963 9508 20 0,'11'0'10'0,"-5"-31"-5"15,0 16 10-15,-6 0-13 0,5-10 0 16,1 5 0-16,-6-11 1 16,0 6-6-16,-6 5 1 15,-5-5 3-15,0 5 0 16,-12 5-2-16,0-6 0 16,-5 11 0-1,-6 10 1-15,0 20 0 16,-6-15 0-16,-6 11 2 15,-5 4 0-15,-5 0 0 16,-7 5 0-16,-5-10 1 16,-17 6 0-16,-17 4-1 15,-1-5 1-15,1 0-3 16,-11-5 1-16,-7 0-1 0,7 6 1 16,-18-1-2-16,1 0 1 15,5 5 1-15,5 5 0 0,-10 1 0 16,-12-1 0-16,0 5 0 15,-17 1 0-15,11-6-1 16,-5-5 1-16,-12 5-1 31,1-4 1-31,-12 4-1 16,5 0 0-16,-5 1 1 16,-5-1 1-16,-12-5-2 0,-6 0 1 15,11 1 0-15,-16-6 0 16,-12 5-2-16,0-15 1 15,6 0-1-15,-11 0 0 16,0 5 0-16,5-10 0 0,6 5 1 16,-12-10 0-16,6 6 0 15,-5-6 1-15,11-6 0 16,-12 1 0-16,-5 5-1 16,0-5 0-16,0 0-1 15,-17 0 1-15,5 0 0 16,12 0 0-16,-11-5-1 0,-1 5 1 15,1 0 0-15,11 0 1 0,-23-5-1 16,6 0 1-16,0 5-1 16,-23-5 0-16,0 5 1 15,-6 0 0-15,-16 5-1 16,5 0 0-16,0 5-1 31,-17-5 0-31,17 5 1 0,0 0 0 16,6 0 0-16,11-5 0 15,0 0 0-15,0 0 1 16,-5 0-1-16,-6-5 1 0,5 0-2 16,-5-5 1-16,5 5-1 15,1-6 0-15,22 1 0 16,6 0 0-16,17 0 1 16,22 5 0-16,18 0 1 15,16-5 1-15,7 0-1 16,-7 5 1-16,12-5-1 15,0 0 0-15,6 0-1 16,0 4 0-16,5 6 0 16,18 0 0-1,-1 6-1-15,23 4 1 0,12 0 0 16,5 5 1-16,6 0-1 16,5 0 1-16,12 5-1 15,-6-5 1-15,12-4-2 16,11 4 1-16,17-5-1 15,-1 0 0-15,1 5 0 16,23 0 1-16,-6 5-2 0,17 6 0 16,-11 4 1-16,22-5 1 15,6 10-1-15,11-4 0 16,29-1 1-16,17-5 0 0,23 0 0 16,10 6 0-16,41-11-1 15,11 0 0-15,23 5-1 16,22 1 1-16,12-6-2 15,17 0 1-15,22-10-1 16,-5 0 0-16,17 5 2 16,11-10 0-16,17-10 0 15,6 5 1-15,0 0 0 16,12 0 1-16,-7-5-2 16,12 5 1-16,-6-5-1 15,1 5 0-15,5 0-1 16,5 5 1-16,7 5 1 15,16-5 1-15,6 10 0 16,17-4 0-16,-17 9-1 16,6-5 0-16,0 0 0 15,-12 0 1-15,-11-5-2 16,-23 5 1-16,1-5 1 0,-29 11 0 16,-12-11 0-16,-11-5 1 15,-17 0-1-15,-22 0 0 16,-40-5-1-16,-18 0 1 15,-39 0-3-15,-34 0 1 16,-40 0-1-16,-51 0 0 16,-51 5 0-1,-51 0 0-15,-57-5 0 16,-63 5 1-16,-44 5 0 16,-41 5 0-16,-28 11 2 15,-11 4 0-15,-1 10 2 16,12-5 0-16,-6 6 1 15,24 9 0-15,21 1 0 16,7-6 1-16,39-4-2 0,17-6 1 0,12 0-2 16,39-10 0-16,34-14-2 15,35-1 1-15,33-10-2 16,29 0 1-16,34 0-2 16,40 0 1-16,28 10-1 15,45-10 1-15,35 15-1 16,51 0 1-1,33-5 1-15,24 5 0 16,22 0 0-16,29-5 0 16,11 1 1-16,11-6 0 15,12-5 1-15,5 0 0 16,-11 0-2-16,-17 5 0 16,-23 5 0-16,-22-5 1 15,-35 15-2-15,-28 5 1 0,-34-5-1 16,-34 1 0-16,-28-6 1 15,-46 10 0-15,-40-10 1 16,-39 5 0-16,-63-10 1 16,-57-5 1-16,-51-5 0 15,-50-10 0-15,-64 0-1 16,-27 5 0-16,-30 0-1 0,-21 10 1 0,-18 15-2 16,17 6 1-16,12-1-1 15,22 5 0-15,46 10 2 16,28-14 0-16,45-6-1 15,41-5 1-15,39-10-3 16,28-5 1-16,29-5-4 16,22-10 1-1,23 0-6-15,12 0 0 16,22-31-5-16,35 6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6T20:39:19.2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15319 8912 4 0,'-5'-5'2'0,"-7"-10"4"0,12 10 2 0,-5 5-8 16,-1-5 0-16,0-5 0 16,-5 0 0-16,5-5 1 15,-5 0 1-15,5 4-2 16,1-9 1-16,5 5 1 15,0-5 0-15,5 10 0 16,7 0 0-16,5 0-1 16,5 5 1-16,1-5 0 0,6 4 1 15,-1 1-3-15,12 0 0 16,-1 0 1-16,1 10 0 16,6-5-2-16,-1 5 1 15,0 0 0-15,1 6 1 16,-1 4-1-16,1 5 0 0,-7 10-1 15,-4 0 0-15,-1-4 1 16,-6-1 1-16,-5 5-2 16,-12 5 0-16,-5 1 0 15,-12 4 0-15,-5-4 0 16,-18-1 1-16,-16 5-1 16,-12-15 0-16,-5 6 1 15,-1-11 1-15,1-5-1 16,-6-5 1-16,-6-5 1 15,0-10 0-15,0-5-1 16,0-5 1-16,12-10-1 16,5-6 1-16,6-9 0 15,17 5 1-15,17-1-3 16,17 1 0-16,11 0 0 0,18-1 1 16,10 1-1-16,7 5 0 15,5-6-4-15,-6 1 0 16,1 0-2-16,-18 5 0 15</inkml:trace>
  <inkml:trace contextRef="#ctx0" brushRef="#br0" timeOffset="674.068">16302 8665 11 0,'-6'-25'5'0,"-22"10"-4"15,22 10 4-15,0 0-8 16,1-6 1-16,-7 6 2 15,1-10 1-15,0 5 0 16,-1 5 1-16,1 0-2 16,0 10 1-16,-1 15 1 15,-5 6 0-15,0 9-2 0,0 5 1 0,0 16-1 16,0-6 1-16,0 1 1 16,6-1 0-16,-1 6 0 15,7-1 1-15,5-9 0 16,11-6 0-16,0 0-1 15,12 6 0-15,5-11-2 16,6-5 0-16,1-4-2 0,4-6 1 16,-5-5-5-16,0-5 0 15</inkml:trace>
  <inkml:trace contextRef="#ctx0" brushRef="#br0" timeOffset="1077.453">16813 8968 15 0,'0'0'7'0,"-6"-10"-7"0,6 10 9 16,0 0-7-16,0 10 1 15,6 5-2-15,5 10 0 16,1 5-3-16,5 6 1 0,0 9 2 16,0 1 0-16,0 9-2 15,0 6 1-15,0-6-2 16,0-4 1-16,-6-11-3 0,0-5 0 16</inkml:trace>
  <inkml:trace contextRef="#ctx0" brushRef="#br0" timeOffset="1594.086">17222 8529 8 0,'11'0'4'0,"-5"10"-3"0,-6-10 3 16,11 10-5-16,0 5 1 0,12 0-2 15,6 10 1-15,22 6 3 16,5 14 0-16,7 11-1 15,-1 4 1-15,1 11-1 16,-1-1 1-16,-11 11 1 16,-11 10 0-16,-17-10-2 15,-18-5 0-15,-16-16 0 0,-12-4 0 0,-16-6-1 16,-7-10 1-16,1-9-5 16,-1-6 1-16,7 5-1 15,-1-5 0-15</inkml:trace>
  <inkml:trace contextRef="#ctx0" brushRef="#br0" timeOffset="3139.709">14735 10709 7 0,'-12'-10'3'0,"29"10"-4"16,-17 0 4-16,6-15-6 16,-6 4 1-16,0 11 1 15,11-15 0-15,1 15 2 16,-1-5 1-16,0 0-2 0,6 5 0 0,6-5 2 15,6 0 1-15,-1 0-1 16,6-5 0-16,11 0 1 16,-5 5 0-16,0 5-1 15,5 5 1-15,6 5-3 16,1 5 1-16,-1 5-1 16,0 0 1-16,-6 16-2 0,-5 4 0 15,-12 11 0-15,-5-1 1 16,-6 11 0-16,-11 4 1 15,-12 1-3-15,-11-6 1 16,-17-14 2-16,-11-6 1 16,-7-4-2-16,-4-11 0 15,-7-10 1 1,1-5 0-16,5-10 1 16,12-10 0-16,5-20-2 15,11-16 0-15,1-9 0 16,22-6 1-16,6-4-1 15,6 9 0-15,17-5-3 16,-1 1 0-16,18 25-2 16,11 9 1-16</inkml:trace>
  <inkml:trace contextRef="#ctx0" brushRef="#br0" timeOffset="3587.547">15961 10532 12 0,'-11'10'6'0,"-1"-5"-4"15,7-5 10-15,-1 0-14 16,0 15 0-16,-5 11 3 16,0 4 1-16,-6 10-2 15,0 21 1-15,5-1-2 16,1 6 0-16,5 0-2 0,6 4 1 16,6-9-3-16,17 4 1 15</inkml:trace>
  <inkml:trace contextRef="#ctx0" brushRef="#br0" timeOffset="4126.613">17665 10461 9 0,'39'16'4'0,"-10"-1"-4"0,-18-5 8 16,0 5-9-16,6 5 1 15,6 0-1-15,0 16 1 16,5-1 2-16,1 15 0 0,-1 21-2 16,-5 5 1-16,-6 0 0 15,-12-1 1-15,-10-9 0 16,-12-6 0-16,-12-14-6 15,1 4 1-15</inkml:trace>
  <inkml:trace contextRef="#ctx0" brushRef="#br0" timeOffset="6975.299">15007 11632 5 0,'-5'-5'2'0,"10"0"6"15,-5 5-2-15,0-15-6 32,6 5 1-32,0-10-1 15,-1 5 1-15,1-1-1 16,5 1 0-16,6 0 1 0,6 0 1 15,11 5 0-15,0 0 0 16,12 5 0-16,-1 5 0 16,-5 0-1-16,5 10 0 15,-5 5-1-15,-12 5 0 0,1 0 0 16,-7 11 0-16,-5 9-2 16,0 11 0-16,-17-1 1 15,-11 6 1-15,-17-1-2 16,-23-10 1-16,-12-9 0 15,-5-11 0-15,-17-10 1 16,-6-15 1-16,6-10 0 0,5-10 1 16,18-15 0-16,11-11 1 15,11 6-2-15,12-1 0 0,16-4-1 16,24-6 1-16,16-4-5 16,17 15 1-16,12-1-3 15,11 11 0-15</inkml:trace>
  <inkml:trace contextRef="#ctx0" brushRef="#br0" timeOffset="7354.366">15967 11425 13 0,'-17'-25'6'0,"0"40"-8"0,11-10 11 0,-5 0-9 16,5 10 0-16,-5 16 2 16,-6 4 0-16,-6 16-2 15,0 14 1-15,-5 21-1 0,-6 5 1 16,0-5-2-16,11-11 0 16,12-4-2-16,11-11 1 15,28 1-3-15,29-11 1 16</inkml:trace>
  <inkml:trace contextRef="#ctx0" brushRef="#br0" timeOffset="7796.967">17364 11370 13 0,'11'-5'6'0,"23"10"-11"32,-23-5 12-32,1 15-7 15,10 5 1-15,7 5 0 0,5 16 0 16,0 4-2-16,0 11 1 15,-6 9 1-15,-11 21 1 16,-5 5-2-16,-12 0 0 16,-12-5 0-16,-5-11 1 15,0 1-4-15,-11-16 0 0</inkml:trace>
  <inkml:trace contextRef="#ctx0" brushRef="#br0" timeOffset="8898.107">14519 13368 5 0,'23'5'2'0,"22"-15"2"0,-34 10 0 15,12 0 0-15,5 0 0 16,7-5-2-16,10 0 1 16,0 5-4-16,12 5 0 15,0 5 4-15,5 0 0 0,-5 16-3 16,-6 9 0-16,-5 5 2 15,-12 6 0-15,-11 9-4 16,-18 1 1-16,-16 4-1 16,-18 6 1-16,-16-11-1 15,-12-9 1-15,-11-21-1 16,-11-15 1-16,5-25 2 0,0-15 0 16,6-6-1-16,22-9 0 0,18-16 0 15,11 1 1-15,11 4-2 16,6 1 0-16,12 9-2 15,5 6 0-15,17 5 0 16,11 25 0-16</inkml:trace>
  <inkml:trace contextRef="#ctx0" brushRef="#br0" timeOffset="9245.968">15938 13207 22 0,'-5'-26'11'0,"10"26"-23"0,-5 0 25 0,-11 11-11 16,-6 9 1-16,-6 5-2 15,-11 10 0-15,0 6-3 16,0 9 0-16,0 16 2 16,-6 4 0-16,18 16-3 15,10-10 0-15,12 0 0 0,12-16 1 16,16-4-2-16,29-6 0 15</inkml:trace>
  <inkml:trace contextRef="#ctx0" brushRef="#br0" timeOffset="9678.652">17648 13197 16 0,'79'0'8'0,"-22"30"-14"0,-40-20 16 15,0 5-9-15,6 20 0 0,-1-9 1 31,-5 19 1-31,-5 21-4 16,-7 4 0-16,-10 31 2 16,-7-10 0-16,-10 5-5 15,-7-5 1-15,-5 0-2 16,-11-16 1-16</inkml:trace>
  <inkml:trace contextRef="#ctx0" brushRef="#br0" timeOffset="10587.022">14627 14418 13 0,'-6'-5'6'0,"0"-15"-5"0,6 10 11 0,0-1-12 16,0 1 0-16,0-5 1 15,0 0 1-15,0 5-2 16,0-10 1-16,0-5-1 15,0 4 1-15,6-9-1 16,5 5 0-16,12 0 0 16,0 4 0-16,17 6-1 15,11 5 0-15,11 10 1 0,1 10 1 16,10 10-1-16,-4 6 0 16,-7 14 0-16,-11 11 0 15,-11 9 0-15,-12 6 1 16,-28 9-2-16,-22-4 1 0,-18-5 1 15,-28-16 0-15,-12-15-2 16,-11-19 1-16,12-21-1 16,11-21 0-16,11-4 1 15,23-15 0-15,17-6-2 16,17-9 0-16,11 4 0 16,18 1 1-16,10-11-3 0,18 10 0 15</inkml:trace>
  <inkml:trace contextRef="#ctx0" brushRef="#br0" timeOffset="10923.672">15836 13964 14 0,'6'0'7'0,"-12"25"-5"0,1-15 12 16,-7 20-15-16,-5 16 1 0,0 4-1 15,-6 16 0-15,-5 14 0 16,11 6 1-16,6 15-3 16,5-5 0-16,17-10-1 15,29-10 0-15</inkml:trace>
  <inkml:trace contextRef="#ctx0" brushRef="#br0" timeOffset="11340.644">17369 14009 10 0,'12'0'5'0,"5"25"1"0,-6-20 7 16,6 16-16-16,6 4 1 16,17 5 2-16,-1 10 1 15,1 21 0-15,5 15 0 16,-5 9-1-16,-6 21 0 16,-11 0-1-16,-12 0 1 0,-11-10-4 15,-11-5 0-15</inkml:trace>
  <inkml:trace contextRef="#ctx0" brushRef="#br0" timeOffset="12162.535">14439 15346 12 0,'-5'-10'6'16,"5"-10"-7"-16,0 10 9 0,0-5-9 16,0-5 1-16,0 5 0 15,0-1 0-15,0-9 0 16,5 5 0-16,7-5-1 16,5 10 1-16,5-1 2 0,7 6 0 15,-1 5-2-15,12 20 0 16,0 1 2-16,0 4 0 15,5 10-1-15,0 10 0 16,-5 11-1-16,-6 9 0 16,-11 6 1-16,-12 15 0 0,-5-5-3 15,-12-6 1-15,-11-9 1 16,-17-11 1-16,-6-15-2 16,-5-14 0-16,0-21 1 15,-1-10 0-15,6-16 1 16,12-14 1-16,5-10-3 15,18 4 1 1,10-4 0-16,7-6 0 16,5 1-4-16,0 9 1 0,5 1-2 15,1 9 1-15</inkml:trace>
  <inkml:trace contextRef="#ctx0" brushRef="#br0" timeOffset="12479.103">15813 14973 21 0,'12'0'10'0,"-46"-10"-19"16,28 10 23-16,-11 5-12 16,0 10 0-16,-17 20-1 15,0 6 0-15,0 4-2 16,5 16 1-16,7 4 1 0,5 16 0 0,5 10-3 16,7 0 0-16,10-5 0 15,7-11 1-15,10-14-5 16,12 4 1-16</inkml:trace>
  <inkml:trace contextRef="#ctx0" brushRef="#br0" timeOffset="12833.528">17489 14917 18 0,'34'11'9'0,"0"29"-8"0,-29-20 16 0,7 20-17 16,-1 1 0-16,0 9-1 15,1 16 1-15,-12-1-2 16,-6 11 1-16,-11 0-5 16,-11 5 1-1</inkml:trace>
  <inkml:trace contextRef="#ctx0" brushRef="#br0" timeOffset="13601.292">14655 16305 14 0,'6'-20'7'0,"5"-5"-3"0,-11 15 9 16,12-5-12-16,-7-1 0 16,1 1 1-1,5 0 1-15,6 0-4 16,6 0 1-16,5 5 2 15,12 0 0-15,6 5-1 16,5 5 0-16,11 10-1 16,-5 10 0-16,0 10 0 15,-6 5 0-15,-6 11-1 16,-5 4 1-16,-12 6-1 0,-16 15 1 0,-12-21 0 16,-17-5 0-16,-17-9-1 15,-6-6 0-15,-23-5 1 16,1-10 0-16,-6-15 0 15,-6 0 0-15,17-25 1 16,6-10 0-16,11-6-1 16,6 6 1-1,12-5-2-15,10-6 0 16,1 6 1-16,11 0 0 16,11-1-4-16,6 6 1 15,12 5-3-15,5 4 1 16</inkml:trace>
  <inkml:trace contextRef="#ctx0" brushRef="#br0" timeOffset="13871.01">15825 15790 22 0,'-6'-10'11'0,"-5"-10"-16"15,-1 20 19-15,1 10-15 16,0 15 1-16,-6 21 0 16,-6 9 1-16,6 26-2 15,-6 5 1-15,6 10-2 0,6-5 0 16,11 0-3-16,11-16 0 15</inkml:trace>
  <inkml:trace contextRef="#ctx0" brushRef="#br0" timeOffset="14325.633">18090 15503 16 0,'23'-5'8'0,"34"25"-13"0,-34-10 12 0,5 15-7 31,12-5 0-31,-1 26 4 16,13 9 1-16,-7 11-5 16,-11 10 0-16,-6 9 2 15,-5 16 1-15,-17-10-2 0,-17 0 1 16,-18-5-6-16,-5 0 1 16,-6-16-2-16,-5-4 0 15</inkml:trace>
  <inkml:trace contextRef="#ctx0" brushRef="#br0" timeOffset="15248.887">14570 12531 11 0,'-23'-16'5'0,"12"16"2"0,11-10 6 0,0 0-12 16,0 0 0-16,0-10 2 15,11 5 0-15,6 0-4 16,6 10 0-16,5 0 3 16,12-1 0-16,17 12-2 15,5-1 1-15,7 5-2 16,4 10 1-16,1-5 0 16,-6 15 0-16,-5 11-1 15,-6 9 0-15,-12 6 0 16,-22 9 1-16,-18 1-1 15,-22 4 1-15,-17-4-1 16,-17-15 0 0,-17-6 1-16,-11-10 1 15,-7-20-2-15,7-10 1 16,11-15 0-16,5-20 1 0,6-15-1 16,12-6 0-16,5-9-1 15,18-6 1-15,10 5-2 16,18 1 0-16,11-1-4 15,6 11 1-15</inkml:trace>
  <inkml:trace contextRef="#ctx0" brushRef="#br0" timeOffset="15596.69">15853 12213 12 0,'0'5'6'0,"-34"50"-6"0,23-20 8 0,-1 11-9 16,-5 9 0-16,6 21 0 15,-6 5 0 1,-6 15 1-16,18 0 1 16,10-11-2-16,24-9 0 15,10 0-2-15,13-6 1 16</inkml:trace>
  <inkml:trace contextRef="#ctx0" brushRef="#br0" timeOffset="16198.708">18130 12182 13 0,'-6'-5'6'0,"6"-5"-6"15,0 0 12-15,6 0-12 16,0 0 0-16,0 5 2 15,5-5 0-15,17 25-3 16,1 5 0-16,5 10 1 16,11 16 1-16,6 14-2 0,-5 1 1 15,-12 10-2-15,-6 4 1 16,-22 1-3-16,-18 10 0 16</inkml:trace>
  <inkml:trace contextRef="#ctx0" brushRef="#br0" timeOffset="17445.682">14820 9831 10 0,'40'15'5'0,"50"-35"-3"0,-67 10 6 0,6-1-9 16,10 1 0-16,12 5 1 15,6 10 0 1,23 21-1-16,-12 4 1 16,-11 10-1-16,-6 6 0 15,-17 9 0-15,-17 1 0 16,-12-1 0-16,-22 1 1 16,-17-1-1-16,-22-4 1 15,-7-11 1-15,-16-5 0 16,-12-4 2-16,0-11 0 0,6-20-1 15,0-10 1-15,11-15 0 16,11-21 1-16,12 1-2 16,11-6 0-16,23-9-1 15,12 4 0-15,10 6-4 16,18 4 1-16,17 11-3 16,22 10 0-1</inkml:trace>
  <inkml:trace contextRef="#ctx0" brushRef="#br0" timeOffset="18016.925">16143 9826 10 0,'0'0'5'0,"-17"-5"-5"0,11 10 5 0,-5-5-5 16,-6 0 1-16,0-5 0 15,-6 0 1-15,6-6-2 16,-6 11 1-16,6 6 1 16,0 4 0-16,6 10-1 15,-1 15 0-15,7 11 0 0,-1 9 1 16,0 6-2-16,6-1 1 15,0-4-3-15,0-11 1 0,6 6-3 16,11-16 0-16</inkml:trace>
  <inkml:trace contextRef="#ctx0" brushRef="#br0" timeOffset="18706.108">17818 9689 7 0,'-34'0'3'0,"5"-35"0"0,24 30 2 0,-1-5-6 16,0 0 0-16,1 0 0 16,-1-5 1-16,0 5 1 15,-5-6 1-15,5 1-2 16,1 5 0 0,-1 0 1-16,6 10 1 0,6 10 0 15,5 0 0-15,6 15 0 16,17 21 1-16,6-6 0 15,5 26 1-15,1 5-2 16,-7-6 1-16,-5 11-2 16,-11 0 1-16,-11-1-2 15,-18-9 0 1,-11-1-4-16,-12-9 0 16,-5-11-2-16,0-4 1 15</inkml:trace>
  <inkml:trace contextRef="#ctx0" brushRef="#br0" timeOffset="27886.972">16421 11390 3 0,'-6'-5'1'0,"12"15"1"0,-6-10 2 0,0 0-1 16,0 0 0-16,6 5-1 15,-6-5 1-15,5 0-4 16,-5 0 0-16,0 0 2 15,6-5 0-15,-6 5 0 16,6 0 0-16,-1 0-1 16,7 0 1-16,-12 0-1 15,5 5 0-15,1-5 0 16,-6 0 1-16,0 0-1 16,0 0 1-16,0 0 0 15,0 0 1-15,-6-5-1 0,6 5 1 16,0 0-1-16,-5-5 0 15,5 5 0-15,0 0 0 16,0 0-1-16,-6-5 1 0,6 5-1 16,0 0 1-16,-6 0-1 15,1-5 1-15,5 10-1 16,-6-5 1-16,0 0-1 16,1 0 1-16,-1-5-1 15,0 5 0-15,1 0 0 16,-1 5 1-16,6-5 0 0,0-5 0 15,0 0-1-15,0 5 1 16,0 0 0-16,0 0 0 16,0-5 0-1,0 5 0-15,0 5-2 16,-6-5 1-16,1 0 0 16,5 0 0-16,0 0-1 15,0 0 1-15,0 0 0 16,0 0 0-16,0 5 0 15,5 0 0-15,1 0 0 16,-6 0 1-16,6 0-1 0,-6 0 0 16,0 0 0-16,5 0 0 15,1 0 1-15,0 10 0 0,5 11 0 16,-11 9 1-16,6-5-2 16,-1 6 0-1,1 29 0 16,-12-4 0-31,1-11 0 16,-7-4 1-16,7-1-1 16,-7-10 0-16,1-4 1 0,5-11 0 15,1-5-1-15,-1 5 0 16,0-10 0-16,6 0 0 16,0-5 0-16,0 0 0 15,0-5 0-15,0 0 0 0,0 5-2 16,0-10 1-16,0 10-4 15,0 1 1-15,-11-6-3 16,-6 0 1-16</inkml:trace>
  <inkml:trace contextRef="#ctx0" brushRef="#br0" timeOffset="31269.855">16557 14080 6 0,'6'15'3'0,"-6"-20"2"16,0 5-1-16,0-10-5 16,0 0 0-16,0 10 1 0,0 0 0 15,0 0 1-15,0 0 0 16,6 0 0-16,-1 0 0 15,-5 0 0-15,0 0 1 16,0 5-1-16,-5-5 0 16,-1 0 0-16,0 0 0 15,-5 5 1 1,5 0 0-16,6-5 0 16,-5 10 0-16,5 5-1 15,0 5 1-15,-6 5-1 16,6 6 0-16,0-1-1 15,6 5 0-15,-6 1 0 16,0 4 0-16,0-5 0 16,-6 1 0-16,6-6 0 0,0-5 1 0,0-5-1 15,0 1 1-15,-6-6 0 16,6 0 0-16,0 5 0 16,0-5 0-16,0-10-1 15,0 0 1-15,0 5-2 16,6 5 1-16,0-9-4 15,-6-6 0 1,-6 0-2-16,-5-11 1 16</inkml:trace>
  <inkml:trace contextRef="#ctx0" brushRef="#br0" timeOffset="188573.478">16183 10805 9 0,'-35'-10'4'0,"13"5"0"16,22 5 5-16,0 0-8 16,0 5 1-16,-6 0 3 15,0 5 0-15,-5 0-6 0,5-5 0 16,-5 0 5-16,0 0 0 0,-1-5-1 16,1 0 1-16,0-10-3 15,-1 0 0-15,7 0-1 16,-1 0 1-16,0 5-2 15,1-1 1-15,5 6-1 16,0-5 0-16,0 5 1 16,11-5 0-16,0 5 0 0,6 0 0 15,6 0 1-15,0 5 0 16,-1 0 0-16,1 1 0 16,-6 4 0-16,0 0 0 15,0 5 2-15,0 5 0 16,0 5-1-16,0 6 1 15,0-1-1 1,6 10 1-16,0 6-1 16,-6-1 0-16,0 5-3 0,0-4 1 15,6-1-1-15,-1-9 1 16,-5-1-1-16,-5 5 1 16,-1-19 0-16,-11-6 1 15,6-5 0-15,-12 0 0 16,0-5-1-16,1-5 1 0,-1-10-3 15,0-10 0-15,6 4-1 16,0-19 1-16,6-10-1 16,5-6 0-16,12 1 1 15,0-1 0-15,11 6 3 16,11 0 1-16,1-1 0 16,-1 1 0-1,6 4-1-15,12 11 0 16,5-5-1-16,6 9 0 15,-1 11 0-15,-4 10 0 16,-1 15 1-16,-6 21 0 16,-5 19 0-16,-6 11 1 15,-17 9-1-15,-17 1 1 16,-11-16-9-16,-17 6 1 0,-6-31-4 16,17-30 1-16</inkml:trace>
  <inkml:trace contextRef="#ctx0" brushRef="#br0" timeOffset="206486.955">16234 13126 12 0,'0'-10'6'0,"0"10"-4"0,0 0 6 16,0 0-9-16,0 0 0 15,0 0-2-15,5 5 1 16,1 5 2-16,0 0 1 16,5 5-2-16,0 5 0 15,1 11 1-15,-1 4 0 0,0 0 2 16,1-4 1-16,-1 4-1 16,1 0 1-16,-1 6 0 15,-5-1 0-15,-1 0-2 16,1 1 1-16,-6-6-1 15,6-5 1-15,-1 11 0 16,1-11 0-16,0-5 0 0,-6-5 0 0,0 1 0 16,5-21 1-16,-5-10-1 15,6-6 1-15,0-14-1 16,-1-10 0-16,7-6-2 16,10-14 0-16,13-1 0 15,4 1 0-15,24 4-1 31,-7 6 0-31,7 14 0 0,-1 11 1 16,7 20 1-16,-1 15 0 0,0 20 1 16,-6 21 0-16,-11 15 0 15,-5-1 0-15,-12 16-2 16,-6 10 1-16,1-11-2 16,-1-4 1-16,-5-15-6 15,-12-21 0-15,-17-20-3 16,-16-30 0-16</inkml:trace>
  <inkml:trace contextRef="#ctx0" brushRef="#br0" timeOffset="-212621.52">16472 16113 7 0,'17'0'3'0,"0"-5"-1"0,-17 5 4 0,0 0-3 16,0 0 1-16,0 0 1 15,6 5 0-15,-6 6-7 16,0 4 1-16,6 5 3 16,-1 5 1-16,1 5-2 15,0 1 1-15,-6 4 0 16,5 5 0-16,1 1-2 0,-6-11 1 15,-6 0 0-15,1 1 1 0,-1-16-1 16,0-10 0-16,1-15 0 16,-7-11 0-16,1 6 0 15,0-10 1-15,5-10-2 16,0-6 1-16,6-4-1 16,6 0 1-16,5-6-1 15,6 1 0 1,12 4 1-16,5 6 1 15,5 15 0-15,1 14 0 16,6 17 0-16,5 9 1 16,0 0-3-16,6 15 1 15,-6 16-1-15,0 4 1 0,-11 11-1 16,-6-1 1-16,-12 6-1 16,-5-6 1-16,-5-9-2 15,-7-11 0-15,1-5-5 16,0-4 1-16,-1-6-5 15,-5-15 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3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4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69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6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49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0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9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4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9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4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line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0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41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0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336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283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0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 left rotation to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37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kink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3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 right rotation to get into a line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66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do a left rotation to re-balance the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00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50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reap" TargetMode="External"/><Relationship Id="rId3" Type="http://schemas.openxmlformats.org/officeDocument/2006/relationships/hyperlink" Target="https://en.wikipedia.org/wiki/Splay_tree" TargetMode="External"/><Relationship Id="rId7" Type="http://schemas.openxmlformats.org/officeDocument/2006/relationships/hyperlink" Target="https://en.wikipedia.org/wiki/Scapegoat_tree" TargetMode="External"/><Relationship Id="rId2" Type="http://schemas.openxmlformats.org/officeDocument/2006/relationships/hyperlink" Target="https://en.wikipedia.org/wiki/AVL_tr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d-black_tree" TargetMode="External"/><Relationship Id="rId5" Type="http://schemas.openxmlformats.org/officeDocument/2006/relationships/hyperlink" Target="https://en.wikipedia.org/wiki/AA_tree" TargetMode="External"/><Relationship Id="rId4" Type="http://schemas.openxmlformats.org/officeDocument/2006/relationships/hyperlink" Target="https://en.wikipedia.org/wiki/2-3_tree" TargetMode="External"/><Relationship Id="rId9" Type="http://schemas.openxmlformats.org/officeDocument/2006/relationships/hyperlink" Target="https://en.wikipedia.org/wiki/Self-balancing_binary_search_tree#Implementation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Hash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C532CDA-5D8D-4E01-B571-A1CC5DE6593E}"/>
                  </a:ext>
                </a:extLst>
              </p14:cNvPr>
              <p14:cNvContentPartPr/>
              <p14:nvPr/>
            </p14:nvContentPartPr>
            <p14:xfrm>
              <a:off x="2890440" y="5962680"/>
              <a:ext cx="12600" cy="51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C532CDA-5D8D-4E01-B571-A1CC5DE659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1080" y="5953320"/>
                <a:ext cx="31320" cy="6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5433-4FCB-4EBB-B8C3-415BA676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4A08C-D04A-490E-9723-1AF5EF091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/>
              <a:t>Arguments for AVL trees:</a:t>
            </a:r>
          </a:p>
          <a:p>
            <a:pPr marL="457200" indent="-457200"/>
            <a:endParaRPr lang="en-US" dirty="0"/>
          </a:p>
          <a:p>
            <a:pPr marL="457200" indent="-457200">
              <a:buFontTx/>
              <a:buAutoNum type="arabicPeriod"/>
            </a:pPr>
            <a:r>
              <a:rPr lang="en-US" dirty="0"/>
              <a:t>All operations logarithmic worst-case because trees are </a:t>
            </a:r>
            <a:r>
              <a:rPr lang="en-US" i="1" dirty="0"/>
              <a:t>always</a:t>
            </a:r>
            <a:r>
              <a:rPr lang="en-US" dirty="0"/>
              <a:t>  balanced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Height balancing adds no more than a constant factor to the speed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Arguments against AVL trees:</a:t>
            </a:r>
          </a:p>
          <a:p>
            <a:pPr marL="457200" indent="-457200"/>
            <a:endParaRPr lang="en-US" dirty="0"/>
          </a:p>
          <a:p>
            <a:pPr marL="457200" indent="-457200">
              <a:buFontTx/>
              <a:buAutoNum type="arabicPeriod"/>
            </a:pPr>
            <a:r>
              <a:rPr lang="en-US" dirty="0"/>
              <a:t>Difficult to program &amp; 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More space for height field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Asymptotically faster but rebalancing takes a little time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If </a:t>
            </a:r>
            <a:r>
              <a:rPr lang="en-US" i="1" dirty="0"/>
              <a:t>amortized</a:t>
            </a:r>
            <a:r>
              <a:rPr lang="en-US" dirty="0"/>
              <a:t> logarithmic time is enough, use splay trees (also in the text, not covered in this class)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BFF97-EE5D-494D-96F4-E3EBDB68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17 – </a:t>
            </a:r>
            <a:r>
              <a:rPr lang="en-US" dirty="0" err="1"/>
              <a:t>lilian</a:t>
            </a:r>
            <a:r>
              <a:rPr lang="en-US" dirty="0"/>
              <a:t> de </a:t>
            </a:r>
            <a:r>
              <a:rPr lang="en-US" dirty="0" err="1"/>
              <a:t>Greef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639EC-6826-4D56-9E50-E834DEB5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cool Self-Balancing BSTs out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407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Popular self-balancing BSTs include:</a:t>
            </a:r>
          </a:p>
          <a:p>
            <a:r>
              <a:rPr lang="en-US" dirty="0">
                <a:hlinkClick r:id="rId2" tooltip="AVL tree"/>
              </a:rPr>
              <a:t>AVL tree</a:t>
            </a:r>
            <a:endParaRPr lang="en-US" dirty="0"/>
          </a:p>
          <a:p>
            <a:r>
              <a:rPr lang="en-US" dirty="0">
                <a:hlinkClick r:id="rId3" tooltip="Splay tree"/>
              </a:rPr>
              <a:t>Splay tree</a:t>
            </a:r>
            <a:endParaRPr lang="en-US" dirty="0"/>
          </a:p>
          <a:p>
            <a:r>
              <a:rPr lang="en-US" dirty="0">
                <a:hlinkClick r:id="rId4" tooltip="2-3 tree"/>
              </a:rPr>
              <a:t>2-3 tree</a:t>
            </a:r>
            <a:endParaRPr lang="en-US" dirty="0"/>
          </a:p>
          <a:p>
            <a:r>
              <a:rPr lang="en-US" dirty="0">
                <a:hlinkClick r:id="rId5" tooltip="AA tree"/>
              </a:rPr>
              <a:t>AA tree</a:t>
            </a:r>
            <a:endParaRPr lang="en-US" dirty="0"/>
          </a:p>
          <a:p>
            <a:r>
              <a:rPr lang="en-US" dirty="0">
                <a:hlinkClick r:id="rId6" tooltip="Red-black tree"/>
              </a:rPr>
              <a:t>Red-black tree</a:t>
            </a:r>
            <a:endParaRPr lang="en-US" dirty="0"/>
          </a:p>
          <a:p>
            <a:r>
              <a:rPr lang="en-US" dirty="0">
                <a:hlinkClick r:id="rId7" tooltip="Scapegoat tree"/>
              </a:rPr>
              <a:t>Scapegoat tree</a:t>
            </a:r>
            <a:endParaRPr lang="en-US" dirty="0"/>
          </a:p>
          <a:p>
            <a:r>
              <a:rPr lang="en-US" dirty="0">
                <a:hlinkClick r:id="rId8" tooltip="Treap"/>
              </a:rPr>
              <a:t>Treap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2945" y="6074666"/>
            <a:ext cx="913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(From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9"/>
              </a:rPr>
              <a:t>https://en.wikipedia.org/wiki/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9"/>
              </a:rPr>
              <a:t>Self-balancing_binary_search_tree#Implementations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971803" y="326944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(Not covered in this class, but several are in the textbook and all of them are online!)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8F404BB-511C-4402-8100-A44F3B2A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SU 17 – </a:t>
            </a:r>
            <a:r>
              <a:rPr lang="en-US" dirty="0" err="1"/>
              <a:t>lilian</a:t>
            </a:r>
            <a:r>
              <a:rPr lang="en-US" dirty="0"/>
              <a:t> de </a:t>
            </a:r>
            <a:r>
              <a:rPr lang="en-US" dirty="0" err="1"/>
              <a:t>Greef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09114-4BDB-410C-A84B-16C7A2A7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The Story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36F8-5ABF-49A1-B90B-7A5D7C1A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965143"/>
          </a:xfrm>
        </p:spPr>
        <p:txBody>
          <a:bodyPr>
            <a:normAutofit/>
          </a:bodyPr>
          <a:lstStyle/>
          <a:p>
            <a:r>
              <a:rPr lang="en-US" dirty="0"/>
              <a:t>Why are we so obsessed with Dictionaries? </a:t>
            </a:r>
            <a:r>
              <a:rPr lang="en-US" b="1" dirty="0">
                <a:solidFill>
                  <a:srgbClr val="4C3282"/>
                </a:solidFill>
              </a:rPr>
              <a:t>It’s all about data baby!</a:t>
            </a:r>
          </a:p>
          <a:p>
            <a:r>
              <a:rPr lang="en-US" dirty="0"/>
              <a:t>When dealing with data:</a:t>
            </a:r>
          </a:p>
          <a:p>
            <a:pPr lvl="1"/>
            <a:r>
              <a:rPr lang="en-US" dirty="0"/>
              <a:t>Adding data to your collection</a:t>
            </a:r>
          </a:p>
          <a:p>
            <a:pPr lvl="1"/>
            <a:r>
              <a:rPr lang="en-US" dirty="0"/>
              <a:t>Getting data out of your collection</a:t>
            </a:r>
          </a:p>
          <a:p>
            <a:pPr lvl="1"/>
            <a:r>
              <a:rPr lang="en-US" dirty="0"/>
              <a:t>Rearranging data in your collection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4D198-CEC7-4985-81BC-1A60C18D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2E7EE-302E-4703-BABC-7433CE41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E4BFBC-C827-4308-891E-49EF0BBCA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19430"/>
              </p:ext>
            </p:extLst>
          </p:nvPr>
        </p:nvGraphicFramePr>
        <p:xfrm>
          <a:off x="132174" y="3384794"/>
          <a:ext cx="11927652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942">
                  <a:extLst>
                    <a:ext uri="{9D8B030D-6E8A-4147-A177-3AD203B41FA5}">
                      <a16:colId xmlns:a16="http://schemas.microsoft.com/office/drawing/2014/main" val="245190480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4240898751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691794828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3330621145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3908795143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469197713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ArrayList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LinkedList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AVLTree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08437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311853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57186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 + </a:t>
                      </a:r>
                      <a:r>
                        <a:rPr lang="en-US" sz="1400" dirty="0" err="1"/>
                        <a:t>arrayExpansion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7255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28209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O(n), 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 if sorted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863977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138742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33143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 + replace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86134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 + replace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 +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15999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638B1B8-EC8C-4200-B936-BFB589AB64E3}"/>
                  </a:ext>
                </a:extLst>
              </p14:cNvPr>
              <p14:cNvContentPartPr/>
              <p14:nvPr/>
            </p14:nvContentPartPr>
            <p14:xfrm>
              <a:off x="10173600" y="4220280"/>
              <a:ext cx="1627560" cy="2589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638B1B8-EC8C-4200-B936-BFB589AB64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64240" y="4210920"/>
                <a:ext cx="1646280" cy="260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73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9A9B-5FAE-4DD5-B91E-F7A889E3D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0BC3-DD5D-4826-BE4C-8E00B803E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957918"/>
          </a:xfrm>
        </p:spPr>
        <p:txBody>
          <a:bodyPr/>
          <a:lstStyle/>
          <a:p>
            <a:r>
              <a:rPr lang="en-US" dirty="0"/>
              <a:t>Implement a dictionary that accepts only integer keys between 0 and some value k</a:t>
            </a:r>
          </a:p>
          <a:p>
            <a:r>
              <a:rPr lang="en-US" dirty="0"/>
              <a:t>Leverage Array Indices!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05801-D269-49A5-88F8-A23B8667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1EE44-C7AD-4B01-96E2-456A1809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7F37E6-0752-456A-B720-AEECBB9FA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397819"/>
              </p:ext>
            </p:extLst>
          </p:nvPr>
        </p:nvGraphicFramePr>
        <p:xfrm>
          <a:off x="668886" y="2607689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29841F-9866-421D-A4B8-EC551B735A4F}"/>
              </a:ext>
            </a:extLst>
          </p:cNvPr>
          <p:cNvSpPr txBox="1">
            <a:spLocks/>
          </p:cNvSpPr>
          <p:nvPr/>
        </p:nvSpPr>
        <p:spPr>
          <a:xfrm>
            <a:off x="3589164" y="1893101"/>
            <a:ext cx="3770371" cy="7145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“Direct address map”</a:t>
            </a:r>
          </a:p>
        </p:txBody>
      </p:sp>
    </p:spTree>
    <p:extLst>
      <p:ext uri="{BB962C8B-B14F-4D97-AF65-F5344CB8AC3E}">
        <p14:creationId xmlns:p14="http://schemas.microsoft.com/office/powerpoint/2010/main" val="132728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9A9B-5FAE-4DD5-B91E-F7A889E3D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0BC3-DD5D-4826-BE4C-8E00B803E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957918"/>
          </a:xfrm>
        </p:spPr>
        <p:txBody>
          <a:bodyPr/>
          <a:lstStyle/>
          <a:p>
            <a:r>
              <a:rPr lang="en-US" dirty="0"/>
              <a:t>Implement a dictionary that accepts only integer keys between 0 and some value k</a:t>
            </a:r>
          </a:p>
          <a:p>
            <a:r>
              <a:rPr lang="en-US" dirty="0"/>
              <a:t>Leverage Array Indices!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05801-D269-49A5-88F8-A23B8667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1EE44-C7AD-4B01-96E2-456A1809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7F37E6-0752-456A-B720-AEECBB9FA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81674"/>
              </p:ext>
            </p:extLst>
          </p:nvPr>
        </p:nvGraphicFramePr>
        <p:xfrm>
          <a:off x="668886" y="2607689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 + </a:t>
                      </a:r>
                      <a:r>
                        <a:rPr lang="en-US" sz="1400" dirty="0" err="1"/>
                        <a:t>arrayExpansion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29841F-9866-421D-A4B8-EC551B735A4F}"/>
              </a:ext>
            </a:extLst>
          </p:cNvPr>
          <p:cNvSpPr txBox="1">
            <a:spLocks/>
          </p:cNvSpPr>
          <p:nvPr/>
        </p:nvSpPr>
        <p:spPr>
          <a:xfrm>
            <a:off x="3589164" y="1893101"/>
            <a:ext cx="3770371" cy="7145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“Direct address map”</a:t>
            </a:r>
          </a:p>
        </p:txBody>
      </p:sp>
    </p:spTree>
    <p:extLst>
      <p:ext uri="{BB962C8B-B14F-4D97-AF65-F5344CB8AC3E}">
        <p14:creationId xmlns:p14="http://schemas.microsoft.com/office/powerpoint/2010/main" val="184985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8CB8-B570-4923-9F03-380189DD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Implement Direct Access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A649-8A15-4B9F-86CF-F773092C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 get(int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this.ensureIndexNotNull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[key].value;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put(int key, V value)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remove(int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this.entureIndexNotNull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null;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C186F-631A-4C85-999B-B98F4E9D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WI 18 – Michael Lee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31A1D-80B9-4AED-8949-D06C8604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36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926D-201F-4966-9C26-86FF80EA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this for any integer?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FD8D-4670-4ABA-8E7D-34F679C9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6A479"/>
                </a:solidFill>
              </a:rPr>
              <a:t>Idea 1:</a:t>
            </a:r>
          </a:p>
          <a:p>
            <a:r>
              <a:rPr lang="en-US" dirty="0"/>
              <a:t>Create a GIANT array with every possible integer as an index</a:t>
            </a:r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Can we allocate an array big enough?</a:t>
            </a:r>
          </a:p>
          <a:p>
            <a:pPr lvl="1"/>
            <a:r>
              <a:rPr lang="en-US" dirty="0"/>
              <a:t>Super wasteful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B6A479"/>
                </a:solidFill>
              </a:rPr>
              <a:t>Idea 2:</a:t>
            </a:r>
          </a:p>
          <a:p>
            <a:r>
              <a:rPr lang="en-US" dirty="0"/>
              <a:t>Create a smaller array, but create a way to translate given integer keys into available indices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How can we pick a good translation?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F33C3-50C3-4745-852C-0FE676B7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FE397-ECEF-44F8-A9FD-EC0B6D22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6BD5B-47E3-4DAA-B620-8093D01C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>
                <a:solidFill>
                  <a:srgbClr val="4C3282"/>
                </a:solidFill>
              </a:rPr>
              <a:t>Integer remainder with 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3096B-2FEC-48D7-BDEF-345D1D0C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altLang="en-US" sz="2000" dirty="0"/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%</a:t>
            </a:r>
            <a:r>
              <a:rPr lang="en-US" altLang="en-US" sz="2000" dirty="0"/>
              <a:t> operator computes the remainder from integer division.</a:t>
            </a:r>
          </a:p>
          <a:p>
            <a:pPr marL="128016" lvl="1" indent="0">
              <a:buNone/>
              <a:tabLst>
                <a:tab pos="2290763" algn="l"/>
                <a:tab pos="47990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14 % 4 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2</a:t>
            </a:r>
            <a:br>
              <a:rPr lang="en-US" altLang="en-US" sz="700" dirty="0">
                <a:latin typeface="Courier New" panose="02070309020205020404" pitchFamily="49" charset="0"/>
              </a:rPr>
            </a:br>
            <a:r>
              <a:rPr lang="en-US" altLang="en-US" sz="700" dirty="0">
                <a:latin typeface="Courier New" panose="02070309020205020404" pitchFamily="49" charset="0"/>
              </a:rPr>
              <a:t> </a:t>
            </a:r>
            <a:br>
              <a:rPr lang="en-US" altLang="en-US" sz="700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</a:t>
            </a:r>
            <a:r>
              <a:rPr lang="en-US" altLang="en-US" u="sng" dirty="0">
                <a:latin typeface="Courier New" panose="02070309020205020404" pitchFamily="49" charset="0"/>
              </a:rPr>
              <a:t>   3</a:t>
            </a:r>
            <a:r>
              <a:rPr lang="en-US" altLang="en-US" dirty="0">
                <a:latin typeface="Courier New" panose="02070309020205020404" pitchFamily="49" charset="0"/>
              </a:rPr>
              <a:t>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   43</a:t>
            </a:r>
            <a:br>
              <a:rPr lang="en-US" altLang="en-US" u="sng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4 ) 14              5 ) 218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u="sng" dirty="0">
                <a:latin typeface="Courier New" panose="02070309020205020404" pitchFamily="49" charset="0"/>
              </a:rPr>
              <a:t>12</a:t>
            </a:r>
            <a:r>
              <a:rPr lang="en-US" altLang="en-US" dirty="0">
                <a:latin typeface="Courier New" panose="02070309020205020404" pitchFamily="49" charset="0"/>
              </a:rPr>
              <a:t>  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20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</a:t>
            </a:r>
            <a:r>
              <a:rPr lang="en-US" altLang="en-US" b="1" dirty="0">
                <a:latin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</a:rPr>
              <a:t>                   18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15</a:t>
            </a:r>
            <a:br>
              <a:rPr lang="en-US" altLang="en-US" u="sng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                    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endParaRPr lang="en-US" altLang="en-US" sz="800" dirty="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Applications of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Obtain last digit of a number:</a:t>
            </a:r>
            <a:r>
              <a:rPr lang="en-US" altLang="en-US" i="1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230857 % 10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See whether a number is odd: </a:t>
            </a:r>
            <a:r>
              <a:rPr lang="en-US" altLang="en-US" dirty="0">
                <a:latin typeface="Courier New" panose="02070309020205020404" pitchFamily="49" charset="0"/>
              </a:rPr>
              <a:t>7 % 2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</a:t>
            </a:r>
            <a:r>
              <a:rPr lang="en-US" altLang="en-US" dirty="0"/>
              <a:t>,  </a:t>
            </a:r>
            <a:r>
              <a:rPr lang="en-US" altLang="en-US" dirty="0">
                <a:latin typeface="Courier New" panose="02070309020205020404" pitchFamily="49" charset="0"/>
              </a:rPr>
              <a:t>42 % 2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0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Limit integers to specific range: </a:t>
            </a:r>
            <a:r>
              <a:rPr lang="en-US" altLang="en-US" dirty="0">
                <a:latin typeface="Courier New" panose="02070309020205020404" pitchFamily="49" charset="0"/>
              </a:rPr>
              <a:t>8 % 12 </a:t>
            </a:r>
            <a:r>
              <a:rPr lang="en-US" altLang="en-US" dirty="0"/>
              <a:t>is </a:t>
            </a:r>
            <a:r>
              <a:rPr lang="en-US" altLang="en-US" dirty="0">
                <a:latin typeface="Courier New" panose="02070309020205020404" pitchFamily="49" charset="0"/>
              </a:rPr>
              <a:t>8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18 % 12 </a:t>
            </a:r>
            <a:r>
              <a:rPr lang="en-US" altLang="en-US" dirty="0"/>
              <a:t>is </a:t>
            </a:r>
            <a:r>
              <a:rPr lang="en-US" altLang="en-US" dirty="0"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B099-D192-47D9-8E1B-EF06203C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142 SP 18 – Brett Wortzman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57F6C-03E6-47B7-BCFC-63A40D2C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2B4D9-35A4-4F03-9280-4485A96F74A4}"/>
              </a:ext>
            </a:extLst>
          </p:cNvPr>
          <p:cNvSpPr/>
          <p:nvPr/>
        </p:nvSpPr>
        <p:spPr>
          <a:xfrm>
            <a:off x="3662891" y="1753585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218 % 5 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3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AFB3-3EFE-41A9-BAAC-E7AACB5B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First Hash Function: % table size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E8F372-322D-4A9E-B4EE-228FD511D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260709"/>
              </p:ext>
            </p:extLst>
          </p:nvPr>
        </p:nvGraphicFramePr>
        <p:xfrm>
          <a:off x="1342825" y="1512346"/>
          <a:ext cx="9120133" cy="132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03">
                  <a:extLst>
                    <a:ext uri="{9D8B030D-6E8A-4147-A177-3AD203B41FA5}">
                      <a16:colId xmlns:a16="http://schemas.microsoft.com/office/drawing/2014/main" val="1211657181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4230675971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458140727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599932406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940880356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288671970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4260191458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2227390682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130129428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865511510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890471166"/>
                    </a:ext>
                  </a:extLst>
                </a:gridCol>
              </a:tblGrid>
              <a:tr h="6932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B6A479"/>
                          </a:solidFill>
                        </a:rPr>
                        <a:t>indices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061894"/>
                  </a:ext>
                </a:extLst>
              </a:tr>
              <a:tr h="6292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4C3282"/>
                          </a:solidFill>
                        </a:rPr>
                        <a:t>elements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18142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77EE8-0030-45C5-9CB7-AC9A80E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1241D-B3DD-4A34-A464-09E0D93C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5B7B6-FEEE-4D88-A4C7-ED1496E27AF7}"/>
              </a:ext>
            </a:extLst>
          </p:cNvPr>
          <p:cNvSpPr txBox="1"/>
          <p:nvPr/>
        </p:nvSpPr>
        <p:spPr>
          <a:xfrm>
            <a:off x="775855" y="3574473"/>
            <a:ext cx="2252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put(0, “foo”);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put(5, “bar”);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put(11, “biz”)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put(18, “bop”);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put(20, “poo”);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8500F2A-4FD1-4352-82E1-8F89C63290D7}"/>
              </a:ext>
            </a:extLst>
          </p:cNvPr>
          <p:cNvSpPr/>
          <p:nvPr/>
        </p:nvSpPr>
        <p:spPr>
          <a:xfrm>
            <a:off x="4770421" y="4755536"/>
            <a:ext cx="1889760" cy="205047"/>
          </a:xfrm>
          <a:prstGeom prst="right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1BF6B-10B0-4E01-998D-14FBB4D0EC12}"/>
              </a:ext>
            </a:extLst>
          </p:cNvPr>
          <p:cNvSpPr txBox="1"/>
          <p:nvPr/>
        </p:nvSpPr>
        <p:spPr>
          <a:xfrm>
            <a:off x="6732410" y="4673393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Collision!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567611-AD34-4460-BAC7-829788B11B03}"/>
              </a:ext>
            </a:extLst>
          </p:cNvPr>
          <p:cNvSpPr txBox="1"/>
          <p:nvPr/>
        </p:nvSpPr>
        <p:spPr>
          <a:xfrm>
            <a:off x="2154438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“foo”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384A6-6E93-44FD-AD5B-1BACBEDC6EDC}"/>
              </a:ext>
            </a:extLst>
          </p:cNvPr>
          <p:cNvSpPr txBox="1"/>
          <p:nvPr/>
        </p:nvSpPr>
        <p:spPr>
          <a:xfrm>
            <a:off x="2925786" y="359173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0 % 10 =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E8AA69-F7F5-4A22-A6A6-E327DB8077C9}"/>
              </a:ext>
            </a:extLst>
          </p:cNvPr>
          <p:cNvSpPr txBox="1"/>
          <p:nvPr/>
        </p:nvSpPr>
        <p:spPr>
          <a:xfrm>
            <a:off x="2925786" y="388267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5 % 10 = 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F2BA5-3D7E-45AC-91BF-3FA5CD324EEB}"/>
              </a:ext>
            </a:extLst>
          </p:cNvPr>
          <p:cNvSpPr txBox="1"/>
          <p:nvPr/>
        </p:nvSpPr>
        <p:spPr>
          <a:xfrm>
            <a:off x="2925786" y="4137525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11 % 10 =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43581-BEE4-4234-9582-21331F0940EE}"/>
              </a:ext>
            </a:extLst>
          </p:cNvPr>
          <p:cNvSpPr txBox="1"/>
          <p:nvPr/>
        </p:nvSpPr>
        <p:spPr>
          <a:xfrm>
            <a:off x="2925786" y="4409997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18 % 10 =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621B84-0D0F-49E1-A42C-CF6F3735099D}"/>
              </a:ext>
            </a:extLst>
          </p:cNvPr>
          <p:cNvSpPr txBox="1"/>
          <p:nvPr/>
        </p:nvSpPr>
        <p:spPr>
          <a:xfrm>
            <a:off x="2925786" y="468331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20 % 10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5AF548-1F17-49B8-9511-D574BE63D0A3}"/>
              </a:ext>
            </a:extLst>
          </p:cNvPr>
          <p:cNvSpPr txBox="1"/>
          <p:nvPr/>
        </p:nvSpPr>
        <p:spPr>
          <a:xfrm>
            <a:off x="8798349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“bop”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A5F4F6-49C1-4D11-BC79-B138D0D5703B}"/>
              </a:ext>
            </a:extLst>
          </p:cNvPr>
          <p:cNvSpPr txBox="1"/>
          <p:nvPr/>
        </p:nvSpPr>
        <p:spPr>
          <a:xfrm>
            <a:off x="6295432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“bar”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DBAA69-FE2A-4EC9-9C39-793E4193AEC3}"/>
              </a:ext>
            </a:extLst>
          </p:cNvPr>
          <p:cNvSpPr txBox="1"/>
          <p:nvPr/>
        </p:nvSpPr>
        <p:spPr>
          <a:xfrm>
            <a:off x="2968613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“biz”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331E8F-B314-4AD9-BF24-F024B195E0FF}"/>
              </a:ext>
            </a:extLst>
          </p:cNvPr>
          <p:cNvSpPr txBox="1"/>
          <p:nvPr/>
        </p:nvSpPr>
        <p:spPr>
          <a:xfrm>
            <a:off x="2193624" y="2340476"/>
            <a:ext cx="80182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9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981D-905B-415B-AC1D-DF0A021E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Implement First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5E6F-BEDF-4EB2-830D-99A0064F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 get(int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this.ensureIndexNotNull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[key].value;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put(int key, V value)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remove(int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this.entureIndexNotNull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null;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A8624-9D5B-4E7E-BDAD-9503B11D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C9E0F-5FA1-45C2-8C95-DD27CA4E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7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not Ben – I’m Robbie</a:t>
            </a:r>
          </a:p>
          <a:p>
            <a:endParaRPr lang="en-US" dirty="0"/>
          </a:p>
          <a:p>
            <a:r>
              <a:rPr lang="en-US" dirty="0"/>
              <a:t>Your checkpoint is due tonight at midnight</a:t>
            </a:r>
          </a:p>
          <a:p>
            <a:r>
              <a:rPr lang="en-US" dirty="0"/>
              <a:t>Tag your commit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SUBMIT-CHECKPOINT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Right click on the project -&gt; team -&gt;advanced -&gt; tag.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Look closely at the last screen, there may be multiple checkboxes to check.</a:t>
            </a: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On your projects, you should be pair programming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You are expected to understand every line of code your group submits.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Implementation details are fair game for the midterm!</a:t>
            </a: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72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72D1-C47F-45D6-833A-C93AFE0B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Hash Obsession: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3D17-09AB-45E6-8212-BFB1F53CA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multiple keys translate to the same location of the array</a:t>
            </a:r>
          </a:p>
          <a:p>
            <a:endParaRPr lang="en-US" sz="2800" b="1" dirty="0">
              <a:solidFill>
                <a:srgbClr val="4C3282"/>
              </a:solidFill>
            </a:endParaRPr>
          </a:p>
          <a:p>
            <a:r>
              <a:rPr lang="en-US" sz="2800" b="1" dirty="0">
                <a:solidFill>
                  <a:srgbClr val="4C3282"/>
                </a:solidFill>
              </a:rPr>
              <a:t>The fewer the collisions, the better the runtime!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583CC-D263-41DA-9EA9-AA978175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703B3-7AD9-4F79-8BCD-1D22602C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A6A1BB2-93A5-479A-BF70-F4A6A9F36412}"/>
                  </a:ext>
                </a:extLst>
              </p14:cNvPr>
              <p14:cNvContentPartPr/>
              <p14:nvPr/>
            </p14:nvContentPartPr>
            <p14:xfrm>
              <a:off x="1126440" y="3324600"/>
              <a:ext cx="6792840" cy="896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A6A1BB2-93A5-479A-BF70-F4A6A9F364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7080" y="3315240"/>
                <a:ext cx="6811560" cy="91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0516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1095-F92F-4AFE-915E-088363F2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Handling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D5BF-027C-4EBD-A1D5-7A13454D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6A479"/>
                </a:solidFill>
              </a:rPr>
              <a:t>Solution 1: Chaining</a:t>
            </a:r>
          </a:p>
          <a:p>
            <a:r>
              <a:rPr lang="en-US" dirty="0"/>
              <a:t>Each space holds a “</a:t>
            </a:r>
            <a:r>
              <a:rPr lang="en-US" dirty="0">
                <a:solidFill>
                  <a:srgbClr val="4C3282"/>
                </a:solidFill>
              </a:rPr>
              <a:t>bucket</a:t>
            </a:r>
            <a:r>
              <a:rPr lang="en-US" dirty="0"/>
              <a:t>” that can store multiple values. Bucket is often implemented with a LinkedList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31287-2785-4D39-B9D6-5D8DEBDB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C981-E460-4F30-B585-C4F5D42E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9889DE-A159-4BD0-8E10-56D345950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7747"/>
              </p:ext>
            </p:extLst>
          </p:nvPr>
        </p:nvGraphicFramePr>
        <p:xfrm>
          <a:off x="674428" y="2807495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58877D9-39D8-4E4A-8B58-539CF2E75B3A}"/>
                  </a:ext>
                </a:extLst>
              </p14:cNvPr>
              <p14:cNvContentPartPr/>
              <p14:nvPr/>
            </p14:nvContentPartPr>
            <p14:xfrm>
              <a:off x="5196240" y="3070440"/>
              <a:ext cx="1459800" cy="2925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58877D9-39D8-4E4A-8B58-539CF2E75B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86880" y="3061080"/>
                <a:ext cx="1478520" cy="294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477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1095-F92F-4AFE-915E-088363F2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Handling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D5BF-027C-4EBD-A1D5-7A13454D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6A479"/>
                </a:solidFill>
              </a:rPr>
              <a:t>Solution 1: Chaining</a:t>
            </a:r>
          </a:p>
          <a:p>
            <a:r>
              <a:rPr lang="en-US" dirty="0"/>
              <a:t>Each space holds a “</a:t>
            </a:r>
            <a:r>
              <a:rPr lang="en-US" dirty="0">
                <a:solidFill>
                  <a:srgbClr val="4C3282"/>
                </a:solidFill>
              </a:rPr>
              <a:t>bucket</a:t>
            </a:r>
            <a:r>
              <a:rPr lang="en-US" dirty="0"/>
              <a:t>” that can store multiple values. Bucket is often implemented with a LinkedList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31287-2785-4D39-B9D6-5D8DEBDB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C981-E460-4F30-B585-C4F5D42E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9889DE-A159-4BD0-8E10-56D345950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9675"/>
              </p:ext>
            </p:extLst>
          </p:nvPr>
        </p:nvGraphicFramePr>
        <p:xfrm>
          <a:off x="674428" y="2807495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4FAB69-203D-4C4C-9002-3AD1CFA87D7D}"/>
                  </a:ext>
                </a:extLst>
              </p:cNvPr>
              <p:cNvSpPr txBox="1"/>
              <p:nvPr/>
            </p:nvSpPr>
            <p:spPr>
              <a:xfrm>
                <a:off x="7564581" y="2979292"/>
                <a:ext cx="3380509" cy="267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4C3282"/>
                    </a:solidFill>
                  </a:rPr>
                  <a:t>Average Case:</a:t>
                </a:r>
              </a:p>
              <a:p>
                <a:r>
                  <a:rPr lang="en-US" dirty="0"/>
                  <a:t>Depends on average number of elements per chain</a:t>
                </a:r>
              </a:p>
              <a:p>
                <a:endParaRPr lang="en-US" dirty="0"/>
              </a:p>
              <a:p>
                <a:r>
                  <a:rPr lang="en-US" dirty="0"/>
                  <a:t>Load Factor λ</a:t>
                </a:r>
              </a:p>
              <a:p>
                <a:r>
                  <a:rPr lang="en-US" dirty="0"/>
                  <a:t>If n is the total number of key-value pairs</a:t>
                </a:r>
              </a:p>
              <a:p>
                <a:r>
                  <a:rPr lang="en-US" dirty="0"/>
                  <a:t>Let c be the capacity of array</a:t>
                </a:r>
              </a:p>
              <a:p>
                <a:r>
                  <a:rPr lang="en-US" dirty="0"/>
                  <a:t>Load Factor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4FAB69-203D-4C4C-9002-3AD1CFA87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581" y="2979292"/>
                <a:ext cx="3380509" cy="2678938"/>
              </a:xfrm>
              <a:prstGeom prst="rect">
                <a:avLst/>
              </a:prstGeom>
              <a:blipFill>
                <a:blip r:embed="rId3"/>
                <a:stretch>
                  <a:fillRect l="-1625" t="-1139" b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D29046E-D2EB-4558-9BE3-1BFB644E833D}"/>
              </a:ext>
            </a:extLst>
          </p:cNvPr>
          <p:cNvSpPr/>
          <p:nvPr/>
        </p:nvSpPr>
        <p:spPr>
          <a:xfrm>
            <a:off x="7564581" y="4095206"/>
            <a:ext cx="3380509" cy="32004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7121F3-26D3-4DF9-8ED2-C5DEE9D86E62}"/>
              </a:ext>
            </a:extLst>
          </p:cNvPr>
          <p:cNvSpPr/>
          <p:nvPr/>
        </p:nvSpPr>
        <p:spPr>
          <a:xfrm>
            <a:off x="7564581" y="4415245"/>
            <a:ext cx="3380509" cy="129322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B5C8-EF84-45AB-9591-0A3F4008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F356-376F-4341-B62A-223EB209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Consider an </a:t>
            </a:r>
            <a:r>
              <a:rPr lang="en-US" dirty="0" err="1"/>
              <a:t>IntegerDictionary</a:t>
            </a:r>
            <a:r>
              <a:rPr lang="en-US" dirty="0"/>
              <a:t> using separate chaining with an internal capacity of 10. Assume our buckets are implemented using a LinkedList where we append new key-value pairs to the end.</a:t>
            </a:r>
          </a:p>
          <a:p>
            <a:r>
              <a:rPr lang="en-US" dirty="0"/>
              <a:t>Now, suppose we insert the following key-value pairs. What does the dictionary internally look like?</a:t>
            </a:r>
          </a:p>
          <a:p>
            <a:r>
              <a:rPr lang="en-US" dirty="0"/>
              <a:t>(1, a) (5,b) (11,a) (7,d) (12,e) (17,f) (1,g) (25,h)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34067-AD9B-4852-A432-73A8AAD7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</a:t>
            </a:r>
            <a:r>
              <a:rPr lang="en-US" dirty="0" err="1"/>
              <a:t>wi</a:t>
            </a:r>
            <a:r>
              <a:rPr lang="en-US" dirty="0"/>
              <a:t> 18 – Michael Lee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23B1B-B2DB-4666-A673-9B6D8E4D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FC0E76-3306-484F-A9B4-013B9F5D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26078"/>
              </p:ext>
            </p:extLst>
          </p:nvPr>
        </p:nvGraphicFramePr>
        <p:xfrm>
          <a:off x="389478" y="3937639"/>
          <a:ext cx="11373020" cy="122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02">
                  <a:extLst>
                    <a:ext uri="{9D8B030D-6E8A-4147-A177-3AD203B41FA5}">
                      <a16:colId xmlns:a16="http://schemas.microsoft.com/office/drawing/2014/main" val="3769295320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644634343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2951774315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429210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95766230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8360564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53496531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92921457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60494531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08114356"/>
                    </a:ext>
                  </a:extLst>
                </a:gridCol>
              </a:tblGrid>
              <a:tr h="6131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85991"/>
                  </a:ext>
                </a:extLst>
              </a:tr>
              <a:tr h="61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1959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97F2A3-11FB-47E5-B22D-75164D6D36D4}"/>
              </a:ext>
            </a:extLst>
          </p:cNvPr>
          <p:cNvSpPr txBox="1"/>
          <p:nvPr/>
        </p:nvSpPr>
        <p:spPr>
          <a:xfrm>
            <a:off x="1675552" y="5293281"/>
            <a:ext cx="82907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(1, 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3B1E1-888C-43B2-8726-64EBF60776F9}"/>
              </a:ext>
            </a:extLst>
          </p:cNvPr>
          <p:cNvSpPr txBox="1"/>
          <p:nvPr/>
        </p:nvSpPr>
        <p:spPr>
          <a:xfrm>
            <a:off x="6276741" y="5278472"/>
            <a:ext cx="82907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(5, b)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6B673-176D-4A4B-91BC-F92CEA43D979}"/>
              </a:ext>
            </a:extLst>
          </p:cNvPr>
          <p:cNvSpPr txBox="1"/>
          <p:nvPr/>
        </p:nvSpPr>
        <p:spPr>
          <a:xfrm>
            <a:off x="1620057" y="5812180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(11, 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0F1593-DBD7-464F-829F-06885ECB8931}"/>
              </a:ext>
            </a:extLst>
          </p:cNvPr>
          <p:cNvSpPr txBox="1"/>
          <p:nvPr/>
        </p:nvSpPr>
        <p:spPr>
          <a:xfrm>
            <a:off x="8426188" y="5815133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(17, 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AED5A1-7512-44C9-A538-665B877318B0}"/>
              </a:ext>
            </a:extLst>
          </p:cNvPr>
          <p:cNvSpPr txBox="1"/>
          <p:nvPr/>
        </p:nvSpPr>
        <p:spPr>
          <a:xfrm>
            <a:off x="1683503" y="5300291"/>
            <a:ext cx="829073" cy="307777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(1, 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29CF2-8709-4CDA-A192-AFAE67DDE395}"/>
              </a:ext>
            </a:extLst>
          </p:cNvPr>
          <p:cNvSpPr txBox="1"/>
          <p:nvPr/>
        </p:nvSpPr>
        <p:spPr>
          <a:xfrm>
            <a:off x="2731376" y="5274977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(12, 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BFF65-1231-4EC2-8918-FA5835B43BE6}"/>
              </a:ext>
            </a:extLst>
          </p:cNvPr>
          <p:cNvSpPr txBox="1"/>
          <p:nvPr/>
        </p:nvSpPr>
        <p:spPr>
          <a:xfrm>
            <a:off x="8479890" y="5285329"/>
            <a:ext cx="82907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(7, d)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1534E-47CF-4AE3-A15B-C99F8ED8DB94}"/>
              </a:ext>
            </a:extLst>
          </p:cNvPr>
          <p:cNvSpPr txBox="1"/>
          <p:nvPr/>
        </p:nvSpPr>
        <p:spPr>
          <a:xfrm>
            <a:off x="6223039" y="5831102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(25, h)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C050D7-D016-4681-BC21-D6CA42FB9607}"/>
              </a:ext>
            </a:extLst>
          </p:cNvPr>
          <p:cNvCxnSpPr/>
          <p:nvPr/>
        </p:nvCxnSpPr>
        <p:spPr>
          <a:xfrm>
            <a:off x="6709233" y="5599138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FD853A-76E8-43C9-891D-75F724A69A94}"/>
              </a:ext>
            </a:extLst>
          </p:cNvPr>
          <p:cNvCxnSpPr/>
          <p:nvPr/>
        </p:nvCxnSpPr>
        <p:spPr>
          <a:xfrm>
            <a:off x="8899188" y="5593105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CE6375-0AE6-40F3-AC25-86807D9124EE}"/>
              </a:ext>
            </a:extLst>
          </p:cNvPr>
          <p:cNvCxnSpPr/>
          <p:nvPr/>
        </p:nvCxnSpPr>
        <p:spPr>
          <a:xfrm>
            <a:off x="2098039" y="5601057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DDEC35-9BCD-46FF-8BE3-EF6BCF05A718}"/>
              </a:ext>
            </a:extLst>
          </p:cNvPr>
          <p:cNvCxnSpPr/>
          <p:nvPr/>
        </p:nvCxnSpPr>
        <p:spPr>
          <a:xfrm>
            <a:off x="2110245" y="5054387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17B8A3-C07C-47D0-93FC-4D371C072D07}"/>
              </a:ext>
            </a:extLst>
          </p:cNvPr>
          <p:cNvCxnSpPr/>
          <p:nvPr/>
        </p:nvCxnSpPr>
        <p:spPr>
          <a:xfrm>
            <a:off x="6709233" y="5039579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855855A-7B80-4FCB-9D60-6A018797DD5C}"/>
              </a:ext>
            </a:extLst>
          </p:cNvPr>
          <p:cNvCxnSpPr/>
          <p:nvPr/>
        </p:nvCxnSpPr>
        <p:spPr>
          <a:xfrm>
            <a:off x="8911628" y="5041261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DDE18E7-4109-4CE2-A857-202C0D5AB6F9}"/>
              </a:ext>
            </a:extLst>
          </p:cNvPr>
          <p:cNvCxnSpPr/>
          <p:nvPr/>
        </p:nvCxnSpPr>
        <p:spPr>
          <a:xfrm>
            <a:off x="3236026" y="5029228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64E6B-C24B-47E9-9D2D-3DB4596C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1D25-4F3F-4698-AEB0-BDE6542D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B6A479"/>
                </a:solidFill>
              </a:rPr>
              <a:t>Idea 1: </a:t>
            </a:r>
            <a:r>
              <a:rPr lang="en-US" sz="2800" b="1" dirty="0">
                <a:solidFill>
                  <a:srgbClr val="4C3282"/>
                </a:solidFill>
              </a:rPr>
              <a:t>Take in better keys</a:t>
            </a:r>
          </a:p>
          <a:p>
            <a:pPr lvl="1"/>
            <a:r>
              <a:rPr lang="en-US" sz="2400" dirty="0"/>
              <a:t>Can’t do anything about that right now</a:t>
            </a:r>
          </a:p>
          <a:p>
            <a:endParaRPr lang="en-US" sz="2800" b="1" dirty="0">
              <a:solidFill>
                <a:srgbClr val="4C3282"/>
              </a:solidFill>
            </a:endParaRPr>
          </a:p>
          <a:p>
            <a:r>
              <a:rPr lang="en-US" sz="2800" b="1" dirty="0">
                <a:solidFill>
                  <a:srgbClr val="B6A479"/>
                </a:solidFill>
              </a:rPr>
              <a:t>Idea 2: </a:t>
            </a:r>
            <a:r>
              <a:rPr lang="en-US" sz="2800" b="1" dirty="0">
                <a:solidFill>
                  <a:srgbClr val="4C3282"/>
                </a:solidFill>
              </a:rPr>
              <a:t>Optimize the bucket</a:t>
            </a:r>
          </a:p>
          <a:p>
            <a:pPr lvl="1"/>
            <a:r>
              <a:rPr lang="en-US" sz="2400" dirty="0"/>
              <a:t>Use an AVL tree instead of a Linked List</a:t>
            </a:r>
          </a:p>
          <a:p>
            <a:pPr lvl="1"/>
            <a:r>
              <a:rPr lang="en-US" sz="2400" dirty="0"/>
              <a:t>Java starts off as a linked list then converts to AVL tree when collisions get large</a:t>
            </a:r>
          </a:p>
          <a:p>
            <a:pPr lvl="1"/>
            <a:endParaRPr lang="en-US" sz="2400" dirty="0"/>
          </a:p>
          <a:p>
            <a:r>
              <a:rPr lang="en-US" sz="2800" b="1" dirty="0">
                <a:solidFill>
                  <a:srgbClr val="B6A479"/>
                </a:solidFill>
              </a:rPr>
              <a:t>Idea 3: </a:t>
            </a:r>
            <a:r>
              <a:rPr lang="en-US" sz="2800" b="1" dirty="0">
                <a:solidFill>
                  <a:srgbClr val="4C3282"/>
                </a:solidFill>
              </a:rPr>
              <a:t>Modify the array’s internal capacity</a:t>
            </a:r>
          </a:p>
          <a:p>
            <a:pPr lvl="1"/>
            <a:r>
              <a:rPr lang="en-US" sz="2400" dirty="0"/>
              <a:t>When load factor gets too high, resize array</a:t>
            </a:r>
          </a:p>
          <a:p>
            <a:pPr lvl="2"/>
            <a:r>
              <a:rPr lang="en-US" sz="1800" dirty="0"/>
              <a:t>Double size of array</a:t>
            </a:r>
          </a:p>
          <a:p>
            <a:pPr lvl="2"/>
            <a:r>
              <a:rPr lang="en-US" sz="1800" dirty="0"/>
              <a:t>Increase array size to next prime number that’s roughly double the array size</a:t>
            </a:r>
          </a:p>
          <a:p>
            <a:pPr lvl="3"/>
            <a:r>
              <a:rPr lang="en-US" sz="1800" dirty="0"/>
              <a:t>Prime numbers reduce collisions when using % because of divisors</a:t>
            </a:r>
          </a:p>
          <a:p>
            <a:pPr lvl="2"/>
            <a:r>
              <a:rPr lang="en-US" sz="1800" dirty="0"/>
              <a:t>Resize when λ ≈ 1.0</a:t>
            </a:r>
          </a:p>
          <a:p>
            <a:pPr lvl="2"/>
            <a:r>
              <a:rPr lang="en-US" sz="1800" dirty="0"/>
              <a:t>When you resize, you have to rehash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A7148-B2D8-45DF-AA63-F5EDC772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F4E74-FA03-44FB-9FF4-A0CCFAD6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5246-A7D7-4A35-82DA-1A4D11A4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What about non integer keys?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101F-F01C-446D-86B9-F0483CF0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 Function</a:t>
            </a:r>
          </a:p>
          <a:p>
            <a:r>
              <a:rPr lang="en-US" dirty="0"/>
              <a:t>An algorithm that maps a given key to an integer representing the index in the array for where to store the associated value </a:t>
            </a:r>
          </a:p>
          <a:p>
            <a:endParaRPr lang="en-US" dirty="0"/>
          </a:p>
          <a:p>
            <a:r>
              <a:rPr lang="en-US" b="1" dirty="0">
                <a:solidFill>
                  <a:srgbClr val="4C3282"/>
                </a:solidFill>
              </a:rPr>
              <a:t>Goals</a:t>
            </a:r>
          </a:p>
          <a:p>
            <a:r>
              <a:rPr lang="en-US" dirty="0"/>
              <a:t>Avoid collisions</a:t>
            </a:r>
          </a:p>
          <a:p>
            <a:pPr lvl="1"/>
            <a:r>
              <a:rPr lang="en-US" dirty="0"/>
              <a:t>The more collisions, the further we move away from O(1)</a:t>
            </a:r>
          </a:p>
          <a:p>
            <a:pPr lvl="1"/>
            <a:r>
              <a:rPr lang="en-US" dirty="0"/>
              <a:t>Produce a wide range of indices </a:t>
            </a:r>
          </a:p>
          <a:p>
            <a:r>
              <a:rPr lang="en-US" dirty="0"/>
              <a:t>Uniform distribution of outputs</a:t>
            </a:r>
          </a:p>
          <a:p>
            <a:pPr lvl="1"/>
            <a:r>
              <a:rPr lang="en-US" dirty="0"/>
              <a:t>Optimize for memory usage</a:t>
            </a:r>
          </a:p>
          <a:p>
            <a:r>
              <a:rPr lang="en-US" dirty="0"/>
              <a:t>Low computational costs</a:t>
            </a:r>
          </a:p>
          <a:p>
            <a:pPr lvl="1"/>
            <a:r>
              <a:rPr lang="en-US" dirty="0"/>
              <a:t>Hash function is called every time we want to interact with the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F4748-F3B5-4C60-9DA8-4B995D49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8382A-5FD4-4EEA-BEE9-4FA5D475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4D57B-B445-4B9C-95CD-665513223CED}"/>
              </a:ext>
            </a:extLst>
          </p:cNvPr>
          <p:cNvSpPr/>
          <p:nvPr/>
        </p:nvSpPr>
        <p:spPr>
          <a:xfrm>
            <a:off x="654331" y="1405074"/>
            <a:ext cx="10716886" cy="43025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12DA00-72A4-41B6-9B70-F87C2C589270}"/>
              </a:ext>
            </a:extLst>
          </p:cNvPr>
          <p:cNvSpPr/>
          <p:nvPr/>
        </p:nvSpPr>
        <p:spPr>
          <a:xfrm>
            <a:off x="654330" y="1835332"/>
            <a:ext cx="10716887" cy="94052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C87D-2C36-415B-94C4-87CF5538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How to Hash non Integer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9BF9-80D5-4B86-B23A-B4C286BC6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>
                <a:solidFill>
                  <a:srgbClr val="B6A479"/>
                </a:solidFill>
              </a:rPr>
              <a:t>Implementation 1: Simple aspect of values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700" dirty="0">
                <a:solidFill>
                  <a:srgbClr val="B6A479"/>
                </a:solidFill>
              </a:rPr>
              <a:t>Implementation 2: More aspects of value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int output = 0;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for(char c :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 += (int)c;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output;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700" dirty="0">
                <a:solidFill>
                  <a:srgbClr val="B6A479"/>
                </a:solidFill>
              </a:rPr>
              <a:t>Implementation 3: Multiple aspects of value + math!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int output = 1;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(char c :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 *=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(int)c);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2AF2E-B898-4B8D-A53A-74DAAC2A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F253E-11E0-4797-BF34-DFB706B1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33F97-93BF-4F13-BCCF-DB901C3C5DC3}"/>
              </a:ext>
            </a:extLst>
          </p:cNvPr>
          <p:cNvSpPr txBox="1"/>
          <p:nvPr/>
        </p:nvSpPr>
        <p:spPr>
          <a:xfrm>
            <a:off x="5715301" y="1551710"/>
            <a:ext cx="2331729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Pro: </a:t>
            </a:r>
            <a:r>
              <a:rPr lang="en-US" dirty="0"/>
              <a:t>super fast O(1)</a:t>
            </a:r>
          </a:p>
          <a:p>
            <a:r>
              <a:rPr lang="en-US" b="1" dirty="0">
                <a:solidFill>
                  <a:srgbClr val="B6A479"/>
                </a:solidFill>
              </a:rPr>
              <a:t>Con: </a:t>
            </a:r>
            <a:r>
              <a:rPr lang="en-US" dirty="0"/>
              <a:t>lots of collisions!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0E22A2-0182-432E-8153-3AF3862E71D1}"/>
              </a:ext>
            </a:extLst>
          </p:cNvPr>
          <p:cNvSpPr txBox="1"/>
          <p:nvPr/>
        </p:nvSpPr>
        <p:spPr>
          <a:xfrm>
            <a:off x="5715300" y="3116270"/>
            <a:ext cx="2194832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Pro: </a:t>
            </a:r>
            <a:r>
              <a:rPr lang="en-US" dirty="0"/>
              <a:t>fast O(n)</a:t>
            </a:r>
          </a:p>
          <a:p>
            <a:r>
              <a:rPr lang="en-US" b="1" dirty="0">
                <a:solidFill>
                  <a:srgbClr val="B6A479"/>
                </a:solidFill>
              </a:rPr>
              <a:t>Con: </a:t>
            </a:r>
            <a:r>
              <a:rPr lang="en-US" dirty="0"/>
              <a:t>some collisions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3D7AB3-F449-4ACE-BE47-533B0D88403B}"/>
              </a:ext>
            </a:extLst>
          </p:cNvPr>
          <p:cNvSpPr txBox="1"/>
          <p:nvPr/>
        </p:nvSpPr>
        <p:spPr>
          <a:xfrm>
            <a:off x="6464415" y="4633301"/>
            <a:ext cx="2891433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Pro: </a:t>
            </a:r>
            <a:r>
              <a:rPr lang="en-US" dirty="0"/>
              <a:t>few collisions</a:t>
            </a:r>
          </a:p>
          <a:p>
            <a:r>
              <a:rPr lang="en-US" b="1" dirty="0">
                <a:solidFill>
                  <a:srgbClr val="B6A479"/>
                </a:solidFill>
              </a:rPr>
              <a:t>Con: </a:t>
            </a:r>
            <a:r>
              <a:rPr lang="en-US" dirty="0"/>
              <a:t>slow, gigantic integers</a:t>
            </a:r>
          </a:p>
        </p:txBody>
      </p:sp>
    </p:spTree>
    <p:extLst>
      <p:ext uri="{BB962C8B-B14F-4D97-AF65-F5344CB8AC3E}">
        <p14:creationId xmlns:p14="http://schemas.microsoft.com/office/powerpoint/2010/main" val="21862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BA11-E9C7-4CC0-B1C1-45D732B5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Balanced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2BE8-A256-4B31-A2AA-DC24C3C9A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int output = 0;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(char c :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 +=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(int)c;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*= 31;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output;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A82A-E13D-4C7E-A22C-F1BF4DCE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CEAD3-509C-415B-9B87-664369A4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09887-665E-44F7-8E7C-D3D13E49FB71}"/>
              </a:ext>
            </a:extLst>
          </p:cNvPr>
          <p:cNvSpPr txBox="1"/>
          <p:nvPr/>
        </p:nvSpPr>
        <p:spPr>
          <a:xfrm>
            <a:off x="749831" y="5078073"/>
            <a:ext cx="6237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Pretty fast, O(n)</a:t>
            </a:r>
          </a:p>
          <a:p>
            <a:r>
              <a:rPr lang="en-US" sz="2000" dirty="0"/>
              <a:t>Uses both character values and positions, few collisions</a:t>
            </a:r>
          </a:p>
          <a:p>
            <a:r>
              <a:rPr lang="en-US" sz="2000" dirty="0"/>
              <a:t>Why 31? Magical research! </a:t>
            </a:r>
          </a:p>
        </p:txBody>
      </p:sp>
    </p:spTree>
    <p:extLst>
      <p:ext uri="{BB962C8B-B14F-4D97-AF65-F5344CB8AC3E}">
        <p14:creationId xmlns:p14="http://schemas.microsoft.com/office/powerpoint/2010/main" val="23625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B5C8-EF84-45AB-9591-0A3F4008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F356-376F-4341-B62A-223EB209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Consider a </a:t>
            </a:r>
            <a:r>
              <a:rPr lang="en-US" dirty="0" err="1"/>
              <a:t>StringDictionary</a:t>
            </a:r>
            <a:r>
              <a:rPr lang="en-US" dirty="0"/>
              <a:t> using separate chaining with an internal capacity of 10. Assume our buckets are implemented using a LinkedList. Use the following hash function: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%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r>
              <a:rPr lang="en-US" dirty="0"/>
              <a:t>Now, insert the following key-value pairs. What does the dictionary internally look like?</a:t>
            </a:r>
          </a:p>
          <a:p>
            <a:r>
              <a:rPr lang="en-US" dirty="0"/>
              <a:t>(“a”, 1) (“ab”, 2) (“c”, 3) (“</a:t>
            </a:r>
            <a:r>
              <a:rPr lang="en-US" dirty="0" err="1"/>
              <a:t>abc</a:t>
            </a:r>
            <a:r>
              <a:rPr lang="en-US" dirty="0"/>
              <a:t>”, 4) (“</a:t>
            </a:r>
            <a:r>
              <a:rPr lang="en-US" dirty="0" err="1"/>
              <a:t>abcd</a:t>
            </a:r>
            <a:r>
              <a:rPr lang="en-US" dirty="0"/>
              <a:t>”, 5) (“</a:t>
            </a:r>
            <a:r>
              <a:rPr lang="en-US" dirty="0" err="1"/>
              <a:t>abcdabcd</a:t>
            </a:r>
            <a:r>
              <a:rPr lang="en-US" dirty="0"/>
              <a:t>”, 6) (“five”, 7) (“hello world”, 8)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34067-AD9B-4852-A432-73A8AAD7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3583" y="6492801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23B1B-B2DB-4666-A673-9B6D8E4D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9952" y="6492801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FC0E76-3306-484F-A9B4-013B9F5D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2115"/>
              </p:ext>
            </p:extLst>
          </p:nvPr>
        </p:nvGraphicFramePr>
        <p:xfrm>
          <a:off x="409490" y="4531392"/>
          <a:ext cx="11373020" cy="97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02">
                  <a:extLst>
                    <a:ext uri="{9D8B030D-6E8A-4147-A177-3AD203B41FA5}">
                      <a16:colId xmlns:a16="http://schemas.microsoft.com/office/drawing/2014/main" val="3769295320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644634343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2951774315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429210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95766230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8360564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53496531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92921457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60494531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08114356"/>
                    </a:ext>
                  </a:extLst>
                </a:gridCol>
              </a:tblGrid>
              <a:tr h="2858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85991"/>
                  </a:ext>
                </a:extLst>
              </a:tr>
              <a:tr h="61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1959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97F2A3-11FB-47E5-B22D-75164D6D36D4}"/>
              </a:ext>
            </a:extLst>
          </p:cNvPr>
          <p:cNvSpPr txBox="1"/>
          <p:nvPr/>
        </p:nvSpPr>
        <p:spPr>
          <a:xfrm>
            <a:off x="1763958" y="5071464"/>
            <a:ext cx="65665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(“a”, 1)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3B1E1-888C-43B2-8726-64EBF60776F9}"/>
              </a:ext>
            </a:extLst>
          </p:cNvPr>
          <p:cNvSpPr txBox="1"/>
          <p:nvPr/>
        </p:nvSpPr>
        <p:spPr>
          <a:xfrm>
            <a:off x="5068882" y="5074872"/>
            <a:ext cx="97084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</a:t>
            </a:r>
            <a:r>
              <a:rPr lang="en-US" sz="1400" dirty="0" err="1"/>
              <a:t>abcd</a:t>
            </a:r>
            <a:r>
              <a:rPr lang="en-US" sz="1400" dirty="0"/>
              <a:t>”, 5)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6B673-176D-4A4B-91BC-F92CEA43D979}"/>
              </a:ext>
            </a:extLst>
          </p:cNvPr>
          <p:cNvSpPr txBox="1"/>
          <p:nvPr/>
        </p:nvSpPr>
        <p:spPr>
          <a:xfrm>
            <a:off x="1756007" y="5621895"/>
            <a:ext cx="664606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(“c”, 3)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0F1593-DBD7-464F-829F-06885ECB8931}"/>
              </a:ext>
            </a:extLst>
          </p:cNvPr>
          <p:cNvSpPr txBox="1"/>
          <p:nvPr/>
        </p:nvSpPr>
        <p:spPr>
          <a:xfrm>
            <a:off x="5068882" y="5639335"/>
            <a:ext cx="859210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(“five”, 7)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AED5A1-7512-44C9-A538-665B877318B0}"/>
              </a:ext>
            </a:extLst>
          </p:cNvPr>
          <p:cNvSpPr txBox="1"/>
          <p:nvPr/>
        </p:nvSpPr>
        <p:spPr>
          <a:xfrm>
            <a:off x="3936979" y="5077434"/>
            <a:ext cx="871457" cy="307777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</a:t>
            </a:r>
            <a:r>
              <a:rPr lang="en-US" sz="1400" dirty="0" err="1"/>
              <a:t>abc</a:t>
            </a:r>
            <a:r>
              <a:rPr lang="en-US" sz="1400" dirty="0"/>
              <a:t>”, 4)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29CF2-8709-4CDA-A192-AFAE67DDE395}"/>
              </a:ext>
            </a:extLst>
          </p:cNvPr>
          <p:cNvSpPr txBox="1"/>
          <p:nvPr/>
        </p:nvSpPr>
        <p:spPr>
          <a:xfrm>
            <a:off x="2883324" y="5071464"/>
            <a:ext cx="786497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(“ab”, 2)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BFF65-1231-4EC2-8918-FA5835B43BE6}"/>
              </a:ext>
            </a:extLst>
          </p:cNvPr>
          <p:cNvSpPr txBox="1"/>
          <p:nvPr/>
        </p:nvSpPr>
        <p:spPr>
          <a:xfrm>
            <a:off x="1372433" y="6151496"/>
            <a:ext cx="1449628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(“hello world”, 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1534E-47CF-4AE3-A15B-C99F8ED8DB94}"/>
              </a:ext>
            </a:extLst>
          </p:cNvPr>
          <p:cNvSpPr txBox="1"/>
          <p:nvPr/>
        </p:nvSpPr>
        <p:spPr>
          <a:xfrm>
            <a:off x="8470132" y="5020843"/>
            <a:ext cx="991722" cy="246221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(“</a:t>
            </a:r>
            <a:r>
              <a:rPr lang="en-US" sz="1000" dirty="0" err="1"/>
              <a:t>abcdabcd</a:t>
            </a:r>
            <a:r>
              <a:rPr lang="en-US" sz="1000" dirty="0"/>
              <a:t>”, 6)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FD853A-76E8-43C9-891D-75F724A69A94}"/>
              </a:ext>
            </a:extLst>
          </p:cNvPr>
          <p:cNvCxnSpPr/>
          <p:nvPr/>
        </p:nvCxnSpPr>
        <p:spPr>
          <a:xfrm>
            <a:off x="5507377" y="5410772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CE6375-0AE6-40F3-AC25-86807D9124EE}"/>
              </a:ext>
            </a:extLst>
          </p:cNvPr>
          <p:cNvCxnSpPr/>
          <p:nvPr/>
        </p:nvCxnSpPr>
        <p:spPr>
          <a:xfrm>
            <a:off x="2118410" y="5410772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1882480-A05D-4BF3-AE16-E28890805DA3}"/>
              </a:ext>
            </a:extLst>
          </p:cNvPr>
          <p:cNvCxnSpPr/>
          <p:nvPr/>
        </p:nvCxnSpPr>
        <p:spPr>
          <a:xfrm>
            <a:off x="2123371" y="5932421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7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EA21-4826-4FC2-B244-3A175553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A898-BBBA-4FFB-8EC5-7A403C36F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class includes default functionality:</a:t>
            </a:r>
          </a:p>
          <a:p>
            <a:pPr lvl="1"/>
            <a:r>
              <a:rPr lang="en-US" dirty="0"/>
              <a:t>equals</a:t>
            </a:r>
          </a:p>
          <a:p>
            <a:pPr lvl="1"/>
            <a:r>
              <a:rPr lang="en-US" dirty="0" err="1"/>
              <a:t>hashCode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you want to implement your own </a:t>
            </a:r>
            <a:r>
              <a:rPr lang="en-US" dirty="0" err="1"/>
              <a:t>hashCode</a:t>
            </a:r>
            <a:r>
              <a:rPr lang="en-US" dirty="0"/>
              <a:t> you MUST:</a:t>
            </a:r>
          </a:p>
          <a:p>
            <a:pPr lvl="1"/>
            <a:r>
              <a:rPr lang="en-US" dirty="0"/>
              <a:t>Override BOTH </a:t>
            </a:r>
            <a:r>
              <a:rPr lang="en-US" dirty="0" err="1"/>
              <a:t>hashCode</a:t>
            </a:r>
            <a:r>
              <a:rPr lang="en-US" dirty="0"/>
              <a:t>() and equals()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a.equals</a:t>
            </a:r>
            <a:r>
              <a:rPr lang="en-US" dirty="0"/>
              <a:t>(b) is true then </a:t>
            </a:r>
            <a:r>
              <a:rPr lang="en-US" dirty="0" err="1"/>
              <a:t>a.hashCode</a:t>
            </a:r>
            <a:r>
              <a:rPr lang="en-US" dirty="0"/>
              <a:t>() == </a:t>
            </a:r>
            <a:r>
              <a:rPr lang="en-US" dirty="0" err="1"/>
              <a:t>b.hashCode</a:t>
            </a:r>
            <a:r>
              <a:rPr lang="en-US" dirty="0"/>
              <a:t>() MUST also be true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01B2E-E652-4351-A048-AFEE740F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C597F-7B6D-4522-B279-12AE894C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18360-3456-4538-A04B-AE1FA310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471BE-BD7B-42A8-A831-AB638D03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the AVL tree that results from inserting 8, 9, 10, 12, 11.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D48A-CC0A-4394-B6CC-01A805C4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9EB0F-D7D6-4DBB-ADA1-78703950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18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Deal With Collisions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strategy today:</a:t>
            </a:r>
          </a:p>
          <a:p>
            <a:pPr lvl="1"/>
            <a:r>
              <a:rPr lang="en-US" sz="2400" dirty="0"/>
              <a:t>Find some way to store the new element where the hash function wanted to put it.</a:t>
            </a:r>
          </a:p>
          <a:p>
            <a:pPr lvl="1"/>
            <a:endParaRPr lang="en-US" sz="2400" dirty="0"/>
          </a:p>
          <a:p>
            <a:r>
              <a:rPr lang="en-US" sz="2800" dirty="0"/>
              <a:t>Alternative strategy:</a:t>
            </a:r>
            <a:br>
              <a:rPr lang="en-US" sz="2800" dirty="0"/>
            </a:br>
            <a:r>
              <a:rPr lang="en-US" sz="2800" dirty="0"/>
              <a:t>just put it somewhere nearby</a:t>
            </a:r>
          </a:p>
          <a:p>
            <a:endParaRPr lang="en-US" sz="2800" dirty="0"/>
          </a:p>
          <a:p>
            <a:r>
              <a:rPr lang="en-US" sz="2800" dirty="0"/>
              <a:t>Two problems:</a:t>
            </a:r>
          </a:p>
          <a:p>
            <a:pPr lvl="1"/>
            <a:r>
              <a:rPr lang="en-US" sz="2400" dirty="0"/>
              <a:t>What’s nearby?</a:t>
            </a:r>
            <a:br>
              <a:rPr lang="en-US" sz="2400" dirty="0"/>
            </a:br>
            <a:r>
              <a:rPr lang="en-US" sz="2400" dirty="0"/>
              <a:t>How do we make sure we can find it later?</a:t>
            </a:r>
          </a:p>
          <a:p>
            <a:r>
              <a:rPr lang="en-US" sz="2800" dirty="0"/>
              <a:t>Ben will tell you on Monday!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6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895E-CAEE-4E47-95D0-ED3D8F8F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Rotations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ADE3F-3BB3-4047-8516-9B877314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CA36-09F5-4518-B24C-0B4F9444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4A235F4-6A3A-4DC3-84EE-BA71AAD87977}"/>
              </a:ext>
            </a:extLst>
          </p:cNvPr>
          <p:cNvSpPr/>
          <p:nvPr/>
        </p:nvSpPr>
        <p:spPr>
          <a:xfrm>
            <a:off x="5125324" y="4119663"/>
            <a:ext cx="496390" cy="118790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EA09E16-594B-464C-A537-1599FAEE1C09}"/>
              </a:ext>
            </a:extLst>
          </p:cNvPr>
          <p:cNvGrpSpPr/>
          <p:nvPr/>
        </p:nvGrpSpPr>
        <p:grpSpPr>
          <a:xfrm>
            <a:off x="5250863" y="2763815"/>
            <a:ext cx="1158240" cy="1158240"/>
            <a:chOff x="4120154" y="2454522"/>
            <a:chExt cx="1158240" cy="11582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9CD22B-00BC-4829-B29B-E2DE00858804}"/>
                </a:ext>
              </a:extLst>
            </p:cNvPr>
            <p:cNvSpPr/>
            <p:nvPr/>
          </p:nvSpPr>
          <p:spPr>
            <a:xfrm>
              <a:off x="4120154" y="2454522"/>
              <a:ext cx="1158240" cy="11582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row: Circular 26">
              <a:extLst>
                <a:ext uri="{FF2B5EF4-FFF2-40B4-BE49-F238E27FC236}">
                  <a16:creationId xmlns:a16="http://schemas.microsoft.com/office/drawing/2014/main" id="{406E9E3E-479C-4930-8D1F-D0D0E5BC93EF}"/>
                </a:ext>
              </a:extLst>
            </p:cNvPr>
            <p:cNvSpPr/>
            <p:nvPr/>
          </p:nvSpPr>
          <p:spPr>
            <a:xfrm>
              <a:off x="4303034" y="2534194"/>
              <a:ext cx="792480" cy="894806"/>
            </a:xfrm>
            <a:prstGeom prst="circularArrow">
              <a:avLst>
                <a:gd name="adj1" fmla="val 12500"/>
                <a:gd name="adj2" fmla="val 935010"/>
                <a:gd name="adj3" fmla="val 20457681"/>
                <a:gd name="adj4" fmla="val 10800000"/>
                <a:gd name="adj5" fmla="val 1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398ED6-7FA8-4DB6-A10A-4155A37E70B1}"/>
              </a:ext>
            </a:extLst>
          </p:cNvPr>
          <p:cNvGrpSpPr/>
          <p:nvPr/>
        </p:nvGrpSpPr>
        <p:grpSpPr>
          <a:xfrm>
            <a:off x="3809928" y="2998130"/>
            <a:ext cx="1387206" cy="2321801"/>
            <a:chOff x="2679219" y="2688837"/>
            <a:chExt cx="1387206" cy="232180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CC09BBC-492C-44DB-B873-4E2A871A84A0}"/>
                </a:ext>
              </a:extLst>
            </p:cNvPr>
            <p:cNvSpPr/>
            <p:nvPr/>
          </p:nvSpPr>
          <p:spPr>
            <a:xfrm>
              <a:off x="3474242" y="2688837"/>
              <a:ext cx="592183" cy="59218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5878EE52-F706-404C-B545-A1B466EBF589}"/>
                </a:ext>
              </a:extLst>
            </p:cNvPr>
            <p:cNvSpPr/>
            <p:nvPr/>
          </p:nvSpPr>
          <p:spPr>
            <a:xfrm>
              <a:off x="2679219" y="3822735"/>
              <a:ext cx="496390" cy="1187903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F70ADD9-A762-41AE-BCA9-FC1627BC0160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H="1">
              <a:off x="2932525" y="3194297"/>
              <a:ext cx="628440" cy="635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B38D123-F1FC-47C3-8049-97CFE1CFAFE9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5110411" y="3503590"/>
            <a:ext cx="269603" cy="6131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841CC70-CC50-45BE-8B79-557F78529DA9}"/>
              </a:ext>
            </a:extLst>
          </p:cNvPr>
          <p:cNvGrpSpPr/>
          <p:nvPr/>
        </p:nvGrpSpPr>
        <p:grpSpPr>
          <a:xfrm>
            <a:off x="5563371" y="2118496"/>
            <a:ext cx="1911533" cy="3208020"/>
            <a:chOff x="4432662" y="1809203"/>
            <a:chExt cx="1911533" cy="320802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5BC95FE-4393-4717-A5C4-59D920AD2E79}"/>
                </a:ext>
              </a:extLst>
            </p:cNvPr>
            <p:cNvSpPr/>
            <p:nvPr/>
          </p:nvSpPr>
          <p:spPr>
            <a:xfrm>
              <a:off x="5332123" y="2688837"/>
              <a:ext cx="592183" cy="5921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8F7332D-9AB0-462F-96D8-4F703E891FD9}"/>
                </a:ext>
              </a:extLst>
            </p:cNvPr>
            <p:cNvSpPr/>
            <p:nvPr/>
          </p:nvSpPr>
          <p:spPr>
            <a:xfrm>
              <a:off x="4432662" y="1809203"/>
              <a:ext cx="592183" cy="59218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7CC34F78-FA70-4B44-9C07-70BE0A22A94B}"/>
                </a:ext>
              </a:extLst>
            </p:cNvPr>
            <p:cNvSpPr/>
            <p:nvPr/>
          </p:nvSpPr>
          <p:spPr>
            <a:xfrm>
              <a:off x="4864334" y="3829320"/>
              <a:ext cx="496390" cy="1187903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E9E0CD6B-D195-4AB1-A08F-7B4A18A7C9F4}"/>
                </a:ext>
              </a:extLst>
            </p:cNvPr>
            <p:cNvSpPr/>
            <p:nvPr/>
          </p:nvSpPr>
          <p:spPr>
            <a:xfrm>
              <a:off x="5847805" y="3829320"/>
              <a:ext cx="496390" cy="1187903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Z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B1B3B58-F7F0-4C70-9B2D-0709B9220AB6}"/>
                </a:ext>
              </a:extLst>
            </p:cNvPr>
            <p:cNvCxnSpPr>
              <a:cxnSpLocks/>
              <a:stCxn id="9" idx="5"/>
              <a:endCxn id="8" idx="1"/>
            </p:cNvCxnSpPr>
            <p:nvPr/>
          </p:nvCxnSpPr>
          <p:spPr>
            <a:xfrm>
              <a:off x="4938122" y="2314663"/>
              <a:ext cx="480724" cy="4608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B32EE1F-F2BA-4D23-8417-AC11863663B4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 flipH="1">
              <a:off x="5119662" y="3194297"/>
              <a:ext cx="299184" cy="628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24BDA99-44CA-41B0-8825-933A3C7C14D4}"/>
                </a:ext>
              </a:extLst>
            </p:cNvPr>
            <p:cNvCxnSpPr>
              <a:cxnSpLocks/>
              <a:stCxn id="8" idx="5"/>
              <a:endCxn id="12" idx="0"/>
            </p:cNvCxnSpPr>
            <p:nvPr/>
          </p:nvCxnSpPr>
          <p:spPr>
            <a:xfrm>
              <a:off x="5837583" y="3194297"/>
              <a:ext cx="258417" cy="635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564D20C-206A-4BA8-91C6-3C7827496B02}"/>
              </a:ext>
            </a:extLst>
          </p:cNvPr>
          <p:cNvCxnSpPr/>
          <p:nvPr/>
        </p:nvCxnSpPr>
        <p:spPr>
          <a:xfrm flipH="1">
            <a:off x="5110411" y="2623956"/>
            <a:ext cx="539683" cy="4608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11EAACF-5C4E-429B-A082-D7347E8CC198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078453" y="2614715"/>
            <a:ext cx="471102" cy="470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02850DC-E7AC-44E5-88D1-9EB6F61987BF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6229493" y="3503590"/>
            <a:ext cx="320062" cy="628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17EE31-0CBB-4F59-A821-1A92405C2386}"/>
                  </a:ext>
                </a:extLst>
              </p14:cNvPr>
              <p14:cNvContentPartPr/>
              <p14:nvPr/>
            </p14:nvContentPartPr>
            <p14:xfrm>
              <a:off x="4685040" y="4183920"/>
              <a:ext cx="1345320" cy="1666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17EE31-0CBB-4F59-A821-1A92405C23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5680" y="4174560"/>
                <a:ext cx="1364040" cy="168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722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1498 -0.04815 C 0.01823 -0.05879 0.02422 -0.07106 0.03164 -0.08264 C 0.03998 -0.09537 0.04727 -0.10393 0.05352 -0.10787 L 0.08346 -0.12824 " pathEditMode="relative" rAng="19140000" ptsTypes="AAAAA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5" y="-738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0.00162 L 0.02851 0.01459 C 0.03502 0.01829 0.04179 0.02639 0.04817 0.03727 C 0.0552 0.04931 0.06002 0.06111 0.06171 0.0713 L 0.07213 0.12176 " pathEditMode="relative" rAng="2640000" ptsTypes="AAAAA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4" y="50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0.072 0.004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950542" y="1655377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565058" y="2413934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6192575" y="3151651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6031216" y="287115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989291C-19F9-4D27-A8AF-F0DCF09DC839}"/>
              </a:ext>
            </a:extLst>
          </p:cNvPr>
          <p:cNvSpPr/>
          <p:nvPr/>
        </p:nvSpPr>
        <p:spPr>
          <a:xfrm>
            <a:off x="4950542" y="1591453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950542" y="1655377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71C3FC3C-5A73-4622-862E-446D1C88EB9C}"/>
              </a:ext>
            </a:extLst>
          </p:cNvPr>
          <p:cNvGrpSpPr/>
          <p:nvPr/>
        </p:nvGrpSpPr>
        <p:grpSpPr>
          <a:xfrm>
            <a:off x="5565058" y="2413934"/>
            <a:ext cx="1158459" cy="1268659"/>
            <a:chOff x="5565058" y="2413934"/>
            <a:chExt cx="1158459" cy="126865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3C086F3-0421-48B6-9A8B-41110A4418C0}"/>
                </a:ext>
              </a:extLst>
            </p:cNvPr>
            <p:cNvSpPr/>
            <p:nvPr/>
          </p:nvSpPr>
          <p:spPr>
            <a:xfrm>
              <a:off x="5565058" y="2413934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2D05EDF-1910-4756-A591-E1D6318EAEDA}"/>
                </a:ext>
              </a:extLst>
            </p:cNvPr>
            <p:cNvSpPr/>
            <p:nvPr/>
          </p:nvSpPr>
          <p:spPr>
            <a:xfrm>
              <a:off x="6192575" y="3151651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10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709591B-6E98-4406-9ACD-745C9429A357}"/>
                </a:ext>
              </a:extLst>
            </p:cNvPr>
            <p:cNvCxnSpPr/>
            <p:nvPr/>
          </p:nvCxnSpPr>
          <p:spPr>
            <a:xfrm>
              <a:off x="6031216" y="2871159"/>
              <a:ext cx="275303" cy="3441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Arrow: Circular 35">
            <a:extLst>
              <a:ext uri="{FF2B5EF4-FFF2-40B4-BE49-F238E27FC236}">
                <a16:creationId xmlns:a16="http://schemas.microsoft.com/office/drawing/2014/main" id="{6F0444F5-15F8-4F72-910A-6170ACD70435}"/>
              </a:ext>
            </a:extLst>
          </p:cNvPr>
          <p:cNvSpPr/>
          <p:nvPr/>
        </p:nvSpPr>
        <p:spPr>
          <a:xfrm flipH="1">
            <a:off x="4926400" y="2228020"/>
            <a:ext cx="651824" cy="780715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36BB494-44AD-41D0-A83C-AE5FEF7DEE7C}"/>
              </a:ext>
            </a:extLst>
          </p:cNvPr>
          <p:cNvCxnSpPr>
            <a:cxnSpLocks/>
          </p:cNvCxnSpPr>
          <p:nvPr/>
        </p:nvCxnSpPr>
        <p:spPr>
          <a:xfrm flipH="1">
            <a:off x="4736389" y="2055955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F052C8A-8C22-4DDC-9DC9-3E628512AAC5}"/>
              </a:ext>
            </a:extLst>
          </p:cNvPr>
          <p:cNvSpPr/>
          <p:nvPr/>
        </p:nvSpPr>
        <p:spPr>
          <a:xfrm>
            <a:off x="4950542" y="1591453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5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1874 0.01828 C -0.02279 0.02222 -0.02748 0.0294 -0.0319 0.03796 C -0.03697 0.04791 -0.04023 0.05648 -0.04179 0.06389 L -0.04986 0.09815 " pathEditMode="relative" rAng="18720000" ptsTypes="AAA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" y="43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-0.00521 -0.04074 C -0.00638 -0.04953 -0.00925 -0.05949 -0.01368 -0.06944 C -0.01875 -0.08032 -0.0237 -0.0875 -0.02813 -0.09074 L -0.04961 -0.10925 " pathEditMode="relative" rAng="13860000" ptsTypes="AAA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" y="-62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6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410771" y="2398043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CF3F0A-2C14-49BB-9B59-50EC197B0774}"/>
              </a:ext>
            </a:extLst>
          </p:cNvPr>
          <p:cNvSpPr/>
          <p:nvPr/>
        </p:nvSpPr>
        <p:spPr>
          <a:xfrm>
            <a:off x="5635089" y="3984209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001437" y="164021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5565058" y="240815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5418435" y="2106007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B7A572-C279-40D6-904F-1FE6C97901E6}"/>
              </a:ext>
            </a:extLst>
          </p:cNvPr>
          <p:cNvCxnSpPr/>
          <p:nvPr/>
        </p:nvCxnSpPr>
        <p:spPr>
          <a:xfrm>
            <a:off x="6031573" y="285477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7E1AF6E-6AE6-48A6-94EB-DD9A8D0AB97A}"/>
              </a:ext>
            </a:extLst>
          </p:cNvPr>
          <p:cNvCxnSpPr>
            <a:cxnSpLocks/>
          </p:cNvCxnSpPr>
          <p:nvPr/>
        </p:nvCxnSpPr>
        <p:spPr>
          <a:xfrm flipH="1">
            <a:off x="5971843" y="365909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290D367D-4D95-4166-85E4-523BC262678F}"/>
              </a:ext>
            </a:extLst>
          </p:cNvPr>
          <p:cNvSpPr/>
          <p:nvPr/>
        </p:nvSpPr>
        <p:spPr>
          <a:xfrm>
            <a:off x="6166031" y="3174526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C330212-AADE-4939-BFFE-F480F5464885}"/>
              </a:ext>
            </a:extLst>
          </p:cNvPr>
          <p:cNvCxnSpPr>
            <a:cxnSpLocks/>
          </p:cNvCxnSpPr>
          <p:nvPr/>
        </p:nvCxnSpPr>
        <p:spPr>
          <a:xfrm flipH="1">
            <a:off x="4804062" y="208435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BC3B19-7BB5-428A-9FB1-91D700EAA803}"/>
              </a:ext>
            </a:extLst>
          </p:cNvPr>
          <p:cNvSpPr/>
          <p:nvPr/>
        </p:nvSpPr>
        <p:spPr>
          <a:xfrm>
            <a:off x="5563159" y="2385000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410771" y="2398043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CF3F0A-2C14-49BB-9B59-50EC197B0774}"/>
              </a:ext>
            </a:extLst>
          </p:cNvPr>
          <p:cNvSpPr/>
          <p:nvPr/>
        </p:nvSpPr>
        <p:spPr>
          <a:xfrm>
            <a:off x="5635089" y="3984209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001437" y="164021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5565058" y="240815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5418435" y="2106007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B7A572-C279-40D6-904F-1FE6C97901E6}"/>
              </a:ext>
            </a:extLst>
          </p:cNvPr>
          <p:cNvCxnSpPr/>
          <p:nvPr/>
        </p:nvCxnSpPr>
        <p:spPr>
          <a:xfrm>
            <a:off x="6031573" y="285477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7E1AF6E-6AE6-48A6-94EB-DD9A8D0AB97A}"/>
              </a:ext>
            </a:extLst>
          </p:cNvPr>
          <p:cNvCxnSpPr>
            <a:cxnSpLocks/>
          </p:cNvCxnSpPr>
          <p:nvPr/>
        </p:nvCxnSpPr>
        <p:spPr>
          <a:xfrm flipH="1">
            <a:off x="5971843" y="365909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290D367D-4D95-4166-85E4-523BC262678F}"/>
              </a:ext>
            </a:extLst>
          </p:cNvPr>
          <p:cNvSpPr/>
          <p:nvPr/>
        </p:nvSpPr>
        <p:spPr>
          <a:xfrm>
            <a:off x="6166031" y="3174526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12</a:t>
            </a:r>
          </a:p>
        </p:txBody>
      </p:sp>
      <p:sp>
        <p:nvSpPr>
          <p:cNvPr id="41" name="Arrow: Circular 40">
            <a:extLst>
              <a:ext uri="{FF2B5EF4-FFF2-40B4-BE49-F238E27FC236}">
                <a16:creationId xmlns:a16="http://schemas.microsoft.com/office/drawing/2014/main" id="{5F70E3A8-2CDE-4C34-874B-B33CA1268C4E}"/>
              </a:ext>
            </a:extLst>
          </p:cNvPr>
          <p:cNvSpPr/>
          <p:nvPr/>
        </p:nvSpPr>
        <p:spPr>
          <a:xfrm>
            <a:off x="6109494" y="3703144"/>
            <a:ext cx="651824" cy="780715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C330212-AADE-4939-BFFE-F480F5464885}"/>
              </a:ext>
            </a:extLst>
          </p:cNvPr>
          <p:cNvCxnSpPr>
            <a:cxnSpLocks/>
          </p:cNvCxnSpPr>
          <p:nvPr/>
        </p:nvCxnSpPr>
        <p:spPr>
          <a:xfrm flipH="1">
            <a:off x="4804062" y="208435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BC3B19-7BB5-428A-9FB1-91D700EAA803}"/>
              </a:ext>
            </a:extLst>
          </p:cNvPr>
          <p:cNvSpPr/>
          <p:nvPr/>
        </p:nvSpPr>
        <p:spPr>
          <a:xfrm>
            <a:off x="5563159" y="2385000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DF4BCF-0ECC-4FE6-B41F-BE1D2B91D39F}"/>
              </a:ext>
            </a:extLst>
          </p:cNvPr>
          <p:cNvCxnSpPr/>
          <p:nvPr/>
        </p:nvCxnSpPr>
        <p:spPr>
          <a:xfrm>
            <a:off x="6610488" y="363752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0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003 -0.04121 C 0.00339 -0.04931 0.00599 -0.06065 0.00964 -0.07107 C 0.01394 -0.08311 0.01823 -0.09144 0.02253 -0.09653 L 0.0418 -0.11945 " pathEditMode="relative" rAng="18120000" ptsTypes="AAAAA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9" y="-65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6.80879E-17 L 0.02318 0.01574 C 0.02839 0.01898 0.0336 0.02662 0.03737 0.03704 C 0.04219 0.04838 0.0457 0.0581 0.04544 0.06806 L 0.04792 0.11204 " pathEditMode="relative" rAng="3180000" ptsTypes="AAAAA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410771" y="2398043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001437" y="164021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5565058" y="240815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5418435" y="2106007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B7A572-C279-40D6-904F-1FE6C97901E6}"/>
              </a:ext>
            </a:extLst>
          </p:cNvPr>
          <p:cNvCxnSpPr/>
          <p:nvPr/>
        </p:nvCxnSpPr>
        <p:spPr>
          <a:xfrm>
            <a:off x="6031573" y="285477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7E1AF6E-6AE6-48A6-94EB-DD9A8D0AB97A}"/>
              </a:ext>
            </a:extLst>
          </p:cNvPr>
          <p:cNvCxnSpPr>
            <a:cxnSpLocks/>
          </p:cNvCxnSpPr>
          <p:nvPr/>
        </p:nvCxnSpPr>
        <p:spPr>
          <a:xfrm flipH="1">
            <a:off x="5332899" y="2790510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row: Circular 40">
            <a:extLst>
              <a:ext uri="{FF2B5EF4-FFF2-40B4-BE49-F238E27FC236}">
                <a16:creationId xmlns:a16="http://schemas.microsoft.com/office/drawing/2014/main" id="{5F70E3A8-2CDE-4C34-874B-B33CA1268C4E}"/>
              </a:ext>
            </a:extLst>
          </p:cNvPr>
          <p:cNvSpPr/>
          <p:nvPr/>
        </p:nvSpPr>
        <p:spPr>
          <a:xfrm flipH="1">
            <a:off x="5556086" y="2995363"/>
            <a:ext cx="651824" cy="780715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C330212-AADE-4939-BFFE-F480F5464885}"/>
              </a:ext>
            </a:extLst>
          </p:cNvPr>
          <p:cNvCxnSpPr>
            <a:cxnSpLocks/>
          </p:cNvCxnSpPr>
          <p:nvPr/>
        </p:nvCxnSpPr>
        <p:spPr>
          <a:xfrm flipH="1">
            <a:off x="4804062" y="208435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BC3B19-7BB5-428A-9FB1-91D700EAA803}"/>
              </a:ext>
            </a:extLst>
          </p:cNvPr>
          <p:cNvSpPr/>
          <p:nvPr/>
        </p:nvSpPr>
        <p:spPr>
          <a:xfrm>
            <a:off x="5563159" y="2385000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ABA7BD2-1CB9-4517-A4F0-7305DEA80AA6}"/>
              </a:ext>
            </a:extLst>
          </p:cNvPr>
          <p:cNvGrpSpPr/>
          <p:nvPr/>
        </p:nvGrpSpPr>
        <p:grpSpPr>
          <a:xfrm>
            <a:off x="6182719" y="3147155"/>
            <a:ext cx="1093538" cy="1334279"/>
            <a:chOff x="6182719" y="3147155"/>
            <a:chExt cx="1093538" cy="133427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4CF3F0A-2C14-49BB-9B59-50EC197B0774}"/>
                </a:ext>
              </a:extLst>
            </p:cNvPr>
            <p:cNvSpPr/>
            <p:nvPr/>
          </p:nvSpPr>
          <p:spPr>
            <a:xfrm>
              <a:off x="6182719" y="3147155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90D367D-4D95-4166-85E4-523BC262678F}"/>
                </a:ext>
              </a:extLst>
            </p:cNvPr>
            <p:cNvSpPr/>
            <p:nvPr/>
          </p:nvSpPr>
          <p:spPr>
            <a:xfrm>
              <a:off x="6745315" y="3950492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12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1DF4BCF-0ECC-4FE6-B41F-BE1D2B91D39F}"/>
                </a:ext>
              </a:extLst>
            </p:cNvPr>
            <p:cNvCxnSpPr/>
            <p:nvPr/>
          </p:nvCxnSpPr>
          <p:spPr>
            <a:xfrm>
              <a:off x="6610488" y="3637523"/>
              <a:ext cx="275303" cy="3441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191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81481E-6 L -0.02006 0.01852 C -0.02409 0.02153 -0.02917 0.02894 -0.03386 0.0375 C -0.0392 0.04723 -0.04271 0.05602 -0.0448 0.06389 L -0.05365 0.09862 " pathEditMode="relative" rAng="18840000" ptsTypes="AAA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4" y="432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00703 -0.03704 C -0.0082 -0.04468 -0.01146 -0.05533 -0.01536 -0.06482 C -0.02005 -0.07639 -0.02461 -0.08449 -0.02839 -0.08935 L -0.04609 -0.11273 " pathEditMode="relative" rAng="14040000" ptsTypes="AAA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1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1703</TotalTime>
  <Words>2400</Words>
  <Application>Microsoft Office PowerPoint</Application>
  <PresentationFormat>Widescreen</PresentationFormat>
  <Paragraphs>529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Introduction to Hash Tables</vt:lpstr>
      <vt:lpstr>Announcements </vt:lpstr>
      <vt:lpstr>Warm Up Review</vt:lpstr>
      <vt:lpstr>Tree Rotations</vt:lpstr>
      <vt:lpstr>AVL Example: 8,9,10,12,11</vt:lpstr>
      <vt:lpstr>AVL Example: 8,9,10,12,11</vt:lpstr>
      <vt:lpstr>AVL Example: 8,9,10,12,11</vt:lpstr>
      <vt:lpstr>AVL Example: 8,9,10,12,11</vt:lpstr>
      <vt:lpstr>AVL Example: 8,9,10,12,11</vt:lpstr>
      <vt:lpstr>Pros and Cons of AVL Trees</vt:lpstr>
      <vt:lpstr>Lots of cool Self-Balancing BSTs out there!</vt:lpstr>
      <vt:lpstr>The Story So Far…</vt:lpstr>
      <vt:lpstr>Can we do better?</vt:lpstr>
      <vt:lpstr>Can we do better?</vt:lpstr>
      <vt:lpstr>Implement Direct Access Map</vt:lpstr>
      <vt:lpstr>Can we do this for any integer?</vt:lpstr>
      <vt:lpstr>Review: Integer remainder with %</vt:lpstr>
      <vt:lpstr>First Hash Function: % table size</vt:lpstr>
      <vt:lpstr>Implement First Hash Function</vt:lpstr>
      <vt:lpstr>Hash Obsession: Collisions</vt:lpstr>
      <vt:lpstr>Handling Collisions</vt:lpstr>
      <vt:lpstr>Handling Collisions</vt:lpstr>
      <vt:lpstr>Practice</vt:lpstr>
      <vt:lpstr>Can we do better?</vt:lpstr>
      <vt:lpstr>What about non integer keys?</vt:lpstr>
      <vt:lpstr>How to Hash non Integer Keys</vt:lpstr>
      <vt:lpstr>Balanced Hash Function</vt:lpstr>
      <vt:lpstr>Practice</vt:lpstr>
      <vt:lpstr>Java and Hash Functions</vt:lpstr>
      <vt:lpstr>Another Way to Deal With Collisions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Robbie</cp:lastModifiedBy>
  <cp:revision>42</cp:revision>
  <dcterms:created xsi:type="dcterms:W3CDTF">2018-03-22T00:41:11Z</dcterms:created>
  <dcterms:modified xsi:type="dcterms:W3CDTF">2018-07-07T04:46:29Z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