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90" r:id="rId5"/>
    <p:sldId id="296" r:id="rId6"/>
    <p:sldId id="297" r:id="rId7"/>
    <p:sldId id="291" r:id="rId8"/>
    <p:sldId id="298" r:id="rId9"/>
    <p:sldId id="299" r:id="rId10"/>
    <p:sldId id="292" r:id="rId11"/>
    <p:sldId id="300" r:id="rId12"/>
    <p:sldId id="301" r:id="rId13"/>
    <p:sldId id="285" r:id="rId14"/>
    <p:sldId id="295" r:id="rId15"/>
    <p:sldId id="286" r:id="rId16"/>
    <p:sldId id="288" r:id="rId17"/>
    <p:sldId id="287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A6A6A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4D484-3DE6-480B-A256-0B2780474FB3}" v="4" dt="2018-04-06T15:29:0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6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1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Complex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CA8F-80FD-4EFB-B5B5-8473C720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868C9-5F83-434C-B45F-27D7626E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7F75C-BCE5-47D8-8579-199D7CD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73A98-8C23-43FA-8EE1-C8CF7E705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Asymptotic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4" y="1884205"/>
            <a:ext cx="320992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51" y="1808636"/>
            <a:ext cx="3600450" cy="1924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239" y="1549939"/>
            <a:ext cx="96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clock cycles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4773" y="3679397"/>
            <a:ext cx="137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number of 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5230" y="17170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f(n) =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7700" y="1607206"/>
            <a:ext cx="96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clock cycles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6900" y="3622130"/>
            <a:ext cx="137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number of inputs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4697" y="1824881"/>
            <a:ext cx="2214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&lt;- 4n clearly dominates 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E1E117-4770-444B-83AD-FC302C8AE9ED}"/>
              </a:ext>
            </a:extLst>
          </p:cNvPr>
          <p:cNvSpPr/>
          <p:nvPr/>
        </p:nvSpPr>
        <p:spPr>
          <a:xfrm>
            <a:off x="636227" y="4576362"/>
            <a:ext cx="5436523" cy="1422578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function f(n) is </a:t>
            </a:r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dominated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g(n) when…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exists two constants c &gt; 0 and n</a:t>
            </a:r>
            <a:r>
              <a:rPr 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&gt; 0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Such that for all values of n ≥ n</a:t>
            </a:r>
            <a:r>
              <a:rPr lang="en-US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≤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 * g(n)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0FCAC-A465-4306-88F9-19BB5CB7D831}"/>
              </a:ext>
            </a:extLst>
          </p:cNvPr>
          <p:cNvSpPr/>
          <p:nvPr/>
        </p:nvSpPr>
        <p:spPr>
          <a:xfrm>
            <a:off x="636227" y="4150459"/>
            <a:ext cx="543652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Domination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3777" y="4459490"/>
            <a:ext cx="4346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we say that n “dominates” 4n?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Yes!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 = 4 or more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= 1 (because definition requires n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&gt;0)</a:t>
            </a:r>
          </a:p>
        </p:txBody>
      </p:sp>
    </p:spTree>
    <p:extLst>
      <p:ext uri="{BB962C8B-B14F-4D97-AF65-F5344CB8AC3E}">
        <p14:creationId xmlns:p14="http://schemas.microsoft.com/office/powerpoint/2010/main" val="3934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Asymptotic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8" y="1723360"/>
            <a:ext cx="3634623" cy="2233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49" y="1706403"/>
            <a:ext cx="3200400" cy="226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239" y="1549939"/>
            <a:ext cx="96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clock cycles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878" y="3991317"/>
            <a:ext cx="137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number of inputs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1523" y="3447774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f(n) =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587" y="1619937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g(n) = n</a:t>
            </a:r>
            <a:r>
              <a:rPr lang="en-US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869" y="1531975"/>
            <a:ext cx="96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clock cycles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4508" y="3973353"/>
            <a:ext cx="137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number of inputs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7778" y="266637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f(n) = 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3305" y="1636405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g(n) = n</a:t>
            </a:r>
            <a:r>
              <a:rPr lang="en-US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7150805" y="2398827"/>
            <a:ext cx="484891" cy="1256036"/>
          </a:xfrm>
          <a:prstGeom prst="leftBrac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17751" y="2459567"/>
            <a:ext cx="14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problematic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4859" y="4551123"/>
            <a:ext cx="2501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Clearly n</a:t>
            </a:r>
            <a:r>
              <a:rPr lang="en-US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dominates n, right?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8659" y="261458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in -&gt;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7751" y="4470057"/>
            <a:ext cx="497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We can find a c &amp; n</a:t>
            </a:r>
            <a:r>
              <a:rPr lang="en-US" sz="14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that satisfy the definition of domination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 = 1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14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= 1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9983" y="5326921"/>
            <a:ext cx="7440909" cy="1030744"/>
            <a:chOff x="679983" y="5320037"/>
            <a:chExt cx="7440909" cy="1030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679983" y="5745940"/>
              <a:ext cx="7440909" cy="604841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>
                  <a:solidFill>
                    <a:srgbClr val="4C328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US" b="1" dirty="0">
                  <a:solidFill>
                    <a:srgbClr val="4C328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(f(n))</a:t>
              </a:r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the “family” or “set” of </a:t>
              </a:r>
              <a:r>
                <a:rPr lang="en-US" u="sng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all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functions that are </a:t>
              </a:r>
              <a:r>
                <a:rPr lang="en-US" u="sng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dominated by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f(n)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679983" y="5320037"/>
              <a:ext cx="7440909" cy="4259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Definition: Big</a:t>
              </a:r>
              <a:r>
                <a:rPr lang="en-US" i="1" dirty="0"/>
                <a:t>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B200-2401-4DE9-A28E-D4955F52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∈ Element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891C-055F-44AD-96DC-67227773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f(n) is less than or equal to g(n)</a:t>
            </a:r>
          </a:p>
          <a:p>
            <a:r>
              <a:rPr lang="en-US" dirty="0"/>
              <a:t>“f(n) is dominated by g(n)”</a:t>
            </a:r>
          </a:p>
          <a:p>
            <a:r>
              <a:rPr lang="en-US" dirty="0"/>
              <a:t>“f(n) is contained inside O(g(n))”</a:t>
            </a:r>
          </a:p>
          <a:p>
            <a:r>
              <a:rPr lang="en-US" dirty="0"/>
              <a:t>f(n) </a:t>
            </a:r>
            <a:r>
              <a:rPr lang="en-US" b="1" dirty="0">
                <a:solidFill>
                  <a:srgbClr val="B6A479"/>
                </a:solidFill>
              </a:rPr>
              <a:t>∈</a:t>
            </a:r>
            <a:r>
              <a:rPr lang="en-US" dirty="0"/>
              <a:t> O(g(n))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0F5A-83D3-4ED2-8067-8F2574FD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73DE-058D-426C-8E2F-8811E9E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86330" y="461153"/>
            <a:ext cx="2144755" cy="1028456"/>
            <a:chOff x="4472177" y="461153"/>
            <a:chExt cx="2144755" cy="10284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4472177" y="884768"/>
              <a:ext cx="2144755" cy="604841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“element of” mathematical symbol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4472178" y="461153"/>
              <a:ext cx="2144754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∈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86330" y="2044849"/>
            <a:ext cx="4138077" cy="1028456"/>
            <a:chOff x="3692512" y="2301070"/>
            <a:chExt cx="4138077" cy="10284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3692512" y="2724685"/>
              <a:ext cx="4138077" cy="604841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(f(n))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is the “family” or “set” of </a:t>
              </a:r>
              <a:r>
                <a:rPr lang="en-US" u="sng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all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functions that are </a:t>
              </a:r>
              <a:r>
                <a:rPr lang="en-US" u="sng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dominated by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f(n)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3692512" y="2301070"/>
              <a:ext cx="4138077" cy="42590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Definition: Big </a:t>
              </a:r>
              <a:r>
                <a:rPr lang="en-US" i="1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9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9A94-87EA-4DC7-BE01-431E7B6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Ω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D007-AE4F-491E-873D-BD29E6FE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53" y="3597673"/>
            <a:ext cx="11187258" cy="3599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we have a name for a set of functions that are the dominators?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750A0-51BF-4056-A3BE-671B8550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F913-17AD-4F1E-B864-59D5F235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1754" y="4245092"/>
            <a:ext cx="5711765" cy="1712443"/>
            <a:chOff x="471754" y="4245092"/>
            <a:chExt cx="5711765" cy="171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57E904F-E70C-4E28-B65B-C6039E11A07A}"/>
                    </a:ext>
                  </a:extLst>
                </p:cNvPr>
                <p:cNvSpPr/>
                <p:nvPr/>
              </p:nvSpPr>
              <p:spPr>
                <a:xfrm>
                  <a:off x="471754" y="4670995"/>
                  <a:ext cx="5711764" cy="1286540"/>
                </a:xfrm>
                <a:prstGeom prst="rect">
                  <a:avLst/>
                </a:prstGeom>
                <a:solidFill>
                  <a:srgbClr val="D8D8D8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srgbClr val="4C328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Ω(f(n)) </a:t>
                  </a:r>
                  <a:r>
                    <a: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is the family of all functions that </a:t>
                  </a:r>
                  <a:r>
                    <a:rPr lang="en-US" u="sng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dominate</a:t>
                  </a:r>
                  <a:r>
                    <a: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f(n)</a:t>
                  </a:r>
                </a:p>
                <a:p>
                  <a:r>
                    <a: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Ω(f(n)) is greater than or equal to f(n)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))≥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l-GR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Ω</a:t>
                  </a:r>
                  <a:r>
                    <a: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(f(n)) is the upper bound of f(n)’s asymptotic analysis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57E904F-E70C-4E28-B65B-C6039E11A0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54" y="4670995"/>
                  <a:ext cx="5711764" cy="1286540"/>
                </a:xfrm>
                <a:prstGeom prst="rect">
                  <a:avLst/>
                </a:prstGeom>
                <a:blipFill>
                  <a:blip r:embed="rId3"/>
                  <a:stretch>
                    <a:fillRect l="-854" b="-42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1CC172-B282-49A3-B62E-A05DE1267C16}"/>
                </a:ext>
              </a:extLst>
            </p:cNvPr>
            <p:cNvSpPr/>
            <p:nvPr/>
          </p:nvSpPr>
          <p:spPr>
            <a:xfrm>
              <a:off x="471755" y="4245092"/>
              <a:ext cx="5711764" cy="4259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Definition: Big 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4C40C8-9DCB-4185-AD31-E7FA5700C66C}"/>
                  </a:ext>
                </a:extLst>
              </p:cNvPr>
              <p:cNvSpPr/>
              <p:nvPr/>
            </p:nvSpPr>
            <p:spPr>
              <a:xfrm>
                <a:off x="471754" y="1991345"/>
                <a:ext cx="7440909" cy="1304116"/>
              </a:xfrm>
              <a:prstGeom prst="rect">
                <a:avLst/>
              </a:prstGeom>
              <a:solidFill>
                <a:srgbClr val="D8D8D8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i="1" dirty="0">
                    <a:solidFill>
                      <a:srgbClr val="4C328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</a:t>
                </a:r>
                <a:r>
                  <a:rPr lang="en-US" b="1" dirty="0">
                    <a:solidFill>
                      <a:srgbClr val="4C328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(f(n))</a:t>
                </a:r>
                <a:r>
                  <a:rPr lang="en-US" dirty="0">
                    <a:solidFill>
                      <a:srgbClr val="4C328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is the “family” or “set” of all functions that </a:t>
                </a:r>
                <a:r>
                  <a:rPr lang="en-US" u="sng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are dominated by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f(n)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O(f(n)) is less than or equal to f(n)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O(f(n)) is the lower bound of f(n)’s asymptotic analysis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4C40C8-9DCB-4185-AD31-E7FA5700C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4" y="1991345"/>
                <a:ext cx="7440909" cy="1304116"/>
              </a:xfrm>
              <a:prstGeom prst="rect">
                <a:avLst/>
              </a:prstGeom>
              <a:blipFill>
                <a:blip r:embed="rId4"/>
                <a:stretch>
                  <a:fillRect l="-655" r="-82" b="-3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10B0BF-22B6-49F2-B5D2-75CA105FD29D}"/>
              </a:ext>
            </a:extLst>
          </p:cNvPr>
          <p:cNvSpPr/>
          <p:nvPr/>
        </p:nvSpPr>
        <p:spPr>
          <a:xfrm>
            <a:off x="471754" y="1565442"/>
            <a:ext cx="7440909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</a:t>
            </a:r>
            <a:r>
              <a:rPr lang="en-US" i="1" dirty="0"/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41458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30F8C-DEE2-4323-9F51-CAB092534BBB}"/>
              </a:ext>
            </a:extLst>
          </p:cNvPr>
          <p:cNvSpPr/>
          <p:nvPr/>
        </p:nvSpPr>
        <p:spPr>
          <a:xfrm>
            <a:off x="8025095" y="833446"/>
            <a:ext cx="382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is the “family” or “set” of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functions that are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dominated by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34EAA-48A1-4E8F-B5F7-4BD57AEFA835}"/>
              </a:ext>
            </a:extLst>
          </p:cNvPr>
          <p:cNvSpPr/>
          <p:nvPr/>
        </p:nvSpPr>
        <p:spPr>
          <a:xfrm>
            <a:off x="8084404" y="2258279"/>
            <a:ext cx="330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dominates f(n)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71810-C4AA-4772-80C1-B41B2F7BD705}"/>
              </a:ext>
            </a:extLst>
          </p:cNvPr>
          <p:cNvSpPr/>
          <p:nvPr/>
        </p:nvSpPr>
        <p:spPr>
          <a:xfrm>
            <a:off x="8084404" y="856799"/>
            <a:ext cx="3678094" cy="60484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0EE9D-5B65-41F3-BCF5-66F3D187DC6E}"/>
              </a:ext>
            </a:extLst>
          </p:cNvPr>
          <p:cNvSpPr/>
          <p:nvPr/>
        </p:nvSpPr>
        <p:spPr>
          <a:xfrm>
            <a:off x="8084404" y="43089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BD076-4A2B-42A4-8E27-9F3E37012838}"/>
              </a:ext>
            </a:extLst>
          </p:cNvPr>
          <p:cNvSpPr/>
          <p:nvPr/>
        </p:nvSpPr>
        <p:spPr>
          <a:xfrm>
            <a:off x="8084404" y="2258279"/>
            <a:ext cx="3678093" cy="64633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04A8C-677D-4B8B-8886-752BFAC9F963}"/>
              </a:ext>
            </a:extLst>
          </p:cNvPr>
          <p:cNvSpPr/>
          <p:nvPr/>
        </p:nvSpPr>
        <p:spPr>
          <a:xfrm>
            <a:off x="8084404" y="183237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09F0-2F80-47E4-9643-977505D4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Θ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A622-ACC2-46E4-9BBA-995D5A6A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f(n) ∈ </a:t>
            </a:r>
            <a:r>
              <a:rPr lang="el-GR" dirty="0"/>
              <a:t>Θ</a:t>
            </a:r>
            <a:r>
              <a:rPr lang="en-US" dirty="0"/>
              <a:t>(g(n)) when both</a:t>
            </a:r>
          </a:p>
          <a:p>
            <a:r>
              <a:rPr lang="en-US" dirty="0"/>
              <a:t>f(n) ∈ O(g(n)) and f(n) ∈ </a:t>
            </a:r>
            <a:r>
              <a:rPr lang="el-GR" dirty="0"/>
              <a:t>Ω</a:t>
            </a:r>
            <a:r>
              <a:rPr lang="en-US" dirty="0"/>
              <a:t> (g(n)) are true</a:t>
            </a:r>
          </a:p>
          <a:p>
            <a:r>
              <a:rPr lang="en-US" dirty="0"/>
              <a:t>Which is only when f(n) = g(n)</a:t>
            </a:r>
          </a:p>
          <a:p>
            <a:endParaRPr lang="en-US" dirty="0"/>
          </a:p>
          <a:p>
            <a:r>
              <a:rPr lang="el-GR" b="1" dirty="0">
                <a:solidFill>
                  <a:srgbClr val="4C3282"/>
                </a:solidFill>
              </a:rPr>
              <a:t>Θ</a:t>
            </a:r>
            <a:r>
              <a:rPr lang="en-US" b="1" dirty="0">
                <a:solidFill>
                  <a:srgbClr val="4C3282"/>
                </a:solidFill>
              </a:rPr>
              <a:t>(f(n)) </a:t>
            </a:r>
            <a:r>
              <a:rPr lang="en-US" dirty="0"/>
              <a:t>is the family of functions that are equivalent to f(n)</a:t>
            </a:r>
          </a:p>
          <a:p>
            <a:endParaRPr lang="en-US" dirty="0"/>
          </a:p>
          <a:p>
            <a:r>
              <a:rPr lang="en-US" dirty="0"/>
              <a:t>Industry uses “Big </a:t>
            </a:r>
            <a:r>
              <a:rPr lang="el-GR" dirty="0"/>
              <a:t>Θ</a:t>
            </a:r>
            <a:r>
              <a:rPr lang="en-US" dirty="0"/>
              <a:t>” and “Big O” interchangeably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9A2C-EAE4-42CD-B2B0-002B3EAD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37B17-67AC-4B71-AF1C-D8A994A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2802E-5CB7-4750-9AB9-4BDDA87B0FFF}"/>
              </a:ext>
            </a:extLst>
          </p:cNvPr>
          <p:cNvSpPr/>
          <p:nvPr/>
        </p:nvSpPr>
        <p:spPr>
          <a:xfrm>
            <a:off x="669448" y="3337152"/>
            <a:ext cx="7000428" cy="4259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6B88-7087-439C-9800-52D7B5A9A89E}"/>
              </a:ext>
            </a:extLst>
          </p:cNvPr>
          <p:cNvSpPr/>
          <p:nvPr/>
        </p:nvSpPr>
        <p:spPr>
          <a:xfrm>
            <a:off x="669448" y="2911249"/>
            <a:ext cx="7000428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</a:t>
            </a:r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O(f(n))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f(n) ==</a:t>
                </a:r>
                <a:r>
                  <a:rPr lang="el-GR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Θ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(f(n))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Ω(f(n))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55955" y="2875565"/>
            <a:ext cx="0" cy="227242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2367" y="2177784"/>
            <a:ext cx="1627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438" y="2177784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58613" y="2875565"/>
            <a:ext cx="0" cy="227242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 a mathematical function modeling the worst-case runtime of the following method. Your function should be written in terms of n, the provided input.</a:t>
            </a:r>
          </a:p>
          <a:p>
            <a:r>
              <a:rPr lang="en-US" dirty="0"/>
              <a:t>Assume each </a:t>
            </a:r>
            <a:r>
              <a:rPr lang="en-US" dirty="0" err="1"/>
              <a:t>println</a:t>
            </a:r>
            <a:r>
              <a:rPr lang="en-US" dirty="0"/>
              <a:t> takes some constant time c to run.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 *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(“world”);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B6A479"/>
                </a:solidFill>
              </a:rPr>
              <a:t>Remember: </a:t>
            </a:r>
            <a:r>
              <a:rPr lang="en-US" dirty="0"/>
              <a:t>work outside 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3282"/>
                </a:solidFill>
              </a:rPr>
              <a:t>Solution: T(n) = n(n</a:t>
            </a:r>
            <a:r>
              <a:rPr lang="en-US" baseline="30000" dirty="0">
                <a:solidFill>
                  <a:srgbClr val="4C3282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 + 10) = n</a:t>
            </a:r>
            <a:r>
              <a:rPr lang="en-US" baseline="30000" dirty="0">
                <a:solidFill>
                  <a:srgbClr val="4C3282"/>
                </a:solidFill>
              </a:rPr>
              <a:t>3</a:t>
            </a:r>
            <a:r>
              <a:rPr lang="en-US" dirty="0">
                <a:solidFill>
                  <a:srgbClr val="4C3282"/>
                </a:solidFill>
              </a:rPr>
              <a:t> + 10n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5847" y="342494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84221" y="324783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6333" y="354223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5847" y="42869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84221" y="420041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6333" y="449481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8300153" y="2964056"/>
            <a:ext cx="442112" cy="231452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4325" y="394343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DBF53-C083-4362-92D1-3B79DE0873B9}"/>
              </a:ext>
            </a:extLst>
          </p:cNvPr>
          <p:cNvSpPr/>
          <p:nvPr/>
        </p:nvSpPr>
        <p:spPr>
          <a:xfrm>
            <a:off x="5726325" y="5108318"/>
            <a:ext cx="6096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1" indent="-91440" algn="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Socrative: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www.socrative.com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Room Name: CSE373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Please enter your name as: Last, First</a:t>
            </a:r>
          </a:p>
        </p:txBody>
      </p:sp>
    </p:spTree>
    <p:extLst>
      <p:ext uri="{BB962C8B-B14F-4D97-AF65-F5344CB8AC3E}">
        <p14:creationId xmlns:p14="http://schemas.microsoft.com/office/powerpoint/2010/main" val="3393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4160-5E0B-4ABE-A750-D72AA4C9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Project 1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8282-C82F-4D80-B9C3-A3E17D3B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out – Part 1 due Friday April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Pair Programming</a:t>
            </a:r>
          </a:p>
          <a:p>
            <a:pPr lvl="1"/>
            <a:r>
              <a:rPr lang="en-US" dirty="0"/>
              <a:t>Navigating the Project</a:t>
            </a:r>
          </a:p>
          <a:p>
            <a:pPr lvl="1"/>
            <a:r>
              <a:rPr lang="en-US" dirty="0"/>
              <a:t>How it will be graded </a:t>
            </a:r>
          </a:p>
          <a:p>
            <a:pPr lvl="1"/>
            <a:r>
              <a:rPr lang="en-US" dirty="0"/>
              <a:t>Need a partner? Come see me after class or email me ASAP</a:t>
            </a:r>
          </a:p>
          <a:p>
            <a:r>
              <a:rPr lang="en-US" dirty="0"/>
              <a:t>HW 1 due tonight!</a:t>
            </a:r>
          </a:p>
          <a:p>
            <a:pPr lvl="1"/>
            <a:r>
              <a:rPr lang="en-US" dirty="0"/>
              <a:t>please make sure your legal name is associated with your practice-it account</a:t>
            </a:r>
          </a:p>
          <a:p>
            <a:r>
              <a:rPr lang="en-US" dirty="0"/>
              <a:t>Class Survey due tonight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24D29-509A-4877-A980-CEA31CCB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FCB8A-B46A-42B0-A3CF-CB06ED7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533" y="21533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533" y="215330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4" y="1463857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7" y="215329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f(n) = 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2" y="1348885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995" y="3150524"/>
            <a:ext cx="3506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Keep an eye on loop bounds!</a:t>
            </a:r>
          </a:p>
        </p:txBody>
      </p:sp>
    </p:spTree>
    <p:extLst>
      <p:ext uri="{BB962C8B-B14F-4D97-AF65-F5344CB8AC3E}">
        <p14:creationId xmlns:p14="http://schemas.microsoft.com/office/powerpoint/2010/main" val="33789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 txBox="1">
            <a:spLocks/>
          </p:cNvSpPr>
          <p:nvPr/>
        </p:nvSpPr>
        <p:spPr>
          <a:xfrm>
            <a:off x="575240" y="1463857"/>
            <a:ext cx="11187258" cy="21355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705" y="31683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5702174" y="170470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68868" y="1994580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877000" y="1529451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79744" y="1671414"/>
            <a:ext cx="2812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(0c + 1c + 2c + 3c + … + i-1c)</a:t>
            </a:r>
          </a:p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(0c + 1c + 2c + 3c + … + i-1c)</a:t>
            </a:r>
          </a:p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(0c + 1c + 2c + 3c + … + i-1c)</a:t>
            </a:r>
          </a:p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 repeat n times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0979" y="1962642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512" y="2873152"/>
                <a:ext cx="1076320" cy="912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68297" y="31683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88" y="2896965"/>
                <a:ext cx="805605" cy="870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70349" y="3138370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 of a 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2128" y="42963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4024930"/>
                <a:ext cx="851387" cy="870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04180" y="4266335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Factoring out a constant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2128" y="53560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19" y="5084596"/>
                <a:ext cx="1371722" cy="90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65468" y="5328297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Gauss’s Identity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297" y="61617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23" y="6063960"/>
                <a:ext cx="1239314" cy="564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99299" y="6161712"/>
            <a:ext cx="382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O(n</a:t>
            </a:r>
            <a:r>
              <a:rPr lang="en-US" baseline="30000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B9E217-2CAE-4E2D-9522-5FE9DEA996B5}"/>
              </a:ext>
            </a:extLst>
          </p:cNvPr>
          <p:cNvSpPr txBox="1"/>
          <p:nvPr/>
        </p:nvSpPr>
        <p:spPr>
          <a:xfrm>
            <a:off x="8331457" y="2002627"/>
            <a:ext cx="3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1AEF94-E688-4D92-BC89-D6BC678D7D8E}"/>
              </a:ext>
            </a:extLst>
          </p:cNvPr>
          <p:cNvSpPr/>
          <p:nvPr/>
        </p:nvSpPr>
        <p:spPr>
          <a:xfrm>
            <a:off x="8749776" y="2059933"/>
            <a:ext cx="304230" cy="210486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 animBg="1"/>
      <p:bldP spid="14" grpId="0"/>
      <p:bldP spid="15" grpId="0" animBg="1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3415" y="2116551"/>
            <a:ext cx="3658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641" y="1808774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0829" y="1962662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609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+????</a:t>
            </a:r>
          </a:p>
        </p:txBody>
      </p:sp>
    </p:spTree>
    <p:extLst>
      <p:ext uri="{BB962C8B-B14F-4D97-AF65-F5344CB8AC3E}">
        <p14:creationId xmlns:p14="http://schemas.microsoft.com/office/powerpoint/2010/main" val="37513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44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8"/>
            <a:ext cx="6155544" cy="1313420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f(n) =</a:t>
              </a:r>
            </a:p>
            <a:p>
              <a:endPara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Recurrence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Unfolding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588522"/>
            <a:ext cx="11187258" cy="3321717"/>
          </a:xfrm>
        </p:spPr>
        <p:txBody>
          <a:bodyPr/>
          <a:lstStyle/>
          <a:p>
            <a:r>
              <a:rPr lang="en-US" dirty="0"/>
              <a:t>T(3) =</a:t>
            </a:r>
          </a:p>
          <a:p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</a:t>
            </a:r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Summation of a constant</a:t>
            </a:r>
          </a:p>
          <a:p>
            <a:pPr marL="0" indent="0">
              <a:buNone/>
            </a:pPr>
            <a:r>
              <a:rPr lang="en-US" dirty="0"/>
              <a:t> T(n)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/>
              <a:t>(n-1)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042" y="175277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415" y="1610067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9" name="Left Brace 8"/>
          <p:cNvSpPr/>
          <p:nvPr/>
        </p:nvSpPr>
        <p:spPr>
          <a:xfrm>
            <a:off x="1326367" y="1610067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7674" y="161006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 T(n-1)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02" y="3227919"/>
                <a:ext cx="841577" cy="870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42167" y="258852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/>
              <a:t> + T(3 –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939" y="258852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/>
              <a:t> + (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/>
              <a:t> + T(2 – 1))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9026" y="2588522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/>
              <a:t> + (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/>
              <a:t> </a:t>
            </a:r>
            <a:r>
              <a:rPr lang="en-US"/>
              <a:t>+ (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/>
              <a:t>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2248" y="2569469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= 2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/>
              <a:t> </a:t>
            </a:r>
            <a:r>
              <a:rPr lang="en-US" dirty="0"/>
              <a:t>+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EAB95C-482F-4E94-8894-B67BE0ECFC1C}"/>
              </a:ext>
            </a:extLst>
          </p:cNvPr>
          <p:cNvCxnSpPr/>
          <p:nvPr/>
        </p:nvCxnSpPr>
        <p:spPr>
          <a:xfrm>
            <a:off x="2663687" y="3988904"/>
            <a:ext cx="0" cy="47045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464</TotalTime>
  <Words>1752</Words>
  <Application>Microsoft Office PowerPoint</Application>
  <PresentationFormat>Widescreen</PresentationFormat>
  <Paragraphs>316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Modeling Complex Algorithms</vt:lpstr>
      <vt:lpstr>Warm Up</vt:lpstr>
      <vt:lpstr>Project 1 Out</vt:lpstr>
      <vt:lpstr>Modeling Complex Loops</vt:lpstr>
      <vt:lpstr>Modeling Complex Loops</vt:lpstr>
      <vt:lpstr>Simplifying Summations</vt:lpstr>
      <vt:lpstr>Function Modeling: Recursion</vt:lpstr>
      <vt:lpstr>Function Modeling: Recursion</vt:lpstr>
      <vt:lpstr>Unfolding Method</vt:lpstr>
      <vt:lpstr>Asymptotic Analysis</vt:lpstr>
      <vt:lpstr>Asymptotic Analysis</vt:lpstr>
      <vt:lpstr>Asymptotic Analysis</vt:lpstr>
      <vt:lpstr>∈ Element Of</vt:lpstr>
      <vt:lpstr>Practice</vt:lpstr>
      <vt:lpstr>Definitions: Big Ω</vt:lpstr>
      <vt:lpstr>Examples</vt:lpstr>
      <vt:lpstr>Definitions: Big Θ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72</cp:revision>
  <dcterms:created xsi:type="dcterms:W3CDTF">2018-03-22T00:41:11Z</dcterms:created>
  <dcterms:modified xsi:type="dcterms:W3CDTF">2018-04-07T05:51:57Z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