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65" r:id="rId6"/>
    <p:sldId id="261" r:id="rId7"/>
    <p:sldId id="262" r:id="rId8"/>
    <p:sldId id="284" r:id="rId9"/>
    <p:sldId id="267" r:id="rId10"/>
    <p:sldId id="271" r:id="rId11"/>
    <p:sldId id="268" r:id="rId12"/>
    <p:sldId id="269" r:id="rId13"/>
    <p:sldId id="274" r:id="rId14"/>
    <p:sldId id="272" r:id="rId15"/>
    <p:sldId id="282" r:id="rId16"/>
    <p:sldId id="275" r:id="rId17"/>
    <p:sldId id="277" r:id="rId18"/>
    <p:sldId id="283" r:id="rId19"/>
    <p:sldId id="280" r:id="rId20"/>
    <p:sldId id="28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up an implementation of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60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se373@cs.washingto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 Welcome to CSE 373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FDA-F913-435E-BF37-8AA76262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 143 – Object Oriented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9811-033D-460C-9EAD-B2B7B9FC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5DB3-FC65-40A8-9E88-A3DE58B2A95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Classes and Interfaces</a:t>
            </a:r>
          </a:p>
          <a:p>
            <a:pPr lvl="1"/>
            <a:r>
              <a:rPr lang="en-US" sz="2400" dirty="0"/>
              <a:t>Methods, variables and conditionals</a:t>
            </a:r>
          </a:p>
          <a:p>
            <a:pPr lvl="1"/>
            <a:r>
              <a:rPr lang="en-US" sz="2400" dirty="0"/>
              <a:t>Loops and recursion</a:t>
            </a:r>
          </a:p>
          <a:p>
            <a:pPr lvl="1"/>
            <a:r>
              <a:rPr lang="en-US" sz="2400" dirty="0"/>
              <a:t>Linked lists and binary trees</a:t>
            </a:r>
          </a:p>
          <a:p>
            <a:pPr lvl="1"/>
            <a:r>
              <a:rPr lang="en-US" sz="2400" dirty="0"/>
              <a:t>Sorting and Searching</a:t>
            </a:r>
          </a:p>
          <a:p>
            <a:pPr lvl="1"/>
            <a:r>
              <a:rPr lang="en-US" sz="2400" dirty="0"/>
              <a:t>O(n) analysis</a:t>
            </a:r>
          </a:p>
          <a:p>
            <a:pPr lvl="1"/>
            <a:r>
              <a:rPr lang="en-US" sz="2400" dirty="0"/>
              <a:t>Generics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CSE 373 – Data Structures and Algorithms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2400" dirty="0"/>
              <a:t>Design decisions</a:t>
            </a:r>
          </a:p>
          <a:p>
            <a:pPr lvl="1"/>
            <a:r>
              <a:rPr lang="en-US" sz="2400" dirty="0"/>
              <a:t>Design analysis</a:t>
            </a:r>
          </a:p>
          <a:p>
            <a:pPr lvl="1"/>
            <a:r>
              <a:rPr lang="en-US" sz="2400" dirty="0"/>
              <a:t>Implementations of data structures</a:t>
            </a:r>
          </a:p>
          <a:p>
            <a:pPr lvl="1"/>
            <a:r>
              <a:rPr lang="en-US" sz="2400" dirty="0"/>
              <a:t>Debugging and testing</a:t>
            </a:r>
          </a:p>
          <a:p>
            <a:pPr lvl="1"/>
            <a:r>
              <a:rPr lang="en-US" sz="2400" dirty="0"/>
              <a:t>Abstract Data Types</a:t>
            </a:r>
          </a:p>
          <a:p>
            <a:pPr lvl="1"/>
            <a:r>
              <a:rPr lang="en-US" sz="2400" dirty="0"/>
              <a:t>Code-base development</a:t>
            </a:r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03A1-DD6C-4EB8-B4B6-178D3E1E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anyway?</a:t>
            </a:r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organizing and storing related data points</a:t>
            </a:r>
          </a:p>
          <a:p>
            <a:pPr lvl="1"/>
            <a:r>
              <a:rPr lang="en-US" sz="2400" dirty="0"/>
              <a:t>Examples from CSE 14X: arrays, linked lists, stacks, queues, trees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used to perform a task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D595E-A63A-4AFA-B380-49639312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707-FAEE-410F-9E24-8B4CCA9A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Clients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92A3-7F0C-4959-BD47-97C4085B0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6D55-7681-4CE3-BC75-770660D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</a:t>
            </a:r>
            <a:r>
              <a:rPr lang="en-US" dirty="0" err="1"/>
              <a:t>wi</a:t>
            </a:r>
            <a:r>
              <a:rPr lang="en-US" dirty="0"/>
              <a:t> 18 – Whitaker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1486-809D-4CD1-AA23-86A133A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74ABD-E9F0-429A-98ED-69D071E50CD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 class that is executable, in Java this means it contains a Main method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DC87AD-F715-497A-898E-4EFC18CBF6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Object Classes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05C8DC-289C-492A-8B90-7CA5B22E8A5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 coded structure that contains data and behavior</a:t>
            </a:r>
          </a:p>
          <a:p>
            <a:r>
              <a:rPr lang="en-US" dirty="0"/>
              <a:t>Start with the data you want to hold, organize the things you want to enable users to do with that 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B3C8-5C38-43C8-AC04-3B25EBFA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C659-AB58-4B8F-BC94-37B046EC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42" y="4261663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types</a:t>
            </a:r>
          </a:p>
          <a:p>
            <a:pPr lvl="1"/>
            <a:r>
              <a:rPr lang="en-US" dirty="0"/>
              <a:t>A definition for expected operations and behavior</a:t>
            </a:r>
          </a:p>
          <a:p>
            <a:r>
              <a:rPr lang="en-US" dirty="0"/>
              <a:t>Start with the operations you want to do then define how those operations will play out on whatever data is being stored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87C9-E2AA-4418-8632-344559F7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WI 18 – Stuart Reges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749003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526738" y="40635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239" y="319438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list of methods that a class promises to implement.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347C-8A37-411D-9A57-89DF33A3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</a:t>
            </a:r>
            <a:r>
              <a:rPr lang="en-US" dirty="0" err="1"/>
              <a:t>zora</a:t>
            </a:r>
            <a:r>
              <a:rPr lang="en-US" dirty="0"/>
              <a:t>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r>
              <a:rPr lang="en-US" dirty="0"/>
              <a:t>You used:</a:t>
            </a:r>
          </a:p>
          <a:p>
            <a:r>
              <a:rPr lang="en-US" dirty="0">
                <a:solidFill>
                  <a:srgbClr val="4C3282"/>
                </a:solidFill>
              </a:rPr>
              <a:t>Lists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But some data structures you made from scratch… why?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Linked Lists </a:t>
            </a:r>
            <a:r>
              <a:rPr lang="en-US" dirty="0"/>
              <a:t>- </a:t>
            </a:r>
            <a:r>
              <a:rPr lang="en-US" dirty="0" err="1">
                <a:solidFill>
                  <a:srgbClr val="B6A479"/>
                </a:solidFill>
              </a:rPr>
              <a:t>LinkedIntList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ListNode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BAA5A-BD87-4102-B713-7C13CD3D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not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Set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operations</a:t>
            </a:r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D595E-A63A-4AFA-B380-49639312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EAA6B-D00C-4052-89DC-7457608E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removed</a:t>
            </a:r>
          </a:p>
          <a:p>
            <a:pPr lvl="1"/>
            <a:endParaRPr lang="en-US" sz="2400" dirty="0"/>
          </a:p>
          <a:p>
            <a:r>
              <a:rPr lang="en-US" sz="2800" dirty="0"/>
              <a:t>Supported Operations:</a:t>
            </a:r>
          </a:p>
          <a:p>
            <a:pPr lvl="1"/>
            <a:r>
              <a:rPr lang="en-US" sz="2400" b="1" dirty="0"/>
              <a:t>get(index): </a:t>
            </a:r>
            <a:r>
              <a:rPr lang="en-US" sz="2400" dirty="0"/>
              <a:t>returns the item at the given index</a:t>
            </a:r>
          </a:p>
          <a:p>
            <a:pPr lvl="1"/>
            <a:r>
              <a:rPr lang="en-US" sz="2400" b="1" dirty="0"/>
              <a:t>set(value, index): </a:t>
            </a:r>
            <a:r>
              <a:rPr lang="en-US" sz="2400" dirty="0"/>
              <a:t>sets the item at the given index to the given value</a:t>
            </a:r>
          </a:p>
          <a:p>
            <a:pPr lvl="1"/>
            <a:r>
              <a:rPr lang="en-US" sz="2400" b="1" dirty="0"/>
              <a:t>append(value): </a:t>
            </a:r>
            <a:r>
              <a:rPr lang="en-US" sz="2400" dirty="0"/>
              <a:t>adds the given item to the end of the list</a:t>
            </a:r>
          </a:p>
          <a:p>
            <a:pPr lvl="1"/>
            <a:r>
              <a:rPr lang="en-US" sz="2400" b="1" dirty="0"/>
              <a:t>insert(value, index): </a:t>
            </a:r>
            <a:r>
              <a:rPr lang="en-US" sz="2400" dirty="0"/>
              <a:t>insert the given item at the given index maintaining order</a:t>
            </a:r>
          </a:p>
          <a:p>
            <a:pPr lvl="1"/>
            <a:r>
              <a:rPr lang="en-US" sz="2400" b="1" dirty="0"/>
              <a:t>delete(index): </a:t>
            </a:r>
            <a:r>
              <a:rPr lang="en-US" sz="2400" dirty="0"/>
              <a:t>removes the item at the given index maintaining order</a:t>
            </a:r>
          </a:p>
          <a:p>
            <a:pPr lvl="1"/>
            <a:r>
              <a:rPr lang="en-US" sz="2400" b="1" dirty="0"/>
              <a:t>size(): </a:t>
            </a:r>
            <a:r>
              <a:rPr lang="en-US" sz="2400" dirty="0"/>
              <a:t>returns the number of elements in the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F1E3-A0A3-40CC-A313-6A7CE314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63B0B2-1C3D-4987-B246-A0400B99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Introductions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Syllabus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Dust off data structure cob webs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Meet the ADT</a:t>
            </a:r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6792-C5D7-4D1B-BA61-AE0A5FF4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B4B1-24BF-4CBA-86EF-95B5AEA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Skim through full Syllabus on class web page</a:t>
            </a:r>
          </a:p>
          <a:p>
            <a:r>
              <a:rPr lang="en-US" dirty="0"/>
              <a:t>Sign up for Piazza</a:t>
            </a:r>
          </a:p>
          <a:p>
            <a:r>
              <a:rPr lang="en-US" dirty="0"/>
              <a:t>Review 142/143 materials. Materials provided on class webpage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827-D2D8-42E9-8B23-73BEDBF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1DEB-CEF9-40E4-A920-27F07DF8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Waitlist/ Overloads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C21C-487A-4B6C-81B8-AA790E8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I have no control over these things :/</a:t>
            </a:r>
          </a:p>
          <a:p>
            <a:pPr lvl="1"/>
            <a:r>
              <a:rPr lang="en-US" sz="3200" dirty="0"/>
              <a:t>Email </a:t>
            </a:r>
            <a:r>
              <a:rPr lang="en-US" sz="3200" dirty="0">
                <a:solidFill>
                  <a:srgbClr val="B6A479"/>
                </a:solidFill>
                <a:hlinkClick r:id="rId3"/>
              </a:rPr>
              <a:t>cse373@cs.washington.edu</a:t>
            </a:r>
            <a:r>
              <a:rPr lang="en-US" sz="3200" dirty="0">
                <a:solidFill>
                  <a:srgbClr val="B6A479"/>
                </a:solidFill>
              </a:rPr>
              <a:t> </a:t>
            </a:r>
            <a:r>
              <a:rPr lang="en-US" sz="3200" dirty="0"/>
              <a:t>for all registration requests/questions </a:t>
            </a:r>
          </a:p>
          <a:p>
            <a:pPr lvl="1"/>
            <a:r>
              <a:rPr lang="en-US" sz="3200" dirty="0"/>
              <a:t>Many students move around, likely a spot will open</a:t>
            </a:r>
          </a:p>
          <a:p>
            <a:pPr lvl="1"/>
            <a:r>
              <a:rPr lang="en-US" sz="3200" dirty="0"/>
              <a:t>Keep coming to lecture!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444EE-1342-4F43-958F-D2EC71FD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D0238-B95E-4EAF-BF4F-DBD24429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3162000" y="2791700"/>
            <a:ext cx="66952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-US" sz="4800" b="1" i="1" dirty="0">
                <a:latin typeface="Lora"/>
                <a:ea typeface="Lora"/>
                <a:cs typeface="Lora"/>
                <a:sym typeface="Lora"/>
              </a:rPr>
              <a:t>Kasey Champion</a:t>
            </a:r>
            <a:endParaRPr sz="4800" b="1" i="1" dirty="0">
              <a:latin typeface="Lora"/>
              <a:ea typeface="Lora"/>
              <a:cs typeface="Lora"/>
              <a:sym typeface="Lora"/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Software Engineer @ Microsoft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High School Teacher @ Franklin High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champk@cs.washington.edu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Hours: Fridays 2:30pm-5:30pm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90" name="Shape 90"/>
          <p:cNvCxnSpPr/>
          <p:nvPr/>
        </p:nvCxnSpPr>
        <p:spPr>
          <a:xfrm>
            <a:off x="8600" y="1905000"/>
            <a:ext cx="3196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8" y="1149197"/>
            <a:ext cx="1501984" cy="151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3"/>
            <a:ext cx="6544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 dirty="0">
                <a:solidFill>
                  <a:srgbClr val="4C3282"/>
                </a:solidFill>
              </a:rPr>
              <a:t>Hello!</a:t>
            </a:r>
            <a:endParaRPr sz="8000" dirty="0">
              <a:solidFill>
                <a:srgbClr val="4C3282"/>
              </a:solidFill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6317867" y="1905000"/>
            <a:ext cx="5874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A4A920-2047-44ED-A18A-3C917705C727}"/>
              </a:ext>
            </a:extLst>
          </p:cNvPr>
          <p:cNvSpPr/>
          <p:nvPr/>
        </p:nvSpPr>
        <p:spPr>
          <a:xfrm>
            <a:off x="282633" y="60960"/>
            <a:ext cx="292400" cy="144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ocial media icons">
            <a:extLst>
              <a:ext uri="{FF2B5EF4-FFF2-40B4-BE49-F238E27FC236}">
                <a16:creationId xmlns:a16="http://schemas.microsoft.com/office/drawing/2014/main" id="{AD97ECD9-D0F7-4C07-954E-6808579EE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552" r="88918" b="85705"/>
          <a:stretch/>
        </p:blipFill>
        <p:spPr bwMode="auto">
          <a:xfrm>
            <a:off x="5326644" y="5520516"/>
            <a:ext cx="753980" cy="8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al media icons">
            <a:extLst>
              <a:ext uri="{FF2B5EF4-FFF2-40B4-BE49-F238E27FC236}">
                <a16:creationId xmlns:a16="http://schemas.microsoft.com/office/drawing/2014/main" id="{F19ADAD4-C151-465E-BE94-AACC19E9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2541" r="78620" b="86257"/>
          <a:stretch/>
        </p:blipFill>
        <p:spPr bwMode="auto">
          <a:xfrm>
            <a:off x="6080624" y="5509055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cial media icons">
            <a:extLst>
              <a:ext uri="{FF2B5EF4-FFF2-40B4-BE49-F238E27FC236}">
                <a16:creationId xmlns:a16="http://schemas.microsoft.com/office/drawing/2014/main" id="{B791FE50-956F-403C-A6EB-B9F40C594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3040" r="59978" b="85758"/>
          <a:stretch/>
        </p:blipFill>
        <p:spPr bwMode="auto">
          <a:xfrm>
            <a:off x="6773973" y="5539426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cial media icons">
            <a:extLst>
              <a:ext uri="{FF2B5EF4-FFF2-40B4-BE49-F238E27FC236}">
                <a16:creationId xmlns:a16="http://schemas.microsoft.com/office/drawing/2014/main" id="{76BE3CFE-B2BD-4EA6-B3FE-0658D8694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13976" r="50692" b="74094"/>
          <a:stretch/>
        </p:blipFill>
        <p:spPr bwMode="auto">
          <a:xfrm>
            <a:off x="7537467" y="5472130"/>
            <a:ext cx="737936" cy="8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125B-5C90-4A64-B516-2FFE6AFF6486}"/>
              </a:ext>
            </a:extLst>
          </p:cNvPr>
          <p:cNvSpPr txBox="1"/>
          <p:nvPr/>
        </p:nvSpPr>
        <p:spPr>
          <a:xfrm>
            <a:off x="3205000" y="5662324"/>
            <a:ext cx="256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@techie4good</a:t>
            </a:r>
          </a:p>
        </p:txBody>
      </p:sp>
    </p:spTree>
    <p:extLst>
      <p:ext uri="{BB962C8B-B14F-4D97-AF65-F5344CB8AC3E}">
        <p14:creationId xmlns:p14="http://schemas.microsoft.com/office/powerpoint/2010/main" val="11736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Kasey has to go to “real work” after this</a:t>
            </a:r>
          </a:p>
          <a:p>
            <a:pPr lvl="1"/>
            <a:r>
              <a:rPr lang="en-US" dirty="0"/>
              <a:t>The internets</a:t>
            </a:r>
          </a:p>
          <a:p>
            <a:pPr lvl="1"/>
            <a:r>
              <a:rPr lang="en-US" dirty="0"/>
              <a:t>Your TAs</a:t>
            </a:r>
          </a:p>
          <a:p>
            <a:pPr lvl="1"/>
            <a:r>
              <a:rPr lang="en-US" dirty="0"/>
              <a:t>Each other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sz="2200" dirty="0"/>
              <a:t>Please come to lecture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Demos</a:t>
            </a:r>
          </a:p>
          <a:p>
            <a:pPr lvl="1"/>
            <a:r>
              <a:rPr lang="en-US" dirty="0"/>
              <a:t>Ask questions! Point out mistakes!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Sections</a:t>
            </a:r>
          </a:p>
          <a:p>
            <a:pPr lvl="1"/>
            <a:r>
              <a:rPr lang="en-US" dirty="0"/>
              <a:t>TAs = heroes</a:t>
            </a:r>
          </a:p>
          <a:p>
            <a:pPr lvl="1"/>
            <a:r>
              <a:rPr lang="en-US" dirty="0"/>
              <a:t>Practice problems</a:t>
            </a:r>
          </a:p>
          <a:p>
            <a:pPr lvl="1"/>
            <a:r>
              <a:rPr lang="en-US" dirty="0"/>
              <a:t>Sections start this week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08B2E-4939-4BD6-AC2D-4604F42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BC1-9DAC-4A3E-A9D7-1F5EEA2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CC47-01D7-4A9E-B86D-024481036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Course Page</a:t>
            </a:r>
          </a:p>
          <a:p>
            <a:pPr lvl="1"/>
            <a:r>
              <a:rPr lang="en-US" dirty="0"/>
              <a:t>All course content/announcements posted here</a:t>
            </a:r>
          </a:p>
          <a:p>
            <a:pPr lvl="1"/>
            <a:r>
              <a:rPr lang="en-US" dirty="0"/>
              <a:t>Pay attention for updates!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Grades will be posted here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Will be posted on Course Page</a:t>
            </a:r>
          </a:p>
          <a:p>
            <a:pPr lvl="1"/>
            <a:r>
              <a:rPr lang="en-US" dirty="0"/>
              <a:t>Will start next week</a:t>
            </a:r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Great place to discuss questions with other students</a:t>
            </a:r>
          </a:p>
          <a:p>
            <a:pPr lvl="1"/>
            <a:r>
              <a:rPr lang="en-US" dirty="0"/>
              <a:t>Will be monitored by course staff</a:t>
            </a:r>
          </a:p>
          <a:p>
            <a:pPr lvl="1"/>
            <a:r>
              <a:rPr lang="en-US" dirty="0"/>
              <a:t>No posting of project code!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Textbook</a:t>
            </a:r>
          </a:p>
          <a:p>
            <a:pPr lvl="1"/>
            <a:r>
              <a:rPr lang="en-US" dirty="0"/>
              <a:t>Optional!</a:t>
            </a:r>
          </a:p>
          <a:p>
            <a:pPr lvl="1"/>
            <a:r>
              <a:rPr lang="en-US" dirty="0"/>
              <a:t>Data Structures and Algorithm Analysis in Java by Mark Allen Weiss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A7B73-6BCD-400E-AAB7-5AF48FF3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5A-6892-406B-A408-0D29322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1049E1B9-AAB6-44F6-89B7-A46465BF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38A-216C-40FA-B7A4-886C3D3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024E-037B-443A-B4C5-AC2DAC0E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(65%)</a:t>
            </a:r>
          </a:p>
          <a:p>
            <a:pPr lvl="1"/>
            <a:r>
              <a:rPr lang="en-US" dirty="0"/>
              <a:t>4 Projects (50%)</a:t>
            </a:r>
          </a:p>
          <a:p>
            <a:pPr lvl="2"/>
            <a:r>
              <a:rPr lang="en-US" dirty="0"/>
              <a:t>Partners encouraged</a:t>
            </a:r>
          </a:p>
          <a:p>
            <a:pPr lvl="1"/>
            <a:r>
              <a:rPr lang="en-US" dirty="0"/>
              <a:t>3 Written Assignments (15%)</a:t>
            </a:r>
          </a:p>
          <a:p>
            <a:pPr lvl="2"/>
            <a:r>
              <a:rPr lang="en-US" dirty="0"/>
              <a:t>Must be individual</a:t>
            </a:r>
          </a:p>
          <a:p>
            <a:r>
              <a:rPr lang="en-US" dirty="0"/>
              <a:t>Exams (35%)</a:t>
            </a:r>
          </a:p>
          <a:p>
            <a:pPr lvl="1"/>
            <a:r>
              <a:rPr lang="en-US" dirty="0"/>
              <a:t>Midterm Exam – Friday April 27</a:t>
            </a:r>
            <a:r>
              <a:rPr lang="en-US" baseline="30000" dirty="0"/>
              <a:t>th</a:t>
            </a:r>
            <a:r>
              <a:rPr lang="en-US" dirty="0"/>
              <a:t> in class (15%)</a:t>
            </a:r>
          </a:p>
          <a:p>
            <a:pPr lvl="1"/>
            <a:r>
              <a:rPr lang="en-US" dirty="0"/>
              <a:t>Final Exam – Tuesday June 5</a:t>
            </a:r>
            <a:r>
              <a:rPr lang="en-US" baseline="30000" dirty="0"/>
              <a:t>th</a:t>
            </a:r>
            <a:r>
              <a:rPr lang="en-US" dirty="0"/>
              <a:t> 8:30-10:30 here! (20%)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5073A-5B7E-451B-BE84-171D7337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AD0B-9A7A-4B53-B6F1-B42879D3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4B-8438-4DAE-BD53-1DE9FE41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B688-1196-48A5-BA0B-6BD087A1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2A36-F06B-477F-A934-580BB477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4A07-1DB7-43B0-A8F3-F3A8009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3E60E-0551-4650-9D6E-98AAC1C6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1667</TotalTime>
  <Words>1181</Words>
  <Application>Microsoft Office PowerPoint</Application>
  <PresentationFormat>Widescreen</PresentationFormat>
  <Paragraphs>240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</vt:lpstr>
      <vt:lpstr>Courier New</vt:lpstr>
      <vt:lpstr>Lora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1: Welcome to CSE 373</vt:lpstr>
      <vt:lpstr>Agenda</vt:lpstr>
      <vt:lpstr>Waitlist/ Overloads</vt:lpstr>
      <vt:lpstr>Hello!</vt:lpstr>
      <vt:lpstr>Class Style</vt:lpstr>
      <vt:lpstr>Course Administration</vt:lpstr>
      <vt:lpstr>Grade Break Down</vt:lpstr>
      <vt:lpstr>Syllabus</vt:lpstr>
      <vt:lpstr>Questions?</vt:lpstr>
      <vt:lpstr>What is this class about?</vt:lpstr>
      <vt:lpstr>Data Structures and Algorithms</vt:lpstr>
      <vt:lpstr>Basic Definitions</vt:lpstr>
      <vt:lpstr>Review: Clients vs Objects</vt:lpstr>
      <vt:lpstr>Abstract Data Types (ADT)</vt:lpstr>
      <vt:lpstr>Review: Interfaces</vt:lpstr>
      <vt:lpstr>Review: Java Collections</vt:lpstr>
      <vt:lpstr>Full Definitions</vt:lpstr>
      <vt:lpstr>List of ADTs</vt:lpstr>
      <vt:lpstr>Case Study: The List ADT</vt:lpstr>
      <vt:lpstr>Case Study: List Implementations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68</cp:revision>
  <dcterms:created xsi:type="dcterms:W3CDTF">2018-03-22T00:41:11Z</dcterms:created>
  <dcterms:modified xsi:type="dcterms:W3CDTF">2018-04-07T05:25:40Z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