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7" r:id="rId2"/>
    <p:sldId id="315" r:id="rId3"/>
    <p:sldId id="258" r:id="rId4"/>
    <p:sldId id="259" r:id="rId5"/>
    <p:sldId id="260" r:id="rId6"/>
    <p:sldId id="261" r:id="rId7"/>
    <p:sldId id="262" r:id="rId8"/>
    <p:sldId id="263" r:id="rId9"/>
    <p:sldId id="31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17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88" autoAdjust="0"/>
  </p:normalViewPr>
  <p:slideViewPr>
    <p:cSldViewPr snapToGrid="0" snapToObjects="1">
      <p:cViewPr varScale="1">
        <p:scale>
          <a:sx n="87" d="100"/>
          <a:sy n="87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5D2D8-B24A-2442-99D4-1094BBCE421D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67B68-8B19-CA47-86B2-D5129EEB4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79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04F9B-0B53-A246-9ED5-532C853A1D3D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E9FD3-9CD1-BD40-9134-4A67BB0D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578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475">
              <a:defRPr sz="19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05475">
              <a:defRPr sz="19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05475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05475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05475">
              <a:defRPr sz="19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9ACF10F-84E4-4E89-9AF9-B47AAB40CA2E}" type="slidenum">
              <a:rPr lang="en-US" altLang="en-US" sz="1200">
                <a:latin typeface="Times New Roman" pitchFamily="18" charset="0"/>
              </a:rPr>
              <a:pPr/>
              <a:t>53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2381"/>
          </a:xfrm>
          <a:noFill/>
        </p:spPr>
        <p:txBody>
          <a:bodyPr/>
          <a:lstStyle/>
          <a:p>
            <a:r>
              <a:rPr lang="en-US" altLang="en-US" smtClean="0"/>
              <a:t>We already know this makes a spanning tree because our maze generation algorithm made a spanning tree.</a:t>
            </a:r>
          </a:p>
          <a:p>
            <a:r>
              <a:rPr lang="en-US" altLang="en-US" smtClean="0"/>
              <a:t>But, does this find the </a:t>
            </a:r>
            <a:r>
              <a:rPr lang="en-US" altLang="en-US" i="1" smtClean="0"/>
              <a:t>minimum</a:t>
            </a:r>
            <a:r>
              <a:rPr lang="en-US" altLang="en-US" smtClean="0"/>
              <a:t> spanning tree?</a:t>
            </a:r>
          </a:p>
          <a:p>
            <a:r>
              <a:rPr lang="en-US" altLang="en-US" smtClean="0"/>
              <a:t>Let’s assume it doesn’t. Then, there’s some other better spanning tree.</a:t>
            </a:r>
          </a:p>
          <a:p>
            <a:r>
              <a:rPr lang="en-US" altLang="en-US" smtClean="0"/>
              <a:t>Let’s try and make that tree more like Kruskal’s tree.</a:t>
            </a:r>
          </a:p>
          <a:p>
            <a:r>
              <a:rPr lang="en-US" altLang="en-US" smtClean="0"/>
              <a:t>(otherwise, Kruskal’s would have considered and chosen </a:t>
            </a:r>
            <a:r>
              <a:rPr lang="en-US" altLang="en-US" b="1" smtClean="0">
                <a:latin typeface="Courier New" pitchFamily="49" charset="0"/>
              </a:rPr>
              <a:t>e</a:t>
            </a:r>
            <a:r>
              <a:rPr lang="en-US" altLang="en-US" b="1" baseline="-25000" smtClean="0">
                <a:latin typeface="Courier New" pitchFamily="49" charset="0"/>
              </a:rPr>
              <a:t>1</a:t>
            </a:r>
            <a:r>
              <a:rPr lang="en-US" altLang="en-US" smtClean="0"/>
              <a:t> before ever reaching </a:t>
            </a:r>
            <a:r>
              <a:rPr lang="en-US" altLang="en-US" b="1" smtClean="0">
                <a:latin typeface="Courier New" pitchFamily="49" charset="0"/>
              </a:rPr>
              <a:t>e</a:t>
            </a:r>
            <a:r>
              <a:rPr lang="en-US" altLang="en-US" b="1" baseline="-25000" smtClean="0">
                <a:latin typeface="Courier New" pitchFamily="49" charset="0"/>
              </a:rPr>
              <a:t>2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BTW, this is another proof technique for showing that a greedy algorithm finds the global optimal.</a:t>
            </a:r>
          </a:p>
          <a:p>
            <a:r>
              <a:rPr lang="en-US" altLang="en-US" smtClean="0"/>
              <a:t>  - For Dijkstra’s/Prim’s, we saw a proof of the type “greedy stays ahead” -- that is, we assume that there is some other algorithm which </a:t>
            </a:r>
            <a:r>
              <a:rPr lang="en-US" altLang="en-US" i="1" smtClean="0"/>
              <a:t>is</a:t>
            </a:r>
            <a:r>
              <a:rPr lang="en-US" altLang="en-US" smtClean="0"/>
              <a:t> optimal.  Then we show that the greedy algorithm does the same thing (or better) as the optimal algorithm.</a:t>
            </a:r>
          </a:p>
          <a:p>
            <a:r>
              <a:rPr lang="en-US" altLang="en-US" smtClean="0"/>
              <a:t>  - This time around, we use an “exchange argument” proof.  We show that, through exchanges </a:t>
            </a:r>
            <a:r>
              <a:rPr lang="en-US" altLang="en-US" i="1" smtClean="0"/>
              <a:t>which do not affect the value of the greedy solution</a:t>
            </a:r>
            <a:r>
              <a:rPr lang="en-US" altLang="en-US" smtClean="0"/>
              <a:t>, that our greedy algorithm finds the optimal result.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475">
              <a:defRPr sz="19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05475">
              <a:defRPr sz="19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05475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05475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05475">
              <a:defRPr sz="19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9ACF10F-84E4-4E89-9AF9-B47AAB40CA2E}" type="slidenum">
              <a:rPr lang="en-US" altLang="en-US" sz="1200">
                <a:latin typeface="Times New Roman" pitchFamily="18" charset="0"/>
              </a:rPr>
              <a:pPr/>
              <a:t>54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2381"/>
          </a:xfrm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6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6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5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6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9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0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9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5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7F2A-F13A-F441-A45B-316F574F5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4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53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54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6889" y="1292578"/>
            <a:ext cx="8305800" cy="15240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</a:t>
            </a:r>
            <a:r>
              <a:rPr lang="en-US" sz="3200" i="0" dirty="0" smtClean="0">
                <a:solidFill>
                  <a:srgbClr val="0000FF"/>
                </a:solidFill>
              </a:rPr>
              <a:t>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Spanning Trees and Minimum </a:t>
            </a:r>
            <a:r>
              <a:rPr lang="en-US" sz="3200" i="0" smtClean="0">
                <a:solidFill>
                  <a:srgbClr val="0000FF"/>
                </a:solidFill>
              </a:rPr>
              <a:t>Spanning Trees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 smtClean="0"/>
          </a:p>
          <a:p>
            <a:r>
              <a:rPr lang="en-US" sz="2400" dirty="0" smtClean="0"/>
              <a:t>Winte</a:t>
            </a:r>
            <a:r>
              <a:rPr lang="en-US" sz="2400" dirty="0" smtClean="0"/>
              <a:t>r 2017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7F2A-F13A-F441-A45B-316F574F5A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0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85799" y="1600200"/>
            <a:ext cx="1737516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dirty="0" err="1" smtClean="0"/>
              <a:t>dfs</a:t>
            </a:r>
            <a:r>
              <a:rPr lang="en-US" dirty="0" smtClean="0"/>
              <a:t>(2)</a:t>
            </a:r>
          </a:p>
          <a:p>
            <a:pPr>
              <a:buFont typeface="Arial"/>
              <a:buNone/>
            </a:pPr>
            <a:endParaRPr lang="en-US" dirty="0" smtClean="0"/>
          </a:p>
          <a:p>
            <a:pPr>
              <a:buFont typeface="Arial"/>
              <a:buNone/>
            </a:pPr>
            <a:endParaRPr lang="en-US" dirty="0"/>
          </a:p>
          <a:p>
            <a:pPr>
              <a:buFont typeface="Arial"/>
              <a:buNone/>
            </a:pPr>
            <a:r>
              <a:rPr lang="en-US" dirty="0" smtClean="0"/>
              <a:t>Pending</a:t>
            </a:r>
          </a:p>
          <a:p>
            <a:pPr>
              <a:buFont typeface="Arial"/>
              <a:buNone/>
            </a:pPr>
            <a:r>
              <a:rPr lang="en-US" dirty="0" err="1" smtClean="0"/>
              <a:t>Callstack</a:t>
            </a:r>
            <a:r>
              <a:rPr lang="en-US" dirty="0" smtClean="0"/>
              <a:t>:</a:t>
            </a:r>
          </a:p>
          <a:p>
            <a:pPr algn="ctr">
              <a:buFont typeface="Arial"/>
              <a:buNone/>
            </a:pPr>
            <a:r>
              <a:rPr lang="en-US" dirty="0" err="1" smtClean="0"/>
              <a:t>dfs</a:t>
            </a:r>
            <a:r>
              <a:rPr lang="en-US" dirty="0" smtClean="0"/>
              <a:t>(7)</a:t>
            </a:r>
          </a:p>
          <a:p>
            <a:pPr algn="ctr">
              <a:buFont typeface="Arial"/>
              <a:buNone/>
            </a:pPr>
            <a:r>
              <a:rPr lang="en-US" dirty="0" err="1" smtClean="0"/>
              <a:t>dfs</a:t>
            </a:r>
            <a:r>
              <a:rPr lang="en-US" dirty="0" smtClean="0"/>
              <a:t>(3)</a:t>
            </a:r>
          </a:p>
          <a:p>
            <a:pPr algn="ctr">
              <a:buFont typeface="Arial"/>
              <a:buNone/>
            </a:pPr>
            <a:r>
              <a:rPr lang="en-US" dirty="0" err="1" smtClean="0"/>
              <a:t>dfs</a:t>
            </a:r>
            <a:r>
              <a:rPr lang="en-US" dirty="0" smtClean="0"/>
              <a:t>(5)</a:t>
            </a:r>
          </a:p>
          <a:p>
            <a:pPr algn="ctr">
              <a:buFont typeface="Arial"/>
              <a:buNone/>
            </a:pPr>
            <a:r>
              <a:rPr lang="en-US" dirty="0" err="1" smtClean="0"/>
              <a:t>dfs</a:t>
            </a:r>
            <a:r>
              <a:rPr lang="en-US" dirty="0" smtClean="0"/>
              <a:t>(6)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2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(7)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Pending</a:t>
            </a:r>
          </a:p>
          <a:p>
            <a:pPr>
              <a:buNone/>
            </a:pPr>
            <a:r>
              <a:rPr lang="en-US" sz="2800" dirty="0" err="1" smtClean="0"/>
              <a:t>Calls</a:t>
            </a:r>
            <a:r>
              <a:rPr lang="en-US" sz="2800" dirty="0" err="1" smtClean="0"/>
              <a:t>tack</a:t>
            </a:r>
            <a:r>
              <a:rPr lang="en-US" sz="2800" dirty="0" smtClean="0"/>
              <a:t>: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(5)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(4)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(3)</a:t>
            </a:r>
            <a:endParaRPr lang="en-US" sz="2800" dirty="0"/>
          </a:p>
          <a:p>
            <a:pPr algn="ctr">
              <a:buNone/>
            </a:pPr>
            <a:r>
              <a:rPr lang="en-US" sz="2800" strike="sngStrike" dirty="0" err="1" smtClean="0"/>
              <a:t>dfs</a:t>
            </a:r>
            <a:r>
              <a:rPr lang="en-US" sz="2800" strike="sngStrike" dirty="0" smtClean="0"/>
              <a:t>(5)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(6)</a:t>
            </a: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8851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</a:t>
            </a:r>
            <a:r>
              <a:rPr lang="en-US" sz="2800" dirty="0" smtClean="0"/>
              <a:t>5</a:t>
            </a:r>
            <a:r>
              <a:rPr lang="en-US" sz="2800" dirty="0" smtClean="0"/>
              <a:t>)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Pending</a:t>
            </a:r>
          </a:p>
          <a:p>
            <a:pPr>
              <a:buNone/>
            </a:pPr>
            <a:r>
              <a:rPr lang="en-US" sz="2800" dirty="0" err="1"/>
              <a:t>C</a:t>
            </a:r>
            <a:r>
              <a:rPr lang="en-US" sz="2800" dirty="0" err="1" smtClean="0"/>
              <a:t>allstack</a:t>
            </a:r>
            <a:r>
              <a:rPr lang="en-US" sz="2800" dirty="0" smtClean="0"/>
              <a:t>: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(4)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(6)</a:t>
            </a:r>
          </a:p>
          <a:p>
            <a:pPr algn="ctr">
              <a:buNone/>
            </a:pPr>
            <a:r>
              <a:rPr lang="en-US" sz="2800" strike="sngStrike" dirty="0" err="1" smtClean="0"/>
              <a:t>dfs</a:t>
            </a:r>
            <a:r>
              <a:rPr lang="en-US" sz="2800" strike="sngStrike" dirty="0" smtClean="0"/>
              <a:t>(4)</a:t>
            </a:r>
            <a:endParaRPr lang="en-US" sz="2800" strike="sngStrike" dirty="0"/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(3)</a:t>
            </a:r>
            <a:endParaRPr lang="en-US" sz="2800" dirty="0"/>
          </a:p>
          <a:p>
            <a:pPr algn="ctr">
              <a:buNone/>
            </a:pPr>
            <a:r>
              <a:rPr lang="en-US" sz="2800" strike="sngStrike" dirty="0" err="1" smtClean="0"/>
              <a:t>dfs</a:t>
            </a:r>
            <a:r>
              <a:rPr lang="en-US" sz="2800" strike="sngStrike" dirty="0" smtClean="0"/>
              <a:t>(6)</a:t>
            </a:r>
            <a:endParaRPr lang="en-US" sz="2800" strike="sngStrike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3951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dfs</a:t>
            </a:r>
            <a:r>
              <a:rPr lang="en-US" dirty="0" smtClean="0"/>
              <a:t>(4)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Pending</a:t>
            </a:r>
          </a:p>
          <a:p>
            <a:pPr>
              <a:buNone/>
            </a:pPr>
            <a:r>
              <a:rPr lang="en-US" dirty="0" err="1" smtClean="0"/>
              <a:t>Callstack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 smtClean="0"/>
              <a:t>(3)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/>
              <a:t>(6)</a:t>
            </a:r>
          </a:p>
          <a:p>
            <a:pPr algn="ctr">
              <a:buNone/>
            </a:pPr>
            <a:r>
              <a:rPr lang="en-US" strike="sngStrike" dirty="0" err="1" smtClean="0"/>
              <a:t>dfs</a:t>
            </a:r>
            <a:r>
              <a:rPr lang="en-US" strike="sngStrike" dirty="0"/>
              <a:t>(3)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0867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dfs</a:t>
            </a:r>
            <a:r>
              <a:rPr lang="en-US" dirty="0" smtClean="0"/>
              <a:t>(3)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Pending</a:t>
            </a:r>
          </a:p>
          <a:p>
            <a:pPr>
              <a:buNone/>
            </a:pPr>
            <a:r>
              <a:rPr lang="en-US" dirty="0" err="1"/>
              <a:t>Callstack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/>
              <a:t>(6)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9236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dfs</a:t>
            </a:r>
            <a:r>
              <a:rPr lang="en-US" dirty="0" smtClean="0"/>
              <a:t>(6)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Pending</a:t>
            </a:r>
          </a:p>
          <a:p>
            <a:pPr>
              <a:buNone/>
            </a:pPr>
            <a:r>
              <a:rPr lang="en-US" dirty="0" err="1"/>
              <a:t>Callstack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36871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222" y="1366615"/>
            <a:ext cx="2057400" cy="47999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Bubble up the recursive </a:t>
            </a:r>
            <a:r>
              <a:rPr lang="en-US" dirty="0" err="1" smtClean="0">
                <a:solidFill>
                  <a:srgbClr val="000000"/>
                </a:solidFill>
              </a:rPr>
              <a:t>callstack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Ignore each edge that would have been considered, but now is adjacent to a vertex already marked true.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60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Second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5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46"/>
            <a:ext cx="8229600" cy="48562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(1,2), (3,4), (5,6), (5,7),(1,5), (1,6), (2,7), (2,3), (4,5), (4,7)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253392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</p:spTree>
    <p:extLst>
      <p:ext uri="{BB962C8B-B14F-4D97-AF65-F5344CB8AC3E}">
        <p14:creationId xmlns:p14="http://schemas.microsoft.com/office/powerpoint/2010/main" val="203733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HW4 due tonight</a:t>
            </a:r>
          </a:p>
          <a:p>
            <a:r>
              <a:rPr lang="en-US" dirty="0" smtClean="0"/>
              <a:t>HW5 out </a:t>
            </a:r>
            <a:r>
              <a:rPr lang="en-US" dirty="0"/>
              <a:t>t</a:t>
            </a:r>
            <a:r>
              <a:rPr lang="en-US" dirty="0" smtClean="0"/>
              <a:t>omorrow (more graphs!)</a:t>
            </a:r>
            <a:endParaRPr lang="en-US" dirty="0"/>
          </a:p>
          <a:p>
            <a:pPr lvl="1"/>
            <a:r>
              <a:rPr lang="en-US" dirty="0" smtClean="0"/>
              <a:t>coding: </a:t>
            </a:r>
            <a:r>
              <a:rPr lang="en-US" dirty="0" err="1" smtClean="0"/>
              <a:t>Dijkstra’s</a:t>
            </a:r>
            <a:r>
              <a:rPr lang="en-US" dirty="0" smtClean="0"/>
              <a:t> shortest path algorithm</a:t>
            </a:r>
          </a:p>
          <a:p>
            <a:pPr lvl="1"/>
            <a:r>
              <a:rPr lang="en-US" dirty="0" smtClean="0"/>
              <a:t>written: lots of practice with BFS, DFS, Topological Sort, and Spanning Trees (today!)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Midterm </a:t>
            </a:r>
            <a:r>
              <a:rPr lang="en-US" dirty="0" err="1" smtClean="0"/>
              <a:t>regrades</a:t>
            </a:r>
            <a:r>
              <a:rPr lang="en-US" dirty="0" smtClean="0"/>
              <a:t> due by the end of this week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8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</p:spTree>
    <p:extLst>
      <p:ext uri="{BB962C8B-B14F-4D97-AF65-F5344CB8AC3E}">
        <p14:creationId xmlns:p14="http://schemas.microsoft.com/office/powerpoint/2010/main" val="374231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</p:spTree>
    <p:extLst>
      <p:ext uri="{BB962C8B-B14F-4D97-AF65-F5344CB8AC3E}">
        <p14:creationId xmlns:p14="http://schemas.microsoft.com/office/powerpoint/2010/main" val="144648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042"/>
            <a:ext cx="8229600" cy="492612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</p:spTree>
    <p:extLst>
      <p:ext uri="{BB962C8B-B14F-4D97-AF65-F5344CB8AC3E}">
        <p14:creationId xmlns:p14="http://schemas.microsoft.com/office/powerpoint/2010/main" val="27087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390"/>
            <a:ext cx="8229600" cy="493777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78437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21459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8367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</p:spTree>
    <p:extLst>
      <p:ext uri="{BB962C8B-B14F-4D97-AF65-F5344CB8AC3E}">
        <p14:creationId xmlns:p14="http://schemas.microsoft.com/office/powerpoint/2010/main" val="285843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Cycle</a:t>
            </a:r>
            <a:r>
              <a:rPr lang="en-US" dirty="0" smtClean="0">
                <a:solidFill>
                  <a:srgbClr val="C0504D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Detection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decide if an edge could form a cycle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dirty="0" smtClean="0"/>
              <a:t>) because 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 we know: use union-find!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Initially, each item is in its own 1-element set</a:t>
            </a:r>
          </a:p>
          <a:p>
            <a:pPr lvl="1"/>
            <a:r>
              <a:rPr lang="en-US" dirty="0" smtClean="0"/>
              <a:t>Union sets when we add an edge that connects them</a:t>
            </a:r>
          </a:p>
          <a:p>
            <a:pPr lvl="1"/>
            <a:r>
              <a:rPr lang="en-US" dirty="0" smtClean="0"/>
              <a:t>Stop when we have one set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5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Using Disjoint-Set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Can use a disjoint-set implementation in our spanning-tree algorithm to detect cycles: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Invariant: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connected in output-so-far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same set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Initially, each node is in its own set</a:t>
            </a:r>
          </a:p>
          <a:p>
            <a:r>
              <a:rPr lang="en-US" dirty="0" smtClean="0"/>
              <a:t>When processing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find(u)</a:t>
            </a:r>
            <a:r>
              <a:rPr lang="en-US" dirty="0" smtClean="0">
                <a:latin typeface="+mj-lt"/>
                <a:cs typeface="Courier New" pitchFamily="49" charset="0"/>
              </a:rPr>
              <a:t> equals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find(v)</a:t>
            </a:r>
            <a:r>
              <a:rPr lang="en-US" dirty="0" smtClean="0"/>
              <a:t>, then do not add the edge</a:t>
            </a:r>
          </a:p>
          <a:p>
            <a:pPr lvl="1"/>
            <a:r>
              <a:rPr lang="en-US" dirty="0" smtClean="0"/>
              <a:t>Else add the edge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b="1" dirty="0" smtClean="0">
                <a:latin typeface="+mj-lt"/>
                <a:cs typeface="Courier New" pitchFamily="49" charset="0"/>
              </a:rPr>
              <a:t>|E|</a:t>
            </a:r>
            <a:r>
              <a:rPr lang="en-US" dirty="0" smtClean="0">
                <a:latin typeface="+mj-lt"/>
                <a:cs typeface="Courier New" pitchFamily="49" charset="0"/>
              </a:rPr>
              <a:t>) operations that are almost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 amortized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6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 So Far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spanning-tree problem</a:t>
            </a:r>
          </a:p>
          <a:p>
            <a:pPr lvl="1"/>
            <a:r>
              <a:rPr lang="en-US" dirty="0" smtClean="0"/>
              <a:t>Add nodes to partial tree approach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acyclic edges approach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Using union-</a:t>
            </a:r>
            <a:r>
              <a:rPr lang="en-US" dirty="0" smtClean="0"/>
              <a:t>find</a:t>
            </a:r>
          </a:p>
          <a:p>
            <a:pPr marL="914400" lvl="2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really want to solve the </a:t>
            </a:r>
            <a:r>
              <a:rPr lang="en-US" dirty="0" smtClean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 smtClean="0"/>
              <a:t>Given a weighted undirected graph, give a spanning tree of minimum weight</a:t>
            </a:r>
          </a:p>
          <a:p>
            <a:pPr lvl="1"/>
            <a:r>
              <a:rPr lang="en-US" dirty="0" smtClean="0"/>
              <a:t>Same two approaches will work with minor modifications</a:t>
            </a:r>
          </a:p>
          <a:p>
            <a:pPr lvl="1"/>
            <a:r>
              <a:rPr lang="en-US" dirty="0" smtClean="0"/>
              <a:t>Both will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|V|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Problem Statement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 smtClean="0"/>
              <a:t>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3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MST: Getting </a:t>
            </a:r>
            <a:r>
              <a:rPr lang="en-US" dirty="0" smtClean="0">
                <a:solidFill>
                  <a:srgbClr val="0000FF"/>
                </a:solidFill>
              </a:rPr>
              <a:t>to the Point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Algorithm #</a:t>
            </a:r>
            <a:r>
              <a:rPr lang="en-US" b="1" dirty="0" smtClean="0"/>
              <a:t>1: </a:t>
            </a:r>
            <a:r>
              <a:rPr lang="en-US" b="1" dirty="0">
                <a:solidFill>
                  <a:schemeClr val="accent2"/>
                </a:solidFill>
              </a:rPr>
              <a:t>Prim’s </a:t>
            </a:r>
            <a:r>
              <a:rPr lang="en-US" b="1" dirty="0" smtClean="0">
                <a:solidFill>
                  <a:schemeClr val="accent2"/>
                </a:solidFill>
              </a:rPr>
              <a:t>Algorithm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Find Minimum Spanning </a:t>
            </a:r>
            <a:r>
              <a:rPr lang="en-US" dirty="0" smtClean="0"/>
              <a:t>Trees like </a:t>
            </a:r>
            <a:r>
              <a:rPr lang="en-US" dirty="0" err="1" smtClean="0"/>
              <a:t>Dijkstra’s</a:t>
            </a:r>
            <a:r>
              <a:rPr lang="en-US" dirty="0" smtClean="0"/>
              <a:t> Algorithm finds Shortest-Path.  </a:t>
            </a:r>
            <a:endParaRPr lang="en-US" dirty="0"/>
          </a:p>
          <a:p>
            <a:pPr lvl="1"/>
            <a:r>
              <a:rPr lang="en-US" dirty="0" smtClean="0"/>
              <a:t>Both </a:t>
            </a:r>
            <a:r>
              <a:rPr lang="en-US" dirty="0" smtClean="0"/>
              <a:t>based on expanding cloud of known vertices, basically using a priority queue instead of a DFS </a:t>
            </a:r>
            <a:r>
              <a:rPr lang="en-US" dirty="0" smtClean="0"/>
              <a:t>stack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Algorithm #</a:t>
            </a:r>
            <a:r>
              <a:rPr lang="en-US" b="1" dirty="0" smtClean="0"/>
              <a:t>2:</a:t>
            </a:r>
            <a:r>
              <a:rPr lang="en-US" b="1" dirty="0"/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Kruskal’s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Algorithm</a:t>
            </a:r>
            <a:r>
              <a:rPr lang="en-US" b="1" dirty="0" smtClean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finds Minimum </a:t>
            </a:r>
            <a:r>
              <a:rPr lang="en-US" dirty="0" smtClean="0"/>
              <a:t>Spanning </a:t>
            </a:r>
            <a:r>
              <a:rPr lang="en-US" dirty="0" smtClean="0"/>
              <a:t>Trees </a:t>
            </a:r>
            <a:r>
              <a:rPr lang="en-US" dirty="0"/>
              <a:t>e</a:t>
            </a:r>
            <a:r>
              <a:rPr lang="en-US" dirty="0" smtClean="0"/>
              <a:t>xactly like our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greedy approach </a:t>
            </a:r>
            <a:r>
              <a:rPr lang="en-US" dirty="0" smtClean="0"/>
              <a:t>to spanning </a:t>
            </a:r>
            <a:r>
              <a:rPr lang="en-US" dirty="0" smtClean="0"/>
              <a:t>tree, but </a:t>
            </a:r>
            <a:r>
              <a:rPr lang="en-US" dirty="0" smtClean="0"/>
              <a:t>process edges in cost </a:t>
            </a:r>
            <a:r>
              <a:rPr lang="en-US" dirty="0" smtClean="0"/>
              <a:t>order instead of random order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Prim’s Algorithm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Idea: Grow a tree by adding an edge from the “known” vertices to the “unknown” vertices.  </a:t>
            </a:r>
            <a:r>
              <a:rPr lang="en-US" i="1" dirty="0" smtClean="0"/>
              <a:t>Pick the edge with the smallest weight that connects “known” to “unknown.”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Dijkstra</a:t>
            </a:r>
            <a:r>
              <a:rPr lang="en-US" dirty="0" smtClean="0"/>
              <a:t> “picked edge with closest known distance to source” </a:t>
            </a:r>
          </a:p>
          <a:p>
            <a:pPr lvl="1"/>
            <a:r>
              <a:rPr lang="en-US" dirty="0" smtClean="0"/>
              <a:t>That is not what we want here</a:t>
            </a:r>
          </a:p>
          <a:p>
            <a:pPr lvl="1"/>
            <a:r>
              <a:rPr lang="en-US" dirty="0" smtClean="0"/>
              <a:t>Otherwise identical (!)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any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6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56859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540439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 smtClean="0">
                        <a:solidFill>
                          <a:srgbClr val="000000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957704" y="127629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9804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570223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3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3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9689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4753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98682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Observations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Problem </a:t>
            </a:r>
            <a:r>
              <a:rPr lang="en-US" dirty="0" smtClean="0"/>
              <a:t>not defined </a:t>
            </a:r>
            <a:r>
              <a:rPr lang="en-US" dirty="0"/>
              <a:t>if original graph not </a:t>
            </a:r>
            <a:r>
              <a:rPr lang="en-US" dirty="0" smtClean="0"/>
              <a:t>connected.  Therefore, we know </a:t>
            </a:r>
            <a:r>
              <a:rPr lang="en-US" b="1" dirty="0" smtClean="0"/>
              <a:t>|</a:t>
            </a:r>
            <a:r>
              <a:rPr lang="en-US" b="1" dirty="0"/>
              <a:t>E| &gt;= |V|-1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</a:t>
            </a:r>
            <a:r>
              <a:rPr lang="en-US" dirty="0" smtClean="0"/>
              <a:t>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62294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Prim’s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Correctness</a:t>
            </a:r>
            <a:endParaRPr lang="en-US" dirty="0" smtClean="0"/>
          </a:p>
          <a:p>
            <a:pPr lvl="1"/>
            <a:r>
              <a:rPr lang="en-US" dirty="0" smtClean="0"/>
              <a:t>A bit </a:t>
            </a:r>
            <a:r>
              <a:rPr lang="en-US" dirty="0" smtClean="0"/>
              <a:t>tricky: Intuitively </a:t>
            </a:r>
            <a:r>
              <a:rPr lang="en-US" dirty="0" smtClean="0"/>
              <a:t>similar to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dirty="0" smtClean="0"/>
              <a:t>Proof by contradiction.  If there is an edge that is smaller connecting unknown node v to the known tree, we would have found it from the known cloud or we would be choosing it (true at every step/node v).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Run-time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sz="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|V</a:t>
            </a:r>
            <a:r>
              <a:rPr lang="en-US" b="1" dirty="0" smtClean="0"/>
              <a:t>| + |</a:t>
            </a:r>
            <a:r>
              <a:rPr lang="en-US" b="1" dirty="0" smtClean="0"/>
              <a:t>E|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|V|</a:t>
            </a:r>
            <a:r>
              <a:rPr lang="en-US" dirty="0" smtClean="0"/>
              <a:t>) using a priority queue</a:t>
            </a:r>
          </a:p>
          <a:p>
            <a:pPr lvl="2"/>
            <a:r>
              <a:rPr lang="en-US" dirty="0" smtClean="0"/>
              <a:t>Costs/priorities are just edge-costs, not path-costs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Kruskal’s</a:t>
            </a:r>
            <a:r>
              <a:rPr lang="en-US" dirty="0" smtClean="0">
                <a:solidFill>
                  <a:srgbClr val="0000FF"/>
                </a:solidFill>
              </a:rPr>
              <a:t>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Idea: Grow a forest out of edges that do not grow a cycle, just like for the spanning tree problem. 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now consider the edges in order by weight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Runtime (using sorting): </a:t>
            </a:r>
            <a:endParaRPr lang="en-US" dirty="0" smtClean="0"/>
          </a:p>
          <a:p>
            <a:pPr lvl="1"/>
            <a:r>
              <a:rPr lang="en-US" dirty="0" smtClean="0"/>
              <a:t>Sort edges: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|E|</a:t>
            </a:r>
            <a:r>
              <a:rPr lang="en-US" dirty="0" smtClean="0"/>
              <a:t>) </a:t>
            </a:r>
            <a:r>
              <a:rPr lang="en-US" dirty="0" smtClean="0"/>
              <a:t>(sorting is next </a:t>
            </a:r>
            <a:r>
              <a:rPr lang="en-US" dirty="0" smtClean="0"/>
              <a:t>course topic)</a:t>
            </a:r>
          </a:p>
          <a:p>
            <a:pPr lvl="1"/>
            <a:r>
              <a:rPr lang="en-US" dirty="0" smtClean="0"/>
              <a:t>Iterate through edges using union-find for cycle detection almost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</a:t>
            </a:r>
            <a:r>
              <a:rPr lang="en-US" b="1" dirty="0" smtClean="0"/>
              <a:t>E|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Somewhat </a:t>
            </a:r>
            <a:r>
              <a:rPr lang="en-US" dirty="0" smtClean="0"/>
              <a:t>better (using a priority queue):</a:t>
            </a:r>
            <a:endParaRPr lang="en-US" dirty="0" smtClean="0"/>
          </a:p>
          <a:p>
            <a:pPr lvl="1"/>
            <a:r>
              <a:rPr lang="en-US" dirty="0" smtClean="0"/>
              <a:t>Floyd’s algorithm to build min-heap with edges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Iterate </a:t>
            </a:r>
            <a:r>
              <a:rPr lang="en-US" dirty="0" smtClean="0"/>
              <a:t>through </a:t>
            </a:r>
            <a:r>
              <a:rPr lang="en-US" dirty="0" smtClean="0"/>
              <a:t>edges, </a:t>
            </a:r>
            <a:r>
              <a:rPr lang="en-US" dirty="0" smtClean="0"/>
              <a:t>using union-find for cycle detection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to get next edge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better </a:t>
            </a:r>
            <a:r>
              <a:rPr lang="en-US" i="1" dirty="0" smtClean="0"/>
              <a:t>worst-case</a:t>
            </a:r>
            <a:r>
              <a:rPr lang="en-US" dirty="0" smtClean="0"/>
              <a:t> asymptotically, but often stop long before considering all </a:t>
            </a:r>
            <a:r>
              <a:rPr lang="en-US" dirty="0" smtClean="0"/>
              <a:t>edges and the up front cost is cheaper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8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edges by weight (better: put in min-heap)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node in its own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output size </a:t>
            </a:r>
            <a:r>
              <a:rPr lang="en-US" b="1" dirty="0" smtClean="0"/>
              <a:t>&lt;</a:t>
            </a:r>
            <a:r>
              <a:rPr lang="en-US" dirty="0" smtClean="0"/>
              <a:t> </a:t>
            </a:r>
            <a:r>
              <a:rPr lang="en-US" b="1" dirty="0" smtClean="0"/>
              <a:t>|V|-1</a:t>
            </a:r>
          </a:p>
          <a:p>
            <a:pPr marL="857250" lvl="1" indent="-457200"/>
            <a:r>
              <a:rPr lang="en-US" dirty="0" smtClean="0"/>
              <a:t>Consider next smallest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1" indent="-457200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indicates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in different sets</a:t>
            </a:r>
          </a:p>
          <a:p>
            <a:pPr marL="1257300" lvl="2" indent="-457200"/>
            <a:r>
              <a:rPr lang="en-US" dirty="0" smtClean="0"/>
              <a:t> 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Recall invariant: </a:t>
            </a: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+mj-lt"/>
                <a:cs typeface="Courier New" pitchFamily="49" charset="0"/>
              </a:rPr>
              <a:t> in same set </a:t>
            </a:r>
            <a:r>
              <a:rPr lang="en-US" dirty="0" err="1" smtClean="0">
                <a:latin typeface="+mj-lt"/>
                <a:cs typeface="Courier New" pitchFamily="49" charset="0"/>
              </a:rPr>
              <a:t>iff</a:t>
            </a:r>
            <a:r>
              <a:rPr lang="en-US" dirty="0" smtClean="0">
                <a:latin typeface="+mj-lt"/>
                <a:cs typeface="Courier New" pitchFamily="49" charset="0"/>
              </a:rPr>
              <a:t> connected </a:t>
            </a:r>
            <a:r>
              <a:rPr lang="en-US" dirty="0" smtClean="0">
                <a:latin typeface="+mj-lt"/>
                <a:cs typeface="Courier New" pitchFamily="49" charset="0"/>
              </a:rPr>
              <a:t>in output-so-far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3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(A,D),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96384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85094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364276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88647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08489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361164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Motivation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420" y="1600200"/>
            <a:ext cx="861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49415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34736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</a:t>
            </a:r>
            <a:r>
              <a:rPr lang="en-US" dirty="0" smtClean="0">
                <a:solidFill>
                  <a:schemeClr val="bg2"/>
                </a:solidFill>
              </a:rPr>
              <a:t>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(C,F), (E,G)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402918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452222-FEB5-496B-8021-EFEF46C7A20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40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0000FF"/>
                </a:solidFill>
              </a:rPr>
              <a:t>Kruskal’s</a:t>
            </a:r>
            <a:r>
              <a:rPr lang="en-US" altLang="en-US" dirty="0" smtClean="0">
                <a:solidFill>
                  <a:srgbClr val="0000FF"/>
                </a:solidFill>
              </a:rPr>
              <a:t> Algorithm: Correctness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19200"/>
            <a:ext cx="8763000" cy="5105400"/>
          </a:xfrm>
        </p:spPr>
        <p:txBody>
          <a:bodyPr/>
          <a:lstStyle/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30000"/>
              </a:lnSpc>
              <a:buFontTx/>
              <a:buNone/>
            </a:pPr>
            <a:r>
              <a:rPr lang="en-US" altLang="en-US" sz="2400" smtClean="0"/>
              <a:t>It clearly generates a spanning tree. Call it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altLang="en-US" sz="2400" smtClean="0"/>
              <a:t>.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Suppose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altLang="en-US" sz="2400" smtClean="0"/>
              <a:t> is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minimum: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Pick another spanning tree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with </a:t>
            </a:r>
            <a:r>
              <a:rPr lang="en-US" altLang="en-US" sz="2400" i="1" smtClean="0"/>
              <a:t>lower cost</a:t>
            </a:r>
            <a:r>
              <a:rPr lang="en-US" altLang="en-US" sz="2400" smtClean="0"/>
              <a:t> than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Pick the smallest edge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=(</a:t>
            </a:r>
            <a:r>
              <a:rPr lang="en-US" altLang="en-US" sz="2400" i="1" smtClean="0">
                <a:solidFill>
                  <a:schemeClr val="accent2"/>
                </a:solidFill>
              </a:rPr>
              <a:t>u</a:t>
            </a:r>
            <a:r>
              <a:rPr lang="en-US" altLang="en-US" sz="2400" smtClean="0"/>
              <a:t>,</a:t>
            </a:r>
            <a:r>
              <a:rPr lang="en-US" altLang="en-US" sz="2400" i="1" smtClean="0">
                <a:solidFill>
                  <a:schemeClr val="accent2"/>
                </a:solidFill>
              </a:rPr>
              <a:t>v</a:t>
            </a:r>
            <a:r>
              <a:rPr lang="en-US" altLang="en-US" sz="2400" smtClean="0"/>
              <a:t>)</a:t>
            </a:r>
            <a:r>
              <a:rPr lang="en-US" altLang="en-US" sz="2400" b="1" smtClean="0"/>
              <a:t> </a:t>
            </a:r>
            <a:r>
              <a:rPr lang="en-US" altLang="en-US" sz="2400" smtClean="0"/>
              <a:t>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altLang="en-US" sz="2400" smtClean="0"/>
              <a:t> that is not 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already has a path </a:t>
            </a:r>
            <a:r>
              <a:rPr lang="en-US" altLang="en-US" sz="2400" i="1" smtClean="0">
                <a:solidFill>
                  <a:schemeClr val="accent2"/>
                </a:solidFill>
              </a:rPr>
              <a:t>p</a:t>
            </a:r>
            <a:r>
              <a:rPr lang="en-US" altLang="en-US" sz="2400" smtClean="0"/>
              <a:t> 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from </a:t>
            </a:r>
            <a:r>
              <a:rPr lang="en-US" altLang="en-US" sz="2400" i="1" smtClean="0">
                <a:solidFill>
                  <a:schemeClr val="accent2"/>
                </a:solidFill>
              </a:rPr>
              <a:t>u</a:t>
            </a:r>
            <a:r>
              <a:rPr lang="en-US" altLang="en-US" sz="2400" smtClean="0"/>
              <a:t> to </a:t>
            </a:r>
            <a:r>
              <a:rPr lang="en-US" altLang="en-US" sz="2400" i="1" smtClean="0">
                <a:solidFill>
                  <a:schemeClr val="accent2"/>
                </a:solidFill>
              </a:rPr>
              <a:t>v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>
                <a:sym typeface="Symbol" pitchFamily="18" charset="2"/>
              </a:rPr>
              <a:t></a:t>
            </a:r>
            <a:r>
              <a:rPr lang="en-US" altLang="en-US" sz="2400" smtClean="0"/>
              <a:t>  Adding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 to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will create a cycle 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2400" smtClean="0"/>
              <a:t>Pick an edge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/>
              <a:t> in </a:t>
            </a:r>
            <a:r>
              <a:rPr lang="en-US" altLang="en-US" sz="2400" i="1" smtClean="0">
                <a:solidFill>
                  <a:schemeClr val="accent2"/>
                </a:solidFill>
              </a:rPr>
              <a:t>p</a:t>
            </a:r>
            <a:r>
              <a:rPr lang="en-US" altLang="en-US" sz="2400" smtClean="0"/>
              <a:t> that Kruskal’s algorithm considered </a:t>
            </a:r>
            <a:r>
              <a:rPr lang="en-US" altLang="en-US" sz="2400" i="1" smtClean="0"/>
              <a:t>after </a:t>
            </a:r>
            <a:r>
              <a:rPr lang="en-US" altLang="en-US" sz="2400" smtClean="0"/>
              <a:t>adding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 (must exist: u and v unconnected when e</a:t>
            </a:r>
            <a:r>
              <a:rPr lang="en-US" altLang="en-US" sz="2400" baseline="-25000" smtClean="0"/>
              <a:t>1 </a:t>
            </a:r>
            <a:r>
              <a:rPr lang="en-US" altLang="en-US" sz="2400" smtClean="0"/>
              <a:t>considered)</a:t>
            </a:r>
            <a:br>
              <a:rPr lang="en-US" altLang="en-US" sz="2400" smtClean="0"/>
            </a:br>
            <a:r>
              <a:rPr lang="en-US" altLang="en-US" sz="2400" smtClean="0">
                <a:sym typeface="Symbol" pitchFamily="18" charset="2"/>
              </a:rPr>
              <a:t>  cost(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sz="2400" smtClean="0">
                <a:sym typeface="Symbol" pitchFamily="18" charset="2"/>
              </a:rPr>
              <a:t>)  cost(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sz="2400" smtClean="0">
                <a:sym typeface="Symbol" pitchFamily="18" charset="2"/>
              </a:rPr>
              <a:t>)</a:t>
            </a:r>
            <a:br>
              <a:rPr lang="en-US" altLang="en-US" sz="2400" smtClean="0">
                <a:sym typeface="Symbol" pitchFamily="18" charset="2"/>
              </a:rPr>
            </a:br>
            <a:r>
              <a:rPr lang="en-US" altLang="en-US" sz="2400" smtClean="0">
                <a:sym typeface="Symbol" pitchFamily="18" charset="2"/>
              </a:rPr>
              <a:t>  can replace 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sz="2400" smtClean="0">
                <a:sym typeface="Symbol" pitchFamily="18" charset="2"/>
              </a:rPr>
              <a:t> with 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sz="2400" smtClean="0">
                <a:sym typeface="Symbol" pitchFamily="18" charset="2"/>
              </a:rPr>
              <a:t> in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min</a:t>
            </a:r>
            <a:r>
              <a:rPr lang="en-US" altLang="en-US" sz="2400" smtClean="0">
                <a:sym typeface="Symbol" pitchFamily="18" charset="2"/>
              </a:rPr>
              <a:t> without increasing cost!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2400" smtClean="0">
                <a:sym typeface="Symbol" pitchFamily="18" charset="2"/>
              </a:rPr>
              <a:t>Keep doing this until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min</a:t>
            </a:r>
            <a:r>
              <a:rPr lang="en-US" altLang="en-US" sz="2400" smtClean="0">
                <a:sym typeface="Symbol" pitchFamily="18" charset="2"/>
              </a:rPr>
              <a:t> is identical to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altLang="en-US" sz="2400" smtClean="0">
                <a:sym typeface="Symbol" pitchFamily="18" charset="2"/>
              </a:rPr>
              <a:t/>
            </a:r>
            <a:br>
              <a:rPr lang="en-US" altLang="en-US" sz="2400" smtClean="0">
                <a:sym typeface="Symbol" pitchFamily="18" charset="2"/>
              </a:rPr>
            </a:br>
            <a:r>
              <a:rPr lang="en-US" altLang="en-US" sz="2400" smtClean="0">
                <a:sym typeface="Symbol" pitchFamily="18" charset="2"/>
              </a:rPr>
              <a:t> 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altLang="en-US" sz="2400" smtClean="0">
                <a:sym typeface="Symbol" pitchFamily="18" charset="2"/>
              </a:rPr>
              <a:t> must also be minimal – contradiction!</a:t>
            </a:r>
          </a:p>
        </p:txBody>
      </p:sp>
      <p:sp>
        <p:nvSpPr>
          <p:cNvPr id="35845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29400" y="1524000"/>
            <a:ext cx="22098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Draw diagram!!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5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452222-FEB5-496B-8021-EFEF46C7A20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40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Today’s Takeaways</a:t>
            </a:r>
            <a:endParaRPr lang="en-US" altLang="en-US" dirty="0" smtClean="0">
              <a:solidFill>
                <a:srgbClr val="0000FF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19200"/>
            <a:ext cx="8763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Spanning Trees and some greedy algorithms (graph traversal + disjoint sets) for finding them</a:t>
            </a:r>
          </a:p>
          <a:p>
            <a:endParaRPr lang="en-US" dirty="0"/>
          </a:p>
          <a:p>
            <a:r>
              <a:rPr lang="en-US" dirty="0" smtClean="0"/>
              <a:t>Understand Minimum Spanning Trees, and the two main algorithms for finding them:</a:t>
            </a:r>
          </a:p>
          <a:p>
            <a:pPr lvl="1"/>
            <a:r>
              <a:rPr lang="en-US" dirty="0" smtClean="0"/>
              <a:t>Prim’s: like </a:t>
            </a:r>
            <a:r>
              <a:rPr lang="en-US" dirty="0" err="1" smtClean="0"/>
              <a:t>Dijkstra’s</a:t>
            </a:r>
            <a:r>
              <a:rPr lang="en-US" dirty="0" smtClean="0"/>
              <a:t>, but pick the least cost edge</a:t>
            </a:r>
          </a:p>
          <a:p>
            <a:pPr lvl="1"/>
            <a:r>
              <a:rPr lang="en-US" dirty="0" err="1" smtClean="0"/>
              <a:t>Kruskal’s</a:t>
            </a:r>
            <a:r>
              <a:rPr lang="en-US" dirty="0" smtClean="0"/>
              <a:t>: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30000"/>
              </a:lnSpc>
              <a:buNone/>
            </a:pPr>
            <a:endParaRPr lang="en-US" altLang="en-US" dirty="0" smtClean="0"/>
          </a:p>
        </p:txBody>
      </p:sp>
      <p:sp>
        <p:nvSpPr>
          <p:cNvPr id="35845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29400" y="1524000"/>
            <a:ext cx="22098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Draw diagram!!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4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Approaches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8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Spanning tree via DFS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43701" y="1219200"/>
            <a:ext cx="6634995" cy="418252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 </a:t>
            </a:r>
            <a:r>
              <a:rPr lang="en-US" sz="2000" kern="0" dirty="0"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kern="0" dirty="0" err="1" smtClean="0">
                <a:latin typeface="Courier New" pitchFamily="49" charset="0"/>
              </a:rPr>
              <a:t>v.</a:t>
            </a:r>
            <a:r>
              <a:rPr lang="en-US" sz="2000" kern="0" dirty="0" err="1" smtClean="0">
                <a:latin typeface="Courier New" pitchFamily="49" charset="0"/>
              </a:rPr>
              <a:t>marked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 err="1" smtClean="0">
                <a:latin typeface="Courier New" pitchFamily="49" charset="0"/>
              </a:rPr>
              <a:t>dfs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lang="en-US" sz="2000" b="1" kern="0" noProof="0" dirty="0" err="1" smtClean="0">
                <a:latin typeface="Courier New" pitchFamily="49" charset="0"/>
              </a:rPr>
              <a:t>someRandomStartNode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err="1" smtClean="0">
                <a:latin typeface="Courier New" pitchFamily="49" charset="0"/>
              </a:rPr>
              <a:t>dfs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(Vertex </a:t>
            </a:r>
            <a:r>
              <a:rPr lang="en-US" sz="2000" b="1" kern="0" noProof="0" dirty="0">
                <a:latin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  // recursive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DFS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.marked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</a:t>
            </a:r>
            <a:r>
              <a:rPr lang="en-US" sz="2000" kern="0" dirty="0"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adjacent to a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if(</a:t>
            </a:r>
            <a:r>
              <a:rPr lang="en-US" sz="2000" kern="0" dirty="0" smtClean="0">
                <a:latin typeface="Courier New" pitchFamily="49" charset="0"/>
              </a:rPr>
              <a:t>!</a:t>
            </a:r>
            <a:r>
              <a:rPr lang="en-US" sz="2000" kern="0" dirty="0" err="1"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.marked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dfs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476790"/>
            <a:ext cx="7328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Correctness: DFS reaches each </a:t>
            </a:r>
            <a:r>
              <a:rPr lang="en-US" sz="2000" b="0" dirty="0" smtClean="0">
                <a:latin typeface="+mn-lt"/>
              </a:rPr>
              <a:t>node in connected graph.  </a:t>
            </a:r>
          </a:p>
          <a:p>
            <a:r>
              <a:rPr lang="en-US" sz="2000" b="0" dirty="0" smtClean="0">
                <a:latin typeface="+mn-lt"/>
              </a:rPr>
              <a:t>We </a:t>
            </a:r>
            <a:r>
              <a:rPr lang="en-US" sz="2000" b="0" dirty="0" smtClean="0">
                <a:latin typeface="+mn-lt"/>
              </a:rPr>
              <a:t>add one edge to connect </a:t>
            </a:r>
            <a:r>
              <a:rPr lang="en-US" sz="2000" b="0" dirty="0" smtClean="0">
                <a:latin typeface="+mn-lt"/>
              </a:rPr>
              <a:t>it to </a:t>
            </a:r>
            <a:r>
              <a:rPr lang="en-US" sz="2000" b="0" dirty="0" smtClean="0">
                <a:latin typeface="+mn-lt"/>
              </a:rPr>
              <a:t>the already visited nodes.  </a:t>
            </a:r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Order </a:t>
            </a:r>
            <a:r>
              <a:rPr lang="en-US" sz="2000" b="0" dirty="0" smtClean="0">
                <a:latin typeface="+mn-lt"/>
              </a:rPr>
              <a:t>affects result, not </a:t>
            </a:r>
            <a:r>
              <a:rPr lang="en-US" sz="2000" b="0" dirty="0" smtClean="0">
                <a:latin typeface="+mn-lt"/>
              </a:rPr>
              <a:t>correctness.     Runtime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b="1" i="1" dirty="0" smtClean="0">
                <a:latin typeface="+mn-lt"/>
              </a:rPr>
              <a:t>O</a:t>
            </a:r>
            <a:r>
              <a:rPr lang="en-US" sz="2000" b="1" dirty="0" smtClean="0">
                <a:latin typeface="+mn-lt"/>
              </a:rPr>
              <a:t>(|E|)</a:t>
            </a:r>
          </a:p>
        </p:txBody>
      </p:sp>
    </p:spTree>
    <p:extLst>
      <p:ext uri="{BB962C8B-B14F-4D97-AF65-F5344CB8AC3E}">
        <p14:creationId xmlns:p14="http://schemas.microsoft.com/office/powerpoint/2010/main" val="102608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1737516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dfs</a:t>
            </a:r>
            <a:r>
              <a:rPr lang="en-US" dirty="0" smtClean="0"/>
              <a:t>(1)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25923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1737516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dfs</a:t>
            </a:r>
            <a:r>
              <a:rPr lang="en-US" dirty="0" smtClean="0"/>
              <a:t>(1)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Pending</a:t>
            </a:r>
          </a:p>
          <a:p>
            <a:pPr>
              <a:buNone/>
            </a:pPr>
            <a:r>
              <a:rPr lang="en-US" dirty="0" err="1" smtClean="0"/>
              <a:t>Callstack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 smtClean="0"/>
              <a:t>(2)</a:t>
            </a:r>
            <a:endParaRPr lang="en-US" dirty="0"/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 smtClean="0"/>
              <a:t>(5)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7544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4623</Words>
  <Application>Microsoft Macintosh PowerPoint</Application>
  <PresentationFormat>On-screen Show (4:3)</PresentationFormat>
  <Paragraphs>1276</Paragraphs>
  <Slides>54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CSE 373: Data Structures &amp; Algorithms Spanning Trees and Minimum Spanning Trees</vt:lpstr>
      <vt:lpstr>Course Logistics</vt:lpstr>
      <vt:lpstr>Problem Statement</vt:lpstr>
      <vt:lpstr>Observations</vt:lpstr>
      <vt:lpstr>Motivation</vt:lpstr>
      <vt:lpstr>Two Approaches</vt:lpstr>
      <vt:lpstr>Spanning tree via DFS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Cycle Detection</vt:lpstr>
      <vt:lpstr>Using Disjoint-Set</vt:lpstr>
      <vt:lpstr>Summary So Far</vt:lpstr>
      <vt:lpstr>MST: Getting to the Point</vt:lpstr>
      <vt:lpstr>Prim’s Algorithm Idea</vt:lpstr>
      <vt:lpstr>The Algorithm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Prim’s Analysis</vt:lpstr>
      <vt:lpstr>Kruskal’s Algorithm</vt:lpstr>
      <vt:lpstr>Pseudocode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Kruskal’s Algorithm: Correctness</vt:lpstr>
      <vt:lpstr>Today’s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Minimum Spanning Trees</dc:title>
  <dc:creator>Hunter Zahn</dc:creator>
  <cp:lastModifiedBy>Riley Porter</cp:lastModifiedBy>
  <cp:revision>17</cp:revision>
  <dcterms:created xsi:type="dcterms:W3CDTF">2016-08-01T16:07:14Z</dcterms:created>
  <dcterms:modified xsi:type="dcterms:W3CDTF">2017-02-22T19:25:27Z</dcterms:modified>
</cp:coreProperties>
</file>