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97" r:id="rId2"/>
    <p:sldId id="327" r:id="rId3"/>
    <p:sldId id="298" r:id="rId4"/>
    <p:sldId id="299" r:id="rId5"/>
    <p:sldId id="329" r:id="rId6"/>
    <p:sldId id="328" r:id="rId7"/>
    <p:sldId id="340" r:id="rId8"/>
    <p:sldId id="301" r:id="rId9"/>
    <p:sldId id="302" r:id="rId10"/>
    <p:sldId id="303" r:id="rId11"/>
    <p:sldId id="330" r:id="rId12"/>
    <p:sldId id="331" r:id="rId13"/>
    <p:sldId id="304" r:id="rId14"/>
    <p:sldId id="305" r:id="rId15"/>
    <p:sldId id="306" r:id="rId16"/>
    <p:sldId id="333" r:id="rId17"/>
    <p:sldId id="307" r:id="rId18"/>
    <p:sldId id="334" r:id="rId19"/>
    <p:sldId id="308" r:id="rId20"/>
    <p:sldId id="309" r:id="rId21"/>
    <p:sldId id="310" r:id="rId22"/>
    <p:sldId id="336" r:id="rId23"/>
    <p:sldId id="337" r:id="rId24"/>
    <p:sldId id="335" r:id="rId25"/>
    <p:sldId id="338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39" r:id="rId40"/>
    <p:sldId id="32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06" autoAdjust="0"/>
  </p:normalViewPr>
  <p:slideViewPr>
    <p:cSldViewPr snapToGrid="0" snapToObjects="1">
      <p:cViewPr varScale="1">
        <p:scale>
          <a:sx n="85" d="100"/>
          <a:sy n="85" d="100"/>
        </p:scale>
        <p:origin x="-1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A95ED-60AE-3147-9812-B0AD5D67A6F1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F217F-0635-6449-92AA-AE061627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65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A0760-BF26-F443-BB55-5684F7AD7937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CF729-734C-9044-9148-0CD5BED7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61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8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7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7035"/>
            <a:ext cx="8305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Software-Design Interlude – Preserving Abstractions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mistake we taught you in 143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668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you think of some more client code that might break the </a:t>
            </a:r>
            <a:r>
              <a:rPr lang="en-US" dirty="0" err="1" smtClean="0"/>
              <a:t>ToDoPQ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6885" y="2638284"/>
            <a:ext cx="6629400" cy="3200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heap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methods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client code: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38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mistake we taught you in 143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Why we trained you to “mindlessly” make fields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1050" y="556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Today’s lecture: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does not solve all your problems</a:t>
            </a:r>
            <a:r>
              <a:rPr lang="en-US" b="0" kern="0" dirty="0" smtClean="0"/>
              <a:t>!</a:t>
            </a:r>
            <a:endParaRPr lang="en-US" b="0" kern="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public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[] heap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 // problem!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pq.heap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likely exception</a:t>
            </a:r>
          </a:p>
        </p:txBody>
      </p:sp>
    </p:spTree>
    <p:extLst>
      <p:ext uri="{BB962C8B-B14F-4D97-AF65-F5344CB8AC3E}">
        <p14:creationId xmlns:p14="http://schemas.microsoft.com/office/powerpoint/2010/main" val="147899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obvious mistakes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7086"/>
            <a:ext cx="6629400" cy="368563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{…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ToDoItem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dirty="0">
                <a:latin typeface="Courier New" pitchFamily="49" charset="0"/>
              </a:rPr>
              <a:t>() {…</a:t>
            </a:r>
            <a:r>
              <a:rPr lang="en-US" dirty="0" smtClean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...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668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Can you think of some more client code that might break the </a:t>
            </a:r>
            <a:r>
              <a:rPr lang="en-US" dirty="0" err="1" smtClean="0"/>
              <a:t>ToDoPQ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obvious mistakes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6796" y="1517667"/>
            <a:ext cx="7490649" cy="4678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{…</a:t>
            </a:r>
            <a:r>
              <a:rPr lang="en-US" sz="1800" dirty="0" smtClean="0">
                <a:latin typeface="Courier New" pitchFamily="49" charset="0"/>
              </a:rPr>
              <a:t>}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// potential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problem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</a:rPr>
              <a:t>deleteMin</a:t>
            </a:r>
            <a:r>
              <a:rPr lang="en-US" dirty="0">
                <a:latin typeface="Courier New" pitchFamily="49" charset="0"/>
              </a:rPr>
              <a:t>() {…</a:t>
            </a:r>
            <a:r>
              <a:rPr lang="en-US" dirty="0" smtClean="0">
                <a:latin typeface="Courier New" pitchFamily="49" charset="0"/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// potential problem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same object after update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x’s description???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y’s description???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6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7021" y="25647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Aliasing and mutation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Client was able to update something inside the abstraction because client had an alias to it!</a:t>
            </a:r>
          </a:p>
          <a:p>
            <a:pPr lvl="1"/>
            <a:r>
              <a:rPr lang="en-US" dirty="0" smtClean="0"/>
              <a:t>It is too hard to reason about and document what should happen, so better software designs avoid the issue!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524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722229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2013</a:t>
            </a:r>
          </a:p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2014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668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wrong with this code?  What is the date of the </a:t>
            </a:r>
            <a:r>
              <a:rPr lang="en-US" dirty="0" err="1" smtClean="0"/>
              <a:t>ToDoItem</a:t>
            </a:r>
            <a:r>
              <a:rPr lang="en-US" dirty="0" smtClean="0"/>
              <a:t> stored in variable 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6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722229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2013</a:t>
            </a:r>
          </a:p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2014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// stores the data for i1, but the date is now in year 2015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668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wrong with this code?  What is the date of the </a:t>
            </a:r>
            <a:r>
              <a:rPr lang="en-US" dirty="0" err="1" smtClean="0"/>
              <a:t>ToDoItem</a:t>
            </a:r>
            <a:r>
              <a:rPr lang="en-US" dirty="0" smtClean="0"/>
              <a:t> stored in variable 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8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461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481096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5095845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5095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05400" y="3172666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flipH="1" flipV="1">
            <a:off x="5867400" y="4361038"/>
            <a:ext cx="152400" cy="93486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7357264" y="3155027"/>
            <a:ext cx="1510512" cy="1206011"/>
            <a:chOff x="6026465" y="1496266"/>
            <a:chExt cx="2279335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5943600" y="3610816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371600" y="3867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i1</a:t>
            </a:r>
          </a:p>
        </p:txBody>
      </p:sp>
      <p:cxnSp>
        <p:nvCxnSpPr>
          <p:cNvPr id="45" name="Straight Arrow Connector 44"/>
          <p:cNvCxnSpPr>
            <a:endCxn id="23" idx="2"/>
          </p:cNvCxnSpPr>
          <p:nvPr/>
        </p:nvCxnSpPr>
        <p:spPr bwMode="auto">
          <a:xfrm flipV="1">
            <a:off x="1752600" y="3758033"/>
            <a:ext cx="3352800" cy="34715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8288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i2</a:t>
            </a:r>
          </a:p>
        </p:txBody>
      </p:sp>
      <p:cxnSp>
        <p:nvCxnSpPr>
          <p:cNvPr id="30" name="Straight Arrow Connector 29"/>
          <p:cNvCxnSpPr>
            <a:endCxn id="37" idx="2"/>
          </p:cNvCxnSpPr>
          <p:nvPr/>
        </p:nvCxnSpPr>
        <p:spPr bwMode="auto">
          <a:xfrm>
            <a:off x="2209800" y="2447896"/>
            <a:ext cx="2943224" cy="6011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5153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04888" y="1905000"/>
            <a:ext cx="1510512" cy="1206011"/>
            <a:chOff x="6026465" y="1496266"/>
            <a:chExt cx="2279335" cy="1252887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5991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324600" y="3111011"/>
            <a:ext cx="89056" cy="216725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60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185459"/>
            <a:ext cx="6629400" cy="1828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pq.insert</a:t>
            </a:r>
            <a:r>
              <a:rPr lang="en-US" sz="1800" dirty="0" smtClean="0">
                <a:latin typeface="Courier New" pitchFamily="49" charset="0"/>
              </a:rPr>
              <a:t>(i1);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12102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wrong with this client code?  What happens whe</a:t>
            </a:r>
            <a:r>
              <a:rPr lang="en-US" dirty="0" smtClean="0"/>
              <a:t>n you compare the dates of i1 and i2 in order to do </a:t>
            </a:r>
            <a:r>
              <a:rPr lang="en-US" dirty="0" err="1" smtClean="0"/>
              <a:t>percolateUp</a:t>
            </a:r>
            <a:r>
              <a:rPr lang="en-US" dirty="0" smtClean="0"/>
              <a:t> when inserting?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1828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pq.insert</a:t>
            </a:r>
            <a:r>
              <a:rPr lang="en-US" sz="1800" dirty="0" smtClean="0">
                <a:latin typeface="Courier New" pitchFamily="49" charset="0"/>
              </a:rPr>
              <a:t>(i1);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NullPointerException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267200"/>
            <a:ext cx="75844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Get exception inside data-structure code even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0" dirty="0" smtClean="0">
                <a:latin typeface="+mn-lt"/>
              </a:rPr>
              <a:t> did a</a:t>
            </a:r>
          </a:p>
          <a:p>
            <a:r>
              <a:rPr lang="en-US" sz="2000" b="0" dirty="0" smtClean="0">
                <a:latin typeface="+mn-lt"/>
              </a:rPr>
              <a:t>careful check </a:t>
            </a:r>
            <a:r>
              <a:rPr lang="en-US" sz="2000" b="0" dirty="0" smtClean="0">
                <a:latin typeface="+mn-lt"/>
              </a:rPr>
              <a:t>the first time that </a:t>
            </a:r>
            <a:r>
              <a:rPr lang="en-US" sz="2000" b="0" dirty="0" smtClean="0">
                <a:latin typeface="+mn-lt"/>
              </a:rPr>
              <a:t>the date in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latin typeface="+mn-lt"/>
              </a:rPr>
              <a:t> is not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Bad client later invalidates the check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197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HW1 extra credit concerns: I know how Extra Credit works. Canvas doesn’t.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HW2 due. Last day to submit with late days is tonight.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HW3 out, topic is hashing.  See slides from last Wednesday and Friday (same slide deck)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0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Clients can’t be trusted with pointers to your data.</a:t>
            </a:r>
          </a:p>
          <a:p>
            <a:r>
              <a:rPr lang="en-US" sz="2400" dirty="0" smtClean="0"/>
              <a:t>Avoid </a:t>
            </a:r>
            <a:r>
              <a:rPr lang="en-US" sz="2400" dirty="0" smtClean="0"/>
              <a:t>aliases into the internal data (the “red arrows”) by </a:t>
            </a:r>
            <a:r>
              <a:rPr lang="en-US" sz="2400" dirty="0" smtClean="0">
                <a:solidFill>
                  <a:schemeClr val="accent2"/>
                </a:solidFill>
              </a:rPr>
              <a:t>copying objects as needed</a:t>
            </a:r>
          </a:p>
          <a:p>
            <a:pPr lvl="1"/>
            <a:r>
              <a:rPr lang="en-US" sz="2000" dirty="0" smtClean="0"/>
              <a:t>Do not use the same objects inside and outside the abstraction because two sides do not know all mutation (field-setting) that might </a:t>
            </a:r>
            <a:r>
              <a:rPr lang="en-US" sz="2000" dirty="0" smtClean="0"/>
              <a:t>occur</a:t>
            </a:r>
          </a:p>
          <a:p>
            <a:pPr lvl="1"/>
            <a:endParaRPr lang="en-US" sz="8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 smtClean="0"/>
              <a:t>first attempt: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04565" y="4219669"/>
            <a:ext cx="6019800" cy="1905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162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3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Must copy the object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023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Notice this </a:t>
            </a:r>
            <a:r>
              <a:rPr lang="en-US" sz="2200" dirty="0" smtClean="0"/>
              <a:t>version accomplishes nothing</a:t>
            </a:r>
          </a:p>
          <a:p>
            <a:pPr lvl="1"/>
            <a:r>
              <a:rPr lang="en-US" sz="2200" dirty="0" smtClean="0"/>
              <a:t>Still the alias to the object we got from the client</a:t>
            </a:r>
            <a:r>
              <a:rPr lang="en-US" sz="2200" dirty="0" smtClean="0"/>
              <a:t>:</a:t>
            </a:r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  <a:p>
            <a:pPr marL="57150" indent="0">
              <a:buNone/>
            </a:pPr>
            <a:r>
              <a:rPr lang="en-US" sz="2200" dirty="0" smtClean="0"/>
              <a:t>second attempt: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9404" y="4155096"/>
            <a:ext cx="6019800" cy="220125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404" y="1684553"/>
            <a:ext cx="6019800" cy="178510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refers to same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590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71"/>
            <a:ext cx="77724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Copying works…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267200"/>
            <a:ext cx="58674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066800"/>
            <a:ext cx="381000" cy="2933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857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705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29813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190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559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3810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5724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5717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39000" y="14478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066800" y="23622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1638300" y="1676400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96100" y="277066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16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-38099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Didn’t </a:t>
            </a:r>
            <a:r>
              <a:rPr lang="en-US" dirty="0" smtClean="0">
                <a:solidFill>
                  <a:srgbClr val="0000FF"/>
                </a:solidFill>
              </a:rPr>
              <a:t>do enough copying yet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648200"/>
            <a:ext cx="5867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Date d = new Date(…)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d,“buy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beer”);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d.setYear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(2015);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1049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31623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0099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32861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4956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8641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41148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8772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8765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896100" y="581866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7239000" y="17526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066800" y="26670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1638300" y="1981200"/>
            <a:ext cx="2400300" cy="1170734"/>
            <a:chOff x="5905500" y="1496266"/>
            <a:chExt cx="2400300" cy="1170734"/>
          </a:xfrm>
        </p:grpSpPr>
        <p:sp>
          <p:nvSpPr>
            <p:cNvPr id="32" name="Oval 31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 flipV="1">
            <a:off x="2533650" y="1326921"/>
            <a:ext cx="4362450" cy="10637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711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3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Deep copying (copy all the way down)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023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What if the client has an alias to </a:t>
            </a:r>
            <a:r>
              <a:rPr lang="en-US" sz="2200" dirty="0" err="1" smtClean="0"/>
              <a:t>i.date</a:t>
            </a:r>
            <a:r>
              <a:rPr lang="en-US" sz="2200" dirty="0" smtClean="0"/>
              <a:t>?  Then depending on the implementation for </a:t>
            </a:r>
            <a:r>
              <a:rPr lang="en-US" sz="2200" dirty="0" err="1" smtClean="0"/>
              <a:t>ToDoItem</a:t>
            </a:r>
            <a:r>
              <a:rPr lang="en-US" sz="2200" dirty="0" smtClean="0"/>
              <a:t>, they may still have a reference to </a:t>
            </a:r>
            <a:r>
              <a:rPr lang="en-US" sz="2200" dirty="0" err="1" smtClean="0"/>
              <a:t>internal_i.date</a:t>
            </a:r>
            <a:r>
              <a:rPr lang="en-US" sz="2200" dirty="0" smtClean="0"/>
              <a:t> or </a:t>
            </a:r>
            <a:r>
              <a:rPr lang="en-US" sz="2200" dirty="0" err="1" smtClean="0"/>
              <a:t>internal_i.description</a:t>
            </a:r>
            <a:r>
              <a:rPr lang="en-US" sz="2200" dirty="0" smtClean="0"/>
              <a:t>.  </a:t>
            </a:r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10933" y="2003566"/>
            <a:ext cx="6019800" cy="419702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	public </a:t>
            </a:r>
            <a:r>
              <a:rPr lang="en-US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</a:rPr>
              <a:t>Date </a:t>
            </a:r>
            <a:r>
              <a:rPr lang="en-US" dirty="0" smtClean="0">
                <a:solidFill>
                  <a:srgbClr val="119F33"/>
                </a:solidFill>
                <a:latin typeface="Courier New" pitchFamily="49" charset="0"/>
              </a:rPr>
              <a:t>d,</a:t>
            </a:r>
            <a:r>
              <a:rPr lang="en-US" dirty="0">
                <a:latin typeface="Courier New" pitchFamily="49" charset="0"/>
              </a:rPr>
              <a:t> String </a:t>
            </a:r>
            <a:r>
              <a:rPr lang="en-US" dirty="0" err="1" smtClean="0">
                <a:solidFill>
                  <a:srgbClr val="119F33"/>
                </a:solidFill>
                <a:latin typeface="Courier New" pitchFamily="49" charset="0"/>
              </a:rPr>
              <a:t>desc</a:t>
            </a:r>
            <a:r>
              <a:rPr lang="en-US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this.d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new Date(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d.year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d.month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, 							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d.day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this.desc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desc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4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831" r="-14831"/>
          <a:stretch>
            <a:fillRect/>
          </a:stretch>
        </p:blipFill>
        <p:spPr>
          <a:xfrm>
            <a:off x="745565" y="1598706"/>
            <a:ext cx="7772400" cy="4495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5564" y="313765"/>
            <a:ext cx="7941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If you own all the objects being used, you can control the copying at every level.  If you don’t, then to deep copy, you have to copy everything.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860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Deep </a:t>
            </a:r>
            <a:r>
              <a:rPr lang="en-US" dirty="0" smtClean="0">
                <a:solidFill>
                  <a:srgbClr val="0000FF"/>
                </a:solidFill>
              </a:rPr>
              <a:t>copying (copy all the things)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 smtClean="0"/>
              <a:t>copying to work fully, usually need to also make copies of all objects referred to (and that they refer to and so on…)</a:t>
            </a:r>
          </a:p>
          <a:p>
            <a:pPr lvl="1"/>
            <a:r>
              <a:rPr lang="en-US" sz="2000" dirty="0" smtClean="0"/>
              <a:t>All the way down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>
                <a:solidFill>
                  <a:schemeClr val="accent2"/>
                </a:solidFill>
              </a:rPr>
              <a:t>deep copying</a:t>
            </a:r>
            <a:r>
              <a:rPr lang="en-US" sz="2000" dirty="0" smtClean="0"/>
              <a:t> (versus our first attempt </a:t>
            </a:r>
            <a:r>
              <a:rPr lang="en-US" sz="2000" i="1" dirty="0" smtClean="0"/>
              <a:t>shallow-copy</a:t>
            </a:r>
            <a:r>
              <a:rPr lang="en-US" sz="2000" dirty="0" smtClean="0"/>
              <a:t>)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Rule of thumb: Deep copy of things passed into abstraction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09900" y="4130675"/>
            <a:ext cx="6019800" cy="259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Date(…)</a:t>
            </a:r>
            <a:r>
              <a:rPr lang="en-US" sz="1800" dirty="0" smtClean="0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          </a:t>
            </a:r>
            <a:r>
              <a:rPr lang="en-US" sz="1800" dirty="0" err="1" smtClean="0">
                <a:latin typeface="Courier New" pitchFamily="49" charset="0"/>
              </a:rPr>
              <a:t>i.description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307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Constructors take input too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 rule: Do not “trust” data passed to constructors </a:t>
            </a:r>
          </a:p>
          <a:p>
            <a:pPr lvl="1"/>
            <a:r>
              <a:rPr lang="en-US" sz="2000" dirty="0" smtClean="0"/>
              <a:t>Check properties and make deep copies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Example: Floyd’s algorithm for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sz="2400" dirty="0" smtClean="0"/>
              <a:t> should:</a:t>
            </a:r>
          </a:p>
          <a:p>
            <a:pPr lvl="1"/>
            <a:r>
              <a:rPr lang="en-US" sz="2000" dirty="0" smtClean="0"/>
              <a:t>Check the array (e.g.,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values in fields of objects or array positions)</a:t>
            </a:r>
          </a:p>
          <a:p>
            <a:pPr lvl="1"/>
            <a:r>
              <a:rPr lang="en-US" sz="2000" dirty="0" smtClean="0"/>
              <a:t>Make a deep copy: new array, new objects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400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Floyd’s algorithm, but good design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deep-copies the array (and its contents)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376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That was copy-in, now copy-out…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 we have seen:</a:t>
            </a:r>
          </a:p>
          <a:p>
            <a:pPr lvl="1"/>
            <a:r>
              <a:rPr lang="en-US" dirty="0" smtClean="0"/>
              <a:t>Need to deep-copy data passed into abstractions to avoid pain and suffering</a:t>
            </a:r>
          </a:p>
          <a:p>
            <a:pPr lvl="1"/>
            <a:endParaRPr lang="en-US" dirty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 smtClean="0">
                <a:solidFill>
                  <a:srgbClr val="0000FF"/>
                </a:solidFill>
              </a:rPr>
              <a:t> is fine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772400" cy="22889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Does not create </a:t>
            </a:r>
            <a:r>
              <a:rPr lang="en-US" dirty="0" smtClean="0"/>
              <a:t>an external alias because </a:t>
            </a:r>
            <a:r>
              <a:rPr lang="en-US" dirty="0" smtClean="0"/>
              <a:t>object returned is no longer part of the data structure</a:t>
            </a:r>
          </a:p>
          <a:p>
            <a:endParaRPr lang="en-US" sz="1000" dirty="0" smtClean="0"/>
          </a:p>
          <a:p>
            <a:r>
              <a:rPr lang="en-US" dirty="0" smtClean="0"/>
              <a:t>Returns an alias to object that was in the heap, but now it is not, so conceptual “ownership” “transfers” to the client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524000"/>
            <a:ext cx="6553200" cy="1981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algorithm involving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percolateDown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755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Topic: Abstractions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The ADTs we cover in class are important to know conceptually but “in real life”, they’ll be </a:t>
            </a:r>
            <a:r>
              <a:rPr lang="en-US" dirty="0"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rovided </a:t>
            </a:r>
            <a:r>
              <a:rPr lang="en-US" dirty="0" smtClean="0">
                <a:sym typeface="Wingdings" panose="05000000000000000000" pitchFamily="2" charset="2"/>
              </a:rPr>
              <a:t>by </a:t>
            </a:r>
            <a:r>
              <a:rPr lang="en-US" dirty="0" smtClean="0">
                <a:sym typeface="Wingdings" panose="05000000000000000000" pitchFamily="2" charset="2"/>
              </a:rPr>
              <a:t>libraries</a:t>
            </a:r>
            <a:endParaRPr lang="en-US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The key </a:t>
            </a:r>
            <a:r>
              <a:rPr lang="en-US" dirty="0" smtClean="0">
                <a:sym typeface="Wingdings" panose="05000000000000000000" pitchFamily="2" charset="2"/>
              </a:rPr>
              <a:t>idea of an </a:t>
            </a:r>
            <a:r>
              <a:rPr lang="en-US" b="1" i="1" dirty="0" smtClean="0">
                <a:sym typeface="Wingdings" panose="05000000000000000000" pitchFamily="2" charset="2"/>
              </a:rPr>
              <a:t>abstraction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arises </a:t>
            </a:r>
            <a:r>
              <a:rPr lang="en-US" i="1" dirty="0">
                <a:sym typeface="Wingdings" panose="05000000000000000000" pitchFamily="2" charset="2"/>
              </a:rPr>
              <a:t>all the time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know how it is implemented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</a:t>
            </a:r>
            <a:r>
              <a:rPr lang="en-US" dirty="0" smtClean="0">
                <a:sym typeface="Wingdings" panose="05000000000000000000" pitchFamily="2" charset="2"/>
              </a:rPr>
              <a:t>do not need to know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cannot “break the abstraction” </a:t>
            </a:r>
            <a:r>
              <a:rPr lang="en-US" i="1" dirty="0" smtClean="0">
                <a:sym typeface="Wingdings" panose="05000000000000000000" pitchFamily="2" charset="2"/>
              </a:rPr>
              <a:t>no matter what they do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0019" y="108970"/>
            <a:ext cx="8229600" cy="1143000"/>
          </a:xfrm>
        </p:spPr>
        <p:txBody>
          <a:bodyPr/>
          <a:lstStyle/>
          <a:p>
            <a:r>
              <a:rPr lang="en-US" b="1" i="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getMin</a:t>
            </a:r>
            <a:r>
              <a:rPr lang="en-US" dirty="0" smtClean="0">
                <a:solidFill>
                  <a:srgbClr val="0000FF"/>
                </a:solidFill>
              </a:rPr>
              <a:t> needs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57800" y="4343400"/>
            <a:ext cx="3200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67200" y="10287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18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29200" y="28852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9337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209800" y="32185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12065" y="32185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9265" y="35870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0265" y="38377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67400" y="1600200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019800" y="25994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362700" y="304800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6705600" y="14755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209800" y="24384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457700"/>
            <a:ext cx="419100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pq.getMin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x.setDate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5950" y="243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1501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fixed: deep c</a:t>
            </a:r>
            <a:r>
              <a:rPr lang="en-US" dirty="0" smtClean="0">
                <a:solidFill>
                  <a:srgbClr val="0000FF"/>
                </a:solidFill>
              </a:rPr>
              <a:t>opy on return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Just like we deep-copy objects from clients before adding to our data structure, we should deep-copy parts of our data structure and return the copies to clients</a:t>
            </a:r>
          </a:p>
          <a:p>
            <a:endParaRPr lang="en-US" sz="2400" dirty="0"/>
          </a:p>
          <a:p>
            <a:r>
              <a:rPr lang="en-US" sz="2400" dirty="0" smtClean="0"/>
              <a:t>Copy-in </a:t>
            </a:r>
            <a:r>
              <a:rPr lang="en-US" sz="2400" i="1" dirty="0" smtClean="0"/>
              <a:t>and</a:t>
            </a:r>
            <a:r>
              <a:rPr lang="en-US" sz="2400" dirty="0" smtClean="0"/>
              <a:t> copy-out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4039694"/>
            <a:ext cx="5943600" cy="2057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</a:rPr>
              <a:t> Date(…),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</a:t>
            </a: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58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(Deep) copying is one solution to our aliasing problems</a:t>
            </a:r>
          </a:p>
          <a:p>
            <a:endParaRPr lang="en-US" dirty="0"/>
          </a:p>
          <a:p>
            <a:r>
              <a:rPr lang="en-US" dirty="0" smtClean="0"/>
              <a:t>Another solution is </a:t>
            </a:r>
            <a:r>
              <a:rPr lang="en-US" i="1" dirty="0" smtClean="0">
                <a:solidFill>
                  <a:schemeClr val="accent2"/>
                </a:solidFill>
              </a:rPr>
              <a:t>immutability</a:t>
            </a:r>
          </a:p>
          <a:p>
            <a:pPr lvl="1"/>
            <a:r>
              <a:rPr lang="en-US" dirty="0" smtClean="0"/>
              <a:t>Make it so nobody can ever change an object or any other objects it can refer to (deeply)</a:t>
            </a:r>
          </a:p>
          <a:p>
            <a:pPr lvl="1"/>
            <a:r>
              <a:rPr lang="en-US" dirty="0" smtClean="0"/>
              <a:t>Allows </a:t>
            </a:r>
            <a:r>
              <a:rPr lang="en-US" dirty="0" smtClean="0"/>
              <a:t>external aliases</a:t>
            </a:r>
            <a:r>
              <a:rPr lang="en-US" dirty="0" smtClean="0"/>
              <a:t>, </a:t>
            </a:r>
            <a:r>
              <a:rPr lang="en-US" dirty="0" smtClean="0"/>
              <a:t>but immutability makes them harmless</a:t>
            </a:r>
          </a:p>
          <a:p>
            <a:pPr lvl="1"/>
            <a:endParaRPr lang="en-US" dirty="0"/>
          </a:p>
          <a:p>
            <a:r>
              <a:rPr lang="en-US" dirty="0" smtClean="0"/>
              <a:t>In Java,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field cannot be updated after an object is constructed, so helps ensure immutability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a “shallow” idea and we need “deep” immutability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2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Immutability: This </a:t>
            </a:r>
            <a:r>
              <a:rPr lang="en-US" dirty="0" smtClean="0">
                <a:solidFill>
                  <a:srgbClr val="0000FF"/>
                </a:solidFill>
              </a:rPr>
              <a:t>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19200"/>
            <a:ext cx="7162800" cy="3962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copy-in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needed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copy-out needed!*/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864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0" dirty="0" smtClean="0">
                <a:latin typeface="+mn-lt"/>
              </a:rPr>
              <a:t> objects are immutable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(Using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0" dirty="0" smtClean="0">
                <a:latin typeface="+mn-lt"/>
              </a:rPr>
              <a:t>for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b="0" dirty="0" smtClean="0">
                <a:latin typeface="+mn-lt"/>
              </a:rPr>
              <a:t> is not great style though)</a:t>
            </a:r>
          </a:p>
        </p:txBody>
      </p:sp>
    </p:spTree>
    <p:extLst>
      <p:ext uri="{BB962C8B-B14F-4D97-AF65-F5344CB8AC3E}">
        <p14:creationId xmlns:p14="http://schemas.microsoft.com/office/powerpoint/2010/main" val="238285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Immutability: </a:t>
            </a:r>
            <a:r>
              <a:rPr lang="en-US" dirty="0" smtClean="0">
                <a:solidFill>
                  <a:srgbClr val="0000FF"/>
                </a:solidFill>
              </a:rPr>
              <a:t>This </a:t>
            </a:r>
            <a:r>
              <a:rPr lang="en-US" dirty="0" smtClean="0">
                <a:solidFill>
                  <a:srgbClr val="0000FF"/>
                </a:solidFill>
              </a:rPr>
              <a:t>does </a:t>
            </a:r>
            <a:r>
              <a:rPr lang="en-US" dirty="0" smtClean="0"/>
              <a:t>not </a:t>
            </a:r>
            <a:r>
              <a:rPr lang="en-US" dirty="0" smtClean="0">
                <a:solidFill>
                  <a:srgbClr val="0000FF"/>
                </a:solidFill>
              </a:rPr>
              <a:t>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7162800" cy="4191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not final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copy-in*/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copy-out*/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734" y="5562600"/>
            <a:ext cx="734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Client could mutate a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latin typeface="+mn-lt"/>
              </a:rPr>
              <a:t>’s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that is in our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So must do entire deep copy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4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solidFill>
                  <a:srgbClr val="0000FF"/>
                </a:solidFill>
              </a:rPr>
              <a:t> is shallow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1628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924800" cy="3505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dirty="0" smtClean="0"/>
              <a:t>means no code can update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dirty="0" smtClean="0"/>
              <a:t> fields after the object is constructed</a:t>
            </a:r>
          </a:p>
          <a:p>
            <a:endParaRPr lang="en-US" sz="1000" dirty="0" smtClean="0"/>
          </a:p>
          <a:p>
            <a:r>
              <a:rPr lang="en-US" dirty="0" smtClean="0"/>
              <a:t>So they will always refer to the same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endParaRPr lang="en-US" sz="1000" dirty="0" smtClean="0"/>
          </a:p>
          <a:p>
            <a:r>
              <a:rPr lang="en-US" dirty="0" smtClean="0"/>
              <a:t>But what if those objects have </a:t>
            </a:r>
            <a:r>
              <a:rPr lang="en-US" i="1" dirty="0" smtClean="0"/>
              <a:t>their</a:t>
            </a:r>
            <a:r>
              <a:rPr lang="en-US" dirty="0" smtClean="0"/>
              <a:t> contents change</a:t>
            </a:r>
          </a:p>
          <a:p>
            <a:pPr lvl="1"/>
            <a:r>
              <a:rPr lang="en-US" dirty="0" smtClean="0"/>
              <a:t>Cannot happen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objects, depends how we define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a “shallow” notion, but we can use it “all the way down” to get deep immutability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4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147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Immutability: This </a:t>
            </a:r>
            <a:r>
              <a:rPr lang="en-US" dirty="0" smtClean="0">
                <a:solidFill>
                  <a:srgbClr val="0000FF"/>
                </a:solidFill>
              </a:rPr>
              <a:t>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deep-copying, can “stop” when you get to immutable data</a:t>
            </a:r>
          </a:p>
          <a:p>
            <a:pPr lvl="1"/>
            <a:r>
              <a:rPr lang="en-US" sz="1800" dirty="0" smtClean="0"/>
              <a:t>Copying immutable data is wasted work, so poor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905000"/>
            <a:ext cx="7162800" cy="4762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mtClean="0">
                <a:latin typeface="Courier New" pitchFamily="49" charset="0"/>
              </a:rPr>
              <a:t>ToDoItem</a:t>
            </a:r>
            <a:r>
              <a:rPr lang="en-US" sz="180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ans</a:t>
            </a:r>
            <a:r>
              <a:rPr lang="en-US" sz="18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ans.date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okay!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259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641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543490"/>
            <a:ext cx="733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Copy the array, but do not copy the </a:t>
            </a:r>
            <a:r>
              <a:rPr lang="en-US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or </a:t>
            </a:r>
            <a:r>
              <a:rPr lang="en-US" sz="20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287804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Client </a:t>
            </a:r>
            <a:r>
              <a:rPr lang="en-US" dirty="0" err="1" smtClean="0"/>
              <a:t>vs</a:t>
            </a:r>
            <a:r>
              <a:rPr lang="en-US" dirty="0" smtClean="0"/>
              <a:t> Implementer: what is the line of abstraction</a:t>
            </a:r>
          </a:p>
          <a:p>
            <a:r>
              <a:rPr lang="en-US" dirty="0" smtClean="0"/>
              <a:t>Copy-in and Copy-out to preserve abstraction and keep aliases from the client</a:t>
            </a:r>
          </a:p>
          <a:p>
            <a:r>
              <a:rPr lang="en-US" dirty="0" smtClean="0"/>
              <a:t>Deep copy and Immutability to keep your client from messing with your data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Client 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s. Implementer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 a reusable interface without revealing implementation </a:t>
            </a:r>
            <a:endParaRPr lang="en-US" dirty="0" smtClean="0"/>
          </a:p>
          <a:p>
            <a:pPr lvl="1"/>
            <a:r>
              <a:rPr lang="en-US" dirty="0"/>
              <a:t>You’ve been practicing this throughout 143 </a:t>
            </a:r>
            <a:r>
              <a:rPr lang="en-US" dirty="0" smtClean="0"/>
              <a:t>already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difficult than it sounds due to aliasing and field-</a:t>
            </a:r>
            <a:r>
              <a:rPr lang="en-US" dirty="0" smtClean="0"/>
              <a:t>assignment (topic for today)</a:t>
            </a:r>
          </a:p>
          <a:p>
            <a:endParaRPr lang="en-US" dirty="0"/>
          </a:p>
          <a:p>
            <a:r>
              <a:rPr lang="en-US" dirty="0" smtClean="0"/>
              <a:t>We study concepts it </a:t>
            </a:r>
            <a:r>
              <a:rPr lang="en-US" dirty="0" smtClean="0"/>
              <a:t>in terms of ADTs </a:t>
            </a:r>
            <a:r>
              <a:rPr lang="en-US" dirty="0" smtClean="0"/>
              <a:t>instead of particular implementations in this class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use priority queues as </a:t>
            </a:r>
            <a:r>
              <a:rPr lang="en-US" dirty="0" smtClean="0"/>
              <a:t>our example </a:t>
            </a:r>
            <a:r>
              <a:rPr lang="en-US" dirty="0" smtClean="0"/>
              <a:t>in </a:t>
            </a:r>
            <a:r>
              <a:rPr lang="en-US" dirty="0" smtClean="0"/>
              <a:t>this lecture</a:t>
            </a:r>
            <a:r>
              <a:rPr lang="en-US" dirty="0" smtClean="0"/>
              <a:t>, but any ADT would </a:t>
            </a:r>
            <a:r>
              <a:rPr lang="en-US" dirty="0" smtClean="0"/>
              <a:t>do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For future: </a:t>
            </a:r>
            <a:r>
              <a:rPr lang="en-US" dirty="0" smtClean="0">
                <a:solidFill>
                  <a:srgbClr val="0000FF"/>
                </a:solidFill>
              </a:rPr>
              <a:t>Homework </a:t>
            </a:r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Won’t be released until after th</a:t>
            </a:r>
            <a:r>
              <a:rPr lang="en-US" dirty="0" smtClean="0"/>
              <a:t>e midterm</a:t>
            </a: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You might choose to add </a:t>
            </a:r>
            <a:r>
              <a:rPr lang="en-US" dirty="0" smtClean="0"/>
              <a:t>to provided classes that </a:t>
            </a:r>
            <a:r>
              <a:rPr lang="en-US" dirty="0" smtClean="0"/>
              <a:t>make them not immutable</a:t>
            </a:r>
          </a:p>
          <a:p>
            <a:pPr lvl="1"/>
            <a:r>
              <a:rPr lang="en-US" dirty="0" smtClean="0"/>
              <a:t>Leads to more copy-in-copy-out, but that’s fine!</a:t>
            </a:r>
          </a:p>
          <a:p>
            <a:pPr lvl="1"/>
            <a:endParaRPr lang="en-US" sz="14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Or</a:t>
            </a:r>
            <a:r>
              <a:rPr lang="en-US" dirty="0" smtClean="0"/>
              <a:t> you might leave them immutable and keep things </a:t>
            </a:r>
            <a:r>
              <a:rPr lang="en-US" dirty="0" smtClean="0"/>
              <a:t>in </a:t>
            </a:r>
            <a:r>
              <a:rPr lang="en-US" dirty="0" smtClean="0"/>
              <a:t>another dictionary (e.g.,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There is more than one good design, but preserve your abstraction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Great practice with a key concept in software design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6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Recall </a:t>
            </a:r>
            <a:r>
              <a:rPr lang="en-US" dirty="0" smtClean="0">
                <a:solidFill>
                  <a:srgbClr val="0000FF"/>
                </a:solidFill>
              </a:rPr>
              <a:t>the abstraction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29718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Clients:</a:t>
            </a:r>
          </a:p>
          <a:p>
            <a:pPr marL="0" indent="0">
              <a:buNone/>
            </a:pPr>
            <a:r>
              <a:rPr lang="en-US" dirty="0" smtClean="0"/>
              <a:t>“not trusted by ADT implementer”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perform any sequence of ADT operations</a:t>
            </a:r>
          </a:p>
          <a:p>
            <a:r>
              <a:rPr lang="en-US" dirty="0" smtClean="0"/>
              <a:t>Can do anything type-checker allows on any accessible objects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7800" y="1295400"/>
            <a:ext cx="3657600" cy="475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r>
              <a:rPr lang="en-US" b="0" kern="0" dirty="0" smtClean="0"/>
              <a:t>Implementer:</a:t>
            </a:r>
            <a:endParaRPr lang="en-US" sz="1200" b="0" kern="0" dirty="0" smtClean="0"/>
          </a:p>
          <a:p>
            <a:r>
              <a:rPr lang="en-US" b="0" kern="0" dirty="0" smtClean="0"/>
              <a:t>Should document how operations can be used and what is checked (raising appropriate exceptions)</a:t>
            </a:r>
          </a:p>
          <a:p>
            <a:pPr lvl="1"/>
            <a:r>
              <a:rPr lang="en-US" b="0" kern="0" dirty="0" smtClean="0"/>
              <a:t>E.g., parameter for method x not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sz="800" b="0" kern="0" dirty="0" smtClean="0"/>
          </a:p>
          <a:p>
            <a:r>
              <a:rPr lang="en-US" b="0" kern="0" dirty="0" smtClean="0"/>
              <a:t>If used correctly, correct priority queue for any client</a:t>
            </a:r>
          </a:p>
          <a:p>
            <a:endParaRPr lang="en-US" sz="800" b="0" kern="0" dirty="0" smtClean="0"/>
          </a:p>
          <a:p>
            <a:r>
              <a:rPr lang="en-US" b="0" kern="0" dirty="0"/>
              <a:t>Client “cannot see” the implementation </a:t>
            </a:r>
          </a:p>
          <a:p>
            <a:pPr lvl="1"/>
            <a:r>
              <a:rPr lang="en-US" b="0" kern="0" dirty="0"/>
              <a:t>E.g., binary min heap</a:t>
            </a:r>
          </a:p>
          <a:p>
            <a:endParaRPr lang="en-US" b="0" kern="0" dirty="0" smtClean="0"/>
          </a:p>
          <a:p>
            <a:endParaRPr lang="en-US" b="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00400" y="1524001"/>
            <a:ext cx="2057400" cy="4676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ew PQ(…)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commenting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Let’s practice our skills with the</a:t>
            </a:r>
            <a:r>
              <a:rPr lang="en-US" dirty="0" smtClean="0">
                <a:solidFill>
                  <a:srgbClr val="FF6600"/>
                </a:solidFill>
              </a:rPr>
              <a:t> Client </a:t>
            </a:r>
            <a:r>
              <a:rPr lang="en-US" dirty="0" err="1" smtClean="0">
                <a:solidFill>
                  <a:srgbClr val="FF6600"/>
                </a:solidFill>
              </a:rPr>
              <a:t>vs</a:t>
            </a:r>
            <a:r>
              <a:rPr lang="en-US" dirty="0" smtClean="0">
                <a:solidFill>
                  <a:srgbClr val="FF6600"/>
                </a:solidFill>
              </a:rPr>
              <a:t> Implementer </a:t>
            </a:r>
            <a:r>
              <a:rPr lang="en-US" dirty="0" smtClean="0"/>
              <a:t>abstraction, through commenting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(look at code)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Commenting exercise: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 comments for other coders looking at your file</a:t>
            </a:r>
          </a:p>
          <a:p>
            <a:r>
              <a:rPr lang="en-US" dirty="0" smtClean="0"/>
              <a:t>all public functionality should be commented for clients of your class</a:t>
            </a:r>
          </a:p>
          <a:p>
            <a:r>
              <a:rPr lang="en-US" dirty="0" smtClean="0"/>
              <a:t>implementation details should not be in public comments</a:t>
            </a:r>
          </a:p>
          <a:p>
            <a:r>
              <a:rPr lang="en-US" dirty="0" smtClean="0"/>
              <a:t>determine the line of abstraction, make sure you’re not giving implementation details over that 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7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Coding Abstractions: our </a:t>
            </a:r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priority queue with to-do items, so earlier dates “come first</a:t>
            </a:r>
            <a:r>
              <a:rPr lang="en-US" sz="2400" dirty="0" smtClean="0"/>
              <a:t>”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6135" y="2338247"/>
            <a:ext cx="7459904" cy="371788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…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// some private fields (date, description)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setDate</a:t>
            </a:r>
            <a:r>
              <a:rPr lang="en-US" sz="1600" dirty="0" smtClean="0">
                <a:latin typeface="Courier New" pitchFamily="49" charset="0"/>
              </a:rPr>
              <a:t>(Date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setDescription</a:t>
            </a:r>
            <a:r>
              <a:rPr lang="en-US" sz="1600" dirty="0" smtClean="0">
                <a:latin typeface="Courier New" pitchFamily="49" charset="0"/>
              </a:rPr>
              <a:t>(String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… 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… 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some private fields (year, month, day)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119F33"/>
                </a:solidFill>
                <a:latin typeface="Courier New" pitchFamily="49" charset="0"/>
              </a:rPr>
              <a:t>getYear</a:t>
            </a:r>
            <a:r>
              <a:rPr lang="en-US" sz="1600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solidFill>
                  <a:srgbClr val="119F33"/>
                </a:solidFill>
                <a:latin typeface="Courier New" pitchFamily="49" charset="0"/>
              </a:rPr>
              <a:t>setYear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… 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more methods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c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ontinued next slide…</a:t>
            </a:r>
            <a:endParaRPr lang="en-US" sz="16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1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Coding Abstractions: our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priority queue with to-do items, so earlier dates “come first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08382" y="2720974"/>
            <a:ext cx="7262532" cy="31464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some fields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(array, size, …)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 … }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dirty="0">
                <a:latin typeface="Courier New" pitchFamily="49" charset="0"/>
              </a:rPr>
              <a:t>{ … 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4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3188</Words>
  <Application>Microsoft Macintosh PowerPoint</Application>
  <PresentationFormat>On-screen Show (4:3)</PresentationFormat>
  <Paragraphs>591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CSE373: Data Structures &amp; Algorithms  Software-Design Interlude – Preserving Abstractions</vt:lpstr>
      <vt:lpstr>Course Logistics</vt:lpstr>
      <vt:lpstr>Today’s Topic: Abstractions</vt:lpstr>
      <vt:lpstr>Client vs. Implementer</vt:lpstr>
      <vt:lpstr>Recall the abstraction</vt:lpstr>
      <vt:lpstr>Review: commenting</vt:lpstr>
      <vt:lpstr>Commenting exercise: takeaways</vt:lpstr>
      <vt:lpstr>Coding Abstractions: our example</vt:lpstr>
      <vt:lpstr>Coding Abstractions: our example</vt:lpstr>
      <vt:lpstr>A mistake we taught you in 143</vt:lpstr>
      <vt:lpstr>A mistake we taught you in 143</vt:lpstr>
      <vt:lpstr>Less obvious mistakes</vt:lpstr>
      <vt:lpstr>Less obvious mistakes</vt:lpstr>
      <vt:lpstr>Aliasing and mutation</vt:lpstr>
      <vt:lpstr>More bad clients</vt:lpstr>
      <vt:lpstr>More bad clients</vt:lpstr>
      <vt:lpstr>More bad clients</vt:lpstr>
      <vt:lpstr>More bad clients</vt:lpstr>
      <vt:lpstr>More bad clients</vt:lpstr>
      <vt:lpstr>The general fix</vt:lpstr>
      <vt:lpstr>Must copy the object</vt:lpstr>
      <vt:lpstr>Copying works…</vt:lpstr>
      <vt:lpstr>Didn’t do enough copying yet</vt:lpstr>
      <vt:lpstr>Deep copying (copy all the way down)</vt:lpstr>
      <vt:lpstr>PowerPoint Presentation</vt:lpstr>
      <vt:lpstr>Deep copying (copy all the things)</vt:lpstr>
      <vt:lpstr>Constructors take input too</vt:lpstr>
      <vt:lpstr>That was copy-in, now copy-out…</vt:lpstr>
      <vt:lpstr>deleteMin is fine</vt:lpstr>
      <vt:lpstr>getMin needs copying</vt:lpstr>
      <vt:lpstr>fixed: deep copy on return</vt:lpstr>
      <vt:lpstr>Less copying</vt:lpstr>
      <vt:lpstr>Immutability: This works</vt:lpstr>
      <vt:lpstr>Immutability: This does not work</vt:lpstr>
      <vt:lpstr>final is shallow</vt:lpstr>
      <vt:lpstr>Immutability: This works</vt:lpstr>
      <vt:lpstr>What about this?</vt:lpstr>
      <vt:lpstr>What about this?</vt:lpstr>
      <vt:lpstr>Today’s Takeaways</vt:lpstr>
      <vt:lpstr>For future: Homework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Zahn</dc:creator>
  <cp:lastModifiedBy>Riley Porter</cp:lastModifiedBy>
  <cp:revision>51</cp:revision>
  <cp:lastPrinted>2017-01-30T22:04:10Z</cp:lastPrinted>
  <dcterms:created xsi:type="dcterms:W3CDTF">2016-07-29T16:05:15Z</dcterms:created>
  <dcterms:modified xsi:type="dcterms:W3CDTF">2017-02-01T20:23:45Z</dcterms:modified>
</cp:coreProperties>
</file>