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90" r:id="rId9"/>
    <p:sldId id="264" r:id="rId10"/>
    <p:sldId id="265" r:id="rId11"/>
    <p:sldId id="266" r:id="rId12"/>
    <p:sldId id="29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4" r:id="rId21"/>
    <p:sldId id="29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7" r:id="rId35"/>
    <p:sldId id="288" r:id="rId36"/>
    <p:sldId id="28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98" autoAdjust="0"/>
    <p:restoredTop sz="94660"/>
  </p:normalViewPr>
  <p:slideViewPr>
    <p:cSldViewPr snapToGrid="0">
      <p:cViewPr>
        <p:scale>
          <a:sx n="85" d="100"/>
          <a:sy n="85" d="100"/>
        </p:scale>
        <p:origin x="172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C0CEE-2C79-4E7C-A92E-7260DC2720DD}" type="datetimeFigureOut">
              <a:rPr lang="en-US" smtClean="0"/>
              <a:t>8/11/17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D44A0-EFCE-41E1-94E5-4A6A9BD8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8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579-158C-D948-AE75-C63C17394A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63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3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8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70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30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41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64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5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06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87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28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Below</a:t>
            </a:r>
            <a:r>
              <a:rPr lang="en-US" baseline="0" dirty="0"/>
              <a:t> some threshold (when the array gets small enough) thread just runs</a:t>
            </a:r>
          </a:p>
          <a:p>
            <a:r>
              <a:rPr lang="en-US" baseline="0" dirty="0"/>
              <a:t>otherwise, each thread creates two new threads, lets them run and then sums up their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68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26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Exactly</a:t>
            </a:r>
            <a:r>
              <a:rPr lang="en-US" dirty="0"/>
              <a:t> like quicksort switching to insertion sort for small </a:t>
            </a:r>
            <a:r>
              <a:rPr lang="en-US" dirty="0" err="1"/>
              <a:t>subproblems</a:t>
            </a:r>
            <a:r>
              <a:rPr lang="en-US" dirty="0"/>
              <a:t>, but more important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41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0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4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2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Not</a:t>
            </a:r>
            <a:r>
              <a:rPr lang="en-US" dirty="0"/>
              <a:t> the only approach, may not be best, but time for only one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stack frame has a program</a:t>
            </a:r>
            <a:r>
              <a:rPr lang="en-US" baseline="0" dirty="0"/>
              <a:t> counter tells you which line is currently executing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each thread</a:t>
            </a:r>
            <a:r>
              <a:rPr lang="en-US" i="1" baseline="0" dirty="0"/>
              <a:t> has it’s own pc and call stack, when it finishes the “main” method, it terminates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 seq</a:t>
            </a:r>
            <a:r>
              <a:rPr lang="en-US" baseline="0" dirty="0"/>
              <a:t>. programming if we say </a:t>
            </a:r>
            <a:r>
              <a:rPr lang="en-US" baseline="0" dirty="0" err="1"/>
              <a:t>x.data</a:t>
            </a:r>
            <a:r>
              <a:rPr lang="en-US" baseline="0" dirty="0"/>
              <a:t> = 42, </a:t>
            </a:r>
            <a:r>
              <a:rPr lang="en-US" baseline="0" dirty="0" err="1"/>
              <a:t>y.data</a:t>
            </a:r>
            <a:r>
              <a:rPr lang="en-US" baseline="0" dirty="0"/>
              <a:t> = </a:t>
            </a:r>
            <a:r>
              <a:rPr lang="en-US" baseline="0" dirty="0" err="1"/>
              <a:t>x.data</a:t>
            </a:r>
            <a:r>
              <a:rPr lang="en-US" baseline="0" dirty="0"/>
              <a:t>, we know </a:t>
            </a:r>
            <a:r>
              <a:rPr lang="en-US" baseline="0" dirty="0" err="1"/>
              <a:t>y.data</a:t>
            </a:r>
            <a:r>
              <a:rPr lang="en-US" baseline="0" dirty="0"/>
              <a:t> =42, with multi-threaded programs, might have updated </a:t>
            </a:r>
            <a:r>
              <a:rPr lang="en-US" baseline="0" dirty="0" err="1"/>
              <a:t>x.data</a:t>
            </a:r>
            <a:r>
              <a:rPr lang="en-US" baseline="0" dirty="0"/>
              <a:t> before we reach next line of code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3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3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1137-F5F0-49B8-B1C4-3894AE954326}" type="datetimeFigureOut">
              <a:rPr lang="en-US" smtClean="0"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0E1-1DB1-4E39-A22B-97CFAEA9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2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1137-F5F0-49B8-B1C4-3894AE954326}" type="datetimeFigureOut">
              <a:rPr lang="en-US" smtClean="0"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0E1-1DB1-4E39-A22B-97CFAEA9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1137-F5F0-49B8-B1C4-3894AE954326}" type="datetimeFigureOut">
              <a:rPr lang="en-US" smtClean="0"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0E1-1DB1-4E39-A22B-97CFAEA9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1137-F5F0-49B8-B1C4-3894AE954326}" type="datetimeFigureOut">
              <a:rPr lang="en-US" smtClean="0"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0E1-1DB1-4E39-A22B-97CFAEA9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1137-F5F0-49B8-B1C4-3894AE954326}" type="datetimeFigureOut">
              <a:rPr lang="en-US" smtClean="0"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0E1-1DB1-4E39-A22B-97CFAEA9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1137-F5F0-49B8-B1C4-3894AE954326}" type="datetimeFigureOut">
              <a:rPr lang="en-US" smtClean="0"/>
              <a:t>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0E1-1DB1-4E39-A22B-97CFAEA9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1137-F5F0-49B8-B1C4-3894AE954326}" type="datetimeFigureOut">
              <a:rPr lang="en-US" smtClean="0"/>
              <a:t>8/11/17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0E1-1DB1-4E39-A22B-97CFAEA9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1137-F5F0-49B8-B1C4-3894AE954326}" type="datetimeFigureOut">
              <a:rPr lang="en-US" smtClean="0"/>
              <a:t>8/11/17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0E1-1DB1-4E39-A22B-97CFAEA9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4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1137-F5F0-49B8-B1C4-3894AE954326}" type="datetimeFigureOut">
              <a:rPr lang="en-US" smtClean="0"/>
              <a:t>8/11/17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0E1-1DB1-4E39-A22B-97CFAEA9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1137-F5F0-49B8-B1C4-3894AE954326}" type="datetimeFigureOut">
              <a:rPr lang="en-US" smtClean="0"/>
              <a:t>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0E1-1DB1-4E39-A22B-97CFAEA9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1137-F5F0-49B8-B1C4-3894AE954326}" type="datetimeFigureOut">
              <a:rPr lang="en-US" smtClean="0"/>
              <a:t>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0E1-1DB1-4E39-A22B-97CFAEA9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41137-F5F0-49B8-B1C4-3894AE954326}" type="datetimeFigureOut">
              <a:rPr lang="en-US" smtClean="0"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F0E1-1DB1-4E39-A22B-97CFAEA9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2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741" y="3806044"/>
            <a:ext cx="9144000" cy="13481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Instructor: Lilian de Greef</a:t>
            </a:r>
            <a:br>
              <a:rPr lang="en-US" sz="2400" dirty="0"/>
            </a:br>
            <a:r>
              <a:rPr lang="en-US" sz="2400" dirty="0"/>
              <a:t>Quarter: Summer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1833437"/>
            <a:ext cx="10115550" cy="2248705"/>
          </a:xfrm>
        </p:spPr>
        <p:txBody>
          <a:bodyPr anchor="ctr">
            <a:noAutofit/>
          </a:bodyPr>
          <a:lstStyle/>
          <a:p>
            <a:r>
              <a:rPr lang="en-US" sz="4400" dirty="0"/>
              <a:t>CSE 373: Data Structures and Algorithms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Lecture 22: Introduction to Multithreading and Parallelism</a:t>
            </a:r>
          </a:p>
        </p:txBody>
      </p:sp>
    </p:spTree>
    <p:extLst>
      <p:ext uri="{BB962C8B-B14F-4D97-AF65-F5344CB8AC3E}">
        <p14:creationId xmlns:p14="http://schemas.microsoft.com/office/powerpoint/2010/main" val="5667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4113"/>
            <a:ext cx="10515600" cy="2144336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None/>
            </a:pPr>
            <a:r>
              <a:rPr lang="en-US" dirty="0"/>
              <a:t>The model we will assume is </a:t>
            </a:r>
            <a:r>
              <a:rPr lang="en-US" dirty="0">
                <a:solidFill>
                  <a:schemeClr val="accent2"/>
                </a:solidFill>
              </a:rPr>
              <a:t>shared memory</a:t>
            </a:r>
            <a:r>
              <a:rPr lang="en-US" dirty="0"/>
              <a:t> with </a:t>
            </a:r>
            <a:r>
              <a:rPr lang="en-US" dirty="0">
                <a:solidFill>
                  <a:schemeClr val="accent2"/>
                </a:solidFill>
              </a:rPr>
              <a:t>explicit threads</a:t>
            </a:r>
          </a:p>
          <a:p>
            <a:pPr>
              <a:spcBef>
                <a:spcPts val="100"/>
              </a:spcBef>
              <a:buNone/>
            </a:pPr>
            <a:endParaRPr lang="en-US" sz="1050" dirty="0"/>
          </a:p>
          <a:p>
            <a:pPr>
              <a:spcBef>
                <a:spcPts val="100"/>
              </a:spcBef>
              <a:buNone/>
            </a:pPr>
            <a:r>
              <a:rPr lang="en-US" dirty="0"/>
              <a:t>New story:</a:t>
            </a:r>
          </a:p>
          <a:p>
            <a:pPr lvl="1">
              <a:spcBef>
                <a:spcPts val="100"/>
              </a:spcBef>
            </a:pPr>
            <a:r>
              <a:rPr lang="en-US" dirty="0"/>
              <a:t>A set of </a:t>
            </a:r>
            <a:r>
              <a:rPr lang="en-US" i="1" dirty="0">
                <a:solidFill>
                  <a:schemeClr val="accent2"/>
                </a:solidFill>
              </a:rPr>
              <a:t>threads</a:t>
            </a:r>
            <a:r>
              <a:rPr lang="en-US" dirty="0"/>
              <a:t>, each with its own program counter &amp; call stack</a:t>
            </a:r>
          </a:p>
          <a:p>
            <a:pPr lvl="2">
              <a:spcBef>
                <a:spcPts val="100"/>
              </a:spcBef>
            </a:pPr>
            <a:r>
              <a:rPr lang="en-US" dirty="0"/>
              <a:t>No access to another thread’s local variables</a:t>
            </a:r>
          </a:p>
          <a:p>
            <a:pPr lvl="1">
              <a:spcBef>
                <a:spcPts val="100"/>
              </a:spcBef>
            </a:pPr>
            <a:r>
              <a:rPr lang="en-US" dirty="0"/>
              <a:t>Threads can (implicitly) share static fields / objects</a:t>
            </a:r>
          </a:p>
          <a:p>
            <a:pPr lvl="2">
              <a:spcBef>
                <a:spcPts val="100"/>
              </a:spcBef>
            </a:pPr>
            <a:r>
              <a:rPr lang="en-US" dirty="0"/>
              <a:t>To </a:t>
            </a:r>
            <a:r>
              <a:rPr lang="en-US" i="1" dirty="0"/>
              <a:t>communicate</a:t>
            </a:r>
            <a:r>
              <a:rPr lang="en-US" dirty="0"/>
              <a:t>, write </a:t>
            </a:r>
            <a:r>
              <a:rPr lang="en-US" dirty="0" smtClean="0"/>
              <a:t>somewhere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 bwMode="auto">
          <a:xfrm>
            <a:off x="5882022" y="3354662"/>
            <a:ext cx="3581400" cy="3352800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709883" y="45840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862283" y="45840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709883" y="52698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862283" y="52698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014683" y="52698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167083" y="52698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9483" y="47364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471883" y="47364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929083" y="45078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081483" y="45078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7167083" y="3898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7319483" y="3898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471883" y="3898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624283" y="3898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8767283" y="49650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8919683" y="49650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072083" y="49650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224483" y="49650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862283" y="5803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014683" y="5803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167083" y="5803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319483" y="5803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471883" y="5803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624283" y="5803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776683" y="5803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929083" y="5803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8081483" y="580324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cxnSp>
        <p:nvCxnSpPr>
          <p:cNvPr id="77" name="Straight Arrow Connector 76"/>
          <p:cNvCxnSpPr>
            <a:stCxn id="63" idx="2"/>
            <a:endCxn id="47" idx="0"/>
          </p:cNvCxnSpPr>
          <p:nvPr/>
        </p:nvCxnSpPr>
        <p:spPr bwMode="auto">
          <a:xfrm rot="16200000" flipH="1">
            <a:off x="7662383" y="4164942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38" idx="0"/>
            <a:endCxn id="44" idx="1"/>
          </p:cNvCxnSpPr>
          <p:nvPr/>
        </p:nvCxnSpPr>
        <p:spPr bwMode="auto">
          <a:xfrm rot="16200000" flipH="1">
            <a:off x="6995633" y="4526892"/>
            <a:ext cx="2667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stCxn id="45" idx="3"/>
            <a:endCxn id="47" idx="1"/>
          </p:cNvCxnSpPr>
          <p:nvPr/>
        </p:nvCxnSpPr>
        <p:spPr bwMode="auto">
          <a:xfrm flipV="1">
            <a:off x="7624283" y="4622142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68" idx="0"/>
            <a:endCxn id="40" idx="2"/>
          </p:cNvCxnSpPr>
          <p:nvPr/>
        </p:nvCxnSpPr>
        <p:spPr bwMode="auto">
          <a:xfrm rot="16200000" flipV="1">
            <a:off x="6709883" y="5574642"/>
            <a:ext cx="3048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>
            <a:stCxn id="70" idx="0"/>
            <a:endCxn id="44" idx="2"/>
          </p:cNvCxnSpPr>
          <p:nvPr/>
        </p:nvCxnSpPr>
        <p:spPr bwMode="auto">
          <a:xfrm rot="5400000" flipH="1" flipV="1">
            <a:off x="6900383" y="5307942"/>
            <a:ext cx="8382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8429551" y="541859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83" name="Oval 82"/>
          <p:cNvSpPr/>
          <p:nvPr/>
        </p:nvSpPr>
        <p:spPr bwMode="auto">
          <a:xfrm>
            <a:off x="2816855" y="34290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045455" y="3962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3056" y="35930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pc=…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3045455" y="41148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045455" y="42672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045455" y="4419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5400000">
            <a:off x="3198302" y="45925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92" name="Oval 91"/>
          <p:cNvSpPr/>
          <p:nvPr/>
        </p:nvSpPr>
        <p:spPr bwMode="auto">
          <a:xfrm>
            <a:off x="2160392" y="48006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2312792" y="5334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160393" y="496466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pc=…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2312792" y="5486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2312792" y="56388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2312792" y="57912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 rot="5400000">
            <a:off x="2465639" y="59641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99" name="Oval 98"/>
          <p:cNvSpPr/>
          <p:nvPr/>
        </p:nvSpPr>
        <p:spPr bwMode="auto">
          <a:xfrm>
            <a:off x="3531992" y="48768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3684392" y="54102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31993" y="504086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pc=…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3684392" y="5562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3684392" y="5715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3684392" y="5867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 rot="5400000">
            <a:off x="3837239" y="60403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8472822" y="449766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625222" y="449766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cxnSp>
        <p:nvCxnSpPr>
          <p:cNvPr id="112" name="Straight Arrow Connector 111"/>
          <p:cNvCxnSpPr>
            <a:stCxn id="57" idx="3"/>
            <a:endCxn id="110" idx="1"/>
          </p:cNvCxnSpPr>
          <p:nvPr/>
        </p:nvCxnSpPr>
        <p:spPr bwMode="auto">
          <a:xfrm flipV="1">
            <a:off x="8233884" y="4611962"/>
            <a:ext cx="238939" cy="10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Rectangle 112"/>
          <p:cNvSpPr/>
          <p:nvPr/>
        </p:nvSpPr>
        <p:spPr bwMode="auto">
          <a:xfrm>
            <a:off x="8472822" y="404046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625222" y="4040462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cxnSp>
        <p:nvCxnSpPr>
          <p:cNvPr id="115" name="Straight Arrow Connector 114"/>
          <p:cNvCxnSpPr>
            <a:stCxn id="110" idx="0"/>
            <a:endCxn id="113" idx="2"/>
          </p:cNvCxnSpPr>
          <p:nvPr/>
        </p:nvCxnSpPr>
        <p:spPr bwMode="auto">
          <a:xfrm rot="5400000" flipH="1" flipV="1">
            <a:off x="8434722" y="4383362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13" idx="1"/>
          </p:cNvCxnSpPr>
          <p:nvPr/>
        </p:nvCxnSpPr>
        <p:spPr bwMode="auto">
          <a:xfrm rot="10800000" flipV="1">
            <a:off x="6796422" y="4154762"/>
            <a:ext cx="16764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111" idx="2"/>
            <a:endCxn id="64" idx="0"/>
          </p:cNvCxnSpPr>
          <p:nvPr/>
        </p:nvCxnSpPr>
        <p:spPr bwMode="auto">
          <a:xfrm rot="16200000" flipH="1">
            <a:off x="8653062" y="4774622"/>
            <a:ext cx="238780" cy="1420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1227018" y="3657601"/>
            <a:ext cx="125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Unshared:</a:t>
            </a:r>
          </a:p>
          <a:p>
            <a:r>
              <a:rPr lang="en-US" sz="2000" i="1" dirty="0"/>
              <a:t>locals and</a:t>
            </a:r>
          </a:p>
          <a:p>
            <a:r>
              <a:rPr lang="en-US" sz="2000" i="1" dirty="0"/>
              <a:t>control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349462" y="3583263"/>
            <a:ext cx="1375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Shared:</a:t>
            </a:r>
          </a:p>
          <a:p>
            <a:r>
              <a:rPr lang="en-US" sz="2000" i="1" dirty="0"/>
              <a:t>objects and</a:t>
            </a:r>
          </a:p>
          <a:p>
            <a:r>
              <a:rPr lang="en-US" sz="2000" i="1" dirty="0"/>
              <a:t>static fields</a:t>
            </a:r>
          </a:p>
        </p:txBody>
      </p:sp>
      <p:sp>
        <p:nvSpPr>
          <p:cNvPr id="12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4671"/>
          </a:xfrm>
        </p:spPr>
        <p:txBody>
          <a:bodyPr>
            <a:normAutofit fontScale="90000"/>
          </a:bodyPr>
          <a:lstStyle/>
          <a:p>
            <a:r>
              <a:rPr lang="en-US" dirty="0"/>
              <a:t>Shared memory</a:t>
            </a:r>
          </a:p>
        </p:txBody>
      </p:sp>
    </p:spTree>
    <p:extLst>
      <p:ext uri="{BB962C8B-B14F-4D97-AF65-F5344CB8AC3E}">
        <p14:creationId xmlns:p14="http://schemas.microsoft.com/office/powerpoint/2010/main" val="34582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2" grpId="0"/>
      <p:bldP spid="83" grpId="0" animBg="1"/>
      <p:bldP spid="84" grpId="0" animBg="1"/>
      <p:bldP spid="85" grpId="0"/>
      <p:bldP spid="86" grpId="0" animBg="1"/>
      <p:bldP spid="87" grpId="0" animBg="1"/>
      <p:bldP spid="88" grpId="0" animBg="1"/>
      <p:bldP spid="89" grpId="0"/>
      <p:bldP spid="92" grpId="0" animBg="1"/>
      <p:bldP spid="93" grpId="0" animBg="1"/>
      <p:bldP spid="94" grpId="0"/>
      <p:bldP spid="95" grpId="0" animBg="1"/>
      <p:bldP spid="96" grpId="0" animBg="1"/>
      <p:bldP spid="97" grpId="0" animBg="1"/>
      <p:bldP spid="98" grpId="0"/>
      <p:bldP spid="99" grpId="0" animBg="1"/>
      <p:bldP spid="100" grpId="0" animBg="1"/>
      <p:bldP spid="101" grpId="0"/>
      <p:bldP spid="102" grpId="0" animBg="1"/>
      <p:bldP spid="103" grpId="0" animBg="1"/>
      <p:bldP spid="104" grpId="0" animBg="1"/>
      <p:bldP spid="105" grpId="0"/>
      <p:bldP spid="110" grpId="0" animBg="1"/>
      <p:bldP spid="111" grpId="0" animBg="1"/>
      <p:bldP spid="113" grpId="0" animBg="1"/>
      <p:bldP spid="114" grpId="0" animBg="1"/>
      <p:bldP spid="118" grpId="0"/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/>
              <a:t>To write a shared-memory parallel program, need new primitives from a programming language or library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Ways to create and </a:t>
            </a:r>
            <a:r>
              <a:rPr lang="en-US" i="1" dirty="0">
                <a:solidFill>
                  <a:schemeClr val="accent2"/>
                </a:solidFill>
              </a:rPr>
              <a:t>run multiple things at once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Let’s call these </a:t>
            </a:r>
            <a:r>
              <a:rPr lang="en-US" dirty="0" smtClean="0"/>
              <a:t>things</a:t>
            </a: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1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Ways for threads to </a:t>
            </a:r>
            <a:r>
              <a:rPr lang="en-US" i="1" dirty="0">
                <a:solidFill>
                  <a:schemeClr val="accent2"/>
                </a:solidFill>
              </a:rPr>
              <a:t>share memory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Often just have threads with references to the same objects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Ways for threads to </a:t>
            </a:r>
            <a:r>
              <a:rPr lang="en-US" i="1" dirty="0">
                <a:solidFill>
                  <a:schemeClr val="accent2"/>
                </a:solidFill>
              </a:rPr>
              <a:t>coordinate (a.k.a. synchronize)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A way for one thread to </a:t>
            </a:r>
            <a:r>
              <a:rPr lang="en-US" dirty="0" smtClean="0"/>
              <a:t>                 for </a:t>
            </a:r>
            <a:r>
              <a:rPr lang="en-US" dirty="0"/>
              <a:t>another to finish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[Other features needed in practice for concurrency]</a:t>
            </a:r>
          </a:p>
        </p:txBody>
      </p:sp>
    </p:spTree>
    <p:extLst>
      <p:ext uri="{BB962C8B-B14F-4D97-AF65-F5344CB8AC3E}">
        <p14:creationId xmlns:p14="http://schemas.microsoft.com/office/powerpoint/2010/main" val="5168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Condition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$500 in bank account</a:t>
            </a:r>
          </a:p>
          <a:p>
            <a:r>
              <a:rPr lang="en-US" dirty="0" smtClean="0"/>
              <a:t>Someone transfers $200 to you.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Thread A updates your balance.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At the same time, you spend $50.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Thread B updates your balance.</a:t>
            </a:r>
          </a:p>
        </p:txBody>
      </p:sp>
    </p:spTree>
    <p:extLst>
      <p:ext uri="{BB962C8B-B14F-4D97-AF65-F5344CB8AC3E}">
        <p14:creationId xmlns:p14="http://schemas.microsoft.com/office/powerpoint/2010/main" val="16898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Learn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java.lang.Thread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In real life, use </a:t>
            </a:r>
            <a:r>
              <a:rPr lang="en-US" dirty="0" smtClean="0"/>
              <a:t>Java’s </a:t>
            </a:r>
            <a:r>
              <a:rPr lang="en-US" dirty="0" err="1"/>
              <a:t>ForkJoin</a:t>
            </a:r>
            <a:r>
              <a:rPr lang="en-US" dirty="0"/>
              <a:t> Framework instead!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dirty="0"/>
              <a:t>To get a new thread running: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Define a subclass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/>
              <a:t> of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java.lang.Thread</a:t>
            </a:r>
            <a:r>
              <a:rPr lang="en-US" dirty="0"/>
              <a:t>, overriding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run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Create an object of class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</a:t>
            </a:r>
          </a:p>
          <a:p>
            <a:pPr marL="514350" indent="-457200">
              <a:buFont typeface="+mj-lt"/>
              <a:buAutoNum type="arabicPeriod"/>
            </a:pPr>
            <a:r>
              <a:rPr lang="en-US" dirty="0"/>
              <a:t>Call that object’s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start</a:t>
            </a:r>
            <a:r>
              <a:rPr lang="en-US" dirty="0"/>
              <a:t> method</a:t>
            </a:r>
          </a:p>
          <a:p>
            <a:pPr lvl="2"/>
            <a:r>
              <a:rPr lang="en-US" dirty="0">
                <a:latin typeface="Courier New" pitchFamily="49" charset="0"/>
                <a:cs typeface="Courier New" pitchFamily="49" charset="0"/>
              </a:rPr>
              <a:t>start</a:t>
            </a:r>
            <a:r>
              <a:rPr lang="en-US" dirty="0"/>
              <a:t> sets off a new thread, using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dirty="0"/>
              <a:t> as its “main”</a:t>
            </a:r>
          </a:p>
          <a:p>
            <a:pPr lvl="2"/>
            <a:endParaRPr lang="en-US" sz="1400" dirty="0"/>
          </a:p>
          <a:p>
            <a:pPr marL="0" indent="0">
              <a:buNone/>
            </a:pPr>
            <a:r>
              <a:rPr lang="en-US" dirty="0"/>
              <a:t>What if we instead called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dirty="0"/>
              <a:t> method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This would just be a normal method call, in the current thread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see how to share memory and coordinate via an example…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idea: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700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Example: Sum elements of a large array </a:t>
            </a:r>
          </a:p>
          <a:p>
            <a:pPr marL="0" indent="0">
              <a:buNone/>
            </a:pPr>
            <a:r>
              <a:rPr lang="en-US" dirty="0"/>
              <a:t>Idea:  Have 4 threads simultaneously sum 1/4 of the array</a:t>
            </a:r>
          </a:p>
          <a:p>
            <a:r>
              <a:rPr lang="en-US" dirty="0"/>
              <a:t>Warning: This is an inferior first approach, but it’s usually good to start with something naïve works</a:t>
            </a:r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smtClean="0"/>
              <a:t>             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ans0         ans1        ans2         ans3</a:t>
            </a:r>
          </a:p>
          <a:p>
            <a:pPr>
              <a:buNone/>
            </a:pPr>
            <a:r>
              <a:rPr lang="en-US" dirty="0"/>
              <a:t>                                                  </a:t>
            </a:r>
            <a:r>
              <a:rPr lang="en-US" dirty="0" smtClean="0"/>
              <a:t>                                </a:t>
            </a:r>
            <a:r>
              <a:rPr lang="en-US" dirty="0"/>
              <a:t>+</a:t>
            </a:r>
          </a:p>
          <a:p>
            <a:pPr>
              <a:buNone/>
            </a:pPr>
            <a:r>
              <a:rPr lang="en-US" dirty="0"/>
              <a:t>                                                   </a:t>
            </a:r>
            <a:r>
              <a:rPr lang="en-US" dirty="0" smtClean="0"/>
              <a:t>                  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ans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9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Create 4 </a:t>
            </a:r>
            <a:r>
              <a:rPr lang="en-US" i="1" dirty="0" smtClean="0">
                <a:solidFill>
                  <a:schemeClr val="accent2"/>
                </a:solidFill>
              </a:rPr>
              <a:t>                                                   </a:t>
            </a:r>
            <a:r>
              <a:rPr lang="en-US" dirty="0" smtClean="0"/>
              <a:t>, </a:t>
            </a:r>
            <a:r>
              <a:rPr lang="en-US" dirty="0"/>
              <a:t>each given a portion of the work</a:t>
            </a:r>
          </a:p>
          <a:p>
            <a:r>
              <a:rPr lang="en-US" dirty="0"/>
              <a:t>Call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start()</a:t>
            </a:r>
            <a:r>
              <a:rPr lang="en-US" dirty="0"/>
              <a:t> on each thread object to actually </a:t>
            </a:r>
            <a:r>
              <a:rPr lang="en-US" i="1" dirty="0" smtClean="0">
                <a:solidFill>
                  <a:schemeClr val="accent2"/>
                </a:solidFill>
              </a:rPr>
              <a:t>                    </a:t>
            </a:r>
            <a:r>
              <a:rPr lang="en-US" dirty="0" smtClean="0"/>
              <a:t>it </a:t>
            </a:r>
            <a:r>
              <a:rPr lang="en-US" dirty="0"/>
              <a:t>in parallel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               </a:t>
            </a:r>
            <a:r>
              <a:rPr lang="en-US" dirty="0" smtClean="0"/>
              <a:t>for </a:t>
            </a:r>
            <a:r>
              <a:rPr lang="en-US" dirty="0"/>
              <a:t>threads to finish using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join()</a:t>
            </a:r>
          </a:p>
          <a:p>
            <a:r>
              <a:rPr lang="en-US" dirty="0"/>
              <a:t>Add together their 4 answers for </a:t>
            </a:r>
            <a:r>
              <a:rPr lang="en-US" dirty="0" smtClean="0"/>
              <a:t>the</a:t>
            </a:r>
            <a:endParaRPr lang="en-US" i="1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137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661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709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185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233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757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805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281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329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853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5901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77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7425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8949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997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473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3521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5045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093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6569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9617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1141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4189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2665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5713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7237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0285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761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809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3333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6381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4857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7905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9429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2477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0953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4001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5525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8573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7049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0097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81621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4669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83145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6193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7717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0765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9241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5" name="Left Brace 54"/>
          <p:cNvSpPr/>
          <p:nvPr/>
        </p:nvSpPr>
        <p:spPr bwMode="auto">
          <a:xfrm rot="16200000">
            <a:off x="2675744" y="2666023"/>
            <a:ext cx="304800" cy="18288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1" name="Left Brace 60"/>
          <p:cNvSpPr/>
          <p:nvPr/>
        </p:nvSpPr>
        <p:spPr bwMode="auto">
          <a:xfrm rot="16200000">
            <a:off x="4580744" y="2666023"/>
            <a:ext cx="304800" cy="18288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6" name="Left Brace 65"/>
          <p:cNvSpPr/>
          <p:nvPr/>
        </p:nvSpPr>
        <p:spPr bwMode="auto">
          <a:xfrm rot="16200000">
            <a:off x="6485744" y="2666024"/>
            <a:ext cx="304800" cy="18288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7" name="Left Brace 66"/>
          <p:cNvSpPr/>
          <p:nvPr/>
        </p:nvSpPr>
        <p:spPr bwMode="auto">
          <a:xfrm rot="16200000">
            <a:off x="8390744" y="2666024"/>
            <a:ext cx="304800" cy="18288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92289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9381344" y="3123223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3132944" y="4067603"/>
            <a:ext cx="24384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4885544" y="4067603"/>
            <a:ext cx="7620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rot="10800000" flipV="1">
            <a:off x="5723744" y="4067603"/>
            <a:ext cx="9144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10800000" flipV="1">
            <a:off x="5876147" y="4067603"/>
            <a:ext cx="2514599" cy="380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904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US" dirty="0"/>
              <a:t>First attempt: create Thread subclass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7846" y="5676166"/>
            <a:ext cx="10515600" cy="98088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/>
              <a:t>Because we must override a no-arguments/no-result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dirty="0"/>
              <a:t>,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use </a:t>
            </a:r>
            <a:r>
              <a:rPr lang="en-US" dirty="0" smtClean="0"/>
              <a:t>                   to </a:t>
            </a:r>
            <a:r>
              <a:rPr lang="en-US" dirty="0"/>
              <a:t>communicate across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0" y="1143000"/>
            <a:ext cx="8534400" cy="4419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java.lang.Thread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ts val="1800"/>
              </a:lnSpc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arguments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hi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ts val="1800"/>
              </a:lnSpc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result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{ 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lo=l; hi=h;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=a;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ts val="1800"/>
              </a:lnSpc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void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//override must have this type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=lo;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 hi;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ts val="1800"/>
              </a:lnSpc>
            </a:pPr>
            <a:endParaRPr lang="en-US" sz="2000" kern="0" dirty="0">
              <a:latin typeface="Courier New" pitchFamily="49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7038347">
            <a:off x="8193690" y="1318965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3836560">
            <a:off x="5090553" y="3243702"/>
            <a:ext cx="484632" cy="116556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attempt, </a:t>
            </a:r>
            <a:r>
              <a:rPr lang="en-US" dirty="0" smtClean="0"/>
              <a:t>continued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5217" y="1474033"/>
            <a:ext cx="85344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java.lang.Thread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 hi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arguments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result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public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void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(){ … }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override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75217" y="3379033"/>
            <a:ext cx="8534400" cy="304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kern="0" dirty="0">
                <a:latin typeface="Courier New" pitchFamily="49" charset="0"/>
              </a:rPr>
              <a:t>{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can be a static method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len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 err="1">
                <a:latin typeface="Courier New" pitchFamily="49" charset="0"/>
              </a:rPr>
              <a:t>arr.length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0;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[]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[4];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=0;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 &lt; 4;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++)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do parallel computations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err="1"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arr,i</a:t>
            </a:r>
            <a:r>
              <a:rPr lang="en-US" sz="2000" kern="0" dirty="0">
                <a:latin typeface="Courier New" pitchFamily="49" charset="0"/>
              </a:rPr>
              <a:t>*</a:t>
            </a:r>
            <a:r>
              <a:rPr lang="en-US" sz="2000" kern="0" dirty="0" err="1">
                <a:latin typeface="Courier New" pitchFamily="49" charset="0"/>
              </a:rPr>
              <a:t>len</a:t>
            </a:r>
            <a:r>
              <a:rPr lang="en-US" sz="2000" kern="0" dirty="0">
                <a:latin typeface="Courier New" pitchFamily="49" charset="0"/>
              </a:rPr>
              <a:t>/4,(i+1)*</a:t>
            </a:r>
            <a:r>
              <a:rPr lang="en-US" sz="2000" kern="0" dirty="0" err="1">
                <a:latin typeface="Courier New" pitchFamily="49" charset="0"/>
              </a:rPr>
              <a:t>len</a:t>
            </a:r>
            <a:r>
              <a:rPr lang="en-US" sz="2000" kern="0" dirty="0">
                <a:latin typeface="Courier New" pitchFamily="49" charset="0"/>
              </a:rPr>
              <a:t>/4);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=0;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 &lt; 4;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++)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combine results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+= </a:t>
            </a:r>
            <a:r>
              <a:rPr lang="en-US" sz="2000" kern="0" dirty="0" err="1"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].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951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/>
              <a:t>Second </a:t>
            </a:r>
            <a:r>
              <a:rPr lang="en-US" smtClean="0"/>
              <a:t>attempt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0" y="3124200"/>
            <a:ext cx="8534400" cy="3352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kern="0" dirty="0">
                <a:latin typeface="Courier New" pitchFamily="49" charset="0"/>
              </a:rPr>
              <a:t>{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can be a static method</a:t>
            </a:r>
            <a:endParaRPr lang="en-US" sz="2000" kern="0" dirty="0">
              <a:latin typeface="Courier New" pitchFamily="49" charset="0"/>
            </a:endParaRP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len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 err="1">
                <a:latin typeface="Courier New" pitchFamily="49" charset="0"/>
              </a:rPr>
              <a:t>arr.length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0;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[]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[4];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=0;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 &lt; 4;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++){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do parallel computations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err="1"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arr,i</a:t>
            </a:r>
            <a:r>
              <a:rPr lang="en-US" sz="2000" kern="0" dirty="0">
                <a:latin typeface="Courier New" pitchFamily="49" charset="0"/>
              </a:rPr>
              <a:t>*</a:t>
            </a:r>
            <a:r>
              <a:rPr lang="en-US" sz="2000" kern="0" dirty="0" err="1">
                <a:latin typeface="Courier New" pitchFamily="49" charset="0"/>
              </a:rPr>
              <a:t>len</a:t>
            </a:r>
            <a:r>
              <a:rPr lang="en-US" sz="2000" kern="0" dirty="0">
                <a:latin typeface="Courier New" pitchFamily="49" charset="0"/>
              </a:rPr>
              <a:t>/4,(i+1)*</a:t>
            </a:r>
            <a:r>
              <a:rPr lang="en-US" sz="2000" kern="0" dirty="0" err="1">
                <a:latin typeface="Courier New" pitchFamily="49" charset="0"/>
              </a:rPr>
              <a:t>len</a:t>
            </a:r>
            <a:r>
              <a:rPr lang="en-US" sz="2000" kern="0" dirty="0">
                <a:latin typeface="Courier New" pitchFamily="49" charset="0"/>
              </a:rPr>
              <a:t>/4);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err="1">
                <a:solidFill>
                  <a:srgbClr val="FF0000"/>
                </a:solidFill>
                <a:latin typeface="Courier New" pitchFamily="49" charset="0"/>
              </a:rPr>
              <a:t>ts</a:t>
            </a:r>
            <a:r>
              <a:rPr lang="en-US" sz="2000" kern="0" dirty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sz="2000" kern="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solidFill>
                  <a:srgbClr val="FF0000"/>
                </a:solidFill>
                <a:latin typeface="Courier New" pitchFamily="49" charset="0"/>
              </a:rPr>
              <a:t>].start(); // start not run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}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=0;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 &lt; 4;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++)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combine results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+= </a:t>
            </a:r>
            <a:r>
              <a:rPr lang="en-US" sz="2000" kern="0" dirty="0" err="1"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].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>
              <a:lnSpc>
                <a:spcPts val="2100"/>
              </a:lnSpc>
            </a:pPr>
            <a:r>
              <a:rPr lang="en-US" sz="2000" kern="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1219200"/>
            <a:ext cx="85344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java.lang.Thread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 hi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arguments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result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public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void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(){ … }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override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62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Third attempt (correct in spirit)</a:t>
            </a: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0" y="2819400"/>
            <a:ext cx="8534400" cy="3581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kern="0" dirty="0">
                <a:latin typeface="Courier New" pitchFamily="49" charset="0"/>
              </a:rPr>
              <a:t>{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can be a static method</a:t>
            </a:r>
            <a:endParaRPr lang="en-US" sz="2000" kern="0" dirty="0">
              <a:latin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len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 err="1">
                <a:latin typeface="Courier New" pitchFamily="49" charset="0"/>
              </a:rPr>
              <a:t>arr.length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= 0;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[]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[4];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=0;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 &lt; 4;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++){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do parallel computations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err="1"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arr,i</a:t>
            </a:r>
            <a:r>
              <a:rPr lang="en-US" sz="2000" kern="0" dirty="0">
                <a:latin typeface="Courier New" pitchFamily="49" charset="0"/>
              </a:rPr>
              <a:t>*</a:t>
            </a:r>
            <a:r>
              <a:rPr lang="en-US" sz="2000" kern="0" dirty="0" err="1">
                <a:latin typeface="Courier New" pitchFamily="49" charset="0"/>
              </a:rPr>
              <a:t>len</a:t>
            </a:r>
            <a:r>
              <a:rPr lang="en-US" sz="2000" kern="0" dirty="0">
                <a:latin typeface="Courier New" pitchFamily="49" charset="0"/>
              </a:rPr>
              <a:t>/4,(i+1)*</a:t>
            </a:r>
            <a:r>
              <a:rPr lang="en-US" sz="2000" kern="0" dirty="0" err="1">
                <a:latin typeface="Courier New" pitchFamily="49" charset="0"/>
              </a:rPr>
              <a:t>len</a:t>
            </a:r>
            <a:r>
              <a:rPr lang="en-US" sz="2000" kern="0" dirty="0">
                <a:latin typeface="Courier New" pitchFamily="49" charset="0"/>
              </a:rPr>
              <a:t>/4);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err="1"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].start(); </a:t>
            </a:r>
            <a:endParaRPr lang="en-US" sz="2000" kern="0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}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=0;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 &lt; 4;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++) {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combine results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err="1">
                <a:solidFill>
                  <a:srgbClr val="FF0000"/>
                </a:solidFill>
                <a:latin typeface="Courier New" pitchFamily="49" charset="0"/>
              </a:rPr>
              <a:t>ts</a:t>
            </a:r>
            <a:r>
              <a:rPr lang="en-US" sz="2000" kern="0" dirty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sz="2000" kern="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solidFill>
                  <a:srgbClr val="FF0000"/>
                </a:solidFill>
                <a:latin typeface="Courier New" pitchFamily="49" charset="0"/>
              </a:rPr>
              <a:t>].join(); // wait for helper to finish!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+= </a:t>
            </a:r>
            <a:r>
              <a:rPr lang="en-US" sz="2000" kern="0" dirty="0" err="1"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].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}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5000" y="1143000"/>
            <a:ext cx="85344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java.lang.Thread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 hi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arguments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result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public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void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(){ … }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override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6072" y="5715298"/>
            <a:ext cx="6096000" cy="9233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Courier New" pitchFamily="49" charset="0"/>
              </a:rPr>
              <a:t>Java detail: code has 1 compile error because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ourier New" pitchFamily="49" charset="0"/>
              </a:rPr>
              <a:t> may throw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java.lang.InterruptedException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Courier New" pitchFamily="49" charset="0"/>
              </a:rPr>
              <a:t>In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Courier New" pitchFamily="49" charset="0"/>
              </a:rPr>
              <a:t>basic parallel code, should be fine to catch-and-exit</a:t>
            </a:r>
          </a:p>
        </p:txBody>
      </p:sp>
    </p:spTree>
    <p:extLst>
      <p:ext uri="{BB962C8B-B14F-4D97-AF65-F5344CB8AC3E}">
        <p14:creationId xmlns:p14="http://schemas.microsoft.com/office/powerpoint/2010/main" val="258311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26025"/>
            <a:ext cx="10515600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Start with one </a:t>
            </a:r>
            <a:r>
              <a:rPr lang="en-US" dirty="0" smtClean="0"/>
              <a:t>thread</a:t>
            </a:r>
            <a:br>
              <a:rPr lang="en-US" dirty="0" smtClean="0"/>
            </a:br>
            <a:endParaRPr lang="en-US" sz="1400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Main </a:t>
            </a:r>
            <a:r>
              <a:rPr lang="en-US" dirty="0"/>
              <a:t>thread reaches sum() method, creates 4 new </a:t>
            </a:r>
            <a:r>
              <a:rPr lang="en-US" dirty="0" smtClean="0"/>
              <a:t>threads</a:t>
            </a:r>
            <a:br>
              <a:rPr lang="en-US" dirty="0" smtClean="0"/>
            </a:br>
            <a:endParaRPr lang="en-US" sz="16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 startAt="3"/>
            </a:pPr>
            <a:r>
              <a:rPr lang="en-US" dirty="0" smtClean="0"/>
              <a:t>Each </a:t>
            </a:r>
            <a:r>
              <a:rPr lang="en-US" dirty="0"/>
              <a:t>new thread begins its </a:t>
            </a:r>
            <a:r>
              <a:rPr lang="en-US" dirty="0">
                <a:solidFill>
                  <a:srgbClr val="3333CC"/>
                </a:solidFill>
                <a:latin typeface="Courier New" charset="0"/>
                <a:ea typeface="Courier New" charset="0"/>
                <a:cs typeface="Courier New" charset="0"/>
              </a:rPr>
              <a:t>start()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/>
              <a:t>method, and iterates over its section of the array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 startAt="4"/>
            </a:pPr>
            <a:r>
              <a:rPr lang="en-US" dirty="0" smtClean="0"/>
              <a:t>Each </a:t>
            </a:r>
            <a:r>
              <a:rPr lang="en-US" dirty="0"/>
              <a:t>new thread may end at different times, so the main thread must wait until they are all done (calls </a:t>
            </a:r>
            <a:r>
              <a:rPr lang="en-US" dirty="0">
                <a:solidFill>
                  <a:srgbClr val="3333CC"/>
                </a:solidFill>
                <a:latin typeface="Courier New" charset="0"/>
                <a:ea typeface="Courier New" charset="0"/>
                <a:cs typeface="Courier New" charset="0"/>
              </a:rPr>
              <a:t>join()</a:t>
            </a:r>
            <a:r>
              <a:rPr lang="en-US" dirty="0">
                <a:solidFill>
                  <a:srgbClr val="3333CC"/>
                </a:solidFill>
              </a:rPr>
              <a:t>) </a:t>
            </a:r>
            <a:r>
              <a:rPr lang="en-US" dirty="0"/>
              <a:t>before summing them </a:t>
            </a:r>
            <a:r>
              <a:rPr lang="en-US" dirty="0" smtClean="0"/>
              <a:t>up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1" name="Title 2"/>
          <p:cNvSpPr>
            <a:spLocks noGrp="1"/>
          </p:cNvSpPr>
          <p:nvPr>
            <p:ph type="title"/>
          </p:nvPr>
        </p:nvSpPr>
        <p:spPr>
          <a:xfrm>
            <a:off x="838200" y="80315"/>
            <a:ext cx="10515600" cy="1325563"/>
          </a:xfrm>
        </p:spPr>
        <p:txBody>
          <a:bodyPr/>
          <a:lstStyle/>
          <a:p>
            <a:r>
              <a:rPr lang="en-US" dirty="0"/>
              <a:t>What’s Happening?</a:t>
            </a:r>
          </a:p>
        </p:txBody>
      </p:sp>
    </p:spTree>
    <p:extLst>
      <p:ext uri="{BB962C8B-B14F-4D97-AF65-F5344CB8AC3E}">
        <p14:creationId xmlns:p14="http://schemas.microsoft.com/office/powerpoint/2010/main" val="17940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Introduction to multithreading and parallelism</a:t>
            </a:r>
          </a:p>
          <a:p>
            <a:r>
              <a:rPr lang="en-US" dirty="0" smtClean="0"/>
              <a:t>Parallelism</a:t>
            </a:r>
            <a:r>
              <a:rPr lang="en-US" dirty="0"/>
              <a:t> </a:t>
            </a:r>
            <a:r>
              <a:rPr lang="en-US" dirty="0" smtClean="0"/>
              <a:t>vs Concurrency</a:t>
            </a:r>
          </a:p>
          <a:p>
            <a:r>
              <a:rPr lang="en-US" dirty="0" smtClean="0"/>
              <a:t>Shared memory</a:t>
            </a:r>
          </a:p>
          <a:p>
            <a:r>
              <a:rPr lang="en-US" dirty="0" smtClean="0"/>
              <a:t>Threads in Java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7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(space for notes)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6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26025"/>
            <a:ext cx="10515600" cy="435133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Start with one thread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3" name="Oval 72"/>
          <p:cNvSpPr/>
          <p:nvPr/>
        </p:nvSpPr>
        <p:spPr bwMode="auto">
          <a:xfrm>
            <a:off x="6477000" y="2743200"/>
            <a:ext cx="4191000" cy="3581400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209800" y="35052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438400" y="4038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86001" y="36692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pc=…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2438400" y="4191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2438400" y="4343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438400" y="44958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5400000">
            <a:off x="2591247" y="46687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6858000" y="4343401"/>
            <a:ext cx="3581400" cy="533401"/>
            <a:chOff x="914400" y="2667000"/>
            <a:chExt cx="7620000" cy="609601"/>
          </a:xfrm>
        </p:grpSpPr>
        <p:sp>
          <p:nvSpPr>
            <p:cNvPr id="94" name="Rectangle 93"/>
            <p:cNvSpPr/>
            <p:nvPr/>
          </p:nvSpPr>
          <p:spPr bwMode="auto">
            <a:xfrm>
              <a:off x="914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066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1371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219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524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676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981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828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133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286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590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438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743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895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3200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3048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3352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505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3810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3657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962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114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4419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4267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4572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4724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5029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876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5181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334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638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486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5791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5943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48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6096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6400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553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6858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705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10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162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7467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7315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7620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7772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8077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924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2" name="Left Brace 141"/>
            <p:cNvSpPr/>
            <p:nvPr/>
          </p:nvSpPr>
          <p:spPr bwMode="auto">
            <a:xfrm rot="16200000">
              <a:off x="1676400" y="2209800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3" name="Left Brace 142"/>
            <p:cNvSpPr/>
            <p:nvPr/>
          </p:nvSpPr>
          <p:spPr bwMode="auto">
            <a:xfrm rot="16200000">
              <a:off x="3581400" y="2209800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4" name="Left Brace 143"/>
            <p:cNvSpPr/>
            <p:nvPr/>
          </p:nvSpPr>
          <p:spPr bwMode="auto">
            <a:xfrm rot="16200000">
              <a:off x="5486400" y="2209801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5" name="Left Brace 144"/>
            <p:cNvSpPr/>
            <p:nvPr/>
          </p:nvSpPr>
          <p:spPr bwMode="auto">
            <a:xfrm rot="16200000">
              <a:off x="7391400" y="2209801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8229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8382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2286000" y="3124200"/>
            <a:ext cx="74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</a:t>
            </a:r>
          </a:p>
        </p:txBody>
      </p:sp>
      <p:cxnSp>
        <p:nvCxnSpPr>
          <p:cNvPr id="156" name="Straight Arrow Connector 155"/>
          <p:cNvCxnSpPr>
            <a:stCxn id="88" idx="3"/>
            <a:endCxn id="94" idx="1"/>
          </p:cNvCxnSpPr>
          <p:nvPr/>
        </p:nvCxnSpPr>
        <p:spPr bwMode="auto">
          <a:xfrm>
            <a:off x="2895600" y="4114801"/>
            <a:ext cx="3962400" cy="3286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itle 2"/>
          <p:cNvSpPr>
            <a:spLocks noGrp="1"/>
          </p:cNvSpPr>
          <p:nvPr>
            <p:ph type="title"/>
          </p:nvPr>
        </p:nvSpPr>
        <p:spPr>
          <a:xfrm>
            <a:off x="838200" y="80315"/>
            <a:ext cx="10515600" cy="1325563"/>
          </a:xfrm>
        </p:spPr>
        <p:txBody>
          <a:bodyPr/>
          <a:lstStyle/>
          <a:p>
            <a:r>
              <a:rPr lang="en-US" dirty="0"/>
              <a:t>What’s Happening?</a:t>
            </a:r>
          </a:p>
        </p:txBody>
      </p:sp>
    </p:spTree>
    <p:extLst>
      <p:ext uri="{BB962C8B-B14F-4D97-AF65-F5344CB8AC3E}">
        <p14:creationId xmlns:p14="http://schemas.microsoft.com/office/powerpoint/2010/main" val="10180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410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  Main thread reaches sum() method, creates 4 new threads</a:t>
            </a:r>
          </a:p>
          <a:p>
            <a:endParaRPr lang="en-US" dirty="0"/>
          </a:p>
        </p:txBody>
      </p:sp>
      <p:sp>
        <p:nvSpPr>
          <p:cNvPr id="38" name="Oval 37"/>
          <p:cNvSpPr/>
          <p:nvPr/>
        </p:nvSpPr>
        <p:spPr bwMode="auto">
          <a:xfrm>
            <a:off x="4800600" y="27432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029200" y="3276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6801" y="29072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pc=…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029200" y="3429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029200" y="3581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029200" y="37338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5182047" y="39067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3295575" y="48768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524175" y="54102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52801" y="49530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pc=…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524175" y="5562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524175" y="5715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524175" y="5867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3677022" y="60403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4724400" y="48768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945353" y="54102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2954" y="504086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pc=…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945353" y="5562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945353" y="5715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945353" y="5867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5400000">
            <a:off x="5048622" y="60403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73" name="Oval 72"/>
          <p:cNvSpPr/>
          <p:nvPr/>
        </p:nvSpPr>
        <p:spPr bwMode="auto">
          <a:xfrm>
            <a:off x="6477000" y="2743200"/>
            <a:ext cx="4191000" cy="3581400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3429000" y="27432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657600" y="3276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05201" y="29072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pc=…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657600" y="3429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657600" y="3581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657600" y="37338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5400000">
            <a:off x="3810447" y="39067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87" name="Oval 86"/>
          <p:cNvSpPr/>
          <p:nvPr/>
        </p:nvSpPr>
        <p:spPr bwMode="auto">
          <a:xfrm>
            <a:off x="2209800" y="35052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438400" y="4038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86001" y="36692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pc=…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2438400" y="4191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2438400" y="4343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438400" y="44958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5400000">
            <a:off x="2591247" y="46687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6858000" y="4343401"/>
            <a:ext cx="3581400" cy="533401"/>
            <a:chOff x="914400" y="2667000"/>
            <a:chExt cx="7620000" cy="609601"/>
          </a:xfrm>
        </p:grpSpPr>
        <p:sp>
          <p:nvSpPr>
            <p:cNvPr id="94" name="Rectangle 93"/>
            <p:cNvSpPr/>
            <p:nvPr/>
          </p:nvSpPr>
          <p:spPr bwMode="auto">
            <a:xfrm>
              <a:off x="914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066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1371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219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524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676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981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828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133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286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590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438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743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895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3200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3048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3352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505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3810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3657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962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114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4419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4267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4572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4724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5029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876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5181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334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638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486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5791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5943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48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6096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6400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553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6858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705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10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162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7467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7315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7620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7772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8077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924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2" name="Left Brace 141"/>
            <p:cNvSpPr/>
            <p:nvPr/>
          </p:nvSpPr>
          <p:spPr bwMode="auto">
            <a:xfrm rot="16200000">
              <a:off x="1676400" y="2209800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3" name="Left Brace 142"/>
            <p:cNvSpPr/>
            <p:nvPr/>
          </p:nvSpPr>
          <p:spPr bwMode="auto">
            <a:xfrm rot="16200000">
              <a:off x="3581400" y="2209800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4" name="Left Brace 143"/>
            <p:cNvSpPr/>
            <p:nvPr/>
          </p:nvSpPr>
          <p:spPr bwMode="auto">
            <a:xfrm rot="16200000">
              <a:off x="5486400" y="2209801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5" name="Left Brace 144"/>
            <p:cNvSpPr/>
            <p:nvPr/>
          </p:nvSpPr>
          <p:spPr bwMode="auto">
            <a:xfrm rot="16200000">
              <a:off x="7391400" y="2209801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8229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8382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2286000" y="3124200"/>
            <a:ext cx="74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657600" y="2286000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105400" y="2209800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T2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581400" y="4495800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T3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029200" y="4495800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T4</a:t>
            </a:r>
          </a:p>
        </p:txBody>
      </p:sp>
      <p:cxnSp>
        <p:nvCxnSpPr>
          <p:cNvPr id="154" name="Straight Arrow Connector 153"/>
          <p:cNvCxnSpPr/>
          <p:nvPr/>
        </p:nvCxnSpPr>
        <p:spPr bwMode="auto">
          <a:xfrm>
            <a:off x="2895600" y="4114801"/>
            <a:ext cx="3962400" cy="3286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81" idx="3"/>
            <a:endCxn id="94" idx="0"/>
          </p:cNvCxnSpPr>
          <p:nvPr/>
        </p:nvCxnSpPr>
        <p:spPr bwMode="auto">
          <a:xfrm>
            <a:off x="4114800" y="3352800"/>
            <a:ext cx="2779014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>
            <a:endCxn id="94" idx="0"/>
          </p:cNvCxnSpPr>
          <p:nvPr/>
        </p:nvCxnSpPr>
        <p:spPr bwMode="auto">
          <a:xfrm>
            <a:off x="5486400" y="3352800"/>
            <a:ext cx="1407414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48" idx="3"/>
            <a:endCxn id="94" idx="2"/>
          </p:cNvCxnSpPr>
          <p:nvPr/>
        </p:nvCxnSpPr>
        <p:spPr bwMode="auto">
          <a:xfrm flipV="1">
            <a:off x="3981376" y="4543426"/>
            <a:ext cx="2912439" cy="942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55" idx="3"/>
            <a:endCxn id="94" idx="2"/>
          </p:cNvCxnSpPr>
          <p:nvPr/>
        </p:nvCxnSpPr>
        <p:spPr bwMode="auto">
          <a:xfrm flipV="1">
            <a:off x="5402554" y="4543426"/>
            <a:ext cx="1491261" cy="942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0" name="Title 2"/>
          <p:cNvSpPr>
            <a:spLocks noGrp="1"/>
          </p:cNvSpPr>
          <p:nvPr>
            <p:ph type="title"/>
          </p:nvPr>
        </p:nvSpPr>
        <p:spPr>
          <a:xfrm>
            <a:off x="838200" y="80315"/>
            <a:ext cx="10515600" cy="1325563"/>
          </a:xfrm>
        </p:spPr>
        <p:txBody>
          <a:bodyPr/>
          <a:lstStyle/>
          <a:p>
            <a:r>
              <a:rPr lang="en-US" dirty="0"/>
              <a:t>What’s Happening?</a:t>
            </a:r>
          </a:p>
        </p:txBody>
      </p:sp>
    </p:spTree>
    <p:extLst>
      <p:ext uri="{BB962C8B-B14F-4D97-AF65-F5344CB8AC3E}">
        <p14:creationId xmlns:p14="http://schemas.microsoft.com/office/powerpoint/2010/main" val="15511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41015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3.  Each new thread begins its </a:t>
            </a:r>
            <a:r>
              <a:rPr lang="en-US" dirty="0">
                <a:solidFill>
                  <a:srgbClr val="3333CC"/>
                </a:solidFill>
              </a:rPr>
              <a:t>start() </a:t>
            </a:r>
            <a:r>
              <a:rPr lang="en-US" dirty="0"/>
              <a:t>method, and iterates over its section of the array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 bwMode="auto">
          <a:xfrm>
            <a:off x="4800600" y="27432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029200" y="3276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6801" y="29072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pc=…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029200" y="3429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029200" y="3581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029200" y="37338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5182047" y="39067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3295575" y="48768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524175" y="54102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52801" y="49530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pc=…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524175" y="5562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524175" y="5715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524175" y="5867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3677022" y="60403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4724400" y="48768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945353" y="54102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2954" y="504086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pc=…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945353" y="5562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945353" y="5715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945353" y="5867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5400000">
            <a:off x="5048622" y="60403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73" name="Oval 72"/>
          <p:cNvSpPr/>
          <p:nvPr/>
        </p:nvSpPr>
        <p:spPr bwMode="auto">
          <a:xfrm>
            <a:off x="6477000" y="2743200"/>
            <a:ext cx="4191000" cy="3581400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3429000" y="27432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657600" y="3276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05201" y="29072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pc=…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657600" y="3429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657600" y="3581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657600" y="37338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5400000">
            <a:off x="3810447" y="39067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87" name="Oval 86"/>
          <p:cNvSpPr/>
          <p:nvPr/>
        </p:nvSpPr>
        <p:spPr bwMode="auto">
          <a:xfrm>
            <a:off x="2209800" y="35052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438400" y="4038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86001" y="36692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pc=…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2438400" y="4191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2438400" y="4343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438400" y="44958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5400000">
            <a:off x="2591247" y="46687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6858000" y="4343401"/>
            <a:ext cx="3581400" cy="533401"/>
            <a:chOff x="914400" y="2667000"/>
            <a:chExt cx="7620000" cy="609601"/>
          </a:xfrm>
        </p:grpSpPr>
        <p:sp>
          <p:nvSpPr>
            <p:cNvPr id="94" name="Rectangle 93"/>
            <p:cNvSpPr/>
            <p:nvPr/>
          </p:nvSpPr>
          <p:spPr bwMode="auto">
            <a:xfrm>
              <a:off x="9144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066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1371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219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524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676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981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828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133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286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590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438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7432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8956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32004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30480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33528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5052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3810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36576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962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114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4419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4267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4572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47244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50292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8768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51816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3340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6388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4864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57912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59436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484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60960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64008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5532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68580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7056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104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1628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7467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7315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7620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7772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8077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924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2" name="Left Brace 141"/>
            <p:cNvSpPr/>
            <p:nvPr/>
          </p:nvSpPr>
          <p:spPr bwMode="auto">
            <a:xfrm rot="16200000">
              <a:off x="1676400" y="2209800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3" name="Left Brace 142"/>
            <p:cNvSpPr/>
            <p:nvPr/>
          </p:nvSpPr>
          <p:spPr bwMode="auto">
            <a:xfrm rot="16200000">
              <a:off x="3581400" y="2209800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4" name="Left Brace 143"/>
            <p:cNvSpPr/>
            <p:nvPr/>
          </p:nvSpPr>
          <p:spPr bwMode="auto">
            <a:xfrm rot="16200000">
              <a:off x="5486400" y="2209801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5" name="Left Brace 144"/>
            <p:cNvSpPr/>
            <p:nvPr/>
          </p:nvSpPr>
          <p:spPr bwMode="auto">
            <a:xfrm rot="16200000">
              <a:off x="7391400" y="2209801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8229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8382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2286000" y="3124200"/>
            <a:ext cx="74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657600" y="2286000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105400" y="2209800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T2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581400" y="4495800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T3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029200" y="4495800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T4</a:t>
            </a:r>
          </a:p>
        </p:txBody>
      </p:sp>
      <p:cxnSp>
        <p:nvCxnSpPr>
          <p:cNvPr id="154" name="Straight Arrow Connector 153"/>
          <p:cNvCxnSpPr/>
          <p:nvPr/>
        </p:nvCxnSpPr>
        <p:spPr bwMode="auto">
          <a:xfrm>
            <a:off x="2895600" y="4114801"/>
            <a:ext cx="3962400" cy="3286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81" idx="3"/>
            <a:endCxn id="94" idx="0"/>
          </p:cNvCxnSpPr>
          <p:nvPr/>
        </p:nvCxnSpPr>
        <p:spPr bwMode="auto">
          <a:xfrm>
            <a:off x="4114800" y="3352800"/>
            <a:ext cx="2779014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>
            <a:endCxn id="112" idx="0"/>
          </p:cNvCxnSpPr>
          <p:nvPr/>
        </p:nvCxnSpPr>
        <p:spPr bwMode="auto">
          <a:xfrm>
            <a:off x="5410200" y="3352800"/>
            <a:ext cx="2844546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48" idx="3"/>
            <a:endCxn id="130" idx="2"/>
          </p:cNvCxnSpPr>
          <p:nvPr/>
        </p:nvCxnSpPr>
        <p:spPr bwMode="auto">
          <a:xfrm flipV="1">
            <a:off x="3981376" y="4543426"/>
            <a:ext cx="5491047" cy="942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55" idx="3"/>
          </p:cNvCxnSpPr>
          <p:nvPr/>
        </p:nvCxnSpPr>
        <p:spPr bwMode="auto">
          <a:xfrm flipV="1">
            <a:off x="5402554" y="4572000"/>
            <a:ext cx="4427247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0" name="Title 2"/>
          <p:cNvSpPr>
            <a:spLocks noGrp="1"/>
          </p:cNvSpPr>
          <p:nvPr>
            <p:ph type="title"/>
          </p:nvPr>
        </p:nvSpPr>
        <p:spPr>
          <a:xfrm>
            <a:off x="838200" y="80315"/>
            <a:ext cx="10515600" cy="1325563"/>
          </a:xfrm>
        </p:spPr>
        <p:txBody>
          <a:bodyPr/>
          <a:lstStyle/>
          <a:p>
            <a:r>
              <a:rPr lang="en-US" dirty="0"/>
              <a:t>What’s Happening?</a:t>
            </a:r>
          </a:p>
        </p:txBody>
      </p:sp>
    </p:spTree>
    <p:extLst>
      <p:ext uri="{BB962C8B-B14F-4D97-AF65-F5344CB8AC3E}">
        <p14:creationId xmlns:p14="http://schemas.microsoft.com/office/powerpoint/2010/main" val="29871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80315"/>
            <a:ext cx="10515600" cy="1325563"/>
          </a:xfrm>
        </p:spPr>
        <p:txBody>
          <a:bodyPr/>
          <a:lstStyle/>
          <a:p>
            <a:r>
              <a:rPr lang="en-US" dirty="0"/>
              <a:t>What’s Happening?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41015"/>
            <a:ext cx="10884108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4.  Each new thread may end at different times, so the main thread must wait until they are all </a:t>
            </a:r>
            <a:r>
              <a:rPr lang="en-US" dirty="0" smtClean="0"/>
              <a:t>done (</a:t>
            </a:r>
            <a:r>
              <a:rPr lang="en-US" dirty="0"/>
              <a:t>calls </a:t>
            </a:r>
            <a:r>
              <a:rPr lang="en-US" dirty="0">
                <a:solidFill>
                  <a:srgbClr val="3333CC"/>
                </a:solidFill>
                <a:latin typeface="Courier New" charset="0"/>
                <a:ea typeface="Courier New" charset="0"/>
                <a:cs typeface="Courier New" charset="0"/>
              </a:rPr>
              <a:t>join()</a:t>
            </a:r>
            <a:r>
              <a:rPr lang="en-US" dirty="0">
                <a:solidFill>
                  <a:srgbClr val="3333CC"/>
                </a:solidFill>
              </a:rPr>
              <a:t>) </a:t>
            </a:r>
            <a:r>
              <a:rPr lang="en-US" dirty="0"/>
              <a:t>before summing them up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 bwMode="auto">
          <a:xfrm>
            <a:off x="4800600" y="27432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029200" y="3276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6801" y="29072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pc=…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029200" y="3429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029200" y="3581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029200" y="37338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5182047" y="39067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3295575" y="48768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524175" y="54102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52801" y="49530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pc=…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524175" y="5562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524175" y="5715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524175" y="5867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3677022" y="60403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4724400" y="48768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945353" y="54102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2954" y="504086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pc=…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945353" y="5562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945353" y="5715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945353" y="5867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5400000">
            <a:off x="5048622" y="60403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73" name="Oval 72"/>
          <p:cNvSpPr/>
          <p:nvPr/>
        </p:nvSpPr>
        <p:spPr bwMode="auto">
          <a:xfrm>
            <a:off x="6477000" y="2743200"/>
            <a:ext cx="4191000" cy="3581400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3429000" y="27432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657600" y="3276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05201" y="29072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pc=…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657600" y="3429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657600" y="3581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657600" y="37338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5400000">
            <a:off x="3810447" y="39067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87" name="Oval 86"/>
          <p:cNvSpPr/>
          <p:nvPr/>
        </p:nvSpPr>
        <p:spPr bwMode="auto">
          <a:xfrm>
            <a:off x="2209800" y="3505200"/>
            <a:ext cx="990600" cy="1676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438400" y="40386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86001" y="36692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pc=…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2438400" y="41910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2438400" y="43434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438400" y="4495800"/>
            <a:ext cx="4572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5400000">
            <a:off x="2591247" y="466871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6858000" y="4343401"/>
            <a:ext cx="3581400" cy="533401"/>
            <a:chOff x="914400" y="2667000"/>
            <a:chExt cx="7620000" cy="609601"/>
          </a:xfrm>
        </p:grpSpPr>
        <p:sp>
          <p:nvSpPr>
            <p:cNvPr id="94" name="Rectangle 93"/>
            <p:cNvSpPr/>
            <p:nvPr/>
          </p:nvSpPr>
          <p:spPr bwMode="auto">
            <a:xfrm>
              <a:off x="9144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066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1371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219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524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676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981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828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2133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286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2590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438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27432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28956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32004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30480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33528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5052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3810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36576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962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114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4419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4267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4572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47244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50292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8768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51816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3340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6388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4864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57912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59436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484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60960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64008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5532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68580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7056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104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162800" y="2667000"/>
              <a:ext cx="1524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7467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7315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7620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77724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80772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9248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2" name="Left Brace 141"/>
            <p:cNvSpPr/>
            <p:nvPr/>
          </p:nvSpPr>
          <p:spPr bwMode="auto">
            <a:xfrm rot="16200000">
              <a:off x="1676400" y="2209800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3" name="Left Brace 142"/>
            <p:cNvSpPr/>
            <p:nvPr/>
          </p:nvSpPr>
          <p:spPr bwMode="auto">
            <a:xfrm rot="16200000">
              <a:off x="3581400" y="2209800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4" name="Left Brace 143"/>
            <p:cNvSpPr/>
            <p:nvPr/>
          </p:nvSpPr>
          <p:spPr bwMode="auto">
            <a:xfrm rot="16200000">
              <a:off x="5486400" y="2209801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5" name="Left Brace 144"/>
            <p:cNvSpPr/>
            <p:nvPr/>
          </p:nvSpPr>
          <p:spPr bwMode="auto">
            <a:xfrm rot="16200000">
              <a:off x="7391400" y="2209801"/>
              <a:ext cx="304800" cy="18288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82296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8382000" y="2667000"/>
              <a:ext cx="1524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2286000" y="3124200"/>
            <a:ext cx="74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657600" y="2286000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105400" y="2209800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T2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581400" y="4495800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T3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029200" y="4495800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T4</a:t>
            </a:r>
          </a:p>
        </p:txBody>
      </p:sp>
      <p:cxnSp>
        <p:nvCxnSpPr>
          <p:cNvPr id="154" name="Straight Arrow Connector 153"/>
          <p:cNvCxnSpPr/>
          <p:nvPr/>
        </p:nvCxnSpPr>
        <p:spPr bwMode="auto">
          <a:xfrm>
            <a:off x="2895600" y="4114801"/>
            <a:ext cx="3962400" cy="3286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81" idx="3"/>
            <a:endCxn id="94" idx="0"/>
          </p:cNvCxnSpPr>
          <p:nvPr/>
        </p:nvCxnSpPr>
        <p:spPr bwMode="auto">
          <a:xfrm>
            <a:off x="4114800" y="3352800"/>
            <a:ext cx="2779014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>
            <a:endCxn id="112" idx="0"/>
          </p:cNvCxnSpPr>
          <p:nvPr/>
        </p:nvCxnSpPr>
        <p:spPr bwMode="auto">
          <a:xfrm>
            <a:off x="5410200" y="3352800"/>
            <a:ext cx="2844546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48" idx="3"/>
            <a:endCxn id="130" idx="2"/>
          </p:cNvCxnSpPr>
          <p:nvPr/>
        </p:nvCxnSpPr>
        <p:spPr bwMode="auto">
          <a:xfrm flipV="1">
            <a:off x="3981376" y="4543426"/>
            <a:ext cx="5491047" cy="942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Straight Arrow Connector 157"/>
          <p:cNvCxnSpPr>
            <a:stCxn id="55" idx="3"/>
          </p:cNvCxnSpPr>
          <p:nvPr/>
        </p:nvCxnSpPr>
        <p:spPr bwMode="auto">
          <a:xfrm flipV="1">
            <a:off x="5402554" y="4572000"/>
            <a:ext cx="4427247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18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(not the most descriptive word)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1000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dirty="0"/>
              <a:t> method is valuable for coordinating this kind of computation</a:t>
            </a:r>
          </a:p>
          <a:p>
            <a:pPr lvl="1"/>
            <a:r>
              <a:rPr lang="en-US" dirty="0"/>
              <a:t>Caller blocks until/unless the receiver is done executing (meaning the call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dirty="0"/>
              <a:t> returns)</a:t>
            </a:r>
          </a:p>
          <a:p>
            <a:pPr lvl="1"/>
            <a:r>
              <a:rPr lang="en-US" dirty="0"/>
              <a:t>Else we would have a </a:t>
            </a:r>
            <a:r>
              <a:rPr lang="en-US" dirty="0" smtClean="0">
                <a:solidFill>
                  <a:schemeClr val="accent2"/>
                </a:solidFill>
              </a:rPr>
              <a:t>                                                     </a:t>
            </a:r>
            <a:r>
              <a:rPr lang="en-US" dirty="0" smtClean="0"/>
              <a:t>on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].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+mj-lt"/>
                <a:cs typeface="Courier New" pitchFamily="49" charset="0"/>
              </a:rPr>
              <a:t>(</a:t>
            </a:r>
            <a:r>
              <a:rPr lang="en-US" dirty="0">
                <a:latin typeface="+mj-lt"/>
                <a:cs typeface="Courier New" pitchFamily="49" charset="0"/>
              </a:rPr>
              <a:t>answer would depend on what finishes first)</a:t>
            </a:r>
          </a:p>
          <a:p>
            <a:pPr lvl="1"/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+mj-lt"/>
                <a:cs typeface="Courier New" pitchFamily="49" charset="0"/>
              </a:rPr>
              <a:t>This style of parallel programming is called “fork/join</a:t>
            </a:r>
            <a:r>
              <a:rPr lang="en-US" dirty="0" smtClean="0">
                <a:latin typeface="+mj-lt"/>
                <a:cs typeface="Courier New" pitchFamily="49" charset="0"/>
              </a:rPr>
              <a:t>”</a:t>
            </a:r>
            <a:endParaRPr lang="en-US" dirty="0">
              <a:solidFill>
                <a:schemeClr val="bg2"/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Fork-join programs (thankfully) do not require much focus on sharing memory among threads</a:t>
            </a:r>
          </a:p>
          <a:p>
            <a:endParaRPr lang="en-US" dirty="0"/>
          </a:p>
          <a:p>
            <a:r>
              <a:rPr lang="en-US" dirty="0"/>
              <a:t>But in languages like Java, there is memory being shared.  	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our example: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lo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hi</a:t>
            </a:r>
            <a:r>
              <a:rPr lang="en-US" dirty="0"/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dirty="0"/>
              <a:t> fields written by “main” thread, read by helper thread</a:t>
            </a:r>
          </a:p>
          <a:p>
            <a:pPr lvl="1"/>
            <a:r>
              <a:rPr lang="en-US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dirty="0"/>
              <a:t> field written by helper thread, read by “main” thread</a:t>
            </a:r>
          </a:p>
          <a:p>
            <a:pPr lvl="1"/>
            <a:endParaRPr lang="en-US" dirty="0"/>
          </a:p>
          <a:p>
            <a:r>
              <a:rPr lang="en-US" dirty="0"/>
              <a:t>When using shared memory, you must avoid race conditions</a:t>
            </a:r>
          </a:p>
          <a:p>
            <a:pPr lvl="1"/>
            <a:r>
              <a:rPr lang="en-US" dirty="0"/>
              <a:t>We will stick with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join </a:t>
            </a:r>
            <a:r>
              <a:rPr lang="en-US" dirty="0"/>
              <a:t>to do so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210" y="203369"/>
            <a:ext cx="10515600" cy="1325563"/>
          </a:xfrm>
        </p:spPr>
        <p:txBody>
          <a:bodyPr/>
          <a:lstStyle/>
          <a:p>
            <a:r>
              <a:rPr lang="en-US" dirty="0"/>
              <a:t>How many threads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210" y="1367176"/>
            <a:ext cx="10515600" cy="1757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Several reasons why this is a poor parallel algorithm</a:t>
            </a:r>
          </a:p>
          <a:p>
            <a:pPr>
              <a:buNone/>
            </a:pPr>
            <a:endParaRPr lang="en-US" sz="1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Want code to be reusable and efficient across platforms</a:t>
            </a:r>
          </a:p>
          <a:p>
            <a:pPr lvl="1"/>
            <a:r>
              <a:rPr lang="en-US" dirty="0"/>
              <a:t>“Forward-portable” as core count grows</a:t>
            </a:r>
          </a:p>
          <a:p>
            <a:pPr lvl="1"/>
            <a:r>
              <a:rPr lang="en-US" dirty="0"/>
              <a:t>So at the </a:t>
            </a:r>
            <a:r>
              <a:rPr lang="en-US" i="1" dirty="0"/>
              <a:t>very</a:t>
            </a:r>
            <a:r>
              <a:rPr lang="en-US" dirty="0"/>
              <a:t> least, parameterize by </a:t>
            </a:r>
            <a:r>
              <a:rPr lang="en-US" dirty="0" smtClean="0"/>
              <a:t>the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64106" y="3274102"/>
            <a:ext cx="8610600" cy="3276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numTs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kern="0" dirty="0"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= 0;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[]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solidFill>
                  <a:srgbClr val="FF0000"/>
                </a:solidFill>
                <a:latin typeface="Courier New" pitchFamily="49" charset="0"/>
              </a:rPr>
              <a:t>numTs</a:t>
            </a:r>
            <a:r>
              <a:rPr lang="en-US" sz="2000" kern="0" dirty="0">
                <a:latin typeface="Courier New" pitchFamily="49" charset="0"/>
              </a:rPr>
              <a:t>];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=0;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 &lt; </a:t>
            </a:r>
            <a:r>
              <a:rPr lang="en-US" sz="2000" kern="0" dirty="0" err="1">
                <a:solidFill>
                  <a:srgbClr val="FF0000"/>
                </a:solidFill>
                <a:latin typeface="Courier New" pitchFamily="49" charset="0"/>
              </a:rPr>
              <a:t>numTs</a:t>
            </a:r>
            <a:r>
              <a:rPr lang="en-US" sz="2000" kern="0" dirty="0">
                <a:latin typeface="Courier New" pitchFamily="49" charset="0"/>
              </a:rPr>
              <a:t>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++){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 err="1"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arr</a:t>
            </a:r>
            <a:r>
              <a:rPr lang="en-US" sz="2000" kern="0" dirty="0">
                <a:latin typeface="Courier New" pitchFamily="49" charset="0"/>
              </a:rPr>
              <a:t>,</a:t>
            </a:r>
            <a:r>
              <a:rPr lang="en-US" sz="2000" kern="0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2000" kern="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solidFill>
                  <a:srgbClr val="FF0000"/>
                </a:solidFill>
                <a:latin typeface="Courier New" pitchFamily="49" charset="0"/>
              </a:rPr>
              <a:t>*</a:t>
            </a:r>
            <a:r>
              <a:rPr lang="en-US" sz="2000" kern="0" dirty="0" err="1">
                <a:solidFill>
                  <a:srgbClr val="FF0000"/>
                </a:solidFill>
                <a:latin typeface="Courier New" pitchFamily="49" charset="0"/>
              </a:rPr>
              <a:t>arr.length</a:t>
            </a:r>
            <a:r>
              <a:rPr lang="en-US" sz="2000" kern="0" dirty="0">
                <a:solidFill>
                  <a:srgbClr val="FF0000"/>
                </a:solidFill>
                <a:latin typeface="Courier New" pitchFamily="49" charset="0"/>
              </a:rPr>
              <a:t>)/</a:t>
            </a:r>
            <a:r>
              <a:rPr lang="en-US" sz="2000" kern="0" dirty="0" err="1">
                <a:solidFill>
                  <a:srgbClr val="FF0000"/>
                </a:solidFill>
                <a:latin typeface="Courier New" pitchFamily="49" charset="0"/>
              </a:rPr>
              <a:t>numTs</a:t>
            </a:r>
            <a:r>
              <a:rPr lang="en-US" sz="2000" kern="0" dirty="0">
                <a:latin typeface="Courier New" pitchFamily="49" charset="0"/>
              </a:rPr>
              <a:t>,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                           </a:t>
            </a:r>
            <a:r>
              <a:rPr lang="en-US" sz="2000" kern="0" dirty="0">
                <a:solidFill>
                  <a:srgbClr val="FF0000"/>
                </a:solidFill>
                <a:latin typeface="Courier New" pitchFamily="49" charset="0"/>
              </a:rPr>
              <a:t>((i+1)*</a:t>
            </a:r>
            <a:r>
              <a:rPr lang="en-US" sz="2000" kern="0" dirty="0" err="1">
                <a:solidFill>
                  <a:srgbClr val="FF0000"/>
                </a:solidFill>
                <a:latin typeface="Courier New" pitchFamily="49" charset="0"/>
              </a:rPr>
              <a:t>arr.length</a:t>
            </a:r>
            <a:r>
              <a:rPr lang="en-US" sz="2000" kern="0" dirty="0">
                <a:solidFill>
                  <a:srgbClr val="FF0000"/>
                </a:solidFill>
                <a:latin typeface="Courier New" pitchFamily="49" charset="0"/>
              </a:rPr>
              <a:t>)/</a:t>
            </a:r>
            <a:r>
              <a:rPr lang="en-US" sz="2000" kern="0" dirty="0" err="1">
                <a:solidFill>
                  <a:srgbClr val="FF0000"/>
                </a:solidFill>
                <a:latin typeface="Courier New" pitchFamily="49" charset="0"/>
              </a:rPr>
              <a:t>numTs</a:t>
            </a:r>
            <a:r>
              <a:rPr lang="en-US" sz="2000" kern="0" dirty="0">
                <a:latin typeface="Courier New" pitchFamily="49" charset="0"/>
              </a:rPr>
              <a:t>);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 err="1"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].start();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}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=0;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 &lt; </a:t>
            </a:r>
            <a:r>
              <a:rPr lang="en-US" sz="2000" kern="0" dirty="0" err="1">
                <a:solidFill>
                  <a:srgbClr val="FF0000"/>
                </a:solidFill>
                <a:latin typeface="Courier New" pitchFamily="49" charset="0"/>
              </a:rPr>
              <a:t>numTs</a:t>
            </a:r>
            <a:r>
              <a:rPr lang="en-US" sz="2000" kern="0" dirty="0">
                <a:latin typeface="Courier New" pitchFamily="49" charset="0"/>
              </a:rPr>
              <a:t>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++) { 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    </a:t>
            </a:r>
            <a:r>
              <a:rPr lang="en-US" sz="2000" kern="0" dirty="0" err="1"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].join(); 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 += </a:t>
            </a:r>
            <a:r>
              <a:rPr lang="en-US" sz="2000" kern="0" dirty="0" err="1"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].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}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ans</a:t>
            </a:r>
            <a:r>
              <a:rPr lang="en-US" sz="2000" kern="0" dirty="0">
                <a:latin typeface="Courier New" pitchFamily="49" charset="0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}</a:t>
            </a:r>
          </a:p>
          <a:p>
            <a:pPr>
              <a:lnSpc>
                <a:spcPts val="1800"/>
              </a:lnSpc>
            </a:pPr>
            <a:endParaRPr lang="en-US" sz="2000" kern="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threads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r>
              <a:rPr lang="en-US" dirty="0"/>
              <a:t>Want to use (only) processors “available to you </a:t>
            </a:r>
            <a:r>
              <a:rPr lang="en-US" i="1" dirty="0"/>
              <a:t>now</a:t>
            </a:r>
            <a:r>
              <a:rPr lang="en-US" dirty="0"/>
              <a:t>”</a:t>
            </a:r>
          </a:p>
          <a:p>
            <a:pPr marL="857250" lvl="1" indent="-457200"/>
            <a:endParaRPr lang="en-US" sz="1000" dirty="0"/>
          </a:p>
          <a:p>
            <a:pPr marL="857250" lvl="1" indent="-457200"/>
            <a:r>
              <a:rPr lang="en-US" sz="2800" dirty="0"/>
              <a:t>Not used by other programs or threads in your program</a:t>
            </a:r>
          </a:p>
          <a:p>
            <a:pPr marL="1257300" lvl="2" indent="-457200"/>
            <a:r>
              <a:rPr lang="en-US" sz="2400" dirty="0"/>
              <a:t>Maybe caller is also using parallelism</a:t>
            </a:r>
          </a:p>
          <a:p>
            <a:pPr marL="1257300" lvl="2" indent="-457200"/>
            <a:r>
              <a:rPr lang="en-US" sz="2400" dirty="0"/>
              <a:t>Available cores can change even while your threads run</a:t>
            </a:r>
          </a:p>
          <a:p>
            <a:pPr marL="857250" lvl="1" indent="-457200"/>
            <a:endParaRPr lang="en-US" sz="1050" dirty="0"/>
          </a:p>
          <a:p>
            <a:pPr marL="800100" lvl="2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857250" lvl="1" indent="-457200"/>
            <a:endParaRPr lang="en-US" dirty="0"/>
          </a:p>
          <a:p>
            <a:pPr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92114" y="4001294"/>
            <a:ext cx="6248400" cy="129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numThreads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sz="2000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numProcessors</a:t>
            </a:r>
            <a: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??</a:t>
            </a:r>
            <a:br>
              <a:rPr lang="en-US" sz="20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endParaRPr lang="en-US" sz="2000" dirty="0" smtClean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numTs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kern="0" dirty="0" smtClean="0"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>
                <a:latin typeface="Courier New" pitchFamily="49" charset="0"/>
              </a:rPr>
              <a:t>…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}</a:t>
            </a:r>
          </a:p>
          <a:p>
            <a:pPr>
              <a:lnSpc>
                <a:spcPts val="1800"/>
              </a:lnSpc>
            </a:pPr>
            <a:endParaRPr lang="en-US" sz="2000" kern="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18" y="0"/>
            <a:ext cx="10515600" cy="1325563"/>
          </a:xfrm>
        </p:spPr>
        <p:txBody>
          <a:bodyPr/>
          <a:lstStyle/>
          <a:p>
            <a:r>
              <a:rPr lang="en-US" dirty="0"/>
              <a:t>How many threads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218" y="1085746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dirty="0"/>
              <a:t>3.	Though unlikely for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dirty="0"/>
              <a:t>, in general </a:t>
            </a:r>
            <a:r>
              <a:rPr lang="en-US" dirty="0" err="1"/>
              <a:t>subproblems</a:t>
            </a:r>
            <a:r>
              <a:rPr lang="en-US" dirty="0"/>
              <a:t> may take significantly different amounts of </a:t>
            </a:r>
            <a:r>
              <a:rPr lang="en-US" dirty="0" smtClean="0"/>
              <a:t>time</a:t>
            </a:r>
            <a:br>
              <a:rPr lang="en-US" dirty="0" smtClean="0"/>
            </a:br>
            <a:endParaRPr lang="en-US" sz="700" dirty="0"/>
          </a:p>
          <a:p>
            <a:pPr marL="857250" lvl="1" indent="-457200">
              <a:lnSpc>
                <a:spcPct val="100000"/>
              </a:lnSpc>
              <a:spcBef>
                <a:spcPts val="100"/>
              </a:spcBef>
            </a:pPr>
            <a:endParaRPr lang="en-US" sz="100" dirty="0"/>
          </a:p>
          <a:p>
            <a:pPr marL="857250" lvl="1" indent="-4572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Example: Apply method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/>
              <a:t> to every array element, but maybe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/>
              <a:t> is much slower for some data items</a:t>
            </a:r>
          </a:p>
          <a:p>
            <a:pPr marL="1257300" lvl="2" indent="-4572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Example: Is a large integer prime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sz="1000" dirty="0"/>
          </a:p>
          <a:p>
            <a:pPr marL="1257300" lvl="2" indent="-457200">
              <a:lnSpc>
                <a:spcPct val="100000"/>
              </a:lnSpc>
              <a:spcBef>
                <a:spcPts val="100"/>
              </a:spcBef>
            </a:pPr>
            <a:endParaRPr lang="en-US" sz="600" dirty="0"/>
          </a:p>
          <a:p>
            <a:pPr marL="857250" lvl="1" indent="-4572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If we create 4 threads and all the slow data is processed by 1 of them, we won’t get nearly a 4x speedup</a:t>
            </a:r>
          </a:p>
          <a:p>
            <a:pPr marL="1257300" lvl="2" indent="-45720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cs typeface="Courier New" pitchFamily="49" charset="0"/>
              </a:rPr>
              <a:t>Example of a </a:t>
            </a:r>
            <a:r>
              <a:rPr lang="en-US" sz="2400" b="1" dirty="0">
                <a:solidFill>
                  <a:schemeClr val="accent2"/>
                </a:solidFill>
                <a:cs typeface="Courier New" pitchFamily="49" charset="0"/>
              </a:rPr>
              <a:t>load imbalance</a:t>
            </a:r>
          </a:p>
          <a:p>
            <a:pPr marL="857250" lvl="1" indent="-457200">
              <a:lnSpc>
                <a:spcPct val="100000"/>
              </a:lnSpc>
              <a:spcBef>
                <a:spcPts val="1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00"/>
              </a:spcBef>
              <a:buNone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29" y="386569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So far most or all of your study of computer science has assumed</a:t>
            </a:r>
          </a:p>
          <a:p>
            <a:pPr algn="ctr">
              <a:buNone/>
            </a:pPr>
            <a:endParaRPr lang="en-US" sz="1400" dirty="0"/>
          </a:p>
          <a:p>
            <a:pPr algn="ctr">
              <a:buNone/>
            </a:pPr>
            <a:r>
              <a:rPr lang="en-US" sz="4400" i="1" dirty="0"/>
              <a:t>One thing happened at a time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dirty="0"/>
              <a:t>Called </a:t>
            </a:r>
            <a:r>
              <a:rPr lang="en-US" dirty="0">
                <a:solidFill>
                  <a:schemeClr val="accent2"/>
                </a:solidFill>
              </a:rPr>
              <a:t>sequential programming</a:t>
            </a:r>
            <a:r>
              <a:rPr lang="en-US" dirty="0"/>
              <a:t> – everything part of one sequence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93229" y="51216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It’s all been lies!</a:t>
            </a:r>
          </a:p>
        </p:txBody>
      </p:sp>
    </p:spTree>
    <p:extLst>
      <p:ext uri="{BB962C8B-B14F-4D97-AF65-F5344CB8AC3E}">
        <p14:creationId xmlns:p14="http://schemas.microsoft.com/office/powerpoint/2010/main" val="12887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369"/>
            <a:ext cx="10515600" cy="1325563"/>
          </a:xfrm>
        </p:spPr>
        <p:txBody>
          <a:bodyPr/>
          <a:lstStyle/>
          <a:p>
            <a:r>
              <a:rPr lang="en-US" dirty="0"/>
              <a:t>How many threads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933"/>
            <a:ext cx="10515600" cy="1603372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dirty="0" smtClean="0"/>
              <a:t>A solution </a:t>
            </a:r>
            <a:r>
              <a:rPr lang="en-US" dirty="0"/>
              <a:t>to all these problems is to use lots of threads, far more than the number of processors</a:t>
            </a:r>
          </a:p>
          <a:p>
            <a:pPr marL="857250" lvl="1" indent="-457200"/>
            <a:r>
              <a:rPr lang="en-US" dirty="0"/>
              <a:t>But this will require changing our algorithm</a:t>
            </a:r>
          </a:p>
          <a:p>
            <a:pPr marL="857250" lvl="1" indent="-457200"/>
            <a:r>
              <a:rPr lang="en-US" dirty="0"/>
              <a:t>[And using a different Java library]</a:t>
            </a:r>
          </a:p>
          <a:p>
            <a:pPr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44709" y="2895600"/>
            <a:ext cx="8073455" cy="205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000" kern="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000" kern="0" dirty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/>
              <a:t>           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ans0         ans1 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…         </a:t>
            </a:r>
            <a:r>
              <a:rPr lang="en-US" sz="2000" kern="0" dirty="0" err="1">
                <a:latin typeface="Courier New" pitchFamily="49" charset="0"/>
                <a:cs typeface="Courier New" pitchFamily="49" charset="0"/>
              </a:rPr>
              <a:t>ansN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200" kern="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en-US" sz="2000" kern="0" dirty="0" err="1">
                <a:latin typeface="Courier New" pitchFamily="49" charset="0"/>
                <a:cs typeface="Courier New" pitchFamily="49" charset="0"/>
              </a:rPr>
              <a:t>ans</a:t>
            </a:r>
            <a:endParaRPr lang="en-US" sz="20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384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908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7432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004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528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6576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8100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1148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624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672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4196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7244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720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8768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0292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340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1816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864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6388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9436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7912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0960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2484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5532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4008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7056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8580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1628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0104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3152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4676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7724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6200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9248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0772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3820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2296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85344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6868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89916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8392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91440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2964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6012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4488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6" name="Left Brace 55"/>
          <p:cNvSpPr/>
          <p:nvPr/>
        </p:nvSpPr>
        <p:spPr bwMode="auto">
          <a:xfrm rot="16200000">
            <a:off x="3200400" y="2438400"/>
            <a:ext cx="304800" cy="18288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7" name="Left Brace 56"/>
          <p:cNvSpPr/>
          <p:nvPr/>
        </p:nvSpPr>
        <p:spPr bwMode="auto">
          <a:xfrm rot="16200000">
            <a:off x="5105400" y="2438400"/>
            <a:ext cx="304800" cy="18288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9" name="Left Brace 58"/>
          <p:cNvSpPr/>
          <p:nvPr/>
        </p:nvSpPr>
        <p:spPr bwMode="auto">
          <a:xfrm rot="16200000">
            <a:off x="8915400" y="2438401"/>
            <a:ext cx="304800" cy="18288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7536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9906000" y="289560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3732550" y="3762530"/>
            <a:ext cx="2438400" cy="3048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485150" y="3838730"/>
            <a:ext cx="762000" cy="2286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10800000" flipV="1">
            <a:off x="6323350" y="3838730"/>
            <a:ext cx="914400" cy="2286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10800000" flipV="1">
            <a:off x="6475755" y="3762530"/>
            <a:ext cx="2285997" cy="3047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938134" y="4724400"/>
            <a:ext cx="1016333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kern="0" dirty="0"/>
              <a:t>Forward-portable: Lots of helpers each doing a small piece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400" kern="0" dirty="0"/>
              <a:t>Processors available: Hand out “work chunks” as you go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/>
              <a:t>Load imbalance: No problem if slow thread scheduled early enough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kern="0" dirty="0"/>
              <a:t>Variation probably small anyway if pieces of work are small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kern="0" dirty="0"/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7094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Naïve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164"/>
            <a:ext cx="10515600" cy="490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we create 1 thread to process every 1000 </a:t>
            </a:r>
            <a:r>
              <a:rPr lang="en-US" dirty="0" smtClean="0"/>
              <a:t>elements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lvl="0" indent="0">
              <a:spcBef>
                <a:spcPct val="20000"/>
              </a:spcBef>
              <a:buNone/>
            </a:pPr>
            <a:r>
              <a:rPr lang="en-US" sz="2400" kern="0" dirty="0"/>
              <a:t>Then combining results will have </a:t>
            </a:r>
            <a:r>
              <a:rPr lang="en-US" sz="2400" kern="0" dirty="0" err="1">
                <a:latin typeface="Courier New" pitchFamily="49" charset="0"/>
              </a:rPr>
              <a:t>arr.length</a:t>
            </a:r>
            <a:r>
              <a:rPr lang="en-US" sz="2400" kern="0" dirty="0">
                <a:latin typeface="Courier New" pitchFamily="49" charset="0"/>
              </a:rPr>
              <a:t> / 1000 </a:t>
            </a:r>
            <a:r>
              <a:rPr lang="en-US" sz="2400" kern="0" dirty="0"/>
              <a:t> additions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kern="0" dirty="0"/>
              <a:t>Linear in size of array (with constant factor 1/1000)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kern="0" dirty="0"/>
              <a:t>Previously we had only 4 pieces (constant in size of array)</a:t>
            </a:r>
            <a:endParaRPr lang="en-US" kern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50" kern="0" dirty="0"/>
          </a:p>
          <a:p>
            <a:pPr marL="0" lvl="0" indent="0">
              <a:spcBef>
                <a:spcPct val="20000"/>
              </a:spcBef>
              <a:buNone/>
            </a:pPr>
            <a:r>
              <a:rPr lang="en-US" sz="2400" kern="0" dirty="0"/>
              <a:t>In the extreme, if we create 1 thread for every 1 element, the loop to combine results has length-of-array </a:t>
            </a:r>
            <a:r>
              <a:rPr lang="en-US" sz="2400" kern="0" dirty="0" smtClean="0"/>
              <a:t>iterations</a:t>
            </a:r>
          </a:p>
          <a:p>
            <a:pPr>
              <a:spcBef>
                <a:spcPct val="20000"/>
              </a:spcBef>
            </a:pPr>
            <a:endParaRPr lang="en-US" sz="2000" kern="0" dirty="0"/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kern="0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31036" y="1953718"/>
            <a:ext cx="72390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kern="0" dirty="0"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…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numThreads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 err="1">
                <a:latin typeface="Courier New" pitchFamily="49" charset="0"/>
              </a:rPr>
              <a:t>arr.length</a:t>
            </a:r>
            <a:r>
              <a:rPr lang="en-US" sz="2000" kern="0" dirty="0">
                <a:latin typeface="Courier New" pitchFamily="49" charset="0"/>
              </a:rPr>
              <a:t> / 1000;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[] </a:t>
            </a:r>
            <a:r>
              <a:rPr lang="en-US" sz="2000" kern="0" dirty="0" err="1">
                <a:solidFill>
                  <a:srgbClr val="119F33"/>
                </a:solidFill>
                <a:latin typeface="Courier New" pitchFamily="49" charset="0"/>
              </a:rPr>
              <a:t>ts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numThreads</a:t>
            </a:r>
            <a:r>
              <a:rPr lang="en-US" sz="2000" kern="0" dirty="0">
                <a:latin typeface="Courier New" pitchFamily="49" charset="0"/>
              </a:rPr>
              <a:t>];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…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94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315"/>
            <a:ext cx="10515600" cy="1325563"/>
          </a:xfrm>
        </p:spPr>
        <p:txBody>
          <a:bodyPr/>
          <a:lstStyle/>
          <a:p>
            <a:r>
              <a:rPr lang="en-US" dirty="0"/>
              <a:t>A better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95685"/>
            <a:ext cx="10515600" cy="20812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This is </a:t>
            </a:r>
            <a:r>
              <a:rPr lang="en-US" dirty="0" smtClean="0"/>
              <a:t>straight-forward </a:t>
            </a:r>
            <a:r>
              <a:rPr lang="en-US" dirty="0"/>
              <a:t>to implement using divide-and-conquer</a:t>
            </a:r>
          </a:p>
          <a:p>
            <a:pPr lvl="1"/>
            <a:r>
              <a:rPr lang="en-US" dirty="0"/>
              <a:t>Parallelism for the recursive calls</a:t>
            </a:r>
          </a:p>
          <a:p>
            <a:pPr lvl="1"/>
            <a:r>
              <a:rPr lang="en-US" dirty="0"/>
              <a:t>Each thread creates two new threads, lets them run and then sums up their answer</a:t>
            </a:r>
          </a:p>
          <a:p>
            <a:pPr lvl="1"/>
            <a:r>
              <a:rPr lang="en-US" dirty="0"/>
              <a:t>Below some threshold (when the array gets small enough) thread just runs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4384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908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956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432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480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004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052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528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100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1148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9624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2672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4196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7244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8768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292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340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1816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4864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6388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9436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7912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0960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2484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5532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4008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7056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8580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628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0104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3152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4676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7724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6200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9248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0772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3820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2296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5344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86868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9916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88392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91440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92964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6012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448800" y="1448677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5" name="Left Brace 54"/>
          <p:cNvSpPr/>
          <p:nvPr/>
        </p:nvSpPr>
        <p:spPr bwMode="auto">
          <a:xfrm rot="16200000">
            <a:off x="2476500" y="1715377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rot="16200000" flipH="1">
            <a:off x="2552700" y="2172580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2857500" y="2172580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Left Brace 57"/>
          <p:cNvSpPr/>
          <p:nvPr/>
        </p:nvSpPr>
        <p:spPr bwMode="auto">
          <a:xfrm rot="16200000">
            <a:off x="2933700" y="1715380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9" name="Left Brace 58"/>
          <p:cNvSpPr/>
          <p:nvPr/>
        </p:nvSpPr>
        <p:spPr bwMode="auto">
          <a:xfrm rot="16200000">
            <a:off x="3390900" y="1715380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0" name="Left Brace 59"/>
          <p:cNvSpPr/>
          <p:nvPr/>
        </p:nvSpPr>
        <p:spPr bwMode="auto">
          <a:xfrm rot="16200000">
            <a:off x="3848100" y="1715380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1" name="Left Brace 60"/>
          <p:cNvSpPr/>
          <p:nvPr/>
        </p:nvSpPr>
        <p:spPr bwMode="auto">
          <a:xfrm rot="16200000">
            <a:off x="4305300" y="1715380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2" name="Left Brace 61"/>
          <p:cNvSpPr/>
          <p:nvPr/>
        </p:nvSpPr>
        <p:spPr bwMode="auto">
          <a:xfrm rot="16200000">
            <a:off x="4762500" y="1715383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3" name="Left Brace 62"/>
          <p:cNvSpPr/>
          <p:nvPr/>
        </p:nvSpPr>
        <p:spPr bwMode="auto">
          <a:xfrm rot="16200000">
            <a:off x="5219700" y="1715383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4" name="Left Brace 63"/>
          <p:cNvSpPr/>
          <p:nvPr/>
        </p:nvSpPr>
        <p:spPr bwMode="auto">
          <a:xfrm rot="16200000">
            <a:off x="5676900" y="1715383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5" name="Left Brace 64"/>
          <p:cNvSpPr/>
          <p:nvPr/>
        </p:nvSpPr>
        <p:spPr bwMode="auto">
          <a:xfrm rot="16200000">
            <a:off x="6134100" y="1715381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6" name="Left Brace 65"/>
          <p:cNvSpPr/>
          <p:nvPr/>
        </p:nvSpPr>
        <p:spPr bwMode="auto">
          <a:xfrm rot="16200000">
            <a:off x="6591300" y="1715384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7" name="Left Brace 66"/>
          <p:cNvSpPr/>
          <p:nvPr/>
        </p:nvSpPr>
        <p:spPr bwMode="auto">
          <a:xfrm rot="16200000">
            <a:off x="7048500" y="1715384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8" name="Left Brace 67"/>
          <p:cNvSpPr/>
          <p:nvPr/>
        </p:nvSpPr>
        <p:spPr bwMode="auto">
          <a:xfrm rot="16200000">
            <a:off x="7505700" y="1715384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9" name="Left Brace 68"/>
          <p:cNvSpPr/>
          <p:nvPr/>
        </p:nvSpPr>
        <p:spPr bwMode="auto">
          <a:xfrm rot="16200000">
            <a:off x="7962900" y="1715384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0" name="Left Brace 69"/>
          <p:cNvSpPr/>
          <p:nvPr/>
        </p:nvSpPr>
        <p:spPr bwMode="auto">
          <a:xfrm rot="16200000">
            <a:off x="8420100" y="1715387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1" name="Left Brace 70"/>
          <p:cNvSpPr/>
          <p:nvPr/>
        </p:nvSpPr>
        <p:spPr bwMode="auto">
          <a:xfrm rot="16200000">
            <a:off x="8877300" y="1715387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2" name="Left Brace 71"/>
          <p:cNvSpPr/>
          <p:nvPr/>
        </p:nvSpPr>
        <p:spPr bwMode="auto">
          <a:xfrm rot="16200000">
            <a:off x="9334500" y="1715387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67000" y="21915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 rot="16200000" flipH="1">
            <a:off x="3467100" y="2153470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3771900" y="2153470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3581400" y="21915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 rot="16200000" flipH="1">
            <a:off x="4457700" y="2172580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5400000">
            <a:off x="4762500" y="2172580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4572000" y="21915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80" name="Straight Connector 79"/>
          <p:cNvCxnSpPr/>
          <p:nvPr/>
        </p:nvCxnSpPr>
        <p:spPr bwMode="auto">
          <a:xfrm rot="16200000" flipH="1">
            <a:off x="5372100" y="2172581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5400000">
            <a:off x="5676900" y="2172581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5486400" y="21915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 rot="16200000" flipH="1">
            <a:off x="6286500" y="2172581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5400000">
            <a:off x="6591300" y="2172581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6400800" y="21915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86" name="Straight Connector 85"/>
          <p:cNvCxnSpPr/>
          <p:nvPr/>
        </p:nvCxnSpPr>
        <p:spPr bwMode="auto">
          <a:xfrm rot="16200000" flipH="1">
            <a:off x="7200900" y="2096381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rot="5400000">
            <a:off x="7505700" y="2096381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7315200" y="21153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89" name="Straight Connector 88"/>
          <p:cNvCxnSpPr/>
          <p:nvPr/>
        </p:nvCxnSpPr>
        <p:spPr bwMode="auto">
          <a:xfrm rot="16200000" flipH="1">
            <a:off x="8115300" y="2096381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rot="5400000">
            <a:off x="8420100" y="2096381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8229600" y="21153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92" name="Straight Connector 91"/>
          <p:cNvCxnSpPr/>
          <p:nvPr/>
        </p:nvCxnSpPr>
        <p:spPr bwMode="auto">
          <a:xfrm rot="16200000" flipH="1">
            <a:off x="9029699" y="2096381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rot="5400000">
            <a:off x="9334499" y="2096381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9143999" y="21153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95" name="Straight Connector 94"/>
          <p:cNvCxnSpPr>
            <a:stCxn id="73" idx="2"/>
          </p:cNvCxnSpPr>
          <p:nvPr/>
        </p:nvCxnSpPr>
        <p:spPr bwMode="auto">
          <a:xfrm>
            <a:off x="2823453" y="2591680"/>
            <a:ext cx="376946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76" idx="2"/>
          </p:cNvCxnSpPr>
          <p:nvPr/>
        </p:nvCxnSpPr>
        <p:spPr bwMode="auto">
          <a:xfrm flipH="1">
            <a:off x="3352801" y="2591681"/>
            <a:ext cx="385052" cy="1524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3124200" y="25725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98" name="Straight Connector 97"/>
          <p:cNvCxnSpPr/>
          <p:nvPr/>
        </p:nvCxnSpPr>
        <p:spPr bwMode="auto">
          <a:xfrm rot="16200000" flipH="1">
            <a:off x="4831463" y="2465508"/>
            <a:ext cx="152400" cy="366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rot="5400000">
            <a:off x="5364864" y="2451036"/>
            <a:ext cx="152400" cy="395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5000254" y="25725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01" name="Straight Connector 100"/>
          <p:cNvCxnSpPr/>
          <p:nvPr/>
        </p:nvCxnSpPr>
        <p:spPr bwMode="auto">
          <a:xfrm rot="16200000" flipH="1">
            <a:off x="6660263" y="2465508"/>
            <a:ext cx="152400" cy="366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>
            <a:off x="7193664" y="2451036"/>
            <a:ext cx="152400" cy="395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6829054" y="25725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04" name="Straight Connector 103"/>
          <p:cNvCxnSpPr/>
          <p:nvPr/>
        </p:nvCxnSpPr>
        <p:spPr bwMode="auto">
          <a:xfrm rot="16200000" flipH="1">
            <a:off x="8489062" y="2389308"/>
            <a:ext cx="152400" cy="366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rot="5400000">
            <a:off x="9022463" y="2374836"/>
            <a:ext cx="152400" cy="395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8657853" y="24963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07" name="Straight Connector 106"/>
          <p:cNvCxnSpPr/>
          <p:nvPr/>
        </p:nvCxnSpPr>
        <p:spPr bwMode="auto">
          <a:xfrm>
            <a:off x="3429001" y="2896481"/>
            <a:ext cx="671325" cy="2856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rot="10800000" flipV="1">
            <a:off x="4252731" y="2896480"/>
            <a:ext cx="776471" cy="285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4009653" y="3029770"/>
            <a:ext cx="33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7162800" y="2896481"/>
            <a:ext cx="671325" cy="2856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rot="10800000" flipV="1">
            <a:off x="7986530" y="2896480"/>
            <a:ext cx="776471" cy="285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7743452" y="3029770"/>
            <a:ext cx="33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13" name="Straight Connector 112"/>
          <p:cNvCxnSpPr/>
          <p:nvPr/>
        </p:nvCxnSpPr>
        <p:spPr bwMode="auto">
          <a:xfrm>
            <a:off x="4343400" y="3353681"/>
            <a:ext cx="1585724" cy="2856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10800000" flipV="1">
            <a:off x="6081530" y="3353680"/>
            <a:ext cx="1690870" cy="285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5867400" y="3353680"/>
            <a:ext cx="33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827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6" grpId="0"/>
      <p:bldP spid="79" grpId="0"/>
      <p:bldP spid="82" grpId="0"/>
      <p:bldP spid="85" grpId="0"/>
      <p:bldP spid="88" grpId="0"/>
      <p:bldP spid="91" grpId="0"/>
      <p:bldP spid="94" grpId="0"/>
      <p:bldP spid="97" grpId="0"/>
      <p:bldP spid="100" grpId="0"/>
      <p:bldP spid="103" grpId="0"/>
      <p:bldP spid="106" grpId="0"/>
      <p:bldP spid="109" grpId="0"/>
      <p:bldP spid="112" grpId="0"/>
      <p:bldP spid="1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215"/>
            <a:ext cx="10515600" cy="701675"/>
          </a:xfrm>
        </p:spPr>
        <p:txBody>
          <a:bodyPr>
            <a:normAutofit/>
          </a:bodyPr>
          <a:lstStyle/>
          <a:p>
            <a:r>
              <a:rPr lang="en-US" dirty="0"/>
              <a:t>Divide-and-conquer to the rescue!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0" y="1066800"/>
            <a:ext cx="8610600" cy="5562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java.lang.Thread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hi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arguments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result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public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void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(){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override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(hi – lo &lt; SEQUENTIAL_CUTOFF)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=lo;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 hi;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arr,lo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hi+lo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)/2);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SumThread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hi+lo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)/2,hi);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left.start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right.start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left.join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don’t move this up a line – why?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right.join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left.ans + right.ans;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}</a:t>
            </a:r>
            <a:endParaRPr lang="en-US" sz="2000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ts val="1800"/>
              </a:lnSpc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kern="0" dirty="0">
                <a:latin typeface="Courier New" pitchFamily="49" charset="0"/>
              </a:rPr>
              <a:t>{ 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kern="0" dirty="0">
                <a:latin typeface="Courier New" pitchFamily="49" charset="0"/>
              </a:rPr>
              <a:t> =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SumThread</a:t>
            </a:r>
            <a:r>
              <a:rPr lang="en-US" sz="2000" kern="0" dirty="0">
                <a:latin typeface="Courier New" pitchFamily="49" charset="0"/>
              </a:rPr>
              <a:t>(arr,0,arr.length);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 err="1">
                <a:latin typeface="Courier New" pitchFamily="49" charset="0"/>
              </a:rPr>
              <a:t>t.run</a:t>
            </a:r>
            <a:r>
              <a:rPr lang="en-US" sz="2000" kern="0" dirty="0">
                <a:latin typeface="Courier New" pitchFamily="49" charset="0"/>
              </a:rPr>
              <a:t>();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>
                <a:latin typeface="Courier New" pitchFamily="49" charset="0"/>
              </a:rPr>
              <a:t> t.ans;</a:t>
            </a:r>
          </a:p>
          <a:p>
            <a:pPr>
              <a:lnSpc>
                <a:spcPts val="1800"/>
              </a:lnSpc>
            </a:pPr>
            <a:r>
              <a:rPr lang="en-US" sz="2000" kern="0" dirty="0">
                <a:latin typeface="Courier New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96190" y="2881860"/>
            <a:ext cx="8458200" cy="2057400"/>
          </a:xfrm>
          <a:prstGeom prst="rect">
            <a:avLst/>
          </a:prstGeom>
          <a:solidFill>
            <a:schemeClr val="accent1"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Divide-and-conquer really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75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Divide-and-conquer parallelizes the result-combining</a:t>
            </a:r>
          </a:p>
          <a:p>
            <a:pPr lvl="1">
              <a:lnSpc>
                <a:spcPct val="100000"/>
              </a:lnSpc>
            </a:pPr>
            <a:r>
              <a:rPr lang="en-US" i="1" dirty="0"/>
              <a:t>If</a:t>
            </a:r>
            <a:r>
              <a:rPr lang="en-US" dirty="0"/>
              <a:t> you have enough processors, total time is height of the tree: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/>
              <a:t>n</a:t>
            </a:r>
            <a:r>
              <a:rPr lang="en-US" dirty="0"/>
              <a:t>) (optimal, </a:t>
            </a:r>
            <a:r>
              <a:rPr lang="en-US" dirty="0" smtClean="0"/>
              <a:t>                                     faster </a:t>
            </a:r>
            <a:r>
              <a:rPr lang="en-US" dirty="0"/>
              <a:t>than sequential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2285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809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857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333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381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05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953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429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477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001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9049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7525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0573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2097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45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3621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6669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193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1241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9717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765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4289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7337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5813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8861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0385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3433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909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4957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6481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9529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8005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1053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2577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5625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4101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7149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8673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1721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0197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83245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4769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87817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6293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9341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0865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3913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238940" y="3536430"/>
            <a:ext cx="1524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56" name="Left Brace 55"/>
          <p:cNvSpPr/>
          <p:nvPr/>
        </p:nvSpPr>
        <p:spPr bwMode="auto">
          <a:xfrm rot="16200000">
            <a:off x="2266640" y="3803130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rot="16200000" flipH="1">
            <a:off x="2342840" y="4260333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rot="5400000">
            <a:off x="2647640" y="4260333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Left Brace 80"/>
          <p:cNvSpPr/>
          <p:nvPr/>
        </p:nvSpPr>
        <p:spPr bwMode="auto">
          <a:xfrm rot="16200000">
            <a:off x="2723840" y="3803133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2" name="Left Brace 81"/>
          <p:cNvSpPr/>
          <p:nvPr/>
        </p:nvSpPr>
        <p:spPr bwMode="auto">
          <a:xfrm rot="16200000">
            <a:off x="3181040" y="3803133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3" name="Left Brace 82"/>
          <p:cNvSpPr/>
          <p:nvPr/>
        </p:nvSpPr>
        <p:spPr bwMode="auto">
          <a:xfrm rot="16200000">
            <a:off x="3638240" y="3803133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4" name="Left Brace 83"/>
          <p:cNvSpPr/>
          <p:nvPr/>
        </p:nvSpPr>
        <p:spPr bwMode="auto">
          <a:xfrm rot="16200000">
            <a:off x="4095440" y="3803133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5" name="Left Brace 84"/>
          <p:cNvSpPr/>
          <p:nvPr/>
        </p:nvSpPr>
        <p:spPr bwMode="auto">
          <a:xfrm rot="16200000">
            <a:off x="4552640" y="3803136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6" name="Left Brace 85"/>
          <p:cNvSpPr/>
          <p:nvPr/>
        </p:nvSpPr>
        <p:spPr bwMode="auto">
          <a:xfrm rot="16200000">
            <a:off x="5009840" y="3803136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7" name="Left Brace 86"/>
          <p:cNvSpPr/>
          <p:nvPr/>
        </p:nvSpPr>
        <p:spPr bwMode="auto">
          <a:xfrm rot="16200000">
            <a:off x="5467040" y="3803136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8" name="Left Brace 87"/>
          <p:cNvSpPr/>
          <p:nvPr/>
        </p:nvSpPr>
        <p:spPr bwMode="auto">
          <a:xfrm rot="16200000">
            <a:off x="5924240" y="3803134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89" name="Left Brace 88"/>
          <p:cNvSpPr/>
          <p:nvPr/>
        </p:nvSpPr>
        <p:spPr bwMode="auto">
          <a:xfrm rot="16200000">
            <a:off x="6381440" y="3803137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0" name="Left Brace 89"/>
          <p:cNvSpPr/>
          <p:nvPr/>
        </p:nvSpPr>
        <p:spPr bwMode="auto">
          <a:xfrm rot="16200000">
            <a:off x="6838640" y="3803137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1" name="Left Brace 90"/>
          <p:cNvSpPr/>
          <p:nvPr/>
        </p:nvSpPr>
        <p:spPr bwMode="auto">
          <a:xfrm rot="16200000">
            <a:off x="7295840" y="3803137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2" name="Left Brace 91"/>
          <p:cNvSpPr/>
          <p:nvPr/>
        </p:nvSpPr>
        <p:spPr bwMode="auto">
          <a:xfrm rot="16200000">
            <a:off x="7753040" y="3803137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3" name="Left Brace 92"/>
          <p:cNvSpPr/>
          <p:nvPr/>
        </p:nvSpPr>
        <p:spPr bwMode="auto">
          <a:xfrm rot="16200000">
            <a:off x="8210240" y="3803140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4" name="Left Brace 93"/>
          <p:cNvSpPr/>
          <p:nvPr/>
        </p:nvSpPr>
        <p:spPr bwMode="auto">
          <a:xfrm rot="16200000">
            <a:off x="8667440" y="3803140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5" name="Left Brace 94"/>
          <p:cNvSpPr/>
          <p:nvPr/>
        </p:nvSpPr>
        <p:spPr bwMode="auto">
          <a:xfrm rot="16200000">
            <a:off x="9124640" y="3803140"/>
            <a:ext cx="304800" cy="3810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57140" y="42793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00" name="Straight Connector 99"/>
          <p:cNvCxnSpPr/>
          <p:nvPr/>
        </p:nvCxnSpPr>
        <p:spPr bwMode="auto">
          <a:xfrm rot="16200000" flipH="1">
            <a:off x="3257240" y="4241223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rot="5400000">
            <a:off x="3562040" y="4241223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3371540" y="42793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03" name="Straight Connector 102"/>
          <p:cNvCxnSpPr/>
          <p:nvPr/>
        </p:nvCxnSpPr>
        <p:spPr bwMode="auto">
          <a:xfrm rot="16200000" flipH="1">
            <a:off x="4247840" y="4260333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5400000">
            <a:off x="4552640" y="4260333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4362140" y="42793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06" name="Straight Connector 105"/>
          <p:cNvCxnSpPr/>
          <p:nvPr/>
        </p:nvCxnSpPr>
        <p:spPr bwMode="auto">
          <a:xfrm rot="16200000" flipH="1">
            <a:off x="5162240" y="4260334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rot="5400000">
            <a:off x="5467040" y="4260334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5276540" y="42793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09" name="Straight Connector 108"/>
          <p:cNvCxnSpPr/>
          <p:nvPr/>
        </p:nvCxnSpPr>
        <p:spPr bwMode="auto">
          <a:xfrm rot="16200000" flipH="1">
            <a:off x="6076640" y="4260334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rot="5400000">
            <a:off x="6381440" y="4260334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6190940" y="42793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12" name="Straight Connector 111"/>
          <p:cNvCxnSpPr/>
          <p:nvPr/>
        </p:nvCxnSpPr>
        <p:spPr bwMode="auto">
          <a:xfrm rot="16200000" flipH="1">
            <a:off x="6991040" y="4184134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5400000">
            <a:off x="7295840" y="4184134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7105340" y="42031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15" name="Straight Connector 114"/>
          <p:cNvCxnSpPr/>
          <p:nvPr/>
        </p:nvCxnSpPr>
        <p:spPr bwMode="auto">
          <a:xfrm rot="16200000" flipH="1">
            <a:off x="7905440" y="4184134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rot="5400000">
            <a:off x="8210240" y="4184134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8019740" y="42031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18" name="Straight Connector 117"/>
          <p:cNvCxnSpPr/>
          <p:nvPr/>
        </p:nvCxnSpPr>
        <p:spPr bwMode="auto">
          <a:xfrm rot="16200000" flipH="1">
            <a:off x="8819839" y="4184134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 rot="5400000">
            <a:off x="9124639" y="4184134"/>
            <a:ext cx="228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8934139" y="42031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21" name="Straight Connector 120"/>
          <p:cNvCxnSpPr>
            <a:stCxn id="99" idx="2"/>
          </p:cNvCxnSpPr>
          <p:nvPr/>
        </p:nvCxnSpPr>
        <p:spPr bwMode="auto">
          <a:xfrm>
            <a:off x="2613593" y="4679433"/>
            <a:ext cx="376946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02" idx="2"/>
          </p:cNvCxnSpPr>
          <p:nvPr/>
        </p:nvCxnSpPr>
        <p:spPr bwMode="auto">
          <a:xfrm flipH="1">
            <a:off x="3142941" y="4679434"/>
            <a:ext cx="385052" cy="1524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2914340" y="46603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27" name="Straight Connector 126"/>
          <p:cNvCxnSpPr/>
          <p:nvPr/>
        </p:nvCxnSpPr>
        <p:spPr bwMode="auto">
          <a:xfrm rot="16200000" flipH="1">
            <a:off x="4621603" y="4553261"/>
            <a:ext cx="152400" cy="366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rot="5400000">
            <a:off x="5155004" y="4538789"/>
            <a:ext cx="152400" cy="395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4790394" y="46603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30" name="Straight Connector 129"/>
          <p:cNvCxnSpPr/>
          <p:nvPr/>
        </p:nvCxnSpPr>
        <p:spPr bwMode="auto">
          <a:xfrm rot="16200000" flipH="1">
            <a:off x="6450403" y="4553261"/>
            <a:ext cx="152400" cy="366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rot="5400000">
            <a:off x="6983804" y="4538789"/>
            <a:ext cx="152400" cy="395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6619194" y="46603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33" name="Straight Connector 132"/>
          <p:cNvCxnSpPr/>
          <p:nvPr/>
        </p:nvCxnSpPr>
        <p:spPr bwMode="auto">
          <a:xfrm rot="16200000" flipH="1">
            <a:off x="8279202" y="4477061"/>
            <a:ext cx="152400" cy="366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rot="5400000">
            <a:off x="8812603" y="4462589"/>
            <a:ext cx="152400" cy="395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8447993" y="45841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3219141" y="4984234"/>
            <a:ext cx="671325" cy="2856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 rot="10800000" flipV="1">
            <a:off x="4042871" y="4984233"/>
            <a:ext cx="776471" cy="285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3799793" y="5117523"/>
            <a:ext cx="33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43" name="Straight Connector 142"/>
          <p:cNvCxnSpPr/>
          <p:nvPr/>
        </p:nvCxnSpPr>
        <p:spPr bwMode="auto">
          <a:xfrm>
            <a:off x="6952940" y="4984234"/>
            <a:ext cx="671325" cy="2856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rot="10800000" flipV="1">
            <a:off x="7776670" y="4984233"/>
            <a:ext cx="776471" cy="285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7533592" y="5117523"/>
            <a:ext cx="33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cxnSp>
        <p:nvCxnSpPr>
          <p:cNvPr id="146" name="Straight Connector 145"/>
          <p:cNvCxnSpPr/>
          <p:nvPr/>
        </p:nvCxnSpPr>
        <p:spPr bwMode="auto">
          <a:xfrm>
            <a:off x="4133540" y="5441434"/>
            <a:ext cx="1585724" cy="2856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 rot="10800000" flipV="1">
            <a:off x="5871670" y="5441433"/>
            <a:ext cx="1690870" cy="285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5628594" y="5574720"/>
            <a:ext cx="33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406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realistic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In theory, you can divide down to single elements, do all your result-combining in parallel and get optimal speedup (P is number of processors)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Total time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/</a:t>
            </a:r>
            <a:r>
              <a:rPr lang="en-US" i="1" dirty="0"/>
              <a:t>P</a:t>
            </a:r>
            <a:r>
              <a:rPr lang="en-US" dirty="0"/>
              <a:t>  +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  <a:spcBef>
                <a:spcPts val="200"/>
              </a:spcBef>
            </a:pPr>
            <a:endParaRPr lang="en-US" sz="1400" dirty="0"/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In practice, creating all those threads and communicating swamps the savings, so:</a:t>
            </a:r>
          </a:p>
          <a:p>
            <a:pPr marL="857250" lvl="1" indent="-457200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Use a </a:t>
            </a:r>
            <a:r>
              <a:rPr lang="en-US" i="1" dirty="0">
                <a:solidFill>
                  <a:schemeClr val="accent2"/>
                </a:solidFill>
              </a:rPr>
              <a:t>sequential cutoff</a:t>
            </a:r>
            <a:r>
              <a:rPr lang="en-US" dirty="0"/>
              <a:t>, </a:t>
            </a:r>
            <a:r>
              <a:rPr lang="en-US" dirty="0" smtClean="0"/>
              <a:t>e.g. around 500-1000 threads</a:t>
            </a:r>
            <a:endParaRPr lang="en-US" dirty="0"/>
          </a:p>
          <a:p>
            <a:pPr marL="1257300" lvl="2" indent="-457200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Eliminates </a:t>
            </a:r>
            <a:r>
              <a:rPr lang="en-US" i="1" dirty="0"/>
              <a:t>almost all</a:t>
            </a:r>
            <a:r>
              <a:rPr lang="en-US" dirty="0"/>
              <a:t> the recursive thread creation (bottom levels of tree)</a:t>
            </a:r>
          </a:p>
          <a:p>
            <a:pPr marL="857250" lvl="1" indent="-457200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Instead of creating two recursive threads; create one and do the other “yourself”</a:t>
            </a:r>
          </a:p>
          <a:p>
            <a:pPr marL="1257300" lvl="2" indent="-457200">
              <a:lnSpc>
                <a:spcPct val="110000"/>
              </a:lnSpc>
              <a:spcBef>
                <a:spcPts val="200"/>
              </a:spcBef>
            </a:pPr>
            <a:r>
              <a:rPr lang="en-US" dirty="0"/>
              <a:t>Cuts the number of threads created by another 2x</a:t>
            </a:r>
          </a:p>
        </p:txBody>
      </p:sp>
    </p:spTree>
    <p:extLst>
      <p:ext uri="{BB962C8B-B14F-4D97-AF65-F5344CB8AC3E}">
        <p14:creationId xmlns:p14="http://schemas.microsoft.com/office/powerpoint/2010/main" val="9402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realistic,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Even with all this care, Java’s threads are too “heavyweight”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Constant </a:t>
            </a:r>
            <a:r>
              <a:rPr lang="en-US" dirty="0" smtClean="0"/>
              <a:t>factors that affect performance, </a:t>
            </a:r>
            <a:r>
              <a:rPr lang="en-US" dirty="0"/>
              <a:t>especially space overhead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Creating 20,000 Java threads is just a bad idea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 </a:t>
            </a:r>
            <a:r>
              <a:rPr lang="en-US" dirty="0" err="1">
                <a:solidFill>
                  <a:schemeClr val="accent2"/>
                </a:solidFill>
              </a:rPr>
              <a:t>ForkJoin</a:t>
            </a:r>
            <a:r>
              <a:rPr lang="en-US" dirty="0">
                <a:solidFill>
                  <a:schemeClr val="accent2"/>
                </a:solidFill>
              </a:rPr>
              <a:t> Framework</a:t>
            </a:r>
            <a:r>
              <a:rPr lang="en-US" dirty="0"/>
              <a:t> is designed to meet the needs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divide-and-conquer </a:t>
            </a:r>
            <a:r>
              <a:rPr lang="en-US" dirty="0"/>
              <a:t>fork-join parallelism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 the Java </a:t>
            </a:r>
            <a:r>
              <a:rPr lang="en-US" dirty="0" smtClean="0"/>
              <a:t>standard </a:t>
            </a:r>
            <a:r>
              <a:rPr lang="en-US" dirty="0"/>
              <a:t>libraries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Library’s implementation is a fascinating but advanced </a:t>
            </a:r>
            <a:r>
              <a:rPr lang="en-US" dirty="0" smtClean="0"/>
              <a:t>topic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Names of methods and how to use them slightly different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not all lies…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But most computers these days have multiple cores, and most languages support using them.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These additional cores create major opportunities (and challenges!)</a:t>
            </a:r>
          </a:p>
          <a:p>
            <a:pPr lvl="1"/>
            <a:r>
              <a:rPr lang="en-US" sz="2800" dirty="0"/>
              <a:t>Divide work among </a:t>
            </a:r>
            <a:r>
              <a:rPr lang="en-US" sz="2800" b="1" dirty="0">
                <a:solidFill>
                  <a:schemeClr val="accent2"/>
                </a:solidFill>
              </a:rPr>
              <a:t>threads of execution</a:t>
            </a:r>
            <a:r>
              <a:rPr lang="en-US" sz="2800" dirty="0"/>
              <a:t> and </a:t>
            </a:r>
            <a:br>
              <a:rPr lang="en-US" sz="2800" dirty="0"/>
            </a:br>
            <a:r>
              <a:rPr lang="en-US" sz="2800" b="1" dirty="0">
                <a:solidFill>
                  <a:schemeClr val="accent2"/>
                </a:solidFill>
              </a:rPr>
              <a:t>synchronize</a:t>
            </a:r>
            <a:r>
              <a:rPr lang="en-US" sz="2800" dirty="0"/>
              <a:t> (                                 ) them</a:t>
            </a:r>
          </a:p>
          <a:p>
            <a:pPr lvl="1"/>
            <a:r>
              <a:rPr lang="en-US" sz="2800" dirty="0"/>
              <a:t>Parallel activity can provide speed-up</a:t>
            </a:r>
            <a:br>
              <a:rPr lang="en-US" sz="2800" dirty="0"/>
            </a:br>
            <a:r>
              <a:rPr lang="en-US" sz="2800" dirty="0"/>
              <a:t>i.e. more </a:t>
            </a:r>
            <a:r>
              <a:rPr lang="en-US" sz="2800" b="1" dirty="0">
                <a:solidFill>
                  <a:schemeClr val="accent2"/>
                </a:solidFill>
              </a:rPr>
              <a:t>throughput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May need to support </a:t>
            </a:r>
            <a:r>
              <a:rPr lang="en-US" sz="2800" b="1" dirty="0">
                <a:solidFill>
                  <a:schemeClr val="accent2"/>
                </a:solidFill>
              </a:rPr>
              <a:t>concurrent access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to data </a:t>
            </a:r>
            <a:r>
              <a:rPr lang="en-US" sz="2800" dirty="0"/>
              <a:t>(multiple threads operating </a:t>
            </a:r>
            <a:r>
              <a:rPr lang="en-US" sz="2800"/>
              <a:t>on data                                           )</a:t>
            </a:r>
            <a:endParaRPr lang="en-US" sz="28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75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do with multiple processors?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Run multiple totally different programs at the same time</a:t>
            </a:r>
          </a:p>
          <a:p>
            <a:pPr marL="457200" lvl="1" indent="0">
              <a:buNone/>
            </a:pPr>
            <a:r>
              <a:rPr lang="en-US" sz="2800" dirty="0" smtClean="0"/>
              <a:t>(Though could already </a:t>
            </a:r>
            <a:r>
              <a:rPr lang="en-US" sz="2800" dirty="0"/>
              <a:t>do </a:t>
            </a:r>
            <a:r>
              <a:rPr lang="en-US" sz="2800" dirty="0" smtClean="0"/>
              <a:t>that </a:t>
            </a:r>
            <a:r>
              <a:rPr lang="en-US" sz="2800" dirty="0"/>
              <a:t>with </a:t>
            </a:r>
            <a:r>
              <a:rPr lang="en-US" sz="2800" b="1" dirty="0" smtClean="0">
                <a:solidFill>
                  <a:schemeClr val="accent2"/>
                </a:solidFill>
              </a:rPr>
              <a:t>time-slicing</a:t>
            </a:r>
            <a:r>
              <a:rPr lang="en-US" sz="2800" dirty="0" smtClean="0"/>
              <a:t>)</a:t>
            </a:r>
            <a:r>
              <a:rPr lang="en-US" sz="3200" dirty="0" smtClean="0">
                <a:solidFill>
                  <a:schemeClr val="accent2"/>
                </a:solidFill>
              </a:rPr>
              <a:t/>
            </a:r>
            <a:br>
              <a:rPr lang="en-US" sz="3200" dirty="0" smtClean="0">
                <a:solidFill>
                  <a:schemeClr val="accent2"/>
                </a:solidFill>
              </a:rPr>
            </a:b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/>
              <a:t>Do multiple things at once in one program</a:t>
            </a:r>
          </a:p>
          <a:p>
            <a:pPr lvl="1"/>
            <a:r>
              <a:rPr lang="en-US" sz="3200" dirty="0"/>
              <a:t>Requires rethinking everything from asymptotic complexity to how to implement data-structure operations</a:t>
            </a:r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062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140" y="432621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5478"/>
          </a:xfrm>
        </p:spPr>
        <p:txBody>
          <a:bodyPr/>
          <a:lstStyle/>
          <a:p>
            <a:r>
              <a:rPr lang="en-US" dirty="0"/>
              <a:t>Parallelism vs. Concurrency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4379551"/>
            <a:ext cx="8637104" cy="228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400" dirty="0"/>
              <a:t>There is some connection:</a:t>
            </a:r>
          </a:p>
          <a:p>
            <a:pPr lvl="1"/>
            <a:r>
              <a:rPr lang="en-US" sz="2400" dirty="0"/>
              <a:t>Common to use </a:t>
            </a:r>
            <a:r>
              <a:rPr lang="en-US" sz="2400" i="1" dirty="0"/>
              <a:t>threads</a:t>
            </a:r>
            <a:r>
              <a:rPr lang="en-US" sz="2400" dirty="0"/>
              <a:t> for both</a:t>
            </a:r>
          </a:p>
          <a:p>
            <a:pPr lvl="1"/>
            <a:r>
              <a:rPr lang="en-US" sz="2400" dirty="0"/>
              <a:t>If parallel computations need access to shared resources, then the concurrency needs to be managed</a:t>
            </a:r>
          </a:p>
          <a:p>
            <a:pPr marL="0" indent="0">
              <a:buNone/>
            </a:pPr>
            <a:r>
              <a:rPr lang="en-US" sz="2400" dirty="0"/>
              <a:t>We will focus on </a:t>
            </a:r>
            <a:r>
              <a:rPr lang="en-US" sz="2400" dirty="0">
                <a:solidFill>
                  <a:schemeClr val="accent2"/>
                </a:solidFill>
              </a:rPr>
              <a:t>parallelism</a:t>
            </a:r>
            <a:r>
              <a:rPr lang="en-US" sz="2400" dirty="0"/>
              <a:t>, avoiding concurrency issues</a:t>
            </a:r>
          </a:p>
          <a:p>
            <a:pPr lvl="1"/>
            <a:endParaRPr lang="en-US" sz="1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199" y="1359153"/>
            <a:ext cx="3508593" cy="124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Parallelism: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sz="2400" dirty="0"/>
              <a:t>   Use extra resources to </a:t>
            </a:r>
          </a:p>
          <a:p>
            <a:pPr marL="0" indent="0">
              <a:buNone/>
            </a:pPr>
            <a:r>
              <a:rPr lang="en-US" sz="2400" dirty="0"/>
              <a:t>   solve a problem faster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910504" y="1296172"/>
            <a:ext cx="4572584" cy="116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Concurrency:</a:t>
            </a:r>
          </a:p>
          <a:p>
            <a:pPr marL="0" indent="0">
              <a:buNone/>
            </a:pPr>
            <a:r>
              <a:rPr lang="en-US" sz="2400" dirty="0"/>
              <a:t>  Correctly and efficiently manage </a:t>
            </a:r>
          </a:p>
          <a:p>
            <a:pPr marL="0" indent="0">
              <a:buNone/>
            </a:pPr>
            <a:r>
              <a:rPr lang="en-US" sz="2400" dirty="0"/>
              <a:t>  access to shared resources</a:t>
            </a:r>
          </a:p>
        </p:txBody>
      </p:sp>
    </p:spTree>
    <p:extLst>
      <p:ext uri="{BB962C8B-B14F-4D97-AF65-F5344CB8AC3E}">
        <p14:creationId xmlns:p14="http://schemas.microsoft.com/office/powerpoint/2010/main" val="24960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CS1 idea: A program is like a recipe for a cook</a:t>
            </a:r>
          </a:p>
          <a:p>
            <a:pPr lvl="1"/>
            <a:r>
              <a:rPr lang="en-US" dirty="0"/>
              <a:t>One cook who does one thing at a time! (</a:t>
            </a:r>
            <a:r>
              <a:rPr lang="en-US" i="1" dirty="0"/>
              <a:t>Sequential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dirty="0"/>
              <a:t>Parallelism:</a:t>
            </a:r>
          </a:p>
          <a:p>
            <a:pPr lvl="1"/>
            <a:r>
              <a:rPr lang="en-US" dirty="0"/>
              <a:t>Have lots of potatoes to slice? </a:t>
            </a:r>
          </a:p>
          <a:p>
            <a:pPr lvl="1"/>
            <a:r>
              <a:rPr lang="en-US" dirty="0"/>
              <a:t>Hire helpers, hand out potatoes and knives</a:t>
            </a:r>
          </a:p>
          <a:p>
            <a:pPr lvl="1"/>
            <a:r>
              <a:rPr lang="en-US" dirty="0"/>
              <a:t>But too many chefs and you spend all your time coordinating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dirty="0"/>
              <a:t>Concurrency:</a:t>
            </a:r>
          </a:p>
          <a:p>
            <a:pPr lvl="1"/>
            <a:r>
              <a:rPr lang="en-US" dirty="0"/>
              <a:t>Lots of cooks making different things, but only 4 stove burners</a:t>
            </a:r>
          </a:p>
          <a:p>
            <a:pPr lvl="1"/>
            <a:r>
              <a:rPr lang="en-US" dirty="0"/>
              <a:t>Want to allow access to all 4 burners, but not cause spills or incorrect burner settings</a:t>
            </a:r>
          </a:p>
        </p:txBody>
      </p:sp>
    </p:spTree>
    <p:extLst>
      <p:ext uri="{BB962C8B-B14F-4D97-AF65-F5344CB8AC3E}">
        <p14:creationId xmlns:p14="http://schemas.microsoft.com/office/powerpoint/2010/main" val="202710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 for (unshared)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4671"/>
          </a:xfrm>
        </p:spPr>
        <p:txBody>
          <a:bodyPr>
            <a:normAutofit fontScale="90000"/>
          </a:bodyPr>
          <a:lstStyle/>
          <a:p>
            <a:r>
              <a:rPr lang="en-US" dirty="0"/>
              <a:t>Shared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43" y="1182192"/>
            <a:ext cx="10899913" cy="26815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/>
              <a:t>The model we will assume is </a:t>
            </a:r>
            <a:r>
              <a:rPr lang="en-US" dirty="0">
                <a:solidFill>
                  <a:schemeClr val="accent2"/>
                </a:solidFill>
              </a:rPr>
              <a:t>shared memory</a:t>
            </a:r>
            <a:r>
              <a:rPr lang="en-US" dirty="0"/>
              <a:t> with </a:t>
            </a:r>
            <a:r>
              <a:rPr lang="en-US" dirty="0">
                <a:solidFill>
                  <a:schemeClr val="accent2"/>
                </a:solidFill>
              </a:rPr>
              <a:t>explicit threads</a:t>
            </a:r>
          </a:p>
          <a:p>
            <a:pPr>
              <a:lnSpc>
                <a:spcPct val="120000"/>
              </a:lnSpc>
              <a:spcBef>
                <a:spcPts val="100"/>
              </a:spcBef>
              <a:buNone/>
            </a:pPr>
            <a:endParaRPr lang="en-US" sz="1000" dirty="0"/>
          </a:p>
          <a:p>
            <a:pPr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/>
              <a:t>Old story: A running program has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One </a:t>
            </a:r>
            <a:r>
              <a:rPr lang="en-US" b="1" i="1" dirty="0">
                <a:solidFill>
                  <a:schemeClr val="accent2"/>
                </a:solidFill>
              </a:rPr>
              <a:t>program counter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(tracks which current </a:t>
            </a:r>
            <a:r>
              <a:rPr lang="en-US" dirty="0"/>
              <a:t>statement </a:t>
            </a:r>
            <a:r>
              <a:rPr lang="en-US" dirty="0" smtClean="0"/>
              <a:t>is executing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One </a:t>
            </a:r>
            <a:r>
              <a:rPr lang="en-US" b="1" i="1" dirty="0">
                <a:solidFill>
                  <a:schemeClr val="accent2"/>
                </a:solidFill>
              </a:rPr>
              <a:t>call stack</a:t>
            </a:r>
            <a:r>
              <a:rPr lang="en-US" b="1" dirty="0"/>
              <a:t> </a:t>
            </a:r>
            <a:r>
              <a:rPr lang="en-US" dirty="0" smtClean="0"/>
              <a:t>(made of </a:t>
            </a:r>
            <a:r>
              <a:rPr lang="en-US" b="1" i="1" dirty="0" smtClean="0">
                <a:solidFill>
                  <a:schemeClr val="accent2"/>
                </a:solidFill>
              </a:rPr>
              <a:t>stack frames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that hold </a:t>
            </a:r>
            <a:r>
              <a:rPr lang="en-US" dirty="0"/>
              <a:t>local </a:t>
            </a:r>
            <a:r>
              <a:rPr lang="en-US" dirty="0" smtClean="0"/>
              <a:t>variables) 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Objects in the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heap</a:t>
            </a:r>
            <a:r>
              <a:rPr lang="en-US" dirty="0"/>
              <a:t> created by memory allocation (i.e.,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dirty="0"/>
              <a:t>) </a:t>
            </a:r>
          </a:p>
          <a:p>
            <a:pPr lvl="2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(nothing to do with data structure called a heap)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b="1" i="1" dirty="0">
                <a:solidFill>
                  <a:schemeClr val="accent2"/>
                </a:solidFill>
              </a:rPr>
              <a:t>Static </a:t>
            </a:r>
            <a:r>
              <a:rPr lang="en-US" b="1" i="1" dirty="0" smtClean="0">
                <a:solidFill>
                  <a:schemeClr val="accent2"/>
                </a:solidFill>
              </a:rPr>
              <a:t>fields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belong to the class and not an instance (or object) of the class. Only one for all instances of a class.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431436" y="4990054"/>
            <a:ext cx="597009" cy="1990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1463" y="4609054"/>
            <a:ext cx="1107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pc=…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431436" y="5142454"/>
            <a:ext cx="597009" cy="1990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31436" y="5294854"/>
            <a:ext cx="597009" cy="1990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1436" y="5447254"/>
            <a:ext cx="597009" cy="1990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2575603" y="5650229"/>
            <a:ext cx="51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696052" y="4173033"/>
            <a:ext cx="3376152" cy="2465064"/>
          </a:xfrm>
          <a:prstGeom prst="ellips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9" idx="3"/>
            <a:endCxn id="17" idx="1"/>
          </p:cNvCxnSpPr>
          <p:nvPr/>
        </p:nvCxnSpPr>
        <p:spPr bwMode="auto">
          <a:xfrm flipV="1">
            <a:off x="3028445" y="4785284"/>
            <a:ext cx="3587213" cy="456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6615658" y="4636031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768058" y="4636031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356957" y="5107060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509357" y="5107060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195157" y="5564260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347557" y="5564260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18" idx="3"/>
          </p:cNvCxnSpPr>
          <p:nvPr/>
        </p:nvCxnSpPr>
        <p:spPr bwMode="auto">
          <a:xfrm>
            <a:off x="6967061" y="4785284"/>
            <a:ext cx="389898" cy="4360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900696" y="5096880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053096" y="5096880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cxnSp>
        <p:nvCxnSpPr>
          <p:cNvPr id="35" name="Straight Arrow Connector 34"/>
          <p:cNvCxnSpPr>
            <a:stCxn id="22" idx="3"/>
            <a:endCxn id="33" idx="1"/>
          </p:cNvCxnSpPr>
          <p:nvPr/>
        </p:nvCxnSpPr>
        <p:spPr bwMode="auto">
          <a:xfrm flipV="1">
            <a:off x="7708360" y="5246133"/>
            <a:ext cx="192336" cy="10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4" idx="2"/>
            <a:endCxn id="27" idx="0"/>
          </p:cNvCxnSpPr>
          <p:nvPr/>
        </p:nvCxnSpPr>
        <p:spPr bwMode="auto">
          <a:xfrm>
            <a:off x="8152598" y="5395385"/>
            <a:ext cx="142061" cy="168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1" idx="3"/>
            <a:endCxn id="48" idx="1"/>
          </p:cNvCxnSpPr>
          <p:nvPr/>
        </p:nvCxnSpPr>
        <p:spPr bwMode="auto">
          <a:xfrm>
            <a:off x="3028445" y="5546756"/>
            <a:ext cx="3587213" cy="381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6615658" y="5779031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768058" y="5779031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920458" y="5779031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072858" y="5779031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225258" y="5779031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377658" y="5779031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530058" y="5779031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682458" y="5779031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834858" y="5779031"/>
            <a:ext cx="199003" cy="2985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latin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546560" y="3996092"/>
            <a:ext cx="2388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Heap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992640" y="3996093"/>
            <a:ext cx="2388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Stack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058" y="0"/>
            <a:ext cx="3744433" cy="30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4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  <p:bldP spid="33" grpId="0" animBg="1"/>
      <p:bldP spid="3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2480</Words>
  <Application>Microsoft Macintosh PowerPoint</Application>
  <PresentationFormat>Widescreen</PresentationFormat>
  <Paragraphs>477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Calibri Light</vt:lpstr>
      <vt:lpstr>Courier New</vt:lpstr>
      <vt:lpstr>Times New Roman</vt:lpstr>
      <vt:lpstr>Wingdings</vt:lpstr>
      <vt:lpstr>Arial</vt:lpstr>
      <vt:lpstr>Office Theme</vt:lpstr>
      <vt:lpstr>Instructor: Lilian de Greef Quarter: Summer 2017</vt:lpstr>
      <vt:lpstr>Today: </vt:lpstr>
      <vt:lpstr>It’s all been lies!</vt:lpstr>
      <vt:lpstr>Well, not all lies…</vt:lpstr>
      <vt:lpstr>What to do with multiple processors?</vt:lpstr>
      <vt:lpstr>Parallelism vs. Concurrency</vt:lpstr>
      <vt:lpstr>An analogy</vt:lpstr>
      <vt:lpstr>Our model for (unshared) memory</vt:lpstr>
      <vt:lpstr>Shared memory</vt:lpstr>
      <vt:lpstr>Shared memory</vt:lpstr>
      <vt:lpstr>Our Needs</vt:lpstr>
      <vt:lpstr>Race Condition Example</vt:lpstr>
      <vt:lpstr>Java basics</vt:lpstr>
      <vt:lpstr>Parallelism idea: Example</vt:lpstr>
      <vt:lpstr>First attempt: create Thread subclass</vt:lpstr>
      <vt:lpstr>First attempt, continued</vt:lpstr>
      <vt:lpstr>Second attempt</vt:lpstr>
      <vt:lpstr>Third attempt (correct in spirit)</vt:lpstr>
      <vt:lpstr>What’s Happening?</vt:lpstr>
      <vt:lpstr>PowerPoint Presentation</vt:lpstr>
      <vt:lpstr>What’s Happening?</vt:lpstr>
      <vt:lpstr>What’s Happening?</vt:lpstr>
      <vt:lpstr>What’s Happening?</vt:lpstr>
      <vt:lpstr>What’s Happening?</vt:lpstr>
      <vt:lpstr>Join (not the most descriptive word)</vt:lpstr>
      <vt:lpstr>Shared memory?</vt:lpstr>
      <vt:lpstr>How many threads to use?</vt:lpstr>
      <vt:lpstr>How many threads to use?</vt:lpstr>
      <vt:lpstr>How many threads to use?</vt:lpstr>
      <vt:lpstr>How many threads to use?</vt:lpstr>
      <vt:lpstr>Naïve algorithm</vt:lpstr>
      <vt:lpstr>A better idea</vt:lpstr>
      <vt:lpstr>Divide-and-conquer to the rescue!</vt:lpstr>
      <vt:lpstr>Divide-and-conquer really works</vt:lpstr>
      <vt:lpstr>Being realistic</vt:lpstr>
      <vt:lpstr>Being realistic, part 2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Instructor: Lilian de Greef Quarter: Summer 2017</dc:title>
  <dc:creator>Lilian de Greef</dc:creator>
  <cp:lastModifiedBy>Lilian De Greef</cp:lastModifiedBy>
  <cp:revision>65</cp:revision>
  <cp:lastPrinted>2017-08-11T07:16:38Z</cp:lastPrinted>
  <dcterms:created xsi:type="dcterms:W3CDTF">2017-08-11T01:28:16Z</dcterms:created>
  <dcterms:modified xsi:type="dcterms:W3CDTF">2017-08-11T07:17:11Z</dcterms:modified>
</cp:coreProperties>
</file>