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9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4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20.xml" ContentType="application/vnd.openxmlformats-officedocument.presentationml.notesSlide+xml"/>
  <Override PartName="/ppt/tags/tag251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7" r:id="rId2"/>
    <p:sldId id="366" r:id="rId3"/>
    <p:sldId id="274" r:id="rId4"/>
    <p:sldId id="333" r:id="rId5"/>
    <p:sldId id="293" r:id="rId6"/>
    <p:sldId id="294" r:id="rId7"/>
    <p:sldId id="295" r:id="rId8"/>
    <p:sldId id="297" r:id="rId9"/>
    <p:sldId id="332" r:id="rId10"/>
    <p:sldId id="313" r:id="rId11"/>
    <p:sldId id="367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4" r:id="rId21"/>
    <p:sldId id="345" r:id="rId22"/>
    <p:sldId id="346" r:id="rId23"/>
    <p:sldId id="365" r:id="rId24"/>
    <p:sldId id="368" r:id="rId25"/>
    <p:sldId id="347" r:id="rId26"/>
    <p:sldId id="348" r:id="rId27"/>
    <p:sldId id="349" r:id="rId28"/>
    <p:sldId id="351" r:id="rId29"/>
    <p:sldId id="352" r:id="rId30"/>
    <p:sldId id="353" r:id="rId31"/>
    <p:sldId id="362" r:id="rId32"/>
    <p:sldId id="358" r:id="rId33"/>
    <p:sldId id="357" r:id="rId34"/>
    <p:sldId id="359" r:id="rId35"/>
    <p:sldId id="360" r:id="rId36"/>
    <p:sldId id="36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5784"/>
    <p:restoredTop sz="94631"/>
  </p:normalViewPr>
  <p:slideViewPr>
    <p:cSldViewPr snapToGrid="0" snapToObjects="1">
      <p:cViewPr>
        <p:scale>
          <a:sx n="93" d="100"/>
          <a:sy n="93" d="100"/>
        </p:scale>
        <p:origin x="73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27D98-42D2-7244-9ED9-BE749E167047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75C55-93A3-F448-A8DF-323267CF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9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46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3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22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32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6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69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9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84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20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1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4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6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77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2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7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80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41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878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43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25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21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12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total is 2</a:t>
            </a:r>
            <a:r>
              <a:rPr lang="en-US" sz="1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1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</a:p>
          <a:p>
            <a:r>
              <a:rPr lang="en-US" dirty="0" smtClean="0"/>
              <a:t> n/2</a:t>
            </a:r>
            <a:r>
              <a:rPr lang="en-US" sz="1400" b="1" baseline="30000" dirty="0" smtClean="0"/>
              <a:t>k </a:t>
            </a:r>
            <a:r>
              <a:rPr lang="en-US" dirty="0" smtClean="0"/>
              <a:t>= 1, i.e., log n = 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That is, 2</a:t>
            </a:r>
            <a:r>
              <a:rPr lang="en-US" sz="1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= n + n log 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= O(n log 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97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90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1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1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4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5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5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3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5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9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3C99-9F18-BD42-958A-F1FB577E84DD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46" Type="http://schemas.openxmlformats.org/officeDocument/2006/relationships/tags" Target="../tags/tag110.xml"/><Relationship Id="rId47" Type="http://schemas.openxmlformats.org/officeDocument/2006/relationships/tags" Target="../tags/tag111.xml"/><Relationship Id="rId48" Type="http://schemas.openxmlformats.org/officeDocument/2006/relationships/tags" Target="../tags/tag112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84.xml"/><Relationship Id="rId21" Type="http://schemas.openxmlformats.org/officeDocument/2006/relationships/tags" Target="../tags/tag85.xml"/><Relationship Id="rId22" Type="http://schemas.openxmlformats.org/officeDocument/2006/relationships/tags" Target="../tags/tag86.xml"/><Relationship Id="rId23" Type="http://schemas.openxmlformats.org/officeDocument/2006/relationships/tags" Target="../tags/tag87.xml"/><Relationship Id="rId24" Type="http://schemas.openxmlformats.org/officeDocument/2006/relationships/tags" Target="../tags/tag88.xml"/><Relationship Id="rId25" Type="http://schemas.openxmlformats.org/officeDocument/2006/relationships/tags" Target="../tags/tag89.xml"/><Relationship Id="rId26" Type="http://schemas.openxmlformats.org/officeDocument/2006/relationships/tags" Target="../tags/tag90.xml"/><Relationship Id="rId27" Type="http://schemas.openxmlformats.org/officeDocument/2006/relationships/tags" Target="../tags/tag91.xml"/><Relationship Id="rId28" Type="http://schemas.openxmlformats.org/officeDocument/2006/relationships/tags" Target="../tags/tag92.xml"/><Relationship Id="rId29" Type="http://schemas.openxmlformats.org/officeDocument/2006/relationships/tags" Target="../tags/tag93.xml"/><Relationship Id="rId50" Type="http://schemas.openxmlformats.org/officeDocument/2006/relationships/notesSlide" Target="../notesSlides/notesSlide10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30" Type="http://schemas.openxmlformats.org/officeDocument/2006/relationships/tags" Target="../tags/tag94.xml"/><Relationship Id="rId31" Type="http://schemas.openxmlformats.org/officeDocument/2006/relationships/tags" Target="../tags/tag95.xml"/><Relationship Id="rId32" Type="http://schemas.openxmlformats.org/officeDocument/2006/relationships/tags" Target="../tags/tag96.xml"/><Relationship Id="rId9" Type="http://schemas.openxmlformats.org/officeDocument/2006/relationships/tags" Target="../tags/tag73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Relationship Id="rId33" Type="http://schemas.openxmlformats.org/officeDocument/2006/relationships/tags" Target="../tags/tag97.xml"/><Relationship Id="rId34" Type="http://schemas.openxmlformats.org/officeDocument/2006/relationships/tags" Target="../tags/tag98.xml"/><Relationship Id="rId35" Type="http://schemas.openxmlformats.org/officeDocument/2006/relationships/tags" Target="../tags/tag99.xml"/><Relationship Id="rId36" Type="http://schemas.openxmlformats.org/officeDocument/2006/relationships/tags" Target="../tags/tag100.xml"/><Relationship Id="rId10" Type="http://schemas.openxmlformats.org/officeDocument/2006/relationships/tags" Target="../tags/tag74.xml"/><Relationship Id="rId11" Type="http://schemas.openxmlformats.org/officeDocument/2006/relationships/tags" Target="../tags/tag75.xml"/><Relationship Id="rId12" Type="http://schemas.openxmlformats.org/officeDocument/2006/relationships/tags" Target="../tags/tag76.xml"/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tags" Target="../tags/tag79.xml"/><Relationship Id="rId16" Type="http://schemas.openxmlformats.org/officeDocument/2006/relationships/tags" Target="../tags/tag80.xml"/><Relationship Id="rId17" Type="http://schemas.openxmlformats.org/officeDocument/2006/relationships/tags" Target="../tags/tag81.xml"/><Relationship Id="rId18" Type="http://schemas.openxmlformats.org/officeDocument/2006/relationships/tags" Target="../tags/tag82.xml"/><Relationship Id="rId19" Type="http://schemas.openxmlformats.org/officeDocument/2006/relationships/tags" Target="../tags/tag83.xml"/><Relationship Id="rId37" Type="http://schemas.openxmlformats.org/officeDocument/2006/relationships/tags" Target="../tags/tag101.xml"/><Relationship Id="rId38" Type="http://schemas.openxmlformats.org/officeDocument/2006/relationships/tags" Target="../tags/tag102.xml"/><Relationship Id="rId39" Type="http://schemas.openxmlformats.org/officeDocument/2006/relationships/tags" Target="../tags/tag103.xml"/><Relationship Id="rId40" Type="http://schemas.openxmlformats.org/officeDocument/2006/relationships/tags" Target="../tags/tag104.xml"/><Relationship Id="rId41" Type="http://schemas.openxmlformats.org/officeDocument/2006/relationships/tags" Target="../tags/tag105.xml"/><Relationship Id="rId42" Type="http://schemas.openxmlformats.org/officeDocument/2006/relationships/tags" Target="../tags/tag106.xml"/><Relationship Id="rId43" Type="http://schemas.openxmlformats.org/officeDocument/2006/relationships/tags" Target="../tags/tag107.xml"/><Relationship Id="rId44" Type="http://schemas.openxmlformats.org/officeDocument/2006/relationships/tags" Target="../tags/tag108.xml"/><Relationship Id="rId45" Type="http://schemas.openxmlformats.org/officeDocument/2006/relationships/tags" Target="../tags/tag10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21.xml"/><Relationship Id="rId20" Type="http://schemas.openxmlformats.org/officeDocument/2006/relationships/tags" Target="../tags/tag132.xml"/><Relationship Id="rId21" Type="http://schemas.openxmlformats.org/officeDocument/2006/relationships/tags" Target="../tags/tag133.xml"/><Relationship Id="rId22" Type="http://schemas.openxmlformats.org/officeDocument/2006/relationships/tags" Target="../tags/tag134.xml"/><Relationship Id="rId23" Type="http://schemas.openxmlformats.org/officeDocument/2006/relationships/tags" Target="../tags/tag135.xml"/><Relationship Id="rId24" Type="http://schemas.openxmlformats.org/officeDocument/2006/relationships/tags" Target="../tags/tag136.xml"/><Relationship Id="rId25" Type="http://schemas.openxmlformats.org/officeDocument/2006/relationships/tags" Target="../tags/tag137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122.xml"/><Relationship Id="rId11" Type="http://schemas.openxmlformats.org/officeDocument/2006/relationships/tags" Target="../tags/tag123.xml"/><Relationship Id="rId12" Type="http://schemas.openxmlformats.org/officeDocument/2006/relationships/tags" Target="../tags/tag124.xml"/><Relationship Id="rId13" Type="http://schemas.openxmlformats.org/officeDocument/2006/relationships/tags" Target="../tags/tag125.xml"/><Relationship Id="rId14" Type="http://schemas.openxmlformats.org/officeDocument/2006/relationships/tags" Target="../tags/tag126.xml"/><Relationship Id="rId15" Type="http://schemas.openxmlformats.org/officeDocument/2006/relationships/tags" Target="../tags/tag127.xml"/><Relationship Id="rId16" Type="http://schemas.openxmlformats.org/officeDocument/2006/relationships/tags" Target="../tags/tag128.xml"/><Relationship Id="rId17" Type="http://schemas.openxmlformats.org/officeDocument/2006/relationships/tags" Target="../tags/tag129.xml"/><Relationship Id="rId18" Type="http://schemas.openxmlformats.org/officeDocument/2006/relationships/tags" Target="../tags/tag130.xml"/><Relationship Id="rId19" Type="http://schemas.openxmlformats.org/officeDocument/2006/relationships/tags" Target="../tags/tag131.xml"/><Relationship Id="rId1" Type="http://schemas.openxmlformats.org/officeDocument/2006/relationships/tags" Target="../tags/tag113.xml"/><Relationship Id="rId2" Type="http://schemas.openxmlformats.org/officeDocument/2006/relationships/tags" Target="../tags/tag114.xml"/><Relationship Id="rId3" Type="http://schemas.openxmlformats.org/officeDocument/2006/relationships/tags" Target="../tags/tag115.xml"/><Relationship Id="rId4" Type="http://schemas.openxmlformats.org/officeDocument/2006/relationships/tags" Target="../tags/tag116.xml"/><Relationship Id="rId5" Type="http://schemas.openxmlformats.org/officeDocument/2006/relationships/tags" Target="../tags/tag117.xml"/><Relationship Id="rId6" Type="http://schemas.openxmlformats.org/officeDocument/2006/relationships/tags" Target="../tags/tag118.xml"/><Relationship Id="rId7" Type="http://schemas.openxmlformats.org/officeDocument/2006/relationships/tags" Target="../tags/tag119.xml"/><Relationship Id="rId8" Type="http://schemas.openxmlformats.org/officeDocument/2006/relationships/tags" Target="../tags/tag1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20" Type="http://schemas.openxmlformats.org/officeDocument/2006/relationships/tags" Target="../tags/tag157.xml"/><Relationship Id="rId21" Type="http://schemas.openxmlformats.org/officeDocument/2006/relationships/tags" Target="../tags/tag158.xml"/><Relationship Id="rId22" Type="http://schemas.openxmlformats.org/officeDocument/2006/relationships/tags" Target="../tags/tag159.xml"/><Relationship Id="rId23" Type="http://schemas.openxmlformats.org/officeDocument/2006/relationships/tags" Target="../tags/tag160.xml"/><Relationship Id="rId24" Type="http://schemas.openxmlformats.org/officeDocument/2006/relationships/tags" Target="../tags/tag161.xml"/><Relationship Id="rId25" Type="http://schemas.openxmlformats.org/officeDocument/2006/relationships/tags" Target="../tags/tag162.xml"/><Relationship Id="rId26" Type="http://schemas.openxmlformats.org/officeDocument/2006/relationships/tags" Target="../tags/tag163.xml"/><Relationship Id="rId27" Type="http://schemas.openxmlformats.org/officeDocument/2006/relationships/tags" Target="../tags/tag164.xml"/><Relationship Id="rId28" Type="http://schemas.openxmlformats.org/officeDocument/2006/relationships/tags" Target="../tags/tag165.xml"/><Relationship Id="rId29" Type="http://schemas.openxmlformats.org/officeDocument/2006/relationships/tags" Target="../tags/tag166.xml"/><Relationship Id="rId1" Type="http://schemas.openxmlformats.org/officeDocument/2006/relationships/tags" Target="../tags/tag138.xml"/><Relationship Id="rId2" Type="http://schemas.openxmlformats.org/officeDocument/2006/relationships/tags" Target="../tags/tag139.xml"/><Relationship Id="rId3" Type="http://schemas.openxmlformats.org/officeDocument/2006/relationships/tags" Target="../tags/tag140.xml"/><Relationship Id="rId4" Type="http://schemas.openxmlformats.org/officeDocument/2006/relationships/tags" Target="../tags/tag141.xml"/><Relationship Id="rId5" Type="http://schemas.openxmlformats.org/officeDocument/2006/relationships/tags" Target="../tags/tag142.xml"/><Relationship Id="rId30" Type="http://schemas.openxmlformats.org/officeDocument/2006/relationships/tags" Target="../tags/tag167.xml"/><Relationship Id="rId31" Type="http://schemas.openxmlformats.org/officeDocument/2006/relationships/tags" Target="../tags/tag168.xml"/><Relationship Id="rId32" Type="http://schemas.openxmlformats.org/officeDocument/2006/relationships/tags" Target="../tags/tag169.xml"/><Relationship Id="rId9" Type="http://schemas.openxmlformats.org/officeDocument/2006/relationships/tags" Target="../tags/tag146.xml"/><Relationship Id="rId6" Type="http://schemas.openxmlformats.org/officeDocument/2006/relationships/tags" Target="../tags/tag143.xml"/><Relationship Id="rId7" Type="http://schemas.openxmlformats.org/officeDocument/2006/relationships/tags" Target="../tags/tag144.xml"/><Relationship Id="rId8" Type="http://schemas.openxmlformats.org/officeDocument/2006/relationships/tags" Target="../tags/tag145.xml"/><Relationship Id="rId33" Type="http://schemas.openxmlformats.org/officeDocument/2006/relationships/tags" Target="../tags/tag170.xml"/><Relationship Id="rId34" Type="http://schemas.openxmlformats.org/officeDocument/2006/relationships/tags" Target="../tags/tag171.xml"/><Relationship Id="rId35" Type="http://schemas.openxmlformats.org/officeDocument/2006/relationships/tags" Target="../tags/tag172.xml"/><Relationship Id="rId36" Type="http://schemas.openxmlformats.org/officeDocument/2006/relationships/tags" Target="../tags/tag173.xml"/><Relationship Id="rId10" Type="http://schemas.openxmlformats.org/officeDocument/2006/relationships/tags" Target="../tags/tag147.xml"/><Relationship Id="rId11" Type="http://schemas.openxmlformats.org/officeDocument/2006/relationships/tags" Target="../tags/tag148.xml"/><Relationship Id="rId12" Type="http://schemas.openxmlformats.org/officeDocument/2006/relationships/tags" Target="../tags/tag149.xml"/><Relationship Id="rId13" Type="http://schemas.openxmlformats.org/officeDocument/2006/relationships/tags" Target="../tags/tag150.xml"/><Relationship Id="rId14" Type="http://schemas.openxmlformats.org/officeDocument/2006/relationships/tags" Target="../tags/tag151.xml"/><Relationship Id="rId15" Type="http://schemas.openxmlformats.org/officeDocument/2006/relationships/tags" Target="../tags/tag152.xml"/><Relationship Id="rId16" Type="http://schemas.openxmlformats.org/officeDocument/2006/relationships/tags" Target="../tags/tag153.xml"/><Relationship Id="rId17" Type="http://schemas.openxmlformats.org/officeDocument/2006/relationships/tags" Target="../tags/tag154.xml"/><Relationship Id="rId18" Type="http://schemas.openxmlformats.org/officeDocument/2006/relationships/tags" Target="../tags/tag155.xml"/><Relationship Id="rId19" Type="http://schemas.openxmlformats.org/officeDocument/2006/relationships/tags" Target="../tags/tag156.xml"/><Relationship Id="rId37" Type="http://schemas.openxmlformats.org/officeDocument/2006/relationships/tags" Target="../tags/tag174.xml"/><Relationship Id="rId38" Type="http://schemas.openxmlformats.org/officeDocument/2006/relationships/tags" Target="../tags/tag175.xml"/><Relationship Id="rId39" Type="http://schemas.openxmlformats.org/officeDocument/2006/relationships/tags" Target="../tags/tag176.xml"/><Relationship Id="rId40" Type="http://schemas.openxmlformats.org/officeDocument/2006/relationships/tags" Target="../tags/tag177.xml"/><Relationship Id="rId41" Type="http://schemas.openxmlformats.org/officeDocument/2006/relationships/tags" Target="../tags/tag178.xml"/><Relationship Id="rId42" Type="http://schemas.openxmlformats.org/officeDocument/2006/relationships/tags" Target="../tags/tag179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192.xml"/><Relationship Id="rId14" Type="http://schemas.openxmlformats.org/officeDocument/2006/relationships/tags" Target="../tags/tag193.xml"/><Relationship Id="rId15" Type="http://schemas.openxmlformats.org/officeDocument/2006/relationships/tags" Target="../tags/tag194.xml"/><Relationship Id="rId16" Type="http://schemas.openxmlformats.org/officeDocument/2006/relationships/tags" Target="../tags/tag195.xml"/><Relationship Id="rId17" Type="http://schemas.openxmlformats.org/officeDocument/2006/relationships/tags" Target="../tags/tag196.xml"/><Relationship Id="rId18" Type="http://schemas.openxmlformats.org/officeDocument/2006/relationships/tags" Target="../tags/tag197.xml"/><Relationship Id="rId19" Type="http://schemas.openxmlformats.org/officeDocument/2006/relationships/tags" Target="../tags/tag198.xml"/><Relationship Id="rId50" Type="http://schemas.openxmlformats.org/officeDocument/2006/relationships/tags" Target="../tags/tag229.xml"/><Relationship Id="rId51" Type="http://schemas.openxmlformats.org/officeDocument/2006/relationships/tags" Target="../tags/tag230.xml"/><Relationship Id="rId52" Type="http://schemas.openxmlformats.org/officeDocument/2006/relationships/tags" Target="../tags/tag231.xml"/><Relationship Id="rId53" Type="http://schemas.openxmlformats.org/officeDocument/2006/relationships/tags" Target="../tags/tag232.xml"/><Relationship Id="rId54" Type="http://schemas.openxmlformats.org/officeDocument/2006/relationships/tags" Target="../tags/tag233.xml"/><Relationship Id="rId55" Type="http://schemas.openxmlformats.org/officeDocument/2006/relationships/tags" Target="../tags/tag234.xml"/><Relationship Id="rId56" Type="http://schemas.openxmlformats.org/officeDocument/2006/relationships/tags" Target="../tags/tag235.xml"/><Relationship Id="rId57" Type="http://schemas.openxmlformats.org/officeDocument/2006/relationships/tags" Target="../tags/tag236.xml"/><Relationship Id="rId58" Type="http://schemas.openxmlformats.org/officeDocument/2006/relationships/tags" Target="../tags/tag237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219.xml"/><Relationship Id="rId41" Type="http://schemas.openxmlformats.org/officeDocument/2006/relationships/tags" Target="../tags/tag220.xml"/><Relationship Id="rId42" Type="http://schemas.openxmlformats.org/officeDocument/2006/relationships/tags" Target="../tags/tag221.xml"/><Relationship Id="rId43" Type="http://schemas.openxmlformats.org/officeDocument/2006/relationships/tags" Target="../tags/tag222.xml"/><Relationship Id="rId44" Type="http://schemas.openxmlformats.org/officeDocument/2006/relationships/tags" Target="../tags/tag223.xml"/><Relationship Id="rId45" Type="http://schemas.openxmlformats.org/officeDocument/2006/relationships/tags" Target="../tags/tag224.xml"/><Relationship Id="rId46" Type="http://schemas.openxmlformats.org/officeDocument/2006/relationships/tags" Target="../tags/tag225.xml"/><Relationship Id="rId47" Type="http://schemas.openxmlformats.org/officeDocument/2006/relationships/tags" Target="../tags/tag226.xml"/><Relationship Id="rId48" Type="http://schemas.openxmlformats.org/officeDocument/2006/relationships/tags" Target="../tags/tag227.xml"/><Relationship Id="rId49" Type="http://schemas.openxmlformats.org/officeDocument/2006/relationships/tags" Target="../tags/tag228.xml"/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tags" Target="../tags/tag184.xml"/><Relationship Id="rId6" Type="http://schemas.openxmlformats.org/officeDocument/2006/relationships/tags" Target="../tags/tag185.xml"/><Relationship Id="rId7" Type="http://schemas.openxmlformats.org/officeDocument/2006/relationships/tags" Target="../tags/tag186.xml"/><Relationship Id="rId8" Type="http://schemas.openxmlformats.org/officeDocument/2006/relationships/tags" Target="../tags/tag187.xml"/><Relationship Id="rId9" Type="http://schemas.openxmlformats.org/officeDocument/2006/relationships/tags" Target="../tags/tag188.xml"/><Relationship Id="rId30" Type="http://schemas.openxmlformats.org/officeDocument/2006/relationships/tags" Target="../tags/tag209.xml"/><Relationship Id="rId31" Type="http://schemas.openxmlformats.org/officeDocument/2006/relationships/tags" Target="../tags/tag210.xml"/><Relationship Id="rId32" Type="http://schemas.openxmlformats.org/officeDocument/2006/relationships/tags" Target="../tags/tag211.xml"/><Relationship Id="rId33" Type="http://schemas.openxmlformats.org/officeDocument/2006/relationships/tags" Target="../tags/tag212.xml"/><Relationship Id="rId34" Type="http://schemas.openxmlformats.org/officeDocument/2006/relationships/tags" Target="../tags/tag213.xml"/><Relationship Id="rId35" Type="http://schemas.openxmlformats.org/officeDocument/2006/relationships/tags" Target="../tags/tag214.xml"/><Relationship Id="rId36" Type="http://schemas.openxmlformats.org/officeDocument/2006/relationships/tags" Target="../tags/tag215.xml"/><Relationship Id="rId37" Type="http://schemas.openxmlformats.org/officeDocument/2006/relationships/tags" Target="../tags/tag216.xml"/><Relationship Id="rId38" Type="http://schemas.openxmlformats.org/officeDocument/2006/relationships/tags" Target="../tags/tag217.xml"/><Relationship Id="rId39" Type="http://schemas.openxmlformats.org/officeDocument/2006/relationships/tags" Target="../tags/tag218.xml"/><Relationship Id="rId20" Type="http://schemas.openxmlformats.org/officeDocument/2006/relationships/tags" Target="../tags/tag199.xml"/><Relationship Id="rId21" Type="http://schemas.openxmlformats.org/officeDocument/2006/relationships/tags" Target="../tags/tag200.xml"/><Relationship Id="rId22" Type="http://schemas.openxmlformats.org/officeDocument/2006/relationships/tags" Target="../tags/tag201.xml"/><Relationship Id="rId23" Type="http://schemas.openxmlformats.org/officeDocument/2006/relationships/tags" Target="../tags/tag202.xml"/><Relationship Id="rId24" Type="http://schemas.openxmlformats.org/officeDocument/2006/relationships/tags" Target="../tags/tag203.xml"/><Relationship Id="rId25" Type="http://schemas.openxmlformats.org/officeDocument/2006/relationships/tags" Target="../tags/tag204.xml"/><Relationship Id="rId26" Type="http://schemas.openxmlformats.org/officeDocument/2006/relationships/tags" Target="../tags/tag205.xml"/><Relationship Id="rId27" Type="http://schemas.openxmlformats.org/officeDocument/2006/relationships/tags" Target="../tags/tag206.xml"/><Relationship Id="rId28" Type="http://schemas.openxmlformats.org/officeDocument/2006/relationships/tags" Target="../tags/tag207.xml"/><Relationship Id="rId29" Type="http://schemas.openxmlformats.org/officeDocument/2006/relationships/tags" Target="../tags/tag208.xml"/><Relationship Id="rId60" Type="http://schemas.openxmlformats.org/officeDocument/2006/relationships/notesSlide" Target="../notesSlides/notesSlide15.xml"/><Relationship Id="rId10" Type="http://schemas.openxmlformats.org/officeDocument/2006/relationships/tags" Target="../tags/tag189.xml"/><Relationship Id="rId11" Type="http://schemas.openxmlformats.org/officeDocument/2006/relationships/tags" Target="../tags/tag190.xml"/><Relationship Id="rId12" Type="http://schemas.openxmlformats.org/officeDocument/2006/relationships/tags" Target="../tags/tag19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248.xml"/><Relationship Id="rId12" Type="http://schemas.openxmlformats.org/officeDocument/2006/relationships/tags" Target="../tags/tag249.xml"/><Relationship Id="rId13" Type="http://schemas.openxmlformats.org/officeDocument/2006/relationships/tags" Target="../tags/tag250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0.xml"/><Relationship Id="rId1" Type="http://schemas.openxmlformats.org/officeDocument/2006/relationships/tags" Target="../tags/tag238.xml"/><Relationship Id="rId2" Type="http://schemas.openxmlformats.org/officeDocument/2006/relationships/tags" Target="../tags/tag239.xml"/><Relationship Id="rId3" Type="http://schemas.openxmlformats.org/officeDocument/2006/relationships/tags" Target="../tags/tag240.xml"/><Relationship Id="rId4" Type="http://schemas.openxmlformats.org/officeDocument/2006/relationships/tags" Target="../tags/tag241.xml"/><Relationship Id="rId5" Type="http://schemas.openxmlformats.org/officeDocument/2006/relationships/tags" Target="../tags/tag242.xml"/><Relationship Id="rId6" Type="http://schemas.openxmlformats.org/officeDocument/2006/relationships/tags" Target="../tags/tag243.xml"/><Relationship Id="rId7" Type="http://schemas.openxmlformats.org/officeDocument/2006/relationships/tags" Target="../tags/tag244.xml"/><Relationship Id="rId8" Type="http://schemas.openxmlformats.org/officeDocument/2006/relationships/tags" Target="../tags/tag245.xml"/><Relationship Id="rId9" Type="http://schemas.openxmlformats.org/officeDocument/2006/relationships/tags" Target="../tags/tag246.xml"/><Relationship Id="rId10" Type="http://schemas.openxmlformats.org/officeDocument/2006/relationships/tags" Target="../tags/tag24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5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54.xml"/><Relationship Id="rId4" Type="http://schemas.openxmlformats.org/officeDocument/2006/relationships/tags" Target="../tags/tag255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52.xml"/><Relationship Id="rId2" Type="http://schemas.openxmlformats.org/officeDocument/2006/relationships/tags" Target="../tags/tag2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untingSort.html" TargetMode="External"/><Relationship Id="rId4" Type="http://schemas.openxmlformats.org/officeDocument/2006/relationships/hyperlink" Target="http://www.cs.usfca.edu/~galles/visualization/RadixSort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mparisonSort.html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5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5.xml"/><Relationship Id="rId1" Type="http://schemas.openxmlformats.org/officeDocument/2006/relationships/tags" Target="../tags/tag256.xml"/><Relationship Id="rId2" Type="http://schemas.openxmlformats.org/officeDocument/2006/relationships/tags" Target="../tags/tag25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806044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833437"/>
            <a:ext cx="10115550" cy="2248705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Lecture </a:t>
            </a:r>
            <a:r>
              <a:rPr lang="en-US" sz="3200" dirty="0" smtClean="0">
                <a:solidFill>
                  <a:schemeClr val="accent1"/>
                </a:solidFill>
              </a:rPr>
              <a:t>20</a:t>
            </a:r>
            <a:r>
              <a:rPr lang="en-US" sz="3200" dirty="0" smtClean="0">
                <a:solidFill>
                  <a:schemeClr val="accent1"/>
                </a:solidFill>
              </a:rPr>
              <a:t>: More Sorting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6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final answer is </a:t>
            </a:r>
            <a:r>
              <a:rPr lang="en-US" dirty="0" smtClean="0"/>
              <a:t>A-B-C</a:t>
            </a:r>
            <a:endParaRPr lang="en-US" sz="24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(space for notes/scratch)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59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7047" y="19646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647" y="18122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5247" y="21170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48647" y="18884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647" y="22995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 dirty="0"/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8247" y="18122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67847" y="18122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647" y="22694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647" y="19646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94" y="2117032"/>
            <a:ext cx="276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24439" y="2284414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20972" y="1720333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31551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48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647" y="32600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847" y="33362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1247" y="34124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647" y="31838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15410" y="321558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20047" y="31076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91447" y="34886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847" y="34886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934647" y="310763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94" y="3031432"/>
            <a:ext cx="276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10201" y="3200401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763257" y="2786390"/>
            <a:ext cx="4154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sz="2800" baseline="-25000" dirty="0"/>
              <a:t>1</a:t>
            </a:r>
            <a:endParaRPr lang="en-US" sz="2800" b="1" dirty="0"/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96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887457" y="2786390"/>
            <a:ext cx="4154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sz="2800" baseline="-25000" dirty="0"/>
              <a:t>2</a:t>
            </a:r>
            <a:endParaRPr lang="en-US" sz="2800" b="1" dirty="0"/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28654" y="2847459"/>
            <a:ext cx="1152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partition </a:t>
            </a:r>
            <a:r>
              <a:rPr lang="en-US" b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743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162747" y="45093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77147" y="45093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759647" y="45093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381947" y="45093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454847" y="45093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949669" y="4509394"/>
            <a:ext cx="276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87057" y="4005590"/>
            <a:ext cx="4154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sz="2800" baseline="-25000" dirty="0"/>
              <a:t>1</a:t>
            </a:r>
            <a:endParaRPr lang="en-US" sz="2800" b="1" dirty="0"/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55247" y="45093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36247" y="45093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274247" y="45093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045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361435" y="4510982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356226" y="4495801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887457" y="4005590"/>
            <a:ext cx="4154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sz="2800" baseline="-25000" dirty="0"/>
              <a:t>2</a:t>
            </a:r>
            <a:endParaRPr lang="en-US" sz="2800" b="1" dirty="0"/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377681" y="3883711"/>
            <a:ext cx="18453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Quicksort(S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) and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Quicksort(S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352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7723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6867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3692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9915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0644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559269" y="5499994"/>
            <a:ext cx="276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3598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1345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65155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753547" y="549999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2952759" y="5377933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8380515" y="5470009"/>
            <a:ext cx="1915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Presto!  </a:t>
            </a:r>
            <a:r>
              <a:rPr lang="en-US" b="1">
                <a:solidFill>
                  <a:schemeClr val="accent2"/>
                </a:solidFill>
              </a:rPr>
              <a:t>S</a:t>
            </a:r>
            <a:r>
              <a:rPr lang="en-US">
                <a:solidFill>
                  <a:schemeClr val="accent2"/>
                </a:solidFill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362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/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5402264" y="1905001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8991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8991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8991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13834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 animBg="1"/>
      <p:bldP spid="68" grpId="0" animBg="1"/>
      <p:bldP spid="69" grpId="0" animBg="1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35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56588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08388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64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13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23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55976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52788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386138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02188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167437" y="1966914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45351" y="1966914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379913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140326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8262938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910638" y="2646364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716337" y="3886201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948113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3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9050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3998913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968751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5316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791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754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39938" y="3919538"/>
            <a:ext cx="106792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816226" y="4584700"/>
            <a:ext cx="106792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925888" y="5326063"/>
            <a:ext cx="106792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270251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797176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16176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41512" y="3402013"/>
            <a:ext cx="122982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087937" y="1447801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45137" y="1447801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02337" y="1447801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59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6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73937" y="1447801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31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288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08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93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783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40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4935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2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8669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135938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59183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</a:t>
            </a:r>
            <a:r>
              <a:rPr lang="en-US" dirty="0" smtClean="0"/>
              <a:t>about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pivot?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Halve </a:t>
            </a:r>
            <a:r>
              <a:rPr lang="en-US" dirty="0" smtClean="0"/>
              <a:t>each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 smtClean="0"/>
              <a:t>Partition of </a:t>
            </a:r>
            <a:r>
              <a:rPr lang="en-US" dirty="0" smtClean="0"/>
              <a:t>size n - 1</a:t>
            </a:r>
          </a:p>
          <a:p>
            <a:pPr lvl="1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74090" y="1768281"/>
            <a:ext cx="5819584" cy="1435339"/>
            <a:chOff x="5149022" y="533400"/>
            <a:chExt cx="3448127" cy="85044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04658" cy="27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u="sng"/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30848" cy="27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u="sng" dirty="0"/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01545" cy="27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u="sng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43435" y="4741624"/>
            <a:ext cx="4865785" cy="1435339"/>
            <a:chOff x="5689666" y="533400"/>
            <a:chExt cx="2882997" cy="850444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244409" cy="27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u="sng" dirty="0"/>
                <a:t>8  2  </a:t>
              </a:r>
              <a:r>
                <a:rPr lang="en-US" sz="2400" u="sng" dirty="0"/>
                <a:t>9 </a:t>
              </a:r>
              <a:r>
                <a:rPr lang="en-US" sz="2400" u="sng" dirty="0"/>
                <a:t> 4  5  3  6</a:t>
              </a:r>
              <a:endParaRPr lang="en-US" sz="2400" u="sng" dirty="0"/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201545" cy="27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u="sng" dirty="0">
                  <a:solidFill>
                    <a:srgbClr val="FF0000"/>
                  </a:solidFill>
                </a:rPr>
                <a:t>1</a:t>
              </a:r>
              <a:endParaRPr lang="en-US" sz="2400" u="sng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87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hi-1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5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130"/>
            <a:ext cx="10515600" cy="51261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lnSpc>
                <a:spcPct val="120000"/>
              </a:lnSpc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lnSpc>
                <a:spcPct val="120000"/>
              </a:lnSpc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lnSpc>
                <a:spcPct val="120000"/>
              </a:lnSpc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>
                <a:latin typeface="+mj-lt"/>
                <a:cs typeface="Courier New" pitchFamily="49" charset="0"/>
              </a:rPr>
              <a:t>*</a:t>
            </a:r>
            <a:endParaRPr lang="en-US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</p:spTree>
    <p:extLst>
      <p:ext uri="{BB962C8B-B14F-4D97-AF65-F5344CB8AC3E}">
        <p14:creationId xmlns:p14="http://schemas.microsoft.com/office/powerpoint/2010/main" val="1685103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3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9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5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3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1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9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209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/>
              <a:t>Step two: move pivot to the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kern="0" dirty="0"/>
              <a:t> position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2000" kern="0" dirty="0"/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572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20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629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39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72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2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39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77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21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8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5029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029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029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029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7162800" y="304801"/>
            <a:ext cx="3119124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Often have more than </a:t>
            </a:r>
          </a:p>
          <a:p>
            <a:r>
              <a:rPr lang="en-US" sz="2000" dirty="0"/>
              <a:t>one swap during partition – </a:t>
            </a:r>
          </a:p>
          <a:p>
            <a:r>
              <a:rPr lang="en-US" sz="2000" dirty="0"/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5029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721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More sorting algorithms!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sort analysis</a:t>
            </a:r>
          </a:p>
          <a:p>
            <a:r>
              <a:rPr lang="en-US" dirty="0" smtClean="0"/>
              <a:t>Quicksort</a:t>
            </a:r>
          </a:p>
          <a:p>
            <a:r>
              <a:rPr lang="en-US" dirty="0" smtClean="0"/>
              <a:t>Bucket sort</a:t>
            </a:r>
          </a:p>
          <a:p>
            <a:r>
              <a:rPr lang="en-US" dirty="0" smtClean="0"/>
              <a:t>Radix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22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271"/>
            <a:ext cx="10515600" cy="50430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</a:t>
            </a:r>
            <a:r>
              <a:rPr lang="en-US" dirty="0" smtClean="0"/>
              <a:t>) = T(1) = 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 = 				-- </a:t>
            </a:r>
            <a:r>
              <a:rPr lang="en-US" dirty="0" smtClean="0"/>
              <a:t>linear-time partition</a:t>
            </a:r>
          </a:p>
          <a:p>
            <a:pPr>
              <a:buNone/>
            </a:pPr>
            <a:r>
              <a:rPr lang="en-US" dirty="0" smtClean="0"/>
              <a:t>		Same recurrence as merge sort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</a:t>
            </a:r>
            <a:r>
              <a:rPr lang="en-US" dirty="0" smtClean="0"/>
              <a:t>: Pivot is always smallest or largest element</a:t>
            </a:r>
          </a:p>
          <a:p>
            <a:pPr>
              <a:buNone/>
            </a:pPr>
            <a:r>
              <a:rPr lang="en-US" dirty="0" smtClean="0"/>
              <a:t>		T(0</a:t>
            </a:r>
            <a:r>
              <a:rPr lang="en-US" dirty="0" smtClean="0"/>
              <a:t>) = T(1) = 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=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Basically same recurrence as selection sort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</a:t>
            </a:r>
            <a:r>
              <a:rPr lang="en-US" dirty="0" smtClean="0"/>
              <a:t>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</a:t>
            </a:r>
            <a:r>
              <a:rPr lang="en-US" dirty="0" smtClean="0"/>
              <a:t>for</a:t>
            </a:r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b="1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</p:spTree>
    <p:extLst>
      <p:ext uri="{BB962C8B-B14F-4D97-AF65-F5344CB8AC3E}">
        <p14:creationId xmlns:p14="http://schemas.microsoft.com/office/powerpoint/2010/main" val="1346583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38200" y="1690688"/>
            <a:ext cx="8014855" cy="24314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void </a:t>
            </a:r>
            <a:r>
              <a:rPr lang="en-US" sz="2400" b="1" dirty="0" err="1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[] </a:t>
            </a:r>
            <a:r>
              <a:rPr lang="en-US" sz="2400" dirty="0" err="1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400" dirty="0">
                <a:latin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4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dirty="0" err="1">
                <a:latin typeface="Courier New" pitchFamily="49" charset="0"/>
              </a:rPr>
              <a:t>insertionSort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arr,lo,hi</a:t>
            </a:r>
            <a:r>
              <a:rPr lang="en-US" sz="2400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4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547401"/>
            <a:ext cx="94118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800" dirty="0"/>
              <a:t>   Think of the recursive calls to </a:t>
            </a:r>
            <a:r>
              <a:rPr lang="en-US" sz="2800" dirty="0" err="1"/>
              <a:t>quicksort</a:t>
            </a:r>
            <a:r>
              <a:rPr lang="en-US" sz="2800" dirty="0"/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800" dirty="0"/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90272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5745"/>
            <a:ext cx="10515600" cy="5860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Practice with comparison sort!</a:t>
            </a:r>
          </a:p>
          <a:p>
            <a:pPr marL="0" indent="0">
              <a:buNone/>
            </a:pPr>
            <a:r>
              <a:rPr lang="en-US" dirty="0" smtClean="0"/>
              <a:t>A comparison sorting algorithm is operating on an array of 8 integers. After its 4</a:t>
            </a:r>
            <a:r>
              <a:rPr lang="en-US" baseline="30000" dirty="0" smtClean="0"/>
              <a:t>th</a:t>
            </a:r>
            <a:r>
              <a:rPr lang="en-US" dirty="0" smtClean="0"/>
              <a:t> loop or recursive call, the array looks like: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of these sorting algorithms can it be?</a:t>
            </a:r>
          </a:p>
          <a:p>
            <a:pPr marL="514350" indent="-514350">
              <a:buAutoNum type="alphaUcParenR"/>
            </a:pPr>
            <a:r>
              <a:rPr lang="en-US" dirty="0" smtClean="0"/>
              <a:t>Heapsort</a:t>
            </a:r>
          </a:p>
          <a:p>
            <a:pPr marL="514350" indent="-514350">
              <a:buAutoNum type="alphaUcParenR"/>
            </a:pPr>
            <a:r>
              <a:rPr lang="en-US" dirty="0" smtClean="0"/>
              <a:t>Merge sort</a:t>
            </a: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Insertion </a:t>
            </a:r>
            <a:r>
              <a:rPr lang="en-US" dirty="0" smtClean="0"/>
              <a:t>sort</a:t>
            </a:r>
          </a:p>
          <a:p>
            <a:pPr marL="514350" indent="-514350">
              <a:buAutoNum type="alphaUcParenR"/>
            </a:pPr>
            <a:r>
              <a:rPr lang="en-US" dirty="0" smtClean="0"/>
              <a:t>Quicksort using Median of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8084"/>
              </p:ext>
            </p:extLst>
          </p:nvPr>
        </p:nvGraphicFramePr>
        <p:xfrm>
          <a:off x="2461491" y="2272144"/>
          <a:ext cx="6266872" cy="70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359"/>
                <a:gridCol w="783359"/>
                <a:gridCol w="783359"/>
                <a:gridCol w="783359"/>
                <a:gridCol w="783359"/>
                <a:gridCol w="783359"/>
                <a:gridCol w="783359"/>
                <a:gridCol w="783359"/>
              </a:tblGrid>
              <a:tr h="70658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42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29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924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(space for notes/scratch)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1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Can We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sorting </a:t>
            </a:r>
            <a:r>
              <a:rPr lang="en-US" dirty="0" smtClean="0">
                <a:solidFill>
                  <a:schemeClr val="accent2"/>
                </a:solidFill>
              </a:rPr>
              <a:t>in general is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 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/>
              <a:t>An amazing computer-science result: proves all the clever programming in the world cannot comparison-sort in linear </a:t>
            </a:r>
            <a:r>
              <a:rPr lang="en-US" dirty="0" smtClean="0"/>
              <a:t>time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3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12706" y="2286001"/>
            <a:ext cx="134844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82768" y="2286001"/>
            <a:ext cx="134844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70141" y="2286001"/>
            <a:ext cx="1544012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53003" y="2286001"/>
            <a:ext cx="136447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22401" y="2286001"/>
            <a:ext cx="1173719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3873501"/>
            <a:ext cx="1584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1" y="3873501"/>
            <a:ext cx="186301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>
                <a:latin typeface="Times New Roman" pitchFamily="18" charset="0"/>
              </a:rPr>
              <a:t>sort (</a:t>
            </a:r>
            <a:r>
              <a:rPr lang="en-US" sz="2000" dirty="0" err="1">
                <a:latin typeface="Times New Roman" pitchFamily="18" charset="0"/>
              </a:rPr>
              <a:t>avg</a:t>
            </a:r>
            <a:r>
              <a:rPr lang="en-US" sz="2000" dirty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4574" y="3873500"/>
            <a:ext cx="13580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220201" y="3886200"/>
            <a:ext cx="10518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flipH="1">
            <a:off x="2544645" y="3301664"/>
            <a:ext cx="42285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3986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8073607" y="3301664"/>
            <a:ext cx="61635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9531059" y="3579865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7467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6200100" y="3724392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867400" y="5105401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 Change the model – assume    </a:t>
            </a:r>
          </a:p>
          <a:p>
            <a:r>
              <a:rPr lang="en-US" sz="2000" dirty="0"/>
              <a:t>   more than “compare(</a:t>
            </a:r>
            <a:r>
              <a:rPr lang="en-US" sz="2000" dirty="0" err="1"/>
              <a:t>a,b</a:t>
            </a:r>
            <a:r>
              <a:rPr lang="en-US" sz="2000" dirty="0"/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849996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30"/>
          </a:xfrm>
        </p:spPr>
        <p:txBody>
          <a:bodyPr/>
          <a:lstStyle/>
          <a:p>
            <a:r>
              <a:rPr lang="en-US" dirty="0" smtClean="0"/>
              <a:t>Bucket Sort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261"/>
            <a:ext cx="10515600" cy="21229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all values to be sorted are </a:t>
            </a:r>
            <a:r>
              <a:rPr lang="en-US" i="1" dirty="0" smtClean="0"/>
              <a:t>known</a:t>
            </a:r>
            <a:r>
              <a:rPr lang="en-US" dirty="0" smtClean="0"/>
              <a:t>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8705482"/>
              </p:ext>
            </p:extLst>
          </p:nvPr>
        </p:nvGraphicFramePr>
        <p:xfrm>
          <a:off x="1884218" y="3595254"/>
          <a:ext cx="1870364" cy="2957946"/>
        </p:xfrm>
        <a:graphic>
          <a:graphicData uri="http://schemas.openxmlformats.org/drawingml/2006/table">
            <a:tbl>
              <a:tblPr/>
              <a:tblGrid>
                <a:gridCol w="779318"/>
                <a:gridCol w="1091046"/>
              </a:tblGrid>
              <a:tr h="4929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62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800" kern="0" dirty="0"/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800" kern="0" dirty="0"/>
              <a:t>K=5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800" kern="0" dirty="0"/>
              <a:t>input (5</a:t>
            </a:r>
            <a:r>
              <a:rPr lang="en-US" sz="2800" kern="0" dirty="0" smtClean="0"/>
              <a:t>, 1, 3, 4, 3, 2, 1, 1, 5, 4, 5)</a:t>
            </a:r>
          </a:p>
          <a:p>
            <a:pPr marL="800100" lvl="1" indent="-342900">
              <a:spcBef>
                <a:spcPct val="20000"/>
              </a:spcBef>
            </a:pPr>
            <a:endParaRPr lang="en-US" sz="2800" kern="0" dirty="0"/>
          </a:p>
          <a:p>
            <a:pPr marL="800100" lvl="1" indent="-342900">
              <a:spcBef>
                <a:spcPct val="20000"/>
              </a:spcBef>
            </a:pPr>
            <a:r>
              <a:rPr lang="en-US" sz="2800" kern="0" dirty="0" smtClean="0"/>
              <a:t>output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2740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3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6"/>
            <a:ext cx="10515600" cy="937202"/>
          </a:xfrm>
        </p:spPr>
        <p:txBody>
          <a:bodyPr/>
          <a:lstStyle/>
          <a:p>
            <a:pPr eaLnBrk="1" hangingPunct="1"/>
            <a:r>
              <a:rPr lang="en-US" smtClean="0"/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02328"/>
            <a:ext cx="10515600" cy="540327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Result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Easy to keep ‘stable’; </a:t>
            </a:r>
            <a:r>
              <a:rPr lang="en-US" dirty="0" smtClean="0"/>
              <a:t>Habanero still before Ghost pepper</a:t>
            </a:r>
            <a:endParaRPr lang="en-US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44779384"/>
              </p:ext>
            </p:extLst>
          </p:nvPr>
        </p:nvGraphicFramePr>
        <p:xfrm>
          <a:off x="5295900" y="2666994"/>
          <a:ext cx="1447800" cy="28124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03251"/>
                <a:gridCol w="844549"/>
              </a:tblGrid>
              <a:tr h="46874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1409700" y="2597726"/>
            <a:ext cx="3886200" cy="284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kern="0" dirty="0"/>
              <a:t>Example: </a:t>
            </a:r>
            <a:r>
              <a:rPr lang="en-US" sz="2000" kern="0" dirty="0" smtClean="0"/>
              <a:t>spice level; </a:t>
            </a:r>
            <a:r>
              <a:rPr lang="en-US" sz="2000" kern="0" dirty="0"/>
              <a:t>scale 1-5</a:t>
            </a:r>
            <a:r>
              <a:rPr lang="en-US" sz="2000" kern="0" dirty="0" smtClean="0"/>
              <a:t>;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 smtClean="0"/>
              <a:t>1 = mild,  5 = </a:t>
            </a:r>
            <a:r>
              <a:rPr lang="en-US" sz="2000" i="1" kern="0" dirty="0" smtClean="0"/>
              <a:t>very</a:t>
            </a:r>
            <a:r>
              <a:rPr lang="en-US" sz="2000" kern="0" dirty="0" smtClean="0"/>
              <a:t> spicy</a:t>
            </a:r>
            <a:endParaRPr lang="en-US" sz="2000" kern="0" dirty="0"/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kern="0" dirty="0"/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kern="0" dirty="0"/>
              <a:t>	5: </a:t>
            </a:r>
            <a:r>
              <a:rPr lang="en-US" sz="2000" kern="0" dirty="0" smtClean="0"/>
              <a:t>Habanero</a:t>
            </a:r>
            <a:endParaRPr lang="en-US" sz="2000" kern="0" dirty="0"/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kern="0" dirty="0"/>
              <a:t>	3: </a:t>
            </a:r>
            <a:r>
              <a:rPr lang="en-US" sz="2000" kern="0" dirty="0" smtClean="0"/>
              <a:t>Jalapeño</a:t>
            </a:r>
            <a:endParaRPr lang="en-US" sz="2000" kern="0" dirty="0"/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kern="0" dirty="0"/>
              <a:t>	5: </a:t>
            </a:r>
            <a:r>
              <a:rPr lang="en-US" sz="2000" kern="0" dirty="0" smtClean="0"/>
              <a:t>Ghost pepper</a:t>
            </a:r>
            <a:endParaRPr lang="en-US" sz="2000" kern="0" dirty="0"/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kern="0" dirty="0"/>
              <a:t>	1: </a:t>
            </a:r>
            <a:r>
              <a:rPr lang="en-US" sz="2000" kern="0" dirty="0" smtClean="0"/>
              <a:t>Bell pepper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9988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0" indent="-57150">
              <a:lnSpc>
                <a:spcPct val="110000"/>
              </a:lnSpc>
              <a:buNone/>
            </a:pPr>
            <a:r>
              <a:rPr lang="en-US" dirty="0" smtClean="0"/>
              <a:t>Two great sorting methods are fundamentally divide-and-conquer</a:t>
            </a:r>
            <a:br>
              <a:rPr lang="en-US" dirty="0" smtClean="0"/>
            </a:br>
            <a:r>
              <a:rPr lang="en-US" sz="2400" dirty="0" smtClean="0"/>
              <a:t> (Merge Sort &amp; Quicksort)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90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4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655" y="101000"/>
            <a:ext cx="10515600" cy="7172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Radix Sort: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58" y="1468582"/>
            <a:ext cx="1323109" cy="470838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Input: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478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537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9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721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38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143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67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32004"/>
              </p:ext>
            </p:extLst>
          </p:nvPr>
        </p:nvGraphicFramePr>
        <p:xfrm>
          <a:off x="2056235" y="1097851"/>
          <a:ext cx="8128000" cy="1344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373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883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3084"/>
              </p:ext>
            </p:extLst>
          </p:nvPr>
        </p:nvGraphicFramePr>
        <p:xfrm>
          <a:off x="2056235" y="3026003"/>
          <a:ext cx="8128000" cy="1344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373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883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429947"/>
              </p:ext>
            </p:extLst>
          </p:nvPr>
        </p:nvGraphicFramePr>
        <p:xfrm>
          <a:off x="2056235" y="4954155"/>
          <a:ext cx="8128000" cy="1668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373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2558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6359229" y="2590799"/>
            <a:ext cx="772386" cy="30480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359229" y="4509974"/>
            <a:ext cx="772386" cy="30480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429003" y="1447558"/>
            <a:ext cx="1323109" cy="4708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dirty="0" smtClean="0"/>
              <a:t>Output: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1400" dirty="0" smtClean="0"/>
              <a:t> 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9250" y="805234"/>
            <a:ext cx="372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pass</a:t>
            </a:r>
            <a:r>
              <a:rPr lang="en-US" smtClean="0"/>
              <a:t>: bucket sort </a:t>
            </a:r>
            <a:r>
              <a:rPr lang="en-US" dirty="0" smtClean="0"/>
              <a:t>by one’s digit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63860" y="2721203"/>
            <a:ext cx="489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pass: </a:t>
            </a:r>
            <a:r>
              <a:rPr lang="en-US" dirty="0" smtClean="0">
                <a:solidFill>
                  <a:schemeClr val="accent2"/>
                </a:solidFill>
              </a:rPr>
              <a:t>stable </a:t>
            </a:r>
            <a:r>
              <a:rPr lang="en-US" dirty="0" smtClean="0"/>
              <a:t>bucket sort by ten’s digit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59249" y="4654098"/>
            <a:ext cx="514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Third pass: </a:t>
            </a:r>
            <a:r>
              <a:rPr lang="en-US" dirty="0" smtClean="0">
                <a:solidFill>
                  <a:schemeClr val="accent2"/>
                </a:solidFill>
              </a:rPr>
              <a:t>stable </a:t>
            </a:r>
            <a:r>
              <a:rPr lang="en-US" dirty="0" smtClean="0"/>
              <a:t>bucket sort by hundred’s digit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2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dirty="0" smtClean="0"/>
              <a:t>Work per pass is 1 bucket sort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dirty="0" smtClean="0"/>
              <a:t>Total work </a:t>
            </a:r>
            <a:r>
              <a:rPr lang="en-US" dirty="0" smtClean="0"/>
              <a:t>is</a:t>
            </a:r>
            <a:endParaRPr lang="en-US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Visualizations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Comparison Sort (including quicksort):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www.cs.usfca.edu</a:t>
            </a:r>
            <a:r>
              <a:rPr lang="en-US" dirty="0">
                <a:hlinkClick r:id="rId2"/>
              </a:rPr>
              <a:t>/~</a:t>
            </a:r>
            <a:r>
              <a:rPr lang="en-US" dirty="0" err="1">
                <a:hlinkClick r:id="rId2"/>
              </a:rPr>
              <a:t>galles</a:t>
            </a:r>
            <a:r>
              <a:rPr lang="en-US" dirty="0">
                <a:hlinkClick r:id="rId2"/>
              </a:rPr>
              <a:t>/visualization/</a:t>
            </a:r>
            <a:r>
              <a:rPr lang="en-US" dirty="0" err="1">
                <a:hlinkClick r:id="rId2"/>
              </a:rPr>
              <a:t>ComparisonSort.html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Bucket Sort:</a:t>
            </a:r>
          </a:p>
          <a:p>
            <a:r>
              <a:rPr lang="en-US" dirty="0">
                <a:hlinkClick r:id="rId3"/>
              </a:rPr>
              <a:t>http://www.cs.usfca.edu/~galles/visualization/BucketSort.html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://www.cs.usfca.edu/~</a:t>
            </a:r>
            <a:r>
              <a:rPr lang="en-US" dirty="0" smtClean="0">
                <a:hlinkClick r:id="rId3"/>
              </a:rPr>
              <a:t>galles/visualization/CountingSort.html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Radix Sort: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://www.cs.usfca.edu/~galles/visualization/RadixSort.html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9843655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smtClean="0"/>
              <a:t>Merge sort </a:t>
            </a:r>
            <a:r>
              <a:rPr lang="en-US" dirty="0"/>
              <a:t>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can leverage multiple disks</a:t>
            </a:r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9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49737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Sort 900 MB using 100 MB RAM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Read 100 MB of data into memory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Sort using conventional method (e.g. quicksort)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Write sorted 100MB to temp file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Repeat until all data in sorted chunks (900/100 = 9 total)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Read first 10 MB of each sorted chuck, merge into remaining 10MB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writing and reading as necessary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Single merge pass instead of </a:t>
            </a:r>
            <a:r>
              <a:rPr lang="en-US" i="1" dirty="0" smtClean="0"/>
              <a:t>log 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Additional pass helpful if data much larger than memory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Parallelism and better hardware can improve performance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Distribution sorts (similar to bucket sort) are also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3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1"/>
            <a:ext cx="10515600" cy="1325563"/>
          </a:xfrm>
        </p:spPr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42"/>
            <a:ext cx="10515600" cy="512618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Insertion sort (latter linear for mostly-sorted)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</a:t>
            </a:r>
            <a:r>
              <a:rPr lang="en-US" dirty="0" smtClean="0"/>
              <a:t>ood “below a cut-off” for divide-and-conquer sorts</a:t>
            </a:r>
          </a:p>
          <a:p>
            <a:pPr>
              <a:lnSpc>
                <a:spcPct val="120000"/>
              </a:lnSpc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Heap sort, in-place, not stable, not parallelizable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Merge sort, not in place but stable and works as external sort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Quick sort, in place,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Often fastest, but depends on costs of comparisons/copies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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Non-comparison sorts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Bucket sort good for small number of possible key values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Radix sort uses fewer buckets and more phases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Best way to sort?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52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Merge Sort: </a:t>
            </a:r>
            <a:r>
              <a:rPr lang="en-US" dirty="0" smtClean="0"/>
              <a:t>repeatedly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Sort the left half of the elements</a:t>
            </a:r>
          </a:p>
          <a:p>
            <a:pPr lvl="1"/>
            <a:r>
              <a:rPr lang="en-US" dirty="0" smtClean="0"/>
              <a:t>Sort the right half of the elements</a:t>
            </a:r>
          </a:p>
          <a:p>
            <a:pPr lvl="1"/>
            <a:r>
              <a:rPr lang="en-US" dirty="0" smtClean="0"/>
              <a:t>Merge the two sorted halves into a sorted </a:t>
            </a:r>
            <a:r>
              <a:rPr lang="en-US" dirty="0" smtClean="0"/>
              <a:t>whole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To sort array from position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/>
              <a:t> to position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If range is 1 element long, it is already sorted!</a:t>
            </a:r>
          </a:p>
          <a:p>
            <a:pPr lvl="1"/>
            <a:r>
              <a:rPr lang="en-US" dirty="0"/>
              <a:t>Else: </a:t>
            </a:r>
          </a:p>
          <a:p>
            <a:pPr lvl="2"/>
            <a:r>
              <a:rPr lang="en-US" dirty="0"/>
              <a:t>Sort from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/>
              <a:t>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/>
              <a:t>Sort from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/>
              <a:t>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/>
              <a:t>Merge the two halves together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03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</a:t>
            </a:r>
          </a:p>
          <a:p>
            <a:pPr lvl="1"/>
            <a:r>
              <a:rPr lang="en-US" dirty="0" smtClean="0"/>
              <a:t>Sort: </a:t>
            </a:r>
          </a:p>
          <a:p>
            <a:pPr lvl="1"/>
            <a:r>
              <a:rPr lang="en-US" dirty="0" smtClean="0"/>
              <a:t>Convert back to list:</a:t>
            </a:r>
            <a:endParaRPr lang="en-US" sz="1000" dirty="0"/>
          </a:p>
          <a:p>
            <a:pPr>
              <a:buNone/>
            </a:pPr>
            <a:r>
              <a:rPr lang="en-US" dirty="0" smtClean="0"/>
              <a:t>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8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                    </a:t>
            </a:r>
            <a:r>
              <a:rPr lang="en-US" dirty="0" smtClean="0"/>
              <a:t> and then an </a:t>
            </a:r>
            <a:r>
              <a:rPr lang="en-US" i="1" dirty="0" smtClean="0"/>
              <a:t>                  </a:t>
            </a:r>
            <a:r>
              <a:rPr lang="en-US" dirty="0" smtClean="0"/>
              <a:t>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6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intuitively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950"/>
            <a:ext cx="10515600" cy="208135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This recurrence is common,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891" y="3680454"/>
            <a:ext cx="7938654" cy="261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7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more formally </a:t>
            </a:r>
            <a:br>
              <a:rPr lang="en-US" dirty="0" smtClean="0"/>
            </a:br>
            <a:r>
              <a:rPr lang="en-US" sz="2000" dirty="0"/>
              <a:t>(One of the recurrence classics)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48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For simplicity, ignore constants (let constants be 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</a:t>
            </a:r>
          </a:p>
          <a:p>
            <a:pPr>
              <a:buNone/>
            </a:pPr>
            <a:r>
              <a:rPr lang="en-US" dirty="0" smtClean="0"/>
              <a:t>T(n) = 2T(n/2) + n</a:t>
            </a:r>
          </a:p>
          <a:p>
            <a:pPr>
              <a:buNone/>
            </a:pPr>
            <a:r>
              <a:rPr lang="en-US" dirty="0" smtClean="0"/>
              <a:t>        = 2(2T(n/4) + n/2) + n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= 4T(n/4) + 2n </a:t>
            </a:r>
          </a:p>
          <a:p>
            <a:pPr>
              <a:buNone/>
            </a:pPr>
            <a:r>
              <a:rPr lang="en-US" dirty="0" smtClean="0"/>
              <a:t>	   = 4(2T(n/8) + n/4) + 2n </a:t>
            </a:r>
          </a:p>
          <a:p>
            <a:pPr>
              <a:buNone/>
            </a:pPr>
            <a:r>
              <a:rPr lang="en-US" dirty="0" smtClean="0"/>
              <a:t>	  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/>
              <a:t>k</a:t>
            </a:r>
            <a:r>
              <a:rPr lang="en-US" dirty="0" smtClean="0"/>
              <a:t>T(n/2</a:t>
            </a:r>
            <a:r>
              <a:rPr lang="en-US" sz="2400" b="1" baseline="30000" dirty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will continue to </a:t>
            </a:r>
            <a:r>
              <a:rPr lang="en-US" dirty="0" err="1" smtClean="0"/>
              <a:t>recurse</a:t>
            </a:r>
            <a:r>
              <a:rPr lang="en-US" dirty="0" smtClean="0"/>
              <a:t> until we reach the base case, i.e. T(1) for T(1),  n/2</a:t>
            </a:r>
            <a:r>
              <a:rPr lang="en-US" baseline="30000" dirty="0" smtClean="0"/>
              <a:t>k </a:t>
            </a:r>
            <a:r>
              <a:rPr lang="en-US" dirty="0" smtClean="0"/>
              <a:t>= 1, i.e., log n = k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So the total amount of work is      2</a:t>
            </a:r>
            <a:r>
              <a:rPr lang="en-US" baseline="30000" dirty="0" smtClean="0"/>
              <a:t>k</a:t>
            </a:r>
            <a:r>
              <a:rPr lang="en-US" dirty="0" smtClean="0"/>
              <a:t>T(n/2</a:t>
            </a:r>
            <a:r>
              <a:rPr lang="en-US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= 2</a:t>
            </a:r>
            <a:r>
              <a:rPr lang="en-US" baseline="30000" dirty="0" smtClean="0"/>
              <a:t>log n </a:t>
            </a:r>
            <a:r>
              <a:rPr lang="en-US" dirty="0" smtClean="0"/>
              <a:t>T(1) + n log n = n + n log n </a:t>
            </a:r>
            <a:r>
              <a:rPr lang="en-US" dirty="0" smtClean="0">
                <a:solidFill>
                  <a:srgbClr val="3366FF"/>
                </a:solidFill>
              </a:rPr>
              <a:t>= O(n log 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6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Merge Sort: </a:t>
            </a:r>
            <a:endParaRPr lang="en-US" sz="2400" dirty="0" smtClean="0"/>
          </a:p>
          <a:p>
            <a:pPr lvl="2"/>
            <a:r>
              <a:rPr lang="en-US" sz="2400" dirty="0" smtClean="0"/>
              <a:t>Sort the left half of the elements (recursively) </a:t>
            </a:r>
          </a:p>
          <a:p>
            <a:pPr lvl="2"/>
            <a:r>
              <a:rPr lang="en-US" sz="2400" dirty="0" smtClean="0"/>
              <a:t>Sort the right half of the elements (recursively)</a:t>
            </a:r>
          </a:p>
          <a:p>
            <a:pPr lvl="2"/>
            <a:r>
              <a:rPr lang="en-US" sz="2400" dirty="0" smtClean="0"/>
              <a:t>Merge the two sorted halves into a sorted whole</a:t>
            </a:r>
            <a:endParaRPr lang="en-US" sz="1900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Quicksort:   </a:t>
            </a:r>
          </a:p>
          <a:p>
            <a:pPr marL="1257300" lvl="2" indent="-457200"/>
            <a:r>
              <a:rPr lang="en-US" sz="2600" dirty="0" smtClean="0"/>
              <a:t>Pick a “pivot” element </a:t>
            </a:r>
          </a:p>
          <a:p>
            <a:pPr marL="1257300" lvl="2" indent="-457200"/>
            <a:r>
              <a:rPr lang="en-US" sz="2400" dirty="0" smtClean="0"/>
              <a:t>Divide elements into “less-than pivot” and “greater-than pivot”</a:t>
            </a:r>
          </a:p>
          <a:p>
            <a:pPr marL="1257300" lvl="2" indent="-457200"/>
            <a:r>
              <a:rPr lang="en-US" sz="2400" dirty="0" smtClean="0"/>
              <a:t>Sort the two divisions (recursively on each)</a:t>
            </a:r>
          </a:p>
          <a:p>
            <a:pPr marL="1257300" lvl="2" indent="-457200"/>
            <a:r>
              <a:rPr lang="en-US" sz="2400" dirty="0" smtClean="0"/>
              <a:t>Answer is “sorted-less-than”, followed by “pivot”, followed by ”sorted-greater-than”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</TotalTime>
  <Words>2332</Words>
  <Application>Microsoft Macintosh PowerPoint</Application>
  <PresentationFormat>Widescreen</PresentationFormat>
  <Paragraphs>671</Paragraphs>
  <Slides>36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Calibri</vt:lpstr>
      <vt:lpstr>Calibri Light</vt:lpstr>
      <vt:lpstr>Courier New</vt:lpstr>
      <vt:lpstr>Mangal</vt:lpstr>
      <vt:lpstr>Symbol</vt:lpstr>
      <vt:lpstr>Times New Roman</vt:lpstr>
      <vt:lpstr>Arial</vt:lpstr>
      <vt:lpstr>Office Theme</vt:lpstr>
      <vt:lpstr>Instructor: Lilian de Greef Quarter: Summer 2017</vt:lpstr>
      <vt:lpstr>Today: More sorting algorithms!</vt:lpstr>
      <vt:lpstr>Divide and conquer</vt:lpstr>
      <vt:lpstr>Merge Sort</vt:lpstr>
      <vt:lpstr>Linked lists and big data</vt:lpstr>
      <vt:lpstr>Analysis</vt:lpstr>
      <vt:lpstr>Analysis intuitively</vt:lpstr>
      <vt:lpstr>Analysis more formally  (One of the recurrence classics)</vt:lpstr>
      <vt:lpstr>Divide-and-Conquer Sorting</vt:lpstr>
      <vt:lpstr>Quicksort Overview</vt:lpstr>
      <vt:lpstr>PowerPoint Presentation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Analysis</vt:lpstr>
      <vt:lpstr>Cutoffs</vt:lpstr>
      <vt:lpstr>Cutoff pseudocode</vt:lpstr>
      <vt:lpstr>PowerPoint Presentation</vt:lpstr>
      <vt:lpstr>PowerPoint Presentation</vt:lpstr>
      <vt:lpstr>How Fast Can We Sort?</vt:lpstr>
      <vt:lpstr>The Big Picture</vt:lpstr>
      <vt:lpstr>Bucket Sort (a.k.a. BinSort)</vt:lpstr>
      <vt:lpstr>Analyzing Bucket Sort</vt:lpstr>
      <vt:lpstr>Bucket Sort with Data</vt:lpstr>
      <vt:lpstr>Radix sort</vt:lpstr>
      <vt:lpstr>Radix Sort: Example</vt:lpstr>
      <vt:lpstr>Analysis</vt:lpstr>
      <vt:lpstr>Interactive Visualizations</vt:lpstr>
      <vt:lpstr>Sorting massive data</vt:lpstr>
      <vt:lpstr>External Merge Sort</vt:lpstr>
      <vt:lpstr>Last Slide on Sorting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Instructor: Lilian de Greef Quarter: Summer 2017</dc:title>
  <dc:creator>Lilian De Greef</dc:creator>
  <cp:lastModifiedBy>Lilian De Greef</cp:lastModifiedBy>
  <cp:revision>129</cp:revision>
  <dcterms:created xsi:type="dcterms:W3CDTF">2017-08-03T22:58:07Z</dcterms:created>
  <dcterms:modified xsi:type="dcterms:W3CDTF">2017-08-07T05:43:33Z</dcterms:modified>
</cp:coreProperties>
</file>