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407" r:id="rId4"/>
    <p:sldId id="378" r:id="rId5"/>
    <p:sldId id="381" r:id="rId6"/>
    <p:sldId id="382" r:id="rId7"/>
    <p:sldId id="384" r:id="rId8"/>
    <p:sldId id="387" r:id="rId9"/>
    <p:sldId id="388" r:id="rId10"/>
    <p:sldId id="389" r:id="rId11"/>
    <p:sldId id="391" r:id="rId12"/>
    <p:sldId id="390" r:id="rId13"/>
    <p:sldId id="409" r:id="rId14"/>
    <p:sldId id="410" r:id="rId15"/>
    <p:sldId id="411" r:id="rId16"/>
    <p:sldId id="412" r:id="rId17"/>
    <p:sldId id="413" r:id="rId18"/>
    <p:sldId id="418" r:id="rId19"/>
    <p:sldId id="434" r:id="rId20"/>
    <p:sldId id="415" r:id="rId21"/>
    <p:sldId id="420" r:id="rId22"/>
    <p:sldId id="423" r:id="rId23"/>
    <p:sldId id="421" r:id="rId24"/>
    <p:sldId id="422" r:id="rId25"/>
    <p:sldId id="429" r:id="rId26"/>
    <p:sldId id="424" r:id="rId27"/>
    <p:sldId id="425" r:id="rId28"/>
    <p:sldId id="426" r:id="rId29"/>
    <p:sldId id="427" r:id="rId30"/>
    <p:sldId id="428" r:id="rId31"/>
    <p:sldId id="430" r:id="rId32"/>
    <p:sldId id="431" r:id="rId33"/>
    <p:sldId id="432" r:id="rId34"/>
    <p:sldId id="43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3"/>
    <p:restoredTop sz="89073"/>
  </p:normalViewPr>
  <p:slideViewPr>
    <p:cSldViewPr snapToGrid="0" snapToObjects="1">
      <p:cViewPr varScale="1">
        <p:scale>
          <a:sx n="111" d="100"/>
          <a:sy n="111" d="100"/>
        </p:scale>
        <p:origin x="39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51661-D191-7746-9A19-E5FFAAAA7B3A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9F58-F119-0E43-8494-EDD4305C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5717-17B1-DC4F-A9AB-2B9613EABDD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6: Finishing Amortized Analysis; Dictionaries ADT; Introduction to Hash Tables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Using “Currency” Analogy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7017" y="2915324"/>
            <a:ext cx="3224212" cy="3393936"/>
            <a:chOff x="6672263" y="3186113"/>
            <a:chExt cx="3224212" cy="3393936"/>
          </a:xfrm>
        </p:grpSpPr>
        <p:sp>
          <p:nvSpPr>
            <p:cNvPr id="4" name="Freeform 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6575" y="5872163"/>
              <a:ext cx="700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in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4919" y="5872163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out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1" y="2737724"/>
            <a:ext cx="3629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walk-through: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B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1"/>
                </a:solidFill>
              </a:rPr>
              <a:t>dequeue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761"/>
            <a:ext cx="10515600" cy="590035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“Spend” </a:t>
            </a:r>
            <a:r>
              <a:rPr lang="en-US" dirty="0" smtClean="0"/>
              <a:t>$2 for </a:t>
            </a:r>
            <a:r>
              <a:rPr lang="en-US" dirty="0"/>
              <a:t>every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enqueue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$1 </a:t>
            </a:r>
            <a:r>
              <a:rPr lang="en-US" dirty="0"/>
              <a:t>to the “computer”, </a:t>
            </a:r>
            <a:r>
              <a:rPr lang="en-US" dirty="0" smtClean="0"/>
              <a:t>$1 </a:t>
            </a:r>
            <a:r>
              <a:rPr lang="en-US" dirty="0"/>
              <a:t>to the “bank”.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70691" y="2562205"/>
            <a:ext cx="2145165" cy="1403878"/>
            <a:chOff x="1219200" y="3344769"/>
            <a:chExt cx="4795838" cy="31385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3479706"/>
              <a:ext cx="4795838" cy="3003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b="61204"/>
            <a:stretch/>
          </p:blipFill>
          <p:spPr>
            <a:xfrm>
              <a:off x="1676400" y="3344769"/>
              <a:ext cx="3079884" cy="19524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247413" y="4408849"/>
            <a:ext cx="2889493" cy="1941440"/>
            <a:chOff x="8594317" y="4567875"/>
            <a:chExt cx="2889493" cy="19414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3174"/>
            <a:stretch/>
          </p:blipFill>
          <p:spPr>
            <a:xfrm>
              <a:off x="8989369" y="4567875"/>
              <a:ext cx="2099391" cy="162619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594317" y="6047650"/>
              <a:ext cx="2889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Potential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1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(Parody / Joke 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Lectures are 1 hour long, 3 times per week, so I’m supposed to lecture for 27 hours this quarter.</a:t>
            </a:r>
          </a:p>
          <a:p>
            <a:pPr marL="0" indent="0">
              <a:buNone/>
            </a:pPr>
            <a:r>
              <a:rPr lang="en-US" sz="3200" dirty="0"/>
              <a:t>If I end the first 26 lectures 5 minutes early, then I’d have “saved up” 130 minutes worth of extra lecture time.</a:t>
            </a:r>
          </a:p>
          <a:p>
            <a:pPr marL="0" indent="0">
              <a:buNone/>
            </a:pPr>
            <a:r>
              <a:rPr lang="en-US" sz="3200" dirty="0"/>
              <a:t>Then I could spend it all on the last lecture and can keep you here for 3 hours (</a:t>
            </a:r>
            <a:r>
              <a:rPr lang="en-US" sz="3200" dirty="0" err="1"/>
              <a:t>bwahahahaha</a:t>
            </a:r>
            <a:r>
              <a:rPr lang="en-US" sz="3200" dirty="0"/>
              <a:t>)!</a:t>
            </a:r>
          </a:p>
          <a:p>
            <a:pPr marL="0" indent="0">
              <a:buNone/>
            </a:pPr>
            <a:r>
              <a:rPr lang="en-US" sz="3200" dirty="0"/>
              <a:t>(After all, each lecture would still be 1 hour amortized time)</a:t>
            </a:r>
          </a:p>
        </p:txBody>
      </p:sp>
    </p:spTree>
    <p:extLst>
      <p:ext uri="{BB962C8B-B14F-4D97-AF65-F5344CB8AC3E}">
        <p14:creationId xmlns:p14="http://schemas.microsoft.com/office/powerpoint/2010/main" val="5258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Amortized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In what cases do we care more about the average / amortized run time?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r>
              <a:rPr lang="en-US" dirty="0"/>
              <a:t>In what cases do we care more about the worst-case run time?</a:t>
            </a:r>
          </a:p>
        </p:txBody>
      </p:sp>
    </p:spTree>
    <p:extLst>
      <p:ext uri="{BB962C8B-B14F-4D97-AF65-F5344CB8AC3E}">
        <p14:creationId xmlns:p14="http://schemas.microsoft.com/office/powerpoint/2010/main" val="12508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covered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Data </a:t>
            </a:r>
            <a:r>
              <a:rPr lang="en-US" dirty="0"/>
              <a:t>T</a:t>
            </a:r>
            <a:r>
              <a:rPr lang="en-US" dirty="0" smtClean="0"/>
              <a:t>ypes (</a:t>
            </a:r>
            <a:r>
              <a:rPr lang="en-US" b="1" dirty="0" smtClean="0"/>
              <a:t>ADTs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 data structures</a:t>
            </a:r>
          </a:p>
          <a:p>
            <a:pPr lvl="1"/>
            <a:r>
              <a:rPr lang="en-US" b="1" dirty="0" smtClean="0"/>
              <a:t>Stacks</a:t>
            </a:r>
            <a:r>
              <a:rPr lang="en-US" dirty="0" smtClean="0"/>
              <a:t> (both using arrays and linked-lists)</a:t>
            </a:r>
          </a:p>
          <a:p>
            <a:pPr lvl="1"/>
            <a:r>
              <a:rPr lang="en-US" b="1" dirty="0" smtClean="0"/>
              <a:t>Queues</a:t>
            </a:r>
            <a:r>
              <a:rPr lang="en-US" dirty="0" smtClean="0"/>
              <a:t> (including </a:t>
            </a:r>
            <a:r>
              <a:rPr lang="en-US" b="1" dirty="0" smtClean="0"/>
              <a:t>circular queues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Asymptotic Analysis</a:t>
            </a:r>
          </a:p>
          <a:p>
            <a:pPr lvl="1"/>
            <a:r>
              <a:rPr lang="en-US" dirty="0" smtClean="0"/>
              <a:t>Intuition for </a:t>
            </a:r>
            <a:r>
              <a:rPr lang="en-US" b="1" dirty="0" smtClean="0"/>
              <a:t>Big-O</a:t>
            </a:r>
          </a:p>
          <a:p>
            <a:pPr lvl="1"/>
            <a:r>
              <a:rPr lang="en-US" dirty="0" smtClean="0"/>
              <a:t>Formally proving Big-O using </a:t>
            </a:r>
            <a:r>
              <a:rPr lang="en-US" b="1" dirty="0" smtClean="0"/>
              <a:t>Inductive Proofs</a:t>
            </a:r>
          </a:p>
          <a:p>
            <a:pPr lvl="1"/>
            <a:r>
              <a:rPr lang="en-US" dirty="0" smtClean="0"/>
              <a:t>Calculating Big-O for recursive methods using </a:t>
            </a:r>
            <a:r>
              <a:rPr lang="en-US" b="1" dirty="0" smtClean="0"/>
              <a:t>Recurrence Relations</a:t>
            </a:r>
          </a:p>
          <a:p>
            <a:pPr lvl="1"/>
            <a:r>
              <a:rPr lang="en-US" dirty="0" smtClean="0"/>
              <a:t>Big-O’s cousins: </a:t>
            </a:r>
            <a:r>
              <a:rPr lang="en-US" b="1" dirty="0"/>
              <a:t>Big-Ω, Big-</a:t>
            </a:r>
            <a:r>
              <a:rPr lang="el-GR" b="1" dirty="0"/>
              <a:t>θ</a:t>
            </a:r>
            <a:r>
              <a:rPr lang="en-US" b="1" dirty="0"/>
              <a:t>, little-o, little-</a:t>
            </a:r>
            <a:r>
              <a:rPr lang="el-GR" b="1" dirty="0" smtClean="0"/>
              <a:t>ω</a:t>
            </a:r>
            <a:endParaRPr lang="en-US" b="1" dirty="0" smtClean="0"/>
          </a:p>
          <a:p>
            <a:pPr lvl="1"/>
            <a:r>
              <a:rPr lang="en-US" dirty="0" smtClean="0"/>
              <a:t>Average running time using</a:t>
            </a:r>
            <a:r>
              <a:rPr lang="en-US" b="1" dirty="0" smtClean="0"/>
              <a:t> Asymptotic Analysis</a:t>
            </a:r>
          </a:p>
        </p:txBody>
      </p:sp>
    </p:spTree>
    <p:extLst>
      <p:ext uri="{BB962C8B-B14F-4D97-AF65-F5344CB8AC3E}">
        <p14:creationId xmlns:p14="http://schemas.microsoft.com/office/powerpoint/2010/main" val="6996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That was a *lot* of algorithm analysis.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Now shifting gears completely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on to some new data structures!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16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ADT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Dictionary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6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Used to store information with some key and retrieve it efficiently </a:t>
            </a:r>
            <a:r>
              <a:rPr lang="mr-IN" dirty="0" smtClean="0"/>
              <a:t>–</a:t>
            </a:r>
            <a:r>
              <a:rPr lang="en-US" dirty="0" smtClean="0"/>
              <a:t> lots of programs do that!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Contacts in a phone (name: number, email)</a:t>
            </a:r>
          </a:p>
          <a:p>
            <a:pPr lvl="1"/>
            <a:r>
              <a:rPr lang="en-US" dirty="0" smtClean="0"/>
              <a:t>Orca/Husky cards (account number: balance)</a:t>
            </a:r>
          </a:p>
          <a:p>
            <a:pPr lvl="1"/>
            <a:r>
              <a:rPr lang="en-US" dirty="0" smtClean="0"/>
              <a:t>Genome maps (DNA sequence: location on genome)</a:t>
            </a:r>
          </a:p>
          <a:p>
            <a:pPr lvl="1"/>
            <a:r>
              <a:rPr lang="en-US" dirty="0" smtClean="0"/>
              <a:t>Lilian’s database of your grades (student ID: assignments, grades)</a:t>
            </a:r>
          </a:p>
          <a:p>
            <a:pPr lvl="1"/>
            <a:r>
              <a:rPr lang="en-US" dirty="0" smtClean="0"/>
              <a:t>Networks (router tables), Operating Systems (page tables), Compilers (symbol tables), Databases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 and so much more!</a:t>
            </a:r>
            <a:endParaRPr lang="en-US" sz="2800" dirty="0"/>
          </a:p>
          <a:p>
            <a:pPr marL="0" indent="0" algn="r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Possibly the most widely used ADT!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844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Creative thinking time: </a:t>
            </a:r>
            <a:r>
              <a:rPr lang="en-US" dirty="0"/>
              <a:t>how could you implement a dictionary </a:t>
            </a:r>
            <a:r>
              <a:rPr lang="en-US" dirty="0" smtClean="0"/>
              <a:t>using </a:t>
            </a:r>
            <a:r>
              <a:rPr lang="en-US" dirty="0"/>
              <a:t>what you know so far (namely, linked-lists and arrays</a:t>
            </a:r>
            <a:r>
              <a:rPr lang="en-US" dirty="0" smtClean="0"/>
              <a:t>)?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map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names (key)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phone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numbers (value)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(extra space for notes)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Finish up Amortized Analysis</a:t>
            </a:r>
          </a:p>
          <a:p>
            <a:r>
              <a:rPr lang="en-US" sz="3600" dirty="0" smtClean="0"/>
              <a:t>Dictionary ADT</a:t>
            </a:r>
          </a:p>
          <a:p>
            <a:r>
              <a:rPr lang="en-US" sz="3600" dirty="0" smtClean="0"/>
              <a:t>Introduce Hash Tables</a:t>
            </a:r>
            <a:endParaRPr lang="en-US" sz="3200" dirty="0"/>
          </a:p>
          <a:p>
            <a:pPr lvl="1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Running times for Dictionary operations with </a:t>
            </a:r>
            <a:r>
              <a:rPr lang="en-US" i="1" dirty="0" smtClean="0"/>
              <a:t>n</a:t>
            </a:r>
            <a:r>
              <a:rPr lang="en-US" dirty="0" smtClean="0"/>
              <a:t> (key, value) pairs: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				 </a:t>
            </a:r>
            <a:r>
              <a:rPr lang="en-US" u="sng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 		</a:t>
            </a:r>
            <a:r>
              <a:rPr lang="en-US" u="sng" dirty="0" smtClean="0">
                <a:latin typeface="Courier New" charset="0"/>
                <a:ea typeface="Courier New" charset="0"/>
                <a:cs typeface="Courier New" charset="0"/>
              </a:rPr>
              <a:t>find</a:t>
            </a:r>
            <a:r>
              <a:rPr lang="en-US" dirty="0"/>
              <a:t>	</a:t>
            </a:r>
            <a:r>
              <a:rPr lang="en-US" dirty="0" smtClean="0"/>
              <a:t>	     </a:t>
            </a:r>
            <a:r>
              <a:rPr lang="en-US" u="sng" dirty="0" smtClean="0">
                <a:latin typeface="Courier New" charset="0"/>
                <a:ea typeface="Courier New" charset="0"/>
                <a:cs typeface="Courier New" charset="0"/>
              </a:rPr>
              <a:t>delete</a:t>
            </a:r>
          </a:p>
          <a:p>
            <a:pPr marL="0" indent="0">
              <a:buNone/>
            </a:pPr>
            <a:endParaRPr lang="en-US" u="sng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u="sng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u="sng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“Magic Array”</a:t>
            </a:r>
            <a:endParaRPr lang="en-US" u="sng" dirty="0">
              <a:solidFill>
                <a:schemeClr val="accent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“Magic Array”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21" y="1825625"/>
            <a:ext cx="10850217" cy="4351338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/>
              <a:t>Use </a:t>
            </a:r>
            <a:r>
              <a:rPr lang="en-US" dirty="0"/>
              <a:t>key to compute array index for an item in O(1) </a:t>
            </a:r>
            <a:r>
              <a:rPr lang="en-US" dirty="0" smtClean="0"/>
              <a:t>time</a:t>
            </a:r>
            <a:endParaRPr lang="en-US" dirty="0"/>
          </a:p>
          <a:p>
            <a:pPr marL="0" indent="0" fontAlgn="ctr">
              <a:buNone/>
            </a:pPr>
            <a:r>
              <a:rPr lang="en-US" sz="2400" dirty="0"/>
              <a:t>Example: phone contacts (name, </a:t>
            </a:r>
            <a:r>
              <a:rPr lang="en-US" sz="2400" dirty="0" smtClean="0"/>
              <a:t>number)</a:t>
            </a:r>
            <a:endParaRPr lang="en-US" dirty="0"/>
          </a:p>
          <a:p>
            <a:pPr marL="0" indent="0" fontAlgn="ctr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name </a:t>
            </a:r>
            <a:r>
              <a:rPr lang="is-IS" sz="2400" dirty="0" smtClean="0"/>
              <a:t>→  </a:t>
            </a:r>
            <a:r>
              <a:rPr lang="is-IS" sz="2000" dirty="0" smtClean="0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is-IS" sz="2000" dirty="0" smtClean="0"/>
              <a:t> </a:t>
            </a:r>
            <a:r>
              <a:rPr lang="is-IS" sz="2400" dirty="0" smtClean="0"/>
              <a:t>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computeIndex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smtClean="0"/>
              <a:t>name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sz="2400" dirty="0" smtClean="0"/>
              <a:t> </a:t>
            </a:r>
            <a:r>
              <a:rPr lang="is-IS" sz="2400" dirty="0" smtClean="0"/>
              <a:t>→  </a:t>
            </a:r>
            <a:r>
              <a:rPr lang="is-IS" sz="2400" dirty="0" smtClean="0">
                <a:latin typeface="Courier New" charset="0"/>
                <a:ea typeface="Courier New" charset="0"/>
                <a:cs typeface="Courier New" charset="0"/>
              </a:rPr>
              <a:t>array[</a:t>
            </a:r>
            <a:r>
              <a:rPr lang="is-IS" sz="2000" dirty="0" smtClean="0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is-IS" sz="2400" dirty="0" smtClean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is-IS" sz="1800" dirty="0" smtClean="0"/>
              <a:t> </a:t>
            </a:r>
            <a:r>
              <a:rPr lang="is-IS" sz="2400" dirty="0" smtClean="0"/>
              <a:t>= (name, number)</a:t>
            </a:r>
            <a:endParaRPr lang="en-US" sz="2400" dirty="0" smtClean="0"/>
          </a:p>
          <a:p>
            <a:pPr marL="457200" lvl="1" indent="0" font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09854"/>
              </p:ext>
            </p:extLst>
          </p:nvPr>
        </p:nvGraphicFramePr>
        <p:xfrm>
          <a:off x="939249" y="5247861"/>
          <a:ext cx="10313502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17"/>
                <a:gridCol w="1718917"/>
                <a:gridCol w="1718917"/>
                <a:gridCol w="1718917"/>
                <a:gridCol w="1718917"/>
                <a:gridCol w="1718917"/>
              </a:tblGrid>
              <a:tr h="12324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“Magic Array”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21" y="1825625"/>
            <a:ext cx="10850217" cy="4351338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/>
              <a:t>Use </a:t>
            </a:r>
            <a:r>
              <a:rPr lang="en-US" dirty="0"/>
              <a:t>key to compute array index for an item in O(1) </a:t>
            </a:r>
            <a:r>
              <a:rPr lang="en-US" dirty="0" smtClean="0"/>
              <a:t>time</a:t>
            </a:r>
            <a:endParaRPr lang="en-US" dirty="0"/>
          </a:p>
          <a:p>
            <a:pPr marL="0" indent="0" fontAlgn="ctr">
              <a:buNone/>
            </a:pPr>
            <a:r>
              <a:rPr lang="en-US" sz="2400" dirty="0"/>
              <a:t>Example: phone contacts (name, </a:t>
            </a:r>
            <a:r>
              <a:rPr lang="en-US" sz="2400" dirty="0" smtClean="0"/>
              <a:t>number)</a:t>
            </a:r>
            <a:endParaRPr lang="en-US" dirty="0"/>
          </a:p>
          <a:p>
            <a:pPr marL="0" indent="0" fontAlgn="ctr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name </a:t>
            </a:r>
            <a:r>
              <a:rPr lang="is-IS" sz="2400" dirty="0" smtClean="0"/>
              <a:t>→  </a:t>
            </a:r>
            <a:r>
              <a:rPr lang="is-IS" sz="2000" dirty="0" smtClean="0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is-IS" sz="2000" dirty="0" smtClean="0"/>
              <a:t> </a:t>
            </a:r>
            <a:r>
              <a:rPr lang="is-IS" sz="2400" dirty="0" smtClean="0"/>
              <a:t>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computeIndex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smtClean="0"/>
              <a:t>name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sz="2400" dirty="0" smtClean="0"/>
              <a:t> </a:t>
            </a:r>
            <a:r>
              <a:rPr lang="is-IS" sz="2400" dirty="0" smtClean="0"/>
              <a:t>→  </a:t>
            </a:r>
            <a:r>
              <a:rPr lang="is-IS" sz="2400" dirty="0" smtClean="0">
                <a:latin typeface="Courier New" charset="0"/>
                <a:ea typeface="Courier New" charset="0"/>
                <a:cs typeface="Courier New" charset="0"/>
              </a:rPr>
              <a:t>array[</a:t>
            </a:r>
            <a:r>
              <a:rPr lang="is-IS" sz="2000" dirty="0" smtClean="0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is-IS" sz="2400" dirty="0" smtClean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is-IS" sz="1800" dirty="0" smtClean="0"/>
              <a:t> </a:t>
            </a:r>
            <a:r>
              <a:rPr lang="is-IS" sz="2400" dirty="0" smtClean="0"/>
              <a:t>= (name, number)</a:t>
            </a:r>
            <a:endParaRPr lang="en-US" sz="2400" dirty="0" smtClean="0"/>
          </a:p>
          <a:p>
            <a:pPr marL="457200" lvl="1" indent="0" fontAlgn="ctr">
              <a:buNone/>
            </a:pPr>
            <a:endParaRPr lang="en-US" dirty="0" smtClean="0"/>
          </a:p>
          <a:p>
            <a:pPr marL="457200" lvl="1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dirty="0"/>
              <a:t>What would be important about the indices from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computeIndex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mr-IN" dirty="0" smtClean="0"/>
              <a:t>…</a:t>
            </a:r>
            <a:r>
              <a:rPr lang="en-US" dirty="0" smtClean="0"/>
              <a:t> Hash Tables!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Closest thing to our “magic array”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Tables: </a:t>
            </a:r>
            <a:r>
              <a:rPr lang="en-US" sz="3600" dirty="0" smtClean="0"/>
              <a:t>closest thing to our “Magic Array”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02"/>
            <a:ext cx="10515600" cy="4351338"/>
          </a:xfrm>
        </p:spPr>
        <p:txBody>
          <a:bodyPr>
            <a:normAutofit/>
          </a:bodyPr>
          <a:lstStyle/>
          <a:p>
            <a:pPr fontAlgn="ctr"/>
            <a:r>
              <a:rPr lang="en-US" sz="2400" i="1" dirty="0" smtClean="0"/>
              <a:t>Average </a:t>
            </a:r>
            <a:r>
              <a:rPr lang="en-US" sz="2400" i="1" dirty="0"/>
              <a:t>case  </a:t>
            </a:r>
            <a:r>
              <a:rPr lang="en-US" sz="2400" dirty="0"/>
              <a:t>O(1)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find</a:t>
            </a:r>
            <a:r>
              <a:rPr lang="en-US" sz="2400" dirty="0"/>
              <a:t>,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sz="2400" dirty="0"/>
              <a:t>, and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delete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 fontAlgn="ctr">
              <a:buNone/>
            </a:pPr>
            <a:r>
              <a:rPr lang="en-US" sz="2000" dirty="0"/>
              <a:t>(</a:t>
            </a:r>
            <a:r>
              <a:rPr lang="en-US" sz="2000" dirty="0" smtClean="0"/>
              <a:t>when </a:t>
            </a:r>
            <a:r>
              <a:rPr lang="en-US" sz="2000" dirty="0"/>
              <a:t>under some often-reasonable </a:t>
            </a:r>
            <a:r>
              <a:rPr lang="en-US" sz="2000" i="1" dirty="0" smtClean="0"/>
              <a:t>assumptions</a:t>
            </a:r>
            <a:r>
              <a:rPr lang="en-US" sz="2000" dirty="0" smtClean="0"/>
              <a:t>)</a:t>
            </a:r>
            <a:endParaRPr lang="en-US" sz="2000" dirty="0"/>
          </a:p>
          <a:p>
            <a:pPr fontAlgn="ctr"/>
            <a:r>
              <a:rPr lang="en-US" sz="2400" dirty="0" smtClean="0"/>
              <a:t>Our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computeIndex</a:t>
            </a:r>
            <a:r>
              <a:rPr lang="en-US" sz="2400" dirty="0" smtClean="0"/>
              <a:t> function </a:t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called a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 smtClean="0"/>
          </a:p>
          <a:p>
            <a:pPr fontAlgn="ctr"/>
            <a:r>
              <a:rPr lang="en-US" sz="2400" dirty="0" smtClean="0"/>
              <a:t>The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index</a:t>
            </a:r>
            <a:r>
              <a:rPr lang="en-US" sz="2400" dirty="0"/>
              <a:t> </a:t>
            </a:r>
            <a:r>
              <a:rPr lang="en-US" sz="2400" dirty="0" smtClean="0"/>
              <a:t>from the hash function </a:t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called </a:t>
            </a:r>
            <a:r>
              <a:rPr lang="en-US" sz="2400" dirty="0" smtClean="0"/>
              <a:t>a</a:t>
            </a:r>
            <a:endParaRPr lang="en-US" sz="2400" b="1" dirty="0"/>
          </a:p>
        </p:txBody>
      </p:sp>
      <p:sp>
        <p:nvSpPr>
          <p:cNvPr id="4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465726" y="4455914"/>
            <a:ext cx="2946400" cy="1733550"/>
          </a:xfrm>
          <a:custGeom>
            <a:avLst/>
            <a:gdLst/>
            <a:ahLst/>
            <a:cxnLst>
              <a:cxn ang="0">
                <a:pos x="982" y="68"/>
              </a:cxn>
              <a:cxn ang="0">
                <a:pos x="598" y="68"/>
              </a:cxn>
              <a:cxn ang="0">
                <a:pos x="534" y="90"/>
              </a:cxn>
              <a:cxn ang="0">
                <a:pos x="502" y="100"/>
              </a:cxn>
              <a:cxn ang="0">
                <a:pos x="353" y="175"/>
              </a:cxn>
              <a:cxn ang="0">
                <a:pos x="182" y="303"/>
              </a:cxn>
              <a:cxn ang="0">
                <a:pos x="129" y="367"/>
              </a:cxn>
              <a:cxn ang="0">
                <a:pos x="76" y="463"/>
              </a:cxn>
              <a:cxn ang="0">
                <a:pos x="1" y="719"/>
              </a:cxn>
              <a:cxn ang="0">
                <a:pos x="12" y="836"/>
              </a:cxn>
              <a:cxn ang="0">
                <a:pos x="86" y="858"/>
              </a:cxn>
              <a:cxn ang="0">
                <a:pos x="321" y="879"/>
              </a:cxn>
              <a:cxn ang="0">
                <a:pos x="353" y="900"/>
              </a:cxn>
              <a:cxn ang="0">
                <a:pos x="374" y="964"/>
              </a:cxn>
              <a:cxn ang="0">
                <a:pos x="353" y="1071"/>
              </a:cxn>
              <a:cxn ang="0">
                <a:pos x="257" y="1231"/>
              </a:cxn>
              <a:cxn ang="0">
                <a:pos x="204" y="1348"/>
              </a:cxn>
              <a:cxn ang="0">
                <a:pos x="332" y="1604"/>
              </a:cxn>
              <a:cxn ang="0">
                <a:pos x="460" y="1594"/>
              </a:cxn>
              <a:cxn ang="0">
                <a:pos x="588" y="1530"/>
              </a:cxn>
              <a:cxn ang="0">
                <a:pos x="716" y="1455"/>
              </a:cxn>
              <a:cxn ang="0">
                <a:pos x="844" y="1498"/>
              </a:cxn>
              <a:cxn ang="0">
                <a:pos x="886" y="1594"/>
              </a:cxn>
              <a:cxn ang="0">
                <a:pos x="993" y="1956"/>
              </a:cxn>
              <a:cxn ang="0">
                <a:pos x="1249" y="1914"/>
              </a:cxn>
              <a:cxn ang="0">
                <a:pos x="1302" y="1871"/>
              </a:cxn>
              <a:cxn ang="0">
                <a:pos x="1324" y="1839"/>
              </a:cxn>
              <a:cxn ang="0">
                <a:pos x="1356" y="1818"/>
              </a:cxn>
              <a:cxn ang="0">
                <a:pos x="1473" y="1306"/>
              </a:cxn>
              <a:cxn ang="0">
                <a:pos x="1398" y="911"/>
              </a:cxn>
              <a:cxn ang="0">
                <a:pos x="1345" y="836"/>
              </a:cxn>
              <a:cxn ang="0">
                <a:pos x="1302" y="751"/>
              </a:cxn>
              <a:cxn ang="0">
                <a:pos x="1270" y="634"/>
              </a:cxn>
              <a:cxn ang="0">
                <a:pos x="1345" y="356"/>
              </a:cxn>
              <a:cxn ang="0">
                <a:pos x="1345" y="143"/>
              </a:cxn>
              <a:cxn ang="0">
                <a:pos x="1217" y="58"/>
              </a:cxn>
              <a:cxn ang="0">
                <a:pos x="1153" y="36"/>
              </a:cxn>
              <a:cxn ang="0">
                <a:pos x="982" y="68"/>
              </a:cxn>
            </a:cxnLst>
            <a:rect l="0" t="0" r="r" b="b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599017" y="479177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" name="Group 89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89072500"/>
              </p:ext>
            </p:extLst>
          </p:nvPr>
        </p:nvGraphicFramePr>
        <p:xfrm>
          <a:off x="9349408" y="2983910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50358" y="5776852"/>
            <a:ext cx="149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t</a:t>
            </a:r>
            <a:r>
              <a:rPr lang="en-US" dirty="0" err="1" smtClean="0"/>
              <a:t>ableSize</a:t>
            </a:r>
            <a:r>
              <a:rPr lang="en-US" dirty="0" smtClean="0"/>
              <a:t> </a:t>
            </a:r>
            <a:r>
              <a:rPr lang="en-US" dirty="0"/>
              <a:t>–1 </a:t>
            </a:r>
          </a:p>
        </p:txBody>
      </p:sp>
      <p:sp>
        <p:nvSpPr>
          <p:cNvPr id="8" name="Text Box 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18163" y="3771439"/>
            <a:ext cx="207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index = </a:t>
            </a:r>
            <a:r>
              <a:rPr lang="en-US" b="1" dirty="0" smtClean="0">
                <a:solidFill>
                  <a:srgbClr val="C00000"/>
                </a:solidFill>
              </a:rPr>
              <a:t>h(key)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39908" y="2475910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dirty="0" smtClean="0"/>
              <a:t>ash </a:t>
            </a:r>
            <a:r>
              <a:rPr lang="en-US" sz="2000" b="1" dirty="0"/>
              <a:t>T</a:t>
            </a:r>
            <a:r>
              <a:rPr lang="en-US" sz="2000" b="1" dirty="0" smtClean="0"/>
              <a:t>able</a:t>
            </a:r>
            <a:endParaRPr lang="en-US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2740" y="4889896"/>
            <a:ext cx="1892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all possible keys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Tables: Example Illustration</a:t>
            </a:r>
            <a:endParaRPr lang="en-US" dirty="0"/>
          </a:p>
        </p:txBody>
      </p:sp>
      <p:pic>
        <p:nvPicPr>
          <p:cNvPr id="11" name="Picture 98" descr="http://upload.wikimedia.org/wikipedia/commons/thumb/7/7d/Hash_table_3_1_1_0_1_0_0_SP.svg/315px-Hash_table_3_1_1_0_1_0_0_SP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39" y="1311966"/>
            <a:ext cx="6683207" cy="48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Hash functions need to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sz="4000" dirty="0" smtClean="0"/>
              <a:t> </a:t>
            </a:r>
          </a:p>
          <a:p>
            <a:pPr lvl="1"/>
            <a:r>
              <a:rPr lang="en-US" sz="4000" dirty="0"/>
              <a:t> </a:t>
            </a:r>
            <a:endParaRPr lang="en-US" sz="4000" dirty="0" smtClean="0"/>
          </a:p>
          <a:p>
            <a:pPr lvl="1"/>
            <a:r>
              <a:rPr lang="en-US" sz="4000" dirty="0"/>
              <a:t>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For a person’s name, would it be a good hash function to</a:t>
            </a:r>
            <a:r>
              <a:rPr lang="mr-IN" dirty="0" smtClean="0"/>
              <a:t>…</a:t>
            </a:r>
            <a:endParaRPr lang="en-US" dirty="0" smtClean="0"/>
          </a:p>
          <a:p>
            <a:pPr lvl="1" fontAlgn="ctr"/>
            <a:r>
              <a:rPr lang="en-US" dirty="0"/>
              <a:t>Use </a:t>
            </a:r>
            <a:r>
              <a:rPr lang="en-US" dirty="0" smtClean="0"/>
              <a:t>the ASCII </a:t>
            </a:r>
            <a:r>
              <a:rPr lang="en-US" dirty="0"/>
              <a:t>values of first and second letter</a:t>
            </a:r>
            <a:r>
              <a:rPr lang="en-US" dirty="0" smtClean="0"/>
              <a:t>?</a:t>
            </a:r>
            <a:endParaRPr lang="en-US" dirty="0"/>
          </a:p>
          <a:p>
            <a:pPr lvl="1" fontAlgn="ctr"/>
            <a:r>
              <a:rPr lang="en-US" dirty="0"/>
              <a:t>Use </a:t>
            </a:r>
            <a:r>
              <a:rPr lang="en-US" dirty="0" smtClean="0"/>
              <a:t>the number </a:t>
            </a:r>
            <a:r>
              <a:rPr lang="en-US" dirty="0"/>
              <a:t>of letters in </a:t>
            </a:r>
            <a:r>
              <a:rPr lang="en-US" dirty="0" smtClean="0"/>
              <a:t>the name</a:t>
            </a:r>
            <a:r>
              <a:rPr lang="en-US" dirty="0"/>
              <a:t>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8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Hash function “djb2”: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286794"/>
            <a:ext cx="9359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Many datatypes and Objects are </a:t>
            </a:r>
            <a:r>
              <a:rPr lang="en-US" dirty="0" err="1" smtClean="0"/>
              <a:t>hashable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When writing a class, can make it </a:t>
            </a:r>
            <a:r>
              <a:rPr lang="en-US" dirty="0" err="1" smtClean="0"/>
              <a:t>hashable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	Do so by implementing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hashCode</a:t>
            </a:r>
            <a:r>
              <a:rPr lang="en-US" dirty="0" smtClean="0"/>
              <a:t> method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We’ll focus on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 and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US" dirty="0" smtClean="0"/>
              <a:t>s in this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Happens when two elements get the same index (unavoidable in practice</a:t>
            </a:r>
            <a:r>
              <a:rPr lang="en-US" dirty="0" smtClean="0"/>
              <a:t>)</a:t>
            </a: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 smtClean="0"/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 smtClean="0"/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i="1" dirty="0" smtClean="0"/>
              <a:t>Homework</a:t>
            </a:r>
            <a:r>
              <a:rPr lang="en-US" i="1" dirty="0"/>
              <a:t>: come up with a strategy, write it down on paper, and bring it to class on Weds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No class on Monday!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Unofficial holiday </a:t>
            </a:r>
            <a:r>
              <a:rPr lang="mr-IN" dirty="0" smtClean="0"/>
              <a:t>–</a:t>
            </a:r>
            <a:r>
              <a:rPr lang="en-US" dirty="0" smtClean="0"/>
              <a:t> have a good 4-day weekend! </a:t>
            </a:r>
            <a:r>
              <a:rPr lang="en-US" dirty="0" smtClean="0">
                <a:sym typeface="Wingdings"/>
              </a:rPr>
              <a:t>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ym typeface="Wingdings"/>
              </a:rPr>
              <a:t>Will ask you to do a ~30 minute activity to make up for last class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ym typeface="Wingdings"/>
              </a:rPr>
              <a:t>Remember that homework 2 is also due the day after we’re 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692400"/>
            <a:ext cx="2959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9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hash tables are a reusable library, the division of responsibility generally breaks down into two roles: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We will learn both roles, but most programmers “in the real world” spend more time as clients while understanding the library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18591" y="2802836"/>
            <a:ext cx="9086311" cy="1643269"/>
            <a:chOff x="1143000" y="3962400"/>
            <a:chExt cx="7162800" cy="1295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46290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</a:t>
            </a:r>
            <a:r>
              <a:rPr lang="en-US" b="1" i="1" dirty="0"/>
              <a:t>m</a:t>
            </a:r>
            <a:r>
              <a:rPr lang="en-US" dirty="0"/>
              <a:t> possible keys (</a:t>
            </a:r>
            <a:r>
              <a:rPr lang="en-US" i="1" dirty="0"/>
              <a:t>m</a:t>
            </a:r>
            <a:r>
              <a:rPr lang="en-US" dirty="0"/>
              <a:t> typically large, even infinite) </a:t>
            </a:r>
          </a:p>
          <a:p>
            <a:r>
              <a:rPr lang="en-US" dirty="0"/>
              <a:t>We expect our table to have only </a:t>
            </a:r>
            <a:r>
              <a:rPr lang="en-US" b="1" i="1" dirty="0"/>
              <a:t>n</a:t>
            </a:r>
            <a:r>
              <a:rPr lang="en-US" dirty="0"/>
              <a:t> items </a:t>
            </a:r>
          </a:p>
          <a:p>
            <a:r>
              <a:rPr lang="en-US" b="1" i="1" dirty="0"/>
              <a:t>n</a:t>
            </a:r>
            <a:r>
              <a:rPr lang="en-US" dirty="0"/>
              <a:t> is much less than </a:t>
            </a:r>
            <a:r>
              <a:rPr lang="en-US" b="1" i="1" dirty="0"/>
              <a:t>m</a:t>
            </a:r>
            <a:r>
              <a:rPr lang="en-US" dirty="0"/>
              <a:t> (often written </a:t>
            </a:r>
            <a:r>
              <a:rPr lang="en-US" b="1" i="1" dirty="0"/>
              <a:t>n</a:t>
            </a:r>
            <a:r>
              <a:rPr lang="en-US" b="1" dirty="0"/>
              <a:t> &lt;&lt; </a:t>
            </a:r>
            <a:r>
              <a:rPr lang="en-US" b="1" i="1" dirty="0"/>
              <a:t>m</a:t>
            </a:r>
            <a:r>
              <a:rPr lang="en-US" dirty="0"/>
              <a:t>)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Many dictionaries have this property</a:t>
            </a:r>
          </a:p>
          <a:p>
            <a:pPr>
              <a:buNone/>
            </a:pPr>
            <a:endParaRPr lang="en-US" sz="1000" dirty="0"/>
          </a:p>
          <a:p>
            <a:pPr lvl="1"/>
            <a:r>
              <a:rPr lang="en-US" dirty="0"/>
              <a:t>Compiler: All possible identifiers allowed by the language vs. those used in some file of one program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Database: All possible student names vs. students enrolled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AI: All possible chess-board configurations vs. those considered by the current player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 smtClean="0"/>
              <a:t>How </a:t>
            </a:r>
            <a:r>
              <a:rPr lang="en-US" dirty="0"/>
              <a:t>can we keep hash values (i.e. the indices) within the table size?</a:t>
            </a:r>
          </a:p>
          <a:p>
            <a:pPr fontAlgn="ctr"/>
            <a:endParaRPr lang="en-US" dirty="0" smtClean="0"/>
          </a:p>
          <a:p>
            <a:pPr fontAlgn="ctr"/>
            <a:endParaRPr lang="en-US" dirty="0"/>
          </a:p>
          <a:p>
            <a:pPr fontAlgn="ctr"/>
            <a:endParaRPr lang="en-US" dirty="0" smtClean="0"/>
          </a:p>
          <a:p>
            <a:pPr fontAlgn="ctr"/>
            <a:endParaRPr lang="en-US" dirty="0" smtClean="0"/>
          </a:p>
          <a:p>
            <a:pPr marL="0" indent="0" fontAlgn="ctr">
              <a:buNone/>
            </a:pPr>
            <a:r>
              <a:rPr lang="en-US" sz="1600" dirty="0" smtClean="0"/>
              <a:t>_</a:t>
            </a:r>
            <a:endParaRPr lang="en-US" sz="1600" dirty="0"/>
          </a:p>
          <a:p>
            <a:pPr fontAlgn="ctr"/>
            <a:r>
              <a:rPr lang="en-US" dirty="0" smtClean="0"/>
              <a:t>Table size usually </a:t>
            </a:r>
            <a:r>
              <a:rPr lang="en-US" dirty="0"/>
              <a:t>prime</a:t>
            </a:r>
          </a:p>
          <a:p>
            <a:pPr lvl="1" fontAlgn="ctr"/>
            <a:r>
              <a:rPr lang="en-US" dirty="0"/>
              <a:t>Real-life data tends to have a pattern</a:t>
            </a:r>
          </a:p>
          <a:p>
            <a:pPr lvl="1" fontAlgn="ctr"/>
            <a:r>
              <a:rPr lang="en-US" dirty="0"/>
              <a:t>"Multiples of 61"  probably less likely than "multiples of 60"</a:t>
            </a:r>
          </a:p>
          <a:p>
            <a:pPr lvl="1" fontAlgn="ctr"/>
            <a:r>
              <a:rPr lang="en-US" dirty="0"/>
              <a:t>Helpful for a collision-handling strategy we'll see next </a:t>
            </a:r>
            <a:r>
              <a:rPr lang="en-US" dirty="0" smtClean="0"/>
              <a:t>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Hash Tables thus far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The hash table is one of the most important data structures – Supports only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find</a:t>
            </a:r>
            <a:r>
              <a:rPr lang="en-US" dirty="0"/>
              <a:t>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/>
              <a:t>, and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delete</a:t>
            </a:r>
            <a:r>
              <a:rPr lang="en-US" b="1" dirty="0"/>
              <a:t> </a:t>
            </a:r>
            <a:r>
              <a:rPr lang="en-US" dirty="0"/>
              <a:t>efficiently</a:t>
            </a:r>
          </a:p>
          <a:p>
            <a:pPr lvl="1" fontAlgn="ctr"/>
            <a:r>
              <a:rPr lang="en-US" dirty="0"/>
              <a:t>Have to search entire table for other operations </a:t>
            </a:r>
          </a:p>
          <a:p>
            <a:pPr fontAlgn="ctr"/>
            <a:r>
              <a:rPr lang="en-US" dirty="0"/>
              <a:t>Important to use a good hash function </a:t>
            </a:r>
          </a:p>
          <a:p>
            <a:pPr fontAlgn="ctr"/>
            <a:r>
              <a:rPr lang="en-US" dirty="0"/>
              <a:t>Important to keep hash table at a good size </a:t>
            </a:r>
          </a:p>
          <a:p>
            <a:pPr fontAlgn="ctr"/>
            <a:r>
              <a:rPr lang="en-US" dirty="0"/>
              <a:t>Side-comment: hash functions have uses beyond hash tables – Examples: Cryptography, check-sums </a:t>
            </a:r>
          </a:p>
          <a:p>
            <a:pPr fontAlgn="ctr"/>
            <a:r>
              <a:rPr lang="en-US" dirty="0"/>
              <a:t>Big remaining topic: Handling </a:t>
            </a:r>
            <a:r>
              <a:rPr lang="en-US" dirty="0" smtClean="0"/>
              <a:t>collision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Come </a:t>
            </a:r>
            <a:r>
              <a:rPr lang="en-US" sz="3600" dirty="0"/>
              <a:t>up with a </a:t>
            </a:r>
            <a:r>
              <a:rPr lang="en-US" sz="3600" dirty="0" smtClean="0"/>
              <a:t>collision-resolution strategy</a:t>
            </a:r>
            <a:r>
              <a:rPr lang="en-US" sz="3600" dirty="0"/>
              <a:t>, write it down on paper, and bring it to class on </a:t>
            </a:r>
            <a:r>
              <a:rPr lang="en-US" sz="3600" dirty="0" smtClean="0"/>
              <a:t>Wednesday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Goal: prime our brains for learning the most common collision-resolution strategies.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99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calculate the average time!</a:t>
            </a:r>
          </a:p>
        </p:txBody>
      </p:sp>
    </p:spTree>
    <p:extLst>
      <p:ext uri="{BB962C8B-B14F-4D97-AF65-F5344CB8AC3E}">
        <p14:creationId xmlns:p14="http://schemas.microsoft.com/office/powerpoint/2010/main" val="20457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amortized cost </a:t>
            </a:r>
            <a:r>
              <a:rPr lang="en-US" dirty="0"/>
              <a:t>of </a:t>
            </a:r>
            <a:r>
              <a:rPr lang="en-US" i="1" dirty="0"/>
              <a:t>n</a:t>
            </a:r>
            <a:r>
              <a:rPr lang="en-US" dirty="0"/>
              <a:t> operations is the worst-case total cost of the operations divided by </a:t>
            </a:r>
            <a:r>
              <a:rPr lang="en-US" i="1" dirty="0"/>
              <a:t>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Shorthand:</a:t>
            </a:r>
          </a:p>
          <a:p>
            <a:pPr marL="0" indent="0">
              <a:buNone/>
            </a:pPr>
            <a:r>
              <a:rPr lang="en-US" dirty="0" smtClean="0"/>
              <a:t>	If T(n) = worst-case (upper bound) of total cost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  n = number of operations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/>
              <a:t>⇒ </a:t>
            </a:r>
            <a:r>
              <a:rPr lang="en-US" b="1" dirty="0" smtClean="0"/>
              <a:t>Amortized Cost = T(n) / 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Array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the amortized cost of calling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push()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times </a:t>
            </a:r>
            <a:br>
              <a:rPr lang="en-US" dirty="0"/>
            </a:br>
            <a:r>
              <a:rPr lang="en-US" dirty="0"/>
              <a:t>if we double the array size when it’s full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operations:</a:t>
            </a:r>
          </a:p>
          <a:p>
            <a:pPr lvl="1"/>
            <a:r>
              <a:rPr lang="en-US" sz="2800" i="1" dirty="0" smtClean="0">
                <a:latin typeface="+mj-lt"/>
              </a:rPr>
              <a:t>n</a:t>
            </a:r>
            <a:r>
              <a:rPr lang="en-US" sz="2800" dirty="0" smtClean="0">
                <a:latin typeface="+mj-lt"/>
              </a:rPr>
              <a:t> pushes at O(1) each  -&gt;  total cost = </a:t>
            </a:r>
            <a:r>
              <a:rPr lang="en-US" sz="2800" i="1" dirty="0" smtClean="0">
                <a:latin typeface="+mj-lt"/>
              </a:rPr>
              <a:t>n</a:t>
            </a:r>
          </a:p>
          <a:p>
            <a:pPr lvl="1"/>
            <a:r>
              <a:rPr lang="en-US" sz="2800" dirty="0" smtClean="0">
                <a:latin typeface="+mj-lt"/>
              </a:rPr>
              <a:t>cost of resizing = </a:t>
            </a:r>
            <a:r>
              <a:rPr lang="en-US" sz="2800" i="1" dirty="0" smtClean="0">
                <a:latin typeface="+mj-lt"/>
              </a:rPr>
              <a:t>n</a:t>
            </a:r>
            <a:r>
              <a:rPr lang="en-US" sz="2800" dirty="0" smtClean="0">
                <a:latin typeface="+mj-lt"/>
              </a:rPr>
              <a:t> + </a:t>
            </a:r>
            <a:r>
              <a:rPr lang="en-US" sz="2800" i="1" dirty="0" smtClean="0">
                <a:latin typeface="+mj-lt"/>
              </a:rPr>
              <a:t>n</a:t>
            </a:r>
            <a:r>
              <a:rPr lang="en-US" sz="2800" dirty="0" smtClean="0">
                <a:latin typeface="+mj-lt"/>
              </a:rPr>
              <a:t>/2 + </a:t>
            </a:r>
            <a:r>
              <a:rPr lang="en-US" sz="2800" i="1" dirty="0" smtClean="0">
                <a:latin typeface="+mj-lt"/>
              </a:rPr>
              <a:t>n</a:t>
            </a:r>
            <a:r>
              <a:rPr lang="en-US" sz="2800" dirty="0" smtClean="0">
                <a:latin typeface="+mj-lt"/>
              </a:rPr>
              <a:t>/4 + </a:t>
            </a:r>
            <a:r>
              <a:rPr lang="en-US" sz="2800" i="1" dirty="0" smtClean="0">
                <a:latin typeface="+mj-lt"/>
              </a:rPr>
              <a:t>n</a:t>
            </a:r>
            <a:r>
              <a:rPr lang="en-US" sz="2800" dirty="0" smtClean="0">
                <a:latin typeface="+mj-lt"/>
              </a:rPr>
              <a:t>/8 + </a:t>
            </a:r>
            <a:r>
              <a:rPr lang="mr-IN" sz="2800" dirty="0" smtClean="0">
                <a:latin typeface="+mj-lt"/>
              </a:rPr>
              <a:t>…</a:t>
            </a:r>
            <a:r>
              <a:rPr lang="en-US" sz="2800" dirty="0" smtClean="0">
                <a:latin typeface="+mj-lt"/>
              </a:rPr>
              <a:t> </a:t>
            </a:r>
            <a:r>
              <a:rPr lang="sk-SK" sz="2800" dirty="0"/>
              <a:t> </a:t>
            </a:r>
            <a:r>
              <a:rPr lang="sk-SK" sz="2800" dirty="0" smtClean="0">
                <a:latin typeface="+mj-lt"/>
              </a:rPr>
              <a:t>≤ 2</a:t>
            </a:r>
            <a:r>
              <a:rPr lang="sk-SK" sz="2800" i="1" dirty="0" smtClean="0">
                <a:latin typeface="+mj-lt"/>
              </a:rPr>
              <a:t>n  -&gt; </a:t>
            </a:r>
            <a:r>
              <a:rPr lang="sk-SK" sz="2800" dirty="0" err="1" smtClean="0">
                <a:latin typeface="+mj-lt"/>
              </a:rPr>
              <a:t>total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 err="1" smtClean="0">
                <a:latin typeface="+mj-lt"/>
              </a:rPr>
              <a:t>cost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>
                <a:latin typeface="+mj-lt"/>
              </a:rPr>
              <a:t>≤ </a:t>
            </a:r>
            <a:r>
              <a:rPr lang="sk-SK" sz="2800" dirty="0" smtClean="0">
                <a:latin typeface="+mj-lt"/>
              </a:rPr>
              <a:t>2</a:t>
            </a:r>
            <a:r>
              <a:rPr lang="sk-SK" sz="2800" i="1" dirty="0" smtClean="0">
                <a:latin typeface="+mj-lt"/>
              </a:rPr>
              <a:t>n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-&gt; T(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) = </a:t>
            </a:r>
            <a:r>
              <a:rPr lang="en-US" i="1" dirty="0" smtClean="0">
                <a:latin typeface="+mj-lt"/>
              </a:rPr>
              <a:t>n </a:t>
            </a:r>
            <a:r>
              <a:rPr lang="en-US" dirty="0" smtClean="0">
                <a:latin typeface="+mj-lt"/>
              </a:rPr>
              <a:t>+ 2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= 3</a:t>
            </a:r>
            <a:r>
              <a:rPr lang="en-US" i="1" dirty="0" smtClean="0">
                <a:latin typeface="+mj-lt"/>
              </a:rPr>
              <a:t>n</a:t>
            </a:r>
          </a:p>
          <a:p>
            <a:pPr marL="0" indent="0">
              <a:buNone/>
            </a:pPr>
            <a:r>
              <a:rPr lang="en-US" i="1" dirty="0" smtClean="0">
                <a:latin typeface="+mj-lt"/>
              </a:rPr>
              <a:t>-&gt; </a:t>
            </a:r>
            <a:r>
              <a:rPr lang="en-US" dirty="0" smtClean="0">
                <a:latin typeface="+mj-lt"/>
              </a:rPr>
              <a:t>Amortized cost = T(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)/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= 3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/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= 3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-&gt; Amortized Running time = O(1)</a:t>
            </a:r>
            <a:endParaRPr lang="sk-SK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6588" y="5988734"/>
            <a:ext cx="5205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amortized cost 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operations is the worst-case total cost of the operations divided by </a:t>
            </a:r>
            <a:r>
              <a:rPr lang="en-US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Queue made of Stacks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0726" y="3123546"/>
            <a:ext cx="3224212" cy="3393936"/>
            <a:chOff x="6672263" y="3186113"/>
            <a:chExt cx="3224212" cy="3393936"/>
          </a:xfrm>
        </p:grpSpPr>
        <p:sp>
          <p:nvSpPr>
            <p:cNvPr id="4" name="Freeform 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6575" y="5872163"/>
              <a:ext cx="700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in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4919" y="5872163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out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2127469"/>
            <a:ext cx="36290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walk-through: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B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1"/>
                </a:solidFill>
              </a:rPr>
              <a:t>dequeue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1"/>
                </a:solidFill>
              </a:rPr>
              <a:t>dequeue</a:t>
            </a: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1"/>
                </a:solidFill>
              </a:rPr>
              <a:t>dequeue</a:t>
            </a: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1"/>
                </a:solidFill>
              </a:rPr>
              <a:t>dequeue</a:t>
            </a: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6603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sneaky way to implement Queue using two Stacks</a:t>
            </a:r>
          </a:p>
        </p:txBody>
      </p:sp>
    </p:spTree>
    <p:extLst>
      <p:ext uri="{BB962C8B-B14F-4D97-AF65-F5344CB8AC3E}">
        <p14:creationId xmlns:p14="http://schemas.microsoft.com/office/powerpoint/2010/main" val="317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Queue made of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6603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sneaky way to implement Queue using two Stacks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86737" y="2263706"/>
            <a:ext cx="1957388" cy="2030786"/>
            <a:chOff x="6672263" y="3186113"/>
            <a:chExt cx="3224212" cy="3345113"/>
          </a:xfrm>
        </p:grpSpPr>
        <p:sp>
          <p:nvSpPr>
            <p:cNvPr id="4" name="Freeform 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6574" y="5872162"/>
              <a:ext cx="700089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in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4919" y="5872164"/>
              <a:ext cx="914401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out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2973" y="2263706"/>
            <a:ext cx="5410200" cy="411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class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Queue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Stack&lt;E&gt;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in</a:t>
            </a:r>
            <a:r>
              <a:rPr lang="en-US" sz="2000" kern="0" dirty="0">
                <a:latin typeface="Courier New" pitchFamily="49" charset="0"/>
              </a:rPr>
              <a:t> 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Stack&lt;E&gt;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out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>
                <a:latin typeface="Courier New" pitchFamily="49" charset="0"/>
              </a:rPr>
              <a:t>  void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enqueue</a:t>
            </a:r>
            <a:r>
              <a:rPr lang="en-US" sz="2000" kern="0" dirty="0">
                <a:latin typeface="Courier New" pitchFamily="49" charset="0"/>
              </a:rPr>
              <a:t>(E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kern="0" dirty="0">
                <a:latin typeface="Courier New" pitchFamily="49" charset="0"/>
              </a:rPr>
              <a:t>){ </a:t>
            </a:r>
            <a:r>
              <a:rPr lang="en-US" sz="2000" kern="0" dirty="0" err="1">
                <a:latin typeface="Courier New" pitchFamily="49" charset="0"/>
              </a:rPr>
              <a:t>in.push</a:t>
            </a:r>
            <a:r>
              <a:rPr lang="en-US" sz="2000" kern="0" dirty="0">
                <a:latin typeface="Courier New" pitchFamily="49" charset="0"/>
              </a:rPr>
              <a:t>(x);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E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dequeue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>
                <a:latin typeface="Courier New" pitchFamily="49" charset="0"/>
              </a:rPr>
              <a:t>    </a:t>
            </a:r>
            <a:r>
              <a:rPr lang="en-US" sz="2000" kern="0" baseline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baseline="0" dirty="0">
                <a:latin typeface="Courier New" pitchFamily="49" charset="0"/>
              </a:rPr>
              <a:t>(</a:t>
            </a:r>
            <a:r>
              <a:rPr lang="en-US" sz="2000" kern="0" baseline="0" dirty="0" err="1">
                <a:latin typeface="Courier New" pitchFamily="49" charset="0"/>
              </a:rPr>
              <a:t>out.isEmpty</a:t>
            </a:r>
            <a:r>
              <a:rPr lang="en-US" sz="2000" kern="0" baseline="0" dirty="0">
                <a:latin typeface="Courier New" pitchFamily="49" charset="0"/>
              </a:rPr>
              <a:t>())</a:t>
            </a:r>
            <a:r>
              <a:rPr lang="en-US" sz="2000" kern="0" dirty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>
                <a:latin typeface="Courier New" pitchFamily="49" charset="0"/>
              </a:rPr>
              <a:t>      </a:t>
            </a:r>
            <a:r>
              <a:rPr lang="en-US" sz="2000" kern="0" baseline="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kern="0" baseline="0" dirty="0">
                <a:latin typeface="Courier New" pitchFamily="49" charset="0"/>
              </a:rPr>
              <a:t>(!</a:t>
            </a:r>
            <a:r>
              <a:rPr lang="en-US" sz="2000" kern="0" baseline="0" dirty="0" err="1">
                <a:latin typeface="Courier New" pitchFamily="49" charset="0"/>
              </a:rPr>
              <a:t>in.isEmpty</a:t>
            </a:r>
            <a:r>
              <a:rPr lang="en-US" sz="2000" kern="0" baseline="0" dirty="0">
                <a:latin typeface="Courier New" pitchFamily="49" charset="0"/>
              </a:rPr>
              <a:t>())</a:t>
            </a:r>
            <a:r>
              <a:rPr lang="en-US" sz="2000" kern="0" dirty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>
                <a:latin typeface="Courier New" pitchFamily="49" charset="0"/>
              </a:rPr>
              <a:t>        </a:t>
            </a:r>
            <a:r>
              <a:rPr lang="en-US" sz="2000" kern="0" baseline="0" dirty="0" err="1">
                <a:latin typeface="Courier New" pitchFamily="49" charset="0"/>
              </a:rPr>
              <a:t>out.push</a:t>
            </a:r>
            <a:r>
              <a:rPr lang="en-US" sz="2000" kern="0" baseline="0" dirty="0">
                <a:latin typeface="Courier New" pitchFamily="49" charset="0"/>
              </a:rPr>
              <a:t>(in.pop());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  }</a:t>
            </a:r>
            <a:endParaRPr lang="en-US" sz="2000" kern="0" baseline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out.pop();</a:t>
            </a:r>
            <a:endParaRPr lang="en-US" sz="2000" kern="0" baseline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82" y="446739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/>
              <a:t>Wouldn’t it be nice to have a queue of t-shirts to wear instead of a stack (like in your dresser)?</a:t>
            </a:r>
          </a:p>
          <a:p>
            <a:pPr lvl="1"/>
            <a:r>
              <a:rPr lang="en-US" sz="2000" dirty="0"/>
              <a:t>So have two stacks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 dirty="0"/>
              <a:t>in</a:t>
            </a:r>
            <a:r>
              <a:rPr lang="en-US" sz="2000" dirty="0"/>
              <a:t>: stack of t-shirts go after you wash them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 dirty="0"/>
              <a:t>out</a:t>
            </a:r>
            <a:r>
              <a:rPr lang="en-US" sz="2000" dirty="0"/>
              <a:t>: stack of t-shirts to wear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out</a:t>
            </a:r>
            <a:r>
              <a:rPr lang="en-US" sz="2000" dirty="0"/>
              <a:t> is empty, reverse </a:t>
            </a:r>
            <a:r>
              <a:rPr lang="en-US" sz="2000" i="1" dirty="0"/>
              <a:t>in</a:t>
            </a:r>
            <a:r>
              <a:rPr lang="en-US" sz="2000" dirty="0"/>
              <a:t> into </a:t>
            </a:r>
            <a:r>
              <a:rPr lang="en-US" sz="2000" i="1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6042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Queue made of Stacks (Analysis)</a:t>
            </a: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3469" y="1690688"/>
            <a:ext cx="4463782" cy="398686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Queue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&lt;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ourier New" pitchFamily="49" charset="0"/>
              </a:rPr>
              <a:t>  Stack&lt;E&gt; </a:t>
            </a:r>
            <a:r>
              <a:rPr lang="en-US" sz="1600" kern="0" dirty="0">
                <a:solidFill>
                  <a:srgbClr val="119F33"/>
                </a:solidFill>
                <a:latin typeface="Courier New" pitchFamily="49" charset="0"/>
              </a:rPr>
              <a:t>in</a:t>
            </a:r>
            <a:r>
              <a:rPr lang="en-US" sz="1600" kern="0" dirty="0">
                <a:latin typeface="Courier New" pitchFamily="49" charset="0"/>
              </a:rPr>
              <a:t>  = </a:t>
            </a:r>
            <a:r>
              <a:rPr lang="en-US" sz="16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600" kern="0" dirty="0">
                <a:latin typeface="Courier New" pitchFamily="49" charset="0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Stack&lt;E&gt; 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out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new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>
                <a:latin typeface="Courier New" pitchFamily="49" charset="0"/>
              </a:rPr>
              <a:t>  void</a:t>
            </a:r>
            <a:r>
              <a:rPr lang="en-US" sz="1600" kern="0" dirty="0">
                <a:latin typeface="Courier New" pitchFamily="49" charset="0"/>
              </a:rPr>
              <a:t> </a:t>
            </a:r>
            <a:r>
              <a:rPr lang="en-US" sz="1600" kern="0" dirty="0" err="1">
                <a:solidFill>
                  <a:srgbClr val="119F33"/>
                </a:solidFill>
                <a:latin typeface="Courier New" pitchFamily="49" charset="0"/>
              </a:rPr>
              <a:t>enqueue</a:t>
            </a:r>
            <a:r>
              <a:rPr lang="en-US" sz="1600" kern="0" dirty="0">
                <a:latin typeface="Courier New" pitchFamily="49" charset="0"/>
              </a:rPr>
              <a:t>(E </a:t>
            </a:r>
            <a:r>
              <a:rPr lang="en-US" sz="1600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1600" kern="0" dirty="0">
                <a:latin typeface="Courier New" pitchFamily="49" charset="0"/>
              </a:rPr>
              <a:t>){ </a:t>
            </a:r>
            <a:r>
              <a:rPr lang="en-US" sz="1600" kern="0" dirty="0" err="1">
                <a:latin typeface="Courier New" pitchFamily="49" charset="0"/>
              </a:rPr>
              <a:t>in.push</a:t>
            </a:r>
            <a:r>
              <a:rPr lang="en-US" sz="1600" kern="0" dirty="0">
                <a:latin typeface="Courier New" pitchFamily="49" charset="0"/>
              </a:rPr>
              <a:t>(x);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E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dequeue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>
                <a:latin typeface="Courier New" pitchFamily="49" charset="0"/>
              </a:rPr>
              <a:t>    </a:t>
            </a:r>
            <a:r>
              <a:rPr lang="en-US" sz="1600" kern="0" baseline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1600" kern="0" baseline="0" dirty="0">
                <a:latin typeface="Courier New" pitchFamily="49" charset="0"/>
              </a:rPr>
              <a:t>(</a:t>
            </a:r>
            <a:r>
              <a:rPr lang="en-US" sz="1600" kern="0" baseline="0" dirty="0" err="1">
                <a:latin typeface="Courier New" pitchFamily="49" charset="0"/>
              </a:rPr>
              <a:t>out.isEmpty</a:t>
            </a:r>
            <a:r>
              <a:rPr lang="en-US" sz="1600" kern="0" baseline="0" dirty="0">
                <a:latin typeface="Courier New" pitchFamily="49" charset="0"/>
              </a:rPr>
              <a:t>())</a:t>
            </a:r>
            <a:r>
              <a:rPr lang="en-US" sz="1600" kern="0" dirty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>
                <a:latin typeface="Courier New" pitchFamily="49" charset="0"/>
              </a:rPr>
              <a:t>      </a:t>
            </a:r>
            <a:r>
              <a:rPr lang="en-US" sz="1600" kern="0" baseline="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1600" kern="0" baseline="0" dirty="0">
                <a:latin typeface="Courier New" pitchFamily="49" charset="0"/>
              </a:rPr>
              <a:t>(!</a:t>
            </a:r>
            <a:r>
              <a:rPr lang="en-US" sz="1600" kern="0" baseline="0" dirty="0" err="1">
                <a:latin typeface="Courier New" pitchFamily="49" charset="0"/>
              </a:rPr>
              <a:t>in.isEmpty</a:t>
            </a:r>
            <a:r>
              <a:rPr lang="en-US" sz="1600" kern="0" baseline="0" dirty="0">
                <a:latin typeface="Courier New" pitchFamily="49" charset="0"/>
              </a:rPr>
              <a:t>())</a:t>
            </a:r>
            <a:r>
              <a:rPr lang="en-US" sz="1600" kern="0" dirty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>
                <a:latin typeface="Courier New" pitchFamily="49" charset="0"/>
              </a:rPr>
              <a:t>        </a:t>
            </a:r>
            <a:r>
              <a:rPr lang="en-US" sz="1600" kern="0" baseline="0" dirty="0" err="1">
                <a:latin typeface="Courier New" pitchFamily="49" charset="0"/>
              </a:rPr>
              <a:t>out.push</a:t>
            </a:r>
            <a:r>
              <a:rPr lang="en-US" sz="1600" kern="0" baseline="0" dirty="0">
                <a:latin typeface="Courier New" pitchFamily="49" charset="0"/>
              </a:rPr>
              <a:t>(in.pop());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ourier New" pitchFamily="49" charset="0"/>
              </a:rPr>
              <a:t>      }</a:t>
            </a:r>
            <a:endParaRPr lang="en-US" sz="1600" kern="0" baseline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ourier New" pitchFamily="49" charset="0"/>
              </a:rPr>
              <a:t>  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ourier New" pitchFamily="49" charset="0"/>
              </a:rPr>
              <a:t>    </a:t>
            </a:r>
            <a:r>
              <a:rPr lang="en-US" sz="16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600" kern="0" dirty="0">
                <a:latin typeface="Courier New" pitchFamily="49" charset="0"/>
              </a:rPr>
              <a:t> out.pop();</a:t>
            </a:r>
            <a:endParaRPr lang="en-US" sz="1600" kern="0" baseline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>
                <a:latin typeface="Courier New" pitchFamily="49" charset="0"/>
              </a:rPr>
              <a:t>}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5" y="4269820"/>
            <a:ext cx="2509836" cy="2148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2954" y="4387781"/>
            <a:ext cx="1957388" cy="2030786"/>
            <a:chOff x="6672263" y="3186113"/>
            <a:chExt cx="3224212" cy="3345113"/>
          </a:xfrm>
        </p:grpSpPr>
        <p:sp>
          <p:nvSpPr>
            <p:cNvPr id="14" name="Freeform 1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6574" y="5872162"/>
              <a:ext cx="700089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4919" y="5872164"/>
              <a:ext cx="914401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29338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32494" y="1690688"/>
            <a:ext cx="5166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stack operations are (amortized) O(1).</a:t>
            </a:r>
          </a:p>
          <a:p>
            <a:r>
              <a:rPr lang="en-US" sz="2000" dirty="0"/>
              <a:t>What’s the worst-case for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What operations did we need to do to reach that condition (starting with an empty Queue)?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Hence, what is the amortized cost?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 the average time for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 is: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7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1400</Words>
  <Application>Microsoft Macintosh PowerPoint</Application>
  <PresentationFormat>Widescreen</PresentationFormat>
  <Paragraphs>272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Calibri Light</vt:lpstr>
      <vt:lpstr>Courier New</vt:lpstr>
      <vt:lpstr>Mangal</vt:lpstr>
      <vt:lpstr>Times New Roman</vt:lpstr>
      <vt:lpstr>Wingdings</vt:lpstr>
      <vt:lpstr>Arial</vt:lpstr>
      <vt:lpstr>Office Theme</vt:lpstr>
      <vt:lpstr>Instructor: Lilian de Greef Quarter: Summer 2017</vt:lpstr>
      <vt:lpstr>Today:</vt:lpstr>
      <vt:lpstr>Reminder: No class on Monday!</vt:lpstr>
      <vt:lpstr>Amortized Analysis</vt:lpstr>
      <vt:lpstr>Amortized Cost</vt:lpstr>
      <vt:lpstr>Example: Array Stack</vt:lpstr>
      <vt:lpstr>Example #2: Queue made of Stacks</vt:lpstr>
      <vt:lpstr>Example #2: Queue made of Stacks</vt:lpstr>
      <vt:lpstr>Example #2: Queue made of Stacks (Analysis)</vt:lpstr>
      <vt:lpstr>Example #2: Using “Currency” Analogy</vt:lpstr>
      <vt:lpstr>Example #3: (Parody / Joke Example)</vt:lpstr>
      <vt:lpstr>Wrapping up Amortized Analysis</vt:lpstr>
      <vt:lpstr>What have we covered so far?</vt:lpstr>
      <vt:lpstr>Whew!</vt:lpstr>
      <vt:lpstr>Dictionary ADT</vt:lpstr>
      <vt:lpstr>Dictionary ADT</vt:lpstr>
      <vt:lpstr>Uses of Dictionary ADT</vt:lpstr>
      <vt:lpstr>Motivating Hash Tables</vt:lpstr>
      <vt:lpstr>(extra space for notes)</vt:lpstr>
      <vt:lpstr>Motivating Hash Tables</vt:lpstr>
      <vt:lpstr>“Magic Array”</vt:lpstr>
      <vt:lpstr>“Magic Array”</vt:lpstr>
      <vt:lpstr>Introducing… Hash Tables!</vt:lpstr>
      <vt:lpstr>Hash Tables: closest thing to our “Magic Array”</vt:lpstr>
      <vt:lpstr>Hash Tables: Example Illustration</vt:lpstr>
      <vt:lpstr>Hash Functions</vt:lpstr>
      <vt:lpstr>Example Hash Function</vt:lpstr>
      <vt:lpstr>Hash Functions</vt:lpstr>
      <vt:lpstr>Collisions</vt:lpstr>
      <vt:lpstr>Hash Table roles</vt:lpstr>
      <vt:lpstr>Hash Tables</vt:lpstr>
      <vt:lpstr>Hash Table Size</vt:lpstr>
      <vt:lpstr>Review: Hash Tables thus far…</vt:lpstr>
      <vt:lpstr>Homework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Take one of the packets stacked near the door.</dc:title>
  <dc:creator>Lilian De Greef</dc:creator>
  <cp:lastModifiedBy>Lilian De Greef</cp:lastModifiedBy>
  <cp:revision>195</cp:revision>
  <cp:lastPrinted>2017-06-30T16:29:48Z</cp:lastPrinted>
  <dcterms:created xsi:type="dcterms:W3CDTF">2017-06-21T02:13:29Z</dcterms:created>
  <dcterms:modified xsi:type="dcterms:W3CDTF">2017-06-30T16:29:55Z</dcterms:modified>
</cp:coreProperties>
</file>