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258" r:id="rId2"/>
    <p:sldId id="380" r:id="rId3"/>
    <p:sldId id="382" r:id="rId4"/>
    <p:sldId id="383" r:id="rId5"/>
    <p:sldId id="384" r:id="rId6"/>
    <p:sldId id="386" r:id="rId7"/>
    <p:sldId id="387" r:id="rId8"/>
    <p:sldId id="385" r:id="rId9"/>
    <p:sldId id="346" r:id="rId10"/>
    <p:sldId id="347" r:id="rId11"/>
    <p:sldId id="348" r:id="rId12"/>
    <p:sldId id="349" r:id="rId13"/>
    <p:sldId id="336" r:id="rId14"/>
    <p:sldId id="337" r:id="rId15"/>
    <p:sldId id="353" r:id="rId16"/>
    <p:sldId id="343" r:id="rId17"/>
    <p:sldId id="351" r:id="rId18"/>
    <p:sldId id="352" r:id="rId19"/>
    <p:sldId id="354" r:id="rId20"/>
    <p:sldId id="355" r:id="rId21"/>
    <p:sldId id="356" r:id="rId22"/>
    <p:sldId id="379" r:id="rId23"/>
    <p:sldId id="358" r:id="rId24"/>
    <p:sldId id="359" r:id="rId25"/>
    <p:sldId id="360" r:id="rId26"/>
    <p:sldId id="361" r:id="rId27"/>
    <p:sldId id="362" r:id="rId28"/>
    <p:sldId id="363" r:id="rId29"/>
    <p:sldId id="365" r:id="rId30"/>
    <p:sldId id="366" r:id="rId31"/>
    <p:sldId id="367" r:id="rId32"/>
    <p:sldId id="369" r:id="rId33"/>
    <p:sldId id="368" r:id="rId34"/>
    <p:sldId id="372" r:id="rId35"/>
    <p:sldId id="371" r:id="rId36"/>
    <p:sldId id="370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415"/>
    <p:restoredTop sz="89103"/>
  </p:normalViewPr>
  <p:slideViewPr>
    <p:cSldViewPr snapToGrid="0" snapToObjects="1">
      <p:cViewPr varScale="1">
        <p:scale>
          <a:sx n="61" d="100"/>
          <a:sy n="61" d="100"/>
        </p:scale>
        <p:origin x="216" y="9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51661-D191-7746-9A19-E5FFAAAA7B3A}" type="datetimeFigureOut">
              <a:rPr lang="en-US" smtClean="0"/>
              <a:t>6/25/17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59F58-F119-0E43-8494-EDD4305C8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3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A1579-158C-D948-AE75-C63C17394A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76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code from https://</a:t>
            </a:r>
            <a:r>
              <a:rPr lang="en-US" dirty="0" err="1" smtClean="0"/>
              <a:t>www.mkyong.com</a:t>
            </a:r>
            <a:r>
              <a:rPr lang="en-US" dirty="0" smtClean="0"/>
              <a:t>/java/how-to-determine-a-prime-number-in-java/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59F58-F119-0E43-8494-EDD4305C8C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95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code from https://</a:t>
            </a:r>
            <a:r>
              <a:rPr lang="en-US" dirty="0" err="1" smtClean="0"/>
              <a:t>www.mkyong.com</a:t>
            </a:r>
            <a:r>
              <a:rPr lang="en-US" dirty="0" smtClean="0"/>
              <a:t>/java/how-to-determine-a-prime-number-in-java/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59F58-F119-0E43-8494-EDD4305C8C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0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code from https://</a:t>
            </a:r>
            <a:r>
              <a:rPr lang="en-US" dirty="0" err="1" smtClean="0"/>
              <a:t>www.mkyong.com</a:t>
            </a:r>
            <a:r>
              <a:rPr lang="en-US" dirty="0" smtClean="0"/>
              <a:t>/java/how-to-determine-a-prime-number-in-java/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59F58-F119-0E43-8494-EDD4305C8C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48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code from https://</a:t>
            </a:r>
            <a:r>
              <a:rPr lang="en-US" dirty="0" err="1" smtClean="0"/>
              <a:t>www.mkyong.com</a:t>
            </a:r>
            <a:r>
              <a:rPr lang="en-US" dirty="0" smtClean="0"/>
              <a:t>/java/how-to-determine-a-prime-number-in-java/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59F58-F119-0E43-8494-EDD4305C8C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56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O( g(</a:t>
            </a:r>
            <a:r>
              <a:rPr lang="en-US" i="1" dirty="0" smtClean="0">
                <a:solidFill>
                  <a:srgbClr val="4F81BD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) ) </a:t>
            </a:r>
            <a:r>
              <a:rPr lang="en-US" dirty="0" smtClean="0">
                <a:sym typeface="Symbol" pitchFamily="18" charset="2"/>
              </a:rPr>
              <a:t>if there exist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 f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g(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59F58-F119-0E43-8494-EDD4305C8C5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84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59F58-F119-0E43-8494-EDD4305C8C5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03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59F58-F119-0E43-8494-EDD4305C8C5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99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59F58-F119-0E43-8494-EDD4305C8C5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89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5717-17B1-DC4F-A9AB-2B9613EABDDD}" type="datetimeFigureOut">
              <a:rPr lang="en-US" smtClean="0"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E38D-5F12-0F4C-B111-4F8E600B8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5717-17B1-DC4F-A9AB-2B9613EABDDD}" type="datetimeFigureOut">
              <a:rPr lang="en-US" smtClean="0"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E38D-5F12-0F4C-B111-4F8E600B8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7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5717-17B1-DC4F-A9AB-2B9613EABDDD}" type="datetimeFigureOut">
              <a:rPr lang="en-US" smtClean="0"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E38D-5F12-0F4C-B111-4F8E600B8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9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5717-17B1-DC4F-A9AB-2B9613EABDDD}" type="datetimeFigureOut">
              <a:rPr lang="en-US" smtClean="0"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E38D-5F12-0F4C-B111-4F8E600B8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5717-17B1-DC4F-A9AB-2B9613EABDDD}" type="datetimeFigureOut">
              <a:rPr lang="en-US" smtClean="0"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E38D-5F12-0F4C-B111-4F8E600B8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4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5717-17B1-DC4F-A9AB-2B9613EABDDD}" type="datetimeFigureOut">
              <a:rPr lang="en-US" smtClean="0"/>
              <a:t>6/25/17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E38D-5F12-0F4C-B111-4F8E600B8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4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5717-17B1-DC4F-A9AB-2B9613EABDDD}" type="datetimeFigureOut">
              <a:rPr lang="en-US" smtClean="0"/>
              <a:t>6/25/17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E38D-5F12-0F4C-B111-4F8E600B8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0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5717-17B1-DC4F-A9AB-2B9613EABDDD}" type="datetimeFigureOut">
              <a:rPr lang="en-US" smtClean="0"/>
              <a:t>6/25/17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E38D-5F12-0F4C-B111-4F8E600B8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6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5717-17B1-DC4F-A9AB-2B9613EABDDD}" type="datetimeFigureOut">
              <a:rPr lang="en-US" smtClean="0"/>
              <a:t>6/25/17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E38D-5F12-0F4C-B111-4F8E600B8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1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5717-17B1-DC4F-A9AB-2B9613EABDDD}" type="datetimeFigureOut">
              <a:rPr lang="en-US" smtClean="0"/>
              <a:t>6/25/17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E38D-5F12-0F4C-B111-4F8E600B8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2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5717-17B1-DC4F-A9AB-2B9613EABDDD}" type="datetimeFigureOut">
              <a:rPr lang="en-US" smtClean="0"/>
              <a:t>6/25/17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E38D-5F12-0F4C-B111-4F8E600B8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3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95717-17B1-DC4F-A9AB-2B9613EABDDD}" type="datetimeFigureOut">
              <a:rPr lang="en-US" smtClean="0"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0E38D-5F12-0F4C-B111-4F8E600B8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5741" y="3740728"/>
            <a:ext cx="9144000" cy="1348182"/>
          </a:xfrm>
        </p:spPr>
        <p:txBody>
          <a:bodyPr anchor="ctr">
            <a:normAutofit/>
          </a:bodyPr>
          <a:lstStyle/>
          <a:p>
            <a:r>
              <a:rPr lang="en-US" sz="2400" dirty="0"/>
              <a:t>Instructor: Lilian de Greef</a:t>
            </a:r>
            <a:br>
              <a:rPr lang="en-US" sz="2400" dirty="0"/>
            </a:br>
            <a:r>
              <a:rPr lang="en-US" sz="2400" dirty="0"/>
              <a:t>Quarter: Summer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5653" y="1833438"/>
            <a:ext cx="9817814" cy="1655762"/>
          </a:xfrm>
        </p:spPr>
        <p:txBody>
          <a:bodyPr anchor="ctr">
            <a:noAutofit/>
          </a:bodyPr>
          <a:lstStyle/>
          <a:p>
            <a:r>
              <a:rPr lang="en-US" sz="4400" dirty="0"/>
              <a:t>CSE 373: Data Structures and Algorithms</a:t>
            </a:r>
          </a:p>
          <a:p>
            <a:r>
              <a:rPr lang="en-US" sz="3200" dirty="0"/>
              <a:t>Lecture </a:t>
            </a:r>
            <a:r>
              <a:rPr lang="en-US" sz="3200" dirty="0" smtClean="0"/>
              <a:t>4: </a:t>
            </a:r>
            <a:r>
              <a:rPr lang="en-US" sz="3200" dirty="0"/>
              <a:t>Asymptotic Analysis part </a:t>
            </a:r>
            <a:r>
              <a:rPr lang="en-US" sz="3200" dirty="0" smtClean="0"/>
              <a:t>3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</a:t>
            </a:r>
            <a:r>
              <a:rPr lang="en-US" sz="3200" dirty="0" smtClean="0"/>
              <a:t>Code Style, Recurrence Relations, Formal Big-O &amp; Cousins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21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#1: 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3968"/>
            <a:ext cx="8757213" cy="355660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(n == 1)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("Move disk from pole " + from + </a:t>
            </a: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                    "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to pole " + to);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}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else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{ </a:t>
            </a: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dirty="0" smtClean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move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(n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- 1, from, other, to); </a:t>
            </a: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dirty="0" smtClean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move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(1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, from, to, other); </a:t>
            </a: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dirty="0" smtClean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move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(n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- 1, other, to, from); </a:t>
            </a: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}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80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7238"/>
            <a:ext cx="10515600" cy="5419725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Base Case:</a:t>
            </a:r>
          </a:p>
          <a:p>
            <a:pPr marL="0" indent="0">
              <a:buNone/>
            </a:pPr>
            <a:r>
              <a:rPr lang="en-US" dirty="0" smtClean="0"/>
              <a:t>Recurrence </a:t>
            </a:r>
            <a:r>
              <a:rPr lang="en-US" dirty="0" smtClean="0"/>
              <a:t>Relation: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872412" y="5894388"/>
            <a:ext cx="4138611" cy="802194"/>
          </a:xfrm>
        </p:spPr>
        <p:txBody>
          <a:bodyPr anchor="b">
            <a:normAutofit/>
          </a:bodyPr>
          <a:lstStyle/>
          <a:p>
            <a:pPr algn="r"/>
            <a:r>
              <a:rPr lang="en-US" sz="2400" dirty="0" smtClean="0"/>
              <a:t>(Example #1 continued)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67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2412" y="5894388"/>
            <a:ext cx="4138611" cy="802194"/>
          </a:xfrm>
        </p:spPr>
        <p:txBody>
          <a:bodyPr anchor="b">
            <a:normAutofit/>
          </a:bodyPr>
          <a:lstStyle/>
          <a:p>
            <a:pPr algn="r"/>
            <a:r>
              <a:rPr lang="en-US" sz="2400" dirty="0" smtClean="0"/>
              <a:t>(Example #1 continued)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99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#2: Binary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843" y="3362595"/>
            <a:ext cx="10515600" cy="3495405"/>
          </a:xfrm>
        </p:spPr>
        <p:txBody>
          <a:bodyPr>
            <a:normAutofit/>
          </a:bodyPr>
          <a:lstStyle/>
          <a:p>
            <a:pPr>
              <a:lnSpc>
                <a:spcPts val="1800"/>
              </a:lnSpc>
              <a:buNone/>
            </a:pPr>
            <a:r>
              <a:rPr lang="en-US" sz="24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Requires the array to be sorted.</a:t>
            </a:r>
          </a:p>
          <a:p>
            <a:pPr>
              <a:lnSpc>
                <a:spcPts val="1800"/>
              </a:lnSpc>
              <a:buNone/>
            </a:pPr>
            <a:r>
              <a:rPr lang="en-US" sz="24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 whether k is in array.</a:t>
            </a:r>
          </a:p>
          <a:p>
            <a:pPr>
              <a:lnSpc>
                <a:spcPts val="1800"/>
              </a:lnSpc>
              <a:buNone/>
            </a:pPr>
            <a:r>
              <a:rPr lang="en-US" sz="24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4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kern="0" dirty="0">
                <a:latin typeface="Courier New" pitchFamily="49" charset="0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400" kern="0" dirty="0">
                <a:latin typeface="Courier New" pitchFamily="49" charset="0"/>
              </a:rPr>
              <a:t>   </a:t>
            </a:r>
            <a:r>
              <a:rPr lang="en-US" sz="2400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400" kern="0" dirty="0">
                <a:latin typeface="Courier New" pitchFamily="49" charset="0"/>
              </a:rPr>
              <a:t> </a:t>
            </a:r>
            <a:r>
              <a:rPr lang="en-US" sz="2400" kern="0" dirty="0">
                <a:solidFill>
                  <a:srgbClr val="7030A0"/>
                </a:solidFill>
                <a:latin typeface="Courier New" pitchFamily="49" charset="0"/>
              </a:rPr>
              <a:t>help</a:t>
            </a:r>
            <a:r>
              <a:rPr lang="en-US" sz="2400" kern="0" dirty="0">
                <a:latin typeface="Courier New" pitchFamily="49" charset="0"/>
              </a:rPr>
              <a:t>(arr,k,0,arr.length);</a:t>
            </a:r>
            <a:endParaRPr lang="en-US" sz="2400" b="1" kern="0" dirty="0">
              <a:latin typeface="Courier New" pitchFamily="49" charset="0"/>
            </a:endParaRPr>
          </a:p>
          <a:p>
            <a:pPr marL="342900" lvl="0" indent="-342900" fontAlgn="base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None/>
              <a:defRPr/>
            </a:pPr>
            <a:r>
              <a:rPr lang="en-US" sz="2400" b="1" kern="0" dirty="0">
                <a:latin typeface="Courier New" pitchFamily="49" charset="0"/>
              </a:rPr>
              <a:t>}</a:t>
            </a:r>
          </a:p>
          <a:p>
            <a:pPr marL="342900" lvl="0" indent="-342900" fontAlgn="base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None/>
              <a:defRPr/>
            </a:pPr>
            <a:r>
              <a:rPr lang="en-US" sz="2400" kern="0" dirty="0">
                <a:solidFill>
                  <a:schemeClr val="accent1"/>
                </a:solidFill>
                <a:latin typeface="Courier New" pitchFamily="49" charset="0"/>
              </a:rPr>
              <a:t>private </a:t>
            </a:r>
            <a:r>
              <a:rPr lang="en-US" sz="2400" kern="0" dirty="0" err="1">
                <a:latin typeface="Courier New" pitchFamily="49" charset="0"/>
              </a:rPr>
              <a:t>boolean</a:t>
            </a:r>
            <a:r>
              <a:rPr lang="en-US" sz="2400" kern="0" dirty="0">
                <a:latin typeface="Courier New" pitchFamily="49" charset="0"/>
              </a:rPr>
              <a:t> </a:t>
            </a:r>
            <a:r>
              <a:rPr lang="en-US" sz="2400" kern="0" dirty="0">
                <a:solidFill>
                  <a:srgbClr val="7030A0"/>
                </a:solidFill>
                <a:latin typeface="Courier New" pitchFamily="49" charset="0"/>
              </a:rPr>
              <a:t>help</a:t>
            </a:r>
            <a:r>
              <a:rPr lang="en-US" sz="2400" kern="0" dirty="0">
                <a:latin typeface="Courier New" pitchFamily="49" charset="0"/>
              </a:rPr>
              <a:t>(</a:t>
            </a:r>
            <a:r>
              <a:rPr lang="en-US" sz="2400" kern="0" dirty="0" err="1">
                <a:latin typeface="Courier New" pitchFamily="49" charset="0"/>
              </a:rPr>
              <a:t>int</a:t>
            </a:r>
            <a:r>
              <a:rPr lang="en-US" sz="2400" kern="0" dirty="0">
                <a:latin typeface="Courier New" pitchFamily="49" charset="0"/>
              </a:rPr>
              <a:t>[]</a:t>
            </a:r>
            <a:r>
              <a:rPr lang="en-US" sz="2400" kern="0" dirty="0" err="1">
                <a:latin typeface="Courier New" pitchFamily="49" charset="0"/>
              </a:rPr>
              <a:t>arr</a:t>
            </a:r>
            <a:r>
              <a:rPr lang="en-US" sz="2400" kern="0" dirty="0">
                <a:latin typeface="Courier New" pitchFamily="49" charset="0"/>
              </a:rPr>
              <a:t>, </a:t>
            </a:r>
            <a:r>
              <a:rPr lang="en-US" sz="2400" kern="0" dirty="0" err="1">
                <a:latin typeface="Courier New" pitchFamily="49" charset="0"/>
              </a:rPr>
              <a:t>int</a:t>
            </a:r>
            <a:r>
              <a:rPr lang="en-US" sz="2400" kern="0" dirty="0">
                <a:latin typeface="Courier New" pitchFamily="49" charset="0"/>
              </a:rPr>
              <a:t> k, </a:t>
            </a:r>
            <a:r>
              <a:rPr lang="en-US" sz="2400" kern="0" dirty="0" err="1">
                <a:latin typeface="Courier New" pitchFamily="49" charset="0"/>
              </a:rPr>
              <a:t>int</a:t>
            </a:r>
            <a:r>
              <a:rPr lang="en-US" sz="2400" kern="0" dirty="0">
                <a:latin typeface="Courier New" pitchFamily="49" charset="0"/>
              </a:rPr>
              <a:t> lo, </a:t>
            </a:r>
            <a:r>
              <a:rPr lang="en-US" sz="2400" kern="0" dirty="0" err="1">
                <a:latin typeface="Courier New" pitchFamily="49" charset="0"/>
              </a:rPr>
              <a:t>int</a:t>
            </a:r>
            <a:r>
              <a:rPr lang="en-US" sz="2400" kern="0" dirty="0">
                <a:latin typeface="Courier New" pitchFamily="49" charset="0"/>
              </a:rPr>
              <a:t> hi) {</a:t>
            </a:r>
          </a:p>
          <a:p>
            <a:pPr marL="0" lvl="0" indent="0">
              <a:lnSpc>
                <a:spcPts val="1800"/>
              </a:lnSpc>
              <a:spcBef>
                <a:spcPts val="200"/>
              </a:spcBef>
              <a:buNone/>
              <a:defRPr/>
            </a:pPr>
            <a:r>
              <a:rPr lang="en-US" sz="2400" kern="0" dirty="0">
                <a:latin typeface="Courier New" pitchFamily="49" charset="0"/>
              </a:rPr>
              <a:t>   </a:t>
            </a:r>
            <a:r>
              <a:rPr lang="en-US" sz="2400" kern="0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400" kern="0" dirty="0">
                <a:latin typeface="Courier New" pitchFamily="49" charset="0"/>
              </a:rPr>
              <a:t> mid = (</a:t>
            </a:r>
            <a:r>
              <a:rPr lang="en-US" sz="2400" kern="0" dirty="0" err="1">
                <a:latin typeface="Courier New" pitchFamily="49" charset="0"/>
              </a:rPr>
              <a:t>hi+lo</a:t>
            </a:r>
            <a:r>
              <a:rPr lang="en-US" sz="2400" kern="0" dirty="0">
                <a:latin typeface="Courier New" pitchFamily="49" charset="0"/>
              </a:rPr>
              <a:t>)/2; </a:t>
            </a:r>
            <a:r>
              <a:rPr lang="en-US" sz="2400" kern="0" dirty="0">
                <a:solidFill>
                  <a:schemeClr val="accent6"/>
                </a:solidFill>
                <a:latin typeface="Courier New" pitchFamily="49" charset="0"/>
              </a:rPr>
              <a:t>// i.e., lo+(hi-lo)/2</a:t>
            </a:r>
          </a:p>
          <a:p>
            <a:pPr marL="342900" lvl="0" indent="-342900" fontAlgn="base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None/>
              <a:defRPr/>
            </a:pPr>
            <a:r>
              <a:rPr lang="en-US" sz="2400" kern="0" dirty="0">
                <a:latin typeface="Courier New" pitchFamily="49" charset="0"/>
              </a:rPr>
              <a:t>   </a:t>
            </a:r>
            <a:r>
              <a:rPr lang="en-US" sz="24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400" kern="0" dirty="0">
                <a:latin typeface="Courier New" pitchFamily="49" charset="0"/>
              </a:rPr>
              <a:t>(lo==hi)      </a:t>
            </a:r>
            <a:r>
              <a:rPr lang="en-US" sz="2400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400" kern="0" dirty="0">
                <a:latin typeface="Courier New" pitchFamily="49" charset="0"/>
              </a:rPr>
              <a:t> false;</a:t>
            </a:r>
          </a:p>
          <a:p>
            <a:pPr marL="342900" lvl="0" indent="-342900" fontAlgn="base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None/>
              <a:defRPr/>
            </a:pPr>
            <a:r>
              <a:rPr lang="en-US" sz="2400" kern="0" dirty="0">
                <a:latin typeface="Courier New" pitchFamily="49" charset="0"/>
              </a:rPr>
              <a:t>   </a:t>
            </a:r>
            <a:r>
              <a:rPr lang="en-US" sz="24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400" kern="0" dirty="0">
                <a:latin typeface="Courier New" pitchFamily="49" charset="0"/>
              </a:rPr>
              <a:t>(</a:t>
            </a:r>
            <a:r>
              <a:rPr lang="en-US" sz="2400" kern="0" dirty="0" err="1">
                <a:latin typeface="Courier New" pitchFamily="49" charset="0"/>
              </a:rPr>
              <a:t>arr</a:t>
            </a:r>
            <a:r>
              <a:rPr lang="en-US" sz="2400" kern="0" dirty="0">
                <a:latin typeface="Courier New" pitchFamily="49" charset="0"/>
              </a:rPr>
              <a:t>[mid]==k) </a:t>
            </a:r>
            <a:r>
              <a:rPr lang="en-US" sz="2400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400" kern="0" dirty="0">
                <a:latin typeface="Courier New" pitchFamily="49" charset="0"/>
              </a:rPr>
              <a:t> true;</a:t>
            </a:r>
          </a:p>
          <a:p>
            <a:pPr marL="342900" lvl="0" indent="-342900" fontAlgn="base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None/>
              <a:defRPr/>
            </a:pPr>
            <a:r>
              <a:rPr lang="en-US" sz="2400" kern="0" dirty="0">
                <a:latin typeface="Courier New" pitchFamily="49" charset="0"/>
              </a:rPr>
              <a:t>   </a:t>
            </a:r>
            <a:r>
              <a:rPr lang="en-US" sz="24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400" kern="0" dirty="0">
                <a:latin typeface="Courier New" pitchFamily="49" charset="0"/>
              </a:rPr>
              <a:t>(</a:t>
            </a:r>
            <a:r>
              <a:rPr lang="en-US" sz="2400" kern="0" dirty="0" err="1">
                <a:latin typeface="Courier New" pitchFamily="49" charset="0"/>
              </a:rPr>
              <a:t>arr</a:t>
            </a:r>
            <a:r>
              <a:rPr lang="en-US" sz="2400" kern="0" dirty="0">
                <a:latin typeface="Courier New" pitchFamily="49" charset="0"/>
              </a:rPr>
              <a:t>[mid]&lt; k) </a:t>
            </a:r>
            <a:r>
              <a:rPr lang="en-US" sz="2400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400" kern="0" dirty="0">
                <a:latin typeface="Courier New" pitchFamily="49" charset="0"/>
              </a:rPr>
              <a:t> </a:t>
            </a:r>
            <a:r>
              <a:rPr lang="en-US" sz="2400" kern="0" dirty="0">
                <a:solidFill>
                  <a:srgbClr val="7030A0"/>
                </a:solidFill>
                <a:latin typeface="Courier New" pitchFamily="49" charset="0"/>
              </a:rPr>
              <a:t>help</a:t>
            </a:r>
            <a:r>
              <a:rPr lang="en-US" sz="2400" kern="0" dirty="0">
                <a:latin typeface="Courier New" pitchFamily="49" charset="0"/>
              </a:rPr>
              <a:t>(arr,k,mid+1,hi);</a:t>
            </a:r>
          </a:p>
          <a:p>
            <a:pPr marL="342900" lvl="0" indent="-342900" fontAlgn="base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None/>
              <a:defRPr/>
            </a:pPr>
            <a:r>
              <a:rPr lang="en-US" sz="2400" kern="0" dirty="0">
                <a:latin typeface="Courier New" pitchFamily="49" charset="0"/>
              </a:rPr>
              <a:t>   </a:t>
            </a:r>
            <a:r>
              <a:rPr lang="en-US" sz="2400" kern="0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400" kern="0" dirty="0">
                <a:latin typeface="Courier New" pitchFamily="49" charset="0"/>
              </a:rPr>
              <a:t>            </a:t>
            </a:r>
            <a:r>
              <a:rPr lang="en-US" sz="2400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400" kern="0" dirty="0">
                <a:latin typeface="Courier New" pitchFamily="49" charset="0"/>
              </a:rPr>
              <a:t> </a:t>
            </a:r>
            <a:r>
              <a:rPr lang="en-US" sz="2400" kern="0" dirty="0">
                <a:solidFill>
                  <a:srgbClr val="7030A0"/>
                </a:solidFill>
                <a:latin typeface="Courier New" pitchFamily="49" charset="0"/>
              </a:rPr>
              <a:t>help</a:t>
            </a:r>
            <a:r>
              <a:rPr lang="en-US" sz="2400" kern="0" dirty="0">
                <a:latin typeface="Courier New" pitchFamily="49" charset="0"/>
              </a:rPr>
              <a:t>(</a:t>
            </a:r>
            <a:r>
              <a:rPr lang="en-US" sz="2400" kern="0" dirty="0" err="1">
                <a:latin typeface="Courier New" pitchFamily="49" charset="0"/>
              </a:rPr>
              <a:t>arr,k,lo,mid</a:t>
            </a:r>
            <a:r>
              <a:rPr lang="en-US" sz="2400" kern="0" dirty="0">
                <a:latin typeface="Courier New" pitchFamily="49" charset="0"/>
              </a:rPr>
              <a:t>);</a:t>
            </a:r>
          </a:p>
        </p:txBody>
      </p:sp>
      <p:grpSp>
        <p:nvGrpSpPr>
          <p:cNvPr id="6" name="Group 2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072318" y="1726541"/>
            <a:ext cx="5518150" cy="533400"/>
            <a:chOff x="864" y="864"/>
            <a:chExt cx="3911" cy="384"/>
          </a:xfrm>
        </p:grpSpPr>
        <p:grpSp>
          <p:nvGrpSpPr>
            <p:cNvPr id="7" name="Group 14"/>
            <p:cNvGrpSpPr>
              <a:grpSpLocks/>
            </p:cNvGrpSpPr>
            <p:nvPr/>
          </p:nvGrpSpPr>
          <p:grpSpPr bwMode="auto">
            <a:xfrm>
              <a:off x="864" y="864"/>
              <a:ext cx="3888" cy="384"/>
              <a:chOff x="864" y="864"/>
              <a:chExt cx="3888" cy="384"/>
            </a:xfrm>
          </p:grpSpPr>
          <p:sp>
            <p:nvSpPr>
              <p:cNvPr id="17" name="Rectangle 4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864" y="864"/>
                <a:ext cx="3888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6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296" y="864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7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728" y="864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8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2160" y="864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9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592" y="864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10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024" y="864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11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456" y="864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12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888" y="864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13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320" y="864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" name="Text Box 15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960" y="912"/>
              <a:ext cx="212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" name="Text Box 16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392" y="912"/>
              <a:ext cx="238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Text Box 17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824" y="912"/>
              <a:ext cx="238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Text Box 18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56" y="912"/>
              <a:ext cx="346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12" name="Text Box 1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688" y="912"/>
              <a:ext cx="346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37</a:t>
              </a:r>
            </a:p>
          </p:txBody>
        </p:sp>
        <p:sp>
          <p:nvSpPr>
            <p:cNvPr id="13" name="Text Box 20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120" y="912"/>
              <a:ext cx="346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50</a:t>
              </a:r>
            </a:p>
          </p:txBody>
        </p:sp>
        <p:sp>
          <p:nvSpPr>
            <p:cNvPr id="14" name="Text Box 21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04" y="912"/>
              <a:ext cx="346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73</a:t>
              </a:r>
            </a:p>
          </p:txBody>
        </p:sp>
        <p:sp>
          <p:nvSpPr>
            <p:cNvPr id="15" name="Text Box 22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984" y="912"/>
              <a:ext cx="347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75</a:t>
              </a:r>
            </a:p>
          </p:txBody>
        </p:sp>
        <p:sp>
          <p:nvSpPr>
            <p:cNvPr id="16" name="Text Box 23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320" y="912"/>
              <a:ext cx="455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126</a:t>
              </a:r>
            </a:p>
          </p:txBody>
        </p:sp>
      </p:grpSp>
      <p:sp>
        <p:nvSpPr>
          <p:cNvPr id="26" name="Content Placeholder 2"/>
          <p:cNvSpPr txBox="1">
            <a:spLocks/>
          </p:cNvSpPr>
          <p:nvPr/>
        </p:nvSpPr>
        <p:spPr>
          <a:xfrm>
            <a:off x="1074904" y="25146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2400" dirty="0"/>
              <a:t>Find an integer in a </a:t>
            </a:r>
            <a:r>
              <a:rPr lang="en-US" sz="2400" i="1" dirty="0"/>
              <a:t>sorted</a:t>
            </a:r>
            <a:r>
              <a:rPr lang="en-US" sz="2400" dirty="0"/>
              <a:t> array</a:t>
            </a:r>
          </a:p>
          <a:p>
            <a:pPr lvl="1">
              <a:buFont typeface="Arial"/>
              <a:buNone/>
            </a:pPr>
            <a:r>
              <a:rPr lang="en-US" sz="2000" dirty="0"/>
              <a:t>(</a:t>
            </a:r>
            <a:r>
              <a:rPr lang="en-US" sz="1800" dirty="0"/>
              <a:t>Can also be done non-recursively)</a:t>
            </a:r>
            <a:endParaRPr lang="en-US" sz="1600" dirty="0"/>
          </a:p>
          <a:p>
            <a:pPr>
              <a:buFont typeface="Arial"/>
              <a:buNone/>
            </a:pPr>
            <a:r>
              <a:rPr lang="en-US" sz="2400" dirty="0"/>
              <a:t>    </a:t>
            </a:r>
            <a:r>
              <a:rPr lang="en-US" sz="2400" b="1" dirty="0"/>
              <a:t> 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Arial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672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586" y="1148199"/>
            <a:ext cx="10515600" cy="3495405"/>
          </a:xfrm>
        </p:spPr>
        <p:txBody>
          <a:bodyPr>
            <a:normAutofit/>
          </a:bodyPr>
          <a:lstStyle/>
          <a:p>
            <a:pPr>
              <a:lnSpc>
                <a:spcPts val="1800"/>
              </a:lnSpc>
              <a:buNone/>
            </a:pPr>
            <a:r>
              <a:rPr lang="en-US" sz="24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Requires the array to be sorted.</a:t>
            </a:r>
          </a:p>
          <a:p>
            <a:pPr>
              <a:lnSpc>
                <a:spcPts val="1800"/>
              </a:lnSpc>
              <a:buNone/>
            </a:pPr>
            <a:r>
              <a:rPr lang="en-US" sz="24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 whether k is in array.</a:t>
            </a:r>
          </a:p>
          <a:p>
            <a:pPr>
              <a:lnSpc>
                <a:spcPts val="1800"/>
              </a:lnSpc>
              <a:buNone/>
            </a:pPr>
            <a:r>
              <a:rPr lang="en-US" sz="24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4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kern="0" dirty="0">
                <a:latin typeface="Courier New" pitchFamily="49" charset="0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400" kern="0" dirty="0">
                <a:latin typeface="Courier New" pitchFamily="49" charset="0"/>
              </a:rPr>
              <a:t>   </a:t>
            </a:r>
            <a:r>
              <a:rPr lang="en-US" sz="2400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400" kern="0" dirty="0">
                <a:latin typeface="Courier New" pitchFamily="49" charset="0"/>
              </a:rPr>
              <a:t> </a:t>
            </a:r>
            <a:r>
              <a:rPr lang="en-US" sz="2400" kern="0" dirty="0">
                <a:solidFill>
                  <a:srgbClr val="7030A0"/>
                </a:solidFill>
                <a:latin typeface="Courier New" pitchFamily="49" charset="0"/>
              </a:rPr>
              <a:t>help</a:t>
            </a:r>
            <a:r>
              <a:rPr lang="en-US" sz="2400" kern="0" dirty="0">
                <a:latin typeface="Courier New" pitchFamily="49" charset="0"/>
              </a:rPr>
              <a:t>(arr,k,0,arr.length);</a:t>
            </a:r>
            <a:endParaRPr lang="en-US" sz="2400" b="1" kern="0" dirty="0">
              <a:latin typeface="Courier New" pitchFamily="49" charset="0"/>
            </a:endParaRPr>
          </a:p>
          <a:p>
            <a:pPr marL="342900" lvl="0" indent="-342900" fontAlgn="base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None/>
              <a:defRPr/>
            </a:pPr>
            <a:r>
              <a:rPr lang="en-US" sz="2400" b="1" kern="0" dirty="0">
                <a:latin typeface="Courier New" pitchFamily="49" charset="0"/>
              </a:rPr>
              <a:t>}</a:t>
            </a:r>
          </a:p>
          <a:p>
            <a:pPr marL="342900" lvl="0" indent="-342900" fontAlgn="base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None/>
              <a:defRPr/>
            </a:pPr>
            <a:r>
              <a:rPr lang="en-US" sz="2400" kern="0" dirty="0">
                <a:solidFill>
                  <a:schemeClr val="accent1"/>
                </a:solidFill>
                <a:latin typeface="Courier New" pitchFamily="49" charset="0"/>
              </a:rPr>
              <a:t>private </a:t>
            </a:r>
            <a:r>
              <a:rPr lang="en-US" sz="2400" kern="0" dirty="0" err="1">
                <a:latin typeface="Courier New" pitchFamily="49" charset="0"/>
              </a:rPr>
              <a:t>boolean</a:t>
            </a:r>
            <a:r>
              <a:rPr lang="en-US" sz="2400" kern="0" dirty="0">
                <a:latin typeface="Courier New" pitchFamily="49" charset="0"/>
              </a:rPr>
              <a:t> </a:t>
            </a:r>
            <a:r>
              <a:rPr lang="en-US" sz="2400" kern="0" dirty="0">
                <a:solidFill>
                  <a:srgbClr val="7030A0"/>
                </a:solidFill>
                <a:latin typeface="Courier New" pitchFamily="49" charset="0"/>
              </a:rPr>
              <a:t>help</a:t>
            </a:r>
            <a:r>
              <a:rPr lang="en-US" sz="2400" kern="0" dirty="0">
                <a:latin typeface="Courier New" pitchFamily="49" charset="0"/>
              </a:rPr>
              <a:t>(</a:t>
            </a:r>
            <a:r>
              <a:rPr lang="en-US" sz="2400" kern="0" dirty="0" err="1">
                <a:latin typeface="Courier New" pitchFamily="49" charset="0"/>
              </a:rPr>
              <a:t>int</a:t>
            </a:r>
            <a:r>
              <a:rPr lang="en-US" sz="2400" kern="0" dirty="0">
                <a:latin typeface="Courier New" pitchFamily="49" charset="0"/>
              </a:rPr>
              <a:t>[]</a:t>
            </a:r>
            <a:r>
              <a:rPr lang="en-US" sz="2400" kern="0" dirty="0" err="1">
                <a:latin typeface="Courier New" pitchFamily="49" charset="0"/>
              </a:rPr>
              <a:t>arr</a:t>
            </a:r>
            <a:r>
              <a:rPr lang="en-US" sz="2400" kern="0" dirty="0">
                <a:latin typeface="Courier New" pitchFamily="49" charset="0"/>
              </a:rPr>
              <a:t>, </a:t>
            </a:r>
            <a:r>
              <a:rPr lang="en-US" sz="2400" kern="0" dirty="0" err="1">
                <a:latin typeface="Courier New" pitchFamily="49" charset="0"/>
              </a:rPr>
              <a:t>int</a:t>
            </a:r>
            <a:r>
              <a:rPr lang="en-US" sz="2400" kern="0" dirty="0">
                <a:latin typeface="Courier New" pitchFamily="49" charset="0"/>
              </a:rPr>
              <a:t> k, </a:t>
            </a:r>
            <a:r>
              <a:rPr lang="en-US" sz="2400" kern="0" dirty="0" err="1">
                <a:latin typeface="Courier New" pitchFamily="49" charset="0"/>
              </a:rPr>
              <a:t>int</a:t>
            </a:r>
            <a:r>
              <a:rPr lang="en-US" sz="2400" kern="0" dirty="0">
                <a:latin typeface="Courier New" pitchFamily="49" charset="0"/>
              </a:rPr>
              <a:t> lo, </a:t>
            </a:r>
            <a:r>
              <a:rPr lang="en-US" sz="2400" kern="0" dirty="0" err="1">
                <a:latin typeface="Courier New" pitchFamily="49" charset="0"/>
              </a:rPr>
              <a:t>int</a:t>
            </a:r>
            <a:r>
              <a:rPr lang="en-US" sz="2400" kern="0" dirty="0">
                <a:latin typeface="Courier New" pitchFamily="49" charset="0"/>
              </a:rPr>
              <a:t> hi) {</a:t>
            </a:r>
          </a:p>
          <a:p>
            <a:pPr marL="0" lvl="0" indent="0">
              <a:lnSpc>
                <a:spcPts val="1800"/>
              </a:lnSpc>
              <a:spcBef>
                <a:spcPts val="200"/>
              </a:spcBef>
              <a:buNone/>
              <a:defRPr/>
            </a:pPr>
            <a:r>
              <a:rPr lang="en-US" sz="2400" kern="0" dirty="0">
                <a:latin typeface="Courier New" pitchFamily="49" charset="0"/>
              </a:rPr>
              <a:t>   </a:t>
            </a:r>
            <a:r>
              <a:rPr lang="en-US" sz="2400" kern="0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400" kern="0" dirty="0">
                <a:latin typeface="Courier New" pitchFamily="49" charset="0"/>
              </a:rPr>
              <a:t> mid = (</a:t>
            </a:r>
            <a:r>
              <a:rPr lang="en-US" sz="2400" kern="0" dirty="0" err="1">
                <a:latin typeface="Courier New" pitchFamily="49" charset="0"/>
              </a:rPr>
              <a:t>hi+lo</a:t>
            </a:r>
            <a:r>
              <a:rPr lang="en-US" sz="2400" kern="0" dirty="0">
                <a:latin typeface="Courier New" pitchFamily="49" charset="0"/>
              </a:rPr>
              <a:t>)/2;   </a:t>
            </a:r>
            <a:r>
              <a:rPr lang="en-US" sz="2400" kern="0" dirty="0">
                <a:solidFill>
                  <a:schemeClr val="accent6"/>
                </a:solidFill>
                <a:latin typeface="Courier New" pitchFamily="49" charset="0"/>
              </a:rPr>
              <a:t>// i.e., lo+(hi-lo)/2</a:t>
            </a:r>
          </a:p>
          <a:p>
            <a:pPr marL="342900" lvl="0" indent="-342900" fontAlgn="base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None/>
              <a:defRPr/>
            </a:pPr>
            <a:r>
              <a:rPr lang="en-US" sz="2400" kern="0" dirty="0">
                <a:latin typeface="Courier New" pitchFamily="49" charset="0"/>
              </a:rPr>
              <a:t>   </a:t>
            </a:r>
            <a:r>
              <a:rPr lang="en-US" sz="24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400" kern="0" dirty="0">
                <a:latin typeface="Courier New" pitchFamily="49" charset="0"/>
              </a:rPr>
              <a:t>(lo==hi)      </a:t>
            </a:r>
            <a:r>
              <a:rPr lang="en-US" sz="2400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400" kern="0" dirty="0">
                <a:latin typeface="Courier New" pitchFamily="49" charset="0"/>
              </a:rPr>
              <a:t> false;</a:t>
            </a:r>
          </a:p>
          <a:p>
            <a:pPr marL="342900" lvl="0" indent="-342900" fontAlgn="base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None/>
              <a:defRPr/>
            </a:pPr>
            <a:r>
              <a:rPr lang="en-US" sz="2400" kern="0" dirty="0">
                <a:latin typeface="Courier New" pitchFamily="49" charset="0"/>
              </a:rPr>
              <a:t>   </a:t>
            </a:r>
            <a:r>
              <a:rPr lang="en-US" sz="24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400" kern="0" dirty="0">
                <a:latin typeface="Courier New" pitchFamily="49" charset="0"/>
              </a:rPr>
              <a:t>(</a:t>
            </a:r>
            <a:r>
              <a:rPr lang="en-US" sz="2400" kern="0" dirty="0" err="1">
                <a:latin typeface="Courier New" pitchFamily="49" charset="0"/>
              </a:rPr>
              <a:t>arr</a:t>
            </a:r>
            <a:r>
              <a:rPr lang="en-US" sz="2400" kern="0" dirty="0">
                <a:latin typeface="Courier New" pitchFamily="49" charset="0"/>
              </a:rPr>
              <a:t>[mid]==k) </a:t>
            </a:r>
            <a:r>
              <a:rPr lang="en-US" sz="2400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400" kern="0" dirty="0">
                <a:latin typeface="Courier New" pitchFamily="49" charset="0"/>
              </a:rPr>
              <a:t> true;</a:t>
            </a:r>
          </a:p>
          <a:p>
            <a:pPr marL="342900" lvl="0" indent="-342900" fontAlgn="base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None/>
              <a:defRPr/>
            </a:pPr>
            <a:r>
              <a:rPr lang="en-US" sz="2400" kern="0" dirty="0">
                <a:latin typeface="Courier New" pitchFamily="49" charset="0"/>
              </a:rPr>
              <a:t>   </a:t>
            </a:r>
            <a:r>
              <a:rPr lang="en-US" sz="24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400" kern="0" dirty="0">
                <a:latin typeface="Courier New" pitchFamily="49" charset="0"/>
              </a:rPr>
              <a:t>(</a:t>
            </a:r>
            <a:r>
              <a:rPr lang="en-US" sz="2400" kern="0" dirty="0" err="1">
                <a:latin typeface="Courier New" pitchFamily="49" charset="0"/>
              </a:rPr>
              <a:t>arr</a:t>
            </a:r>
            <a:r>
              <a:rPr lang="en-US" sz="2400" kern="0" dirty="0">
                <a:latin typeface="Courier New" pitchFamily="49" charset="0"/>
              </a:rPr>
              <a:t>[mid]&lt; k) </a:t>
            </a:r>
            <a:r>
              <a:rPr lang="en-US" sz="2400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400" kern="0" dirty="0">
                <a:latin typeface="Courier New" pitchFamily="49" charset="0"/>
              </a:rPr>
              <a:t> </a:t>
            </a:r>
            <a:r>
              <a:rPr lang="en-US" sz="2400" kern="0" dirty="0">
                <a:solidFill>
                  <a:srgbClr val="7030A0"/>
                </a:solidFill>
                <a:latin typeface="Courier New" pitchFamily="49" charset="0"/>
              </a:rPr>
              <a:t>help</a:t>
            </a:r>
            <a:r>
              <a:rPr lang="en-US" sz="2400" kern="0" dirty="0">
                <a:latin typeface="Courier New" pitchFamily="49" charset="0"/>
              </a:rPr>
              <a:t>(arr,k,mid+1,hi);</a:t>
            </a:r>
          </a:p>
          <a:p>
            <a:pPr marL="342900" lvl="0" indent="-342900" fontAlgn="base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None/>
              <a:defRPr/>
            </a:pPr>
            <a:r>
              <a:rPr lang="en-US" sz="2400" kern="0" dirty="0">
                <a:latin typeface="Courier New" pitchFamily="49" charset="0"/>
              </a:rPr>
              <a:t>   </a:t>
            </a:r>
            <a:r>
              <a:rPr lang="en-US" sz="2400" kern="0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400" kern="0" dirty="0">
                <a:latin typeface="Courier New" pitchFamily="49" charset="0"/>
              </a:rPr>
              <a:t>            </a:t>
            </a:r>
            <a:r>
              <a:rPr lang="en-US" sz="2400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400" kern="0" dirty="0">
                <a:latin typeface="Courier New" pitchFamily="49" charset="0"/>
              </a:rPr>
              <a:t> </a:t>
            </a:r>
            <a:r>
              <a:rPr lang="en-US" sz="2400" kern="0" dirty="0">
                <a:solidFill>
                  <a:srgbClr val="7030A0"/>
                </a:solidFill>
                <a:latin typeface="Courier New" pitchFamily="49" charset="0"/>
              </a:rPr>
              <a:t>help</a:t>
            </a:r>
            <a:r>
              <a:rPr lang="en-US" sz="2400" kern="0" dirty="0">
                <a:latin typeface="Courier New" pitchFamily="49" charset="0"/>
              </a:rPr>
              <a:t>(</a:t>
            </a:r>
            <a:r>
              <a:rPr lang="en-US" sz="2400" kern="0" dirty="0" err="1">
                <a:latin typeface="Courier New" pitchFamily="49" charset="0"/>
              </a:rPr>
              <a:t>arr,k,lo,mid</a:t>
            </a:r>
            <a:r>
              <a:rPr lang="en-US" sz="2400" kern="0" dirty="0">
                <a:latin typeface="Courier New" pitchFamily="49" charset="0"/>
              </a:rPr>
              <a:t>);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91200" y="-100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2194"/>
          </a:xfrm>
        </p:spPr>
        <p:txBody>
          <a:bodyPr>
            <a:normAutofit/>
          </a:bodyPr>
          <a:lstStyle/>
          <a:p>
            <a:r>
              <a:rPr lang="en-US" sz="3600" dirty="0"/>
              <a:t>What is the recurrence relation?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838200" y="4624482"/>
            <a:ext cx="4438650" cy="18525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lnSpc>
                <a:spcPct val="150000"/>
              </a:lnSpc>
              <a:buAutoNum type="alphaUcPeriod"/>
            </a:pPr>
            <a:r>
              <a:rPr lang="en-US" sz="3600" dirty="0"/>
              <a:t>2T(n-1) + 3</a:t>
            </a:r>
          </a:p>
          <a:p>
            <a:pPr marL="742950" indent="-742950">
              <a:lnSpc>
                <a:spcPct val="150000"/>
              </a:lnSpc>
              <a:buAutoNum type="alphaUcPeriod"/>
            </a:pPr>
            <a:r>
              <a:rPr lang="en-US" sz="3600" dirty="0"/>
              <a:t> T(n-1)*T(n-1) + 3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5990386" y="4624481"/>
            <a:ext cx="4438650" cy="18525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lnSpc>
                <a:spcPct val="150000"/>
              </a:lnSpc>
              <a:buFont typeface="+mj-lt"/>
              <a:buAutoNum type="alphaUcPeriod" startAt="3"/>
            </a:pPr>
            <a:r>
              <a:rPr lang="en-US" sz="3600" dirty="0"/>
              <a:t>T(n/2) + 3</a:t>
            </a:r>
          </a:p>
          <a:p>
            <a:pPr marL="742950" indent="-742950">
              <a:lnSpc>
                <a:spcPct val="150000"/>
              </a:lnSpc>
              <a:buAutoNum type="alphaUcPeriod" startAt="3"/>
            </a:pPr>
            <a:r>
              <a:rPr lang="en-US" sz="3600" dirty="0"/>
              <a:t> T(n/2) * T(n/2) + 3</a:t>
            </a:r>
          </a:p>
        </p:txBody>
      </p:sp>
    </p:spTree>
    <p:extLst>
      <p:ext uri="{BB962C8B-B14F-4D97-AF65-F5344CB8AC3E}">
        <p14:creationId xmlns:p14="http://schemas.microsoft.com/office/powerpoint/2010/main" val="57476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8313"/>
            <a:ext cx="10515600" cy="889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mtClean="0"/>
              <a:t>Base Case:</a:t>
            </a:r>
            <a:endParaRPr lang="en-US"/>
          </a:p>
          <a:p>
            <a:pPr marL="0" indent="0">
              <a:buNone/>
            </a:pPr>
            <a:r>
              <a:rPr lang="en-US" dirty="0" smtClean="0"/>
              <a:t>Recurrence </a:t>
            </a:r>
            <a:r>
              <a:rPr lang="en-US" dirty="0" smtClean="0"/>
              <a:t>Relation: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872412" y="5894388"/>
            <a:ext cx="4138611" cy="802194"/>
          </a:xfrm>
        </p:spPr>
        <p:txBody>
          <a:bodyPr anchor="b">
            <a:normAutofit/>
          </a:bodyPr>
          <a:lstStyle/>
          <a:p>
            <a:pPr algn="r"/>
            <a:r>
              <a:rPr lang="en-US" sz="2400" dirty="0" smtClean="0"/>
              <a:t>(</a:t>
            </a:r>
            <a:r>
              <a:rPr lang="en-US" sz="2400" smtClean="0"/>
              <a:t>Example #2 </a:t>
            </a:r>
            <a:r>
              <a:rPr lang="en-US" sz="2400" dirty="0" smtClean="0"/>
              <a:t>continued)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290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872412" y="5894388"/>
            <a:ext cx="4138611" cy="80219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smtClean="0"/>
              <a:t>(Example #2 continued)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8495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Solving Recurrence Relations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Determine the recurrence relation.  What is the base case?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rgbClr val="4F81BD"/>
                </a:solidFill>
              </a:rPr>
              <a:t>T</a:t>
            </a:r>
            <a:r>
              <a:rPr lang="en-US" dirty="0" smtClean="0">
                <a:solidFill>
                  <a:srgbClr val="4F81BD"/>
                </a:solidFill>
              </a:rPr>
              <a:t>(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) = </a:t>
            </a:r>
            <a:r>
              <a:rPr lang="en-US" dirty="0" smtClean="0">
                <a:solidFill>
                  <a:srgbClr val="4F81BD"/>
                </a:solidFill>
              </a:rPr>
              <a:t>3 </a:t>
            </a:r>
            <a:r>
              <a:rPr lang="en-US" dirty="0" smtClean="0">
                <a:solidFill>
                  <a:srgbClr val="4F81BD"/>
                </a:solidFill>
              </a:rPr>
              <a:t>+ </a:t>
            </a:r>
            <a:r>
              <a:rPr lang="en-US" i="1" dirty="0" smtClean="0">
                <a:solidFill>
                  <a:srgbClr val="4F81BD"/>
                </a:solidFill>
              </a:rPr>
              <a:t>T</a:t>
            </a:r>
            <a:r>
              <a:rPr lang="en-US" dirty="0" smtClean="0">
                <a:solidFill>
                  <a:srgbClr val="4F81BD"/>
                </a:solidFill>
              </a:rPr>
              <a:t>(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/2)	</a:t>
            </a:r>
            <a:r>
              <a:rPr lang="en-US" i="1" dirty="0" smtClean="0">
                <a:solidFill>
                  <a:srgbClr val="4F81BD"/>
                </a:solidFill>
              </a:rPr>
              <a:t>T</a:t>
            </a:r>
            <a:r>
              <a:rPr lang="en-US" dirty="0" smtClean="0">
                <a:solidFill>
                  <a:srgbClr val="4F81BD"/>
                </a:solidFill>
              </a:rPr>
              <a:t>(1) = </a:t>
            </a:r>
            <a:r>
              <a:rPr lang="en-US" dirty="0" smtClean="0">
                <a:solidFill>
                  <a:srgbClr val="4F81BD"/>
                </a:solidFill>
              </a:rPr>
              <a:t>3</a:t>
            </a:r>
            <a:endParaRPr lang="en-US" dirty="0" smtClean="0">
              <a:solidFill>
                <a:srgbClr val="4F81BD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“Expand” the original relation to find an equivalent general expression </a:t>
            </a:r>
            <a:r>
              <a:rPr lang="en-US" i="1" dirty="0" smtClean="0"/>
              <a:t>in terms of the number of expansions</a:t>
            </a:r>
            <a:r>
              <a:rPr lang="en-US" dirty="0" smtClean="0"/>
              <a:t>.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i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)  = </a:t>
            </a:r>
            <a:r>
              <a:rPr lang="en-US" dirty="0">
                <a:solidFill>
                  <a:schemeClr val="accent1"/>
                </a:solidFill>
              </a:rPr>
              <a:t>3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+ </a:t>
            </a:r>
            <a:r>
              <a:rPr lang="en-US" dirty="0">
                <a:solidFill>
                  <a:schemeClr val="accent1"/>
                </a:solidFill>
              </a:rPr>
              <a:t>3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+ </a:t>
            </a:r>
            <a:r>
              <a:rPr lang="en-US" i="1" dirty="0" smtClean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i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/4)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1"/>
                </a:solidFill>
              </a:rPr>
              <a:t>	         = </a:t>
            </a:r>
            <a:r>
              <a:rPr lang="en-US" dirty="0">
                <a:solidFill>
                  <a:schemeClr val="accent1"/>
                </a:solidFill>
              </a:rPr>
              <a:t>3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+ </a:t>
            </a:r>
            <a:r>
              <a:rPr lang="en-US" dirty="0">
                <a:solidFill>
                  <a:schemeClr val="accent1"/>
                </a:solidFill>
              </a:rPr>
              <a:t>3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+ </a:t>
            </a:r>
            <a:r>
              <a:rPr lang="en-US" dirty="0">
                <a:solidFill>
                  <a:schemeClr val="accent1"/>
                </a:solidFill>
              </a:rPr>
              <a:t>3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+ </a:t>
            </a:r>
            <a:r>
              <a:rPr lang="en-US" i="1" dirty="0" smtClean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i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/8)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1"/>
                </a:solidFill>
              </a:rPr>
              <a:t>                 = …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1"/>
                </a:solidFill>
              </a:rPr>
              <a:t>                 = </a:t>
            </a:r>
            <a:r>
              <a:rPr lang="en-US" dirty="0">
                <a:solidFill>
                  <a:schemeClr val="accent1"/>
                </a:solidFill>
              </a:rPr>
              <a:t>3</a:t>
            </a:r>
            <a:r>
              <a:rPr lang="en-US" dirty="0" smtClean="0">
                <a:solidFill>
                  <a:schemeClr val="accent1"/>
                </a:solidFill>
              </a:rPr>
              <a:t>k </a:t>
            </a:r>
            <a:r>
              <a:rPr lang="en-US" dirty="0" smtClean="0">
                <a:solidFill>
                  <a:schemeClr val="accent1"/>
                </a:solidFill>
              </a:rPr>
              <a:t>+ </a:t>
            </a:r>
            <a:r>
              <a:rPr lang="en-US" i="1" dirty="0" smtClean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i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/(2</a:t>
            </a:r>
            <a:r>
              <a:rPr lang="en-US" baseline="30000" dirty="0" smtClean="0">
                <a:solidFill>
                  <a:schemeClr val="accent1"/>
                </a:solidFill>
              </a:rPr>
              <a:t>k</a:t>
            </a:r>
            <a:r>
              <a:rPr lang="en-US" dirty="0" smtClean="0">
                <a:solidFill>
                  <a:schemeClr val="accent1"/>
                </a:solidFill>
              </a:rPr>
              <a:t>))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Find a closed-form expression by setting </a:t>
            </a:r>
            <a:r>
              <a:rPr lang="en-US" i="1" dirty="0" smtClean="0"/>
              <a:t>the number of expansions</a:t>
            </a:r>
            <a:r>
              <a:rPr lang="en-US" dirty="0" smtClean="0"/>
              <a:t> to a value which reduces the problem to a base case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/(2</a:t>
            </a:r>
            <a:r>
              <a:rPr lang="en-US" baseline="30000" dirty="0" smtClean="0">
                <a:solidFill>
                  <a:srgbClr val="4F81BD"/>
                </a:solidFill>
              </a:rPr>
              <a:t>k</a:t>
            </a:r>
            <a:r>
              <a:rPr lang="en-US" dirty="0" smtClean="0">
                <a:solidFill>
                  <a:srgbClr val="4F81BD"/>
                </a:solidFill>
              </a:rPr>
              <a:t>) = 1 means 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 = 2</a:t>
            </a:r>
            <a:r>
              <a:rPr lang="en-US" baseline="30000" dirty="0" smtClean="0">
                <a:solidFill>
                  <a:srgbClr val="4F81BD"/>
                </a:solidFill>
              </a:rPr>
              <a:t>k </a:t>
            </a:r>
            <a:r>
              <a:rPr lang="en-US" dirty="0" smtClean="0">
                <a:solidFill>
                  <a:srgbClr val="4F81BD"/>
                </a:solidFill>
              </a:rPr>
              <a:t> means k = </a:t>
            </a:r>
            <a:r>
              <a:rPr lang="en-US" b="1" dirty="0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>
                <a:solidFill>
                  <a:srgbClr val="4F81BD"/>
                </a:solidFill>
              </a:rPr>
              <a:t>2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rgbClr val="4F81BD"/>
                </a:solidFill>
              </a:rPr>
              <a:t>So </a:t>
            </a:r>
            <a:r>
              <a:rPr lang="en-US" i="1" dirty="0" smtClean="0">
                <a:solidFill>
                  <a:srgbClr val="4F81BD"/>
                </a:solidFill>
              </a:rPr>
              <a:t>T</a:t>
            </a:r>
            <a:r>
              <a:rPr lang="en-US" dirty="0" smtClean="0">
                <a:solidFill>
                  <a:srgbClr val="4F81BD"/>
                </a:solidFill>
              </a:rPr>
              <a:t>(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) = 10 </a:t>
            </a:r>
            <a:r>
              <a:rPr lang="en-US" b="1" dirty="0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>
                <a:solidFill>
                  <a:srgbClr val="4F81BD"/>
                </a:solidFill>
              </a:rPr>
              <a:t>2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 + 8  (get to base case and do it)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rgbClr val="4F81BD"/>
                </a:solidFill>
              </a:rPr>
              <a:t>So </a:t>
            </a:r>
            <a:r>
              <a:rPr lang="en-US" i="1" dirty="0" smtClean="0">
                <a:solidFill>
                  <a:srgbClr val="4F81BD"/>
                </a:solidFill>
              </a:rPr>
              <a:t>T</a:t>
            </a:r>
            <a:r>
              <a:rPr lang="en-US" dirty="0" smtClean="0">
                <a:solidFill>
                  <a:srgbClr val="4F81BD"/>
                </a:solidFill>
              </a:rPr>
              <a:t>(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) is </a:t>
            </a:r>
            <a:r>
              <a:rPr lang="en-US" i="1" dirty="0" smtClean="0">
                <a:solidFill>
                  <a:srgbClr val="4F81BD"/>
                </a:solidFill>
              </a:rPr>
              <a:t>O</a:t>
            </a:r>
            <a:r>
              <a:rPr lang="en-US" dirty="0" smtClean="0">
                <a:solidFill>
                  <a:srgbClr val="4F81BD"/>
                </a:solidFill>
              </a:rPr>
              <a:t>(</a:t>
            </a:r>
            <a:r>
              <a:rPr lang="en-US" b="1" dirty="0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99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Recurrence Relations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Should know how to solve recurrences but </a:t>
            </a:r>
            <a:r>
              <a:rPr lang="en-US" dirty="0" smtClean="0"/>
              <a:t>helps to recognize </a:t>
            </a:r>
            <a:r>
              <a:rPr lang="en-US" dirty="0" smtClean="0"/>
              <a:t>some</a:t>
            </a:r>
          </a:p>
          <a:p>
            <a:pPr>
              <a:buNone/>
            </a:pPr>
            <a:r>
              <a:rPr lang="en-US" dirty="0" smtClean="0"/>
              <a:t>common </a:t>
            </a:r>
            <a:r>
              <a:rPr lang="en-US" dirty="0" smtClean="0"/>
              <a:t>ones: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			linear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		linear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		logarithmic </a:t>
            </a:r>
            <a:r>
              <a:rPr lang="en-US" i="1" dirty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n)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 			exponential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 			</a:t>
            </a:r>
            <a:r>
              <a:rPr lang="en-US" dirty="0" smtClean="0"/>
              <a:t>quadratic</a:t>
            </a:r>
          </a:p>
          <a:p>
            <a:pPr>
              <a:buNone/>
            </a:pPr>
            <a:r>
              <a:rPr lang="en-US" i="1" dirty="0" smtClean="0"/>
              <a:t>	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</a:t>
            </a:r>
            <a:r>
              <a:rPr lang="en-US" i="1" dirty="0" smtClean="0"/>
              <a:t>T(n/2)</a:t>
            </a:r>
            <a:r>
              <a:rPr lang="en-US" dirty="0" smtClean="0"/>
              <a:t> 			linear (why?)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		</a:t>
            </a:r>
            <a:r>
              <a:rPr lang="en-US" i="1" dirty="0" smtClean="0"/>
              <a:t>O</a:t>
            </a:r>
            <a:r>
              <a:rPr lang="en-US" dirty="0" smtClean="0"/>
              <a:t>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n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802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Big Picture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ith its formal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33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does code style matter?</a:t>
            </a:r>
          </a:p>
        </p:txBody>
      </p:sp>
    </p:spTree>
    <p:extLst>
      <p:ext uri="{BB962C8B-B14F-4D97-AF65-F5344CB8AC3E}">
        <p14:creationId xmlns:p14="http://schemas.microsoft.com/office/powerpoint/2010/main" val="101596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050" y="611188"/>
            <a:ext cx="10515600" cy="660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In terms of Big-O, which </a:t>
            </a:r>
            <a:r>
              <a:rPr lang="en-US" dirty="0" smtClean="0"/>
              <a:t>function has </a:t>
            </a:r>
            <a:r>
              <a:rPr lang="en-US" dirty="0"/>
              <a:t>the faster asymptotic running time?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550191" y="3875931"/>
            <a:ext cx="7872413" cy="154305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1571625" y="1500187"/>
            <a:ext cx="7915280" cy="2900363"/>
          </a:xfrm>
          <a:custGeom>
            <a:avLst/>
            <a:gdLst>
              <a:gd name="connsiteX0" fmla="*/ 0 w 7558088"/>
              <a:gd name="connsiteY0" fmla="*/ 4114800 h 4114800"/>
              <a:gd name="connsiteX1" fmla="*/ 3757613 w 7558088"/>
              <a:gd name="connsiteY1" fmla="*/ 3157537 h 4114800"/>
              <a:gd name="connsiteX2" fmla="*/ 6286500 w 7558088"/>
              <a:gd name="connsiteY2" fmla="*/ 1671637 h 4114800"/>
              <a:gd name="connsiteX3" fmla="*/ 7558088 w 7558088"/>
              <a:gd name="connsiteY3" fmla="*/ 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8088" h="4114800">
                <a:moveTo>
                  <a:pt x="0" y="4114800"/>
                </a:moveTo>
                <a:cubicBezTo>
                  <a:pt x="1354931" y="3839765"/>
                  <a:pt x="2709863" y="3564731"/>
                  <a:pt x="3757613" y="3157537"/>
                </a:cubicBezTo>
                <a:cubicBezTo>
                  <a:pt x="4805363" y="2750343"/>
                  <a:pt x="5653088" y="2197893"/>
                  <a:pt x="6286500" y="1671637"/>
                </a:cubicBezTo>
                <a:cubicBezTo>
                  <a:pt x="6919912" y="1145381"/>
                  <a:pt x="7341394" y="304800"/>
                  <a:pt x="7558088" y="0"/>
                </a:cubicBezTo>
              </a:path>
            </a:pathLst>
          </a:cu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550192" y="1500188"/>
            <a:ext cx="8279608" cy="4243387"/>
            <a:chOff x="2778917" y="2529745"/>
            <a:chExt cx="8279608" cy="3642455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2800350" y="2529745"/>
              <a:ext cx="0" cy="3642455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2778917" y="6143624"/>
              <a:ext cx="8279608" cy="1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508338" y="1238577"/>
            <a:ext cx="85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f</a:t>
            </a:r>
            <a:r>
              <a:rPr lang="en-US" sz="2800" b="1" dirty="0" smtClean="0">
                <a:solidFill>
                  <a:srgbClr val="C00000"/>
                </a:solidFill>
              </a:rPr>
              <a:t>(n)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29744" y="3629032"/>
            <a:ext cx="85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g(n)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829800" y="5410525"/>
            <a:ext cx="857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</a:t>
            </a:r>
            <a:endParaRPr lang="en-US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50191" y="5810294"/>
            <a:ext cx="8108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0	1	2	3	4	5	6	7	8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48824" y="3340885"/>
            <a:ext cx="275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worst-case </a:t>
            </a:r>
            <a:r>
              <a:rPr lang="en-US" sz="2000" smtClean="0"/>
              <a:t>running time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981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050" y="611188"/>
            <a:ext cx="10515600" cy="660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In terms of Big-O, which </a:t>
            </a:r>
            <a:r>
              <a:rPr lang="en-US" dirty="0" smtClean="0"/>
              <a:t>function has </a:t>
            </a:r>
            <a:r>
              <a:rPr lang="en-US" dirty="0"/>
              <a:t>the faster asymptotic running time?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829800" y="2771775"/>
            <a:ext cx="85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f</a:t>
            </a:r>
            <a:r>
              <a:rPr lang="en-US" sz="2800" b="1" dirty="0" smtClean="0">
                <a:solidFill>
                  <a:srgbClr val="C00000"/>
                </a:solidFill>
              </a:rPr>
              <a:t>(n)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29800" y="1152485"/>
            <a:ext cx="85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g(n)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29800" y="5410525"/>
            <a:ext cx="857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50191" y="5810294"/>
            <a:ext cx="8108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0	100	200	300	400	500	600	700	800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-148824" y="3340885"/>
            <a:ext cx="275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worst-case </a:t>
            </a:r>
            <a:r>
              <a:rPr lang="en-US" sz="2000" smtClean="0"/>
              <a:t>running time</a:t>
            </a:r>
            <a:endParaRPr lang="en-US" sz="2000" dirty="0"/>
          </a:p>
        </p:txBody>
      </p:sp>
      <p:sp>
        <p:nvSpPr>
          <p:cNvPr id="17" name="Freeform 16"/>
          <p:cNvSpPr/>
          <p:nvPr/>
        </p:nvSpPr>
        <p:spPr>
          <a:xfrm>
            <a:off x="1571625" y="1371596"/>
            <a:ext cx="8043898" cy="4271970"/>
          </a:xfrm>
          <a:custGeom>
            <a:avLst/>
            <a:gdLst>
              <a:gd name="connsiteX0" fmla="*/ 0 w 4529138"/>
              <a:gd name="connsiteY0" fmla="*/ 1914525 h 1914525"/>
              <a:gd name="connsiteX1" fmla="*/ 3128963 w 4529138"/>
              <a:gd name="connsiteY1" fmla="*/ 1157288 h 1914525"/>
              <a:gd name="connsiteX2" fmla="*/ 4529138 w 4529138"/>
              <a:gd name="connsiteY2" fmla="*/ 0 h 1914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29138" h="1914525">
                <a:moveTo>
                  <a:pt x="0" y="1914525"/>
                </a:moveTo>
                <a:cubicBezTo>
                  <a:pt x="1187053" y="1695450"/>
                  <a:pt x="2374107" y="1476375"/>
                  <a:pt x="3128963" y="1157288"/>
                </a:cubicBezTo>
                <a:cubicBezTo>
                  <a:pt x="3883819" y="838200"/>
                  <a:pt x="4169569" y="411956"/>
                  <a:pt x="4529138" y="0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585948" y="3294995"/>
            <a:ext cx="8172414" cy="2186690"/>
          </a:xfrm>
          <a:custGeom>
            <a:avLst/>
            <a:gdLst>
              <a:gd name="connsiteX0" fmla="*/ 0 w 8101012"/>
              <a:gd name="connsiteY0" fmla="*/ 2014538 h 2014538"/>
              <a:gd name="connsiteX1" fmla="*/ 2800350 w 8101012"/>
              <a:gd name="connsiteY1" fmla="*/ 1614488 h 2014538"/>
              <a:gd name="connsiteX2" fmla="*/ 6457950 w 8101012"/>
              <a:gd name="connsiteY2" fmla="*/ 785813 h 2014538"/>
              <a:gd name="connsiteX3" fmla="*/ 8101012 w 8101012"/>
              <a:gd name="connsiteY3" fmla="*/ 0 h 201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01012" h="2014538">
                <a:moveTo>
                  <a:pt x="0" y="2014538"/>
                </a:moveTo>
                <a:cubicBezTo>
                  <a:pt x="862012" y="1916907"/>
                  <a:pt x="1724025" y="1819276"/>
                  <a:pt x="2800350" y="1614488"/>
                </a:cubicBezTo>
                <a:cubicBezTo>
                  <a:pt x="3876675" y="1409700"/>
                  <a:pt x="5574506" y="1054894"/>
                  <a:pt x="6457950" y="785813"/>
                </a:cubicBezTo>
                <a:cubicBezTo>
                  <a:pt x="7341394" y="516732"/>
                  <a:pt x="8101012" y="0"/>
                  <a:pt x="8101012" y="0"/>
                </a:cubicBezTo>
              </a:path>
            </a:pathLst>
          </a:cu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550192" y="1500188"/>
            <a:ext cx="8279608" cy="4243387"/>
            <a:chOff x="2778917" y="2529745"/>
            <a:chExt cx="8279608" cy="3642455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2800350" y="2529745"/>
              <a:ext cx="0" cy="3642455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2778917" y="6143624"/>
              <a:ext cx="8279608" cy="1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532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050" y="339191"/>
            <a:ext cx="10515600" cy="660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In terms of Big-O, which </a:t>
            </a:r>
            <a:r>
              <a:rPr lang="en-US" dirty="0" smtClean="0"/>
              <a:t>function has </a:t>
            </a:r>
            <a:r>
              <a:rPr lang="en-US" dirty="0"/>
              <a:t>the faster asymptotic running time?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781050" y="5601046"/>
            <a:ext cx="10515600" cy="66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/>
              <a:t>Take-away: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1209663" y="999591"/>
            <a:ext cx="9658374" cy="4498529"/>
            <a:chOff x="1028676" y="1483272"/>
            <a:chExt cx="9658374" cy="4498529"/>
          </a:xfrm>
        </p:grpSpPr>
        <p:sp>
          <p:nvSpPr>
            <p:cNvPr id="15" name="Freeform 14"/>
            <p:cNvSpPr/>
            <p:nvPr/>
          </p:nvSpPr>
          <p:spPr>
            <a:xfrm>
              <a:off x="1571625" y="4640707"/>
              <a:ext cx="1985927" cy="838773"/>
            </a:xfrm>
            <a:custGeom>
              <a:avLst/>
              <a:gdLst>
                <a:gd name="connsiteX0" fmla="*/ 0 w 4529138"/>
                <a:gd name="connsiteY0" fmla="*/ 1914525 h 1914525"/>
                <a:gd name="connsiteX1" fmla="*/ 3128963 w 4529138"/>
                <a:gd name="connsiteY1" fmla="*/ 1157288 h 1914525"/>
                <a:gd name="connsiteX2" fmla="*/ 4529138 w 4529138"/>
                <a:gd name="connsiteY2" fmla="*/ 0 h 191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29138" h="1914525">
                  <a:moveTo>
                    <a:pt x="0" y="1914525"/>
                  </a:moveTo>
                  <a:cubicBezTo>
                    <a:pt x="1187053" y="1695450"/>
                    <a:pt x="2374107" y="1476375"/>
                    <a:pt x="3128963" y="1157288"/>
                  </a:cubicBezTo>
                  <a:cubicBezTo>
                    <a:pt x="3883819" y="838200"/>
                    <a:pt x="4169569" y="411956"/>
                    <a:pt x="4529138" y="0"/>
                  </a:cubicBezTo>
                </a:path>
              </a:pathLst>
            </a:cu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29552" y="1488920"/>
              <a:ext cx="857250" cy="4927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</a:rPr>
                <a:t>f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(n)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658350" y="2429944"/>
              <a:ext cx="857250" cy="4927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1"/>
                  </a:solidFill>
                </a:rPr>
                <a:t>g(n)</a:t>
              </a:r>
              <a:endParaRPr lang="en-US" sz="2800" b="1" dirty="0">
                <a:solidFill>
                  <a:schemeClr val="accent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829800" y="5228540"/>
              <a:ext cx="857250" cy="550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n</a:t>
              </a:r>
              <a:endParaRPr lang="en-US" sz="32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50191" y="5605010"/>
              <a:ext cx="8108159" cy="376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0	500	1000	1500	2000	2500	3000	3500	4000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-210887" y="3296969"/>
              <a:ext cx="28792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worst-case </a:t>
              </a:r>
              <a:r>
                <a:rPr lang="en-US" sz="2000" smtClean="0"/>
                <a:t>running time</a:t>
              </a:r>
              <a:endParaRPr lang="en-US" sz="2000" dirty="0"/>
            </a:p>
          </p:txBody>
        </p:sp>
        <p:sp>
          <p:nvSpPr>
            <p:cNvPr id="2" name="Freeform 1"/>
            <p:cNvSpPr/>
            <p:nvPr/>
          </p:nvSpPr>
          <p:spPr>
            <a:xfrm>
              <a:off x="3528976" y="2691704"/>
              <a:ext cx="5986463" cy="1977856"/>
            </a:xfrm>
            <a:custGeom>
              <a:avLst/>
              <a:gdLst>
                <a:gd name="connsiteX0" fmla="*/ 0 w 5986463"/>
                <a:gd name="connsiteY0" fmla="*/ 2357437 h 2357437"/>
                <a:gd name="connsiteX1" fmla="*/ 1071563 w 5986463"/>
                <a:gd name="connsiteY1" fmla="*/ 1228725 h 2357437"/>
                <a:gd name="connsiteX2" fmla="*/ 2671763 w 5986463"/>
                <a:gd name="connsiteY2" fmla="*/ 542925 h 2357437"/>
                <a:gd name="connsiteX3" fmla="*/ 5986463 w 5986463"/>
                <a:gd name="connsiteY3" fmla="*/ 0 h 2357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86463" h="2357437">
                  <a:moveTo>
                    <a:pt x="0" y="2357437"/>
                  </a:moveTo>
                  <a:cubicBezTo>
                    <a:pt x="313134" y="1944290"/>
                    <a:pt x="626269" y="1531144"/>
                    <a:pt x="1071563" y="1228725"/>
                  </a:cubicBezTo>
                  <a:cubicBezTo>
                    <a:pt x="1516857" y="926306"/>
                    <a:pt x="1852613" y="747712"/>
                    <a:pt x="2671763" y="542925"/>
                  </a:cubicBezTo>
                  <a:cubicBezTo>
                    <a:pt x="3490913" y="338137"/>
                    <a:pt x="5986463" y="0"/>
                    <a:pt x="5986463" y="0"/>
                  </a:cubicBezTo>
                </a:path>
              </a:pathLst>
            </a:cu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571625" y="1483272"/>
              <a:ext cx="6415088" cy="4017416"/>
            </a:xfrm>
            <a:custGeom>
              <a:avLst/>
              <a:gdLst>
                <a:gd name="connsiteX0" fmla="*/ 0 w 6300788"/>
                <a:gd name="connsiteY0" fmla="*/ 4429125 h 4429125"/>
                <a:gd name="connsiteX1" fmla="*/ 914400 w 6300788"/>
                <a:gd name="connsiteY1" fmla="*/ 4343400 h 4429125"/>
                <a:gd name="connsiteX2" fmla="*/ 2314575 w 6300788"/>
                <a:gd name="connsiteY2" fmla="*/ 4029075 h 4429125"/>
                <a:gd name="connsiteX3" fmla="*/ 3729038 w 6300788"/>
                <a:gd name="connsiteY3" fmla="*/ 3200400 h 4429125"/>
                <a:gd name="connsiteX4" fmla="*/ 5100638 w 6300788"/>
                <a:gd name="connsiteY4" fmla="*/ 1814512 h 4429125"/>
                <a:gd name="connsiteX5" fmla="*/ 6300788 w 6300788"/>
                <a:gd name="connsiteY5" fmla="*/ 0 h 442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00788" h="4429125">
                  <a:moveTo>
                    <a:pt x="0" y="4429125"/>
                  </a:moveTo>
                  <a:cubicBezTo>
                    <a:pt x="264319" y="4419600"/>
                    <a:pt x="528638" y="4410075"/>
                    <a:pt x="914400" y="4343400"/>
                  </a:cubicBezTo>
                  <a:cubicBezTo>
                    <a:pt x="1300162" y="4276725"/>
                    <a:pt x="1845469" y="4219575"/>
                    <a:pt x="2314575" y="4029075"/>
                  </a:cubicBezTo>
                  <a:cubicBezTo>
                    <a:pt x="2783681" y="3838575"/>
                    <a:pt x="3264694" y="3569494"/>
                    <a:pt x="3729038" y="3200400"/>
                  </a:cubicBezTo>
                  <a:cubicBezTo>
                    <a:pt x="4193382" y="2831306"/>
                    <a:pt x="4672013" y="2347912"/>
                    <a:pt x="5100638" y="1814512"/>
                  </a:cubicBezTo>
                  <a:cubicBezTo>
                    <a:pt x="5529263" y="1281112"/>
                    <a:pt x="6300788" y="0"/>
                    <a:pt x="6300788" y="0"/>
                  </a:cubicBezTo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550192" y="1546103"/>
              <a:ext cx="8279608" cy="3996076"/>
              <a:chOff x="2778917" y="2775341"/>
              <a:chExt cx="8279608" cy="3996076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2800350" y="2775341"/>
                <a:ext cx="0" cy="3996076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flipV="1">
                <a:off x="2778917" y="6757984"/>
                <a:ext cx="8279608" cy="1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1407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 of 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“General Idea” explanation from last week: </a:t>
            </a:r>
          </a:p>
          <a:p>
            <a:pPr marL="457200" lvl="1" indent="0">
              <a:buNone/>
            </a:pPr>
            <a:r>
              <a:rPr lang="en-US" dirty="0" smtClean="0"/>
              <a:t>Mathematical </a:t>
            </a:r>
            <a:r>
              <a:rPr lang="en-US" dirty="0"/>
              <a:t>upper bound describing the behavior of how long a function takes to run in terms of N. </a:t>
            </a:r>
            <a:r>
              <a:rPr lang="en-US" dirty="0" smtClean="0"/>
              <a:t>(The “shape” as N → ∞)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Formal definition of Big-O: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42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</a:t>
            </a:r>
            <a:r>
              <a:rPr lang="en-US" dirty="0" smtClean="0"/>
              <a:t>Definition of Big-O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550192" y="1690688"/>
            <a:ext cx="8279608" cy="4508375"/>
            <a:chOff x="2778917" y="2529745"/>
            <a:chExt cx="8279608" cy="3642455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2800350" y="2529745"/>
              <a:ext cx="0" cy="3642455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2778917" y="6143624"/>
              <a:ext cx="8279608" cy="1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620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Formal Definition of Big-O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1497011"/>
            <a:ext cx="7062788" cy="830997"/>
          </a:xfrm>
          <a:prstGeom prst="rect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Definition: </a:t>
            </a:r>
            <a:r>
              <a:rPr lang="en-US" sz="2400" dirty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/>
              <a:t>) </a:t>
            </a:r>
            <a:r>
              <a:rPr lang="en-US" sz="2400" dirty="0">
                <a:sym typeface="Symbol" pitchFamily="18" charset="2"/>
              </a:rPr>
              <a:t>is in </a:t>
            </a:r>
            <a:r>
              <a:rPr lang="en-US" sz="2400" b="1" dirty="0">
                <a:solidFill>
                  <a:srgbClr val="4F81BD"/>
                </a:solidFill>
                <a:sym typeface="Symbol" pitchFamily="18" charset="2"/>
              </a:rPr>
              <a:t>O( </a:t>
            </a:r>
            <a:r>
              <a:rPr lang="en-US" sz="2400" dirty="0" smtClean="0">
                <a:solidFill>
                  <a:srgbClr val="4F81BD"/>
                </a:solidFill>
                <a:sym typeface="Symbol" pitchFamily="18" charset="2"/>
              </a:rPr>
              <a:t>g(</a:t>
            </a:r>
            <a:r>
              <a:rPr lang="en-US" sz="2400" i="1" dirty="0" smtClean="0">
                <a:solidFill>
                  <a:srgbClr val="4F81BD"/>
                </a:solidFill>
                <a:sym typeface="Symbol" pitchFamily="18" charset="2"/>
              </a:rPr>
              <a:t>n</a:t>
            </a:r>
            <a:r>
              <a:rPr lang="en-US" sz="2400" dirty="0">
                <a:solidFill>
                  <a:srgbClr val="4F81BD"/>
                </a:solidFill>
                <a:sym typeface="Symbol" pitchFamily="18" charset="2"/>
              </a:rPr>
              <a:t>) </a:t>
            </a:r>
            <a:r>
              <a:rPr lang="en-US" sz="2400" b="1" dirty="0">
                <a:solidFill>
                  <a:srgbClr val="4F81BD"/>
                </a:solidFill>
                <a:sym typeface="Symbol" pitchFamily="18" charset="2"/>
              </a:rPr>
              <a:t>)</a:t>
            </a:r>
            <a:r>
              <a:rPr lang="en-US" sz="2400" dirty="0">
                <a:solidFill>
                  <a:srgbClr val="4F81BD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if there exist constants </a:t>
            </a:r>
            <a:endParaRPr lang="en-US" sz="2400" dirty="0" smtClean="0">
              <a:sym typeface="Symbol" pitchFamily="18" charset="2"/>
            </a:endParaRPr>
          </a:p>
          <a:p>
            <a:pPr>
              <a:buNone/>
            </a:pPr>
            <a:r>
              <a:rPr lang="en-US" sz="2400" b="1" i="1" dirty="0" smtClean="0">
                <a:solidFill>
                  <a:schemeClr val="accent6"/>
                </a:solidFill>
                <a:sym typeface="Symbol" pitchFamily="18" charset="2"/>
              </a:rPr>
              <a:t>	      c</a:t>
            </a:r>
            <a:r>
              <a:rPr lang="en-US" sz="2400" dirty="0" smtClean="0">
                <a:solidFill>
                  <a:schemeClr val="accent6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and </a:t>
            </a:r>
            <a:r>
              <a:rPr lang="en-US" sz="2400" b="1" i="1" dirty="0">
                <a:solidFill>
                  <a:schemeClr val="accent6"/>
                </a:solidFill>
                <a:sym typeface="Symbol" pitchFamily="18" charset="2"/>
              </a:rPr>
              <a:t>n</a:t>
            </a:r>
            <a:r>
              <a:rPr lang="en-US" sz="2400" b="1" i="1" baseline="-25000" dirty="0">
                <a:solidFill>
                  <a:schemeClr val="accent6"/>
                </a:solidFill>
                <a:sym typeface="Symbol" pitchFamily="18" charset="2"/>
              </a:rPr>
              <a:t>0</a:t>
            </a:r>
            <a:r>
              <a:rPr lang="en-US" sz="2400" dirty="0">
                <a:solidFill>
                  <a:schemeClr val="accent6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such that  </a:t>
            </a:r>
            <a:r>
              <a:rPr lang="en-US" sz="2400" dirty="0" smtClean="0">
                <a:sym typeface="Symbol" pitchFamily="18" charset="2"/>
              </a:rPr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/>
              <a:t>) </a:t>
            </a:r>
            <a:r>
              <a:rPr lang="en-US" sz="2400" b="1" dirty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sz="2400" dirty="0">
                <a:sym typeface="Symbol" pitchFamily="18" charset="2"/>
              </a:rPr>
              <a:t>  </a:t>
            </a:r>
            <a:r>
              <a:rPr lang="en-US" sz="2400" b="1" i="1" dirty="0">
                <a:solidFill>
                  <a:schemeClr val="accent6"/>
                </a:solidFill>
                <a:sym typeface="Symbol" pitchFamily="18" charset="2"/>
              </a:rPr>
              <a:t>c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g(</a:t>
            </a:r>
            <a:r>
              <a:rPr lang="en-US" sz="2400" i="1" dirty="0" smtClean="0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) for all </a:t>
            </a:r>
            <a:r>
              <a:rPr lang="en-US" sz="2400" i="1" dirty="0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b="1" dirty="0">
                <a:sym typeface="Symbol"/>
              </a:rPr>
              <a:t>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b="1" i="1" dirty="0">
                <a:solidFill>
                  <a:schemeClr val="accent6"/>
                </a:solidFill>
                <a:sym typeface="Symbol" pitchFamily="18" charset="2"/>
              </a:rPr>
              <a:t>n</a:t>
            </a:r>
            <a:r>
              <a:rPr lang="en-US" sz="2400" b="1" i="1" baseline="-25000" dirty="0">
                <a:solidFill>
                  <a:schemeClr val="accent6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199" y="2505787"/>
            <a:ext cx="105156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To show </a:t>
            </a:r>
            <a:r>
              <a:rPr lang="en-US" sz="2800" dirty="0" smtClean="0"/>
              <a:t>f(</a:t>
            </a:r>
            <a:r>
              <a:rPr lang="en-US" sz="2800" i="1" dirty="0" smtClean="0"/>
              <a:t>n</a:t>
            </a:r>
            <a:r>
              <a:rPr lang="en-US" sz="2800" dirty="0"/>
              <a:t>) </a:t>
            </a:r>
            <a:r>
              <a:rPr lang="en-US" sz="2800" dirty="0">
                <a:sym typeface="Symbol" pitchFamily="18" charset="2"/>
              </a:rPr>
              <a:t>is in </a:t>
            </a:r>
            <a:r>
              <a:rPr lang="en-US" sz="2800" b="1" dirty="0">
                <a:solidFill>
                  <a:schemeClr val="accent1"/>
                </a:solidFill>
                <a:sym typeface="Symbol" pitchFamily="18" charset="2"/>
              </a:rPr>
              <a:t>O( </a:t>
            </a:r>
            <a:r>
              <a:rPr lang="en-US" sz="2800" dirty="0" smtClean="0">
                <a:solidFill>
                  <a:schemeClr val="accent1"/>
                </a:solidFill>
                <a:sym typeface="Symbol" pitchFamily="18" charset="2"/>
              </a:rPr>
              <a:t>g(</a:t>
            </a:r>
            <a:r>
              <a:rPr lang="en-US" sz="2800" i="1" dirty="0" smtClean="0">
                <a:solidFill>
                  <a:schemeClr val="accent1"/>
                </a:solidFill>
                <a:sym typeface="Symbol" pitchFamily="18" charset="2"/>
              </a:rPr>
              <a:t>n</a:t>
            </a:r>
            <a:r>
              <a:rPr lang="en-US" sz="2800" dirty="0">
                <a:solidFill>
                  <a:schemeClr val="accent1"/>
                </a:solidFill>
                <a:sym typeface="Symbol" pitchFamily="18" charset="2"/>
              </a:rPr>
              <a:t>) </a:t>
            </a:r>
            <a:r>
              <a:rPr lang="en-US" sz="2800" b="1" dirty="0">
                <a:solidFill>
                  <a:schemeClr val="accent1"/>
                </a:solidFill>
                <a:sym typeface="Symbol" pitchFamily="18" charset="2"/>
              </a:rPr>
              <a:t>)</a:t>
            </a:r>
            <a:r>
              <a:rPr lang="en-US" sz="2800" dirty="0">
                <a:sym typeface="Symbol" pitchFamily="18" charset="2"/>
              </a:rPr>
              <a:t>, pick a </a:t>
            </a:r>
            <a:r>
              <a:rPr lang="en-US" sz="2800" b="1" i="1" dirty="0">
                <a:solidFill>
                  <a:schemeClr val="accent6"/>
                </a:solidFill>
                <a:sym typeface="Symbol" pitchFamily="18" charset="2"/>
              </a:rPr>
              <a:t>c</a:t>
            </a:r>
            <a:r>
              <a:rPr lang="en-US" sz="2800" dirty="0">
                <a:sym typeface="Symbol" pitchFamily="18" charset="2"/>
              </a:rPr>
              <a:t> large enough to “cover the constant factors” and </a:t>
            </a:r>
            <a:r>
              <a:rPr lang="en-US" sz="2800" b="1" i="1" dirty="0">
                <a:solidFill>
                  <a:schemeClr val="accent6"/>
                </a:solidFill>
                <a:sym typeface="Symbol" pitchFamily="18" charset="2"/>
              </a:rPr>
              <a:t>n</a:t>
            </a:r>
            <a:r>
              <a:rPr lang="en-US" sz="2800" b="1" i="1" baseline="-25000" dirty="0">
                <a:solidFill>
                  <a:schemeClr val="accent6"/>
                </a:solidFill>
                <a:sym typeface="Symbol" pitchFamily="18" charset="2"/>
              </a:rPr>
              <a:t>0</a:t>
            </a:r>
            <a:r>
              <a:rPr lang="en-US" sz="2800" i="1" baseline="-25000" dirty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large enough to “cover the lower-order terms</a:t>
            </a:r>
            <a:r>
              <a:rPr lang="en-US" sz="2800" dirty="0" smtClean="0">
                <a:sym typeface="Symbol" pitchFamily="18" charset="2"/>
              </a:rPr>
              <a:t>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6248400" y="3709113"/>
            <a:ext cx="46529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itchFamily="18" charset="2"/>
              </a:rPr>
              <a:t>Example: </a:t>
            </a:r>
          </a:p>
          <a:p>
            <a:pPr lvl="1"/>
            <a:r>
              <a:rPr lang="en-US" sz="2400" dirty="0">
                <a:sym typeface="Symbol" pitchFamily="18" charset="2"/>
              </a:rPr>
              <a:t>Let </a:t>
            </a:r>
            <a:r>
              <a:rPr lang="en-US" sz="2400" dirty="0" smtClean="0">
                <a:sym typeface="Symbol" pitchFamily="18" charset="2"/>
              </a:rPr>
              <a:t>f(</a:t>
            </a:r>
            <a:r>
              <a:rPr lang="en-US" sz="2400" i="1" dirty="0" smtClean="0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) = </a:t>
            </a:r>
            <a:r>
              <a:rPr lang="en-US" sz="2400" dirty="0"/>
              <a:t>3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+18 and </a:t>
            </a:r>
            <a:r>
              <a:rPr lang="en-US" sz="2400" dirty="0" smtClean="0"/>
              <a:t>g(</a:t>
            </a:r>
            <a:r>
              <a:rPr lang="en-US" sz="2400" i="1" dirty="0" smtClean="0"/>
              <a:t>n</a:t>
            </a:r>
            <a:r>
              <a:rPr lang="en-US" sz="2400" dirty="0"/>
              <a:t>) = </a:t>
            </a:r>
            <a:r>
              <a:rPr lang="en-US" sz="2400" i="1" dirty="0"/>
              <a:t>n</a:t>
            </a:r>
            <a:r>
              <a:rPr lang="en-US" sz="2400" baseline="30000" dirty="0"/>
              <a:t>5</a:t>
            </a:r>
            <a:endParaRPr lang="en-US" sz="2400" dirty="0">
              <a:sym typeface="Symbol" pitchFamily="18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199" y="3715999"/>
            <a:ext cx="4691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itchFamily="18" charset="2"/>
              </a:rPr>
              <a:t>Example: </a:t>
            </a:r>
          </a:p>
          <a:p>
            <a:pPr lvl="1"/>
            <a:r>
              <a:rPr lang="en-US" sz="2400" dirty="0">
                <a:sym typeface="Symbol" pitchFamily="18" charset="2"/>
              </a:rPr>
              <a:t>Let </a:t>
            </a:r>
            <a:r>
              <a:rPr lang="en-US" sz="2400" dirty="0" smtClean="0">
                <a:sym typeface="Symbol" pitchFamily="18" charset="2"/>
              </a:rPr>
              <a:t>f(</a:t>
            </a:r>
            <a:r>
              <a:rPr lang="en-US" sz="2400" i="1" dirty="0" smtClean="0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) = </a:t>
            </a:r>
            <a:r>
              <a:rPr lang="en-US" sz="2400" dirty="0"/>
              <a:t>3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+18 and </a:t>
            </a:r>
            <a:r>
              <a:rPr lang="en-US" sz="2400" dirty="0" smtClean="0"/>
              <a:t>g(</a:t>
            </a:r>
            <a:r>
              <a:rPr lang="en-US" sz="2400" i="1" dirty="0" smtClean="0"/>
              <a:t>n</a:t>
            </a:r>
            <a:r>
              <a:rPr lang="en-US" sz="2400" dirty="0"/>
              <a:t>) = 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8042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the Definition of Big-O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10150" y="5868986"/>
            <a:ext cx="7062788" cy="830997"/>
          </a:xfrm>
          <a:prstGeom prst="rect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Definition: </a:t>
            </a:r>
            <a:r>
              <a:rPr lang="en-US" sz="2400" dirty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/>
              <a:t>) </a:t>
            </a:r>
            <a:r>
              <a:rPr lang="en-US" sz="2400" dirty="0">
                <a:sym typeface="Symbol" pitchFamily="18" charset="2"/>
              </a:rPr>
              <a:t>is in </a:t>
            </a:r>
            <a:r>
              <a:rPr lang="en-US" sz="2400" b="1" dirty="0">
                <a:solidFill>
                  <a:srgbClr val="4F81BD"/>
                </a:solidFill>
                <a:sym typeface="Symbol" pitchFamily="18" charset="2"/>
              </a:rPr>
              <a:t>O( </a:t>
            </a:r>
            <a:r>
              <a:rPr lang="en-US" sz="2400" dirty="0" smtClean="0">
                <a:solidFill>
                  <a:srgbClr val="4F81BD"/>
                </a:solidFill>
                <a:sym typeface="Symbol" pitchFamily="18" charset="2"/>
              </a:rPr>
              <a:t>g(</a:t>
            </a:r>
            <a:r>
              <a:rPr lang="en-US" sz="2400" i="1" dirty="0" smtClean="0">
                <a:solidFill>
                  <a:srgbClr val="4F81BD"/>
                </a:solidFill>
                <a:sym typeface="Symbol" pitchFamily="18" charset="2"/>
              </a:rPr>
              <a:t>n</a:t>
            </a:r>
            <a:r>
              <a:rPr lang="en-US" sz="2400" dirty="0">
                <a:solidFill>
                  <a:srgbClr val="4F81BD"/>
                </a:solidFill>
                <a:sym typeface="Symbol" pitchFamily="18" charset="2"/>
              </a:rPr>
              <a:t>) </a:t>
            </a:r>
            <a:r>
              <a:rPr lang="en-US" sz="2400" b="1" dirty="0">
                <a:solidFill>
                  <a:srgbClr val="4F81BD"/>
                </a:solidFill>
                <a:sym typeface="Symbol" pitchFamily="18" charset="2"/>
              </a:rPr>
              <a:t>)</a:t>
            </a:r>
            <a:r>
              <a:rPr lang="en-US" sz="2400" dirty="0">
                <a:solidFill>
                  <a:srgbClr val="4F81BD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if there exist constants </a:t>
            </a:r>
            <a:endParaRPr lang="en-US" sz="2400" dirty="0" smtClean="0">
              <a:sym typeface="Symbol" pitchFamily="18" charset="2"/>
            </a:endParaRPr>
          </a:p>
          <a:p>
            <a:pPr>
              <a:buNone/>
            </a:pPr>
            <a:r>
              <a:rPr lang="en-US" sz="2400" b="1" i="1" dirty="0" smtClean="0">
                <a:solidFill>
                  <a:schemeClr val="accent6"/>
                </a:solidFill>
                <a:sym typeface="Symbol" pitchFamily="18" charset="2"/>
              </a:rPr>
              <a:t>	      c</a:t>
            </a:r>
            <a:r>
              <a:rPr lang="en-US" sz="2400" dirty="0" smtClean="0">
                <a:solidFill>
                  <a:schemeClr val="accent6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and </a:t>
            </a:r>
            <a:r>
              <a:rPr lang="en-US" sz="2400" b="1" i="1" dirty="0">
                <a:solidFill>
                  <a:schemeClr val="accent6"/>
                </a:solidFill>
                <a:sym typeface="Symbol" pitchFamily="18" charset="2"/>
              </a:rPr>
              <a:t>n</a:t>
            </a:r>
            <a:r>
              <a:rPr lang="en-US" sz="2400" b="1" i="1" baseline="-25000" dirty="0">
                <a:solidFill>
                  <a:schemeClr val="accent6"/>
                </a:solidFill>
                <a:sym typeface="Symbol" pitchFamily="18" charset="2"/>
              </a:rPr>
              <a:t>0</a:t>
            </a:r>
            <a:r>
              <a:rPr lang="en-US" sz="2400" dirty="0">
                <a:solidFill>
                  <a:schemeClr val="accent6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such that  </a:t>
            </a:r>
            <a:r>
              <a:rPr lang="en-US" sz="2400" dirty="0" smtClean="0">
                <a:sym typeface="Symbol" pitchFamily="18" charset="2"/>
              </a:rPr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/>
              <a:t>) </a:t>
            </a:r>
            <a:r>
              <a:rPr lang="en-US" sz="2400" b="1" dirty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sz="2400" dirty="0">
                <a:sym typeface="Symbol" pitchFamily="18" charset="2"/>
              </a:rPr>
              <a:t>  </a:t>
            </a:r>
            <a:r>
              <a:rPr lang="en-US" sz="2400" b="1" i="1" dirty="0">
                <a:solidFill>
                  <a:schemeClr val="accent6"/>
                </a:solidFill>
                <a:sym typeface="Symbol" pitchFamily="18" charset="2"/>
              </a:rPr>
              <a:t>c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g(</a:t>
            </a:r>
            <a:r>
              <a:rPr lang="en-US" sz="2400" i="1" dirty="0" smtClean="0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) for all </a:t>
            </a:r>
            <a:r>
              <a:rPr lang="en-US" sz="2400" i="1" dirty="0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b="1" dirty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b="1" i="1" dirty="0">
                <a:solidFill>
                  <a:schemeClr val="accent6"/>
                </a:solidFill>
                <a:sym typeface="Symbol" pitchFamily="18" charset="2"/>
              </a:rPr>
              <a:t>n</a:t>
            </a:r>
            <a:r>
              <a:rPr lang="en-US" sz="2400" b="1" i="1" baseline="-25000" dirty="0">
                <a:solidFill>
                  <a:schemeClr val="accent6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367522"/>
            <a:ext cx="5610126" cy="24929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endParaRPr lang="en-US" sz="3600" dirty="0" smtClean="0">
              <a:sym typeface="Symbol" pitchFamily="18" charset="2"/>
            </a:endParaRPr>
          </a:p>
          <a:p>
            <a:pPr marL="0" lvl="1"/>
            <a:r>
              <a:rPr lang="en-US" sz="3600" dirty="0" smtClean="0">
                <a:sym typeface="Symbol" pitchFamily="18" charset="2"/>
              </a:rPr>
              <a:t>Let f(</a:t>
            </a:r>
            <a:r>
              <a:rPr lang="en-US" sz="3600" i="1" dirty="0" smtClean="0">
                <a:sym typeface="Symbol" pitchFamily="18" charset="2"/>
              </a:rPr>
              <a:t>n</a:t>
            </a:r>
            <a:r>
              <a:rPr lang="en-US" sz="3600" dirty="0">
                <a:sym typeface="Symbol" pitchFamily="18" charset="2"/>
              </a:rPr>
              <a:t>) = </a:t>
            </a:r>
            <a:r>
              <a:rPr lang="en-US" sz="3600" dirty="0"/>
              <a:t>1000</a:t>
            </a:r>
            <a:r>
              <a:rPr lang="en-US" sz="3600" i="1" dirty="0"/>
              <a:t>n</a:t>
            </a:r>
            <a:r>
              <a:rPr lang="en-US" sz="3600" dirty="0"/>
              <a:t> and </a:t>
            </a:r>
            <a:r>
              <a:rPr lang="en-US" sz="3600" dirty="0" smtClean="0"/>
              <a:t>g(</a:t>
            </a:r>
            <a:r>
              <a:rPr lang="en-US" sz="3600" i="1" dirty="0" smtClean="0"/>
              <a:t>n</a:t>
            </a:r>
            <a:r>
              <a:rPr lang="en-US" sz="3600" dirty="0"/>
              <a:t>) = </a:t>
            </a:r>
            <a:r>
              <a:rPr lang="en-US" sz="3600" i="1" dirty="0" smtClean="0"/>
              <a:t>n</a:t>
            </a:r>
            <a:r>
              <a:rPr lang="en-US" sz="3600" baseline="30000" dirty="0" smtClean="0"/>
              <a:t>2</a:t>
            </a:r>
          </a:p>
          <a:p>
            <a:pPr marL="0" lvl="1"/>
            <a:endParaRPr lang="en-US" sz="2800" dirty="0" smtClean="0"/>
          </a:p>
          <a:p>
            <a:pPr marL="0" lvl="1"/>
            <a:r>
              <a:rPr lang="en-US" sz="2800" dirty="0" smtClean="0"/>
              <a:t>What are some values of </a:t>
            </a:r>
            <a:r>
              <a:rPr lang="en-US" sz="2800" b="1" i="1" dirty="0">
                <a:solidFill>
                  <a:schemeClr val="accent6"/>
                </a:solidFill>
                <a:sym typeface="Symbol" pitchFamily="18" charset="2"/>
              </a:rPr>
              <a:t>c </a:t>
            </a:r>
            <a:r>
              <a:rPr lang="en-US" sz="2800" dirty="0" smtClean="0"/>
              <a:t>and </a:t>
            </a:r>
            <a:r>
              <a:rPr lang="en-US" sz="2800" b="1" i="1" dirty="0" smtClean="0">
                <a:solidFill>
                  <a:schemeClr val="accent6"/>
                </a:solidFill>
                <a:sym typeface="Symbol" pitchFamily="18" charset="2"/>
              </a:rPr>
              <a:t>n</a:t>
            </a:r>
            <a:r>
              <a:rPr lang="en-US" sz="2800" b="1" i="1" baseline="-25000" dirty="0" smtClean="0">
                <a:solidFill>
                  <a:schemeClr val="accent6"/>
                </a:solidFill>
                <a:sym typeface="Symbol" pitchFamily="18" charset="2"/>
              </a:rPr>
              <a:t>0</a:t>
            </a:r>
            <a:r>
              <a:rPr lang="en-US" sz="2800" dirty="0" smtClean="0"/>
              <a:t> </a:t>
            </a:r>
          </a:p>
          <a:p>
            <a:pPr marL="0" lvl="1"/>
            <a:r>
              <a:rPr lang="en-US" sz="2800" dirty="0" smtClean="0"/>
              <a:t>we can use to show f(n)∈O(g(n))? </a:t>
            </a:r>
            <a:endParaRPr lang="en-US" sz="2800" b="1" i="1" baseline="-25000" dirty="0">
              <a:solidFill>
                <a:schemeClr val="accent6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38321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 with the Definition of Big-O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10150" y="5868986"/>
            <a:ext cx="7062788" cy="830997"/>
          </a:xfrm>
          <a:prstGeom prst="rect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Definition: </a:t>
            </a:r>
            <a:r>
              <a:rPr lang="en-US" sz="2400" dirty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/>
              <a:t>) </a:t>
            </a:r>
            <a:r>
              <a:rPr lang="en-US" sz="2400" dirty="0">
                <a:sym typeface="Symbol" pitchFamily="18" charset="2"/>
              </a:rPr>
              <a:t>is in </a:t>
            </a:r>
            <a:r>
              <a:rPr lang="en-US" sz="2400" b="1" dirty="0">
                <a:solidFill>
                  <a:srgbClr val="4F81BD"/>
                </a:solidFill>
                <a:sym typeface="Symbol" pitchFamily="18" charset="2"/>
              </a:rPr>
              <a:t>O( </a:t>
            </a:r>
            <a:r>
              <a:rPr lang="en-US" sz="2400" dirty="0" smtClean="0">
                <a:solidFill>
                  <a:srgbClr val="4F81BD"/>
                </a:solidFill>
                <a:sym typeface="Symbol" pitchFamily="18" charset="2"/>
              </a:rPr>
              <a:t>g(</a:t>
            </a:r>
            <a:r>
              <a:rPr lang="en-US" sz="2400" i="1" dirty="0" smtClean="0">
                <a:solidFill>
                  <a:srgbClr val="4F81BD"/>
                </a:solidFill>
                <a:sym typeface="Symbol" pitchFamily="18" charset="2"/>
              </a:rPr>
              <a:t>n</a:t>
            </a:r>
            <a:r>
              <a:rPr lang="en-US" sz="2400" dirty="0">
                <a:solidFill>
                  <a:srgbClr val="4F81BD"/>
                </a:solidFill>
                <a:sym typeface="Symbol" pitchFamily="18" charset="2"/>
              </a:rPr>
              <a:t>) </a:t>
            </a:r>
            <a:r>
              <a:rPr lang="en-US" sz="2400" b="1" dirty="0">
                <a:solidFill>
                  <a:srgbClr val="4F81BD"/>
                </a:solidFill>
                <a:sym typeface="Symbol" pitchFamily="18" charset="2"/>
              </a:rPr>
              <a:t>)</a:t>
            </a:r>
            <a:r>
              <a:rPr lang="en-US" sz="2400" dirty="0">
                <a:solidFill>
                  <a:srgbClr val="4F81BD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if there exist constants </a:t>
            </a:r>
            <a:endParaRPr lang="en-US" sz="2400" dirty="0" smtClean="0">
              <a:sym typeface="Symbol" pitchFamily="18" charset="2"/>
            </a:endParaRPr>
          </a:p>
          <a:p>
            <a:pPr>
              <a:buNone/>
            </a:pPr>
            <a:r>
              <a:rPr lang="en-US" sz="2400" b="1" i="1" dirty="0" smtClean="0">
                <a:solidFill>
                  <a:schemeClr val="accent6"/>
                </a:solidFill>
                <a:sym typeface="Symbol" pitchFamily="18" charset="2"/>
              </a:rPr>
              <a:t>	      c</a:t>
            </a:r>
            <a:r>
              <a:rPr lang="en-US" sz="2400" dirty="0" smtClean="0">
                <a:solidFill>
                  <a:schemeClr val="accent6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and </a:t>
            </a:r>
            <a:r>
              <a:rPr lang="en-US" sz="2400" b="1" i="1" dirty="0">
                <a:solidFill>
                  <a:schemeClr val="accent6"/>
                </a:solidFill>
                <a:sym typeface="Symbol" pitchFamily="18" charset="2"/>
              </a:rPr>
              <a:t>n</a:t>
            </a:r>
            <a:r>
              <a:rPr lang="en-US" sz="2400" b="1" i="1" baseline="-25000" dirty="0">
                <a:solidFill>
                  <a:schemeClr val="accent6"/>
                </a:solidFill>
                <a:sym typeface="Symbol" pitchFamily="18" charset="2"/>
              </a:rPr>
              <a:t>0</a:t>
            </a:r>
            <a:r>
              <a:rPr lang="en-US" sz="2400" dirty="0">
                <a:solidFill>
                  <a:schemeClr val="accent6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such that  </a:t>
            </a:r>
            <a:r>
              <a:rPr lang="en-US" sz="2400" dirty="0" smtClean="0">
                <a:sym typeface="Symbol" pitchFamily="18" charset="2"/>
              </a:rPr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/>
              <a:t>) </a:t>
            </a:r>
            <a:r>
              <a:rPr lang="en-US" sz="2400" b="1" dirty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sz="2400" dirty="0">
                <a:sym typeface="Symbol" pitchFamily="18" charset="2"/>
              </a:rPr>
              <a:t>  </a:t>
            </a:r>
            <a:r>
              <a:rPr lang="en-US" sz="2400" b="1" i="1" dirty="0">
                <a:solidFill>
                  <a:schemeClr val="accent6"/>
                </a:solidFill>
                <a:sym typeface="Symbol" pitchFamily="18" charset="2"/>
              </a:rPr>
              <a:t>c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g(</a:t>
            </a:r>
            <a:r>
              <a:rPr lang="en-US" sz="2400" i="1" dirty="0" smtClean="0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) for all </a:t>
            </a:r>
            <a:r>
              <a:rPr lang="en-US" sz="2400" i="1" dirty="0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b="1" dirty="0">
                <a:sym typeface="Symbol"/>
              </a:rPr>
              <a:t>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b="1" i="1" dirty="0">
                <a:solidFill>
                  <a:schemeClr val="accent6"/>
                </a:solidFill>
                <a:sym typeface="Symbol" pitchFamily="18" charset="2"/>
              </a:rPr>
              <a:t>n</a:t>
            </a:r>
            <a:r>
              <a:rPr lang="en-US" sz="2400" b="1" i="1" baseline="-25000" dirty="0">
                <a:solidFill>
                  <a:schemeClr val="accent6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367522"/>
            <a:ext cx="6078202" cy="24929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endParaRPr lang="en-US" sz="3600" dirty="0" smtClean="0">
              <a:sym typeface="Symbol" pitchFamily="18" charset="2"/>
            </a:endParaRPr>
          </a:p>
          <a:p>
            <a:pPr marL="0" lvl="1"/>
            <a:r>
              <a:rPr lang="en-US" sz="3600" dirty="0" smtClean="0">
                <a:sym typeface="Symbol" pitchFamily="18" charset="2"/>
              </a:rPr>
              <a:t>Let a(</a:t>
            </a:r>
            <a:r>
              <a:rPr lang="en-US" sz="3600" i="1" dirty="0" smtClean="0">
                <a:sym typeface="Symbol" pitchFamily="18" charset="2"/>
              </a:rPr>
              <a:t>n</a:t>
            </a:r>
            <a:r>
              <a:rPr lang="en-US" sz="3600" dirty="0">
                <a:sym typeface="Symbol" pitchFamily="18" charset="2"/>
              </a:rPr>
              <a:t>) = </a:t>
            </a:r>
            <a:r>
              <a:rPr lang="en-US" sz="3600" dirty="0" smtClean="0"/>
              <a:t>10</a:t>
            </a:r>
            <a:r>
              <a:rPr lang="en-US" sz="3600" i="1" dirty="0" smtClean="0"/>
              <a:t>n</a:t>
            </a:r>
            <a:r>
              <a:rPr lang="en-US" sz="3600" dirty="0" smtClean="0"/>
              <a:t>+3</a:t>
            </a:r>
            <a:r>
              <a:rPr lang="en-US" sz="3600" i="1" dirty="0" smtClean="0"/>
              <a:t>n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/>
              <a:t>and </a:t>
            </a:r>
            <a:r>
              <a:rPr lang="en-US" sz="3600" dirty="0" smtClean="0"/>
              <a:t>b(</a:t>
            </a:r>
            <a:r>
              <a:rPr lang="en-US" sz="3600" i="1" dirty="0" smtClean="0"/>
              <a:t>n</a:t>
            </a:r>
            <a:r>
              <a:rPr lang="en-US" sz="3600" dirty="0"/>
              <a:t>) = </a:t>
            </a:r>
            <a:r>
              <a:rPr lang="en-US" sz="3600" i="1" dirty="0" smtClean="0"/>
              <a:t>n</a:t>
            </a:r>
            <a:r>
              <a:rPr lang="en-US" sz="3600" baseline="30000" dirty="0" smtClean="0"/>
              <a:t>2</a:t>
            </a:r>
          </a:p>
          <a:p>
            <a:pPr marL="0" lvl="1"/>
            <a:endParaRPr lang="en-US" sz="2800" dirty="0" smtClean="0"/>
          </a:p>
          <a:p>
            <a:pPr marL="0" lvl="1"/>
            <a:r>
              <a:rPr lang="en-US" sz="2800" dirty="0" smtClean="0"/>
              <a:t>What are some values of </a:t>
            </a:r>
            <a:r>
              <a:rPr lang="en-US" sz="2800" b="1" i="1" dirty="0">
                <a:solidFill>
                  <a:schemeClr val="accent6"/>
                </a:solidFill>
                <a:sym typeface="Symbol" pitchFamily="18" charset="2"/>
              </a:rPr>
              <a:t>c </a:t>
            </a:r>
            <a:r>
              <a:rPr lang="en-US" sz="2800" dirty="0" smtClean="0"/>
              <a:t>and </a:t>
            </a:r>
            <a:r>
              <a:rPr lang="en-US" sz="2800" b="1" i="1" dirty="0" smtClean="0">
                <a:solidFill>
                  <a:schemeClr val="accent6"/>
                </a:solidFill>
                <a:sym typeface="Symbol" pitchFamily="18" charset="2"/>
              </a:rPr>
              <a:t>n</a:t>
            </a:r>
            <a:r>
              <a:rPr lang="en-US" sz="2800" b="1" i="1" baseline="-25000" dirty="0" smtClean="0">
                <a:solidFill>
                  <a:schemeClr val="accent6"/>
                </a:solidFill>
                <a:sym typeface="Symbol" pitchFamily="18" charset="2"/>
              </a:rPr>
              <a:t>0</a:t>
            </a:r>
            <a:r>
              <a:rPr lang="en-US" sz="2800" dirty="0" smtClean="0"/>
              <a:t> </a:t>
            </a:r>
          </a:p>
          <a:p>
            <a:pPr marL="0" lvl="1"/>
            <a:r>
              <a:rPr lang="en-US" sz="2800" dirty="0" smtClean="0"/>
              <a:t>we can use to show a(n)∈O(b(n))? </a:t>
            </a:r>
            <a:endParaRPr lang="en-US" sz="2800" b="1" i="1" baseline="-25000" dirty="0">
              <a:solidFill>
                <a:schemeClr val="accent6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30596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Constants and Lower Order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constant multiplier </a:t>
            </a:r>
            <a:r>
              <a:rPr lang="en-US" b="1" i="1" dirty="0">
                <a:solidFill>
                  <a:schemeClr val="accent6"/>
                </a:solidFill>
              </a:rPr>
              <a:t>c</a:t>
            </a:r>
            <a:r>
              <a:rPr lang="en-US" dirty="0"/>
              <a:t> is what allows functions that differ only in their largest coefficient to have the same asymptotic </a:t>
            </a:r>
            <a:r>
              <a:rPr lang="en-US" dirty="0" smtClean="0"/>
              <a:t>complexity</a:t>
            </a:r>
          </a:p>
          <a:p>
            <a:pPr marL="457200" lvl="1" indent="0">
              <a:buNone/>
            </a:pPr>
            <a:r>
              <a:rPr lang="en-US" dirty="0" smtClean="0"/>
              <a:t>Example: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Eliminate lower-order terms because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Eliminate coefficients because </a:t>
            </a:r>
          </a:p>
          <a:p>
            <a:pPr lvl="1"/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  </a:t>
            </a:r>
            <a:r>
              <a:rPr lang="en-US" dirty="0" smtClean="0"/>
              <a:t>vs 5</a:t>
            </a:r>
            <a:r>
              <a:rPr lang="en-US" i="1" dirty="0" smtClean="0"/>
              <a:t>n</a:t>
            </a:r>
            <a:r>
              <a:rPr lang="en-US" baseline="30000" dirty="0" smtClean="0"/>
              <a:t>2  </a:t>
            </a:r>
            <a:r>
              <a:rPr lang="en-US" dirty="0" smtClean="0"/>
              <a:t>is meaningless without the cost </a:t>
            </a:r>
            <a:r>
              <a:rPr lang="en-US" dirty="0"/>
              <a:t>of constant-time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Can always re-scale anyways</a:t>
            </a:r>
          </a:p>
          <a:p>
            <a:pPr lvl="1"/>
            <a:r>
              <a:rPr lang="en-US" dirty="0" smtClean="0"/>
              <a:t>Do not ignore constants that are not multipliers! </a:t>
            </a:r>
            <a:r>
              <a:rPr lang="en-US" i="1" dirty="0" smtClean="0"/>
              <a:t>n</a:t>
            </a:r>
            <a:r>
              <a:rPr lang="en-US" baseline="30000" dirty="0" smtClean="0"/>
              <a:t>3 </a:t>
            </a:r>
            <a:r>
              <a:rPr lang="en-US" dirty="0"/>
              <a:t>is not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 smtClean="0"/>
              <a:t>), </a:t>
            </a:r>
            <a:r>
              <a:rPr lang="en-US" dirty="0"/>
              <a:t>3</a:t>
            </a:r>
            <a:r>
              <a:rPr lang="en-US" i="1" baseline="30000" dirty="0"/>
              <a:t>n</a:t>
            </a:r>
            <a:r>
              <a:rPr lang="en-US" baseline="30000" dirty="0"/>
              <a:t> </a:t>
            </a:r>
            <a:r>
              <a:rPr lang="en-US" dirty="0"/>
              <a:t>is not </a:t>
            </a:r>
            <a:r>
              <a:rPr lang="en-US" i="1" dirty="0"/>
              <a:t>O</a:t>
            </a:r>
            <a:r>
              <a:rPr lang="en-US" dirty="0"/>
              <a:t>(2</a:t>
            </a:r>
            <a:r>
              <a:rPr lang="en-US" i="1" baseline="30000" dirty="0"/>
              <a:t>n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8881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Cousins of Big-O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Big-O, Big-Omega, Big-Theta, little-o, little-omega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50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Do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Don’t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88904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</a:t>
            </a:r>
            <a:r>
              <a:rPr lang="en-US" dirty="0"/>
              <a:t> &amp;</a:t>
            </a:r>
            <a:r>
              <a:rPr lang="en-US" dirty="0" smtClean="0"/>
              <a:t> Big-Omega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568448"/>
            <a:ext cx="4633913" cy="1877437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u="sng" dirty="0" smtClean="0">
                <a:solidFill>
                  <a:schemeClr val="accent1"/>
                </a:solidFill>
              </a:rPr>
              <a:t>Big-O:</a:t>
            </a:r>
          </a:p>
          <a:p>
            <a:pPr>
              <a:buNone/>
            </a:pPr>
            <a:r>
              <a:rPr lang="en-US" sz="2800" dirty="0" smtClean="0"/>
              <a:t>f(</a:t>
            </a:r>
            <a:r>
              <a:rPr lang="en-US" sz="2800" i="1" dirty="0" smtClean="0"/>
              <a:t>n</a:t>
            </a:r>
            <a:r>
              <a:rPr lang="en-US" sz="2800" dirty="0" smtClean="0"/>
              <a:t>) </a:t>
            </a:r>
            <a:r>
              <a:rPr lang="en-US" sz="2800" dirty="0" smtClean="0">
                <a:sym typeface="Symbol" pitchFamily="18" charset="2"/>
              </a:rPr>
              <a:t>is in </a:t>
            </a:r>
            <a:r>
              <a:rPr lang="en-US" sz="2800" b="1" dirty="0" smtClean="0">
                <a:solidFill>
                  <a:srgbClr val="4F81BD"/>
                </a:solidFill>
                <a:sym typeface="Symbol" pitchFamily="18" charset="2"/>
              </a:rPr>
              <a:t>O( </a:t>
            </a:r>
            <a:r>
              <a:rPr lang="en-US" sz="2800" dirty="0" smtClean="0">
                <a:solidFill>
                  <a:srgbClr val="4F81BD"/>
                </a:solidFill>
                <a:sym typeface="Symbol" pitchFamily="18" charset="2"/>
              </a:rPr>
              <a:t>g(</a:t>
            </a:r>
            <a:r>
              <a:rPr lang="en-US" sz="2800" i="1" dirty="0" smtClean="0">
                <a:solidFill>
                  <a:srgbClr val="4F81BD"/>
                </a:solidFill>
                <a:sym typeface="Symbol" pitchFamily="18" charset="2"/>
              </a:rPr>
              <a:t>n</a:t>
            </a:r>
            <a:r>
              <a:rPr lang="en-US" sz="2800" dirty="0" smtClean="0">
                <a:solidFill>
                  <a:srgbClr val="4F81BD"/>
                </a:solidFill>
                <a:sym typeface="Symbol" pitchFamily="18" charset="2"/>
              </a:rPr>
              <a:t>) </a:t>
            </a:r>
            <a:r>
              <a:rPr lang="en-US" sz="2800" b="1" dirty="0" smtClean="0">
                <a:solidFill>
                  <a:srgbClr val="4F81BD"/>
                </a:solidFill>
                <a:sym typeface="Symbol" pitchFamily="18" charset="2"/>
              </a:rPr>
              <a:t>)</a:t>
            </a:r>
            <a:r>
              <a:rPr lang="en-US" sz="2800" dirty="0" smtClean="0">
                <a:solidFill>
                  <a:srgbClr val="4F81BD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if there exist constants </a:t>
            </a:r>
            <a:r>
              <a:rPr lang="en-US" sz="2800" b="1" i="1" dirty="0" smtClean="0">
                <a:solidFill>
                  <a:schemeClr val="accent6"/>
                </a:solidFill>
                <a:sym typeface="Symbol" pitchFamily="18" charset="2"/>
              </a:rPr>
              <a:t>c</a:t>
            </a:r>
            <a:r>
              <a:rPr lang="en-US" sz="2800" dirty="0" smtClean="0">
                <a:solidFill>
                  <a:schemeClr val="accent6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and </a:t>
            </a:r>
            <a:r>
              <a:rPr lang="en-US" sz="2800" b="1" i="1" dirty="0" smtClean="0">
                <a:solidFill>
                  <a:schemeClr val="accent6"/>
                </a:solidFill>
                <a:sym typeface="Symbol" pitchFamily="18" charset="2"/>
              </a:rPr>
              <a:t>n</a:t>
            </a:r>
            <a:r>
              <a:rPr lang="en-US" sz="2800" b="1" i="1" baseline="-25000" dirty="0" smtClean="0">
                <a:solidFill>
                  <a:schemeClr val="accent6"/>
                </a:solidFill>
                <a:sym typeface="Symbol" pitchFamily="18" charset="2"/>
              </a:rPr>
              <a:t>0</a:t>
            </a:r>
            <a:r>
              <a:rPr lang="en-US" sz="2800" dirty="0" smtClean="0">
                <a:solidFill>
                  <a:schemeClr val="accent6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such that f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</a:t>
            </a:r>
            <a:r>
              <a:rPr lang="en-US" sz="2800" b="1" dirty="0" smtClean="0">
                <a:solidFill>
                  <a:schemeClr val="accent2"/>
                </a:solidFill>
                <a:sym typeface="Symbol" pitchFamily="18" charset="2"/>
              </a:rPr>
              <a:t>      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b="1" i="1" dirty="0" smtClean="0">
                <a:solidFill>
                  <a:schemeClr val="accent6"/>
                </a:solidFill>
                <a:sym typeface="Symbol" pitchFamily="18" charset="2"/>
              </a:rPr>
              <a:t>c</a:t>
            </a:r>
            <a:r>
              <a:rPr lang="en-US" sz="2800" dirty="0" smtClean="0">
                <a:sym typeface="Symbol" pitchFamily="18" charset="2"/>
              </a:rPr>
              <a:t> g(</a:t>
            </a:r>
            <a:r>
              <a:rPr lang="en-US" sz="2800" i="1" dirty="0" smtClean="0">
                <a:sym typeface="Symbol" pitchFamily="18" charset="2"/>
              </a:rPr>
              <a:t>n</a:t>
            </a:r>
            <a:r>
              <a:rPr lang="en-US" sz="2800" dirty="0" smtClean="0">
                <a:sym typeface="Symbol" pitchFamily="18" charset="2"/>
              </a:rPr>
              <a:t>) for all </a:t>
            </a:r>
            <a:r>
              <a:rPr lang="en-US" sz="2800" i="1" dirty="0" smtClean="0">
                <a:sym typeface="Symbol" pitchFamily="18" charset="2"/>
              </a:rPr>
              <a:t>n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b="1" dirty="0" smtClean="0">
                <a:sym typeface="Symbol"/>
              </a:rPr>
              <a:t>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b="1" i="1" dirty="0" smtClean="0">
                <a:solidFill>
                  <a:schemeClr val="accent6"/>
                </a:solidFill>
                <a:sym typeface="Symbol" pitchFamily="18" charset="2"/>
              </a:rPr>
              <a:t>n</a:t>
            </a:r>
            <a:r>
              <a:rPr lang="en-US" sz="2800" b="1" i="1" baseline="-25000" dirty="0" smtClean="0">
                <a:solidFill>
                  <a:schemeClr val="accent6"/>
                </a:solidFill>
                <a:sym typeface="Symbol" pitchFamily="18" charset="2"/>
              </a:rPr>
              <a:t>0</a:t>
            </a:r>
            <a:endParaRPr lang="en-US" sz="2800" b="1" i="1" baseline="-25000" dirty="0">
              <a:solidFill>
                <a:schemeClr val="accent6"/>
              </a:solidFill>
              <a:sym typeface="Symbol" pitchFamily="18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0" y="1568448"/>
            <a:ext cx="4633913" cy="1877437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u="sng" dirty="0" smtClean="0">
                <a:solidFill>
                  <a:schemeClr val="accent1"/>
                </a:solidFill>
              </a:rPr>
              <a:t>Big-Ω:</a:t>
            </a:r>
          </a:p>
          <a:p>
            <a:pPr>
              <a:buNone/>
            </a:pPr>
            <a:r>
              <a:rPr lang="en-US" sz="2800" dirty="0" smtClean="0"/>
              <a:t>f(</a:t>
            </a:r>
            <a:r>
              <a:rPr lang="en-US" sz="2800" i="1" dirty="0" smtClean="0"/>
              <a:t>n</a:t>
            </a:r>
            <a:r>
              <a:rPr lang="en-US" sz="2800" dirty="0"/>
              <a:t>) </a:t>
            </a:r>
            <a:r>
              <a:rPr lang="en-US" sz="2800" dirty="0">
                <a:sym typeface="Symbol" pitchFamily="18" charset="2"/>
              </a:rPr>
              <a:t>is in </a:t>
            </a:r>
            <a:r>
              <a:rPr lang="en-US" sz="2800" b="1" dirty="0" smtClean="0">
                <a:solidFill>
                  <a:schemeClr val="accent1"/>
                </a:solidFill>
              </a:rPr>
              <a:t>Ω </a:t>
            </a:r>
            <a:r>
              <a:rPr lang="en-US" sz="2800" b="1" dirty="0" smtClean="0">
                <a:solidFill>
                  <a:srgbClr val="4F81BD"/>
                </a:solidFill>
                <a:sym typeface="Symbol" pitchFamily="18" charset="2"/>
              </a:rPr>
              <a:t>( </a:t>
            </a:r>
            <a:r>
              <a:rPr lang="en-US" sz="2800" dirty="0" smtClean="0">
                <a:solidFill>
                  <a:srgbClr val="4F81BD"/>
                </a:solidFill>
                <a:sym typeface="Symbol" pitchFamily="18" charset="2"/>
              </a:rPr>
              <a:t>g(</a:t>
            </a:r>
            <a:r>
              <a:rPr lang="en-US" sz="2800" i="1" dirty="0" smtClean="0">
                <a:solidFill>
                  <a:srgbClr val="4F81BD"/>
                </a:solidFill>
                <a:sym typeface="Symbol" pitchFamily="18" charset="2"/>
              </a:rPr>
              <a:t>n</a:t>
            </a:r>
            <a:r>
              <a:rPr lang="en-US" sz="2800" dirty="0">
                <a:solidFill>
                  <a:srgbClr val="4F81BD"/>
                </a:solidFill>
                <a:sym typeface="Symbol" pitchFamily="18" charset="2"/>
              </a:rPr>
              <a:t>) </a:t>
            </a:r>
            <a:r>
              <a:rPr lang="en-US" sz="2800" b="1" dirty="0">
                <a:solidFill>
                  <a:srgbClr val="4F81BD"/>
                </a:solidFill>
                <a:sym typeface="Symbol" pitchFamily="18" charset="2"/>
              </a:rPr>
              <a:t>)</a:t>
            </a:r>
            <a:r>
              <a:rPr lang="en-US" sz="2800" dirty="0">
                <a:solidFill>
                  <a:srgbClr val="4F81BD"/>
                </a:solidFill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if there exist constants </a:t>
            </a:r>
            <a:r>
              <a:rPr lang="en-US" sz="2800" b="1" i="1" dirty="0" smtClean="0">
                <a:solidFill>
                  <a:schemeClr val="accent6"/>
                </a:solidFill>
                <a:sym typeface="Symbol" pitchFamily="18" charset="2"/>
              </a:rPr>
              <a:t>c</a:t>
            </a:r>
            <a:r>
              <a:rPr lang="en-US" sz="2800" dirty="0" smtClean="0">
                <a:solidFill>
                  <a:schemeClr val="accent6"/>
                </a:solidFill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and </a:t>
            </a:r>
            <a:r>
              <a:rPr lang="en-US" sz="2800" b="1" i="1" dirty="0">
                <a:solidFill>
                  <a:schemeClr val="accent6"/>
                </a:solidFill>
                <a:sym typeface="Symbol" pitchFamily="18" charset="2"/>
              </a:rPr>
              <a:t>n</a:t>
            </a:r>
            <a:r>
              <a:rPr lang="en-US" sz="2800" b="1" i="1" baseline="-25000" dirty="0">
                <a:solidFill>
                  <a:schemeClr val="accent6"/>
                </a:solidFill>
                <a:sym typeface="Symbol" pitchFamily="18" charset="2"/>
              </a:rPr>
              <a:t>0</a:t>
            </a:r>
            <a:r>
              <a:rPr lang="en-US" sz="2800" dirty="0">
                <a:solidFill>
                  <a:schemeClr val="accent6"/>
                </a:solidFill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such </a:t>
            </a:r>
            <a:r>
              <a:rPr lang="en-US" sz="2800" dirty="0" smtClean="0">
                <a:sym typeface="Symbol" pitchFamily="18" charset="2"/>
              </a:rPr>
              <a:t>that f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/>
              <a:t>) </a:t>
            </a:r>
            <a:r>
              <a:rPr lang="en-US" sz="2800" b="1" dirty="0" smtClean="0">
                <a:solidFill>
                  <a:schemeClr val="accent2"/>
                </a:solidFill>
                <a:sym typeface="Symbol" pitchFamily="18" charset="2"/>
              </a:rPr>
              <a:t>      </a:t>
            </a:r>
            <a:r>
              <a:rPr lang="en-US" sz="2800" b="1" i="1" dirty="0" smtClean="0">
                <a:solidFill>
                  <a:schemeClr val="accent6"/>
                </a:solidFill>
                <a:sym typeface="Symbol" pitchFamily="18" charset="2"/>
              </a:rPr>
              <a:t>c</a:t>
            </a:r>
            <a:r>
              <a:rPr lang="en-US" sz="2800" dirty="0" smtClean="0">
                <a:sym typeface="Symbol" pitchFamily="18" charset="2"/>
              </a:rPr>
              <a:t> g(</a:t>
            </a:r>
            <a:r>
              <a:rPr lang="en-US" sz="2800" i="1" dirty="0" smtClean="0">
                <a:sym typeface="Symbol" pitchFamily="18" charset="2"/>
              </a:rPr>
              <a:t>n</a:t>
            </a:r>
            <a:r>
              <a:rPr lang="en-US" sz="2800" dirty="0">
                <a:sym typeface="Symbol" pitchFamily="18" charset="2"/>
              </a:rPr>
              <a:t>) for all </a:t>
            </a:r>
            <a:r>
              <a:rPr lang="en-US" sz="2800" i="1" dirty="0">
                <a:sym typeface="Symbol" pitchFamily="18" charset="2"/>
              </a:rPr>
              <a:t>n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b="1" dirty="0">
                <a:sym typeface="Symbol"/>
              </a:rPr>
              <a:t>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b="1" i="1" dirty="0">
                <a:solidFill>
                  <a:schemeClr val="accent6"/>
                </a:solidFill>
                <a:sym typeface="Symbol" pitchFamily="18" charset="2"/>
              </a:rPr>
              <a:t>n</a:t>
            </a:r>
            <a:r>
              <a:rPr lang="en-US" sz="2800" b="1" i="1" baseline="-25000" dirty="0">
                <a:solidFill>
                  <a:schemeClr val="accent6"/>
                </a:solidFill>
                <a:sym typeface="Symbol" pitchFamily="18" charset="2"/>
              </a:rPr>
              <a:t>0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57275" y="3671887"/>
            <a:ext cx="4200525" cy="2527175"/>
            <a:chOff x="1057275" y="3671887"/>
            <a:chExt cx="4200525" cy="2527175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068149" y="3671887"/>
              <a:ext cx="0" cy="2527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1057275" y="6193524"/>
              <a:ext cx="4200525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312693" y="3671886"/>
            <a:ext cx="4200525" cy="2527175"/>
            <a:chOff x="1057275" y="3671887"/>
            <a:chExt cx="4200525" cy="2527175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1068149" y="3671887"/>
              <a:ext cx="0" cy="2527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1057275" y="6193524"/>
              <a:ext cx="4200525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418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Big-Theta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2482848"/>
            <a:ext cx="4633913" cy="1446550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solidFill>
                  <a:schemeClr val="accent1"/>
                </a:solidFill>
              </a:rPr>
              <a:t>Big-</a:t>
            </a:r>
            <a:r>
              <a:rPr lang="el-GR" sz="3200" u="sng" dirty="0">
                <a:solidFill>
                  <a:schemeClr val="accent1"/>
                </a:solidFill>
              </a:rPr>
              <a:t> </a:t>
            </a:r>
            <a:r>
              <a:rPr lang="el-GR" sz="3200" b="1" u="sng" dirty="0" smtClean="0">
                <a:solidFill>
                  <a:schemeClr val="accent1"/>
                </a:solidFill>
              </a:rPr>
              <a:t>θ</a:t>
            </a:r>
            <a:r>
              <a:rPr lang="en-US" sz="3200" b="1" u="sng" dirty="0" smtClean="0">
                <a:solidFill>
                  <a:schemeClr val="accent1"/>
                </a:solidFill>
              </a:rPr>
              <a:t>:</a:t>
            </a:r>
          </a:p>
          <a:p>
            <a:r>
              <a:rPr lang="en-US" sz="2800" dirty="0" smtClean="0"/>
              <a:t>f(</a:t>
            </a:r>
            <a:r>
              <a:rPr lang="en-US" sz="2800" i="1" dirty="0" smtClean="0"/>
              <a:t>n</a:t>
            </a:r>
            <a:r>
              <a:rPr lang="en-US" sz="2800" dirty="0" smtClean="0"/>
              <a:t>) </a:t>
            </a:r>
            <a:r>
              <a:rPr lang="en-US" sz="2800" dirty="0" smtClean="0">
                <a:sym typeface="Symbol" pitchFamily="18" charset="2"/>
              </a:rPr>
              <a:t>is in </a:t>
            </a:r>
            <a:r>
              <a:rPr lang="el-GR" sz="2800" b="1" dirty="0" smtClean="0">
                <a:solidFill>
                  <a:schemeClr val="accent1"/>
                </a:solidFill>
              </a:rPr>
              <a:t>θ</a:t>
            </a:r>
            <a:r>
              <a:rPr lang="en-US" sz="2800" b="1" dirty="0" smtClean="0">
                <a:solidFill>
                  <a:srgbClr val="4F81BD"/>
                </a:solidFill>
                <a:sym typeface="Symbol" pitchFamily="18" charset="2"/>
              </a:rPr>
              <a:t>( </a:t>
            </a:r>
            <a:r>
              <a:rPr lang="en-US" sz="2800" dirty="0" smtClean="0">
                <a:solidFill>
                  <a:srgbClr val="4F81BD"/>
                </a:solidFill>
                <a:sym typeface="Symbol" pitchFamily="18" charset="2"/>
              </a:rPr>
              <a:t>g(</a:t>
            </a:r>
            <a:r>
              <a:rPr lang="en-US" sz="2800" i="1" dirty="0" smtClean="0">
                <a:solidFill>
                  <a:srgbClr val="4F81BD"/>
                </a:solidFill>
                <a:sym typeface="Symbol" pitchFamily="18" charset="2"/>
              </a:rPr>
              <a:t>n</a:t>
            </a:r>
            <a:r>
              <a:rPr lang="en-US" sz="2800" dirty="0" smtClean="0">
                <a:solidFill>
                  <a:srgbClr val="4F81BD"/>
                </a:solidFill>
                <a:sym typeface="Symbol" pitchFamily="18" charset="2"/>
              </a:rPr>
              <a:t>) </a:t>
            </a:r>
            <a:r>
              <a:rPr lang="en-US" sz="2800" b="1" dirty="0" smtClean="0">
                <a:solidFill>
                  <a:srgbClr val="4F81BD"/>
                </a:solidFill>
                <a:sym typeface="Symbol" pitchFamily="18" charset="2"/>
              </a:rPr>
              <a:t>)</a:t>
            </a:r>
            <a:r>
              <a:rPr lang="en-US" sz="2800" dirty="0" smtClean="0">
                <a:solidFill>
                  <a:srgbClr val="4F81BD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if f(n) is in both  O(g(</a:t>
            </a:r>
            <a:r>
              <a:rPr lang="en-US" sz="2800" i="1" dirty="0" smtClean="0">
                <a:sym typeface="Symbol" pitchFamily="18" charset="2"/>
              </a:rPr>
              <a:t>n</a:t>
            </a:r>
            <a:r>
              <a:rPr lang="en-US" sz="2800" dirty="0" smtClean="0">
                <a:sym typeface="Symbol" pitchFamily="18" charset="2"/>
              </a:rPr>
              <a:t>))  </a:t>
            </a:r>
            <a:r>
              <a:rPr lang="en-US" sz="2800" i="1" dirty="0" smtClean="0">
                <a:sym typeface="Symbol" pitchFamily="18" charset="2"/>
              </a:rPr>
              <a:t>and</a:t>
            </a:r>
            <a:r>
              <a:rPr lang="en-US" sz="2800" dirty="0" smtClean="0">
                <a:sym typeface="Symbol" pitchFamily="18" charset="2"/>
              </a:rPr>
              <a:t>  </a:t>
            </a:r>
            <a:r>
              <a:rPr lang="en-US" sz="2800" dirty="0" smtClean="0"/>
              <a:t>Ω </a:t>
            </a:r>
            <a:r>
              <a:rPr lang="en-US" sz="2800" dirty="0" smtClean="0">
                <a:sym typeface="Symbol" pitchFamily="18" charset="2"/>
              </a:rPr>
              <a:t>(g(</a:t>
            </a:r>
            <a:r>
              <a:rPr lang="en-US" sz="2800" i="1" dirty="0" smtClean="0">
                <a:sym typeface="Symbol" pitchFamily="18" charset="2"/>
              </a:rPr>
              <a:t>n</a:t>
            </a:r>
            <a:r>
              <a:rPr lang="en-US" sz="2800" dirty="0" smtClean="0">
                <a:sym typeface="Symbol" pitchFamily="18" charset="2"/>
              </a:rPr>
              <a:t>)) </a:t>
            </a:r>
            <a:endParaRPr lang="en-US" sz="2800" i="1" baseline="-25000" dirty="0">
              <a:sym typeface="Symbol" pitchFamily="18" charset="2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096000" y="1690688"/>
            <a:ext cx="4717257" cy="3709860"/>
            <a:chOff x="1057275" y="3671887"/>
            <a:chExt cx="4200525" cy="2527175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1068149" y="3671887"/>
              <a:ext cx="0" cy="2527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1057275" y="6193524"/>
              <a:ext cx="4200525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3189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little-o </a:t>
            </a:r>
            <a:r>
              <a:rPr lang="en-US" dirty="0"/>
              <a:t>&amp;</a:t>
            </a:r>
            <a:r>
              <a:rPr lang="en-US" dirty="0" smtClean="0"/>
              <a:t> little-omega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568448"/>
            <a:ext cx="5119688" cy="1877437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u="sng" dirty="0">
                <a:solidFill>
                  <a:schemeClr val="accent1"/>
                </a:solidFill>
              </a:rPr>
              <a:t>l</a:t>
            </a:r>
            <a:r>
              <a:rPr lang="en-US" sz="3200" b="1" u="sng" dirty="0" smtClean="0">
                <a:solidFill>
                  <a:schemeClr val="accent1"/>
                </a:solidFill>
              </a:rPr>
              <a:t>ittle-o:</a:t>
            </a:r>
          </a:p>
          <a:p>
            <a:pPr>
              <a:buNone/>
            </a:pPr>
            <a:r>
              <a:rPr lang="en-US" sz="2800" dirty="0" smtClean="0"/>
              <a:t>f(</a:t>
            </a:r>
            <a:r>
              <a:rPr lang="en-US" sz="2800" i="1" dirty="0" smtClean="0"/>
              <a:t>n</a:t>
            </a:r>
            <a:r>
              <a:rPr lang="en-US" sz="2800" dirty="0" smtClean="0"/>
              <a:t>) </a:t>
            </a:r>
            <a:r>
              <a:rPr lang="en-US" sz="2800" dirty="0" smtClean="0">
                <a:sym typeface="Symbol" pitchFamily="18" charset="2"/>
              </a:rPr>
              <a:t>is in </a:t>
            </a:r>
            <a:r>
              <a:rPr lang="en-US" sz="2800" b="1" dirty="0">
                <a:solidFill>
                  <a:srgbClr val="4F81BD"/>
                </a:solidFill>
                <a:sym typeface="Symbol" pitchFamily="18" charset="2"/>
              </a:rPr>
              <a:t>o</a:t>
            </a:r>
            <a:r>
              <a:rPr lang="en-US" sz="2800" b="1" dirty="0" smtClean="0">
                <a:solidFill>
                  <a:srgbClr val="4F81BD"/>
                </a:solidFill>
                <a:sym typeface="Symbol" pitchFamily="18" charset="2"/>
              </a:rPr>
              <a:t>( </a:t>
            </a:r>
            <a:r>
              <a:rPr lang="en-US" sz="2800" dirty="0" smtClean="0">
                <a:solidFill>
                  <a:srgbClr val="4F81BD"/>
                </a:solidFill>
                <a:sym typeface="Symbol" pitchFamily="18" charset="2"/>
              </a:rPr>
              <a:t>g(</a:t>
            </a:r>
            <a:r>
              <a:rPr lang="en-US" sz="2800" i="1" dirty="0" smtClean="0">
                <a:solidFill>
                  <a:srgbClr val="4F81BD"/>
                </a:solidFill>
                <a:sym typeface="Symbol" pitchFamily="18" charset="2"/>
              </a:rPr>
              <a:t>n</a:t>
            </a:r>
            <a:r>
              <a:rPr lang="en-US" sz="2800" dirty="0" smtClean="0">
                <a:solidFill>
                  <a:srgbClr val="4F81BD"/>
                </a:solidFill>
                <a:sym typeface="Symbol" pitchFamily="18" charset="2"/>
              </a:rPr>
              <a:t>) </a:t>
            </a:r>
            <a:r>
              <a:rPr lang="en-US" sz="2800" b="1" dirty="0" smtClean="0">
                <a:solidFill>
                  <a:srgbClr val="4F81BD"/>
                </a:solidFill>
                <a:sym typeface="Symbol" pitchFamily="18" charset="2"/>
              </a:rPr>
              <a:t>)</a:t>
            </a:r>
            <a:r>
              <a:rPr lang="en-US" sz="2800" dirty="0" smtClean="0">
                <a:solidFill>
                  <a:srgbClr val="4F81BD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if </a:t>
            </a:r>
          </a:p>
          <a:p>
            <a:pPr>
              <a:buNone/>
            </a:pPr>
            <a:r>
              <a:rPr lang="en-US" sz="2800" dirty="0" smtClean="0">
                <a:sym typeface="Symbol" pitchFamily="18" charset="2"/>
              </a:rPr>
              <a:t>constants </a:t>
            </a:r>
            <a:r>
              <a:rPr lang="en-US" sz="2800" b="1" i="1" dirty="0" smtClean="0">
                <a:solidFill>
                  <a:schemeClr val="accent6"/>
                </a:solidFill>
                <a:sym typeface="Symbol" pitchFamily="18" charset="2"/>
              </a:rPr>
              <a:t>c</a:t>
            </a:r>
            <a:r>
              <a:rPr lang="en-US" sz="2800" dirty="0" smtClean="0">
                <a:solidFill>
                  <a:schemeClr val="accent6"/>
                </a:solidFill>
                <a:sym typeface="Symbol" pitchFamily="18" charset="2"/>
              </a:rPr>
              <a:t> &gt;0 </a:t>
            </a:r>
            <a:r>
              <a:rPr lang="en-US" sz="2800" dirty="0" smtClean="0">
                <a:sym typeface="Symbol" pitchFamily="18" charset="2"/>
              </a:rPr>
              <a:t>there exists an </a:t>
            </a:r>
            <a:r>
              <a:rPr lang="en-US" sz="2800" b="1" i="1" dirty="0" smtClean="0">
                <a:solidFill>
                  <a:schemeClr val="accent6"/>
                </a:solidFill>
                <a:sym typeface="Symbol" pitchFamily="18" charset="2"/>
              </a:rPr>
              <a:t>n</a:t>
            </a:r>
            <a:r>
              <a:rPr lang="en-US" sz="2800" b="1" i="1" baseline="-25000" dirty="0" smtClean="0">
                <a:solidFill>
                  <a:schemeClr val="accent6"/>
                </a:solidFill>
                <a:sym typeface="Symbol" pitchFamily="18" charset="2"/>
              </a:rPr>
              <a:t>0</a:t>
            </a:r>
            <a:r>
              <a:rPr lang="en-US" sz="2800" dirty="0" smtClean="0">
                <a:solidFill>
                  <a:schemeClr val="accent6"/>
                </a:solidFill>
                <a:sym typeface="Symbol" pitchFamily="18" charset="2"/>
              </a:rPr>
              <a:t> </a:t>
            </a:r>
            <a:r>
              <a:rPr lang="en-US" sz="2800" i="1" dirty="0" err="1" smtClean="0">
                <a:sym typeface="Symbol" pitchFamily="18" charset="2"/>
              </a:rPr>
              <a:t>s.t.</a:t>
            </a:r>
            <a:r>
              <a:rPr lang="en-US" sz="2800" i="1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) </a:t>
            </a:r>
            <a:r>
              <a:rPr lang="en-US" sz="2800" b="1" dirty="0" smtClean="0">
                <a:solidFill>
                  <a:schemeClr val="accent2"/>
                </a:solidFill>
                <a:sym typeface="Symbol" pitchFamily="18" charset="2"/>
              </a:rPr>
              <a:t>      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b="1" i="1" dirty="0" smtClean="0">
                <a:solidFill>
                  <a:schemeClr val="accent6"/>
                </a:solidFill>
                <a:sym typeface="Symbol" pitchFamily="18" charset="2"/>
              </a:rPr>
              <a:t>c</a:t>
            </a:r>
            <a:r>
              <a:rPr lang="en-US" sz="2800" dirty="0" smtClean="0">
                <a:sym typeface="Symbol" pitchFamily="18" charset="2"/>
              </a:rPr>
              <a:t> g(</a:t>
            </a:r>
            <a:r>
              <a:rPr lang="en-US" sz="2800" i="1" dirty="0" smtClean="0">
                <a:sym typeface="Symbol" pitchFamily="18" charset="2"/>
              </a:rPr>
              <a:t>n</a:t>
            </a:r>
            <a:r>
              <a:rPr lang="en-US" sz="2800" dirty="0" smtClean="0">
                <a:sym typeface="Symbol" pitchFamily="18" charset="2"/>
              </a:rPr>
              <a:t>) for all </a:t>
            </a:r>
            <a:r>
              <a:rPr lang="en-US" sz="2800" i="1" dirty="0" smtClean="0">
                <a:sym typeface="Symbol" pitchFamily="18" charset="2"/>
              </a:rPr>
              <a:t>n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b="1" dirty="0" smtClean="0">
                <a:sym typeface="Symbol"/>
              </a:rPr>
              <a:t>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b="1" i="1" dirty="0" smtClean="0">
                <a:solidFill>
                  <a:schemeClr val="accent6"/>
                </a:solidFill>
                <a:sym typeface="Symbol" pitchFamily="18" charset="2"/>
              </a:rPr>
              <a:t>n</a:t>
            </a:r>
            <a:r>
              <a:rPr lang="en-US" sz="2800" b="1" i="1" baseline="-25000" dirty="0" smtClean="0">
                <a:solidFill>
                  <a:schemeClr val="accent6"/>
                </a:solidFill>
                <a:sym typeface="Symbol" pitchFamily="18" charset="2"/>
              </a:rPr>
              <a:t>0</a:t>
            </a:r>
            <a:endParaRPr lang="en-US" sz="2800" b="1" i="1" baseline="-25000" dirty="0">
              <a:solidFill>
                <a:schemeClr val="accent6"/>
              </a:solidFill>
              <a:sym typeface="Symbol" pitchFamily="18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0" y="1568448"/>
            <a:ext cx="4962525" cy="1877437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u="sng" dirty="0" smtClean="0">
                <a:solidFill>
                  <a:schemeClr val="accent1"/>
                </a:solidFill>
              </a:rPr>
              <a:t>little-</a:t>
            </a:r>
            <a:r>
              <a:rPr lang="el-GR" sz="3200" b="1" u="sng" dirty="0" smtClean="0">
                <a:solidFill>
                  <a:schemeClr val="accent1"/>
                </a:solidFill>
              </a:rPr>
              <a:t>ω</a:t>
            </a:r>
            <a:r>
              <a:rPr lang="en-US" sz="3200" b="1" u="sng" dirty="0" smtClean="0">
                <a:solidFill>
                  <a:schemeClr val="accent1"/>
                </a:solidFill>
              </a:rPr>
              <a:t>:</a:t>
            </a:r>
          </a:p>
          <a:p>
            <a:pPr>
              <a:buNone/>
            </a:pPr>
            <a:r>
              <a:rPr lang="en-US" sz="2800" dirty="0" smtClean="0"/>
              <a:t>f(</a:t>
            </a:r>
            <a:r>
              <a:rPr lang="en-US" sz="2800" i="1" dirty="0" smtClean="0"/>
              <a:t>n</a:t>
            </a:r>
            <a:r>
              <a:rPr lang="en-US" sz="2800" dirty="0" smtClean="0"/>
              <a:t>) </a:t>
            </a:r>
            <a:r>
              <a:rPr lang="en-US" sz="2800" dirty="0" smtClean="0">
                <a:sym typeface="Symbol" pitchFamily="18" charset="2"/>
              </a:rPr>
              <a:t>is in </a:t>
            </a:r>
            <a:r>
              <a:rPr lang="el-GR" sz="2800" b="1" dirty="0" smtClean="0">
                <a:solidFill>
                  <a:schemeClr val="accent1"/>
                </a:solidFill>
              </a:rPr>
              <a:t>ω</a:t>
            </a:r>
            <a:r>
              <a:rPr lang="en-US" sz="2800" b="1" dirty="0" smtClean="0">
                <a:solidFill>
                  <a:srgbClr val="4F81BD"/>
                </a:solidFill>
                <a:sym typeface="Symbol" pitchFamily="18" charset="2"/>
              </a:rPr>
              <a:t>( </a:t>
            </a:r>
            <a:r>
              <a:rPr lang="en-US" sz="2800" dirty="0" smtClean="0">
                <a:solidFill>
                  <a:srgbClr val="4F81BD"/>
                </a:solidFill>
                <a:sym typeface="Symbol" pitchFamily="18" charset="2"/>
              </a:rPr>
              <a:t>g(</a:t>
            </a:r>
            <a:r>
              <a:rPr lang="en-US" sz="2800" i="1" dirty="0" smtClean="0">
                <a:solidFill>
                  <a:srgbClr val="4F81BD"/>
                </a:solidFill>
                <a:sym typeface="Symbol" pitchFamily="18" charset="2"/>
              </a:rPr>
              <a:t>n</a:t>
            </a:r>
            <a:r>
              <a:rPr lang="en-US" sz="2800" dirty="0" smtClean="0">
                <a:solidFill>
                  <a:srgbClr val="4F81BD"/>
                </a:solidFill>
                <a:sym typeface="Symbol" pitchFamily="18" charset="2"/>
              </a:rPr>
              <a:t>) </a:t>
            </a:r>
            <a:r>
              <a:rPr lang="en-US" sz="2800" b="1" dirty="0" smtClean="0">
                <a:solidFill>
                  <a:srgbClr val="4F81BD"/>
                </a:solidFill>
                <a:sym typeface="Symbol" pitchFamily="18" charset="2"/>
              </a:rPr>
              <a:t>)</a:t>
            </a:r>
            <a:r>
              <a:rPr lang="en-US" sz="2800" dirty="0" smtClean="0">
                <a:solidFill>
                  <a:srgbClr val="4F81BD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if </a:t>
            </a:r>
            <a:endParaRPr lang="en-US" sz="2800" dirty="0">
              <a:sym typeface="Symbol" pitchFamily="18" charset="2"/>
            </a:endParaRPr>
          </a:p>
          <a:p>
            <a:pPr>
              <a:buNone/>
            </a:pPr>
            <a:r>
              <a:rPr lang="en-US" sz="2800" dirty="0">
                <a:sym typeface="Symbol" pitchFamily="18" charset="2"/>
              </a:rPr>
              <a:t>constants </a:t>
            </a:r>
            <a:r>
              <a:rPr lang="en-US" sz="2800" b="1" i="1" dirty="0">
                <a:solidFill>
                  <a:schemeClr val="accent6"/>
                </a:solidFill>
                <a:sym typeface="Symbol" pitchFamily="18" charset="2"/>
              </a:rPr>
              <a:t>c</a:t>
            </a:r>
            <a:r>
              <a:rPr lang="en-US" sz="2800" dirty="0">
                <a:solidFill>
                  <a:schemeClr val="accent6"/>
                </a:solidFill>
                <a:sym typeface="Symbol" pitchFamily="18" charset="2"/>
              </a:rPr>
              <a:t> &gt;0 </a:t>
            </a:r>
            <a:r>
              <a:rPr lang="en-US" sz="2800" dirty="0" smtClean="0">
                <a:sym typeface="Symbol" pitchFamily="18" charset="2"/>
              </a:rPr>
              <a:t>there </a:t>
            </a:r>
            <a:r>
              <a:rPr lang="en-US" sz="2800" dirty="0">
                <a:sym typeface="Symbol" pitchFamily="18" charset="2"/>
              </a:rPr>
              <a:t>exists an </a:t>
            </a:r>
            <a:r>
              <a:rPr lang="en-US" sz="2800" b="1" i="1" dirty="0">
                <a:solidFill>
                  <a:schemeClr val="accent6"/>
                </a:solidFill>
                <a:sym typeface="Symbol" pitchFamily="18" charset="2"/>
              </a:rPr>
              <a:t>n</a:t>
            </a:r>
            <a:r>
              <a:rPr lang="en-US" sz="2800" b="1" i="1" baseline="-25000" dirty="0">
                <a:solidFill>
                  <a:schemeClr val="accent6"/>
                </a:solidFill>
                <a:sym typeface="Symbol" pitchFamily="18" charset="2"/>
              </a:rPr>
              <a:t>0</a:t>
            </a:r>
            <a:r>
              <a:rPr lang="en-US" sz="2800" dirty="0">
                <a:solidFill>
                  <a:schemeClr val="accent6"/>
                </a:solidFill>
                <a:sym typeface="Symbol" pitchFamily="18" charset="2"/>
              </a:rPr>
              <a:t> </a:t>
            </a:r>
            <a:r>
              <a:rPr lang="en-US" sz="2800" i="1" dirty="0" err="1">
                <a:sym typeface="Symbol" pitchFamily="18" charset="2"/>
              </a:rPr>
              <a:t>s.t.</a:t>
            </a:r>
            <a:r>
              <a:rPr lang="en-US" sz="2800" i="1" dirty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f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) </a:t>
            </a:r>
            <a:r>
              <a:rPr lang="en-US" sz="2800" b="1" dirty="0">
                <a:solidFill>
                  <a:schemeClr val="accent2"/>
                </a:solidFill>
                <a:sym typeface="Symbol" pitchFamily="18" charset="2"/>
              </a:rPr>
              <a:t>      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b="1" i="1" dirty="0">
                <a:solidFill>
                  <a:schemeClr val="accent6"/>
                </a:solidFill>
                <a:sym typeface="Symbol" pitchFamily="18" charset="2"/>
              </a:rPr>
              <a:t>c</a:t>
            </a:r>
            <a:r>
              <a:rPr lang="en-US" sz="2800" dirty="0">
                <a:sym typeface="Symbol" pitchFamily="18" charset="2"/>
              </a:rPr>
              <a:t> g(</a:t>
            </a:r>
            <a:r>
              <a:rPr lang="en-US" sz="2800" i="1" dirty="0">
                <a:sym typeface="Symbol" pitchFamily="18" charset="2"/>
              </a:rPr>
              <a:t>n</a:t>
            </a:r>
            <a:r>
              <a:rPr lang="en-US" sz="2800" dirty="0">
                <a:sym typeface="Symbol" pitchFamily="18" charset="2"/>
              </a:rPr>
              <a:t>) for all </a:t>
            </a:r>
            <a:r>
              <a:rPr lang="en-US" sz="2800" i="1" dirty="0">
                <a:sym typeface="Symbol" pitchFamily="18" charset="2"/>
              </a:rPr>
              <a:t>n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b="1" dirty="0">
                <a:sym typeface="Symbol"/>
              </a:rPr>
              <a:t>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b="1" i="1" dirty="0">
                <a:solidFill>
                  <a:schemeClr val="accent6"/>
                </a:solidFill>
                <a:sym typeface="Symbol" pitchFamily="18" charset="2"/>
              </a:rPr>
              <a:t>n</a:t>
            </a:r>
            <a:r>
              <a:rPr lang="en-US" sz="2800" b="1" i="1" baseline="-25000" dirty="0">
                <a:solidFill>
                  <a:schemeClr val="accent6"/>
                </a:solidFill>
                <a:sym typeface="Symbol" pitchFamily="18" charset="2"/>
              </a:rPr>
              <a:t>0</a:t>
            </a:r>
            <a:endParaRPr lang="en-US" sz="2800" b="1" i="1" baseline="-25000" dirty="0">
              <a:solidFill>
                <a:schemeClr val="accent6"/>
              </a:solidFill>
              <a:sym typeface="Symbol" pitchFamily="18" charset="2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792694" y="3571869"/>
            <a:ext cx="4341655" cy="2971803"/>
            <a:chOff x="1068149" y="3671887"/>
            <a:chExt cx="4189651" cy="2521638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1068149" y="3671887"/>
              <a:ext cx="0" cy="252163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1068149" y="6167868"/>
              <a:ext cx="4189651" cy="553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513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Big-O, Big-Omega, Big-Theta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one is more useful to describe asymptotic behavior?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A common error is to say </a:t>
            </a:r>
            <a:r>
              <a:rPr lang="en-US" i="1" dirty="0"/>
              <a:t>O</a:t>
            </a:r>
            <a:r>
              <a:rPr lang="en-US" dirty="0"/>
              <a:t>( f(</a:t>
            </a:r>
            <a:r>
              <a:rPr lang="en-US" i="1" dirty="0"/>
              <a:t>n</a:t>
            </a:r>
            <a:r>
              <a:rPr lang="en-US" dirty="0"/>
              <a:t>) ) when you mean </a:t>
            </a:r>
            <a:r>
              <a:rPr lang="en-US" dirty="0" err="1"/>
              <a:t>θ</a:t>
            </a:r>
            <a:r>
              <a:rPr lang="en-US" dirty="0"/>
              <a:t>( f(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linear algorithm is in both O(n)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5)</a:t>
            </a:r>
            <a:endParaRPr lang="en-US" dirty="0"/>
          </a:p>
          <a:p>
            <a:pPr lvl="1"/>
            <a:r>
              <a:rPr lang="en-US" dirty="0" smtClean="0"/>
              <a:t>Better </a:t>
            </a:r>
            <a:r>
              <a:rPr lang="en-US" dirty="0"/>
              <a:t>to say it is </a:t>
            </a:r>
            <a:r>
              <a:rPr lang="en-US" dirty="0" err="1" smtClean="0"/>
              <a:t>θ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That </a:t>
            </a:r>
            <a:r>
              <a:rPr lang="en-US" dirty="0"/>
              <a:t>means that it is not, for example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/>
              <a:t>log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5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Worst-Case Analysis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“Worst-Case” Cheat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8297"/>
            <a:ext cx="10271760" cy="20593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Basic operations take “some amount of” </a:t>
            </a:r>
            <a:r>
              <a:rPr lang="en-US" dirty="0" smtClean="0">
                <a:solidFill>
                  <a:schemeClr val="accent1"/>
                </a:solidFill>
              </a:rPr>
              <a:t>constant time</a:t>
            </a:r>
          </a:p>
          <a:p>
            <a:pPr lvl="1"/>
            <a:r>
              <a:rPr lang="en-US" dirty="0" smtClean="0"/>
              <a:t>Arithmetic (fixed-width)</a:t>
            </a:r>
          </a:p>
          <a:p>
            <a:pPr lvl="1"/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Access one Java field or array index</a:t>
            </a:r>
          </a:p>
          <a:p>
            <a:pPr lvl="1"/>
            <a:r>
              <a:rPr lang="en-US" i="1" dirty="0" smtClean="0"/>
              <a:t>etc.</a:t>
            </a:r>
          </a:p>
          <a:p>
            <a:pPr marL="0" indent="0">
              <a:buNone/>
            </a:pPr>
            <a:r>
              <a:rPr lang="en-US" dirty="0" smtClean="0"/>
              <a:t>(This is an </a:t>
            </a:r>
            <a:r>
              <a:rPr lang="en-US" i="1" dirty="0" smtClean="0"/>
              <a:t>approximation</a:t>
            </a:r>
            <a:r>
              <a:rPr lang="en-US" dirty="0" smtClean="0"/>
              <a:t> of reality: a very useful “lie”)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417786"/>
              </p:ext>
            </p:extLst>
          </p:nvPr>
        </p:nvGraphicFramePr>
        <p:xfrm>
          <a:off x="838200" y="3840481"/>
          <a:ext cx="9535160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57320"/>
                <a:gridCol w="55778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Control</a:t>
                      </a:r>
                      <a:r>
                        <a:rPr lang="en-US" sz="2400" baseline="0" dirty="0" smtClean="0"/>
                        <a:t> Flow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Time Required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Consecutive statements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Sum of time of statement</a:t>
                      </a:r>
                      <a:endParaRPr 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Conditionals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Time</a:t>
                      </a:r>
                      <a:r>
                        <a:rPr lang="en-US" sz="2400" baseline="0" dirty="0" smtClean="0">
                          <a:solidFill>
                            <a:schemeClr val="accent1"/>
                          </a:solidFill>
                        </a:rPr>
                        <a:t> of test plus slower branch</a:t>
                      </a:r>
                      <a:endParaRPr 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Loops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Sum</a:t>
                      </a:r>
                      <a:r>
                        <a:rPr lang="en-US" sz="2400" baseline="0" dirty="0" smtClean="0">
                          <a:solidFill>
                            <a:schemeClr val="accent1"/>
                          </a:solidFill>
                        </a:rPr>
                        <a:t> of iterations * time of body</a:t>
                      </a:r>
                      <a:endParaRPr 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Method calls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Time of call’s body</a:t>
                      </a:r>
                      <a:endParaRPr 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Recursion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Solve </a:t>
                      </a:r>
                      <a:r>
                        <a:rPr lang="en-US" sz="2400" i="1" dirty="0" smtClean="0">
                          <a:solidFill>
                            <a:schemeClr val="accent1"/>
                          </a:solidFill>
                        </a:rPr>
                        <a:t>recurrence relation</a:t>
                      </a:r>
                      <a:endParaRPr 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2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choosing the lowest Big-O or Big-Theta the best way to choose the fastest algorithm?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Big-O can use other variables (e.g. can sum </a:t>
            </a:r>
            <a:r>
              <a:rPr lang="en-US" dirty="0" smtClean="0"/>
              <a:t>all of the elements </a:t>
            </a:r>
            <a:r>
              <a:rPr lang="en-US" dirty="0"/>
              <a:t>of an n-by-m matrix in O(nm</a:t>
            </a:r>
            <a:r>
              <a:rPr lang="en-US" dirty="0" smtClean="0"/>
              <a:t>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36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Style Critique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113" y="1690688"/>
            <a:ext cx="6794500" cy="429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137" y="0"/>
            <a:ext cx="10515600" cy="1196973"/>
          </a:xfrm>
        </p:spPr>
        <p:txBody>
          <a:bodyPr/>
          <a:lstStyle/>
          <a:p>
            <a:pPr algn="r"/>
            <a:r>
              <a:rPr lang="en-US" dirty="0" smtClean="0"/>
              <a:t>Code Style Critique #2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871" y="385763"/>
            <a:ext cx="6343066" cy="625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5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137" y="0"/>
            <a:ext cx="10515600" cy="1196973"/>
          </a:xfrm>
        </p:spPr>
        <p:txBody>
          <a:bodyPr/>
          <a:lstStyle/>
          <a:p>
            <a:pPr algn="r"/>
            <a:r>
              <a:rPr lang="en-US" dirty="0" smtClean="0"/>
              <a:t>Code Style Critique #3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196" y="414338"/>
            <a:ext cx="5807430" cy="613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05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137" y="0"/>
            <a:ext cx="10515600" cy="1196973"/>
          </a:xfrm>
        </p:spPr>
        <p:txBody>
          <a:bodyPr/>
          <a:lstStyle/>
          <a:p>
            <a:pPr algn="r"/>
            <a:r>
              <a:rPr lang="en-US" dirty="0" smtClean="0"/>
              <a:t>Code Style Critique #4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80" y="267375"/>
            <a:ext cx="4932933" cy="63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86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Recurrence Relations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calculate Big-O for recursive functions!</a:t>
            </a:r>
          </a:p>
          <a:p>
            <a:r>
              <a:rPr lang="en-US" dirty="0" smtClean="0"/>
              <a:t>(Continued from last lecture)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7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#1: 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// Prints instructions for moving disks from one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//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pole to another, where the three poles are 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//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labeled with integers "from", "to", and "other". 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//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Code from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rosettacode.org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public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move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n,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from,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to,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other) { </a:t>
            </a: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(n == 1)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   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("Move disk from pole " + from + </a:t>
            </a: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                        "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to pole " + to);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}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else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{ </a:t>
            </a: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    </a:t>
            </a:r>
            <a:r>
              <a:rPr lang="en-US" dirty="0" smtClean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move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(n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- 1, from, other, to); </a:t>
            </a: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    </a:t>
            </a:r>
            <a:r>
              <a:rPr lang="en-US" dirty="0" smtClean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move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(1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, from, to, other); </a:t>
            </a: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    </a:t>
            </a:r>
            <a:r>
              <a:rPr lang="en-US" dirty="0" smtClean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move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(n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- 1, other, to, from); </a:t>
            </a: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}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61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2500</TotalTime>
  <Words>1373</Words>
  <Application>Microsoft Macintosh PowerPoint</Application>
  <PresentationFormat>Widescreen</PresentationFormat>
  <Paragraphs>244</Paragraphs>
  <Slides>36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Calibri</vt:lpstr>
      <vt:lpstr>Calibri Light</vt:lpstr>
      <vt:lpstr>Courier New</vt:lpstr>
      <vt:lpstr>Symbol</vt:lpstr>
      <vt:lpstr>Arial</vt:lpstr>
      <vt:lpstr>Office Theme</vt:lpstr>
      <vt:lpstr>Instructor: Lilian de Greef Quarter: Summer 2017</vt:lpstr>
      <vt:lpstr>Code Style</vt:lpstr>
      <vt:lpstr>Code Style</vt:lpstr>
      <vt:lpstr>Code Style Critique</vt:lpstr>
      <vt:lpstr>Code Style Critique #2</vt:lpstr>
      <vt:lpstr>Code Style Critique #3</vt:lpstr>
      <vt:lpstr>Code Style Critique #4</vt:lpstr>
      <vt:lpstr>Recurrence Relations</vt:lpstr>
      <vt:lpstr>Example #1: Towers of Hanoi</vt:lpstr>
      <vt:lpstr>Example #1: Towers of Hanoi</vt:lpstr>
      <vt:lpstr>(Example #1 continued)</vt:lpstr>
      <vt:lpstr>(Example #1 continued)</vt:lpstr>
      <vt:lpstr>Example #2: Binary Search</vt:lpstr>
      <vt:lpstr>What is the recurrence relation?</vt:lpstr>
      <vt:lpstr>(Example #2 continued)</vt:lpstr>
      <vt:lpstr>PowerPoint Presentation</vt:lpstr>
      <vt:lpstr>Recap: Solving Recurrence Relations</vt:lpstr>
      <vt:lpstr>Common Recurrence Relations</vt:lpstr>
      <vt:lpstr>Big-O Big Picture</vt:lpstr>
      <vt:lpstr>PowerPoint Presentation</vt:lpstr>
      <vt:lpstr>PowerPoint Presentation</vt:lpstr>
      <vt:lpstr>PowerPoint Presentation</vt:lpstr>
      <vt:lpstr>Formal Definition of Big-O</vt:lpstr>
      <vt:lpstr>Formal Definition of Big-O</vt:lpstr>
      <vt:lpstr>Using the Formal Definition of Big-O</vt:lpstr>
      <vt:lpstr>Practice with the Definition of Big-O</vt:lpstr>
      <vt:lpstr>More Practice with the Definition of Big-O</vt:lpstr>
      <vt:lpstr>Constants and Lower Order Terms</vt:lpstr>
      <vt:lpstr>Cousins of Big-O</vt:lpstr>
      <vt:lpstr>Big-O &amp; Big-Omega</vt:lpstr>
      <vt:lpstr>Big-Theta</vt:lpstr>
      <vt:lpstr>little-o &amp; little-omega</vt:lpstr>
      <vt:lpstr>Big-O, Big-Omega, Big-Theta</vt:lpstr>
      <vt:lpstr>Notes on Worst-Case Analysis</vt:lpstr>
      <vt:lpstr>Analyzing “Worst-Case” Cheat Sheet</vt:lpstr>
      <vt:lpstr>Comments on Asymptotic Analysis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Take one of the packets stacked near the door.</dc:title>
  <dc:creator>Lilian De Greef</dc:creator>
  <cp:lastModifiedBy>Lilian De Greef</cp:lastModifiedBy>
  <cp:revision>141</cp:revision>
  <cp:lastPrinted>2017-06-26T07:34:31Z</cp:lastPrinted>
  <dcterms:created xsi:type="dcterms:W3CDTF">2017-06-21T02:13:29Z</dcterms:created>
  <dcterms:modified xsi:type="dcterms:W3CDTF">2017-06-26T07:34:40Z</dcterms:modified>
</cp:coreProperties>
</file>