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9" r:id="rId4"/>
    <p:sldId id="331" r:id="rId5"/>
    <p:sldId id="332" r:id="rId6"/>
    <p:sldId id="335" r:id="rId7"/>
    <p:sldId id="338" r:id="rId8"/>
    <p:sldId id="339" r:id="rId9"/>
    <p:sldId id="346" r:id="rId10"/>
    <p:sldId id="349" r:id="rId11"/>
    <p:sldId id="356" r:id="rId12"/>
    <p:sldId id="360" r:id="rId13"/>
    <p:sldId id="362" r:id="rId14"/>
    <p:sldId id="363" r:id="rId15"/>
    <p:sldId id="364" r:id="rId16"/>
    <p:sldId id="367" r:id="rId17"/>
    <p:sldId id="372" r:id="rId18"/>
    <p:sldId id="374" r:id="rId19"/>
    <p:sldId id="376" r:id="rId20"/>
    <p:sldId id="377" r:id="rId21"/>
    <p:sldId id="379" r:id="rId22"/>
    <p:sldId id="380" r:id="rId23"/>
    <p:sldId id="384" r:id="rId24"/>
    <p:sldId id="387" r:id="rId25"/>
    <p:sldId id="394" r:id="rId26"/>
    <p:sldId id="32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3</a:t>
            </a:r>
            <a:r>
              <a:rPr lang="en-US" baseline="30000" dirty="0" smtClean="0"/>
              <a:t>rd</a:t>
            </a:r>
            <a:r>
              <a:rPr lang="en-US" dirty="0" smtClean="0"/>
              <a:t> – Algorithm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elements remain.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does this terminate?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N/2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 = 1	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iterations then? Solve for k.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312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Solve for k.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/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  <a:r>
              <a:rPr lang="en-US" sz="2800" b="0" dirty="0" smtClean="0">
                <a:latin typeface="Courier"/>
                <a:cs typeface="Courier"/>
              </a:rPr>
              <a:t> = 1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N = 2</a:t>
            </a:r>
            <a:r>
              <a:rPr lang="en-US" sz="2800" b="0" baseline="30000" dirty="0" smtClean="0">
                <a:latin typeface="Courier"/>
                <a:cs typeface="Courier"/>
              </a:rPr>
              <a:t>k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log</a:t>
            </a:r>
            <a:r>
              <a:rPr lang="en-US" sz="2800" b="0" baseline="-25000" dirty="0" smtClean="0">
                <a:latin typeface="Courier"/>
                <a:cs typeface="Courier"/>
              </a:rPr>
              <a:t>2</a:t>
            </a:r>
            <a:r>
              <a:rPr lang="en-US" sz="2800" b="0" dirty="0" smtClean="0">
                <a:latin typeface="Courier"/>
                <a:cs typeface="Courier"/>
              </a:rPr>
              <a:t> N = 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this exact?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was the error introduced?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N can be things other than powers of two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Ceiling and floor rounding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6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this isn’t exact, is it still correct?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Yes. We care about asymptotic growth.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a the runtime of an algorithm grows with big data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To incorporate this perspective, we use </a:t>
            </a:r>
            <a:r>
              <a:rPr lang="en-US" sz="2800" dirty="0" err="1" smtClean="0">
                <a:cs typeface="Courier"/>
              </a:rPr>
              <a:t>bigO</a:t>
            </a:r>
            <a:r>
              <a:rPr lang="en-US" sz="2800" dirty="0" smtClean="0">
                <a:cs typeface="Courier"/>
              </a:rPr>
              <a:t> notation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2191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Informally: </a:t>
            </a:r>
            <a:r>
              <a:rPr lang="en-US" sz="2800" dirty="0" err="1" smtClean="0"/>
              <a:t>bigO</a:t>
            </a:r>
            <a:r>
              <a:rPr lang="en-US" sz="2800" dirty="0" smtClean="0"/>
              <a:t> notation denotes an upper bound for an algorithms asymptotic runtime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example, if an algorithm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 is </a:t>
            </a:r>
            <a:br>
              <a:rPr lang="en-US" sz="2800" dirty="0" smtClean="0">
                <a:cs typeface="Courier"/>
              </a:rPr>
            </a:br>
            <a:r>
              <a:rPr lang="en-US" sz="2800" dirty="0" smtClean="0">
                <a:latin typeface="Courier"/>
                <a:cs typeface="Courier"/>
              </a:rPr>
              <a:t>O(log n)</a:t>
            </a:r>
            <a:r>
              <a:rPr lang="en-US" sz="2800" dirty="0" smtClean="0">
                <a:cs typeface="Courier"/>
              </a:rPr>
              <a:t>, that means some logarithmic function upper bounds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.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5647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Formally</a:t>
            </a:r>
            <a:r>
              <a:rPr lang="en-US" sz="2800" dirty="0" smtClean="0">
                <a:cs typeface="Courier"/>
              </a:rPr>
              <a:t>, a function </a:t>
            </a:r>
            <a:r>
              <a:rPr lang="en-US" sz="2800" dirty="0" smtClean="0">
                <a:latin typeface="Courier"/>
                <a:cs typeface="Courier"/>
              </a:rPr>
              <a:t>f(n)</a:t>
            </a:r>
            <a:r>
              <a:rPr lang="en-US" sz="2800" dirty="0" smtClean="0">
                <a:cs typeface="Courier"/>
              </a:rPr>
              <a:t> is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cs typeface="Courier"/>
              </a:rPr>
              <a:t>if there exists a </a:t>
            </a:r>
            <a:r>
              <a:rPr lang="en-US" sz="2800" dirty="0" smtClean="0">
                <a:latin typeface="Courier"/>
                <a:cs typeface="Courier"/>
              </a:rPr>
              <a:t>c</a:t>
            </a:r>
            <a:r>
              <a:rPr lang="en-US" sz="2800" dirty="0" smtClean="0">
                <a:cs typeface="Courier"/>
              </a:rPr>
              <a:t> and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cs typeface="Courier"/>
              </a:rPr>
              <a:t> 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all </a:t>
            </a:r>
            <a:r>
              <a:rPr lang="en-US" sz="2800" dirty="0" smtClean="0">
                <a:latin typeface="Courier"/>
                <a:cs typeface="Courier"/>
              </a:rPr>
              <a:t>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latin typeface="Courier"/>
                <a:cs typeface="Courier"/>
              </a:rPr>
              <a:t>, f(n) </a:t>
            </a:r>
            <a:r>
              <a:rPr lang="en-US" sz="2800" u="sng" dirty="0" smtClean="0">
                <a:latin typeface="Courier"/>
                <a:cs typeface="Courier"/>
              </a:rPr>
              <a:t>&lt;</a:t>
            </a:r>
            <a:r>
              <a:rPr lang="en-US" sz="2800" dirty="0" smtClean="0">
                <a:latin typeface="Courier"/>
                <a:cs typeface="Courier"/>
              </a:rPr>
              <a:t> c*g(n)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To prove a function is O(g(n)), simply find the c and n</a:t>
            </a:r>
            <a:r>
              <a:rPr lang="en-US" sz="2800" baseline="-25000" dirty="0" smtClean="0">
                <a:cs typeface="Courier"/>
              </a:rPr>
              <a:t>0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548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is </a:t>
            </a: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Can we find a </a:t>
            </a:r>
            <a:r>
              <a:rPr lang="en-US" sz="2800" dirty="0" smtClean="0">
                <a:latin typeface="Courier"/>
                <a:cs typeface="Courier"/>
              </a:rPr>
              <a:t>c,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 smtClean="0"/>
              <a:t>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 </a:t>
            </a:r>
            <a:r>
              <a:rPr lang="en-US" sz="2800" u="sng" dirty="0" smtClean="0">
                <a:latin typeface="Courier"/>
                <a:cs typeface="Courier"/>
              </a:rPr>
              <a:t>&lt;</a:t>
            </a:r>
            <a:r>
              <a:rPr lang="en-US" sz="2800" dirty="0" smtClean="0">
                <a:latin typeface="Courier"/>
                <a:cs typeface="Courier"/>
              </a:rPr>
              <a:t> c*n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baseline="30000" dirty="0" smtClean="0">
                <a:cs typeface="Courier"/>
              </a:rPr>
              <a:t> </a:t>
            </a:r>
            <a:r>
              <a:rPr lang="en-US" sz="2800" dirty="0" smtClean="0">
                <a:cs typeface="Courier"/>
              </a:rPr>
              <a:t>for all </a:t>
            </a:r>
            <a:r>
              <a:rPr lang="en-US" sz="2800" dirty="0" smtClean="0">
                <a:latin typeface="Courier"/>
                <a:cs typeface="Courier"/>
              </a:rPr>
              <a:t>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</a:p>
          <a:p>
            <a:r>
              <a:rPr lang="en-US" sz="2800" dirty="0" smtClean="0">
                <a:cs typeface="Courier"/>
              </a:rPr>
              <a:t>Let c = 7; </a:t>
            </a: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 </a:t>
            </a:r>
            <a:r>
              <a:rPr lang="en-US" sz="2800" u="sng" dirty="0" smtClean="0">
                <a:latin typeface="Courier"/>
                <a:cs typeface="Courier"/>
              </a:rPr>
              <a:t>&lt;</a:t>
            </a:r>
            <a:r>
              <a:rPr lang="en-US" sz="2800" dirty="0" smtClean="0">
                <a:latin typeface="Courier"/>
                <a:cs typeface="Courier"/>
              </a:rPr>
              <a:t> 7n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</a:p>
          <a:p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 </a:t>
            </a:r>
            <a:r>
              <a:rPr lang="en-US" sz="2800" u="sng" dirty="0" smtClean="0">
                <a:latin typeface="Courier"/>
                <a:cs typeface="Courier"/>
              </a:rPr>
              <a:t>&lt;</a:t>
            </a:r>
            <a:r>
              <a:rPr lang="en-US" sz="2800" dirty="0" smtClean="0">
                <a:latin typeface="Courier"/>
                <a:cs typeface="Courier"/>
              </a:rPr>
              <a:t> 5n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endParaRPr lang="en-US" sz="2800" baseline="30000" dirty="0">
              <a:latin typeface="Courier"/>
              <a:cs typeface="Courier"/>
            </a:endParaRPr>
          </a:p>
          <a:p>
            <a:r>
              <a:rPr lang="en-US" sz="2800" dirty="0" smtClean="0">
                <a:cs typeface="Courier"/>
              </a:rPr>
              <a:t>Since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and 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 </a:t>
            </a:r>
            <a:r>
              <a:rPr lang="en-US" sz="2800" dirty="0" smtClean="0">
                <a:latin typeface="Arial"/>
                <a:cs typeface="Arial"/>
              </a:rPr>
              <a:t>for</a:t>
            </a:r>
            <a:r>
              <a:rPr lang="en-US" sz="2800" dirty="0" smtClean="0">
                <a:latin typeface="Courier"/>
                <a:cs typeface="Courier"/>
              </a:rPr>
              <a:t> 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1</a:t>
            </a:r>
          </a:p>
          <a:p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+ 2n </a:t>
            </a:r>
            <a:r>
              <a:rPr lang="en-US" sz="2800" u="sng" dirty="0">
                <a:latin typeface="Courier"/>
                <a:cs typeface="Courier"/>
              </a:rPr>
              <a:t>&lt;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7n</a:t>
            </a:r>
            <a:r>
              <a:rPr lang="en-US" sz="2800" baseline="30000" dirty="0" smtClean="0">
                <a:latin typeface="Courier"/>
                <a:cs typeface="Courier"/>
              </a:rPr>
              <a:t>4 </a:t>
            </a:r>
            <a:r>
              <a:rPr lang="en-US" sz="2800" dirty="0" smtClean="0">
                <a:latin typeface="Courier"/>
                <a:cs typeface="Courier"/>
              </a:rPr>
              <a:t>for all 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1</a:t>
            </a:r>
          </a:p>
          <a:p>
            <a:r>
              <a:rPr lang="en-US" sz="2800" dirty="0" smtClean="0">
                <a:cs typeface="Courier"/>
              </a:rPr>
              <a:t>Therefore, </a:t>
            </a:r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 </a:t>
            </a:r>
            <a:r>
              <a:rPr lang="en-US" sz="2800" dirty="0" smtClean="0">
                <a:cs typeface="Courier"/>
              </a:rPr>
              <a:t>is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endParaRPr lang="en-US" sz="2800" dirty="0">
              <a:latin typeface="Courier"/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5626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an upper bound, so if</a:t>
            </a:r>
          </a:p>
          <a:p>
            <a:r>
              <a:rPr lang="en-US" sz="2800" dirty="0" smtClean="0">
                <a:latin typeface="Courier"/>
                <a:cs typeface="Courier"/>
              </a:rPr>
              <a:t>5n</a:t>
            </a:r>
            <a:r>
              <a:rPr lang="en-US" sz="2800" baseline="30000" dirty="0" smtClean="0">
                <a:latin typeface="Courier"/>
                <a:cs typeface="Courier"/>
              </a:rPr>
              <a:t>3</a:t>
            </a:r>
            <a:r>
              <a:rPr lang="en-US" sz="2800" dirty="0" smtClean="0">
                <a:latin typeface="Courier"/>
                <a:cs typeface="Courier"/>
              </a:rPr>
              <a:t> + 2n</a:t>
            </a:r>
            <a:r>
              <a:rPr lang="en-US" sz="2800" dirty="0" smtClean="0"/>
              <a:t> is in </a:t>
            </a:r>
            <a:r>
              <a:rPr lang="en-US" sz="2800" dirty="0" smtClean="0">
                <a:latin typeface="Courier"/>
                <a:cs typeface="Courier"/>
              </a:rPr>
              <a:t>O(n</a:t>
            </a:r>
            <a:r>
              <a:rPr lang="en-US" sz="2800" baseline="30000" dirty="0" smtClean="0">
                <a:latin typeface="Courier"/>
                <a:cs typeface="Courier"/>
              </a:rPr>
              <a:t>4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/>
              <a:t>, then </a:t>
            </a:r>
          </a:p>
          <a:p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</a:t>
            </a:r>
            <a:r>
              <a:rPr lang="en-US" sz="2800" dirty="0" smtClean="0">
                <a:latin typeface="Courier"/>
                <a:cs typeface="Courier"/>
              </a:rPr>
              <a:t>2n</a:t>
            </a:r>
            <a:r>
              <a:rPr lang="en-US" sz="2800" dirty="0" smtClean="0"/>
              <a:t> is in </a:t>
            </a:r>
            <a:r>
              <a:rPr lang="en-US" sz="2800" dirty="0">
                <a:latin typeface="Courier"/>
                <a:cs typeface="Courier"/>
              </a:rPr>
              <a:t>O(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30000" dirty="0" smtClean="0">
                <a:latin typeface="Courier"/>
                <a:cs typeface="Courier"/>
              </a:rPr>
              <a:t>5</a:t>
            </a:r>
            <a:r>
              <a:rPr lang="en-US" sz="2800" dirty="0" smtClean="0">
                <a:latin typeface="Courier"/>
                <a:cs typeface="Courier"/>
              </a:rPr>
              <a:t>) and O(</a:t>
            </a:r>
            <a:r>
              <a:rPr lang="en-US" sz="2800" dirty="0" err="1" smtClean="0">
                <a:latin typeface="Courier"/>
                <a:cs typeface="Courier"/>
              </a:rPr>
              <a:t>n</a:t>
            </a:r>
            <a:r>
              <a:rPr lang="en-US" sz="2800" baseline="30000" dirty="0" err="1" smtClean="0">
                <a:latin typeface="Courier"/>
                <a:cs typeface="Courier"/>
              </a:rPr>
              <a:t>n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Is </a:t>
            </a:r>
            <a:r>
              <a:rPr lang="en-US" sz="2800" dirty="0">
                <a:latin typeface="Courier"/>
                <a:cs typeface="Courier"/>
              </a:rPr>
              <a:t>5n</a:t>
            </a:r>
            <a:r>
              <a:rPr lang="en-US" sz="2800" baseline="30000" dirty="0">
                <a:latin typeface="Courier"/>
                <a:cs typeface="Courier"/>
              </a:rPr>
              <a:t>3</a:t>
            </a:r>
            <a:r>
              <a:rPr lang="en-US" sz="2800" dirty="0">
                <a:latin typeface="Courier"/>
                <a:cs typeface="Courier"/>
              </a:rPr>
              <a:t> + 2n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smtClean="0">
                <a:latin typeface="Courier"/>
                <a:cs typeface="Courier"/>
              </a:rPr>
              <a:t>O(n3)</a:t>
            </a:r>
            <a:r>
              <a:rPr lang="en-US" sz="28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Yes, let c be 7 and n &gt; 1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97992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Big-O is for upper bounds.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It’s equivalent for lower bounds is big Omega </a:t>
            </a:r>
          </a:p>
          <a:p>
            <a:r>
              <a:rPr lang="en-US" sz="2800" dirty="0"/>
              <a:t>Formally</a:t>
            </a:r>
            <a:r>
              <a:rPr lang="en-US" sz="2800" dirty="0">
                <a:cs typeface="Courier"/>
              </a:rPr>
              <a:t>, a function </a:t>
            </a:r>
            <a:r>
              <a:rPr lang="en-US" sz="2800" dirty="0">
                <a:latin typeface="Courier"/>
                <a:cs typeface="Courier"/>
              </a:rPr>
              <a:t>f(n)</a:t>
            </a:r>
            <a:r>
              <a:rPr lang="en-US" sz="2800" dirty="0">
                <a:cs typeface="Courier"/>
              </a:rPr>
              <a:t> is </a:t>
            </a:r>
            <a:r>
              <a:rPr lang="el-GR" sz="2800" dirty="0" smtClean="0"/>
              <a:t>Ω</a:t>
            </a:r>
            <a:r>
              <a:rPr lang="en-US" sz="2800" dirty="0" smtClean="0">
                <a:latin typeface="Courier"/>
                <a:cs typeface="Courier"/>
              </a:rPr>
              <a:t>(</a:t>
            </a:r>
            <a:r>
              <a:rPr lang="en-US" sz="2800" dirty="0">
                <a:latin typeface="Courier"/>
                <a:cs typeface="Courier"/>
              </a:rPr>
              <a:t>g(n)) </a:t>
            </a:r>
            <a:r>
              <a:rPr lang="en-US" sz="2800" dirty="0">
                <a:cs typeface="Courier"/>
              </a:rPr>
              <a:t>if there exists a </a:t>
            </a:r>
            <a:r>
              <a:rPr lang="en-US" sz="2800" dirty="0">
                <a:latin typeface="Courier"/>
                <a:cs typeface="Courier"/>
              </a:rPr>
              <a:t>c</a:t>
            </a:r>
            <a:r>
              <a:rPr lang="en-US" sz="2800" dirty="0">
                <a:cs typeface="Courier"/>
              </a:rPr>
              <a:t> and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-25000" dirty="0" smtClean="0">
                <a:latin typeface="Courier"/>
                <a:cs typeface="Courier"/>
              </a:rPr>
              <a:t>0 </a:t>
            </a:r>
            <a:r>
              <a:rPr lang="en-US" sz="2800" dirty="0" smtClean="0">
                <a:latin typeface="Courier"/>
                <a:cs typeface="Courier"/>
              </a:rPr>
              <a:t>&gt; 0</a:t>
            </a:r>
            <a:r>
              <a:rPr lang="en-US" sz="2800" dirty="0" smtClean="0">
                <a:cs typeface="Courier"/>
              </a:rPr>
              <a:t> </a:t>
            </a:r>
            <a:r>
              <a:rPr lang="en-US" sz="2800" dirty="0">
                <a:cs typeface="Courier"/>
              </a:rPr>
              <a:t>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cs typeface="Courier"/>
              </a:rPr>
              <a:t>For all </a:t>
            </a:r>
            <a:r>
              <a:rPr lang="en-US" sz="2800" dirty="0">
                <a:latin typeface="Courier"/>
                <a:cs typeface="Courier"/>
              </a:rPr>
              <a:t>n </a:t>
            </a:r>
            <a:r>
              <a:rPr lang="en-US" sz="2800" u="sng" dirty="0">
                <a:latin typeface="Courier"/>
                <a:cs typeface="Courier"/>
              </a:rPr>
              <a:t>&gt;</a:t>
            </a:r>
            <a:r>
              <a:rPr lang="en-US" sz="2800" dirty="0">
                <a:latin typeface="Courier"/>
                <a:cs typeface="Courier"/>
              </a:rPr>
              <a:t> n</a:t>
            </a:r>
            <a:r>
              <a:rPr lang="en-US" sz="2800" baseline="-25000" dirty="0">
                <a:latin typeface="Courier"/>
                <a:cs typeface="Courier"/>
              </a:rPr>
              <a:t>0</a:t>
            </a:r>
            <a:r>
              <a:rPr lang="en-US" sz="2800" dirty="0">
                <a:latin typeface="Courier"/>
                <a:cs typeface="Courier"/>
              </a:rPr>
              <a:t>, f(n)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>
                <a:latin typeface="Courier"/>
                <a:cs typeface="Courier"/>
              </a:rPr>
              <a:t>c*g(n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If a function </a:t>
            </a:r>
            <a:r>
              <a:rPr lang="en-US" sz="2800" dirty="0" smtClean="0">
                <a:latin typeface="Courier"/>
                <a:cs typeface="Courier"/>
              </a:rPr>
              <a:t>f(n) </a:t>
            </a:r>
            <a:r>
              <a:rPr lang="en-US" sz="2800" dirty="0" smtClean="0">
                <a:latin typeface="Arial"/>
                <a:cs typeface="Arial"/>
              </a:rPr>
              <a:t>is in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latin typeface="Arial"/>
                <a:cs typeface="Arial"/>
              </a:rPr>
              <a:t>and</a:t>
            </a:r>
            <a:r>
              <a:rPr lang="en-US" sz="2800" dirty="0" smtClean="0">
                <a:cs typeface="Courier"/>
              </a:rPr>
              <a:t> </a:t>
            </a:r>
            <a:r>
              <a:rPr lang="el-GR" sz="2800" dirty="0"/>
              <a:t>Ω</a:t>
            </a:r>
            <a:r>
              <a:rPr lang="en-US" sz="2800" dirty="0">
                <a:latin typeface="Courier"/>
                <a:cs typeface="Courier"/>
              </a:rPr>
              <a:t>(g(n))</a:t>
            </a:r>
            <a:endParaRPr lang="en-US" sz="28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850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If a function </a:t>
            </a:r>
            <a:r>
              <a:rPr lang="en-US" sz="2800" dirty="0" smtClean="0">
                <a:latin typeface="Courier"/>
                <a:cs typeface="Courier"/>
              </a:rPr>
              <a:t>f(n) </a:t>
            </a:r>
            <a:r>
              <a:rPr lang="en-US" sz="2800" dirty="0" smtClean="0">
                <a:latin typeface="Arial"/>
                <a:cs typeface="Arial"/>
              </a:rPr>
              <a:t>is in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latin typeface="Arial"/>
                <a:cs typeface="Arial"/>
              </a:rPr>
              <a:t>and</a:t>
            </a:r>
            <a:r>
              <a:rPr lang="en-US" sz="2800" dirty="0" smtClean="0">
                <a:cs typeface="Courier"/>
              </a:rPr>
              <a:t> </a:t>
            </a:r>
            <a:r>
              <a:rPr lang="el-GR" sz="2800" dirty="0"/>
              <a:t>Ω</a:t>
            </a:r>
            <a:r>
              <a:rPr lang="en-US" sz="2800" dirty="0">
                <a:latin typeface="Courier"/>
                <a:cs typeface="Courier"/>
              </a:rPr>
              <a:t>(g(n)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cs typeface="Courier"/>
              </a:rPr>
              <a:t>, then g(n) is a tight bound on f(n), we call this big theta.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Formally, if</a:t>
            </a:r>
            <a:r>
              <a:rPr lang="en-US" sz="2800" dirty="0" smtClean="0">
                <a:latin typeface="Courier"/>
                <a:cs typeface="Courier"/>
              </a:rPr>
              <a:t> f(n) </a:t>
            </a:r>
            <a:r>
              <a:rPr lang="en-US" sz="2800" dirty="0" smtClean="0">
                <a:cs typeface="Courier"/>
              </a:rPr>
              <a:t>is in </a:t>
            </a:r>
            <a:r>
              <a:rPr lang="en-US" sz="2800" dirty="0">
                <a:latin typeface="Courier"/>
                <a:cs typeface="Courier"/>
              </a:rPr>
              <a:t>O(g(n)) </a:t>
            </a:r>
            <a:r>
              <a:rPr lang="en-US" sz="2800" dirty="0" smtClean="0">
                <a:cs typeface="Courier"/>
              </a:rPr>
              <a:t>and </a:t>
            </a:r>
            <a:r>
              <a:rPr lang="el-GR" sz="2800" dirty="0" smtClean="0"/>
              <a:t>Ω</a:t>
            </a:r>
            <a:r>
              <a:rPr lang="en-US" sz="2800" dirty="0">
                <a:latin typeface="Courier"/>
                <a:cs typeface="Courier"/>
              </a:rPr>
              <a:t>(g(n)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cs typeface="Courier"/>
              </a:rPr>
              <a:t>, then</a:t>
            </a:r>
            <a:r>
              <a:rPr lang="en-US" sz="2800" dirty="0" smtClean="0">
                <a:latin typeface="Courier"/>
                <a:cs typeface="Courier"/>
              </a:rPr>
              <a:t> f(n) </a:t>
            </a:r>
            <a:r>
              <a:rPr lang="en-US" sz="2800" dirty="0" smtClean="0">
                <a:cs typeface="Courier"/>
              </a:rPr>
              <a:t>is in </a:t>
            </a:r>
            <a:r>
              <a:rPr lang="el-GR" sz="2800" dirty="0" smtClean="0">
                <a:latin typeface="Courier"/>
                <a:cs typeface="Courier"/>
              </a:rPr>
              <a:t>θ</a:t>
            </a:r>
            <a:r>
              <a:rPr lang="en-US" sz="2800" dirty="0" smtClean="0">
                <a:latin typeface="Courier"/>
                <a:cs typeface="Courier"/>
              </a:rPr>
              <a:t>(g(n))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Note that the two will have different c and n</a:t>
            </a:r>
            <a:r>
              <a:rPr lang="en-US" sz="2800" baseline="-25000" dirty="0" smtClean="0">
                <a:cs typeface="Courier"/>
              </a:rPr>
              <a:t>0</a:t>
            </a:r>
            <a:endParaRPr lang="el-GR" sz="2800" baseline="-25000" dirty="0">
              <a:cs typeface="Courier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>
              <a:cs typeface="Courier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97396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92339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Sort algorithms into families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O(1): constant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O(log n): logarithmic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/>
              <a:t>O(n) : </a:t>
            </a:r>
            <a:r>
              <a:rPr lang="en-US" sz="2600" dirty="0" smtClean="0"/>
              <a:t>linear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): quadratic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): polynomial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O(</a:t>
            </a:r>
            <a:r>
              <a:rPr lang="en-US" sz="2600" dirty="0" err="1" smtClean="0"/>
              <a:t>k</a:t>
            </a:r>
            <a:r>
              <a:rPr lang="en-US" sz="2600" baseline="30000" dirty="0" err="1" smtClean="0"/>
              <a:t>n</a:t>
            </a:r>
            <a:r>
              <a:rPr lang="en-US" sz="2600" dirty="0" smtClean="0"/>
              <a:t>): exponential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320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HW1P1 due tonight at midnight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HW1P2 due Friday at midnight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HW2 out tonight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 Java review session: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Friday 10:30 – ARC 147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829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does this help us with?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The constant multiple c lets us organize similar algorithms together.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Remember that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k and 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k differ by a constant factor?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That makes all logs in the same family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99340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Correctness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do we show an algorithm is correct?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Need to look at the approach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97131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 smtClean="0">
                <a:latin typeface="Courier"/>
                <a:cs typeface="Courier"/>
              </a:rPr>
              <a:t>public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binarySearch</a:t>
            </a:r>
            <a:r>
              <a:rPr lang="en-US" b="0" dirty="0" smtClean="0">
                <a:latin typeface="Courier"/>
                <a:cs typeface="Courier"/>
              </a:rPr>
              <a:t>(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[] data,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){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low = 0;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high = data.length-1;</a:t>
            </a:r>
          </a:p>
          <a:p>
            <a:r>
              <a:rPr lang="en-US" b="0" dirty="0" smtClean="0">
                <a:latin typeface="Courier"/>
                <a:cs typeface="Courier"/>
              </a:rPr>
              <a:t>while(low &lt;= high){</a:t>
            </a:r>
          </a:p>
          <a:p>
            <a:r>
              <a:rPr lang="en-US" b="0" dirty="0" smtClean="0">
                <a:latin typeface="Courier"/>
                <a:cs typeface="Courier"/>
              </a:rPr>
              <a:t>	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mid = (</a:t>
            </a:r>
            <a:r>
              <a:rPr lang="en-US" b="0" dirty="0" err="1" smtClean="0">
                <a:latin typeface="Courier"/>
                <a:cs typeface="Courier"/>
              </a:rPr>
              <a:t>low+high</a:t>
            </a:r>
            <a:r>
              <a:rPr lang="en-US" b="0" dirty="0" smtClean="0">
                <a:latin typeface="Courier"/>
                <a:cs typeface="Courier"/>
              </a:rPr>
              <a:t>)/2;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&gt;mid) low = mid+1; continue;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else 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&lt;mid) high = mid-1; continue; 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smtClean="0">
                <a:latin typeface="Courier"/>
                <a:cs typeface="Courier"/>
              </a:rPr>
              <a:t>	else return mid;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b="0" dirty="0" smtClean="0">
                <a:latin typeface="Courier"/>
                <a:cs typeface="Courier"/>
              </a:rPr>
              <a:t>return -1;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0140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 correctness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Prove binary search returns the correct answer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Need property of </a:t>
            </a:r>
            <a:r>
              <a:rPr lang="en-US" sz="2800" dirty="0" err="1" smtClean="0"/>
              <a:t>sortedness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For all pairs </a:t>
            </a:r>
            <a:r>
              <a:rPr lang="en-US" sz="2800" dirty="0" err="1" smtClean="0"/>
              <a:t>i,j</a:t>
            </a:r>
            <a:r>
              <a:rPr lang="en-US" sz="2800" dirty="0" smtClean="0"/>
              <a:t>  in the array: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/>
              <a:t>If </a:t>
            </a:r>
            <a:r>
              <a:rPr lang="en-US" sz="2600" dirty="0" smtClean="0">
                <a:latin typeface="Courier"/>
                <a:cs typeface="Courier"/>
              </a:rPr>
              <a:t>A[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] </a:t>
            </a:r>
            <a:r>
              <a:rPr lang="en-US" sz="2600" u="sng" dirty="0" smtClean="0">
                <a:latin typeface="Courier"/>
                <a:cs typeface="Courier"/>
              </a:rPr>
              <a:t>&lt;</a:t>
            </a:r>
            <a:r>
              <a:rPr lang="en-US" sz="2600" dirty="0" smtClean="0">
                <a:latin typeface="Courier"/>
                <a:cs typeface="Courier"/>
              </a:rPr>
              <a:t> A[j]</a:t>
            </a:r>
            <a:r>
              <a:rPr lang="en-US" sz="2600" dirty="0" smtClean="0"/>
              <a:t>, then 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u="sng" dirty="0" smtClean="0">
                <a:latin typeface="Courier"/>
                <a:cs typeface="Courier"/>
              </a:rPr>
              <a:t>&lt;</a:t>
            </a:r>
            <a:r>
              <a:rPr lang="en-US" sz="2600" dirty="0" smtClean="0">
                <a:latin typeface="Courier"/>
                <a:cs typeface="Courier"/>
              </a:rPr>
              <a:t> j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Binary search always chooses the correct side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>
                <a:cs typeface="Courier"/>
              </a:rPr>
              <a:t>End case: low = high</a:t>
            </a:r>
          </a:p>
          <a:p>
            <a:pPr lvl="1" indent="0">
              <a:buNone/>
            </a:pPr>
            <a:endParaRPr lang="en-US" sz="28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42371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Let’s find an interesting algorithm to analyze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Given an array of length n, how do we make that array into a heap?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Make a new heap and add each element of the array into the heap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How long to finish?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7453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Naïve approach: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Must add n items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Each add takes how long? </a:t>
            </a:r>
            <a:r>
              <a:rPr lang="en-US" sz="2800" dirty="0" smtClean="0">
                <a:latin typeface="Courier"/>
                <a:cs typeface="Courier"/>
              </a:rPr>
              <a:t>log(n)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Whole operation is </a:t>
            </a:r>
            <a:r>
              <a:rPr lang="en-US" sz="2800" dirty="0" smtClean="0">
                <a:latin typeface="Courier"/>
                <a:cs typeface="Courier"/>
              </a:rPr>
              <a:t>O(n log(n))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Can we do better?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 smtClean="0">
                <a:cs typeface="Courier"/>
              </a:rPr>
              <a:t>What is better? O(n)</a:t>
            </a:r>
            <a:endParaRPr lang="en-US" sz="26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73267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Analyzing </a:t>
            </a:r>
            <a:r>
              <a:rPr lang="en-US" sz="2800" dirty="0" err="1" smtClean="0"/>
              <a:t>buildHeap</a:t>
            </a:r>
            <a:r>
              <a:rPr lang="en-US" sz="28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urier"/>
              </a:rPr>
              <a:t>Function tradeoffs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cs typeface="Courier"/>
              </a:rPr>
              <a:t>Precomputation</a:t>
            </a:r>
            <a:endParaRPr lang="en-US" sz="2800" dirty="0" smtClean="0">
              <a:cs typeface="Courier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5081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Schedu</a:t>
            </a:r>
            <a:r>
              <a:rPr lang="en-US" dirty="0" smtClean="0"/>
              <a:t>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Analysis, cont.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Floyd’s algorithm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4623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16306" cy="1371600"/>
          </a:xfrm>
        </p:spPr>
        <p:txBody>
          <a:bodyPr/>
          <a:lstStyle/>
          <a:p>
            <a:r>
              <a:rPr lang="en-US" dirty="0" smtClean="0"/>
              <a:t>Review from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Testing is for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Analysis is for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Runtime, memory and correctness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Best case, average case, worst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Over groups of inputs, not just one</a:t>
            </a:r>
          </a:p>
        </p:txBody>
      </p:sp>
    </p:spTree>
    <p:extLst>
      <p:ext uri="{BB962C8B-B14F-4D97-AF65-F5344CB8AC3E}">
        <p14:creationId xmlns:p14="http://schemas.microsoft.com/office/powerpoint/2010/main" val="6437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Determining performance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an algorithm react to new data or changes?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Independent of language or implementation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5896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Sorted v Unsorted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How is insert impacted?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sorted array gives us faster find because we can use binary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we </a:t>
            </a:r>
            <a:r>
              <a:rPr lang="en-US" sz="2800" b="1" i="1" dirty="0" smtClean="0"/>
              <a:t>prove</a:t>
            </a:r>
            <a:r>
              <a:rPr lang="en-US" sz="2800" b="1" dirty="0" smtClean="0"/>
              <a:t> </a:t>
            </a:r>
            <a:r>
              <a:rPr lang="en-US" sz="2800" dirty="0" smtClean="0"/>
              <a:t>that this is the case?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394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Analyzing binary search.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When the item is not in the list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long does this take to run?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465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algorithm</a:t>
            </a:r>
          </a:p>
          <a:p>
            <a:r>
              <a:rPr lang="en-US" b="0" dirty="0" smtClean="0">
                <a:latin typeface="Courier"/>
                <a:cs typeface="Courier"/>
              </a:rPr>
              <a:t>public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binarySearch</a:t>
            </a:r>
            <a:r>
              <a:rPr lang="en-US" b="0" dirty="0" smtClean="0">
                <a:latin typeface="Courier"/>
                <a:cs typeface="Courier"/>
              </a:rPr>
              <a:t>(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[] data,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){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low = 0; 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high = data.length-1;</a:t>
            </a:r>
          </a:p>
          <a:p>
            <a:r>
              <a:rPr lang="en-US" b="0" dirty="0" smtClean="0">
                <a:latin typeface="Courier"/>
                <a:cs typeface="Courier"/>
              </a:rPr>
              <a:t>while(low &lt;= high){</a:t>
            </a:r>
          </a:p>
          <a:p>
            <a:r>
              <a:rPr lang="en-US" b="0" dirty="0" smtClean="0">
                <a:latin typeface="Courier"/>
                <a:cs typeface="Courier"/>
              </a:rPr>
              <a:t>	</a:t>
            </a:r>
            <a:r>
              <a:rPr lang="en-US" b="0" dirty="0" err="1" smtClean="0">
                <a:latin typeface="Courier"/>
                <a:cs typeface="Courier"/>
              </a:rPr>
              <a:t>int</a:t>
            </a:r>
            <a:r>
              <a:rPr lang="en-US" b="0" dirty="0" smtClean="0">
                <a:latin typeface="Courier"/>
                <a:cs typeface="Courier"/>
              </a:rPr>
              <a:t> mid = (</a:t>
            </a:r>
            <a:r>
              <a:rPr lang="en-US" b="0" dirty="0" err="1" smtClean="0">
                <a:latin typeface="Courier"/>
                <a:cs typeface="Courier"/>
              </a:rPr>
              <a:t>low+high</a:t>
            </a:r>
            <a:r>
              <a:rPr lang="en-US" b="0" dirty="0" smtClean="0">
                <a:latin typeface="Courier"/>
                <a:cs typeface="Courier"/>
              </a:rPr>
              <a:t>)/2;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&gt;mid) low = mid+1; continue;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else if(</a:t>
            </a:r>
            <a:r>
              <a:rPr lang="en-US" b="0" dirty="0" err="1" smtClean="0">
                <a:latin typeface="Courier"/>
                <a:cs typeface="Courier"/>
              </a:rPr>
              <a:t>toFind</a:t>
            </a:r>
            <a:r>
              <a:rPr lang="en-US" b="0" dirty="0" smtClean="0">
                <a:latin typeface="Courier"/>
                <a:cs typeface="Courier"/>
              </a:rPr>
              <a:t>&lt;mid) high = mid-1; continue; </a:t>
            </a:r>
            <a:endParaRPr lang="en-US" b="0" dirty="0">
              <a:latin typeface="Courier"/>
              <a:cs typeface="Courier"/>
            </a:endParaRPr>
          </a:p>
          <a:p>
            <a:r>
              <a:rPr lang="en-US" b="0" dirty="0" smtClean="0">
                <a:latin typeface="Courier"/>
                <a:cs typeface="Courier"/>
              </a:rPr>
              <a:t>	else return mid;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b="0" dirty="0" smtClean="0">
                <a:latin typeface="Courier"/>
                <a:cs typeface="Courier"/>
              </a:rPr>
              <a:t>return -1;</a:t>
            </a:r>
          </a:p>
          <a:p>
            <a:r>
              <a:rPr lang="en-US" b="0" dirty="0" smtClean="0">
                <a:latin typeface="Courier"/>
                <a:cs typeface="Courier"/>
              </a:rPr>
              <a:t>}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081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important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At each iteration, we eliminate half of the remaining elements.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long will it take to reach the end?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first iteration, N/2 elements remain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second, N/4 elements remain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At the </a:t>
            </a:r>
            <a:r>
              <a:rPr lang="en-US" sz="2800" dirty="0" err="1" smtClean="0"/>
              <a:t>kth</a:t>
            </a:r>
            <a:r>
              <a:rPr lang="en-US" sz="2800" dirty="0" smtClean="0"/>
              <a:t> iteration?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03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9612</TotalTime>
  <Words>1079</Words>
  <Application>Microsoft Macintosh PowerPoint</Application>
  <PresentationFormat>On-screen Show (4:3)</PresentationFormat>
  <Paragraphs>197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Essential</vt:lpstr>
      <vt:lpstr>Cse 373</vt:lpstr>
      <vt:lpstr>Assorted minutiae</vt:lpstr>
      <vt:lpstr>Today’s Schedule</vt:lpstr>
      <vt:lpstr>Review from last week</vt:lpstr>
      <vt:lpstr>Algorithm analysis</vt:lpstr>
      <vt:lpstr>Algorithm analysis</vt:lpstr>
      <vt:lpstr>Binary Search</vt:lpstr>
      <vt:lpstr>Binary Search</vt:lpstr>
      <vt:lpstr>Binary Search</vt:lpstr>
      <vt:lpstr>Binary Search</vt:lpstr>
      <vt:lpstr>Binary Search</vt:lpstr>
      <vt:lpstr>Analysis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 O Notation</vt:lpstr>
      <vt:lpstr>Big O Notation</vt:lpstr>
      <vt:lpstr>Correctness analysis</vt:lpstr>
      <vt:lpstr>Binary Search (again)</vt:lpstr>
      <vt:lpstr>Binary search correctness</vt:lpstr>
      <vt:lpstr>Analysis</vt:lpstr>
      <vt:lpstr>Analysis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46</cp:revision>
  <dcterms:created xsi:type="dcterms:W3CDTF">2017-03-27T18:12:41Z</dcterms:created>
  <dcterms:modified xsi:type="dcterms:W3CDTF">2017-04-06T06:36:39Z</dcterms:modified>
</cp:coreProperties>
</file>