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4"/>
  </p:notesMasterIdLst>
  <p:sldIdLst>
    <p:sldId id="256" r:id="rId2"/>
    <p:sldId id="1489" r:id="rId3"/>
    <p:sldId id="1560" r:id="rId4"/>
    <p:sldId id="1537" r:id="rId5"/>
    <p:sldId id="1545" r:id="rId6"/>
    <p:sldId id="1561" r:id="rId7"/>
    <p:sldId id="1562" r:id="rId8"/>
    <p:sldId id="1563" r:id="rId9"/>
    <p:sldId id="1564" r:id="rId10"/>
    <p:sldId id="1565" r:id="rId11"/>
    <p:sldId id="1566" r:id="rId12"/>
    <p:sldId id="1567" r:id="rId13"/>
    <p:sldId id="1568" r:id="rId14"/>
    <p:sldId id="1569" r:id="rId15"/>
    <p:sldId id="1570" r:id="rId16"/>
    <p:sldId id="1571" r:id="rId17"/>
    <p:sldId id="1572" r:id="rId18"/>
    <p:sldId id="1544" r:id="rId19"/>
    <p:sldId id="1550" r:id="rId20"/>
    <p:sldId id="1551" r:id="rId21"/>
    <p:sldId id="1552" r:id="rId22"/>
    <p:sldId id="1553" r:id="rId23"/>
    <p:sldId id="1554" r:id="rId24"/>
    <p:sldId id="1555" r:id="rId25"/>
    <p:sldId id="1556" r:id="rId26"/>
    <p:sldId id="1557" r:id="rId27"/>
    <p:sldId id="1558" r:id="rId28"/>
    <p:sldId id="1559" r:id="rId29"/>
    <p:sldId id="1573" r:id="rId30"/>
    <p:sldId id="1574" r:id="rId31"/>
    <p:sldId id="1575" r:id="rId32"/>
    <p:sldId id="1576" r:id="rId33"/>
    <p:sldId id="1577" r:id="rId34"/>
    <p:sldId id="1578" r:id="rId35"/>
    <p:sldId id="1579" r:id="rId36"/>
    <p:sldId id="1587" r:id="rId37"/>
    <p:sldId id="1588" r:id="rId38"/>
    <p:sldId id="1589" r:id="rId39"/>
    <p:sldId id="1581" r:id="rId40"/>
    <p:sldId id="1582" r:id="rId41"/>
    <p:sldId id="1583" r:id="rId42"/>
    <p:sldId id="1584" r:id="rId43"/>
    <p:sldId id="1585" r:id="rId44"/>
    <p:sldId id="1586" r:id="rId45"/>
    <p:sldId id="1590" r:id="rId46"/>
    <p:sldId id="1591" r:id="rId47"/>
    <p:sldId id="1592" r:id="rId48"/>
    <p:sldId id="1593" r:id="rId49"/>
    <p:sldId id="1594" r:id="rId50"/>
    <p:sldId id="1595" r:id="rId51"/>
    <p:sldId id="1596" r:id="rId52"/>
    <p:sldId id="1597" r:id="rId53"/>
    <p:sldId id="1598" r:id="rId54"/>
    <p:sldId id="1599" r:id="rId55"/>
    <p:sldId id="1600" r:id="rId56"/>
    <p:sldId id="1601" r:id="rId57"/>
    <p:sldId id="1602" r:id="rId58"/>
    <p:sldId id="1603" r:id="rId59"/>
    <p:sldId id="1604" r:id="rId60"/>
    <p:sldId id="1605" r:id="rId61"/>
    <p:sldId id="1606" r:id="rId62"/>
    <p:sldId id="1607" r:id="rId63"/>
    <p:sldId id="1608" r:id="rId64"/>
    <p:sldId id="1609" r:id="rId65"/>
    <p:sldId id="1610" r:id="rId66"/>
    <p:sldId id="1611" r:id="rId67"/>
    <p:sldId id="1613" r:id="rId68"/>
    <p:sldId id="1614" r:id="rId69"/>
    <p:sldId id="1615" r:id="rId70"/>
    <p:sldId id="1616" r:id="rId71"/>
    <p:sldId id="1617" r:id="rId72"/>
    <p:sldId id="1618" r:id="rId73"/>
    <p:sldId id="1619" r:id="rId74"/>
    <p:sldId id="1620" r:id="rId75"/>
    <p:sldId id="1621" r:id="rId76"/>
    <p:sldId id="1622" r:id="rId77"/>
    <p:sldId id="1623" r:id="rId78"/>
    <p:sldId id="1624" r:id="rId79"/>
    <p:sldId id="1625" r:id="rId80"/>
    <p:sldId id="1626" r:id="rId81"/>
    <p:sldId id="1627" r:id="rId82"/>
    <p:sldId id="1628" r:id="rId8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93" d="100"/>
          <a:sy n="93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notesMaster" Target="notesMasters/notesMaster1.xml"/><Relationship Id="rId85" Type="http://schemas.openxmlformats.org/officeDocument/2006/relationships/printerSettings" Target="printerSettings/printerSettings1.bin"/><Relationship Id="rId86" Type="http://schemas.openxmlformats.org/officeDocument/2006/relationships/presProps" Target="presProps.xml"/><Relationship Id="rId87" Type="http://schemas.openxmlformats.org/officeDocument/2006/relationships/viewProps" Target="viewProps.xml"/><Relationship Id="rId88" Type="http://schemas.openxmlformats.org/officeDocument/2006/relationships/theme" Target="theme/theme1.xml"/><Relationship Id="rId8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10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 –non-comparison 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Non-comparison sorts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52782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Non-comparison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we know something about the data, we don’t strictly need to compare objects to each other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92926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Non-comparison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we know something about the data, we don’t strictly need to compare objects to each other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there are only a few possible values and we know what they are, we can just sort by </a:t>
            </a:r>
            <a:r>
              <a:rPr lang="en-US" sz="2600" dirty="0" smtClean="0"/>
              <a:t>identifying the value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8552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Non-comparison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we know something about the data, we don’t strictly need to compare objects to each other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there are only a few possible values and we know what they are, we can just sort by </a:t>
            </a:r>
            <a:r>
              <a:rPr lang="en-US" sz="2600" dirty="0" smtClean="0"/>
              <a:t>identifying the value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</a:t>
            </a:r>
            <a:r>
              <a:rPr lang="en-US" sz="2600" dirty="0" smtClean="0"/>
              <a:t>the data are strings and </a:t>
            </a:r>
            <a:r>
              <a:rPr lang="en-US" sz="2600" dirty="0" err="1" smtClean="0"/>
              <a:t>ints</a:t>
            </a:r>
            <a:r>
              <a:rPr lang="en-US" sz="2600" dirty="0" smtClean="0"/>
              <a:t> of finite length, then we can take advantage of their sorted order.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9337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Two sorting techniques we use to this end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2783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Two sorting techniques we use to this end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Bucket sort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8767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Two sorting techniques we use to this end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Bucket sort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Radix sort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578739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Two sorting techniques we use to this end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Bucket sort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Radix sort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the data is sufficiently structured, we can get O(n) runtimes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510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err="1" smtClean="0">
                <a:solidFill>
                  <a:srgbClr val="D1282E"/>
                </a:solidFill>
              </a:rPr>
              <a:t>BucketSort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47146649"/>
              </p:ext>
            </p:extLst>
          </p:nvPr>
        </p:nvGraphicFramePr>
        <p:xfrm>
          <a:off x="609600" y="40386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90800" y="4114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90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2934" cy="1371600"/>
          </a:xfrm>
        </p:spPr>
        <p:txBody>
          <a:bodyPr/>
          <a:lstStyle/>
          <a:p>
            <a:r>
              <a:rPr lang="en-US" dirty="0" smtClean="0"/>
              <a:t>Analyzing Bucket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b="1" dirty="0"/>
              <a:t>Overall: </a:t>
            </a:r>
            <a:r>
              <a:rPr lang="en-US" b="1" i="1" dirty="0"/>
              <a:t>O</a:t>
            </a:r>
            <a:r>
              <a:rPr lang="en-US" b="1" dirty="0"/>
              <a:t>(</a:t>
            </a:r>
            <a:r>
              <a:rPr lang="en-US" b="1" i="1" dirty="0" err="1"/>
              <a:t>n</a:t>
            </a:r>
            <a:r>
              <a:rPr lang="en-US" b="1" dirty="0" err="1"/>
              <a:t>+</a:t>
            </a:r>
            <a:r>
              <a:rPr lang="en-US" b="1" i="1" dirty="0" err="1"/>
              <a:t>K</a:t>
            </a:r>
            <a:r>
              <a:rPr lang="en-US" b="1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HW6 Out – Due next Wednesday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 Java Libraries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6335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199" y="-93072"/>
            <a:ext cx="10153050" cy="1371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D1282E"/>
                </a:solidFill>
              </a:rPr>
              <a:t>Bucket </a:t>
            </a:r>
            <a:r>
              <a:rPr lang="en-US" dirty="0" smtClean="0">
                <a:solidFill>
                  <a:srgbClr val="D1282E"/>
                </a:solidFill>
              </a:rPr>
              <a:t>Sort</a:t>
            </a:r>
            <a:endParaRPr lang="en-US" dirty="0" smtClean="0">
              <a:solidFill>
                <a:srgbClr val="D1282E"/>
              </a:solidFill>
            </a:endParaRPr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1524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4358767" y="2667000"/>
            <a:ext cx="433461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Example</a:t>
            </a:r>
            <a:r>
              <a:rPr lang="en-US" sz="2000" b="0" kern="0" dirty="0">
                <a:latin typeface="+mn-lt"/>
              </a:rPr>
              <a:t>: Movie ratings; scale 1</a:t>
            </a:r>
            <a:r>
              <a:rPr lang="en-US" sz="2000" b="0" kern="0" dirty="0" smtClean="0">
                <a:latin typeface="+mn-lt"/>
              </a:rPr>
              <a:t>-5</a:t>
            </a:r>
            <a:endParaRPr lang="en-US" sz="2000" b="0" kern="0" dirty="0">
              <a:latin typeface="+mn-lt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1" kern="0" dirty="0" smtClean="0">
                <a:latin typeface="+mn-lt"/>
              </a:rPr>
              <a:t>Input</a:t>
            </a:r>
            <a:r>
              <a:rPr lang="en-US" sz="2000" b="0" kern="0" dirty="0" smtClean="0">
                <a:latin typeface="+mn-lt"/>
              </a:rPr>
              <a:t>:</a:t>
            </a:r>
            <a:endParaRPr lang="en-US" sz="2000" b="0" kern="0" dirty="0">
              <a:latin typeface="+mn-lt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5</a:t>
            </a:r>
            <a:r>
              <a:rPr lang="en-US" sz="2000" b="0" kern="0" dirty="0">
                <a:latin typeface="+mn-lt"/>
              </a:rPr>
              <a:t>: Casablanca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3</a:t>
            </a:r>
            <a:r>
              <a:rPr lang="en-US" sz="2000" b="0" kern="0" dirty="0">
                <a:latin typeface="+mn-lt"/>
              </a:rPr>
              <a:t>: Harry Potter movies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5</a:t>
            </a:r>
            <a:r>
              <a:rPr lang="en-US" sz="2000" b="0" kern="0" dirty="0">
                <a:latin typeface="+mn-lt"/>
              </a:rPr>
              <a:t>: Star Wars Original Trilogy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1</a:t>
            </a:r>
            <a:r>
              <a:rPr lang="en-US" sz="2000" b="0" kern="0" dirty="0">
                <a:latin typeface="+mn-lt"/>
              </a:rPr>
              <a:t>: Rocky V</a:t>
            </a:r>
          </a:p>
        </p:txBody>
      </p:sp>
      <p:grpSp>
        <p:nvGrpSpPr>
          <p:cNvPr id="7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276600"/>
            <a:ext cx="4038600" cy="2076450"/>
            <a:chOff x="1600200" y="3276600"/>
            <a:chExt cx="4038600" cy="2076510"/>
          </a:xfrm>
        </p:grpSpPr>
        <p:grpSp>
          <p:nvGrpSpPr>
            <p:cNvPr id="51230" name="Group 15"/>
            <p:cNvGrpSpPr>
              <a:grpSpLocks/>
            </p:cNvGrpSpPr>
            <p:nvPr/>
          </p:nvGrpSpPr>
          <p:grpSpPr bwMode="auto"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>
                <p:custDataLst>
                  <p:tags r:id="rId8"/>
                </p:custDataLst>
              </p:nvPr>
            </p:nvCxnSpPr>
            <p:spPr>
              <a:xfrm>
                <a:off x="1600200" y="3505207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3" name="TextBox 9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Rocky V</a:t>
                </a:r>
              </a:p>
            </p:txBody>
          </p:sp>
          <p:cxnSp>
            <p:nvCxnSpPr>
              <p:cNvPr id="11" name="Straight Arrow Connector 10"/>
              <p:cNvCxnSpPr/>
              <p:nvPr>
                <p:custDataLst>
                  <p:tags r:id="rId10"/>
                </p:custDataLst>
              </p:nvPr>
            </p:nvCxnSpPr>
            <p:spPr>
              <a:xfrm>
                <a:off x="1600200" y="4343431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1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Harry Potter</a:t>
                </a:r>
              </a:p>
            </p:txBody>
          </p:sp>
          <p:cxnSp>
            <p:nvCxnSpPr>
              <p:cNvPr id="13" name="Straight Arrow Connector 12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1600200" y="5181655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7" name="TextBox 13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Casablanca</a:t>
                </a:r>
              </a:p>
            </p:txBody>
          </p:sp>
          <p:cxnSp>
            <p:nvCxnSpPr>
              <p:cNvPr id="18" name="Straight Arrow Connector 17"/>
              <p:cNvCxnSpPr/>
              <p:nvPr>
                <p:custDataLst>
                  <p:tags r:id="rId14"/>
                </p:custDataLst>
              </p:nvPr>
            </p:nvCxnSpPr>
            <p:spPr>
              <a:xfrm>
                <a:off x="3581400" y="5181655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31" name="Text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8600" y="49530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Star Wars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562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0" dirty="0"/>
              <a:t>Result: 1: Rocky V, 3: Harry Potter, 5: Casablanca, 5: Star Wars</a:t>
            </a:r>
          </a:p>
          <a:p>
            <a:pPr>
              <a:buFont typeface="Arial" charset="0"/>
              <a:buChar char="•"/>
            </a:pPr>
            <a:r>
              <a:rPr lang="en-US" sz="2200" b="0" dirty="0" smtClean="0"/>
              <a:t>Easy to keep </a:t>
            </a:r>
            <a:r>
              <a:rPr lang="en-US" sz="2200" b="0" dirty="0"/>
              <a:t>‘stable’; Casablanca still before Star Wars</a:t>
            </a:r>
          </a:p>
        </p:txBody>
      </p:sp>
    </p:spTree>
    <p:extLst>
      <p:ext uri="{BB962C8B-B14F-4D97-AF65-F5344CB8AC3E}">
        <p14:creationId xmlns:p14="http://schemas.microsoft.com/office/powerpoint/2010/main" val="234454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Radix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59" y="1306702"/>
            <a:ext cx="8361961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base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 smtClean="0"/>
          </a:p>
          <a:p>
            <a:r>
              <a:rPr lang="en-US" b="1" dirty="0" smtClean="0"/>
              <a:t>Idea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b="1" dirty="0" smtClean="0"/>
              <a:t>Invariant</a:t>
            </a:r>
            <a:r>
              <a:rPr lang="en-US" dirty="0" smtClean="0"/>
              <a:t>:</a:t>
            </a:r>
            <a:r>
              <a:rPr lang="en-US" sz="2400" dirty="0" smtClean="0"/>
              <a:t> After </a:t>
            </a:r>
            <a:r>
              <a:rPr lang="en-US" sz="2400" i="1" dirty="0" smtClean="0"/>
              <a:t>k</a:t>
            </a:r>
            <a:r>
              <a:rPr lang="en-US" sz="2400" dirty="0" smtClean="0"/>
              <a:t> passes (digits), the last </a:t>
            </a:r>
            <a:r>
              <a:rPr lang="en-US" sz="2400" i="1" dirty="0" smtClean="0"/>
              <a:t>k</a:t>
            </a:r>
            <a:r>
              <a:rPr lang="en-US" sz="2400" dirty="0" smtClean="0"/>
              <a:t> digits are sorted</a:t>
            </a: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6716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7307214" y="3258493"/>
            <a:ext cx="152866" cy="2333701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61535" y="3223219"/>
            <a:ext cx="152866" cy="2333701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0668" y="3234977"/>
            <a:ext cx="152866" cy="2333701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96910" y="3223219"/>
            <a:ext cx="152866" cy="2333701"/>
          </a:xfrm>
          <a:prstGeom prst="rect">
            <a:avLst/>
          </a:prstGeom>
          <a:solidFill>
            <a:srgbClr val="FFFA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86043" y="3223219"/>
            <a:ext cx="152866" cy="2333701"/>
          </a:xfrm>
          <a:prstGeom prst="rect">
            <a:avLst/>
          </a:prstGeom>
          <a:solidFill>
            <a:srgbClr val="FFFA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99158" y="3223219"/>
            <a:ext cx="152866" cy="2333701"/>
          </a:xfrm>
          <a:prstGeom prst="rect">
            <a:avLst/>
          </a:prstGeom>
          <a:solidFill>
            <a:srgbClr val="FFFA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68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Radix </a:t>
            </a:r>
            <a:r>
              <a:rPr lang="en-US" dirty="0">
                <a:solidFill>
                  <a:srgbClr val="D1282E"/>
                </a:solidFill>
              </a:rPr>
              <a:t>S</a:t>
            </a:r>
            <a:r>
              <a:rPr lang="en-US" dirty="0" smtClean="0">
                <a:solidFill>
                  <a:srgbClr val="D1282E"/>
                </a:solidFill>
              </a:rPr>
              <a:t>ort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2766" y="1305167"/>
            <a:ext cx="8583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/>
              <a:t>Radix</a:t>
            </a:r>
            <a:r>
              <a:rPr lang="en-US" dirty="0"/>
              <a:t> = </a:t>
            </a:r>
            <a:r>
              <a:rPr lang="en-US" dirty="0" smtClean="0"/>
              <a:t>10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Input</a:t>
            </a:r>
            <a:r>
              <a:rPr lang="en-US" dirty="0"/>
              <a:t>:   </a:t>
            </a:r>
            <a:r>
              <a:rPr lang="en-US" dirty="0" smtClean="0"/>
              <a:t>478, 537, 9, 721, 3, 38, 143, 67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passes (input is 3 digits at max), on each pass, stable sort the input highlighted in yellow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198910" y="4115385"/>
            <a:ext cx="952470" cy="258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115142" y="4115385"/>
            <a:ext cx="952470" cy="258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185172" y="4127141"/>
            <a:ext cx="952470" cy="258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60080" y="3258493"/>
            <a:ext cx="152866" cy="23337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614401" y="3227691"/>
            <a:ext cx="152866" cy="2333701"/>
          </a:xfrm>
          <a:prstGeom prst="rect">
            <a:avLst/>
          </a:prstGeom>
          <a:solidFill>
            <a:srgbClr val="C3D6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612946" y="3258493"/>
            <a:ext cx="152866" cy="23337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5995" y="3204176"/>
            <a:ext cx="8098856" cy="3139321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pPr algn="ctr"/>
            <a:r>
              <a:rPr lang="en-US" dirty="0"/>
              <a:t>4 7 8</a:t>
            </a:r>
          </a:p>
          <a:p>
            <a:pPr algn="ctr"/>
            <a:r>
              <a:rPr lang="en-US" dirty="0"/>
              <a:t>5 3 7</a:t>
            </a:r>
          </a:p>
          <a:p>
            <a:pPr algn="ctr"/>
            <a:r>
              <a:rPr lang="en-US" dirty="0"/>
              <a:t>0 0 9</a:t>
            </a:r>
          </a:p>
          <a:p>
            <a:pPr algn="ctr"/>
            <a:r>
              <a:rPr lang="en-US" dirty="0"/>
              <a:t>7 2 1</a:t>
            </a:r>
          </a:p>
          <a:p>
            <a:pPr algn="ctr"/>
            <a:r>
              <a:rPr lang="en-US" dirty="0"/>
              <a:t>0 0 3</a:t>
            </a:r>
          </a:p>
          <a:p>
            <a:pPr algn="ctr"/>
            <a:r>
              <a:rPr lang="en-US" dirty="0"/>
              <a:t>0 3 8</a:t>
            </a:r>
          </a:p>
          <a:p>
            <a:pPr algn="ctr"/>
            <a:r>
              <a:rPr lang="en-US" dirty="0"/>
              <a:t>1 4 3</a:t>
            </a:r>
          </a:p>
          <a:p>
            <a:pPr algn="ctr"/>
            <a:r>
              <a:rPr lang="en-US" dirty="0"/>
              <a:t>0 6 </a:t>
            </a:r>
            <a:r>
              <a:rPr lang="en-US" dirty="0" smtClean="0"/>
              <a:t>7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7 </a:t>
            </a:r>
            <a:r>
              <a:rPr lang="en-US" dirty="0"/>
              <a:t>2 1</a:t>
            </a:r>
          </a:p>
          <a:p>
            <a:pPr algn="ctr"/>
            <a:r>
              <a:rPr lang="en-US" dirty="0"/>
              <a:t>0 0 3</a:t>
            </a:r>
          </a:p>
          <a:p>
            <a:pPr algn="ctr"/>
            <a:r>
              <a:rPr lang="en-US" dirty="0"/>
              <a:t>1 4 3</a:t>
            </a:r>
          </a:p>
          <a:p>
            <a:pPr algn="ctr"/>
            <a:r>
              <a:rPr lang="en-US" dirty="0"/>
              <a:t>5 3 7</a:t>
            </a:r>
          </a:p>
          <a:p>
            <a:pPr algn="ctr"/>
            <a:r>
              <a:rPr lang="en-US" dirty="0"/>
              <a:t>0 6 7</a:t>
            </a:r>
          </a:p>
          <a:p>
            <a:pPr algn="ctr"/>
            <a:r>
              <a:rPr lang="en-US" dirty="0"/>
              <a:t>4 7 8</a:t>
            </a:r>
          </a:p>
          <a:p>
            <a:pPr algn="ctr"/>
            <a:r>
              <a:rPr lang="en-US" dirty="0"/>
              <a:t>0 3 8</a:t>
            </a:r>
          </a:p>
          <a:p>
            <a:pPr algn="ctr"/>
            <a:r>
              <a:rPr lang="en-US" dirty="0"/>
              <a:t>0 0 9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0 0 3</a:t>
            </a:r>
          </a:p>
          <a:p>
            <a:pPr algn="ctr"/>
            <a:r>
              <a:rPr lang="en-US" dirty="0"/>
              <a:t>0 0 9</a:t>
            </a:r>
          </a:p>
          <a:p>
            <a:pPr algn="ctr"/>
            <a:r>
              <a:rPr lang="en-US" dirty="0"/>
              <a:t>7 2 1</a:t>
            </a:r>
          </a:p>
          <a:p>
            <a:pPr algn="ctr"/>
            <a:r>
              <a:rPr lang="en-US" dirty="0"/>
              <a:t>5 3 7</a:t>
            </a:r>
          </a:p>
          <a:p>
            <a:pPr algn="ctr"/>
            <a:r>
              <a:rPr lang="en-US" dirty="0"/>
              <a:t>0 3 8</a:t>
            </a:r>
          </a:p>
          <a:p>
            <a:pPr algn="ctr"/>
            <a:r>
              <a:rPr lang="en-US" dirty="0"/>
              <a:t>1 4 3</a:t>
            </a:r>
          </a:p>
          <a:p>
            <a:pPr algn="ctr"/>
            <a:r>
              <a:rPr lang="en-US" dirty="0"/>
              <a:t>0 6 7</a:t>
            </a:r>
          </a:p>
          <a:p>
            <a:pPr algn="ctr"/>
            <a:r>
              <a:rPr lang="en-US" dirty="0"/>
              <a:t>4 7 8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0 </a:t>
            </a:r>
            <a:r>
              <a:rPr lang="en-US" dirty="0"/>
              <a:t>0 3</a:t>
            </a:r>
          </a:p>
          <a:p>
            <a:pPr algn="ctr"/>
            <a:r>
              <a:rPr lang="en-US" dirty="0"/>
              <a:t>0 0 9</a:t>
            </a:r>
          </a:p>
          <a:p>
            <a:pPr algn="ctr"/>
            <a:r>
              <a:rPr lang="en-US" dirty="0"/>
              <a:t>0 3 8</a:t>
            </a:r>
          </a:p>
          <a:p>
            <a:pPr algn="ctr"/>
            <a:r>
              <a:rPr lang="en-US" dirty="0"/>
              <a:t>0 6 7</a:t>
            </a:r>
          </a:p>
          <a:p>
            <a:pPr algn="ctr"/>
            <a:r>
              <a:rPr lang="en-US" dirty="0"/>
              <a:t>1 4 3</a:t>
            </a:r>
          </a:p>
          <a:p>
            <a:pPr algn="ctr"/>
            <a:r>
              <a:rPr lang="en-US" dirty="0"/>
              <a:t>4 7 8</a:t>
            </a:r>
          </a:p>
          <a:p>
            <a:pPr algn="ctr"/>
            <a:r>
              <a:rPr lang="en-US" dirty="0"/>
              <a:t>5 3 7</a:t>
            </a:r>
          </a:p>
          <a:p>
            <a:pPr algn="ctr"/>
            <a:r>
              <a:rPr lang="en-US" dirty="0"/>
              <a:t>7 2 1</a:t>
            </a:r>
          </a:p>
        </p:txBody>
      </p:sp>
    </p:spTree>
    <p:extLst>
      <p:ext uri="{BB962C8B-B14F-4D97-AF65-F5344CB8AC3E}">
        <p14:creationId xmlns:p14="http://schemas.microsoft.com/office/powerpoint/2010/main" val="163154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68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Analysis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Input size</a:t>
            </a:r>
            <a:r>
              <a:rPr lang="en-US" dirty="0" smtClean="0"/>
              <a:t>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b="1" dirty="0" smtClean="0"/>
              <a:t>Number of buckets </a:t>
            </a:r>
            <a:r>
              <a:rPr lang="en-US" dirty="0" smtClean="0"/>
              <a:t>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b="1" dirty="0" smtClean="0"/>
              <a:t>Number of passes </a:t>
            </a:r>
            <a:r>
              <a:rPr lang="en-US" dirty="0" smtClean="0"/>
              <a:t>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b="1" i="1" dirty="0" smtClean="0"/>
              <a:t>P</a:t>
            </a:r>
            <a:r>
              <a:rPr lang="en-US" b="1" dirty="0" smtClean="0"/>
              <a:t>(</a:t>
            </a:r>
            <a:r>
              <a:rPr lang="en-US" b="1" i="1" dirty="0" err="1" smtClean="0"/>
              <a:t>B</a:t>
            </a:r>
            <a:r>
              <a:rPr lang="en-US" b="1" dirty="0" err="1" smtClean="0"/>
              <a:t>+</a:t>
            </a:r>
            <a:r>
              <a:rPr lang="en-US" b="1" i="1" dirty="0" err="1" smtClean="0"/>
              <a:t>n</a:t>
            </a:r>
            <a:r>
              <a:rPr lang="en-US" b="1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277763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 Takeaways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</a:t>
            </a:r>
            <a:r>
              <a:rPr lang="en-US" dirty="0" smtClean="0"/>
              <a:t>sorts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285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 Takeaways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</a:t>
            </a:r>
            <a:r>
              <a:rPr lang="en-US" dirty="0" smtClean="0"/>
              <a:t>copies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637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 Takeaways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</a:t>
            </a:r>
            <a:r>
              <a:rPr lang="en-US" dirty="0" smtClean="0"/>
              <a:t>comparisons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637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 Takeaways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7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 Takeaways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</a:t>
            </a:r>
            <a:r>
              <a:rPr lang="en-US" dirty="0" smtClean="0"/>
              <a:t>phases</a:t>
            </a:r>
            <a:endParaRPr lang="en-US" dirty="0" smtClean="0"/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6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Solving well known problems is great, but how can we use these lessons to approach new problems?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6552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HW6 Out – Due next Wednesday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 Java Libraries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Two</a:t>
            </a:r>
            <a:r>
              <a:rPr lang="en-US" sz="2600" dirty="0" smtClean="0"/>
              <a:t> exam review sessions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Wednesday: 1:00 – 2:20 – CMU 120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Friday: 4:30 – 6:20 – EEB 105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90247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Solving well known problems is great, but how can we use these lessons to approach new problems?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Guess and Check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1666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Solving well known problems is great, but how can we use these lessons to approach new problems?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Guess and Check (Brute Force)</a:t>
            </a:r>
          </a:p>
        </p:txBody>
      </p:sp>
    </p:spTree>
    <p:extLst>
      <p:ext uri="{BB962C8B-B14F-4D97-AF65-F5344CB8AC3E}">
        <p14:creationId xmlns:p14="http://schemas.microsoft.com/office/powerpoint/2010/main" val="2198824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Solving well known problems is great, but how can we use these lessons to approach new problems?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Guess and Check (Brute Force)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Solving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15098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Solving well known problems is great, but how can we use these lessons to approach new problems?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Guess and Check (Brute Force)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Solving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Divide and Conquer</a:t>
            </a:r>
          </a:p>
        </p:txBody>
      </p:sp>
    </p:spTree>
    <p:extLst>
      <p:ext uri="{BB962C8B-B14F-4D97-AF65-F5344CB8AC3E}">
        <p14:creationId xmlns:p14="http://schemas.microsoft.com/office/powerpoint/2010/main" val="186383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Solving well known problems is great, but how can we use these lessons to approach new problems?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Guess and Check (Brute Force)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Solving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Divide and Conquer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Randomization and Approximation</a:t>
            </a: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531011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Solving well known problems is great, but how can we use these lessons to approach new problems?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Guess and Check (Brute Force)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Solving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Divide and Conquer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Randomization and Approximation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272237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Linear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Basic linear approach to problem solving</a:t>
            </a: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53392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Linear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Basic linear approach to problem solving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the decider creates a set of correct answers, find one at a time</a:t>
            </a:r>
          </a:p>
        </p:txBody>
      </p:sp>
    </p:spTree>
    <p:extLst>
      <p:ext uri="{BB962C8B-B14F-4D97-AF65-F5344CB8AC3E}">
        <p14:creationId xmlns:p14="http://schemas.microsoft.com/office/powerpoint/2010/main" val="3613904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Linear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Basic linear approach to problem solving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the decider creates a set of correct answers, find one at a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Selection sort: find the lowest element at each run through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Sometimes, the best solution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smallest element of an unsorted array</a:t>
            </a:r>
          </a:p>
        </p:txBody>
      </p:sp>
    </p:spTree>
    <p:extLst>
      <p:ext uri="{BB962C8B-B14F-4D97-AF65-F5344CB8AC3E}">
        <p14:creationId xmlns:p14="http://schemas.microsoft.com/office/powerpoint/2010/main" val="3376167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Which approach should be used comes down to how difficult the problem is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202307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Non-comparison sorts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82484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Which approach should be used comes down to how difficult the problem is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describe problem difficulty?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 : Set of problems that can be solved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400235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Which approach should be used comes down to how difficult the problem is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describe problem difficulty?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 : Set of problems that can be solved in polynomial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NP : Set of problems that can be verified in polynomial time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75865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Which approach should be used comes down to how difficult the problem is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describe problem difficulty?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 : Set of problems that can be solved in polynomial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NP : Set of problems that can be verified in polynomial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EXP: Set of problems that can be solved in exponential time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12835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Some problems are provably difficult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79067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Some problems are provably difficult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Humans haven’t beaten a computer in chess in years, but computers are still far away from “solving” chess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406347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Some problems are provably difficult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Humans haven’t beaten a computer in chess in years, but computers are still far away from “solving” chess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each move, the computer needs to approximate the best move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4187910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Some problems are provably difficult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Humans haven’t beaten a computer in chess in years, but computers are still far away from “solving” chess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each move, the computer needs to approximate the best move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Certainty always comes at a price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36672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is approximated in the chess game?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16677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is approximated in the chess game?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Board quality – If you could easily rank which board layout in order of quality, chess is simply choosing the best board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82222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is approximated in the chess game?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Board quality – If you could easily rank which board layout in order of quality, chess is simply choosing the best board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It is very difficult, branching factor for chess is ~35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25620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“Slow” sorts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51236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is approximated in the chess game?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Board quality – If you could easily rank which board layout in order of quality, chess is simply choosing the best board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It is very difficult, branching factor for chess is ~35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Look as many moves into the future as time allows to see which move yields the best outcome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96752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Recognize what piece of information is costly and useful for your algorithm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096771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Recognize what piece of information is costly and useful for your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Consider if there is a cheap way to estimate that information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45302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Recognize what piece of information is costly and useful for your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Consider if there is a cheap way to estimate that information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Does your client have a tolerance for error?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Can you map this problem to a similar problem?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“Greedy” algorithms are often </a:t>
            </a:r>
            <a:r>
              <a:rPr lang="en-US" sz="2600" dirty="0" err="1" smtClean="0"/>
              <a:t>approximators</a:t>
            </a: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82839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Randomization is also another approach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9439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Randomization is also another approach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Selecting a random pivot in quicksort gives us more certainty in the runtime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45384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Randomization is also another approach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Selecting a random pivot in quicksort gives us more certainty in the 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doesn’t impact correctness, a randomized quicksort still returns a sorted list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6530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Randomization is also another approach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Selecting a random pivot in quicksort gives us more certainty in the 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doesn’t impact correctness, a randomized quicksort still returns a sorted list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Two types of randomized algorithms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Las Vegas – correct result in random time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35950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Randomization is also another approach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Selecting a random pivot in quicksort gives us more certainty in the 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doesn’t impact correctness, a randomized quicksort still returns a sorted list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Two types of randomized algorithms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Las Vegas – correct result in random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Montecarlo</a:t>
            </a:r>
            <a:r>
              <a:rPr lang="en-US" sz="2600" dirty="0" smtClean="0"/>
              <a:t> – estimated result in deterministic time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264351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make a </a:t>
            </a:r>
            <a:r>
              <a:rPr lang="en-US" sz="2600" dirty="0" err="1" smtClean="0"/>
              <a:t>Montecarlo</a:t>
            </a:r>
            <a:r>
              <a:rPr lang="en-US" sz="2600" dirty="0" smtClean="0"/>
              <a:t> quicksort?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105341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“Slow”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Selection</a:t>
            </a:r>
          </a:p>
        </p:txBody>
      </p:sp>
    </p:spTree>
    <p:extLst>
      <p:ext uri="{BB962C8B-B14F-4D97-AF65-F5344CB8AC3E}">
        <p14:creationId xmlns:p14="http://schemas.microsoft.com/office/powerpoint/2010/main" val="1354662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make a </a:t>
            </a:r>
            <a:r>
              <a:rPr lang="en-US" sz="2600" dirty="0" err="1" smtClean="0"/>
              <a:t>Montecarlo</a:t>
            </a:r>
            <a:r>
              <a:rPr lang="en-US" sz="2600" dirty="0" smtClean="0"/>
              <a:t> quicksort?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Runs O(n log n) time, but not guaranteed to be correct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5530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make a </a:t>
            </a:r>
            <a:r>
              <a:rPr lang="en-US" sz="2600" dirty="0" err="1" smtClean="0"/>
              <a:t>Montecarlo</a:t>
            </a:r>
            <a:r>
              <a:rPr lang="en-US" sz="2600" dirty="0" smtClean="0"/>
              <a:t> quicksort?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Runs O(n log n) time, but not guaranteed to be correct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Terminate a random quicksort early!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98877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make a </a:t>
            </a:r>
            <a:r>
              <a:rPr lang="en-US" sz="2600" dirty="0" err="1" smtClean="0"/>
              <a:t>Montecarlo</a:t>
            </a:r>
            <a:r>
              <a:rPr lang="en-US" sz="2600" dirty="0" smtClean="0"/>
              <a:t> quicksort?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Runs O(n log n) time, but not guaranteed to be correct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Terminate a random quicksort early!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you haven’t gotten the problem in some constrained time, just return what you have.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35411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</a:t>
            </a:r>
            <a:r>
              <a:rPr lang="en-US" sz="2600" i="1" dirty="0" smtClean="0"/>
              <a:t>close </a:t>
            </a:r>
            <a:r>
              <a:rPr lang="en-US" sz="2600" dirty="0" smtClean="0"/>
              <a:t>is a sort?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we say a list is 90% sorted, what do we mean?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401222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</a:t>
            </a:r>
            <a:r>
              <a:rPr lang="en-US" sz="2600" i="1" dirty="0" smtClean="0"/>
              <a:t>close </a:t>
            </a:r>
            <a:r>
              <a:rPr lang="en-US" sz="2600" dirty="0" smtClean="0"/>
              <a:t>is a sort?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we say a list is 90% sorted, what do we mean?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90% of elements are smaller than the object to the right of it?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51773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</a:t>
            </a:r>
            <a:r>
              <a:rPr lang="en-US" sz="2600" i="1" dirty="0" smtClean="0"/>
              <a:t>close </a:t>
            </a:r>
            <a:r>
              <a:rPr lang="en-US" sz="2600" dirty="0" smtClean="0"/>
              <a:t>is a sort?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we say a list is 90% sorted, what do we mean?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90% of elements are smaller than the object to the right of it?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longest sorted subsequence is 90% of the length?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584908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</a:t>
            </a:r>
            <a:r>
              <a:rPr lang="en-US" sz="2600" i="1" dirty="0" smtClean="0"/>
              <a:t>close </a:t>
            </a:r>
            <a:r>
              <a:rPr lang="en-US" sz="2600" dirty="0" smtClean="0"/>
              <a:t>is a sort?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we say a list is 90% sorted, what do we mean?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90% of elements are smaller than the object to the right of it?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longest sorted subsequence is 90% of the length?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Analysis for these problems can be very tricky, but it’s an important approach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21988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/>
              <a:t>There aren’t many </a:t>
            </a:r>
            <a:r>
              <a:rPr lang="en-US" sz="2600" b="0" i="1" dirty="0"/>
              <a:t>easy </a:t>
            </a:r>
            <a:r>
              <a:rPr lang="en-US" sz="2600" dirty="0"/>
              <a:t>problems left</a:t>
            </a:r>
            <a:r>
              <a:rPr lang="en-US" sz="2600" dirty="0" smtClean="0"/>
              <a:t>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Understand the tools for problem solving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53927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/>
              <a:t>There aren’t many </a:t>
            </a:r>
            <a:r>
              <a:rPr lang="en-US" sz="2600" b="0" i="1" dirty="0"/>
              <a:t>easy </a:t>
            </a:r>
            <a:r>
              <a:rPr lang="en-US" sz="2600" dirty="0"/>
              <a:t>problems left</a:t>
            </a:r>
            <a:r>
              <a:rPr lang="en-US" sz="2600" dirty="0" smtClean="0"/>
              <a:t>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Understand the tools for problem solving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Eliminate as many non-feasible solutions as possible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74212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/>
              <a:t>There aren’t many </a:t>
            </a:r>
            <a:r>
              <a:rPr lang="en-US" sz="2600" b="0" i="1" dirty="0"/>
              <a:t>easy </a:t>
            </a:r>
            <a:r>
              <a:rPr lang="en-US" sz="2600" dirty="0"/>
              <a:t>problems left</a:t>
            </a:r>
            <a:r>
              <a:rPr lang="en-US" sz="2600" dirty="0" smtClean="0"/>
              <a:t>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Understand the tools for problem solving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Eliminate as many non-feasible solutions as possible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Understand, that some problems are too difficult for a fast, elegant solution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92777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“Slow”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Selection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“Fast” sorts</a:t>
            </a:r>
          </a:p>
        </p:txBody>
      </p:sp>
    </p:spTree>
    <p:extLst>
      <p:ext uri="{BB962C8B-B14F-4D97-AF65-F5344CB8AC3E}">
        <p14:creationId xmlns:p14="http://schemas.microsoft.com/office/powerpoint/2010/main" val="13905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/>
              <a:t>There aren’t many </a:t>
            </a:r>
            <a:r>
              <a:rPr lang="en-US" sz="2600" b="0" i="1" dirty="0"/>
              <a:t>easy </a:t>
            </a:r>
            <a:r>
              <a:rPr lang="en-US" sz="2600" dirty="0"/>
              <a:t>problems left</a:t>
            </a:r>
            <a:r>
              <a:rPr lang="en-US" sz="2600" dirty="0" smtClean="0"/>
              <a:t>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Understand the tools for problem solving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Eliminate as many non-feasible solutions as possible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Understand, that some problems are too difficult for a fast, elegant solution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Academics are great for providing ideas, but sometimes better asymptotic runtimes don’t become apparent until n &gt; 10</a:t>
            </a:r>
            <a:r>
              <a:rPr lang="en-US" sz="2600" baseline="30000" dirty="0" smtClean="0"/>
              <a:t>10</a:t>
            </a:r>
            <a:endParaRPr lang="en-US" sz="2600" baseline="300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4119680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 far, we’ve taken for granted that memory access in the computer is constant and easily accessible</a:t>
            </a:r>
            <a:endParaRPr lang="en-US" sz="2600" baseline="300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06039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 far, we’ve taken for granted that memory access in the computer is constant and easily accessible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always true!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650656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 far, we’ve taken for granted that memory access in the computer is constant and easily accessible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always true!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any given time, some memory might be cheaper and easier to access than others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20686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 far, we’ve taken for granted that memory access in the computer is constant and easily accessible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always true!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any given time, some memory might be cheaper and easier to access than others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Memory can’t always be accessed easily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19289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 far, we’ve taken for granted that memory access in the computer is constant and easily accessible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always true!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any given time, some memory might be cheaper and easier to access than others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Memory can’t always be accessed easily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Sometimes the OS lies, and says an object is “in memory” when it’s actually on the disk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15581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Back on 32-bit machines, each program had access to 4GB of memory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73656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Back on 32-bit machines, each program had access to 4GB of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feasible to provide!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4256539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Back on 32-bit machines, each program had access to 4GB of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feasible to provide!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Sometimes there isn’t enough available, and so memory that hasn’t been used in a while gets pushed to the disk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21677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Back on 32-bit machines, each program had access to 4GB of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feasible to provide!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Sometimes there isn’t enough available, and so memory that hasn’t been used in a while gets pushed to the disk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Memory that is frequently accessed goes to the cache, which is even faster than RAM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209689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“Slow”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Selection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“Fast”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Quick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Merge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Heap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6270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306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No class on Monday – Happy Memorial Day!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6984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No class on Monday – Happy Memorial Day!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Formalize discussion of the “memory mountain” and how this should impact your design decisions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6359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“Slow”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Selection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“Fast”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Quick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Merge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Heap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These are all comparison sorts, can’t do better than O(n log n)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956303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60841</TotalTime>
  <Words>3274</Words>
  <Application>Microsoft Macintosh PowerPoint</Application>
  <PresentationFormat>On-screen Show (4:3)</PresentationFormat>
  <Paragraphs>466</Paragraphs>
  <Slides>82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Essential</vt:lpstr>
      <vt:lpstr>Cse 373</vt:lpstr>
      <vt:lpstr>Assorted Minutiae</vt:lpstr>
      <vt:lpstr>Assorted Minutiae</vt:lpstr>
      <vt:lpstr>Today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BucketSort</vt:lpstr>
      <vt:lpstr>Analyzing Bucket Sort</vt:lpstr>
      <vt:lpstr>Bucket Sort</vt:lpstr>
      <vt:lpstr>Radix sort</vt:lpstr>
      <vt:lpstr>Radix Sort Example</vt:lpstr>
      <vt:lpstr>Analysis</vt:lpstr>
      <vt:lpstr>Sorting Takeaways</vt:lpstr>
      <vt:lpstr>Sorting Takeaways</vt:lpstr>
      <vt:lpstr>Sorting Takeaways</vt:lpstr>
      <vt:lpstr>Sorting Takeaways</vt:lpstr>
      <vt:lpstr>Sorting Takeaways</vt:lpstr>
      <vt:lpstr>Algorithm Design</vt:lpstr>
      <vt:lpstr>Algorithm Design</vt:lpstr>
      <vt:lpstr>Algorithm Design</vt:lpstr>
      <vt:lpstr>Algorithm Design</vt:lpstr>
      <vt:lpstr>Algorithm Design</vt:lpstr>
      <vt:lpstr>Algorithm Design</vt:lpstr>
      <vt:lpstr>Algorithm Design</vt:lpstr>
      <vt:lpstr>Linear solving</vt:lpstr>
      <vt:lpstr>Linear solving</vt:lpstr>
      <vt:lpstr>Linear solving</vt:lpstr>
      <vt:lpstr>Algorithm Design</vt:lpstr>
      <vt:lpstr>Algorithm Design</vt:lpstr>
      <vt:lpstr>Algorithm Design</vt:lpstr>
      <vt:lpstr>Algorithm Design</vt:lpstr>
      <vt:lpstr>Algorithm Design</vt:lpstr>
      <vt:lpstr>Algorithm Design</vt:lpstr>
      <vt:lpstr>Algorithm Design</vt:lpstr>
      <vt:lpstr>Algorithm Design</vt:lpstr>
      <vt:lpstr>Approximation design</vt:lpstr>
      <vt:lpstr>Approximation design</vt:lpstr>
      <vt:lpstr>Approximation design</vt:lpstr>
      <vt:lpstr>Approximation design</vt:lpstr>
      <vt:lpstr>Approximation design</vt:lpstr>
      <vt:lpstr>Approximation design</vt:lpstr>
      <vt:lpstr>Approximation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Algorithms</vt:lpstr>
      <vt:lpstr>Algorithms</vt:lpstr>
      <vt:lpstr>Algorithms</vt:lpstr>
      <vt:lpstr>Algorithms</vt:lpstr>
      <vt:lpstr>Hardware constraints</vt:lpstr>
      <vt:lpstr>Hardware constraints</vt:lpstr>
      <vt:lpstr>Hardware constraints</vt:lpstr>
      <vt:lpstr>Hardware constraints</vt:lpstr>
      <vt:lpstr>Hardware constraints</vt:lpstr>
      <vt:lpstr>Hardware constraints</vt:lpstr>
      <vt:lpstr>Hardware constraints</vt:lpstr>
      <vt:lpstr>Hardware constraints</vt:lpstr>
      <vt:lpstr>Hardware constraints</vt:lpstr>
      <vt:lpstr>PowerPoint Presentation</vt:lpstr>
      <vt:lpstr>Next week</vt:lpstr>
      <vt:lpstr>Next week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214</cp:revision>
  <dcterms:created xsi:type="dcterms:W3CDTF">2017-03-27T18:12:41Z</dcterms:created>
  <dcterms:modified xsi:type="dcterms:W3CDTF">2017-05-26T18:21:37Z</dcterms:modified>
</cp:coreProperties>
</file>