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6"/>
  </p:notesMasterIdLst>
  <p:sldIdLst>
    <p:sldId id="256" r:id="rId2"/>
    <p:sldId id="1318" r:id="rId3"/>
    <p:sldId id="1392" r:id="rId4"/>
    <p:sldId id="1393" r:id="rId5"/>
    <p:sldId id="1394" r:id="rId6"/>
    <p:sldId id="1396" r:id="rId7"/>
    <p:sldId id="1397" r:id="rId8"/>
    <p:sldId id="1398" r:id="rId9"/>
    <p:sldId id="1320" r:id="rId10"/>
    <p:sldId id="1395" r:id="rId11"/>
    <p:sldId id="1399" r:id="rId12"/>
    <p:sldId id="1400" r:id="rId13"/>
    <p:sldId id="1401" r:id="rId14"/>
    <p:sldId id="1402" r:id="rId15"/>
    <p:sldId id="1403" r:id="rId16"/>
    <p:sldId id="1404" r:id="rId17"/>
    <p:sldId id="1405" r:id="rId18"/>
    <p:sldId id="1406" r:id="rId19"/>
    <p:sldId id="1408" r:id="rId20"/>
    <p:sldId id="1409" r:id="rId21"/>
    <p:sldId id="1410" r:id="rId22"/>
    <p:sldId id="1411" r:id="rId23"/>
    <p:sldId id="1412" r:id="rId24"/>
    <p:sldId id="1413" r:id="rId25"/>
    <p:sldId id="1414" r:id="rId26"/>
    <p:sldId id="1415" r:id="rId27"/>
    <p:sldId id="1416" r:id="rId28"/>
    <p:sldId id="1417" r:id="rId29"/>
    <p:sldId id="1418" r:id="rId30"/>
    <p:sldId id="1419" r:id="rId31"/>
    <p:sldId id="1420" r:id="rId32"/>
    <p:sldId id="1421" r:id="rId33"/>
    <p:sldId id="1422" r:id="rId34"/>
    <p:sldId id="1423" r:id="rId35"/>
    <p:sldId id="1424" r:id="rId36"/>
    <p:sldId id="1426" r:id="rId37"/>
    <p:sldId id="1425" r:id="rId38"/>
    <p:sldId id="1427" r:id="rId39"/>
    <p:sldId id="1428" r:id="rId40"/>
    <p:sldId id="1429" r:id="rId41"/>
    <p:sldId id="1430" r:id="rId42"/>
    <p:sldId id="1431" r:id="rId43"/>
    <p:sldId id="1432" r:id="rId44"/>
    <p:sldId id="1433" r:id="rId45"/>
    <p:sldId id="1434" r:id="rId46"/>
    <p:sldId id="1435" r:id="rId47"/>
    <p:sldId id="1436" r:id="rId48"/>
    <p:sldId id="1437" r:id="rId49"/>
    <p:sldId id="1438" r:id="rId50"/>
    <p:sldId id="1439" r:id="rId51"/>
    <p:sldId id="1440" r:id="rId52"/>
    <p:sldId id="1441" r:id="rId53"/>
    <p:sldId id="1442" r:id="rId54"/>
    <p:sldId id="1443" r:id="rId55"/>
    <p:sldId id="1444" r:id="rId56"/>
    <p:sldId id="1445" r:id="rId57"/>
    <p:sldId id="1446" r:id="rId58"/>
    <p:sldId id="1447" r:id="rId59"/>
    <p:sldId id="1448" r:id="rId60"/>
    <p:sldId id="1449" r:id="rId61"/>
    <p:sldId id="1450" r:id="rId62"/>
    <p:sldId id="1451" r:id="rId63"/>
    <p:sldId id="1452" r:id="rId64"/>
    <p:sldId id="1453" r:id="rId65"/>
    <p:sldId id="1454" r:id="rId66"/>
    <p:sldId id="1455" r:id="rId67"/>
    <p:sldId id="1456" r:id="rId68"/>
    <p:sldId id="1457" r:id="rId69"/>
    <p:sldId id="1458" r:id="rId70"/>
    <p:sldId id="1459" r:id="rId71"/>
    <p:sldId id="1460" r:id="rId72"/>
    <p:sldId id="1382" r:id="rId73"/>
    <p:sldId id="1461" r:id="rId74"/>
    <p:sldId id="1462" r:id="rId7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23" autoAdjust="0"/>
    <p:restoredTop sz="99488" autoAdjust="0"/>
  </p:normalViewPr>
  <p:slideViewPr>
    <p:cSldViewPr snapToGrid="0" snapToObjects="1">
      <p:cViewPr varScale="1">
        <p:scale>
          <a:sx n="93" d="100"/>
          <a:sy n="93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heme" Target="theme/theme1.xml"/><Relationship Id="rId81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notesMaster" Target="notesMasters/notesMaster1.xml"/><Relationship Id="rId77" Type="http://schemas.openxmlformats.org/officeDocument/2006/relationships/printerSettings" Target="printerSettings/printerSettings1.bin"/><Relationship Id="rId78" Type="http://schemas.openxmlformats.org/officeDocument/2006/relationships/presProps" Target="presProps.xml"/><Relationship Id="rId79" Type="http://schemas.openxmlformats.org/officeDocument/2006/relationships/viewProps" Target="view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5/17/17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5/17/17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4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en-US" dirty="0" smtClean="0"/>
              <a:t>– </a:t>
            </a:r>
            <a:r>
              <a:rPr lang="en-US" dirty="0" smtClean="0"/>
              <a:t>Even more sorting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Problem statement: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Collection of Comparable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Result should be a sorted collection of the data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46718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Problem statement: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Collection of Comparable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Result should be a sorted collection of the data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Motivation?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9162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Problem statement: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Collection of Comparable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Result should be a sorted collection of the data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Motivation?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Pre-processing v. find times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54140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Problem statement: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Collection of Comparable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Result should be a sorted collection of the data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Motivation?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Pre-processing v. find times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Sorting v. Maintaining </a:t>
            </a:r>
            <a:r>
              <a:rPr lang="en-US" sz="2600" dirty="0" err="1" smtClean="0"/>
              <a:t>sortedness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89239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84332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In-place: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171603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In-place: Requires only O(1) extra memory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77006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In-place: Requires only O(1) extra memory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b="1" dirty="0" smtClean="0"/>
              <a:t>usually means the array is mutated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08301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In-place: Requires only O(1) extra memory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b="1" dirty="0" smtClean="0"/>
              <a:t>usually means the array is mutated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Stable: For any two elements have the same comparative value, then after the sort, which ever came first will stay first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83634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In-place: Requires only O(1) extra memory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b="1" dirty="0" smtClean="0"/>
              <a:t>usually means the array is mutated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Stable: For any two elements have the same comparative value, then after the sort, which ever came first will stay first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Sorting by first name and then last name will give you </a:t>
            </a:r>
            <a:r>
              <a:rPr lang="en-US" sz="2400" b="1" dirty="0" smtClean="0"/>
              <a:t>last then first </a:t>
            </a:r>
            <a:r>
              <a:rPr lang="en-US" sz="2400" dirty="0" smtClean="0"/>
              <a:t>with a stable sort.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88673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HW5 Due Tonight – Code + </a:t>
            </a:r>
            <a:r>
              <a:rPr lang="en-US" sz="2600" dirty="0" err="1" smtClean="0"/>
              <a:t>Writeup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84569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In-place: Requires only O(1) extra memory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b="1" dirty="0" smtClean="0"/>
              <a:t>usually means the array is mutated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Stable: For any two elements have the same comparative value, then after the sort, which ever came first will stay first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Sorting by first name and then last name will give you </a:t>
            </a:r>
            <a:r>
              <a:rPr lang="en-US" sz="2400" b="1" dirty="0" smtClean="0"/>
              <a:t>last then first </a:t>
            </a:r>
            <a:r>
              <a:rPr lang="en-US" sz="2400" dirty="0" smtClean="0"/>
              <a:t>with a stable sort.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The most recent sort will always be the primary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74798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Interruptable</a:t>
            </a:r>
            <a:r>
              <a:rPr lang="en-US" sz="2600" dirty="0" smtClean="0"/>
              <a:t>: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822896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Interruptable</a:t>
            </a:r>
            <a:r>
              <a:rPr lang="en-US" sz="2600" dirty="0" smtClean="0"/>
              <a:t>: the algorithm can run only until the first </a:t>
            </a:r>
            <a:r>
              <a:rPr lang="en-US" sz="2600" i="1" dirty="0" smtClean="0"/>
              <a:t>k </a:t>
            </a:r>
            <a:r>
              <a:rPr lang="en-US" sz="2600" dirty="0" smtClean="0"/>
              <a:t>elements are in sorted order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257424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Interruptable</a:t>
            </a:r>
            <a:r>
              <a:rPr lang="en-US" sz="2600" dirty="0" smtClean="0"/>
              <a:t>: the algorithm can run only until the first </a:t>
            </a:r>
            <a:r>
              <a:rPr lang="en-US" sz="2600" i="1" dirty="0" smtClean="0"/>
              <a:t>k </a:t>
            </a:r>
            <a:r>
              <a:rPr lang="en-US" sz="2600" dirty="0" smtClean="0"/>
              <a:t>elements are in sorted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Comparison sort: utilizes comparisons between elements to produce the final sorted order.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557683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Interruptable</a:t>
            </a:r>
            <a:r>
              <a:rPr lang="en-US" sz="2600" dirty="0" smtClean="0"/>
              <a:t>: the algorithm can run only until the first </a:t>
            </a:r>
            <a:r>
              <a:rPr lang="en-US" sz="2600" i="1" dirty="0" smtClean="0"/>
              <a:t>k </a:t>
            </a:r>
            <a:r>
              <a:rPr lang="en-US" sz="2600" dirty="0" smtClean="0"/>
              <a:t>elements are in sorted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Comparison sort: utilizes comparisons between elements to produce the final sorted order.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err="1" smtClean="0"/>
              <a:t>Bogo</a:t>
            </a:r>
            <a:r>
              <a:rPr lang="en-US" sz="2200" dirty="0" smtClean="0"/>
              <a:t> sort is not a comparison sort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15669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Interruptable</a:t>
            </a:r>
            <a:r>
              <a:rPr lang="en-US" sz="2600" dirty="0" smtClean="0"/>
              <a:t>: the algorithm can run only until the first </a:t>
            </a:r>
            <a:r>
              <a:rPr lang="en-US" sz="2600" i="1" dirty="0" smtClean="0"/>
              <a:t>k </a:t>
            </a:r>
            <a:r>
              <a:rPr lang="en-US" sz="2600" dirty="0" smtClean="0"/>
              <a:t>elements are in sorted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Comparison sort: utilizes comparisons between elements to produce the final sorted order.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err="1" smtClean="0"/>
              <a:t>Bogo</a:t>
            </a:r>
            <a:r>
              <a:rPr lang="en-US" sz="2000" dirty="0" smtClean="0"/>
              <a:t> sort is not a comparison sort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Comparison sorts are </a:t>
            </a:r>
            <a:r>
              <a:rPr lang="el-GR" sz="2000" dirty="0" smtClean="0"/>
              <a:t>Ω</a:t>
            </a:r>
            <a:r>
              <a:rPr lang="en-US" sz="2000" dirty="0" smtClean="0"/>
              <a:t>(n log n), they cannot do better than this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07495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86307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sort: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91799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56902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53191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HW5 Due Tonight – Code + </a:t>
            </a:r>
            <a:r>
              <a:rPr lang="en-US" sz="2600" dirty="0" err="1" smtClean="0"/>
              <a:t>Writeup</a:t>
            </a:r>
            <a:endParaRPr lang="en-US" sz="2600" dirty="0" smtClean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HW6 Out Monday – Covers Sorting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170606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Runtime: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7062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Runtime: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First run, you must select from </a:t>
            </a:r>
            <a:r>
              <a:rPr lang="en-US" i="1" dirty="0" smtClean="0"/>
              <a:t>n </a:t>
            </a:r>
            <a:r>
              <a:rPr lang="en-US" dirty="0" smtClean="0"/>
              <a:t>elements, the second, from </a:t>
            </a:r>
            <a:r>
              <a:rPr lang="en-US" i="1" dirty="0" smtClean="0"/>
              <a:t>n-1, and the </a:t>
            </a:r>
            <a:r>
              <a:rPr lang="en-US" i="1" dirty="0" err="1" smtClean="0"/>
              <a:t>kth</a:t>
            </a:r>
            <a:r>
              <a:rPr lang="en-US" i="1" dirty="0" smtClean="0"/>
              <a:t> </a:t>
            </a:r>
            <a:r>
              <a:rPr lang="en-US" dirty="0" smtClean="0"/>
              <a:t>from </a:t>
            </a:r>
            <a:r>
              <a:rPr lang="en-US" i="1" dirty="0" smtClean="0"/>
              <a:t>n-(k-1)</a:t>
            </a:r>
            <a:r>
              <a:rPr lang="en-US" dirty="0" smtClean="0"/>
              <a:t>. </a:t>
            </a:r>
            <a:r>
              <a:rPr lang="en-US" i="1" dirty="0" smtClean="0"/>
              <a:t> 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34964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Runtime: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First run, you must select from </a:t>
            </a:r>
            <a:r>
              <a:rPr lang="en-US" i="1" dirty="0" smtClean="0"/>
              <a:t>n </a:t>
            </a:r>
            <a:r>
              <a:rPr lang="en-US" dirty="0" smtClean="0"/>
              <a:t>elements, the second, from </a:t>
            </a:r>
            <a:r>
              <a:rPr lang="en-US" i="1" dirty="0" smtClean="0"/>
              <a:t>n-1, and the </a:t>
            </a:r>
            <a:r>
              <a:rPr lang="en-US" i="1" dirty="0" err="1" smtClean="0"/>
              <a:t>kth</a:t>
            </a:r>
            <a:r>
              <a:rPr lang="en-US" i="1" dirty="0" smtClean="0"/>
              <a:t> </a:t>
            </a:r>
            <a:r>
              <a:rPr lang="en-US" dirty="0" smtClean="0"/>
              <a:t>from </a:t>
            </a:r>
            <a:r>
              <a:rPr lang="en-US" i="1" dirty="0" smtClean="0"/>
              <a:t>n-(k-1)</a:t>
            </a:r>
            <a:r>
              <a:rPr lang="en-US" dirty="0" smtClean="0"/>
              <a:t>. </a:t>
            </a:r>
            <a:r>
              <a:rPr lang="en-US" i="1" dirty="0" smtClean="0"/>
              <a:t> </a:t>
            </a:r>
          </a:p>
          <a:p>
            <a:pPr marL="1943100" lvl="3" indent="-342900">
              <a:buFont typeface="Arial"/>
              <a:buChar char="•"/>
            </a:pPr>
            <a:r>
              <a:rPr lang="en-US" b="1" dirty="0" smtClean="0"/>
              <a:t>What is this summation? </a:t>
            </a:r>
            <a:r>
              <a:rPr lang="en-US" i="1" dirty="0" smtClean="0"/>
              <a:t>n(n-1)/2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</a:t>
            </a:r>
          </a:p>
        </p:txBody>
      </p:sp>
    </p:spTree>
    <p:extLst>
      <p:ext uri="{BB962C8B-B14F-4D97-AF65-F5344CB8AC3E}">
        <p14:creationId xmlns:p14="http://schemas.microsoft.com/office/powerpoint/2010/main" val="1766038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Runtime: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First run, you must select from </a:t>
            </a:r>
            <a:r>
              <a:rPr lang="en-US" i="1" dirty="0" smtClean="0"/>
              <a:t>n </a:t>
            </a:r>
            <a:r>
              <a:rPr lang="en-US" dirty="0" smtClean="0"/>
              <a:t>elements, the second, from </a:t>
            </a:r>
            <a:r>
              <a:rPr lang="en-US" i="1" dirty="0" smtClean="0"/>
              <a:t>n-1, and the </a:t>
            </a:r>
            <a:r>
              <a:rPr lang="en-US" i="1" dirty="0" err="1" smtClean="0"/>
              <a:t>kth</a:t>
            </a:r>
            <a:r>
              <a:rPr lang="en-US" i="1" dirty="0" smtClean="0"/>
              <a:t> </a:t>
            </a:r>
            <a:r>
              <a:rPr lang="en-US" dirty="0" smtClean="0"/>
              <a:t>from </a:t>
            </a:r>
            <a:r>
              <a:rPr lang="en-US" i="1" dirty="0" smtClean="0"/>
              <a:t>n-(k-1)</a:t>
            </a:r>
            <a:r>
              <a:rPr lang="en-US" dirty="0" smtClean="0"/>
              <a:t>. </a:t>
            </a:r>
            <a:r>
              <a:rPr lang="en-US" i="1" dirty="0" smtClean="0"/>
              <a:t> </a:t>
            </a:r>
          </a:p>
          <a:p>
            <a:pPr marL="1943100" lvl="3" indent="-342900">
              <a:buFont typeface="Arial"/>
              <a:buChar char="•"/>
            </a:pPr>
            <a:r>
              <a:rPr lang="en-US" b="1" dirty="0" smtClean="0"/>
              <a:t>What is this summation? </a:t>
            </a:r>
            <a:r>
              <a:rPr lang="en-US" i="1" dirty="0" smtClean="0"/>
              <a:t>n(n-1)/2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 How?</a:t>
            </a:r>
          </a:p>
        </p:txBody>
      </p:sp>
    </p:spTree>
    <p:extLst>
      <p:ext uri="{BB962C8B-B14F-4D97-AF65-F5344CB8AC3E}">
        <p14:creationId xmlns:p14="http://schemas.microsoft.com/office/powerpoint/2010/main" val="3326546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Runtime: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First run, you must select from </a:t>
            </a:r>
            <a:r>
              <a:rPr lang="en-US" i="1" dirty="0" smtClean="0"/>
              <a:t>n </a:t>
            </a:r>
            <a:r>
              <a:rPr lang="en-US" dirty="0" smtClean="0"/>
              <a:t>elements, the second, from </a:t>
            </a:r>
            <a:r>
              <a:rPr lang="en-US" i="1" dirty="0" smtClean="0"/>
              <a:t>n-1, and the </a:t>
            </a:r>
            <a:r>
              <a:rPr lang="en-US" i="1" dirty="0" err="1" smtClean="0"/>
              <a:t>kth</a:t>
            </a:r>
            <a:r>
              <a:rPr lang="en-US" i="1" dirty="0" smtClean="0"/>
              <a:t> </a:t>
            </a:r>
            <a:r>
              <a:rPr lang="en-US" dirty="0" smtClean="0"/>
              <a:t>from </a:t>
            </a:r>
            <a:r>
              <a:rPr lang="en-US" i="1" dirty="0" smtClean="0"/>
              <a:t>n-(k-1)</a:t>
            </a:r>
            <a:r>
              <a:rPr lang="en-US" dirty="0" smtClean="0"/>
              <a:t>. </a:t>
            </a:r>
            <a:r>
              <a:rPr lang="en-US" i="1" dirty="0" smtClean="0"/>
              <a:t> </a:t>
            </a:r>
          </a:p>
          <a:p>
            <a:pPr marL="1943100" lvl="3" indent="-342900">
              <a:buFont typeface="Arial"/>
              <a:buChar char="•"/>
            </a:pPr>
            <a:r>
              <a:rPr lang="en-US" b="1" dirty="0" smtClean="0"/>
              <a:t>What is this summation? </a:t>
            </a:r>
            <a:r>
              <a:rPr lang="en-US" i="1" dirty="0" smtClean="0"/>
              <a:t>n(n-1)/2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 How?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When you have your lowest candidate, do not replace with an element that ties.</a:t>
            </a:r>
          </a:p>
        </p:txBody>
      </p:sp>
    </p:spTree>
    <p:extLst>
      <p:ext uri="{BB962C8B-B14F-4D97-AF65-F5344CB8AC3E}">
        <p14:creationId xmlns:p14="http://schemas.microsoft.com/office/powerpoint/2010/main" val="390918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Runtime: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First run, you must select from </a:t>
            </a:r>
            <a:r>
              <a:rPr lang="en-US" i="1" dirty="0" smtClean="0"/>
              <a:t>n </a:t>
            </a:r>
            <a:r>
              <a:rPr lang="en-US" dirty="0" smtClean="0"/>
              <a:t>elements, the second, from </a:t>
            </a:r>
            <a:r>
              <a:rPr lang="en-US" i="1" dirty="0" smtClean="0"/>
              <a:t>n-1, and the </a:t>
            </a:r>
            <a:r>
              <a:rPr lang="en-US" i="1" dirty="0" err="1" smtClean="0"/>
              <a:t>kth</a:t>
            </a:r>
            <a:r>
              <a:rPr lang="en-US" i="1" dirty="0" smtClean="0"/>
              <a:t> </a:t>
            </a:r>
            <a:r>
              <a:rPr lang="en-US" dirty="0" smtClean="0"/>
              <a:t>from </a:t>
            </a:r>
            <a:r>
              <a:rPr lang="en-US" i="1" dirty="0" smtClean="0"/>
              <a:t>n-(k-1)</a:t>
            </a:r>
            <a:r>
              <a:rPr lang="en-US" dirty="0" smtClean="0"/>
              <a:t>. </a:t>
            </a:r>
            <a:r>
              <a:rPr lang="en-US" i="1" dirty="0" smtClean="0"/>
              <a:t> </a:t>
            </a:r>
          </a:p>
          <a:p>
            <a:pPr marL="1943100" lvl="3" indent="-342900">
              <a:buFont typeface="Arial"/>
              <a:buChar char="•"/>
            </a:pPr>
            <a:r>
              <a:rPr lang="en-US" b="1" dirty="0" smtClean="0"/>
              <a:t>What is this summation? </a:t>
            </a:r>
            <a:r>
              <a:rPr lang="en-US" i="1" dirty="0" smtClean="0"/>
              <a:t>n(n-1)/2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 How?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When you have your lowest candidate, do not replace with an element that ties.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In place? </a:t>
            </a:r>
          </a:p>
        </p:txBody>
      </p:sp>
    </p:spTree>
    <p:extLst>
      <p:ext uri="{BB962C8B-B14F-4D97-AF65-F5344CB8AC3E}">
        <p14:creationId xmlns:p14="http://schemas.microsoft.com/office/powerpoint/2010/main" val="402218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Runtime: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First run, you must select from </a:t>
            </a:r>
            <a:r>
              <a:rPr lang="en-US" i="1" dirty="0" smtClean="0"/>
              <a:t>n </a:t>
            </a:r>
            <a:r>
              <a:rPr lang="en-US" dirty="0" smtClean="0"/>
              <a:t>elements, the second, from </a:t>
            </a:r>
            <a:r>
              <a:rPr lang="en-US" i="1" dirty="0" smtClean="0"/>
              <a:t>n-1, and the </a:t>
            </a:r>
            <a:r>
              <a:rPr lang="en-US" i="1" dirty="0" err="1" smtClean="0"/>
              <a:t>kth</a:t>
            </a:r>
            <a:r>
              <a:rPr lang="en-US" i="1" dirty="0" smtClean="0"/>
              <a:t> </a:t>
            </a:r>
            <a:r>
              <a:rPr lang="en-US" dirty="0" smtClean="0"/>
              <a:t>from </a:t>
            </a:r>
            <a:r>
              <a:rPr lang="en-US" i="1" dirty="0" smtClean="0"/>
              <a:t>n-(k-1)</a:t>
            </a:r>
            <a:r>
              <a:rPr lang="en-US" dirty="0" smtClean="0"/>
              <a:t>. </a:t>
            </a:r>
            <a:r>
              <a:rPr lang="en-US" i="1" dirty="0" smtClean="0"/>
              <a:t> </a:t>
            </a:r>
          </a:p>
          <a:p>
            <a:pPr marL="1943100" lvl="3" indent="-342900">
              <a:buFont typeface="Arial"/>
              <a:buChar char="•"/>
            </a:pPr>
            <a:r>
              <a:rPr lang="en-US" b="1" dirty="0" smtClean="0"/>
              <a:t>What is this summation? </a:t>
            </a:r>
            <a:r>
              <a:rPr lang="en-US" i="1" dirty="0" smtClean="0"/>
              <a:t>n(n-1)/2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 How?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When you have your lowest candidate, do not replace with an element that ties.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In place? Can be, but can also create a separate collection (if we only want the top 5, for example)</a:t>
            </a:r>
          </a:p>
        </p:txBody>
      </p:sp>
    </p:spTree>
    <p:extLst>
      <p:ext uri="{BB962C8B-B14F-4D97-AF65-F5344CB8AC3E}">
        <p14:creationId xmlns:p14="http://schemas.microsoft.com/office/powerpoint/2010/main" val="314428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</a:t>
            </a:r>
          </a:p>
        </p:txBody>
      </p:sp>
    </p:spTree>
    <p:extLst>
      <p:ext uri="{BB962C8B-B14F-4D97-AF65-F5344CB8AC3E}">
        <p14:creationId xmlns:p14="http://schemas.microsoft.com/office/powerpoint/2010/main" val="2542426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</p:txBody>
      </p:sp>
    </p:spTree>
    <p:extLst>
      <p:ext uri="{BB962C8B-B14F-4D97-AF65-F5344CB8AC3E}">
        <p14:creationId xmlns:p14="http://schemas.microsoft.com/office/powerpoint/2010/main" val="324739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</p:txBody>
      </p:sp>
    </p:spTree>
    <p:extLst>
      <p:ext uri="{BB962C8B-B14F-4D97-AF65-F5344CB8AC3E}">
        <p14:creationId xmlns:p14="http://schemas.microsoft.com/office/powerpoint/2010/main" val="15203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HW5 Due Tonight – Code + </a:t>
            </a:r>
            <a:r>
              <a:rPr lang="en-US" sz="2600" dirty="0" err="1" smtClean="0"/>
              <a:t>Writeup</a:t>
            </a:r>
            <a:endParaRPr lang="en-US" sz="2600" dirty="0" smtClean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HW6 Out Monday – Covers Sorting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Extra assignments are out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9756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what case is this?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49200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826407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</a:t>
            </a:r>
          </a:p>
        </p:txBody>
      </p:sp>
    </p:spTree>
    <p:extLst>
      <p:ext uri="{BB962C8B-B14F-4D97-AF65-F5344CB8AC3E}">
        <p14:creationId xmlns:p14="http://schemas.microsoft.com/office/powerpoint/2010/main" val="377759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O(n) </a:t>
            </a:r>
          </a:p>
        </p:txBody>
      </p:sp>
    </p:spTree>
    <p:extLst>
      <p:ext uri="{BB962C8B-B14F-4D97-AF65-F5344CB8AC3E}">
        <p14:creationId xmlns:p14="http://schemas.microsoft.com/office/powerpoint/2010/main" val="404973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O(n) – sorted order</a:t>
            </a:r>
          </a:p>
        </p:txBody>
      </p:sp>
    </p:spTree>
    <p:extLst>
      <p:ext uri="{BB962C8B-B14F-4D97-AF65-F5344CB8AC3E}">
        <p14:creationId xmlns:p14="http://schemas.microsoft.com/office/powerpoint/2010/main" val="107127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O(n) –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Where does this difference come from?</a:t>
            </a:r>
          </a:p>
        </p:txBody>
      </p:sp>
    </p:spTree>
    <p:extLst>
      <p:ext uri="{BB962C8B-B14F-4D97-AF65-F5344CB8AC3E}">
        <p14:creationId xmlns:p14="http://schemas.microsoft.com/office/powerpoint/2010/main" val="264662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O(n) –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Where does this difference come from?</a:t>
            </a:r>
          </a:p>
          <a:p>
            <a:pPr marL="2400300" lvl="4" indent="-342900">
              <a:buFont typeface="Arial"/>
              <a:buChar char="•"/>
            </a:pPr>
            <a:r>
              <a:rPr lang="en-US" dirty="0" smtClean="0"/>
              <a:t>When “swapping” into the sorted array, it can stop when it reaches the correct position, possibly terminating early. Selection sort must check all </a:t>
            </a:r>
            <a:r>
              <a:rPr lang="en-US" i="1" dirty="0" smtClean="0"/>
              <a:t>k </a:t>
            </a:r>
            <a:r>
              <a:rPr lang="en-US" dirty="0" smtClean="0"/>
              <a:t>elements to be sure it has the correct one</a:t>
            </a:r>
          </a:p>
        </p:txBody>
      </p:sp>
    </p:spTree>
    <p:extLst>
      <p:ext uri="{BB962C8B-B14F-4D97-AF65-F5344CB8AC3E}">
        <p14:creationId xmlns:p14="http://schemas.microsoft.com/office/powerpoint/2010/main" val="1368569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O(n) –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Where does this difference come from?</a:t>
            </a:r>
          </a:p>
          <a:p>
            <a:pPr marL="2400300" lvl="4" indent="-342900">
              <a:buFont typeface="Arial"/>
              <a:buChar char="•"/>
            </a:pPr>
            <a:r>
              <a:rPr lang="en-US" dirty="0" smtClean="0"/>
              <a:t>When “swapping” into the sorted array, it can stop when it reaches the correct position, possibly terminating early. Selection sort must check all </a:t>
            </a:r>
            <a:r>
              <a:rPr lang="en-US" i="1" dirty="0" smtClean="0"/>
              <a:t>k </a:t>
            </a:r>
            <a:r>
              <a:rPr lang="en-US" dirty="0" smtClean="0"/>
              <a:t>elements to be sure it has the correct one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</a:t>
            </a:r>
          </a:p>
        </p:txBody>
      </p:sp>
    </p:spTree>
    <p:extLst>
      <p:ext uri="{BB962C8B-B14F-4D97-AF65-F5344CB8AC3E}">
        <p14:creationId xmlns:p14="http://schemas.microsoft.com/office/powerpoint/2010/main" val="619394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O(n) –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Where does this difference come from?</a:t>
            </a:r>
          </a:p>
          <a:p>
            <a:pPr marL="2400300" lvl="4" indent="-342900">
              <a:buFont typeface="Arial"/>
              <a:buChar char="•"/>
            </a:pPr>
            <a:r>
              <a:rPr lang="en-US" dirty="0" smtClean="0"/>
              <a:t>When “swapping” into the sorted array, it can stop when it reaches the correct position, possibly terminating early. Selection sort must check all </a:t>
            </a:r>
            <a:r>
              <a:rPr lang="en-US" i="1" dirty="0" smtClean="0"/>
              <a:t>k </a:t>
            </a:r>
            <a:r>
              <a:rPr lang="en-US" dirty="0" smtClean="0"/>
              <a:t>elements to be sure it has the correct one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 Same as before, if we maintain sorted order in case of ties.</a:t>
            </a:r>
          </a:p>
        </p:txBody>
      </p:sp>
    </p:spTree>
    <p:extLst>
      <p:ext uri="{BB962C8B-B14F-4D97-AF65-F5344CB8AC3E}">
        <p14:creationId xmlns:p14="http://schemas.microsoft.com/office/powerpoint/2010/main" val="1043962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O(n) –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Where does this difference come from?</a:t>
            </a:r>
          </a:p>
          <a:p>
            <a:pPr marL="2400300" lvl="4" indent="-342900">
              <a:buFont typeface="Arial"/>
              <a:buChar char="•"/>
            </a:pPr>
            <a:r>
              <a:rPr lang="en-US" dirty="0" smtClean="0"/>
              <a:t>When “swapping” into the sorted array, it can stop when it reaches the correct position, possibly terminating early. Selection sort must check all </a:t>
            </a:r>
            <a:r>
              <a:rPr lang="en-US" i="1" dirty="0" smtClean="0"/>
              <a:t>k </a:t>
            </a:r>
            <a:r>
              <a:rPr lang="en-US" dirty="0" smtClean="0"/>
              <a:t>elements to be sure it has the correct one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 Same as before, if we maintain sorted order in case of ties.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In-place? </a:t>
            </a:r>
          </a:p>
        </p:txBody>
      </p:sp>
    </p:spTree>
    <p:extLst>
      <p:ext uri="{BB962C8B-B14F-4D97-AF65-F5344CB8AC3E}">
        <p14:creationId xmlns:p14="http://schemas.microsoft.com/office/powerpoint/2010/main" val="368541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HW5 Due Tonight – Code + </a:t>
            </a:r>
            <a:r>
              <a:rPr lang="en-US" sz="2600" dirty="0" err="1" smtClean="0"/>
              <a:t>Writeup</a:t>
            </a:r>
            <a:endParaRPr lang="en-US" sz="2600" dirty="0" smtClean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HW6 Out Monday – Covers Sorting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Extra assignments are out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Small change, instead of throwing an </a:t>
            </a:r>
            <a:r>
              <a:rPr lang="en-US" sz="2600" dirty="0" err="1" smtClean="0"/>
              <a:t>ObjectNotFound</a:t>
            </a:r>
            <a:r>
              <a:rPr lang="en-US" sz="2600" dirty="0" smtClean="0"/>
              <a:t> exception, throw a </a:t>
            </a:r>
            <a:r>
              <a:rPr lang="en-US" sz="2600" dirty="0" err="1" smtClean="0"/>
              <a:t>NoSuchElement</a:t>
            </a:r>
            <a:r>
              <a:rPr lang="en-US" sz="2600" dirty="0" smtClean="0"/>
              <a:t> exception. </a:t>
            </a:r>
            <a:br>
              <a:rPr lang="en-US" sz="2600" dirty="0" smtClean="0"/>
            </a:br>
            <a:r>
              <a:rPr lang="en-US" sz="2600" dirty="0" smtClean="0"/>
              <a:t>(which is in </a:t>
            </a:r>
            <a:r>
              <a:rPr lang="en-US" sz="2600" dirty="0" err="1" smtClean="0"/>
              <a:t>java.util</a:t>
            </a:r>
            <a:r>
              <a:rPr lang="en-US" sz="2600" dirty="0" smtClean="0"/>
              <a:t>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508942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O(n) –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Where does this difference come from?</a:t>
            </a:r>
          </a:p>
          <a:p>
            <a:pPr marL="2400300" lvl="4" indent="-342900">
              <a:buFont typeface="Arial"/>
              <a:buChar char="•"/>
            </a:pPr>
            <a:r>
              <a:rPr lang="en-US" dirty="0" smtClean="0"/>
              <a:t>When “swapping” into the sorted array, it can stop when it reaches the correct position, possibly terminating early. Selection sort must check all </a:t>
            </a:r>
            <a:r>
              <a:rPr lang="en-US" i="1" dirty="0" smtClean="0"/>
              <a:t>k </a:t>
            </a:r>
            <a:r>
              <a:rPr lang="en-US" dirty="0" smtClean="0"/>
              <a:t>elements to be sure it has the correct one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 Same as before, if we maintain sorted order in case of ties.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In-place? Can be easily. Since not </a:t>
            </a:r>
            <a:r>
              <a:rPr lang="en-US" dirty="0" err="1" smtClean="0"/>
              <a:t>interruptable</a:t>
            </a:r>
            <a:r>
              <a:rPr lang="en-US" dirty="0" smtClean="0"/>
              <a:t>, having a duplicate array is only necessary if you don’t want the original array to be mutated</a:t>
            </a:r>
          </a:p>
        </p:txBody>
      </p:sp>
    </p:spTree>
    <p:extLst>
      <p:ext uri="{BB962C8B-B14F-4D97-AF65-F5344CB8AC3E}">
        <p14:creationId xmlns:p14="http://schemas.microsoft.com/office/powerpoint/2010/main" val="235002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other sorting techniques can we consider?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458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other sorting techniques can we consider?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know O(n log n) is possible. How do we do it?</a:t>
            </a:r>
          </a:p>
        </p:txBody>
      </p:sp>
    </p:spTree>
    <p:extLst>
      <p:ext uri="{BB962C8B-B14F-4D97-AF65-F5344CB8AC3E}">
        <p14:creationId xmlns:p14="http://schemas.microsoft.com/office/powerpoint/2010/main" val="335288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other sorting techniques can we consider?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know O(n log n) is possible. How do we do it?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Heap sort works on principles we already know.</a:t>
            </a:r>
          </a:p>
        </p:txBody>
      </p:sp>
    </p:spTree>
    <p:extLst>
      <p:ext uri="{BB962C8B-B14F-4D97-AF65-F5344CB8AC3E}">
        <p14:creationId xmlns:p14="http://schemas.microsoft.com/office/powerpoint/2010/main" val="2313375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other sorting techniques can we consider?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know O(n log n) is possible. How do we do it?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Heap sort works on principles we already know.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Building a heap from an array takes O(n) time</a:t>
            </a:r>
          </a:p>
        </p:txBody>
      </p:sp>
    </p:spTree>
    <p:extLst>
      <p:ext uri="{BB962C8B-B14F-4D97-AF65-F5344CB8AC3E}">
        <p14:creationId xmlns:p14="http://schemas.microsoft.com/office/powerpoint/2010/main" val="2820688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other sorting techniques can we consider?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know O(n log n) is possible. How do we do it?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Heap sort works on principles we already know.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Building a heap from an array takes O(n) time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Removing the smallest element from the array takes </a:t>
            </a:r>
            <a:br>
              <a:rPr lang="en-US" dirty="0" smtClean="0"/>
            </a:br>
            <a:r>
              <a:rPr lang="en-US" dirty="0" smtClean="0"/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3389936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other sorting techniques can we consider?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know O(n log n) is possible. How do we do it?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Heap sort works on principles we already know.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Building a heap from an array takes O(n) time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Removing the smallest element from the array takes </a:t>
            </a:r>
            <a:br>
              <a:rPr lang="en-US" dirty="0" smtClean="0"/>
            </a:br>
            <a:r>
              <a:rPr lang="en-US" dirty="0" smtClean="0"/>
              <a:t>O(log n)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There are n elements.</a:t>
            </a:r>
          </a:p>
        </p:txBody>
      </p:sp>
    </p:spTree>
    <p:extLst>
      <p:ext uri="{BB962C8B-B14F-4D97-AF65-F5344CB8AC3E}">
        <p14:creationId xmlns:p14="http://schemas.microsoft.com/office/powerpoint/2010/main" val="3628059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other sorting techniques can we consider?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know O(n log n) is possible. How do we do it?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Heap sort works on principles we already know.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Building a heap from an array takes O(n) time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Removing the smallest element from the array takes </a:t>
            </a:r>
            <a:br>
              <a:rPr lang="en-US" dirty="0" smtClean="0"/>
            </a:br>
            <a:r>
              <a:rPr lang="en-US" dirty="0" smtClean="0"/>
              <a:t>O(log n)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There are n elements.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N + N*log N = O(N log N)</a:t>
            </a:r>
          </a:p>
        </p:txBody>
      </p:sp>
    </p:spTree>
    <p:extLst>
      <p:ext uri="{BB962C8B-B14F-4D97-AF65-F5344CB8AC3E}">
        <p14:creationId xmlns:p14="http://schemas.microsoft.com/office/powerpoint/2010/main" val="677990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other sorting techniques can we consider?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know O(n log n) is possible. How do we do it?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Heap sort works on principles we already know.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Building a heap from an array takes O(n) time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Removing the smallest element from the array takes </a:t>
            </a:r>
            <a:br>
              <a:rPr lang="en-US" dirty="0" smtClean="0"/>
            </a:br>
            <a:r>
              <a:rPr lang="en-US" dirty="0" smtClean="0"/>
              <a:t>O(log n)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There are n elements.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N + N*log N = O(N log N)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Using Floyd’s method does not improve the asymptotic runtime for heap sort, but it is an improvement.</a:t>
            </a:r>
          </a:p>
        </p:txBody>
      </p:sp>
    </p:spTree>
    <p:extLst>
      <p:ext uri="{BB962C8B-B14F-4D97-AF65-F5344CB8AC3E}">
        <p14:creationId xmlns:p14="http://schemas.microsoft.com/office/powerpoint/2010/main" val="1608872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actually implement this sort?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do it in place?</a:t>
            </a:r>
          </a:p>
        </p:txBody>
      </p:sp>
    </p:spTree>
    <p:extLst>
      <p:ext uri="{BB962C8B-B14F-4D97-AF65-F5344CB8AC3E}">
        <p14:creationId xmlns:p14="http://schemas.microsoft.com/office/powerpoint/2010/main" val="1728178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Eclipse run configurations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55130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actually implement this sort?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do it in place?</a:t>
            </a:r>
          </a:p>
        </p:txBody>
      </p:sp>
    </p:spTree>
    <p:extLst>
      <p:ext uri="{BB962C8B-B14F-4D97-AF65-F5344CB8AC3E}">
        <p14:creationId xmlns:p14="http://schemas.microsoft.com/office/powerpoint/2010/main" val="1363569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8007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In-place Heap </a:t>
            </a:r>
            <a:r>
              <a:rPr lang="en-US" dirty="0">
                <a:solidFill>
                  <a:srgbClr val="D1282E"/>
                </a:solidFill>
              </a:rPr>
              <a:t>S</a:t>
            </a:r>
            <a:r>
              <a:rPr lang="en-US" dirty="0" smtClean="0">
                <a:solidFill>
                  <a:srgbClr val="D1282E"/>
                </a:solidFill>
              </a:rPr>
              <a:t>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Treat the initial array as a heap (via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delete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 element, put it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2"/>
            <a:r>
              <a:rPr lang="en-US" dirty="0" smtClean="0"/>
              <a:t>That array location isn’t needed for the heap anymore!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411642" y="2955392"/>
            <a:ext cx="533400" cy="381000"/>
          </a:xfrm>
          <a:prstGeom prst="rect">
            <a:avLst/>
          </a:prstGeom>
          <a:solidFill>
            <a:srgbClr val="FFD025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450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784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18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452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786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120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1454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6788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122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878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21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308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64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1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085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8242" y="295539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753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31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421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5793142" y="2841092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3126142" y="1698092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4042" y="3793592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54642" y="3774482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526747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6521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5238690"/>
            <a:ext cx="533400" cy="381000"/>
          </a:xfrm>
          <a:prstGeom prst="rect">
            <a:avLst/>
          </a:prstGeom>
          <a:solidFill>
            <a:srgbClr val="FFD025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523869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87576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430621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920615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96198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60" name="U-Turn Arrow 59"/>
          <p:cNvSpPr/>
          <p:nvPr/>
        </p:nvSpPr>
        <p:spPr>
          <a:xfrm rot="10800000" flipH="1">
            <a:off x="1608666" y="3771285"/>
            <a:ext cx="3666641" cy="582999"/>
          </a:xfrm>
          <a:prstGeom prst="uturnArrow">
            <a:avLst>
              <a:gd name="adj1" fmla="val 25000"/>
              <a:gd name="adj2" fmla="val 9968"/>
              <a:gd name="adj3" fmla="val 66139"/>
              <a:gd name="adj4" fmla="val 43750"/>
              <a:gd name="adj5" fmla="val 1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29852" y="4326027"/>
            <a:ext cx="452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put the min at the end of the heap data</a:t>
            </a:r>
          </a:p>
        </p:txBody>
      </p:sp>
    </p:spTree>
    <p:extLst>
      <p:ext uri="{BB962C8B-B14F-4D97-AF65-F5344CB8AC3E}">
        <p14:creationId xmlns:p14="http://schemas.microsoft.com/office/powerpoint/2010/main" val="77800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actually implement this sort?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do it in place?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Is this sort stable?</a:t>
            </a:r>
          </a:p>
        </p:txBody>
      </p:sp>
    </p:spTree>
    <p:extLst>
      <p:ext uri="{BB962C8B-B14F-4D97-AF65-F5344CB8AC3E}">
        <p14:creationId xmlns:p14="http://schemas.microsoft.com/office/powerpoint/2010/main" val="3234354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actually implement this sort?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do it in place?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Is this sort stable?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No. Recall that heaps do not preserve FIFO property</a:t>
            </a:r>
          </a:p>
        </p:txBody>
      </p:sp>
    </p:spTree>
    <p:extLst>
      <p:ext uri="{BB962C8B-B14F-4D97-AF65-F5344CB8AC3E}">
        <p14:creationId xmlns:p14="http://schemas.microsoft.com/office/powerpoint/2010/main" val="2270486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actually implement this sort?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do it in place?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Is this sort stable?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No. Recall that heaps do not preserve FIFO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it needed to be stable, we would have to modify the priority to indicate its place in the array, so that each element has a unique priority.</a:t>
            </a:r>
          </a:p>
        </p:txBody>
      </p:sp>
    </p:spTree>
    <p:extLst>
      <p:ext uri="{BB962C8B-B14F-4D97-AF65-F5344CB8AC3E}">
        <p14:creationId xmlns:p14="http://schemas.microsoft.com/office/powerpoint/2010/main" val="2664072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8007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In-place Heap </a:t>
            </a:r>
            <a:r>
              <a:rPr lang="en-US" dirty="0">
                <a:solidFill>
                  <a:srgbClr val="D1282E"/>
                </a:solidFill>
              </a:rPr>
              <a:t>S</a:t>
            </a:r>
            <a:r>
              <a:rPr lang="en-US" dirty="0" smtClean="0">
                <a:solidFill>
                  <a:srgbClr val="D1282E"/>
                </a:solidFill>
              </a:rPr>
              <a:t>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11642" y="2955392"/>
            <a:ext cx="533400" cy="381000"/>
          </a:xfrm>
          <a:prstGeom prst="rect">
            <a:avLst/>
          </a:prstGeom>
          <a:solidFill>
            <a:srgbClr val="FFD025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450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784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18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452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786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120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1454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6788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122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878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21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308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64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1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085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8242" y="295539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753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31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421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5793142" y="2841092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3126142" y="1698092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4042" y="3793592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54642" y="3774482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526747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6521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5238690"/>
            <a:ext cx="533400" cy="381000"/>
          </a:xfrm>
          <a:prstGeom prst="rect">
            <a:avLst/>
          </a:prstGeom>
          <a:solidFill>
            <a:srgbClr val="FFD025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523869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87576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430621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920615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96198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60" name="U-Turn Arrow 59"/>
          <p:cNvSpPr/>
          <p:nvPr/>
        </p:nvSpPr>
        <p:spPr>
          <a:xfrm rot="10800000" flipH="1">
            <a:off x="1608666" y="3771285"/>
            <a:ext cx="3666641" cy="582999"/>
          </a:xfrm>
          <a:prstGeom prst="uturnArrow">
            <a:avLst>
              <a:gd name="adj1" fmla="val 25000"/>
              <a:gd name="adj2" fmla="val 9968"/>
              <a:gd name="adj3" fmla="val 66139"/>
              <a:gd name="adj4" fmla="val 43750"/>
              <a:gd name="adj5" fmla="val 1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29852" y="4326027"/>
            <a:ext cx="452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put the min at the end of the heap 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undesirable about this method?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1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8007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In-place Heap </a:t>
            </a:r>
            <a:r>
              <a:rPr lang="en-US" dirty="0">
                <a:solidFill>
                  <a:srgbClr val="D1282E"/>
                </a:solidFill>
              </a:rPr>
              <a:t>S</a:t>
            </a:r>
            <a:r>
              <a:rPr lang="en-US" dirty="0" smtClean="0">
                <a:solidFill>
                  <a:srgbClr val="D1282E"/>
                </a:solidFill>
              </a:rPr>
              <a:t>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11642" y="2955392"/>
            <a:ext cx="533400" cy="381000"/>
          </a:xfrm>
          <a:prstGeom prst="rect">
            <a:avLst/>
          </a:prstGeom>
          <a:solidFill>
            <a:srgbClr val="FFD025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450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784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18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452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786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120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1454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6788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122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878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21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308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64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1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085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8242" y="295539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753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31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421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5793142" y="2841092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3126142" y="1698092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4042" y="3793592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54642" y="3774482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526747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6521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5238690"/>
            <a:ext cx="533400" cy="381000"/>
          </a:xfrm>
          <a:prstGeom prst="rect">
            <a:avLst/>
          </a:prstGeom>
          <a:solidFill>
            <a:srgbClr val="FFD025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523869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87576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430621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920615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96198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60" name="U-Turn Arrow 59"/>
          <p:cNvSpPr/>
          <p:nvPr/>
        </p:nvSpPr>
        <p:spPr>
          <a:xfrm rot="10800000" flipH="1">
            <a:off x="1608666" y="3771285"/>
            <a:ext cx="3666641" cy="582999"/>
          </a:xfrm>
          <a:prstGeom prst="uturnArrow">
            <a:avLst>
              <a:gd name="adj1" fmla="val 25000"/>
              <a:gd name="adj2" fmla="val 9968"/>
              <a:gd name="adj3" fmla="val 66139"/>
              <a:gd name="adj4" fmla="val 43750"/>
              <a:gd name="adj5" fmla="val 1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29852" y="4326027"/>
            <a:ext cx="452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put the min at the end of the heap 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undesirable about this method?</a:t>
            </a:r>
          </a:p>
          <a:p>
            <a:r>
              <a:rPr lang="en-US" dirty="0"/>
              <a:t>	</a:t>
            </a:r>
            <a:r>
              <a:rPr lang="en-US" dirty="0" smtClean="0"/>
              <a:t>You must reverse the array at the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6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implement with a max-heap, then the sorted portion of the array fills in from the back and doesn’t need to be reversed at the end.</a:t>
            </a:r>
          </a:p>
        </p:txBody>
      </p:sp>
    </p:spTree>
    <p:extLst>
      <p:ext uri="{BB962C8B-B14F-4D97-AF65-F5344CB8AC3E}">
        <p14:creationId xmlns:p14="http://schemas.microsoft.com/office/powerpoint/2010/main" val="17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99907" cy="1371600"/>
          </a:xfrm>
        </p:spPr>
        <p:txBody>
          <a:bodyPr/>
          <a:lstStyle/>
          <a:p>
            <a:r>
              <a:rPr lang="en-US" dirty="0">
                <a:solidFill>
                  <a:srgbClr val="D1282E"/>
                </a:solidFill>
              </a:rPr>
              <a:t>“AVL </a:t>
            </a:r>
            <a:r>
              <a:rPr lang="en-US" dirty="0" smtClean="0">
                <a:solidFill>
                  <a:srgbClr val="D1282E"/>
                </a:solidFill>
              </a:rPr>
              <a:t>sort”?  “Hash sort”?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AVL Tree</a:t>
            </a:r>
            <a:r>
              <a:rPr lang="en-US" dirty="0" smtClean="0"/>
              <a:t>: sure, we can also </a:t>
            </a:r>
            <a:r>
              <a:rPr lang="en-US" dirty="0"/>
              <a:t>use </a:t>
            </a:r>
            <a:r>
              <a:rPr lang="en-US" dirty="0" smtClean="0"/>
              <a:t>an AVL tree </a:t>
            </a:r>
            <a:r>
              <a:rPr lang="en-US" dirty="0"/>
              <a:t>to: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99907" cy="1371600"/>
          </a:xfrm>
        </p:spPr>
        <p:txBody>
          <a:bodyPr/>
          <a:lstStyle/>
          <a:p>
            <a:r>
              <a:rPr lang="en-US" dirty="0">
                <a:solidFill>
                  <a:srgbClr val="D1282E"/>
                </a:solidFill>
              </a:rPr>
              <a:t>“AVL </a:t>
            </a:r>
            <a:r>
              <a:rPr lang="en-US" dirty="0" smtClean="0">
                <a:solidFill>
                  <a:srgbClr val="D1282E"/>
                </a:solidFill>
              </a:rPr>
              <a:t>sort”?  “Hash sort”?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AVL Tree</a:t>
            </a:r>
            <a:r>
              <a:rPr lang="en-US" dirty="0" smtClean="0"/>
              <a:t>: sure, we can also </a:t>
            </a:r>
            <a:r>
              <a:rPr lang="en-US" dirty="0"/>
              <a:t>use </a:t>
            </a:r>
            <a:r>
              <a:rPr lang="en-US" dirty="0" smtClean="0"/>
              <a:t>an AVL tree </a:t>
            </a:r>
            <a:r>
              <a:rPr lang="en-US" dirty="0"/>
              <a:t>to: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each element: total time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1"/>
            <a:r>
              <a:rPr lang="en-US" dirty="0">
                <a:cs typeface="Courier New" pitchFamily="49" charset="0"/>
              </a:rPr>
              <a:t>Repeatedly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>
                <a:cs typeface="Courier New" pitchFamily="49" charset="0"/>
              </a:rPr>
              <a:t>: </a:t>
            </a:r>
            <a:r>
              <a:rPr lang="en-US" dirty="0"/>
              <a:t>total time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2"/>
            <a:r>
              <a:rPr lang="en-US" dirty="0">
                <a:cs typeface="Courier New" pitchFamily="49" charset="0"/>
              </a:rPr>
              <a:t>Better: in-order traversal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), but still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overall</a:t>
            </a:r>
          </a:p>
          <a:p>
            <a:pPr lvl="1"/>
            <a:r>
              <a:rPr lang="en-US" dirty="0">
                <a:cs typeface="Courier New" pitchFamily="49" charset="0"/>
              </a:rPr>
              <a:t>But this cannot be done in-place and has worse constant factors than heap </a:t>
            </a:r>
            <a:r>
              <a:rPr lang="en-US" dirty="0" smtClean="0">
                <a:cs typeface="Courier New" pitchFamily="49" charset="0"/>
              </a:rPr>
              <a:t>sort</a:t>
            </a:r>
          </a:p>
          <a:p>
            <a:pPr marL="457200" lvl="1" indent="0">
              <a:buNone/>
            </a:pPr>
            <a:endParaRPr lang="en-US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7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Eclipse run configurations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It is possible to pass command line arguments in Eclipse under run configurations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8022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99907" cy="1371600"/>
          </a:xfrm>
        </p:spPr>
        <p:txBody>
          <a:bodyPr/>
          <a:lstStyle/>
          <a:p>
            <a:r>
              <a:rPr lang="en-US" dirty="0">
                <a:solidFill>
                  <a:srgbClr val="D1282E"/>
                </a:solidFill>
              </a:rPr>
              <a:t>“AVL </a:t>
            </a:r>
            <a:r>
              <a:rPr lang="en-US" dirty="0" smtClean="0">
                <a:solidFill>
                  <a:srgbClr val="D1282E"/>
                </a:solidFill>
              </a:rPr>
              <a:t>sort”?  “Hash sort”?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AVL Tree</a:t>
            </a:r>
            <a:r>
              <a:rPr lang="en-US" dirty="0" smtClean="0"/>
              <a:t>: sure, we can also </a:t>
            </a:r>
            <a:r>
              <a:rPr lang="en-US" dirty="0"/>
              <a:t>use </a:t>
            </a:r>
            <a:r>
              <a:rPr lang="en-US" dirty="0" smtClean="0"/>
              <a:t>an AVL tree </a:t>
            </a:r>
            <a:r>
              <a:rPr lang="en-US" dirty="0"/>
              <a:t>to: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each element: total time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1"/>
            <a:r>
              <a:rPr lang="en-US" dirty="0">
                <a:cs typeface="Courier New" pitchFamily="49" charset="0"/>
              </a:rPr>
              <a:t>Repeatedly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>
                <a:cs typeface="Courier New" pitchFamily="49" charset="0"/>
              </a:rPr>
              <a:t>: </a:t>
            </a:r>
            <a:r>
              <a:rPr lang="en-US" dirty="0"/>
              <a:t>total time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2"/>
            <a:r>
              <a:rPr lang="en-US" dirty="0">
                <a:cs typeface="Courier New" pitchFamily="49" charset="0"/>
              </a:rPr>
              <a:t>Better: in-order traversal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), but still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overall</a:t>
            </a:r>
          </a:p>
          <a:p>
            <a:pPr lvl="1"/>
            <a:r>
              <a:rPr lang="en-US" dirty="0">
                <a:cs typeface="Courier New" pitchFamily="49" charset="0"/>
              </a:rPr>
              <a:t>But this cannot be done in-place and has worse constant factors than heap </a:t>
            </a:r>
            <a:r>
              <a:rPr lang="en-US" dirty="0" smtClean="0">
                <a:cs typeface="Courier New" pitchFamily="49" charset="0"/>
              </a:rPr>
              <a:t>sort</a:t>
            </a:r>
          </a:p>
          <a:p>
            <a:pPr marL="457200" lvl="1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cs typeface="Courier New" pitchFamily="49" charset="0"/>
              </a:rPr>
              <a:t>Hash Structure</a:t>
            </a:r>
            <a:r>
              <a:rPr lang="en-US" dirty="0" smtClean="0">
                <a:cs typeface="Courier New" pitchFamily="49" charset="0"/>
              </a:rPr>
              <a:t>: don’t </a:t>
            </a:r>
            <a:r>
              <a:rPr lang="en-US" dirty="0">
                <a:cs typeface="Courier New" pitchFamily="49" charset="0"/>
              </a:rPr>
              <a:t>even think about trying to sort with a hash </a:t>
            </a:r>
            <a:r>
              <a:rPr lang="en-US" dirty="0" smtClean="0">
                <a:cs typeface="Courier New" pitchFamily="49" charset="0"/>
              </a:rPr>
              <a:t>table!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7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99907" cy="1371600"/>
          </a:xfrm>
        </p:spPr>
        <p:txBody>
          <a:bodyPr/>
          <a:lstStyle/>
          <a:p>
            <a:r>
              <a:rPr lang="en-US" dirty="0">
                <a:solidFill>
                  <a:srgbClr val="D1282E"/>
                </a:solidFill>
              </a:rPr>
              <a:t>“AVL </a:t>
            </a:r>
            <a:r>
              <a:rPr lang="en-US" dirty="0" smtClean="0">
                <a:solidFill>
                  <a:srgbClr val="D1282E"/>
                </a:solidFill>
              </a:rPr>
              <a:t>sort”?  “Hash sort”?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AVL Tree</a:t>
            </a:r>
            <a:r>
              <a:rPr lang="en-US" dirty="0" smtClean="0"/>
              <a:t>: sure, we can also </a:t>
            </a:r>
            <a:r>
              <a:rPr lang="en-US" dirty="0"/>
              <a:t>use </a:t>
            </a:r>
            <a:r>
              <a:rPr lang="en-US" dirty="0" smtClean="0"/>
              <a:t>an AVL tree </a:t>
            </a:r>
            <a:r>
              <a:rPr lang="en-US" dirty="0"/>
              <a:t>to: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each element: total time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1"/>
            <a:r>
              <a:rPr lang="en-US" dirty="0">
                <a:cs typeface="Courier New" pitchFamily="49" charset="0"/>
              </a:rPr>
              <a:t>Repeatedly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>
                <a:cs typeface="Courier New" pitchFamily="49" charset="0"/>
              </a:rPr>
              <a:t>: </a:t>
            </a:r>
            <a:r>
              <a:rPr lang="en-US" dirty="0"/>
              <a:t>total time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2"/>
            <a:r>
              <a:rPr lang="en-US" dirty="0">
                <a:cs typeface="Courier New" pitchFamily="49" charset="0"/>
              </a:rPr>
              <a:t>Better: in-order traversal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), but still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overall</a:t>
            </a:r>
          </a:p>
          <a:p>
            <a:pPr lvl="1"/>
            <a:r>
              <a:rPr lang="en-US" dirty="0">
                <a:cs typeface="Courier New" pitchFamily="49" charset="0"/>
              </a:rPr>
              <a:t>But this cannot be done in-place and has worse constant factors than heap </a:t>
            </a:r>
            <a:r>
              <a:rPr lang="en-US" dirty="0" smtClean="0">
                <a:cs typeface="Courier New" pitchFamily="49" charset="0"/>
              </a:rPr>
              <a:t>sort</a:t>
            </a:r>
          </a:p>
          <a:p>
            <a:pPr marL="457200" lvl="1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cs typeface="Courier New" pitchFamily="49" charset="0"/>
              </a:rPr>
              <a:t>Hash Structure</a:t>
            </a:r>
            <a:r>
              <a:rPr lang="en-US" dirty="0" smtClean="0">
                <a:cs typeface="Courier New" pitchFamily="49" charset="0"/>
              </a:rPr>
              <a:t>: don’t </a:t>
            </a:r>
            <a:r>
              <a:rPr lang="en-US" dirty="0">
                <a:cs typeface="Courier New" pitchFamily="49" charset="0"/>
              </a:rPr>
              <a:t>even think about trying to sort with a hash </a:t>
            </a:r>
            <a:r>
              <a:rPr lang="en-US" dirty="0" smtClean="0">
                <a:cs typeface="Courier New" pitchFamily="49" charset="0"/>
              </a:rPr>
              <a:t>table!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Finding min item in a </a:t>
            </a:r>
            <a:r>
              <a:rPr lang="en-US" dirty="0" err="1" smtClean="0">
                <a:cs typeface="Courier New" pitchFamily="49" charset="0"/>
              </a:rPr>
              <a:t>hashtable</a:t>
            </a:r>
            <a:r>
              <a:rPr lang="en-US" dirty="0" smtClean="0">
                <a:cs typeface="Courier New" pitchFamily="49" charset="0"/>
              </a:rPr>
              <a:t>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(n), so this would be a slower, more complicated selection sort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7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Sorting: The Big Picture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0365" y="2286000"/>
            <a:ext cx="1365127" cy="101566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baseline="30000" dirty="0">
                <a:latin typeface="Calibri"/>
                <a:cs typeface="Calibri"/>
                <a:sym typeface="Symbol" pitchFamily="18" charset="2"/>
              </a:rPr>
              <a:t>2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50427" y="2286000"/>
            <a:ext cx="1365127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Fancier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 smtClean="0">
                <a:latin typeface="Calibri"/>
                <a:cs typeface="Calibri"/>
              </a:rPr>
              <a:t>Comparison</a:t>
            </a:r>
            <a:endParaRPr lang="en-US" sz="2000" dirty="0">
              <a:latin typeface="Calibri"/>
              <a:cs typeface="Calibri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lower bound: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(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28678" y="2286000"/>
            <a:ext cx="1365127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Specialized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algorithms: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Insertion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Calibri"/>
                <a:cs typeface="Calibri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Calibri"/>
                <a:cs typeface="Calibri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8177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Heap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Merge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Quick </a:t>
            </a:r>
            <a:r>
              <a:rPr lang="en-US" sz="2000" dirty="0" smtClean="0">
                <a:latin typeface="Calibri"/>
                <a:cs typeface="Calibri"/>
              </a:rPr>
              <a:t>sort (</a:t>
            </a:r>
            <a:r>
              <a:rPr lang="en-US" sz="2000" dirty="0" err="1" smtClean="0">
                <a:latin typeface="Calibri"/>
                <a:cs typeface="Calibri"/>
              </a:rPr>
              <a:t>avg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en-US" sz="2000" dirty="0">
              <a:latin typeface="Calibri"/>
              <a:cs typeface="Calibri"/>
            </a:endParaRP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366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Bucket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0403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>
            <a:off x="1062929" y="3301663"/>
            <a:ext cx="996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6553764" y="3301663"/>
            <a:ext cx="57478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flipH="1">
            <a:off x="7462762" y="1306286"/>
            <a:ext cx="12095" cy="470588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56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Divide and conquer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04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100" dirty="0"/>
              <a:t>Divide-and-conquer is a useful technique for </a:t>
            </a:r>
            <a:r>
              <a:rPr lang="en-US" sz="2100" dirty="0" smtClean="0"/>
              <a:t>solving many kinds </a:t>
            </a:r>
            <a:r>
              <a:rPr lang="en-US" sz="2100" dirty="0"/>
              <a:t>of </a:t>
            </a:r>
            <a:r>
              <a:rPr lang="en-US" sz="2100" dirty="0" smtClean="0"/>
              <a:t>problems (not just sorting). </a:t>
            </a:r>
            <a:r>
              <a:rPr lang="en-US" sz="2100" dirty="0"/>
              <a:t>It consists of the following steps:</a:t>
            </a:r>
          </a:p>
          <a:p>
            <a:pPr lvl="1">
              <a:buNone/>
            </a:pPr>
            <a:r>
              <a:rPr lang="en-US" sz="2100" dirty="0"/>
              <a:t>1. Divide your work up into smaller pieces (recursively)</a:t>
            </a:r>
          </a:p>
          <a:p>
            <a:pPr lvl="1">
              <a:buNone/>
            </a:pPr>
            <a:r>
              <a:rPr lang="en-US" sz="2100" dirty="0"/>
              <a:t>2. Conquer the individual pieces (as base cases)</a:t>
            </a:r>
          </a:p>
          <a:p>
            <a:pPr lvl="1">
              <a:buNone/>
            </a:pPr>
            <a:r>
              <a:rPr lang="en-US" sz="2100" dirty="0"/>
              <a:t>3. Combine the results together (recursively)</a:t>
            </a:r>
            <a:endParaRPr lang="en-US" sz="21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3701143"/>
            <a:ext cx="6930571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algorithm</a:t>
            </a:r>
            <a:r>
              <a:rPr lang="en-US" dirty="0">
                <a:latin typeface="Courier"/>
                <a:cs typeface="Courier"/>
              </a:rPr>
              <a:t>(input) {</a:t>
            </a:r>
          </a:p>
          <a:p>
            <a:r>
              <a:rPr lang="en-US" dirty="0" smtClean="0">
                <a:latin typeface="Courier"/>
                <a:cs typeface="Courier"/>
              </a:rPr>
              <a:t>	if </a:t>
            </a:r>
            <a:r>
              <a:rPr lang="en-US" dirty="0">
                <a:latin typeface="Courier"/>
                <a:cs typeface="Courier"/>
              </a:rPr>
              <a:t>(small enough) {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chemeClr val="accent6"/>
                </a:solidFill>
                <a:latin typeface="Courier"/>
                <a:cs typeface="Courier"/>
              </a:rPr>
              <a:t>CONQUER</a:t>
            </a:r>
            <a:r>
              <a:rPr lang="en-US" dirty="0">
                <a:latin typeface="Courier"/>
                <a:cs typeface="Courier"/>
              </a:rPr>
              <a:t>, solve, and return input</a:t>
            </a:r>
          </a:p>
          <a:p>
            <a:r>
              <a:rPr lang="en-US" dirty="0" smtClean="0">
                <a:latin typeface="Courier"/>
                <a:cs typeface="Courier"/>
              </a:rPr>
              <a:t>	} </a:t>
            </a:r>
            <a:r>
              <a:rPr lang="en-US" dirty="0">
                <a:latin typeface="Courier"/>
                <a:cs typeface="Courier"/>
              </a:rPr>
              <a:t>else {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DIVIDE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input into multiple pieces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RECURSE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on each piece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COMBINE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and return results</a:t>
            </a:r>
          </a:p>
          <a:p>
            <a:r>
              <a:rPr lang="en-US" dirty="0" smtClean="0">
                <a:latin typeface="Courier"/>
                <a:cs typeface="Courier"/>
              </a:rPr>
              <a:t>	}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4578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Divide-and-Conquer Sorting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100" dirty="0" smtClean="0"/>
              <a:t>Two great sorting methods are fundamentally divide-and-conquer</a:t>
            </a:r>
          </a:p>
          <a:p>
            <a:pPr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b="1" dirty="0" err="1" smtClean="0"/>
              <a:t>Mergesort</a:t>
            </a:r>
            <a:r>
              <a:rPr lang="en-US" sz="3100" b="1" dirty="0" smtClean="0"/>
              <a:t>: 	   </a:t>
            </a:r>
          </a:p>
          <a:p>
            <a:pPr marL="400050" lvl="1" indent="0">
              <a:buNone/>
            </a:pPr>
            <a:r>
              <a:rPr lang="en-US" sz="2700" dirty="0" smtClean="0"/>
              <a:t>Sort the left half of the elements (recursively)</a:t>
            </a:r>
          </a:p>
          <a:p>
            <a:pPr marL="857250" lvl="1" indent="-457200">
              <a:buNone/>
            </a:pPr>
            <a:r>
              <a:rPr lang="en-US" sz="2700" dirty="0" smtClean="0"/>
              <a:t>Sort the right half of the elements (recursively)</a:t>
            </a:r>
          </a:p>
          <a:p>
            <a:pPr marL="857250" lvl="1" indent="-457200">
              <a:buNone/>
            </a:pPr>
            <a:r>
              <a:rPr lang="en-US" sz="2700" dirty="0" smtClean="0"/>
              <a:t>Merge the two sorted halves into a sorted whole</a:t>
            </a:r>
          </a:p>
          <a:p>
            <a:pPr marL="457200" indent="-457200"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b="1" dirty="0" smtClean="0"/>
              <a:t>Quicksort:	  </a:t>
            </a:r>
          </a:p>
          <a:p>
            <a:pPr marL="400050" lvl="1" indent="0">
              <a:buNone/>
            </a:pPr>
            <a:r>
              <a:rPr lang="en-US" sz="2700" dirty="0" smtClean="0"/>
              <a:t>Pick a “pivot” element </a:t>
            </a:r>
          </a:p>
          <a:p>
            <a:pPr marL="400050" lvl="1" indent="0">
              <a:buNone/>
            </a:pPr>
            <a:r>
              <a:rPr lang="en-US" sz="2700" dirty="0" smtClean="0"/>
              <a:t>Divide elements into less-than pivot and greater-than pivot</a:t>
            </a:r>
          </a:p>
          <a:p>
            <a:pPr marL="400050" lvl="1" indent="0">
              <a:buNone/>
            </a:pPr>
            <a:r>
              <a:rPr lang="en-US" sz="2700" dirty="0" smtClean="0"/>
              <a:t>Sort the two divisions (recursively on each)</a:t>
            </a:r>
            <a:endParaRPr lang="en-US" sz="2700" dirty="0"/>
          </a:p>
          <a:p>
            <a:pPr marL="400050" lvl="1" indent="0">
              <a:buNone/>
            </a:pPr>
            <a:r>
              <a:rPr lang="en-US" sz="2700" dirty="0" smtClean="0"/>
              <a:t>Answer is: sorted-less-than....pivot....sorted-greater-than</a:t>
            </a:r>
          </a:p>
          <a:p>
            <a:pPr marL="2171700" lvl="4" indent="-457200">
              <a:buNone/>
            </a:pPr>
            <a:r>
              <a:rPr lang="en-US" sz="3100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1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Eclipse run configurations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It is possible to pass command line arguments in Eclipse under run configurations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you have edited your main function in </a:t>
            </a:r>
            <a:r>
              <a:rPr lang="en-US" sz="2600" dirty="0" err="1" smtClean="0"/>
              <a:t>FindPahts</a:t>
            </a:r>
            <a:r>
              <a:rPr lang="en-US" sz="2600" dirty="0" smtClean="0"/>
              <a:t> so that it </a:t>
            </a:r>
            <a:r>
              <a:rPr lang="en-US" sz="2600" b="1" dirty="0" smtClean="0"/>
              <a:t>does not </a:t>
            </a:r>
            <a:r>
              <a:rPr lang="en-US" sz="2600" dirty="0" smtClean="0"/>
              <a:t>use the String[] </a:t>
            </a:r>
            <a:r>
              <a:rPr lang="en-US" sz="2600" dirty="0" err="1" smtClean="0"/>
              <a:t>args</a:t>
            </a:r>
            <a:r>
              <a:rPr lang="en-US" sz="2600" dirty="0" smtClean="0"/>
              <a:t> commands, please return it to it’s old state. This is part of the testing script.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261609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Problem statement: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Collection of Comparable data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93387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57461</TotalTime>
  <Words>3711</Words>
  <Application>Microsoft Macintosh PowerPoint</Application>
  <PresentationFormat>On-screen Show (4:3)</PresentationFormat>
  <Paragraphs>519</Paragraphs>
  <Slides>74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Essential</vt:lpstr>
      <vt:lpstr>Cse 373</vt:lpstr>
      <vt:lpstr>Assorted Minutiae</vt:lpstr>
      <vt:lpstr>Assorted Minutiae</vt:lpstr>
      <vt:lpstr>Assorted Minutiae</vt:lpstr>
      <vt:lpstr>Assorted Minutiae</vt:lpstr>
      <vt:lpstr>Assorted Minutiae</vt:lpstr>
      <vt:lpstr>Assorted Minutiae</vt:lpstr>
      <vt:lpstr>Assorted Minutiae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Heap Sort</vt:lpstr>
      <vt:lpstr>Heap Sort</vt:lpstr>
      <vt:lpstr>In-place Heap Sort</vt:lpstr>
      <vt:lpstr>Heap Sort</vt:lpstr>
      <vt:lpstr>Heap Sort</vt:lpstr>
      <vt:lpstr>Heap Sort</vt:lpstr>
      <vt:lpstr>In-place Heap Sort</vt:lpstr>
      <vt:lpstr>In-place Heap Sort</vt:lpstr>
      <vt:lpstr>Heap Sort</vt:lpstr>
      <vt:lpstr>“AVL sort”?  “Hash sort”?</vt:lpstr>
      <vt:lpstr>“AVL sort”?  “Hash sort”?</vt:lpstr>
      <vt:lpstr>“AVL sort”?  “Hash sort”?</vt:lpstr>
      <vt:lpstr>“AVL sort”?  “Hash sort”?</vt:lpstr>
      <vt:lpstr>Sorting: The Big Picture</vt:lpstr>
      <vt:lpstr>Divide and conquer</vt:lpstr>
      <vt:lpstr>Divide-and-Conquer Sorting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198</cp:revision>
  <dcterms:created xsi:type="dcterms:W3CDTF">2017-03-27T18:12:41Z</dcterms:created>
  <dcterms:modified xsi:type="dcterms:W3CDTF">2017-05-22T20:57:12Z</dcterms:modified>
</cp:coreProperties>
</file>