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sldIdLst>
    <p:sldId id="256" r:id="rId2"/>
    <p:sldId id="766" r:id="rId3"/>
    <p:sldId id="774" r:id="rId4"/>
    <p:sldId id="782" r:id="rId5"/>
    <p:sldId id="788" r:id="rId6"/>
    <p:sldId id="795" r:id="rId7"/>
    <p:sldId id="803" r:id="rId8"/>
    <p:sldId id="807" r:id="rId9"/>
    <p:sldId id="816" r:id="rId10"/>
    <p:sldId id="824" r:id="rId11"/>
    <p:sldId id="831" r:id="rId12"/>
    <p:sldId id="839" r:id="rId13"/>
    <p:sldId id="846" r:id="rId14"/>
    <p:sldId id="853" r:id="rId15"/>
    <p:sldId id="864" r:id="rId16"/>
    <p:sldId id="872" r:id="rId17"/>
    <p:sldId id="877" r:id="rId18"/>
    <p:sldId id="885" r:id="rId19"/>
    <p:sldId id="890" r:id="rId20"/>
    <p:sldId id="893" r:id="rId21"/>
    <p:sldId id="900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EDC3378-B32F-E44B-8F69-0284602C3475}">
          <p14:sldIdLst>
            <p14:sldId id="256"/>
            <p14:sldId id="766"/>
            <p14:sldId id="774"/>
            <p14:sldId id="782"/>
            <p14:sldId id="788"/>
            <p14:sldId id="795"/>
            <p14:sldId id="803"/>
            <p14:sldId id="807"/>
            <p14:sldId id="816"/>
            <p14:sldId id="824"/>
            <p14:sldId id="831"/>
            <p14:sldId id="839"/>
            <p14:sldId id="846"/>
            <p14:sldId id="853"/>
            <p14:sldId id="864"/>
            <p14:sldId id="872"/>
            <p14:sldId id="877"/>
            <p14:sldId id="885"/>
            <p14:sldId id="890"/>
            <p14:sldId id="893"/>
            <p14:sldId id="90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4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4/26/17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4/26/17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373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smtClean="0"/>
              <a:t>April </a:t>
            </a:r>
            <a:r>
              <a:rPr lang="en-US" smtClean="0"/>
              <a:t>26</a:t>
            </a:r>
            <a:r>
              <a:rPr lang="en-US" baseline="30000" smtClean="0"/>
              <a:t>th</a:t>
            </a:r>
            <a:r>
              <a:rPr lang="en-US" smtClean="0"/>
              <a:t> </a:t>
            </a:r>
            <a:r>
              <a:rPr lang="en-US" dirty="0" smtClean="0"/>
              <a:t>– </a:t>
            </a:r>
            <a:r>
              <a:rPr lang="en-US" dirty="0" smtClean="0"/>
              <a:t>Exam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200" dirty="0" smtClean="0"/>
              <a:t>Counting the number of operations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Comparisons, mathematical operations, assignments 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For loops and while statements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Count the number of times relevant code is executed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Important summations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Sum of all numbers from 1 to n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Sum of the powers of two</a:t>
            </a:r>
          </a:p>
        </p:txBody>
      </p:sp>
    </p:spTree>
    <p:extLst>
      <p:ext uri="{BB962C8B-B14F-4D97-AF65-F5344CB8AC3E}">
        <p14:creationId xmlns:p14="http://schemas.microsoft.com/office/powerpoint/2010/main" val="1681021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200" dirty="0" smtClean="0"/>
              <a:t>Asymptotic Analysis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Best-case, worst-case, average-case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Usually we discuss worst-case complexity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If we increase the input size, how does the computation time change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err="1" smtClean="0"/>
              <a:t>BigO</a:t>
            </a:r>
            <a:r>
              <a:rPr lang="en-US" sz="2200" dirty="0" smtClean="0"/>
              <a:t> notation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Upper bound for a given function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f(n) = O(g(n) if there exists a c and n</a:t>
            </a:r>
            <a:r>
              <a:rPr lang="en-US" sz="2200" baseline="-25000" dirty="0" smtClean="0"/>
              <a:t>0</a:t>
            </a:r>
            <a:r>
              <a:rPr lang="en-US" sz="2200" dirty="0" smtClean="0"/>
              <a:t> for which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f(n) </a:t>
            </a:r>
            <a:r>
              <a:rPr lang="en-US" u="sng" dirty="0" smtClean="0"/>
              <a:t>&lt;</a:t>
            </a:r>
            <a:r>
              <a:rPr lang="en-US" dirty="0" smtClean="0"/>
              <a:t> c*g(n) for all n </a:t>
            </a:r>
            <a:r>
              <a:rPr lang="en-US" u="sng" dirty="0" smtClean="0"/>
              <a:t>&gt; </a:t>
            </a:r>
            <a:r>
              <a:rPr lang="en-US" dirty="0" smtClean="0"/>
              <a:t>n</a:t>
            </a:r>
            <a:r>
              <a:rPr lang="en-US" baseline="-25000" dirty="0" smtClean="0"/>
              <a:t>0</a:t>
            </a:r>
            <a:endParaRPr lang="en-US" sz="2200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1970446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200" dirty="0" smtClean="0"/>
              <a:t>Basic ideas</a:t>
            </a:r>
            <a:endParaRPr lang="en-US" sz="2200" dirty="0"/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O(1): Input size has no effect on runtime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O(log n): doubling the input increases the runtime by some constant amount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O(n): linear time, each additional input increases execution time by a constant amount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O(n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): doubling the input increases the runtime by a factor of 4.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O(2</a:t>
            </a:r>
            <a:r>
              <a:rPr lang="en-US" sz="2200" baseline="30000" dirty="0" smtClean="0"/>
              <a:t>n</a:t>
            </a:r>
            <a:r>
              <a:rPr lang="en-US" sz="2200" dirty="0" smtClean="0"/>
              <a:t>): exponential, increasing the input by one </a:t>
            </a:r>
            <a:r>
              <a:rPr lang="en-US" sz="2200" dirty="0" err="1" smtClean="0"/>
              <a:t>doublies</a:t>
            </a:r>
            <a:r>
              <a:rPr lang="en-US" sz="2200" dirty="0" smtClean="0"/>
              <a:t> the runtime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1487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200" dirty="0" smtClean="0"/>
              <a:t>ADT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Supports the following functions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Insert(key k, value v)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find(key k)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delete(key k)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Data is stored in key, value pairs</a:t>
            </a:r>
            <a:endParaRPr lang="en-US" dirty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 this course, duplicate keys are not allowed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Most data structures can implement a dictionary</a:t>
            </a:r>
          </a:p>
        </p:txBody>
      </p:sp>
    </p:spTree>
    <p:extLst>
      <p:ext uri="{BB962C8B-B14F-4D97-AF65-F5344CB8AC3E}">
        <p14:creationId xmlns:p14="http://schemas.microsoft.com/office/powerpoint/2010/main" val="2796815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Binary Search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200" dirty="0" smtClean="0"/>
              <a:t>Binary trees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Nodes with two children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Maintains search property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All values in the left </a:t>
            </a:r>
            <a:r>
              <a:rPr lang="en-US" dirty="0" err="1" smtClean="0"/>
              <a:t>subtree</a:t>
            </a:r>
            <a:r>
              <a:rPr lang="en-US" dirty="0" smtClean="0"/>
              <a:t> must be less than the parent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All values in the right </a:t>
            </a:r>
            <a:r>
              <a:rPr lang="en-US" dirty="0" err="1" smtClean="0"/>
              <a:t>subtree</a:t>
            </a:r>
            <a:r>
              <a:rPr lang="en-US" dirty="0" smtClean="0"/>
              <a:t> must be greater than the parent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With each increase in height, the number of nodes in a tree roughly doubles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 completely full tree has 2</a:t>
            </a:r>
            <a:r>
              <a:rPr lang="en-US" baseline="30000" dirty="0" smtClean="0"/>
              <a:t>h</a:t>
            </a:r>
            <a:r>
              <a:rPr lang="en-US" dirty="0" smtClean="0"/>
              <a:t>-1 nodes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Roughly half of a binary search tree are nodes</a:t>
            </a:r>
          </a:p>
        </p:txBody>
      </p:sp>
    </p:spTree>
    <p:extLst>
      <p:ext uri="{BB962C8B-B14F-4D97-AF65-F5344CB8AC3E}">
        <p14:creationId xmlns:p14="http://schemas.microsoft.com/office/powerpoint/2010/main" val="4275321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Traversals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200" dirty="0" smtClean="0"/>
              <a:t>Two main traversal families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Depth First Search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Breadth First Search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DFS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Usually implemented recursively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Whether the parent is processed before, after or in the middle of its children determines if the traversal is pre-order, post-order or in-order respectively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BFS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Put the root into a queue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err="1" smtClean="0"/>
              <a:t>Dequeue</a:t>
            </a:r>
            <a:r>
              <a:rPr lang="en-US" dirty="0" smtClean="0"/>
              <a:t> a node, process it and </a:t>
            </a:r>
            <a:r>
              <a:rPr lang="en-US" dirty="0" err="1" smtClean="0"/>
              <a:t>enqueue</a:t>
            </a:r>
            <a:r>
              <a:rPr lang="en-US" dirty="0" smtClean="0"/>
              <a:t> its children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Top to bottom left to right traversal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Queue is largest at the widest part of the tree</a:t>
            </a:r>
          </a:p>
        </p:txBody>
      </p:sp>
    </p:spTree>
    <p:extLst>
      <p:ext uri="{BB962C8B-B14F-4D97-AF65-F5344CB8AC3E}">
        <p14:creationId xmlns:p14="http://schemas.microsoft.com/office/powerpoint/2010/main" val="2740906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AVL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200" dirty="0" smtClean="0"/>
              <a:t>Specific type of binary search tree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Still must implement binary search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Nodes in AVL trees have two extra fields, height and balance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Balance = | height(left) – height(right) |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Balance for each node must be less than or equal to 1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Trees with this condition still have O(log n) height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No covering delete in this course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Find: O(log n): Insert O(log n)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7968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AVL Rotations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200" dirty="0" smtClean="0"/>
              <a:t>AVL Rotations occur when an insertion makes a node out of balance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Relative to the node that is unbalanced, there are four rotations depending on which grandchild received the new node.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Left-left and right right rotations involve the child of the affected node being rotated up into position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Left-right and right-left rotations involve the grandchild being rotated up into position. The grandparent and parent become the two children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It is important that these rotations preserve BST property</a:t>
            </a:r>
          </a:p>
        </p:txBody>
      </p:sp>
    </p:spTree>
    <p:extLst>
      <p:ext uri="{BB962C8B-B14F-4D97-AF65-F5344CB8AC3E}">
        <p14:creationId xmlns:p14="http://schemas.microsoft.com/office/powerpoint/2010/main" val="2248412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Hash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200" dirty="0" smtClean="0"/>
              <a:t>A large data set M with a smaller set that should be saved, D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sz="2200" dirty="0" smtClean="0"/>
              <a:t>A hash function maps M onto D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It should run in O(1) time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It should distribute into all of the available spots evenly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err="1" smtClean="0"/>
              <a:t>Hashtables</a:t>
            </a:r>
            <a:r>
              <a:rPr lang="en-US" sz="2200" dirty="0" smtClean="0"/>
              <a:t> provide O(1) runtime IF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Collisions are not a problem</a:t>
            </a:r>
            <a:endParaRPr lang="en-US" sz="2200" dirty="0"/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Decrease the chance of collisions by increasing the amount of memory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Resizing is costly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Resolve collisions by finding the next open space: </a:t>
            </a:r>
            <a:r>
              <a:rPr lang="en-US" b="1" dirty="0" smtClean="0"/>
              <a:t>linear probing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3117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Hash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200" dirty="0" smtClean="0"/>
              <a:t>Linear probing results in clustering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This slows down the expected runtimes of the hash table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Needs lots of free space in order to have fast runtimes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 good overall data structure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Faster runtimes, but more maintenance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Important to know when making design decisions</a:t>
            </a:r>
          </a:p>
        </p:txBody>
      </p:sp>
    </p:spTree>
    <p:extLst>
      <p:ext uri="{BB962C8B-B14F-4D97-AF65-F5344CB8AC3E}">
        <p14:creationId xmlns:p14="http://schemas.microsoft.com/office/powerpoint/2010/main" val="1010219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Exam Review Tonight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5:30pm - 7:00 – EEB 105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Section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Also Exam review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Practice Midterm Solutions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Out tonight after review session</a:t>
            </a: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762952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364112" cy="1371600"/>
          </a:xfrm>
        </p:spPr>
        <p:txBody>
          <a:bodyPr/>
          <a:lstStyle/>
          <a:p>
            <a:r>
              <a:rPr lang="en-US" dirty="0" smtClean="0"/>
              <a:t>Design Decision Problem</a:t>
            </a:r>
            <a:endParaRPr lang="en-US" dirty="0"/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59205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Think about runtime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Memory constraints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Function prioritizing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Experimental considerations</a:t>
            </a: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1083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364112" cy="1371600"/>
          </a:xfrm>
        </p:spPr>
        <p:txBody>
          <a:bodyPr/>
          <a:lstStyle/>
          <a:p>
            <a:r>
              <a:rPr lang="en-US" dirty="0" smtClean="0"/>
              <a:t>Good luck!</a:t>
            </a:r>
            <a:endParaRPr lang="en-US" dirty="0"/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592052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Practice Exams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Review tonight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Review in section tomorrow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Email any questions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No office hours Friday or next Monday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Grades back in class on Monday</a:t>
            </a: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357795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305480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Topics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Definitions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Stacks and Queues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Heaps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Runtime Analysis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Dictionaries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BSTs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Traversals</a:t>
            </a: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62680" y="1752600"/>
            <a:ext cx="4305480" cy="5357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>
              <a:buFont typeface="Arial"/>
              <a:buChar char="•"/>
            </a:pPr>
            <a:endParaRPr lang="en-US" sz="2800" dirty="0"/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AVL Trees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Hash Tables</a:t>
            </a:r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92534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Important terms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Abstract Data Type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Example: Dictionary</a:t>
            </a:r>
          </a:p>
          <a:p>
            <a:pPr marL="1943100" lvl="3" indent="-342900">
              <a:buFont typeface="Arial"/>
              <a:buChar char="•"/>
            </a:pPr>
            <a:r>
              <a:rPr lang="en-US" sz="2600" dirty="0" smtClean="0"/>
              <a:t>Supports functions: insert, find, delete</a:t>
            </a:r>
          </a:p>
          <a:p>
            <a:pPr marL="1943100" lvl="3" indent="-342900">
              <a:buFont typeface="Arial"/>
              <a:buChar char="•"/>
            </a:pPr>
            <a:r>
              <a:rPr lang="en-US" sz="2600" dirty="0" smtClean="0"/>
              <a:t>Has expected behavior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Data Structure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Language independent structure which implements an ADT</a:t>
            </a:r>
          </a:p>
          <a:p>
            <a:pPr marL="1943100" lvl="3" indent="-342900">
              <a:buFont typeface="Arial"/>
              <a:buChar char="•"/>
            </a:pPr>
            <a:r>
              <a:rPr lang="en-US" sz="2600" dirty="0" smtClean="0"/>
              <a:t>Example: AVL tree</a:t>
            </a:r>
          </a:p>
          <a:p>
            <a:pPr marL="1943100" lvl="3" indent="-342900">
              <a:buFont typeface="Arial"/>
              <a:buChar char="•"/>
            </a:pPr>
            <a:r>
              <a:rPr lang="en-US" sz="2600" dirty="0" smtClean="0"/>
              <a:t>Can be analyzed asymptotically</a:t>
            </a: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869146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Important terms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Implementation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Low-level design decisions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Language specific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Example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The Queue ADT supports </a:t>
            </a:r>
            <a:r>
              <a:rPr lang="en-US" sz="2600" dirty="0" err="1" smtClean="0"/>
              <a:t>enqueue</a:t>
            </a:r>
            <a:r>
              <a:rPr lang="en-US" sz="2600" dirty="0" smtClean="0"/>
              <a:t>, </a:t>
            </a:r>
            <a:r>
              <a:rPr lang="en-US" sz="2600" dirty="0" err="1" smtClean="0"/>
              <a:t>dequeue</a:t>
            </a:r>
            <a:r>
              <a:rPr lang="en-US" sz="2600" dirty="0" smtClean="0"/>
              <a:t> and front.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Arrays and Linked Lists are examples of the data structures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Implementation: front and back pointers</a:t>
            </a: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280920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Stacks and </a:t>
            </a:r>
            <a:r>
              <a:rPr lang="en-US" dirty="0" err="1" smtClean="0"/>
              <a:t>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Our first two ADTs</a:t>
            </a: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Stack: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Supports: push(), pop(), top()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LIFO order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Queue: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Supports: </a:t>
            </a:r>
            <a:r>
              <a:rPr lang="en-US" sz="2600" dirty="0" err="1" smtClean="0"/>
              <a:t>enqueue</a:t>
            </a:r>
            <a:r>
              <a:rPr lang="en-US" sz="2600" dirty="0" smtClean="0"/>
              <a:t>(), </a:t>
            </a:r>
            <a:r>
              <a:rPr lang="en-US" sz="2600" dirty="0" err="1" smtClean="0"/>
              <a:t>dequeue</a:t>
            </a:r>
            <a:r>
              <a:rPr lang="en-US" sz="2600" dirty="0" smtClean="0"/>
              <a:t>(), front()</a:t>
            </a:r>
          </a:p>
          <a:p>
            <a:pPr marL="1485900" lvl="2" indent="-342900">
              <a:buFont typeface="Arial"/>
              <a:buChar char="•"/>
            </a:pPr>
            <a:r>
              <a:rPr lang="en-US" sz="2600" dirty="0" smtClean="0"/>
              <a:t>FIFO order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996052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Stacks and </a:t>
            </a:r>
            <a:r>
              <a:rPr lang="en-US" dirty="0" err="1" smtClean="0"/>
              <a:t>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Data structure choices</a:t>
            </a:r>
            <a:endParaRPr lang="en-US" sz="2800" dirty="0"/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Arrays and Linke</a:t>
            </a:r>
            <a:r>
              <a:rPr lang="en-US" sz="2600" dirty="0" smtClean="0"/>
              <a:t>d Lists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Considerations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Memory usage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Ease of implementation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Resizing time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Runtimes: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O(1) for all functions</a:t>
            </a:r>
          </a:p>
        </p:txBody>
      </p:sp>
    </p:spTree>
    <p:extLst>
      <p:ext uri="{BB962C8B-B14F-4D97-AF65-F5344CB8AC3E}">
        <p14:creationId xmlns:p14="http://schemas.microsoft.com/office/powerpoint/2010/main" val="3971925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Priority Queue ADT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Supports: insert(), </a:t>
            </a:r>
            <a:r>
              <a:rPr lang="en-US" sz="2400" dirty="0" err="1" smtClean="0"/>
              <a:t>findMin</a:t>
            </a:r>
            <a:r>
              <a:rPr lang="en-US" sz="2400" dirty="0" smtClean="0"/>
              <a:t>(), </a:t>
            </a:r>
            <a:r>
              <a:rPr lang="en-US" sz="2400" dirty="0" err="1" smtClean="0"/>
              <a:t>deleteMin</a:t>
            </a:r>
            <a:r>
              <a:rPr lang="en-US" sz="2400" dirty="0" smtClean="0"/>
              <a:t>(), </a:t>
            </a:r>
            <a:r>
              <a:rPr lang="en-US" sz="2400" dirty="0" err="1" smtClean="0"/>
              <a:t>changePriority</a:t>
            </a:r>
            <a:r>
              <a:rPr lang="en-US" sz="2400" dirty="0" smtClean="0"/>
              <a:t>()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Data is stored in priority, value pairs</a:t>
            </a:r>
            <a:endParaRPr lang="en-US" sz="2400" dirty="0"/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In this class, we use the min-heap, where a lower value means it should </a:t>
            </a:r>
            <a:r>
              <a:rPr lang="en-US" sz="2400" dirty="0" err="1" smtClean="0"/>
              <a:t>dequeue</a:t>
            </a:r>
            <a:r>
              <a:rPr lang="en-US" sz="2400" dirty="0" smtClean="0"/>
              <a:t> first</a:t>
            </a:r>
          </a:p>
        </p:txBody>
      </p:sp>
    </p:spTree>
    <p:extLst>
      <p:ext uri="{BB962C8B-B14F-4D97-AF65-F5344CB8AC3E}">
        <p14:creationId xmlns:p14="http://schemas.microsoft.com/office/powerpoint/2010/main" val="3626170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756697" cy="5357355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 smtClean="0"/>
              <a:t>Data Structure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Heap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Complete binary tree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Heap property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Implementation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Array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Find parents/children arithmetically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Runtimes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Insert: O(log n), </a:t>
            </a:r>
            <a:r>
              <a:rPr lang="en-US" sz="2200" dirty="0" err="1" smtClean="0"/>
              <a:t>findMin</a:t>
            </a:r>
            <a:r>
              <a:rPr lang="en-US" sz="2200" dirty="0" smtClean="0"/>
              <a:t>: O(1), </a:t>
            </a:r>
            <a:r>
              <a:rPr lang="en-US" sz="2200" dirty="0" err="1" smtClean="0"/>
              <a:t>deleteMin</a:t>
            </a:r>
            <a:r>
              <a:rPr lang="en-US" sz="2200" dirty="0" smtClean="0"/>
              <a:t> O(log n)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err="1" smtClean="0"/>
              <a:t>ChangePriority</a:t>
            </a:r>
            <a:r>
              <a:rPr lang="en-US" sz="2200" dirty="0" smtClean="0"/>
              <a:t>: O(log n)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err="1" smtClean="0"/>
              <a:t>buildHeap</a:t>
            </a:r>
            <a:r>
              <a:rPr lang="en-US" sz="2200" dirty="0" smtClean="0"/>
              <a:t>, O(n)</a:t>
            </a:r>
          </a:p>
        </p:txBody>
      </p:sp>
    </p:spTree>
    <p:extLst>
      <p:ext uri="{BB962C8B-B14F-4D97-AF65-F5344CB8AC3E}">
        <p14:creationId xmlns:p14="http://schemas.microsoft.com/office/powerpoint/2010/main" val="78219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28451</TotalTime>
  <Words>1016</Words>
  <Application>Microsoft Macintosh PowerPoint</Application>
  <PresentationFormat>On-screen Show (4:3)</PresentationFormat>
  <Paragraphs>173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Essential</vt:lpstr>
      <vt:lpstr>Cse 373</vt:lpstr>
      <vt:lpstr>Exam Friday</vt:lpstr>
      <vt:lpstr>Exam Friday</vt:lpstr>
      <vt:lpstr>Definitions</vt:lpstr>
      <vt:lpstr>Definitions</vt:lpstr>
      <vt:lpstr>Stacks and QUeues</vt:lpstr>
      <vt:lpstr>Stacks and QUeues</vt:lpstr>
      <vt:lpstr>Heaps</vt:lpstr>
      <vt:lpstr>Heaps</vt:lpstr>
      <vt:lpstr>Runtime analysis</vt:lpstr>
      <vt:lpstr>Runtime analysis</vt:lpstr>
      <vt:lpstr>Runtime analysis</vt:lpstr>
      <vt:lpstr>Dictionaries</vt:lpstr>
      <vt:lpstr>Binary Search Trees</vt:lpstr>
      <vt:lpstr>Traversals</vt:lpstr>
      <vt:lpstr>AVL Trees</vt:lpstr>
      <vt:lpstr>AVL Rotations</vt:lpstr>
      <vt:lpstr>Hash Tables</vt:lpstr>
      <vt:lpstr>Hash Tables</vt:lpstr>
      <vt:lpstr>Design Decision Problem</vt:lpstr>
      <vt:lpstr>Good luck!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Evan McCarty</cp:lastModifiedBy>
  <cp:revision>132</cp:revision>
  <dcterms:created xsi:type="dcterms:W3CDTF">2017-03-27T18:12:41Z</dcterms:created>
  <dcterms:modified xsi:type="dcterms:W3CDTF">2017-04-27T00:25:28Z</dcterms:modified>
</cp:coreProperties>
</file>