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7"/>
  </p:notesMasterIdLst>
  <p:sldIdLst>
    <p:sldId id="256" r:id="rId2"/>
    <p:sldId id="337" r:id="rId3"/>
    <p:sldId id="346" r:id="rId4"/>
    <p:sldId id="348" r:id="rId5"/>
    <p:sldId id="349" r:id="rId6"/>
    <p:sldId id="350" r:id="rId7"/>
    <p:sldId id="351" r:id="rId8"/>
    <p:sldId id="352" r:id="rId9"/>
    <p:sldId id="353" r:id="rId10"/>
    <p:sldId id="354" r:id="rId11"/>
    <p:sldId id="355" r:id="rId12"/>
    <p:sldId id="356" r:id="rId13"/>
    <p:sldId id="357" r:id="rId14"/>
    <p:sldId id="358" r:id="rId15"/>
    <p:sldId id="359" r:id="rId16"/>
    <p:sldId id="360" r:id="rId17"/>
    <p:sldId id="361" r:id="rId18"/>
    <p:sldId id="362" r:id="rId19"/>
    <p:sldId id="363" r:id="rId20"/>
    <p:sldId id="364" r:id="rId21"/>
    <p:sldId id="365" r:id="rId22"/>
    <p:sldId id="366" r:id="rId23"/>
    <p:sldId id="367" r:id="rId24"/>
    <p:sldId id="368" r:id="rId25"/>
    <p:sldId id="369" r:id="rId26"/>
    <p:sldId id="370" r:id="rId27"/>
    <p:sldId id="371" r:id="rId28"/>
    <p:sldId id="372" r:id="rId29"/>
    <p:sldId id="373" r:id="rId30"/>
    <p:sldId id="374" r:id="rId31"/>
    <p:sldId id="375" r:id="rId32"/>
    <p:sldId id="376" r:id="rId33"/>
    <p:sldId id="377" r:id="rId34"/>
    <p:sldId id="378" r:id="rId35"/>
    <p:sldId id="379" r:id="rId36"/>
    <p:sldId id="380" r:id="rId37"/>
    <p:sldId id="381" r:id="rId38"/>
    <p:sldId id="382" r:id="rId39"/>
    <p:sldId id="383" r:id="rId40"/>
    <p:sldId id="384" r:id="rId41"/>
    <p:sldId id="385" r:id="rId42"/>
    <p:sldId id="386" r:id="rId43"/>
    <p:sldId id="387" r:id="rId44"/>
    <p:sldId id="388" r:id="rId45"/>
    <p:sldId id="389" r:id="rId46"/>
    <p:sldId id="390" r:id="rId47"/>
    <p:sldId id="391" r:id="rId48"/>
    <p:sldId id="392" r:id="rId49"/>
    <p:sldId id="394" r:id="rId50"/>
    <p:sldId id="395" r:id="rId51"/>
    <p:sldId id="396" r:id="rId52"/>
    <p:sldId id="397" r:id="rId53"/>
    <p:sldId id="399" r:id="rId54"/>
    <p:sldId id="400" r:id="rId55"/>
    <p:sldId id="345" r:id="rId5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notesMaster" Target="notesMasters/notesMaster1.xml"/><Relationship Id="rId58" Type="http://schemas.openxmlformats.org/officeDocument/2006/relationships/printerSettings" Target="printerSettings/printerSettings1.bin"/><Relationship Id="rId59" Type="http://schemas.openxmlformats.org/officeDocument/2006/relationships/presProps" Target="pres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viewProps" Target="viewProps.xml"/><Relationship Id="rId61" Type="http://schemas.openxmlformats.org/officeDocument/2006/relationships/theme" Target="theme/theme1.xml"/><Relationship Id="rId6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10/4/17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10/4/17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373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October 4</a:t>
            </a:r>
            <a:r>
              <a:rPr lang="en-US" baseline="30000" dirty="0" smtClean="0"/>
              <a:t>th</a:t>
            </a:r>
            <a:r>
              <a:rPr lang="en-US" dirty="0" smtClean="0"/>
              <a:t>  – Algorithm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Example: find() 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Sorted v Unsorted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How is insert impacted?</a:t>
            </a:r>
          </a:p>
          <a:p>
            <a:r>
              <a:rPr lang="en-US" sz="2800" dirty="0" smtClean="0"/>
              <a:t>	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043988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Example: find() 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Sorted v Unsorted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How is insert impacted?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 sorted array gives us faster find because we can use binary search</a:t>
            </a:r>
          </a:p>
          <a:p>
            <a:r>
              <a:rPr lang="en-US" sz="2800" dirty="0" smtClean="0"/>
              <a:t>	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53212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Example: find() 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Sorted v Unsorted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How is insert impacted?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 sorted array gives us faster find because we can use binary search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Can we </a:t>
            </a:r>
            <a:r>
              <a:rPr lang="en-US" sz="2800" b="1" dirty="0" smtClean="0"/>
              <a:t>prove </a:t>
            </a:r>
            <a:r>
              <a:rPr lang="en-US" sz="2800" dirty="0" smtClean="0"/>
              <a:t>that this is the case?</a:t>
            </a:r>
          </a:p>
          <a:p>
            <a:r>
              <a:rPr lang="en-US" sz="2800" dirty="0" smtClean="0"/>
              <a:t>	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21957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Example: find() 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Sorted v Unsorted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How is insert impacted?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 sorted array gives us faster find because we can use binary search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Can we </a:t>
            </a:r>
            <a:r>
              <a:rPr lang="en-US" sz="2800" b="1" i="1" dirty="0" smtClean="0"/>
              <a:t>prove</a:t>
            </a:r>
            <a:r>
              <a:rPr lang="en-US" sz="2800" b="1" dirty="0" smtClean="0"/>
              <a:t> </a:t>
            </a:r>
            <a:r>
              <a:rPr lang="en-US" sz="2800" dirty="0" smtClean="0"/>
              <a:t>that this is the case?</a:t>
            </a:r>
          </a:p>
          <a:p>
            <a:r>
              <a:rPr lang="en-US" sz="2800" dirty="0" smtClean="0"/>
              <a:t>	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102912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Analyzing binary search.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is the worst case?</a:t>
            </a:r>
          </a:p>
          <a:p>
            <a:r>
              <a:rPr lang="en-US" sz="2800" dirty="0" smtClean="0"/>
              <a:t>	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62484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Analyzing binary search.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is the worst case?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When the item is not in the list</a:t>
            </a:r>
          </a:p>
          <a:p>
            <a:r>
              <a:rPr lang="en-US" sz="2800" dirty="0" smtClean="0"/>
              <a:t>	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8400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Analyzing binary search.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is the worst case?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When the item is not in the list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How long does this take to run?</a:t>
            </a:r>
          </a:p>
          <a:p>
            <a:r>
              <a:rPr lang="en-US" sz="2800" dirty="0" smtClean="0"/>
              <a:t>	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466899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Consider the algorithm</a:t>
            </a:r>
          </a:p>
          <a:p>
            <a:r>
              <a:rPr lang="en-US" b="0" dirty="0" smtClean="0">
                <a:latin typeface="Courier"/>
                <a:cs typeface="Courier"/>
              </a:rPr>
              <a:t>public </a:t>
            </a:r>
            <a:r>
              <a:rPr lang="en-US" b="0" dirty="0" err="1" smtClean="0">
                <a:latin typeface="Courier"/>
                <a:cs typeface="Courier"/>
              </a:rPr>
              <a:t>int</a:t>
            </a:r>
            <a:r>
              <a:rPr lang="en-US" b="0" dirty="0" smtClean="0">
                <a:latin typeface="Courier"/>
                <a:cs typeface="Courier"/>
              </a:rPr>
              <a:t> </a:t>
            </a:r>
            <a:r>
              <a:rPr lang="en-US" b="0" dirty="0" err="1" smtClean="0">
                <a:latin typeface="Courier"/>
                <a:cs typeface="Courier"/>
              </a:rPr>
              <a:t>binarySearch</a:t>
            </a:r>
            <a:r>
              <a:rPr lang="en-US" b="0" dirty="0" smtClean="0">
                <a:latin typeface="Courier"/>
                <a:cs typeface="Courier"/>
              </a:rPr>
              <a:t>(</a:t>
            </a:r>
            <a:r>
              <a:rPr lang="en-US" b="0" dirty="0" err="1" smtClean="0">
                <a:latin typeface="Courier"/>
                <a:cs typeface="Courier"/>
              </a:rPr>
              <a:t>int</a:t>
            </a:r>
            <a:r>
              <a:rPr lang="en-US" b="0" dirty="0" smtClean="0">
                <a:latin typeface="Courier"/>
                <a:cs typeface="Courier"/>
              </a:rPr>
              <a:t>[] data, </a:t>
            </a:r>
            <a:r>
              <a:rPr lang="en-US" b="0" dirty="0" err="1" smtClean="0">
                <a:latin typeface="Courier"/>
                <a:cs typeface="Courier"/>
              </a:rPr>
              <a:t>int</a:t>
            </a:r>
            <a:r>
              <a:rPr lang="en-US" b="0" dirty="0" smtClean="0">
                <a:latin typeface="Courier"/>
                <a:cs typeface="Courier"/>
              </a:rPr>
              <a:t> </a:t>
            </a:r>
            <a:r>
              <a:rPr lang="en-US" b="0" dirty="0" err="1" smtClean="0">
                <a:latin typeface="Courier"/>
                <a:cs typeface="Courier"/>
              </a:rPr>
              <a:t>toFind</a:t>
            </a:r>
            <a:r>
              <a:rPr lang="en-US" b="0" dirty="0" smtClean="0">
                <a:latin typeface="Courier"/>
                <a:cs typeface="Courier"/>
              </a:rPr>
              <a:t>){</a:t>
            </a:r>
            <a:endParaRPr lang="en-US" b="0" dirty="0">
              <a:latin typeface="Courier"/>
              <a:cs typeface="Courier"/>
            </a:endParaRPr>
          </a:p>
          <a:p>
            <a:r>
              <a:rPr lang="en-US" b="0" dirty="0" err="1" smtClean="0">
                <a:latin typeface="Courier"/>
                <a:cs typeface="Courier"/>
              </a:rPr>
              <a:t>int</a:t>
            </a:r>
            <a:r>
              <a:rPr lang="en-US" b="0" dirty="0" smtClean="0">
                <a:latin typeface="Courier"/>
                <a:cs typeface="Courier"/>
              </a:rPr>
              <a:t> low = 0; </a:t>
            </a:r>
            <a:r>
              <a:rPr lang="en-US" b="0" dirty="0" err="1" smtClean="0">
                <a:latin typeface="Courier"/>
                <a:cs typeface="Courier"/>
              </a:rPr>
              <a:t>int</a:t>
            </a:r>
            <a:r>
              <a:rPr lang="en-US" b="0" dirty="0" smtClean="0">
                <a:latin typeface="Courier"/>
                <a:cs typeface="Courier"/>
              </a:rPr>
              <a:t> high = data.length-1;</a:t>
            </a:r>
          </a:p>
          <a:p>
            <a:r>
              <a:rPr lang="en-US" b="0" dirty="0" smtClean="0">
                <a:latin typeface="Courier"/>
                <a:cs typeface="Courier"/>
              </a:rPr>
              <a:t>while(low &lt;= high){</a:t>
            </a:r>
          </a:p>
          <a:p>
            <a:r>
              <a:rPr lang="en-US" b="0" dirty="0" smtClean="0">
                <a:latin typeface="Courier"/>
                <a:cs typeface="Courier"/>
              </a:rPr>
              <a:t>	</a:t>
            </a:r>
            <a:r>
              <a:rPr lang="en-US" b="0" dirty="0" err="1" smtClean="0">
                <a:latin typeface="Courier"/>
                <a:cs typeface="Courier"/>
              </a:rPr>
              <a:t>int</a:t>
            </a:r>
            <a:r>
              <a:rPr lang="en-US" b="0" dirty="0" smtClean="0">
                <a:latin typeface="Courier"/>
                <a:cs typeface="Courier"/>
              </a:rPr>
              <a:t> mid = (</a:t>
            </a:r>
            <a:r>
              <a:rPr lang="en-US" b="0" dirty="0" err="1" smtClean="0">
                <a:latin typeface="Courier"/>
                <a:cs typeface="Courier"/>
              </a:rPr>
              <a:t>low+high</a:t>
            </a:r>
            <a:r>
              <a:rPr lang="en-US" b="0" dirty="0" smtClean="0">
                <a:latin typeface="Courier"/>
                <a:cs typeface="Courier"/>
              </a:rPr>
              <a:t>)/2;</a:t>
            </a:r>
          </a:p>
          <a:p>
            <a:r>
              <a:rPr lang="en-US" b="0" dirty="0">
                <a:latin typeface="Courier"/>
                <a:cs typeface="Courier"/>
              </a:rPr>
              <a:t>	</a:t>
            </a:r>
            <a:r>
              <a:rPr lang="en-US" b="0" dirty="0" smtClean="0">
                <a:latin typeface="Courier"/>
                <a:cs typeface="Courier"/>
              </a:rPr>
              <a:t>if(</a:t>
            </a:r>
            <a:r>
              <a:rPr lang="en-US" b="0" dirty="0" err="1" smtClean="0">
                <a:latin typeface="Courier"/>
                <a:cs typeface="Courier"/>
              </a:rPr>
              <a:t>toFind</a:t>
            </a:r>
            <a:r>
              <a:rPr lang="en-US" b="0" dirty="0" smtClean="0">
                <a:latin typeface="Courier"/>
                <a:cs typeface="Courier"/>
              </a:rPr>
              <a:t>&gt;mid) low = mid+1; continue;</a:t>
            </a:r>
          </a:p>
          <a:p>
            <a:r>
              <a:rPr lang="en-US" b="0" dirty="0">
                <a:latin typeface="Courier"/>
                <a:cs typeface="Courier"/>
              </a:rPr>
              <a:t>	</a:t>
            </a:r>
            <a:r>
              <a:rPr lang="en-US" b="0" dirty="0" smtClean="0">
                <a:latin typeface="Courier"/>
                <a:cs typeface="Courier"/>
              </a:rPr>
              <a:t>else if(</a:t>
            </a:r>
            <a:r>
              <a:rPr lang="en-US" b="0" dirty="0" err="1" smtClean="0">
                <a:latin typeface="Courier"/>
                <a:cs typeface="Courier"/>
              </a:rPr>
              <a:t>toFind</a:t>
            </a:r>
            <a:r>
              <a:rPr lang="en-US" b="0" dirty="0" smtClean="0">
                <a:latin typeface="Courier"/>
                <a:cs typeface="Courier"/>
              </a:rPr>
              <a:t>&lt;mid) high = mid-1; continue; </a:t>
            </a:r>
            <a:endParaRPr lang="en-US" b="0" dirty="0">
              <a:latin typeface="Courier"/>
              <a:cs typeface="Courier"/>
            </a:endParaRPr>
          </a:p>
          <a:p>
            <a:r>
              <a:rPr lang="en-US" b="0" dirty="0" smtClean="0">
                <a:latin typeface="Courier"/>
                <a:cs typeface="Courier"/>
              </a:rPr>
              <a:t>	else return mid;</a:t>
            </a:r>
          </a:p>
          <a:p>
            <a:r>
              <a:rPr lang="en-US" b="0" dirty="0" smtClean="0">
                <a:latin typeface="Courier"/>
                <a:cs typeface="Courier"/>
              </a:rPr>
              <a:t>}</a:t>
            </a:r>
          </a:p>
          <a:p>
            <a:r>
              <a:rPr lang="en-US" b="0" dirty="0" smtClean="0">
                <a:latin typeface="Courier"/>
                <a:cs typeface="Courier"/>
              </a:rPr>
              <a:t>return -1;</a:t>
            </a:r>
          </a:p>
          <a:p>
            <a:r>
              <a:rPr lang="en-US" b="0" dirty="0" smtClean="0">
                <a:latin typeface="Courier"/>
                <a:cs typeface="Courier"/>
              </a:rPr>
              <a:t>}</a:t>
            </a:r>
          </a:p>
          <a:p>
            <a:r>
              <a:rPr lang="en-US" sz="2800" dirty="0" smtClean="0"/>
              <a:t>	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138031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is important here?	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975498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is important here?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At each iteration, we eliminate half of the remaining elements.	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86896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Algorithm </a:t>
            </a:r>
            <a:r>
              <a:rPr lang="en-US" sz="2800" dirty="0" smtClean="0"/>
              <a:t>Analysis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Asymptotic analysis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err="1" smtClean="0"/>
              <a:t>bigO</a:t>
            </a:r>
            <a:r>
              <a:rPr lang="en-US" sz="2800" dirty="0" smtClean="0"/>
              <a:t> notation</a:t>
            </a: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342900" indent="-342900">
              <a:buFont typeface="Arial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8212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is important here?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At each iteration, we eliminate half of the remaining elements.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How long will it take to reach the end?	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872429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is important here?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At each iteration, we eliminate half of the remaining elements.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How long will it take to reach the end?	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56204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is important here?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At each iteration, we eliminate half of the remaining elements.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How long will it take to reach the end?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At first iteration, N/2 elements remain	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018287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is important here?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At each iteration, we eliminate half of the remaining elements.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How long will it take to reach the end?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At first iteration, N/2 elements remain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At second, N/4 elements remain	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439765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is important here?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At each iteration, we eliminate half of the remaining elements.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How long will it take to reach the end?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At first iteration, N/2 elements remain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At second, N/4 elements remain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At the </a:t>
            </a:r>
            <a:r>
              <a:rPr lang="en-US" sz="2800" dirty="0" err="1" smtClean="0"/>
              <a:t>kth</a:t>
            </a:r>
            <a:r>
              <a:rPr lang="en-US" sz="2800" dirty="0" smtClean="0"/>
              <a:t> iteration?	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881656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At the </a:t>
            </a:r>
            <a:r>
              <a:rPr lang="en-US" sz="2800" dirty="0" err="1" smtClean="0"/>
              <a:t>kth</a:t>
            </a:r>
            <a:r>
              <a:rPr lang="en-US" sz="2800" dirty="0" smtClean="0"/>
              <a:t> iteration: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N/2</a:t>
            </a:r>
            <a:r>
              <a:rPr lang="en-US" sz="2800" baseline="30000" dirty="0" smtClean="0"/>
              <a:t>k</a:t>
            </a:r>
            <a:r>
              <a:rPr lang="en-US" sz="2800" dirty="0" smtClean="0"/>
              <a:t> elements remain.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When does this terminate?	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739147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At the </a:t>
            </a:r>
            <a:r>
              <a:rPr lang="en-US" sz="2800" dirty="0" err="1" smtClean="0"/>
              <a:t>kth</a:t>
            </a:r>
            <a:r>
              <a:rPr lang="en-US" sz="2800" dirty="0" smtClean="0"/>
              <a:t> iteration: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N/2</a:t>
            </a:r>
            <a:r>
              <a:rPr lang="en-US" sz="2800" baseline="30000" dirty="0" smtClean="0"/>
              <a:t>k</a:t>
            </a:r>
            <a:r>
              <a:rPr lang="en-US" sz="2800" dirty="0" smtClean="0"/>
              <a:t> elements remain.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When does this terminate?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When N/2</a:t>
            </a:r>
            <a:r>
              <a:rPr lang="en-US" sz="2800" baseline="30000" dirty="0" smtClean="0"/>
              <a:t>k</a:t>
            </a:r>
            <a:r>
              <a:rPr lang="en-US" sz="2800" dirty="0" smtClean="0"/>
              <a:t> = 1	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132591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At the </a:t>
            </a:r>
            <a:r>
              <a:rPr lang="en-US" sz="2800" dirty="0" err="1" smtClean="0"/>
              <a:t>kth</a:t>
            </a:r>
            <a:r>
              <a:rPr lang="en-US" sz="2800" dirty="0" smtClean="0"/>
              <a:t> iteration: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N/2</a:t>
            </a:r>
            <a:r>
              <a:rPr lang="en-US" sz="2800" baseline="30000" dirty="0" smtClean="0"/>
              <a:t>k</a:t>
            </a:r>
            <a:r>
              <a:rPr lang="en-US" sz="2800" dirty="0" smtClean="0"/>
              <a:t> elements remain.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When does this terminate?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When N/2</a:t>
            </a:r>
            <a:r>
              <a:rPr lang="en-US" sz="2800" baseline="30000" dirty="0" smtClean="0"/>
              <a:t>k</a:t>
            </a:r>
            <a:r>
              <a:rPr lang="en-US" sz="2800" dirty="0" smtClean="0"/>
              <a:t> = 1	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How many iterations then? Solve for k.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783543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Solve for k.</a:t>
            </a:r>
          </a:p>
          <a:p>
            <a:r>
              <a:rPr lang="en-US" sz="2800" b="0" dirty="0" smtClean="0">
                <a:latin typeface="Courier"/>
                <a:cs typeface="Courier"/>
              </a:rPr>
              <a:t>N / 2</a:t>
            </a:r>
            <a:r>
              <a:rPr lang="en-US" sz="2800" b="0" baseline="30000" dirty="0" smtClean="0">
                <a:latin typeface="Courier"/>
                <a:cs typeface="Courier"/>
              </a:rPr>
              <a:t>k</a:t>
            </a:r>
            <a:r>
              <a:rPr lang="en-US" sz="2800" b="0" dirty="0" smtClean="0">
                <a:latin typeface="Courier"/>
                <a:cs typeface="Courier"/>
              </a:rPr>
              <a:t> = 1</a:t>
            </a: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29720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Solve for k.</a:t>
            </a:r>
          </a:p>
          <a:p>
            <a:r>
              <a:rPr lang="en-US" sz="2800" b="0" dirty="0" smtClean="0">
                <a:latin typeface="Courier"/>
                <a:cs typeface="Courier"/>
              </a:rPr>
              <a:t>N / 2</a:t>
            </a:r>
            <a:r>
              <a:rPr lang="en-US" sz="2800" b="0" baseline="30000" dirty="0" smtClean="0">
                <a:latin typeface="Courier"/>
                <a:cs typeface="Courier"/>
              </a:rPr>
              <a:t>k</a:t>
            </a:r>
            <a:r>
              <a:rPr lang="en-US" sz="2800" b="0" dirty="0" smtClean="0">
                <a:latin typeface="Courier"/>
                <a:cs typeface="Courier"/>
              </a:rPr>
              <a:t> = 1</a:t>
            </a:r>
          </a:p>
          <a:p>
            <a:r>
              <a:rPr lang="en-US" sz="2800" b="0" dirty="0" smtClean="0">
                <a:latin typeface="Courier"/>
                <a:cs typeface="Courier"/>
              </a:rPr>
              <a:t>N = 2</a:t>
            </a:r>
            <a:r>
              <a:rPr lang="en-US" sz="2800" b="0" baseline="30000" dirty="0" smtClean="0">
                <a:latin typeface="Courier"/>
                <a:cs typeface="Courier"/>
              </a:rPr>
              <a:t>k</a:t>
            </a: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27932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Checkpoint 1 due at 11:30 pm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Submit only the files listed in the deliverables section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If you submit as a group, make sure all files have both team names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Helpful if you could add a comment on your canvas submission indicating your partner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96464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Solve for k.</a:t>
            </a:r>
          </a:p>
          <a:p>
            <a:r>
              <a:rPr lang="en-US" sz="2800" b="0" dirty="0" smtClean="0">
                <a:latin typeface="Courier"/>
                <a:cs typeface="Courier"/>
              </a:rPr>
              <a:t>N / 2</a:t>
            </a:r>
            <a:r>
              <a:rPr lang="en-US" sz="2800" b="0" baseline="30000" dirty="0" smtClean="0">
                <a:latin typeface="Courier"/>
                <a:cs typeface="Courier"/>
              </a:rPr>
              <a:t>k</a:t>
            </a:r>
            <a:r>
              <a:rPr lang="en-US" sz="2800" b="0" dirty="0" smtClean="0">
                <a:latin typeface="Courier"/>
                <a:cs typeface="Courier"/>
              </a:rPr>
              <a:t> = 1</a:t>
            </a:r>
          </a:p>
          <a:p>
            <a:r>
              <a:rPr lang="en-US" sz="2800" b="0" dirty="0" smtClean="0">
                <a:latin typeface="Courier"/>
                <a:cs typeface="Courier"/>
              </a:rPr>
              <a:t>N = 2</a:t>
            </a:r>
            <a:r>
              <a:rPr lang="en-US" sz="2800" b="0" baseline="30000" dirty="0" smtClean="0">
                <a:latin typeface="Courier"/>
                <a:cs typeface="Courier"/>
              </a:rPr>
              <a:t>k</a:t>
            </a:r>
          </a:p>
          <a:p>
            <a:r>
              <a:rPr lang="en-US" sz="2800" b="0" dirty="0" smtClean="0">
                <a:latin typeface="Courier"/>
                <a:cs typeface="Courier"/>
              </a:rPr>
              <a:t>log</a:t>
            </a:r>
            <a:r>
              <a:rPr lang="en-US" sz="2800" b="0" baseline="-25000" dirty="0" smtClean="0">
                <a:latin typeface="Courier"/>
                <a:cs typeface="Courier"/>
              </a:rPr>
              <a:t>2</a:t>
            </a:r>
            <a:r>
              <a:rPr lang="en-US" sz="2800" b="0" dirty="0" smtClean="0">
                <a:latin typeface="Courier"/>
                <a:cs typeface="Courier"/>
              </a:rPr>
              <a:t> N = k</a:t>
            </a:r>
            <a:endParaRPr lang="en-US" sz="2800" b="0" dirty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996626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Solve for k.</a:t>
            </a:r>
          </a:p>
          <a:p>
            <a:r>
              <a:rPr lang="en-US" sz="2800" b="0" dirty="0" smtClean="0">
                <a:latin typeface="Courier"/>
                <a:cs typeface="Courier"/>
              </a:rPr>
              <a:t>N / 2</a:t>
            </a:r>
            <a:r>
              <a:rPr lang="en-US" sz="2800" b="0" baseline="30000" dirty="0" smtClean="0">
                <a:latin typeface="Courier"/>
                <a:cs typeface="Courier"/>
              </a:rPr>
              <a:t>k</a:t>
            </a:r>
            <a:r>
              <a:rPr lang="en-US" sz="2800" b="0" dirty="0" smtClean="0">
                <a:latin typeface="Courier"/>
                <a:cs typeface="Courier"/>
              </a:rPr>
              <a:t> = 1</a:t>
            </a:r>
          </a:p>
          <a:p>
            <a:r>
              <a:rPr lang="en-US" sz="2800" b="0" dirty="0" smtClean="0">
                <a:latin typeface="Courier"/>
                <a:cs typeface="Courier"/>
              </a:rPr>
              <a:t>N = 2</a:t>
            </a:r>
            <a:r>
              <a:rPr lang="en-US" sz="2800" b="0" baseline="30000" dirty="0" smtClean="0">
                <a:latin typeface="Courier"/>
                <a:cs typeface="Courier"/>
              </a:rPr>
              <a:t>k</a:t>
            </a:r>
          </a:p>
          <a:p>
            <a:r>
              <a:rPr lang="en-US" sz="2800" b="0" dirty="0" smtClean="0">
                <a:latin typeface="Courier"/>
                <a:cs typeface="Courier"/>
              </a:rPr>
              <a:t>log</a:t>
            </a:r>
            <a:r>
              <a:rPr lang="en-US" sz="2800" b="0" baseline="-25000" dirty="0" smtClean="0">
                <a:latin typeface="Courier"/>
                <a:cs typeface="Courier"/>
              </a:rPr>
              <a:t>2</a:t>
            </a:r>
            <a:r>
              <a:rPr lang="en-US" sz="2800" b="0" dirty="0" smtClean="0">
                <a:latin typeface="Courier"/>
                <a:cs typeface="Courier"/>
              </a:rPr>
              <a:t> N = k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cs typeface="Courier"/>
              </a:rPr>
              <a:t>Is this exact?</a:t>
            </a:r>
            <a:endParaRPr lang="en-US" sz="2800" dirty="0"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497516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Solve for k.</a:t>
            </a:r>
          </a:p>
          <a:p>
            <a:r>
              <a:rPr lang="en-US" sz="2800" b="0" dirty="0" smtClean="0">
                <a:latin typeface="Courier"/>
                <a:cs typeface="Courier"/>
              </a:rPr>
              <a:t>N / 2</a:t>
            </a:r>
            <a:r>
              <a:rPr lang="en-US" sz="2800" b="0" baseline="30000" dirty="0" smtClean="0">
                <a:latin typeface="Courier"/>
                <a:cs typeface="Courier"/>
              </a:rPr>
              <a:t>k</a:t>
            </a:r>
            <a:r>
              <a:rPr lang="en-US" sz="2800" b="0" dirty="0" smtClean="0">
                <a:latin typeface="Courier"/>
                <a:cs typeface="Courier"/>
              </a:rPr>
              <a:t> = 1</a:t>
            </a:r>
          </a:p>
          <a:p>
            <a:r>
              <a:rPr lang="en-US" sz="2800" b="0" dirty="0" smtClean="0">
                <a:latin typeface="Courier"/>
                <a:cs typeface="Courier"/>
              </a:rPr>
              <a:t>N = 2</a:t>
            </a:r>
            <a:r>
              <a:rPr lang="en-US" sz="2800" b="0" baseline="30000" dirty="0" smtClean="0">
                <a:latin typeface="Courier"/>
                <a:cs typeface="Courier"/>
              </a:rPr>
              <a:t>k</a:t>
            </a:r>
          </a:p>
          <a:p>
            <a:r>
              <a:rPr lang="en-US" sz="2800" b="0" dirty="0" smtClean="0">
                <a:latin typeface="Courier"/>
                <a:cs typeface="Courier"/>
              </a:rPr>
              <a:t>log</a:t>
            </a:r>
            <a:r>
              <a:rPr lang="en-US" sz="2800" b="0" baseline="-25000" dirty="0" smtClean="0">
                <a:latin typeface="Courier"/>
                <a:cs typeface="Courier"/>
              </a:rPr>
              <a:t>2</a:t>
            </a:r>
            <a:r>
              <a:rPr lang="en-US" sz="2800" b="0" dirty="0" smtClean="0">
                <a:latin typeface="Courier"/>
                <a:cs typeface="Courier"/>
              </a:rPr>
              <a:t> N = k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cs typeface="Courier"/>
              </a:rPr>
              <a:t>Is this exact?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cs typeface="Courier"/>
              </a:rPr>
              <a:t>Where was the error introduced?</a:t>
            </a:r>
            <a:endParaRPr lang="en-US" sz="2800" dirty="0"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42210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523024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Solve for k.</a:t>
            </a:r>
          </a:p>
          <a:p>
            <a:r>
              <a:rPr lang="en-US" sz="2800" b="0" dirty="0" smtClean="0">
                <a:latin typeface="Courier"/>
                <a:cs typeface="Courier"/>
              </a:rPr>
              <a:t>N / 2</a:t>
            </a:r>
            <a:r>
              <a:rPr lang="en-US" sz="2800" b="0" baseline="30000" dirty="0" smtClean="0">
                <a:latin typeface="Courier"/>
                <a:cs typeface="Courier"/>
              </a:rPr>
              <a:t>k</a:t>
            </a:r>
            <a:r>
              <a:rPr lang="en-US" sz="2800" b="0" dirty="0" smtClean="0">
                <a:latin typeface="Courier"/>
                <a:cs typeface="Courier"/>
              </a:rPr>
              <a:t> = 1</a:t>
            </a:r>
          </a:p>
          <a:p>
            <a:r>
              <a:rPr lang="en-US" sz="2800" b="0" dirty="0" smtClean="0">
                <a:latin typeface="Courier"/>
                <a:cs typeface="Courier"/>
              </a:rPr>
              <a:t>N = 2</a:t>
            </a:r>
            <a:r>
              <a:rPr lang="en-US" sz="2800" b="0" baseline="30000" dirty="0" smtClean="0">
                <a:latin typeface="Courier"/>
                <a:cs typeface="Courier"/>
              </a:rPr>
              <a:t>k</a:t>
            </a:r>
          </a:p>
          <a:p>
            <a:r>
              <a:rPr lang="en-US" sz="2800" b="0" dirty="0" smtClean="0">
                <a:latin typeface="Courier"/>
                <a:cs typeface="Courier"/>
              </a:rPr>
              <a:t>log</a:t>
            </a:r>
            <a:r>
              <a:rPr lang="en-US" sz="2800" b="0" baseline="-25000" dirty="0" smtClean="0">
                <a:latin typeface="Courier"/>
                <a:cs typeface="Courier"/>
              </a:rPr>
              <a:t>2</a:t>
            </a:r>
            <a:r>
              <a:rPr lang="en-US" sz="2800" b="0" dirty="0" smtClean="0">
                <a:latin typeface="Courier"/>
                <a:cs typeface="Courier"/>
              </a:rPr>
              <a:t> N = k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cs typeface="Courier"/>
              </a:rPr>
              <a:t>Is this exact?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cs typeface="Courier"/>
              </a:rPr>
              <a:t>Where was the error introduced?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cs typeface="Courier"/>
              </a:rPr>
              <a:t>N can be things other than powers of two</a:t>
            </a:r>
            <a:endParaRPr lang="en-US" sz="2800" dirty="0"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96772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523024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Solve for k.</a:t>
            </a:r>
          </a:p>
          <a:p>
            <a:r>
              <a:rPr lang="en-US" sz="2800" b="0" dirty="0" smtClean="0">
                <a:latin typeface="Courier"/>
                <a:cs typeface="Courier"/>
              </a:rPr>
              <a:t>N / 2</a:t>
            </a:r>
            <a:r>
              <a:rPr lang="en-US" sz="2800" b="0" baseline="30000" dirty="0" smtClean="0">
                <a:latin typeface="Courier"/>
                <a:cs typeface="Courier"/>
              </a:rPr>
              <a:t>k</a:t>
            </a:r>
            <a:r>
              <a:rPr lang="en-US" sz="2800" b="0" dirty="0" smtClean="0">
                <a:latin typeface="Courier"/>
                <a:cs typeface="Courier"/>
              </a:rPr>
              <a:t> = 1</a:t>
            </a:r>
          </a:p>
          <a:p>
            <a:r>
              <a:rPr lang="en-US" sz="2800" b="0" dirty="0" smtClean="0">
                <a:latin typeface="Courier"/>
                <a:cs typeface="Courier"/>
              </a:rPr>
              <a:t>N = 2</a:t>
            </a:r>
            <a:r>
              <a:rPr lang="en-US" sz="2800" b="0" baseline="30000" dirty="0" smtClean="0">
                <a:latin typeface="Courier"/>
                <a:cs typeface="Courier"/>
              </a:rPr>
              <a:t>k</a:t>
            </a:r>
          </a:p>
          <a:p>
            <a:r>
              <a:rPr lang="en-US" sz="2800" b="0" dirty="0" smtClean="0">
                <a:latin typeface="Courier"/>
                <a:cs typeface="Courier"/>
              </a:rPr>
              <a:t>log</a:t>
            </a:r>
            <a:r>
              <a:rPr lang="en-US" sz="2800" b="0" baseline="-25000" dirty="0" smtClean="0">
                <a:latin typeface="Courier"/>
                <a:cs typeface="Courier"/>
              </a:rPr>
              <a:t>2</a:t>
            </a:r>
            <a:r>
              <a:rPr lang="en-US" sz="2800" b="0" dirty="0" smtClean="0">
                <a:latin typeface="Courier"/>
                <a:cs typeface="Courier"/>
              </a:rPr>
              <a:t> N = k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cs typeface="Courier"/>
              </a:rPr>
              <a:t>Is this exact?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cs typeface="Courier"/>
              </a:rPr>
              <a:t>Where was the error introduced?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cs typeface="Courier"/>
              </a:rPr>
              <a:t>N can be things other than powers of two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cs typeface="Courier"/>
              </a:rPr>
              <a:t>Ceiling and floor rounding</a:t>
            </a:r>
            <a:endParaRPr lang="en-US" sz="2800" dirty="0"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989754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523024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If this isn’t exact, is it still correct?</a:t>
            </a:r>
            <a:endParaRPr lang="en-US" sz="2800" dirty="0"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85735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523024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If this isn’t exact, is it still correct?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Yes. We care about asymptotic growth.</a:t>
            </a:r>
            <a:endParaRPr lang="en-US" sz="2800" dirty="0"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35596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523024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If this isn’t exact, is it still correct?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Yes. We care about asymptotic growth.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How a the runtime of an algorithm grows with big data</a:t>
            </a:r>
            <a:endParaRPr lang="en-US" sz="2800" dirty="0"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360422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523024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If this isn’t exact, is it still correct?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Yes. We care about asymptotic growth.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How a the runtime of an algorithm grows with big data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To incorporate this perspective, we use </a:t>
            </a:r>
            <a:r>
              <a:rPr lang="en-US" sz="2800" dirty="0" err="1" smtClean="0">
                <a:cs typeface="Courier"/>
              </a:rPr>
              <a:t>bigO</a:t>
            </a:r>
            <a:r>
              <a:rPr lang="en-US" sz="2800" dirty="0" smtClean="0">
                <a:cs typeface="Courier"/>
              </a:rPr>
              <a:t> notation</a:t>
            </a:r>
            <a:endParaRPr lang="en-US" sz="2800" dirty="0"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362904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Big-O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523024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Informally: </a:t>
            </a:r>
            <a:r>
              <a:rPr lang="en-US" sz="2800" dirty="0" err="1" smtClean="0"/>
              <a:t>bigO</a:t>
            </a:r>
            <a:r>
              <a:rPr lang="en-US" sz="2800" dirty="0" smtClean="0"/>
              <a:t> notation denotes an upper bound for an algorithms asymptotic runtime</a:t>
            </a:r>
            <a:endParaRPr lang="en-US" sz="2800" dirty="0"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400944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916306" cy="1371600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Algorithm Analysis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Testing is for implementations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Analysis is for algorithms</a:t>
            </a:r>
          </a:p>
        </p:txBody>
      </p:sp>
    </p:spTree>
    <p:extLst>
      <p:ext uri="{BB962C8B-B14F-4D97-AF65-F5344CB8AC3E}">
        <p14:creationId xmlns:p14="http://schemas.microsoft.com/office/powerpoint/2010/main" val="3715885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Big-O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523024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Informally: </a:t>
            </a:r>
            <a:r>
              <a:rPr lang="en-US" sz="2800" dirty="0" err="1" smtClean="0"/>
              <a:t>bigO</a:t>
            </a:r>
            <a:r>
              <a:rPr lang="en-US" sz="2800" dirty="0" smtClean="0"/>
              <a:t> notation denotes an upper bound for an algorithms asymptotic runtime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For example, if an algorithm </a:t>
            </a:r>
            <a:r>
              <a:rPr lang="en-US" sz="2800" dirty="0" smtClean="0">
                <a:latin typeface="Courier"/>
                <a:cs typeface="Courier"/>
              </a:rPr>
              <a:t>A</a:t>
            </a:r>
            <a:r>
              <a:rPr lang="en-US" sz="2800" dirty="0" smtClean="0">
                <a:cs typeface="Courier"/>
              </a:rPr>
              <a:t> is </a:t>
            </a:r>
            <a:br>
              <a:rPr lang="en-US" sz="2800" dirty="0" smtClean="0">
                <a:cs typeface="Courier"/>
              </a:rPr>
            </a:br>
            <a:r>
              <a:rPr lang="en-US" sz="2800" dirty="0" smtClean="0">
                <a:latin typeface="Courier"/>
                <a:cs typeface="Courier"/>
              </a:rPr>
              <a:t>O(log n)</a:t>
            </a:r>
            <a:r>
              <a:rPr lang="en-US" sz="2800" dirty="0" smtClean="0">
                <a:cs typeface="Courier"/>
              </a:rPr>
              <a:t>, that means some logarithmic function upper bounds </a:t>
            </a:r>
            <a:r>
              <a:rPr lang="en-US" sz="2800" dirty="0" smtClean="0">
                <a:latin typeface="Courier"/>
                <a:cs typeface="Courier"/>
              </a:rPr>
              <a:t>A</a:t>
            </a:r>
            <a:r>
              <a:rPr lang="en-US" sz="2800" dirty="0" smtClean="0">
                <a:cs typeface="Courier"/>
              </a:rPr>
              <a:t>.</a:t>
            </a:r>
            <a:endParaRPr lang="en-US" sz="2800" dirty="0"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613669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Big-O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523024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Formally</a:t>
            </a:r>
            <a:r>
              <a:rPr lang="en-US" sz="2800" dirty="0" smtClean="0">
                <a:cs typeface="Courier"/>
              </a:rPr>
              <a:t>, a function </a:t>
            </a:r>
            <a:r>
              <a:rPr lang="en-US" sz="2800" dirty="0" smtClean="0">
                <a:latin typeface="Courier"/>
                <a:cs typeface="Courier"/>
              </a:rPr>
              <a:t>f(n)</a:t>
            </a:r>
            <a:r>
              <a:rPr lang="en-US" sz="2800" dirty="0" smtClean="0">
                <a:cs typeface="Courier"/>
              </a:rPr>
              <a:t> is </a:t>
            </a:r>
            <a:r>
              <a:rPr lang="en-US" sz="2800" dirty="0" smtClean="0">
                <a:latin typeface="Courier"/>
                <a:cs typeface="Courier"/>
              </a:rPr>
              <a:t>O(g(n)) </a:t>
            </a:r>
            <a:r>
              <a:rPr lang="en-US" sz="2800" dirty="0" smtClean="0">
                <a:cs typeface="Courier"/>
              </a:rPr>
              <a:t>if there exists a </a:t>
            </a:r>
            <a:r>
              <a:rPr lang="en-US" sz="2800" dirty="0" smtClean="0">
                <a:latin typeface="Courier"/>
                <a:cs typeface="Courier"/>
              </a:rPr>
              <a:t>c</a:t>
            </a:r>
            <a:r>
              <a:rPr lang="en-US" sz="2800" dirty="0" smtClean="0">
                <a:cs typeface="Courier"/>
              </a:rPr>
              <a:t> and </a:t>
            </a:r>
            <a:r>
              <a:rPr lang="en-US" sz="2800" dirty="0" smtClean="0">
                <a:latin typeface="Courier"/>
                <a:cs typeface="Courier"/>
              </a:rPr>
              <a:t>n</a:t>
            </a:r>
            <a:r>
              <a:rPr lang="en-US" sz="2800" baseline="-25000" dirty="0" smtClean="0">
                <a:latin typeface="Courier"/>
                <a:cs typeface="Courier"/>
              </a:rPr>
              <a:t>0</a:t>
            </a:r>
            <a:r>
              <a:rPr lang="en-US" sz="2800" dirty="0" smtClean="0">
                <a:cs typeface="Courier"/>
              </a:rPr>
              <a:t> such that: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For all </a:t>
            </a:r>
            <a:r>
              <a:rPr lang="en-US" sz="2800" dirty="0" smtClean="0">
                <a:latin typeface="Courier"/>
                <a:cs typeface="Courier"/>
              </a:rPr>
              <a:t>n </a:t>
            </a:r>
            <a:r>
              <a:rPr lang="en-US" sz="2800" u="sng" dirty="0" smtClean="0">
                <a:latin typeface="Courier"/>
                <a:cs typeface="Courier"/>
              </a:rPr>
              <a:t>&gt;</a:t>
            </a:r>
            <a:r>
              <a:rPr lang="en-US" sz="2800" dirty="0" smtClean="0">
                <a:latin typeface="Courier"/>
                <a:cs typeface="Courier"/>
              </a:rPr>
              <a:t> n</a:t>
            </a:r>
            <a:r>
              <a:rPr lang="en-US" sz="2800" baseline="-25000" dirty="0" smtClean="0">
                <a:latin typeface="Courier"/>
                <a:cs typeface="Courier"/>
              </a:rPr>
              <a:t>0</a:t>
            </a:r>
            <a:r>
              <a:rPr lang="en-US" sz="2800" dirty="0" smtClean="0">
                <a:latin typeface="Courier"/>
                <a:cs typeface="Courier"/>
              </a:rPr>
              <a:t>, f(n) &lt; c*g(n)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To prove a function is O(g(n)), simply find the c and n</a:t>
            </a:r>
            <a:r>
              <a:rPr lang="en-US" sz="2800" baseline="-25000" dirty="0" smtClean="0">
                <a:cs typeface="Courier"/>
              </a:rPr>
              <a:t>0</a:t>
            </a:r>
            <a:endParaRPr lang="en-US" sz="2800" dirty="0"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32832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Big-O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523024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Example: is </a:t>
            </a:r>
            <a:r>
              <a:rPr lang="en-US" sz="2800" dirty="0" smtClean="0">
                <a:latin typeface="Courier"/>
                <a:cs typeface="Courier"/>
              </a:rPr>
              <a:t>5n</a:t>
            </a:r>
            <a:r>
              <a:rPr lang="en-US" sz="2800" baseline="30000" dirty="0" smtClean="0">
                <a:latin typeface="Courier"/>
                <a:cs typeface="Courier"/>
              </a:rPr>
              <a:t>3</a:t>
            </a:r>
            <a:r>
              <a:rPr lang="en-US" sz="2800" dirty="0" smtClean="0">
                <a:latin typeface="Courier"/>
                <a:cs typeface="Courier"/>
              </a:rPr>
              <a:t> + 2n</a:t>
            </a:r>
            <a:r>
              <a:rPr lang="en-US" sz="2800" dirty="0" smtClean="0"/>
              <a:t> in </a:t>
            </a:r>
            <a:r>
              <a:rPr lang="en-US" sz="2800" dirty="0" smtClean="0">
                <a:latin typeface="Courier"/>
                <a:cs typeface="Courier"/>
              </a:rPr>
              <a:t>O(n</a:t>
            </a:r>
            <a:r>
              <a:rPr lang="en-US" sz="2800" baseline="30000" dirty="0" smtClean="0">
                <a:latin typeface="Courier"/>
                <a:cs typeface="Courier"/>
              </a:rPr>
              <a:t>4</a:t>
            </a:r>
            <a:r>
              <a:rPr lang="en-US" sz="2800" dirty="0" smtClean="0">
                <a:latin typeface="Courier"/>
                <a:cs typeface="Courier"/>
              </a:rPr>
              <a:t>)</a:t>
            </a:r>
            <a:r>
              <a:rPr lang="en-US" sz="2800" dirty="0" smtClean="0"/>
              <a:t>?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Can we find a </a:t>
            </a:r>
            <a:r>
              <a:rPr lang="en-US" sz="2800" dirty="0" smtClean="0">
                <a:latin typeface="Courier"/>
                <a:cs typeface="Courier"/>
              </a:rPr>
              <a:t>c, n</a:t>
            </a:r>
            <a:r>
              <a:rPr lang="en-US" sz="2800" baseline="-25000" dirty="0" smtClean="0">
                <a:latin typeface="Courier"/>
                <a:cs typeface="Courier"/>
              </a:rPr>
              <a:t>0</a:t>
            </a:r>
            <a:r>
              <a:rPr lang="en-US" sz="2800" dirty="0" smtClean="0">
                <a:latin typeface="Courier"/>
                <a:cs typeface="Courier"/>
              </a:rPr>
              <a:t> </a:t>
            </a:r>
            <a:r>
              <a:rPr lang="en-US" sz="2800" dirty="0" smtClean="0"/>
              <a:t>such that: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latin typeface="Courier"/>
                <a:cs typeface="Courier"/>
              </a:rPr>
              <a:t>5n</a:t>
            </a:r>
            <a:r>
              <a:rPr lang="en-US" sz="2800" baseline="30000" dirty="0" smtClean="0">
                <a:latin typeface="Courier"/>
                <a:cs typeface="Courier"/>
              </a:rPr>
              <a:t>3</a:t>
            </a:r>
            <a:r>
              <a:rPr lang="en-US" sz="2800" dirty="0" smtClean="0">
                <a:latin typeface="Courier"/>
                <a:cs typeface="Courier"/>
              </a:rPr>
              <a:t> + 2n </a:t>
            </a:r>
            <a:r>
              <a:rPr lang="en-US" sz="2800" u="sng" dirty="0" smtClean="0">
                <a:latin typeface="Courier"/>
                <a:cs typeface="Courier"/>
              </a:rPr>
              <a:t>&lt;</a:t>
            </a:r>
            <a:r>
              <a:rPr lang="en-US" sz="2800" dirty="0" smtClean="0">
                <a:latin typeface="Courier"/>
                <a:cs typeface="Courier"/>
              </a:rPr>
              <a:t> c*n</a:t>
            </a:r>
            <a:r>
              <a:rPr lang="en-US" sz="2800" baseline="30000" dirty="0" smtClean="0">
                <a:latin typeface="Courier"/>
                <a:cs typeface="Courier"/>
              </a:rPr>
              <a:t>4</a:t>
            </a:r>
            <a:r>
              <a:rPr lang="en-US" sz="2800" baseline="30000" dirty="0" smtClean="0">
                <a:cs typeface="Courier"/>
              </a:rPr>
              <a:t> </a:t>
            </a:r>
            <a:r>
              <a:rPr lang="en-US" sz="2800" dirty="0" smtClean="0">
                <a:cs typeface="Courier"/>
              </a:rPr>
              <a:t>for all </a:t>
            </a:r>
            <a:r>
              <a:rPr lang="en-US" sz="2800" dirty="0" smtClean="0">
                <a:latin typeface="Courier"/>
                <a:cs typeface="Courier"/>
              </a:rPr>
              <a:t>n </a:t>
            </a:r>
            <a:r>
              <a:rPr lang="en-US" sz="2800" u="sng" dirty="0" smtClean="0">
                <a:latin typeface="Courier"/>
                <a:cs typeface="Courier"/>
              </a:rPr>
              <a:t>&gt;</a:t>
            </a:r>
            <a:r>
              <a:rPr lang="en-US" sz="2800" dirty="0" smtClean="0">
                <a:latin typeface="Courier"/>
                <a:cs typeface="Courier"/>
              </a:rPr>
              <a:t> n</a:t>
            </a:r>
            <a:r>
              <a:rPr lang="en-US" sz="2800" baseline="-25000" dirty="0" smtClean="0">
                <a:latin typeface="Courier"/>
                <a:cs typeface="Courier"/>
              </a:rPr>
              <a:t>0</a:t>
            </a:r>
          </a:p>
          <a:p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776199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Big-O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523024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This is an upper bound, so if</a:t>
            </a:r>
          </a:p>
          <a:p>
            <a:r>
              <a:rPr lang="en-US" sz="2800" dirty="0" smtClean="0">
                <a:latin typeface="Courier"/>
                <a:cs typeface="Courier"/>
              </a:rPr>
              <a:t>5n</a:t>
            </a:r>
            <a:r>
              <a:rPr lang="en-US" sz="2800" baseline="30000" dirty="0" smtClean="0">
                <a:latin typeface="Courier"/>
                <a:cs typeface="Courier"/>
              </a:rPr>
              <a:t>3</a:t>
            </a:r>
            <a:r>
              <a:rPr lang="en-US" sz="2800" dirty="0" smtClean="0">
                <a:latin typeface="Courier"/>
                <a:cs typeface="Courier"/>
              </a:rPr>
              <a:t> + 2n</a:t>
            </a:r>
            <a:r>
              <a:rPr lang="en-US" sz="2800" dirty="0" smtClean="0"/>
              <a:t> is in </a:t>
            </a:r>
            <a:r>
              <a:rPr lang="en-US" sz="2800" dirty="0" smtClean="0">
                <a:latin typeface="Courier"/>
                <a:cs typeface="Courier"/>
              </a:rPr>
              <a:t>O(n</a:t>
            </a:r>
            <a:r>
              <a:rPr lang="en-US" sz="2800" baseline="30000" dirty="0" smtClean="0">
                <a:latin typeface="Courier"/>
                <a:cs typeface="Courier"/>
              </a:rPr>
              <a:t>4</a:t>
            </a:r>
            <a:r>
              <a:rPr lang="en-US" sz="2800" dirty="0" smtClean="0">
                <a:latin typeface="Courier"/>
                <a:cs typeface="Courier"/>
              </a:rPr>
              <a:t>)</a:t>
            </a:r>
            <a:r>
              <a:rPr lang="en-US" sz="2800" dirty="0" smtClean="0"/>
              <a:t>, then </a:t>
            </a:r>
          </a:p>
          <a:p>
            <a:r>
              <a:rPr lang="en-US" sz="2800" dirty="0">
                <a:latin typeface="Courier"/>
                <a:cs typeface="Courier"/>
              </a:rPr>
              <a:t>5n</a:t>
            </a:r>
            <a:r>
              <a:rPr lang="en-US" sz="2800" baseline="30000" dirty="0">
                <a:latin typeface="Courier"/>
                <a:cs typeface="Courier"/>
              </a:rPr>
              <a:t>3</a:t>
            </a:r>
            <a:r>
              <a:rPr lang="en-US" sz="2800" dirty="0">
                <a:latin typeface="Courier"/>
                <a:cs typeface="Courier"/>
              </a:rPr>
              <a:t> + </a:t>
            </a:r>
            <a:r>
              <a:rPr lang="en-US" sz="2800" dirty="0" smtClean="0">
                <a:latin typeface="Courier"/>
                <a:cs typeface="Courier"/>
              </a:rPr>
              <a:t>2n</a:t>
            </a:r>
            <a:r>
              <a:rPr lang="en-US" sz="2800" dirty="0" smtClean="0"/>
              <a:t> is in </a:t>
            </a:r>
            <a:r>
              <a:rPr lang="en-US" sz="2800" dirty="0">
                <a:latin typeface="Courier"/>
                <a:cs typeface="Courier"/>
              </a:rPr>
              <a:t>O(</a:t>
            </a:r>
            <a:r>
              <a:rPr lang="en-US" sz="2800" dirty="0" smtClean="0">
                <a:latin typeface="Courier"/>
                <a:cs typeface="Courier"/>
              </a:rPr>
              <a:t>n</a:t>
            </a:r>
            <a:r>
              <a:rPr lang="en-US" sz="2800" baseline="30000" dirty="0" smtClean="0">
                <a:latin typeface="Courier"/>
                <a:cs typeface="Courier"/>
              </a:rPr>
              <a:t>5</a:t>
            </a:r>
            <a:r>
              <a:rPr lang="en-US" sz="2800" dirty="0" smtClean="0">
                <a:latin typeface="Courier"/>
                <a:cs typeface="Courier"/>
              </a:rPr>
              <a:t>) and O(</a:t>
            </a:r>
            <a:r>
              <a:rPr lang="en-US" sz="2800" dirty="0" err="1" smtClean="0">
                <a:latin typeface="Courier"/>
                <a:cs typeface="Courier"/>
              </a:rPr>
              <a:t>n</a:t>
            </a:r>
            <a:r>
              <a:rPr lang="en-US" sz="2800" baseline="30000" dirty="0" err="1" smtClean="0">
                <a:latin typeface="Courier"/>
                <a:cs typeface="Courier"/>
              </a:rPr>
              <a:t>n</a:t>
            </a:r>
            <a:r>
              <a:rPr lang="en-US" sz="2800" dirty="0" smtClean="0">
                <a:latin typeface="Courier"/>
                <a:cs typeface="Courier"/>
              </a:rPr>
              <a:t>)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32523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Big-O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523024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This is an upper bound, so if</a:t>
            </a:r>
          </a:p>
          <a:p>
            <a:r>
              <a:rPr lang="en-US" sz="2800" dirty="0" smtClean="0">
                <a:latin typeface="Courier"/>
                <a:cs typeface="Courier"/>
              </a:rPr>
              <a:t>5n</a:t>
            </a:r>
            <a:r>
              <a:rPr lang="en-US" sz="2800" baseline="30000" dirty="0" smtClean="0">
                <a:latin typeface="Courier"/>
                <a:cs typeface="Courier"/>
              </a:rPr>
              <a:t>3</a:t>
            </a:r>
            <a:r>
              <a:rPr lang="en-US" sz="2800" dirty="0" smtClean="0">
                <a:latin typeface="Courier"/>
                <a:cs typeface="Courier"/>
              </a:rPr>
              <a:t> + 2n</a:t>
            </a:r>
            <a:r>
              <a:rPr lang="en-US" sz="2800" dirty="0" smtClean="0"/>
              <a:t> is in </a:t>
            </a:r>
            <a:r>
              <a:rPr lang="en-US" sz="2800" dirty="0" smtClean="0">
                <a:latin typeface="Courier"/>
                <a:cs typeface="Courier"/>
              </a:rPr>
              <a:t>O(n</a:t>
            </a:r>
            <a:r>
              <a:rPr lang="en-US" sz="2800" baseline="30000" dirty="0" smtClean="0">
                <a:latin typeface="Courier"/>
                <a:cs typeface="Courier"/>
              </a:rPr>
              <a:t>4</a:t>
            </a:r>
            <a:r>
              <a:rPr lang="en-US" sz="2800" dirty="0" smtClean="0">
                <a:latin typeface="Courier"/>
                <a:cs typeface="Courier"/>
              </a:rPr>
              <a:t>)</a:t>
            </a:r>
            <a:r>
              <a:rPr lang="en-US" sz="2800" dirty="0" smtClean="0"/>
              <a:t>, then </a:t>
            </a:r>
          </a:p>
          <a:p>
            <a:r>
              <a:rPr lang="en-US" sz="2800" dirty="0">
                <a:latin typeface="Courier"/>
                <a:cs typeface="Courier"/>
              </a:rPr>
              <a:t>5n</a:t>
            </a:r>
            <a:r>
              <a:rPr lang="en-US" sz="2800" baseline="30000" dirty="0">
                <a:latin typeface="Courier"/>
                <a:cs typeface="Courier"/>
              </a:rPr>
              <a:t>3</a:t>
            </a:r>
            <a:r>
              <a:rPr lang="en-US" sz="2800" dirty="0">
                <a:latin typeface="Courier"/>
                <a:cs typeface="Courier"/>
              </a:rPr>
              <a:t> + </a:t>
            </a:r>
            <a:r>
              <a:rPr lang="en-US" sz="2800" dirty="0" smtClean="0">
                <a:latin typeface="Courier"/>
                <a:cs typeface="Courier"/>
              </a:rPr>
              <a:t>2n</a:t>
            </a:r>
            <a:r>
              <a:rPr lang="en-US" sz="2800" dirty="0" smtClean="0"/>
              <a:t> is in </a:t>
            </a:r>
            <a:r>
              <a:rPr lang="en-US" sz="2800" dirty="0">
                <a:latin typeface="Courier"/>
                <a:cs typeface="Courier"/>
              </a:rPr>
              <a:t>O(</a:t>
            </a:r>
            <a:r>
              <a:rPr lang="en-US" sz="2800" dirty="0" smtClean="0">
                <a:latin typeface="Courier"/>
                <a:cs typeface="Courier"/>
              </a:rPr>
              <a:t>n</a:t>
            </a:r>
            <a:r>
              <a:rPr lang="en-US" sz="2800" baseline="30000" dirty="0" smtClean="0">
                <a:latin typeface="Courier"/>
                <a:cs typeface="Courier"/>
              </a:rPr>
              <a:t>5</a:t>
            </a:r>
            <a:r>
              <a:rPr lang="en-US" sz="2800" dirty="0" smtClean="0">
                <a:latin typeface="Courier"/>
                <a:cs typeface="Courier"/>
              </a:rPr>
              <a:t>) and O(</a:t>
            </a:r>
            <a:r>
              <a:rPr lang="en-US" sz="2800" dirty="0" err="1" smtClean="0">
                <a:latin typeface="Courier"/>
                <a:cs typeface="Courier"/>
              </a:rPr>
              <a:t>n</a:t>
            </a:r>
            <a:r>
              <a:rPr lang="en-US" sz="2800" baseline="30000" dirty="0" err="1" smtClean="0">
                <a:latin typeface="Courier"/>
                <a:cs typeface="Courier"/>
              </a:rPr>
              <a:t>n</a:t>
            </a:r>
            <a:r>
              <a:rPr lang="en-US" sz="2800" dirty="0" smtClean="0">
                <a:latin typeface="Courier"/>
                <a:cs typeface="Courier"/>
              </a:rPr>
              <a:t>)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cs typeface="Courier"/>
              </a:rPr>
              <a:t>Is </a:t>
            </a:r>
            <a:r>
              <a:rPr lang="en-US" sz="2800" dirty="0">
                <a:latin typeface="Courier"/>
                <a:cs typeface="Courier"/>
              </a:rPr>
              <a:t>5n</a:t>
            </a:r>
            <a:r>
              <a:rPr lang="en-US" sz="2800" baseline="30000" dirty="0">
                <a:latin typeface="Courier"/>
                <a:cs typeface="Courier"/>
              </a:rPr>
              <a:t>3</a:t>
            </a:r>
            <a:r>
              <a:rPr lang="en-US" sz="2800" dirty="0">
                <a:latin typeface="Courier"/>
                <a:cs typeface="Courier"/>
              </a:rPr>
              <a:t> + 2n</a:t>
            </a:r>
            <a:r>
              <a:rPr lang="en-US" sz="2800" dirty="0"/>
              <a:t> </a:t>
            </a:r>
            <a:r>
              <a:rPr lang="en-US" sz="2800" dirty="0" smtClean="0"/>
              <a:t>in </a:t>
            </a:r>
            <a:r>
              <a:rPr lang="en-US" sz="2800" dirty="0" smtClean="0">
                <a:latin typeface="Courier"/>
                <a:cs typeface="Courier"/>
              </a:rPr>
              <a:t>O(n</a:t>
            </a:r>
            <a:r>
              <a:rPr lang="en-US" sz="2800" baseline="30000" dirty="0" smtClean="0">
                <a:latin typeface="Courier"/>
                <a:cs typeface="Courier"/>
              </a:rPr>
              <a:t>3</a:t>
            </a:r>
            <a:r>
              <a:rPr lang="en-US" sz="2800" dirty="0" smtClean="0">
                <a:latin typeface="Courier"/>
                <a:cs typeface="Courier"/>
              </a:rPr>
              <a:t>)</a:t>
            </a:r>
            <a:r>
              <a:rPr lang="en-US" sz="2800" dirty="0" smtClean="0"/>
              <a:t>?</a:t>
            </a:r>
            <a:endParaRPr lang="en-US" sz="2800" dirty="0" smtClean="0">
              <a:cs typeface="Courier"/>
            </a:endParaRP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06399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Big-O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523024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This is an upper bound, so if</a:t>
            </a:r>
          </a:p>
          <a:p>
            <a:r>
              <a:rPr lang="en-US" sz="2800" dirty="0" smtClean="0">
                <a:latin typeface="Courier"/>
                <a:cs typeface="Courier"/>
              </a:rPr>
              <a:t>5n</a:t>
            </a:r>
            <a:r>
              <a:rPr lang="en-US" sz="2800" baseline="30000" dirty="0" smtClean="0">
                <a:latin typeface="Courier"/>
                <a:cs typeface="Courier"/>
              </a:rPr>
              <a:t>3</a:t>
            </a:r>
            <a:r>
              <a:rPr lang="en-US" sz="2800" dirty="0" smtClean="0">
                <a:latin typeface="Courier"/>
                <a:cs typeface="Courier"/>
              </a:rPr>
              <a:t> + 2n</a:t>
            </a:r>
            <a:r>
              <a:rPr lang="en-US" sz="2800" dirty="0" smtClean="0"/>
              <a:t> is in </a:t>
            </a:r>
            <a:r>
              <a:rPr lang="en-US" sz="2800" dirty="0" smtClean="0">
                <a:latin typeface="Courier"/>
                <a:cs typeface="Courier"/>
              </a:rPr>
              <a:t>O(n</a:t>
            </a:r>
            <a:r>
              <a:rPr lang="en-US" sz="2800" baseline="30000" dirty="0" smtClean="0">
                <a:latin typeface="Courier"/>
                <a:cs typeface="Courier"/>
              </a:rPr>
              <a:t>4</a:t>
            </a:r>
            <a:r>
              <a:rPr lang="en-US" sz="2800" dirty="0" smtClean="0">
                <a:latin typeface="Courier"/>
                <a:cs typeface="Courier"/>
              </a:rPr>
              <a:t>)</a:t>
            </a:r>
            <a:r>
              <a:rPr lang="en-US" sz="2800" dirty="0" smtClean="0"/>
              <a:t>, then </a:t>
            </a:r>
          </a:p>
          <a:p>
            <a:r>
              <a:rPr lang="en-US" sz="2800" dirty="0">
                <a:latin typeface="Courier"/>
                <a:cs typeface="Courier"/>
              </a:rPr>
              <a:t>5n</a:t>
            </a:r>
            <a:r>
              <a:rPr lang="en-US" sz="2800" baseline="30000" dirty="0">
                <a:latin typeface="Courier"/>
                <a:cs typeface="Courier"/>
              </a:rPr>
              <a:t>3</a:t>
            </a:r>
            <a:r>
              <a:rPr lang="en-US" sz="2800" dirty="0">
                <a:latin typeface="Courier"/>
                <a:cs typeface="Courier"/>
              </a:rPr>
              <a:t> + </a:t>
            </a:r>
            <a:r>
              <a:rPr lang="en-US" sz="2800" dirty="0" smtClean="0">
                <a:latin typeface="Courier"/>
                <a:cs typeface="Courier"/>
              </a:rPr>
              <a:t>2n</a:t>
            </a:r>
            <a:r>
              <a:rPr lang="en-US" sz="2800" dirty="0" smtClean="0"/>
              <a:t> is in </a:t>
            </a:r>
            <a:r>
              <a:rPr lang="en-US" sz="2800" dirty="0">
                <a:latin typeface="Courier"/>
                <a:cs typeface="Courier"/>
              </a:rPr>
              <a:t>O(</a:t>
            </a:r>
            <a:r>
              <a:rPr lang="en-US" sz="2800" dirty="0" smtClean="0">
                <a:latin typeface="Courier"/>
                <a:cs typeface="Courier"/>
              </a:rPr>
              <a:t>n</a:t>
            </a:r>
            <a:r>
              <a:rPr lang="en-US" sz="2800" baseline="30000" dirty="0" smtClean="0">
                <a:latin typeface="Courier"/>
                <a:cs typeface="Courier"/>
              </a:rPr>
              <a:t>5</a:t>
            </a:r>
            <a:r>
              <a:rPr lang="en-US" sz="2800" dirty="0" smtClean="0">
                <a:latin typeface="Courier"/>
                <a:cs typeface="Courier"/>
              </a:rPr>
              <a:t>) and O(</a:t>
            </a:r>
            <a:r>
              <a:rPr lang="en-US" sz="2800" dirty="0" err="1" smtClean="0">
                <a:latin typeface="Courier"/>
                <a:cs typeface="Courier"/>
              </a:rPr>
              <a:t>n</a:t>
            </a:r>
            <a:r>
              <a:rPr lang="en-US" sz="2800" baseline="30000" dirty="0" err="1" smtClean="0">
                <a:latin typeface="Courier"/>
                <a:cs typeface="Courier"/>
              </a:rPr>
              <a:t>n</a:t>
            </a:r>
            <a:r>
              <a:rPr lang="en-US" sz="2800" dirty="0" smtClean="0">
                <a:latin typeface="Courier"/>
                <a:cs typeface="Courier"/>
              </a:rPr>
              <a:t>)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cs typeface="Courier"/>
              </a:rPr>
              <a:t>Is </a:t>
            </a:r>
            <a:r>
              <a:rPr lang="en-US" sz="2800" dirty="0">
                <a:latin typeface="Courier"/>
                <a:cs typeface="Courier"/>
              </a:rPr>
              <a:t>5n</a:t>
            </a:r>
            <a:r>
              <a:rPr lang="en-US" sz="2800" baseline="30000" dirty="0">
                <a:latin typeface="Courier"/>
                <a:cs typeface="Courier"/>
              </a:rPr>
              <a:t>3</a:t>
            </a:r>
            <a:r>
              <a:rPr lang="en-US" sz="2800" dirty="0">
                <a:latin typeface="Courier"/>
                <a:cs typeface="Courier"/>
              </a:rPr>
              <a:t> + 2n</a:t>
            </a:r>
            <a:r>
              <a:rPr lang="en-US" sz="2800" dirty="0"/>
              <a:t> </a:t>
            </a:r>
            <a:r>
              <a:rPr lang="en-US" sz="2800" dirty="0" smtClean="0"/>
              <a:t>in </a:t>
            </a:r>
            <a:r>
              <a:rPr lang="en-US" sz="2800" dirty="0" smtClean="0">
                <a:latin typeface="Courier"/>
                <a:cs typeface="Courier"/>
              </a:rPr>
              <a:t>O(n3)</a:t>
            </a:r>
            <a:r>
              <a:rPr lang="en-US" sz="2800" dirty="0" smtClean="0"/>
              <a:t>?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cs typeface="Courier"/>
              </a:rPr>
              <a:t>Yes, let c be 7 and n &gt; 1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055841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Big-O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523024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Big-O is for upper bounds.</a:t>
            </a:r>
          </a:p>
          <a:p>
            <a:endParaRPr lang="en-US" sz="2800" dirty="0" smtClean="0">
              <a:cs typeface="Courier"/>
            </a:endParaRPr>
          </a:p>
          <a:p>
            <a:pPr marL="342900" indent="-342900">
              <a:buFont typeface="Arial"/>
              <a:buChar char="•"/>
            </a:pPr>
            <a:endParaRPr lang="en-US" sz="2800" dirty="0" smtClean="0">
              <a:cs typeface="Courier"/>
            </a:endParaRP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207204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Big-O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523024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Big-O is for upper bounds.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Its equivalent for lower bounds is big Omega </a:t>
            </a:r>
          </a:p>
          <a:p>
            <a:pPr marL="342900" indent="-342900">
              <a:buFont typeface="Arial"/>
              <a:buChar char="•"/>
            </a:pPr>
            <a:endParaRPr lang="en-US" sz="2800" dirty="0" smtClean="0">
              <a:cs typeface="Courier"/>
            </a:endParaRP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646409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Big-O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523024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Big-O is for upper bounds.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Its equivalent for lower bounds is big Omega </a:t>
            </a:r>
          </a:p>
          <a:p>
            <a:r>
              <a:rPr lang="en-US" sz="2800" dirty="0"/>
              <a:t>Formally</a:t>
            </a:r>
            <a:r>
              <a:rPr lang="en-US" sz="2800" dirty="0">
                <a:cs typeface="Courier"/>
              </a:rPr>
              <a:t>, a function </a:t>
            </a:r>
            <a:r>
              <a:rPr lang="en-US" sz="2800" dirty="0">
                <a:latin typeface="Courier"/>
                <a:cs typeface="Courier"/>
              </a:rPr>
              <a:t>f(n)</a:t>
            </a:r>
            <a:r>
              <a:rPr lang="en-US" sz="2800" dirty="0">
                <a:cs typeface="Courier"/>
              </a:rPr>
              <a:t> is </a:t>
            </a:r>
            <a:r>
              <a:rPr lang="el-GR" sz="2800" dirty="0" smtClean="0"/>
              <a:t>Ω</a:t>
            </a:r>
            <a:r>
              <a:rPr lang="en-US" sz="2800" dirty="0" smtClean="0">
                <a:latin typeface="Courier"/>
                <a:cs typeface="Courier"/>
              </a:rPr>
              <a:t>(</a:t>
            </a:r>
            <a:r>
              <a:rPr lang="en-US" sz="2800" dirty="0">
                <a:latin typeface="Courier"/>
                <a:cs typeface="Courier"/>
              </a:rPr>
              <a:t>g(n)) </a:t>
            </a:r>
            <a:r>
              <a:rPr lang="en-US" sz="2800" dirty="0">
                <a:cs typeface="Courier"/>
              </a:rPr>
              <a:t>if there exists a </a:t>
            </a:r>
            <a:r>
              <a:rPr lang="en-US" sz="2800" dirty="0">
                <a:latin typeface="Courier"/>
                <a:cs typeface="Courier"/>
              </a:rPr>
              <a:t>c</a:t>
            </a:r>
            <a:r>
              <a:rPr lang="en-US" sz="2800" dirty="0">
                <a:cs typeface="Courier"/>
              </a:rPr>
              <a:t> and </a:t>
            </a:r>
            <a:r>
              <a:rPr lang="en-US" sz="2800" dirty="0" smtClean="0">
                <a:latin typeface="Courier"/>
                <a:cs typeface="Courier"/>
              </a:rPr>
              <a:t>n</a:t>
            </a:r>
            <a:r>
              <a:rPr lang="en-US" sz="2800" baseline="-25000" dirty="0" smtClean="0">
                <a:latin typeface="Courier"/>
                <a:cs typeface="Courier"/>
              </a:rPr>
              <a:t>0 </a:t>
            </a:r>
            <a:r>
              <a:rPr lang="en-US" sz="2800" dirty="0" smtClean="0">
                <a:latin typeface="Courier"/>
                <a:cs typeface="Courier"/>
              </a:rPr>
              <a:t>&gt; 0</a:t>
            </a:r>
            <a:r>
              <a:rPr lang="en-US" sz="2800" dirty="0" smtClean="0">
                <a:cs typeface="Courier"/>
              </a:rPr>
              <a:t> </a:t>
            </a:r>
            <a:r>
              <a:rPr lang="en-US" sz="2800" dirty="0">
                <a:cs typeface="Courier"/>
              </a:rPr>
              <a:t>such that: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>
                <a:cs typeface="Courier"/>
              </a:rPr>
              <a:t>For all </a:t>
            </a:r>
            <a:r>
              <a:rPr lang="en-US" sz="2800" dirty="0">
                <a:latin typeface="Courier"/>
                <a:cs typeface="Courier"/>
              </a:rPr>
              <a:t>n </a:t>
            </a:r>
            <a:r>
              <a:rPr lang="en-US" sz="2800" u="sng" dirty="0">
                <a:latin typeface="Courier"/>
                <a:cs typeface="Courier"/>
              </a:rPr>
              <a:t>&gt;</a:t>
            </a:r>
            <a:r>
              <a:rPr lang="en-US" sz="2800" dirty="0">
                <a:latin typeface="Courier"/>
                <a:cs typeface="Courier"/>
              </a:rPr>
              <a:t> n</a:t>
            </a:r>
            <a:r>
              <a:rPr lang="en-US" sz="2800" baseline="-25000" dirty="0">
                <a:latin typeface="Courier"/>
                <a:cs typeface="Courier"/>
              </a:rPr>
              <a:t>0</a:t>
            </a:r>
            <a:r>
              <a:rPr lang="en-US" sz="2800" dirty="0">
                <a:latin typeface="Courier"/>
                <a:cs typeface="Courier"/>
              </a:rPr>
              <a:t>, f(n) </a:t>
            </a:r>
            <a:r>
              <a:rPr lang="en-US" sz="2800" dirty="0" smtClean="0">
                <a:latin typeface="Courier"/>
                <a:cs typeface="Courier"/>
              </a:rPr>
              <a:t>&gt; </a:t>
            </a:r>
            <a:r>
              <a:rPr lang="en-US" sz="2800" dirty="0">
                <a:latin typeface="Courier"/>
                <a:cs typeface="Courier"/>
              </a:rPr>
              <a:t>c*g(n)</a:t>
            </a:r>
          </a:p>
          <a:p>
            <a:pPr marL="342900" indent="-342900">
              <a:buFont typeface="Arial"/>
              <a:buChar char="•"/>
            </a:pPr>
            <a:endParaRPr lang="en-US" sz="2800" dirty="0" smtClean="0">
              <a:cs typeface="Courier"/>
            </a:endParaRPr>
          </a:p>
          <a:p>
            <a:pPr marL="342900" indent="-342900">
              <a:buFont typeface="Arial"/>
              <a:buChar char="•"/>
            </a:pPr>
            <a:endParaRPr lang="en-US" sz="2800" dirty="0" smtClean="0">
              <a:cs typeface="Courier"/>
            </a:endParaRP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716089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Big-O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523024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If a function </a:t>
            </a:r>
            <a:r>
              <a:rPr lang="en-US" sz="2800" dirty="0" smtClean="0">
                <a:latin typeface="Courier"/>
                <a:cs typeface="Courier"/>
              </a:rPr>
              <a:t>f(n) </a:t>
            </a:r>
            <a:r>
              <a:rPr lang="en-US" sz="2800" dirty="0" smtClean="0">
                <a:latin typeface="Arial"/>
                <a:cs typeface="Arial"/>
              </a:rPr>
              <a:t>is in </a:t>
            </a:r>
            <a:r>
              <a:rPr lang="en-US" sz="2800" dirty="0" smtClean="0">
                <a:latin typeface="Courier"/>
                <a:cs typeface="Courier"/>
              </a:rPr>
              <a:t>O(g(n)) </a:t>
            </a:r>
            <a:r>
              <a:rPr lang="en-US" sz="2800" dirty="0" smtClean="0">
                <a:latin typeface="Arial"/>
                <a:cs typeface="Arial"/>
              </a:rPr>
              <a:t>and</a:t>
            </a:r>
            <a:r>
              <a:rPr lang="en-US" sz="2800" dirty="0" smtClean="0">
                <a:cs typeface="Courier"/>
              </a:rPr>
              <a:t> </a:t>
            </a:r>
            <a:r>
              <a:rPr lang="el-GR" sz="2800" dirty="0"/>
              <a:t>Ω</a:t>
            </a:r>
            <a:r>
              <a:rPr lang="en-US" sz="2800" dirty="0">
                <a:latin typeface="Courier"/>
                <a:cs typeface="Courier"/>
              </a:rPr>
              <a:t>(g(n)</a:t>
            </a:r>
            <a:r>
              <a:rPr lang="en-US" sz="2800" dirty="0" smtClean="0">
                <a:latin typeface="Courier"/>
                <a:cs typeface="Courier"/>
              </a:rPr>
              <a:t>)</a:t>
            </a:r>
            <a:r>
              <a:rPr lang="en-US" sz="2800" dirty="0" smtClean="0">
                <a:cs typeface="Courier"/>
              </a:rPr>
              <a:t>, then g(n) is a tight bound on f(n), we call this big theta.</a:t>
            </a:r>
          </a:p>
          <a:p>
            <a:pPr marL="457200" indent="-457200"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endParaRPr lang="en-US" sz="2800" dirty="0" smtClean="0">
              <a:cs typeface="Courier"/>
            </a:endParaRPr>
          </a:p>
          <a:p>
            <a:pPr marL="342900" indent="-342900">
              <a:buFont typeface="Arial"/>
              <a:buChar char="•"/>
            </a:pPr>
            <a:endParaRPr lang="en-US" sz="2800" dirty="0" smtClean="0">
              <a:cs typeface="Courier"/>
            </a:endParaRP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936471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916306" cy="1371600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Algorithm Analysis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Testing is for implementations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Analysis is for algorithms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Runtime, memory and correctness</a:t>
            </a:r>
          </a:p>
        </p:txBody>
      </p:sp>
    </p:spTree>
    <p:extLst>
      <p:ext uri="{BB962C8B-B14F-4D97-AF65-F5344CB8AC3E}">
        <p14:creationId xmlns:p14="http://schemas.microsoft.com/office/powerpoint/2010/main" val="2619037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Big-O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523024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If a function </a:t>
            </a:r>
            <a:r>
              <a:rPr lang="en-US" sz="2800" dirty="0" smtClean="0">
                <a:latin typeface="Courier"/>
                <a:cs typeface="Courier"/>
              </a:rPr>
              <a:t>f(n) </a:t>
            </a:r>
            <a:r>
              <a:rPr lang="en-US" sz="2800" dirty="0" smtClean="0">
                <a:latin typeface="Arial"/>
                <a:cs typeface="Arial"/>
              </a:rPr>
              <a:t>is in </a:t>
            </a:r>
            <a:r>
              <a:rPr lang="en-US" sz="2800" dirty="0" smtClean="0">
                <a:latin typeface="Courier"/>
                <a:cs typeface="Courier"/>
              </a:rPr>
              <a:t>O(g(n)) </a:t>
            </a:r>
            <a:r>
              <a:rPr lang="en-US" sz="2800" dirty="0" smtClean="0">
                <a:latin typeface="Arial"/>
                <a:cs typeface="Arial"/>
              </a:rPr>
              <a:t>and</a:t>
            </a:r>
            <a:r>
              <a:rPr lang="en-US" sz="2800" dirty="0" smtClean="0">
                <a:cs typeface="Courier"/>
              </a:rPr>
              <a:t> </a:t>
            </a:r>
            <a:r>
              <a:rPr lang="el-GR" sz="2800" dirty="0"/>
              <a:t>Ω</a:t>
            </a:r>
            <a:r>
              <a:rPr lang="en-US" sz="2800" dirty="0">
                <a:latin typeface="Courier"/>
                <a:cs typeface="Courier"/>
              </a:rPr>
              <a:t>(g(n)</a:t>
            </a:r>
            <a:r>
              <a:rPr lang="en-US" sz="2800" dirty="0" smtClean="0">
                <a:latin typeface="Courier"/>
                <a:cs typeface="Courier"/>
              </a:rPr>
              <a:t>)</a:t>
            </a:r>
            <a:r>
              <a:rPr lang="en-US" sz="2800" dirty="0" smtClean="0">
                <a:cs typeface="Courier"/>
              </a:rPr>
              <a:t>, then g(n) is a tight bound on f(n), we call this big theta.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cs typeface="Courier"/>
              </a:rPr>
              <a:t>Formally, </a:t>
            </a:r>
            <a:r>
              <a:rPr lang="en-US" sz="2800" dirty="0" err="1" smtClean="0">
                <a:cs typeface="Courier"/>
              </a:rPr>
              <a:t>iff</a:t>
            </a:r>
            <a:r>
              <a:rPr lang="en-US" sz="2800" dirty="0" smtClean="0">
                <a:latin typeface="Courier"/>
                <a:cs typeface="Courier"/>
              </a:rPr>
              <a:t> f(n) </a:t>
            </a:r>
            <a:r>
              <a:rPr lang="en-US" sz="2800" dirty="0" smtClean="0">
                <a:cs typeface="Courier"/>
              </a:rPr>
              <a:t>is in </a:t>
            </a:r>
            <a:r>
              <a:rPr lang="en-US" sz="2800" dirty="0">
                <a:latin typeface="Courier"/>
                <a:cs typeface="Courier"/>
              </a:rPr>
              <a:t>O(g(n)) </a:t>
            </a:r>
            <a:r>
              <a:rPr lang="en-US" sz="2800" dirty="0" smtClean="0">
                <a:cs typeface="Courier"/>
              </a:rPr>
              <a:t>and </a:t>
            </a:r>
            <a:r>
              <a:rPr lang="el-GR" sz="2800" dirty="0" smtClean="0"/>
              <a:t>Ω</a:t>
            </a:r>
            <a:r>
              <a:rPr lang="en-US" sz="2800" dirty="0">
                <a:latin typeface="Courier"/>
                <a:cs typeface="Courier"/>
              </a:rPr>
              <a:t>(g(n)</a:t>
            </a:r>
            <a:r>
              <a:rPr lang="en-US" sz="2800" dirty="0" smtClean="0">
                <a:latin typeface="Courier"/>
                <a:cs typeface="Courier"/>
              </a:rPr>
              <a:t>)</a:t>
            </a:r>
            <a:r>
              <a:rPr lang="en-US" sz="2800" dirty="0" smtClean="0">
                <a:cs typeface="Courier"/>
              </a:rPr>
              <a:t>, then</a:t>
            </a:r>
            <a:r>
              <a:rPr lang="en-US" sz="2800" dirty="0" smtClean="0">
                <a:latin typeface="Courier"/>
                <a:cs typeface="Courier"/>
              </a:rPr>
              <a:t> f(n) </a:t>
            </a:r>
            <a:r>
              <a:rPr lang="en-US" sz="2800" dirty="0" smtClean="0">
                <a:cs typeface="Courier"/>
              </a:rPr>
              <a:t>is in </a:t>
            </a:r>
            <a:r>
              <a:rPr lang="el-GR" sz="2800" dirty="0" smtClean="0">
                <a:latin typeface="Courier"/>
                <a:cs typeface="Courier"/>
              </a:rPr>
              <a:t>θ</a:t>
            </a:r>
            <a:r>
              <a:rPr lang="en-US" sz="2800" dirty="0" smtClean="0">
                <a:latin typeface="Courier"/>
                <a:cs typeface="Courier"/>
              </a:rPr>
              <a:t>(g(n))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cs typeface="Courier"/>
              </a:rPr>
              <a:t>Note that the two will have different c and n</a:t>
            </a:r>
            <a:r>
              <a:rPr lang="en-US" sz="2800" baseline="-25000" dirty="0" smtClean="0">
                <a:cs typeface="Courier"/>
              </a:rPr>
              <a:t>0</a:t>
            </a:r>
            <a:endParaRPr lang="el-GR" sz="2800" baseline="-25000" dirty="0">
              <a:cs typeface="Courier"/>
            </a:endParaRPr>
          </a:p>
          <a:p>
            <a:pPr marL="457200" indent="-457200">
              <a:buFont typeface="Arial"/>
              <a:buChar char="•"/>
            </a:pPr>
            <a:endParaRPr lang="en-US" sz="2800" dirty="0" smtClean="0">
              <a:cs typeface="Courier"/>
            </a:endParaRPr>
          </a:p>
          <a:p>
            <a:pPr marL="457200" indent="-457200"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endParaRPr lang="en-US" sz="2800" dirty="0" smtClean="0">
              <a:cs typeface="Courier"/>
            </a:endParaRPr>
          </a:p>
          <a:p>
            <a:pPr marL="342900" indent="-342900">
              <a:buFont typeface="Arial"/>
              <a:buChar char="•"/>
            </a:pPr>
            <a:endParaRPr lang="en-US" sz="2800" dirty="0" smtClean="0">
              <a:cs typeface="Courier"/>
            </a:endParaRP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860653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Big O Notation</a:t>
            </a:r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What does this help us with?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Sort algorithms into families</a:t>
            </a:r>
          </a:p>
          <a:p>
            <a:r>
              <a:rPr lang="en-US" sz="2800" dirty="0" smtClean="0"/>
              <a:t>	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28598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Big O Notation</a:t>
            </a:r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923390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What does this help us with?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Sort algorithms into families</a:t>
            </a:r>
          </a:p>
          <a:p>
            <a:pPr marL="1600200" lvl="2" indent="-457200">
              <a:buFont typeface="Arial"/>
              <a:buChar char="•"/>
            </a:pPr>
            <a:r>
              <a:rPr lang="en-US" sz="2600" dirty="0" smtClean="0"/>
              <a:t>O(1): constant</a:t>
            </a:r>
          </a:p>
          <a:p>
            <a:pPr marL="1600200" lvl="2" indent="-457200">
              <a:buFont typeface="Arial"/>
              <a:buChar char="•"/>
            </a:pPr>
            <a:r>
              <a:rPr lang="en-US" sz="2600" dirty="0" smtClean="0"/>
              <a:t>O(log n): logarithmic</a:t>
            </a:r>
          </a:p>
          <a:p>
            <a:pPr marL="1600200" lvl="2" indent="-457200">
              <a:buFont typeface="Arial"/>
              <a:buChar char="•"/>
            </a:pPr>
            <a:r>
              <a:rPr lang="en-US" sz="2600" dirty="0"/>
              <a:t>O(n) : </a:t>
            </a:r>
            <a:r>
              <a:rPr lang="en-US" sz="2600" dirty="0" smtClean="0"/>
              <a:t>linear</a:t>
            </a:r>
          </a:p>
          <a:p>
            <a:pPr marL="1600200" lvl="2" indent="-457200">
              <a:buFont typeface="Arial"/>
              <a:buChar char="•"/>
            </a:pPr>
            <a:r>
              <a:rPr lang="en-US" sz="2600" dirty="0" smtClean="0"/>
              <a:t>O(n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): quadratic</a:t>
            </a:r>
          </a:p>
          <a:p>
            <a:pPr marL="1600200" lvl="2" indent="-457200">
              <a:buFont typeface="Arial"/>
              <a:buChar char="•"/>
            </a:pPr>
            <a:r>
              <a:rPr lang="en-US" sz="2600" dirty="0" smtClean="0"/>
              <a:t>O(</a:t>
            </a:r>
            <a:r>
              <a:rPr lang="en-US" sz="2600" dirty="0" err="1" smtClean="0"/>
              <a:t>n</a:t>
            </a:r>
            <a:r>
              <a:rPr lang="en-US" sz="2600" baseline="30000" dirty="0" err="1" smtClean="0"/>
              <a:t>k</a:t>
            </a:r>
            <a:r>
              <a:rPr lang="en-US" sz="2600" dirty="0" smtClean="0"/>
              <a:t>): polynomial</a:t>
            </a:r>
          </a:p>
          <a:p>
            <a:pPr marL="1600200" lvl="2" indent="-457200">
              <a:buFont typeface="Arial"/>
              <a:buChar char="•"/>
            </a:pPr>
            <a:r>
              <a:rPr lang="en-US" sz="2600" dirty="0" smtClean="0"/>
              <a:t>O(</a:t>
            </a:r>
            <a:r>
              <a:rPr lang="en-US" sz="2600" dirty="0" err="1" smtClean="0"/>
              <a:t>k</a:t>
            </a:r>
            <a:r>
              <a:rPr lang="en-US" sz="2600" baseline="30000" dirty="0" err="1" smtClean="0"/>
              <a:t>n</a:t>
            </a:r>
            <a:r>
              <a:rPr lang="en-US" sz="2600" dirty="0" smtClean="0"/>
              <a:t>): exponential</a:t>
            </a:r>
          </a:p>
          <a:p>
            <a:r>
              <a:rPr lang="en-US" sz="2800" dirty="0" smtClean="0"/>
              <a:t>	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474299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Big O Notation</a:t>
            </a:r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What does this help us with?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The constant multiple c lets us organize similar algorithms together.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Remember that </a:t>
            </a:r>
            <a:r>
              <a:rPr lang="en-US" sz="2800" dirty="0" err="1" smtClean="0"/>
              <a:t>log</a:t>
            </a:r>
            <a:r>
              <a:rPr lang="en-US" sz="2800" baseline="-25000" dirty="0" err="1" smtClean="0"/>
              <a:t>a</a:t>
            </a:r>
            <a:r>
              <a:rPr lang="en-US" sz="2800" dirty="0" smtClean="0"/>
              <a:t> k and </a:t>
            </a:r>
            <a:r>
              <a:rPr lang="en-US" sz="2800" dirty="0" err="1" smtClean="0"/>
              <a:t>log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 k differ by a constant factor?</a:t>
            </a:r>
          </a:p>
          <a:p>
            <a:r>
              <a:rPr lang="en-US" sz="2800" dirty="0" smtClean="0"/>
              <a:t>	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02552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Big O Notation</a:t>
            </a:r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What does this help us with?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The constant multiple c lets us organize similar algorithms together.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Remember that </a:t>
            </a:r>
            <a:r>
              <a:rPr lang="en-US" sz="2800" dirty="0" err="1" smtClean="0"/>
              <a:t>log</a:t>
            </a:r>
            <a:r>
              <a:rPr lang="en-US" sz="2800" baseline="-25000" dirty="0" err="1" smtClean="0"/>
              <a:t>a</a:t>
            </a:r>
            <a:r>
              <a:rPr lang="en-US" sz="2800" dirty="0" smtClean="0"/>
              <a:t> k and </a:t>
            </a:r>
            <a:r>
              <a:rPr lang="en-US" sz="2800" dirty="0" err="1" smtClean="0"/>
              <a:t>log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 k differ by a constant factor?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That makes all logs in the same family</a:t>
            </a:r>
          </a:p>
          <a:p>
            <a:r>
              <a:rPr lang="en-US" sz="2800" dirty="0" smtClean="0"/>
              <a:t>	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13049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Recurrence Relations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How to analyze recursively defined functions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Analyzing the naïve dictionary implementations</a:t>
            </a: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81257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916306" cy="1371600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Algorithm Analysis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Testing is for implementations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Analysis is for algorithms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Runtime, memory and correctness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Best case, average case, worst case</a:t>
            </a:r>
          </a:p>
        </p:txBody>
      </p:sp>
    </p:spTree>
    <p:extLst>
      <p:ext uri="{BB962C8B-B14F-4D97-AF65-F5344CB8AC3E}">
        <p14:creationId xmlns:p14="http://schemas.microsoft.com/office/powerpoint/2010/main" val="536444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916306" cy="1371600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Algorithm Analysis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Testing is for implementations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Analysis is for algorithms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Runtime, memory and correctness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Best case, average case, worst case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Over groups of inputs, not just one</a:t>
            </a:r>
          </a:p>
        </p:txBody>
      </p:sp>
    </p:spTree>
    <p:extLst>
      <p:ext uri="{BB962C8B-B14F-4D97-AF65-F5344CB8AC3E}">
        <p14:creationId xmlns:p14="http://schemas.microsoft.com/office/powerpoint/2010/main" val="1549091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Principles of analysis</a:t>
            </a:r>
          </a:p>
          <a:p>
            <a:r>
              <a:rPr lang="en-US" sz="2800" dirty="0" smtClean="0"/>
              <a:t>	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03358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Principles of analysis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Determining performance behavior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How does an algorithm react to new data or changes?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Independent of language or implementation</a:t>
            </a:r>
          </a:p>
          <a:p>
            <a:endParaRPr lang="en-US" sz="2800" dirty="0" smtClean="0"/>
          </a:p>
          <a:p>
            <a:r>
              <a:rPr lang="en-US" sz="2800" dirty="0" smtClean="0"/>
              <a:t>	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329441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11079</TotalTime>
  <Words>1634</Words>
  <Application>Microsoft Macintosh PowerPoint</Application>
  <PresentationFormat>On-screen Show (4:3)</PresentationFormat>
  <Paragraphs>337</Paragraphs>
  <Slides>55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Essential</vt:lpstr>
      <vt:lpstr>Cse 373</vt:lpstr>
      <vt:lpstr>Today’s Lecture</vt:lpstr>
      <vt:lpstr>Project 1</vt:lpstr>
      <vt:lpstr>Review</vt:lpstr>
      <vt:lpstr>Review</vt:lpstr>
      <vt:lpstr>Review</vt:lpstr>
      <vt:lpstr>Review</vt:lpstr>
      <vt:lpstr>Algorithm analysis</vt:lpstr>
      <vt:lpstr>Algorithm analysis</vt:lpstr>
      <vt:lpstr>Algorithm analysis</vt:lpstr>
      <vt:lpstr>Algorithm analysis</vt:lpstr>
      <vt:lpstr>Algorithm analysis</vt:lpstr>
      <vt:lpstr>Algorithm analysis</vt:lpstr>
      <vt:lpstr>Binary Search</vt:lpstr>
      <vt:lpstr>Binary Search</vt:lpstr>
      <vt:lpstr>Binary Search</vt:lpstr>
      <vt:lpstr>Binary Search</vt:lpstr>
      <vt:lpstr>Binary Search</vt:lpstr>
      <vt:lpstr>Binary Search</vt:lpstr>
      <vt:lpstr>Binary Search</vt:lpstr>
      <vt:lpstr>Binary Search</vt:lpstr>
      <vt:lpstr>Binary Search</vt:lpstr>
      <vt:lpstr>Binary Search</vt:lpstr>
      <vt:lpstr>Binary Search</vt:lpstr>
      <vt:lpstr>Binary Search</vt:lpstr>
      <vt:lpstr>Binary Search</vt:lpstr>
      <vt:lpstr>Binary Search</vt:lpstr>
      <vt:lpstr>Binary Search</vt:lpstr>
      <vt:lpstr>Binary Search</vt:lpstr>
      <vt:lpstr>Binary Search</vt:lpstr>
      <vt:lpstr>Binary Search</vt:lpstr>
      <vt:lpstr>Binary Search</vt:lpstr>
      <vt:lpstr>Binary Search</vt:lpstr>
      <vt:lpstr>Binary Search</vt:lpstr>
      <vt:lpstr>Analysis</vt:lpstr>
      <vt:lpstr>Analysis</vt:lpstr>
      <vt:lpstr>Analysis</vt:lpstr>
      <vt:lpstr>Analysis</vt:lpstr>
      <vt:lpstr>Big-O notation</vt:lpstr>
      <vt:lpstr>Big-O notation</vt:lpstr>
      <vt:lpstr>Big-O notation</vt:lpstr>
      <vt:lpstr>Big-O notation</vt:lpstr>
      <vt:lpstr>Big-O notation</vt:lpstr>
      <vt:lpstr>Big-O notation</vt:lpstr>
      <vt:lpstr>Big-O notation</vt:lpstr>
      <vt:lpstr>Big-O notation</vt:lpstr>
      <vt:lpstr>Big-O notation</vt:lpstr>
      <vt:lpstr>Big-O notation</vt:lpstr>
      <vt:lpstr>Big-O notation</vt:lpstr>
      <vt:lpstr>Big-O notation</vt:lpstr>
      <vt:lpstr>Big O Notation</vt:lpstr>
      <vt:lpstr>Big O Notation</vt:lpstr>
      <vt:lpstr>Big O Notation</vt:lpstr>
      <vt:lpstr>Big O Notation</vt:lpstr>
      <vt:lpstr>Next Class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Evan McCarty</cp:lastModifiedBy>
  <cp:revision>79</cp:revision>
  <dcterms:created xsi:type="dcterms:W3CDTF">2017-03-27T18:12:41Z</dcterms:created>
  <dcterms:modified xsi:type="dcterms:W3CDTF">2017-10-04T22:45:53Z</dcterms:modified>
</cp:coreProperties>
</file>