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7"/>
  </p:notesMasterIdLst>
  <p:sldIdLst>
    <p:sldId id="256" r:id="rId2"/>
    <p:sldId id="1090" r:id="rId3"/>
    <p:sldId id="1172" r:id="rId4"/>
    <p:sldId id="1176" r:id="rId5"/>
    <p:sldId id="1180" r:id="rId6"/>
    <p:sldId id="1191" r:id="rId7"/>
    <p:sldId id="1192" r:id="rId8"/>
    <p:sldId id="1193" r:id="rId9"/>
    <p:sldId id="1194" r:id="rId10"/>
    <p:sldId id="1195" r:id="rId11"/>
    <p:sldId id="1196" r:id="rId12"/>
    <p:sldId id="1197" r:id="rId13"/>
    <p:sldId id="1198" r:id="rId14"/>
    <p:sldId id="1199" r:id="rId15"/>
    <p:sldId id="1200" r:id="rId16"/>
    <p:sldId id="1201" r:id="rId17"/>
    <p:sldId id="1226" r:id="rId18"/>
    <p:sldId id="1227" r:id="rId19"/>
    <p:sldId id="1228" r:id="rId20"/>
    <p:sldId id="1229" r:id="rId21"/>
    <p:sldId id="1230" r:id="rId22"/>
    <p:sldId id="1233" r:id="rId23"/>
    <p:sldId id="1026" r:id="rId24"/>
    <p:sldId id="1091" r:id="rId25"/>
    <p:sldId id="1092" r:id="rId26"/>
    <p:sldId id="1093" r:id="rId27"/>
    <p:sldId id="1094" r:id="rId28"/>
    <p:sldId id="1095" r:id="rId29"/>
    <p:sldId id="1096" r:id="rId30"/>
    <p:sldId id="1097" r:id="rId31"/>
    <p:sldId id="1099" r:id="rId32"/>
    <p:sldId id="1098" r:id="rId33"/>
    <p:sldId id="1100" r:id="rId34"/>
    <p:sldId id="1101" r:id="rId35"/>
    <p:sldId id="1102" r:id="rId36"/>
    <p:sldId id="1103" r:id="rId37"/>
    <p:sldId id="1104" r:id="rId38"/>
    <p:sldId id="1105" r:id="rId39"/>
    <p:sldId id="1106" r:id="rId40"/>
    <p:sldId id="1107" r:id="rId41"/>
    <p:sldId id="1108" r:id="rId42"/>
    <p:sldId id="1109" r:id="rId43"/>
    <p:sldId id="1110" r:id="rId44"/>
    <p:sldId id="1111" r:id="rId45"/>
    <p:sldId id="1112" r:id="rId46"/>
    <p:sldId id="1113" r:id="rId47"/>
    <p:sldId id="1114" r:id="rId48"/>
    <p:sldId id="1115" r:id="rId49"/>
    <p:sldId id="1116" r:id="rId50"/>
    <p:sldId id="1117" r:id="rId51"/>
    <p:sldId id="1118" r:id="rId52"/>
    <p:sldId id="1119" r:id="rId53"/>
    <p:sldId id="1120" r:id="rId54"/>
    <p:sldId id="1121" r:id="rId55"/>
    <p:sldId id="1122" r:id="rId56"/>
    <p:sldId id="1124" r:id="rId57"/>
    <p:sldId id="1125" r:id="rId58"/>
    <p:sldId id="1126" r:id="rId59"/>
    <p:sldId id="1127" r:id="rId60"/>
    <p:sldId id="1128" r:id="rId61"/>
    <p:sldId id="1129" r:id="rId62"/>
    <p:sldId id="1130" r:id="rId63"/>
    <p:sldId id="1131" r:id="rId64"/>
    <p:sldId id="1132" r:id="rId65"/>
    <p:sldId id="1133" r:id="rId66"/>
    <p:sldId id="1134" r:id="rId67"/>
    <p:sldId id="1135" r:id="rId68"/>
    <p:sldId id="1136" r:id="rId69"/>
    <p:sldId id="1137" r:id="rId70"/>
    <p:sldId id="1138" r:id="rId71"/>
    <p:sldId id="1139" r:id="rId72"/>
    <p:sldId id="1140" r:id="rId73"/>
    <p:sldId id="1141" r:id="rId74"/>
    <p:sldId id="1142" r:id="rId75"/>
    <p:sldId id="1143" r:id="rId76"/>
    <p:sldId id="1144" r:id="rId77"/>
    <p:sldId id="1145" r:id="rId78"/>
    <p:sldId id="1146" r:id="rId79"/>
    <p:sldId id="1150" r:id="rId80"/>
    <p:sldId id="1147" r:id="rId81"/>
    <p:sldId id="1148" r:id="rId82"/>
    <p:sldId id="1149" r:id="rId83"/>
    <p:sldId id="1151" r:id="rId84"/>
    <p:sldId id="1152" r:id="rId85"/>
    <p:sldId id="1153" r:id="rId86"/>
    <p:sldId id="1154" r:id="rId87"/>
    <p:sldId id="1155" r:id="rId88"/>
    <p:sldId id="1156" r:id="rId89"/>
    <p:sldId id="1157" r:id="rId90"/>
    <p:sldId id="1158" r:id="rId91"/>
    <p:sldId id="1159" r:id="rId92"/>
    <p:sldId id="1160" r:id="rId93"/>
    <p:sldId id="1161" r:id="rId94"/>
    <p:sldId id="1162" r:id="rId95"/>
    <p:sldId id="1166" r:id="rId9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EDC3378-B32F-E44B-8F69-0284602C3475}">
          <p14:sldIdLst>
            <p14:sldId id="256"/>
            <p14:sldId id="1090"/>
            <p14:sldId id="1172"/>
            <p14:sldId id="1176"/>
            <p14:sldId id="1180"/>
            <p14:sldId id="1191"/>
            <p14:sldId id="1192"/>
            <p14:sldId id="1193"/>
            <p14:sldId id="1194"/>
            <p14:sldId id="1195"/>
            <p14:sldId id="1196"/>
            <p14:sldId id="1197"/>
            <p14:sldId id="1198"/>
            <p14:sldId id="1199"/>
            <p14:sldId id="1200"/>
            <p14:sldId id="1201"/>
            <p14:sldId id="1226"/>
            <p14:sldId id="1227"/>
            <p14:sldId id="1228"/>
            <p14:sldId id="1229"/>
            <p14:sldId id="1230"/>
            <p14:sldId id="1233"/>
            <p14:sldId id="1026"/>
            <p14:sldId id="1091"/>
            <p14:sldId id="1092"/>
            <p14:sldId id="1093"/>
            <p14:sldId id="1094"/>
            <p14:sldId id="1095"/>
            <p14:sldId id="1096"/>
            <p14:sldId id="1097"/>
            <p14:sldId id="1099"/>
            <p14:sldId id="1098"/>
            <p14:sldId id="1100"/>
            <p14:sldId id="1101"/>
            <p14:sldId id="1102"/>
            <p14:sldId id="1103"/>
            <p14:sldId id="1104"/>
            <p14:sldId id="1105"/>
            <p14:sldId id="1106"/>
            <p14:sldId id="1107"/>
            <p14:sldId id="1108"/>
            <p14:sldId id="1109"/>
            <p14:sldId id="1110"/>
            <p14:sldId id="1111"/>
            <p14:sldId id="1112"/>
            <p14:sldId id="1113"/>
            <p14:sldId id="1114"/>
            <p14:sldId id="1115"/>
            <p14:sldId id="1116"/>
            <p14:sldId id="1117"/>
            <p14:sldId id="1118"/>
            <p14:sldId id="1119"/>
            <p14:sldId id="1120"/>
            <p14:sldId id="1121"/>
            <p14:sldId id="1122"/>
            <p14:sldId id="1124"/>
            <p14:sldId id="1125"/>
            <p14:sldId id="1126"/>
            <p14:sldId id="1127"/>
            <p14:sldId id="1128"/>
            <p14:sldId id="1129"/>
            <p14:sldId id="1130"/>
            <p14:sldId id="1131"/>
            <p14:sldId id="1132"/>
            <p14:sldId id="1133"/>
            <p14:sldId id="1134"/>
            <p14:sldId id="1135"/>
            <p14:sldId id="1136"/>
            <p14:sldId id="1137"/>
            <p14:sldId id="1138"/>
            <p14:sldId id="1139"/>
            <p14:sldId id="1140"/>
            <p14:sldId id="1141"/>
            <p14:sldId id="1142"/>
            <p14:sldId id="1143"/>
            <p14:sldId id="1144"/>
            <p14:sldId id="1145"/>
            <p14:sldId id="1146"/>
            <p14:sldId id="1150"/>
            <p14:sldId id="1147"/>
            <p14:sldId id="1148"/>
            <p14:sldId id="1149"/>
            <p14:sldId id="1151"/>
            <p14:sldId id="1152"/>
            <p14:sldId id="1153"/>
            <p14:sldId id="1154"/>
            <p14:sldId id="1155"/>
            <p14:sldId id="1156"/>
            <p14:sldId id="1157"/>
            <p14:sldId id="1158"/>
            <p14:sldId id="1159"/>
            <p14:sldId id="1160"/>
            <p14:sldId id="1161"/>
            <p14:sldId id="1162"/>
            <p14:sldId id="11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23" autoAdjust="0"/>
    <p:restoredTop sz="99488" autoAdjust="0"/>
  </p:normalViewPr>
  <p:slideViewPr>
    <p:cSldViewPr snapToGrid="0" snapToObjects="1">
      <p:cViewPr varScale="1">
        <p:scale>
          <a:sx n="72" d="100"/>
          <a:sy n="72" d="100"/>
        </p:scale>
        <p:origin x="-10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theme" Target="theme/theme1.xml"/><Relationship Id="rId10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notesMaster" Target="notesMasters/notesMaster1.xml"/><Relationship Id="rId98" Type="http://schemas.openxmlformats.org/officeDocument/2006/relationships/printerSettings" Target="printerSettings/printerSettings1.bin"/><Relationship Id="rId9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viewProps" Target="viewProps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74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75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10" Type="http://schemas.openxmlformats.org/officeDocument/2006/relationships/tags" Target="../tags/tag10.xml"/></Relationships>
</file>

<file path=ppt/slides/_rels/slide18.xml.rels><?xml version="1.0" encoding="UTF-8" standalone="yes"?>
<Relationships xmlns="http://schemas.openxmlformats.org/package/2006/relationships"><Relationship Id="rId11" Type="http://schemas.openxmlformats.org/officeDocument/2006/relationships/tags" Target="../tags/tag26.xml"/><Relationship Id="rId12" Type="http://schemas.openxmlformats.org/officeDocument/2006/relationships/tags" Target="../tags/tag27.xml"/><Relationship Id="rId13" Type="http://schemas.openxmlformats.org/officeDocument/2006/relationships/tags" Target="../tags/tag28.xml"/><Relationship Id="rId14" Type="http://schemas.openxmlformats.org/officeDocument/2006/relationships/tags" Target="../tags/tag29.xml"/><Relationship Id="rId15" Type="http://schemas.openxmlformats.org/officeDocument/2006/relationships/tags" Target="../tags/tag30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2" Type="http://schemas.openxmlformats.org/officeDocument/2006/relationships/tags" Target="../tags/tag17.xml"/><Relationship Id="rId3" Type="http://schemas.openxmlformats.org/officeDocument/2006/relationships/tags" Target="../tags/tag18.xml"/><Relationship Id="rId4" Type="http://schemas.openxmlformats.org/officeDocument/2006/relationships/tags" Target="../tags/tag19.xml"/><Relationship Id="rId5" Type="http://schemas.openxmlformats.org/officeDocument/2006/relationships/tags" Target="../tags/tag20.xml"/><Relationship Id="rId6" Type="http://schemas.openxmlformats.org/officeDocument/2006/relationships/tags" Target="../tags/tag21.xml"/><Relationship Id="rId7" Type="http://schemas.openxmlformats.org/officeDocument/2006/relationships/tags" Target="../tags/tag22.xml"/><Relationship Id="rId8" Type="http://schemas.openxmlformats.org/officeDocument/2006/relationships/tags" Target="../tags/tag23.xml"/><Relationship Id="rId9" Type="http://schemas.openxmlformats.org/officeDocument/2006/relationships/tags" Target="../tags/tag24.xml"/><Relationship Id="rId10" Type="http://schemas.openxmlformats.org/officeDocument/2006/relationships/tags" Target="../tags/tag25.xml"/></Relationships>
</file>

<file path=ppt/slides/_rels/slide19.xml.rels><?xml version="1.0" encoding="UTF-8" standalone="yes"?>
<Relationships xmlns="http://schemas.openxmlformats.org/package/2006/relationships"><Relationship Id="rId11" Type="http://schemas.openxmlformats.org/officeDocument/2006/relationships/tags" Target="../tags/tag41.xml"/><Relationship Id="rId12" Type="http://schemas.openxmlformats.org/officeDocument/2006/relationships/tags" Target="../tags/tag42.xml"/><Relationship Id="rId13" Type="http://schemas.openxmlformats.org/officeDocument/2006/relationships/tags" Target="../tags/tag43.xml"/><Relationship Id="rId14" Type="http://schemas.openxmlformats.org/officeDocument/2006/relationships/tags" Target="../tags/tag44.xml"/><Relationship Id="rId15" Type="http://schemas.openxmlformats.org/officeDocument/2006/relationships/tags" Target="../tags/tag45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31.xml"/><Relationship Id="rId2" Type="http://schemas.openxmlformats.org/officeDocument/2006/relationships/tags" Target="../tags/tag32.xml"/><Relationship Id="rId3" Type="http://schemas.openxmlformats.org/officeDocument/2006/relationships/tags" Target="../tags/tag33.xml"/><Relationship Id="rId4" Type="http://schemas.openxmlformats.org/officeDocument/2006/relationships/tags" Target="../tags/tag34.xml"/><Relationship Id="rId5" Type="http://schemas.openxmlformats.org/officeDocument/2006/relationships/tags" Target="../tags/tag35.xml"/><Relationship Id="rId6" Type="http://schemas.openxmlformats.org/officeDocument/2006/relationships/tags" Target="../tags/tag36.xml"/><Relationship Id="rId7" Type="http://schemas.openxmlformats.org/officeDocument/2006/relationships/tags" Target="../tags/tag37.xml"/><Relationship Id="rId8" Type="http://schemas.openxmlformats.org/officeDocument/2006/relationships/tags" Target="../tags/tag38.xml"/><Relationship Id="rId9" Type="http://schemas.openxmlformats.org/officeDocument/2006/relationships/tags" Target="../tags/tag39.xml"/><Relationship Id="rId10" Type="http://schemas.openxmlformats.org/officeDocument/2006/relationships/tags" Target="../tags/tag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tags" Target="../tags/tag58.xml"/><Relationship Id="rId14" Type="http://schemas.openxmlformats.org/officeDocument/2006/relationships/tags" Target="../tags/tag59.xml"/><Relationship Id="rId15" Type="http://schemas.openxmlformats.org/officeDocument/2006/relationships/tags" Target="../tags/tag60.xml"/><Relationship Id="rId16" Type="http://schemas.openxmlformats.org/officeDocument/2006/relationships/tags" Target="../tags/tag61.xml"/><Relationship Id="rId17" Type="http://schemas.openxmlformats.org/officeDocument/2006/relationships/tags" Target="../tags/tag62.xml"/><Relationship Id="rId18" Type="http://schemas.openxmlformats.org/officeDocument/2006/relationships/tags" Target="../tags/tag63.xml"/><Relationship Id="rId19" Type="http://schemas.openxmlformats.org/officeDocument/2006/relationships/tags" Target="../tags/tag64.xml"/><Relationship Id="rId63" Type="http://schemas.openxmlformats.org/officeDocument/2006/relationships/slideLayout" Target="../slideLayouts/slideLayout2.xml"/><Relationship Id="rId50" Type="http://schemas.openxmlformats.org/officeDocument/2006/relationships/tags" Target="../tags/tag95.xml"/><Relationship Id="rId51" Type="http://schemas.openxmlformats.org/officeDocument/2006/relationships/tags" Target="../tags/tag96.xml"/><Relationship Id="rId52" Type="http://schemas.openxmlformats.org/officeDocument/2006/relationships/tags" Target="../tags/tag97.xml"/><Relationship Id="rId53" Type="http://schemas.openxmlformats.org/officeDocument/2006/relationships/tags" Target="../tags/tag98.xml"/><Relationship Id="rId54" Type="http://schemas.openxmlformats.org/officeDocument/2006/relationships/tags" Target="../tags/tag99.xml"/><Relationship Id="rId55" Type="http://schemas.openxmlformats.org/officeDocument/2006/relationships/tags" Target="../tags/tag100.xml"/><Relationship Id="rId56" Type="http://schemas.openxmlformats.org/officeDocument/2006/relationships/tags" Target="../tags/tag101.xml"/><Relationship Id="rId57" Type="http://schemas.openxmlformats.org/officeDocument/2006/relationships/tags" Target="../tags/tag102.xml"/><Relationship Id="rId58" Type="http://schemas.openxmlformats.org/officeDocument/2006/relationships/tags" Target="../tags/tag103.xml"/><Relationship Id="rId59" Type="http://schemas.openxmlformats.org/officeDocument/2006/relationships/tags" Target="../tags/tag104.xml"/><Relationship Id="rId40" Type="http://schemas.openxmlformats.org/officeDocument/2006/relationships/tags" Target="../tags/tag85.xml"/><Relationship Id="rId41" Type="http://schemas.openxmlformats.org/officeDocument/2006/relationships/tags" Target="../tags/tag86.xml"/><Relationship Id="rId42" Type="http://schemas.openxmlformats.org/officeDocument/2006/relationships/tags" Target="../tags/tag87.xml"/><Relationship Id="rId43" Type="http://schemas.openxmlformats.org/officeDocument/2006/relationships/tags" Target="../tags/tag88.xml"/><Relationship Id="rId44" Type="http://schemas.openxmlformats.org/officeDocument/2006/relationships/tags" Target="../tags/tag89.xml"/><Relationship Id="rId45" Type="http://schemas.openxmlformats.org/officeDocument/2006/relationships/tags" Target="../tags/tag90.xml"/><Relationship Id="rId46" Type="http://schemas.openxmlformats.org/officeDocument/2006/relationships/tags" Target="../tags/tag91.xml"/><Relationship Id="rId47" Type="http://schemas.openxmlformats.org/officeDocument/2006/relationships/tags" Target="../tags/tag92.xml"/><Relationship Id="rId48" Type="http://schemas.openxmlformats.org/officeDocument/2006/relationships/tags" Target="../tags/tag93.xml"/><Relationship Id="rId49" Type="http://schemas.openxmlformats.org/officeDocument/2006/relationships/tags" Target="../tags/tag94.xml"/><Relationship Id="rId1" Type="http://schemas.openxmlformats.org/officeDocument/2006/relationships/tags" Target="../tags/tag46.xml"/><Relationship Id="rId2" Type="http://schemas.openxmlformats.org/officeDocument/2006/relationships/tags" Target="../tags/tag47.xml"/><Relationship Id="rId3" Type="http://schemas.openxmlformats.org/officeDocument/2006/relationships/tags" Target="../tags/tag48.xml"/><Relationship Id="rId4" Type="http://schemas.openxmlformats.org/officeDocument/2006/relationships/tags" Target="../tags/tag49.xml"/><Relationship Id="rId5" Type="http://schemas.openxmlformats.org/officeDocument/2006/relationships/tags" Target="../tags/tag50.xml"/><Relationship Id="rId6" Type="http://schemas.openxmlformats.org/officeDocument/2006/relationships/tags" Target="../tags/tag51.xml"/><Relationship Id="rId7" Type="http://schemas.openxmlformats.org/officeDocument/2006/relationships/tags" Target="../tags/tag52.xml"/><Relationship Id="rId8" Type="http://schemas.openxmlformats.org/officeDocument/2006/relationships/tags" Target="../tags/tag53.xml"/><Relationship Id="rId9" Type="http://schemas.openxmlformats.org/officeDocument/2006/relationships/tags" Target="../tags/tag54.xml"/><Relationship Id="rId30" Type="http://schemas.openxmlformats.org/officeDocument/2006/relationships/tags" Target="../tags/tag75.xml"/><Relationship Id="rId31" Type="http://schemas.openxmlformats.org/officeDocument/2006/relationships/tags" Target="../tags/tag76.xml"/><Relationship Id="rId32" Type="http://schemas.openxmlformats.org/officeDocument/2006/relationships/tags" Target="../tags/tag77.xml"/><Relationship Id="rId33" Type="http://schemas.openxmlformats.org/officeDocument/2006/relationships/tags" Target="../tags/tag78.xml"/><Relationship Id="rId34" Type="http://schemas.openxmlformats.org/officeDocument/2006/relationships/tags" Target="../tags/tag79.xml"/><Relationship Id="rId35" Type="http://schemas.openxmlformats.org/officeDocument/2006/relationships/tags" Target="../tags/tag80.xml"/><Relationship Id="rId36" Type="http://schemas.openxmlformats.org/officeDocument/2006/relationships/tags" Target="../tags/tag81.xml"/><Relationship Id="rId37" Type="http://schemas.openxmlformats.org/officeDocument/2006/relationships/tags" Target="../tags/tag82.xml"/><Relationship Id="rId38" Type="http://schemas.openxmlformats.org/officeDocument/2006/relationships/tags" Target="../tags/tag83.xml"/><Relationship Id="rId39" Type="http://schemas.openxmlformats.org/officeDocument/2006/relationships/tags" Target="../tags/tag84.xml"/><Relationship Id="rId20" Type="http://schemas.openxmlformats.org/officeDocument/2006/relationships/tags" Target="../tags/tag65.xml"/><Relationship Id="rId21" Type="http://schemas.openxmlformats.org/officeDocument/2006/relationships/tags" Target="../tags/tag66.xml"/><Relationship Id="rId22" Type="http://schemas.openxmlformats.org/officeDocument/2006/relationships/tags" Target="../tags/tag67.xml"/><Relationship Id="rId23" Type="http://schemas.openxmlformats.org/officeDocument/2006/relationships/tags" Target="../tags/tag68.xml"/><Relationship Id="rId24" Type="http://schemas.openxmlformats.org/officeDocument/2006/relationships/tags" Target="../tags/tag69.xml"/><Relationship Id="rId25" Type="http://schemas.openxmlformats.org/officeDocument/2006/relationships/tags" Target="../tags/tag70.xml"/><Relationship Id="rId26" Type="http://schemas.openxmlformats.org/officeDocument/2006/relationships/tags" Target="../tags/tag71.xml"/><Relationship Id="rId27" Type="http://schemas.openxmlformats.org/officeDocument/2006/relationships/tags" Target="../tags/tag72.xml"/><Relationship Id="rId28" Type="http://schemas.openxmlformats.org/officeDocument/2006/relationships/tags" Target="../tags/tag73.xml"/><Relationship Id="rId29" Type="http://schemas.openxmlformats.org/officeDocument/2006/relationships/tags" Target="../tags/tag74.xml"/><Relationship Id="rId60" Type="http://schemas.openxmlformats.org/officeDocument/2006/relationships/tags" Target="../tags/tag105.xml"/><Relationship Id="rId61" Type="http://schemas.openxmlformats.org/officeDocument/2006/relationships/tags" Target="../tags/tag106.xml"/><Relationship Id="rId62" Type="http://schemas.openxmlformats.org/officeDocument/2006/relationships/tags" Target="../tags/tag107.xml"/><Relationship Id="rId10" Type="http://schemas.openxmlformats.org/officeDocument/2006/relationships/tags" Target="../tags/tag55.xml"/><Relationship Id="rId11" Type="http://schemas.openxmlformats.org/officeDocument/2006/relationships/tags" Target="../tags/tag56.xml"/><Relationship Id="rId12" Type="http://schemas.openxmlformats.org/officeDocument/2006/relationships/tags" Target="../tags/tag57.xml"/></Relationships>
</file>

<file path=ppt/slides/_rels/slide21.xml.rels><?xml version="1.0" encoding="UTF-8" standalone="yes"?>
<Relationships xmlns="http://schemas.openxmlformats.org/package/2006/relationships"><Relationship Id="rId46" Type="http://schemas.openxmlformats.org/officeDocument/2006/relationships/tags" Target="../tags/tag153.xml"/><Relationship Id="rId47" Type="http://schemas.openxmlformats.org/officeDocument/2006/relationships/slideLayout" Target="../slideLayouts/slideLayout2.xml"/><Relationship Id="rId20" Type="http://schemas.openxmlformats.org/officeDocument/2006/relationships/tags" Target="../tags/tag127.xml"/><Relationship Id="rId21" Type="http://schemas.openxmlformats.org/officeDocument/2006/relationships/tags" Target="../tags/tag128.xml"/><Relationship Id="rId22" Type="http://schemas.openxmlformats.org/officeDocument/2006/relationships/tags" Target="../tags/tag129.xml"/><Relationship Id="rId23" Type="http://schemas.openxmlformats.org/officeDocument/2006/relationships/tags" Target="../tags/tag130.xml"/><Relationship Id="rId24" Type="http://schemas.openxmlformats.org/officeDocument/2006/relationships/tags" Target="../tags/tag131.xml"/><Relationship Id="rId25" Type="http://schemas.openxmlformats.org/officeDocument/2006/relationships/tags" Target="../tags/tag132.xml"/><Relationship Id="rId26" Type="http://schemas.openxmlformats.org/officeDocument/2006/relationships/tags" Target="../tags/tag133.xml"/><Relationship Id="rId27" Type="http://schemas.openxmlformats.org/officeDocument/2006/relationships/tags" Target="../tags/tag134.xml"/><Relationship Id="rId28" Type="http://schemas.openxmlformats.org/officeDocument/2006/relationships/tags" Target="../tags/tag135.xml"/><Relationship Id="rId29" Type="http://schemas.openxmlformats.org/officeDocument/2006/relationships/tags" Target="../tags/tag136.xml"/><Relationship Id="rId1" Type="http://schemas.openxmlformats.org/officeDocument/2006/relationships/tags" Target="../tags/tag108.xml"/><Relationship Id="rId2" Type="http://schemas.openxmlformats.org/officeDocument/2006/relationships/tags" Target="../tags/tag109.xml"/><Relationship Id="rId3" Type="http://schemas.openxmlformats.org/officeDocument/2006/relationships/tags" Target="../tags/tag110.xml"/><Relationship Id="rId4" Type="http://schemas.openxmlformats.org/officeDocument/2006/relationships/tags" Target="../tags/tag111.xml"/><Relationship Id="rId5" Type="http://schemas.openxmlformats.org/officeDocument/2006/relationships/tags" Target="../tags/tag112.xml"/><Relationship Id="rId30" Type="http://schemas.openxmlformats.org/officeDocument/2006/relationships/tags" Target="../tags/tag137.xml"/><Relationship Id="rId31" Type="http://schemas.openxmlformats.org/officeDocument/2006/relationships/tags" Target="../tags/tag138.xml"/><Relationship Id="rId32" Type="http://schemas.openxmlformats.org/officeDocument/2006/relationships/tags" Target="../tags/tag139.xml"/><Relationship Id="rId9" Type="http://schemas.openxmlformats.org/officeDocument/2006/relationships/tags" Target="../tags/tag116.xml"/><Relationship Id="rId6" Type="http://schemas.openxmlformats.org/officeDocument/2006/relationships/tags" Target="../tags/tag113.xml"/><Relationship Id="rId7" Type="http://schemas.openxmlformats.org/officeDocument/2006/relationships/tags" Target="../tags/tag114.xml"/><Relationship Id="rId8" Type="http://schemas.openxmlformats.org/officeDocument/2006/relationships/tags" Target="../tags/tag115.xml"/><Relationship Id="rId33" Type="http://schemas.openxmlformats.org/officeDocument/2006/relationships/tags" Target="../tags/tag140.xml"/><Relationship Id="rId34" Type="http://schemas.openxmlformats.org/officeDocument/2006/relationships/tags" Target="../tags/tag141.xml"/><Relationship Id="rId35" Type="http://schemas.openxmlformats.org/officeDocument/2006/relationships/tags" Target="../tags/tag142.xml"/><Relationship Id="rId36" Type="http://schemas.openxmlformats.org/officeDocument/2006/relationships/tags" Target="../tags/tag143.xml"/><Relationship Id="rId10" Type="http://schemas.openxmlformats.org/officeDocument/2006/relationships/tags" Target="../tags/tag117.xml"/><Relationship Id="rId11" Type="http://schemas.openxmlformats.org/officeDocument/2006/relationships/tags" Target="../tags/tag118.xml"/><Relationship Id="rId12" Type="http://schemas.openxmlformats.org/officeDocument/2006/relationships/tags" Target="../tags/tag119.xml"/><Relationship Id="rId13" Type="http://schemas.openxmlformats.org/officeDocument/2006/relationships/tags" Target="../tags/tag120.xml"/><Relationship Id="rId14" Type="http://schemas.openxmlformats.org/officeDocument/2006/relationships/tags" Target="../tags/tag121.xml"/><Relationship Id="rId15" Type="http://schemas.openxmlformats.org/officeDocument/2006/relationships/tags" Target="../tags/tag122.xml"/><Relationship Id="rId16" Type="http://schemas.openxmlformats.org/officeDocument/2006/relationships/tags" Target="../tags/tag123.xml"/><Relationship Id="rId17" Type="http://schemas.openxmlformats.org/officeDocument/2006/relationships/tags" Target="../tags/tag124.xml"/><Relationship Id="rId18" Type="http://schemas.openxmlformats.org/officeDocument/2006/relationships/tags" Target="../tags/tag125.xml"/><Relationship Id="rId19" Type="http://schemas.openxmlformats.org/officeDocument/2006/relationships/tags" Target="../tags/tag126.xml"/><Relationship Id="rId37" Type="http://schemas.openxmlformats.org/officeDocument/2006/relationships/tags" Target="../tags/tag144.xml"/><Relationship Id="rId38" Type="http://schemas.openxmlformats.org/officeDocument/2006/relationships/tags" Target="../tags/tag145.xml"/><Relationship Id="rId39" Type="http://schemas.openxmlformats.org/officeDocument/2006/relationships/tags" Target="../tags/tag146.xml"/><Relationship Id="rId40" Type="http://schemas.openxmlformats.org/officeDocument/2006/relationships/tags" Target="../tags/tag147.xml"/><Relationship Id="rId41" Type="http://schemas.openxmlformats.org/officeDocument/2006/relationships/tags" Target="../tags/tag148.xml"/><Relationship Id="rId42" Type="http://schemas.openxmlformats.org/officeDocument/2006/relationships/tags" Target="../tags/tag149.xml"/><Relationship Id="rId43" Type="http://schemas.openxmlformats.org/officeDocument/2006/relationships/tags" Target="../tags/tag150.xml"/><Relationship Id="rId44" Type="http://schemas.openxmlformats.org/officeDocument/2006/relationships/tags" Target="../tags/tag151.xml"/><Relationship Id="rId45" Type="http://schemas.openxmlformats.org/officeDocument/2006/relationships/tags" Target="../tags/tag152.xml"/></Relationships>
</file>

<file path=ppt/slides/_rels/slide22.xml.rels><?xml version="1.0" encoding="UTF-8" standalone="yes"?>
<Relationships xmlns="http://schemas.openxmlformats.org/package/2006/relationships"><Relationship Id="rId46" Type="http://schemas.openxmlformats.org/officeDocument/2006/relationships/slideLayout" Target="../slideLayouts/slideLayout2.xml"/><Relationship Id="rId20" Type="http://schemas.openxmlformats.org/officeDocument/2006/relationships/tags" Target="../tags/tag173.xml"/><Relationship Id="rId21" Type="http://schemas.openxmlformats.org/officeDocument/2006/relationships/tags" Target="../tags/tag174.xml"/><Relationship Id="rId22" Type="http://schemas.openxmlformats.org/officeDocument/2006/relationships/tags" Target="../tags/tag175.xml"/><Relationship Id="rId23" Type="http://schemas.openxmlformats.org/officeDocument/2006/relationships/tags" Target="../tags/tag176.xml"/><Relationship Id="rId24" Type="http://schemas.openxmlformats.org/officeDocument/2006/relationships/tags" Target="../tags/tag177.xml"/><Relationship Id="rId25" Type="http://schemas.openxmlformats.org/officeDocument/2006/relationships/tags" Target="../tags/tag178.xml"/><Relationship Id="rId26" Type="http://schemas.openxmlformats.org/officeDocument/2006/relationships/tags" Target="../tags/tag179.xml"/><Relationship Id="rId27" Type="http://schemas.openxmlformats.org/officeDocument/2006/relationships/tags" Target="../tags/tag180.xml"/><Relationship Id="rId28" Type="http://schemas.openxmlformats.org/officeDocument/2006/relationships/tags" Target="../tags/tag181.xml"/><Relationship Id="rId29" Type="http://schemas.openxmlformats.org/officeDocument/2006/relationships/tags" Target="../tags/tag182.xml"/><Relationship Id="rId1" Type="http://schemas.openxmlformats.org/officeDocument/2006/relationships/tags" Target="../tags/tag154.xml"/><Relationship Id="rId2" Type="http://schemas.openxmlformats.org/officeDocument/2006/relationships/tags" Target="../tags/tag155.xml"/><Relationship Id="rId3" Type="http://schemas.openxmlformats.org/officeDocument/2006/relationships/tags" Target="../tags/tag156.xml"/><Relationship Id="rId4" Type="http://schemas.openxmlformats.org/officeDocument/2006/relationships/tags" Target="../tags/tag157.xml"/><Relationship Id="rId5" Type="http://schemas.openxmlformats.org/officeDocument/2006/relationships/tags" Target="../tags/tag158.xml"/><Relationship Id="rId30" Type="http://schemas.openxmlformats.org/officeDocument/2006/relationships/tags" Target="../tags/tag183.xml"/><Relationship Id="rId31" Type="http://schemas.openxmlformats.org/officeDocument/2006/relationships/tags" Target="../tags/tag184.xml"/><Relationship Id="rId32" Type="http://schemas.openxmlformats.org/officeDocument/2006/relationships/tags" Target="../tags/tag185.xml"/><Relationship Id="rId9" Type="http://schemas.openxmlformats.org/officeDocument/2006/relationships/tags" Target="../tags/tag162.xml"/><Relationship Id="rId6" Type="http://schemas.openxmlformats.org/officeDocument/2006/relationships/tags" Target="../tags/tag159.xml"/><Relationship Id="rId7" Type="http://schemas.openxmlformats.org/officeDocument/2006/relationships/tags" Target="../tags/tag160.xml"/><Relationship Id="rId8" Type="http://schemas.openxmlformats.org/officeDocument/2006/relationships/tags" Target="../tags/tag161.xml"/><Relationship Id="rId33" Type="http://schemas.openxmlformats.org/officeDocument/2006/relationships/tags" Target="../tags/tag186.xml"/><Relationship Id="rId34" Type="http://schemas.openxmlformats.org/officeDocument/2006/relationships/tags" Target="../tags/tag187.xml"/><Relationship Id="rId35" Type="http://schemas.openxmlformats.org/officeDocument/2006/relationships/tags" Target="../tags/tag188.xml"/><Relationship Id="rId36" Type="http://schemas.openxmlformats.org/officeDocument/2006/relationships/tags" Target="../tags/tag189.xml"/><Relationship Id="rId10" Type="http://schemas.openxmlformats.org/officeDocument/2006/relationships/tags" Target="../tags/tag163.xml"/><Relationship Id="rId11" Type="http://schemas.openxmlformats.org/officeDocument/2006/relationships/tags" Target="../tags/tag164.xml"/><Relationship Id="rId12" Type="http://schemas.openxmlformats.org/officeDocument/2006/relationships/tags" Target="../tags/tag165.xml"/><Relationship Id="rId13" Type="http://schemas.openxmlformats.org/officeDocument/2006/relationships/tags" Target="../tags/tag166.xml"/><Relationship Id="rId14" Type="http://schemas.openxmlformats.org/officeDocument/2006/relationships/tags" Target="../tags/tag167.xml"/><Relationship Id="rId15" Type="http://schemas.openxmlformats.org/officeDocument/2006/relationships/tags" Target="../tags/tag168.xml"/><Relationship Id="rId16" Type="http://schemas.openxmlformats.org/officeDocument/2006/relationships/tags" Target="../tags/tag169.xml"/><Relationship Id="rId17" Type="http://schemas.openxmlformats.org/officeDocument/2006/relationships/tags" Target="../tags/tag170.xml"/><Relationship Id="rId18" Type="http://schemas.openxmlformats.org/officeDocument/2006/relationships/tags" Target="../tags/tag171.xml"/><Relationship Id="rId19" Type="http://schemas.openxmlformats.org/officeDocument/2006/relationships/tags" Target="../tags/tag172.xml"/><Relationship Id="rId37" Type="http://schemas.openxmlformats.org/officeDocument/2006/relationships/tags" Target="../tags/tag190.xml"/><Relationship Id="rId38" Type="http://schemas.openxmlformats.org/officeDocument/2006/relationships/tags" Target="../tags/tag191.xml"/><Relationship Id="rId39" Type="http://schemas.openxmlformats.org/officeDocument/2006/relationships/tags" Target="../tags/tag192.xml"/><Relationship Id="rId40" Type="http://schemas.openxmlformats.org/officeDocument/2006/relationships/tags" Target="../tags/tag193.xml"/><Relationship Id="rId41" Type="http://schemas.openxmlformats.org/officeDocument/2006/relationships/tags" Target="../tags/tag194.xml"/><Relationship Id="rId42" Type="http://schemas.openxmlformats.org/officeDocument/2006/relationships/tags" Target="../tags/tag195.xml"/><Relationship Id="rId43" Type="http://schemas.openxmlformats.org/officeDocument/2006/relationships/tags" Target="../tags/tag196.xml"/><Relationship Id="rId44" Type="http://schemas.openxmlformats.org/officeDocument/2006/relationships/tags" Target="../tags/tag197.xml"/><Relationship Id="rId45" Type="http://schemas.openxmlformats.org/officeDocument/2006/relationships/tags" Target="../tags/tag19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373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Minumum</a:t>
            </a:r>
            <a:r>
              <a:rPr lang="en-US" dirty="0" smtClean="0"/>
              <a:t> Spanning Trees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1692"/>
            <a:ext cx="8229600" cy="491447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(5,7),(1,5), (1,6), (2,7), (2,3), (4,5), (4,7)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</a:t>
            </a: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457200" y="-30447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rgbClr val="D1282E"/>
                </a:solidFill>
              </a:rPr>
              <a:t>Example</a:t>
            </a:r>
            <a:endParaRPr lang="en-US" dirty="0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322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042"/>
            <a:ext cx="8229600" cy="492612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,(1,5), (1,6), (2,7), (2,3), (4,5), (4,7)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 </a:t>
            </a:r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457200" y="-30447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</a:t>
            </a:r>
            <a:endParaRPr lang="en-US" dirty="0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373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390"/>
            <a:ext cx="8229600" cy="493777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(1,5)</a:t>
            </a:r>
            <a:r>
              <a:rPr lang="en-US" dirty="0" smtClean="0"/>
              <a:t>, (1,6), (2,7), (2,3), (4,5), (4,7)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 </a:t>
            </a:r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457200" y="-30447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</a:t>
            </a:r>
            <a:endParaRPr lang="en-US" dirty="0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434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1692"/>
            <a:ext cx="8229600" cy="491447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(1,5)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(1,6)</a:t>
            </a:r>
            <a:r>
              <a:rPr lang="en-US" dirty="0" smtClean="0"/>
              <a:t>, (2,7), (2,3), (4,5), (4,7)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 </a:t>
            </a:r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457200" y="-30447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</a:t>
            </a:r>
            <a:endParaRPr lang="en-US" dirty="0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8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3344"/>
            <a:ext cx="8229600" cy="49028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(1,5)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(2,7)</a:t>
            </a:r>
            <a:r>
              <a:rPr lang="en-US" dirty="0" smtClean="0"/>
              <a:t>, (2,3), (4,5), (4,7)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 </a:t>
            </a:r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457200" y="-30447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</a:t>
            </a:r>
            <a:endParaRPr lang="en-US" dirty="0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798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1692"/>
            <a:ext cx="8229600" cy="491447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(1,5)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(2,7)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(2,3)</a:t>
            </a:r>
            <a:r>
              <a:rPr lang="en-US" dirty="0" smtClean="0"/>
              <a:t>, (4,5), (4,7)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(1,5), (2,3)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00800" y="4876800"/>
            <a:ext cx="2236510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Can stop once we</a:t>
            </a:r>
          </a:p>
          <a:p>
            <a:r>
              <a:rPr lang="en-US" sz="2000" b="0" dirty="0" smtClean="0">
                <a:latin typeface="+mn-lt"/>
              </a:rPr>
              <a:t>have </a:t>
            </a:r>
            <a:r>
              <a:rPr lang="en-US" sz="2000" dirty="0" smtClean="0">
                <a:latin typeface="+mn-lt"/>
              </a:rPr>
              <a:t>|V|-1 </a:t>
            </a:r>
            <a:r>
              <a:rPr lang="en-US" sz="2000" b="0" dirty="0" smtClean="0">
                <a:latin typeface="+mn-lt"/>
              </a:rPr>
              <a:t>edges</a:t>
            </a:r>
          </a:p>
        </p:txBody>
      </p:sp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457200" y="-30447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</a:t>
            </a:r>
            <a:endParaRPr lang="en-US" dirty="0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711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Cycle Detection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decide if an edge could form a cycle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|V|</a:t>
            </a:r>
            <a:r>
              <a:rPr lang="en-US" dirty="0" smtClean="0"/>
              <a:t>) because we may need to traverse all edges already in the output</a:t>
            </a:r>
          </a:p>
          <a:p>
            <a:endParaRPr lang="en-US" dirty="0" smtClean="0"/>
          </a:p>
          <a:p>
            <a:r>
              <a:rPr lang="en-US" dirty="0" smtClean="0"/>
              <a:t>So overall algorithm would be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|V||E|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But there is a faster way: union-find!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Data structure which stores connected sub-graphs</a:t>
            </a:r>
          </a:p>
          <a:p>
            <a:pPr lvl="1"/>
            <a:r>
              <a:rPr lang="en-US" dirty="0" smtClean="0"/>
              <a:t>As we add more edges to the spanning tree, those sub-graphs are joined</a:t>
            </a:r>
          </a:p>
          <a:p>
            <a:pPr lvl="1"/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954441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Weighted union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Weighted union:</a:t>
            </a:r>
          </a:p>
          <a:p>
            <a:pPr lvl="1"/>
            <a:r>
              <a:rPr lang="en-US" altLang="en-US" dirty="0"/>
              <a:t>Always point the </a:t>
            </a:r>
            <a:r>
              <a:rPr lang="en-US" altLang="en-US" i="1" dirty="0"/>
              <a:t>smaller</a:t>
            </a:r>
            <a:r>
              <a:rPr lang="en-US" altLang="en-US" dirty="0"/>
              <a:t> (total # of nodes) tree to the root of the larger tree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3530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4445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3530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629400" y="4445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638800" y="4445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257800" y="53594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096000" y="3530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2438400" y="3911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943600" y="3911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6477000" y="3835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5562600" y="48260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9" name="Text Box 1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689725" y="3084513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(1,7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20" name="Text Box 1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600200" y="3581400"/>
            <a:ext cx="327334" cy="40011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2</a:t>
            </a:r>
          </a:p>
        </p:txBody>
      </p:sp>
      <p:sp>
        <p:nvSpPr>
          <p:cNvPr id="21" name="Text Box 1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486400" y="3581400"/>
            <a:ext cx="327334" cy="40011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4</a:t>
            </a:r>
          </a:p>
        </p:txBody>
      </p:sp>
      <p:sp>
        <p:nvSpPr>
          <p:cNvPr id="22" name="Text Box 1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489325" y="3581400"/>
            <a:ext cx="327334" cy="40011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46012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Weighted union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Weighted union:</a:t>
            </a:r>
          </a:p>
          <a:p>
            <a:pPr lvl="1"/>
            <a:r>
              <a:rPr lang="en-US" altLang="en-US" dirty="0"/>
              <a:t>Always point the </a:t>
            </a:r>
            <a:r>
              <a:rPr lang="en-US" altLang="en-US" i="1" dirty="0"/>
              <a:t>smaller</a:t>
            </a:r>
            <a:r>
              <a:rPr lang="en-US" altLang="en-US" dirty="0"/>
              <a:t> (total # of nodes) tree to the root of the larger </a:t>
            </a:r>
            <a:r>
              <a:rPr lang="en-US" altLang="en-US" dirty="0" smtClean="0"/>
              <a:t>tree</a:t>
            </a:r>
          </a:p>
          <a:p>
            <a:pPr lvl="1"/>
            <a:r>
              <a:rPr lang="en-US" altLang="en-US" dirty="0" smtClean="0"/>
              <a:t>What just happened to the height of the larger tree?</a:t>
            </a:r>
            <a:endParaRPr lang="en-US" alt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1638" y="4293393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76438" y="5207793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76638" y="4293393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167438" y="5207793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76838" y="5207793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95838" y="6122193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634038" y="4293393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1976438" y="4674393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481638" y="4674393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6015038" y="4598193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5100638" y="5588793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8" name="Freeform 15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1944688" y="3810793"/>
            <a:ext cx="3797300" cy="506413"/>
          </a:xfrm>
          <a:custGeom>
            <a:avLst/>
            <a:gdLst>
              <a:gd name="T0" fmla="*/ 0 w 2392"/>
              <a:gd name="T1" fmla="*/ 2147483647 h 319"/>
              <a:gd name="T2" fmla="*/ 2147483647 w 2392"/>
              <a:gd name="T3" fmla="*/ 2147483647 h 319"/>
              <a:gd name="T4" fmla="*/ 2147483647 w 2392"/>
              <a:gd name="T5" fmla="*/ 2147483647 h 319"/>
              <a:gd name="T6" fmla="*/ 2147483647 w 2392"/>
              <a:gd name="T7" fmla="*/ 2147483647 h 319"/>
              <a:gd name="T8" fmla="*/ 2147483647 w 2392"/>
              <a:gd name="T9" fmla="*/ 2147483647 h 319"/>
              <a:gd name="T10" fmla="*/ 2147483647 w 2392"/>
              <a:gd name="T11" fmla="*/ 2147483647 h 319"/>
              <a:gd name="T12" fmla="*/ 2147483647 w 2392"/>
              <a:gd name="T13" fmla="*/ 2147483647 h 319"/>
              <a:gd name="T14" fmla="*/ 2147483647 w 2392"/>
              <a:gd name="T15" fmla="*/ 2147483647 h 319"/>
              <a:gd name="T16" fmla="*/ 2147483647 w 2392"/>
              <a:gd name="T17" fmla="*/ 2147483647 h 319"/>
              <a:gd name="T18" fmla="*/ 2147483647 w 2392"/>
              <a:gd name="T19" fmla="*/ 2147483647 h 319"/>
              <a:gd name="T20" fmla="*/ 2147483647 w 2392"/>
              <a:gd name="T21" fmla="*/ 2147483647 h 319"/>
              <a:gd name="T22" fmla="*/ 2147483647 w 2392"/>
              <a:gd name="T23" fmla="*/ 2147483647 h 319"/>
              <a:gd name="T24" fmla="*/ 2147483647 w 2392"/>
              <a:gd name="T25" fmla="*/ 2147483647 h 319"/>
              <a:gd name="T26" fmla="*/ 2147483647 w 2392"/>
              <a:gd name="T27" fmla="*/ 2147483647 h 319"/>
              <a:gd name="T28" fmla="*/ 2147483647 w 2392"/>
              <a:gd name="T29" fmla="*/ 2147483647 h 319"/>
              <a:gd name="T30" fmla="*/ 2147483647 w 2392"/>
              <a:gd name="T31" fmla="*/ 2147483647 h 3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92" h="319">
                <a:moveTo>
                  <a:pt x="0" y="311"/>
                </a:moveTo>
                <a:cubicBezTo>
                  <a:pt x="27" y="293"/>
                  <a:pt x="38" y="269"/>
                  <a:pt x="62" y="248"/>
                </a:cubicBezTo>
                <a:cubicBezTo>
                  <a:pt x="72" y="240"/>
                  <a:pt x="82" y="232"/>
                  <a:pt x="93" y="225"/>
                </a:cubicBezTo>
                <a:cubicBezTo>
                  <a:pt x="101" y="220"/>
                  <a:pt x="110" y="216"/>
                  <a:pt x="117" y="210"/>
                </a:cubicBezTo>
                <a:cubicBezTo>
                  <a:pt x="147" y="185"/>
                  <a:pt x="140" y="171"/>
                  <a:pt x="187" y="155"/>
                </a:cubicBezTo>
                <a:cubicBezTo>
                  <a:pt x="268" y="127"/>
                  <a:pt x="352" y="114"/>
                  <a:pt x="436" y="100"/>
                </a:cubicBezTo>
                <a:cubicBezTo>
                  <a:pt x="567" y="78"/>
                  <a:pt x="694" y="53"/>
                  <a:pt x="826" y="38"/>
                </a:cubicBezTo>
                <a:cubicBezTo>
                  <a:pt x="920" y="14"/>
                  <a:pt x="1018" y="12"/>
                  <a:pt x="1114" y="7"/>
                </a:cubicBezTo>
                <a:cubicBezTo>
                  <a:pt x="1334" y="11"/>
                  <a:pt x="1517" y="0"/>
                  <a:pt x="1722" y="30"/>
                </a:cubicBezTo>
                <a:cubicBezTo>
                  <a:pt x="1730" y="33"/>
                  <a:pt x="1737" y="36"/>
                  <a:pt x="1745" y="38"/>
                </a:cubicBezTo>
                <a:cubicBezTo>
                  <a:pt x="1763" y="42"/>
                  <a:pt x="1782" y="41"/>
                  <a:pt x="1800" y="46"/>
                </a:cubicBezTo>
                <a:cubicBezTo>
                  <a:pt x="1811" y="49"/>
                  <a:pt x="1820" y="58"/>
                  <a:pt x="1831" y="61"/>
                </a:cubicBezTo>
                <a:cubicBezTo>
                  <a:pt x="1849" y="66"/>
                  <a:pt x="1868" y="66"/>
                  <a:pt x="1886" y="69"/>
                </a:cubicBezTo>
                <a:cubicBezTo>
                  <a:pt x="1971" y="98"/>
                  <a:pt x="2052" y="138"/>
                  <a:pt x="2135" y="171"/>
                </a:cubicBezTo>
                <a:cubicBezTo>
                  <a:pt x="2203" y="198"/>
                  <a:pt x="2275" y="217"/>
                  <a:pt x="2338" y="256"/>
                </a:cubicBezTo>
                <a:cubicBezTo>
                  <a:pt x="2353" y="281"/>
                  <a:pt x="2372" y="298"/>
                  <a:pt x="2392" y="319"/>
                </a:cubicBezTo>
              </a:path>
            </a:pathLst>
          </a:custGeom>
          <a:noFill/>
          <a:ln w="34925">
            <a:solidFill>
              <a:schemeClr val="tx1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9" name="Text Box 16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227763" y="3847306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(1,7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21" name="Text Box 1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024438" y="4369593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solidFill>
                  <a:srgbClr val="FF0000"/>
                </a:solidFill>
                <a:latin typeface="Arial" charset="0"/>
              </a:rPr>
              <a:t>6</a:t>
            </a:r>
            <a:endParaRPr lang="en-US" altLang="en-US" sz="2400" b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2" name="Text Box 1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027363" y="4409281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87460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Weighted union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Weighted union:</a:t>
            </a:r>
          </a:p>
          <a:p>
            <a:pPr lvl="1"/>
            <a:r>
              <a:rPr lang="en-US" altLang="en-US" dirty="0"/>
              <a:t>L</a:t>
            </a:r>
            <a:r>
              <a:rPr lang="en-US" altLang="en-US" dirty="0" smtClean="0"/>
              <a:t>ike balancing on an AVL tree, we’re trying to keep the traversal from leaf to overall root short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248400" y="4419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553200" y="5334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35814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0" y="4419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343400" y="4419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962400" y="5334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00600" y="3505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6553200" y="4800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4648200" y="3886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5181600" y="38100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4267200" y="4800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9" name="Text Box 1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965654" y="3406062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(1,7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21" name="Text Box 1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91000" y="3581400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solidFill>
                  <a:srgbClr val="FF0000"/>
                </a:solidFill>
                <a:latin typeface="Arial" charset="0"/>
              </a:rPr>
              <a:t>6</a:t>
            </a:r>
            <a:endParaRPr lang="en-US" altLang="en-US" sz="2400" b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2" name="Text Box 1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801813" y="3657600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</a:t>
            </a:r>
          </a:p>
        </p:txBody>
      </p:sp>
      <p:sp>
        <p:nvSpPr>
          <p:cNvPr id="23" name="Line 13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 flipV="1">
            <a:off x="5334000" y="37338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3365926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674815" cy="1371600"/>
          </a:xfrm>
        </p:spPr>
        <p:txBody>
          <a:bodyPr/>
          <a:lstStyle/>
          <a:p>
            <a:r>
              <a:rPr lang="en-US" dirty="0" smtClean="0"/>
              <a:t>Assorted Minutiae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Project 3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Preliminary part 2 grades out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Official grades for part 2 and part 1 </a:t>
            </a:r>
            <a:r>
              <a:rPr lang="en-US" sz="2800" dirty="0" err="1" smtClean="0"/>
              <a:t>regrades</a:t>
            </a:r>
            <a:r>
              <a:rPr lang="en-US" sz="2800" dirty="0" smtClean="0"/>
              <a:t> (with email) by Friday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Written Assignment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Out tonight</a:t>
            </a:r>
            <a:endParaRPr lang="en-US" sz="2600" dirty="0"/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Sorting and graphs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No late days allowed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354754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Array implementation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Keep the </a:t>
            </a:r>
            <a:r>
              <a:rPr lang="en-US" i="1" dirty="0" smtClean="0"/>
              <a:t>weight</a:t>
            </a:r>
            <a:r>
              <a:rPr lang="en-US" dirty="0" smtClean="0"/>
              <a:t> (number of nodes in a second array).  Or have one array of objects with two fields.  Could keep track of </a:t>
            </a:r>
            <a:r>
              <a:rPr lang="en-US" i="1" dirty="0" smtClean="0"/>
              <a:t>height</a:t>
            </a:r>
            <a:r>
              <a:rPr lang="en-US" dirty="0" smtClean="0"/>
              <a:t>, but that’s harder.  </a:t>
            </a:r>
            <a:r>
              <a:rPr lang="en-US" i="1" dirty="0" smtClean="0"/>
              <a:t>Weight</a:t>
            </a:r>
            <a:r>
              <a:rPr lang="en-US" dirty="0" smtClean="0"/>
              <a:t> gives us an approximation.</a:t>
            </a:r>
            <a:endParaRPr lang="en-US" dirty="0"/>
          </a:p>
        </p:txBody>
      </p:sp>
      <p:sp>
        <p:nvSpPr>
          <p:cNvPr id="7" name="Oval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53992" y="3276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58792" y="4191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17667" y="3276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3</a:t>
            </a:r>
          </a:p>
        </p:txBody>
      </p:sp>
      <p:sp>
        <p:nvSpPr>
          <p:cNvPr id="14" name="Line 10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1158792" y="3657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8" name="Text Box 1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0592" y="3429000"/>
            <a:ext cx="327334" cy="40011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20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68392" y="3392488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21" name="Rectangle 1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88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22" name="Rectangle 1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88075" y="4215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2</a:t>
            </a:r>
          </a:p>
        </p:txBody>
      </p:sp>
      <p:sp>
        <p:nvSpPr>
          <p:cNvPr id="23" name="Rectangle 1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569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24" name="Rectangle 2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569075" y="4215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5" name="Rectangle 2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950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26" name="Rectangle 2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950075" y="4215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27" name="Rectangle 2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331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28" name="Rectangle 2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331075" y="4215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9" name="Rectangle 2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712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30" name="Rectangle 2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712075" y="4215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1" name="Rectangle 27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093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32" name="Rectangle 2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093075" y="4215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3" name="Rectangle 2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474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34" name="Rectangle 30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8474075" y="4215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35" name="Text Box 31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256337" y="3352800"/>
            <a:ext cx="2887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1   2   3  4  5   6   7  </a:t>
            </a:r>
          </a:p>
        </p:txBody>
      </p:sp>
      <p:sp>
        <p:nvSpPr>
          <p:cNvPr id="36" name="Text Box 32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087900" y="3834962"/>
            <a:ext cx="10573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Arial" charset="0"/>
              </a:rPr>
              <a:t>parent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37" name="Text Box 33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05400" y="4179449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weight</a:t>
            </a:r>
          </a:p>
        </p:txBody>
      </p:sp>
      <p:sp>
        <p:nvSpPr>
          <p:cNvPr id="52" name="Oval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23967" y="3886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53" name="Oval 8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285767" y="3886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54" name="Oval 9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987592" y="4419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6</a:t>
            </a:r>
          </a:p>
        </p:txBody>
      </p:sp>
      <p:sp>
        <p:nvSpPr>
          <p:cNvPr id="55" name="Oval 10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666767" y="3276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57" name="Line 12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552467" y="3581400"/>
            <a:ext cx="1905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8" name="Line 1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 flipV="1">
            <a:off x="4047767" y="3581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9" name="Line 14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3285767" y="4229100"/>
            <a:ext cx="1143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0" name="Text Box 18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090779" y="3295710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4</a:t>
            </a:r>
          </a:p>
        </p:txBody>
      </p:sp>
      <p:sp>
        <p:nvSpPr>
          <p:cNvPr id="61" name="Oval 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830180" y="5263668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1</a:t>
            </a:r>
          </a:p>
        </p:txBody>
      </p:sp>
      <p:sp>
        <p:nvSpPr>
          <p:cNvPr id="62" name="Oval 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1134980" y="6178068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63" name="Oval 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293855" y="5263668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3</a:t>
            </a:r>
          </a:p>
        </p:txBody>
      </p:sp>
      <p:sp>
        <p:nvSpPr>
          <p:cNvPr id="64" name="Line 1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1134980" y="5644668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66" name="Text Box 16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744580" y="5379556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67" name="Rectangle 17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164263" y="5514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solidFill>
                  <a:srgbClr val="FF0000"/>
                </a:solidFill>
                <a:latin typeface="Arial" charset="0"/>
              </a:rPr>
              <a:t>7</a:t>
            </a:r>
            <a:endParaRPr lang="en-US" altLang="en-US" sz="2400" b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8" name="Rectangle 18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164263" y="5895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solidFill>
                  <a:schemeClr val="bg2"/>
                </a:solidFill>
                <a:latin typeface="Arial" charset="0"/>
              </a:rPr>
              <a:t>2</a:t>
            </a:r>
          </a:p>
        </p:txBody>
      </p:sp>
      <p:sp>
        <p:nvSpPr>
          <p:cNvPr id="69" name="Rectangle 1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545263" y="5514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</a:t>
            </a:r>
          </a:p>
        </p:txBody>
      </p:sp>
      <p:sp>
        <p:nvSpPr>
          <p:cNvPr id="70" name="Rectangle 20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545263" y="5895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1" name="Rectangle 21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926263" y="5514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72" name="Rectangle 22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926263" y="5895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73" name="Rectangle 23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7307263" y="5514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74" name="Rectangle 24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307263" y="5895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5" name="Rectangle 25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688263" y="5514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76" name="Rectangle 26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7688263" y="5895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7" name="Rectangle 27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8069263" y="5514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78" name="Rectangle 28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8069263" y="5895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9" name="Rectangle 29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8450263" y="5514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80" name="Rectangle 30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8450263" y="5895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solidFill>
                  <a:srgbClr val="FF0000"/>
                </a:solidFill>
                <a:latin typeface="Arial" charset="0"/>
              </a:rPr>
              <a:t>6</a:t>
            </a:r>
            <a:endParaRPr lang="en-US" altLang="en-US" sz="2400" b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1" name="Text Box 3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5130724" y="5514284"/>
            <a:ext cx="10573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parent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82" name="Text Box 33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5081588" y="5858771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weight</a:t>
            </a:r>
          </a:p>
        </p:txBody>
      </p:sp>
      <p:sp>
        <p:nvSpPr>
          <p:cNvPr id="83" name="Oval 7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4100155" y="5873268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84" name="Oval 8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261955" y="5873268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85" name="Oval 9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2963780" y="6406668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6</a:t>
            </a:r>
          </a:p>
        </p:txBody>
      </p:sp>
      <p:sp>
        <p:nvSpPr>
          <p:cNvPr id="86" name="Oval 10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3642955" y="5263668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87" name="Line 12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3528655" y="5568468"/>
            <a:ext cx="1905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8" name="Line 13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 flipV="1">
            <a:off x="4023955" y="5568468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9" name="Line 14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V="1">
            <a:off x="3261955" y="6216168"/>
            <a:ext cx="1143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0" name="Text Box 18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3066967" y="5282778"/>
            <a:ext cx="356188" cy="461665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6</a:t>
            </a:r>
          </a:p>
        </p:txBody>
      </p:sp>
      <p:sp>
        <p:nvSpPr>
          <p:cNvPr id="91" name="Freeform 15"/>
          <p:cNvSpPr>
            <a:spLocks/>
          </p:cNvSpPr>
          <p:nvPr>
            <p:custDataLst>
              <p:tags r:id="rId61"/>
            </p:custDataLst>
          </p:nvPr>
        </p:nvSpPr>
        <p:spPr bwMode="auto">
          <a:xfrm>
            <a:off x="1134980" y="4882668"/>
            <a:ext cx="2607987" cy="400110"/>
          </a:xfrm>
          <a:custGeom>
            <a:avLst/>
            <a:gdLst>
              <a:gd name="T0" fmla="*/ 0 w 2392"/>
              <a:gd name="T1" fmla="*/ 2147483647 h 319"/>
              <a:gd name="T2" fmla="*/ 2147483647 w 2392"/>
              <a:gd name="T3" fmla="*/ 2147483647 h 319"/>
              <a:gd name="T4" fmla="*/ 2147483647 w 2392"/>
              <a:gd name="T5" fmla="*/ 2147483647 h 319"/>
              <a:gd name="T6" fmla="*/ 2147483647 w 2392"/>
              <a:gd name="T7" fmla="*/ 2147483647 h 319"/>
              <a:gd name="T8" fmla="*/ 2147483647 w 2392"/>
              <a:gd name="T9" fmla="*/ 2147483647 h 319"/>
              <a:gd name="T10" fmla="*/ 2147483647 w 2392"/>
              <a:gd name="T11" fmla="*/ 2147483647 h 319"/>
              <a:gd name="T12" fmla="*/ 2147483647 w 2392"/>
              <a:gd name="T13" fmla="*/ 2147483647 h 319"/>
              <a:gd name="T14" fmla="*/ 2147483647 w 2392"/>
              <a:gd name="T15" fmla="*/ 2147483647 h 319"/>
              <a:gd name="T16" fmla="*/ 2147483647 w 2392"/>
              <a:gd name="T17" fmla="*/ 2147483647 h 319"/>
              <a:gd name="T18" fmla="*/ 2147483647 w 2392"/>
              <a:gd name="T19" fmla="*/ 2147483647 h 319"/>
              <a:gd name="T20" fmla="*/ 2147483647 w 2392"/>
              <a:gd name="T21" fmla="*/ 2147483647 h 319"/>
              <a:gd name="T22" fmla="*/ 2147483647 w 2392"/>
              <a:gd name="T23" fmla="*/ 2147483647 h 319"/>
              <a:gd name="T24" fmla="*/ 2147483647 w 2392"/>
              <a:gd name="T25" fmla="*/ 2147483647 h 319"/>
              <a:gd name="T26" fmla="*/ 2147483647 w 2392"/>
              <a:gd name="T27" fmla="*/ 2147483647 h 319"/>
              <a:gd name="T28" fmla="*/ 2147483647 w 2392"/>
              <a:gd name="T29" fmla="*/ 2147483647 h 319"/>
              <a:gd name="T30" fmla="*/ 2147483647 w 2392"/>
              <a:gd name="T31" fmla="*/ 2147483647 h 3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92" h="319">
                <a:moveTo>
                  <a:pt x="0" y="311"/>
                </a:moveTo>
                <a:cubicBezTo>
                  <a:pt x="27" y="293"/>
                  <a:pt x="38" y="269"/>
                  <a:pt x="62" y="248"/>
                </a:cubicBezTo>
                <a:cubicBezTo>
                  <a:pt x="72" y="240"/>
                  <a:pt x="82" y="232"/>
                  <a:pt x="93" y="225"/>
                </a:cubicBezTo>
                <a:cubicBezTo>
                  <a:pt x="101" y="220"/>
                  <a:pt x="110" y="216"/>
                  <a:pt x="117" y="210"/>
                </a:cubicBezTo>
                <a:cubicBezTo>
                  <a:pt x="147" y="185"/>
                  <a:pt x="140" y="171"/>
                  <a:pt x="187" y="155"/>
                </a:cubicBezTo>
                <a:cubicBezTo>
                  <a:pt x="268" y="127"/>
                  <a:pt x="352" y="114"/>
                  <a:pt x="436" y="100"/>
                </a:cubicBezTo>
                <a:cubicBezTo>
                  <a:pt x="567" y="78"/>
                  <a:pt x="694" y="53"/>
                  <a:pt x="826" y="38"/>
                </a:cubicBezTo>
                <a:cubicBezTo>
                  <a:pt x="920" y="14"/>
                  <a:pt x="1018" y="12"/>
                  <a:pt x="1114" y="7"/>
                </a:cubicBezTo>
                <a:cubicBezTo>
                  <a:pt x="1334" y="11"/>
                  <a:pt x="1517" y="0"/>
                  <a:pt x="1722" y="30"/>
                </a:cubicBezTo>
                <a:cubicBezTo>
                  <a:pt x="1730" y="33"/>
                  <a:pt x="1737" y="36"/>
                  <a:pt x="1745" y="38"/>
                </a:cubicBezTo>
                <a:cubicBezTo>
                  <a:pt x="1763" y="42"/>
                  <a:pt x="1782" y="41"/>
                  <a:pt x="1800" y="46"/>
                </a:cubicBezTo>
                <a:cubicBezTo>
                  <a:pt x="1811" y="49"/>
                  <a:pt x="1820" y="58"/>
                  <a:pt x="1831" y="61"/>
                </a:cubicBezTo>
                <a:cubicBezTo>
                  <a:pt x="1849" y="66"/>
                  <a:pt x="1868" y="66"/>
                  <a:pt x="1886" y="69"/>
                </a:cubicBezTo>
                <a:cubicBezTo>
                  <a:pt x="1971" y="98"/>
                  <a:pt x="2052" y="138"/>
                  <a:pt x="2135" y="171"/>
                </a:cubicBezTo>
                <a:cubicBezTo>
                  <a:pt x="2203" y="198"/>
                  <a:pt x="2275" y="217"/>
                  <a:pt x="2338" y="256"/>
                </a:cubicBezTo>
                <a:cubicBezTo>
                  <a:pt x="2353" y="281"/>
                  <a:pt x="2372" y="298"/>
                  <a:pt x="2392" y="319"/>
                </a:cubicBezTo>
              </a:path>
            </a:pathLst>
          </a:custGeom>
          <a:noFill/>
          <a:ln w="34925">
            <a:solidFill>
              <a:schemeClr val="tx1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2" name="Text Box 3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6088063" y="5096771"/>
            <a:ext cx="27510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1   2   3  </a:t>
            </a:r>
            <a:r>
              <a:rPr lang="en-US" altLang="en-US" sz="2400" b="0" dirty="0" smtClean="0">
                <a:latin typeface="Arial" charset="0"/>
              </a:rPr>
              <a:t> 4  5  6   7  </a:t>
            </a:r>
            <a:endParaRPr lang="en-US" altLang="en-US" sz="2400" b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597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3" grpId="0" animBg="1"/>
      <p:bldP spid="64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/>
      <p:bldP spid="82" grpId="0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608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Nifty trick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367" y="12652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Actually we do not need a second array…</a:t>
            </a:r>
          </a:p>
          <a:p>
            <a:pPr lvl="1"/>
            <a:r>
              <a:rPr lang="en-US" dirty="0" smtClean="0"/>
              <a:t>Instead of storing 0 for a root, store negation of weight.  So parent value &lt; 0 means a root.</a:t>
            </a:r>
            <a:endParaRPr lang="en-US" dirty="0"/>
          </a:p>
        </p:txBody>
      </p:sp>
      <p:sp>
        <p:nvSpPr>
          <p:cNvPr id="7" name="Oval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53992" y="3276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58792" y="4191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17667" y="3276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3</a:t>
            </a:r>
          </a:p>
        </p:txBody>
      </p:sp>
      <p:sp>
        <p:nvSpPr>
          <p:cNvPr id="14" name="Line 10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1158792" y="3657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8" name="Text Box 1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0592" y="3429000"/>
            <a:ext cx="327334" cy="40011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20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68392" y="3392488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21" name="Rectangle 1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88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Arial" charset="0"/>
              </a:rPr>
              <a:t>-2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23" name="Rectangle 1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569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25" name="Rectangle 2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950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Arial" charset="0"/>
              </a:rPr>
              <a:t>-1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27" name="Rectangle 2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31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7</a:t>
            </a:r>
          </a:p>
        </p:txBody>
      </p:sp>
      <p:sp>
        <p:nvSpPr>
          <p:cNvPr id="29" name="Rectangle 2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712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7</a:t>
            </a:r>
          </a:p>
        </p:txBody>
      </p:sp>
      <p:sp>
        <p:nvSpPr>
          <p:cNvPr id="31" name="Rectangle 2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093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33" name="Rectangle 2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474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Arial" charset="0"/>
              </a:rPr>
              <a:t>-4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35" name="Text Box 3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256337" y="3352800"/>
            <a:ext cx="2887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1   2   3  4  5   6   7  </a:t>
            </a:r>
          </a:p>
        </p:txBody>
      </p:sp>
      <p:sp>
        <p:nvSpPr>
          <p:cNvPr id="36" name="Text Box 3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985711" y="3849688"/>
            <a:ext cx="144142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Arial" charset="0"/>
              </a:rPr>
              <a:t>parent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Arial" charset="0"/>
              </a:rPr>
              <a:t>or weight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52" name="Oval 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23967" y="3886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53" name="Oval 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285767" y="3886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54" name="Oval 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987592" y="4419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6</a:t>
            </a:r>
          </a:p>
        </p:txBody>
      </p:sp>
      <p:sp>
        <p:nvSpPr>
          <p:cNvPr id="55" name="Oval 1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666767" y="3276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57" name="Line 1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552467" y="3581400"/>
            <a:ext cx="1905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8" name="Line 1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4047767" y="3581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9" name="Line 1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3285767" y="4229100"/>
            <a:ext cx="1143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0" name="Text Box 18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090779" y="3295710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4</a:t>
            </a:r>
          </a:p>
        </p:txBody>
      </p:sp>
      <p:sp>
        <p:nvSpPr>
          <p:cNvPr id="61" name="Oval 3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830180" y="5410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1</a:t>
            </a:r>
          </a:p>
        </p:txBody>
      </p:sp>
      <p:sp>
        <p:nvSpPr>
          <p:cNvPr id="62" name="Oval 4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134980" y="6324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63" name="Oval 5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293855" y="5410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3</a:t>
            </a:r>
          </a:p>
        </p:txBody>
      </p:sp>
      <p:sp>
        <p:nvSpPr>
          <p:cNvPr id="64" name="Line 1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 flipV="1">
            <a:off x="1134980" y="57912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66" name="Text Box 16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744580" y="5526088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83" name="Oval 7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100155" y="60198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84" name="Oval 8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261955" y="60198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85" name="Oval 9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963780" y="6553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6</a:t>
            </a:r>
          </a:p>
        </p:txBody>
      </p:sp>
      <p:sp>
        <p:nvSpPr>
          <p:cNvPr id="86" name="Oval 10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642955" y="5410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87" name="Line 12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3528655" y="5715000"/>
            <a:ext cx="1905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8" name="Line 13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 flipV="1">
            <a:off x="4023955" y="5715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9" name="Line 14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3261955" y="6362700"/>
            <a:ext cx="1143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0" name="Text Box 18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066967" y="5429310"/>
            <a:ext cx="356188" cy="461665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6</a:t>
            </a:r>
          </a:p>
        </p:txBody>
      </p:sp>
      <p:sp>
        <p:nvSpPr>
          <p:cNvPr id="91" name="Freeform 15"/>
          <p:cNvSpPr>
            <a:spLocks/>
          </p:cNvSpPr>
          <p:nvPr>
            <p:custDataLst>
              <p:tags r:id="rId37"/>
            </p:custDataLst>
          </p:nvPr>
        </p:nvSpPr>
        <p:spPr bwMode="auto">
          <a:xfrm>
            <a:off x="1134980" y="5029200"/>
            <a:ext cx="2607987" cy="400110"/>
          </a:xfrm>
          <a:custGeom>
            <a:avLst/>
            <a:gdLst>
              <a:gd name="T0" fmla="*/ 0 w 2392"/>
              <a:gd name="T1" fmla="*/ 2147483647 h 319"/>
              <a:gd name="T2" fmla="*/ 2147483647 w 2392"/>
              <a:gd name="T3" fmla="*/ 2147483647 h 319"/>
              <a:gd name="T4" fmla="*/ 2147483647 w 2392"/>
              <a:gd name="T5" fmla="*/ 2147483647 h 319"/>
              <a:gd name="T6" fmla="*/ 2147483647 w 2392"/>
              <a:gd name="T7" fmla="*/ 2147483647 h 319"/>
              <a:gd name="T8" fmla="*/ 2147483647 w 2392"/>
              <a:gd name="T9" fmla="*/ 2147483647 h 319"/>
              <a:gd name="T10" fmla="*/ 2147483647 w 2392"/>
              <a:gd name="T11" fmla="*/ 2147483647 h 319"/>
              <a:gd name="T12" fmla="*/ 2147483647 w 2392"/>
              <a:gd name="T13" fmla="*/ 2147483647 h 319"/>
              <a:gd name="T14" fmla="*/ 2147483647 w 2392"/>
              <a:gd name="T15" fmla="*/ 2147483647 h 319"/>
              <a:gd name="T16" fmla="*/ 2147483647 w 2392"/>
              <a:gd name="T17" fmla="*/ 2147483647 h 319"/>
              <a:gd name="T18" fmla="*/ 2147483647 w 2392"/>
              <a:gd name="T19" fmla="*/ 2147483647 h 319"/>
              <a:gd name="T20" fmla="*/ 2147483647 w 2392"/>
              <a:gd name="T21" fmla="*/ 2147483647 h 319"/>
              <a:gd name="T22" fmla="*/ 2147483647 w 2392"/>
              <a:gd name="T23" fmla="*/ 2147483647 h 319"/>
              <a:gd name="T24" fmla="*/ 2147483647 w 2392"/>
              <a:gd name="T25" fmla="*/ 2147483647 h 319"/>
              <a:gd name="T26" fmla="*/ 2147483647 w 2392"/>
              <a:gd name="T27" fmla="*/ 2147483647 h 319"/>
              <a:gd name="T28" fmla="*/ 2147483647 w 2392"/>
              <a:gd name="T29" fmla="*/ 2147483647 h 319"/>
              <a:gd name="T30" fmla="*/ 2147483647 w 2392"/>
              <a:gd name="T31" fmla="*/ 2147483647 h 3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92" h="319">
                <a:moveTo>
                  <a:pt x="0" y="311"/>
                </a:moveTo>
                <a:cubicBezTo>
                  <a:pt x="27" y="293"/>
                  <a:pt x="38" y="269"/>
                  <a:pt x="62" y="248"/>
                </a:cubicBezTo>
                <a:cubicBezTo>
                  <a:pt x="72" y="240"/>
                  <a:pt x="82" y="232"/>
                  <a:pt x="93" y="225"/>
                </a:cubicBezTo>
                <a:cubicBezTo>
                  <a:pt x="101" y="220"/>
                  <a:pt x="110" y="216"/>
                  <a:pt x="117" y="210"/>
                </a:cubicBezTo>
                <a:cubicBezTo>
                  <a:pt x="147" y="185"/>
                  <a:pt x="140" y="171"/>
                  <a:pt x="187" y="155"/>
                </a:cubicBezTo>
                <a:cubicBezTo>
                  <a:pt x="268" y="127"/>
                  <a:pt x="352" y="114"/>
                  <a:pt x="436" y="100"/>
                </a:cubicBezTo>
                <a:cubicBezTo>
                  <a:pt x="567" y="78"/>
                  <a:pt x="694" y="53"/>
                  <a:pt x="826" y="38"/>
                </a:cubicBezTo>
                <a:cubicBezTo>
                  <a:pt x="920" y="14"/>
                  <a:pt x="1018" y="12"/>
                  <a:pt x="1114" y="7"/>
                </a:cubicBezTo>
                <a:cubicBezTo>
                  <a:pt x="1334" y="11"/>
                  <a:pt x="1517" y="0"/>
                  <a:pt x="1722" y="30"/>
                </a:cubicBezTo>
                <a:cubicBezTo>
                  <a:pt x="1730" y="33"/>
                  <a:pt x="1737" y="36"/>
                  <a:pt x="1745" y="38"/>
                </a:cubicBezTo>
                <a:cubicBezTo>
                  <a:pt x="1763" y="42"/>
                  <a:pt x="1782" y="41"/>
                  <a:pt x="1800" y="46"/>
                </a:cubicBezTo>
                <a:cubicBezTo>
                  <a:pt x="1811" y="49"/>
                  <a:pt x="1820" y="58"/>
                  <a:pt x="1831" y="61"/>
                </a:cubicBezTo>
                <a:cubicBezTo>
                  <a:pt x="1849" y="66"/>
                  <a:pt x="1868" y="66"/>
                  <a:pt x="1886" y="69"/>
                </a:cubicBezTo>
                <a:cubicBezTo>
                  <a:pt x="1971" y="98"/>
                  <a:pt x="2052" y="138"/>
                  <a:pt x="2135" y="171"/>
                </a:cubicBezTo>
                <a:cubicBezTo>
                  <a:pt x="2203" y="198"/>
                  <a:pt x="2275" y="217"/>
                  <a:pt x="2338" y="256"/>
                </a:cubicBezTo>
                <a:cubicBezTo>
                  <a:pt x="2353" y="281"/>
                  <a:pt x="2372" y="298"/>
                  <a:pt x="2392" y="319"/>
                </a:cubicBezTo>
              </a:path>
            </a:pathLst>
          </a:custGeom>
          <a:noFill/>
          <a:ln w="34925">
            <a:solidFill>
              <a:schemeClr val="tx1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2" name="Text Box 31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088063" y="5096771"/>
            <a:ext cx="27510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1   2   3  </a:t>
            </a:r>
            <a:r>
              <a:rPr lang="en-US" altLang="en-US" sz="2400" b="0" dirty="0" smtClean="0">
                <a:latin typeface="Arial" charset="0"/>
              </a:rPr>
              <a:t> 4  5  6   7  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101" name="Rectangle 17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101419" y="55113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FF6600"/>
                </a:solidFill>
                <a:latin typeface="Arial" charset="0"/>
              </a:rPr>
              <a:t>7</a:t>
            </a:r>
            <a:endParaRPr lang="en-US" altLang="en-US" sz="2400" b="0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102" name="Rectangle 19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482419" y="55113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103" name="Rectangle 21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863419" y="55113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Arial" charset="0"/>
              </a:rPr>
              <a:t>-1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104" name="Rectangle 2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7244419" y="55113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7</a:t>
            </a:r>
          </a:p>
        </p:txBody>
      </p:sp>
      <p:sp>
        <p:nvSpPr>
          <p:cNvPr id="105" name="Rectangle 2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7625419" y="55113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7</a:t>
            </a:r>
          </a:p>
        </p:txBody>
      </p:sp>
      <p:sp>
        <p:nvSpPr>
          <p:cNvPr id="106" name="Rectangle 27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8006419" y="55113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107" name="Rectangle 29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8387419" y="55113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FF6600"/>
                </a:solidFill>
                <a:latin typeface="Arial" charset="0"/>
              </a:rPr>
              <a:t>-6</a:t>
            </a:r>
            <a:endParaRPr lang="en-US" altLang="en-US" sz="2400" b="0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108" name="Text Box 32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899055" y="5526088"/>
            <a:ext cx="144142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Arial" charset="0"/>
              </a:rPr>
              <a:t>parent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Arial" charset="0"/>
              </a:rPr>
              <a:t>or weight</a:t>
            </a:r>
            <a:endParaRPr lang="en-US" altLang="en-US" sz="2400" b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287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D1282E"/>
                </a:solidFill>
              </a:rPr>
              <a:t>Path compression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Simple idea: As part of a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sz="2400" dirty="0" smtClean="0"/>
              <a:t>, change each encountered node’s parent to point directly to root</a:t>
            </a:r>
          </a:p>
          <a:p>
            <a:pPr lvl="1"/>
            <a:r>
              <a:rPr lang="en-US" dirty="0" smtClean="0"/>
              <a:t>Faster future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s for everything on the path (and their descendants)</a:t>
            </a:r>
            <a:endParaRPr lang="en-US" dirty="0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11237" y="36980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16037" y="46124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88756" y="5919493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76600" y="45362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38400" y="43838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095501" y="52220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43200" y="36218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1316037" y="4079097"/>
            <a:ext cx="1524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2722562" y="4002897"/>
            <a:ext cx="173037" cy="3810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3124200" y="3926697"/>
            <a:ext cx="304800" cy="609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362200" y="4764897"/>
            <a:ext cx="228600" cy="4191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8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996110" y="5589845"/>
            <a:ext cx="152400" cy="329648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20" name="Text Box 1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44995" y="4045078"/>
            <a:ext cx="1112805" cy="400110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altLang="en-US" sz="2000" b="0" dirty="0" smtClean="0">
                <a:latin typeface="Arial" charset="0"/>
              </a:rPr>
              <a:t>(3)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21" name="Oval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971800" y="52982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8</a:t>
            </a:r>
          </a:p>
        </p:txBody>
      </p:sp>
      <p:sp>
        <p:nvSpPr>
          <p:cNvPr id="22" name="Oval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581400" y="52982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9</a:t>
            </a:r>
          </a:p>
        </p:txBody>
      </p:sp>
      <p:sp>
        <p:nvSpPr>
          <p:cNvPr id="23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3200400" y="4917297"/>
            <a:ext cx="228600" cy="367748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24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 flipV="1">
            <a:off x="3657600" y="4917297"/>
            <a:ext cx="114300" cy="367748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25" name="Oval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438400" y="5919493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10</a:t>
            </a:r>
          </a:p>
        </p:txBody>
      </p:sp>
      <p:sp>
        <p:nvSpPr>
          <p:cNvPr id="26" name="Line 2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 flipV="1">
            <a:off x="2438400" y="5589845"/>
            <a:ext cx="190499" cy="329648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27" name="Right Arrow 26"/>
          <p:cNvSpPr/>
          <p:nvPr/>
        </p:nvSpPr>
        <p:spPr bwMode="auto">
          <a:xfrm>
            <a:off x="4267200" y="4460097"/>
            <a:ext cx="978408" cy="484632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Oval 1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257800" y="34694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29" name="Oval 1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562600" y="43838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30" name="Oval 18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400800" y="43838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31" name="Oval 19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8229600" y="43838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32" name="Oval 20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620000" y="43838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33" name="Oval 21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010400" y="43838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34" name="Oval 2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696200" y="34694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35" name="Line 2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 flipV="1">
            <a:off x="5562600" y="3850497"/>
            <a:ext cx="1524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36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7848600" y="3850497"/>
            <a:ext cx="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37" name="Line 2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 flipV="1">
            <a:off x="8077200" y="3774297"/>
            <a:ext cx="304800" cy="609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38" name="Line 26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7239000" y="3774297"/>
            <a:ext cx="533400" cy="609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39" name="Line 27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6629400" y="3698097"/>
            <a:ext cx="1066800" cy="685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40" name="Oval 36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848600" y="515418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8</a:t>
            </a:r>
          </a:p>
        </p:txBody>
      </p:sp>
      <p:sp>
        <p:nvSpPr>
          <p:cNvPr id="41" name="Oval 37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534400" y="51458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9</a:t>
            </a:r>
          </a:p>
        </p:txBody>
      </p:sp>
      <p:sp>
        <p:nvSpPr>
          <p:cNvPr id="42" name="Line 38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8077200" y="4764897"/>
            <a:ext cx="228600" cy="3810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43" name="Line 39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8534400" y="4764897"/>
            <a:ext cx="228600" cy="3810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44" name="Oval 40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7239000" y="51458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10</a:t>
            </a:r>
          </a:p>
        </p:txBody>
      </p:sp>
      <p:sp>
        <p:nvSpPr>
          <p:cNvPr id="45" name="Line 41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 flipV="1">
            <a:off x="7239000" y="4764897"/>
            <a:ext cx="228600" cy="3810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46" name="Oval 6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286093" y="6459228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11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7" name="Line 1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1593447" y="6204285"/>
            <a:ext cx="152400" cy="329648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48" name="Oval 22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185147" y="648911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12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9" name="Line 2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 flipV="1">
            <a:off x="2125383" y="6189344"/>
            <a:ext cx="190499" cy="329648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50" name="Oval 6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955956" y="509454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11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51" name="Line 15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6263310" y="4702413"/>
            <a:ext cx="213690" cy="392132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52" name="Oval 22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6705600" y="509454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12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53" name="Line 23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 flipV="1">
            <a:off x="6705600" y="4764897"/>
            <a:ext cx="190499" cy="329648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</p:spTree>
    <p:extLst>
      <p:ext uri="{BB962C8B-B14F-4D97-AF65-F5344CB8AC3E}">
        <p14:creationId xmlns:p14="http://schemas.microsoft.com/office/powerpoint/2010/main" val="324698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182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Given a </a:t>
            </a:r>
            <a:r>
              <a:rPr lang="en-US" i="1" dirty="0" smtClean="0"/>
              <a:t>connected</a:t>
            </a:r>
            <a:r>
              <a:rPr lang="en-US" dirty="0" smtClean="0"/>
              <a:t>  undirected graph </a:t>
            </a:r>
            <a:r>
              <a:rPr lang="en-US" b="1" dirty="0" smtClean="0"/>
              <a:t>G</a:t>
            </a:r>
            <a:r>
              <a:rPr lang="en-US" dirty="0" smtClean="0"/>
              <a:t>=(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</a:t>
            </a:r>
            <a:r>
              <a:rPr lang="en-US" dirty="0" smtClean="0"/>
              <a:t>), find a subset of edges such that </a:t>
            </a:r>
            <a:r>
              <a:rPr lang="en-US" b="1" dirty="0" smtClean="0"/>
              <a:t>G</a:t>
            </a:r>
            <a:r>
              <a:rPr lang="en-US" dirty="0" smtClean="0"/>
              <a:t> is still connected</a:t>
            </a:r>
          </a:p>
          <a:p>
            <a:pPr lvl="1"/>
            <a:r>
              <a:rPr lang="en-US" dirty="0" smtClean="0"/>
              <a:t>A graph </a:t>
            </a:r>
            <a:r>
              <a:rPr lang="en-US" b="1" dirty="0" smtClean="0"/>
              <a:t>G2</a:t>
            </a:r>
            <a:r>
              <a:rPr lang="en-US" dirty="0" smtClean="0"/>
              <a:t>=(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E2</a:t>
            </a:r>
            <a:r>
              <a:rPr lang="en-US" dirty="0" smtClean="0"/>
              <a:t>) such that </a:t>
            </a:r>
            <a:r>
              <a:rPr lang="en-US" b="1" dirty="0" smtClean="0"/>
              <a:t>G2</a:t>
            </a:r>
            <a:r>
              <a:rPr lang="en-US" dirty="0" smtClean="0"/>
              <a:t> is connected and removing any edge from </a:t>
            </a:r>
            <a:r>
              <a:rPr lang="en-US" b="1" dirty="0" smtClean="0"/>
              <a:t>E2</a:t>
            </a:r>
            <a:r>
              <a:rPr lang="en-US" dirty="0" smtClean="0"/>
              <a:t> makes </a:t>
            </a:r>
            <a:r>
              <a:rPr lang="en-US" b="1" dirty="0" smtClean="0"/>
              <a:t>G2</a:t>
            </a:r>
            <a:r>
              <a:rPr lang="en-US" dirty="0" smtClean="0"/>
              <a:t> disconnected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14400" y="3886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096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209800" y="571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5814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2098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362200" y="3581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810000" y="4114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1219200" y="3732213"/>
            <a:ext cx="1143000" cy="3063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2362200" y="3886200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2667000" y="3733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2514600" y="47244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3810000" y="44196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2362200" y="487680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2514600" y="5486400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914400" y="5410200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762000" y="41910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1219200" y="41910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5410200" y="3886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51054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6705600" y="571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80772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67056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6858000" y="3581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8305800" y="4114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 flipV="1">
            <a:off x="5715000" y="3732213"/>
            <a:ext cx="1143000" cy="3063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 flipH="1">
            <a:off x="6858000" y="3886200"/>
            <a:ext cx="152400" cy="685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>
            <a:off x="7162800" y="3733800"/>
            <a:ext cx="1143000" cy="533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0"/>
          <p:cNvSpPr>
            <a:spLocks noChangeShapeType="1"/>
          </p:cNvSpPr>
          <p:nvPr/>
        </p:nvSpPr>
        <p:spPr bwMode="auto">
          <a:xfrm>
            <a:off x="7010400" y="47244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1"/>
          <p:cNvSpPr>
            <a:spLocks noChangeShapeType="1"/>
          </p:cNvSpPr>
          <p:nvPr/>
        </p:nvSpPr>
        <p:spPr bwMode="auto">
          <a:xfrm flipH="1">
            <a:off x="8305800" y="44196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2"/>
          <p:cNvSpPr>
            <a:spLocks noChangeShapeType="1"/>
          </p:cNvSpPr>
          <p:nvPr/>
        </p:nvSpPr>
        <p:spPr bwMode="auto">
          <a:xfrm>
            <a:off x="6858000" y="4876800"/>
            <a:ext cx="0" cy="838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3"/>
          <p:cNvSpPr>
            <a:spLocks noChangeShapeType="1"/>
          </p:cNvSpPr>
          <p:nvPr/>
        </p:nvSpPr>
        <p:spPr bwMode="auto">
          <a:xfrm flipV="1">
            <a:off x="7010400" y="5486400"/>
            <a:ext cx="1066800" cy="381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4"/>
          <p:cNvSpPr>
            <a:spLocks noChangeShapeType="1"/>
          </p:cNvSpPr>
          <p:nvPr/>
        </p:nvSpPr>
        <p:spPr bwMode="auto">
          <a:xfrm>
            <a:off x="5410200" y="5410200"/>
            <a:ext cx="129540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5"/>
          <p:cNvSpPr>
            <a:spLocks noChangeShapeType="1"/>
          </p:cNvSpPr>
          <p:nvPr/>
        </p:nvSpPr>
        <p:spPr bwMode="auto">
          <a:xfrm flipH="1">
            <a:off x="5257800" y="41910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36"/>
          <p:cNvSpPr>
            <a:spLocks noChangeShapeType="1"/>
          </p:cNvSpPr>
          <p:nvPr/>
        </p:nvSpPr>
        <p:spPr bwMode="auto">
          <a:xfrm>
            <a:off x="5715000" y="41910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AutoShape 39"/>
          <p:cNvSpPr>
            <a:spLocks noChangeArrowheads="1"/>
          </p:cNvSpPr>
          <p:nvPr/>
        </p:nvSpPr>
        <p:spPr bwMode="auto">
          <a:xfrm>
            <a:off x="4343400" y="47244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2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Minimal Spanning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How do we get a minimal spanning tree from a traversal?</a:t>
            </a:r>
          </a:p>
        </p:txBody>
      </p:sp>
    </p:spTree>
    <p:extLst>
      <p:ext uri="{BB962C8B-B14F-4D97-AF65-F5344CB8AC3E}">
        <p14:creationId xmlns:p14="http://schemas.microsoft.com/office/powerpoint/2010/main" val="927670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Minimal Spanning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How do we get a minimal spanning tree from a traversal?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What parts of a traversal can we change?</a:t>
            </a:r>
          </a:p>
        </p:txBody>
      </p:sp>
    </p:spTree>
    <p:extLst>
      <p:ext uri="{BB962C8B-B14F-4D97-AF65-F5344CB8AC3E}">
        <p14:creationId xmlns:p14="http://schemas.microsoft.com/office/powerpoint/2010/main" val="2285032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Minimal Spanning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How do we get a minimal spanning tree from a traversal?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What parts of a traversal can we change?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Select which vertex we visit next by which is closest to an old vertex</a:t>
            </a:r>
          </a:p>
        </p:txBody>
      </p:sp>
    </p:spTree>
    <p:extLst>
      <p:ext uri="{BB962C8B-B14F-4D97-AF65-F5344CB8AC3E}">
        <p14:creationId xmlns:p14="http://schemas.microsoft.com/office/powerpoint/2010/main" val="1669025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Prim’s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 traversal</a:t>
            </a:r>
          </a:p>
        </p:txBody>
      </p:sp>
    </p:spTree>
    <p:extLst>
      <p:ext uri="{BB962C8B-B14F-4D97-AF65-F5344CB8AC3E}">
        <p14:creationId xmlns:p14="http://schemas.microsoft.com/office/powerpoint/2010/main" val="60659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Prim’s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 traversal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Pick a start node</a:t>
            </a:r>
          </a:p>
        </p:txBody>
      </p:sp>
    </p:spTree>
    <p:extLst>
      <p:ext uri="{BB962C8B-B14F-4D97-AF65-F5344CB8AC3E}">
        <p14:creationId xmlns:p14="http://schemas.microsoft.com/office/powerpoint/2010/main" val="1374983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Prim’s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 traversal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Pick a start node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Keep track of all of the vertices you can reach</a:t>
            </a:r>
          </a:p>
        </p:txBody>
      </p:sp>
    </p:spTree>
    <p:extLst>
      <p:ext uri="{BB962C8B-B14F-4D97-AF65-F5344CB8AC3E}">
        <p14:creationId xmlns:p14="http://schemas.microsoft.com/office/powerpoint/2010/main" val="606126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182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Given a </a:t>
            </a:r>
            <a:r>
              <a:rPr lang="en-US" i="1" dirty="0" smtClean="0"/>
              <a:t>connected</a:t>
            </a:r>
            <a:r>
              <a:rPr lang="en-US" dirty="0" smtClean="0"/>
              <a:t>  undirected graph </a:t>
            </a:r>
            <a:r>
              <a:rPr lang="en-US" b="1" dirty="0" smtClean="0"/>
              <a:t>G</a:t>
            </a:r>
            <a:r>
              <a:rPr lang="en-US" dirty="0" smtClean="0"/>
              <a:t>=(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</a:t>
            </a:r>
            <a:r>
              <a:rPr lang="en-US" dirty="0" smtClean="0"/>
              <a:t>), find a minimal subset of edges such that </a:t>
            </a:r>
            <a:r>
              <a:rPr lang="en-US" b="1" dirty="0" smtClean="0"/>
              <a:t>G</a:t>
            </a:r>
            <a:r>
              <a:rPr lang="en-US" dirty="0" smtClean="0"/>
              <a:t> is still connected</a:t>
            </a:r>
          </a:p>
          <a:p>
            <a:pPr lvl="1"/>
            <a:r>
              <a:rPr lang="en-US" dirty="0" smtClean="0"/>
              <a:t>A graph </a:t>
            </a:r>
            <a:r>
              <a:rPr lang="en-US" b="1" dirty="0" smtClean="0"/>
              <a:t>G2</a:t>
            </a:r>
            <a:r>
              <a:rPr lang="en-US" dirty="0" smtClean="0"/>
              <a:t>=(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E2</a:t>
            </a:r>
            <a:r>
              <a:rPr lang="en-US" dirty="0" smtClean="0"/>
              <a:t>) such that </a:t>
            </a:r>
            <a:r>
              <a:rPr lang="en-US" b="1" dirty="0" smtClean="0"/>
              <a:t>G2</a:t>
            </a:r>
            <a:r>
              <a:rPr lang="en-US" dirty="0" smtClean="0"/>
              <a:t> is connected and removing any edge from </a:t>
            </a:r>
            <a:r>
              <a:rPr lang="en-US" b="1" dirty="0" smtClean="0"/>
              <a:t>E2</a:t>
            </a:r>
            <a:r>
              <a:rPr lang="en-US" dirty="0" smtClean="0"/>
              <a:t> makes </a:t>
            </a:r>
            <a:r>
              <a:rPr lang="en-US" b="1" dirty="0" smtClean="0"/>
              <a:t>G2</a:t>
            </a:r>
            <a:r>
              <a:rPr lang="en-US" dirty="0" smtClean="0"/>
              <a:t> disconnected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14400" y="3886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096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209800" y="571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5814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2098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362200" y="3581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810000" y="4114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1219200" y="3732213"/>
            <a:ext cx="1143000" cy="3063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2362200" y="3886200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2667000" y="3733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2514600" y="47244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3810000" y="44196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2362200" y="487680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2514600" y="5486400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914400" y="5410200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762000" y="41910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1219200" y="41910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5410200" y="3886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51054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6705600" y="571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80772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67056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6858000" y="3581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8305800" y="4114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 flipV="1">
            <a:off x="5715000" y="3732213"/>
            <a:ext cx="1143000" cy="3063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 flipH="1">
            <a:off x="6858000" y="3886200"/>
            <a:ext cx="152400" cy="685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>
            <a:off x="7162800" y="3733800"/>
            <a:ext cx="1143000" cy="533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0"/>
          <p:cNvSpPr>
            <a:spLocks noChangeShapeType="1"/>
          </p:cNvSpPr>
          <p:nvPr/>
        </p:nvSpPr>
        <p:spPr bwMode="auto">
          <a:xfrm>
            <a:off x="7010400" y="47244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1"/>
          <p:cNvSpPr>
            <a:spLocks noChangeShapeType="1"/>
          </p:cNvSpPr>
          <p:nvPr/>
        </p:nvSpPr>
        <p:spPr bwMode="auto">
          <a:xfrm flipH="1">
            <a:off x="8305800" y="44196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2"/>
          <p:cNvSpPr>
            <a:spLocks noChangeShapeType="1"/>
          </p:cNvSpPr>
          <p:nvPr/>
        </p:nvSpPr>
        <p:spPr bwMode="auto">
          <a:xfrm>
            <a:off x="6858000" y="4876800"/>
            <a:ext cx="0" cy="838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3"/>
          <p:cNvSpPr>
            <a:spLocks noChangeShapeType="1"/>
          </p:cNvSpPr>
          <p:nvPr/>
        </p:nvSpPr>
        <p:spPr bwMode="auto">
          <a:xfrm flipV="1">
            <a:off x="7010400" y="5486400"/>
            <a:ext cx="1066800" cy="381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4"/>
          <p:cNvSpPr>
            <a:spLocks noChangeShapeType="1"/>
          </p:cNvSpPr>
          <p:nvPr/>
        </p:nvSpPr>
        <p:spPr bwMode="auto">
          <a:xfrm>
            <a:off x="5410200" y="5410200"/>
            <a:ext cx="129540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5"/>
          <p:cNvSpPr>
            <a:spLocks noChangeShapeType="1"/>
          </p:cNvSpPr>
          <p:nvPr/>
        </p:nvSpPr>
        <p:spPr bwMode="auto">
          <a:xfrm flipH="1">
            <a:off x="5257800" y="41910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36"/>
          <p:cNvSpPr>
            <a:spLocks noChangeShapeType="1"/>
          </p:cNvSpPr>
          <p:nvPr/>
        </p:nvSpPr>
        <p:spPr bwMode="auto">
          <a:xfrm>
            <a:off x="5715000" y="41910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AutoShape 39"/>
          <p:cNvSpPr>
            <a:spLocks noChangeArrowheads="1"/>
          </p:cNvSpPr>
          <p:nvPr/>
        </p:nvSpPr>
        <p:spPr bwMode="auto">
          <a:xfrm>
            <a:off x="4343400" y="47244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001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Prim’s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 traversal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Pick a start node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Keep track of all of the vertices you can reach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Add the vertex that is closest (has the edge with smallest weight) to the current spanning tree.</a:t>
            </a:r>
          </a:p>
        </p:txBody>
      </p:sp>
    </p:spTree>
    <p:extLst>
      <p:ext uri="{BB962C8B-B14F-4D97-AF65-F5344CB8AC3E}">
        <p14:creationId xmlns:p14="http://schemas.microsoft.com/office/powerpoint/2010/main" val="263959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Prim’s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 traversal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Pick a start node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Keep track of all of the vertices you can reach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Add the vertex that is closest (has the edge with smallest weight) to the current spanning tree.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Is this similar to something we’ve seen before?</a:t>
            </a:r>
          </a:p>
        </p:txBody>
      </p:sp>
    </p:spTree>
    <p:extLst>
      <p:ext uri="{BB962C8B-B14F-4D97-AF65-F5344CB8AC3E}">
        <p14:creationId xmlns:p14="http://schemas.microsoft.com/office/powerpoint/2010/main" val="195039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Prim’s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Modify </a:t>
            </a:r>
            <a:r>
              <a:rPr lang="en-US" sz="2800" dirty="0" err="1" smtClean="0"/>
              <a:t>Dijkstra’s</a:t>
            </a:r>
            <a:r>
              <a:rPr lang="en-US" sz="2800" dirty="0" smtClean="0"/>
              <a:t> algorithm</a:t>
            </a:r>
          </a:p>
        </p:txBody>
      </p:sp>
    </p:spTree>
    <p:extLst>
      <p:ext uri="{BB962C8B-B14F-4D97-AF65-F5344CB8AC3E}">
        <p14:creationId xmlns:p14="http://schemas.microsoft.com/office/powerpoint/2010/main" val="2506446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Prim’s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Modify </a:t>
            </a:r>
            <a:r>
              <a:rPr lang="en-US" sz="2800" dirty="0" err="1" smtClean="0"/>
              <a:t>Dijkstra’s</a:t>
            </a:r>
            <a:r>
              <a:rPr lang="en-US" sz="2800" dirty="0" smtClean="0"/>
              <a:t> algorithm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Instead of measuring the total length from start to the new vertex, now we only care about the edge from our current spanning tree to new nodes</a:t>
            </a:r>
          </a:p>
        </p:txBody>
      </p:sp>
    </p:spTree>
    <p:extLst>
      <p:ext uri="{BB962C8B-B14F-4D97-AF65-F5344CB8AC3E}">
        <p14:creationId xmlns:p14="http://schemas.microsoft.com/office/powerpoint/2010/main" val="2793308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Algorithm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8768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node </a:t>
            </a:r>
            <a:r>
              <a:rPr lang="en-US" b="1" dirty="0" smtClean="0">
                <a:cs typeface="Courier New" pitchFamily="49" charset="0"/>
              </a:rPr>
              <a:t>v</a:t>
            </a:r>
            <a:r>
              <a:rPr lang="en-US" dirty="0" smtClean="0"/>
              <a:t>, set  </a:t>
            </a:r>
            <a:r>
              <a:rPr lang="en-US" b="1" dirty="0" err="1" smtClean="0">
                <a:cs typeface="Courier New" pitchFamily="49" charset="0"/>
              </a:rPr>
              <a:t>v.cost</a:t>
            </a:r>
            <a:r>
              <a:rPr lang="en-US" b="1" dirty="0" smtClean="0">
                <a:cs typeface="Courier New" pitchFamily="49" charset="0"/>
              </a:rPr>
              <a:t> = </a:t>
            </a:r>
            <a:r>
              <a:rPr lang="en-US" sz="2800" b="1" dirty="0" smtClean="0">
                <a:cs typeface="Courier New" pitchFamily="49" charset="0"/>
                <a:sym typeface="Symbol"/>
              </a:rPr>
              <a:t> </a:t>
            </a:r>
            <a:r>
              <a:rPr lang="en-US" dirty="0" smtClean="0">
                <a:cs typeface="Courier New" pitchFamily="49" charset="0"/>
                <a:sym typeface="Symbol"/>
              </a:rPr>
              <a:t>and </a:t>
            </a:r>
            <a:r>
              <a:rPr lang="en-US" b="1" dirty="0" err="1" smtClean="0">
                <a:cs typeface="Courier New" pitchFamily="49" charset="0"/>
                <a:sym typeface="Symbol"/>
              </a:rPr>
              <a:t>v.known</a:t>
            </a:r>
            <a:r>
              <a:rPr lang="en-US" b="1" dirty="0" smtClean="0">
                <a:cs typeface="Courier New" pitchFamily="49" charset="0"/>
                <a:sym typeface="Symbol"/>
              </a:rPr>
              <a:t> = false</a:t>
            </a:r>
            <a:endParaRPr lang="en-US" b="1" dirty="0" smtClean="0">
              <a:cs typeface="Courier New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Choose any node </a:t>
            </a:r>
            <a:r>
              <a:rPr lang="en-US" b="1" dirty="0" smtClean="0">
                <a:cs typeface="Courier New" pitchFamily="49" charset="0"/>
              </a:rPr>
              <a:t>v 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>
                <a:cs typeface="Courier New" pitchFamily="49" charset="0"/>
              </a:rPr>
              <a:t>Mark </a:t>
            </a:r>
            <a:r>
              <a:rPr lang="en-US" b="1" dirty="0" smtClean="0">
                <a:cs typeface="Courier New" pitchFamily="49" charset="0"/>
              </a:rPr>
              <a:t>v</a:t>
            </a:r>
            <a:r>
              <a:rPr lang="en-US" dirty="0" smtClean="0"/>
              <a:t> as known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>
                <a:cs typeface="Courier New" pitchFamily="49" charset="0"/>
              </a:rPr>
              <a:t>For each edge </a:t>
            </a:r>
            <a:r>
              <a:rPr lang="en-US" b="1" dirty="0" smtClean="0">
                <a:cs typeface="Courier New" pitchFamily="49" charset="0"/>
              </a:rPr>
              <a:t>(</a:t>
            </a:r>
            <a:r>
              <a:rPr lang="en-US" b="1" dirty="0" err="1" smtClean="0">
                <a:cs typeface="Courier New" pitchFamily="49" charset="0"/>
              </a:rPr>
              <a:t>v,u</a:t>
            </a:r>
            <a:r>
              <a:rPr lang="en-US" b="1" dirty="0" smtClean="0">
                <a:cs typeface="Courier New" pitchFamily="49" charset="0"/>
              </a:rPr>
              <a:t>)</a:t>
            </a:r>
            <a:r>
              <a:rPr lang="en-US" dirty="0" smtClean="0"/>
              <a:t> with weight </a:t>
            </a:r>
            <a:r>
              <a:rPr lang="en-US" b="1" dirty="0" smtClean="0">
                <a:cs typeface="Courier New" pitchFamily="49" charset="0"/>
              </a:rPr>
              <a:t>w</a:t>
            </a:r>
            <a:r>
              <a:rPr lang="en-US" dirty="0" smtClean="0"/>
              <a:t>, set </a:t>
            </a:r>
            <a:r>
              <a:rPr lang="en-US" b="1" dirty="0" err="1" smtClean="0">
                <a:cs typeface="Courier New" pitchFamily="49" charset="0"/>
              </a:rPr>
              <a:t>u.cost</a:t>
            </a:r>
            <a:r>
              <a:rPr lang="en-US" b="1" dirty="0" smtClean="0">
                <a:cs typeface="Courier New" pitchFamily="49" charset="0"/>
              </a:rPr>
              <a:t>=w</a:t>
            </a:r>
            <a:r>
              <a:rPr lang="en-US" dirty="0" smtClean="0"/>
              <a:t> and </a:t>
            </a:r>
            <a:r>
              <a:rPr lang="en-US" b="1" dirty="0" err="1" smtClean="0">
                <a:cs typeface="Courier New" pitchFamily="49" charset="0"/>
              </a:rPr>
              <a:t>u.prev</a:t>
            </a:r>
            <a:r>
              <a:rPr lang="en-US" b="1" dirty="0" smtClean="0">
                <a:cs typeface="Courier New" pitchFamily="49" charset="0"/>
              </a:rPr>
              <a:t>=v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there are unknown nodes in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Select the unknown node </a:t>
            </a:r>
            <a:r>
              <a:rPr lang="en-US" b="1" dirty="0" smtClean="0">
                <a:cs typeface="Courier New" pitchFamily="49" charset="0"/>
              </a:rPr>
              <a:t>v</a:t>
            </a:r>
            <a:r>
              <a:rPr lang="en-US" dirty="0" smtClean="0"/>
              <a:t> with lowest cost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Mark </a:t>
            </a:r>
            <a:r>
              <a:rPr lang="en-US" b="1" dirty="0" smtClean="0">
                <a:cs typeface="Courier New" pitchFamily="49" charset="0"/>
              </a:rPr>
              <a:t>v</a:t>
            </a:r>
            <a:r>
              <a:rPr lang="en-US" dirty="0" smtClean="0"/>
              <a:t> as known and add </a:t>
            </a:r>
            <a:r>
              <a:rPr lang="en-US" b="1" dirty="0" smtClean="0">
                <a:cs typeface="Courier New" pitchFamily="49" charset="0"/>
              </a:rPr>
              <a:t>(v, </a:t>
            </a:r>
            <a:r>
              <a:rPr lang="en-US" b="1" dirty="0" err="1" smtClean="0">
                <a:cs typeface="Courier New" pitchFamily="49" charset="0"/>
              </a:rPr>
              <a:t>v.prev</a:t>
            </a:r>
            <a:r>
              <a:rPr lang="en-US" b="1" dirty="0" smtClean="0">
                <a:cs typeface="Courier New" pitchFamily="49" charset="0"/>
              </a:rPr>
              <a:t>)</a:t>
            </a:r>
            <a:r>
              <a:rPr lang="en-US" dirty="0" smtClean="0"/>
              <a:t> to output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For each edge </a:t>
            </a:r>
            <a:r>
              <a:rPr lang="en-US" b="1" dirty="0" smtClean="0">
                <a:cs typeface="Courier New" pitchFamily="49" charset="0"/>
              </a:rPr>
              <a:t>(</a:t>
            </a:r>
            <a:r>
              <a:rPr lang="en-US" b="1" dirty="0" err="1" smtClean="0">
                <a:cs typeface="Courier New" pitchFamily="49" charset="0"/>
              </a:rPr>
              <a:t>v,u</a:t>
            </a:r>
            <a:r>
              <a:rPr lang="en-US" b="1" dirty="0" smtClean="0">
                <a:cs typeface="Courier New" pitchFamily="49" charset="0"/>
              </a:rPr>
              <a:t>)</a:t>
            </a:r>
            <a:r>
              <a:rPr lang="en-US" dirty="0" smtClean="0"/>
              <a:t> with weight </a:t>
            </a:r>
            <a:r>
              <a:rPr lang="en-US" b="1" dirty="0" smtClean="0">
                <a:cs typeface="Courier New" pitchFamily="49" charset="0"/>
              </a:rPr>
              <a:t>w</a:t>
            </a:r>
            <a:r>
              <a:rPr lang="en-US" dirty="0" smtClean="0"/>
              <a:t>,</a:t>
            </a:r>
          </a:p>
          <a:p>
            <a:pPr marL="857250" lvl="1" indent="-457200">
              <a:buNone/>
            </a:pPr>
            <a:r>
              <a:rPr lang="en-US" dirty="0" smtClean="0"/>
              <a:t>		    </a:t>
            </a:r>
            <a:r>
              <a:rPr lang="en-US" b="1" dirty="0" smtClean="0">
                <a:cs typeface="Courier New" pitchFamily="49" charset="0"/>
              </a:rPr>
              <a:t>if(w &lt; </a:t>
            </a:r>
            <a:r>
              <a:rPr lang="en-US" b="1" dirty="0" err="1" smtClean="0">
                <a:cs typeface="Courier New" pitchFamily="49" charset="0"/>
              </a:rPr>
              <a:t>u.cost</a:t>
            </a:r>
            <a:r>
              <a:rPr lang="en-US" b="1" dirty="0" smtClean="0">
                <a:cs typeface="Courier New" pitchFamily="49" charset="0"/>
              </a:rPr>
              <a:t>) {</a:t>
            </a:r>
          </a:p>
          <a:p>
            <a:pPr marL="857250" lvl="1" indent="-457200">
              <a:buNone/>
            </a:pPr>
            <a:r>
              <a:rPr lang="en-US" dirty="0" smtClean="0"/>
              <a:t>		        </a:t>
            </a:r>
            <a:r>
              <a:rPr lang="en-US" b="1" dirty="0" err="1" smtClean="0">
                <a:cs typeface="Courier New" pitchFamily="49" charset="0"/>
              </a:rPr>
              <a:t>u.cost</a:t>
            </a:r>
            <a:r>
              <a:rPr lang="en-US" b="1" dirty="0" smtClean="0">
                <a:cs typeface="Courier New" pitchFamily="49" charset="0"/>
              </a:rPr>
              <a:t> = w;</a:t>
            </a:r>
          </a:p>
          <a:p>
            <a:pPr marL="857250" lvl="1" indent="-457200">
              <a:buNone/>
            </a:pPr>
            <a:r>
              <a:rPr lang="en-US" b="1" dirty="0" smtClean="0">
                <a:cs typeface="Courier New" pitchFamily="49" charset="0"/>
              </a:rPr>
              <a:t>	    </a:t>
            </a:r>
            <a:r>
              <a:rPr lang="en-US" b="1" dirty="0" err="1" smtClean="0">
                <a:cs typeface="Courier New" pitchFamily="49" charset="0"/>
              </a:rPr>
              <a:t>u.prev</a:t>
            </a:r>
            <a:r>
              <a:rPr lang="en-US" b="1" dirty="0" smtClean="0">
                <a:cs typeface="Courier New" pitchFamily="49" charset="0"/>
              </a:rPr>
              <a:t> = v;</a:t>
            </a:r>
          </a:p>
          <a:p>
            <a:pPr marL="857250" lvl="1" indent="-457200">
              <a:buNone/>
            </a:pPr>
            <a:r>
              <a:rPr lang="en-US" dirty="0" smtClean="0"/>
              <a:t>		    </a:t>
            </a:r>
            <a:r>
              <a:rPr lang="en-US" b="1" dirty="0" smtClean="0">
                <a:cs typeface="Courier New" pitchFamily="49" charset="0"/>
              </a:rPr>
              <a:t>}</a:t>
            </a:r>
          </a:p>
          <a:p>
            <a:pPr marL="857250" lvl="1" indent="-45720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89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67" y="-228600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  <a:p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56859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042782"/>
              </p:ext>
            </p:extLst>
          </p:nvPr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</a:t>
                      </a:r>
                      <a:endParaRPr lang="en-US" sz="1800" dirty="0" smtClean="0">
                        <a:solidFill>
                          <a:srgbClr val="000000"/>
                        </a:solidFill>
                        <a:sym typeface="Math1" pitchFamily="2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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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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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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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7" name="Text Box 46"/>
          <p:cNvSpPr txBox="1">
            <a:spLocks noChangeArrowheads="1"/>
          </p:cNvSpPr>
          <p:nvPr/>
        </p:nvSpPr>
        <p:spPr bwMode="auto">
          <a:xfrm>
            <a:off x="957704" y="1276290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6065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  <a:p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08341"/>
              </p:ext>
            </p:extLst>
          </p:nvPr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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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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250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5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412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5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48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3"/>
            <a:endCxn id="10" idx="6"/>
          </p:cNvCxnSpPr>
          <p:nvPr/>
        </p:nvCxnSpPr>
        <p:spPr bwMode="auto">
          <a:xfrm rot="5400000">
            <a:off x="3110707" y="2167497"/>
            <a:ext cx="235183" cy="9701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7" name="AutoShape 26"/>
          <p:cNvCxnSpPr>
            <a:cxnSpLocks noChangeShapeType="1"/>
            <a:endCxn id="12" idx="1"/>
          </p:cNvCxnSpPr>
          <p:nvPr/>
        </p:nvCxnSpPr>
        <p:spPr bwMode="auto">
          <a:xfrm>
            <a:off x="2916004" y="1759184"/>
            <a:ext cx="797392" cy="506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62706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Observations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Problem </a:t>
            </a:r>
            <a:r>
              <a:rPr lang="en-US" dirty="0" smtClean="0"/>
              <a:t>not defined </a:t>
            </a:r>
            <a:r>
              <a:rPr lang="en-US" dirty="0"/>
              <a:t>if original graph not </a:t>
            </a:r>
            <a:r>
              <a:rPr lang="en-US" dirty="0" smtClean="0"/>
              <a:t>connected.  Therefore, we know </a:t>
            </a:r>
            <a:r>
              <a:rPr lang="en-US" b="1" dirty="0" smtClean="0"/>
              <a:t>|</a:t>
            </a:r>
            <a:r>
              <a:rPr lang="en-US" b="1" dirty="0"/>
              <a:t>E| &gt;= |V|-1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Any solution to this problem is a tree</a:t>
            </a:r>
          </a:p>
          <a:p>
            <a:pPr marL="857250" lvl="1" indent="-457200"/>
            <a:r>
              <a:rPr lang="en-US" dirty="0" smtClean="0"/>
              <a:t>Recall a tree does not need a root; just means acyclic</a:t>
            </a:r>
          </a:p>
          <a:p>
            <a:pPr marL="857250" lvl="1" indent="-457200"/>
            <a:r>
              <a:rPr lang="en-US" dirty="0" smtClean="0"/>
              <a:t>For any cycle, could remove an edge and still be connected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tree with </a:t>
            </a:r>
            <a:r>
              <a:rPr lang="en-US" b="1" dirty="0" smtClean="0"/>
              <a:t>|V|</a:t>
            </a:r>
            <a:r>
              <a:rPr lang="en-US" dirty="0" smtClean="0"/>
              <a:t> nodes has </a:t>
            </a:r>
            <a:r>
              <a:rPr lang="en-US" b="1" dirty="0" smtClean="0"/>
              <a:t>|V|-1</a:t>
            </a:r>
            <a:r>
              <a:rPr lang="en-US" dirty="0" smtClean="0"/>
              <a:t> edges</a:t>
            </a:r>
          </a:p>
          <a:p>
            <a:pPr marL="857250" lvl="1" indent="-457200"/>
            <a:r>
              <a:rPr lang="en-US" dirty="0" smtClean="0"/>
              <a:t>So every solution to the spanning tree problem has </a:t>
            </a:r>
            <a:r>
              <a:rPr lang="en-US" b="1" dirty="0" smtClean="0"/>
              <a:t>|V|-1</a:t>
            </a:r>
            <a:r>
              <a:rPr lang="en-US" dirty="0" smtClean="0"/>
              <a:t> edges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807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3"/>
            <a:endCxn id="10" idx="6"/>
          </p:cNvCxnSpPr>
          <p:nvPr/>
        </p:nvCxnSpPr>
        <p:spPr bwMode="auto">
          <a:xfrm rot="5400000">
            <a:off x="3110707" y="2167497"/>
            <a:ext cx="235183" cy="9701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7" name="AutoShape 26"/>
          <p:cNvCxnSpPr>
            <a:cxnSpLocks noChangeShapeType="1"/>
            <a:endCxn id="12" idx="1"/>
          </p:cNvCxnSpPr>
          <p:nvPr/>
        </p:nvCxnSpPr>
        <p:spPr bwMode="auto">
          <a:xfrm>
            <a:off x="2916004" y="1759184"/>
            <a:ext cx="797392" cy="50641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27848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3"/>
            <a:endCxn id="10" idx="6"/>
          </p:cNvCxnSpPr>
          <p:nvPr/>
        </p:nvCxnSpPr>
        <p:spPr bwMode="auto">
          <a:xfrm rot="5400000">
            <a:off x="3110707" y="2167497"/>
            <a:ext cx="235183" cy="9701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7" name="AutoShape 26"/>
          <p:cNvCxnSpPr>
            <a:cxnSpLocks noChangeShapeType="1"/>
            <a:endCxn id="12" idx="1"/>
          </p:cNvCxnSpPr>
          <p:nvPr/>
        </p:nvCxnSpPr>
        <p:spPr bwMode="auto">
          <a:xfrm>
            <a:off x="2916004" y="1759184"/>
            <a:ext cx="797392" cy="50641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926489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3"/>
            <a:endCxn id="10" idx="6"/>
          </p:cNvCxnSpPr>
          <p:nvPr/>
        </p:nvCxnSpPr>
        <p:spPr bwMode="auto">
          <a:xfrm rot="5400000">
            <a:off x="3110707" y="2167497"/>
            <a:ext cx="235183" cy="9701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7" name="AutoShape 26"/>
          <p:cNvCxnSpPr>
            <a:cxnSpLocks noChangeShapeType="1"/>
            <a:endCxn id="12" idx="1"/>
          </p:cNvCxnSpPr>
          <p:nvPr/>
        </p:nvCxnSpPr>
        <p:spPr bwMode="auto">
          <a:xfrm>
            <a:off x="2916004" y="1759184"/>
            <a:ext cx="797392" cy="50641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64962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Prim’s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Does this give us the correct solution? Why?</a:t>
            </a:r>
          </a:p>
        </p:txBody>
      </p:sp>
    </p:spTree>
    <p:extLst>
      <p:ext uri="{BB962C8B-B14F-4D97-AF65-F5344CB8AC3E}">
        <p14:creationId xmlns:p14="http://schemas.microsoft.com/office/powerpoint/2010/main" val="3290355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Prim’s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Does this give us the correct solution? Why?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If we consider the “known” cloud as a single vertex, we will never add edges that form a cycle</a:t>
            </a:r>
          </a:p>
        </p:txBody>
      </p:sp>
    </p:spTree>
    <p:extLst>
      <p:ext uri="{BB962C8B-B14F-4D97-AF65-F5344CB8AC3E}">
        <p14:creationId xmlns:p14="http://schemas.microsoft.com/office/powerpoint/2010/main" val="1462734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Prim’s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Does this give us the correct solution? Why?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If we consider the “known” cloud as a single vertex, we will never add edges that form a cycle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Each time, we take the edge that has minimal weight going out of the vertex. </a:t>
            </a:r>
          </a:p>
        </p:txBody>
      </p:sp>
    </p:spTree>
    <p:extLst>
      <p:ext uri="{BB962C8B-B14F-4D97-AF65-F5344CB8AC3E}">
        <p14:creationId xmlns:p14="http://schemas.microsoft.com/office/powerpoint/2010/main" val="3399358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Prim’s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Does this give us the correct solution? Why?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If we consider the “known” cloud as a single vertex, we will never add edges that form a cycle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Each time, we take the edge that has minimal weight going out of the vertex. 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This is the cheapest way of connecting the two </a:t>
            </a:r>
            <a:r>
              <a:rPr lang="en-US" sz="2800" dirty="0" err="1" smtClean="0"/>
              <a:t>subgraphs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6834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Prim’s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is the runtime?</a:t>
            </a:r>
          </a:p>
        </p:txBody>
      </p:sp>
    </p:spTree>
    <p:extLst>
      <p:ext uri="{BB962C8B-B14F-4D97-AF65-F5344CB8AC3E}">
        <p14:creationId xmlns:p14="http://schemas.microsoft.com/office/powerpoint/2010/main" val="3551945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Prim’s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is the runtime?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Traversals go through all of the edges, in the worst case</a:t>
            </a:r>
          </a:p>
        </p:txBody>
      </p:sp>
    </p:spTree>
    <p:extLst>
      <p:ext uri="{BB962C8B-B14F-4D97-AF65-F5344CB8AC3E}">
        <p14:creationId xmlns:p14="http://schemas.microsoft.com/office/powerpoint/2010/main" val="440962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Prim’s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is the runtime?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Traversals go through all of the edges, in the worst case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Need to check if an edge forms a cycle or if it has minimal weight.</a:t>
            </a:r>
          </a:p>
        </p:txBody>
      </p:sp>
    </p:spTree>
    <p:extLst>
      <p:ext uri="{BB962C8B-B14F-4D97-AF65-F5344CB8AC3E}">
        <p14:creationId xmlns:p14="http://schemas.microsoft.com/office/powerpoint/2010/main" val="2484032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Two Approaches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Different algorithmic approaches to the spanning-tree problem: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a graph traversal (e.g., depth-first search, but any traversal will do), keeping track of edges that form a tree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Iterate through edges; add to output any edge that does not create a cycle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959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Prim’s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is the runtime?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Traversals go through all of the edges, in the worst case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Need to check if an edge forms a cycle or if it has minimal weight.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We can check if it forms a cycle by verifying if the other vertex is in the “known cloud”</a:t>
            </a:r>
          </a:p>
        </p:txBody>
      </p:sp>
    </p:spTree>
    <p:extLst>
      <p:ext uri="{BB962C8B-B14F-4D97-AF65-F5344CB8AC3E}">
        <p14:creationId xmlns:p14="http://schemas.microsoft.com/office/powerpoint/2010/main" val="4184552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Prim’s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is the runtime?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Traversals go through all of the edges, in the worst case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Need to check if an edge forms a cycle or if it has minimal weight.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We can check if it forms a cycle by verifying if the other vertex is in the “known cloud” </a:t>
            </a:r>
            <a:r>
              <a:rPr lang="en-US" sz="2600" b="1" dirty="0" smtClean="0"/>
              <a:t>O(1)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324140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Prim’s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is the runtime?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Traversals go through all of the edges, in the worst case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Need to check if an edge forms a cycle or if it has minimal weight.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We can check if it forms a cycle by verifying if the other vertex is in the “known cloud” </a:t>
            </a:r>
            <a:r>
              <a:rPr lang="en-US" sz="2600" b="1" dirty="0" smtClean="0"/>
              <a:t>O(1)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How long to check if it is minimal?</a:t>
            </a:r>
          </a:p>
        </p:txBody>
      </p:sp>
    </p:spTree>
    <p:extLst>
      <p:ext uri="{BB962C8B-B14F-4D97-AF65-F5344CB8AC3E}">
        <p14:creationId xmlns:p14="http://schemas.microsoft.com/office/powerpoint/2010/main" val="2805377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Prim’s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is the runtime?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Traversals go through all of the edges, in the worst case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Need to check if an edge forms a cycle or if it has minimal weight.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We can check if it forms a cycle by verifying if the other vertex is in the “known cloud” </a:t>
            </a:r>
            <a:r>
              <a:rPr lang="en-US" sz="2600" b="1" dirty="0" smtClean="0"/>
              <a:t>O(1)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How long to check if it is minimal? </a:t>
            </a:r>
            <a:br>
              <a:rPr lang="en-US" sz="2600" dirty="0" smtClean="0"/>
            </a:br>
            <a:r>
              <a:rPr lang="en-US" sz="2600" b="1" dirty="0" smtClean="0"/>
              <a:t>O(log |V|) </a:t>
            </a:r>
            <a:r>
              <a:rPr lang="en-US" sz="2600" dirty="0" smtClean="0"/>
              <a:t>if we use a priority queue</a:t>
            </a:r>
          </a:p>
        </p:txBody>
      </p:sp>
    </p:spTree>
    <p:extLst>
      <p:ext uri="{BB962C8B-B14F-4D97-AF65-F5344CB8AC3E}">
        <p14:creationId xmlns:p14="http://schemas.microsoft.com/office/powerpoint/2010/main" val="3774555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Prim’s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O(|E| log |V|)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We can use a priority queue to store all of our vertices, and let the edges to them be the priority.</a:t>
            </a:r>
          </a:p>
        </p:txBody>
      </p:sp>
    </p:spTree>
    <p:extLst>
      <p:ext uri="{BB962C8B-B14F-4D97-AF65-F5344CB8AC3E}">
        <p14:creationId xmlns:p14="http://schemas.microsoft.com/office/powerpoint/2010/main" val="2888572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Prim’s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O(|E| log |V|)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We can use a priority queue to store all of our vertices, and let the edges to them be the priority.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Use the </a:t>
            </a:r>
            <a:r>
              <a:rPr lang="en-US" sz="2600" dirty="0" err="1" smtClean="0"/>
              <a:t>decreaseKey</a:t>
            </a:r>
            <a:r>
              <a:rPr lang="en-US" sz="2600" dirty="0" smtClean="0"/>
              <a:t>() function when the edge to a vertex changes.</a:t>
            </a:r>
          </a:p>
        </p:txBody>
      </p:sp>
    </p:spTree>
    <p:extLst>
      <p:ext uri="{BB962C8B-B14F-4D97-AF65-F5344CB8AC3E}">
        <p14:creationId xmlns:p14="http://schemas.microsoft.com/office/powerpoint/2010/main" val="583368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Prim’s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O(|E| log |V|)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We can use a priority queue to store all of our vertices, and let the edges to them be the priority.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Use the </a:t>
            </a:r>
            <a:r>
              <a:rPr lang="en-US" sz="2600" dirty="0" err="1" smtClean="0"/>
              <a:t>decreaseKey</a:t>
            </a:r>
            <a:r>
              <a:rPr lang="en-US" sz="2600" dirty="0" smtClean="0"/>
              <a:t>() function when the edge to a vertex changes.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Without the priority queue, both Prim’s and </a:t>
            </a:r>
            <a:r>
              <a:rPr lang="en-US" sz="2600" dirty="0" err="1" smtClean="0"/>
              <a:t>Dijkstra’s</a:t>
            </a:r>
            <a:r>
              <a:rPr lang="en-US" sz="2600" dirty="0" smtClean="0"/>
              <a:t> run in </a:t>
            </a:r>
            <a:r>
              <a:rPr lang="en-US" sz="2600" b="1" dirty="0" smtClean="0"/>
              <a:t>O(|E||V|)</a:t>
            </a:r>
          </a:p>
        </p:txBody>
      </p:sp>
    </p:spTree>
    <p:extLst>
      <p:ext uri="{BB962C8B-B14F-4D97-AF65-F5344CB8AC3E}">
        <p14:creationId xmlns:p14="http://schemas.microsoft.com/office/powerpoint/2010/main" val="2977269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err="1" smtClean="0"/>
              <a:t>Kruskal’s</a:t>
            </a:r>
            <a:r>
              <a:rPr lang="en-US" dirty="0" smtClean="0"/>
              <a:t> </a:t>
            </a:r>
            <a:r>
              <a:rPr lang="en-US" dirty="0" err="1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Prim’s algorithm works from the vertices, and builds a contiguous spanning tree</a:t>
            </a:r>
            <a:endParaRPr lang="en-US" sz="2600" b="1" dirty="0" smtClean="0"/>
          </a:p>
        </p:txBody>
      </p:sp>
    </p:spTree>
    <p:extLst>
      <p:ext uri="{BB962C8B-B14F-4D97-AF65-F5344CB8AC3E}">
        <p14:creationId xmlns:p14="http://schemas.microsoft.com/office/powerpoint/2010/main" val="627631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err="1" smtClean="0"/>
              <a:t>Kruskal’s</a:t>
            </a:r>
            <a:r>
              <a:rPr lang="en-US" dirty="0" smtClean="0"/>
              <a:t> </a:t>
            </a:r>
            <a:r>
              <a:rPr lang="en-US" dirty="0" err="1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Prim’s algorithm works from the vertices, and builds a contiguous spanning tree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The spanning tree grows out from a single vertex</a:t>
            </a:r>
          </a:p>
        </p:txBody>
      </p:sp>
    </p:spTree>
    <p:extLst>
      <p:ext uri="{BB962C8B-B14F-4D97-AF65-F5344CB8AC3E}">
        <p14:creationId xmlns:p14="http://schemas.microsoft.com/office/powerpoint/2010/main" val="202149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err="1" smtClean="0"/>
              <a:t>Kruskal’s</a:t>
            </a:r>
            <a:r>
              <a:rPr lang="en-US" dirty="0" smtClean="0"/>
              <a:t> </a:t>
            </a:r>
            <a:r>
              <a:rPr lang="en-US" dirty="0" err="1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Prim’s algorithm works from the vertices, and builds a contiguous spanning tree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The spanning tree grows out from a single vertex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err="1" smtClean="0"/>
              <a:t>Kruskal’s</a:t>
            </a:r>
            <a:r>
              <a:rPr lang="en-US" sz="2600" dirty="0" smtClean="0"/>
              <a:t> Algorithm adds edges based on their weight</a:t>
            </a:r>
          </a:p>
        </p:txBody>
      </p:sp>
    </p:spTree>
    <p:extLst>
      <p:ext uri="{BB962C8B-B14F-4D97-AF65-F5344CB8AC3E}">
        <p14:creationId xmlns:p14="http://schemas.microsoft.com/office/powerpoint/2010/main" val="1865167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Second Approach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Iterate through edges; output any edge that does not create a cycle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Correctness (hand-wavy):</a:t>
            </a:r>
          </a:p>
          <a:p>
            <a:pPr lvl="1"/>
            <a:r>
              <a:rPr lang="en-US" dirty="0" smtClean="0"/>
              <a:t>Goal is to build an acyclic connected graph</a:t>
            </a:r>
          </a:p>
          <a:p>
            <a:pPr lvl="1"/>
            <a:r>
              <a:rPr lang="en-US" dirty="0" smtClean="0"/>
              <a:t>When we add an edge, it adds a vertex to the tree </a:t>
            </a:r>
          </a:p>
          <a:p>
            <a:pPr lvl="1"/>
            <a:r>
              <a:rPr lang="en-US" dirty="0" smtClean="0"/>
              <a:t>The graph is connected, so we reach all vertices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Efficiency:</a:t>
            </a:r>
          </a:p>
          <a:p>
            <a:pPr lvl="1"/>
            <a:r>
              <a:rPr lang="en-US" dirty="0" smtClean="0"/>
              <a:t>Depends on how quickly you can detect cycles</a:t>
            </a:r>
          </a:p>
          <a:p>
            <a:pPr lvl="1"/>
            <a:r>
              <a:rPr lang="en-US" dirty="0" smtClean="0"/>
              <a:t>Reconsider after the example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002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err="1" smtClean="0"/>
              <a:t>Kruskal’s</a:t>
            </a:r>
            <a:r>
              <a:rPr lang="en-US" dirty="0" smtClean="0"/>
              <a:t> </a:t>
            </a:r>
            <a:r>
              <a:rPr lang="en-US" dirty="0" err="1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Prim’s algorithm works from the vertices, and builds a contiguous spanning tree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The spanning tree grows out from a single vertex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err="1" smtClean="0"/>
              <a:t>Kruskal’s</a:t>
            </a:r>
            <a:r>
              <a:rPr lang="en-US" sz="2600" dirty="0" smtClean="0"/>
              <a:t> Algorithm adds edges based on their weight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Must check for cycles </a:t>
            </a:r>
          </a:p>
        </p:txBody>
      </p:sp>
    </p:spTree>
    <p:extLst>
      <p:ext uri="{BB962C8B-B14F-4D97-AF65-F5344CB8AC3E}">
        <p14:creationId xmlns:p14="http://schemas.microsoft.com/office/powerpoint/2010/main" val="1302385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err="1" smtClean="0"/>
              <a:t>Kruskal’s</a:t>
            </a:r>
            <a:r>
              <a:rPr lang="en-US" dirty="0" smtClean="0"/>
              <a:t> </a:t>
            </a:r>
            <a:r>
              <a:rPr lang="en-US" dirty="0" err="1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Prim’s algorithm works from the vertices, and builds a contiguous spanning tree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The spanning tree grows out from a single vertex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err="1" smtClean="0"/>
              <a:t>Kruskal’s</a:t>
            </a:r>
            <a:r>
              <a:rPr lang="en-US" sz="2600" dirty="0" smtClean="0"/>
              <a:t> Algorithm adds edges based on their weight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Must check for cycles 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Use the union-find data structure to speed up this operation</a:t>
            </a:r>
          </a:p>
        </p:txBody>
      </p:sp>
    </p:spTree>
    <p:extLst>
      <p:ext uri="{BB962C8B-B14F-4D97-AF65-F5344CB8AC3E}">
        <p14:creationId xmlns:p14="http://schemas.microsoft.com/office/powerpoint/2010/main" val="2680639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err="1" smtClean="0"/>
              <a:t>Kruskal’s</a:t>
            </a:r>
            <a:r>
              <a:rPr lang="en-US" dirty="0" smtClean="0"/>
              <a:t> </a:t>
            </a:r>
            <a:r>
              <a:rPr lang="en-US" dirty="0" err="1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err="1" smtClean="0"/>
              <a:t>Pseudocode</a:t>
            </a:r>
            <a:r>
              <a:rPr lang="en-US" sz="2800" dirty="0"/>
              <a:t>: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589146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err="1" smtClean="0"/>
              <a:t>Kruskal’s</a:t>
            </a:r>
            <a:r>
              <a:rPr lang="en-US" dirty="0" smtClean="0"/>
              <a:t> </a:t>
            </a:r>
            <a:r>
              <a:rPr lang="en-US" dirty="0" err="1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err="1" smtClean="0"/>
              <a:t>Pseudocode</a:t>
            </a:r>
            <a:r>
              <a:rPr lang="en-US" sz="2800" dirty="0" smtClean="0"/>
              <a:t>: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Sort the edges (or place them into a heap)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Create a union-find data structure with all separate vertices</a:t>
            </a:r>
          </a:p>
        </p:txBody>
      </p:sp>
    </p:spTree>
    <p:extLst>
      <p:ext uri="{BB962C8B-B14F-4D97-AF65-F5344CB8AC3E}">
        <p14:creationId xmlns:p14="http://schemas.microsoft.com/office/powerpoint/2010/main" val="667831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err="1" smtClean="0"/>
              <a:t>Kruskal’s</a:t>
            </a:r>
            <a:r>
              <a:rPr lang="en-US" dirty="0" smtClean="0"/>
              <a:t> </a:t>
            </a:r>
            <a:r>
              <a:rPr lang="en-US" dirty="0" err="1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err="1" smtClean="0"/>
              <a:t>Pseudocode</a:t>
            </a:r>
            <a:r>
              <a:rPr lang="en-US" sz="2800" dirty="0" smtClean="0"/>
              <a:t>: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Sort the edges (or place them into a heap)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/>
              <a:t>Create a union-find data structure with all separate </a:t>
            </a:r>
            <a:r>
              <a:rPr lang="en-US" sz="2600" dirty="0" smtClean="0"/>
              <a:t>vertices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For each edge, add it to the minimum spanning tree if it does not form a cycle</a:t>
            </a:r>
          </a:p>
        </p:txBody>
      </p:sp>
    </p:spTree>
    <p:extLst>
      <p:ext uri="{BB962C8B-B14F-4D97-AF65-F5344CB8AC3E}">
        <p14:creationId xmlns:p14="http://schemas.microsoft.com/office/powerpoint/2010/main" val="4007286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err="1" smtClean="0"/>
              <a:t>Kruskal’s</a:t>
            </a:r>
            <a:r>
              <a:rPr lang="en-US" dirty="0" smtClean="0"/>
              <a:t> </a:t>
            </a:r>
            <a:r>
              <a:rPr lang="en-US" dirty="0" err="1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err="1" smtClean="0"/>
              <a:t>Pseudocode</a:t>
            </a:r>
            <a:r>
              <a:rPr lang="en-US" sz="2800" dirty="0" smtClean="0"/>
              <a:t>: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Sort the edges (or place them into a heap)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/>
              <a:t>Create a union-find data structure with all separate </a:t>
            </a:r>
            <a:r>
              <a:rPr lang="en-US" sz="2600" dirty="0" smtClean="0"/>
              <a:t>vertices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For each edge, add it to the minimum spanning tree if the two vertices don’t have the same representative in the union find</a:t>
            </a:r>
          </a:p>
        </p:txBody>
      </p:sp>
    </p:spTree>
    <p:extLst>
      <p:ext uri="{BB962C8B-B14F-4D97-AF65-F5344CB8AC3E}">
        <p14:creationId xmlns:p14="http://schemas.microsoft.com/office/powerpoint/2010/main" val="3370834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err="1" smtClean="0"/>
              <a:t>Kruskal’s</a:t>
            </a:r>
            <a:r>
              <a:rPr lang="en-US" dirty="0" smtClean="0"/>
              <a:t> </a:t>
            </a:r>
            <a:r>
              <a:rPr lang="en-US" dirty="0" err="1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err="1" smtClean="0"/>
              <a:t>Pseudocode</a:t>
            </a:r>
            <a:r>
              <a:rPr lang="en-US" sz="2800" dirty="0" smtClean="0"/>
              <a:t>: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Sort the edges (or place them into a heap)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/>
              <a:t>Create a union-find data structure with all separate </a:t>
            </a:r>
            <a:r>
              <a:rPr lang="en-US" sz="2600" dirty="0" smtClean="0"/>
              <a:t>vertices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For each edge, add it to the minimum spanning tree if the two vertices don’t have the same representative in the union find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Union the two vertices in the union find</a:t>
            </a:r>
          </a:p>
        </p:txBody>
      </p:sp>
    </p:spTree>
    <p:extLst>
      <p:ext uri="{BB962C8B-B14F-4D97-AF65-F5344CB8AC3E}">
        <p14:creationId xmlns:p14="http://schemas.microsoft.com/office/powerpoint/2010/main" val="98954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err="1" smtClean="0"/>
              <a:t>Kruskal’s</a:t>
            </a:r>
            <a:r>
              <a:rPr lang="en-US" dirty="0" smtClean="0"/>
              <a:t> </a:t>
            </a:r>
            <a:r>
              <a:rPr lang="en-US" dirty="0" err="1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err="1" smtClean="0"/>
              <a:t>Pseudocode</a:t>
            </a:r>
            <a:r>
              <a:rPr lang="en-US" sz="2800" dirty="0" smtClean="0"/>
              <a:t>: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Sort the edges (or place them into a heap)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/>
              <a:t>Create a union-find data structure with all separate </a:t>
            </a:r>
            <a:r>
              <a:rPr lang="en-US" sz="2600" dirty="0" smtClean="0"/>
              <a:t>vertices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For each edge, add it to the minimum spanning tree if the two vertices don’t have the same representative in the union find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Union the two vertices in the union find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Stop after you’ve added |V|-1 edges</a:t>
            </a:r>
          </a:p>
        </p:txBody>
      </p:sp>
    </p:spTree>
    <p:extLst>
      <p:ext uri="{BB962C8B-B14F-4D97-AF65-F5344CB8AC3E}">
        <p14:creationId xmlns:p14="http://schemas.microsoft.com/office/powerpoint/2010/main" val="1186639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 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(A,D), (C,D), (B,E), 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172211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 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(C,D), (B,E), 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4145086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47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946"/>
            <a:ext cx="8229600" cy="485621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sz="2800" dirty="0" smtClean="0"/>
              <a:t>  (1,2), (3,4), (5,6), (5,7),(1,5), (1,6), (2,7), (2,3), (4,5), (4,7)</a:t>
            </a:r>
            <a:endParaRPr lang="en-US" sz="28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</a:t>
            </a:r>
          </a:p>
        </p:txBody>
      </p:sp>
    </p:spTree>
    <p:extLst>
      <p:ext uri="{BB962C8B-B14F-4D97-AF65-F5344CB8AC3E}">
        <p14:creationId xmlns:p14="http://schemas.microsoft.com/office/powerpoint/2010/main" val="418722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 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(B,E), 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18272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 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851605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 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1520268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 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</a:t>
            </a:r>
            <a:r>
              <a:rPr lang="en-US" dirty="0" smtClean="0">
                <a:solidFill>
                  <a:schemeClr val="bg2"/>
                </a:solidFill>
              </a:rPr>
              <a:t>(A,B)</a:t>
            </a:r>
            <a:r>
              <a:rPr lang="en-US" dirty="0" smtClean="0"/>
              <a:t>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361831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 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</a:t>
            </a:r>
            <a:r>
              <a:rPr lang="en-US" dirty="0" smtClean="0">
                <a:solidFill>
                  <a:schemeClr val="bg2"/>
                </a:solidFill>
              </a:rPr>
              <a:t>(A,B)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(C,F)</a:t>
            </a:r>
            <a:r>
              <a:rPr lang="en-US" dirty="0" smtClean="0"/>
              <a:t>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(D,E), (C,F)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2274046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 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</a:t>
            </a:r>
            <a:r>
              <a:rPr lang="en-US" dirty="0" smtClean="0">
                <a:solidFill>
                  <a:schemeClr val="bg2"/>
                </a:solidFill>
              </a:rPr>
              <a:t>(A,B)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(C,F)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(D,E), (C,F)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26447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 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</a:t>
            </a:r>
            <a:r>
              <a:rPr lang="en-US" dirty="0" smtClean="0">
                <a:solidFill>
                  <a:schemeClr val="bg2"/>
                </a:solidFill>
              </a:rPr>
              <a:t>(A,B)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(C,F)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(A,C)</a:t>
            </a:r>
          </a:p>
          <a:p>
            <a:pPr>
              <a:buNone/>
            </a:pPr>
            <a:r>
              <a:rPr lang="en-US" dirty="0" smtClean="0"/>
              <a:t>3:  </a:t>
            </a:r>
            <a:r>
              <a:rPr lang="en-US" dirty="0" smtClean="0">
                <a:solidFill>
                  <a:schemeClr val="bg2"/>
                </a:solidFill>
              </a:rPr>
              <a:t>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(D,E), (C,F), (E,G)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4002301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err="1" smtClean="0"/>
              <a:t>KruskaL’s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Runtime</a:t>
            </a:r>
            <a:endParaRPr lang="en-US" sz="2600" b="1" dirty="0" smtClean="0"/>
          </a:p>
        </p:txBody>
      </p:sp>
    </p:spTree>
    <p:extLst>
      <p:ext uri="{BB962C8B-B14F-4D97-AF65-F5344CB8AC3E}">
        <p14:creationId xmlns:p14="http://schemas.microsoft.com/office/powerpoint/2010/main" val="1687023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err="1" smtClean="0"/>
              <a:t>KruskaL’s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Runtime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Put edges into a heap</a:t>
            </a:r>
          </a:p>
        </p:txBody>
      </p:sp>
    </p:spTree>
    <p:extLst>
      <p:ext uri="{BB962C8B-B14F-4D97-AF65-F5344CB8AC3E}">
        <p14:creationId xmlns:p14="http://schemas.microsoft.com/office/powerpoint/2010/main" val="268715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err="1" smtClean="0"/>
              <a:t>KruskaL’s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Runtime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Put edges into a heap </a:t>
            </a:r>
            <a:r>
              <a:rPr lang="en-US" sz="2600" b="1" dirty="0" smtClean="0"/>
              <a:t>O(|E|) </a:t>
            </a:r>
            <a:r>
              <a:rPr lang="en-US" sz="2600" dirty="0" smtClean="0"/>
              <a:t>Floyd’s method!</a:t>
            </a:r>
          </a:p>
        </p:txBody>
      </p:sp>
    </p:spTree>
    <p:extLst>
      <p:ext uri="{BB962C8B-B14F-4D97-AF65-F5344CB8AC3E}">
        <p14:creationId xmlns:p14="http://schemas.microsoft.com/office/powerpoint/2010/main" val="3430916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3344"/>
            <a:ext cx="8229600" cy="49028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(3,4), (5,6), (5,7),(1,5), (1,6), (2,7), (2,3), (4,5), (4,7)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</a:t>
            </a:r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457200" y="-30447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</a:t>
            </a:r>
            <a:endParaRPr lang="en-US" dirty="0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072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err="1" smtClean="0"/>
              <a:t>KruskaL’s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Runtime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Put edges into a heap </a:t>
            </a:r>
            <a:r>
              <a:rPr lang="en-US" sz="2600" b="1" dirty="0" smtClean="0"/>
              <a:t>O(|E|) </a:t>
            </a:r>
            <a:r>
              <a:rPr lang="en-US" sz="2600" dirty="0" smtClean="0"/>
              <a:t>Floyd’s method!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Until the MST is complete:</a:t>
            </a:r>
          </a:p>
        </p:txBody>
      </p:sp>
    </p:spTree>
    <p:extLst>
      <p:ext uri="{BB962C8B-B14F-4D97-AF65-F5344CB8AC3E}">
        <p14:creationId xmlns:p14="http://schemas.microsoft.com/office/powerpoint/2010/main" val="3624429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err="1" smtClean="0"/>
              <a:t>KruskaL’s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Runtime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Put edges into a heap </a:t>
            </a:r>
            <a:r>
              <a:rPr lang="en-US" sz="2600" b="1" dirty="0" smtClean="0"/>
              <a:t>O(|E|) </a:t>
            </a:r>
            <a:r>
              <a:rPr lang="en-US" sz="2600" dirty="0" smtClean="0"/>
              <a:t>Floyd’s method!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Until the MST is complete: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Pull the minimum edge out of the heap </a:t>
            </a:r>
          </a:p>
        </p:txBody>
      </p:sp>
    </p:spTree>
    <p:extLst>
      <p:ext uri="{BB962C8B-B14F-4D97-AF65-F5344CB8AC3E}">
        <p14:creationId xmlns:p14="http://schemas.microsoft.com/office/powerpoint/2010/main" val="1916552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err="1" smtClean="0"/>
              <a:t>KruskaL’s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Runtime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Put edges into a heap </a:t>
            </a:r>
            <a:r>
              <a:rPr lang="en-US" sz="2600" b="1" dirty="0" smtClean="0"/>
              <a:t>O(|E|) </a:t>
            </a:r>
            <a:r>
              <a:rPr lang="en-US" sz="2600" dirty="0" smtClean="0"/>
              <a:t>Floyd’s method!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Until the MST is complete: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Pull the minimum edge out of the heap </a:t>
            </a:r>
            <a:br>
              <a:rPr lang="en-US" sz="2400" dirty="0" smtClean="0"/>
            </a:br>
            <a:r>
              <a:rPr lang="en-US" sz="2400" b="1" dirty="0" smtClean="0"/>
              <a:t>O(log |E|)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96413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err="1" smtClean="0"/>
              <a:t>KruskaL’s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Runtime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Put edges into a heap </a:t>
            </a:r>
            <a:r>
              <a:rPr lang="en-US" sz="2600" b="1" dirty="0" smtClean="0"/>
              <a:t>O(|E|) </a:t>
            </a:r>
            <a:r>
              <a:rPr lang="en-US" sz="2600" dirty="0" smtClean="0"/>
              <a:t>Floyd’s method!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Until the MST is complete: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Pull the minimum edge out of the heap </a:t>
            </a:r>
            <a:br>
              <a:rPr lang="en-US" sz="2400" dirty="0" smtClean="0"/>
            </a:br>
            <a:r>
              <a:rPr lang="en-US" sz="2400" b="1" dirty="0" smtClean="0"/>
              <a:t>O(log |E|)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Check if it forms a cycle</a:t>
            </a:r>
          </a:p>
        </p:txBody>
      </p:sp>
    </p:spTree>
    <p:extLst>
      <p:ext uri="{BB962C8B-B14F-4D97-AF65-F5344CB8AC3E}">
        <p14:creationId xmlns:p14="http://schemas.microsoft.com/office/powerpoint/2010/main" val="1620255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err="1" smtClean="0"/>
              <a:t>KruskaL’s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Runtime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Put edges into a heap </a:t>
            </a:r>
            <a:r>
              <a:rPr lang="en-US" sz="2600" b="1" dirty="0" smtClean="0"/>
              <a:t>O(|E|) </a:t>
            </a:r>
            <a:r>
              <a:rPr lang="en-US" sz="2600" dirty="0" smtClean="0"/>
              <a:t>Floyd’s method!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Until the MST is complete: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Pull the minimum edge out of the heap </a:t>
            </a:r>
            <a:br>
              <a:rPr lang="en-US" sz="2400" dirty="0" smtClean="0"/>
            </a:br>
            <a:r>
              <a:rPr lang="en-US" sz="2400" b="1" dirty="0" smtClean="0"/>
              <a:t>O(log |E|)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Check if it forms a cycle </a:t>
            </a:r>
            <a:r>
              <a:rPr lang="en-US" sz="2400" b="1" dirty="0" smtClean="0"/>
              <a:t>O(log |V|)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2230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err="1" smtClean="0"/>
              <a:t>KruskaL’s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Runtime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Put edges into a heap </a:t>
            </a:r>
            <a:r>
              <a:rPr lang="en-US" sz="2600" b="1" dirty="0" smtClean="0"/>
              <a:t>O(|E|) </a:t>
            </a:r>
            <a:r>
              <a:rPr lang="en-US" sz="2600" dirty="0" smtClean="0"/>
              <a:t>Floyd’s method!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Until the MST is complete: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Pull the minimum edge out of the heap </a:t>
            </a:r>
            <a:br>
              <a:rPr lang="en-US" sz="2400" dirty="0" smtClean="0"/>
            </a:br>
            <a:r>
              <a:rPr lang="en-US" sz="2400" b="1" dirty="0" smtClean="0"/>
              <a:t>O(log |E|)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Check if it forms a cycle </a:t>
            </a:r>
            <a:r>
              <a:rPr lang="en-US" sz="2400" b="1" dirty="0" smtClean="0"/>
              <a:t>O(log |V|)</a:t>
            </a:r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35874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err="1" smtClean="0"/>
              <a:t>KruskaL’s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Runtime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Put edges into a heap </a:t>
            </a:r>
            <a:r>
              <a:rPr lang="en-US" sz="2600" b="1" dirty="0" smtClean="0"/>
              <a:t>O(|E|) </a:t>
            </a:r>
            <a:r>
              <a:rPr lang="en-US" sz="2600" dirty="0" smtClean="0"/>
              <a:t>Floyd’s method!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Until the MST is complete: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Pull the minimum edge out of the heap </a:t>
            </a:r>
            <a:br>
              <a:rPr lang="en-US" sz="2400" dirty="0" smtClean="0"/>
            </a:br>
            <a:r>
              <a:rPr lang="en-US" sz="2400" b="1" dirty="0" smtClean="0"/>
              <a:t>O(log |E|)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Check if it forms a cycle </a:t>
            </a:r>
            <a:r>
              <a:rPr lang="en-US" sz="2400" b="1" dirty="0" smtClean="0"/>
              <a:t>O(log |V|)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b="1" dirty="0" smtClean="0"/>
              <a:t>How many times does the loop run?</a:t>
            </a:r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95713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err="1" smtClean="0"/>
              <a:t>KruskaL’s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Runtime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Put edges into a heap </a:t>
            </a:r>
            <a:r>
              <a:rPr lang="en-US" sz="2600" b="1" dirty="0" smtClean="0"/>
              <a:t>O(|E|) </a:t>
            </a:r>
            <a:r>
              <a:rPr lang="en-US" sz="2600" dirty="0" smtClean="0"/>
              <a:t>Floyd’s method!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Until the MST is complete: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Pull the minimum edge out of the heap </a:t>
            </a:r>
            <a:br>
              <a:rPr lang="en-US" sz="2400" dirty="0" smtClean="0"/>
            </a:br>
            <a:r>
              <a:rPr lang="en-US" sz="2400" b="1" dirty="0" smtClean="0"/>
              <a:t>O(log |E|)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Check if it forms a cycle </a:t>
            </a:r>
            <a:r>
              <a:rPr lang="en-US" sz="2400" b="1" dirty="0" smtClean="0"/>
              <a:t>O(log |V|)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b="1" dirty="0" smtClean="0"/>
              <a:t>How many times does the loop run? O(E)</a:t>
            </a:r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109121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err="1" smtClean="0"/>
              <a:t>KruskaL’s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Runtime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Put edges into a heap </a:t>
            </a:r>
            <a:r>
              <a:rPr lang="en-US" sz="2600" b="1" dirty="0" smtClean="0"/>
              <a:t>O(|E|) </a:t>
            </a:r>
            <a:r>
              <a:rPr lang="en-US" sz="2600" dirty="0" smtClean="0"/>
              <a:t>Floyd’s method!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Until the MST is complete: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Pull the minimum edge out of the heap </a:t>
            </a:r>
            <a:br>
              <a:rPr lang="en-US" sz="2400" dirty="0" smtClean="0"/>
            </a:br>
            <a:r>
              <a:rPr lang="en-US" sz="2400" b="1" dirty="0" smtClean="0"/>
              <a:t>O(log |E|)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Check if it forms a cycle </a:t>
            </a:r>
            <a:r>
              <a:rPr lang="en-US" sz="2400" b="1" dirty="0" smtClean="0"/>
              <a:t>O(log |V|)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b="1" dirty="0" smtClean="0"/>
              <a:t>How many times does the loop run? O(E)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b="1" dirty="0" smtClean="0"/>
              <a:t>O(|E| log |E|)</a:t>
            </a:r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80535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Prim’s 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b="1" dirty="0" smtClean="0"/>
              <a:t>O(|E| log |V|)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err="1" smtClean="0"/>
              <a:t>Kruskal’s</a:t>
            </a: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r>
              <a:rPr lang="en-US" sz="2600" b="1" dirty="0" smtClean="0"/>
              <a:t>O(|E| log |E|)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Since |E| must be at least |V|-1 for the graph to be connected, which do we prefer?</a:t>
            </a:r>
            <a:endParaRPr lang="en-US" sz="2600" b="1" dirty="0" smtClean="0"/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25497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3344"/>
            <a:ext cx="8229600" cy="49028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(5,6), (5,7),(1,5), (1,6), (2,7), (2,3), (4,5), (4,7)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</a:t>
            </a:r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457200" y="-30447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</a:t>
            </a:r>
            <a:endParaRPr lang="en-US" dirty="0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33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Prim’s 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b="1" dirty="0" smtClean="0"/>
              <a:t>O(|E| log |V|)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err="1" smtClean="0"/>
              <a:t>Kruskal’s</a:t>
            </a: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r>
              <a:rPr lang="en-US" sz="2600" b="1" dirty="0" smtClean="0"/>
              <a:t>O(|E| log |E|)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Since |E| must be at least |V|-1 for the graph to be connected, which do we prefer?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Since |E| is at most |V|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, </a:t>
            </a:r>
            <a:r>
              <a:rPr lang="en-US" sz="2600" dirty="0" err="1" smtClean="0"/>
              <a:t>log|E</a:t>
            </a:r>
            <a:r>
              <a:rPr lang="en-US" sz="2600" dirty="0" smtClean="0"/>
              <a:t>| is at most log(|V|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) which is 2log|V|.</a:t>
            </a:r>
          </a:p>
        </p:txBody>
      </p:sp>
    </p:spTree>
    <p:extLst>
      <p:ext uri="{BB962C8B-B14F-4D97-AF65-F5344CB8AC3E}">
        <p14:creationId xmlns:p14="http://schemas.microsoft.com/office/powerpoint/2010/main" val="1522171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Prim’s 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b="1" dirty="0" smtClean="0"/>
              <a:t>O(|E| log |V|)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err="1" smtClean="0"/>
              <a:t>Kruskal’s</a:t>
            </a: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r>
              <a:rPr lang="en-US" sz="2600" b="1" dirty="0" smtClean="0"/>
              <a:t>O(|E| log |E|)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Since |E| must be at least |V|-1 for the graph to be connected, which do we prefer?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Since |E| is at most |V|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, </a:t>
            </a:r>
            <a:r>
              <a:rPr lang="en-US" sz="2600" dirty="0" err="1" smtClean="0"/>
              <a:t>log|E</a:t>
            </a:r>
            <a:r>
              <a:rPr lang="en-US" sz="2600" dirty="0" smtClean="0"/>
              <a:t>| is at most log(|V|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) which is 2log|V|. 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So </a:t>
            </a:r>
            <a:r>
              <a:rPr lang="en-US" sz="2600" dirty="0" err="1" smtClean="0"/>
              <a:t>log|E</a:t>
            </a:r>
            <a:r>
              <a:rPr lang="en-US" sz="2600" dirty="0" smtClean="0"/>
              <a:t>| is O(</a:t>
            </a:r>
            <a:r>
              <a:rPr lang="en-US" sz="2600" dirty="0" err="1" smtClean="0"/>
              <a:t>log|V</a:t>
            </a:r>
            <a:r>
              <a:rPr lang="en-US" sz="2600" dirty="0" smtClean="0"/>
              <a:t>|) </a:t>
            </a:r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42037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Prim’s and </a:t>
            </a:r>
            <a:r>
              <a:rPr lang="en-US" sz="2800" dirty="0" err="1" smtClean="0"/>
              <a:t>Kruskal’s</a:t>
            </a:r>
            <a:r>
              <a:rPr lang="en-US" sz="2800" dirty="0" smtClean="0"/>
              <a:t> both run in </a:t>
            </a:r>
            <a:br>
              <a:rPr lang="en-US" sz="2800" dirty="0" smtClean="0"/>
            </a:br>
            <a:r>
              <a:rPr lang="en-US" sz="2800" dirty="0" smtClean="0"/>
              <a:t>O(|E| log |V|)</a:t>
            </a: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42037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Prim’s and </a:t>
            </a:r>
            <a:r>
              <a:rPr lang="en-US" sz="2800" dirty="0" err="1" smtClean="0"/>
              <a:t>Kruskal’s</a:t>
            </a:r>
            <a:r>
              <a:rPr lang="en-US" sz="2800" dirty="0" smtClean="0"/>
              <a:t> both run in </a:t>
            </a:r>
            <a:br>
              <a:rPr lang="en-US" sz="2800" dirty="0" smtClean="0"/>
            </a:br>
            <a:r>
              <a:rPr lang="en-US" sz="2800" dirty="0" smtClean="0"/>
              <a:t>O(|E| log |V|)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An undirected graph has a unique minimum spanning tree if all of its edge weights are unique.</a:t>
            </a: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5263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Prim’s and </a:t>
            </a:r>
            <a:r>
              <a:rPr lang="en-US" sz="2800" dirty="0" err="1" smtClean="0"/>
              <a:t>Kruskal’s</a:t>
            </a:r>
            <a:r>
              <a:rPr lang="en-US" sz="2800" dirty="0" smtClean="0"/>
              <a:t> both run in </a:t>
            </a:r>
            <a:br>
              <a:rPr lang="en-US" sz="2800" dirty="0" smtClean="0"/>
            </a:br>
            <a:r>
              <a:rPr lang="en-US" sz="2800" dirty="0" smtClean="0"/>
              <a:t>O(|E| log |V|)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An undirected graph has a unique minimum spanning tree if all of its edge weights are unique.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If graphs have multiple edges of the same weight, it is possible (but not necessary) that there are many spanning trees of the same weight</a:t>
            </a: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49761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Prim’s and </a:t>
            </a:r>
            <a:r>
              <a:rPr lang="en-US" sz="2800" dirty="0" err="1" smtClean="0"/>
              <a:t>Kruskal’s</a:t>
            </a:r>
            <a:r>
              <a:rPr lang="en-US" sz="2800" dirty="0" smtClean="0"/>
              <a:t> both run in </a:t>
            </a:r>
            <a:br>
              <a:rPr lang="en-US" sz="2800" dirty="0" smtClean="0"/>
            </a:br>
            <a:r>
              <a:rPr lang="en-US" sz="2800" dirty="0" smtClean="0"/>
              <a:t>O(|E| log |V|)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An undirected graph has a unique minimum spanning tree if all of its edge weights are unique.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If graphs have multiple edges of the same weight, it is possible (but not necessary) that there are many spanning trees of the same weight</a:t>
            </a: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52875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54428</TotalTime>
  <Words>5066</Words>
  <Application>Microsoft Macintosh PowerPoint</Application>
  <PresentationFormat>On-screen Show (4:3)</PresentationFormat>
  <Paragraphs>1279</Paragraphs>
  <Slides>95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95</vt:i4>
      </vt:variant>
    </vt:vector>
  </HeadingPairs>
  <TitlesOfParts>
    <vt:vector size="96" baseType="lpstr">
      <vt:lpstr>Essential</vt:lpstr>
      <vt:lpstr>Cse 373</vt:lpstr>
      <vt:lpstr>Assorted Minutiae</vt:lpstr>
      <vt:lpstr>Problem Statement</vt:lpstr>
      <vt:lpstr>Observations</vt:lpstr>
      <vt:lpstr>Two Approaches</vt:lpstr>
      <vt:lpstr>Second Approach</vt:lpstr>
      <vt:lpstr>Example</vt:lpstr>
      <vt:lpstr>Example</vt:lpstr>
      <vt:lpstr>Example</vt:lpstr>
      <vt:lpstr>PowerPoint Presentation</vt:lpstr>
      <vt:lpstr>Example</vt:lpstr>
      <vt:lpstr>Example</vt:lpstr>
      <vt:lpstr>Example</vt:lpstr>
      <vt:lpstr>Example</vt:lpstr>
      <vt:lpstr>Example</vt:lpstr>
      <vt:lpstr>Cycle Detection</vt:lpstr>
      <vt:lpstr>Weighted union</vt:lpstr>
      <vt:lpstr>Weighted union</vt:lpstr>
      <vt:lpstr>Weighted union</vt:lpstr>
      <vt:lpstr>Array implementation</vt:lpstr>
      <vt:lpstr>Nifty trick</vt:lpstr>
      <vt:lpstr>Path compression</vt:lpstr>
      <vt:lpstr>Spanning Trees</vt:lpstr>
      <vt:lpstr>Minimal Spanning Trees</vt:lpstr>
      <vt:lpstr>Minimal Spanning Trees</vt:lpstr>
      <vt:lpstr>Minimal Spanning Trees</vt:lpstr>
      <vt:lpstr>Prim’s Algorithm</vt:lpstr>
      <vt:lpstr>Prim’s Algorithm</vt:lpstr>
      <vt:lpstr>Prim’s Algorithm</vt:lpstr>
      <vt:lpstr>Prim’s Algorithm</vt:lpstr>
      <vt:lpstr>Prim’s Algorithm</vt:lpstr>
      <vt:lpstr>Prim’s Algorithm</vt:lpstr>
      <vt:lpstr>Prim’s Algorithm</vt:lpstr>
      <vt:lpstr>The Algorithm</vt:lpstr>
      <vt:lpstr>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Prim’s Algorithm</vt:lpstr>
      <vt:lpstr>Prim’s Algorithm</vt:lpstr>
      <vt:lpstr>Prim’s Algorithm</vt:lpstr>
      <vt:lpstr>Prim’s Algorithm</vt:lpstr>
      <vt:lpstr>Prim’s Algorithm</vt:lpstr>
      <vt:lpstr>Prim’s Algorithm</vt:lpstr>
      <vt:lpstr>Prim’s Algorithm</vt:lpstr>
      <vt:lpstr>Prim’s Algorithm</vt:lpstr>
      <vt:lpstr>Prim’s Algorithm</vt:lpstr>
      <vt:lpstr>Prim’s Algorithm</vt:lpstr>
      <vt:lpstr>Prim’s Algorithm</vt:lpstr>
      <vt:lpstr>Prim’s Algorithm</vt:lpstr>
      <vt:lpstr>Prim’s Algorithm</vt:lpstr>
      <vt:lpstr>Prim’s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Example </vt:lpstr>
      <vt:lpstr>Example </vt:lpstr>
      <vt:lpstr>Example </vt:lpstr>
      <vt:lpstr>Example </vt:lpstr>
      <vt:lpstr>Example </vt:lpstr>
      <vt:lpstr>Example </vt:lpstr>
      <vt:lpstr>Example </vt:lpstr>
      <vt:lpstr>Example </vt:lpstr>
      <vt:lpstr>Example 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Comparisons</vt:lpstr>
      <vt:lpstr>Comparisons</vt:lpstr>
      <vt:lpstr>Comparisons</vt:lpstr>
      <vt:lpstr>Conclusions</vt:lpstr>
      <vt:lpstr>Conclusions</vt:lpstr>
      <vt:lpstr>Conclusions</vt:lpstr>
      <vt:lpstr>Conclusions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Evan McCarty</cp:lastModifiedBy>
  <cp:revision>178</cp:revision>
  <dcterms:created xsi:type="dcterms:W3CDTF">2017-03-27T18:12:41Z</dcterms:created>
  <dcterms:modified xsi:type="dcterms:W3CDTF">2017-11-29T23:49:24Z</dcterms:modified>
</cp:coreProperties>
</file>