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9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0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1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2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13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4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15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16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17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18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0"/>
  </p:notesMasterIdLst>
  <p:sldIdLst>
    <p:sldId id="256" r:id="rId2"/>
    <p:sldId id="2219" r:id="rId3"/>
    <p:sldId id="2241" r:id="rId4"/>
    <p:sldId id="2220" r:id="rId5"/>
    <p:sldId id="2221" r:id="rId6"/>
    <p:sldId id="2088" r:id="rId7"/>
    <p:sldId id="2089" r:id="rId8"/>
    <p:sldId id="2090" r:id="rId9"/>
    <p:sldId id="2091" r:id="rId10"/>
    <p:sldId id="2092" r:id="rId11"/>
    <p:sldId id="2114" r:id="rId12"/>
    <p:sldId id="2115" r:id="rId13"/>
    <p:sldId id="2116" r:id="rId14"/>
    <p:sldId id="2117" r:id="rId15"/>
    <p:sldId id="2118" r:id="rId16"/>
    <p:sldId id="2119" r:id="rId17"/>
    <p:sldId id="2120" r:id="rId18"/>
    <p:sldId id="2122" r:id="rId19"/>
    <p:sldId id="2123" r:id="rId20"/>
    <p:sldId id="2124" r:id="rId21"/>
    <p:sldId id="2126" r:id="rId22"/>
    <p:sldId id="2215" r:id="rId23"/>
    <p:sldId id="2216" r:id="rId24"/>
    <p:sldId id="2217" r:id="rId25"/>
    <p:sldId id="2218" r:id="rId26"/>
    <p:sldId id="2214" r:id="rId27"/>
    <p:sldId id="2150" r:id="rId28"/>
    <p:sldId id="2151" r:id="rId29"/>
    <p:sldId id="2152" r:id="rId30"/>
    <p:sldId id="2153" r:id="rId31"/>
    <p:sldId id="2127" r:id="rId32"/>
    <p:sldId id="2128" r:id="rId33"/>
    <p:sldId id="2129" r:id="rId34"/>
    <p:sldId id="2130" r:id="rId35"/>
    <p:sldId id="2131" r:id="rId36"/>
    <p:sldId id="2132" r:id="rId37"/>
    <p:sldId id="2133" r:id="rId38"/>
    <p:sldId id="2226" r:id="rId39"/>
    <p:sldId id="2228" r:id="rId40"/>
    <p:sldId id="2222" r:id="rId41"/>
    <p:sldId id="2227" r:id="rId42"/>
    <p:sldId id="2154" r:id="rId43"/>
    <p:sldId id="2135" r:id="rId44"/>
    <p:sldId id="2136" r:id="rId45"/>
    <p:sldId id="2204" r:id="rId46"/>
    <p:sldId id="2205" r:id="rId47"/>
    <p:sldId id="2206" r:id="rId48"/>
    <p:sldId id="2207" r:id="rId49"/>
    <p:sldId id="2208" r:id="rId50"/>
    <p:sldId id="2209" r:id="rId51"/>
    <p:sldId id="2210" r:id="rId52"/>
    <p:sldId id="2211" r:id="rId53"/>
    <p:sldId id="2212" r:id="rId54"/>
    <p:sldId id="2213" r:id="rId55"/>
    <p:sldId id="2223" r:id="rId56"/>
    <p:sldId id="2224" r:id="rId57"/>
    <p:sldId id="2225" r:id="rId58"/>
    <p:sldId id="2229" r:id="rId59"/>
    <p:sldId id="2230" r:id="rId60"/>
    <p:sldId id="2231" r:id="rId61"/>
    <p:sldId id="2232" r:id="rId62"/>
    <p:sldId id="2233" r:id="rId63"/>
    <p:sldId id="2234" r:id="rId64"/>
    <p:sldId id="2235" r:id="rId65"/>
    <p:sldId id="2236" r:id="rId66"/>
    <p:sldId id="2237" r:id="rId67"/>
    <p:sldId id="2155" r:id="rId68"/>
    <p:sldId id="2156" r:id="rId69"/>
    <p:sldId id="2157" r:id="rId70"/>
    <p:sldId id="2158" r:id="rId71"/>
    <p:sldId id="2159" r:id="rId72"/>
    <p:sldId id="2160" r:id="rId73"/>
    <p:sldId id="2161" r:id="rId74"/>
    <p:sldId id="2238" r:id="rId75"/>
    <p:sldId id="2240" r:id="rId76"/>
    <p:sldId id="2239" r:id="rId77"/>
    <p:sldId id="2162" r:id="rId78"/>
    <p:sldId id="2163" r:id="rId79"/>
    <p:sldId id="2164" r:id="rId80"/>
    <p:sldId id="2165" r:id="rId81"/>
    <p:sldId id="2166" r:id="rId82"/>
    <p:sldId id="2167" r:id="rId83"/>
    <p:sldId id="2168" r:id="rId84"/>
    <p:sldId id="2169" r:id="rId85"/>
    <p:sldId id="2170" r:id="rId86"/>
    <p:sldId id="2171" r:id="rId87"/>
    <p:sldId id="2172" r:id="rId88"/>
    <p:sldId id="2173" r:id="rId89"/>
    <p:sldId id="2174" r:id="rId90"/>
    <p:sldId id="2175" r:id="rId91"/>
    <p:sldId id="2176" r:id="rId92"/>
    <p:sldId id="2177" r:id="rId93"/>
    <p:sldId id="2178" r:id="rId94"/>
    <p:sldId id="2179" r:id="rId95"/>
    <p:sldId id="2180" r:id="rId96"/>
    <p:sldId id="2181" r:id="rId97"/>
    <p:sldId id="2182" r:id="rId98"/>
    <p:sldId id="2183" r:id="rId99"/>
    <p:sldId id="2184" r:id="rId100"/>
    <p:sldId id="2185" r:id="rId101"/>
    <p:sldId id="2186" r:id="rId102"/>
    <p:sldId id="2187" r:id="rId103"/>
    <p:sldId id="2188" r:id="rId104"/>
    <p:sldId id="2189" r:id="rId105"/>
    <p:sldId id="2190" r:id="rId106"/>
    <p:sldId id="2191" r:id="rId107"/>
    <p:sldId id="2192" r:id="rId108"/>
    <p:sldId id="2193" r:id="rId109"/>
    <p:sldId id="2194" r:id="rId110"/>
    <p:sldId id="2195" r:id="rId111"/>
    <p:sldId id="2196" r:id="rId112"/>
    <p:sldId id="2197" r:id="rId113"/>
    <p:sldId id="2198" r:id="rId114"/>
    <p:sldId id="2199" r:id="rId115"/>
    <p:sldId id="2200" r:id="rId116"/>
    <p:sldId id="2201" r:id="rId117"/>
    <p:sldId id="2202" r:id="rId118"/>
    <p:sldId id="2203" r:id="rId1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23" autoAdjust="0"/>
    <p:restoredTop sz="99488" autoAdjust="0"/>
  </p:normalViewPr>
  <p:slideViewPr>
    <p:cSldViewPr snapToGrid="0" snapToObjects="1">
      <p:cViewPr varScale="1">
        <p:scale>
          <a:sx n="89" d="100"/>
          <a:sy n="89" d="100"/>
        </p:scale>
        <p:origin x="-6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notesMaster" Target="notesMasters/notesMaster1.xml"/><Relationship Id="rId121" Type="http://schemas.openxmlformats.org/officeDocument/2006/relationships/printerSettings" Target="printerSettings/printerSettings1.bin"/><Relationship Id="rId122" Type="http://schemas.openxmlformats.org/officeDocument/2006/relationships/presProps" Target="presProps.xml"/><Relationship Id="rId123" Type="http://schemas.openxmlformats.org/officeDocument/2006/relationships/viewProps" Target="viewProps.xml"/><Relationship Id="rId124" Type="http://schemas.openxmlformats.org/officeDocument/2006/relationships/theme" Target="theme/theme1.xml"/><Relationship Id="rId12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52905-340A-7446-B80D-69FC56D9E8B0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71FBE-1983-C046-8E08-A3F9DF0BC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86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79B1-49FA-AE40-A30D-0FBD14D02E5A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42ED04-AE7F-BE41-A814-B6B6FA5A4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79B1-49FA-AE40-A30D-0FBD14D02E5A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ED04-AE7F-BE41-A814-B6B6FA5A4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79B1-49FA-AE40-A30D-0FBD14D02E5A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ED04-AE7F-BE41-A814-B6B6FA5A4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79B1-49FA-AE40-A30D-0FBD14D02E5A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ED04-AE7F-BE41-A814-B6B6FA5A4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79B1-49FA-AE40-A30D-0FBD14D02E5A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42ED04-AE7F-BE41-A814-B6B6FA5A42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79B1-49FA-AE40-A30D-0FBD14D02E5A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ED04-AE7F-BE41-A814-B6B6FA5A4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79B1-49FA-AE40-A30D-0FBD14D02E5A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ED04-AE7F-BE41-A814-B6B6FA5A4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79B1-49FA-AE40-A30D-0FBD14D02E5A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ED04-AE7F-BE41-A814-B6B6FA5A4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79B1-49FA-AE40-A30D-0FBD14D02E5A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ED04-AE7F-BE41-A814-B6B6FA5A4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79B1-49FA-AE40-A30D-0FBD14D02E5A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ED04-AE7F-BE41-A814-B6B6FA5A42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79B1-49FA-AE40-A30D-0FBD14D02E5A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42ED04-AE7F-BE41-A814-B6B6FA5A42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12779B1-49FA-AE40-A30D-0FBD14D02E5A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242ED04-AE7F-BE41-A814-B6B6FA5A42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9" Type="http://schemas.openxmlformats.org/officeDocument/2006/relationships/tags" Target="../tags/tag306.xml"/><Relationship Id="rId20" Type="http://schemas.openxmlformats.org/officeDocument/2006/relationships/notesSlide" Target="../notesSlides/notesSlide21.xml"/><Relationship Id="rId10" Type="http://schemas.openxmlformats.org/officeDocument/2006/relationships/tags" Target="../tags/tag307.xml"/><Relationship Id="rId11" Type="http://schemas.openxmlformats.org/officeDocument/2006/relationships/tags" Target="../tags/tag308.xml"/><Relationship Id="rId12" Type="http://schemas.openxmlformats.org/officeDocument/2006/relationships/tags" Target="../tags/tag309.xml"/><Relationship Id="rId13" Type="http://schemas.openxmlformats.org/officeDocument/2006/relationships/tags" Target="../tags/tag310.xml"/><Relationship Id="rId14" Type="http://schemas.openxmlformats.org/officeDocument/2006/relationships/tags" Target="../tags/tag311.xml"/><Relationship Id="rId15" Type="http://schemas.openxmlformats.org/officeDocument/2006/relationships/tags" Target="../tags/tag312.xml"/><Relationship Id="rId16" Type="http://schemas.openxmlformats.org/officeDocument/2006/relationships/tags" Target="../tags/tag313.xml"/><Relationship Id="rId17" Type="http://schemas.openxmlformats.org/officeDocument/2006/relationships/tags" Target="../tags/tag314.xml"/><Relationship Id="rId18" Type="http://schemas.openxmlformats.org/officeDocument/2006/relationships/tags" Target="../tags/tag315.xml"/><Relationship Id="rId19" Type="http://schemas.openxmlformats.org/officeDocument/2006/relationships/slideLayout" Target="../slideLayouts/slideLayout2.xml"/><Relationship Id="rId1" Type="http://schemas.openxmlformats.org/officeDocument/2006/relationships/tags" Target="../tags/tag298.xml"/><Relationship Id="rId2" Type="http://schemas.openxmlformats.org/officeDocument/2006/relationships/tags" Target="../tags/tag299.xml"/><Relationship Id="rId3" Type="http://schemas.openxmlformats.org/officeDocument/2006/relationships/tags" Target="../tags/tag300.xml"/><Relationship Id="rId4" Type="http://schemas.openxmlformats.org/officeDocument/2006/relationships/tags" Target="../tags/tag301.xml"/><Relationship Id="rId5" Type="http://schemas.openxmlformats.org/officeDocument/2006/relationships/tags" Target="../tags/tag302.xml"/><Relationship Id="rId6" Type="http://schemas.openxmlformats.org/officeDocument/2006/relationships/tags" Target="../tags/tag303.xml"/><Relationship Id="rId7" Type="http://schemas.openxmlformats.org/officeDocument/2006/relationships/tags" Target="../tags/tag304.xml"/><Relationship Id="rId8" Type="http://schemas.openxmlformats.org/officeDocument/2006/relationships/tags" Target="../tags/tag30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1" Type="http://schemas.openxmlformats.org/officeDocument/2006/relationships/tags" Target="../tags/tag12.xml"/><Relationship Id="rId12" Type="http://schemas.openxmlformats.org/officeDocument/2006/relationships/tags" Target="../tags/tag13.xml"/><Relationship Id="rId13" Type="http://schemas.openxmlformats.org/officeDocument/2006/relationships/tags" Target="../tags/tag14.xml"/><Relationship Id="rId14" Type="http://schemas.openxmlformats.org/officeDocument/2006/relationships/tags" Target="../tags/tag15.xml"/><Relationship Id="rId15" Type="http://schemas.openxmlformats.org/officeDocument/2006/relationships/tags" Target="../tags/tag16.xml"/><Relationship Id="rId16" Type="http://schemas.openxmlformats.org/officeDocument/2006/relationships/tags" Target="../tags/tag17.xml"/><Relationship Id="rId17" Type="http://schemas.openxmlformats.org/officeDocument/2006/relationships/tags" Target="../tags/tag18.xml"/><Relationship Id="rId18" Type="http://schemas.openxmlformats.org/officeDocument/2006/relationships/slideLayout" Target="../slideLayouts/slideLayout2.xml"/><Relationship Id="rId19" Type="http://schemas.openxmlformats.org/officeDocument/2006/relationships/notesSlide" Target="../notesSlides/notesSlide2.xml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tags" Target="../tags/tag8.xml"/><Relationship Id="rId8" Type="http://schemas.openxmlformats.org/officeDocument/2006/relationships/tags" Target="../tags/tag9.xml"/><Relationship Id="rId9" Type="http://schemas.openxmlformats.org/officeDocument/2006/relationships/tags" Target="../tags/tag10.xml"/><Relationship Id="rId10" Type="http://schemas.openxmlformats.org/officeDocument/2006/relationships/tags" Target="../tags/tag11.xml"/></Relationships>
</file>

<file path=ppt/slides/_rels/slide72.xml.rels><?xml version="1.0" encoding="UTF-8" standalone="yes"?>
<Relationships xmlns="http://schemas.openxmlformats.org/package/2006/relationships"><Relationship Id="rId11" Type="http://schemas.openxmlformats.org/officeDocument/2006/relationships/tags" Target="../tags/tag29.xml"/><Relationship Id="rId12" Type="http://schemas.openxmlformats.org/officeDocument/2006/relationships/tags" Target="../tags/tag30.xml"/><Relationship Id="rId13" Type="http://schemas.openxmlformats.org/officeDocument/2006/relationships/tags" Target="../tags/tag31.xml"/><Relationship Id="rId14" Type="http://schemas.openxmlformats.org/officeDocument/2006/relationships/tags" Target="../tags/tag32.xml"/><Relationship Id="rId15" Type="http://schemas.openxmlformats.org/officeDocument/2006/relationships/tags" Target="../tags/tag33.xml"/><Relationship Id="rId16" Type="http://schemas.openxmlformats.org/officeDocument/2006/relationships/tags" Target="../tags/tag34.xml"/><Relationship Id="rId17" Type="http://schemas.openxmlformats.org/officeDocument/2006/relationships/tags" Target="../tags/tag35.xml"/><Relationship Id="rId18" Type="http://schemas.openxmlformats.org/officeDocument/2006/relationships/slideLayout" Target="../slideLayouts/slideLayout2.xml"/><Relationship Id="rId19" Type="http://schemas.openxmlformats.org/officeDocument/2006/relationships/notesSlide" Target="../notesSlides/notesSlide3.xml"/><Relationship Id="rId1" Type="http://schemas.openxmlformats.org/officeDocument/2006/relationships/tags" Target="../tags/tag19.xml"/><Relationship Id="rId2" Type="http://schemas.openxmlformats.org/officeDocument/2006/relationships/tags" Target="../tags/tag20.xml"/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tags" Target="../tags/tag23.xml"/><Relationship Id="rId6" Type="http://schemas.openxmlformats.org/officeDocument/2006/relationships/tags" Target="../tags/tag24.xml"/><Relationship Id="rId7" Type="http://schemas.openxmlformats.org/officeDocument/2006/relationships/tags" Target="../tags/tag25.xml"/><Relationship Id="rId8" Type="http://schemas.openxmlformats.org/officeDocument/2006/relationships/tags" Target="../tags/tag26.xml"/><Relationship Id="rId9" Type="http://schemas.openxmlformats.org/officeDocument/2006/relationships/tags" Target="../tags/tag27.xml"/><Relationship Id="rId10" Type="http://schemas.openxmlformats.org/officeDocument/2006/relationships/tags" Target="../tags/tag2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20" Type="http://schemas.openxmlformats.org/officeDocument/2006/relationships/tags" Target="../tags/tag55.xml"/><Relationship Id="rId21" Type="http://schemas.openxmlformats.org/officeDocument/2006/relationships/tags" Target="../tags/tag56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5.xml"/><Relationship Id="rId10" Type="http://schemas.openxmlformats.org/officeDocument/2006/relationships/tags" Target="../tags/tag45.xml"/><Relationship Id="rId11" Type="http://schemas.openxmlformats.org/officeDocument/2006/relationships/tags" Target="../tags/tag46.xml"/><Relationship Id="rId12" Type="http://schemas.openxmlformats.org/officeDocument/2006/relationships/tags" Target="../tags/tag47.xml"/><Relationship Id="rId13" Type="http://schemas.openxmlformats.org/officeDocument/2006/relationships/tags" Target="../tags/tag48.xml"/><Relationship Id="rId14" Type="http://schemas.openxmlformats.org/officeDocument/2006/relationships/tags" Target="../tags/tag49.xml"/><Relationship Id="rId15" Type="http://schemas.openxmlformats.org/officeDocument/2006/relationships/tags" Target="../tags/tag50.xml"/><Relationship Id="rId16" Type="http://schemas.openxmlformats.org/officeDocument/2006/relationships/tags" Target="../tags/tag51.xml"/><Relationship Id="rId17" Type="http://schemas.openxmlformats.org/officeDocument/2006/relationships/tags" Target="../tags/tag52.xml"/><Relationship Id="rId18" Type="http://schemas.openxmlformats.org/officeDocument/2006/relationships/tags" Target="../tags/tag53.xml"/><Relationship Id="rId19" Type="http://schemas.openxmlformats.org/officeDocument/2006/relationships/tags" Target="../tags/tag54.xml"/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Relationship Id="rId8" Type="http://schemas.openxmlformats.org/officeDocument/2006/relationships/tags" Target="../tags/tag43.xml"/></Relationships>
</file>

<file path=ppt/slides/_rels/slide7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6.xml"/><Relationship Id="rId1" Type="http://schemas.openxmlformats.org/officeDocument/2006/relationships/tags" Target="../tags/tag57.xml"/><Relationship Id="rId2" Type="http://schemas.openxmlformats.org/officeDocument/2006/relationships/tags" Target="../tags/tag58.xml"/><Relationship Id="rId3" Type="http://schemas.openxmlformats.org/officeDocument/2006/relationships/tags" Target="../tags/tag59.xml"/><Relationship Id="rId4" Type="http://schemas.openxmlformats.org/officeDocument/2006/relationships/tags" Target="../tags/tag60.xml"/><Relationship Id="rId5" Type="http://schemas.openxmlformats.org/officeDocument/2006/relationships/tags" Target="../tags/tag61.xml"/><Relationship Id="rId6" Type="http://schemas.openxmlformats.org/officeDocument/2006/relationships/tags" Target="../tags/tag62.xml"/><Relationship Id="rId7" Type="http://schemas.openxmlformats.org/officeDocument/2006/relationships/tags" Target="../tags/tag63.xml"/><Relationship Id="rId8" Type="http://schemas.openxmlformats.org/officeDocument/2006/relationships/tags" Target="../tags/tag64.xml"/><Relationship Id="rId9" Type="http://schemas.openxmlformats.org/officeDocument/2006/relationships/tags" Target="../tags/tag65.xml"/><Relationship Id="rId10" Type="http://schemas.openxmlformats.org/officeDocument/2006/relationships/tags" Target="../tags/tag6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1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20" Type="http://schemas.openxmlformats.org/officeDocument/2006/relationships/tags" Target="../tags/tag86.xml"/><Relationship Id="rId21" Type="http://schemas.openxmlformats.org/officeDocument/2006/relationships/tags" Target="../tags/tag87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9.xml"/><Relationship Id="rId10" Type="http://schemas.openxmlformats.org/officeDocument/2006/relationships/tags" Target="../tags/tag76.xml"/><Relationship Id="rId11" Type="http://schemas.openxmlformats.org/officeDocument/2006/relationships/tags" Target="../tags/tag77.xml"/><Relationship Id="rId12" Type="http://schemas.openxmlformats.org/officeDocument/2006/relationships/tags" Target="../tags/tag78.xml"/><Relationship Id="rId13" Type="http://schemas.openxmlformats.org/officeDocument/2006/relationships/tags" Target="../tags/tag79.xml"/><Relationship Id="rId14" Type="http://schemas.openxmlformats.org/officeDocument/2006/relationships/tags" Target="../tags/tag80.xml"/><Relationship Id="rId15" Type="http://schemas.openxmlformats.org/officeDocument/2006/relationships/tags" Target="../tags/tag81.xml"/><Relationship Id="rId16" Type="http://schemas.openxmlformats.org/officeDocument/2006/relationships/tags" Target="../tags/tag82.xml"/><Relationship Id="rId17" Type="http://schemas.openxmlformats.org/officeDocument/2006/relationships/tags" Target="../tags/tag83.xml"/><Relationship Id="rId18" Type="http://schemas.openxmlformats.org/officeDocument/2006/relationships/tags" Target="../tags/tag84.xml"/><Relationship Id="rId19" Type="http://schemas.openxmlformats.org/officeDocument/2006/relationships/tags" Target="../tags/tag85.xml"/><Relationship Id="rId1" Type="http://schemas.openxmlformats.org/officeDocument/2006/relationships/tags" Target="../tags/tag67.xml"/><Relationship Id="rId2" Type="http://schemas.openxmlformats.org/officeDocument/2006/relationships/tags" Target="../tags/tag68.xml"/><Relationship Id="rId3" Type="http://schemas.openxmlformats.org/officeDocument/2006/relationships/tags" Target="../tags/tag69.xml"/><Relationship Id="rId4" Type="http://schemas.openxmlformats.org/officeDocument/2006/relationships/tags" Target="../tags/tag70.xml"/><Relationship Id="rId5" Type="http://schemas.openxmlformats.org/officeDocument/2006/relationships/tags" Target="../tags/tag71.xml"/><Relationship Id="rId6" Type="http://schemas.openxmlformats.org/officeDocument/2006/relationships/tags" Target="../tags/tag72.xml"/><Relationship Id="rId7" Type="http://schemas.openxmlformats.org/officeDocument/2006/relationships/tags" Target="../tags/tag73.xml"/><Relationship Id="rId8" Type="http://schemas.openxmlformats.org/officeDocument/2006/relationships/tags" Target="../tags/tag74.xml"/></Relationships>
</file>

<file path=ppt/slides/_rels/slide82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20" Type="http://schemas.openxmlformats.org/officeDocument/2006/relationships/tags" Target="../tags/tag107.xml"/><Relationship Id="rId21" Type="http://schemas.openxmlformats.org/officeDocument/2006/relationships/tags" Target="../tags/tag108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10.xml"/><Relationship Id="rId10" Type="http://schemas.openxmlformats.org/officeDocument/2006/relationships/tags" Target="../tags/tag97.xml"/><Relationship Id="rId11" Type="http://schemas.openxmlformats.org/officeDocument/2006/relationships/tags" Target="../tags/tag98.xml"/><Relationship Id="rId12" Type="http://schemas.openxmlformats.org/officeDocument/2006/relationships/tags" Target="../tags/tag99.xml"/><Relationship Id="rId13" Type="http://schemas.openxmlformats.org/officeDocument/2006/relationships/tags" Target="../tags/tag100.xml"/><Relationship Id="rId14" Type="http://schemas.openxmlformats.org/officeDocument/2006/relationships/tags" Target="../tags/tag101.xml"/><Relationship Id="rId15" Type="http://schemas.openxmlformats.org/officeDocument/2006/relationships/tags" Target="../tags/tag102.xml"/><Relationship Id="rId16" Type="http://schemas.openxmlformats.org/officeDocument/2006/relationships/tags" Target="../tags/tag103.xml"/><Relationship Id="rId17" Type="http://schemas.openxmlformats.org/officeDocument/2006/relationships/tags" Target="../tags/tag104.xml"/><Relationship Id="rId18" Type="http://schemas.openxmlformats.org/officeDocument/2006/relationships/tags" Target="../tags/tag105.xml"/><Relationship Id="rId19" Type="http://schemas.openxmlformats.org/officeDocument/2006/relationships/tags" Target="../tags/tag106.xml"/><Relationship Id="rId1" Type="http://schemas.openxmlformats.org/officeDocument/2006/relationships/tags" Target="../tags/tag88.xml"/><Relationship Id="rId2" Type="http://schemas.openxmlformats.org/officeDocument/2006/relationships/tags" Target="../tags/tag89.xml"/><Relationship Id="rId3" Type="http://schemas.openxmlformats.org/officeDocument/2006/relationships/tags" Target="../tags/tag90.xml"/><Relationship Id="rId4" Type="http://schemas.openxmlformats.org/officeDocument/2006/relationships/tags" Target="../tags/tag91.xml"/><Relationship Id="rId5" Type="http://schemas.openxmlformats.org/officeDocument/2006/relationships/tags" Target="../tags/tag92.xml"/><Relationship Id="rId6" Type="http://schemas.openxmlformats.org/officeDocument/2006/relationships/tags" Target="../tags/tag93.xml"/><Relationship Id="rId7" Type="http://schemas.openxmlformats.org/officeDocument/2006/relationships/tags" Target="../tags/tag94.xml"/><Relationship Id="rId8" Type="http://schemas.openxmlformats.org/officeDocument/2006/relationships/tags" Target="../tags/tag95.xml"/></Relationships>
</file>

<file path=ppt/slides/_rels/slide83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20" Type="http://schemas.openxmlformats.org/officeDocument/2006/relationships/tags" Target="../tags/tag128.xml"/><Relationship Id="rId21" Type="http://schemas.openxmlformats.org/officeDocument/2006/relationships/tags" Target="../tags/tag129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11.xml"/><Relationship Id="rId10" Type="http://schemas.openxmlformats.org/officeDocument/2006/relationships/tags" Target="../tags/tag118.xml"/><Relationship Id="rId11" Type="http://schemas.openxmlformats.org/officeDocument/2006/relationships/tags" Target="../tags/tag119.xml"/><Relationship Id="rId12" Type="http://schemas.openxmlformats.org/officeDocument/2006/relationships/tags" Target="../tags/tag120.xml"/><Relationship Id="rId13" Type="http://schemas.openxmlformats.org/officeDocument/2006/relationships/tags" Target="../tags/tag121.xml"/><Relationship Id="rId14" Type="http://schemas.openxmlformats.org/officeDocument/2006/relationships/tags" Target="../tags/tag122.xml"/><Relationship Id="rId15" Type="http://schemas.openxmlformats.org/officeDocument/2006/relationships/tags" Target="../tags/tag123.xml"/><Relationship Id="rId16" Type="http://schemas.openxmlformats.org/officeDocument/2006/relationships/tags" Target="../tags/tag124.xml"/><Relationship Id="rId17" Type="http://schemas.openxmlformats.org/officeDocument/2006/relationships/tags" Target="../tags/tag125.xml"/><Relationship Id="rId18" Type="http://schemas.openxmlformats.org/officeDocument/2006/relationships/tags" Target="../tags/tag126.xml"/><Relationship Id="rId19" Type="http://schemas.openxmlformats.org/officeDocument/2006/relationships/tags" Target="../tags/tag127.xml"/><Relationship Id="rId1" Type="http://schemas.openxmlformats.org/officeDocument/2006/relationships/tags" Target="../tags/tag109.xml"/><Relationship Id="rId2" Type="http://schemas.openxmlformats.org/officeDocument/2006/relationships/tags" Target="../tags/tag110.xml"/><Relationship Id="rId3" Type="http://schemas.openxmlformats.org/officeDocument/2006/relationships/tags" Target="../tags/tag111.xml"/><Relationship Id="rId4" Type="http://schemas.openxmlformats.org/officeDocument/2006/relationships/tags" Target="../tags/tag112.xml"/><Relationship Id="rId5" Type="http://schemas.openxmlformats.org/officeDocument/2006/relationships/tags" Target="../tags/tag113.xml"/><Relationship Id="rId6" Type="http://schemas.openxmlformats.org/officeDocument/2006/relationships/tags" Target="../tags/tag114.xml"/><Relationship Id="rId7" Type="http://schemas.openxmlformats.org/officeDocument/2006/relationships/tags" Target="../tags/tag115.xml"/><Relationship Id="rId8" Type="http://schemas.openxmlformats.org/officeDocument/2006/relationships/tags" Target="../tags/tag116.xml"/></Relationships>
</file>

<file path=ppt/slides/_rels/slide84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20" Type="http://schemas.openxmlformats.org/officeDocument/2006/relationships/tags" Target="../tags/tag149.xml"/><Relationship Id="rId21" Type="http://schemas.openxmlformats.org/officeDocument/2006/relationships/tags" Target="../tags/tag150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12.xml"/><Relationship Id="rId10" Type="http://schemas.openxmlformats.org/officeDocument/2006/relationships/tags" Target="../tags/tag139.xml"/><Relationship Id="rId11" Type="http://schemas.openxmlformats.org/officeDocument/2006/relationships/tags" Target="../tags/tag140.xml"/><Relationship Id="rId12" Type="http://schemas.openxmlformats.org/officeDocument/2006/relationships/tags" Target="../tags/tag141.xml"/><Relationship Id="rId13" Type="http://schemas.openxmlformats.org/officeDocument/2006/relationships/tags" Target="../tags/tag142.xml"/><Relationship Id="rId14" Type="http://schemas.openxmlformats.org/officeDocument/2006/relationships/tags" Target="../tags/tag143.xml"/><Relationship Id="rId15" Type="http://schemas.openxmlformats.org/officeDocument/2006/relationships/tags" Target="../tags/tag144.xml"/><Relationship Id="rId16" Type="http://schemas.openxmlformats.org/officeDocument/2006/relationships/tags" Target="../tags/tag145.xml"/><Relationship Id="rId17" Type="http://schemas.openxmlformats.org/officeDocument/2006/relationships/tags" Target="../tags/tag146.xml"/><Relationship Id="rId18" Type="http://schemas.openxmlformats.org/officeDocument/2006/relationships/tags" Target="../tags/tag147.xml"/><Relationship Id="rId19" Type="http://schemas.openxmlformats.org/officeDocument/2006/relationships/tags" Target="../tags/tag148.xml"/><Relationship Id="rId1" Type="http://schemas.openxmlformats.org/officeDocument/2006/relationships/tags" Target="../tags/tag130.xml"/><Relationship Id="rId2" Type="http://schemas.openxmlformats.org/officeDocument/2006/relationships/tags" Target="../tags/tag131.xml"/><Relationship Id="rId3" Type="http://schemas.openxmlformats.org/officeDocument/2006/relationships/tags" Target="../tags/tag132.xml"/><Relationship Id="rId4" Type="http://schemas.openxmlformats.org/officeDocument/2006/relationships/tags" Target="../tags/tag133.xml"/><Relationship Id="rId5" Type="http://schemas.openxmlformats.org/officeDocument/2006/relationships/tags" Target="../tags/tag134.xml"/><Relationship Id="rId6" Type="http://schemas.openxmlformats.org/officeDocument/2006/relationships/tags" Target="../tags/tag135.xml"/><Relationship Id="rId7" Type="http://schemas.openxmlformats.org/officeDocument/2006/relationships/tags" Target="../tags/tag136.xml"/><Relationship Id="rId8" Type="http://schemas.openxmlformats.org/officeDocument/2006/relationships/tags" Target="../tags/tag137.xml"/></Relationships>
</file>

<file path=ppt/slides/_rels/slide85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20" Type="http://schemas.openxmlformats.org/officeDocument/2006/relationships/tags" Target="../tags/tag170.xml"/><Relationship Id="rId21" Type="http://schemas.openxmlformats.org/officeDocument/2006/relationships/tags" Target="../tags/tag171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13.xml"/><Relationship Id="rId10" Type="http://schemas.openxmlformats.org/officeDocument/2006/relationships/tags" Target="../tags/tag160.xml"/><Relationship Id="rId11" Type="http://schemas.openxmlformats.org/officeDocument/2006/relationships/tags" Target="../tags/tag161.xml"/><Relationship Id="rId12" Type="http://schemas.openxmlformats.org/officeDocument/2006/relationships/tags" Target="../tags/tag162.xml"/><Relationship Id="rId13" Type="http://schemas.openxmlformats.org/officeDocument/2006/relationships/tags" Target="../tags/tag163.xml"/><Relationship Id="rId14" Type="http://schemas.openxmlformats.org/officeDocument/2006/relationships/tags" Target="../tags/tag164.xml"/><Relationship Id="rId15" Type="http://schemas.openxmlformats.org/officeDocument/2006/relationships/tags" Target="../tags/tag165.xml"/><Relationship Id="rId16" Type="http://schemas.openxmlformats.org/officeDocument/2006/relationships/tags" Target="../tags/tag166.xml"/><Relationship Id="rId17" Type="http://schemas.openxmlformats.org/officeDocument/2006/relationships/tags" Target="../tags/tag167.xml"/><Relationship Id="rId18" Type="http://schemas.openxmlformats.org/officeDocument/2006/relationships/tags" Target="../tags/tag168.xml"/><Relationship Id="rId19" Type="http://schemas.openxmlformats.org/officeDocument/2006/relationships/tags" Target="../tags/tag169.xml"/><Relationship Id="rId1" Type="http://schemas.openxmlformats.org/officeDocument/2006/relationships/tags" Target="../tags/tag151.xml"/><Relationship Id="rId2" Type="http://schemas.openxmlformats.org/officeDocument/2006/relationships/tags" Target="../tags/tag152.xml"/><Relationship Id="rId3" Type="http://schemas.openxmlformats.org/officeDocument/2006/relationships/tags" Target="../tags/tag153.xml"/><Relationship Id="rId4" Type="http://schemas.openxmlformats.org/officeDocument/2006/relationships/tags" Target="../tags/tag154.xml"/><Relationship Id="rId5" Type="http://schemas.openxmlformats.org/officeDocument/2006/relationships/tags" Target="../tags/tag155.xml"/><Relationship Id="rId6" Type="http://schemas.openxmlformats.org/officeDocument/2006/relationships/tags" Target="../tags/tag156.xml"/><Relationship Id="rId7" Type="http://schemas.openxmlformats.org/officeDocument/2006/relationships/tags" Target="../tags/tag157.xml"/><Relationship Id="rId8" Type="http://schemas.openxmlformats.org/officeDocument/2006/relationships/tags" Target="../tags/tag158.xml"/></Relationships>
</file>

<file path=ppt/slides/_rels/slide86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20" Type="http://schemas.openxmlformats.org/officeDocument/2006/relationships/tags" Target="../tags/tag191.xml"/><Relationship Id="rId21" Type="http://schemas.openxmlformats.org/officeDocument/2006/relationships/tags" Target="../tags/tag192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14.xml"/><Relationship Id="rId10" Type="http://schemas.openxmlformats.org/officeDocument/2006/relationships/tags" Target="../tags/tag181.xml"/><Relationship Id="rId11" Type="http://schemas.openxmlformats.org/officeDocument/2006/relationships/tags" Target="../tags/tag182.xml"/><Relationship Id="rId12" Type="http://schemas.openxmlformats.org/officeDocument/2006/relationships/tags" Target="../tags/tag183.xml"/><Relationship Id="rId13" Type="http://schemas.openxmlformats.org/officeDocument/2006/relationships/tags" Target="../tags/tag184.xml"/><Relationship Id="rId14" Type="http://schemas.openxmlformats.org/officeDocument/2006/relationships/tags" Target="../tags/tag185.xml"/><Relationship Id="rId15" Type="http://schemas.openxmlformats.org/officeDocument/2006/relationships/tags" Target="../tags/tag186.xml"/><Relationship Id="rId16" Type="http://schemas.openxmlformats.org/officeDocument/2006/relationships/tags" Target="../tags/tag187.xml"/><Relationship Id="rId17" Type="http://schemas.openxmlformats.org/officeDocument/2006/relationships/tags" Target="../tags/tag188.xml"/><Relationship Id="rId18" Type="http://schemas.openxmlformats.org/officeDocument/2006/relationships/tags" Target="../tags/tag189.xml"/><Relationship Id="rId19" Type="http://schemas.openxmlformats.org/officeDocument/2006/relationships/tags" Target="../tags/tag190.xml"/><Relationship Id="rId1" Type="http://schemas.openxmlformats.org/officeDocument/2006/relationships/tags" Target="../tags/tag172.xml"/><Relationship Id="rId2" Type="http://schemas.openxmlformats.org/officeDocument/2006/relationships/tags" Target="../tags/tag173.xml"/><Relationship Id="rId3" Type="http://schemas.openxmlformats.org/officeDocument/2006/relationships/tags" Target="../tags/tag174.xml"/><Relationship Id="rId4" Type="http://schemas.openxmlformats.org/officeDocument/2006/relationships/tags" Target="../tags/tag175.xml"/><Relationship Id="rId5" Type="http://schemas.openxmlformats.org/officeDocument/2006/relationships/tags" Target="../tags/tag176.xml"/><Relationship Id="rId6" Type="http://schemas.openxmlformats.org/officeDocument/2006/relationships/tags" Target="../tags/tag177.xml"/><Relationship Id="rId7" Type="http://schemas.openxmlformats.org/officeDocument/2006/relationships/tags" Target="../tags/tag178.xml"/><Relationship Id="rId8" Type="http://schemas.openxmlformats.org/officeDocument/2006/relationships/tags" Target="../tags/tag179.xml"/></Relationships>
</file>

<file path=ppt/slides/_rels/slide87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20" Type="http://schemas.openxmlformats.org/officeDocument/2006/relationships/tags" Target="../tags/tag212.xml"/><Relationship Id="rId21" Type="http://schemas.openxmlformats.org/officeDocument/2006/relationships/tags" Target="../tags/tag213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15.xml"/><Relationship Id="rId10" Type="http://schemas.openxmlformats.org/officeDocument/2006/relationships/tags" Target="../tags/tag202.xml"/><Relationship Id="rId11" Type="http://schemas.openxmlformats.org/officeDocument/2006/relationships/tags" Target="../tags/tag203.xml"/><Relationship Id="rId12" Type="http://schemas.openxmlformats.org/officeDocument/2006/relationships/tags" Target="../tags/tag204.xml"/><Relationship Id="rId13" Type="http://schemas.openxmlformats.org/officeDocument/2006/relationships/tags" Target="../tags/tag205.xml"/><Relationship Id="rId14" Type="http://schemas.openxmlformats.org/officeDocument/2006/relationships/tags" Target="../tags/tag206.xml"/><Relationship Id="rId15" Type="http://schemas.openxmlformats.org/officeDocument/2006/relationships/tags" Target="../tags/tag207.xml"/><Relationship Id="rId16" Type="http://schemas.openxmlformats.org/officeDocument/2006/relationships/tags" Target="../tags/tag208.xml"/><Relationship Id="rId17" Type="http://schemas.openxmlformats.org/officeDocument/2006/relationships/tags" Target="../tags/tag209.xml"/><Relationship Id="rId18" Type="http://schemas.openxmlformats.org/officeDocument/2006/relationships/tags" Target="../tags/tag210.xml"/><Relationship Id="rId19" Type="http://schemas.openxmlformats.org/officeDocument/2006/relationships/tags" Target="../tags/tag211.xml"/><Relationship Id="rId1" Type="http://schemas.openxmlformats.org/officeDocument/2006/relationships/tags" Target="../tags/tag193.xml"/><Relationship Id="rId2" Type="http://schemas.openxmlformats.org/officeDocument/2006/relationships/tags" Target="../tags/tag194.xml"/><Relationship Id="rId3" Type="http://schemas.openxmlformats.org/officeDocument/2006/relationships/tags" Target="../tags/tag195.xml"/><Relationship Id="rId4" Type="http://schemas.openxmlformats.org/officeDocument/2006/relationships/tags" Target="../tags/tag196.xml"/><Relationship Id="rId5" Type="http://schemas.openxmlformats.org/officeDocument/2006/relationships/tags" Target="../tags/tag197.xml"/><Relationship Id="rId6" Type="http://schemas.openxmlformats.org/officeDocument/2006/relationships/tags" Target="../tags/tag198.xml"/><Relationship Id="rId7" Type="http://schemas.openxmlformats.org/officeDocument/2006/relationships/tags" Target="../tags/tag199.xml"/><Relationship Id="rId8" Type="http://schemas.openxmlformats.org/officeDocument/2006/relationships/tags" Target="../tags/tag200.xml"/></Relationships>
</file>

<file path=ppt/slides/_rels/slide88.xml.rels><?xml version="1.0" encoding="UTF-8" standalone="yes"?>
<Relationships xmlns="http://schemas.openxmlformats.org/package/2006/relationships"><Relationship Id="rId9" Type="http://schemas.openxmlformats.org/officeDocument/2006/relationships/tags" Target="../tags/tag222.xml"/><Relationship Id="rId20" Type="http://schemas.openxmlformats.org/officeDocument/2006/relationships/tags" Target="../tags/tag233.xml"/><Relationship Id="rId21" Type="http://schemas.openxmlformats.org/officeDocument/2006/relationships/tags" Target="../tags/tag234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16.xml"/><Relationship Id="rId10" Type="http://schemas.openxmlformats.org/officeDocument/2006/relationships/tags" Target="../tags/tag223.xml"/><Relationship Id="rId11" Type="http://schemas.openxmlformats.org/officeDocument/2006/relationships/tags" Target="../tags/tag224.xml"/><Relationship Id="rId12" Type="http://schemas.openxmlformats.org/officeDocument/2006/relationships/tags" Target="../tags/tag225.xml"/><Relationship Id="rId13" Type="http://schemas.openxmlformats.org/officeDocument/2006/relationships/tags" Target="../tags/tag226.xml"/><Relationship Id="rId14" Type="http://schemas.openxmlformats.org/officeDocument/2006/relationships/tags" Target="../tags/tag227.xml"/><Relationship Id="rId15" Type="http://schemas.openxmlformats.org/officeDocument/2006/relationships/tags" Target="../tags/tag228.xml"/><Relationship Id="rId16" Type="http://schemas.openxmlformats.org/officeDocument/2006/relationships/tags" Target="../tags/tag229.xml"/><Relationship Id="rId17" Type="http://schemas.openxmlformats.org/officeDocument/2006/relationships/tags" Target="../tags/tag230.xml"/><Relationship Id="rId18" Type="http://schemas.openxmlformats.org/officeDocument/2006/relationships/tags" Target="../tags/tag231.xml"/><Relationship Id="rId19" Type="http://schemas.openxmlformats.org/officeDocument/2006/relationships/tags" Target="../tags/tag232.xml"/><Relationship Id="rId1" Type="http://schemas.openxmlformats.org/officeDocument/2006/relationships/tags" Target="../tags/tag214.xml"/><Relationship Id="rId2" Type="http://schemas.openxmlformats.org/officeDocument/2006/relationships/tags" Target="../tags/tag215.xml"/><Relationship Id="rId3" Type="http://schemas.openxmlformats.org/officeDocument/2006/relationships/tags" Target="../tags/tag216.xml"/><Relationship Id="rId4" Type="http://schemas.openxmlformats.org/officeDocument/2006/relationships/tags" Target="../tags/tag217.xml"/><Relationship Id="rId5" Type="http://schemas.openxmlformats.org/officeDocument/2006/relationships/tags" Target="../tags/tag218.xml"/><Relationship Id="rId6" Type="http://schemas.openxmlformats.org/officeDocument/2006/relationships/tags" Target="../tags/tag219.xml"/><Relationship Id="rId7" Type="http://schemas.openxmlformats.org/officeDocument/2006/relationships/tags" Target="../tags/tag220.xml"/><Relationship Id="rId8" Type="http://schemas.openxmlformats.org/officeDocument/2006/relationships/tags" Target="../tags/tag221.xml"/></Relationships>
</file>

<file path=ppt/slides/_rels/slide89.xml.rels><?xml version="1.0" encoding="UTF-8" standalone="yes"?>
<Relationships xmlns="http://schemas.openxmlformats.org/package/2006/relationships"><Relationship Id="rId9" Type="http://schemas.openxmlformats.org/officeDocument/2006/relationships/tags" Target="../tags/tag243.xml"/><Relationship Id="rId20" Type="http://schemas.openxmlformats.org/officeDocument/2006/relationships/tags" Target="../tags/tag254.xml"/><Relationship Id="rId21" Type="http://schemas.openxmlformats.org/officeDocument/2006/relationships/tags" Target="../tags/tag255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17.xml"/><Relationship Id="rId10" Type="http://schemas.openxmlformats.org/officeDocument/2006/relationships/tags" Target="../tags/tag244.xml"/><Relationship Id="rId11" Type="http://schemas.openxmlformats.org/officeDocument/2006/relationships/tags" Target="../tags/tag245.xml"/><Relationship Id="rId12" Type="http://schemas.openxmlformats.org/officeDocument/2006/relationships/tags" Target="../tags/tag246.xml"/><Relationship Id="rId13" Type="http://schemas.openxmlformats.org/officeDocument/2006/relationships/tags" Target="../tags/tag247.xml"/><Relationship Id="rId14" Type="http://schemas.openxmlformats.org/officeDocument/2006/relationships/tags" Target="../tags/tag248.xml"/><Relationship Id="rId15" Type="http://schemas.openxmlformats.org/officeDocument/2006/relationships/tags" Target="../tags/tag249.xml"/><Relationship Id="rId16" Type="http://schemas.openxmlformats.org/officeDocument/2006/relationships/tags" Target="../tags/tag250.xml"/><Relationship Id="rId17" Type="http://schemas.openxmlformats.org/officeDocument/2006/relationships/tags" Target="../tags/tag251.xml"/><Relationship Id="rId18" Type="http://schemas.openxmlformats.org/officeDocument/2006/relationships/tags" Target="../tags/tag252.xml"/><Relationship Id="rId19" Type="http://schemas.openxmlformats.org/officeDocument/2006/relationships/tags" Target="../tags/tag253.xml"/><Relationship Id="rId1" Type="http://schemas.openxmlformats.org/officeDocument/2006/relationships/tags" Target="../tags/tag235.xml"/><Relationship Id="rId2" Type="http://schemas.openxmlformats.org/officeDocument/2006/relationships/tags" Target="../tags/tag236.xml"/><Relationship Id="rId3" Type="http://schemas.openxmlformats.org/officeDocument/2006/relationships/tags" Target="../tags/tag237.xml"/><Relationship Id="rId4" Type="http://schemas.openxmlformats.org/officeDocument/2006/relationships/tags" Target="../tags/tag238.xml"/><Relationship Id="rId5" Type="http://schemas.openxmlformats.org/officeDocument/2006/relationships/tags" Target="../tags/tag239.xml"/><Relationship Id="rId6" Type="http://schemas.openxmlformats.org/officeDocument/2006/relationships/tags" Target="../tags/tag240.xml"/><Relationship Id="rId7" Type="http://schemas.openxmlformats.org/officeDocument/2006/relationships/tags" Target="../tags/tag241.xml"/><Relationship Id="rId8" Type="http://schemas.openxmlformats.org/officeDocument/2006/relationships/tags" Target="../tags/tag2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9" Type="http://schemas.openxmlformats.org/officeDocument/2006/relationships/tags" Target="../tags/tag264.xml"/><Relationship Id="rId20" Type="http://schemas.openxmlformats.org/officeDocument/2006/relationships/tags" Target="../tags/tag275.xml"/><Relationship Id="rId21" Type="http://schemas.openxmlformats.org/officeDocument/2006/relationships/tags" Target="../tags/tag276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18.xml"/><Relationship Id="rId10" Type="http://schemas.openxmlformats.org/officeDocument/2006/relationships/tags" Target="../tags/tag265.xml"/><Relationship Id="rId11" Type="http://schemas.openxmlformats.org/officeDocument/2006/relationships/tags" Target="../tags/tag266.xml"/><Relationship Id="rId12" Type="http://schemas.openxmlformats.org/officeDocument/2006/relationships/tags" Target="../tags/tag267.xml"/><Relationship Id="rId13" Type="http://schemas.openxmlformats.org/officeDocument/2006/relationships/tags" Target="../tags/tag268.xml"/><Relationship Id="rId14" Type="http://schemas.openxmlformats.org/officeDocument/2006/relationships/tags" Target="../tags/tag269.xml"/><Relationship Id="rId15" Type="http://schemas.openxmlformats.org/officeDocument/2006/relationships/tags" Target="../tags/tag270.xml"/><Relationship Id="rId16" Type="http://schemas.openxmlformats.org/officeDocument/2006/relationships/tags" Target="../tags/tag271.xml"/><Relationship Id="rId17" Type="http://schemas.openxmlformats.org/officeDocument/2006/relationships/tags" Target="../tags/tag272.xml"/><Relationship Id="rId18" Type="http://schemas.openxmlformats.org/officeDocument/2006/relationships/tags" Target="../tags/tag273.xml"/><Relationship Id="rId19" Type="http://schemas.openxmlformats.org/officeDocument/2006/relationships/tags" Target="../tags/tag274.xml"/><Relationship Id="rId1" Type="http://schemas.openxmlformats.org/officeDocument/2006/relationships/tags" Target="../tags/tag256.xml"/><Relationship Id="rId2" Type="http://schemas.openxmlformats.org/officeDocument/2006/relationships/tags" Target="../tags/tag257.xml"/><Relationship Id="rId3" Type="http://schemas.openxmlformats.org/officeDocument/2006/relationships/tags" Target="../tags/tag258.xml"/><Relationship Id="rId4" Type="http://schemas.openxmlformats.org/officeDocument/2006/relationships/tags" Target="../tags/tag259.xml"/><Relationship Id="rId5" Type="http://schemas.openxmlformats.org/officeDocument/2006/relationships/tags" Target="../tags/tag260.xml"/><Relationship Id="rId6" Type="http://schemas.openxmlformats.org/officeDocument/2006/relationships/tags" Target="../tags/tag261.xml"/><Relationship Id="rId7" Type="http://schemas.openxmlformats.org/officeDocument/2006/relationships/tags" Target="../tags/tag262.xml"/><Relationship Id="rId8" Type="http://schemas.openxmlformats.org/officeDocument/2006/relationships/tags" Target="../tags/tag263.xml"/></Relationships>
</file>

<file path=ppt/slides/_rels/slide91.xml.rels><?xml version="1.0" encoding="UTF-8" standalone="yes"?>
<Relationships xmlns="http://schemas.openxmlformats.org/package/2006/relationships"><Relationship Id="rId9" Type="http://schemas.openxmlformats.org/officeDocument/2006/relationships/tags" Target="../tags/tag285.xml"/><Relationship Id="rId20" Type="http://schemas.openxmlformats.org/officeDocument/2006/relationships/tags" Target="../tags/tag296.xml"/><Relationship Id="rId21" Type="http://schemas.openxmlformats.org/officeDocument/2006/relationships/tags" Target="../tags/tag297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19.xml"/><Relationship Id="rId10" Type="http://schemas.openxmlformats.org/officeDocument/2006/relationships/tags" Target="../tags/tag286.xml"/><Relationship Id="rId11" Type="http://schemas.openxmlformats.org/officeDocument/2006/relationships/tags" Target="../tags/tag287.xml"/><Relationship Id="rId12" Type="http://schemas.openxmlformats.org/officeDocument/2006/relationships/tags" Target="../tags/tag288.xml"/><Relationship Id="rId13" Type="http://schemas.openxmlformats.org/officeDocument/2006/relationships/tags" Target="../tags/tag289.xml"/><Relationship Id="rId14" Type="http://schemas.openxmlformats.org/officeDocument/2006/relationships/tags" Target="../tags/tag290.xml"/><Relationship Id="rId15" Type="http://schemas.openxmlformats.org/officeDocument/2006/relationships/tags" Target="../tags/tag291.xml"/><Relationship Id="rId16" Type="http://schemas.openxmlformats.org/officeDocument/2006/relationships/tags" Target="../tags/tag292.xml"/><Relationship Id="rId17" Type="http://schemas.openxmlformats.org/officeDocument/2006/relationships/tags" Target="../tags/tag293.xml"/><Relationship Id="rId18" Type="http://schemas.openxmlformats.org/officeDocument/2006/relationships/tags" Target="../tags/tag294.xml"/><Relationship Id="rId19" Type="http://schemas.openxmlformats.org/officeDocument/2006/relationships/tags" Target="../tags/tag295.xml"/><Relationship Id="rId1" Type="http://schemas.openxmlformats.org/officeDocument/2006/relationships/tags" Target="../tags/tag277.xml"/><Relationship Id="rId2" Type="http://schemas.openxmlformats.org/officeDocument/2006/relationships/tags" Target="../tags/tag278.xml"/><Relationship Id="rId3" Type="http://schemas.openxmlformats.org/officeDocument/2006/relationships/tags" Target="../tags/tag279.xml"/><Relationship Id="rId4" Type="http://schemas.openxmlformats.org/officeDocument/2006/relationships/tags" Target="../tags/tag280.xml"/><Relationship Id="rId5" Type="http://schemas.openxmlformats.org/officeDocument/2006/relationships/tags" Target="../tags/tag281.xml"/><Relationship Id="rId6" Type="http://schemas.openxmlformats.org/officeDocument/2006/relationships/tags" Target="../tags/tag282.xml"/><Relationship Id="rId7" Type="http://schemas.openxmlformats.org/officeDocument/2006/relationships/tags" Target="../tags/tag283.xml"/><Relationship Id="rId8" Type="http://schemas.openxmlformats.org/officeDocument/2006/relationships/tags" Target="../tags/tag28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err="1" smtClean="0"/>
              <a:t>Cse</a:t>
            </a:r>
            <a:r>
              <a:rPr lang="en-US" sz="4800" dirty="0" smtClean="0"/>
              <a:t> </a:t>
            </a:r>
            <a:r>
              <a:rPr lang="en-US" sz="4800" dirty="0" smtClean="0"/>
              <a:t>373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224" y="3082087"/>
            <a:ext cx="6301975" cy="2632913"/>
          </a:xfrm>
        </p:spPr>
        <p:txBody>
          <a:bodyPr/>
          <a:lstStyle/>
          <a:p>
            <a:r>
              <a:rPr lang="en-US" dirty="0" smtClean="0"/>
              <a:t>November 17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smtClean="0"/>
              <a:t>– </a:t>
            </a:r>
            <a:r>
              <a:rPr lang="en-US" smtClean="0"/>
              <a:t>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 graph is composed of two things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A set of vertices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A set of edges (which </a:t>
            </a:r>
            <a:r>
              <a:rPr lang="en-US" sz="2400" dirty="0" smtClean="0"/>
              <a:t>are ordered </a:t>
            </a:r>
            <a:r>
              <a:rPr lang="en-US" sz="2400" dirty="0" smtClean="0"/>
              <a:t>vertex tuples)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Trees are types of graphs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Each of the nodes is a vertex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Each pointer from parent to child is an edge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Represented as G(V,E) to indicate that V is the set of vertices and E is the set of edges</a:t>
            </a:r>
          </a:p>
        </p:txBody>
      </p:sp>
    </p:spTree>
    <p:extLst>
      <p:ext uri="{BB962C8B-B14F-4D97-AF65-F5344CB8AC3E}">
        <p14:creationId xmlns:p14="http://schemas.microsoft.com/office/powerpoint/2010/main" val="91401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use does this traversal have?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Good for dependency resolution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Can also be used for cycle detection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How could we find cycles in an undirected graph?</a:t>
            </a:r>
          </a:p>
        </p:txBody>
      </p:sp>
    </p:spTree>
    <p:extLst>
      <p:ext uri="{BB962C8B-B14F-4D97-AF65-F5344CB8AC3E}">
        <p14:creationId xmlns:p14="http://schemas.microsoft.com/office/powerpoint/2010/main" val="167913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use does this traversal have?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Good for dependency resolution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Can also be used for cycle detection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How could we find cycles in an undirected graph?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Any traversal that visits a node more than once has a cycle.</a:t>
            </a:r>
          </a:p>
        </p:txBody>
      </p:sp>
    </p:spTree>
    <p:extLst>
      <p:ext uri="{BB962C8B-B14F-4D97-AF65-F5344CB8AC3E}">
        <p14:creationId xmlns:p14="http://schemas.microsoft.com/office/powerpoint/2010/main" val="408777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When thinking about graphs, it is important to understand what the graph represents</a:t>
            </a:r>
          </a:p>
        </p:txBody>
      </p:sp>
    </p:spTree>
    <p:extLst>
      <p:ext uri="{BB962C8B-B14F-4D97-AF65-F5344CB8AC3E}">
        <p14:creationId xmlns:p14="http://schemas.microsoft.com/office/powerpoint/2010/main" val="294590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When thinking about graphs, it is important to understand what the graph represents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Topological sort: </a:t>
            </a:r>
          </a:p>
        </p:txBody>
      </p:sp>
    </p:spTree>
    <p:extLst>
      <p:ext uri="{BB962C8B-B14F-4D97-AF65-F5344CB8AC3E}">
        <p14:creationId xmlns:p14="http://schemas.microsoft.com/office/powerpoint/2010/main" val="258785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When thinking about graphs, it is important to understand what the graph represents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Topological sort: 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Programs and dependencies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Courses and </a:t>
            </a:r>
            <a:r>
              <a:rPr lang="en-US" sz="2600" dirty="0" err="1" smtClean="0"/>
              <a:t>prereqs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78152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When thinking about graphs, it is important to understand what the graph represents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Topological sort: 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Programs and dependencies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Courses and </a:t>
            </a:r>
            <a:r>
              <a:rPr lang="en-US" sz="2600" dirty="0" err="1" smtClean="0"/>
              <a:t>prereqs</a:t>
            </a:r>
            <a:endParaRPr lang="en-US" sz="2600" dirty="0" smtClean="0"/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What the vertices and edges are impact what the “solution” is?</a:t>
            </a:r>
          </a:p>
        </p:txBody>
      </p:sp>
    </p:spTree>
    <p:extLst>
      <p:ext uri="{BB962C8B-B14F-4D97-AF65-F5344CB8AC3E}">
        <p14:creationId xmlns:p14="http://schemas.microsoft.com/office/powerpoint/2010/main" val="185726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18" b="318"/>
          <a:stretch>
            <a:fillRect/>
          </a:stretch>
        </p:blipFill>
        <p:spPr>
          <a:xfrm>
            <a:off x="704018" y="627921"/>
            <a:ext cx="7620000" cy="5483225"/>
          </a:xfrm>
        </p:spPr>
      </p:pic>
    </p:spTree>
    <p:extLst>
      <p:ext uri="{BB962C8B-B14F-4D97-AF65-F5344CB8AC3E}">
        <p14:creationId xmlns:p14="http://schemas.microsoft.com/office/powerpoint/2010/main" val="103663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type of problem could we want to solve with a graph of US cities and the freeway distance between them</a:t>
            </a:r>
          </a:p>
        </p:txBody>
      </p:sp>
    </p:spTree>
    <p:extLst>
      <p:ext uri="{BB962C8B-B14F-4D97-AF65-F5344CB8AC3E}">
        <p14:creationId xmlns:p14="http://schemas.microsoft.com/office/powerpoint/2010/main" val="44125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type of problem could we want to solve with a graph of US cities and the freeway distance between them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Same as a lot of network problems</a:t>
            </a:r>
          </a:p>
        </p:txBody>
      </p:sp>
    </p:spTree>
    <p:extLst>
      <p:ext uri="{BB962C8B-B14F-4D97-AF65-F5344CB8AC3E}">
        <p14:creationId xmlns:p14="http://schemas.microsoft.com/office/powerpoint/2010/main" val="165755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type of problem could we want to solve with a graph of US cities and the freeway distance between them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Same as a lot of network problems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“Traffic” networks</a:t>
            </a:r>
          </a:p>
        </p:txBody>
      </p:sp>
    </p:spTree>
    <p:extLst>
      <p:ext uri="{BB962C8B-B14F-4D97-AF65-F5344CB8AC3E}">
        <p14:creationId xmlns:p14="http://schemas.microsoft.com/office/powerpoint/2010/main" val="91672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Trees are acyclic graphs</a:t>
            </a:r>
          </a:p>
        </p:txBody>
      </p:sp>
    </p:spTree>
    <p:extLst>
      <p:ext uri="{BB962C8B-B14F-4D97-AF65-F5344CB8AC3E}">
        <p14:creationId xmlns:p14="http://schemas.microsoft.com/office/powerpoint/2010/main" val="227439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type of problem could we want to solve with a graph of US cities and the freeway distance between them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Same as a lot of network problems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“Traffic” networks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What do our edges represent?</a:t>
            </a:r>
          </a:p>
        </p:txBody>
      </p:sp>
    </p:spTree>
    <p:extLst>
      <p:ext uri="{BB962C8B-B14F-4D97-AF65-F5344CB8AC3E}">
        <p14:creationId xmlns:p14="http://schemas.microsoft.com/office/powerpoint/2010/main" val="27339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199947" cy="1371600"/>
          </a:xfrm>
        </p:spPr>
        <p:txBody>
          <a:bodyPr/>
          <a:lstStyle/>
          <a:p>
            <a:r>
              <a:rPr lang="en-US" dirty="0" smtClean="0"/>
              <a:t>Single source shortest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Given an undirected, </a:t>
            </a:r>
            <a:r>
              <a:rPr lang="en-US" sz="2800" i="1" dirty="0" err="1" smtClean="0"/>
              <a:t>unweighted</a:t>
            </a:r>
            <a:r>
              <a:rPr lang="en-US" sz="2800" dirty="0" smtClean="0"/>
              <a:t> graph G(V,E) and a start vertex </a:t>
            </a:r>
            <a:r>
              <a:rPr lang="en-US" sz="2800" i="1" dirty="0" smtClean="0"/>
              <a:t>A</a:t>
            </a:r>
            <a:r>
              <a:rPr lang="en-US" sz="2800" dirty="0" smtClean="0"/>
              <a:t>, find the shortest path to all connected vertices</a:t>
            </a:r>
          </a:p>
        </p:txBody>
      </p:sp>
    </p:spTree>
    <p:extLst>
      <p:ext uri="{BB962C8B-B14F-4D97-AF65-F5344CB8AC3E}">
        <p14:creationId xmlns:p14="http://schemas.microsoft.com/office/powerpoint/2010/main" val="79267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199947" cy="1371600"/>
          </a:xfrm>
        </p:spPr>
        <p:txBody>
          <a:bodyPr/>
          <a:lstStyle/>
          <a:p>
            <a:r>
              <a:rPr lang="en-US" dirty="0" smtClean="0"/>
              <a:t>Single source shortest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Given an undirected, </a:t>
            </a:r>
            <a:r>
              <a:rPr lang="en-US" sz="2800" i="1" dirty="0" err="1" smtClean="0"/>
              <a:t>unweighted</a:t>
            </a:r>
            <a:r>
              <a:rPr lang="en-US" sz="2800" dirty="0" smtClean="0"/>
              <a:t> graph G(V,E) and a start vertex </a:t>
            </a:r>
            <a:r>
              <a:rPr lang="en-US" sz="2800" i="1" dirty="0" smtClean="0"/>
              <a:t>A</a:t>
            </a:r>
            <a:r>
              <a:rPr lang="en-US" sz="2800" dirty="0" smtClean="0"/>
              <a:t>, find the shortest path to all connected vertices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If a graph is </a:t>
            </a:r>
            <a:r>
              <a:rPr lang="en-US" sz="2800" dirty="0" err="1" smtClean="0"/>
              <a:t>unweighted</a:t>
            </a:r>
            <a:r>
              <a:rPr lang="en-US" sz="2800" dirty="0" smtClean="0"/>
              <a:t> you can treat all of their weights as 1</a:t>
            </a:r>
          </a:p>
        </p:txBody>
      </p:sp>
    </p:spTree>
    <p:extLst>
      <p:ext uri="{BB962C8B-B14F-4D97-AF65-F5344CB8AC3E}">
        <p14:creationId xmlns:p14="http://schemas.microsoft.com/office/powerpoint/2010/main" val="7388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199947" cy="1371600"/>
          </a:xfrm>
        </p:spPr>
        <p:txBody>
          <a:bodyPr/>
          <a:lstStyle/>
          <a:p>
            <a:r>
              <a:rPr lang="en-US" dirty="0" smtClean="0"/>
              <a:t>Single source shortest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Given an undirected, </a:t>
            </a:r>
            <a:r>
              <a:rPr lang="en-US" sz="2800" i="1" dirty="0" err="1" smtClean="0"/>
              <a:t>unweighted</a:t>
            </a:r>
            <a:r>
              <a:rPr lang="en-US" sz="2800" dirty="0" smtClean="0"/>
              <a:t> graph G(V,E) and a start vertex </a:t>
            </a:r>
            <a:r>
              <a:rPr lang="en-US" sz="2800" i="1" dirty="0" smtClean="0"/>
              <a:t>A</a:t>
            </a:r>
            <a:r>
              <a:rPr lang="en-US" sz="2800" dirty="0" smtClean="0"/>
              <a:t>, find the shortest path to all connected vertices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If a graph is </a:t>
            </a:r>
            <a:r>
              <a:rPr lang="en-US" sz="2800" dirty="0" err="1" smtClean="0"/>
              <a:t>unweighted</a:t>
            </a:r>
            <a:r>
              <a:rPr lang="en-US" sz="2800" dirty="0" smtClean="0"/>
              <a:t> you can treat all of their weights as 1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Do a BFS traversal of the tree and keep track of paths!</a:t>
            </a:r>
          </a:p>
        </p:txBody>
      </p:sp>
    </p:spTree>
    <p:extLst>
      <p:ext uri="{BB962C8B-B14F-4D97-AF65-F5344CB8AC3E}">
        <p14:creationId xmlns:p14="http://schemas.microsoft.com/office/powerpoint/2010/main" val="158577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199947" cy="1371600"/>
          </a:xfrm>
        </p:spPr>
        <p:txBody>
          <a:bodyPr/>
          <a:lstStyle/>
          <a:p>
            <a:r>
              <a:rPr lang="en-US" dirty="0" smtClean="0"/>
              <a:t>Single source shortest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Given an undirected, </a:t>
            </a:r>
            <a:r>
              <a:rPr lang="en-US" sz="2800" i="1" dirty="0" err="1" smtClean="0"/>
              <a:t>unweighted</a:t>
            </a:r>
            <a:r>
              <a:rPr lang="en-US" sz="2800" dirty="0" smtClean="0"/>
              <a:t> graph G(V,E) and a start vertex </a:t>
            </a:r>
            <a:r>
              <a:rPr lang="en-US" sz="2800" i="1" dirty="0" smtClean="0"/>
              <a:t>A</a:t>
            </a:r>
            <a:r>
              <a:rPr lang="en-US" sz="2800" dirty="0" smtClean="0"/>
              <a:t>, find the shortest path to all connected vertices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If a graph is </a:t>
            </a:r>
            <a:r>
              <a:rPr lang="en-US" sz="2800" dirty="0" err="1" smtClean="0"/>
              <a:t>unweighted</a:t>
            </a:r>
            <a:r>
              <a:rPr lang="en-US" sz="2800" dirty="0" smtClean="0"/>
              <a:t> you can treat all of their weights as 1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Do a BFS traversal of the tree and keep track of paths!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Path-keeping is non-trivial, we’ll talk about it on Wednesday</a:t>
            </a:r>
          </a:p>
        </p:txBody>
      </p:sp>
    </p:spTree>
    <p:extLst>
      <p:ext uri="{BB962C8B-B14F-4D97-AF65-F5344CB8AC3E}">
        <p14:creationId xmlns:p14="http://schemas.microsoft.com/office/powerpoint/2010/main" val="46135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199947" cy="1371600"/>
          </a:xfrm>
        </p:spPr>
        <p:txBody>
          <a:bodyPr/>
          <a:lstStyle/>
          <a:p>
            <a:r>
              <a:rPr lang="en-US" dirty="0" smtClean="0"/>
              <a:t>Single source shortest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Given an undirected, </a:t>
            </a:r>
            <a:r>
              <a:rPr lang="en-US" sz="2800" i="1" dirty="0" err="1" smtClean="0"/>
              <a:t>unweighted</a:t>
            </a:r>
            <a:r>
              <a:rPr lang="en-US" sz="2800" dirty="0" smtClean="0"/>
              <a:t> graph G(V,E) and a start vertex </a:t>
            </a:r>
            <a:r>
              <a:rPr lang="en-US" sz="2800" i="1" dirty="0" smtClean="0"/>
              <a:t>A</a:t>
            </a:r>
            <a:r>
              <a:rPr lang="en-US" sz="2800" dirty="0" smtClean="0"/>
              <a:t>, find the shortest path to all connected vertices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If a graph is </a:t>
            </a:r>
            <a:r>
              <a:rPr lang="en-US" sz="2800" dirty="0" err="1" smtClean="0"/>
              <a:t>unweighted</a:t>
            </a:r>
            <a:r>
              <a:rPr lang="en-US" sz="2800" dirty="0" smtClean="0"/>
              <a:t> you can treat all of their weights as 1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Do a BFS traversal of the tree and keep track of paths!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Path-keeping is non-trivial, we’ll talk about it on Wednesday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What if the graph has weights?</a:t>
            </a:r>
          </a:p>
        </p:txBody>
      </p:sp>
    </p:spTree>
    <p:extLst>
      <p:ext uri="{BB962C8B-B14F-4D97-AF65-F5344CB8AC3E}">
        <p14:creationId xmlns:p14="http://schemas.microsoft.com/office/powerpoint/2010/main" val="291668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1282E"/>
                </a:solidFill>
              </a:rPr>
              <a:t>Path-finding</a:t>
            </a:r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76600"/>
            <a:ext cx="7772400" cy="838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Why BFS won’t work: Shortest path may not have the fewest edges</a:t>
            </a:r>
          </a:p>
          <a:p>
            <a:pPr lvl="1"/>
            <a:r>
              <a:rPr lang="en-US" dirty="0" smtClean="0"/>
              <a:t>Annoying when this happens with costs of flights</a:t>
            </a:r>
            <a:endParaRPr lang="en-US" dirty="0"/>
          </a:p>
        </p:txBody>
      </p:sp>
      <p:sp>
        <p:nvSpPr>
          <p:cNvPr id="16" name="Oval 45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2287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17" name="Oval 46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7715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18" name="AutoShape 47"/>
          <p:cNvCxnSpPr>
            <a:cxnSpLocks noChangeShapeType="1"/>
            <a:stCxn id="16" idx="6"/>
            <a:endCxn id="27" idx="2"/>
          </p:cNvCxnSpPr>
          <p:nvPr>
            <p:custDataLst>
              <p:tags r:id="rId3"/>
            </p:custDataLst>
          </p:nvPr>
        </p:nvCxnSpPr>
        <p:spPr bwMode="auto">
          <a:xfrm>
            <a:off x="1256727" y="2400240"/>
            <a:ext cx="282054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9" name="AutoShape 48"/>
          <p:cNvCxnSpPr>
            <a:cxnSpLocks noChangeShapeType="1"/>
            <a:stCxn id="17" idx="6"/>
            <a:endCxn id="28" idx="2"/>
          </p:cNvCxnSpPr>
          <p:nvPr>
            <p:custDataLst>
              <p:tags r:id="rId4"/>
            </p:custDataLst>
          </p:nvPr>
        </p:nvCxnSpPr>
        <p:spPr bwMode="auto">
          <a:xfrm>
            <a:off x="2094927" y="1943040"/>
            <a:ext cx="45834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21" name="AutoShape 50"/>
          <p:cNvCxnSpPr>
            <a:cxnSpLocks noChangeShapeType="1"/>
            <a:endCxn id="17" idx="2"/>
          </p:cNvCxnSpPr>
          <p:nvPr>
            <p:custDataLst>
              <p:tags r:id="rId5"/>
            </p:custDataLst>
          </p:nvPr>
        </p:nvCxnSpPr>
        <p:spPr bwMode="auto">
          <a:xfrm flipV="1">
            <a:off x="1143000" y="1943040"/>
            <a:ext cx="609600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22" name="Oval 51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352800" y="17715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27" name="Oval 51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077273" y="22287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28" name="Oval 51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2553273" y="17715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0" y="251460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500</a:t>
            </a:r>
          </a:p>
        </p:txBody>
      </p:sp>
      <p:cxnSp>
        <p:nvCxnSpPr>
          <p:cNvPr id="40" name="AutoShape 48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2894454" y="1960502"/>
            <a:ext cx="45834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41" name="AutoShape 48"/>
          <p:cNvCxnSpPr>
            <a:cxnSpLocks noChangeShapeType="1"/>
            <a:stCxn id="22" idx="6"/>
            <a:endCxn id="27" idx="1"/>
          </p:cNvCxnSpPr>
          <p:nvPr>
            <p:custDataLst>
              <p:tags r:id="rId10"/>
            </p:custDataLst>
          </p:nvPr>
        </p:nvCxnSpPr>
        <p:spPr bwMode="auto">
          <a:xfrm>
            <a:off x="3695127" y="1943040"/>
            <a:ext cx="432279" cy="3359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914400" y="180969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78132" y="152400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19400" y="152400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30732" y="173349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100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609600" y="43434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will assume there are no negative weights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Problem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 is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ill-defined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if there are negative-cost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cycles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i="1" kern="0" dirty="0" smtClean="0">
                <a:latin typeface="+mn-lt"/>
              </a:rPr>
              <a:t>Wednesday’s</a:t>
            </a:r>
            <a:r>
              <a:rPr lang="en-US" sz="2000" b="0" i="1" kern="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="0" i="1" kern="0" dirty="0" smtClean="0">
                <a:solidFill>
                  <a:srgbClr val="4F81BD"/>
                </a:solidFill>
                <a:latin typeface="+mn-lt"/>
              </a:rPr>
              <a:t>algorithm</a:t>
            </a:r>
            <a:r>
              <a:rPr lang="en-US" sz="2000" b="0" kern="0" dirty="0" smtClean="0">
                <a:solidFill>
                  <a:srgbClr val="4F81BD"/>
                </a:solidFill>
                <a:latin typeface="+mn-lt"/>
              </a:rPr>
              <a:t> is </a:t>
            </a:r>
            <a:r>
              <a:rPr lang="en-US" sz="2000" b="0" i="1" kern="0" dirty="0" smtClean="0">
                <a:solidFill>
                  <a:srgbClr val="4F81BD"/>
                </a:solidFill>
                <a:latin typeface="+mn-lt"/>
              </a:rPr>
              <a:t>wrong</a:t>
            </a:r>
            <a:r>
              <a:rPr lang="en-US" sz="2000" b="0" kern="0" dirty="0" smtClean="0">
                <a:solidFill>
                  <a:srgbClr val="4F81BD"/>
                </a:solidFill>
                <a:latin typeface="+mn-lt"/>
              </a:rPr>
              <a:t> </a:t>
            </a:r>
            <a:r>
              <a:rPr lang="en-US" sz="2000" b="0" kern="0" dirty="0" smtClean="0">
                <a:latin typeface="+mn-lt"/>
              </a:rPr>
              <a:t>if </a:t>
            </a:r>
            <a:r>
              <a:rPr lang="en-US" sz="2000" b="0" i="1" kern="0" dirty="0" smtClean="0">
                <a:latin typeface="+mn-lt"/>
              </a:rPr>
              <a:t>edges</a:t>
            </a:r>
            <a:r>
              <a:rPr lang="en-US" sz="2000" b="0" kern="0" dirty="0" smtClean="0">
                <a:latin typeface="+mn-lt"/>
              </a:rPr>
              <a:t> can be negative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There are other, slower (but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not terrible)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algorithms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8" name="Oval 45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5410200" y="182880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49" name="Oval 46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6629400" y="129540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52" name="AutoShape 50"/>
          <p:cNvCxnSpPr>
            <a:cxnSpLocks noChangeShapeType="1"/>
            <a:endCxn id="49" idx="2"/>
          </p:cNvCxnSpPr>
          <p:nvPr>
            <p:custDataLst>
              <p:tags r:id="rId13"/>
            </p:custDataLst>
          </p:nvPr>
        </p:nvCxnSpPr>
        <p:spPr bwMode="auto">
          <a:xfrm flipV="1">
            <a:off x="5715000" y="1466850"/>
            <a:ext cx="914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54" name="Oval 51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7696200" y="182880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55" name="Oval 51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6629400" y="243840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6934200" y="1905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15000" y="12192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91400" y="121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cxnSp>
        <p:nvCxnSpPr>
          <p:cNvPr id="68" name="AutoShape 50"/>
          <p:cNvCxnSpPr>
            <a:cxnSpLocks noChangeShapeType="1"/>
            <a:stCxn id="49" idx="6"/>
            <a:endCxn id="54" idx="1"/>
          </p:cNvCxnSpPr>
          <p:nvPr>
            <p:custDataLst>
              <p:tags r:id="rId16"/>
            </p:custDataLst>
          </p:nvPr>
        </p:nvCxnSpPr>
        <p:spPr bwMode="auto">
          <a:xfrm>
            <a:off x="6971727" y="1466850"/>
            <a:ext cx="774606" cy="4121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70" name="AutoShape 50"/>
          <p:cNvCxnSpPr>
            <a:cxnSpLocks noChangeShapeType="1"/>
            <a:stCxn id="49" idx="5"/>
            <a:endCxn id="55" idx="7"/>
          </p:cNvCxnSpPr>
          <p:nvPr>
            <p:custDataLst>
              <p:tags r:id="rId17"/>
            </p:custDataLst>
          </p:nvPr>
        </p:nvCxnSpPr>
        <p:spPr bwMode="auto">
          <a:xfrm rot="5400000">
            <a:off x="6471327" y="2038350"/>
            <a:ext cx="900534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74" name="AutoShape 50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 rot="16200000" flipV="1">
            <a:off x="6172994" y="2056606"/>
            <a:ext cx="914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6172200" y="1905000"/>
            <a:ext cx="53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-11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175260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00174" y="180969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1632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199947" cy="1371600"/>
          </a:xfrm>
        </p:spPr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err="1" smtClean="0"/>
              <a:t>Dijkstra’s</a:t>
            </a:r>
            <a:r>
              <a:rPr lang="en-US" sz="2800" dirty="0" smtClean="0"/>
              <a:t> algorithm</a:t>
            </a:r>
          </a:p>
        </p:txBody>
      </p:sp>
    </p:spTree>
    <p:extLst>
      <p:ext uri="{BB962C8B-B14F-4D97-AF65-F5344CB8AC3E}">
        <p14:creationId xmlns:p14="http://schemas.microsoft.com/office/powerpoint/2010/main" val="43904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199947" cy="1371600"/>
          </a:xfrm>
        </p:spPr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err="1" smtClean="0"/>
              <a:t>Dijkstra’s</a:t>
            </a:r>
            <a:r>
              <a:rPr lang="en-US" sz="2800" dirty="0" smtClean="0"/>
              <a:t> algorithm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P3 checkpoint 2</a:t>
            </a:r>
          </a:p>
        </p:txBody>
      </p:sp>
    </p:spTree>
    <p:extLst>
      <p:ext uri="{BB962C8B-B14F-4D97-AF65-F5344CB8AC3E}">
        <p14:creationId xmlns:p14="http://schemas.microsoft.com/office/powerpoint/2010/main" val="32846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Trees are acyclic graphs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Graphs can be traversed </a:t>
            </a:r>
          </a:p>
          <a:p>
            <a:pPr marL="800100" lvl="1" indent="-34290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5105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Trees are acyclic graphs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Graphs can be traversed 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Breadth-first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Depth-first</a:t>
            </a:r>
          </a:p>
          <a:p>
            <a:pPr marL="800100" lvl="1" indent="-34290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9228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Trees are acyclic graphs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Graphs can be traversed 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Breadth-first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Depth-first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Edges can also have weights</a:t>
            </a:r>
          </a:p>
          <a:p>
            <a:pPr marL="800100" lvl="1" indent="-34290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3367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Trees are acyclic graphs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Graphs can be traversed 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Breadth-first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Depth-first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Edges can also have weights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Path finding on a map</a:t>
            </a:r>
          </a:p>
          <a:p>
            <a:pPr marL="800100" lvl="1" indent="-34290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7008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Trees are acyclic graphs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Graphs can be traversed 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Breadth-first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Depth-first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Edges can also have weights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Path finding on a map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Route-optimization problems</a:t>
            </a:r>
          </a:p>
          <a:p>
            <a:pPr marL="800100" lvl="1" indent="-34290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9691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Graphs are not an ADT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There is no “functions” that a graph supports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Rather, graphs are a theoretical framework for understanding certain types of problems.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Travelling salesman, path finding, resource allocating</a:t>
            </a:r>
          </a:p>
        </p:txBody>
      </p:sp>
    </p:spTree>
    <p:extLst>
      <p:ext uri="{BB962C8B-B14F-4D97-AF65-F5344CB8AC3E}">
        <p14:creationId xmlns:p14="http://schemas.microsoft.com/office/powerpoint/2010/main" val="278024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998010" y="2356240"/>
            <a:ext cx="601524" cy="601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3520545" y="2045205"/>
            <a:ext cx="601524" cy="601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9" name="Straight Connector 8"/>
          <p:cNvCxnSpPr>
            <a:stCxn id="5" idx="1"/>
            <a:endCxn id="7" idx="5"/>
          </p:cNvCxnSpPr>
          <p:nvPr/>
        </p:nvCxnSpPr>
        <p:spPr>
          <a:xfrm flipH="1" flipV="1">
            <a:off x="4033978" y="2558638"/>
            <a:ext cx="329090" cy="6544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7"/>
            <a:endCxn id="6" idx="3"/>
          </p:cNvCxnSpPr>
          <p:nvPr/>
        </p:nvCxnSpPr>
        <p:spPr>
          <a:xfrm flipV="1">
            <a:off x="4788410" y="2869673"/>
            <a:ext cx="297691" cy="3433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5328871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this graphs vertices and edges?</a:t>
            </a:r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>
            <a:stCxn id="10" idx="7"/>
          </p:cNvCxnSpPr>
          <p:nvPr/>
        </p:nvCxnSpPr>
        <p:spPr>
          <a:xfrm flipV="1">
            <a:off x="3733216" y="3638400"/>
            <a:ext cx="629852" cy="4623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298772" y="4165079"/>
            <a:ext cx="601524" cy="601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cxnSp>
        <p:nvCxnSpPr>
          <p:cNvPr id="15" name="Straight Connector 14"/>
          <p:cNvCxnSpPr>
            <a:stCxn id="14" idx="1"/>
          </p:cNvCxnSpPr>
          <p:nvPr/>
        </p:nvCxnSpPr>
        <p:spPr>
          <a:xfrm flipH="1" flipV="1">
            <a:off x="4788410" y="3638400"/>
            <a:ext cx="598453" cy="614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47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998010" y="2356240"/>
            <a:ext cx="601524" cy="601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3520545" y="2045205"/>
            <a:ext cx="601524" cy="601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9" name="Straight Connector 8"/>
          <p:cNvCxnSpPr>
            <a:stCxn id="5" idx="1"/>
            <a:endCxn id="7" idx="5"/>
          </p:cNvCxnSpPr>
          <p:nvPr/>
        </p:nvCxnSpPr>
        <p:spPr>
          <a:xfrm flipH="1" flipV="1">
            <a:off x="4033978" y="2558638"/>
            <a:ext cx="329090" cy="6544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7"/>
            <a:endCxn id="6" idx="3"/>
          </p:cNvCxnSpPr>
          <p:nvPr/>
        </p:nvCxnSpPr>
        <p:spPr>
          <a:xfrm flipV="1">
            <a:off x="4788410" y="2869673"/>
            <a:ext cx="297691" cy="3433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4944506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this graphs vertices and edges?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V = {A, B, C, D, E}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E = {(A,B) , (A,C), (A,D), (A,E)}</a:t>
            </a:r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>
            <a:stCxn id="10" idx="7"/>
          </p:cNvCxnSpPr>
          <p:nvPr/>
        </p:nvCxnSpPr>
        <p:spPr>
          <a:xfrm flipV="1">
            <a:off x="3733216" y="3638400"/>
            <a:ext cx="629852" cy="4623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298772" y="4165079"/>
            <a:ext cx="601524" cy="601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cxnSp>
        <p:nvCxnSpPr>
          <p:cNvPr id="15" name="Straight Connector 14"/>
          <p:cNvCxnSpPr>
            <a:stCxn id="14" idx="1"/>
          </p:cNvCxnSpPr>
          <p:nvPr/>
        </p:nvCxnSpPr>
        <p:spPr>
          <a:xfrm flipH="1" flipV="1">
            <a:off x="4788410" y="3638400"/>
            <a:ext cx="598453" cy="614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2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500 Internal Server errors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Piazza posts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Check the fixes provided, and if none are working, make sure to post your stack traces.</a:t>
            </a:r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  <a:p>
            <a:pPr marL="800100" lvl="1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0698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998010" y="2356240"/>
            <a:ext cx="601524" cy="601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3520545" y="2045205"/>
            <a:ext cx="601524" cy="601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4944506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this graphs vertices and edges?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V = {A, B, C, D, E}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E = {(A,B) , (A,C), (D,A), (E,A)}</a:t>
            </a:r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98772" y="4165079"/>
            <a:ext cx="601524" cy="601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cxnSp>
        <p:nvCxnSpPr>
          <p:cNvPr id="4" name="Straight Arrow Connector 3"/>
          <p:cNvCxnSpPr>
            <a:stCxn id="10" idx="7"/>
            <a:endCxn id="5" idx="3"/>
          </p:cNvCxnSpPr>
          <p:nvPr/>
        </p:nvCxnSpPr>
        <p:spPr>
          <a:xfrm flipV="1">
            <a:off x="3733216" y="3638400"/>
            <a:ext cx="629852" cy="4623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7"/>
            <a:endCxn id="6" idx="3"/>
          </p:cNvCxnSpPr>
          <p:nvPr/>
        </p:nvCxnSpPr>
        <p:spPr>
          <a:xfrm flipV="1">
            <a:off x="4788410" y="2869673"/>
            <a:ext cx="297691" cy="3433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1"/>
            <a:endCxn id="7" idx="5"/>
          </p:cNvCxnSpPr>
          <p:nvPr/>
        </p:nvCxnSpPr>
        <p:spPr>
          <a:xfrm flipH="1" flipV="1">
            <a:off x="4033978" y="2558638"/>
            <a:ext cx="329090" cy="6544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1"/>
            <a:endCxn id="5" idx="5"/>
          </p:cNvCxnSpPr>
          <p:nvPr/>
        </p:nvCxnSpPr>
        <p:spPr>
          <a:xfrm flipH="1" flipV="1">
            <a:off x="4788410" y="3638400"/>
            <a:ext cx="598453" cy="6147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80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In graphs, there are two important variables, |V| and |E|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Our analysis can now have two inputs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Before, our input size was </a:t>
            </a:r>
            <a:r>
              <a:rPr lang="en-US" sz="2800" i="1" dirty="0" smtClean="0"/>
              <a:t>n</a:t>
            </a:r>
            <a:r>
              <a:rPr lang="en-US" sz="2800" dirty="0" smtClean="0"/>
              <a:t>, now we use |V| and |E|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238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In graphs, there are two important variables, |V| and |E|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Our analysis can now have two inputs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Before, our input size was </a:t>
            </a:r>
            <a:r>
              <a:rPr lang="en-US" sz="2800" i="1" dirty="0" smtClean="0"/>
              <a:t>n</a:t>
            </a:r>
            <a:r>
              <a:rPr lang="en-US" sz="2800" dirty="0" smtClean="0"/>
              <a:t>, now we use |V| and |E|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What is the maximum size of |E|?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9424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In graphs, there are two important variables, |V| and |E|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Our analysis can now have two inputs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Before, our input size was </a:t>
            </a:r>
            <a:r>
              <a:rPr lang="en-US" sz="2800" i="1" dirty="0" smtClean="0"/>
              <a:t>n</a:t>
            </a:r>
            <a:r>
              <a:rPr lang="en-US" sz="2800" dirty="0" smtClean="0"/>
              <a:t>, now we use |V| and |E|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What is the maximum size of |E|?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For any vertices </a:t>
            </a:r>
            <a:r>
              <a:rPr lang="en-US" sz="2600" dirty="0" err="1" smtClean="0"/>
              <a:t>a,b</a:t>
            </a:r>
            <a:r>
              <a:rPr lang="en-US" sz="2600" dirty="0" smtClean="0"/>
              <a:t>, there can exist at most one edge (</a:t>
            </a:r>
            <a:r>
              <a:rPr lang="en-US" sz="2600" dirty="0" err="1" smtClean="0"/>
              <a:t>a,b</a:t>
            </a:r>
            <a:r>
              <a:rPr lang="en-US" sz="2600" dirty="0"/>
              <a:t>)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63442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In graphs, there are two important variables, |V| and |E|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Our analysis can now have two inputs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Before, our input size was </a:t>
            </a:r>
            <a:r>
              <a:rPr lang="en-US" sz="2800" i="1" dirty="0" smtClean="0"/>
              <a:t>n</a:t>
            </a:r>
            <a:r>
              <a:rPr lang="en-US" sz="2800" dirty="0" smtClean="0"/>
              <a:t>, now we use |V| and |E|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What is the maximum size of |E|?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For any vertices </a:t>
            </a:r>
            <a:r>
              <a:rPr lang="en-US" sz="2600" dirty="0" err="1" smtClean="0"/>
              <a:t>a,b</a:t>
            </a:r>
            <a:r>
              <a:rPr lang="en-US" sz="2600" dirty="0" smtClean="0"/>
              <a:t>, there can exist at most one edge (</a:t>
            </a:r>
            <a:r>
              <a:rPr lang="en-US" sz="2600" dirty="0" err="1" smtClean="0"/>
              <a:t>a,b</a:t>
            </a:r>
            <a:r>
              <a:rPr lang="en-US" sz="2600" dirty="0" smtClean="0"/>
              <a:t>)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A can equal B (this is a self loop)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There can be (</a:t>
            </a:r>
            <a:r>
              <a:rPr lang="en-US" sz="2600" dirty="0" err="1" smtClean="0"/>
              <a:t>b,a</a:t>
            </a:r>
            <a:r>
              <a:rPr lang="en-US" sz="2600" dirty="0" smtClean="0"/>
              <a:t>) -- directed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62897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In graphs, there are two important variables, |V| and |E|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Our analysis can now have two inputs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Before, our input size was </a:t>
            </a:r>
            <a:r>
              <a:rPr lang="en-US" sz="2800" i="1" dirty="0" smtClean="0"/>
              <a:t>n</a:t>
            </a:r>
            <a:r>
              <a:rPr lang="en-US" sz="2800" dirty="0" smtClean="0"/>
              <a:t>, now we use |V| and |E|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What is the maximum size of |E|? </a:t>
            </a:r>
            <a:r>
              <a:rPr lang="en-US" sz="2800" b="1" dirty="0" smtClean="0"/>
              <a:t>O(</a:t>
            </a:r>
            <a:r>
              <a:rPr lang="en-US" sz="2800" b="1" dirty="0" smtClean="0"/>
              <a:t>|V|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)</a:t>
            </a:r>
            <a:endParaRPr lang="en-US" sz="2800" baseline="30000" dirty="0" smtClean="0"/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For any vertices </a:t>
            </a:r>
            <a:r>
              <a:rPr lang="en-US" sz="2600" dirty="0" err="1" smtClean="0"/>
              <a:t>a,b</a:t>
            </a:r>
            <a:r>
              <a:rPr lang="en-US" sz="2600" dirty="0" smtClean="0"/>
              <a:t>, there can exist at most one edge (</a:t>
            </a:r>
            <a:r>
              <a:rPr lang="en-US" sz="2600" dirty="0" err="1" smtClean="0"/>
              <a:t>a,b</a:t>
            </a:r>
            <a:r>
              <a:rPr lang="en-US" sz="2600" dirty="0" smtClean="0"/>
              <a:t>)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A can equal B (this is a self loop)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There can be (</a:t>
            </a:r>
            <a:r>
              <a:rPr lang="en-US" sz="2600" dirty="0" err="1" smtClean="0"/>
              <a:t>b,a</a:t>
            </a:r>
            <a:r>
              <a:rPr lang="en-US" sz="2600" dirty="0" smtClean="0"/>
              <a:t>) -- directed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77555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Paths and Cycles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A path: a set of edges connecting two vertices where all of the edges are connected and neither edges nor vertices are repeated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A cycle: a path that starts and ends on the same </a:t>
            </a:r>
          </a:p>
        </p:txBody>
      </p:sp>
    </p:spTree>
    <p:extLst>
      <p:ext uri="{BB962C8B-B14F-4D97-AF65-F5344CB8AC3E}">
        <p14:creationId xmlns:p14="http://schemas.microsoft.com/office/powerpoint/2010/main" val="79185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In paths and cycles, the sets of edges must pass from one vertex to another, i.e. each edge must share a vertex with some other edge.</a:t>
            </a:r>
          </a:p>
        </p:txBody>
      </p:sp>
    </p:spTree>
    <p:extLst>
      <p:ext uri="{BB962C8B-B14F-4D97-AF65-F5344CB8AC3E}">
        <p14:creationId xmlns:p14="http://schemas.microsoft.com/office/powerpoint/2010/main" val="378963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In paths and cycles, the sets of edges must pass from one vertex to another, i.e. each edge must share a vertex with some other edge.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(A,B) (B,C) is a path from A to C, while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(A,B) (D,C) is not.</a:t>
            </a:r>
          </a:p>
        </p:txBody>
      </p:sp>
    </p:spTree>
    <p:extLst>
      <p:ext uri="{BB962C8B-B14F-4D97-AF65-F5344CB8AC3E}">
        <p14:creationId xmlns:p14="http://schemas.microsoft.com/office/powerpoint/2010/main" val="16337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In paths and cycles, the sets of edges must pass from one vertex to another, i.e. each edge must share a vertex with some other edge.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(A,B) (B,C) is a path from A to C, while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(A,B) (D,C) is not.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There is no way to get from B to D</a:t>
            </a:r>
          </a:p>
        </p:txBody>
      </p:sp>
    </p:spTree>
    <p:extLst>
      <p:ext uri="{BB962C8B-B14F-4D97-AF65-F5344CB8AC3E}">
        <p14:creationId xmlns:p14="http://schemas.microsoft.com/office/powerpoint/2010/main" val="90884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Subject of our next couple weeks of the course</a:t>
            </a:r>
            <a:endParaRPr lang="en-US" sz="2800" dirty="0"/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4037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Graphs can be either directed or undirected</a:t>
            </a:r>
            <a:endParaRPr lang="en-US" sz="2800" dirty="0"/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Undirected graph, if (A,B) is in the set of edges, (B,A) must be in the set of edges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Directed graphs, both can be in the set of edges, but those graphs have different connectivity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We call a graph </a:t>
            </a:r>
            <a:r>
              <a:rPr lang="en-US" sz="2800" i="1" dirty="0"/>
              <a:t>connected </a:t>
            </a:r>
            <a:r>
              <a:rPr lang="en-US" sz="2800" dirty="0"/>
              <a:t>if there is a path between every </a:t>
            </a:r>
            <a:r>
              <a:rPr lang="en-US" sz="2800" dirty="0" smtClean="0"/>
              <a:t>pair of vertices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482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39263" y="1744443"/>
            <a:ext cx="601524" cy="601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2546369" y="2045205"/>
            <a:ext cx="601524" cy="601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977" y="5256936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Is this graph connected?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Is there a path between every pair of vertices?</a:t>
            </a:r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41494" y="3957989"/>
            <a:ext cx="601524" cy="601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1494983" y="2769687"/>
            <a:ext cx="601524" cy="601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795745" y="3937540"/>
            <a:ext cx="601524" cy="601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28" name="Straight Arrow Connector 27"/>
          <p:cNvCxnSpPr>
            <a:stCxn id="7" idx="5"/>
            <a:endCxn id="5" idx="1"/>
          </p:cNvCxnSpPr>
          <p:nvPr/>
        </p:nvCxnSpPr>
        <p:spPr>
          <a:xfrm>
            <a:off x="3059802" y="2558638"/>
            <a:ext cx="1303266" cy="654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7"/>
            <a:endCxn id="7" idx="3"/>
          </p:cNvCxnSpPr>
          <p:nvPr/>
        </p:nvCxnSpPr>
        <p:spPr>
          <a:xfrm flipV="1">
            <a:off x="2008416" y="2558638"/>
            <a:ext cx="626044" cy="2991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4"/>
            <a:endCxn id="23" idx="0"/>
          </p:cNvCxnSpPr>
          <p:nvPr/>
        </p:nvCxnSpPr>
        <p:spPr>
          <a:xfrm>
            <a:off x="1795745" y="3371211"/>
            <a:ext cx="300762" cy="5663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4"/>
            <a:endCxn id="14" idx="0"/>
          </p:cNvCxnSpPr>
          <p:nvPr/>
        </p:nvCxnSpPr>
        <p:spPr>
          <a:xfrm>
            <a:off x="5840025" y="2345967"/>
            <a:ext cx="102231" cy="1612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5"/>
            <a:endCxn id="14" idx="1"/>
          </p:cNvCxnSpPr>
          <p:nvPr/>
        </p:nvCxnSpPr>
        <p:spPr>
          <a:xfrm>
            <a:off x="4788410" y="3638400"/>
            <a:ext cx="941175" cy="407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  <a:endCxn id="10" idx="6"/>
          </p:cNvCxnSpPr>
          <p:nvPr/>
        </p:nvCxnSpPr>
        <p:spPr>
          <a:xfrm flipH="1" flipV="1">
            <a:off x="3821307" y="4313441"/>
            <a:ext cx="1908278" cy="157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7"/>
            <a:endCxn id="5" idx="3"/>
          </p:cNvCxnSpPr>
          <p:nvPr/>
        </p:nvCxnSpPr>
        <p:spPr>
          <a:xfrm flipV="1">
            <a:off x="3733216" y="3638400"/>
            <a:ext cx="629852" cy="4623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6"/>
            <a:endCxn id="10" idx="2"/>
          </p:cNvCxnSpPr>
          <p:nvPr/>
        </p:nvCxnSpPr>
        <p:spPr>
          <a:xfrm>
            <a:off x="2397269" y="4238302"/>
            <a:ext cx="822514" cy="75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48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39263" y="1744443"/>
            <a:ext cx="601524" cy="601524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2546369" y="2045205"/>
            <a:ext cx="601524" cy="601524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line">
            <a:avLst/>
          </a:prstGeom>
          <a:ln w="2857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977" y="5256936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Is this graph connected?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There’s no way to get from the green graph to the red</a:t>
            </a:r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41494" y="3957989"/>
            <a:ext cx="601524" cy="601524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1494983" y="2769687"/>
            <a:ext cx="601524" cy="601524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795745" y="3937540"/>
            <a:ext cx="601524" cy="601524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28" name="Straight Arrow Connector 27"/>
          <p:cNvCxnSpPr>
            <a:stCxn id="7" idx="5"/>
            <a:endCxn id="5" idx="1"/>
          </p:cNvCxnSpPr>
          <p:nvPr/>
        </p:nvCxnSpPr>
        <p:spPr>
          <a:xfrm>
            <a:off x="3059802" y="2558638"/>
            <a:ext cx="1303266" cy="65442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7"/>
            <a:endCxn id="7" idx="3"/>
          </p:cNvCxnSpPr>
          <p:nvPr/>
        </p:nvCxnSpPr>
        <p:spPr>
          <a:xfrm flipV="1">
            <a:off x="2008416" y="2558638"/>
            <a:ext cx="626044" cy="299140"/>
          </a:xfrm>
          <a:prstGeom prst="straightConnector1">
            <a:avLst/>
          </a:prstGeom>
          <a:ln w="28575" cmpd="sng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4"/>
            <a:endCxn id="23" idx="0"/>
          </p:cNvCxnSpPr>
          <p:nvPr/>
        </p:nvCxnSpPr>
        <p:spPr>
          <a:xfrm>
            <a:off x="1795745" y="3371211"/>
            <a:ext cx="300762" cy="566329"/>
          </a:xfrm>
          <a:prstGeom prst="straightConnector1">
            <a:avLst/>
          </a:prstGeom>
          <a:ln w="28575" cmpd="sng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4"/>
            <a:endCxn id="14" idx="0"/>
          </p:cNvCxnSpPr>
          <p:nvPr/>
        </p:nvCxnSpPr>
        <p:spPr>
          <a:xfrm>
            <a:off x="5840025" y="2345967"/>
            <a:ext cx="102231" cy="1612022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5"/>
            <a:endCxn id="14" idx="1"/>
          </p:cNvCxnSpPr>
          <p:nvPr/>
        </p:nvCxnSpPr>
        <p:spPr>
          <a:xfrm>
            <a:off x="4788410" y="3638400"/>
            <a:ext cx="941175" cy="40768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  <a:endCxn id="10" idx="6"/>
          </p:cNvCxnSpPr>
          <p:nvPr/>
        </p:nvCxnSpPr>
        <p:spPr>
          <a:xfrm flipH="1" flipV="1">
            <a:off x="3821307" y="4313441"/>
            <a:ext cx="1908278" cy="157981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7"/>
            <a:endCxn id="5" idx="3"/>
          </p:cNvCxnSpPr>
          <p:nvPr/>
        </p:nvCxnSpPr>
        <p:spPr>
          <a:xfrm flipV="1">
            <a:off x="3733216" y="3638400"/>
            <a:ext cx="629852" cy="462370"/>
          </a:xfrm>
          <a:prstGeom prst="straightConnector1">
            <a:avLst/>
          </a:prstGeom>
          <a:ln w="28575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6"/>
            <a:endCxn id="10" idx="2"/>
          </p:cNvCxnSpPr>
          <p:nvPr/>
        </p:nvCxnSpPr>
        <p:spPr>
          <a:xfrm>
            <a:off x="2397269" y="4238302"/>
            <a:ext cx="822514" cy="75139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0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39263" y="1744443"/>
            <a:ext cx="601524" cy="601524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2546369" y="2045205"/>
            <a:ext cx="601524" cy="601524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977" y="5256936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Does this graph have a cycle?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How many does it have?</a:t>
            </a:r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41494" y="3957989"/>
            <a:ext cx="601524" cy="601524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1494983" y="2769687"/>
            <a:ext cx="601524" cy="601524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795745" y="3937540"/>
            <a:ext cx="601524" cy="601524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28" name="Straight Arrow Connector 27"/>
          <p:cNvCxnSpPr>
            <a:stCxn id="7" idx="5"/>
            <a:endCxn id="5" idx="1"/>
          </p:cNvCxnSpPr>
          <p:nvPr/>
        </p:nvCxnSpPr>
        <p:spPr>
          <a:xfrm>
            <a:off x="3059802" y="2558638"/>
            <a:ext cx="1303266" cy="65442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7"/>
            <a:endCxn id="7" idx="3"/>
          </p:cNvCxnSpPr>
          <p:nvPr/>
        </p:nvCxnSpPr>
        <p:spPr>
          <a:xfrm flipV="1">
            <a:off x="2008416" y="2558638"/>
            <a:ext cx="626044" cy="29914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4"/>
            <a:endCxn id="23" idx="0"/>
          </p:cNvCxnSpPr>
          <p:nvPr/>
        </p:nvCxnSpPr>
        <p:spPr>
          <a:xfrm>
            <a:off x="1795745" y="3371211"/>
            <a:ext cx="300762" cy="566329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4"/>
            <a:endCxn id="14" idx="0"/>
          </p:cNvCxnSpPr>
          <p:nvPr/>
        </p:nvCxnSpPr>
        <p:spPr>
          <a:xfrm>
            <a:off x="5840025" y="2345967"/>
            <a:ext cx="102231" cy="161202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5"/>
            <a:endCxn id="14" idx="1"/>
          </p:cNvCxnSpPr>
          <p:nvPr/>
        </p:nvCxnSpPr>
        <p:spPr>
          <a:xfrm>
            <a:off x="4788410" y="3638400"/>
            <a:ext cx="941175" cy="40768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  <a:endCxn id="10" idx="6"/>
          </p:cNvCxnSpPr>
          <p:nvPr/>
        </p:nvCxnSpPr>
        <p:spPr>
          <a:xfrm flipH="1" flipV="1">
            <a:off x="3821307" y="4313441"/>
            <a:ext cx="1908278" cy="15798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7"/>
            <a:endCxn id="5" idx="3"/>
          </p:cNvCxnSpPr>
          <p:nvPr/>
        </p:nvCxnSpPr>
        <p:spPr>
          <a:xfrm flipV="1">
            <a:off x="3733216" y="3638400"/>
            <a:ext cx="629852" cy="46237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6"/>
            <a:endCxn id="10" idx="2"/>
          </p:cNvCxnSpPr>
          <p:nvPr/>
        </p:nvCxnSpPr>
        <p:spPr>
          <a:xfrm>
            <a:off x="2397269" y="4238302"/>
            <a:ext cx="822514" cy="7513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71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39263" y="1744443"/>
            <a:ext cx="601524" cy="601524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2546369" y="2045205"/>
            <a:ext cx="601524" cy="601524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977" y="5256936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Does this graph have a cycle?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{(A,E),(E,B),(B,D),(D,A)} 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{(A,B),(B,D),(D,A)}</a:t>
            </a:r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41494" y="3957989"/>
            <a:ext cx="601524" cy="601524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1494983" y="2769687"/>
            <a:ext cx="601524" cy="601524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795745" y="3937540"/>
            <a:ext cx="601524" cy="601524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28" name="Straight Arrow Connector 27"/>
          <p:cNvCxnSpPr>
            <a:stCxn id="7" idx="5"/>
            <a:endCxn id="5" idx="1"/>
          </p:cNvCxnSpPr>
          <p:nvPr/>
        </p:nvCxnSpPr>
        <p:spPr>
          <a:xfrm>
            <a:off x="3059802" y="2558638"/>
            <a:ext cx="1303266" cy="65442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7"/>
            <a:endCxn id="7" idx="3"/>
          </p:cNvCxnSpPr>
          <p:nvPr/>
        </p:nvCxnSpPr>
        <p:spPr>
          <a:xfrm flipV="1">
            <a:off x="2008416" y="2558638"/>
            <a:ext cx="626044" cy="29914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4"/>
            <a:endCxn id="23" idx="0"/>
          </p:cNvCxnSpPr>
          <p:nvPr/>
        </p:nvCxnSpPr>
        <p:spPr>
          <a:xfrm>
            <a:off x="1795745" y="3371211"/>
            <a:ext cx="300762" cy="566329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4"/>
            <a:endCxn id="14" idx="0"/>
          </p:cNvCxnSpPr>
          <p:nvPr/>
        </p:nvCxnSpPr>
        <p:spPr>
          <a:xfrm>
            <a:off x="5840025" y="2345967"/>
            <a:ext cx="102231" cy="161202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5"/>
            <a:endCxn id="14" idx="1"/>
          </p:cNvCxnSpPr>
          <p:nvPr/>
        </p:nvCxnSpPr>
        <p:spPr>
          <a:xfrm>
            <a:off x="4788410" y="3638400"/>
            <a:ext cx="941175" cy="40768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  <a:endCxn id="10" idx="6"/>
          </p:cNvCxnSpPr>
          <p:nvPr/>
        </p:nvCxnSpPr>
        <p:spPr>
          <a:xfrm flipH="1" flipV="1">
            <a:off x="3821307" y="4313441"/>
            <a:ext cx="1908278" cy="15798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7"/>
            <a:endCxn id="5" idx="3"/>
          </p:cNvCxnSpPr>
          <p:nvPr/>
        </p:nvCxnSpPr>
        <p:spPr>
          <a:xfrm flipV="1">
            <a:off x="3733216" y="3638400"/>
            <a:ext cx="629852" cy="46237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6"/>
            <a:endCxn id="10" idx="2"/>
          </p:cNvCxnSpPr>
          <p:nvPr/>
        </p:nvCxnSpPr>
        <p:spPr>
          <a:xfrm>
            <a:off x="2397269" y="4238302"/>
            <a:ext cx="822514" cy="7513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49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Paths and cycles can not have repeated vertices or edges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A path that can repeat vertices or edges is called a walk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A path that can repeat vertices but not edges is called a trail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A circuit is a trail that starts and ends at the same vertex</a:t>
            </a:r>
          </a:p>
        </p:txBody>
      </p:sp>
    </p:spTree>
    <p:extLst>
      <p:ext uri="{BB962C8B-B14F-4D97-AF65-F5344CB8AC3E}">
        <p14:creationId xmlns:p14="http://schemas.microsoft.com/office/powerpoint/2010/main" val="273863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Edges can have weights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This becomes important when we consider path finding algorithms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Usually, we consider the weights to be the costs of using a particular edge.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In a graph representation of the US interstate system, the I-90 edge between Seattle and Spokane may have weight 270 for miles or 4 for hours, depending on what we want to minimize!</a:t>
            </a:r>
          </a:p>
        </p:txBody>
      </p:sp>
    </p:spTree>
    <p:extLst>
      <p:ext uri="{BB962C8B-B14F-4D97-AF65-F5344CB8AC3E}">
        <p14:creationId xmlns:p14="http://schemas.microsoft.com/office/powerpoint/2010/main" val="187264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18" b="318"/>
          <a:stretch>
            <a:fillRect/>
          </a:stretch>
        </p:blipFill>
        <p:spPr>
          <a:xfrm>
            <a:off x="704018" y="627921"/>
            <a:ext cx="7620000" cy="5483225"/>
          </a:xfrm>
        </p:spPr>
      </p:pic>
    </p:spTree>
    <p:extLst>
      <p:ext uri="{BB962C8B-B14F-4D97-AF65-F5344CB8AC3E}">
        <p14:creationId xmlns:p14="http://schemas.microsoft.com/office/powerpoint/2010/main" val="305926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When we consider graphs, we determine them to be either dense or sparse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Dense graphs are very connected, each vertex is connected to a fraction of the total vertices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Sparse graphs are less connected and can be more clustered, each vertex is connected to some constant number of vertices</a:t>
            </a:r>
          </a:p>
        </p:txBody>
      </p:sp>
    </p:spTree>
    <p:extLst>
      <p:ext uri="{BB962C8B-B14F-4D97-AF65-F5344CB8AC3E}">
        <p14:creationId xmlns:p14="http://schemas.microsoft.com/office/powerpoint/2010/main" val="172341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Is data often dense?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0013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Subject of our next couple weeks of the course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New </a:t>
            </a:r>
            <a:r>
              <a:rPr lang="en-US" sz="2800" dirty="0" smtClean="0"/>
              <a:t>theoretical framework</a:t>
            </a: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Many different problems and algorithms stem from graph theory</a:t>
            </a:r>
          </a:p>
        </p:txBody>
      </p:sp>
    </p:spTree>
    <p:extLst>
      <p:ext uri="{BB962C8B-B14F-4D97-AF65-F5344CB8AC3E}">
        <p14:creationId xmlns:p14="http://schemas.microsoft.com/office/powerpoint/2010/main" val="68823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left-right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10" r="-3112"/>
          <a:stretch/>
        </p:blipFill>
        <p:spPr>
          <a:xfrm>
            <a:off x="-317524" y="1652718"/>
            <a:ext cx="9461524" cy="4373563"/>
          </a:xfrm>
        </p:spPr>
      </p:pic>
    </p:spTree>
    <p:extLst>
      <p:ext uri="{BB962C8B-B14F-4D97-AF65-F5344CB8AC3E}">
        <p14:creationId xmlns:p14="http://schemas.microsoft.com/office/powerpoint/2010/main" val="135666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8947777" cy="654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7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When graphs are small, it is difficult to distinguish between the two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If we represent Facebook as a graph, where users are vertices and “friendships” are edges, what can we say about the graph?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Directed?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Connected? 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Cyclic? 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Sparse/Dense?</a:t>
            </a:r>
          </a:p>
        </p:txBody>
      </p:sp>
    </p:spTree>
    <p:extLst>
      <p:ext uri="{BB962C8B-B14F-4D97-AF65-F5344CB8AC3E}">
        <p14:creationId xmlns:p14="http://schemas.microsoft.com/office/powerpoint/2010/main" val="188560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When graphs are small, it is difficult to distinguish between the two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If we represent Facebook as a graph, where users are vertices and “friendships” are edges, what can we say about the graph?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Directed? </a:t>
            </a:r>
            <a:r>
              <a:rPr lang="en-US" sz="2600" b="1" dirty="0" smtClean="0"/>
              <a:t>No, (A,B) means (B,A)</a:t>
            </a:r>
            <a:endParaRPr lang="en-US" sz="2600" dirty="0" smtClean="0"/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Connected? </a:t>
            </a:r>
            <a:r>
              <a:rPr lang="en-US" sz="2600" b="1" dirty="0" smtClean="0"/>
              <a:t>Maybe not!</a:t>
            </a:r>
            <a:endParaRPr lang="en-US" sz="2600" dirty="0" smtClean="0"/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Cyclic? </a:t>
            </a:r>
            <a:r>
              <a:rPr lang="en-US" sz="2600" b="1" dirty="0" smtClean="0"/>
              <a:t>Yes, mutual friends</a:t>
            </a:r>
            <a:endParaRPr lang="en-US" sz="2600" dirty="0" smtClean="0"/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Sparse/Dense? </a:t>
            </a:r>
            <a:r>
              <a:rPr lang="en-US" sz="2600" b="1" dirty="0" smtClean="0"/>
              <a:t>Sparse! 338 average!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72418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This “value” is called the degree of the vertex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If you have 338 friends, then that vertex has degree 338.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In directed graph, we separate this into in-degree and out-degree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Consider Twitter, where friendship isn’t symmetric. The number of followers you have is your in-degree and the number of people you follow is your out degree</a:t>
            </a:r>
          </a:p>
        </p:txBody>
      </p:sp>
    </p:spTree>
    <p:extLst>
      <p:ext uri="{BB962C8B-B14F-4D97-AF65-F5344CB8AC3E}">
        <p14:creationId xmlns:p14="http://schemas.microsoft.com/office/powerpoint/2010/main" val="133267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How do we represent graphs on a computer?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Two main approaches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5420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How do we represent graphs on a computer?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Two main approaches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Adjacency List</a:t>
            </a:r>
          </a:p>
          <a:p>
            <a:pPr marL="1485900" lvl="2" indent="-342900">
              <a:buFont typeface="Arial"/>
              <a:buChar char="•"/>
            </a:pPr>
            <a:r>
              <a:rPr lang="en-US" sz="2600" dirty="0" smtClean="0"/>
              <a:t>Adjacency Matrix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35185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If </a:t>
            </a:r>
            <a:r>
              <a:rPr lang="en-US" sz="2400" b="0" i="1" dirty="0" smtClean="0"/>
              <a:t>(</a:t>
            </a:r>
            <a:r>
              <a:rPr lang="en-US" sz="2400" b="0" i="1" dirty="0" err="1" smtClean="0"/>
              <a:t>u,v</a:t>
            </a:r>
            <a:r>
              <a:rPr lang="en-US" sz="2400" b="0" i="1" dirty="0" smtClean="0"/>
              <a:t>) </a:t>
            </a:r>
            <a:r>
              <a:rPr lang="en-US" sz="2400" b="0" dirty="0" smtClean="0"/>
              <a:t>is an edge, then we say </a:t>
            </a:r>
            <a:r>
              <a:rPr lang="en-US" sz="2400" b="0" i="1" dirty="0" smtClean="0"/>
              <a:t>v</a:t>
            </a:r>
            <a:r>
              <a:rPr lang="en-US" sz="2400" b="0" dirty="0" smtClean="0"/>
              <a:t> is </a:t>
            </a:r>
            <a:r>
              <a:rPr lang="en-US" sz="2400" i="1" dirty="0" smtClean="0"/>
              <a:t>adjacent </a:t>
            </a:r>
            <a:r>
              <a:rPr lang="en-US" sz="2400" b="0" dirty="0" smtClean="0"/>
              <a:t>to </a:t>
            </a:r>
            <a:r>
              <a:rPr lang="en-US" sz="2400" b="0" i="1" dirty="0" smtClean="0"/>
              <a:t>u</a:t>
            </a:r>
            <a:r>
              <a:rPr lang="en-US" sz="2400" b="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If we want to store these edges then,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For each vertex, we maintain a list of all edges coming </a:t>
            </a:r>
            <a:r>
              <a:rPr lang="en-US" sz="2400" i="1" dirty="0" smtClean="0"/>
              <a:t>out </a:t>
            </a:r>
            <a:r>
              <a:rPr lang="en-US" sz="2400" dirty="0" smtClean="0"/>
              <a:t>of that vertex</a:t>
            </a:r>
          </a:p>
        </p:txBody>
      </p:sp>
    </p:spTree>
    <p:extLst>
      <p:ext uri="{BB962C8B-B14F-4D97-AF65-F5344CB8AC3E}">
        <p14:creationId xmlns:p14="http://schemas.microsoft.com/office/powerpoint/2010/main" val="186997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If </a:t>
            </a:r>
            <a:r>
              <a:rPr lang="en-US" sz="2400" b="0" i="1" dirty="0" smtClean="0"/>
              <a:t>(</a:t>
            </a:r>
            <a:r>
              <a:rPr lang="en-US" sz="2400" b="0" i="1" dirty="0" err="1" smtClean="0"/>
              <a:t>u,v</a:t>
            </a:r>
            <a:r>
              <a:rPr lang="en-US" sz="2400" b="0" i="1" dirty="0" smtClean="0"/>
              <a:t>) </a:t>
            </a:r>
            <a:r>
              <a:rPr lang="en-US" sz="2400" b="0" dirty="0" smtClean="0"/>
              <a:t>is an edge, then we say </a:t>
            </a:r>
            <a:r>
              <a:rPr lang="en-US" sz="2400" b="0" i="1" dirty="0" smtClean="0"/>
              <a:t>v</a:t>
            </a:r>
            <a:r>
              <a:rPr lang="en-US" sz="2400" b="0" dirty="0" smtClean="0"/>
              <a:t> is </a:t>
            </a:r>
            <a:r>
              <a:rPr lang="en-US" sz="2400" i="1" dirty="0" smtClean="0"/>
              <a:t>adjacent </a:t>
            </a:r>
            <a:r>
              <a:rPr lang="en-US" sz="2400" b="0" dirty="0" smtClean="0"/>
              <a:t>to </a:t>
            </a:r>
            <a:r>
              <a:rPr lang="en-US" sz="2400" b="0" i="1" dirty="0" smtClean="0"/>
              <a:t>u</a:t>
            </a:r>
            <a:r>
              <a:rPr lang="en-US" sz="2400" b="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If we want to store these edges then,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For each vertex, we maintain a list of all edges coming </a:t>
            </a:r>
            <a:r>
              <a:rPr lang="en-US" sz="2400" i="1" dirty="0" smtClean="0"/>
              <a:t>out </a:t>
            </a:r>
            <a:r>
              <a:rPr lang="en-US" sz="2400" dirty="0" smtClean="0"/>
              <a:t>of that vertex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The number of elements coming out of the vertex is called th</a:t>
            </a:r>
            <a:r>
              <a:rPr lang="en-US" sz="2400" b="0" dirty="0" smtClean="0"/>
              <a:t>e </a:t>
            </a:r>
            <a:r>
              <a:rPr lang="en-US" sz="2400" b="0" i="1" dirty="0" smtClean="0"/>
              <a:t>out-degree</a:t>
            </a:r>
            <a:endParaRPr lang="en-US" sz="2400" b="0" dirty="0" smtClean="0"/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The number of elements coming into the vertex is the </a:t>
            </a:r>
            <a:r>
              <a:rPr lang="en-US" sz="2400" b="0" i="1" dirty="0" smtClean="0"/>
              <a:t>in-degree</a:t>
            </a: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75416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How much memory does this consume?</a:t>
            </a: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2360782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Subject of our next couple weeks of the course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New </a:t>
            </a:r>
            <a:r>
              <a:rPr lang="en-US" sz="2800" dirty="0" smtClean="0"/>
              <a:t>theoretical framework</a:t>
            </a: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Many different problems and algorithms stem from graph </a:t>
            </a:r>
            <a:r>
              <a:rPr lang="en-US" sz="2800" dirty="0" smtClean="0"/>
              <a:t>theory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Allows us to conceptualize new types of problems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4689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How much memory does this consume?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O(|V|+|E|): There must be a list for each vertex, plus each edge must be in a list</a:t>
            </a: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73198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How much memory does this consume?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O(|V|+|E|): There must be a list for each vertex, plus each edge must be in a list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What is a problem with the adjacency list?</a:t>
            </a:r>
          </a:p>
          <a:p>
            <a:pPr marL="800100" lvl="1" indent="-342900">
              <a:buFont typeface="Arial"/>
              <a:buChar char="•"/>
            </a:pP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232100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How much memory does this consume?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O(|V|+|E|): There must be a list for each vertex, plus each edge must be in a list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What is a problem with the adjacency list?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Can’t retrieve edges pointing </a:t>
            </a:r>
            <a:r>
              <a:rPr lang="en-US" sz="2400" b="1" dirty="0" smtClean="0"/>
              <a:t>to </a:t>
            </a:r>
            <a:r>
              <a:rPr lang="en-US" sz="2400" dirty="0" smtClean="0"/>
              <a:t>that vertex</a:t>
            </a:r>
            <a:endParaRPr lang="en-US" sz="2400" b="0" dirty="0" smtClean="0"/>
          </a:p>
          <a:p>
            <a:pPr marL="800100" lvl="1" indent="-342900">
              <a:buFont typeface="Arial"/>
              <a:buChar char="•"/>
            </a:pP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15279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How much memory does this consume?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O(|V|+|E|): There must be a list for each vertex, plus each edge must be in a list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What is a problem with the adjacency list?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Can’t retrieve edges pointing </a:t>
            </a:r>
            <a:r>
              <a:rPr lang="en-US" sz="2400" b="1" dirty="0" smtClean="0"/>
              <a:t>to </a:t>
            </a:r>
            <a:r>
              <a:rPr lang="en-US" sz="2400" dirty="0" smtClean="0"/>
              <a:t>that vertex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Two-lists possible</a:t>
            </a:r>
            <a:endParaRPr lang="en-US" sz="2400" b="0" dirty="0" smtClean="0"/>
          </a:p>
          <a:p>
            <a:pPr marL="800100" lvl="1" indent="-342900">
              <a:buFont typeface="Arial"/>
              <a:buChar char="•"/>
            </a:pP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297679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Imagine a two dimensional |V|</a:t>
            </a:r>
            <a:r>
              <a:rPr lang="en-US" sz="2400" b="0" dirty="0"/>
              <a:t> </a:t>
            </a:r>
            <a:r>
              <a:rPr lang="en-US" sz="2400" b="0" dirty="0" smtClean="0"/>
              <a:t>x |V| matrix.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Let the rows be source vertices, and let the rows be destination vertices</a:t>
            </a:r>
          </a:p>
          <a:p>
            <a:pPr marL="800100" lvl="1" indent="-342900">
              <a:buFont typeface="Arial"/>
              <a:buChar char="•"/>
            </a:pP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138243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Imagine a two dimensional |V|</a:t>
            </a:r>
            <a:r>
              <a:rPr lang="en-US" sz="2400" b="0" dirty="0"/>
              <a:t> </a:t>
            </a:r>
            <a:r>
              <a:rPr lang="en-US" sz="2400" b="0" dirty="0" smtClean="0"/>
              <a:t>x |V| matrix.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Let the rows be source vertices, and let the rows be destination vertices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If the edge (</a:t>
            </a:r>
            <a:r>
              <a:rPr lang="en-US" sz="2400" dirty="0" err="1" smtClean="0"/>
              <a:t>u,v</a:t>
            </a:r>
            <a:r>
              <a:rPr lang="en-US" sz="2400" dirty="0" smtClean="0"/>
              <a:t>) is in the graph, then matrix[u][v] is set to true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0" dirty="0" smtClean="0"/>
              <a:t>Alternatively, </a:t>
            </a:r>
            <a:r>
              <a:rPr lang="en-US" sz="2400" dirty="0" smtClean="0"/>
              <a:t>we can set matrix[</a:t>
            </a:r>
            <a:r>
              <a:rPr lang="en-US" sz="2400" dirty="0" smtClean="0"/>
              <a:t>u][v] to be the weight of the edge</a:t>
            </a:r>
            <a:endParaRPr lang="en-US" sz="2400" b="0" dirty="0" smtClean="0"/>
          </a:p>
          <a:p>
            <a:pPr marL="800100" lvl="1" indent="-342900">
              <a:buFont typeface="Arial"/>
              <a:buChar char="•"/>
            </a:pP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163137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Imagine a two dimensional |V|</a:t>
            </a:r>
            <a:r>
              <a:rPr lang="en-US" sz="2400" b="0" dirty="0"/>
              <a:t> </a:t>
            </a:r>
            <a:r>
              <a:rPr lang="en-US" sz="2400" b="0" dirty="0" smtClean="0"/>
              <a:t>x |V| matrix.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Let the rows be source vertices, and let the rows be destination vertices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If the edge (</a:t>
            </a:r>
            <a:r>
              <a:rPr lang="en-US" sz="2400" dirty="0" err="1" smtClean="0"/>
              <a:t>u,v</a:t>
            </a:r>
            <a:r>
              <a:rPr lang="en-US" sz="2400" dirty="0" smtClean="0"/>
              <a:t>) is in the graph, then matrix[u][v] is set to true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0" dirty="0" smtClean="0"/>
              <a:t>Alternatively, </a:t>
            </a:r>
            <a:r>
              <a:rPr lang="en-US" sz="2400" dirty="0" smtClean="0"/>
              <a:t>we can set matrix[</a:t>
            </a:r>
            <a:r>
              <a:rPr lang="en-US" sz="2400" dirty="0" smtClean="0"/>
              <a:t>u][v] to be the weight of the edge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What is the memory consumption?</a:t>
            </a:r>
          </a:p>
          <a:p>
            <a:pPr marL="800100" lvl="1" indent="-342900">
              <a:buFont typeface="Arial"/>
              <a:buChar char="•"/>
            </a:pP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200968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Imagine a two dimensional |V|</a:t>
            </a:r>
            <a:r>
              <a:rPr lang="en-US" sz="2400" b="0" dirty="0"/>
              <a:t> </a:t>
            </a:r>
            <a:r>
              <a:rPr lang="en-US" sz="2400" b="0" dirty="0" smtClean="0"/>
              <a:t>x |V| matrix.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Let the rows be source vertices, and let the rows be destination vertices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If the edge (</a:t>
            </a:r>
            <a:r>
              <a:rPr lang="en-US" sz="2400" dirty="0" err="1" smtClean="0"/>
              <a:t>u,v</a:t>
            </a:r>
            <a:r>
              <a:rPr lang="en-US" sz="2400" dirty="0" smtClean="0"/>
              <a:t>) is in the graph, then matrix[u][v] is set to true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0" dirty="0" smtClean="0"/>
              <a:t>Alternatively, </a:t>
            </a:r>
            <a:r>
              <a:rPr lang="en-US" sz="2400" dirty="0" smtClean="0"/>
              <a:t>we can set matrix[</a:t>
            </a:r>
            <a:r>
              <a:rPr lang="en-US" sz="2400" dirty="0" smtClean="0"/>
              <a:t>u][v] to be the weight of the edge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What is the memory consumption?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O(|V|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), but it implicitly stores in and out vertices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0" dirty="0" smtClean="0"/>
              <a:t>If the graph is dense, then this is more efficient</a:t>
            </a:r>
          </a:p>
          <a:p>
            <a:pPr marL="800100" lvl="1" indent="-342900">
              <a:buFont typeface="Arial"/>
              <a:buChar char="•"/>
            </a:pP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70269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Since graphs are abstractions similar to trees, we can also perform traversals.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If a graph is connected, i.e. there is a path between all pairs of vertices, then a traversal can output all nodes if you do it cleverly</a:t>
            </a:r>
          </a:p>
        </p:txBody>
      </p:sp>
    </p:spTree>
    <p:extLst>
      <p:ext uri="{BB962C8B-B14F-4D97-AF65-F5344CB8AC3E}">
        <p14:creationId xmlns:p14="http://schemas.microsoft.com/office/powerpoint/2010/main" val="427917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39263" y="1744443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2546369" y="2045205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977" y="5256936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Depth-first search (</a:t>
            </a:r>
            <a:r>
              <a:rPr lang="en-US" dirty="0" err="1" smtClean="0"/>
              <a:t>prev</a:t>
            </a:r>
            <a:r>
              <a:rPr lang="en-US" dirty="0" smtClean="0"/>
              <a:t> graph with (D,G) added to make it connected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Traverse the tree with DFS, if there are multiple nodes to choose from, go alphabetically. Start at A.</a:t>
            </a:r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41494" y="3957989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1494983" y="2769687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795745" y="3937540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28" name="Straight Arrow Connector 27"/>
          <p:cNvCxnSpPr>
            <a:stCxn id="7" idx="5"/>
            <a:endCxn id="5" idx="1"/>
          </p:cNvCxnSpPr>
          <p:nvPr/>
        </p:nvCxnSpPr>
        <p:spPr>
          <a:xfrm>
            <a:off x="3059802" y="2558638"/>
            <a:ext cx="1303266" cy="6544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7"/>
            <a:endCxn id="7" idx="3"/>
          </p:cNvCxnSpPr>
          <p:nvPr/>
        </p:nvCxnSpPr>
        <p:spPr>
          <a:xfrm flipV="1">
            <a:off x="2008416" y="2558638"/>
            <a:ext cx="626044" cy="29914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4"/>
            <a:endCxn id="23" idx="0"/>
          </p:cNvCxnSpPr>
          <p:nvPr/>
        </p:nvCxnSpPr>
        <p:spPr>
          <a:xfrm>
            <a:off x="1795745" y="3371211"/>
            <a:ext cx="300762" cy="566329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4"/>
            <a:endCxn id="14" idx="0"/>
          </p:cNvCxnSpPr>
          <p:nvPr/>
        </p:nvCxnSpPr>
        <p:spPr>
          <a:xfrm>
            <a:off x="5840025" y="2345967"/>
            <a:ext cx="102231" cy="161202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5"/>
            <a:endCxn id="14" idx="1"/>
          </p:cNvCxnSpPr>
          <p:nvPr/>
        </p:nvCxnSpPr>
        <p:spPr>
          <a:xfrm>
            <a:off x="4788410" y="3638400"/>
            <a:ext cx="941175" cy="40768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  <a:endCxn id="10" idx="6"/>
          </p:cNvCxnSpPr>
          <p:nvPr/>
        </p:nvCxnSpPr>
        <p:spPr>
          <a:xfrm flipH="1" flipV="1">
            <a:off x="3821307" y="4313441"/>
            <a:ext cx="1908278" cy="157981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7"/>
            <a:endCxn id="5" idx="3"/>
          </p:cNvCxnSpPr>
          <p:nvPr/>
        </p:nvCxnSpPr>
        <p:spPr>
          <a:xfrm flipV="1">
            <a:off x="3733216" y="3638400"/>
            <a:ext cx="629852" cy="46237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6"/>
            <a:endCxn id="10" idx="2"/>
          </p:cNvCxnSpPr>
          <p:nvPr/>
        </p:nvCxnSpPr>
        <p:spPr>
          <a:xfrm>
            <a:off x="2397269" y="4238302"/>
            <a:ext cx="822514" cy="7513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10" idx="2"/>
            <a:endCxn id="23" idx="6"/>
          </p:cNvCxnSpPr>
          <p:nvPr/>
        </p:nvCxnSpPr>
        <p:spPr>
          <a:xfrm flipH="1" flipV="1">
            <a:off x="2397269" y="4238302"/>
            <a:ext cx="822514" cy="751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52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 graph is composed of two things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A set of vertices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A set of edges (which are </a:t>
            </a:r>
            <a:r>
              <a:rPr lang="en-US" sz="2400" dirty="0" smtClean="0"/>
              <a:t>ordered vertex </a:t>
            </a:r>
            <a:r>
              <a:rPr lang="en-US" sz="2400" dirty="0" smtClean="0"/>
              <a:t>tuples)</a:t>
            </a:r>
          </a:p>
        </p:txBody>
      </p:sp>
    </p:spTree>
    <p:extLst>
      <p:ext uri="{BB962C8B-B14F-4D97-AF65-F5344CB8AC3E}">
        <p14:creationId xmlns:p14="http://schemas.microsoft.com/office/powerpoint/2010/main" val="396455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39263" y="1744443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2546369" y="2045205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977" y="5256936"/>
            <a:ext cx="7620000" cy="5483499"/>
          </a:xfrm>
        </p:spPr>
        <p:txBody>
          <a:bodyPr>
            <a:normAutofit/>
          </a:bodyPr>
          <a:lstStyle/>
          <a:p>
            <a:r>
              <a:rPr lang="en-US" b="0" dirty="0" smtClean="0"/>
              <a:t>Output: A</a:t>
            </a:r>
          </a:p>
          <a:p>
            <a:r>
              <a:rPr lang="en-US" b="0" dirty="0" smtClean="0"/>
              <a:t>Current Node: A</a:t>
            </a:r>
          </a:p>
          <a:p>
            <a:r>
              <a:rPr lang="en-US" b="0" dirty="0" smtClean="0"/>
              <a:t>Out-vertices: B, D, E</a:t>
            </a:r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41494" y="3957989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1494983" y="2769687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795745" y="3937540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28" name="Straight Arrow Connector 27"/>
          <p:cNvCxnSpPr>
            <a:stCxn id="7" idx="5"/>
            <a:endCxn id="5" idx="1"/>
          </p:cNvCxnSpPr>
          <p:nvPr/>
        </p:nvCxnSpPr>
        <p:spPr>
          <a:xfrm>
            <a:off x="3059802" y="2558638"/>
            <a:ext cx="1303266" cy="6544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7"/>
            <a:endCxn id="7" idx="3"/>
          </p:cNvCxnSpPr>
          <p:nvPr/>
        </p:nvCxnSpPr>
        <p:spPr>
          <a:xfrm flipV="1">
            <a:off x="2008416" y="2558638"/>
            <a:ext cx="626044" cy="29914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4"/>
            <a:endCxn id="23" idx="0"/>
          </p:cNvCxnSpPr>
          <p:nvPr/>
        </p:nvCxnSpPr>
        <p:spPr>
          <a:xfrm>
            <a:off x="1795745" y="3371211"/>
            <a:ext cx="300762" cy="566329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4"/>
            <a:endCxn id="14" idx="0"/>
          </p:cNvCxnSpPr>
          <p:nvPr/>
        </p:nvCxnSpPr>
        <p:spPr>
          <a:xfrm>
            <a:off x="5840025" y="2345967"/>
            <a:ext cx="102231" cy="161202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5"/>
            <a:endCxn id="14" idx="1"/>
          </p:cNvCxnSpPr>
          <p:nvPr/>
        </p:nvCxnSpPr>
        <p:spPr>
          <a:xfrm>
            <a:off x="4788410" y="3638400"/>
            <a:ext cx="941175" cy="40768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  <a:endCxn id="10" idx="6"/>
          </p:cNvCxnSpPr>
          <p:nvPr/>
        </p:nvCxnSpPr>
        <p:spPr>
          <a:xfrm flipH="1" flipV="1">
            <a:off x="3821307" y="4313441"/>
            <a:ext cx="1908278" cy="157981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7"/>
            <a:endCxn id="5" idx="3"/>
          </p:cNvCxnSpPr>
          <p:nvPr/>
        </p:nvCxnSpPr>
        <p:spPr>
          <a:xfrm flipV="1">
            <a:off x="3733216" y="3638400"/>
            <a:ext cx="629852" cy="46237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6"/>
            <a:endCxn id="10" idx="2"/>
          </p:cNvCxnSpPr>
          <p:nvPr/>
        </p:nvCxnSpPr>
        <p:spPr>
          <a:xfrm>
            <a:off x="2397269" y="4238302"/>
            <a:ext cx="822514" cy="7513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370204" y="4238836"/>
            <a:ext cx="822514" cy="751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73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39263" y="1744443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2546369" y="2045205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977" y="5256936"/>
            <a:ext cx="7620000" cy="5483499"/>
          </a:xfrm>
        </p:spPr>
        <p:txBody>
          <a:bodyPr>
            <a:normAutofit/>
          </a:bodyPr>
          <a:lstStyle/>
          <a:p>
            <a:r>
              <a:rPr lang="en-US" b="0" dirty="0" smtClean="0"/>
              <a:t>Output: A,B</a:t>
            </a:r>
          </a:p>
          <a:p>
            <a:r>
              <a:rPr lang="en-US" b="0" dirty="0" smtClean="0"/>
              <a:t>Current Node: B</a:t>
            </a:r>
          </a:p>
          <a:p>
            <a:r>
              <a:rPr lang="en-US" b="0" dirty="0" smtClean="0"/>
              <a:t>Out-vertices: D</a:t>
            </a:r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41494" y="3957989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1494983" y="2769687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795745" y="3937540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28" name="Straight Arrow Connector 27"/>
          <p:cNvCxnSpPr>
            <a:stCxn id="7" idx="5"/>
            <a:endCxn id="5" idx="1"/>
          </p:cNvCxnSpPr>
          <p:nvPr/>
        </p:nvCxnSpPr>
        <p:spPr>
          <a:xfrm>
            <a:off x="3059802" y="2558638"/>
            <a:ext cx="1303266" cy="6544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7"/>
            <a:endCxn id="7" idx="3"/>
          </p:cNvCxnSpPr>
          <p:nvPr/>
        </p:nvCxnSpPr>
        <p:spPr>
          <a:xfrm flipV="1">
            <a:off x="2008416" y="2558638"/>
            <a:ext cx="626044" cy="29914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4"/>
            <a:endCxn id="23" idx="0"/>
          </p:cNvCxnSpPr>
          <p:nvPr/>
        </p:nvCxnSpPr>
        <p:spPr>
          <a:xfrm>
            <a:off x="1795745" y="3371211"/>
            <a:ext cx="300762" cy="566329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4"/>
            <a:endCxn id="14" idx="0"/>
          </p:cNvCxnSpPr>
          <p:nvPr/>
        </p:nvCxnSpPr>
        <p:spPr>
          <a:xfrm>
            <a:off x="5840025" y="2345967"/>
            <a:ext cx="102231" cy="161202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5"/>
            <a:endCxn id="14" idx="1"/>
          </p:cNvCxnSpPr>
          <p:nvPr/>
        </p:nvCxnSpPr>
        <p:spPr>
          <a:xfrm>
            <a:off x="4788410" y="3638400"/>
            <a:ext cx="941175" cy="40768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  <a:endCxn id="10" idx="6"/>
          </p:cNvCxnSpPr>
          <p:nvPr/>
        </p:nvCxnSpPr>
        <p:spPr>
          <a:xfrm flipH="1" flipV="1">
            <a:off x="3821307" y="4313441"/>
            <a:ext cx="1908278" cy="157981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7"/>
            <a:endCxn id="5" idx="3"/>
          </p:cNvCxnSpPr>
          <p:nvPr/>
        </p:nvCxnSpPr>
        <p:spPr>
          <a:xfrm flipV="1">
            <a:off x="3733216" y="3638400"/>
            <a:ext cx="629852" cy="46237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6"/>
            <a:endCxn id="10" idx="2"/>
          </p:cNvCxnSpPr>
          <p:nvPr/>
        </p:nvCxnSpPr>
        <p:spPr>
          <a:xfrm>
            <a:off x="2397269" y="4238302"/>
            <a:ext cx="822514" cy="7513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370204" y="4238836"/>
            <a:ext cx="822514" cy="751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90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39263" y="1744443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2546369" y="2045205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977" y="5256936"/>
            <a:ext cx="7620000" cy="5483499"/>
          </a:xfrm>
        </p:spPr>
        <p:txBody>
          <a:bodyPr>
            <a:normAutofit/>
          </a:bodyPr>
          <a:lstStyle/>
          <a:p>
            <a:r>
              <a:rPr lang="en-US" b="0" dirty="0" smtClean="0"/>
              <a:t>Output: A,B, D</a:t>
            </a:r>
          </a:p>
          <a:p>
            <a:r>
              <a:rPr lang="en-US" b="0" dirty="0" smtClean="0"/>
              <a:t>Current Node: D</a:t>
            </a:r>
          </a:p>
          <a:p>
            <a:r>
              <a:rPr lang="en-US" b="0" dirty="0" smtClean="0"/>
              <a:t>Out-vertices: A,G</a:t>
            </a:r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41494" y="3957989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1494983" y="2769687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795745" y="3937540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28" name="Straight Arrow Connector 27"/>
          <p:cNvCxnSpPr>
            <a:stCxn id="7" idx="5"/>
            <a:endCxn id="5" idx="1"/>
          </p:cNvCxnSpPr>
          <p:nvPr/>
        </p:nvCxnSpPr>
        <p:spPr>
          <a:xfrm>
            <a:off x="3059802" y="2558638"/>
            <a:ext cx="1303266" cy="6544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7"/>
            <a:endCxn id="7" idx="3"/>
          </p:cNvCxnSpPr>
          <p:nvPr/>
        </p:nvCxnSpPr>
        <p:spPr>
          <a:xfrm flipV="1">
            <a:off x="2008416" y="2558638"/>
            <a:ext cx="626044" cy="29914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4"/>
            <a:endCxn id="23" idx="0"/>
          </p:cNvCxnSpPr>
          <p:nvPr/>
        </p:nvCxnSpPr>
        <p:spPr>
          <a:xfrm>
            <a:off x="1795745" y="3371211"/>
            <a:ext cx="300762" cy="566329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4"/>
            <a:endCxn id="14" idx="0"/>
          </p:cNvCxnSpPr>
          <p:nvPr/>
        </p:nvCxnSpPr>
        <p:spPr>
          <a:xfrm>
            <a:off x="5840025" y="2345967"/>
            <a:ext cx="102231" cy="161202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5"/>
            <a:endCxn id="14" idx="1"/>
          </p:cNvCxnSpPr>
          <p:nvPr/>
        </p:nvCxnSpPr>
        <p:spPr>
          <a:xfrm>
            <a:off x="4788410" y="3638400"/>
            <a:ext cx="941175" cy="40768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  <a:endCxn id="10" idx="6"/>
          </p:cNvCxnSpPr>
          <p:nvPr/>
        </p:nvCxnSpPr>
        <p:spPr>
          <a:xfrm flipH="1" flipV="1">
            <a:off x="3821307" y="4313441"/>
            <a:ext cx="1908278" cy="157981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7"/>
            <a:endCxn id="5" idx="3"/>
          </p:cNvCxnSpPr>
          <p:nvPr/>
        </p:nvCxnSpPr>
        <p:spPr>
          <a:xfrm flipV="1">
            <a:off x="3733216" y="3638400"/>
            <a:ext cx="629852" cy="46237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6"/>
            <a:endCxn id="10" idx="2"/>
          </p:cNvCxnSpPr>
          <p:nvPr/>
        </p:nvCxnSpPr>
        <p:spPr>
          <a:xfrm>
            <a:off x="2397269" y="4238302"/>
            <a:ext cx="822514" cy="7513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356399" y="4238836"/>
            <a:ext cx="822514" cy="751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30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39263" y="1744443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2546369" y="2045205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977" y="5256936"/>
            <a:ext cx="7620000" cy="5483499"/>
          </a:xfrm>
        </p:spPr>
        <p:txBody>
          <a:bodyPr>
            <a:normAutofit/>
          </a:bodyPr>
          <a:lstStyle/>
          <a:p>
            <a:r>
              <a:rPr lang="en-US" b="0" dirty="0" smtClean="0"/>
              <a:t>Output: A,B, D, A</a:t>
            </a:r>
          </a:p>
          <a:p>
            <a:r>
              <a:rPr lang="en-US" b="0" dirty="0" smtClean="0"/>
              <a:t>Current Node: A</a:t>
            </a:r>
          </a:p>
          <a:p>
            <a:r>
              <a:rPr lang="en-US" b="0" dirty="0" smtClean="0"/>
              <a:t>Out-vertices: B,D,E</a:t>
            </a:r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41494" y="3957989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1494983" y="2769687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795745" y="3937540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28" name="Straight Arrow Connector 27"/>
          <p:cNvCxnSpPr>
            <a:stCxn id="7" idx="5"/>
            <a:endCxn id="5" idx="1"/>
          </p:cNvCxnSpPr>
          <p:nvPr/>
        </p:nvCxnSpPr>
        <p:spPr>
          <a:xfrm>
            <a:off x="3059802" y="2558638"/>
            <a:ext cx="1303266" cy="6544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7"/>
            <a:endCxn id="7" idx="3"/>
          </p:cNvCxnSpPr>
          <p:nvPr/>
        </p:nvCxnSpPr>
        <p:spPr>
          <a:xfrm flipV="1">
            <a:off x="2008416" y="2558638"/>
            <a:ext cx="626044" cy="29914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4"/>
            <a:endCxn id="23" idx="0"/>
          </p:cNvCxnSpPr>
          <p:nvPr/>
        </p:nvCxnSpPr>
        <p:spPr>
          <a:xfrm>
            <a:off x="1795745" y="3371211"/>
            <a:ext cx="300762" cy="566329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4"/>
            <a:endCxn id="14" idx="0"/>
          </p:cNvCxnSpPr>
          <p:nvPr/>
        </p:nvCxnSpPr>
        <p:spPr>
          <a:xfrm>
            <a:off x="5840025" y="2345967"/>
            <a:ext cx="102231" cy="161202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5"/>
            <a:endCxn id="14" idx="1"/>
          </p:cNvCxnSpPr>
          <p:nvPr/>
        </p:nvCxnSpPr>
        <p:spPr>
          <a:xfrm>
            <a:off x="4788410" y="3638400"/>
            <a:ext cx="941175" cy="40768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  <a:endCxn id="10" idx="6"/>
          </p:cNvCxnSpPr>
          <p:nvPr/>
        </p:nvCxnSpPr>
        <p:spPr>
          <a:xfrm flipH="1" flipV="1">
            <a:off x="3821307" y="4313441"/>
            <a:ext cx="1908278" cy="157981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7"/>
            <a:endCxn id="5" idx="3"/>
          </p:cNvCxnSpPr>
          <p:nvPr/>
        </p:nvCxnSpPr>
        <p:spPr>
          <a:xfrm flipV="1">
            <a:off x="3733216" y="3638400"/>
            <a:ext cx="629852" cy="46237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6"/>
            <a:endCxn id="10" idx="2"/>
          </p:cNvCxnSpPr>
          <p:nvPr/>
        </p:nvCxnSpPr>
        <p:spPr>
          <a:xfrm>
            <a:off x="2397269" y="4238302"/>
            <a:ext cx="822514" cy="7513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356399" y="4238836"/>
            <a:ext cx="822514" cy="751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3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39263" y="1744443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2546369" y="2045205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977" y="5256936"/>
            <a:ext cx="7620000" cy="5483499"/>
          </a:xfrm>
        </p:spPr>
        <p:txBody>
          <a:bodyPr>
            <a:normAutofit/>
          </a:bodyPr>
          <a:lstStyle/>
          <a:p>
            <a:r>
              <a:rPr lang="en-US" b="0" dirty="0" smtClean="0"/>
              <a:t>Output: A,B, D, A	</a:t>
            </a:r>
            <a:r>
              <a:rPr lang="en-US" dirty="0" smtClean="0"/>
              <a:t>Oh, no! We have repeated output!</a:t>
            </a:r>
            <a:endParaRPr lang="en-US" b="0" dirty="0" smtClean="0"/>
          </a:p>
          <a:p>
            <a:r>
              <a:rPr lang="en-US" b="0" dirty="0" smtClean="0"/>
              <a:t>Current Node: A</a:t>
            </a:r>
          </a:p>
          <a:p>
            <a:r>
              <a:rPr lang="en-US" b="0" dirty="0" smtClean="0"/>
              <a:t>Out-vertices: B,D,E</a:t>
            </a:r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41494" y="3957989"/>
            <a:ext cx="601524" cy="601524"/>
          </a:xfrm>
          <a:prstGeom prst="ellips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1494983" y="2769687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795745" y="3937540"/>
            <a:ext cx="601524" cy="601524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28" name="Straight Arrow Connector 27"/>
          <p:cNvCxnSpPr>
            <a:stCxn id="7" idx="5"/>
            <a:endCxn id="5" idx="1"/>
          </p:cNvCxnSpPr>
          <p:nvPr/>
        </p:nvCxnSpPr>
        <p:spPr>
          <a:xfrm>
            <a:off x="3059802" y="2558638"/>
            <a:ext cx="1303266" cy="6544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7"/>
            <a:endCxn id="7" idx="3"/>
          </p:cNvCxnSpPr>
          <p:nvPr/>
        </p:nvCxnSpPr>
        <p:spPr>
          <a:xfrm flipV="1">
            <a:off x="2008416" y="2558638"/>
            <a:ext cx="626044" cy="29914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4"/>
            <a:endCxn id="23" idx="0"/>
          </p:cNvCxnSpPr>
          <p:nvPr/>
        </p:nvCxnSpPr>
        <p:spPr>
          <a:xfrm>
            <a:off x="1795745" y="3371211"/>
            <a:ext cx="300762" cy="566329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4"/>
            <a:endCxn id="14" idx="0"/>
          </p:cNvCxnSpPr>
          <p:nvPr/>
        </p:nvCxnSpPr>
        <p:spPr>
          <a:xfrm>
            <a:off x="5840025" y="2345967"/>
            <a:ext cx="102231" cy="161202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5"/>
            <a:endCxn id="14" idx="1"/>
          </p:cNvCxnSpPr>
          <p:nvPr/>
        </p:nvCxnSpPr>
        <p:spPr>
          <a:xfrm>
            <a:off x="4788410" y="3638400"/>
            <a:ext cx="941175" cy="40768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  <a:endCxn id="10" idx="6"/>
          </p:cNvCxnSpPr>
          <p:nvPr/>
        </p:nvCxnSpPr>
        <p:spPr>
          <a:xfrm flipH="1" flipV="1">
            <a:off x="3821307" y="4313441"/>
            <a:ext cx="1908278" cy="157981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7"/>
            <a:endCxn id="5" idx="3"/>
          </p:cNvCxnSpPr>
          <p:nvPr/>
        </p:nvCxnSpPr>
        <p:spPr>
          <a:xfrm flipV="1">
            <a:off x="3733216" y="3638400"/>
            <a:ext cx="629852" cy="46237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6"/>
            <a:endCxn id="10" idx="2"/>
          </p:cNvCxnSpPr>
          <p:nvPr/>
        </p:nvCxnSpPr>
        <p:spPr>
          <a:xfrm>
            <a:off x="2397269" y="4238302"/>
            <a:ext cx="822514" cy="7513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356399" y="4238836"/>
            <a:ext cx="822514" cy="751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56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Depth first search needs to check which nodes have been output or else it can get stuck in loops.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This increases the runtime and memory constraints of the traversal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In a connected graph, a BFS will print all nodes, but it will repeat if there are cycles and may not terminate</a:t>
            </a:r>
          </a:p>
        </p:txBody>
      </p:sp>
    </p:spTree>
    <p:extLst>
      <p:ext uri="{BB962C8B-B14F-4D97-AF65-F5344CB8AC3E}">
        <p14:creationId xmlns:p14="http://schemas.microsoft.com/office/powerpoint/2010/main" val="358593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As an aside, in-order, pre-order</a:t>
            </a:r>
            <a:r>
              <a:rPr lang="en-US" sz="2800" dirty="0"/>
              <a:t> </a:t>
            </a:r>
            <a:r>
              <a:rPr lang="en-US" sz="2800" dirty="0" smtClean="0"/>
              <a:t>and post-order traversals only make sense in binary trees, so they aren’t important for graphs. However, we do need some way to order our out-vertices (left and right in BST).</a:t>
            </a:r>
          </a:p>
        </p:txBody>
      </p:sp>
    </p:spTree>
    <p:extLst>
      <p:ext uri="{BB962C8B-B14F-4D97-AF65-F5344CB8AC3E}">
        <p14:creationId xmlns:p14="http://schemas.microsoft.com/office/powerpoint/2010/main" val="7027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Know the following terms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Vertices and Edges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Directed v. Undirected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In-degree and out-degree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Connected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Weighted v. </a:t>
            </a:r>
            <a:r>
              <a:rPr lang="en-US" sz="2400" dirty="0" err="1" smtClean="0"/>
              <a:t>unweighted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Cyclic v. acyclic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DAG: Directed Acyclic Graph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6888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For an arbitrary graph and starting node v, find all nodes </a:t>
            </a:r>
            <a:r>
              <a:rPr lang="en-US" sz="2800" i="1" dirty="0" smtClean="0"/>
              <a:t>reachable</a:t>
            </a:r>
            <a:r>
              <a:rPr lang="en-US" sz="2800" b="0" dirty="0" smtClean="0"/>
              <a:t> </a:t>
            </a:r>
            <a:r>
              <a:rPr lang="en-US" sz="2800" dirty="0" smtClean="0"/>
              <a:t>from v.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here exists a path from v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Doing something or “processing” each node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Determines if an undirected graph is connected? If a traversal goes through all vertices, then it is connected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Basic idea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Traverse through the nodes like a tree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Mark the nodes as visited to prevent cycles and from processing the same node twice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2675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Abstract Idea in </a:t>
            </a:r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95400" y="1524000"/>
            <a:ext cx="6553200" cy="434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void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traverseGraph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(Node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 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Set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pending =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emptySet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solidFill>
                  <a:srgbClr val="8064A2"/>
                </a:solidFill>
                <a:latin typeface="Courier New" pitchFamily="49" charset="0"/>
              </a:rPr>
              <a:t>	</a:t>
            </a:r>
            <a:r>
              <a:rPr lang="en-US" sz="2000" kern="0" dirty="0" smtClean="0">
                <a:solidFill>
                  <a:srgbClr val="8064A2"/>
                </a:solidFill>
                <a:latin typeface="Courier New" pitchFamily="49" charset="0"/>
              </a:rPr>
              <a:t>   </a:t>
            </a:r>
            <a:r>
              <a:rPr lang="en-US" sz="2000" kern="0" dirty="0" err="1" smtClean="0">
                <a:solidFill>
                  <a:srgbClr val="8064A2"/>
                </a:solidFill>
                <a:latin typeface="Courier New" pitchFamily="49" charset="0"/>
              </a:rPr>
              <a:t>pending.add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6"/>
                </a:solidFill>
                <a:latin typeface="Courier New" pitchFamily="49" charset="0"/>
              </a:rPr>
              <a:t>start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mark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as visited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</a:t>
            </a:r>
            <a:r>
              <a:rPr lang="en-US" sz="2000" kern="0" baseline="0" dirty="0" smtClean="0">
                <a:solidFill>
                  <a:srgbClr val="119F33"/>
                </a:solidFill>
                <a:latin typeface="Courier New" pitchFamily="49" charset="0"/>
              </a:rPr>
              <a:t>while</a:t>
            </a:r>
            <a:r>
              <a:rPr lang="en-US" sz="2000" kern="0" baseline="0" dirty="0" smtClean="0">
                <a:latin typeface="Courier New" pitchFamily="49" charset="0"/>
              </a:rPr>
              <a:t>(</a:t>
            </a:r>
            <a:r>
              <a:rPr lang="en-US" sz="2000" kern="0" baseline="0" dirty="0" smtClean="0">
                <a:solidFill>
                  <a:srgbClr val="8064A2"/>
                </a:solidFill>
                <a:latin typeface="Courier New" pitchFamily="49" charset="0"/>
              </a:rPr>
              <a:t>pending</a:t>
            </a:r>
            <a:r>
              <a:rPr lang="en-US" sz="2000" kern="0" dirty="0" smtClean="0">
                <a:latin typeface="Courier New" pitchFamily="49" charset="0"/>
              </a:rPr>
              <a:t> is not empty)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next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=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pending.remove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for</a:t>
            </a:r>
            <a:r>
              <a:rPr lang="en-US" sz="2000" kern="0" dirty="0" smtClean="0">
                <a:latin typeface="Courier New" pitchFamily="49" charset="0"/>
              </a:rPr>
              <a:t> each node </a:t>
            </a:r>
            <a:r>
              <a:rPr lang="en-US" sz="2000" kern="0" dirty="0" smtClean="0">
                <a:solidFill>
                  <a:srgbClr val="F79646"/>
                </a:solidFill>
                <a:latin typeface="Courier New" pitchFamily="49" charset="0"/>
              </a:rPr>
              <a:t>u</a:t>
            </a:r>
            <a:r>
              <a:rPr lang="en-US" sz="2000" kern="0" dirty="0" smtClean="0">
                <a:latin typeface="Courier New" pitchFamily="49" charset="0"/>
              </a:rPr>
              <a:t> adjacent to next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if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is not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marked visited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     </a:t>
            </a:r>
            <a:r>
              <a:rPr lang="en-US" sz="2000" kern="0" dirty="0" smtClean="0">
                <a:solidFill>
                  <a:srgbClr val="000000"/>
                </a:solidFill>
                <a:latin typeface="Courier New" pitchFamily="49" charset="0"/>
              </a:rPr>
              <a:t>mark </a:t>
            </a:r>
            <a:r>
              <a:rPr lang="en-US" sz="2000" kern="0" dirty="0" smtClean="0">
                <a:solidFill>
                  <a:srgbClr val="F79646"/>
                </a:solidFill>
                <a:latin typeface="Courier New" pitchFamily="49" charset="0"/>
              </a:rPr>
              <a:t>u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pending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.add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u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10850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 graph is composed of two things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A set of vertices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A set of edges (which </a:t>
            </a:r>
            <a:r>
              <a:rPr lang="en-US" sz="2400" dirty="0" smtClean="0"/>
              <a:t>are ordered </a:t>
            </a:r>
            <a:r>
              <a:rPr lang="en-US" sz="2400" dirty="0" smtClean="0"/>
              <a:t>vertex tuples)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Trees are types of graphs</a:t>
            </a:r>
          </a:p>
        </p:txBody>
      </p:sp>
    </p:spTree>
    <p:extLst>
      <p:ext uri="{BB962C8B-B14F-4D97-AF65-F5344CB8AC3E}">
        <p14:creationId xmlns:p14="http://schemas.microsoft.com/office/powerpoint/2010/main" val="1541927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9319861" cy="1371600"/>
          </a:xfrm>
        </p:spPr>
        <p:txBody>
          <a:bodyPr/>
          <a:lstStyle/>
          <a:p>
            <a:r>
              <a:rPr lang="en-US" dirty="0" smtClean="0"/>
              <a:t>Runtime and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Assuming we can add and remove from our “pending” DS in O(1) time, the entire traversal is O(|E|)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Our traversal order depends on what we use for our pending DS.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Stack : DFS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Queue: BFS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These are the main traversal techniques in CS, but there are others!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5099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1282E"/>
                </a:solidFill>
              </a:rPr>
              <a:t>Example: trees</a:t>
            </a:r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A tree is a graph and make DFS and BFS are easier to “see” </a:t>
            </a:r>
            <a:endParaRPr lang="en-US" dirty="0"/>
          </a:p>
        </p:txBody>
      </p:sp>
      <p:grpSp>
        <p:nvGrpSpPr>
          <p:cNvPr id="7" name="Group 3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2209800"/>
            <a:ext cx="2133600" cy="2286000"/>
            <a:chOff x="3437" y="1248"/>
            <a:chExt cx="1795" cy="1920"/>
          </a:xfrm>
        </p:grpSpPr>
        <p:sp>
          <p:nvSpPr>
            <p:cNvPr id="8" name="Oval 37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178" y="1248"/>
              <a:ext cx="288" cy="28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A</a:t>
              </a:r>
            </a:p>
          </p:txBody>
        </p:sp>
        <p:cxnSp>
          <p:nvCxnSpPr>
            <p:cNvPr id="9" name="AutoShape 38"/>
            <p:cNvCxnSpPr>
              <a:cxnSpLocks noChangeShapeType="1"/>
              <a:stCxn id="8" idx="3"/>
              <a:endCxn id="11" idx="0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3917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" name="AutoShape 39"/>
            <p:cNvCxnSpPr>
              <a:cxnSpLocks noChangeShapeType="1"/>
              <a:stCxn id="8" idx="5"/>
              <a:endCxn id="16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4424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" name="Oval 40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7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12" name="Oval 41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437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13" name="Oval 42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09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14" name="AutoShape 43"/>
            <p:cNvCxnSpPr>
              <a:cxnSpLocks noChangeShapeType="1"/>
              <a:stCxn id="11" idx="5"/>
              <a:endCxn id="13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4019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44"/>
            <p:cNvCxnSpPr>
              <a:cxnSpLocks noChangeShapeType="1"/>
              <a:stCxn id="11" idx="3"/>
              <a:endCxn id="12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3581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6" name="Oval 45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8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C</a:t>
              </a:r>
            </a:p>
          </p:txBody>
        </p:sp>
        <p:sp>
          <p:nvSpPr>
            <p:cNvPr id="17" name="Oval 46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83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18" name="AutoShape 47"/>
            <p:cNvCxnSpPr>
              <a:cxnSpLocks noChangeShapeType="1"/>
              <a:stCxn id="16" idx="4"/>
              <a:endCxn id="17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4727" y="212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48"/>
            <p:cNvCxnSpPr>
              <a:cxnSpLocks noChangeShapeType="1"/>
              <a:stCxn id="17" idx="3"/>
              <a:endCxn id="22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4366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" name="Oval 49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944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21" name="AutoShape 50"/>
            <p:cNvCxnSpPr>
              <a:cxnSpLocks noChangeShapeType="1"/>
              <a:stCxn id="17" idx="5"/>
              <a:endCxn id="20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4829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2" name="Oval 51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222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0400" y="2133600"/>
            <a:ext cx="5638800" cy="22860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DFS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mark and </a:t>
            </a:r>
            <a:r>
              <a:rPr lang="en-US" sz="2000" kern="0" dirty="0" smtClean="0">
                <a:latin typeface="Courier New" pitchFamily="49" charset="0"/>
              </a:rPr>
              <a:t>process start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for each node u adjacent to start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if u is not marked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DFS(u)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09600" y="4953000"/>
            <a:ext cx="807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A, B, D, E, C, F, G, 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kern="0" dirty="0" smtClean="0">
                <a:latin typeface="+mn-lt"/>
              </a:rPr>
              <a:t>Exactly what we called a “pre-order traversal” for trees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marking is because we support arbitrary graphs and we want to process each node exactly once</a:t>
            </a:r>
          </a:p>
          <a:p>
            <a:pPr marL="800100" lvl="1" indent="-342900">
              <a:spcBef>
                <a:spcPct val="20000"/>
              </a:spcBef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42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1282E"/>
                </a:solidFill>
              </a:rPr>
              <a:t>Example: trees</a:t>
            </a:r>
            <a:endParaRPr lang="en-US" dirty="0">
              <a:solidFill>
                <a:srgbClr val="D1282E"/>
              </a:solidFill>
            </a:endParaRPr>
          </a:p>
        </p:txBody>
      </p:sp>
      <p:grpSp>
        <p:nvGrpSpPr>
          <p:cNvPr id="7" name="Group 3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2209800"/>
            <a:ext cx="2133600" cy="2286000"/>
            <a:chOff x="3437" y="1248"/>
            <a:chExt cx="1795" cy="1920"/>
          </a:xfrm>
        </p:grpSpPr>
        <p:sp>
          <p:nvSpPr>
            <p:cNvPr id="8" name="Oval 37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178" y="1248"/>
              <a:ext cx="288" cy="28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A</a:t>
              </a:r>
            </a:p>
          </p:txBody>
        </p:sp>
        <p:cxnSp>
          <p:nvCxnSpPr>
            <p:cNvPr id="9" name="AutoShape 38"/>
            <p:cNvCxnSpPr>
              <a:cxnSpLocks noChangeShapeType="1"/>
              <a:stCxn id="8" idx="3"/>
              <a:endCxn id="11" idx="0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3917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" name="AutoShape 39"/>
            <p:cNvCxnSpPr>
              <a:cxnSpLocks noChangeShapeType="1"/>
              <a:stCxn id="8" idx="5"/>
              <a:endCxn id="16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4424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" name="Oval 40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7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12" name="Oval 41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437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13" name="Oval 42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09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14" name="AutoShape 43"/>
            <p:cNvCxnSpPr>
              <a:cxnSpLocks noChangeShapeType="1"/>
              <a:stCxn id="11" idx="5"/>
              <a:endCxn id="13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4019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44"/>
            <p:cNvCxnSpPr>
              <a:cxnSpLocks noChangeShapeType="1"/>
              <a:stCxn id="11" idx="3"/>
              <a:endCxn id="12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3581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6" name="Oval 45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8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C</a:t>
              </a:r>
            </a:p>
          </p:txBody>
        </p:sp>
        <p:sp>
          <p:nvSpPr>
            <p:cNvPr id="17" name="Oval 46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83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18" name="AutoShape 47"/>
            <p:cNvCxnSpPr>
              <a:cxnSpLocks noChangeShapeType="1"/>
              <a:stCxn id="16" idx="4"/>
              <a:endCxn id="17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4727" y="212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48"/>
            <p:cNvCxnSpPr>
              <a:cxnSpLocks noChangeShapeType="1"/>
              <a:stCxn id="17" idx="3"/>
              <a:endCxn id="22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4366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" name="Oval 49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944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21" name="AutoShape 50"/>
            <p:cNvCxnSpPr>
              <a:cxnSpLocks noChangeShapeType="1"/>
              <a:stCxn id="17" idx="5"/>
              <a:endCxn id="20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4829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2" name="Oval 51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222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71800" y="1828800"/>
            <a:ext cx="5943600" cy="33528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DFS2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(Node start) {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initialize stack s to hold start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mark start as visited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while(s is not empty) {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next = </a:t>
            </a:r>
            <a:r>
              <a:rPr lang="en-US" sz="2000" kern="0" dirty="0" err="1" smtClean="0">
                <a:latin typeface="Courier New" pitchFamily="49" charset="0"/>
              </a:rPr>
              <a:t>s.pop</a:t>
            </a:r>
            <a:r>
              <a:rPr lang="en-US" sz="2000" kern="0" dirty="0" smtClean="0">
                <a:latin typeface="Courier New" pitchFamily="49" charset="0"/>
              </a:rPr>
              <a:t>() // and “process”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for each node u adjacent to next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 if(u is not marked)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   mark u and push onto s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}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09600" y="5334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A, C, </a:t>
            </a:r>
            <a:r>
              <a:rPr lang="en-US" sz="2000" b="0" kern="0" noProof="0" dirty="0" smtClean="0">
                <a:latin typeface="+mn-lt"/>
              </a:rPr>
              <a:t>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H, G, B, E, 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0" kern="0" dirty="0" smtClean="0">
                <a:latin typeface="+mn-lt"/>
              </a:rPr>
              <a:t>A different but perfectly fine depth traversal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3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1282E"/>
                </a:solidFill>
              </a:rPr>
              <a:t>Comparison</a:t>
            </a:r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Breadth-first always finds shortest length paths, i.e., “optimal solutions”</a:t>
            </a:r>
          </a:p>
          <a:p>
            <a:pPr lvl="1"/>
            <a:r>
              <a:rPr lang="en-US" dirty="0" smtClean="0"/>
              <a:t>Better for “what is the shortest path from </a:t>
            </a:r>
            <a:r>
              <a:rPr lang="en-US" b="1" dirty="0" smtClean="0"/>
              <a:t>x</a:t>
            </a:r>
            <a:r>
              <a:rPr lang="en-US" dirty="0" smtClean="0"/>
              <a:t> to </a:t>
            </a:r>
            <a:r>
              <a:rPr lang="en-US" b="1" dirty="0" smtClean="0"/>
              <a:t>y</a:t>
            </a:r>
            <a:r>
              <a:rPr lang="en-US" dirty="0" smtClean="0"/>
              <a:t>”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But depth-first can use less space in finding a path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longest path</a:t>
            </a:r>
            <a:r>
              <a:rPr lang="en-US" dirty="0" smtClean="0"/>
              <a:t> in the graph is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/>
              <a:t> and highest out-degree is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 smtClean="0"/>
              <a:t> then DFS stack never has more than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d*p</a:t>
            </a:r>
            <a:r>
              <a:rPr lang="en-US" dirty="0" smtClean="0"/>
              <a:t> elements</a:t>
            </a:r>
          </a:p>
          <a:p>
            <a:pPr lvl="1"/>
            <a:r>
              <a:rPr lang="en-US" dirty="0" smtClean="0"/>
              <a:t>But a queue for BFS may hold </a:t>
            </a:r>
            <a:r>
              <a:rPr lang="en-US" i="1" dirty="0" smtClean="0"/>
              <a:t>O</a:t>
            </a:r>
            <a:r>
              <a:rPr lang="en-US" dirty="0" smtClean="0"/>
              <a:t>(|V|) nodes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A third approach</a:t>
            </a:r>
            <a:r>
              <a:rPr lang="en-US" dirty="0"/>
              <a:t> </a:t>
            </a:r>
            <a:r>
              <a:rPr lang="en-US" dirty="0" smtClean="0"/>
              <a:t>(useful in Artificial Intelligence)</a:t>
            </a:r>
          </a:p>
          <a:p>
            <a:pPr lvl="1"/>
            <a:r>
              <a:rPr lang="en-US" i="1" dirty="0" smtClean="0"/>
              <a:t>Iterative deepening (IDFS)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Try DFS but disallow recursion more than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 smtClean="0"/>
              <a:t> levels deep</a:t>
            </a:r>
          </a:p>
          <a:p>
            <a:pPr lvl="2"/>
            <a:r>
              <a:rPr lang="en-US" dirty="0" smtClean="0"/>
              <a:t>If that fails, increment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 smtClean="0"/>
              <a:t> and start the entire search over</a:t>
            </a:r>
          </a:p>
          <a:p>
            <a:pPr lvl="1"/>
            <a:r>
              <a:rPr lang="en-US" dirty="0" smtClean="0"/>
              <a:t>Like BFS, finds shortest paths.  Like DFS, less space.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3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89" y="2140338"/>
            <a:ext cx="8399025" cy="229196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9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89" y="2140338"/>
            <a:ext cx="8399025" cy="229196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9908" y="4763342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It’s never too late to start your </a:t>
            </a:r>
            <a:r>
              <a:rPr lang="en-US" sz="2400" dirty="0" err="1" smtClean="0"/>
              <a:t>xkcd</a:t>
            </a:r>
            <a:r>
              <a:rPr lang="en-US" sz="2400" dirty="0" smtClean="0"/>
              <a:t> addiction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4070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Topological ordering</a:t>
            </a:r>
            <a:endParaRPr lang="en-US" sz="2800" dirty="0"/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One final ordering for graphs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Ordering with a focus on dependency resolutions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Example, consider a graph where courses are vertices and </a:t>
            </a:r>
            <a:r>
              <a:rPr lang="en-US" sz="2800" dirty="0" smtClean="0"/>
              <a:t>prerequisites are edges.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A </a:t>
            </a:r>
            <a:r>
              <a:rPr lang="en-US" sz="2800" dirty="0" smtClean="0"/>
              <a:t>topological ordering is any valid class order</a:t>
            </a:r>
          </a:p>
        </p:txBody>
      </p:sp>
    </p:spTree>
    <p:extLst>
      <p:ext uri="{BB962C8B-B14F-4D97-AF65-F5344CB8AC3E}">
        <p14:creationId xmlns:p14="http://schemas.microsoft.com/office/powerpoint/2010/main" val="317775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048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D1282E"/>
                </a:solidFill>
              </a:rPr>
              <a:t>Topological Sort</a:t>
            </a:r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724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Problem</a:t>
            </a:r>
            <a:r>
              <a:rPr lang="en-US" dirty="0" smtClean="0"/>
              <a:t>: Given a DAG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G=(V,E)</a:t>
            </a:r>
            <a:r>
              <a:rPr lang="en-US" dirty="0" smtClean="0"/>
              <a:t>, output all vertices in an order such that no vertex appears before another vertex that has an edge to it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Example input: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One example output:</a:t>
            </a:r>
          </a:p>
          <a:p>
            <a:pPr>
              <a:buNone/>
            </a:pPr>
            <a:r>
              <a:rPr lang="en-US" dirty="0" smtClean="0"/>
              <a:t>     126, 142, 143, 374, 373, 417, 410, 413, XYZ, 415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1143000" y="2590800"/>
            <a:ext cx="6858000" cy="2895600"/>
            <a:chOff x="1143000" y="2590800"/>
            <a:chExt cx="6858000" cy="2895600"/>
          </a:xfrm>
        </p:grpSpPr>
        <p:sp>
          <p:nvSpPr>
            <p:cNvPr id="7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18" name="AutoShape 16"/>
            <p:cNvCxnSpPr>
              <a:cxnSpLocks noChangeShapeType="1"/>
              <a:stCxn id="7" idx="6"/>
              <a:endCxn id="8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17"/>
            <p:cNvCxnSpPr>
              <a:cxnSpLocks noChangeShapeType="1"/>
              <a:stCxn id="8" idx="6"/>
              <a:endCxn id="10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18"/>
            <p:cNvCxnSpPr>
              <a:cxnSpLocks noChangeShapeType="1"/>
              <a:stCxn id="8" idx="6"/>
              <a:endCxn id="9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7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28" name="AutoShape 26"/>
            <p:cNvCxnSpPr>
              <a:cxnSpLocks noChangeShapeType="1"/>
              <a:stCxn id="10" idx="6"/>
              <a:endCxn id="27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6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37" name="AutoShape 16"/>
            <p:cNvCxnSpPr>
              <a:cxnSpLocks noChangeShapeType="1"/>
              <a:stCxn id="36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8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39" name="AutoShape 26"/>
            <p:cNvCxnSpPr>
              <a:cxnSpLocks noChangeShapeType="1"/>
              <a:stCxn id="10" idx="6"/>
              <a:endCxn id="38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0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41" name="AutoShape 26"/>
            <p:cNvCxnSpPr>
              <a:cxnSpLocks noChangeShapeType="1"/>
              <a:stCxn id="10" idx="6"/>
              <a:endCxn id="40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2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44" name="AutoShape 26"/>
            <p:cNvCxnSpPr>
              <a:cxnSpLocks noChangeShapeType="1"/>
              <a:stCxn id="10" idx="6"/>
              <a:endCxn id="42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7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48" name="AutoShape 18"/>
            <p:cNvCxnSpPr>
              <a:cxnSpLocks noChangeShapeType="1"/>
              <a:endCxn id="47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2" name="AutoShape 18"/>
            <p:cNvCxnSpPr>
              <a:cxnSpLocks noChangeShapeType="1"/>
              <a:stCxn id="42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7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0336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1282E"/>
                </a:solidFill>
              </a:rPr>
              <a:t>Questions and comments</a:t>
            </a:r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Why do we perform topological sorts only on DAGs?</a:t>
            </a:r>
          </a:p>
          <a:p>
            <a:pPr lvl="1"/>
            <a:r>
              <a:rPr lang="en-US" dirty="0" smtClean="0"/>
              <a:t>Because a cycle means there is no correct answer</a:t>
            </a:r>
          </a:p>
          <a:p>
            <a:endParaRPr lang="en-US" dirty="0" smtClean="0"/>
          </a:p>
          <a:p>
            <a:r>
              <a:rPr lang="en-US" b="1" dirty="0" smtClean="0"/>
              <a:t>Is there always a unique answer?</a:t>
            </a:r>
          </a:p>
          <a:p>
            <a:pPr lvl="1"/>
            <a:r>
              <a:rPr lang="en-US" dirty="0" smtClean="0"/>
              <a:t>No, there can be 1 or more answers; depends on the graph</a:t>
            </a:r>
          </a:p>
          <a:p>
            <a:pPr lvl="1"/>
            <a:r>
              <a:rPr lang="en-US" dirty="0" smtClean="0"/>
              <a:t>Graph with 5 topological orders: 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Do some DAGs have exactly 1 answer?</a:t>
            </a:r>
          </a:p>
          <a:p>
            <a:pPr lvl="1"/>
            <a:r>
              <a:rPr lang="en-US" dirty="0" smtClean="0"/>
              <a:t>Yes, including all lists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Terminology: A DAG represents a </a:t>
            </a:r>
            <a:r>
              <a:rPr lang="en-US" dirty="0" smtClean="0">
                <a:solidFill>
                  <a:srgbClr val="4F81BD"/>
                </a:solidFill>
              </a:rPr>
              <a:t>partial order </a:t>
            </a:r>
            <a:r>
              <a:rPr lang="en-US" dirty="0" smtClean="0"/>
              <a:t>and a topological sort produces a </a:t>
            </a:r>
            <a:r>
              <a:rPr lang="en-US" dirty="0" smtClean="0">
                <a:solidFill>
                  <a:schemeClr val="accent1"/>
                </a:solidFill>
              </a:rPr>
              <a:t>total order </a:t>
            </a:r>
            <a:r>
              <a:rPr lang="en-US" dirty="0" smtClean="0"/>
              <a:t>that is consistent with it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6096000" y="3429000"/>
            <a:ext cx="1905000" cy="1447800"/>
            <a:chOff x="6096000" y="3429000"/>
            <a:chExt cx="1905000" cy="1447800"/>
          </a:xfrm>
        </p:grpSpPr>
        <p:cxnSp>
          <p:nvCxnSpPr>
            <p:cNvPr id="10" name="AutoShape 39"/>
            <p:cNvCxnSpPr>
              <a:cxnSpLocks noChangeShapeType="1"/>
              <a:stCxn id="11" idx="7"/>
              <a:endCxn id="16" idx="2"/>
            </p:cNvCxnSpPr>
            <p:nvPr>
              <p:custDataLst>
                <p:tags r:id="rId1"/>
              </p:custDataLst>
            </p:nvPr>
          </p:nvCxnSpPr>
          <p:spPr bwMode="auto">
            <a:xfrm flipV="1">
              <a:off x="6388194" y="3600450"/>
              <a:ext cx="469806" cy="29786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11" name="Oval 40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096000" y="38481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0</a:t>
              </a:r>
            </a:p>
          </p:txBody>
        </p:sp>
        <p:sp>
          <p:nvSpPr>
            <p:cNvPr id="12" name="Oval 41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096000" y="45339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13" name="Oval 42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896673" y="41910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3</a:t>
              </a:r>
            </a:p>
          </p:txBody>
        </p:sp>
        <p:cxnSp>
          <p:nvCxnSpPr>
            <p:cNvPr id="14" name="AutoShape 43"/>
            <p:cNvCxnSpPr>
              <a:cxnSpLocks noChangeShapeType="1"/>
              <a:stCxn id="11" idx="5"/>
              <a:endCxn id="13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6388194" y="4140783"/>
              <a:ext cx="508479" cy="2216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16" name="Oval 45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858000" y="34290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17" name="Oval 46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658673" y="38862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4</a:t>
              </a:r>
            </a:p>
          </p:txBody>
        </p:sp>
        <p:cxnSp>
          <p:nvCxnSpPr>
            <p:cNvPr id="18" name="AutoShape 47"/>
            <p:cNvCxnSpPr>
              <a:cxnSpLocks noChangeShapeType="1"/>
              <a:stCxn id="16" idx="6"/>
              <a:endCxn id="17" idx="2"/>
            </p:cNvCxnSpPr>
            <p:nvPr>
              <p:custDataLst>
                <p:tags r:id="rId8"/>
              </p:custDataLst>
            </p:nvPr>
          </p:nvCxnSpPr>
          <p:spPr bwMode="auto">
            <a:xfrm>
              <a:off x="7200327" y="3600450"/>
              <a:ext cx="458346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33" name="AutoShape 43"/>
            <p:cNvCxnSpPr>
              <a:cxnSpLocks noChangeShapeType="1"/>
              <a:stCxn id="13" idx="7"/>
              <a:endCxn id="17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7188867" y="4057650"/>
              <a:ext cx="469806" cy="1835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36" name="AutoShape 43"/>
            <p:cNvCxnSpPr>
              <a:cxnSpLocks noChangeShapeType="1"/>
              <a:stCxn id="12" idx="6"/>
              <a:endCxn id="13" idx="2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6438327" y="4362450"/>
              <a:ext cx="458346" cy="3429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823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1282E"/>
                </a:solidFill>
              </a:rPr>
              <a:t>Uses of Topological Sort</a:t>
            </a:r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Figuring out how to graduate</a:t>
            </a:r>
          </a:p>
          <a:p>
            <a:endParaRPr lang="en-US" dirty="0" smtClean="0"/>
          </a:p>
          <a:p>
            <a:r>
              <a:rPr lang="en-US" dirty="0" smtClean="0"/>
              <a:t>Computing an order in which to </a:t>
            </a:r>
            <a:r>
              <a:rPr lang="en-US" dirty="0" err="1" smtClean="0"/>
              <a:t>recompute</a:t>
            </a:r>
            <a:r>
              <a:rPr lang="en-US" dirty="0" smtClean="0"/>
              <a:t> cells in a spreadsheet</a:t>
            </a:r>
          </a:p>
          <a:p>
            <a:endParaRPr lang="en-US" dirty="0" smtClean="0"/>
          </a:p>
          <a:p>
            <a:r>
              <a:rPr lang="en-US" dirty="0" smtClean="0"/>
              <a:t>Determining an order to compile files using a </a:t>
            </a:r>
            <a:r>
              <a:rPr lang="en-US" dirty="0" err="1" smtClean="0"/>
              <a:t>Makefile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In general, </a:t>
            </a:r>
            <a:r>
              <a:rPr lang="en-US" dirty="0" smtClean="0"/>
              <a:t>taking </a:t>
            </a:r>
            <a:r>
              <a:rPr lang="en-US" dirty="0"/>
              <a:t>a dependency graph </a:t>
            </a:r>
            <a:r>
              <a:rPr lang="en-US" dirty="0" smtClean="0"/>
              <a:t>and finding </a:t>
            </a:r>
            <a:r>
              <a:rPr lang="en-US" dirty="0"/>
              <a:t>an order of execution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9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 graph is composed of two things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A set of vertices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A set of edges (which are </a:t>
            </a:r>
            <a:r>
              <a:rPr lang="en-US" sz="2400" dirty="0" smtClean="0"/>
              <a:t>ordered vertex </a:t>
            </a:r>
            <a:r>
              <a:rPr lang="en-US" sz="2400" dirty="0" smtClean="0"/>
              <a:t>tuples)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Trees are types of graphs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Each of the nodes is a vertex</a:t>
            </a:r>
          </a:p>
        </p:txBody>
      </p:sp>
    </p:spTree>
    <p:extLst>
      <p:ext uri="{BB962C8B-B14F-4D97-AF65-F5344CB8AC3E}">
        <p14:creationId xmlns:p14="http://schemas.microsoft.com/office/powerpoint/2010/main" val="3879707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D1282E"/>
                </a:solidFill>
              </a:rPr>
              <a:t>Topological Sort</a:t>
            </a:r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Label (“mark”) each vertex with its in-degree</a:t>
            </a:r>
          </a:p>
          <a:p>
            <a:pPr marL="857250" lvl="1" indent="-457200"/>
            <a:r>
              <a:rPr lang="en-US" dirty="0" smtClean="0"/>
              <a:t>Think “write in a field in the vertex”</a:t>
            </a:r>
          </a:p>
          <a:p>
            <a:pPr marL="857250" lvl="1" indent="-457200"/>
            <a:r>
              <a:rPr lang="en-US" dirty="0" smtClean="0"/>
              <a:t>Could also do this via a data structure (e.g., array) on the side</a:t>
            </a:r>
          </a:p>
          <a:p>
            <a:pPr marL="857250" lvl="1" indent="-457200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While there are vertices not yet output: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Choose a vertex </a:t>
            </a:r>
            <a:r>
              <a:rPr lang="en-US" b="1" dirty="0" smtClean="0"/>
              <a:t>v</a:t>
            </a:r>
            <a:r>
              <a:rPr lang="en-US" dirty="0" smtClean="0"/>
              <a:t> with labeled with in-degree of 0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Output </a:t>
            </a:r>
            <a:r>
              <a:rPr lang="en-US" b="1" dirty="0" smtClean="0"/>
              <a:t>v</a:t>
            </a:r>
            <a:r>
              <a:rPr lang="en-US" dirty="0" smtClean="0"/>
              <a:t> and </a:t>
            </a:r>
            <a:r>
              <a:rPr lang="en-US" i="1" dirty="0" smtClean="0"/>
              <a:t>conceptually</a:t>
            </a:r>
            <a:r>
              <a:rPr lang="en-US" dirty="0" smtClean="0"/>
              <a:t> remove it from the graph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For each vertex </a:t>
            </a:r>
            <a:r>
              <a:rPr lang="en-US" b="1" dirty="0" smtClean="0"/>
              <a:t>u</a:t>
            </a:r>
            <a:r>
              <a:rPr lang="en-US" dirty="0" smtClean="0"/>
              <a:t> adjacent to </a:t>
            </a:r>
            <a:r>
              <a:rPr lang="en-US" b="1" dirty="0" smtClean="0"/>
              <a:t>v</a:t>
            </a:r>
            <a:r>
              <a:rPr lang="en-US" dirty="0" smtClean="0"/>
              <a:t> (i.e. </a:t>
            </a:r>
            <a:r>
              <a:rPr lang="en-US" b="1" dirty="0" smtClean="0"/>
              <a:t>u</a:t>
            </a:r>
            <a:r>
              <a:rPr lang="en-US" dirty="0" smtClean="0"/>
              <a:t> such that (</a:t>
            </a:r>
            <a:r>
              <a:rPr lang="en-US" b="1" dirty="0" err="1" smtClean="0"/>
              <a:t>v</a:t>
            </a:r>
            <a:r>
              <a:rPr lang="en-US" dirty="0" err="1" smtClean="0"/>
              <a:t>,</a:t>
            </a:r>
            <a:r>
              <a:rPr lang="en-US" b="1" dirty="0" err="1" smtClean="0"/>
              <a:t>u</a:t>
            </a:r>
            <a:r>
              <a:rPr lang="en-US" dirty="0" smtClean="0"/>
              <a:t>) in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 smtClean="0"/>
              <a:t>), </a:t>
            </a:r>
            <a:r>
              <a:rPr lang="en-US" dirty="0" smtClean="0">
                <a:solidFill>
                  <a:schemeClr val="accent1"/>
                </a:solidFill>
              </a:rPr>
              <a:t>decrement the in-degree </a:t>
            </a:r>
            <a:r>
              <a:rPr lang="en-US" dirty="0" smtClean="0"/>
              <a:t>of </a:t>
            </a:r>
            <a:r>
              <a:rPr lang="en-US" b="1" dirty="0" smtClean="0"/>
              <a:t>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269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CSE373: Data Structures &amp; Algorithms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Removed?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In-degree:    0       0     2      1       1       1     1      1      1      3</a:t>
            </a:r>
          </a:p>
          <a:p>
            <a:pPr marL="342900" indent="-342900">
              <a:spcBef>
                <a:spcPct val="20000"/>
              </a:spcBef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374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410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MATH 126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417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415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XYZ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8286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accent6"/>
                </a:solidFill>
              </a:rPr>
              <a:t>126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CSE373: Data Structures &amp; Algorithms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Removed?   </a:t>
            </a:r>
            <a:r>
              <a:rPr lang="en-US" sz="2000" kern="0" dirty="0" smtClean="0">
                <a:solidFill>
                  <a:srgbClr val="F79646"/>
                </a:solidFill>
                <a:latin typeface="Calibri"/>
              </a:rPr>
              <a:t>x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In-degree:    0       0     2      1       1       1     1      1      1     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 1</a:t>
            </a: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374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410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MATH 126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417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415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XYZ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8" name="Straight Connector 7"/>
          <p:cNvCxnSpPr/>
          <p:nvPr/>
        </p:nvCxnSpPr>
        <p:spPr bwMode="auto">
          <a:xfrm flipV="1">
            <a:off x="2592388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0462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79646"/>
                </a:solidFill>
              </a:rPr>
              <a:t>142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CSE373: Data Structures &amp; Algorithms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Removed?   x       </a:t>
            </a:r>
            <a:r>
              <a:rPr lang="en-US" sz="2000" kern="0" dirty="0" err="1" smtClean="0">
                <a:solidFill>
                  <a:srgbClr val="F79646"/>
                </a:solidFill>
                <a:latin typeface="Calibri"/>
              </a:rPr>
              <a:t>x</a:t>
            </a:r>
            <a:endParaRPr lang="en-US" sz="2000" kern="0" dirty="0" smtClean="0">
              <a:solidFill>
                <a:srgbClr val="F79646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In-degree:    0       0     2      1       1       1     1      1      1     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 1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0</a:t>
            </a: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374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410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MATH 126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417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415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XYZ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30" name="Straight Connector 29"/>
          <p:cNvCxnSpPr/>
          <p:nvPr/>
        </p:nvCxnSpPr>
        <p:spPr bwMode="auto">
          <a:xfrm flipV="1">
            <a:off x="2590800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612905" y="5791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834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79646"/>
                </a:solidFill>
              </a:rPr>
              <a:t>143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CSE373: Data Structures &amp; Algorithms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Removed?   x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srgbClr val="F79646"/>
                </a:solidFill>
                <a:latin typeface="Calibri"/>
              </a:rPr>
              <a:t>x</a:t>
            </a:r>
            <a:endParaRPr lang="en-US" sz="2000" kern="0" dirty="0" smtClean="0">
              <a:solidFill>
                <a:srgbClr val="F79646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In-degree:    0       0     2      1       1       1     1      1      1     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 1      0       0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0</a:t>
            </a: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374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410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MATH 126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417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415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XYZ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30" name="Straight Connector 29"/>
          <p:cNvCxnSpPr/>
          <p:nvPr/>
        </p:nvCxnSpPr>
        <p:spPr bwMode="auto">
          <a:xfrm flipV="1">
            <a:off x="2667000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667000" y="5791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312420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3673044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1963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79646"/>
                </a:solidFill>
              </a:rPr>
              <a:t>374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CSE373: Data Structures &amp; Algorithms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Removed?   x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srgbClr val="F79646"/>
                </a:solidFill>
                <a:latin typeface="Calibri"/>
              </a:rPr>
              <a:t>x</a:t>
            </a:r>
            <a:endParaRPr lang="en-US" sz="2000" kern="0" dirty="0" smtClean="0">
              <a:solidFill>
                <a:srgbClr val="F79646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In-degree:    0       0     2      1       1       1     1      1      1     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 1      0       0                                      2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0</a:t>
            </a: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374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410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MATH 126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417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415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XYZ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30" name="Straight Connector 29"/>
          <p:cNvCxnSpPr/>
          <p:nvPr/>
        </p:nvCxnSpPr>
        <p:spPr bwMode="auto">
          <a:xfrm flipV="1">
            <a:off x="2557650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633850" y="5715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309105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370065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6056312" y="5306388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173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79646"/>
                </a:solidFill>
              </a:rPr>
              <a:t>373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CSE373: Data Structures &amp; Algorithms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Removed?   x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</a:t>
            </a:r>
            <a:r>
              <a:rPr lang="en-US" sz="2000" kern="0" dirty="0" err="1" smtClean="0">
                <a:solidFill>
                  <a:srgbClr val="F79646"/>
                </a:solidFill>
                <a:latin typeface="Calibri"/>
              </a:rPr>
              <a:t>x</a:t>
            </a:r>
            <a:endParaRPr lang="en-US" sz="2000" kern="0" dirty="0" smtClean="0">
              <a:solidFill>
                <a:srgbClr val="F79646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In-degree:    0       0     2      1       1       1     1      1      1     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 1      0       0       0     0      0      0      2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0</a:t>
            </a: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374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410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MATH 126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417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415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XYZ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30" name="Straight Connector 29"/>
          <p:cNvCxnSpPr/>
          <p:nvPr/>
        </p:nvCxnSpPr>
        <p:spPr bwMode="auto">
          <a:xfrm flipV="1">
            <a:off x="2626675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626675" y="5715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3160075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3769675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4168704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4557569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4932814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6055675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548640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2075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373</a:t>
            </a:r>
          </a:p>
          <a:p>
            <a:pPr>
              <a:buNone/>
            </a:pPr>
            <a:r>
              <a:rPr lang="en-US" dirty="0">
                <a:solidFill>
                  <a:srgbClr val="F79646"/>
                </a:solidFill>
              </a:rPr>
              <a:t> </a:t>
            </a:r>
            <a:r>
              <a:rPr lang="en-US" dirty="0" smtClean="0">
                <a:solidFill>
                  <a:srgbClr val="F79646"/>
                </a:solidFill>
              </a:rPr>
              <a:t>  417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CSE373: Data Structures &amp; Algorithms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Removed?   x       x      x      x       x                                </a:t>
            </a:r>
            <a:r>
              <a:rPr lang="en-US" sz="2000" kern="0" dirty="0" smtClean="0">
                <a:solidFill>
                  <a:srgbClr val="F79646"/>
                </a:solidFill>
                <a:latin typeface="Calibri"/>
              </a:rPr>
              <a:t>x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In-degree:    0       0     2      1       1       1     1      1      1     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1      0       0       0     0      0      0      2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0</a:t>
            </a: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374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410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MATH 126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417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415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XYZ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30" name="Straight Connector 29"/>
          <p:cNvCxnSpPr/>
          <p:nvPr/>
        </p:nvCxnSpPr>
        <p:spPr bwMode="auto">
          <a:xfrm flipV="1">
            <a:off x="2667000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527117" y="5715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3113159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411480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3599576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4570691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5146675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6029492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5588499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362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417</a:t>
            </a:r>
          </a:p>
          <a:p>
            <a:pPr>
              <a:buNone/>
            </a:pPr>
            <a:r>
              <a:rPr lang="en-US" dirty="0">
                <a:solidFill>
                  <a:srgbClr val="F79646"/>
                </a:solidFill>
              </a:rPr>
              <a:t> </a:t>
            </a:r>
            <a:r>
              <a:rPr lang="en-US" dirty="0" smtClean="0">
                <a:solidFill>
                  <a:srgbClr val="F79646"/>
                </a:solidFill>
              </a:rPr>
              <a:t>  410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CSE373: Data Structures &amp; Algorithms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Removed?   x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</a:t>
            </a:r>
            <a:r>
              <a:rPr lang="en-US" sz="2000" kern="0" dirty="0" err="1" smtClean="0">
                <a:solidFill>
                  <a:srgbClr val="F79646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endParaRPr lang="en-US" sz="2000" kern="0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In-degree:    0       0     2      1       1       1     1      1      1     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1      0       0       0     0      0      0      2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0                                                       1</a:t>
            </a: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374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410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MATH 126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417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415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XYZ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39" name="Straight Connector 38"/>
          <p:cNvCxnSpPr/>
          <p:nvPr/>
        </p:nvCxnSpPr>
        <p:spPr bwMode="auto">
          <a:xfrm flipV="1">
            <a:off x="2612870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2612870" y="5715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3049635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3659235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413796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459516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5025295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5558695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V="1">
            <a:off x="6019800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V="1">
            <a:off x="5903529" y="5715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906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417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410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79646"/>
                </a:solidFill>
              </a:rPr>
              <a:t>413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CSE373: Data Structures &amp; Algorithms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Removed?   x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srgbClr val="F79646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endParaRPr lang="en-US" sz="2000" kern="0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In-degree:    0       0     2      1       1       1     1      1      1     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1      0       0       0     0      0      0      2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0                                                       1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                                                       0</a:t>
            </a: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374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410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MATH 126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417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415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XYZ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30" name="Straight Connector 29"/>
          <p:cNvCxnSpPr/>
          <p:nvPr/>
        </p:nvCxnSpPr>
        <p:spPr bwMode="auto">
          <a:xfrm flipV="1">
            <a:off x="2592388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590800" y="5715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312420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411480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3599576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4584496" y="5388648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5146675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5523702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6056312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5923756" y="5715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5828502" y="6096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7620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 graph is composed of two things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A set of vertices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A set of edges (which </a:t>
            </a:r>
            <a:r>
              <a:rPr lang="en-US" sz="2400" dirty="0" smtClean="0"/>
              <a:t>are ordered </a:t>
            </a:r>
            <a:r>
              <a:rPr lang="en-US" sz="2400" dirty="0" smtClean="0"/>
              <a:t>vertex tuples)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Trees are types of graphs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Each of the nodes is a vertex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Each pointer from parent to child is an edge</a:t>
            </a:r>
          </a:p>
        </p:txBody>
      </p:sp>
    </p:spTree>
    <p:extLst>
      <p:ext uri="{BB962C8B-B14F-4D97-AF65-F5344CB8AC3E}">
        <p14:creationId xmlns:p14="http://schemas.microsoft.com/office/powerpoint/2010/main" val="132636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417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410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79646"/>
                </a:solidFill>
              </a:rPr>
              <a:t>XYZ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CSE373: Data Structures &amp; Algorithms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Removed?   x       x      x      x       x       x      x               x       </a:t>
            </a:r>
            <a:r>
              <a:rPr lang="en-US" sz="2000" kern="0" dirty="0" smtClean="0">
                <a:solidFill>
                  <a:srgbClr val="F79646"/>
                </a:solidFill>
                <a:latin typeface="Calibri"/>
              </a:rPr>
              <a:t>x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In-degree:    0       0     2      1       1       1     1      1      1     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 1      0       0       0     0      0      0      2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0                                                        1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                                                          0</a:t>
            </a: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374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410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MATH 126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417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415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XYZ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30" name="Straight Connector 29"/>
          <p:cNvCxnSpPr/>
          <p:nvPr/>
        </p:nvCxnSpPr>
        <p:spPr bwMode="auto">
          <a:xfrm flipV="1">
            <a:off x="2640480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640480" y="5715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317388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367304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4530725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4222425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5060625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5365425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5975025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6051225" y="5715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5975025" y="6096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1424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417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410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XYZ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79646"/>
                </a:solidFill>
              </a:rPr>
              <a:t>415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CSE373: Data Structures &amp; Algorithms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Removed?   x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srgbClr val="F79646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</a:rPr>
              <a:t>x</a:t>
            </a:r>
            <a:endParaRPr lang="en-US" sz="2000" kern="0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In-degree:    0       0     2      1       1       1     1      1      1     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 1      0       0       0     0      0      0      2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0                                                         1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                                                                                               0</a:t>
            </a: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374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373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410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MATH 126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417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415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</a:rPr>
                <a:t>CSE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413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</a:rPr>
                <a:t>XYZ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30" name="Straight Connector 29"/>
          <p:cNvCxnSpPr/>
          <p:nvPr/>
        </p:nvCxnSpPr>
        <p:spPr bwMode="auto">
          <a:xfrm flipV="1">
            <a:off x="2626675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626675" y="5715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3022025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3631625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4140236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4530725" y="54864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5060953" y="53340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551728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6016440" y="5410200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6019800" y="5785601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6003512" y="6014201"/>
            <a:ext cx="304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474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1282E"/>
                </a:solidFill>
              </a:rPr>
              <a:t>Notice</a:t>
            </a:r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Needed a vertex with in-degree 0 to start</a:t>
            </a:r>
          </a:p>
          <a:p>
            <a:pPr lvl="1"/>
            <a:r>
              <a:rPr lang="en-US" sz="2400" dirty="0" smtClean="0"/>
              <a:t>Will always have at least 1 because no cycles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Ties among vertices with in-degrees of 0 can be broken arbitrarily</a:t>
            </a:r>
          </a:p>
          <a:p>
            <a:pPr lvl="1"/>
            <a:r>
              <a:rPr lang="en-US" sz="2400" dirty="0" smtClean="0"/>
              <a:t>Can be more than one correct answer, by definition, depending on the graph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191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1282E"/>
                </a:solidFill>
              </a:rPr>
              <a:t>Implementation</a:t>
            </a:r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The trick is to avoid searching for a zero-degree node every time!</a:t>
            </a:r>
          </a:p>
          <a:p>
            <a:pPr lvl="1"/>
            <a:r>
              <a:rPr lang="en-US" dirty="0" smtClean="0"/>
              <a:t>Keep the “pending” zero-degree nodes in a list, stack, queue, bag, table, or something</a:t>
            </a:r>
          </a:p>
          <a:p>
            <a:pPr lvl="1"/>
            <a:r>
              <a:rPr lang="en-US" dirty="0" smtClean="0"/>
              <a:t>Order we process them affects output but not correctness or efficiency provided add/remove are both </a:t>
            </a:r>
            <a:r>
              <a:rPr lang="en-US" i="1" dirty="0" smtClean="0"/>
              <a:t>O</a:t>
            </a:r>
            <a:r>
              <a:rPr lang="en-US" dirty="0" smtClean="0"/>
              <a:t>(1)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dirty="0" smtClean="0"/>
              <a:t>Using a queue:</a:t>
            </a:r>
          </a:p>
          <a:p>
            <a:pPr>
              <a:buNone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Label each vertex with its in-degree, </a:t>
            </a:r>
            <a:r>
              <a:rPr lang="en-US" dirty="0" err="1" smtClean="0">
                <a:solidFill>
                  <a:schemeClr val="accent1"/>
                </a:solidFill>
              </a:rPr>
              <a:t>enqueue</a:t>
            </a:r>
            <a:r>
              <a:rPr lang="en-US" dirty="0" smtClean="0">
                <a:solidFill>
                  <a:schemeClr val="accent1"/>
                </a:solidFill>
              </a:rPr>
              <a:t> 0-degree nodes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While queue is not empty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4F81BD"/>
                </a:solidFill>
              </a:rPr>
              <a:t>v</a:t>
            </a:r>
            <a:r>
              <a:rPr lang="en-US" dirty="0" smtClean="0">
                <a:solidFill>
                  <a:srgbClr val="4F81BD"/>
                </a:solidFill>
              </a:rPr>
              <a:t> = </a:t>
            </a:r>
            <a:r>
              <a:rPr lang="en-US" dirty="0" err="1" smtClean="0">
                <a:solidFill>
                  <a:srgbClr val="4F81BD"/>
                </a:solidFill>
              </a:rPr>
              <a:t>dequeue</a:t>
            </a:r>
            <a:r>
              <a:rPr lang="en-US" dirty="0" smtClean="0">
                <a:solidFill>
                  <a:srgbClr val="4F81BD"/>
                </a:solidFill>
              </a:rPr>
              <a:t>()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Output </a:t>
            </a:r>
            <a:r>
              <a:rPr lang="en-US" b="1" dirty="0" smtClean="0"/>
              <a:t>v</a:t>
            </a:r>
            <a:r>
              <a:rPr lang="en-US" dirty="0" smtClean="0"/>
              <a:t> and remove it from the graph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For each vertex </a:t>
            </a:r>
            <a:r>
              <a:rPr lang="en-US" b="1" dirty="0" smtClean="0"/>
              <a:t>u</a:t>
            </a:r>
            <a:r>
              <a:rPr lang="en-US" dirty="0" smtClean="0"/>
              <a:t> adjacent to </a:t>
            </a:r>
            <a:r>
              <a:rPr lang="en-US" b="1" dirty="0" smtClean="0"/>
              <a:t>v</a:t>
            </a:r>
            <a:r>
              <a:rPr lang="en-US" dirty="0" smtClean="0"/>
              <a:t> (i.e. </a:t>
            </a:r>
            <a:r>
              <a:rPr lang="en-US" b="1" dirty="0" smtClean="0"/>
              <a:t>u</a:t>
            </a:r>
            <a:r>
              <a:rPr lang="en-US" dirty="0" smtClean="0"/>
              <a:t> such that (</a:t>
            </a:r>
            <a:r>
              <a:rPr lang="en-US" b="1" dirty="0" err="1" smtClean="0"/>
              <a:t>v</a:t>
            </a:r>
            <a:r>
              <a:rPr lang="en-US" dirty="0" err="1" smtClean="0"/>
              <a:t>,</a:t>
            </a:r>
            <a:r>
              <a:rPr lang="en-US" b="1" dirty="0" err="1" smtClean="0"/>
              <a:t>u</a:t>
            </a:r>
            <a:r>
              <a:rPr lang="en-US" dirty="0" smtClean="0"/>
              <a:t>) in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 smtClean="0"/>
              <a:t>), decrement the in-degree of </a:t>
            </a:r>
            <a:r>
              <a:rPr lang="en-US" b="1" dirty="0" smtClean="0"/>
              <a:t>u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1"/>
                </a:solidFill>
              </a:rPr>
              <a:t> if new degree is 0, </a:t>
            </a:r>
            <a:r>
              <a:rPr lang="en-US" dirty="0" err="1" smtClean="0">
                <a:solidFill>
                  <a:schemeClr val="accent1"/>
                </a:solidFill>
              </a:rPr>
              <a:t>enqueue</a:t>
            </a:r>
            <a:r>
              <a:rPr lang="en-US" dirty="0" smtClean="0">
                <a:solidFill>
                  <a:schemeClr val="accent1"/>
                </a:solidFill>
              </a:rPr>
              <a:t> it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39263" y="1744443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2546369" y="2045205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977" y="5256936"/>
            <a:ext cx="7620000" cy="5483499"/>
          </a:xfrm>
        </p:spPr>
        <p:txBody>
          <a:bodyPr>
            <a:normAutofit/>
          </a:bodyPr>
          <a:lstStyle/>
          <a:p>
            <a:r>
              <a:rPr lang="en-US" dirty="0" smtClean="0"/>
              <a:t>Start with the nodes that have in-degree 0 (no </a:t>
            </a:r>
            <a:r>
              <a:rPr lang="en-US" dirty="0" err="1" smtClean="0"/>
              <a:t>prereqs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Then eliminate that vertex (print it out) and eliminate its out edges.</a:t>
            </a:r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41494" y="3957989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464977" y="2824205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795745" y="3937540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28" name="Straight Arrow Connector 27"/>
          <p:cNvCxnSpPr>
            <a:stCxn id="7" idx="5"/>
            <a:endCxn id="5" idx="1"/>
          </p:cNvCxnSpPr>
          <p:nvPr/>
        </p:nvCxnSpPr>
        <p:spPr>
          <a:xfrm>
            <a:off x="3059802" y="2558638"/>
            <a:ext cx="1303266" cy="6544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4"/>
            <a:endCxn id="14" idx="0"/>
          </p:cNvCxnSpPr>
          <p:nvPr/>
        </p:nvCxnSpPr>
        <p:spPr>
          <a:xfrm>
            <a:off x="5840025" y="2345967"/>
            <a:ext cx="102231" cy="161202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5"/>
            <a:endCxn id="14" idx="1"/>
          </p:cNvCxnSpPr>
          <p:nvPr/>
        </p:nvCxnSpPr>
        <p:spPr>
          <a:xfrm>
            <a:off x="4788410" y="3638400"/>
            <a:ext cx="941175" cy="40768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6"/>
            <a:endCxn id="10" idx="2"/>
          </p:cNvCxnSpPr>
          <p:nvPr/>
        </p:nvCxnSpPr>
        <p:spPr>
          <a:xfrm>
            <a:off x="2397269" y="4238302"/>
            <a:ext cx="822514" cy="7513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22" idx="4"/>
            <a:endCxn id="23" idx="1"/>
          </p:cNvCxnSpPr>
          <p:nvPr/>
        </p:nvCxnSpPr>
        <p:spPr>
          <a:xfrm>
            <a:off x="765739" y="3425729"/>
            <a:ext cx="1118097" cy="599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2" idx="7"/>
            <a:endCxn id="7" idx="3"/>
          </p:cNvCxnSpPr>
          <p:nvPr/>
        </p:nvCxnSpPr>
        <p:spPr>
          <a:xfrm flipV="1">
            <a:off x="978410" y="2558638"/>
            <a:ext cx="1656050" cy="353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7"/>
            <a:endCxn id="5" idx="3"/>
          </p:cNvCxnSpPr>
          <p:nvPr/>
        </p:nvCxnSpPr>
        <p:spPr>
          <a:xfrm flipV="1">
            <a:off x="3733216" y="3638400"/>
            <a:ext cx="629852" cy="462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51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39263" y="1744443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2546369" y="2045205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977" y="5256936"/>
            <a:ext cx="7620000" cy="5483499"/>
          </a:xfrm>
        </p:spPr>
        <p:txBody>
          <a:bodyPr>
            <a:normAutofit/>
          </a:bodyPr>
          <a:lstStyle/>
          <a:p>
            <a:r>
              <a:rPr lang="en-US" dirty="0" smtClean="0"/>
              <a:t>What is a valid topological sort of this graph?</a:t>
            </a:r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41494" y="3957989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464977" y="2824205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795745" y="3937540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28" name="Straight Arrow Connector 27"/>
          <p:cNvCxnSpPr>
            <a:stCxn id="7" idx="5"/>
            <a:endCxn id="5" idx="1"/>
          </p:cNvCxnSpPr>
          <p:nvPr/>
        </p:nvCxnSpPr>
        <p:spPr>
          <a:xfrm>
            <a:off x="3059802" y="2558638"/>
            <a:ext cx="1303266" cy="6544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4"/>
            <a:endCxn id="14" idx="0"/>
          </p:cNvCxnSpPr>
          <p:nvPr/>
        </p:nvCxnSpPr>
        <p:spPr>
          <a:xfrm>
            <a:off x="5840025" y="2345967"/>
            <a:ext cx="102231" cy="161202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5"/>
            <a:endCxn id="14" idx="1"/>
          </p:cNvCxnSpPr>
          <p:nvPr/>
        </p:nvCxnSpPr>
        <p:spPr>
          <a:xfrm>
            <a:off x="4788410" y="3638400"/>
            <a:ext cx="941175" cy="40768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6"/>
            <a:endCxn id="10" idx="2"/>
          </p:cNvCxnSpPr>
          <p:nvPr/>
        </p:nvCxnSpPr>
        <p:spPr>
          <a:xfrm>
            <a:off x="2397269" y="4238302"/>
            <a:ext cx="822514" cy="7513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22" idx="4"/>
            <a:endCxn id="23" idx="1"/>
          </p:cNvCxnSpPr>
          <p:nvPr/>
        </p:nvCxnSpPr>
        <p:spPr>
          <a:xfrm>
            <a:off x="765739" y="3425729"/>
            <a:ext cx="1118097" cy="599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2" idx="7"/>
            <a:endCxn id="7" idx="3"/>
          </p:cNvCxnSpPr>
          <p:nvPr/>
        </p:nvCxnSpPr>
        <p:spPr>
          <a:xfrm flipV="1">
            <a:off x="978410" y="2558638"/>
            <a:ext cx="1656050" cy="353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7"/>
            <a:endCxn id="5" idx="3"/>
          </p:cNvCxnSpPr>
          <p:nvPr/>
        </p:nvCxnSpPr>
        <p:spPr>
          <a:xfrm flipV="1">
            <a:off x="3733216" y="3638400"/>
            <a:ext cx="629852" cy="462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954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4977" y="3124967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39263" y="1744443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2546369" y="2045205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977" y="5256936"/>
            <a:ext cx="7620000" cy="5483499"/>
          </a:xfrm>
        </p:spPr>
        <p:txBody>
          <a:bodyPr>
            <a:normAutofit/>
          </a:bodyPr>
          <a:lstStyle/>
          <a:p>
            <a:r>
              <a:rPr lang="en-US" dirty="0" smtClean="0"/>
              <a:t>What is a valid topological sort of this graph?</a:t>
            </a:r>
          </a:p>
          <a:p>
            <a:r>
              <a:rPr lang="en-US" b="0" dirty="0" smtClean="0"/>
              <a:t>F,C,G,D,A,E,B		F,G,D,C,A,E,B</a:t>
            </a:r>
          </a:p>
          <a:p>
            <a:r>
              <a:rPr lang="en-US" b="0" dirty="0" smtClean="0"/>
              <a:t>F,G,C,D,A,E,B		</a:t>
            </a:r>
            <a:r>
              <a:rPr lang="en-US" dirty="0" smtClean="0"/>
              <a:t>Are these all the valid solutions?</a:t>
            </a:r>
            <a:endParaRPr lang="en-US" b="0" dirty="0" smtClean="0"/>
          </a:p>
        </p:txBody>
      </p:sp>
      <p:sp>
        <p:nvSpPr>
          <p:cNvPr id="10" name="Oval 9"/>
          <p:cNvSpPr/>
          <p:nvPr/>
        </p:nvSpPr>
        <p:spPr>
          <a:xfrm>
            <a:off x="3219783" y="4012679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41494" y="3957989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464977" y="2824205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795745" y="3937540"/>
            <a:ext cx="601524" cy="6015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28" name="Straight Arrow Connector 27"/>
          <p:cNvCxnSpPr>
            <a:stCxn id="7" idx="5"/>
            <a:endCxn id="5" idx="1"/>
          </p:cNvCxnSpPr>
          <p:nvPr/>
        </p:nvCxnSpPr>
        <p:spPr>
          <a:xfrm>
            <a:off x="3059802" y="2558638"/>
            <a:ext cx="1303266" cy="6544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6" idx="3"/>
          </p:cNvCxnSpPr>
          <p:nvPr/>
        </p:nvCxnSpPr>
        <p:spPr>
          <a:xfrm flipV="1">
            <a:off x="4788410" y="2257876"/>
            <a:ext cx="838944" cy="9551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4"/>
            <a:endCxn id="14" idx="0"/>
          </p:cNvCxnSpPr>
          <p:nvPr/>
        </p:nvCxnSpPr>
        <p:spPr>
          <a:xfrm>
            <a:off x="5840025" y="2345967"/>
            <a:ext cx="102231" cy="161202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5"/>
            <a:endCxn id="14" idx="1"/>
          </p:cNvCxnSpPr>
          <p:nvPr/>
        </p:nvCxnSpPr>
        <p:spPr>
          <a:xfrm>
            <a:off x="4788410" y="3638400"/>
            <a:ext cx="941175" cy="40768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6"/>
            <a:endCxn id="10" idx="2"/>
          </p:cNvCxnSpPr>
          <p:nvPr/>
        </p:nvCxnSpPr>
        <p:spPr>
          <a:xfrm>
            <a:off x="2397269" y="4238302"/>
            <a:ext cx="822514" cy="7513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22" idx="4"/>
            <a:endCxn id="23" idx="1"/>
          </p:cNvCxnSpPr>
          <p:nvPr/>
        </p:nvCxnSpPr>
        <p:spPr>
          <a:xfrm>
            <a:off x="765739" y="3425729"/>
            <a:ext cx="1118097" cy="599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2" idx="7"/>
            <a:endCxn id="7" idx="3"/>
          </p:cNvCxnSpPr>
          <p:nvPr/>
        </p:nvCxnSpPr>
        <p:spPr>
          <a:xfrm flipV="1">
            <a:off x="978410" y="2558638"/>
            <a:ext cx="1656050" cy="353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7"/>
            <a:endCxn id="5" idx="3"/>
          </p:cNvCxnSpPr>
          <p:nvPr/>
        </p:nvCxnSpPr>
        <p:spPr>
          <a:xfrm flipV="1">
            <a:off x="3733216" y="3638400"/>
            <a:ext cx="629852" cy="462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87947" y="54394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6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use does this traversal have?</a:t>
            </a:r>
          </a:p>
        </p:txBody>
      </p:sp>
    </p:spTree>
    <p:extLst>
      <p:ext uri="{BB962C8B-B14F-4D97-AF65-F5344CB8AC3E}">
        <p14:creationId xmlns:p14="http://schemas.microsoft.com/office/powerpoint/2010/main" val="428053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use does this traversal have?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Good for dependency resolution</a:t>
            </a:r>
          </a:p>
        </p:txBody>
      </p:sp>
    </p:spTree>
    <p:extLst>
      <p:ext uri="{BB962C8B-B14F-4D97-AF65-F5344CB8AC3E}">
        <p14:creationId xmlns:p14="http://schemas.microsoft.com/office/powerpoint/2010/main" val="172963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48349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use does this traversal have?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Good for dependency resolution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Can also be used for cycle detection</a:t>
            </a:r>
          </a:p>
        </p:txBody>
      </p:sp>
    </p:spTree>
    <p:extLst>
      <p:ext uri="{BB962C8B-B14F-4D97-AF65-F5344CB8AC3E}">
        <p14:creationId xmlns:p14="http://schemas.microsoft.com/office/powerpoint/2010/main" val="254803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81197</TotalTime>
  <Words>5378</Words>
  <Application>Microsoft Macintosh PowerPoint</Application>
  <PresentationFormat>On-screen Show (4:3)</PresentationFormat>
  <Paragraphs>955</Paragraphs>
  <Slides>118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19" baseType="lpstr">
      <vt:lpstr>Essential</vt:lpstr>
      <vt:lpstr>Cse 373</vt:lpstr>
      <vt:lpstr>Project 3</vt:lpstr>
      <vt:lpstr>Graphs</vt:lpstr>
      <vt:lpstr>Graphs</vt:lpstr>
      <vt:lpstr>Graphs</vt:lpstr>
      <vt:lpstr>Graphs</vt:lpstr>
      <vt:lpstr>Graphs</vt:lpstr>
      <vt:lpstr>Graphs</vt:lpstr>
      <vt:lpstr>Graphs</vt:lpstr>
      <vt:lpstr>Graphs</vt:lpstr>
      <vt:lpstr>Graphs</vt:lpstr>
      <vt:lpstr>Graphs</vt:lpstr>
      <vt:lpstr>Graphs</vt:lpstr>
      <vt:lpstr>Graphs</vt:lpstr>
      <vt:lpstr>Graphs</vt:lpstr>
      <vt:lpstr>Graphs</vt:lpstr>
      <vt:lpstr>Graphs</vt:lpstr>
      <vt:lpstr>Graphs</vt:lpstr>
      <vt:lpstr>Graphs</vt:lpstr>
      <vt:lpstr>Graphs</vt:lpstr>
      <vt:lpstr>Analyzing graphs</vt:lpstr>
      <vt:lpstr>Analyzing graphs</vt:lpstr>
      <vt:lpstr>Analyzing graphs</vt:lpstr>
      <vt:lpstr>Analyzing graphs</vt:lpstr>
      <vt:lpstr>Analyzing graphs</vt:lpstr>
      <vt:lpstr>Graphs</vt:lpstr>
      <vt:lpstr>Graphs</vt:lpstr>
      <vt:lpstr>Graphs</vt:lpstr>
      <vt:lpstr>Graphs</vt:lpstr>
      <vt:lpstr>Graphs</vt:lpstr>
      <vt:lpstr>Graphs</vt:lpstr>
      <vt:lpstr>Graphs</vt:lpstr>
      <vt:lpstr>Graphs</vt:lpstr>
      <vt:lpstr>Graphs</vt:lpstr>
      <vt:lpstr>Graphs</vt:lpstr>
      <vt:lpstr>Graphs</vt:lpstr>
      <vt:lpstr>PowerPoint Presentation</vt:lpstr>
      <vt:lpstr>Graphs</vt:lpstr>
      <vt:lpstr>Graphs</vt:lpstr>
      <vt:lpstr>PowerPoint Presentation</vt:lpstr>
      <vt:lpstr>PowerPoint Presentation</vt:lpstr>
      <vt:lpstr>Graphs</vt:lpstr>
      <vt:lpstr>Graphs</vt:lpstr>
      <vt:lpstr>Graphs</vt:lpstr>
      <vt:lpstr>Representation</vt:lpstr>
      <vt:lpstr>Representation</vt:lpstr>
      <vt:lpstr>Adjacency List</vt:lpstr>
      <vt:lpstr>Adjacency List</vt:lpstr>
      <vt:lpstr>Adjacency List</vt:lpstr>
      <vt:lpstr>Adjacency List</vt:lpstr>
      <vt:lpstr>Adjacency List</vt:lpstr>
      <vt:lpstr>Adjacency List</vt:lpstr>
      <vt:lpstr>Adjacency List</vt:lpstr>
      <vt:lpstr>Adjacency Matrix</vt:lpstr>
      <vt:lpstr>Adjacency Matrix</vt:lpstr>
      <vt:lpstr>Adjacency Matrix</vt:lpstr>
      <vt:lpstr>Adjacency Matrix</vt:lpstr>
      <vt:lpstr>Traversals</vt:lpstr>
      <vt:lpstr>Traversal</vt:lpstr>
      <vt:lpstr>Traversal</vt:lpstr>
      <vt:lpstr>Traversal</vt:lpstr>
      <vt:lpstr>Traversal</vt:lpstr>
      <vt:lpstr>Traversal</vt:lpstr>
      <vt:lpstr>Traversal</vt:lpstr>
      <vt:lpstr>Traversal</vt:lpstr>
      <vt:lpstr>Traversal</vt:lpstr>
      <vt:lpstr>Terminology</vt:lpstr>
      <vt:lpstr>Traversals</vt:lpstr>
      <vt:lpstr>Abstract Idea in Pseudocode</vt:lpstr>
      <vt:lpstr>Runtime and options</vt:lpstr>
      <vt:lpstr>Example: trees</vt:lpstr>
      <vt:lpstr>Example: trees</vt:lpstr>
      <vt:lpstr>Comparison</vt:lpstr>
      <vt:lpstr>Traversal</vt:lpstr>
      <vt:lpstr>Traversal</vt:lpstr>
      <vt:lpstr>Traversal</vt:lpstr>
      <vt:lpstr>Topological Sort</vt:lpstr>
      <vt:lpstr>Questions and comments</vt:lpstr>
      <vt:lpstr>Uses of Topological Sort</vt:lpstr>
      <vt:lpstr>Topological Sort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Notice</vt:lpstr>
      <vt:lpstr>Implementation</vt:lpstr>
      <vt:lpstr>Traversal</vt:lpstr>
      <vt:lpstr>Traversal</vt:lpstr>
      <vt:lpstr>Traversal</vt:lpstr>
      <vt:lpstr>Topological sort</vt:lpstr>
      <vt:lpstr>Topological sort</vt:lpstr>
      <vt:lpstr>Topological sort</vt:lpstr>
      <vt:lpstr>Topological sort</vt:lpstr>
      <vt:lpstr>Topological sort</vt:lpstr>
      <vt:lpstr>Graph problems</vt:lpstr>
      <vt:lpstr>Graph problems</vt:lpstr>
      <vt:lpstr>Graph problems</vt:lpstr>
      <vt:lpstr>Graph problems</vt:lpstr>
      <vt:lpstr>PowerPoint Presentation</vt:lpstr>
      <vt:lpstr>Graph problems</vt:lpstr>
      <vt:lpstr>Graph problems</vt:lpstr>
      <vt:lpstr>Graph problems</vt:lpstr>
      <vt:lpstr>Graph problems</vt:lpstr>
      <vt:lpstr>Single source shortest path</vt:lpstr>
      <vt:lpstr>Single source shortest path</vt:lpstr>
      <vt:lpstr>Single source shortest path</vt:lpstr>
      <vt:lpstr>Single source shortest path</vt:lpstr>
      <vt:lpstr>Single source shortest path</vt:lpstr>
      <vt:lpstr>Path-finding</vt:lpstr>
      <vt:lpstr>Next class</vt:lpstr>
      <vt:lpstr>Next class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373</dc:title>
  <dc:creator>Evan McCarty</dc:creator>
  <cp:lastModifiedBy>Evan McCarty</cp:lastModifiedBy>
  <cp:revision>249</cp:revision>
  <dcterms:created xsi:type="dcterms:W3CDTF">2017-03-27T18:12:41Z</dcterms:created>
  <dcterms:modified xsi:type="dcterms:W3CDTF">2017-11-17T22:11:48Z</dcterms:modified>
</cp:coreProperties>
</file>