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80" r:id="rId3"/>
    <p:sldId id="282" r:id="rId4"/>
    <p:sldId id="281" r:id="rId5"/>
    <p:sldId id="283" r:id="rId6"/>
    <p:sldId id="284" r:id="rId7"/>
    <p:sldId id="285" r:id="rId8"/>
    <p:sldId id="287" r:id="rId9"/>
    <p:sldId id="286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288" r:id="rId23"/>
    <p:sldId id="289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37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9" r:id="rId53"/>
    <p:sldId id="320" r:id="rId54"/>
    <p:sldId id="321" r:id="rId55"/>
    <p:sldId id="322" r:id="rId56"/>
    <p:sldId id="323" r:id="rId57"/>
    <p:sldId id="324" r:id="rId58"/>
    <p:sldId id="338" r:id="rId59"/>
    <p:sldId id="339" r:id="rId60"/>
    <p:sldId id="340" r:id="rId61"/>
    <p:sldId id="341" r:id="rId62"/>
    <p:sldId id="343" r:id="rId63"/>
    <p:sldId id="342" r:id="rId64"/>
    <p:sldId id="344" r:id="rId65"/>
    <p:sldId id="345" r:id="rId66"/>
    <p:sldId id="346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29 </a:t>
            </a:r>
            <a:r>
              <a:rPr lang="en-US" dirty="0" smtClean="0"/>
              <a:t>– </a:t>
            </a:r>
            <a:r>
              <a:rPr lang="en-US" dirty="0" smtClean="0"/>
              <a:t>Stacks and queues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queue </a:t>
            </a:r>
            <a:r>
              <a:rPr lang="en-US" dirty="0" smtClean="0"/>
              <a:t>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behavior do we expect from the queue?</a:t>
            </a:r>
            <a:endParaRPr lang="en-US" b="1" dirty="0" smtClean="0"/>
          </a:p>
          <a:p>
            <a:pPr lvl="2" indent="0">
              <a:buNone/>
            </a:pPr>
            <a:endParaRPr lang="en-US" sz="2000" b="1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94886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queue </a:t>
            </a:r>
            <a:r>
              <a:rPr lang="en-US" dirty="0" smtClean="0"/>
              <a:t>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behavior do we expect from the queue?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err="1" smtClean="0">
                <a:latin typeface="Courier"/>
                <a:cs typeface="Courier"/>
              </a:rPr>
              <a:t>enqueue</a:t>
            </a:r>
            <a:r>
              <a:rPr lang="en-US" dirty="0" smtClean="0">
                <a:latin typeface="Courier"/>
                <a:cs typeface="Courier"/>
              </a:rPr>
              <a:t>(Object </a:t>
            </a:r>
            <a:r>
              <a:rPr lang="en-US" dirty="0" err="1" smtClean="0">
                <a:latin typeface="Courier"/>
                <a:cs typeface="Courier"/>
              </a:rPr>
              <a:t>toInsert</a:t>
            </a:r>
            <a:r>
              <a:rPr lang="en-US" dirty="0" smtClean="0">
                <a:latin typeface="Courier"/>
                <a:cs typeface="Courier"/>
              </a:rPr>
              <a:t>):</a:t>
            </a:r>
            <a:endParaRPr lang="en-US" dirty="0">
              <a:latin typeface="Courier"/>
              <a:cs typeface="Courier"/>
            </a:endParaRPr>
          </a:p>
          <a:p>
            <a:pPr marL="914400" lvl="1" indent="-457200">
              <a:buFont typeface="Arial"/>
              <a:buChar char="•"/>
            </a:pPr>
            <a:endParaRPr lang="en-US" dirty="0" smtClean="0">
              <a:latin typeface="Courier"/>
              <a:cs typeface="Courier"/>
            </a:endParaRPr>
          </a:p>
          <a:p>
            <a:pPr marL="914400" lvl="1" indent="-457200">
              <a:buFont typeface="Arial"/>
              <a:buChar char="•"/>
            </a:pPr>
            <a:r>
              <a:rPr lang="en-US" dirty="0" err="1" smtClean="0">
                <a:latin typeface="Courier"/>
                <a:cs typeface="Courier"/>
              </a:rPr>
              <a:t>d</a:t>
            </a:r>
            <a:r>
              <a:rPr lang="en-US" dirty="0" err="1" smtClean="0">
                <a:latin typeface="Courier"/>
                <a:cs typeface="Courier"/>
              </a:rPr>
              <a:t>equeue</a:t>
            </a:r>
            <a:r>
              <a:rPr lang="en-US" dirty="0" smtClean="0">
                <a:latin typeface="Courier"/>
                <a:cs typeface="Courier"/>
              </a:rPr>
              <a:t>():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latin typeface="Courier"/>
                <a:cs typeface="Courier"/>
              </a:rPr>
              <a:t>front():</a:t>
            </a:r>
            <a:br>
              <a:rPr lang="en-US" dirty="0" smtClean="0">
                <a:latin typeface="Courier"/>
                <a:cs typeface="Courier"/>
              </a:rPr>
            </a:br>
            <a:endParaRPr lang="en-US" sz="2000" b="1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77020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queue </a:t>
            </a:r>
            <a:r>
              <a:rPr lang="en-US" dirty="0" smtClean="0"/>
              <a:t>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behavior do we expect from the queue?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err="1" smtClean="0">
                <a:latin typeface="Courier"/>
                <a:cs typeface="Courier"/>
              </a:rPr>
              <a:t>enqueue</a:t>
            </a:r>
            <a:r>
              <a:rPr lang="en-US" dirty="0" smtClean="0">
                <a:latin typeface="Courier"/>
                <a:cs typeface="Courier"/>
              </a:rPr>
              <a:t>(Object </a:t>
            </a:r>
            <a:r>
              <a:rPr lang="en-US" dirty="0" err="1" smtClean="0">
                <a:latin typeface="Courier"/>
                <a:cs typeface="Courier"/>
              </a:rPr>
              <a:t>toInsert</a:t>
            </a:r>
            <a:r>
              <a:rPr lang="en-US" dirty="0" smtClean="0">
                <a:latin typeface="Courier"/>
                <a:cs typeface="Courier"/>
              </a:rPr>
              <a:t>):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cs typeface="Courier"/>
              </a:rPr>
              <a:t>adds to the queue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err="1" smtClean="0">
                <a:latin typeface="Courier"/>
                <a:cs typeface="Courier"/>
              </a:rPr>
              <a:t>d</a:t>
            </a:r>
            <a:r>
              <a:rPr lang="en-US" dirty="0" err="1" smtClean="0">
                <a:latin typeface="Courier"/>
                <a:cs typeface="Courier"/>
              </a:rPr>
              <a:t>equeue</a:t>
            </a:r>
            <a:r>
              <a:rPr lang="en-US" dirty="0" smtClean="0">
                <a:latin typeface="Courier"/>
                <a:cs typeface="Courier"/>
              </a:rPr>
              <a:t>():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cs typeface="Courier"/>
              </a:rPr>
              <a:t>removes the ‘next’ element from the queue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latin typeface="Courier"/>
                <a:cs typeface="Courier"/>
              </a:rPr>
              <a:t>front():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cs typeface="Courier"/>
              </a:rPr>
              <a:t>peeks at the ‘next’ element</a:t>
            </a:r>
          </a:p>
          <a:p>
            <a:pPr lvl="2" indent="0">
              <a:buNone/>
            </a:pPr>
            <a:endParaRPr lang="en-US" sz="2000" b="1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8091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queue </a:t>
            </a:r>
            <a:r>
              <a:rPr lang="en-US" dirty="0" smtClean="0"/>
              <a:t>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behavior do we expect from the queue?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err="1" smtClean="0">
                <a:latin typeface="Courier"/>
                <a:cs typeface="Courier"/>
              </a:rPr>
              <a:t>enqueue</a:t>
            </a:r>
            <a:r>
              <a:rPr lang="en-US" dirty="0" smtClean="0">
                <a:latin typeface="Courier"/>
                <a:cs typeface="Courier"/>
              </a:rPr>
              <a:t>(Object </a:t>
            </a:r>
            <a:r>
              <a:rPr lang="en-US" dirty="0" err="1" smtClean="0">
                <a:latin typeface="Courier"/>
                <a:cs typeface="Courier"/>
              </a:rPr>
              <a:t>toInsert</a:t>
            </a:r>
            <a:r>
              <a:rPr lang="en-US" dirty="0" smtClean="0">
                <a:latin typeface="Courier"/>
                <a:cs typeface="Courier"/>
              </a:rPr>
              <a:t>):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cs typeface="Courier"/>
              </a:rPr>
              <a:t>adds to the queue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err="1" smtClean="0">
                <a:latin typeface="Courier"/>
                <a:cs typeface="Courier"/>
              </a:rPr>
              <a:t>d</a:t>
            </a:r>
            <a:r>
              <a:rPr lang="en-US" dirty="0" err="1" smtClean="0">
                <a:latin typeface="Courier"/>
                <a:cs typeface="Courier"/>
              </a:rPr>
              <a:t>equeue</a:t>
            </a:r>
            <a:r>
              <a:rPr lang="en-US" dirty="0" smtClean="0">
                <a:latin typeface="Courier"/>
                <a:cs typeface="Courier"/>
              </a:rPr>
              <a:t>():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cs typeface="Courier"/>
              </a:rPr>
              <a:t>removes the ‘next’ element from the queue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latin typeface="Courier"/>
                <a:cs typeface="Courier"/>
              </a:rPr>
              <a:t>front():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cs typeface="Courier"/>
              </a:rPr>
              <a:t>peeks at the ‘next’ element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cs typeface="Courier"/>
              </a:rPr>
              <a:t>Which element is ‘next’?</a:t>
            </a:r>
            <a:endParaRPr lang="en-US" dirty="0" smtClean="0">
              <a:cs typeface="Courier"/>
            </a:endParaRPr>
          </a:p>
          <a:p>
            <a:pPr lvl="2" indent="0">
              <a:buNone/>
            </a:pPr>
            <a:endParaRPr lang="en-US" sz="2000" b="1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5831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queue </a:t>
            </a:r>
            <a:r>
              <a:rPr lang="en-US" dirty="0" smtClean="0"/>
              <a:t>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behavior do we expect from the queue?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err="1" smtClean="0">
                <a:latin typeface="Courier"/>
                <a:cs typeface="Courier"/>
              </a:rPr>
              <a:t>enqueue</a:t>
            </a:r>
            <a:r>
              <a:rPr lang="en-US" dirty="0" smtClean="0">
                <a:latin typeface="Courier"/>
                <a:cs typeface="Courier"/>
              </a:rPr>
              <a:t>(Object </a:t>
            </a:r>
            <a:r>
              <a:rPr lang="en-US" dirty="0" err="1" smtClean="0">
                <a:latin typeface="Courier"/>
                <a:cs typeface="Courier"/>
              </a:rPr>
              <a:t>toInsert</a:t>
            </a:r>
            <a:r>
              <a:rPr lang="en-US" dirty="0" smtClean="0">
                <a:latin typeface="Courier"/>
                <a:cs typeface="Courier"/>
              </a:rPr>
              <a:t>):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cs typeface="Courier"/>
              </a:rPr>
              <a:t>adds to the queue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err="1" smtClean="0">
                <a:latin typeface="Courier"/>
                <a:cs typeface="Courier"/>
              </a:rPr>
              <a:t>d</a:t>
            </a:r>
            <a:r>
              <a:rPr lang="en-US" dirty="0" err="1" smtClean="0">
                <a:latin typeface="Courier"/>
                <a:cs typeface="Courier"/>
              </a:rPr>
              <a:t>equeue</a:t>
            </a:r>
            <a:r>
              <a:rPr lang="en-US" dirty="0" smtClean="0">
                <a:latin typeface="Courier"/>
                <a:cs typeface="Courier"/>
              </a:rPr>
              <a:t>():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cs typeface="Courier"/>
              </a:rPr>
              <a:t>removes the ‘next’ element from the queue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latin typeface="Courier"/>
                <a:cs typeface="Courier"/>
              </a:rPr>
              <a:t>front():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cs typeface="Courier"/>
              </a:rPr>
              <a:t>peeks at the ‘next’ element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cs typeface="Courier"/>
              </a:rPr>
              <a:t>Which element is ‘next’?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cs typeface="Courier"/>
              </a:rPr>
              <a:t>FIFO – ‘first in, first out’ ordering</a:t>
            </a:r>
          </a:p>
          <a:p>
            <a:pPr lvl="2" indent="0">
              <a:buNone/>
            </a:pPr>
            <a:endParaRPr lang="en-US" sz="2000" b="1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7779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Stack and Queu</a:t>
            </a:r>
            <a:r>
              <a:rPr lang="en-US" dirty="0" smtClean="0"/>
              <a:t>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Stacks and Queues both support the same functions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cs typeface="Courier"/>
              </a:rPr>
              <a:t>i</a:t>
            </a:r>
            <a:r>
              <a:rPr lang="en-US" dirty="0" smtClean="0">
                <a:cs typeface="Courier"/>
              </a:rPr>
              <a:t>nsert: push() and </a:t>
            </a:r>
            <a:r>
              <a:rPr lang="en-US" dirty="0" err="1" smtClean="0">
                <a:cs typeface="Courier"/>
              </a:rPr>
              <a:t>enqueue</a:t>
            </a:r>
            <a:r>
              <a:rPr lang="en-US" dirty="0" smtClean="0">
                <a:cs typeface="Courier"/>
              </a:rPr>
              <a:t>()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cs typeface="Courier"/>
              </a:rPr>
              <a:t>remove: pop() and </a:t>
            </a:r>
            <a:r>
              <a:rPr lang="en-US" dirty="0" err="1" smtClean="0">
                <a:cs typeface="Courier"/>
              </a:rPr>
              <a:t>dequeue</a:t>
            </a:r>
            <a:r>
              <a:rPr lang="en-US" dirty="0" smtClean="0">
                <a:cs typeface="Courier"/>
              </a:rPr>
              <a:t>()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cs typeface="Courier"/>
              </a:rPr>
              <a:t>p</a:t>
            </a:r>
            <a:r>
              <a:rPr lang="en-US" dirty="0" smtClean="0">
                <a:cs typeface="Courier"/>
              </a:rPr>
              <a:t>eek: top() and front()</a:t>
            </a:r>
          </a:p>
          <a:p>
            <a:pPr lvl="2" indent="0">
              <a:buNone/>
            </a:pPr>
            <a:endParaRPr lang="en-US" sz="2000" b="1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8125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Stack and Queu</a:t>
            </a:r>
            <a:r>
              <a:rPr lang="en-US" dirty="0" smtClean="0"/>
              <a:t>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51054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Stacks and Queues both support the same functions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cs typeface="Courier"/>
              </a:rPr>
              <a:t>i</a:t>
            </a:r>
            <a:r>
              <a:rPr lang="en-US" dirty="0" smtClean="0">
                <a:cs typeface="Courier"/>
              </a:rPr>
              <a:t>nsert: push() and </a:t>
            </a:r>
            <a:r>
              <a:rPr lang="en-US" dirty="0" err="1" smtClean="0">
                <a:cs typeface="Courier"/>
              </a:rPr>
              <a:t>enqueue</a:t>
            </a:r>
            <a:r>
              <a:rPr lang="en-US" dirty="0" smtClean="0">
                <a:cs typeface="Courier"/>
              </a:rPr>
              <a:t>()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cs typeface="Courier"/>
              </a:rPr>
              <a:t>remove: pop() and </a:t>
            </a:r>
            <a:r>
              <a:rPr lang="en-US" dirty="0" err="1" smtClean="0">
                <a:cs typeface="Courier"/>
              </a:rPr>
              <a:t>dequeue</a:t>
            </a:r>
            <a:r>
              <a:rPr lang="en-US" dirty="0" smtClean="0">
                <a:cs typeface="Courier"/>
              </a:rPr>
              <a:t>()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cs typeface="Courier"/>
              </a:rPr>
              <a:t>p</a:t>
            </a:r>
            <a:r>
              <a:rPr lang="en-US" dirty="0" smtClean="0">
                <a:cs typeface="Courier"/>
              </a:rPr>
              <a:t>eek: top() and front()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This isn’t sufficient to distinguish them, their </a:t>
            </a:r>
            <a:r>
              <a:rPr lang="en-US" sz="2800" i="1" dirty="0" smtClean="0">
                <a:cs typeface="Courier"/>
              </a:rPr>
              <a:t>behavior</a:t>
            </a:r>
            <a:r>
              <a:rPr lang="en-US" sz="2800" dirty="0" smtClean="0">
                <a:cs typeface="Courier"/>
              </a:rPr>
              <a:t> is also a critical part of their ADT. </a:t>
            </a:r>
            <a:r>
              <a:rPr lang="en-US" sz="2800" i="1" dirty="0" smtClean="0">
                <a:cs typeface="Courier"/>
              </a:rPr>
              <a:t>Which element do we expect to be ‘removed’?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i="1" dirty="0" smtClean="0">
                <a:cs typeface="Courier"/>
              </a:rPr>
              <a:t>FIFO v LIFO</a:t>
            </a:r>
            <a:endParaRPr lang="en-US" sz="2800" dirty="0" smtClean="0">
              <a:cs typeface="Courier"/>
            </a:endParaRPr>
          </a:p>
          <a:p>
            <a:pPr lvl="2" indent="0">
              <a:buNone/>
            </a:pPr>
            <a:endParaRPr lang="en-US" sz="2000" b="1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54073" y="12699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7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Stack and Queu</a:t>
            </a:r>
            <a:r>
              <a:rPr lang="en-US" dirty="0" smtClean="0"/>
              <a:t>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51054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The </a:t>
            </a:r>
            <a:r>
              <a:rPr lang="en-US" sz="2800" i="1" dirty="0" smtClean="0"/>
              <a:t>ADT</a:t>
            </a:r>
            <a:r>
              <a:rPr lang="en-US" sz="2800" dirty="0" smtClean="0"/>
              <a:t> describes the methods provided and the behavior we expect from them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The </a:t>
            </a:r>
            <a:r>
              <a:rPr lang="en-US" sz="2800" i="1" dirty="0" smtClean="0">
                <a:cs typeface="Courier"/>
              </a:rPr>
              <a:t>Data Structure </a:t>
            </a:r>
            <a:r>
              <a:rPr lang="en-US" sz="2800" dirty="0" smtClean="0">
                <a:cs typeface="Courier"/>
              </a:rPr>
              <a:t>is a theoretical arrangement of the data that supports the functionality of the </a:t>
            </a:r>
            <a:r>
              <a:rPr lang="en-US" sz="2800" i="1" dirty="0" smtClean="0">
                <a:cs typeface="Courier"/>
              </a:rPr>
              <a:t>ADT</a:t>
            </a:r>
            <a:r>
              <a:rPr lang="en-US" sz="2800" dirty="0" smtClean="0">
                <a:cs typeface="Courier"/>
              </a:rPr>
              <a:t> </a:t>
            </a:r>
          </a:p>
          <a:p>
            <a:pPr lvl="2" indent="0">
              <a:buNone/>
            </a:pPr>
            <a:endParaRPr lang="en-US" sz="2000" b="1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54073" y="12699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968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Stack and Queu</a:t>
            </a:r>
            <a:r>
              <a:rPr lang="en-US" dirty="0" smtClean="0"/>
              <a:t>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51054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Data Structures might we use for Stacks and Queues?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54073" y="12699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64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Stack and Queu</a:t>
            </a:r>
            <a:r>
              <a:rPr lang="en-US" dirty="0" smtClean="0"/>
              <a:t>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51054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Data Structures might we use for Stacks and Queues?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Arrays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54073" y="12699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81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3401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Shopping list?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5832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Stack and Queu</a:t>
            </a:r>
            <a:r>
              <a:rPr lang="en-US" dirty="0" smtClean="0"/>
              <a:t>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51054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Data Structures might we use for Stacks and Queues?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Arrays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i="1" dirty="0" smtClean="0"/>
              <a:t>How many ways can we use arrays?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54073" y="12699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4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Stack and Queu</a:t>
            </a:r>
            <a:r>
              <a:rPr lang="en-US" dirty="0" smtClean="0"/>
              <a:t>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51054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Data Structures might we use for Stacks and Queues?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Arrays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i="1" dirty="0" smtClean="0"/>
              <a:t>How many ways can we use arrays?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i="1" dirty="0" smtClean="0"/>
              <a:t>Which ways are efficient?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54073" y="12699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4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Array implementation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Unique problems?</a:t>
            </a:r>
            <a:endParaRPr lang="en-US" b="1" dirty="0" smtClean="0"/>
          </a:p>
          <a:p>
            <a:pPr lvl="2" indent="0">
              <a:buNone/>
            </a:pPr>
            <a:endParaRPr lang="en-US" sz="2000" b="1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08496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Array implementation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Unique problems?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r>
              <a:rPr lang="en-US" sz="2800" dirty="0" smtClean="0"/>
              <a:t>	</a:t>
            </a:r>
            <a:r>
              <a:rPr lang="en-US" sz="2400" dirty="0" smtClean="0"/>
              <a:t>What if the array is full?</a:t>
            </a:r>
          </a:p>
          <a:p>
            <a:pPr marL="457200" indent="-457200">
              <a:buFont typeface="Arial"/>
              <a:buChar char="•"/>
            </a:pPr>
            <a:endParaRPr lang="en-US" b="1" dirty="0" smtClean="0"/>
          </a:p>
          <a:p>
            <a:pPr lvl="2" indent="0">
              <a:buNone/>
            </a:pPr>
            <a:endParaRPr lang="en-US" sz="2000" b="1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56569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Array implementation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Unique problems?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r>
              <a:rPr lang="en-US" sz="2400" dirty="0" smtClean="0"/>
              <a:t>	What if the array is full?</a:t>
            </a:r>
          </a:p>
          <a:p>
            <a:r>
              <a:rPr lang="en-US" sz="2400" dirty="0" smtClean="0"/>
              <a:t>	What if we alternate </a:t>
            </a:r>
            <a:r>
              <a:rPr lang="en-US" sz="2400" dirty="0" err="1" smtClean="0"/>
              <a:t>enqueue</a:t>
            </a:r>
            <a:r>
              <a:rPr lang="en-US" sz="2400" dirty="0" smtClean="0"/>
              <a:t>() and </a:t>
            </a:r>
            <a:r>
              <a:rPr lang="en-US" sz="2400" dirty="0" err="1" smtClean="0"/>
              <a:t>dequeue</a:t>
            </a:r>
            <a:r>
              <a:rPr lang="en-US" sz="2400" dirty="0" smtClean="0"/>
              <a:t>()?</a:t>
            </a:r>
            <a:endParaRPr lang="en-US" sz="2400" dirty="0" smtClean="0"/>
          </a:p>
          <a:p>
            <a:pPr marL="457200" indent="-457200">
              <a:buFont typeface="Arial"/>
              <a:buChar char="•"/>
            </a:pPr>
            <a:endParaRPr lang="en-US" b="1" dirty="0" smtClean="0"/>
          </a:p>
          <a:p>
            <a:pPr lvl="2" indent="0">
              <a:buNone/>
            </a:pPr>
            <a:endParaRPr lang="en-US" sz="2000" b="1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02547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queue </a:t>
            </a:r>
            <a:r>
              <a:rPr lang="en-US" dirty="0" smtClean="0"/>
              <a:t>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Array implementation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Unique problems?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End of Array</a:t>
            </a:r>
          </a:p>
          <a:p>
            <a:pPr marL="457200" indent="-457200">
              <a:buFont typeface="Arial"/>
              <a:buChar char="•"/>
            </a:pPr>
            <a:r>
              <a:rPr lang="en-US" sz="2800" b="1" dirty="0" smtClean="0"/>
              <a:t>Unique solutions?</a:t>
            </a:r>
            <a:endParaRPr lang="en-US" b="1" dirty="0" smtClean="0"/>
          </a:p>
          <a:p>
            <a:pPr lvl="2" indent="0">
              <a:buNone/>
            </a:pPr>
            <a:endParaRPr lang="en-US" sz="2000" b="1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45391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Array implementation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Unique problems?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End of Array</a:t>
            </a:r>
          </a:p>
          <a:p>
            <a:pPr marL="457200" indent="-457200">
              <a:buFont typeface="Arial"/>
              <a:buChar char="•"/>
            </a:pPr>
            <a:r>
              <a:rPr lang="en-US" sz="2800" b="1" dirty="0" smtClean="0"/>
              <a:t>Unique solutions?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/>
              <a:t>Resizing (costly!</a:t>
            </a:r>
            <a:r>
              <a:rPr lang="en-US" sz="2800" smtClean="0"/>
              <a:t>)</a:t>
            </a: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Circular Array (?)</a:t>
            </a:r>
          </a:p>
          <a:p>
            <a:pPr lvl="2" indent="0">
              <a:buNone/>
            </a:pPr>
            <a:endParaRPr lang="en-US" sz="2000" b="1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0319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1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48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71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48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63382" y="2749344"/>
            <a:ext cx="0" cy="58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5400000">
            <a:off x="1596085" y="2016641"/>
            <a:ext cx="589584" cy="205499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79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3401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Shopping list?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What sorts of behavior do shoppers exhibit?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What constraints are there on a shopper?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What improvements would make a better shopping list?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75686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48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3" idx="2"/>
            <a:endCxn id="5" idx="0"/>
          </p:cNvCxnSpPr>
          <p:nvPr/>
        </p:nvCxnSpPr>
        <p:spPr>
          <a:xfrm>
            <a:off x="863382" y="2749344"/>
            <a:ext cx="0" cy="58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4" idx="2"/>
            <a:endCxn id="5" idx="0"/>
          </p:cNvCxnSpPr>
          <p:nvPr/>
        </p:nvCxnSpPr>
        <p:spPr>
          <a:xfrm rot="5400000">
            <a:off x="1596085" y="2016641"/>
            <a:ext cx="589584" cy="205499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4912106"/>
            <a:ext cx="7620000" cy="4373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this way?</a:t>
            </a:r>
          </a:p>
          <a:p>
            <a:r>
              <a:rPr lang="en-US" sz="2800" dirty="0" smtClean="0"/>
              <a:t>What function to front and back serve?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421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48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3" idx="2"/>
            <a:endCxn id="5" idx="0"/>
          </p:cNvCxnSpPr>
          <p:nvPr/>
        </p:nvCxnSpPr>
        <p:spPr>
          <a:xfrm>
            <a:off x="863382" y="2749344"/>
            <a:ext cx="0" cy="58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4" idx="2"/>
            <a:endCxn id="5" idx="0"/>
          </p:cNvCxnSpPr>
          <p:nvPr/>
        </p:nvCxnSpPr>
        <p:spPr>
          <a:xfrm rot="5400000">
            <a:off x="1596085" y="2016641"/>
            <a:ext cx="589584" cy="205499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4912106"/>
            <a:ext cx="7620000" cy="4373563"/>
          </a:xfrm>
        </p:spPr>
        <p:txBody>
          <a:bodyPr>
            <a:normAutofit/>
          </a:bodyPr>
          <a:lstStyle/>
          <a:p>
            <a:r>
              <a:rPr lang="en-US" sz="2800" dirty="0" err="1"/>
              <a:t>e</a:t>
            </a:r>
            <a:r>
              <a:rPr lang="en-US" sz="2800" dirty="0" err="1" smtClean="0"/>
              <a:t>nqueue</a:t>
            </a:r>
            <a:r>
              <a:rPr lang="en-US" sz="2800" dirty="0" smtClean="0"/>
              <a:t>(4)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1091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48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3" idx="2"/>
            <a:endCxn id="5" idx="0"/>
          </p:cNvCxnSpPr>
          <p:nvPr/>
        </p:nvCxnSpPr>
        <p:spPr>
          <a:xfrm>
            <a:off x="863382" y="2749344"/>
            <a:ext cx="0" cy="58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4" idx="2"/>
            <a:endCxn id="6" idx="0"/>
          </p:cNvCxnSpPr>
          <p:nvPr/>
        </p:nvCxnSpPr>
        <p:spPr>
          <a:xfrm rot="5400000">
            <a:off x="2109833" y="2530389"/>
            <a:ext cx="589584" cy="102749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4912106"/>
            <a:ext cx="7620000" cy="4373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Which operations will move what pointers?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4658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48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3" idx="2"/>
            <a:endCxn id="5" idx="0"/>
          </p:cNvCxnSpPr>
          <p:nvPr/>
        </p:nvCxnSpPr>
        <p:spPr>
          <a:xfrm>
            <a:off x="863382" y="2749344"/>
            <a:ext cx="0" cy="58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4" idx="2"/>
            <a:endCxn id="6" idx="0"/>
          </p:cNvCxnSpPr>
          <p:nvPr/>
        </p:nvCxnSpPr>
        <p:spPr>
          <a:xfrm rot="5400000">
            <a:off x="2109833" y="2530389"/>
            <a:ext cx="589584" cy="102749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4912106"/>
            <a:ext cx="7620000" cy="4373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do several </a:t>
            </a:r>
            <a:r>
              <a:rPr lang="en-US" sz="2800" dirty="0" err="1" smtClean="0"/>
              <a:t>enqueues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426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48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3" idx="2"/>
            <a:endCxn id="5" idx="0"/>
          </p:cNvCxnSpPr>
          <p:nvPr/>
        </p:nvCxnSpPr>
        <p:spPr>
          <a:xfrm>
            <a:off x="863382" y="2749344"/>
            <a:ext cx="0" cy="58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4" idx="2"/>
            <a:endCxn id="12" idx="0"/>
          </p:cNvCxnSpPr>
          <p:nvPr/>
        </p:nvCxnSpPr>
        <p:spPr>
          <a:xfrm rot="16200000" flipH="1">
            <a:off x="5213724" y="453992"/>
            <a:ext cx="589584" cy="518028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4912106"/>
            <a:ext cx="7620000" cy="4373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happens now, on </a:t>
            </a:r>
            <a:r>
              <a:rPr lang="en-US" sz="2800" dirty="0" err="1" smtClean="0"/>
              <a:t>enqueue</a:t>
            </a:r>
            <a:r>
              <a:rPr lang="en-US" sz="2800" dirty="0" smtClean="0"/>
              <a:t>(7)?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4140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48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3" idx="2"/>
            <a:endCxn id="5" idx="0"/>
          </p:cNvCxnSpPr>
          <p:nvPr/>
        </p:nvCxnSpPr>
        <p:spPr>
          <a:xfrm>
            <a:off x="863382" y="2749344"/>
            <a:ext cx="0" cy="58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4" idx="2"/>
            <a:endCxn id="5" idx="0"/>
          </p:cNvCxnSpPr>
          <p:nvPr/>
        </p:nvCxnSpPr>
        <p:spPr>
          <a:xfrm rot="5400000">
            <a:off x="1596085" y="2016641"/>
            <a:ext cx="589584" cy="205499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4912106"/>
            <a:ext cx="7620000" cy="4373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Problems here?</a:t>
            </a:r>
          </a:p>
          <a:p>
            <a:r>
              <a:rPr lang="en-US" sz="2800" dirty="0" smtClean="0"/>
              <a:t>How to implement?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533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48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3" idx="2"/>
            <a:endCxn id="5" idx="0"/>
          </p:cNvCxnSpPr>
          <p:nvPr/>
        </p:nvCxnSpPr>
        <p:spPr>
          <a:xfrm>
            <a:off x="863382" y="2749344"/>
            <a:ext cx="0" cy="58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4" idx="2"/>
            <a:endCxn id="5" idx="0"/>
          </p:cNvCxnSpPr>
          <p:nvPr/>
        </p:nvCxnSpPr>
        <p:spPr>
          <a:xfrm rot="5400000">
            <a:off x="1596085" y="2016641"/>
            <a:ext cx="589584" cy="205499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4912106"/>
            <a:ext cx="7620000" cy="4373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queue is full, but it is the same situation (front == back) as when the queue is empty. This is a boundary condition.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877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48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3" idx="2"/>
            <a:endCxn id="5" idx="0"/>
          </p:cNvCxnSpPr>
          <p:nvPr/>
        </p:nvCxnSpPr>
        <p:spPr>
          <a:xfrm>
            <a:off x="863382" y="2749344"/>
            <a:ext cx="0" cy="58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4" idx="2"/>
            <a:endCxn id="5" idx="0"/>
          </p:cNvCxnSpPr>
          <p:nvPr/>
        </p:nvCxnSpPr>
        <p:spPr>
          <a:xfrm rot="5400000">
            <a:off x="1596085" y="2016641"/>
            <a:ext cx="589584" cy="205499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4912106"/>
            <a:ext cx="7620000" cy="4373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have to resize the list (or deny the add) if we get another </a:t>
            </a:r>
            <a:r>
              <a:rPr lang="en-US" sz="2800" dirty="0" err="1" smtClean="0"/>
              <a:t>enqueue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8664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48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3" idx="2"/>
            <a:endCxn id="5" idx="0"/>
          </p:cNvCxnSpPr>
          <p:nvPr/>
        </p:nvCxnSpPr>
        <p:spPr>
          <a:xfrm>
            <a:off x="863382" y="2749344"/>
            <a:ext cx="0" cy="58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4" idx="2"/>
            <a:endCxn id="5" idx="0"/>
          </p:cNvCxnSpPr>
          <p:nvPr/>
        </p:nvCxnSpPr>
        <p:spPr>
          <a:xfrm rot="5400000">
            <a:off x="1596085" y="2016641"/>
            <a:ext cx="589584" cy="205499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4912106"/>
            <a:ext cx="7620000" cy="4373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if we </a:t>
            </a:r>
            <a:r>
              <a:rPr lang="en-US" sz="2800" dirty="0" err="1" smtClean="0"/>
              <a:t>dequeue</a:t>
            </a:r>
            <a:r>
              <a:rPr lang="en-US" sz="2800" dirty="0" smtClean="0"/>
              <a:t> some items?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5120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48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3" idx="2"/>
            <a:endCxn id="6" idx="0"/>
          </p:cNvCxnSpPr>
          <p:nvPr/>
        </p:nvCxnSpPr>
        <p:spPr>
          <a:xfrm>
            <a:off x="863382" y="2749344"/>
            <a:ext cx="1027495" cy="58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4" idx="2"/>
            <a:endCxn id="5" idx="0"/>
          </p:cNvCxnSpPr>
          <p:nvPr/>
        </p:nvCxnSpPr>
        <p:spPr>
          <a:xfrm rot="5400000">
            <a:off x="1596085" y="2016641"/>
            <a:ext cx="589584" cy="205499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4912106"/>
            <a:ext cx="7620000" cy="4373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Dequeue</a:t>
            </a:r>
            <a:r>
              <a:rPr lang="en-US" sz="2800" dirty="0" smtClean="0"/>
              <a:t>() outputs 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3793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3401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Shopping list?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Stack?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38674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48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3" idx="2"/>
            <a:endCxn id="6" idx="0"/>
          </p:cNvCxnSpPr>
          <p:nvPr/>
        </p:nvCxnSpPr>
        <p:spPr>
          <a:xfrm>
            <a:off x="863382" y="2749344"/>
            <a:ext cx="1027495" cy="58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4" idx="2"/>
            <a:endCxn id="5" idx="0"/>
          </p:cNvCxnSpPr>
          <p:nvPr/>
        </p:nvCxnSpPr>
        <p:spPr>
          <a:xfrm rot="5400000">
            <a:off x="1596085" y="2016641"/>
            <a:ext cx="589584" cy="205499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4912106"/>
            <a:ext cx="7620000" cy="4373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Dequeue</a:t>
            </a:r>
            <a:r>
              <a:rPr lang="en-US" sz="2800" dirty="0" smtClean="0"/>
              <a:t>() outputs 4</a:t>
            </a:r>
          </a:p>
          <a:p>
            <a:r>
              <a:rPr lang="en-US" sz="2800" dirty="0" smtClean="0"/>
              <a:t>Is the 4 really “deleted”?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5991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48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3" idx="2"/>
            <a:endCxn id="7" idx="0"/>
          </p:cNvCxnSpPr>
          <p:nvPr/>
        </p:nvCxnSpPr>
        <p:spPr>
          <a:xfrm>
            <a:off x="863382" y="2749344"/>
            <a:ext cx="2069261" cy="58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4" idx="2"/>
            <a:endCxn id="5" idx="0"/>
          </p:cNvCxnSpPr>
          <p:nvPr/>
        </p:nvCxnSpPr>
        <p:spPr>
          <a:xfrm rot="5400000">
            <a:off x="1596085" y="2016641"/>
            <a:ext cx="589584" cy="205499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4912106"/>
            <a:ext cx="7620000" cy="4373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Output 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487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48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3" idx="2"/>
            <a:endCxn id="7" idx="0"/>
          </p:cNvCxnSpPr>
          <p:nvPr/>
        </p:nvCxnSpPr>
        <p:spPr>
          <a:xfrm>
            <a:off x="863382" y="2749344"/>
            <a:ext cx="2069261" cy="58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4" idx="2"/>
            <a:endCxn id="5" idx="0"/>
          </p:cNvCxnSpPr>
          <p:nvPr/>
        </p:nvCxnSpPr>
        <p:spPr>
          <a:xfrm rot="5400000">
            <a:off x="1596085" y="2016641"/>
            <a:ext cx="589584" cy="205499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4912106"/>
            <a:ext cx="7620000" cy="4373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Now we’ve freed up some space and can </a:t>
            </a:r>
            <a:r>
              <a:rPr lang="en-US" sz="2800" dirty="0" err="1" smtClean="0"/>
              <a:t>enqueue</a:t>
            </a:r>
            <a:r>
              <a:rPr lang="en-US" sz="2800" dirty="0" smtClean="0"/>
              <a:t> more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1474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499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9994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9255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21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516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0282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7777" y="3338928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489" y="1807595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3" idx="2"/>
            <a:endCxn id="7" idx="0"/>
          </p:cNvCxnSpPr>
          <p:nvPr/>
        </p:nvCxnSpPr>
        <p:spPr>
          <a:xfrm>
            <a:off x="863382" y="2749344"/>
            <a:ext cx="2069261" cy="58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4" idx="2"/>
            <a:endCxn id="6" idx="0"/>
          </p:cNvCxnSpPr>
          <p:nvPr/>
        </p:nvCxnSpPr>
        <p:spPr>
          <a:xfrm rot="5400000">
            <a:off x="2109833" y="2530389"/>
            <a:ext cx="589584" cy="102749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4912106"/>
            <a:ext cx="7620000" cy="4373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enqueue</a:t>
            </a:r>
            <a:r>
              <a:rPr lang="en-US" sz="2800" dirty="0" smtClean="0"/>
              <a:t>(5)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4964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By moving the front and back pointers, we can utilize all of the space in the array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Advantages over a linked list?</a:t>
            </a:r>
          </a:p>
          <a:p>
            <a:pPr marL="342900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946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Queues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By moving the front and back pointers, we can utilize all of the space in the array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Advantages over a linked list?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Fixed number of items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Small data (Memory efficiency)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400" i="1" dirty="0" smtClean="0"/>
              <a:t>From Wednesday: What is the memory overhead of the linked list?</a:t>
            </a:r>
          </a:p>
          <a:p>
            <a:pPr marL="342900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9632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Implementation is great if it works on the first try</a:t>
            </a:r>
          </a:p>
        </p:txBody>
      </p:sp>
    </p:spTree>
    <p:extLst>
      <p:ext uri="{BB962C8B-B14F-4D97-AF65-F5344CB8AC3E}">
        <p14:creationId xmlns:p14="http://schemas.microsoft.com/office/powerpoint/2010/main" val="3087103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Implementation is great if it works on the first try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In a large implementation, what is causing the problem?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Data structure?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Client?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Wrapper?</a:t>
            </a:r>
          </a:p>
        </p:txBody>
      </p:sp>
    </p:spTree>
    <p:extLst>
      <p:ext uri="{BB962C8B-B14F-4D97-AF65-F5344CB8AC3E}">
        <p14:creationId xmlns:p14="http://schemas.microsoft.com/office/powerpoint/2010/main" val="542742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Implementation is great if it works on the first try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In a large implementation, what is causing the problem</a:t>
            </a:r>
            <a:r>
              <a:rPr lang="en-US" sz="2800" dirty="0" smtClean="0"/>
              <a:t>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Object oriented programming allows modularity – good testing can pinpoint bugs to particular modules</a:t>
            </a:r>
          </a:p>
        </p:txBody>
      </p:sp>
    </p:spTree>
    <p:extLst>
      <p:ext uri="{BB962C8B-B14F-4D97-AF65-F5344CB8AC3E}">
        <p14:creationId xmlns:p14="http://schemas.microsoft.com/office/powerpoint/2010/main" val="2538248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Two primary types of testing</a:t>
            </a:r>
          </a:p>
        </p:txBody>
      </p:sp>
    </p:spTree>
    <p:extLst>
      <p:ext uri="{BB962C8B-B14F-4D97-AF65-F5344CB8AC3E}">
        <p14:creationId xmlns:p14="http://schemas.microsoft.com/office/powerpoint/2010/main" val="1566383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3401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Shopping list?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Stack?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What sorts of behavior </a:t>
            </a:r>
            <a:r>
              <a:rPr lang="en-US" sz="2400" dirty="0" smtClean="0"/>
              <a:t>does the ‘stack’ support?</a:t>
            </a:r>
            <a:endParaRPr lang="en-US" sz="2400" dirty="0"/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What constraints are there on a </a:t>
            </a:r>
            <a:r>
              <a:rPr lang="en-US" sz="2400" dirty="0" smtClean="0"/>
              <a:t>stack user?</a:t>
            </a:r>
          </a:p>
          <a:p>
            <a:pPr lvl="2" indent="0">
              <a:buNone/>
            </a:pPr>
            <a:r>
              <a:rPr lang="en-US" sz="2200" dirty="0" smtClean="0"/>
              <a:t>(Is there a change in certainty?)</a:t>
            </a:r>
            <a:endParaRPr lang="en-US" sz="2200" dirty="0"/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What improvements would make a better </a:t>
            </a:r>
            <a:r>
              <a:rPr lang="en-US" sz="2400" dirty="0" smtClean="0"/>
              <a:t>stack?</a:t>
            </a:r>
          </a:p>
          <a:p>
            <a:pPr lvl="2" indent="0">
              <a:buNone/>
            </a:pPr>
            <a:r>
              <a:rPr lang="en-US" sz="2200" dirty="0" smtClean="0"/>
              <a:t>(What problems might arise in a stack?)</a:t>
            </a:r>
          </a:p>
          <a:p>
            <a:pPr lvl="2" indent="0">
              <a:buNone/>
            </a:pPr>
            <a:endParaRPr lang="en-US" sz="2000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25433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Two primary types of testing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Black box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Behavior only, no peeking into the </a:t>
            </a:r>
            <a:r>
              <a:rPr lang="en-US" sz="2600" dirty="0" smtClean="0"/>
              <a:t>code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This usually tests ADT behavior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Can test performance/efficiency by using a timer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80579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Two primary types of </a:t>
            </a:r>
            <a:r>
              <a:rPr lang="en-US" sz="2800" dirty="0" smtClean="0"/>
              <a:t>testing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White box (or clear box)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Where there is an understanding of the implementation that can be leveraged for </a:t>
            </a:r>
            <a:r>
              <a:rPr lang="en-US" sz="2600" dirty="0" smtClean="0"/>
              <a:t>testing</a:t>
            </a:r>
            <a:endParaRPr lang="en-US" sz="2600" dirty="0"/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If you’re writing your own DS, you can peek into attributes that you would normally refuse access to the client</a:t>
            </a:r>
          </a:p>
        </p:txBody>
      </p:sp>
    </p:spTree>
    <p:extLst>
      <p:ext uri="{BB962C8B-B14F-4D97-AF65-F5344CB8AC3E}">
        <p14:creationId xmlns:p14="http://schemas.microsoft.com/office/powerpoint/2010/main" val="2305958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Isolate the problem</a:t>
            </a:r>
          </a:p>
        </p:txBody>
      </p:sp>
    </p:spTree>
    <p:extLst>
      <p:ext uri="{BB962C8B-B14F-4D97-AF65-F5344CB8AC3E}">
        <p14:creationId xmlns:p14="http://schemas.microsoft.com/office/powerpoint/2010/main" val="1909471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Isolate the problem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Write specific tests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Running the whole program doesn’t help narrow down problems</a:t>
            </a:r>
          </a:p>
        </p:txBody>
      </p:sp>
    </p:spTree>
    <p:extLst>
      <p:ext uri="{BB962C8B-B14F-4D97-AF65-F5344CB8AC3E}">
        <p14:creationId xmlns:p14="http://schemas.microsoft.com/office/powerpoint/2010/main" val="2772141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Isolate the problem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Write specific tests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Running the whole program doesn’t help narrow down problems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are expected test cases?</a:t>
            </a:r>
          </a:p>
        </p:txBody>
      </p:sp>
    </p:spTree>
    <p:extLst>
      <p:ext uri="{BB962C8B-B14F-4D97-AF65-F5344CB8AC3E}">
        <p14:creationId xmlns:p14="http://schemas.microsoft.com/office/powerpoint/2010/main" val="187186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Isolate the problem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Write specific tests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Running the whole program doesn’t help narrow down </a:t>
            </a:r>
            <a:r>
              <a:rPr lang="en-US" sz="2800" dirty="0" smtClean="0"/>
              <a:t>problems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1200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Many test cases (and large ones)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You can prove that an algorithm is correct, but you cannot necessarily prove an arbitrary implementation is correct</a:t>
            </a:r>
          </a:p>
        </p:txBody>
      </p:sp>
    </p:spTree>
    <p:extLst>
      <p:ext uri="{BB962C8B-B14F-4D97-AF65-F5344CB8AC3E}">
        <p14:creationId xmlns:p14="http://schemas.microsoft.com/office/powerpoint/2010/main" val="2370402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Many test cases (and large ones)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You can prove that an algorithm is correct, but you cannot necessarily prove an arbitrary implementation is correct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More inputs can increase certainty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Adversarial testing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 client is not your friend</a:t>
            </a:r>
          </a:p>
        </p:txBody>
      </p:sp>
    </p:spTree>
    <p:extLst>
      <p:ext uri="{BB962C8B-B14F-4D97-AF65-F5344CB8AC3E}">
        <p14:creationId xmlns:p14="http://schemas.microsoft.com/office/powerpoint/2010/main" val="3095572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Good things to test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Expected behavior (at multiple sizes)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Forbidden input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Empty/Null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Side effects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Boundary/Edge Cases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85562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ADT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Stacks and Queues are great, but they’re very simple.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Data structures is about storing and managing data, but S/Q restrict access to that data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sort of behavior would be more general?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3478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Stack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3401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Important to know </a:t>
            </a:r>
            <a:r>
              <a:rPr lang="en-US" sz="2800" i="1" dirty="0" smtClean="0"/>
              <a:t>exactly </a:t>
            </a:r>
            <a:r>
              <a:rPr lang="en-US" sz="2800" dirty="0" smtClean="0"/>
              <a:t>what we expect from a stack.</a:t>
            </a:r>
            <a:endParaRPr lang="en-US" sz="2200" dirty="0" smtClean="0"/>
          </a:p>
          <a:p>
            <a:pPr lvl="2" indent="0">
              <a:buNone/>
            </a:pPr>
            <a:endParaRPr lang="en-US" sz="2000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24790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ADT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Operates on two data types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 key, our lookup data type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 value, the related data stored in the structure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Supports three main functions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insert(K key, V value)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delete(K key)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find(K key)</a:t>
            </a:r>
          </a:p>
        </p:txBody>
      </p:sp>
    </p:spTree>
    <p:extLst>
      <p:ext uri="{BB962C8B-B14F-4D97-AF65-F5344CB8AC3E}">
        <p14:creationId xmlns:p14="http://schemas.microsoft.com/office/powerpoint/2010/main" val="1749797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ADT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Example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English Language Dictionary</a:t>
            </a:r>
          </a:p>
        </p:txBody>
      </p:sp>
    </p:spTree>
    <p:extLst>
      <p:ext uri="{BB962C8B-B14F-4D97-AF65-F5344CB8AC3E}">
        <p14:creationId xmlns:p14="http://schemas.microsoft.com/office/powerpoint/2010/main" val="449937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ADT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Example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English Language Dictionary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What are keys and values?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2695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ADT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Example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English Language Dictionary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Keys here are words (Strings)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Values are definitions (Strings)</a:t>
            </a:r>
          </a:p>
        </p:txBody>
      </p:sp>
    </p:spTree>
    <p:extLst>
      <p:ext uri="{BB962C8B-B14F-4D97-AF65-F5344CB8AC3E}">
        <p14:creationId xmlns:p14="http://schemas.microsoft.com/office/powerpoint/2010/main" val="2987791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ADT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Example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English Language Dictionary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Keys here are words (Strings)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Values are definitions (Strings)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Keys and Values can be the same data type</a:t>
            </a:r>
          </a:p>
        </p:txBody>
      </p:sp>
    </p:spTree>
    <p:extLst>
      <p:ext uri="{BB962C8B-B14F-4D97-AF65-F5344CB8AC3E}">
        <p14:creationId xmlns:p14="http://schemas.microsoft.com/office/powerpoint/2010/main" val="358672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ADT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Example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English Language Dictionary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Keys here are words (Strings)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Values are definitions (Strings)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Keys and Values can be the same data type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find(String word) will return the definition of the word – provided that the &lt;</a:t>
            </a:r>
            <a:r>
              <a:rPr lang="en-US" sz="2800" dirty="0" err="1" smtClean="0"/>
              <a:t>word,definition</a:t>
            </a:r>
            <a:r>
              <a:rPr lang="en-US" sz="2800" dirty="0" smtClean="0"/>
              <a:t>&gt; pair was added to the dictionary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0785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Dictionary/Map behavior and ADT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Simple Implementations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Analyzing behavior, what do we mean when we say an algorithm is efficient?</a:t>
            </a:r>
          </a:p>
        </p:txBody>
      </p:sp>
    </p:spTree>
    <p:extLst>
      <p:ext uri="{BB962C8B-B14F-4D97-AF65-F5344CB8AC3E}">
        <p14:creationId xmlns:p14="http://schemas.microsoft.com/office/powerpoint/2010/main" val="386272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Stack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62349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Important to know </a:t>
            </a:r>
            <a:r>
              <a:rPr lang="en-US" sz="2800" i="1" dirty="0" smtClean="0"/>
              <a:t>exactly </a:t>
            </a:r>
            <a:r>
              <a:rPr lang="en-US" sz="2800" dirty="0" smtClean="0"/>
              <a:t>what we expect from a stack.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 smtClean="0"/>
              <a:t>Push(Object a) returns null; </a:t>
            </a:r>
            <a:r>
              <a:rPr lang="en-US" sz="2200" i="1" dirty="0" smtClean="0"/>
              <a:t>(other options?)</a:t>
            </a:r>
            <a:endParaRPr lang="en-US" sz="2200" dirty="0" smtClean="0"/>
          </a:p>
          <a:p>
            <a:pPr marL="914400" lvl="1" indent="-457200">
              <a:buFont typeface="Arial"/>
              <a:buChar char="•"/>
            </a:pPr>
            <a:r>
              <a:rPr lang="en-US" sz="2200" dirty="0" smtClean="0"/>
              <a:t>Pop() returns Object a: where a is the element on ‘top’ of the stack; also removes a from the stack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 smtClean="0"/>
              <a:t>Top() returns Object a: where a is the element on ‘top’ of the stack without removing that element from the stack</a:t>
            </a:r>
            <a:endParaRPr lang="en-US" sz="2000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92421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Stack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05266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Important to know </a:t>
            </a:r>
            <a:r>
              <a:rPr lang="en-US" sz="2800" i="1" dirty="0" smtClean="0"/>
              <a:t>exactly </a:t>
            </a:r>
            <a:r>
              <a:rPr lang="en-US" sz="2800" dirty="0" smtClean="0"/>
              <a:t>what we expect from a stack.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 smtClean="0"/>
              <a:t>Push(Object a) returns null; </a:t>
            </a:r>
            <a:r>
              <a:rPr lang="en-US" sz="2200" i="1" dirty="0" smtClean="0"/>
              <a:t>(other options?)</a:t>
            </a:r>
            <a:endParaRPr lang="en-US" sz="2200" dirty="0" smtClean="0"/>
          </a:p>
          <a:p>
            <a:pPr marL="914400" lvl="1" indent="-457200">
              <a:buFont typeface="Arial"/>
              <a:buChar char="•"/>
            </a:pPr>
            <a:r>
              <a:rPr lang="en-US" sz="2200" dirty="0" smtClean="0"/>
              <a:t>Pop() returns Object a: where a is the element on ‘top’ of the stack; also removes a from the stack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 smtClean="0"/>
              <a:t>Top() returns Object a: where a is the element on ‘top’ of the stack without removing that element from the stack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 smtClean="0"/>
              <a:t>How long will these operations take?</a:t>
            </a:r>
          </a:p>
          <a:p>
            <a:pPr lvl="2" indent="0">
              <a:buNone/>
            </a:pPr>
            <a:endParaRPr lang="en-US" sz="2000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5239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Stack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1953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Important to know </a:t>
            </a:r>
            <a:r>
              <a:rPr lang="en-US" sz="2800" i="1" dirty="0" smtClean="0"/>
              <a:t>exactly </a:t>
            </a:r>
            <a:r>
              <a:rPr lang="en-US" sz="2800" dirty="0" smtClean="0"/>
              <a:t>what we expect from a stack.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 smtClean="0"/>
              <a:t>Push(Object a) returns null; </a:t>
            </a:r>
            <a:r>
              <a:rPr lang="en-US" sz="2200" i="1" dirty="0" smtClean="0"/>
              <a:t>(other options?)</a:t>
            </a:r>
            <a:endParaRPr lang="en-US" sz="2200" dirty="0" smtClean="0"/>
          </a:p>
          <a:p>
            <a:pPr marL="914400" lvl="1" indent="-457200">
              <a:buFont typeface="Arial"/>
              <a:buChar char="•"/>
            </a:pPr>
            <a:r>
              <a:rPr lang="en-US" sz="2200" dirty="0" smtClean="0"/>
              <a:t>Pop() returns Object a: where a is the element on ‘top’ of the stack; also removes a from the stack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 smtClean="0"/>
              <a:t>Top() returns Object a: where a is the element on ‘top’ of the stack without removing that element from the stack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 smtClean="0"/>
              <a:t>How long will these operations take?</a:t>
            </a:r>
            <a:endParaRPr lang="en-US" sz="2200" dirty="0"/>
          </a:p>
          <a:p>
            <a:pPr lvl="1" indent="0">
              <a:buNone/>
            </a:pPr>
            <a:endParaRPr lang="en-US" sz="2200" b="1" dirty="0" smtClean="0"/>
          </a:p>
          <a:p>
            <a:pPr lvl="1" indent="0">
              <a:buNone/>
            </a:pPr>
            <a:r>
              <a:rPr lang="en-US" sz="2200" b="1" dirty="0" smtClean="0"/>
              <a:t>That depends on the Data Structure and Implementation</a:t>
            </a:r>
            <a:endParaRPr lang="en-US" b="1" dirty="0" smtClean="0"/>
          </a:p>
          <a:p>
            <a:pPr lvl="2" indent="0">
              <a:buNone/>
            </a:pPr>
            <a:endParaRPr lang="en-US" sz="2000" b="1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5239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3153</TotalTime>
  <Words>1630</Words>
  <Application>Microsoft Macintosh PowerPoint</Application>
  <PresentationFormat>On-screen Show (4:3)</PresentationFormat>
  <Paragraphs>425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Essential</vt:lpstr>
      <vt:lpstr>Cse 373</vt:lpstr>
      <vt:lpstr>Design Decisions</vt:lpstr>
      <vt:lpstr>Design Decisions</vt:lpstr>
      <vt:lpstr>Design Decisions</vt:lpstr>
      <vt:lpstr>Design Decisions</vt:lpstr>
      <vt:lpstr>Stack ADT</vt:lpstr>
      <vt:lpstr>Stack ADT</vt:lpstr>
      <vt:lpstr>Stack ADT</vt:lpstr>
      <vt:lpstr>Stack ADT</vt:lpstr>
      <vt:lpstr>queue ADT</vt:lpstr>
      <vt:lpstr>queue ADT</vt:lpstr>
      <vt:lpstr>queue ADT</vt:lpstr>
      <vt:lpstr>queue ADT</vt:lpstr>
      <vt:lpstr>queue ADT</vt:lpstr>
      <vt:lpstr>Stack and Queue ADT</vt:lpstr>
      <vt:lpstr>Stack and Queue ADT</vt:lpstr>
      <vt:lpstr>Stack and Queue ADT</vt:lpstr>
      <vt:lpstr>Stack and Queue ADT</vt:lpstr>
      <vt:lpstr>Stack and Queue ADT</vt:lpstr>
      <vt:lpstr>Stack and Queue ADT</vt:lpstr>
      <vt:lpstr>Stack and Queue ADT</vt:lpstr>
      <vt:lpstr>queue ADT</vt:lpstr>
      <vt:lpstr>queue ADT</vt:lpstr>
      <vt:lpstr>queue ADT</vt:lpstr>
      <vt:lpstr>queue ADT</vt:lpstr>
      <vt:lpstr>queue ADT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Circular Queues</vt:lpstr>
      <vt:lpstr>Testing</vt:lpstr>
      <vt:lpstr>Testing</vt:lpstr>
      <vt:lpstr>Testing</vt:lpstr>
      <vt:lpstr>Testing</vt:lpstr>
      <vt:lpstr>Testing</vt:lpstr>
      <vt:lpstr>Testing</vt:lpstr>
      <vt:lpstr>Testing</vt:lpstr>
      <vt:lpstr>Testing</vt:lpstr>
      <vt:lpstr>Testing</vt:lpstr>
      <vt:lpstr>Testing</vt:lpstr>
      <vt:lpstr>Testing</vt:lpstr>
      <vt:lpstr>Testing</vt:lpstr>
      <vt:lpstr>Testing</vt:lpstr>
      <vt:lpstr>New ADT</vt:lpstr>
      <vt:lpstr>Dictionary ADT</vt:lpstr>
      <vt:lpstr>Dictionary ADT</vt:lpstr>
      <vt:lpstr>Dictionary ADT</vt:lpstr>
      <vt:lpstr>Dictionary ADT</vt:lpstr>
      <vt:lpstr>Dictionary ADT</vt:lpstr>
      <vt:lpstr>Dictionary ADT</vt:lpstr>
      <vt:lpstr>Next week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19</cp:revision>
  <dcterms:created xsi:type="dcterms:W3CDTF">2017-03-27T18:12:41Z</dcterms:created>
  <dcterms:modified xsi:type="dcterms:W3CDTF">2017-09-29T23:05:07Z</dcterms:modified>
</cp:coreProperties>
</file>