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9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13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notesSlides/notesSlide16.xml" ContentType="application/vnd.openxmlformats-officedocument.presentationml.notesSlide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8"/>
  </p:notesMasterIdLst>
  <p:sldIdLst>
    <p:sldId id="256" r:id="rId2"/>
    <p:sldId id="1491" r:id="rId3"/>
    <p:sldId id="1395" r:id="rId4"/>
    <p:sldId id="1399" r:id="rId5"/>
    <p:sldId id="1401" r:id="rId6"/>
    <p:sldId id="1402" r:id="rId7"/>
    <p:sldId id="1405" r:id="rId8"/>
    <p:sldId id="1409" r:id="rId9"/>
    <p:sldId id="1411" r:id="rId10"/>
    <p:sldId id="1412" r:id="rId11"/>
    <p:sldId id="1413" r:id="rId12"/>
    <p:sldId id="1414" r:id="rId13"/>
    <p:sldId id="1415" r:id="rId14"/>
    <p:sldId id="1416" r:id="rId15"/>
    <p:sldId id="1417" r:id="rId16"/>
    <p:sldId id="1418" r:id="rId17"/>
    <p:sldId id="1419" r:id="rId18"/>
    <p:sldId id="1420" r:id="rId19"/>
    <p:sldId id="1421" r:id="rId20"/>
    <p:sldId id="1469" r:id="rId21"/>
    <p:sldId id="1422" r:id="rId22"/>
    <p:sldId id="1423" r:id="rId23"/>
    <p:sldId id="1424" r:id="rId24"/>
    <p:sldId id="1426" r:id="rId25"/>
    <p:sldId id="1425" r:id="rId26"/>
    <p:sldId id="1427" r:id="rId27"/>
    <p:sldId id="1428" r:id="rId28"/>
    <p:sldId id="1429" r:id="rId29"/>
    <p:sldId id="1430" r:id="rId30"/>
    <p:sldId id="1431" r:id="rId31"/>
    <p:sldId id="1432" r:id="rId32"/>
    <p:sldId id="1433" r:id="rId33"/>
    <p:sldId id="1434" r:id="rId34"/>
    <p:sldId id="1435" r:id="rId35"/>
    <p:sldId id="1436" r:id="rId36"/>
    <p:sldId id="1437" r:id="rId37"/>
    <p:sldId id="1438" r:id="rId38"/>
    <p:sldId id="1439" r:id="rId39"/>
    <p:sldId id="1440" r:id="rId40"/>
    <p:sldId id="1441" r:id="rId41"/>
    <p:sldId id="1442" r:id="rId42"/>
    <p:sldId id="1443" r:id="rId43"/>
    <p:sldId id="1444" r:id="rId44"/>
    <p:sldId id="1445" r:id="rId45"/>
    <p:sldId id="1446" r:id="rId46"/>
    <p:sldId id="1447" r:id="rId47"/>
    <p:sldId id="1448" r:id="rId48"/>
    <p:sldId id="1449" r:id="rId49"/>
    <p:sldId id="1450" r:id="rId50"/>
    <p:sldId id="1451" r:id="rId51"/>
    <p:sldId id="1452" r:id="rId52"/>
    <p:sldId id="1453" r:id="rId53"/>
    <p:sldId id="1454" r:id="rId54"/>
    <p:sldId id="1455" r:id="rId55"/>
    <p:sldId id="1456" r:id="rId56"/>
    <p:sldId id="1457" r:id="rId57"/>
    <p:sldId id="1458" r:id="rId58"/>
    <p:sldId id="1459" r:id="rId59"/>
    <p:sldId id="1460" r:id="rId60"/>
    <p:sldId id="1382" r:id="rId61"/>
    <p:sldId id="1461" r:id="rId62"/>
    <p:sldId id="1462" r:id="rId63"/>
    <p:sldId id="1463" r:id="rId64"/>
    <p:sldId id="1464" r:id="rId65"/>
    <p:sldId id="1465" r:id="rId66"/>
    <p:sldId id="1466" r:id="rId67"/>
    <p:sldId id="1467" r:id="rId68"/>
    <p:sldId id="1468" r:id="rId69"/>
    <p:sldId id="1470" r:id="rId70"/>
    <p:sldId id="1471" r:id="rId71"/>
    <p:sldId id="1472" r:id="rId72"/>
    <p:sldId id="1473" r:id="rId73"/>
    <p:sldId id="1474" r:id="rId74"/>
    <p:sldId id="1475" r:id="rId75"/>
    <p:sldId id="1476" r:id="rId76"/>
    <p:sldId id="1477" r:id="rId7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23" autoAdjust="0"/>
    <p:restoredTop sz="99488" autoAdjust="0"/>
  </p:normalViewPr>
  <p:slideViewPr>
    <p:cSldViewPr snapToGrid="0" snapToObjects="1">
      <p:cViewPr varScale="1">
        <p:scale>
          <a:sx n="72" d="100"/>
          <a:sy n="72" d="100"/>
        </p:scale>
        <p:origin x="-11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presProps" Target="presProps.xml"/><Relationship Id="rId81" Type="http://schemas.openxmlformats.org/officeDocument/2006/relationships/viewProps" Target="viewProps.xml"/><Relationship Id="rId82" Type="http://schemas.openxmlformats.org/officeDocument/2006/relationships/theme" Target="theme/theme1.xml"/><Relationship Id="rId83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notesMaster" Target="notesMasters/notesMaster1.xml"/><Relationship Id="rId79" Type="http://schemas.openxmlformats.org/officeDocument/2006/relationships/printerSettings" Target="printerSettings/printerSettings1.bin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11/8/17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4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65.xml.rels><?xml version="1.0" encoding="UTF-8" standalone="yes"?>
<Relationships xmlns="http://schemas.openxmlformats.org/package/2006/relationships"><Relationship Id="rId20" Type="http://schemas.openxmlformats.org/officeDocument/2006/relationships/tags" Target="../tags/tag33.xml"/><Relationship Id="rId21" Type="http://schemas.openxmlformats.org/officeDocument/2006/relationships/tags" Target="../tags/tag34.xml"/><Relationship Id="rId22" Type="http://schemas.openxmlformats.org/officeDocument/2006/relationships/tags" Target="../tags/tag35.xml"/><Relationship Id="rId23" Type="http://schemas.openxmlformats.org/officeDocument/2006/relationships/tags" Target="../tags/tag36.xml"/><Relationship Id="rId24" Type="http://schemas.openxmlformats.org/officeDocument/2006/relationships/tags" Target="../tags/tag37.xml"/><Relationship Id="rId25" Type="http://schemas.openxmlformats.org/officeDocument/2006/relationships/tags" Target="../tags/tag38.xml"/><Relationship Id="rId26" Type="http://schemas.openxmlformats.org/officeDocument/2006/relationships/tags" Target="../tags/tag39.xml"/><Relationship Id="rId27" Type="http://schemas.openxmlformats.org/officeDocument/2006/relationships/tags" Target="../tags/tag40.xml"/><Relationship Id="rId28" Type="http://schemas.openxmlformats.org/officeDocument/2006/relationships/tags" Target="../tags/tag41.xml"/><Relationship Id="rId29" Type="http://schemas.openxmlformats.org/officeDocument/2006/relationships/tags" Target="../tags/tag42.xml"/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tags" Target="../tags/tag18.xml"/><Relationship Id="rId30" Type="http://schemas.openxmlformats.org/officeDocument/2006/relationships/tags" Target="../tags/tag43.xml"/><Relationship Id="rId31" Type="http://schemas.openxmlformats.org/officeDocument/2006/relationships/tags" Target="../tags/tag44.xml"/><Relationship Id="rId32" Type="http://schemas.openxmlformats.org/officeDocument/2006/relationships/tags" Target="../tags/tag45.xml"/><Relationship Id="rId9" Type="http://schemas.openxmlformats.org/officeDocument/2006/relationships/tags" Target="../tags/tag22.xml"/><Relationship Id="rId6" Type="http://schemas.openxmlformats.org/officeDocument/2006/relationships/tags" Target="../tags/tag19.xml"/><Relationship Id="rId7" Type="http://schemas.openxmlformats.org/officeDocument/2006/relationships/tags" Target="../tags/tag20.xml"/><Relationship Id="rId8" Type="http://schemas.openxmlformats.org/officeDocument/2006/relationships/tags" Target="../tags/tag21.xml"/><Relationship Id="rId33" Type="http://schemas.openxmlformats.org/officeDocument/2006/relationships/tags" Target="../tags/tag46.xml"/><Relationship Id="rId34" Type="http://schemas.openxmlformats.org/officeDocument/2006/relationships/tags" Target="../tags/tag47.xml"/><Relationship Id="rId35" Type="http://schemas.openxmlformats.org/officeDocument/2006/relationships/tags" Target="../tags/tag48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23.xml"/><Relationship Id="rId11" Type="http://schemas.openxmlformats.org/officeDocument/2006/relationships/tags" Target="../tags/tag24.xml"/><Relationship Id="rId12" Type="http://schemas.openxmlformats.org/officeDocument/2006/relationships/tags" Target="../tags/tag25.xml"/><Relationship Id="rId13" Type="http://schemas.openxmlformats.org/officeDocument/2006/relationships/tags" Target="../tags/tag26.xml"/><Relationship Id="rId14" Type="http://schemas.openxmlformats.org/officeDocument/2006/relationships/tags" Target="../tags/tag27.xml"/><Relationship Id="rId15" Type="http://schemas.openxmlformats.org/officeDocument/2006/relationships/tags" Target="../tags/tag28.xml"/><Relationship Id="rId16" Type="http://schemas.openxmlformats.org/officeDocument/2006/relationships/tags" Target="../tags/tag29.xml"/><Relationship Id="rId17" Type="http://schemas.openxmlformats.org/officeDocument/2006/relationships/tags" Target="../tags/tag30.xml"/><Relationship Id="rId18" Type="http://schemas.openxmlformats.org/officeDocument/2006/relationships/tags" Target="../tags/tag31.xml"/><Relationship Id="rId19" Type="http://schemas.openxmlformats.org/officeDocument/2006/relationships/tags" Target="../tags/tag32.xml"/><Relationship Id="rId37" Type="http://schemas.openxmlformats.org/officeDocument/2006/relationships/notesSlide" Target="../notesSlides/notesSlide9.xml"/></Relationships>
</file>

<file path=ppt/slides/_rels/slide66.xml.rels><?xml version="1.0" encoding="UTF-8" standalone="yes"?>
<Relationships xmlns="http://schemas.openxmlformats.org/package/2006/relationships"><Relationship Id="rId20" Type="http://schemas.openxmlformats.org/officeDocument/2006/relationships/tags" Target="../tags/tag68.xml"/><Relationship Id="rId21" Type="http://schemas.openxmlformats.org/officeDocument/2006/relationships/tags" Target="../tags/tag69.xml"/><Relationship Id="rId22" Type="http://schemas.openxmlformats.org/officeDocument/2006/relationships/tags" Target="../tags/tag70.xml"/><Relationship Id="rId23" Type="http://schemas.openxmlformats.org/officeDocument/2006/relationships/tags" Target="../tags/tag71.xml"/><Relationship Id="rId24" Type="http://schemas.openxmlformats.org/officeDocument/2006/relationships/tags" Target="../tags/tag72.xml"/><Relationship Id="rId25" Type="http://schemas.openxmlformats.org/officeDocument/2006/relationships/tags" Target="../tags/tag73.xml"/><Relationship Id="rId26" Type="http://schemas.openxmlformats.org/officeDocument/2006/relationships/tags" Target="../tags/tag74.xml"/><Relationship Id="rId27" Type="http://schemas.openxmlformats.org/officeDocument/2006/relationships/tags" Target="../tags/tag75.xml"/><Relationship Id="rId28" Type="http://schemas.openxmlformats.org/officeDocument/2006/relationships/tags" Target="../tags/tag76.xml"/><Relationship Id="rId29" Type="http://schemas.openxmlformats.org/officeDocument/2006/relationships/tags" Target="../tags/tag77.xml"/><Relationship Id="rId1" Type="http://schemas.openxmlformats.org/officeDocument/2006/relationships/tags" Target="../tags/tag49.xml"/><Relationship Id="rId2" Type="http://schemas.openxmlformats.org/officeDocument/2006/relationships/tags" Target="../tags/tag50.xml"/><Relationship Id="rId3" Type="http://schemas.openxmlformats.org/officeDocument/2006/relationships/tags" Target="../tags/tag51.xml"/><Relationship Id="rId4" Type="http://schemas.openxmlformats.org/officeDocument/2006/relationships/tags" Target="../tags/tag52.xml"/><Relationship Id="rId5" Type="http://schemas.openxmlformats.org/officeDocument/2006/relationships/tags" Target="../tags/tag53.xml"/><Relationship Id="rId30" Type="http://schemas.openxmlformats.org/officeDocument/2006/relationships/tags" Target="../tags/tag78.xml"/><Relationship Id="rId31" Type="http://schemas.openxmlformats.org/officeDocument/2006/relationships/tags" Target="../tags/tag79.xml"/><Relationship Id="rId32" Type="http://schemas.openxmlformats.org/officeDocument/2006/relationships/tags" Target="../tags/tag80.xml"/><Relationship Id="rId9" Type="http://schemas.openxmlformats.org/officeDocument/2006/relationships/tags" Target="../tags/tag57.xml"/><Relationship Id="rId6" Type="http://schemas.openxmlformats.org/officeDocument/2006/relationships/tags" Target="../tags/tag54.xml"/><Relationship Id="rId7" Type="http://schemas.openxmlformats.org/officeDocument/2006/relationships/tags" Target="../tags/tag55.xml"/><Relationship Id="rId8" Type="http://schemas.openxmlformats.org/officeDocument/2006/relationships/tags" Target="../tags/tag56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10.xml"/><Relationship Id="rId10" Type="http://schemas.openxmlformats.org/officeDocument/2006/relationships/tags" Target="../tags/tag58.xml"/><Relationship Id="rId11" Type="http://schemas.openxmlformats.org/officeDocument/2006/relationships/tags" Target="../tags/tag59.xml"/><Relationship Id="rId12" Type="http://schemas.openxmlformats.org/officeDocument/2006/relationships/tags" Target="../tags/tag60.xml"/><Relationship Id="rId13" Type="http://schemas.openxmlformats.org/officeDocument/2006/relationships/tags" Target="../tags/tag61.xml"/><Relationship Id="rId14" Type="http://schemas.openxmlformats.org/officeDocument/2006/relationships/tags" Target="../tags/tag62.xml"/><Relationship Id="rId15" Type="http://schemas.openxmlformats.org/officeDocument/2006/relationships/tags" Target="../tags/tag63.xml"/><Relationship Id="rId16" Type="http://schemas.openxmlformats.org/officeDocument/2006/relationships/tags" Target="../tags/tag64.xml"/><Relationship Id="rId17" Type="http://schemas.openxmlformats.org/officeDocument/2006/relationships/tags" Target="../tags/tag65.xml"/><Relationship Id="rId18" Type="http://schemas.openxmlformats.org/officeDocument/2006/relationships/tags" Target="../tags/tag66.xml"/><Relationship Id="rId19" Type="http://schemas.openxmlformats.org/officeDocument/2006/relationships/tags" Target="../tags/tag6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e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69.xml.rels><?xml version="1.0" encoding="UTF-8" standalone="yes"?>
<Relationships xmlns="http://schemas.openxmlformats.org/package/2006/relationships"><Relationship Id="rId11" Type="http://schemas.openxmlformats.org/officeDocument/2006/relationships/tags" Target="../tags/tag91.xml"/><Relationship Id="rId12" Type="http://schemas.openxmlformats.org/officeDocument/2006/relationships/tags" Target="../tags/tag92.xml"/><Relationship Id="rId13" Type="http://schemas.openxmlformats.org/officeDocument/2006/relationships/tags" Target="../tags/tag93.xml"/><Relationship Id="rId14" Type="http://schemas.openxmlformats.org/officeDocument/2006/relationships/tags" Target="../tags/tag94.xml"/><Relationship Id="rId15" Type="http://schemas.openxmlformats.org/officeDocument/2006/relationships/tags" Target="../tags/tag95.xml"/><Relationship Id="rId16" Type="http://schemas.openxmlformats.org/officeDocument/2006/relationships/tags" Target="../tags/tag96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13.xml"/><Relationship Id="rId1" Type="http://schemas.openxmlformats.org/officeDocument/2006/relationships/tags" Target="../tags/tag81.xml"/><Relationship Id="rId2" Type="http://schemas.openxmlformats.org/officeDocument/2006/relationships/tags" Target="../tags/tag82.xml"/><Relationship Id="rId3" Type="http://schemas.openxmlformats.org/officeDocument/2006/relationships/tags" Target="../tags/tag83.xml"/><Relationship Id="rId4" Type="http://schemas.openxmlformats.org/officeDocument/2006/relationships/tags" Target="../tags/tag84.xml"/><Relationship Id="rId5" Type="http://schemas.openxmlformats.org/officeDocument/2006/relationships/tags" Target="../tags/tag85.xml"/><Relationship Id="rId6" Type="http://schemas.openxmlformats.org/officeDocument/2006/relationships/tags" Target="../tags/tag86.xml"/><Relationship Id="rId7" Type="http://schemas.openxmlformats.org/officeDocument/2006/relationships/tags" Target="../tags/tag87.xml"/><Relationship Id="rId8" Type="http://schemas.openxmlformats.org/officeDocument/2006/relationships/tags" Target="../tags/tag88.xml"/><Relationship Id="rId9" Type="http://schemas.openxmlformats.org/officeDocument/2006/relationships/tags" Target="../tags/tag89.xml"/><Relationship Id="rId10" Type="http://schemas.openxmlformats.org/officeDocument/2006/relationships/tags" Target="../tags/tag9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4.xml"/><Relationship Id="rId1" Type="http://schemas.openxmlformats.org/officeDocument/2006/relationships/tags" Target="../tags/tag97.xml"/><Relationship Id="rId2" Type="http://schemas.openxmlformats.org/officeDocument/2006/relationships/tags" Target="../tags/tag9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72.xml.rels><?xml version="1.0" encoding="UTF-8" standalone="yes"?>
<Relationships xmlns="http://schemas.openxmlformats.org/package/2006/relationships"><Relationship Id="rId13" Type="http://schemas.openxmlformats.org/officeDocument/2006/relationships/tags" Target="../tags/tag111.xml"/><Relationship Id="rId14" Type="http://schemas.openxmlformats.org/officeDocument/2006/relationships/tags" Target="../tags/tag112.xml"/><Relationship Id="rId15" Type="http://schemas.openxmlformats.org/officeDocument/2006/relationships/tags" Target="../tags/tag113.xml"/><Relationship Id="rId16" Type="http://schemas.openxmlformats.org/officeDocument/2006/relationships/tags" Target="../tags/tag114.xml"/><Relationship Id="rId17" Type="http://schemas.openxmlformats.org/officeDocument/2006/relationships/tags" Target="../tags/tag115.xml"/><Relationship Id="rId18" Type="http://schemas.openxmlformats.org/officeDocument/2006/relationships/tags" Target="../tags/tag116.xml"/><Relationship Id="rId19" Type="http://schemas.openxmlformats.org/officeDocument/2006/relationships/tags" Target="../tags/tag117.xml"/><Relationship Id="rId63" Type="http://schemas.openxmlformats.org/officeDocument/2006/relationships/tags" Target="../tags/tag161.xml"/><Relationship Id="rId64" Type="http://schemas.openxmlformats.org/officeDocument/2006/relationships/tags" Target="../tags/tag162.xml"/><Relationship Id="rId65" Type="http://schemas.openxmlformats.org/officeDocument/2006/relationships/slideLayout" Target="../slideLayouts/slideLayout2.xml"/><Relationship Id="rId66" Type="http://schemas.openxmlformats.org/officeDocument/2006/relationships/notesSlide" Target="../notesSlides/notesSlide16.xml"/><Relationship Id="rId50" Type="http://schemas.openxmlformats.org/officeDocument/2006/relationships/tags" Target="../tags/tag148.xml"/><Relationship Id="rId51" Type="http://schemas.openxmlformats.org/officeDocument/2006/relationships/tags" Target="../tags/tag149.xml"/><Relationship Id="rId52" Type="http://schemas.openxmlformats.org/officeDocument/2006/relationships/tags" Target="../tags/tag150.xml"/><Relationship Id="rId53" Type="http://schemas.openxmlformats.org/officeDocument/2006/relationships/tags" Target="../tags/tag151.xml"/><Relationship Id="rId54" Type="http://schemas.openxmlformats.org/officeDocument/2006/relationships/tags" Target="../tags/tag152.xml"/><Relationship Id="rId55" Type="http://schemas.openxmlformats.org/officeDocument/2006/relationships/tags" Target="../tags/tag153.xml"/><Relationship Id="rId56" Type="http://schemas.openxmlformats.org/officeDocument/2006/relationships/tags" Target="../tags/tag154.xml"/><Relationship Id="rId57" Type="http://schemas.openxmlformats.org/officeDocument/2006/relationships/tags" Target="../tags/tag155.xml"/><Relationship Id="rId58" Type="http://schemas.openxmlformats.org/officeDocument/2006/relationships/tags" Target="../tags/tag156.xml"/><Relationship Id="rId59" Type="http://schemas.openxmlformats.org/officeDocument/2006/relationships/tags" Target="../tags/tag157.xml"/><Relationship Id="rId40" Type="http://schemas.openxmlformats.org/officeDocument/2006/relationships/tags" Target="../tags/tag138.xml"/><Relationship Id="rId41" Type="http://schemas.openxmlformats.org/officeDocument/2006/relationships/tags" Target="../tags/tag139.xml"/><Relationship Id="rId42" Type="http://schemas.openxmlformats.org/officeDocument/2006/relationships/tags" Target="../tags/tag140.xml"/><Relationship Id="rId43" Type="http://schemas.openxmlformats.org/officeDocument/2006/relationships/tags" Target="../tags/tag141.xml"/><Relationship Id="rId44" Type="http://schemas.openxmlformats.org/officeDocument/2006/relationships/tags" Target="../tags/tag142.xml"/><Relationship Id="rId45" Type="http://schemas.openxmlformats.org/officeDocument/2006/relationships/tags" Target="../tags/tag143.xml"/><Relationship Id="rId46" Type="http://schemas.openxmlformats.org/officeDocument/2006/relationships/tags" Target="../tags/tag144.xml"/><Relationship Id="rId47" Type="http://schemas.openxmlformats.org/officeDocument/2006/relationships/tags" Target="../tags/tag145.xml"/><Relationship Id="rId48" Type="http://schemas.openxmlformats.org/officeDocument/2006/relationships/tags" Target="../tags/tag146.xml"/><Relationship Id="rId49" Type="http://schemas.openxmlformats.org/officeDocument/2006/relationships/tags" Target="../tags/tag147.xml"/><Relationship Id="rId1" Type="http://schemas.openxmlformats.org/officeDocument/2006/relationships/tags" Target="../tags/tag99.xml"/><Relationship Id="rId2" Type="http://schemas.openxmlformats.org/officeDocument/2006/relationships/tags" Target="../tags/tag100.xml"/><Relationship Id="rId3" Type="http://schemas.openxmlformats.org/officeDocument/2006/relationships/tags" Target="../tags/tag101.xml"/><Relationship Id="rId4" Type="http://schemas.openxmlformats.org/officeDocument/2006/relationships/tags" Target="../tags/tag102.xml"/><Relationship Id="rId5" Type="http://schemas.openxmlformats.org/officeDocument/2006/relationships/tags" Target="../tags/tag103.xml"/><Relationship Id="rId6" Type="http://schemas.openxmlformats.org/officeDocument/2006/relationships/tags" Target="../tags/tag104.xml"/><Relationship Id="rId7" Type="http://schemas.openxmlformats.org/officeDocument/2006/relationships/tags" Target="../tags/tag105.xml"/><Relationship Id="rId8" Type="http://schemas.openxmlformats.org/officeDocument/2006/relationships/tags" Target="../tags/tag106.xml"/><Relationship Id="rId9" Type="http://schemas.openxmlformats.org/officeDocument/2006/relationships/tags" Target="../tags/tag107.xml"/><Relationship Id="rId30" Type="http://schemas.openxmlformats.org/officeDocument/2006/relationships/tags" Target="../tags/tag128.xml"/><Relationship Id="rId31" Type="http://schemas.openxmlformats.org/officeDocument/2006/relationships/tags" Target="../tags/tag129.xml"/><Relationship Id="rId32" Type="http://schemas.openxmlformats.org/officeDocument/2006/relationships/tags" Target="../tags/tag130.xml"/><Relationship Id="rId33" Type="http://schemas.openxmlformats.org/officeDocument/2006/relationships/tags" Target="../tags/tag131.xml"/><Relationship Id="rId34" Type="http://schemas.openxmlformats.org/officeDocument/2006/relationships/tags" Target="../tags/tag132.xml"/><Relationship Id="rId35" Type="http://schemas.openxmlformats.org/officeDocument/2006/relationships/tags" Target="../tags/tag133.xml"/><Relationship Id="rId36" Type="http://schemas.openxmlformats.org/officeDocument/2006/relationships/tags" Target="../tags/tag134.xml"/><Relationship Id="rId37" Type="http://schemas.openxmlformats.org/officeDocument/2006/relationships/tags" Target="../tags/tag135.xml"/><Relationship Id="rId38" Type="http://schemas.openxmlformats.org/officeDocument/2006/relationships/tags" Target="../tags/tag136.xml"/><Relationship Id="rId39" Type="http://schemas.openxmlformats.org/officeDocument/2006/relationships/tags" Target="../tags/tag137.xml"/><Relationship Id="rId20" Type="http://schemas.openxmlformats.org/officeDocument/2006/relationships/tags" Target="../tags/tag118.xml"/><Relationship Id="rId21" Type="http://schemas.openxmlformats.org/officeDocument/2006/relationships/tags" Target="../tags/tag119.xml"/><Relationship Id="rId22" Type="http://schemas.openxmlformats.org/officeDocument/2006/relationships/tags" Target="../tags/tag120.xml"/><Relationship Id="rId23" Type="http://schemas.openxmlformats.org/officeDocument/2006/relationships/tags" Target="../tags/tag121.xml"/><Relationship Id="rId24" Type="http://schemas.openxmlformats.org/officeDocument/2006/relationships/tags" Target="../tags/tag122.xml"/><Relationship Id="rId25" Type="http://schemas.openxmlformats.org/officeDocument/2006/relationships/tags" Target="../tags/tag123.xml"/><Relationship Id="rId26" Type="http://schemas.openxmlformats.org/officeDocument/2006/relationships/tags" Target="../tags/tag124.xml"/><Relationship Id="rId27" Type="http://schemas.openxmlformats.org/officeDocument/2006/relationships/tags" Target="../tags/tag125.xml"/><Relationship Id="rId28" Type="http://schemas.openxmlformats.org/officeDocument/2006/relationships/tags" Target="../tags/tag126.xml"/><Relationship Id="rId29" Type="http://schemas.openxmlformats.org/officeDocument/2006/relationships/tags" Target="../tags/tag127.xml"/><Relationship Id="rId60" Type="http://schemas.openxmlformats.org/officeDocument/2006/relationships/tags" Target="../tags/tag158.xml"/><Relationship Id="rId61" Type="http://schemas.openxmlformats.org/officeDocument/2006/relationships/tags" Target="../tags/tag159.xml"/><Relationship Id="rId62" Type="http://schemas.openxmlformats.org/officeDocument/2006/relationships/tags" Target="../tags/tag160.xml"/><Relationship Id="rId10" Type="http://schemas.openxmlformats.org/officeDocument/2006/relationships/tags" Target="../tags/tag108.xml"/><Relationship Id="rId11" Type="http://schemas.openxmlformats.org/officeDocument/2006/relationships/tags" Target="../tags/tag109.xml"/><Relationship Id="rId12" Type="http://schemas.openxmlformats.org/officeDocument/2006/relationships/tags" Target="../tags/tag110.xml"/></Relationships>
</file>

<file path=ppt/slides/_rels/slide73.xml.rels><?xml version="1.0" encoding="UTF-8" standalone="yes"?>
<Relationships xmlns="http://schemas.openxmlformats.org/package/2006/relationships"><Relationship Id="rId46" Type="http://schemas.openxmlformats.org/officeDocument/2006/relationships/tags" Target="../tags/tag208.xml"/><Relationship Id="rId47" Type="http://schemas.openxmlformats.org/officeDocument/2006/relationships/tags" Target="../tags/tag209.xml"/><Relationship Id="rId48" Type="http://schemas.openxmlformats.org/officeDocument/2006/relationships/tags" Target="../tags/tag210.xml"/><Relationship Id="rId49" Type="http://schemas.openxmlformats.org/officeDocument/2006/relationships/slideLayout" Target="../slideLayouts/slideLayout2.xml"/><Relationship Id="rId20" Type="http://schemas.openxmlformats.org/officeDocument/2006/relationships/tags" Target="../tags/tag182.xml"/><Relationship Id="rId21" Type="http://schemas.openxmlformats.org/officeDocument/2006/relationships/tags" Target="../tags/tag183.xml"/><Relationship Id="rId22" Type="http://schemas.openxmlformats.org/officeDocument/2006/relationships/tags" Target="../tags/tag184.xml"/><Relationship Id="rId23" Type="http://schemas.openxmlformats.org/officeDocument/2006/relationships/tags" Target="../tags/tag185.xml"/><Relationship Id="rId24" Type="http://schemas.openxmlformats.org/officeDocument/2006/relationships/tags" Target="../tags/tag186.xml"/><Relationship Id="rId25" Type="http://schemas.openxmlformats.org/officeDocument/2006/relationships/tags" Target="../tags/tag187.xml"/><Relationship Id="rId26" Type="http://schemas.openxmlformats.org/officeDocument/2006/relationships/tags" Target="../tags/tag188.xml"/><Relationship Id="rId27" Type="http://schemas.openxmlformats.org/officeDocument/2006/relationships/tags" Target="../tags/tag189.xml"/><Relationship Id="rId28" Type="http://schemas.openxmlformats.org/officeDocument/2006/relationships/tags" Target="../tags/tag190.xml"/><Relationship Id="rId29" Type="http://schemas.openxmlformats.org/officeDocument/2006/relationships/tags" Target="../tags/tag191.xml"/><Relationship Id="rId50" Type="http://schemas.openxmlformats.org/officeDocument/2006/relationships/notesSlide" Target="../notesSlides/notesSlide17.xml"/><Relationship Id="rId1" Type="http://schemas.openxmlformats.org/officeDocument/2006/relationships/tags" Target="../tags/tag163.xml"/><Relationship Id="rId2" Type="http://schemas.openxmlformats.org/officeDocument/2006/relationships/tags" Target="../tags/tag164.xml"/><Relationship Id="rId3" Type="http://schemas.openxmlformats.org/officeDocument/2006/relationships/tags" Target="../tags/tag165.xml"/><Relationship Id="rId4" Type="http://schemas.openxmlformats.org/officeDocument/2006/relationships/tags" Target="../tags/tag166.xml"/><Relationship Id="rId5" Type="http://schemas.openxmlformats.org/officeDocument/2006/relationships/tags" Target="../tags/tag167.xml"/><Relationship Id="rId30" Type="http://schemas.openxmlformats.org/officeDocument/2006/relationships/tags" Target="../tags/tag192.xml"/><Relationship Id="rId31" Type="http://schemas.openxmlformats.org/officeDocument/2006/relationships/tags" Target="../tags/tag193.xml"/><Relationship Id="rId32" Type="http://schemas.openxmlformats.org/officeDocument/2006/relationships/tags" Target="../tags/tag194.xml"/><Relationship Id="rId9" Type="http://schemas.openxmlformats.org/officeDocument/2006/relationships/tags" Target="../tags/tag171.xml"/><Relationship Id="rId6" Type="http://schemas.openxmlformats.org/officeDocument/2006/relationships/tags" Target="../tags/tag168.xml"/><Relationship Id="rId7" Type="http://schemas.openxmlformats.org/officeDocument/2006/relationships/tags" Target="../tags/tag169.xml"/><Relationship Id="rId8" Type="http://schemas.openxmlformats.org/officeDocument/2006/relationships/tags" Target="../tags/tag170.xml"/><Relationship Id="rId33" Type="http://schemas.openxmlformats.org/officeDocument/2006/relationships/tags" Target="../tags/tag195.xml"/><Relationship Id="rId34" Type="http://schemas.openxmlformats.org/officeDocument/2006/relationships/tags" Target="../tags/tag196.xml"/><Relationship Id="rId35" Type="http://schemas.openxmlformats.org/officeDocument/2006/relationships/tags" Target="../tags/tag197.xml"/><Relationship Id="rId36" Type="http://schemas.openxmlformats.org/officeDocument/2006/relationships/tags" Target="../tags/tag198.xml"/><Relationship Id="rId10" Type="http://schemas.openxmlformats.org/officeDocument/2006/relationships/tags" Target="../tags/tag172.xml"/><Relationship Id="rId11" Type="http://schemas.openxmlformats.org/officeDocument/2006/relationships/tags" Target="../tags/tag173.xml"/><Relationship Id="rId12" Type="http://schemas.openxmlformats.org/officeDocument/2006/relationships/tags" Target="../tags/tag174.xml"/><Relationship Id="rId13" Type="http://schemas.openxmlformats.org/officeDocument/2006/relationships/tags" Target="../tags/tag175.xml"/><Relationship Id="rId14" Type="http://schemas.openxmlformats.org/officeDocument/2006/relationships/tags" Target="../tags/tag176.xml"/><Relationship Id="rId15" Type="http://schemas.openxmlformats.org/officeDocument/2006/relationships/tags" Target="../tags/tag177.xml"/><Relationship Id="rId16" Type="http://schemas.openxmlformats.org/officeDocument/2006/relationships/tags" Target="../tags/tag178.xml"/><Relationship Id="rId17" Type="http://schemas.openxmlformats.org/officeDocument/2006/relationships/tags" Target="../tags/tag179.xml"/><Relationship Id="rId18" Type="http://schemas.openxmlformats.org/officeDocument/2006/relationships/tags" Target="../tags/tag180.xml"/><Relationship Id="rId19" Type="http://schemas.openxmlformats.org/officeDocument/2006/relationships/tags" Target="../tags/tag181.xml"/><Relationship Id="rId37" Type="http://schemas.openxmlformats.org/officeDocument/2006/relationships/tags" Target="../tags/tag199.xml"/><Relationship Id="rId38" Type="http://schemas.openxmlformats.org/officeDocument/2006/relationships/tags" Target="../tags/tag200.xml"/><Relationship Id="rId39" Type="http://schemas.openxmlformats.org/officeDocument/2006/relationships/tags" Target="../tags/tag201.xml"/><Relationship Id="rId40" Type="http://schemas.openxmlformats.org/officeDocument/2006/relationships/tags" Target="../tags/tag202.xml"/><Relationship Id="rId41" Type="http://schemas.openxmlformats.org/officeDocument/2006/relationships/tags" Target="../tags/tag203.xml"/><Relationship Id="rId42" Type="http://schemas.openxmlformats.org/officeDocument/2006/relationships/tags" Target="../tags/tag204.xml"/><Relationship Id="rId43" Type="http://schemas.openxmlformats.org/officeDocument/2006/relationships/tags" Target="../tags/tag205.xml"/><Relationship Id="rId44" Type="http://schemas.openxmlformats.org/officeDocument/2006/relationships/tags" Target="../tags/tag206.xml"/><Relationship Id="rId45" Type="http://schemas.openxmlformats.org/officeDocument/2006/relationships/tags" Target="../tags/tag20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November 8</a:t>
            </a:r>
            <a:r>
              <a:rPr lang="en-US" baseline="30000" dirty="0" smtClean="0"/>
              <a:t>th</a:t>
            </a:r>
            <a:r>
              <a:rPr lang="en-US" dirty="0" smtClean="0"/>
              <a:t> – Comparison Sorts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Important definitions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err="1" smtClean="0"/>
              <a:t>Interruptable</a:t>
            </a:r>
            <a:r>
              <a:rPr lang="en-US" sz="2600" dirty="0" smtClean="0"/>
              <a:t> (top k): the algorithm can run only until the first </a:t>
            </a:r>
            <a:r>
              <a:rPr lang="en-US" sz="2600" i="1" dirty="0" smtClean="0"/>
              <a:t>k </a:t>
            </a:r>
            <a:r>
              <a:rPr lang="en-US" sz="2600" dirty="0" smtClean="0"/>
              <a:t>elements are in sorted order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Comparison sort: utilizes comparisons between elements to produce the final sorted order.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557683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Important definitions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err="1" smtClean="0"/>
              <a:t>Interruptable</a:t>
            </a:r>
            <a:r>
              <a:rPr lang="en-US" sz="2600" dirty="0" smtClean="0"/>
              <a:t> (top k): the algorithm can run only until the first </a:t>
            </a:r>
            <a:r>
              <a:rPr lang="en-US" sz="2600" i="1" dirty="0" smtClean="0"/>
              <a:t>k </a:t>
            </a:r>
            <a:r>
              <a:rPr lang="en-US" sz="2600" dirty="0" smtClean="0"/>
              <a:t>elements are in sorted order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Comparison sort: utilizes comparisons between elements to produce the final sorted order.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err="1" smtClean="0"/>
              <a:t>Bogo</a:t>
            </a:r>
            <a:r>
              <a:rPr lang="en-US" sz="2200" dirty="0" smtClean="0"/>
              <a:t> sort is not a comparison sort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715669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Important definitions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err="1" smtClean="0"/>
              <a:t>Interruptable</a:t>
            </a:r>
            <a:r>
              <a:rPr lang="en-US" sz="2600" dirty="0" smtClean="0"/>
              <a:t> (top k): the algorithm can run only until the first </a:t>
            </a:r>
            <a:r>
              <a:rPr lang="en-US" sz="2600" i="1" dirty="0" smtClean="0"/>
              <a:t>k </a:t>
            </a:r>
            <a:r>
              <a:rPr lang="en-US" sz="2600" dirty="0" smtClean="0"/>
              <a:t>elements are in sorted order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Comparison sort: utilizes comparisons between elements to produce the final sorted order.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err="1" smtClean="0"/>
              <a:t>Bogo</a:t>
            </a:r>
            <a:r>
              <a:rPr lang="en-US" sz="2000" dirty="0" smtClean="0"/>
              <a:t> sort is not a comparison sort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Comparison sorts are </a:t>
            </a:r>
            <a:r>
              <a:rPr lang="el-GR" sz="2000" dirty="0" smtClean="0"/>
              <a:t>Ω</a:t>
            </a:r>
            <a:r>
              <a:rPr lang="en-US" sz="2000" dirty="0" smtClean="0"/>
              <a:t>(n log n), they cannot do better than this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707495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  <a:endParaRPr lang="en-US" sz="20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486307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Selection sort: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917990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456902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For each element, iterate through the array and select the lowest remaining element and place it at the end of the sorted portion.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53191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For each element, iterate through the array and select the lowest remaining element and place it at the end of the sorted portion.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Runtime: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37062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For each element, iterate through the array and select the lowest remaining element and place it at the end of the sorted portion.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Runtime: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First run, you must select from </a:t>
            </a:r>
            <a:r>
              <a:rPr lang="en-US" i="1" dirty="0" smtClean="0"/>
              <a:t>n </a:t>
            </a:r>
            <a:r>
              <a:rPr lang="en-US" dirty="0" smtClean="0"/>
              <a:t>elements, the second, from </a:t>
            </a:r>
            <a:r>
              <a:rPr lang="en-US" i="1" dirty="0" smtClean="0"/>
              <a:t>n-1, and the </a:t>
            </a:r>
            <a:r>
              <a:rPr lang="en-US" i="1" dirty="0" err="1" smtClean="0"/>
              <a:t>kth</a:t>
            </a:r>
            <a:r>
              <a:rPr lang="en-US" i="1" dirty="0" smtClean="0"/>
              <a:t> </a:t>
            </a:r>
            <a:r>
              <a:rPr lang="en-US" dirty="0" smtClean="0"/>
              <a:t>from </a:t>
            </a:r>
            <a:r>
              <a:rPr lang="en-US" i="1" dirty="0" smtClean="0"/>
              <a:t>n-(k-1)</a:t>
            </a:r>
            <a:r>
              <a:rPr lang="en-US" dirty="0" smtClean="0"/>
              <a:t>. </a:t>
            </a:r>
            <a:r>
              <a:rPr lang="en-US" i="1" dirty="0" smtClean="0"/>
              <a:t> 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334964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For each element, iterate through the array and select the lowest remaining element and place it at the end of the sorted portion.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Runtime: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First run, you must select from </a:t>
            </a:r>
            <a:r>
              <a:rPr lang="en-US" i="1" dirty="0" smtClean="0"/>
              <a:t>n </a:t>
            </a:r>
            <a:r>
              <a:rPr lang="en-US" dirty="0" smtClean="0"/>
              <a:t>elements, the second, from </a:t>
            </a:r>
            <a:r>
              <a:rPr lang="en-US" i="1" dirty="0" smtClean="0"/>
              <a:t>n-1, and the </a:t>
            </a:r>
            <a:r>
              <a:rPr lang="en-US" i="1" dirty="0" err="1" smtClean="0"/>
              <a:t>kth</a:t>
            </a:r>
            <a:r>
              <a:rPr lang="en-US" i="1" dirty="0" smtClean="0"/>
              <a:t> </a:t>
            </a:r>
            <a:r>
              <a:rPr lang="en-US" dirty="0" smtClean="0"/>
              <a:t>from </a:t>
            </a:r>
            <a:r>
              <a:rPr lang="en-US" i="1" dirty="0" smtClean="0"/>
              <a:t>n-(k-1)</a:t>
            </a:r>
            <a:r>
              <a:rPr lang="en-US" dirty="0" smtClean="0"/>
              <a:t>. </a:t>
            </a:r>
            <a:r>
              <a:rPr lang="en-US" i="1" dirty="0" smtClean="0"/>
              <a:t> </a:t>
            </a:r>
          </a:p>
          <a:p>
            <a:pPr marL="1943100" lvl="3" indent="-342900">
              <a:buFont typeface="Arial"/>
              <a:buChar char="•"/>
            </a:pPr>
            <a:r>
              <a:rPr lang="en-US" b="1" dirty="0" smtClean="0"/>
              <a:t>What is this summation? </a:t>
            </a:r>
            <a:r>
              <a:rPr lang="en-US" i="1" dirty="0" smtClean="0"/>
              <a:t>n(n-1)/2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Stable?</a:t>
            </a:r>
          </a:p>
        </p:txBody>
      </p:sp>
    </p:spTree>
    <p:extLst>
      <p:ext uri="{BB962C8B-B14F-4D97-AF65-F5344CB8AC3E}">
        <p14:creationId xmlns:p14="http://schemas.microsoft.com/office/powerpoint/2010/main" val="1766038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Bug in Project 3 files--</a:t>
            </a:r>
            <a:r>
              <a:rPr lang="en-US" sz="2600" dirty="0" err="1" smtClean="0"/>
              <a:t>reuploaded</a:t>
            </a:r>
            <a:r>
              <a:rPr lang="en-US" sz="2600" dirty="0" smtClean="0"/>
              <a:t> at midnight on Monday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Project 2 scores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Canvas groups is garbage – updated tonight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Extra credit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P1 – done and feedback soon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P3 – EC posted to website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Midterm </a:t>
            </a:r>
            <a:r>
              <a:rPr lang="en-US" sz="2600" dirty="0" err="1" smtClean="0"/>
              <a:t>regrades</a:t>
            </a:r>
            <a:r>
              <a:rPr lang="en-US" sz="2600" dirty="0" smtClean="0"/>
              <a:t> – next Wednesday 12:00-2:00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994623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For each element, iterate through the array and select the lowest remaining element and place it at the end of the sorted portion.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Runtime: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First run, you must select from </a:t>
            </a:r>
            <a:r>
              <a:rPr lang="en-US" i="1" dirty="0" smtClean="0"/>
              <a:t>n </a:t>
            </a:r>
            <a:r>
              <a:rPr lang="en-US" dirty="0" smtClean="0"/>
              <a:t>elements, the second, from </a:t>
            </a:r>
            <a:r>
              <a:rPr lang="en-US" i="1" dirty="0" smtClean="0"/>
              <a:t>n-1, and the </a:t>
            </a:r>
            <a:r>
              <a:rPr lang="en-US" i="1" dirty="0" err="1" smtClean="0"/>
              <a:t>kth</a:t>
            </a:r>
            <a:r>
              <a:rPr lang="en-US" i="1" dirty="0" smtClean="0"/>
              <a:t> </a:t>
            </a:r>
            <a:r>
              <a:rPr lang="en-US" dirty="0" smtClean="0"/>
              <a:t>from </a:t>
            </a:r>
            <a:r>
              <a:rPr lang="en-US" i="1" dirty="0" smtClean="0"/>
              <a:t>n-(k-1)</a:t>
            </a:r>
            <a:r>
              <a:rPr lang="en-US" dirty="0" smtClean="0"/>
              <a:t>. </a:t>
            </a:r>
            <a:r>
              <a:rPr lang="en-US" i="1" dirty="0" smtClean="0"/>
              <a:t> </a:t>
            </a:r>
          </a:p>
          <a:p>
            <a:pPr marL="1943100" lvl="3" indent="-342900">
              <a:buFont typeface="Arial"/>
              <a:buChar char="•"/>
            </a:pPr>
            <a:r>
              <a:rPr lang="en-US" b="1" dirty="0" smtClean="0"/>
              <a:t>What is this summation? </a:t>
            </a:r>
            <a:r>
              <a:rPr lang="en-US" i="1" dirty="0" smtClean="0"/>
              <a:t>n(n-1)/2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Stable? </a:t>
            </a:r>
            <a:r>
              <a:rPr lang="en-US" b="1" dirty="0" smtClean="0"/>
              <a:t>Not usually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7352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For each element, iterate through the array and select the lowest remaining element and place it at the end of the sorted portion.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Runtime: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First run, you must select from </a:t>
            </a:r>
            <a:r>
              <a:rPr lang="en-US" i="1" dirty="0" smtClean="0"/>
              <a:t>n </a:t>
            </a:r>
            <a:r>
              <a:rPr lang="en-US" dirty="0" smtClean="0"/>
              <a:t>elements, the second, from </a:t>
            </a:r>
            <a:r>
              <a:rPr lang="en-US" i="1" dirty="0" smtClean="0"/>
              <a:t>n-1, and the </a:t>
            </a:r>
            <a:r>
              <a:rPr lang="en-US" i="1" dirty="0" err="1" smtClean="0"/>
              <a:t>kth</a:t>
            </a:r>
            <a:r>
              <a:rPr lang="en-US" i="1" dirty="0" smtClean="0"/>
              <a:t> </a:t>
            </a:r>
            <a:r>
              <a:rPr lang="en-US" dirty="0" smtClean="0"/>
              <a:t>from </a:t>
            </a:r>
            <a:r>
              <a:rPr lang="en-US" i="1" dirty="0" smtClean="0"/>
              <a:t>n-(k-1)</a:t>
            </a:r>
            <a:r>
              <a:rPr lang="en-US" dirty="0" smtClean="0"/>
              <a:t>. </a:t>
            </a:r>
            <a:r>
              <a:rPr lang="en-US" i="1" dirty="0" smtClean="0"/>
              <a:t> </a:t>
            </a:r>
          </a:p>
          <a:p>
            <a:pPr marL="1943100" lvl="3" indent="-342900">
              <a:buFont typeface="Arial"/>
              <a:buChar char="•"/>
            </a:pPr>
            <a:r>
              <a:rPr lang="en-US" b="1" dirty="0" smtClean="0"/>
              <a:t>What is this summation? </a:t>
            </a:r>
            <a:r>
              <a:rPr lang="en-US" i="1" dirty="0" smtClean="0"/>
              <a:t>n(n-1)/2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Stable? How?</a:t>
            </a:r>
          </a:p>
        </p:txBody>
      </p:sp>
    </p:spTree>
    <p:extLst>
      <p:ext uri="{BB962C8B-B14F-4D97-AF65-F5344CB8AC3E}">
        <p14:creationId xmlns:p14="http://schemas.microsoft.com/office/powerpoint/2010/main" val="3326546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For each element, iterate through the array and select the lowest remaining element and place it at the end of the sorted portion.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Runtime: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First run, you must select from </a:t>
            </a:r>
            <a:r>
              <a:rPr lang="en-US" i="1" dirty="0" smtClean="0"/>
              <a:t>n </a:t>
            </a:r>
            <a:r>
              <a:rPr lang="en-US" dirty="0" smtClean="0"/>
              <a:t>elements, the second, from </a:t>
            </a:r>
            <a:r>
              <a:rPr lang="en-US" i="1" dirty="0" smtClean="0"/>
              <a:t>n-1, and the </a:t>
            </a:r>
            <a:r>
              <a:rPr lang="en-US" i="1" dirty="0" err="1" smtClean="0"/>
              <a:t>kth</a:t>
            </a:r>
            <a:r>
              <a:rPr lang="en-US" i="1" dirty="0" smtClean="0"/>
              <a:t> </a:t>
            </a:r>
            <a:r>
              <a:rPr lang="en-US" dirty="0" smtClean="0"/>
              <a:t>from </a:t>
            </a:r>
            <a:r>
              <a:rPr lang="en-US" i="1" dirty="0" smtClean="0"/>
              <a:t>n-(k-1)</a:t>
            </a:r>
            <a:r>
              <a:rPr lang="en-US" dirty="0" smtClean="0"/>
              <a:t>. </a:t>
            </a:r>
            <a:r>
              <a:rPr lang="en-US" i="1" dirty="0" smtClean="0"/>
              <a:t> </a:t>
            </a:r>
          </a:p>
          <a:p>
            <a:pPr marL="1943100" lvl="3" indent="-342900">
              <a:buFont typeface="Arial"/>
              <a:buChar char="•"/>
            </a:pPr>
            <a:r>
              <a:rPr lang="en-US" b="1" dirty="0" smtClean="0"/>
              <a:t>What is this summation? </a:t>
            </a:r>
            <a:r>
              <a:rPr lang="en-US" i="1" dirty="0" smtClean="0"/>
              <a:t>n(n-1)/2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Stable? How?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When you have your lowest candidate, shift other candidates over (similar to bubble sort)</a:t>
            </a:r>
          </a:p>
        </p:txBody>
      </p:sp>
    </p:spTree>
    <p:extLst>
      <p:ext uri="{BB962C8B-B14F-4D97-AF65-F5344CB8AC3E}">
        <p14:creationId xmlns:p14="http://schemas.microsoft.com/office/powerpoint/2010/main" val="3909186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For each element, iterate through the array and select the lowest remaining element and place it at the end of the sorted portion.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Runtime: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First run, you must select from </a:t>
            </a:r>
            <a:r>
              <a:rPr lang="en-US" i="1" dirty="0" smtClean="0"/>
              <a:t>n </a:t>
            </a:r>
            <a:r>
              <a:rPr lang="en-US" dirty="0" smtClean="0"/>
              <a:t>elements, the second, from </a:t>
            </a:r>
            <a:r>
              <a:rPr lang="en-US" i="1" dirty="0" smtClean="0"/>
              <a:t>n-1, and the </a:t>
            </a:r>
            <a:r>
              <a:rPr lang="en-US" i="1" dirty="0" err="1" smtClean="0"/>
              <a:t>kth</a:t>
            </a:r>
            <a:r>
              <a:rPr lang="en-US" i="1" dirty="0" smtClean="0"/>
              <a:t> </a:t>
            </a:r>
            <a:r>
              <a:rPr lang="en-US" dirty="0" smtClean="0"/>
              <a:t>from </a:t>
            </a:r>
            <a:r>
              <a:rPr lang="en-US" i="1" dirty="0" smtClean="0"/>
              <a:t>n-(k-1)</a:t>
            </a:r>
            <a:r>
              <a:rPr lang="en-US" dirty="0" smtClean="0"/>
              <a:t>. </a:t>
            </a:r>
            <a:r>
              <a:rPr lang="en-US" i="1" dirty="0" smtClean="0"/>
              <a:t> </a:t>
            </a:r>
          </a:p>
          <a:p>
            <a:pPr marL="1943100" lvl="3" indent="-342900">
              <a:buFont typeface="Arial"/>
              <a:buChar char="•"/>
            </a:pPr>
            <a:r>
              <a:rPr lang="en-US" b="1" dirty="0" smtClean="0"/>
              <a:t>What is this summation? </a:t>
            </a:r>
            <a:r>
              <a:rPr lang="en-US" i="1" dirty="0" smtClean="0"/>
              <a:t>n(n-1)/2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Stable? How?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/>
              <a:t>When you have your lowest candidate, shift other candidates over (similar to bubble sort)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In place? </a:t>
            </a:r>
          </a:p>
        </p:txBody>
      </p:sp>
    </p:spTree>
    <p:extLst>
      <p:ext uri="{BB962C8B-B14F-4D97-AF65-F5344CB8AC3E}">
        <p14:creationId xmlns:p14="http://schemas.microsoft.com/office/powerpoint/2010/main" val="4022188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For each element, iterate through the array and select the lowest remaining element and place it at the end of the sorted portion.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Runtime: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First run, you must select from </a:t>
            </a:r>
            <a:r>
              <a:rPr lang="en-US" i="1" dirty="0" smtClean="0"/>
              <a:t>n </a:t>
            </a:r>
            <a:r>
              <a:rPr lang="en-US" dirty="0" smtClean="0"/>
              <a:t>elements, the second, from </a:t>
            </a:r>
            <a:r>
              <a:rPr lang="en-US" i="1" dirty="0" smtClean="0"/>
              <a:t>n-1, and the </a:t>
            </a:r>
            <a:r>
              <a:rPr lang="en-US" i="1" dirty="0" err="1" smtClean="0"/>
              <a:t>kth</a:t>
            </a:r>
            <a:r>
              <a:rPr lang="en-US" i="1" dirty="0" smtClean="0"/>
              <a:t> </a:t>
            </a:r>
            <a:r>
              <a:rPr lang="en-US" dirty="0" smtClean="0"/>
              <a:t>from </a:t>
            </a:r>
            <a:r>
              <a:rPr lang="en-US" i="1" dirty="0" smtClean="0"/>
              <a:t>n-(k-1)</a:t>
            </a:r>
            <a:r>
              <a:rPr lang="en-US" dirty="0" smtClean="0"/>
              <a:t>. </a:t>
            </a:r>
            <a:r>
              <a:rPr lang="en-US" i="1" dirty="0" smtClean="0"/>
              <a:t> </a:t>
            </a:r>
          </a:p>
          <a:p>
            <a:pPr marL="1943100" lvl="3" indent="-342900">
              <a:buFont typeface="Arial"/>
              <a:buChar char="•"/>
            </a:pPr>
            <a:r>
              <a:rPr lang="en-US" b="1" dirty="0" smtClean="0"/>
              <a:t>What is this summation? </a:t>
            </a:r>
            <a:r>
              <a:rPr lang="en-US" i="1" dirty="0" smtClean="0"/>
              <a:t>n(n-1)/2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Stable? How?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/>
              <a:t>When you have your lowest candidate, shift other candidates over (similar to bubble sort)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In place? Can be, but can also create a separate collection (if we only want the top 5, for example)</a:t>
            </a:r>
          </a:p>
        </p:txBody>
      </p:sp>
    </p:spTree>
    <p:extLst>
      <p:ext uri="{BB962C8B-B14F-4D97-AF65-F5344CB8AC3E}">
        <p14:creationId xmlns:p14="http://schemas.microsoft.com/office/powerpoint/2010/main" val="3144288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</a:t>
            </a:r>
          </a:p>
        </p:txBody>
      </p:sp>
    </p:spTree>
    <p:extLst>
      <p:ext uri="{BB962C8B-B14F-4D97-AF65-F5344CB8AC3E}">
        <p14:creationId xmlns:p14="http://schemas.microsoft.com/office/powerpoint/2010/main" val="2542426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</p:txBody>
      </p:sp>
    </p:spTree>
    <p:extLst>
      <p:ext uri="{BB962C8B-B14F-4D97-AF65-F5344CB8AC3E}">
        <p14:creationId xmlns:p14="http://schemas.microsoft.com/office/powerpoint/2010/main" val="3247397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Runtime?</a:t>
            </a:r>
          </a:p>
        </p:txBody>
      </p:sp>
    </p:spTree>
    <p:extLst>
      <p:ext uri="{BB962C8B-B14F-4D97-AF65-F5344CB8AC3E}">
        <p14:creationId xmlns:p14="http://schemas.microsoft.com/office/powerpoint/2010/main" val="152039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Worst-case: O(n</a:t>
            </a:r>
            <a:r>
              <a:rPr lang="en-US" baseline="30000" dirty="0" smtClean="0"/>
              <a:t>2</a:t>
            </a:r>
            <a:r>
              <a:rPr lang="en-US" dirty="0" smtClean="0"/>
              <a:t>) – what case is this?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249200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Worst-case: O(n</a:t>
            </a:r>
            <a:r>
              <a:rPr lang="en-US" baseline="30000" dirty="0" smtClean="0"/>
              <a:t>2</a:t>
            </a:r>
            <a:r>
              <a:rPr lang="en-US" dirty="0" smtClean="0"/>
              <a:t>) – reverse sorted order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826407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Problem statement: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Collection of Comparable data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Result should be a sorted collection of the data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467188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Worst-case: O(n</a:t>
            </a:r>
            <a:r>
              <a:rPr lang="en-US" baseline="30000" dirty="0" smtClean="0"/>
              <a:t>2</a:t>
            </a:r>
            <a:r>
              <a:rPr lang="en-US" dirty="0" smtClean="0"/>
              <a:t>) – reverse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Best-case: </a:t>
            </a:r>
          </a:p>
        </p:txBody>
      </p:sp>
    </p:spTree>
    <p:extLst>
      <p:ext uri="{BB962C8B-B14F-4D97-AF65-F5344CB8AC3E}">
        <p14:creationId xmlns:p14="http://schemas.microsoft.com/office/powerpoint/2010/main" val="3777591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Worst-case: O(n</a:t>
            </a:r>
            <a:r>
              <a:rPr lang="en-US" baseline="30000" dirty="0" smtClean="0"/>
              <a:t>2</a:t>
            </a:r>
            <a:r>
              <a:rPr lang="en-US" dirty="0" smtClean="0"/>
              <a:t>) – reverse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Best-case: O(n) </a:t>
            </a:r>
          </a:p>
        </p:txBody>
      </p:sp>
    </p:spTree>
    <p:extLst>
      <p:ext uri="{BB962C8B-B14F-4D97-AF65-F5344CB8AC3E}">
        <p14:creationId xmlns:p14="http://schemas.microsoft.com/office/powerpoint/2010/main" val="4049737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Worst-case: O(n</a:t>
            </a:r>
            <a:r>
              <a:rPr lang="en-US" baseline="30000" dirty="0" smtClean="0"/>
              <a:t>2</a:t>
            </a:r>
            <a:r>
              <a:rPr lang="en-US" dirty="0" smtClean="0"/>
              <a:t>) – reverse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Best-case: O(n) – sorted order</a:t>
            </a:r>
          </a:p>
        </p:txBody>
      </p:sp>
    </p:spTree>
    <p:extLst>
      <p:ext uri="{BB962C8B-B14F-4D97-AF65-F5344CB8AC3E}">
        <p14:creationId xmlns:p14="http://schemas.microsoft.com/office/powerpoint/2010/main" val="1071274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Worst-case: O(n</a:t>
            </a:r>
            <a:r>
              <a:rPr lang="en-US" baseline="30000" dirty="0" smtClean="0"/>
              <a:t>2</a:t>
            </a:r>
            <a:r>
              <a:rPr lang="en-US" dirty="0" smtClean="0"/>
              <a:t>) – reverse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Best-case: O(n) –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Where does this difference come from?</a:t>
            </a:r>
          </a:p>
        </p:txBody>
      </p:sp>
    </p:spTree>
    <p:extLst>
      <p:ext uri="{BB962C8B-B14F-4D97-AF65-F5344CB8AC3E}">
        <p14:creationId xmlns:p14="http://schemas.microsoft.com/office/powerpoint/2010/main" val="264662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Worst-case: O(n</a:t>
            </a:r>
            <a:r>
              <a:rPr lang="en-US" baseline="30000" dirty="0" smtClean="0"/>
              <a:t>2</a:t>
            </a:r>
            <a:r>
              <a:rPr lang="en-US" dirty="0" smtClean="0"/>
              <a:t>) – reverse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Best-case: O(n) –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Where does this difference come from?</a:t>
            </a:r>
          </a:p>
          <a:p>
            <a:pPr marL="2400300" lvl="4" indent="-342900">
              <a:buFont typeface="Arial"/>
              <a:buChar char="•"/>
            </a:pPr>
            <a:r>
              <a:rPr lang="en-US" dirty="0" smtClean="0"/>
              <a:t>When “swapping” into the sorted array, it can stop when it reaches the correct position, possibly terminating early. Selection sort must check all </a:t>
            </a:r>
            <a:r>
              <a:rPr lang="en-US" i="1" dirty="0" smtClean="0"/>
              <a:t>k </a:t>
            </a:r>
            <a:r>
              <a:rPr lang="en-US" dirty="0" smtClean="0"/>
              <a:t>elements to be sure it has the correct one</a:t>
            </a:r>
          </a:p>
        </p:txBody>
      </p:sp>
    </p:spTree>
    <p:extLst>
      <p:ext uri="{BB962C8B-B14F-4D97-AF65-F5344CB8AC3E}">
        <p14:creationId xmlns:p14="http://schemas.microsoft.com/office/powerpoint/2010/main" val="1368569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Worst-case: O(n</a:t>
            </a:r>
            <a:r>
              <a:rPr lang="en-US" baseline="30000" dirty="0" smtClean="0"/>
              <a:t>2</a:t>
            </a:r>
            <a:r>
              <a:rPr lang="en-US" dirty="0" smtClean="0"/>
              <a:t>) – reverse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Best-case: O(n) –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Where does this difference come from?</a:t>
            </a:r>
          </a:p>
          <a:p>
            <a:pPr marL="2400300" lvl="4" indent="-342900">
              <a:buFont typeface="Arial"/>
              <a:buChar char="•"/>
            </a:pPr>
            <a:r>
              <a:rPr lang="en-US" dirty="0" smtClean="0"/>
              <a:t>When “swapping” into the sorted array, it can stop when it reaches the correct position, possibly terminating early. Selection sort must check all </a:t>
            </a:r>
            <a:r>
              <a:rPr lang="en-US" i="1" dirty="0" smtClean="0"/>
              <a:t>k </a:t>
            </a:r>
            <a:r>
              <a:rPr lang="en-US" dirty="0" smtClean="0"/>
              <a:t>elements to be sure it has the correct one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Stable?</a:t>
            </a:r>
          </a:p>
        </p:txBody>
      </p:sp>
    </p:spTree>
    <p:extLst>
      <p:ext uri="{BB962C8B-B14F-4D97-AF65-F5344CB8AC3E}">
        <p14:creationId xmlns:p14="http://schemas.microsoft.com/office/powerpoint/2010/main" val="619394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Worst-case: O(n</a:t>
            </a:r>
            <a:r>
              <a:rPr lang="en-US" baseline="30000" dirty="0" smtClean="0"/>
              <a:t>2</a:t>
            </a:r>
            <a:r>
              <a:rPr lang="en-US" dirty="0" smtClean="0"/>
              <a:t>) – reverse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Best-case: O(n) –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Where does this difference come from?</a:t>
            </a:r>
          </a:p>
          <a:p>
            <a:pPr marL="2400300" lvl="4" indent="-342900">
              <a:buFont typeface="Arial"/>
              <a:buChar char="•"/>
            </a:pPr>
            <a:r>
              <a:rPr lang="en-US" dirty="0" smtClean="0"/>
              <a:t>When “swapping” into the sorted array, it can stop when it reaches the correct position, possibly terminating early. Selection sort must check all </a:t>
            </a:r>
            <a:r>
              <a:rPr lang="en-US" i="1" dirty="0" smtClean="0"/>
              <a:t>k </a:t>
            </a:r>
            <a:r>
              <a:rPr lang="en-US" dirty="0" smtClean="0"/>
              <a:t>elements to be sure it has the correct one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Stable? Yes, if we maintain sorted order in case of ties.</a:t>
            </a:r>
          </a:p>
        </p:txBody>
      </p:sp>
    </p:spTree>
    <p:extLst>
      <p:ext uri="{BB962C8B-B14F-4D97-AF65-F5344CB8AC3E}">
        <p14:creationId xmlns:p14="http://schemas.microsoft.com/office/powerpoint/2010/main" val="1043962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Worst-case: O(n</a:t>
            </a:r>
            <a:r>
              <a:rPr lang="en-US" baseline="30000" dirty="0" smtClean="0"/>
              <a:t>2</a:t>
            </a:r>
            <a:r>
              <a:rPr lang="en-US" dirty="0" smtClean="0"/>
              <a:t>) – reverse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Best-case: O(n) –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Where does this difference come from?</a:t>
            </a:r>
          </a:p>
          <a:p>
            <a:pPr marL="2400300" lvl="4" indent="-342900">
              <a:buFont typeface="Arial"/>
              <a:buChar char="•"/>
            </a:pPr>
            <a:r>
              <a:rPr lang="en-US" dirty="0" smtClean="0"/>
              <a:t>When “swapping” into the sorted array, it can stop when it reaches the correct position, possibly terminating early. Selection sort must check all </a:t>
            </a:r>
            <a:r>
              <a:rPr lang="en-US" i="1" dirty="0" smtClean="0"/>
              <a:t>k </a:t>
            </a:r>
            <a:r>
              <a:rPr lang="en-US" dirty="0" smtClean="0"/>
              <a:t>elements to be sure it has the correct one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Stable? </a:t>
            </a:r>
            <a:r>
              <a:rPr lang="en-US" dirty="0"/>
              <a:t>Yes, if we maintain sorted order in case of ties.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In-place? </a:t>
            </a:r>
          </a:p>
        </p:txBody>
      </p:sp>
    </p:spTree>
    <p:extLst>
      <p:ext uri="{BB962C8B-B14F-4D97-AF65-F5344CB8AC3E}">
        <p14:creationId xmlns:p14="http://schemas.microsoft.com/office/powerpoint/2010/main" val="3685410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are the sorts we’ve seen so far?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Insertion Sort: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Algorithm? Maintain a sorted portion at the beginning of the array. For each new element, we swap it into the sorted portion until it reaches it’s correct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Runtime?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Worst-case: O(n</a:t>
            </a:r>
            <a:r>
              <a:rPr lang="en-US" baseline="30000" dirty="0" smtClean="0"/>
              <a:t>2</a:t>
            </a:r>
            <a:r>
              <a:rPr lang="en-US" dirty="0" smtClean="0"/>
              <a:t>) – reverse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Best-case: O(n) – sorted order</a:t>
            </a:r>
          </a:p>
          <a:p>
            <a:pPr marL="1943100" lvl="3" indent="-342900">
              <a:buFont typeface="Arial"/>
              <a:buChar char="•"/>
            </a:pPr>
            <a:r>
              <a:rPr lang="en-US" dirty="0" smtClean="0"/>
              <a:t>Where does this difference come from?</a:t>
            </a:r>
          </a:p>
          <a:p>
            <a:pPr marL="2400300" lvl="4" indent="-342900">
              <a:buFont typeface="Arial"/>
              <a:buChar char="•"/>
            </a:pPr>
            <a:r>
              <a:rPr lang="en-US" dirty="0" smtClean="0"/>
              <a:t>When “swapping” into the sorted array, it can stop when it reaches the correct position, possibly terminating early. Selection sort must check all </a:t>
            </a:r>
            <a:r>
              <a:rPr lang="en-US" i="1" dirty="0" smtClean="0"/>
              <a:t>k </a:t>
            </a:r>
            <a:r>
              <a:rPr lang="en-US" dirty="0" smtClean="0"/>
              <a:t>elements to be sure it has the correct one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Stable? </a:t>
            </a:r>
            <a:r>
              <a:rPr lang="en-US" dirty="0"/>
              <a:t>Yes, if we maintain sorted order in case of ties.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In-place? Can be easily. Since not </a:t>
            </a:r>
            <a:r>
              <a:rPr lang="en-US" dirty="0" err="1" smtClean="0"/>
              <a:t>interruptable</a:t>
            </a:r>
            <a:r>
              <a:rPr lang="en-US" dirty="0" smtClean="0"/>
              <a:t>, having a duplicate array is only necessary if you don’t want the original array to be mutated</a:t>
            </a:r>
          </a:p>
        </p:txBody>
      </p:sp>
    </p:spTree>
    <p:extLst>
      <p:ext uri="{BB962C8B-B14F-4D97-AF65-F5344CB8AC3E}">
        <p14:creationId xmlns:p14="http://schemas.microsoft.com/office/powerpoint/2010/main" val="2350024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other sorting techniques can we consider?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458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Problem statement: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Collection of Comparable data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Result should be a sorted collection of the data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Motivation?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991620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other sorting techniques can we consider?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 know O(n log n) is possible. How do we do it?</a:t>
            </a:r>
          </a:p>
        </p:txBody>
      </p:sp>
    </p:spTree>
    <p:extLst>
      <p:ext uri="{BB962C8B-B14F-4D97-AF65-F5344CB8AC3E}">
        <p14:creationId xmlns:p14="http://schemas.microsoft.com/office/powerpoint/2010/main" val="335288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other sorting techniques can we consider?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 know O(n log n) is possible. How do we do it?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Heap sort works on principles we already know.</a:t>
            </a:r>
          </a:p>
        </p:txBody>
      </p:sp>
    </p:spTree>
    <p:extLst>
      <p:ext uri="{BB962C8B-B14F-4D97-AF65-F5344CB8AC3E}">
        <p14:creationId xmlns:p14="http://schemas.microsoft.com/office/powerpoint/2010/main" val="2313375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other sorting techniques can we consider?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 know O(n log n) is possible. How do we do it?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Heap sort works on principles we already know.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Building a heap from an array takes O(n) time</a:t>
            </a:r>
          </a:p>
        </p:txBody>
      </p:sp>
    </p:spTree>
    <p:extLst>
      <p:ext uri="{BB962C8B-B14F-4D97-AF65-F5344CB8AC3E}">
        <p14:creationId xmlns:p14="http://schemas.microsoft.com/office/powerpoint/2010/main" val="2820688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other sorting techniques can we consider?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 know O(n log n) is possible. How do we do it?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Heap sort works on principles we already know.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Building a heap from an array takes O(n) time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Removing the smallest element from the array takes </a:t>
            </a:r>
            <a:br>
              <a:rPr lang="en-US" dirty="0" smtClean="0"/>
            </a:br>
            <a:r>
              <a:rPr lang="en-US" dirty="0" smtClean="0"/>
              <a:t>O(log n)</a:t>
            </a:r>
          </a:p>
        </p:txBody>
      </p:sp>
    </p:spTree>
    <p:extLst>
      <p:ext uri="{BB962C8B-B14F-4D97-AF65-F5344CB8AC3E}">
        <p14:creationId xmlns:p14="http://schemas.microsoft.com/office/powerpoint/2010/main" val="3389936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other sorting techniques can we consider?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 know O(n log n) is possible. How do we do it?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Heap sort works on principles we already know.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Building a heap from an array takes O(n) time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Removing the smallest element from the array takes </a:t>
            </a:r>
            <a:br>
              <a:rPr lang="en-US" dirty="0" smtClean="0"/>
            </a:br>
            <a:r>
              <a:rPr lang="en-US" dirty="0" smtClean="0"/>
              <a:t>O(log n)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There are n elements.</a:t>
            </a:r>
          </a:p>
        </p:txBody>
      </p:sp>
    </p:spTree>
    <p:extLst>
      <p:ext uri="{BB962C8B-B14F-4D97-AF65-F5344CB8AC3E}">
        <p14:creationId xmlns:p14="http://schemas.microsoft.com/office/powerpoint/2010/main" val="3628059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other sorting techniques can we consider?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 know O(n log n) is possible. How do we do it?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Heap sort works on principles we already know.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Building a heap from an array takes O(n) time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Removing the smallest element from the array takes </a:t>
            </a:r>
            <a:br>
              <a:rPr lang="en-US" dirty="0" smtClean="0"/>
            </a:br>
            <a:r>
              <a:rPr lang="en-US" dirty="0" smtClean="0"/>
              <a:t>O(log n)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There are n elements.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N + N*log N = O(N log N)</a:t>
            </a:r>
          </a:p>
        </p:txBody>
      </p:sp>
    </p:spTree>
    <p:extLst>
      <p:ext uri="{BB962C8B-B14F-4D97-AF65-F5344CB8AC3E}">
        <p14:creationId xmlns:p14="http://schemas.microsoft.com/office/powerpoint/2010/main" val="677990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other sorting techniques can we consider?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 know O(n log n) is possible. How do we do it?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Heap sort works on principles we already know.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Building a heap from an array takes O(n) time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Removing the smallest element from the array takes </a:t>
            </a:r>
            <a:br>
              <a:rPr lang="en-US" dirty="0" smtClean="0"/>
            </a:br>
            <a:r>
              <a:rPr lang="en-US" dirty="0" smtClean="0"/>
              <a:t>O(log n)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There are n elements.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N + N*log N = O(N log N)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Using Floyd’s method does not improve the asymptotic runtime for heap sort, but it is an improvement.</a:t>
            </a:r>
          </a:p>
        </p:txBody>
      </p:sp>
    </p:spTree>
    <p:extLst>
      <p:ext uri="{BB962C8B-B14F-4D97-AF65-F5344CB8AC3E}">
        <p14:creationId xmlns:p14="http://schemas.microsoft.com/office/powerpoint/2010/main" val="1608872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do we actually implement this sort?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Can we do it in place?</a:t>
            </a:r>
          </a:p>
        </p:txBody>
      </p:sp>
    </p:spTree>
    <p:extLst>
      <p:ext uri="{BB962C8B-B14F-4D97-AF65-F5344CB8AC3E}">
        <p14:creationId xmlns:p14="http://schemas.microsoft.com/office/powerpoint/2010/main" val="1728178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do we actually implement this sort?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Can we do it in place?</a:t>
            </a:r>
          </a:p>
        </p:txBody>
      </p:sp>
    </p:spTree>
    <p:extLst>
      <p:ext uri="{BB962C8B-B14F-4D97-AF65-F5344CB8AC3E}">
        <p14:creationId xmlns:p14="http://schemas.microsoft.com/office/powerpoint/2010/main" val="1363569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8007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In-place Heap </a:t>
            </a:r>
            <a:r>
              <a:rPr lang="en-US" dirty="0">
                <a:solidFill>
                  <a:srgbClr val="D1282E"/>
                </a:solidFill>
              </a:rPr>
              <a:t>S</a:t>
            </a:r>
            <a:r>
              <a:rPr lang="en-US" dirty="0" smtClean="0">
                <a:solidFill>
                  <a:srgbClr val="D1282E"/>
                </a:solidFill>
              </a:rPr>
              <a:t>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2192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Treat the initial array as a heap (via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delete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 element, put it 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2"/>
            <a:r>
              <a:rPr lang="en-US" dirty="0" smtClean="0"/>
              <a:t>That array location isn’t needed for the heap anymore!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411642" y="2955392"/>
            <a:ext cx="533400" cy="381000"/>
          </a:xfrm>
          <a:prstGeom prst="rect">
            <a:avLst/>
          </a:prstGeom>
          <a:solidFill>
            <a:srgbClr val="FFD025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450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4784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118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5452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0786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6120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145442" y="2955392"/>
            <a:ext cx="533400" cy="381000"/>
          </a:xfrm>
          <a:prstGeom prst="rect">
            <a:avLst/>
          </a:prstGeom>
          <a:solidFill>
            <a:schemeClr val="accent3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678842" y="2955392"/>
            <a:ext cx="533400" cy="381000"/>
          </a:xfrm>
          <a:prstGeom prst="rect">
            <a:avLst/>
          </a:prstGeom>
          <a:solidFill>
            <a:schemeClr val="accent3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12242" y="2955392"/>
            <a:ext cx="533400" cy="381000"/>
          </a:xfrm>
          <a:prstGeom prst="rect">
            <a:avLst/>
          </a:prstGeom>
          <a:solidFill>
            <a:schemeClr val="accent3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878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212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308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642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1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085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88242" y="295539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753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312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421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29" name="Right Brace 28"/>
          <p:cNvSpPr/>
          <p:nvPr/>
        </p:nvSpPr>
        <p:spPr bwMode="auto">
          <a:xfrm rot="5400000">
            <a:off x="5793142" y="2841092"/>
            <a:ext cx="304800" cy="1447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3126142" y="1698092"/>
            <a:ext cx="304800" cy="3733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4042" y="3793592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54642" y="3774482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762000" y="5267470"/>
            <a:ext cx="1295400" cy="457200"/>
          </a:xfrm>
          <a:prstGeom prst="rightArrow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56521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554642" y="5238690"/>
            <a:ext cx="533400" cy="381000"/>
          </a:xfrm>
          <a:prstGeom prst="rect">
            <a:avLst/>
          </a:prstGeom>
          <a:solidFill>
            <a:srgbClr val="FFD025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0880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6214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1548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6882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2216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7550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884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8218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552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308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64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711266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07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818108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334000" y="523869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31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18308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74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485108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55" name="Right Brace 54"/>
          <p:cNvSpPr/>
          <p:nvPr/>
        </p:nvSpPr>
        <p:spPr bwMode="auto">
          <a:xfrm rot="5400000">
            <a:off x="6687521" y="4875769"/>
            <a:ext cx="304800" cy="1945042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ight Brace 55"/>
          <p:cNvSpPr/>
          <p:nvPr/>
        </p:nvSpPr>
        <p:spPr bwMode="auto">
          <a:xfrm rot="5400000">
            <a:off x="3944321" y="4306211"/>
            <a:ext cx="381000" cy="3160358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48400" y="5920615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81400" y="596198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60" name="U-Turn Arrow 59"/>
          <p:cNvSpPr/>
          <p:nvPr/>
        </p:nvSpPr>
        <p:spPr>
          <a:xfrm rot="10800000" flipH="1">
            <a:off x="1608666" y="3771285"/>
            <a:ext cx="3666641" cy="582999"/>
          </a:xfrm>
          <a:prstGeom prst="uturnArrow">
            <a:avLst>
              <a:gd name="adj1" fmla="val 25000"/>
              <a:gd name="adj2" fmla="val 9968"/>
              <a:gd name="adj3" fmla="val 66139"/>
              <a:gd name="adj4" fmla="val 43750"/>
              <a:gd name="adj5" fmla="val 10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329852" y="4326027"/>
            <a:ext cx="452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put the min at the end of the heap data</a:t>
            </a:r>
          </a:p>
        </p:txBody>
      </p:sp>
    </p:spTree>
    <p:extLst>
      <p:ext uri="{BB962C8B-B14F-4D97-AF65-F5344CB8AC3E}">
        <p14:creationId xmlns:p14="http://schemas.microsoft.com/office/powerpoint/2010/main" val="77800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Problem statement: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Collection of Comparable data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Result should be a sorted collection of the data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Motivation?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Pre-processing v. find times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Sorting v. Maintaining </a:t>
            </a:r>
            <a:r>
              <a:rPr lang="en-US" sz="2600" dirty="0" err="1" smtClean="0"/>
              <a:t>sortedness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89239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do we actually implement this sort?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Can we do it in place?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Is this sort stable?</a:t>
            </a:r>
          </a:p>
        </p:txBody>
      </p:sp>
    </p:spTree>
    <p:extLst>
      <p:ext uri="{BB962C8B-B14F-4D97-AF65-F5344CB8AC3E}">
        <p14:creationId xmlns:p14="http://schemas.microsoft.com/office/powerpoint/2010/main" val="3234354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do we actually implement this sort?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Can we do it in place?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Is this sort stable?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No. Recall that heaps do not preserve FIFO property</a:t>
            </a:r>
          </a:p>
        </p:txBody>
      </p:sp>
    </p:spTree>
    <p:extLst>
      <p:ext uri="{BB962C8B-B14F-4D97-AF65-F5344CB8AC3E}">
        <p14:creationId xmlns:p14="http://schemas.microsoft.com/office/powerpoint/2010/main" val="2270486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do we actually implement this sort?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Can we do it in place?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Is this sort stable?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No. Recall that heaps do not preserve FIFO property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it needed to be stable, we would have to modify the priority to indicate its place in the array, so that each element has a unique priority.</a:t>
            </a:r>
          </a:p>
        </p:txBody>
      </p:sp>
    </p:spTree>
    <p:extLst>
      <p:ext uri="{BB962C8B-B14F-4D97-AF65-F5344CB8AC3E}">
        <p14:creationId xmlns:p14="http://schemas.microsoft.com/office/powerpoint/2010/main" val="2664072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8007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In-place Heap </a:t>
            </a:r>
            <a:r>
              <a:rPr lang="en-US" dirty="0">
                <a:solidFill>
                  <a:srgbClr val="D1282E"/>
                </a:solidFill>
              </a:rPr>
              <a:t>S</a:t>
            </a:r>
            <a:r>
              <a:rPr lang="en-US" dirty="0" smtClean="0">
                <a:solidFill>
                  <a:srgbClr val="D1282E"/>
                </a:solidFill>
              </a:rPr>
              <a:t>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411642" y="2955392"/>
            <a:ext cx="533400" cy="381000"/>
          </a:xfrm>
          <a:prstGeom prst="rect">
            <a:avLst/>
          </a:prstGeom>
          <a:solidFill>
            <a:srgbClr val="FFD025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450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4784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118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5452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0786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6120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145442" y="2955392"/>
            <a:ext cx="533400" cy="381000"/>
          </a:xfrm>
          <a:prstGeom prst="rect">
            <a:avLst/>
          </a:prstGeom>
          <a:solidFill>
            <a:schemeClr val="accent3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678842" y="2955392"/>
            <a:ext cx="533400" cy="381000"/>
          </a:xfrm>
          <a:prstGeom prst="rect">
            <a:avLst/>
          </a:prstGeom>
          <a:solidFill>
            <a:schemeClr val="accent3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12242" y="2955392"/>
            <a:ext cx="533400" cy="381000"/>
          </a:xfrm>
          <a:prstGeom prst="rect">
            <a:avLst/>
          </a:prstGeom>
          <a:solidFill>
            <a:schemeClr val="accent3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878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212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308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642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1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085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88242" y="295539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753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312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421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29" name="Right Brace 28"/>
          <p:cNvSpPr/>
          <p:nvPr/>
        </p:nvSpPr>
        <p:spPr bwMode="auto">
          <a:xfrm rot="5400000">
            <a:off x="5793142" y="2841092"/>
            <a:ext cx="304800" cy="1447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3126142" y="1698092"/>
            <a:ext cx="304800" cy="3733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4042" y="3793592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54642" y="3774482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762000" y="5267470"/>
            <a:ext cx="1295400" cy="457200"/>
          </a:xfrm>
          <a:prstGeom prst="rightArrow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56521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554642" y="5238690"/>
            <a:ext cx="533400" cy="381000"/>
          </a:xfrm>
          <a:prstGeom prst="rect">
            <a:avLst/>
          </a:prstGeom>
          <a:solidFill>
            <a:srgbClr val="FFD025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0880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6214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1548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6882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2216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7550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884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8218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552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308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64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711266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07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818108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334000" y="523869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31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18308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74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485108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55" name="Right Brace 54"/>
          <p:cNvSpPr/>
          <p:nvPr/>
        </p:nvSpPr>
        <p:spPr bwMode="auto">
          <a:xfrm rot="5400000">
            <a:off x="6687521" y="4875769"/>
            <a:ext cx="304800" cy="1945042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ight Brace 55"/>
          <p:cNvSpPr/>
          <p:nvPr/>
        </p:nvSpPr>
        <p:spPr bwMode="auto">
          <a:xfrm rot="5400000">
            <a:off x="3944321" y="4306211"/>
            <a:ext cx="381000" cy="3160358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48400" y="5920615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81400" y="596198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60" name="U-Turn Arrow 59"/>
          <p:cNvSpPr/>
          <p:nvPr/>
        </p:nvSpPr>
        <p:spPr>
          <a:xfrm rot="10800000" flipH="1">
            <a:off x="1608666" y="3771285"/>
            <a:ext cx="3666641" cy="582999"/>
          </a:xfrm>
          <a:prstGeom prst="uturnArrow">
            <a:avLst>
              <a:gd name="adj1" fmla="val 25000"/>
              <a:gd name="adj2" fmla="val 9968"/>
              <a:gd name="adj3" fmla="val 66139"/>
              <a:gd name="adj4" fmla="val 43750"/>
              <a:gd name="adj5" fmla="val 10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329852" y="4326027"/>
            <a:ext cx="452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put the min at the end of the heap data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undesirable about this method?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81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8007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In-place Heap </a:t>
            </a:r>
            <a:r>
              <a:rPr lang="en-US" dirty="0">
                <a:solidFill>
                  <a:srgbClr val="D1282E"/>
                </a:solidFill>
              </a:rPr>
              <a:t>S</a:t>
            </a:r>
            <a:r>
              <a:rPr lang="en-US" dirty="0" smtClean="0">
                <a:solidFill>
                  <a:srgbClr val="D1282E"/>
                </a:solidFill>
              </a:rPr>
              <a:t>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411642" y="2955392"/>
            <a:ext cx="533400" cy="381000"/>
          </a:xfrm>
          <a:prstGeom prst="rect">
            <a:avLst/>
          </a:prstGeom>
          <a:solidFill>
            <a:srgbClr val="FFD025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450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4784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118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5452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0786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6120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145442" y="2955392"/>
            <a:ext cx="533400" cy="381000"/>
          </a:xfrm>
          <a:prstGeom prst="rect">
            <a:avLst/>
          </a:prstGeom>
          <a:solidFill>
            <a:schemeClr val="accent3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678842" y="2955392"/>
            <a:ext cx="533400" cy="381000"/>
          </a:xfrm>
          <a:prstGeom prst="rect">
            <a:avLst/>
          </a:prstGeom>
          <a:solidFill>
            <a:schemeClr val="accent3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12242" y="2955392"/>
            <a:ext cx="533400" cy="381000"/>
          </a:xfrm>
          <a:prstGeom prst="rect">
            <a:avLst/>
          </a:prstGeom>
          <a:solidFill>
            <a:schemeClr val="accent3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878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212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308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642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1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085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88242" y="295539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753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312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421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29" name="Right Brace 28"/>
          <p:cNvSpPr/>
          <p:nvPr/>
        </p:nvSpPr>
        <p:spPr bwMode="auto">
          <a:xfrm rot="5400000">
            <a:off x="5793142" y="2841092"/>
            <a:ext cx="304800" cy="1447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3126142" y="1698092"/>
            <a:ext cx="304800" cy="3733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4042" y="3793592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54642" y="3774482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762000" y="5267470"/>
            <a:ext cx="1295400" cy="457200"/>
          </a:xfrm>
          <a:prstGeom prst="rightArrow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56521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554642" y="5238690"/>
            <a:ext cx="533400" cy="381000"/>
          </a:xfrm>
          <a:prstGeom prst="rect">
            <a:avLst/>
          </a:prstGeom>
          <a:solidFill>
            <a:srgbClr val="FFD025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0880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6214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1548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6882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2216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7550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884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8218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552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308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64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711266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07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818108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334000" y="523869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31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18308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74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485108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55" name="Right Brace 54"/>
          <p:cNvSpPr/>
          <p:nvPr/>
        </p:nvSpPr>
        <p:spPr bwMode="auto">
          <a:xfrm rot="5400000">
            <a:off x="6687521" y="4875769"/>
            <a:ext cx="304800" cy="1945042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ight Brace 55"/>
          <p:cNvSpPr/>
          <p:nvPr/>
        </p:nvSpPr>
        <p:spPr bwMode="auto">
          <a:xfrm rot="5400000">
            <a:off x="3944321" y="4306211"/>
            <a:ext cx="381000" cy="3160358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48400" y="5920615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81400" y="596198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60" name="U-Turn Arrow 59"/>
          <p:cNvSpPr/>
          <p:nvPr/>
        </p:nvSpPr>
        <p:spPr>
          <a:xfrm rot="10800000" flipH="1">
            <a:off x="1608666" y="3771285"/>
            <a:ext cx="3666641" cy="582999"/>
          </a:xfrm>
          <a:prstGeom prst="uturnArrow">
            <a:avLst>
              <a:gd name="adj1" fmla="val 25000"/>
              <a:gd name="adj2" fmla="val 9968"/>
              <a:gd name="adj3" fmla="val 66139"/>
              <a:gd name="adj4" fmla="val 43750"/>
              <a:gd name="adj5" fmla="val 10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329852" y="4326027"/>
            <a:ext cx="452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put the min at the end of the heap data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undesirable about this method?</a:t>
            </a:r>
          </a:p>
          <a:p>
            <a:r>
              <a:rPr lang="en-US" dirty="0"/>
              <a:t>	</a:t>
            </a:r>
            <a:r>
              <a:rPr lang="en-US" dirty="0" smtClean="0"/>
              <a:t>You must reverse the array at the 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6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Can implement with a max-heap, then the sorted portion of the array fills in from the back and doesn’t need to be reversed at the end.</a:t>
            </a:r>
          </a:p>
        </p:txBody>
      </p:sp>
    </p:spTree>
    <p:extLst>
      <p:ext uri="{BB962C8B-B14F-4D97-AF65-F5344CB8AC3E}">
        <p14:creationId xmlns:p14="http://schemas.microsoft.com/office/powerpoint/2010/main" val="176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99907" cy="1371600"/>
          </a:xfrm>
        </p:spPr>
        <p:txBody>
          <a:bodyPr/>
          <a:lstStyle/>
          <a:p>
            <a:r>
              <a:rPr lang="en-US" dirty="0">
                <a:solidFill>
                  <a:srgbClr val="D1282E"/>
                </a:solidFill>
              </a:rPr>
              <a:t>“AVL </a:t>
            </a:r>
            <a:r>
              <a:rPr lang="en-US" dirty="0" smtClean="0">
                <a:solidFill>
                  <a:srgbClr val="D1282E"/>
                </a:solidFill>
              </a:rPr>
              <a:t>sort”?  “Hash sort”?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AVL Tree</a:t>
            </a:r>
            <a:r>
              <a:rPr lang="en-US" dirty="0" smtClean="0"/>
              <a:t>: sure, we can also </a:t>
            </a:r>
            <a:r>
              <a:rPr lang="en-US" dirty="0"/>
              <a:t>use </a:t>
            </a:r>
            <a:r>
              <a:rPr lang="en-US" dirty="0" smtClean="0"/>
              <a:t>an AVL tree </a:t>
            </a:r>
            <a:r>
              <a:rPr lang="en-US" dirty="0"/>
              <a:t>to: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0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99907" cy="1371600"/>
          </a:xfrm>
        </p:spPr>
        <p:txBody>
          <a:bodyPr/>
          <a:lstStyle/>
          <a:p>
            <a:r>
              <a:rPr lang="en-US" dirty="0">
                <a:solidFill>
                  <a:srgbClr val="D1282E"/>
                </a:solidFill>
              </a:rPr>
              <a:t>“AVL </a:t>
            </a:r>
            <a:r>
              <a:rPr lang="en-US" dirty="0" smtClean="0">
                <a:solidFill>
                  <a:srgbClr val="D1282E"/>
                </a:solidFill>
              </a:rPr>
              <a:t>sort”?  “Hash sort”?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AVL Tree</a:t>
            </a:r>
            <a:r>
              <a:rPr lang="en-US" dirty="0" smtClean="0"/>
              <a:t>: sure, we can also </a:t>
            </a:r>
            <a:r>
              <a:rPr lang="en-US" dirty="0"/>
              <a:t>use </a:t>
            </a:r>
            <a:r>
              <a:rPr lang="en-US" dirty="0" smtClean="0"/>
              <a:t>an AVL tree </a:t>
            </a:r>
            <a:r>
              <a:rPr lang="en-US" dirty="0"/>
              <a:t>to: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each element: total time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</a:t>
            </a:r>
          </a:p>
          <a:p>
            <a:pPr lvl="1"/>
            <a:r>
              <a:rPr lang="en-US" dirty="0">
                <a:cs typeface="Courier New" pitchFamily="49" charset="0"/>
              </a:rPr>
              <a:t>Repeatedly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>
                <a:cs typeface="Courier New" pitchFamily="49" charset="0"/>
              </a:rPr>
              <a:t>: </a:t>
            </a:r>
            <a:r>
              <a:rPr lang="en-US" dirty="0"/>
              <a:t>total time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</a:t>
            </a:r>
          </a:p>
          <a:p>
            <a:pPr lvl="2"/>
            <a:r>
              <a:rPr lang="en-US" dirty="0">
                <a:cs typeface="Courier New" pitchFamily="49" charset="0"/>
              </a:rPr>
              <a:t>Better: in-order traversal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), but still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overall</a:t>
            </a:r>
          </a:p>
          <a:p>
            <a:pPr lvl="1"/>
            <a:r>
              <a:rPr lang="en-US" dirty="0">
                <a:cs typeface="Courier New" pitchFamily="49" charset="0"/>
              </a:rPr>
              <a:t>But this cannot be done in-place and has worse constant factors than heap </a:t>
            </a:r>
            <a:r>
              <a:rPr lang="en-US" dirty="0" smtClean="0">
                <a:cs typeface="Courier New" pitchFamily="49" charset="0"/>
              </a:rPr>
              <a:t>sort</a:t>
            </a:r>
          </a:p>
          <a:p>
            <a:pPr marL="457200" lvl="1" indent="0">
              <a:buNone/>
            </a:pPr>
            <a:endParaRPr lang="en-US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17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99907" cy="1371600"/>
          </a:xfrm>
        </p:spPr>
        <p:txBody>
          <a:bodyPr/>
          <a:lstStyle/>
          <a:p>
            <a:r>
              <a:rPr lang="en-US" dirty="0">
                <a:solidFill>
                  <a:srgbClr val="D1282E"/>
                </a:solidFill>
              </a:rPr>
              <a:t>“AVL </a:t>
            </a:r>
            <a:r>
              <a:rPr lang="en-US" dirty="0" smtClean="0">
                <a:solidFill>
                  <a:srgbClr val="D1282E"/>
                </a:solidFill>
              </a:rPr>
              <a:t>sort”?  “Hash sort”?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AVL Tree</a:t>
            </a:r>
            <a:r>
              <a:rPr lang="en-US" dirty="0" smtClean="0"/>
              <a:t>: sure, we can also </a:t>
            </a:r>
            <a:r>
              <a:rPr lang="en-US" dirty="0"/>
              <a:t>use </a:t>
            </a:r>
            <a:r>
              <a:rPr lang="en-US" dirty="0" smtClean="0"/>
              <a:t>an AVL tree </a:t>
            </a:r>
            <a:r>
              <a:rPr lang="en-US" dirty="0"/>
              <a:t>to: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each element: total time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</a:t>
            </a:r>
          </a:p>
          <a:p>
            <a:pPr lvl="1"/>
            <a:r>
              <a:rPr lang="en-US" dirty="0">
                <a:cs typeface="Courier New" pitchFamily="49" charset="0"/>
              </a:rPr>
              <a:t>Repeatedly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>
                <a:cs typeface="Courier New" pitchFamily="49" charset="0"/>
              </a:rPr>
              <a:t>: </a:t>
            </a:r>
            <a:r>
              <a:rPr lang="en-US" dirty="0"/>
              <a:t>total time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</a:t>
            </a:r>
          </a:p>
          <a:p>
            <a:pPr lvl="2"/>
            <a:r>
              <a:rPr lang="en-US" dirty="0">
                <a:cs typeface="Courier New" pitchFamily="49" charset="0"/>
              </a:rPr>
              <a:t>Better: in-order traversal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), but still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overall</a:t>
            </a:r>
          </a:p>
          <a:p>
            <a:pPr lvl="1"/>
            <a:r>
              <a:rPr lang="en-US" dirty="0">
                <a:cs typeface="Courier New" pitchFamily="49" charset="0"/>
              </a:rPr>
              <a:t>But this cannot be done in-place and has worse constant factors than heap </a:t>
            </a:r>
            <a:r>
              <a:rPr lang="en-US" dirty="0" smtClean="0">
                <a:cs typeface="Courier New" pitchFamily="49" charset="0"/>
              </a:rPr>
              <a:t>sort</a:t>
            </a:r>
          </a:p>
          <a:p>
            <a:pPr marL="457200" lvl="1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cs typeface="Courier New" pitchFamily="49" charset="0"/>
              </a:rPr>
              <a:t>Hash Structure</a:t>
            </a:r>
            <a:r>
              <a:rPr lang="en-US" dirty="0" smtClean="0">
                <a:cs typeface="Courier New" pitchFamily="49" charset="0"/>
              </a:rPr>
              <a:t>: don’t </a:t>
            </a:r>
            <a:r>
              <a:rPr lang="en-US" dirty="0">
                <a:cs typeface="Courier New" pitchFamily="49" charset="0"/>
              </a:rPr>
              <a:t>even think about trying to sort with a hash </a:t>
            </a:r>
            <a:r>
              <a:rPr lang="en-US" dirty="0" smtClean="0">
                <a:cs typeface="Courier New" pitchFamily="49" charset="0"/>
              </a:rPr>
              <a:t>table!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17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99907" cy="1371600"/>
          </a:xfrm>
        </p:spPr>
        <p:txBody>
          <a:bodyPr/>
          <a:lstStyle/>
          <a:p>
            <a:r>
              <a:rPr lang="en-US" dirty="0">
                <a:solidFill>
                  <a:srgbClr val="D1282E"/>
                </a:solidFill>
              </a:rPr>
              <a:t>“AVL </a:t>
            </a:r>
            <a:r>
              <a:rPr lang="en-US" dirty="0" smtClean="0">
                <a:solidFill>
                  <a:srgbClr val="D1282E"/>
                </a:solidFill>
              </a:rPr>
              <a:t>sort”?  “Hash sort”?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AVL Tree</a:t>
            </a:r>
            <a:r>
              <a:rPr lang="en-US" dirty="0" smtClean="0"/>
              <a:t>: sure, we can also </a:t>
            </a:r>
            <a:r>
              <a:rPr lang="en-US" dirty="0"/>
              <a:t>use </a:t>
            </a:r>
            <a:r>
              <a:rPr lang="en-US" dirty="0" smtClean="0"/>
              <a:t>an AVL tree </a:t>
            </a:r>
            <a:r>
              <a:rPr lang="en-US" dirty="0"/>
              <a:t>to: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each element: total time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</a:t>
            </a:r>
          </a:p>
          <a:p>
            <a:pPr lvl="1"/>
            <a:r>
              <a:rPr lang="en-US" dirty="0">
                <a:cs typeface="Courier New" pitchFamily="49" charset="0"/>
              </a:rPr>
              <a:t>Repeatedly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>
                <a:cs typeface="Courier New" pitchFamily="49" charset="0"/>
              </a:rPr>
              <a:t>: </a:t>
            </a:r>
            <a:r>
              <a:rPr lang="en-US" dirty="0"/>
              <a:t>total time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</a:t>
            </a:r>
          </a:p>
          <a:p>
            <a:pPr lvl="2"/>
            <a:r>
              <a:rPr lang="en-US" dirty="0">
                <a:cs typeface="Courier New" pitchFamily="49" charset="0"/>
              </a:rPr>
              <a:t>Better: in-order traversal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), but still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overall</a:t>
            </a:r>
          </a:p>
          <a:p>
            <a:pPr lvl="1"/>
            <a:r>
              <a:rPr lang="en-US" dirty="0">
                <a:cs typeface="Courier New" pitchFamily="49" charset="0"/>
              </a:rPr>
              <a:t>But this cannot be done in-place and has worse constant factors than heap </a:t>
            </a:r>
            <a:r>
              <a:rPr lang="en-US" dirty="0" smtClean="0">
                <a:cs typeface="Courier New" pitchFamily="49" charset="0"/>
              </a:rPr>
              <a:t>sort</a:t>
            </a:r>
          </a:p>
          <a:p>
            <a:pPr marL="457200" lvl="1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cs typeface="Courier New" pitchFamily="49" charset="0"/>
              </a:rPr>
              <a:t>Hash Structure</a:t>
            </a:r>
            <a:r>
              <a:rPr lang="en-US" dirty="0" smtClean="0">
                <a:cs typeface="Courier New" pitchFamily="49" charset="0"/>
              </a:rPr>
              <a:t>: don’t </a:t>
            </a:r>
            <a:r>
              <a:rPr lang="en-US" dirty="0">
                <a:cs typeface="Courier New" pitchFamily="49" charset="0"/>
              </a:rPr>
              <a:t>even think about trying to sort with a hash </a:t>
            </a:r>
            <a:r>
              <a:rPr lang="en-US" dirty="0" smtClean="0">
                <a:cs typeface="Courier New" pitchFamily="49" charset="0"/>
              </a:rPr>
              <a:t>table!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Finding min item in a </a:t>
            </a:r>
            <a:r>
              <a:rPr lang="en-US" dirty="0" err="1" smtClean="0">
                <a:cs typeface="Courier New" pitchFamily="49" charset="0"/>
              </a:rPr>
              <a:t>hashtable</a:t>
            </a:r>
            <a:r>
              <a:rPr lang="en-US" dirty="0" smtClean="0">
                <a:cs typeface="Courier New" pitchFamily="49" charset="0"/>
              </a:rPr>
              <a:t>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(n), so this would be a slower, more complicated selection sort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17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Important definitions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843328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Sorting: The Big Picture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0365" y="2286000"/>
            <a:ext cx="1365127" cy="101566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baseline="30000" dirty="0">
                <a:latin typeface="Calibri"/>
                <a:cs typeface="Calibri"/>
                <a:sym typeface="Symbol" pitchFamily="18" charset="2"/>
              </a:rPr>
              <a:t>2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50427" y="2286000"/>
            <a:ext cx="1365127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Fancier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 log 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 smtClean="0">
                <a:latin typeface="Calibri"/>
                <a:cs typeface="Calibri"/>
              </a:rPr>
              <a:t>Comparison</a:t>
            </a:r>
            <a:endParaRPr lang="en-US" sz="2000" dirty="0">
              <a:latin typeface="Calibri"/>
              <a:cs typeface="Calibri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lower bound:</a:t>
            </a:r>
            <a:endParaRPr lang="en-US" sz="2000" dirty="0">
              <a:latin typeface="Calibri"/>
              <a:cs typeface="Calibri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(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 log 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28678" y="2286000"/>
            <a:ext cx="1365127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Specialized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algorithms:</a:t>
            </a:r>
            <a:endParaRPr lang="en-US" sz="2000" dirty="0">
              <a:latin typeface="Calibri"/>
              <a:cs typeface="Calibri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Calibri"/>
                <a:cs typeface="Calibri"/>
              </a:rPr>
              <a:t>Insertion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Calibri"/>
                <a:cs typeface="Calibri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Calibri"/>
                <a:cs typeface="Calibri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8177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Calibri"/>
                <a:cs typeface="Calibri"/>
              </a:rPr>
              <a:t>Heap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Merge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Quick </a:t>
            </a:r>
            <a:r>
              <a:rPr lang="en-US" sz="2000" dirty="0" smtClean="0">
                <a:latin typeface="Calibri"/>
                <a:cs typeface="Calibri"/>
              </a:rPr>
              <a:t>sort (</a:t>
            </a:r>
            <a:r>
              <a:rPr lang="en-US" sz="2000" dirty="0" err="1" smtClean="0">
                <a:latin typeface="Calibri"/>
                <a:cs typeface="Calibri"/>
              </a:rPr>
              <a:t>avg</a:t>
            </a:r>
            <a:r>
              <a:rPr lang="en-US" sz="2000" dirty="0" smtClean="0">
                <a:latin typeface="Calibri"/>
                <a:cs typeface="Calibri"/>
              </a:rPr>
              <a:t>)</a:t>
            </a:r>
            <a:endParaRPr lang="en-US" sz="2000" dirty="0">
              <a:latin typeface="Calibri"/>
              <a:cs typeface="Calibri"/>
            </a:endParaRP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3663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Calibri"/>
                <a:cs typeface="Calibri"/>
              </a:rPr>
              <a:t>Bucket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0403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Calibri"/>
              <a:cs typeface="Calibri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>
            <a:off x="1062929" y="3301663"/>
            <a:ext cx="996" cy="571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flipH="1">
            <a:off x="6553764" y="3301663"/>
            <a:ext cx="57478" cy="571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flipH="1">
            <a:off x="7462762" y="1306286"/>
            <a:ext cx="12095" cy="4705884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56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Divide and conquer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0418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100" dirty="0"/>
              <a:t>Divide-and-conquer is a useful technique for </a:t>
            </a:r>
            <a:r>
              <a:rPr lang="en-US" sz="2100" dirty="0" smtClean="0"/>
              <a:t>solving many kinds </a:t>
            </a:r>
            <a:r>
              <a:rPr lang="en-US" sz="2100" dirty="0"/>
              <a:t>of </a:t>
            </a:r>
            <a:r>
              <a:rPr lang="en-US" sz="2100" dirty="0" smtClean="0"/>
              <a:t>problems (not just sorting). </a:t>
            </a:r>
            <a:r>
              <a:rPr lang="en-US" sz="2100" dirty="0"/>
              <a:t>It consists of the following steps:</a:t>
            </a:r>
          </a:p>
          <a:p>
            <a:pPr lvl="1">
              <a:buNone/>
            </a:pPr>
            <a:r>
              <a:rPr lang="en-US" sz="2100" dirty="0"/>
              <a:t>1. Divide your work up into smaller pieces (recursively)</a:t>
            </a:r>
          </a:p>
          <a:p>
            <a:pPr lvl="1">
              <a:buNone/>
            </a:pPr>
            <a:r>
              <a:rPr lang="en-US" sz="2100" dirty="0"/>
              <a:t>2. Conquer the individual pieces (as base cases)</a:t>
            </a:r>
          </a:p>
          <a:p>
            <a:pPr lvl="1">
              <a:buNone/>
            </a:pPr>
            <a:r>
              <a:rPr lang="en-US" sz="2100" dirty="0"/>
              <a:t>3. Combine the results together (recursively)</a:t>
            </a:r>
            <a:endParaRPr lang="en-US" sz="21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2000" y="3701143"/>
            <a:ext cx="6930571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algorithm</a:t>
            </a:r>
            <a:r>
              <a:rPr lang="en-US" dirty="0">
                <a:latin typeface="Courier"/>
                <a:cs typeface="Courier"/>
              </a:rPr>
              <a:t>(input) {</a:t>
            </a:r>
          </a:p>
          <a:p>
            <a:r>
              <a:rPr lang="en-US" dirty="0" smtClean="0">
                <a:latin typeface="Courier"/>
                <a:cs typeface="Courier"/>
              </a:rPr>
              <a:t>	if </a:t>
            </a:r>
            <a:r>
              <a:rPr lang="en-US" dirty="0">
                <a:latin typeface="Courier"/>
                <a:cs typeface="Courier"/>
              </a:rPr>
              <a:t>(small enough) {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smtClean="0">
                <a:solidFill>
                  <a:schemeClr val="accent6"/>
                </a:solidFill>
                <a:latin typeface="Courier"/>
                <a:cs typeface="Courier"/>
              </a:rPr>
              <a:t>CONQUER</a:t>
            </a:r>
            <a:r>
              <a:rPr lang="en-US" dirty="0">
                <a:latin typeface="Courier"/>
                <a:cs typeface="Courier"/>
              </a:rPr>
              <a:t>, solve, and return input</a:t>
            </a:r>
          </a:p>
          <a:p>
            <a:r>
              <a:rPr lang="en-US" dirty="0" smtClean="0">
                <a:latin typeface="Courier"/>
                <a:cs typeface="Courier"/>
              </a:rPr>
              <a:t>	} </a:t>
            </a:r>
            <a:r>
              <a:rPr lang="en-US" dirty="0">
                <a:latin typeface="Courier"/>
                <a:cs typeface="Courier"/>
              </a:rPr>
              <a:t>else {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smtClean="0">
                <a:solidFill>
                  <a:srgbClr val="F79646"/>
                </a:solidFill>
                <a:latin typeface="Courier"/>
                <a:cs typeface="Courier"/>
              </a:rPr>
              <a:t>DIVIDE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input into multiple pieces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smtClean="0">
                <a:solidFill>
                  <a:srgbClr val="F79646"/>
                </a:solidFill>
                <a:latin typeface="Courier"/>
                <a:cs typeface="Courier"/>
              </a:rPr>
              <a:t>RECURSE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on each piece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smtClean="0">
                <a:solidFill>
                  <a:srgbClr val="F79646"/>
                </a:solidFill>
                <a:latin typeface="Courier"/>
                <a:cs typeface="Courier"/>
              </a:rPr>
              <a:t>COMBINE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and return results</a:t>
            </a:r>
          </a:p>
          <a:p>
            <a:r>
              <a:rPr lang="en-US" dirty="0" smtClean="0">
                <a:latin typeface="Courier"/>
                <a:cs typeface="Courier"/>
              </a:rPr>
              <a:t>	}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4578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Divide-and-Conquer Sorting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100" dirty="0" smtClean="0"/>
              <a:t>Two great sorting methods are fundamentally divide-and-conquer</a:t>
            </a:r>
          </a:p>
          <a:p>
            <a:pPr>
              <a:buNone/>
            </a:pPr>
            <a:endParaRPr lang="en-US" sz="3100" dirty="0" smtClean="0"/>
          </a:p>
          <a:p>
            <a:pPr marL="0" indent="0">
              <a:buNone/>
            </a:pPr>
            <a:r>
              <a:rPr lang="en-US" sz="3100" b="1" dirty="0" err="1" smtClean="0"/>
              <a:t>Mergesort</a:t>
            </a:r>
            <a:r>
              <a:rPr lang="en-US" sz="3100" b="1" dirty="0" smtClean="0"/>
              <a:t>: 	   </a:t>
            </a:r>
          </a:p>
          <a:p>
            <a:pPr marL="400050" lvl="1" indent="0">
              <a:buNone/>
            </a:pPr>
            <a:r>
              <a:rPr lang="en-US" sz="2700" dirty="0" smtClean="0"/>
              <a:t>Sort the left half of the elements (recursively)</a:t>
            </a:r>
          </a:p>
          <a:p>
            <a:pPr marL="857250" lvl="1" indent="-457200">
              <a:buNone/>
            </a:pPr>
            <a:r>
              <a:rPr lang="en-US" sz="2700" dirty="0" smtClean="0"/>
              <a:t>Sort the right half of the elements (recursively)</a:t>
            </a:r>
          </a:p>
          <a:p>
            <a:pPr marL="857250" lvl="1" indent="-457200">
              <a:buNone/>
            </a:pPr>
            <a:r>
              <a:rPr lang="en-US" sz="2700" dirty="0" smtClean="0"/>
              <a:t>Merge the two sorted halves into a sorted whole</a:t>
            </a:r>
          </a:p>
          <a:p>
            <a:pPr marL="457200" indent="-457200">
              <a:buNone/>
            </a:pPr>
            <a:endParaRPr lang="en-US" sz="3100" dirty="0" smtClean="0"/>
          </a:p>
          <a:p>
            <a:pPr marL="0" indent="0">
              <a:buNone/>
            </a:pPr>
            <a:r>
              <a:rPr lang="en-US" sz="3100" b="1" dirty="0" smtClean="0"/>
              <a:t>Quicksort:	  </a:t>
            </a:r>
          </a:p>
          <a:p>
            <a:pPr marL="400050" lvl="1" indent="0">
              <a:buNone/>
            </a:pPr>
            <a:r>
              <a:rPr lang="en-US" sz="2700" dirty="0" smtClean="0"/>
              <a:t>Pick a “pivot” element </a:t>
            </a:r>
          </a:p>
          <a:p>
            <a:pPr marL="400050" lvl="1" indent="0">
              <a:buNone/>
            </a:pPr>
            <a:r>
              <a:rPr lang="en-US" sz="2700" dirty="0" smtClean="0"/>
              <a:t>Divide elements into less-than pivot and greater-than pivot</a:t>
            </a:r>
          </a:p>
          <a:p>
            <a:pPr marL="400050" lvl="1" indent="0">
              <a:buNone/>
            </a:pPr>
            <a:r>
              <a:rPr lang="en-US" sz="2700" dirty="0" smtClean="0"/>
              <a:t>Sort the two divisions (recursively on each)</a:t>
            </a:r>
            <a:endParaRPr lang="en-US" sz="2700" dirty="0"/>
          </a:p>
          <a:p>
            <a:pPr marL="400050" lvl="1" indent="0">
              <a:buNone/>
            </a:pPr>
            <a:r>
              <a:rPr lang="en-US" sz="2700" dirty="0" smtClean="0"/>
              <a:t>Answer is: sorted-less-than....pivot....sorted-greater-than</a:t>
            </a:r>
          </a:p>
          <a:p>
            <a:pPr marL="2171700" lvl="4" indent="-457200">
              <a:buNone/>
            </a:pPr>
            <a:r>
              <a:rPr lang="en-US" sz="3100" dirty="0" smtClean="0"/>
              <a:t>    </a:t>
            </a:r>
          </a:p>
          <a:p>
            <a:pPr marL="457200" indent="-45720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21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Merge Sort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6180" y="1728989"/>
            <a:ext cx="360438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Unsorted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07343" y="2667579"/>
            <a:ext cx="181065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Unsorted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776410" y="2659503"/>
            <a:ext cx="181065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Unsorted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531810" y="2098321"/>
            <a:ext cx="955523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2"/>
            <a:endCxn id="19" idx="0"/>
          </p:cNvCxnSpPr>
          <p:nvPr/>
        </p:nvCxnSpPr>
        <p:spPr>
          <a:xfrm>
            <a:off x="4568371" y="2098321"/>
            <a:ext cx="1113368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53143" y="1136952"/>
            <a:ext cx="621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Divide</a:t>
            </a:r>
            <a:r>
              <a:rPr lang="en-US" dirty="0"/>
              <a:t>: Split array roughly into half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66180" y="5950733"/>
            <a:ext cx="3604381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orted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10581" y="4985809"/>
            <a:ext cx="1810657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orted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873172" y="4973714"/>
            <a:ext cx="1810657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Sorted</a:t>
            </a:r>
            <a:endParaRPr lang="en-US" dirty="0"/>
          </a:p>
        </p:txBody>
      </p:sp>
      <p:cxnSp>
        <p:nvCxnSpPr>
          <p:cNvPr id="31" name="Straight Arrow Connector 30"/>
          <p:cNvCxnSpPr>
            <a:endCxn id="26" idx="0"/>
          </p:cNvCxnSpPr>
          <p:nvPr/>
        </p:nvCxnSpPr>
        <p:spPr>
          <a:xfrm>
            <a:off x="3366105" y="5389551"/>
            <a:ext cx="1202266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724399" y="5389551"/>
            <a:ext cx="955523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02061" y="4136572"/>
            <a:ext cx="332619" cy="369332"/>
          </a:xfrm>
          <a:prstGeom prst="rect">
            <a:avLst/>
          </a:prstGeom>
          <a:solidFill>
            <a:srgbClr val="C3D69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385732" y="3430210"/>
            <a:ext cx="33261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38" name="Straight Arrow Connector 37"/>
          <p:cNvCxnSpPr>
            <a:stCxn id="36" idx="2"/>
          </p:cNvCxnSpPr>
          <p:nvPr/>
        </p:nvCxnSpPr>
        <p:spPr>
          <a:xfrm>
            <a:off x="4552042" y="3799542"/>
            <a:ext cx="44571" cy="3370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8150" y="3245544"/>
            <a:ext cx="5476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Conquer</a:t>
            </a:r>
            <a:r>
              <a:rPr lang="en-US" dirty="0"/>
              <a:t>: Return array when length ≤ 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7200" y="4551164"/>
            <a:ext cx="5457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Combine: </a:t>
            </a:r>
            <a:r>
              <a:rPr lang="en-US" dirty="0"/>
              <a:t>Combine two sorted arrays using merge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1047" y="67180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22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Merge Sort: </a:t>
            </a:r>
            <a:r>
              <a:rPr lang="en-US" dirty="0" err="1" smtClean="0">
                <a:solidFill>
                  <a:srgbClr val="D1282E"/>
                </a:solidFill>
              </a:rPr>
              <a:t>Pseudocode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848" y="1661885"/>
            <a:ext cx="7772400" cy="11442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Core idea: split array in half, sort each half, merge </a:t>
            </a:r>
            <a:r>
              <a:rPr lang="en-US" dirty="0" smtClean="0"/>
              <a:t>back together</a:t>
            </a:r>
            <a:r>
              <a:rPr lang="en-US" dirty="0"/>
              <a:t>. If the array has size 0 or 1, just return it unchanged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10381" y="2987522"/>
            <a:ext cx="7087809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mergesort</a:t>
            </a:r>
            <a:r>
              <a:rPr lang="en-US" dirty="0">
                <a:latin typeface="Courier"/>
                <a:cs typeface="Courier"/>
              </a:rPr>
              <a:t>(input) {</a:t>
            </a:r>
          </a:p>
          <a:p>
            <a:r>
              <a:rPr lang="en-US" dirty="0" smtClean="0">
                <a:latin typeface="Courier"/>
                <a:cs typeface="Courier"/>
              </a:rPr>
              <a:t>	if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input.length</a:t>
            </a:r>
            <a:r>
              <a:rPr lang="en-US" dirty="0">
                <a:latin typeface="Courier"/>
                <a:cs typeface="Courier"/>
              </a:rPr>
              <a:t> &lt; 2) {</a:t>
            </a:r>
          </a:p>
          <a:p>
            <a:r>
              <a:rPr lang="en-US" dirty="0" smtClean="0">
                <a:latin typeface="Courier"/>
                <a:cs typeface="Courier"/>
              </a:rPr>
              <a:t>		return </a:t>
            </a:r>
            <a:r>
              <a:rPr lang="en-US" dirty="0">
                <a:latin typeface="Courier"/>
                <a:cs typeface="Courier"/>
              </a:rPr>
              <a:t>input;</a:t>
            </a:r>
          </a:p>
          <a:p>
            <a:r>
              <a:rPr lang="en-US" dirty="0" smtClean="0">
                <a:latin typeface="Courier"/>
                <a:cs typeface="Courier"/>
              </a:rPr>
              <a:t>	} </a:t>
            </a:r>
            <a:r>
              <a:rPr lang="en-US" dirty="0">
                <a:latin typeface="Courier"/>
                <a:cs typeface="Courier"/>
              </a:rPr>
              <a:t>else {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smallerHalf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sort(input[0, ..., mid]);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largerHalf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sort(input[mid + 1, ...]);</a:t>
            </a:r>
          </a:p>
          <a:p>
            <a:r>
              <a:rPr lang="en-US" dirty="0" smtClean="0">
                <a:latin typeface="Courier"/>
                <a:cs typeface="Courier"/>
              </a:rPr>
              <a:t>		return </a:t>
            </a:r>
            <a:r>
              <a:rPr lang="en-US" dirty="0">
                <a:latin typeface="Courier"/>
                <a:cs typeface="Courier"/>
              </a:rPr>
              <a:t>merge(</a:t>
            </a:r>
            <a:r>
              <a:rPr lang="en-US" dirty="0" err="1">
                <a:latin typeface="Courier"/>
                <a:cs typeface="Courier"/>
              </a:rPr>
              <a:t>smallerHalf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largerHalf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latin typeface="Courier"/>
                <a:cs typeface="Courier"/>
              </a:rPr>
              <a:t>	}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0705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Merge </a:t>
            </a:r>
            <a:r>
              <a:rPr lang="en-US" dirty="0">
                <a:solidFill>
                  <a:srgbClr val="D1282E"/>
                </a:solidFill>
              </a:rPr>
              <a:t>S</a:t>
            </a:r>
            <a:r>
              <a:rPr lang="en-US" dirty="0" smtClean="0">
                <a:solidFill>
                  <a:srgbClr val="D1282E"/>
                </a:solidFill>
              </a:rPr>
              <a:t>ort 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52400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152400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76600" y="152400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0" y="152400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152400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800" y="152400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52400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152400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343400" y="1219200"/>
            <a:ext cx="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790700" y="2668209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9" name="Rectangle 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24100" y="2668209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0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57500" y="2668209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1" name="Rectangle 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90900" y="2668209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2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270000" y="389769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3" name="Rectangle 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03400" y="389769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6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24857" y="5029804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7" name="Rectangle 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943100" y="5029804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8" name="Rectangle 7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09900" y="389769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9" name="Rectangle 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543300" y="389769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57500" y="5029804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4" name="Rectangle 8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5029804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5" name="Rectangle 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907038" y="2668209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6" name="Rectangl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40438" y="2668209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7" name="Rectangle 1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973838" y="2668209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8" name="Rectangle 12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507238" y="2668209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39" name="Rectangle 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827209" y="389769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0" name="Rectangle 1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360609" y="389769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1" name="Rectangle 1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477000" y="389769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2" name="Rectangle 1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010400" y="389769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43" name="Rectangle 9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712909" y="5029804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4" name="Rectangle 10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540828" y="4991704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5" name="Rectangle 11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362700" y="4991704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6" name="Rectangle 12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277100" y="4989889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3009900" y="2057400"/>
            <a:ext cx="647700" cy="61080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360609" y="2057400"/>
            <a:ext cx="533400" cy="61080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1803400" y="3314095"/>
            <a:ext cx="673100" cy="48381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Line 1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857500" y="2383971"/>
            <a:ext cx="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13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982305" y="2383971"/>
            <a:ext cx="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2" name="Straight Arrow Connector 61"/>
          <p:cNvCxnSpPr>
            <a:stCxn id="22" idx="2"/>
          </p:cNvCxnSpPr>
          <p:nvPr/>
        </p:nvCxnSpPr>
        <p:spPr>
          <a:xfrm flipH="1">
            <a:off x="1117600" y="4431090"/>
            <a:ext cx="419100" cy="55879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2971800" y="4431090"/>
            <a:ext cx="419100" cy="55879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4791528" y="4471005"/>
            <a:ext cx="419100" cy="55879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6507238" y="4431090"/>
            <a:ext cx="419100" cy="55879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5121728" y="3247571"/>
            <a:ext cx="419100" cy="55879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3276600" y="3221566"/>
            <a:ext cx="533400" cy="61080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553200" y="3247571"/>
            <a:ext cx="533400" cy="61080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46" idx="0"/>
          </p:cNvCxnSpPr>
          <p:nvPr/>
        </p:nvCxnSpPr>
        <p:spPr>
          <a:xfrm>
            <a:off x="7277100" y="4471005"/>
            <a:ext cx="266700" cy="51888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627309" y="4471005"/>
            <a:ext cx="266700" cy="51888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3818467" y="4472820"/>
            <a:ext cx="266700" cy="51888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2057400" y="4472820"/>
            <a:ext cx="266700" cy="51888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080844" y="5789531"/>
            <a:ext cx="184666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38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55" grpId="0" animBg="1"/>
      <p:bldP spid="58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Merge </a:t>
            </a:r>
            <a:r>
              <a:rPr lang="en-US" dirty="0">
                <a:solidFill>
                  <a:srgbClr val="D1282E"/>
                </a:solidFill>
              </a:rPr>
              <a:t>S</a:t>
            </a:r>
            <a:r>
              <a:rPr lang="en-US" dirty="0" smtClean="0">
                <a:solidFill>
                  <a:srgbClr val="D1282E"/>
                </a:solidFill>
              </a:rPr>
              <a:t>ort 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>
            <a:noFill/>
          </a:ln>
        </p:spPr>
        <p:txBody>
          <a:bodyPr/>
          <a:lstStyle/>
          <a:p>
            <a:fld id="{3B048AC8-D41E-4C7B-8EE3-A52489AA1F05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5240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15240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76600" y="15240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0" y="15240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15240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800" y="15240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5240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15240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8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90700" y="2668209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9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324100" y="2668209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0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857500" y="2668209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1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390900" y="2668209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2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270000" y="389769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3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03400" y="389769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6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124857" y="5029804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7" name="Rectangle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943100" y="5029804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8" name="Rectangle 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009900" y="389769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9" name="Rectangle 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543300" y="389769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857500" y="5029804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4" name="Rectangle 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657600" y="5029804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5" name="Rectangle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907038" y="2668209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6" name="Rectangle 10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40438" y="2668209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7" name="Rectangle 1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973838" y="2668209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8" name="Rectangle 12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507238" y="2668209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39" name="Rectangle 9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827209" y="389769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0" name="Rectangle 10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360609" y="389769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1" name="Rectangle 1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477000" y="389769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2" name="Rectangle 1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10400" y="389769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43" name="Rectangle 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712909" y="5029804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4" name="Rectangle 1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540828" y="4991704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5" name="Rectangle 1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362700" y="4991704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6" name="Rectangle 1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277100" y="4989889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3009900" y="2298095"/>
            <a:ext cx="1333500" cy="37011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487333" y="2298095"/>
            <a:ext cx="1406676" cy="37011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1803400" y="3314095"/>
            <a:ext cx="1054100" cy="48381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1117600" y="4572000"/>
            <a:ext cx="540657" cy="417889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2971800" y="4572000"/>
            <a:ext cx="419100" cy="417889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4791528" y="4572000"/>
            <a:ext cx="569081" cy="45780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6507238" y="4572000"/>
            <a:ext cx="533400" cy="417889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5121728" y="3435048"/>
            <a:ext cx="852110" cy="371322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971800" y="3314095"/>
            <a:ext cx="838200" cy="51828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074228" y="3435048"/>
            <a:ext cx="1012372" cy="423332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46" idx="0"/>
          </p:cNvCxnSpPr>
          <p:nvPr/>
        </p:nvCxnSpPr>
        <p:spPr>
          <a:xfrm>
            <a:off x="7086600" y="4572000"/>
            <a:ext cx="457200" cy="417889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410200" y="4572000"/>
            <a:ext cx="483809" cy="417889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3657600" y="4572000"/>
            <a:ext cx="427567" cy="41970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1803400" y="4572000"/>
            <a:ext cx="520700" cy="41970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30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Merge Sort Analysis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62076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Runtime:</a:t>
            </a:r>
          </a:p>
          <a:p>
            <a:pPr marL="857250" lvl="1" indent="-457200"/>
            <a:r>
              <a:rPr lang="en-US" dirty="0" smtClean="0"/>
              <a:t>subdivide </a:t>
            </a:r>
            <a:r>
              <a:rPr lang="en-US" dirty="0"/>
              <a:t>the array in half </a:t>
            </a:r>
            <a:r>
              <a:rPr lang="en-US" dirty="0" smtClean="0"/>
              <a:t>each time: O(log(n)) recursive calls</a:t>
            </a:r>
            <a:endParaRPr lang="en-US" dirty="0"/>
          </a:p>
          <a:p>
            <a:pPr marL="857250" lvl="1" indent="-457200"/>
            <a:r>
              <a:rPr lang="en-US" dirty="0" smtClean="0"/>
              <a:t>merge is an O(n) traversal at each level </a:t>
            </a:r>
          </a:p>
          <a:p>
            <a:pPr marL="0" indent="0">
              <a:buNone/>
            </a:pPr>
            <a:r>
              <a:rPr lang="en-US" dirty="0" smtClean="0"/>
              <a:t>So</a:t>
            </a:r>
            <a:r>
              <a:rPr lang="en-US" dirty="0"/>
              <a:t>, the best and </a:t>
            </a:r>
            <a:r>
              <a:rPr lang="en-US" dirty="0" smtClean="0"/>
              <a:t>worst case </a:t>
            </a:r>
            <a:r>
              <a:rPr lang="en-US" dirty="0"/>
              <a:t>runtime is the </a:t>
            </a:r>
            <a:r>
              <a:rPr lang="en-US" dirty="0" smtClean="0"/>
              <a:t>same: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O(n log(n))</a:t>
            </a:r>
          </a:p>
        </p:txBody>
      </p:sp>
      <p:pic>
        <p:nvPicPr>
          <p:cNvPr id="7" name="Picture 6" descr="lecture13.jpg"/>
          <p:cNvPicPr>
            <a:picLocks noChangeAspect="1"/>
          </p:cNvPicPr>
          <p:nvPr/>
        </p:nvPicPr>
        <p:blipFill>
          <a:blip r:embed="rId3" cstate="print"/>
          <a:srcRect l="2500" t="18889" r="7500" b="13333"/>
          <a:stretch>
            <a:fillRect/>
          </a:stretch>
        </p:blipFill>
        <p:spPr>
          <a:xfrm>
            <a:off x="914400" y="3144762"/>
            <a:ext cx="5105400" cy="2883606"/>
          </a:xfrm>
          <a:prstGeom prst="rect">
            <a:avLst/>
          </a:prstGeom>
        </p:spPr>
      </p:pic>
      <p:sp>
        <p:nvSpPr>
          <p:cNvPr id="8" name="Right Brace 7"/>
          <p:cNvSpPr/>
          <p:nvPr/>
        </p:nvSpPr>
        <p:spPr>
          <a:xfrm>
            <a:off x="6420153" y="3144762"/>
            <a:ext cx="897467" cy="270933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69630" y="4309142"/>
            <a:ext cx="1369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O(log(n))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19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Merge Sort Analysis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3999"/>
            <a:ext cx="7772400" cy="46445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b="1" dirty="0" smtClean="0"/>
              <a:t>Stable?</a:t>
            </a:r>
          </a:p>
          <a:p>
            <a:pPr marL="400050" lvl="1" indent="0">
              <a:buNone/>
            </a:pPr>
            <a:r>
              <a:rPr lang="en-US" sz="2200" dirty="0" smtClean="0"/>
              <a:t>Yes!  If </a:t>
            </a:r>
            <a:r>
              <a:rPr lang="en-US" sz="2200" dirty="0"/>
              <a:t>we implement the merge function correctly, merge </a:t>
            </a:r>
            <a:r>
              <a:rPr lang="en-US" sz="2200" dirty="0" smtClean="0"/>
              <a:t>sort will be </a:t>
            </a:r>
            <a:r>
              <a:rPr lang="en-US" sz="2200" dirty="0"/>
              <a:t>stable.</a:t>
            </a:r>
          </a:p>
          <a:p>
            <a:pPr marL="0" indent="0">
              <a:buNone/>
            </a:pPr>
            <a:r>
              <a:rPr lang="en-US" sz="2200" b="1" dirty="0" smtClean="0"/>
              <a:t>In-place?</a:t>
            </a:r>
          </a:p>
          <a:p>
            <a:pPr marL="400050" lvl="1" indent="0">
              <a:buNone/>
            </a:pPr>
            <a:r>
              <a:rPr lang="en-US" sz="2200" dirty="0" smtClean="0"/>
              <a:t>No. Merge </a:t>
            </a:r>
            <a:r>
              <a:rPr lang="en-US" sz="2200" dirty="0"/>
              <a:t>must construct a new array </a:t>
            </a:r>
            <a:r>
              <a:rPr lang="en-US" sz="2200" dirty="0" smtClean="0"/>
              <a:t>to contain the output</a:t>
            </a:r>
            <a:r>
              <a:rPr lang="en-US" sz="2200" dirty="0"/>
              <a:t>, so merge sort is not in-place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W</a:t>
            </a:r>
            <a:r>
              <a:rPr lang="en-US" sz="2200" dirty="0" smtClean="0"/>
              <a:t>e’re </a:t>
            </a:r>
            <a:r>
              <a:rPr lang="en-US" sz="2200" dirty="0"/>
              <a:t>constantly copying and creating new arrays </a:t>
            </a:r>
            <a:r>
              <a:rPr lang="en-US" sz="2200" dirty="0" smtClean="0"/>
              <a:t>at each </a:t>
            </a:r>
            <a:r>
              <a:rPr lang="en-US" sz="2200" dirty="0"/>
              <a:t>level</a:t>
            </a:r>
            <a:r>
              <a:rPr lang="en-US" sz="2200" dirty="0" smtClean="0"/>
              <a:t>...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b="1" dirty="0" smtClean="0"/>
              <a:t>One Solution</a:t>
            </a:r>
            <a:r>
              <a:rPr lang="en-US" sz="2200" dirty="0" smtClean="0"/>
              <a:t>: create </a:t>
            </a:r>
            <a:r>
              <a:rPr lang="en-US" sz="2200" dirty="0"/>
              <a:t>a single auxiliary array and swap </a:t>
            </a:r>
            <a:r>
              <a:rPr lang="en-US" sz="2200" dirty="0" smtClean="0"/>
              <a:t>between it </a:t>
            </a:r>
            <a:r>
              <a:rPr lang="en-US" sz="2200" dirty="0"/>
              <a:t>and the original on each level.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42441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loud 75"/>
          <p:cNvSpPr/>
          <p:nvPr/>
        </p:nvSpPr>
        <p:spPr>
          <a:xfrm>
            <a:off x="5080000" y="3493708"/>
            <a:ext cx="2734129" cy="1877787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loud 2"/>
          <p:cNvSpPr/>
          <p:nvPr/>
        </p:nvSpPr>
        <p:spPr>
          <a:xfrm>
            <a:off x="653143" y="3493708"/>
            <a:ext cx="3156857" cy="229991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Quick Sort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21238" y="3776739"/>
            <a:ext cx="533400" cy="533400"/>
          </a:xfrm>
          <a:prstGeom prst="rect">
            <a:avLst/>
          </a:prstGeom>
          <a:solidFill>
            <a:srgbClr val="FFD02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766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8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2743200" y="2882899"/>
            <a:ext cx="647700" cy="61080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676900" y="2882899"/>
            <a:ext cx="533400" cy="61080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53143" y="1535758"/>
            <a:ext cx="7717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Divide</a:t>
            </a:r>
            <a:r>
              <a:rPr lang="en-US" dirty="0"/>
              <a:t>: </a:t>
            </a:r>
            <a:r>
              <a:rPr lang="en-US" dirty="0" smtClean="0"/>
              <a:t>Split array around a ‘pivot’</a:t>
            </a:r>
            <a:endParaRPr lang="en-US" dirty="0"/>
          </a:p>
        </p:txBody>
      </p:sp>
      <p:sp>
        <p:nvSpPr>
          <p:cNvPr id="5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199519" y="2044095"/>
            <a:ext cx="533400" cy="533400"/>
          </a:xfrm>
          <a:prstGeom prst="rect">
            <a:avLst/>
          </a:prstGeom>
          <a:solidFill>
            <a:srgbClr val="FFD02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5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670352" y="4047067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9" name="Rectangle 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66219" y="3931557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0" name="Rectangle 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76500" y="4732867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1" name="Rectangle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544457" y="3931557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63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43600" y="4732867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71" name="Rectangle 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587066" y="4043439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75" name="Rectangle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69609" y="4838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5891" y="5817809"/>
            <a:ext cx="1842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numbers &lt;= pivot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5631845" y="5583943"/>
            <a:ext cx="1842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numbers &gt; pivot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076700" y="4548201"/>
            <a:ext cx="659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pivot</a:t>
            </a:r>
            <a:endParaRPr lang="en-US" dirty="0"/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4516966" y="2999619"/>
            <a:ext cx="0" cy="62895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20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Important definitions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In-place: Requires only O(1) extra memory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b="1" dirty="0" smtClean="0"/>
              <a:t>usually means the array is mutated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208301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Quick Sort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6180" y="1728989"/>
            <a:ext cx="360438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Unsorted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55448" y="2677078"/>
            <a:ext cx="181065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&lt;= 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81739" y="2659503"/>
            <a:ext cx="181065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&gt; P 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612571" y="2098321"/>
            <a:ext cx="1874763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2"/>
            <a:endCxn id="19" idx="0"/>
          </p:cNvCxnSpPr>
          <p:nvPr/>
        </p:nvCxnSpPr>
        <p:spPr>
          <a:xfrm>
            <a:off x="4568371" y="2098321"/>
            <a:ext cx="2018697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53143" y="1136952"/>
            <a:ext cx="4123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Divide</a:t>
            </a:r>
            <a:r>
              <a:rPr lang="en-US" dirty="0"/>
              <a:t>: </a:t>
            </a:r>
            <a:r>
              <a:rPr lang="en-US" dirty="0" smtClean="0"/>
              <a:t>Pick a pivot, partition into groups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766180" y="5950733"/>
            <a:ext cx="3604381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orted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10581" y="4985809"/>
            <a:ext cx="1810657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&lt;= P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873172" y="4973714"/>
            <a:ext cx="1810657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&gt; P</a:t>
            </a:r>
            <a:endParaRPr lang="en-US" dirty="0"/>
          </a:p>
        </p:txBody>
      </p:sp>
      <p:cxnSp>
        <p:nvCxnSpPr>
          <p:cNvPr id="31" name="Straight Arrow Connector 30"/>
          <p:cNvCxnSpPr>
            <a:endCxn id="26" idx="0"/>
          </p:cNvCxnSpPr>
          <p:nvPr/>
        </p:nvCxnSpPr>
        <p:spPr>
          <a:xfrm>
            <a:off x="3366105" y="5389551"/>
            <a:ext cx="1202266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724399" y="5389551"/>
            <a:ext cx="955523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02061" y="4136572"/>
            <a:ext cx="332619" cy="369332"/>
          </a:xfrm>
          <a:prstGeom prst="rect">
            <a:avLst/>
          </a:prstGeom>
          <a:solidFill>
            <a:srgbClr val="C3D69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385732" y="3430210"/>
            <a:ext cx="33261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38" name="Straight Arrow Connector 37"/>
          <p:cNvCxnSpPr>
            <a:stCxn id="36" idx="2"/>
          </p:cNvCxnSpPr>
          <p:nvPr/>
        </p:nvCxnSpPr>
        <p:spPr>
          <a:xfrm>
            <a:off x="4552042" y="3799542"/>
            <a:ext cx="44571" cy="3370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8150" y="3245544"/>
            <a:ext cx="3944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Conquer</a:t>
            </a:r>
            <a:r>
              <a:rPr lang="en-US" dirty="0"/>
              <a:t>: Return array when length ≤ 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7200" y="4551164"/>
            <a:ext cx="5457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Combine: </a:t>
            </a:r>
            <a:r>
              <a:rPr lang="en-US" dirty="0"/>
              <a:t>Combine </a:t>
            </a:r>
            <a:r>
              <a:rPr lang="en-US" dirty="0" smtClean="0"/>
              <a:t>sorted partitions and pivot</a:t>
            </a:r>
            <a:endParaRPr lang="en-US" dirty="0"/>
          </a:p>
        </p:txBody>
      </p:sp>
      <p:sp>
        <p:nvSpPr>
          <p:cNvPr id="22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08925" y="2686577"/>
            <a:ext cx="375375" cy="359833"/>
          </a:xfrm>
          <a:prstGeom prst="rect">
            <a:avLst/>
          </a:prstGeom>
          <a:solidFill>
            <a:srgbClr val="FFD02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>
            <a:endCxn id="22" idx="0"/>
          </p:cNvCxnSpPr>
          <p:nvPr/>
        </p:nvCxnSpPr>
        <p:spPr>
          <a:xfrm>
            <a:off x="4596613" y="2286000"/>
            <a:ext cx="0" cy="4005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85732" y="4983213"/>
            <a:ext cx="375375" cy="359833"/>
          </a:xfrm>
          <a:prstGeom prst="rect">
            <a:avLst/>
          </a:prstGeom>
          <a:solidFill>
            <a:srgbClr val="FFD02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596613" y="5403523"/>
            <a:ext cx="44571" cy="3370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47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Quick Sort </a:t>
            </a:r>
            <a:r>
              <a:rPr lang="en-US" dirty="0" err="1" smtClean="0">
                <a:solidFill>
                  <a:srgbClr val="D1282E"/>
                </a:solidFill>
              </a:rPr>
              <a:t>Pseudocode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300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Core idea: Pick some item from the array and call it the </a:t>
            </a:r>
            <a:r>
              <a:rPr lang="en-US" dirty="0" smtClean="0"/>
              <a:t>pivot. Put </a:t>
            </a:r>
            <a:r>
              <a:rPr lang="en-US" dirty="0"/>
              <a:t>all items smaller in the pivot into one group and all </a:t>
            </a:r>
            <a:r>
              <a:rPr lang="en-US" dirty="0" smtClean="0"/>
              <a:t>items larger </a:t>
            </a:r>
            <a:r>
              <a:rPr lang="en-US" dirty="0"/>
              <a:t>in the other and recursively sort. If the array has size </a:t>
            </a:r>
            <a:r>
              <a:rPr lang="en-US" dirty="0" smtClean="0"/>
              <a:t>0 or </a:t>
            </a:r>
            <a:r>
              <a:rPr lang="en-US" dirty="0"/>
              <a:t>1, just return it unchanged.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1998" y="2999621"/>
            <a:ext cx="7583715" cy="2862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quicksort</a:t>
            </a:r>
            <a:r>
              <a:rPr lang="en-US" dirty="0">
                <a:latin typeface="Courier"/>
                <a:cs typeface="Courier"/>
              </a:rPr>
              <a:t>(input) {</a:t>
            </a:r>
          </a:p>
          <a:p>
            <a:r>
              <a:rPr lang="en-US" dirty="0" smtClean="0">
                <a:latin typeface="Courier"/>
                <a:cs typeface="Courier"/>
              </a:rPr>
              <a:t>	if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input.length</a:t>
            </a:r>
            <a:r>
              <a:rPr lang="en-US" dirty="0">
                <a:latin typeface="Courier"/>
                <a:cs typeface="Courier"/>
              </a:rPr>
              <a:t> &lt; 2) {</a:t>
            </a:r>
          </a:p>
          <a:p>
            <a:r>
              <a:rPr lang="en-US" dirty="0" smtClean="0">
                <a:latin typeface="Courier"/>
                <a:cs typeface="Courier"/>
              </a:rPr>
              <a:t>		return </a:t>
            </a:r>
            <a:r>
              <a:rPr lang="en-US" dirty="0">
                <a:latin typeface="Courier"/>
                <a:cs typeface="Courier"/>
              </a:rPr>
              <a:t>input;</a:t>
            </a:r>
          </a:p>
          <a:p>
            <a:r>
              <a:rPr lang="en-US" dirty="0" smtClean="0">
                <a:latin typeface="Courier"/>
                <a:cs typeface="Courier"/>
              </a:rPr>
              <a:t>	} </a:t>
            </a:r>
            <a:r>
              <a:rPr lang="en-US" dirty="0">
                <a:latin typeface="Courier"/>
                <a:cs typeface="Courier"/>
              </a:rPr>
              <a:t>else {</a:t>
            </a:r>
          </a:p>
          <a:p>
            <a:r>
              <a:rPr lang="en-US" dirty="0" smtClean="0">
                <a:latin typeface="Courier"/>
                <a:cs typeface="Courier"/>
              </a:rPr>
              <a:t>		pivot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dirty="0" err="1">
                <a:latin typeface="Courier"/>
                <a:cs typeface="Courier"/>
              </a:rPr>
              <a:t>getPivot</a:t>
            </a:r>
            <a:r>
              <a:rPr lang="en-US" dirty="0">
                <a:latin typeface="Courier"/>
                <a:cs typeface="Courier"/>
              </a:rPr>
              <a:t>(input);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smallerHalf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sort(</a:t>
            </a:r>
            <a:r>
              <a:rPr lang="en-US" dirty="0" err="1">
                <a:latin typeface="Courier"/>
                <a:cs typeface="Courier"/>
              </a:rPr>
              <a:t>getSmaller</a:t>
            </a:r>
            <a:r>
              <a:rPr lang="en-US" dirty="0">
                <a:latin typeface="Courier"/>
                <a:cs typeface="Courier"/>
              </a:rPr>
              <a:t>(pivot, input));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largerHalf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sort(</a:t>
            </a:r>
            <a:r>
              <a:rPr lang="en-US" dirty="0" err="1">
                <a:latin typeface="Courier"/>
                <a:cs typeface="Courier"/>
              </a:rPr>
              <a:t>getBigger</a:t>
            </a:r>
            <a:r>
              <a:rPr lang="en-US" dirty="0">
                <a:latin typeface="Courier"/>
                <a:cs typeface="Courier"/>
              </a:rPr>
              <a:t>(pivot, input));</a:t>
            </a:r>
          </a:p>
          <a:p>
            <a:r>
              <a:rPr lang="en-US" dirty="0" smtClean="0">
                <a:latin typeface="Courier"/>
                <a:cs typeface="Courier"/>
              </a:rPr>
              <a:t>		return </a:t>
            </a:r>
            <a:r>
              <a:rPr lang="en-US" dirty="0" err="1">
                <a:latin typeface="Courier"/>
                <a:cs typeface="Courier"/>
              </a:rPr>
              <a:t>smallerHalf</a:t>
            </a:r>
            <a:r>
              <a:rPr lang="en-US" dirty="0">
                <a:latin typeface="Courier"/>
                <a:cs typeface="Courier"/>
              </a:rPr>
              <a:t> + pivot + </a:t>
            </a:r>
            <a:r>
              <a:rPr lang="en-US" dirty="0" err="1">
                <a:latin typeface="Courier"/>
                <a:cs typeface="Courier"/>
              </a:rPr>
              <a:t>largerHalf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latin typeface="Courier"/>
                <a:cs typeface="Courier"/>
              </a:rPr>
              <a:t>	}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5042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D1282E"/>
                </a:solidFill>
              </a:rPr>
              <a:t>QuickSort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Oval 102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4724400" cy="990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" name="Text Box 102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370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9" name="Text Box 102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466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10" name="Text Box 103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75216" y="2117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11" name="Text Box 103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08616" y="1888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12" name="Text Box 103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89616" y="22995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13" name="Text Box 103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182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14" name="Text Box 103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278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15" name="Text Box 103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32616" y="2269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16" name="Text Box 103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136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17" name="Text Box 103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54679" y="21170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18" name="Oval 103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00438" y="2284413"/>
            <a:ext cx="384175" cy="30162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9" name="Text Box 103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65713" y="16741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20" name="Text Box 104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07550" y="1704459"/>
            <a:ext cx="1864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select pivot value</a:t>
            </a:r>
          </a:p>
        </p:txBody>
      </p:sp>
      <p:sp>
        <p:nvSpPr>
          <p:cNvPr id="21" name="Oval 104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2971800"/>
            <a:ext cx="19812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2" name="Text Box 104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584616" y="3260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23" name="Text Box 104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851816" y="3336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24" name="Text Box 104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61216" y="3412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25" name="Text Box 104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346616" y="31838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26" name="Text Box 104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75379" y="32155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27" name="Text Box 104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800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28" name="Text Box 104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6514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29" name="Text Box 104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418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30" name="Text Box 105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946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31" name="Text Box 105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049479" y="30314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32" name="Oval 105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32004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3" name="Text Box 1053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088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4" name="Oval 105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572000" y="3048000"/>
            <a:ext cx="1981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5" name="Text Box 105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330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6" name="Text Box 105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859770" y="2847459"/>
            <a:ext cx="1242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partition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37" name="Oval 105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219200" y="4467225"/>
            <a:ext cx="23114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8" name="Text Box 105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227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39" name="Text Box 1059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5371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40" name="Text Box 1060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2196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41" name="Text Box 106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8419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42" name="Text Box 1062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148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43" name="Text Box 1063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417654" y="45093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44" name="Text Box 1064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1326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45" name="Text Box 1065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15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46" name="Text Box 106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96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47" name="Text Box 1067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734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48" name="Oval 106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521200" y="4419600"/>
            <a:ext cx="1600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49" name="Text Box 1069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821404" y="45109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50" name="Oval 1070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832225" y="44958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1" name="Text Box 107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3330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52" name="Text Box 1072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795972" y="3883710"/>
            <a:ext cx="19607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 and</a:t>
            </a:r>
          </a:p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53" name="Oval 107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828800" y="5443538"/>
            <a:ext cx="3683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4" name="Text Box 1074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2323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55" name="Text Box 1075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1467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56" name="Text Box 1076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28292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57" name="Text Box 1077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3451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58" name="Text Box 1078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5244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59" name="Text Box 1079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27254" y="54999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60" name="Text Box 1080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8198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61" name="Text Box 108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594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62" name="Text Box 1082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975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63" name="Text Box 1083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213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64" name="Text Box 1084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1397500" y="53317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65" name="Text Box 1085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807302" y="5470009"/>
            <a:ext cx="20143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Presto! 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 is sorted</a:t>
            </a:r>
          </a:p>
        </p:txBody>
      </p:sp>
      <p:sp>
        <p:nvSpPr>
          <p:cNvPr id="66" name="Text Box 1086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5943600"/>
            <a:ext cx="6588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</a:rPr>
              <a:t>[Weiss]</a:t>
            </a:r>
          </a:p>
        </p:txBody>
      </p:sp>
      <p:sp>
        <p:nvSpPr>
          <p:cNvPr id="67" name="Freeform 1087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3878263" y="1905000"/>
            <a:ext cx="2979737" cy="396875"/>
          </a:xfrm>
          <a:custGeom>
            <a:avLst/>
            <a:gdLst>
              <a:gd name="T0" fmla="*/ 2979737 w 1877"/>
              <a:gd name="T1" fmla="*/ 0 h 250"/>
              <a:gd name="T2" fmla="*/ 952500 w 1877"/>
              <a:gd name="T3" fmla="*/ 125413 h 250"/>
              <a:gd name="T4" fmla="*/ 0 w 1877"/>
              <a:gd name="T5" fmla="*/ 396875 h 250"/>
              <a:gd name="T6" fmla="*/ 0 60000 65536"/>
              <a:gd name="T7" fmla="*/ 0 60000 65536"/>
              <a:gd name="T8" fmla="*/ 0 60000 65536"/>
              <a:gd name="T9" fmla="*/ 0 w 1877"/>
              <a:gd name="T10" fmla="*/ 0 h 250"/>
              <a:gd name="T11" fmla="*/ 1877 w 1877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7" h="250">
                <a:moveTo>
                  <a:pt x="1877" y="0"/>
                </a:moveTo>
                <a:cubicBezTo>
                  <a:pt x="1664" y="13"/>
                  <a:pt x="913" y="37"/>
                  <a:pt x="600" y="79"/>
                </a:cubicBezTo>
                <a:cubicBezTo>
                  <a:pt x="287" y="121"/>
                  <a:pt x="125" y="215"/>
                  <a:pt x="0" y="25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8" name="AutoShape 1088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467600" y="2209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9" name="AutoShape 1089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467600" y="3352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70" name="AutoShape 1090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7467600" y="4876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39116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Quicksort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1462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2  4   3   1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732587" y="219075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8   9   6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84387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2   1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40650" y="2786063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89387" y="278447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99187" y="280352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31975" y="3432175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	          	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28787" y="4076700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2000" u="sng">
                <a:latin typeface="Times New Roman" pitchFamily="18" charset="0"/>
              </a:rPr>
              <a:t>   2</a:t>
            </a:r>
            <a:r>
              <a:rPr lang="en-US" sz="2000">
                <a:latin typeface="Times New Roman" pitchFamily="18" charset="0"/>
              </a:rPr>
              <a:t>	              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62137" y="4775200"/>
            <a:ext cx="178766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sz="2000" u="sng">
                <a:latin typeface="Times New Roman" pitchFamily="18" charset="0"/>
              </a:rPr>
              <a:t>   4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8187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sz="2000" u="sng">
                <a:latin typeface="Times New Roman" pitchFamily="18" charset="0"/>
              </a:rPr>
              <a:t>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643437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721350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855912" y="2625725"/>
            <a:ext cx="574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616325" y="2605088"/>
            <a:ext cx="492125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738937" y="2646363"/>
            <a:ext cx="328613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86637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192337" y="3886200"/>
            <a:ext cx="76200" cy="2270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424112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89687" y="3282950"/>
            <a:ext cx="374650" cy="151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7526337" y="32766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2474912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3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444750" y="4516438"/>
            <a:ext cx="357187" cy="284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3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792537" y="3276600"/>
            <a:ext cx="381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3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267075" y="5214938"/>
            <a:ext cx="1439862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4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6230937" y="5226050"/>
            <a:ext cx="88900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Text Box 4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15937" y="3919538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3" name="Text Box 4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92225" y="4584700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4" name="Text Box 4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401887" y="5326063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5" name="Text Box 4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746250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6" name="Text Box 4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273175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7" name="Text Box 4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92175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8" name="Text Box 4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" y="3402013"/>
            <a:ext cx="128753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</a:rPr>
              <a:t>1 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</a:rPr>
              <a:t>Element</a:t>
            </a:r>
            <a:endParaRPr lang="en-US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9" name="Text Box 4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63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40" name="Text Box 4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0211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4783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42" name="Text Box 5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9355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43" name="Text Box 52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3927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44" name="Text Box 5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849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5" name="Text Box 54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3071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6" name="Text Box 55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7643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47" name="Text Box 56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284787" y="1981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8" name="Text Box 5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069137" y="2743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9" name="Text Box 58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259137" y="25908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0" name="Text Box 5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2116137" y="34290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" name="Line 6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3411537" y="31242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2" name="Line 6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468937" y="2514600"/>
            <a:ext cx="76200" cy="2971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3" name="Line 6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7145337" y="32004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4" name="Text Box 11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611937" y="472440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6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sz="2000" u="sng">
                <a:latin typeface="Times New Roman" pitchFamily="18" charset="0"/>
              </a:rPr>
              <a:t>   9</a:t>
            </a:r>
          </a:p>
        </p:txBody>
      </p:sp>
    </p:spTree>
    <p:extLst>
      <p:ext uri="{BB962C8B-B14F-4D97-AF65-F5344CB8AC3E}">
        <p14:creationId xmlns:p14="http://schemas.microsoft.com/office/powerpoint/2010/main" val="329064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Details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Have not yet explained: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352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Details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Have not yet explained: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to pick the pivot element</a:t>
            </a:r>
          </a:p>
          <a:p>
            <a:pPr lvl="1"/>
            <a:r>
              <a:rPr lang="en-US" dirty="0" smtClean="0"/>
              <a:t>Any choice is correct: data will end up sorted</a:t>
            </a:r>
          </a:p>
          <a:p>
            <a:pPr lvl="1"/>
            <a:r>
              <a:rPr lang="en-US" dirty="0" smtClean="0"/>
              <a:t>But as analysis will show, want the two partitions to be about equal in size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867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Details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Have not yet explained: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to pick the pivot element</a:t>
            </a:r>
          </a:p>
          <a:p>
            <a:pPr lvl="1"/>
            <a:r>
              <a:rPr lang="en-US" dirty="0" smtClean="0"/>
              <a:t>Any choice is correct: data will end up sorted</a:t>
            </a:r>
          </a:p>
          <a:p>
            <a:pPr lvl="1"/>
            <a:r>
              <a:rPr lang="en-US" dirty="0" smtClean="0"/>
              <a:t>But as analysis will show, want the two partitions to be about equal in size</a:t>
            </a:r>
          </a:p>
          <a:p>
            <a:endParaRPr lang="en-US" dirty="0" smtClean="0"/>
          </a:p>
          <a:p>
            <a:r>
              <a:rPr lang="en-US" dirty="0" smtClean="0"/>
              <a:t>How to implement partitioning</a:t>
            </a:r>
          </a:p>
          <a:p>
            <a:pPr lvl="1"/>
            <a:r>
              <a:rPr lang="en-US" dirty="0" smtClean="0"/>
              <a:t>In linear time</a:t>
            </a:r>
          </a:p>
          <a:p>
            <a:pPr lvl="1"/>
            <a:r>
              <a:rPr lang="en-US" dirty="0" smtClean="0"/>
              <a:t>In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68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Important definitions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In-place: Requires only O(1) extra memory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b="1" dirty="0" smtClean="0"/>
              <a:t>usually means the array is mutated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Stable: For any two elements have the same comparative value, then after the sort, which ever came first will stay first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Sorting by first name and then last name will give you </a:t>
            </a:r>
            <a:r>
              <a:rPr lang="en-US" sz="2400" b="1" dirty="0" smtClean="0"/>
              <a:t>last then first </a:t>
            </a:r>
            <a:r>
              <a:rPr lang="en-US" sz="2400" dirty="0" smtClean="0"/>
              <a:t>with a stable sort.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The most recent sort will always be the primary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747986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Important definitions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err="1" smtClean="0"/>
              <a:t>Interruptable</a:t>
            </a:r>
            <a:r>
              <a:rPr lang="en-US" sz="2600" dirty="0" smtClean="0"/>
              <a:t> (top k): the algorithm can run only until the first </a:t>
            </a:r>
            <a:r>
              <a:rPr lang="en-US" sz="2600" i="1" dirty="0" smtClean="0"/>
              <a:t>k </a:t>
            </a:r>
            <a:r>
              <a:rPr lang="en-US" sz="2600" dirty="0" smtClean="0"/>
              <a:t>elements are in sorted order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257424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53434</TotalTime>
  <Words>4178</Words>
  <Application>Microsoft Macintosh PowerPoint</Application>
  <PresentationFormat>On-screen Show (4:3)</PresentationFormat>
  <Paragraphs>748</Paragraphs>
  <Slides>76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Essential</vt:lpstr>
      <vt:lpstr>Cse 373</vt:lpstr>
      <vt:lpstr>Assorted Minutiae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Heap Sort</vt:lpstr>
      <vt:lpstr>Heap Sort</vt:lpstr>
      <vt:lpstr>In-place Heap Sort</vt:lpstr>
      <vt:lpstr>Heap Sort</vt:lpstr>
      <vt:lpstr>Heap Sort</vt:lpstr>
      <vt:lpstr>Heap Sort</vt:lpstr>
      <vt:lpstr>In-place Heap Sort</vt:lpstr>
      <vt:lpstr>In-place Heap Sort</vt:lpstr>
      <vt:lpstr>Heap Sort</vt:lpstr>
      <vt:lpstr>“AVL sort”?  “Hash sort”?</vt:lpstr>
      <vt:lpstr>“AVL sort”?  “Hash sort”?</vt:lpstr>
      <vt:lpstr>“AVL sort”?  “Hash sort”?</vt:lpstr>
      <vt:lpstr>“AVL sort”?  “Hash sort”?</vt:lpstr>
      <vt:lpstr>Sorting: The Big Picture</vt:lpstr>
      <vt:lpstr>Divide and conquer</vt:lpstr>
      <vt:lpstr>Divide-and-Conquer Sorting</vt:lpstr>
      <vt:lpstr>Merge Sort</vt:lpstr>
      <vt:lpstr>Merge Sort: Pseudocode</vt:lpstr>
      <vt:lpstr>Merge Sort Example</vt:lpstr>
      <vt:lpstr>Merge Sort Example</vt:lpstr>
      <vt:lpstr>Merge Sort Analysis</vt:lpstr>
      <vt:lpstr>Merge Sort Analysis</vt:lpstr>
      <vt:lpstr>Quick Sort</vt:lpstr>
      <vt:lpstr>Quick Sort</vt:lpstr>
      <vt:lpstr>Quick Sort Pseudocode</vt:lpstr>
      <vt:lpstr>QuickSort</vt:lpstr>
      <vt:lpstr>Quicksort</vt:lpstr>
      <vt:lpstr>Details</vt:lpstr>
      <vt:lpstr>Details</vt:lpstr>
      <vt:lpstr>Details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203</cp:revision>
  <dcterms:created xsi:type="dcterms:W3CDTF">2017-03-27T18:12:41Z</dcterms:created>
  <dcterms:modified xsi:type="dcterms:W3CDTF">2017-11-08T23:33:16Z</dcterms:modified>
</cp:coreProperties>
</file>