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2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AEA23-A8B8-7E48-9B3D-983F70719140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B4E5A-5F5D-1F4F-8512-7EA59C2D9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91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E4A8-0350-1445-A148-830A47A93D8B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11DCA-DF9A-ED4D-A0E2-703DE95D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8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6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BB9-1E18-F44C-88BC-F445F467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20" Type="http://schemas.openxmlformats.org/officeDocument/2006/relationships/tags" Target="../tags/tag26.xml"/><Relationship Id="rId21" Type="http://schemas.openxmlformats.org/officeDocument/2006/relationships/tags" Target="../tags/tag27.xml"/><Relationship Id="rId22" Type="http://schemas.openxmlformats.org/officeDocument/2006/relationships/tags" Target="../tags/tag28.xml"/><Relationship Id="rId23" Type="http://schemas.openxmlformats.org/officeDocument/2006/relationships/tags" Target="../tags/tag29.xml"/><Relationship Id="rId24" Type="http://schemas.openxmlformats.org/officeDocument/2006/relationships/tags" Target="../tags/tag30.xml"/><Relationship Id="rId25" Type="http://schemas.openxmlformats.org/officeDocument/2006/relationships/tags" Target="../tags/tag31.xml"/><Relationship Id="rId26" Type="http://schemas.openxmlformats.org/officeDocument/2006/relationships/tags" Target="../tags/tag32.xml"/><Relationship Id="rId27" Type="http://schemas.openxmlformats.org/officeDocument/2006/relationships/tags" Target="../tags/tag33.xml"/><Relationship Id="rId28" Type="http://schemas.openxmlformats.org/officeDocument/2006/relationships/tags" Target="../tags/tag34.xml"/><Relationship Id="rId29" Type="http://schemas.openxmlformats.org/officeDocument/2006/relationships/tags" Target="../tags/tag35.xml"/><Relationship Id="rId30" Type="http://schemas.openxmlformats.org/officeDocument/2006/relationships/tags" Target="../tags/tag36.xml"/><Relationship Id="rId31" Type="http://schemas.openxmlformats.org/officeDocument/2006/relationships/tags" Target="../tags/tag37.xml"/><Relationship Id="rId32" Type="http://schemas.openxmlformats.org/officeDocument/2006/relationships/slideLayout" Target="../slideLayouts/slideLayout2.xml"/><Relationship Id="rId10" Type="http://schemas.openxmlformats.org/officeDocument/2006/relationships/tags" Target="../tags/tag16.xml"/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tags" Target="../tags/tag22.xml"/><Relationship Id="rId17" Type="http://schemas.openxmlformats.org/officeDocument/2006/relationships/tags" Target="../tags/tag23.xml"/><Relationship Id="rId18" Type="http://schemas.openxmlformats.org/officeDocument/2006/relationships/tags" Target="../tags/tag24.xml"/><Relationship Id="rId19" Type="http://schemas.openxmlformats.org/officeDocument/2006/relationships/tags" Target="../tags/tag25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tags" Target="../tags/tag59.xml"/><Relationship Id="rId23" Type="http://schemas.openxmlformats.org/officeDocument/2006/relationships/tags" Target="../tags/tag60.xml"/><Relationship Id="rId24" Type="http://schemas.openxmlformats.org/officeDocument/2006/relationships/tags" Target="../tags/tag61.xml"/><Relationship Id="rId25" Type="http://schemas.openxmlformats.org/officeDocument/2006/relationships/tags" Target="../tags/tag62.xml"/><Relationship Id="rId26" Type="http://schemas.openxmlformats.org/officeDocument/2006/relationships/tags" Target="../tags/tag63.xml"/><Relationship Id="rId27" Type="http://schemas.openxmlformats.org/officeDocument/2006/relationships/tags" Target="../tags/tag64.xml"/><Relationship Id="rId28" Type="http://schemas.openxmlformats.org/officeDocument/2006/relationships/tags" Target="../tags/tag65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85.xml"/><Relationship Id="rId21" Type="http://schemas.openxmlformats.org/officeDocument/2006/relationships/tags" Target="../tags/tag86.xml"/><Relationship Id="rId22" Type="http://schemas.openxmlformats.org/officeDocument/2006/relationships/tags" Target="../tags/tag87.xml"/><Relationship Id="rId23" Type="http://schemas.openxmlformats.org/officeDocument/2006/relationships/tags" Target="../tags/tag88.xml"/><Relationship Id="rId24" Type="http://schemas.openxmlformats.org/officeDocument/2006/relationships/tags" Target="../tags/tag89.xml"/><Relationship Id="rId25" Type="http://schemas.openxmlformats.org/officeDocument/2006/relationships/tags" Target="../tags/tag90.xml"/><Relationship Id="rId26" Type="http://schemas.openxmlformats.org/officeDocument/2006/relationships/tags" Target="../tags/tag91.xml"/><Relationship Id="rId27" Type="http://schemas.openxmlformats.org/officeDocument/2006/relationships/tags" Target="../tags/tag92.xml"/><Relationship Id="rId28" Type="http://schemas.openxmlformats.org/officeDocument/2006/relationships/tags" Target="../tags/tag93.xml"/><Relationship Id="rId29" Type="http://schemas.openxmlformats.org/officeDocument/2006/relationships/tags" Target="../tags/tag94.xml"/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tags" Target="../tags/tag68.xml"/><Relationship Id="rId4" Type="http://schemas.openxmlformats.org/officeDocument/2006/relationships/tags" Target="../tags/tag69.xml"/><Relationship Id="rId5" Type="http://schemas.openxmlformats.org/officeDocument/2006/relationships/tags" Target="../tags/tag70.xml"/><Relationship Id="rId30" Type="http://schemas.openxmlformats.org/officeDocument/2006/relationships/tags" Target="../tags/tag95.xml"/><Relationship Id="rId31" Type="http://schemas.openxmlformats.org/officeDocument/2006/relationships/tags" Target="../tags/tag96.xml"/><Relationship Id="rId32" Type="http://schemas.openxmlformats.org/officeDocument/2006/relationships/tags" Target="../tags/tag97.xml"/><Relationship Id="rId9" Type="http://schemas.openxmlformats.org/officeDocument/2006/relationships/tags" Target="../tags/tag74.xml"/><Relationship Id="rId6" Type="http://schemas.openxmlformats.org/officeDocument/2006/relationships/tags" Target="../tags/tag71.xml"/><Relationship Id="rId7" Type="http://schemas.openxmlformats.org/officeDocument/2006/relationships/tags" Target="../tags/tag72.xml"/><Relationship Id="rId8" Type="http://schemas.openxmlformats.org/officeDocument/2006/relationships/tags" Target="../tags/tag73.xml"/><Relationship Id="rId33" Type="http://schemas.openxmlformats.org/officeDocument/2006/relationships/tags" Target="../tags/tag98.xml"/><Relationship Id="rId34" Type="http://schemas.openxmlformats.org/officeDocument/2006/relationships/tags" Target="../tags/tag99.xml"/><Relationship Id="rId35" Type="http://schemas.openxmlformats.org/officeDocument/2006/relationships/tags" Target="../tags/tag100.xml"/><Relationship Id="rId36" Type="http://schemas.openxmlformats.org/officeDocument/2006/relationships/tags" Target="../tags/tag101.xml"/><Relationship Id="rId10" Type="http://schemas.openxmlformats.org/officeDocument/2006/relationships/tags" Target="../tags/tag75.xml"/><Relationship Id="rId11" Type="http://schemas.openxmlformats.org/officeDocument/2006/relationships/tags" Target="../tags/tag76.xml"/><Relationship Id="rId12" Type="http://schemas.openxmlformats.org/officeDocument/2006/relationships/tags" Target="../tags/tag77.xml"/><Relationship Id="rId13" Type="http://schemas.openxmlformats.org/officeDocument/2006/relationships/tags" Target="../tags/tag78.xml"/><Relationship Id="rId14" Type="http://schemas.openxmlformats.org/officeDocument/2006/relationships/tags" Target="../tags/tag79.xml"/><Relationship Id="rId15" Type="http://schemas.openxmlformats.org/officeDocument/2006/relationships/tags" Target="../tags/tag80.xml"/><Relationship Id="rId16" Type="http://schemas.openxmlformats.org/officeDocument/2006/relationships/tags" Target="../tags/tag81.xml"/><Relationship Id="rId17" Type="http://schemas.openxmlformats.org/officeDocument/2006/relationships/tags" Target="../tags/tag82.xml"/><Relationship Id="rId18" Type="http://schemas.openxmlformats.org/officeDocument/2006/relationships/tags" Target="../tags/tag83.xml"/><Relationship Id="rId19" Type="http://schemas.openxmlformats.org/officeDocument/2006/relationships/tags" Target="../tags/tag84.xml"/><Relationship Id="rId37" Type="http://schemas.openxmlformats.org/officeDocument/2006/relationships/tags" Target="../tags/tag102.xml"/><Relationship Id="rId38" Type="http://schemas.openxmlformats.org/officeDocument/2006/relationships/tags" Target="../tags/tag103.xml"/><Relationship Id="rId39" Type="http://schemas.openxmlformats.org/officeDocument/2006/relationships/tags" Target="../tags/tag104.xml"/><Relationship Id="rId40" Type="http://schemas.openxmlformats.org/officeDocument/2006/relationships/tags" Target="../tags/tag105.xml"/><Relationship Id="rId41" Type="http://schemas.openxmlformats.org/officeDocument/2006/relationships/tags" Target="../tags/tag106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13.xml"/><Relationship Id="rId20" Type="http://schemas.openxmlformats.org/officeDocument/2006/relationships/tags" Target="../tags/tag126.xml"/><Relationship Id="rId21" Type="http://schemas.openxmlformats.org/officeDocument/2006/relationships/tags" Target="../tags/tag127.xml"/><Relationship Id="rId22" Type="http://schemas.openxmlformats.org/officeDocument/2006/relationships/tags" Target="../tags/tag128.xml"/><Relationship Id="rId23" Type="http://schemas.openxmlformats.org/officeDocument/2006/relationships/tags" Target="../tags/tag129.xml"/><Relationship Id="rId24" Type="http://schemas.openxmlformats.org/officeDocument/2006/relationships/tags" Target="../tags/tag130.xml"/><Relationship Id="rId25" Type="http://schemas.openxmlformats.org/officeDocument/2006/relationships/tags" Target="../tags/tag131.xml"/><Relationship Id="rId26" Type="http://schemas.openxmlformats.org/officeDocument/2006/relationships/tags" Target="../tags/tag132.xml"/><Relationship Id="rId27" Type="http://schemas.openxmlformats.org/officeDocument/2006/relationships/tags" Target="../tags/tag133.xml"/><Relationship Id="rId28" Type="http://schemas.openxmlformats.org/officeDocument/2006/relationships/tags" Target="../tags/tag134.xml"/><Relationship Id="rId29" Type="http://schemas.openxmlformats.org/officeDocument/2006/relationships/tags" Target="../tags/tag135.xml"/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tags" Target="../tags/tag110.xml"/><Relationship Id="rId5" Type="http://schemas.openxmlformats.org/officeDocument/2006/relationships/tags" Target="../tags/tag111.xml"/><Relationship Id="rId30" Type="http://schemas.openxmlformats.org/officeDocument/2006/relationships/tags" Target="../tags/tag136.xml"/><Relationship Id="rId31" Type="http://schemas.openxmlformats.org/officeDocument/2006/relationships/tags" Target="../tags/tag137.xml"/><Relationship Id="rId32" Type="http://schemas.openxmlformats.org/officeDocument/2006/relationships/tags" Target="../tags/tag138.xml"/><Relationship Id="rId9" Type="http://schemas.openxmlformats.org/officeDocument/2006/relationships/tags" Target="../tags/tag115.xml"/><Relationship Id="rId6" Type="http://schemas.openxmlformats.org/officeDocument/2006/relationships/tags" Target="../tags/tag112.xml"/><Relationship Id="rId7" Type="http://schemas.openxmlformats.org/officeDocument/2006/relationships/tags" Target="../tags/tag113.xml"/><Relationship Id="rId8" Type="http://schemas.openxmlformats.org/officeDocument/2006/relationships/tags" Target="../tags/tag114.xml"/><Relationship Id="rId33" Type="http://schemas.openxmlformats.org/officeDocument/2006/relationships/tags" Target="../tags/tag139.xml"/><Relationship Id="rId34" Type="http://schemas.openxmlformats.org/officeDocument/2006/relationships/tags" Target="../tags/tag140.xml"/><Relationship Id="rId35" Type="http://schemas.openxmlformats.org/officeDocument/2006/relationships/tags" Target="../tags/tag141.xml"/><Relationship Id="rId36" Type="http://schemas.openxmlformats.org/officeDocument/2006/relationships/tags" Target="../tags/tag142.xml"/><Relationship Id="rId10" Type="http://schemas.openxmlformats.org/officeDocument/2006/relationships/tags" Target="../tags/tag116.xml"/><Relationship Id="rId11" Type="http://schemas.openxmlformats.org/officeDocument/2006/relationships/tags" Target="../tags/tag117.xml"/><Relationship Id="rId12" Type="http://schemas.openxmlformats.org/officeDocument/2006/relationships/tags" Target="../tags/tag118.xml"/><Relationship Id="rId13" Type="http://schemas.openxmlformats.org/officeDocument/2006/relationships/tags" Target="../tags/tag119.xml"/><Relationship Id="rId14" Type="http://schemas.openxmlformats.org/officeDocument/2006/relationships/tags" Target="../tags/tag120.xml"/><Relationship Id="rId15" Type="http://schemas.openxmlformats.org/officeDocument/2006/relationships/tags" Target="../tags/tag121.xml"/><Relationship Id="rId16" Type="http://schemas.openxmlformats.org/officeDocument/2006/relationships/tags" Target="../tags/tag122.xml"/><Relationship Id="rId17" Type="http://schemas.openxmlformats.org/officeDocument/2006/relationships/tags" Target="../tags/tag123.xml"/><Relationship Id="rId18" Type="http://schemas.openxmlformats.org/officeDocument/2006/relationships/tags" Target="../tags/tag124.xml"/><Relationship Id="rId19" Type="http://schemas.openxmlformats.org/officeDocument/2006/relationships/tags" Target="../tags/tag125.xml"/><Relationship Id="rId37" Type="http://schemas.openxmlformats.org/officeDocument/2006/relationships/tags" Target="../tags/tag143.xml"/><Relationship Id="rId38" Type="http://schemas.openxmlformats.org/officeDocument/2006/relationships/tags" Target="../tags/tag144.xml"/><Relationship Id="rId39" Type="http://schemas.openxmlformats.org/officeDocument/2006/relationships/tags" Target="../tags/tag145.xml"/><Relationship Id="rId40" Type="http://schemas.openxmlformats.org/officeDocument/2006/relationships/tags" Target="../tags/tag146.xml"/><Relationship Id="rId41" Type="http://schemas.openxmlformats.org/officeDocument/2006/relationships/tags" Target="../tags/tag147.xml"/><Relationship Id="rId42" Type="http://schemas.openxmlformats.org/officeDocument/2006/relationships/tags" Target="../tags/tag148.xml"/><Relationship Id="rId43" Type="http://schemas.openxmlformats.org/officeDocument/2006/relationships/tags" Target="../tags/tag149.xml"/><Relationship Id="rId44" Type="http://schemas.openxmlformats.org/officeDocument/2006/relationships/tags" Target="../tags/tag150.xml"/><Relationship Id="rId45" Type="http://schemas.openxmlformats.org/officeDocument/2006/relationships/tags" Target="../tags/tag151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tags" Target="../tags/tag166.xml"/><Relationship Id="rId16" Type="http://schemas.openxmlformats.org/officeDocument/2006/relationships/tags" Target="../tags/tag167.xml"/><Relationship Id="rId17" Type="http://schemas.openxmlformats.org/officeDocument/2006/relationships/tags" Target="../tags/tag16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4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9" Type="http://schemas.openxmlformats.org/officeDocument/2006/relationships/tags" Target="../tags/tag160.xml"/><Relationship Id="rId10" Type="http://schemas.openxmlformats.org/officeDocument/2006/relationships/tags" Target="../tags/tag1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188.xml"/><Relationship Id="rId21" Type="http://schemas.openxmlformats.org/officeDocument/2006/relationships/tags" Target="../tags/tag189.xml"/><Relationship Id="rId22" Type="http://schemas.openxmlformats.org/officeDocument/2006/relationships/tags" Target="../tags/tag190.xml"/><Relationship Id="rId23" Type="http://schemas.openxmlformats.org/officeDocument/2006/relationships/tags" Target="../tags/tag191.xml"/><Relationship Id="rId24" Type="http://schemas.openxmlformats.org/officeDocument/2006/relationships/tags" Target="../tags/tag192.xml"/><Relationship Id="rId25" Type="http://schemas.openxmlformats.org/officeDocument/2006/relationships/tags" Target="../tags/tag193.xml"/><Relationship Id="rId26" Type="http://schemas.openxmlformats.org/officeDocument/2006/relationships/tags" Target="../tags/tag194.xml"/><Relationship Id="rId27" Type="http://schemas.openxmlformats.org/officeDocument/2006/relationships/tags" Target="../tags/tag195.xml"/><Relationship Id="rId28" Type="http://schemas.openxmlformats.org/officeDocument/2006/relationships/tags" Target="../tags/tag196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2" Type="http://schemas.openxmlformats.org/officeDocument/2006/relationships/tags" Target="../tags/tag170.xml"/><Relationship Id="rId3" Type="http://schemas.openxmlformats.org/officeDocument/2006/relationships/tags" Target="../tags/tag171.xml"/><Relationship Id="rId4" Type="http://schemas.openxmlformats.org/officeDocument/2006/relationships/tags" Target="../tags/tag172.xml"/><Relationship Id="rId5" Type="http://schemas.openxmlformats.org/officeDocument/2006/relationships/tags" Target="../tags/tag173.xml"/><Relationship Id="rId30" Type="http://schemas.openxmlformats.org/officeDocument/2006/relationships/tags" Target="../tags/tag198.xml"/><Relationship Id="rId31" Type="http://schemas.openxmlformats.org/officeDocument/2006/relationships/tags" Target="../tags/tag199.xml"/><Relationship Id="rId32" Type="http://schemas.openxmlformats.org/officeDocument/2006/relationships/tags" Target="../tags/tag200.xml"/><Relationship Id="rId9" Type="http://schemas.openxmlformats.org/officeDocument/2006/relationships/tags" Target="../tags/tag177.xml"/><Relationship Id="rId6" Type="http://schemas.openxmlformats.org/officeDocument/2006/relationships/tags" Target="../tags/tag174.xml"/><Relationship Id="rId7" Type="http://schemas.openxmlformats.org/officeDocument/2006/relationships/tags" Target="../tags/tag175.xml"/><Relationship Id="rId8" Type="http://schemas.openxmlformats.org/officeDocument/2006/relationships/tags" Target="../tags/tag176.xml"/><Relationship Id="rId33" Type="http://schemas.openxmlformats.org/officeDocument/2006/relationships/tags" Target="../tags/tag201.xml"/><Relationship Id="rId34" Type="http://schemas.openxmlformats.org/officeDocument/2006/relationships/tags" Target="../tags/tag202.xml"/><Relationship Id="rId35" Type="http://schemas.openxmlformats.org/officeDocument/2006/relationships/tags" Target="../tags/tag203.xml"/><Relationship Id="rId36" Type="http://schemas.openxmlformats.org/officeDocument/2006/relationships/tags" Target="../tags/tag204.xml"/><Relationship Id="rId10" Type="http://schemas.openxmlformats.org/officeDocument/2006/relationships/tags" Target="../tags/tag178.xml"/><Relationship Id="rId11" Type="http://schemas.openxmlformats.org/officeDocument/2006/relationships/tags" Target="../tags/tag179.xml"/><Relationship Id="rId12" Type="http://schemas.openxmlformats.org/officeDocument/2006/relationships/tags" Target="../tags/tag180.xml"/><Relationship Id="rId13" Type="http://schemas.openxmlformats.org/officeDocument/2006/relationships/tags" Target="../tags/tag181.xml"/><Relationship Id="rId14" Type="http://schemas.openxmlformats.org/officeDocument/2006/relationships/tags" Target="../tags/tag182.xml"/><Relationship Id="rId15" Type="http://schemas.openxmlformats.org/officeDocument/2006/relationships/tags" Target="../tags/tag183.xml"/><Relationship Id="rId16" Type="http://schemas.openxmlformats.org/officeDocument/2006/relationships/tags" Target="../tags/tag184.xml"/><Relationship Id="rId17" Type="http://schemas.openxmlformats.org/officeDocument/2006/relationships/tags" Target="../tags/tag185.xml"/><Relationship Id="rId18" Type="http://schemas.openxmlformats.org/officeDocument/2006/relationships/tags" Target="../tags/tag186.xml"/><Relationship Id="rId19" Type="http://schemas.openxmlformats.org/officeDocument/2006/relationships/tags" Target="../tags/tag187.xml"/><Relationship Id="rId37" Type="http://schemas.openxmlformats.org/officeDocument/2006/relationships/tags" Target="../tags/tag205.xml"/><Relationship Id="rId38" Type="http://schemas.openxmlformats.org/officeDocument/2006/relationships/tags" Target="../tags/tag206.xml"/><Relationship Id="rId39" Type="http://schemas.openxmlformats.org/officeDocument/2006/relationships/tags" Target="../tags/tag207.xml"/><Relationship Id="rId40" Type="http://schemas.openxmlformats.org/officeDocument/2006/relationships/tags" Target="../tags/tag208.xml"/><Relationship Id="rId41" Type="http://schemas.openxmlformats.org/officeDocument/2006/relationships/tags" Target="../tags/tag209.xml"/><Relationship Id="rId42" Type="http://schemas.openxmlformats.org/officeDocument/2006/relationships/tags" Target="../tags/tag210.xml"/><Relationship Id="rId43" Type="http://schemas.openxmlformats.org/officeDocument/2006/relationships/tags" Target="../tags/tag211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Priority Queues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BB9-1E18-F44C-88BC-F445F467C5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on possibilities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If</a:t>
            </a:r>
            <a:r>
              <a:rPr lang="en-US" dirty="0" smtClean="0"/>
              <a:t>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</a:t>
            </a:r>
            <a:r>
              <a:rPr lang="en-US" i="1" dirty="0" smtClean="0"/>
              <a:t>average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9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2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Structure Property: Completeness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0504D"/>
                </a:solidFill>
              </a:rPr>
              <a:t>Binary Heap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C0504D"/>
                </a:solidFill>
              </a:rPr>
              <a:t>complete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binary tree:</a:t>
            </a:r>
          </a:p>
          <a:p>
            <a:pPr lvl="1"/>
            <a:r>
              <a:rPr lang="en-US" dirty="0" smtClean="0"/>
              <a:t>A binary tree with all levels full, with a possible exception being the bottom level, which is filled left to right</a:t>
            </a:r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3886200"/>
            <a:ext cx="3556000" cy="1946275"/>
            <a:chOff x="4267200" y="2930525"/>
            <a:chExt cx="3556000" cy="1946275"/>
          </a:xfrm>
        </p:grpSpPr>
        <p:sp>
          <p:nvSpPr>
            <p:cNvPr id="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0" name="Oval 15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1" name="Oval 16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1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3" name="Oval 18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4" name="AutoShape 19"/>
            <p:cNvCxnSpPr>
              <a:cxnSpLocks noChangeShapeType="1"/>
              <a:stCxn id="13" idx="3"/>
              <a:endCxn id="12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0"/>
            <p:cNvCxnSpPr>
              <a:cxnSpLocks noChangeShapeType="1"/>
              <a:stCxn id="13" idx="5"/>
              <a:endCxn id="11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1"/>
            <p:cNvCxnSpPr>
              <a:cxnSpLocks noChangeShapeType="1"/>
              <a:stCxn id="11" idx="5"/>
              <a:endCxn id="8" idx="0"/>
            </p:cNvCxnSpPr>
            <p:nvPr>
              <p:custDataLst>
                <p:tags r:id="rId23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2"/>
            <p:cNvCxnSpPr>
              <a:cxnSpLocks noChangeShapeType="1"/>
              <a:stCxn id="12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3"/>
            <p:cNvCxnSpPr>
              <a:cxnSpLocks noChangeShapeType="1"/>
              <a:stCxn id="12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0" name="AutoShape 25"/>
            <p:cNvCxnSpPr>
              <a:cxnSpLocks noChangeShapeType="1"/>
              <a:stCxn id="10" idx="3"/>
              <a:endCxn id="19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22" name="AutoShape 27"/>
            <p:cNvCxnSpPr>
              <a:cxnSpLocks noChangeShapeType="1"/>
              <a:stCxn id="10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24" name="AutoShape 29"/>
            <p:cNvCxnSpPr>
              <a:cxnSpLocks noChangeShapeType="1"/>
              <a:stCxn id="11" idx="3"/>
              <a:endCxn id="2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6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4991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27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467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2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959600" y="38481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30" name="AutoShape 9"/>
          <p:cNvCxnSpPr>
            <a:cxnSpLocks noChangeShapeType="1"/>
            <a:stCxn id="29" idx="3"/>
          </p:cNvCxnSpPr>
          <p:nvPr>
            <p:custDataLst>
              <p:tags r:id="rId4"/>
            </p:custDataLst>
          </p:nvPr>
        </p:nvCxnSpPr>
        <p:spPr bwMode="auto">
          <a:xfrm flipH="1">
            <a:off x="6604000" y="41116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10"/>
          <p:cNvCxnSpPr>
            <a:cxnSpLocks noChangeShapeType="1"/>
            <a:stCxn id="29" idx="5"/>
            <a:endCxn id="27" idx="0"/>
          </p:cNvCxnSpPr>
          <p:nvPr>
            <p:custDataLst>
              <p:tags r:id="rId5"/>
            </p:custDataLst>
          </p:nvPr>
        </p:nvCxnSpPr>
        <p:spPr bwMode="auto">
          <a:xfrm>
            <a:off x="7392988" y="41116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11"/>
          <p:cNvCxnSpPr>
            <a:cxnSpLocks noChangeShapeType="1"/>
            <a:endCxn id="26" idx="0"/>
          </p:cNvCxnSpPr>
          <p:nvPr>
            <p:custDataLst>
              <p:tags r:id="rId6"/>
            </p:custDataLst>
          </p:nvPr>
        </p:nvCxnSpPr>
        <p:spPr bwMode="auto">
          <a:xfrm flipH="1">
            <a:off x="6197600" y="46831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6783388" y="46831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Text 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ncomplete</a:t>
            </a:r>
            <a:endParaRPr lang="en-US" sz="2000" dirty="0">
              <a:latin typeface="+mn-lt"/>
            </a:endParaRPr>
          </a:p>
        </p:txBody>
      </p:sp>
      <p:sp>
        <p:nvSpPr>
          <p:cNvPr id="38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39" name="Oval 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324600" y="4419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40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7924800" y="4724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077200" y="5029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42" name="Text 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65500" y="3770136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complete</a:t>
            </a:r>
            <a:endParaRPr lang="en-US" sz="2000" dirty="0">
              <a:latin typeface="+mn-lt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848290"/>
            <a:ext cx="388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are these trees </a:t>
            </a:r>
            <a:r>
              <a:rPr lang="en-US" sz="2000" i="1" dirty="0" smtClean="0">
                <a:latin typeface="+mn-lt"/>
              </a:rPr>
              <a:t>complete</a:t>
            </a:r>
            <a:r>
              <a:rPr lang="en-US" sz="2000" dirty="0" smtClean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204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4" grpId="0"/>
      <p:bldP spid="38" grpId="0" animBg="1"/>
      <p:bldP spid="39" grpId="0" animBg="1"/>
      <p:bldP spid="41" grpId="0" animBg="1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Heap Order Property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priority of every (non-root) node is greater than (or equal to) that of it’s parent.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Examples: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42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94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0" name="AutoShape 9"/>
          <p:cNvCxnSpPr>
            <a:cxnSpLocks noChangeShapeType="1"/>
            <a:stCxn id="9" idx="3"/>
          </p:cNvCxnSpPr>
          <p:nvPr>
            <p:custDataLst>
              <p:tags r:id="rId4"/>
            </p:custDataLst>
          </p:nvPr>
        </p:nvCxnSpPr>
        <p:spPr bwMode="auto">
          <a:xfrm flipH="1">
            <a:off x="208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9" idx="5"/>
            <a:endCxn id="8" idx="0"/>
          </p:cNvCxnSpPr>
          <p:nvPr>
            <p:custDataLst>
              <p:tags r:id="rId5"/>
            </p:custDataLst>
          </p:nvPr>
        </p:nvCxnSpPr>
        <p:spPr bwMode="auto">
          <a:xfrm>
            <a:off x="287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167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2185988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5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80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16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335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378200" y="4972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400</a:t>
            </a:r>
            <a:endParaRPr lang="en-US" sz="2000" dirty="0"/>
          </a:p>
        </p:txBody>
      </p:sp>
      <p:sp>
        <p:nvSpPr>
          <p:cNvPr id="18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232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19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56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33</a:t>
            </a:r>
            <a:endParaRPr lang="en-US" sz="2000" dirty="0"/>
          </a:p>
        </p:txBody>
      </p:sp>
      <p:sp>
        <p:nvSpPr>
          <p:cNvPr id="20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21" name="AutoShape 9"/>
          <p:cNvCxnSpPr>
            <a:cxnSpLocks noChangeShapeType="1"/>
            <a:stCxn id="20" idx="3"/>
          </p:cNvCxnSpPr>
          <p:nvPr>
            <p:custDataLst>
              <p:tags r:id="rId15"/>
            </p:custDataLst>
          </p:nvPr>
        </p:nvCxnSpPr>
        <p:spPr bwMode="auto">
          <a:xfrm flipH="1">
            <a:off x="5892800" y="40735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0"/>
          <p:cNvCxnSpPr>
            <a:cxnSpLocks noChangeShapeType="1"/>
            <a:stCxn id="20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6681788" y="40735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1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5486400" y="46450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943600" y="46450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6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613400" y="43815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7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7162800" y="46482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644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</a:t>
            </a:r>
            <a:r>
              <a:rPr lang="en-US" sz="2000" dirty="0" smtClean="0"/>
              <a:t>00</a:t>
            </a:r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578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40</a:t>
            </a:r>
            <a:endParaRPr lang="en-US" sz="2000" dirty="0"/>
          </a:p>
        </p:txBody>
      </p:sp>
      <p:cxnSp>
        <p:nvCxnSpPr>
          <p:cNvPr id="30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6783387" y="46482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95600" y="584829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w</a:t>
            </a:r>
            <a:r>
              <a:rPr lang="en-US" sz="2000" dirty="0" smtClean="0">
                <a:latin typeface="+mn-lt"/>
              </a:rPr>
              <a:t>hich of these are </a:t>
            </a:r>
            <a:r>
              <a:rPr lang="en-US" sz="2000" i="1" dirty="0" smtClean="0">
                <a:latin typeface="+mn-lt"/>
              </a:rPr>
              <a:t>heaps</a:t>
            </a:r>
            <a:r>
              <a:rPr lang="en-US" sz="2000" dirty="0" smtClean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336800" y="33528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91200" y="33528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ot a hea</a:t>
            </a:r>
            <a:r>
              <a:rPr lang="en-US" sz="2000" dirty="0">
                <a:latin typeface="+mn-lt"/>
              </a:rPr>
              <a:t>p</a:t>
            </a:r>
          </a:p>
        </p:txBody>
      </p:sp>
      <p:sp>
        <p:nvSpPr>
          <p:cNvPr id="34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49530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642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8" grpId="0" animBg="1"/>
      <p:bldP spid="29" grpId="0" animBg="1"/>
      <p:bldP spid="31" grpId="0"/>
      <p:bldP spid="32" grpId="0"/>
      <p:bldP spid="33" grpId="0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1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3208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</p:cNvCxnSpPr>
          <p:nvPr>
            <p:custDataLst>
              <p:tags r:id="rId4"/>
            </p:custDataLst>
          </p:nvPr>
        </p:nvCxnSpPr>
        <p:spPr bwMode="auto">
          <a:xfrm flipH="1">
            <a:off x="9652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>
            <a:off x="17541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5588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1445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1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1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1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2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3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5" name="Oval 6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60400" y="4057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69" name="Oval 6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301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</a:t>
            </a:r>
            <a:r>
              <a:rPr lang="en-US" dirty="0" smtClean="0"/>
              <a:t>(or equal to) the </a:t>
            </a:r>
            <a:r>
              <a:rPr lang="en-US" dirty="0"/>
              <a:t>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25400" y="32004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33147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</a:t>
            </a:r>
            <a:r>
              <a:rPr lang="en-US" sz="2000" b="0" kern="0" dirty="0" smtClean="0">
                <a:solidFill>
                  <a:srgbClr val="C0504D"/>
                </a:solidFill>
                <a:latin typeface="+mn-lt"/>
              </a:rPr>
              <a:t>highest-priority item</a:t>
            </a:r>
            <a:r>
              <a:rPr lang="en-US" sz="2000" b="0" kern="0" dirty="0" smtClean="0">
                <a:latin typeface="+mn-lt"/>
              </a:rPr>
              <a:t>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0480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</a:t>
            </a:r>
            <a:r>
              <a:rPr lang="en-US" sz="2000" dirty="0" smtClean="0">
                <a:latin typeface="+mn-lt"/>
              </a:rPr>
              <a:t>ot a hea</a:t>
            </a:r>
            <a:r>
              <a:rPr lang="en-US" sz="2000" dirty="0">
                <a:latin typeface="+mn-lt"/>
              </a:rPr>
              <a:t>p</a:t>
            </a: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379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Operations: basic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66168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DeleteMin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3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2. Restore </a:t>
            </a:r>
            <a:r>
              <a:rPr lang="en-US" dirty="0">
                <a:solidFill>
                  <a:srgbClr val="0000FF"/>
                </a:solidFill>
              </a:rPr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3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Quick Note: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Homework 3 out! Start early!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8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3. Restore the Heap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236184"/>
            <a:ext cx="6596678" cy="22467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Swap with lesser child </a:t>
            </a:r>
            <a:r>
              <a:rPr lang="en-US" sz="2000" b="0" dirty="0">
                <a:latin typeface="Arial" charset="0"/>
              </a:rPr>
              <a:t>and go down one </a:t>
            </a:r>
            <a:r>
              <a:rPr lang="en-US" sz="2000" b="0" dirty="0" smtClean="0">
                <a:latin typeface="Arial" charset="0"/>
              </a:rPr>
              <a:t>level</a:t>
            </a:r>
          </a:p>
          <a:p>
            <a:pPr lvl="1" eaLnBrk="0" hangingPunct="0">
              <a:buFontTx/>
              <a:buChar char="•"/>
            </a:pPr>
            <a:r>
              <a:rPr lang="en-US" sz="2000" b="0" dirty="0" smtClean="0">
                <a:solidFill>
                  <a:srgbClr val="C0504D"/>
                </a:solidFill>
                <a:latin typeface="Arial" charset="0"/>
              </a:rPr>
              <a:t> What happens if we swap with the larger child?</a:t>
            </a:r>
            <a:endParaRPr lang="en-US" sz="2000" b="0" dirty="0">
              <a:solidFill>
                <a:srgbClr val="C0504D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/>
            <a:endParaRPr lang="en-US" sz="2000" b="0" dirty="0" smtClean="0">
              <a:latin typeface="Arial" charset="0"/>
            </a:endParaRPr>
          </a:p>
          <a:p>
            <a:pPr eaLnBrk="0" hangingPunct="0"/>
            <a:r>
              <a:rPr lang="en-US" sz="2000" b="0" dirty="0" smtClean="0">
                <a:latin typeface="Arial" charset="0"/>
              </a:rPr>
              <a:t>Why is this correct?  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1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DeleteMin</a:t>
            </a:r>
            <a:r>
              <a:rPr lang="en-US" dirty="0">
                <a:solidFill>
                  <a:srgbClr val="0000FF"/>
                </a:solidFill>
              </a:rPr>
              <a:t>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</a:t>
            </a:r>
            <a:r>
              <a:rPr lang="en-US" dirty="0" smtClean="0">
                <a:solidFill>
                  <a:srgbClr val="C0504D"/>
                </a:solidFill>
              </a:rPr>
              <a:t>percolate down </a:t>
            </a:r>
            <a:r>
              <a:rPr lang="en-US" dirty="0" smtClean="0"/>
              <a:t>at most (height of heap) times</a:t>
            </a:r>
          </a:p>
          <a:p>
            <a:pPr lvl="1"/>
            <a:r>
              <a:rPr lang="en-US" dirty="0" smtClean="0"/>
              <a:t>So run </a:t>
            </a:r>
            <a:r>
              <a:rPr lang="en-US" dirty="0"/>
              <a:t>time is </a:t>
            </a:r>
            <a:r>
              <a:rPr lang="en-US" i="1" dirty="0"/>
              <a:t>O</a:t>
            </a:r>
            <a:r>
              <a:rPr lang="en-US" dirty="0"/>
              <a:t>(height 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9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</a:t>
            </a:r>
            <a:r>
              <a:rPr lang="en-US" dirty="0" smtClean="0"/>
              <a:t>correct</a:t>
            </a:r>
          </a:p>
          <a:p>
            <a:endParaRPr lang="en-US" dirty="0"/>
          </a:p>
          <a:p>
            <a:r>
              <a:rPr lang="en-US" dirty="0" smtClean="0"/>
              <a:t>Where do we insert the new value?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Insert: Maintain </a:t>
            </a:r>
            <a:r>
              <a:rPr lang="en-US" dirty="0">
                <a:solidFill>
                  <a:srgbClr val="0000FF"/>
                </a:solidFill>
              </a:rPr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3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the heap property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/>
            <a:endParaRPr lang="en-US" sz="2000" b="0" dirty="0">
              <a:latin typeface="Arial" charset="0"/>
            </a:endParaRPr>
          </a:p>
          <a:p>
            <a:pPr eaLnBrk="0" hangingPunct="0"/>
            <a:r>
              <a:rPr lang="en-US" sz="2000" b="0" dirty="0">
                <a:latin typeface="Arial" charset="0"/>
              </a:rPr>
              <a:t>Why is this correct? 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8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Insert: </a:t>
            </a:r>
            <a:r>
              <a:rPr lang="en-US" dirty="0">
                <a:solidFill>
                  <a:srgbClr val="0000FF"/>
                </a:solidFill>
              </a:rPr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with explicit edges!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3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26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Array Representation of Binary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Judging the array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Less “wasted” space</a:t>
            </a:r>
          </a:p>
          <a:p>
            <a:pPr lvl="1"/>
            <a:r>
              <a:rPr lang="en-US" dirty="0" smtClean="0"/>
              <a:t>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might-be-empty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2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new ADT: Priority Queue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Textbook Chapter 6</a:t>
            </a:r>
          </a:p>
          <a:p>
            <a:pPr lvl="1"/>
            <a:r>
              <a:rPr lang="en-US" dirty="0" smtClean="0"/>
              <a:t>Nice to see a new and surprising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Like dictionaries and unlike stacks and queues, 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lvl="2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7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Priorities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99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e3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// a = e2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//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e3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dirty="0" smtClean="0"/>
              <a:t>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dirty="0" smtClean="0"/>
              <a:t>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// c = e4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e1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0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May see an example when we study graphs in a few weeks</a:t>
            </a:r>
          </a:p>
          <a:p>
            <a:pPr lvl="1"/>
            <a:endParaRPr lang="en-US" sz="1000" dirty="0" smtClean="0"/>
          </a:p>
          <a:p>
            <a:pPr>
              <a:lnSpc>
                <a:spcPts val="2800"/>
              </a:lnSpc>
            </a:pPr>
            <a:r>
              <a:rPr lang="en-US" dirty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Sorting </a:t>
            </a:r>
            <a:r>
              <a:rPr lang="en-US" dirty="0"/>
              <a:t>(first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all, then 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Much like Homework 1 uses a stack to implement reverse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9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Finding a good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(our) hash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Need a good data structure!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</a:t>
            </a:r>
            <a:r>
              <a:rPr lang="en-US" dirty="0" smtClean="0"/>
              <a:t>	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dirty="0" smtClean="0"/>
              <a:t>		</a:t>
            </a:r>
            <a:r>
              <a:rPr lang="en-US" i="1" dirty="0" err="1" smtClean="0"/>
              <a:t>deleteMin</a:t>
            </a:r>
            <a:r>
              <a:rPr lang="en-US" i="1" dirty="0" smtClean="0"/>
              <a:t> </a:t>
            </a:r>
            <a:r>
              <a:rPr lang="en-US" i="1" dirty="0" smtClean="0"/>
              <a:t>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 </a:t>
            </a:r>
            <a:r>
              <a:rPr lang="en-US" dirty="0" smtClean="0"/>
              <a:t> add </a:t>
            </a:r>
            <a:r>
              <a:rPr lang="en-US" dirty="0" smtClean="0"/>
              <a:t>at end          </a:t>
            </a:r>
            <a:r>
              <a:rPr lang="en-US" i="1" dirty="0" smtClean="0"/>
              <a:t>O</a:t>
            </a:r>
            <a:r>
              <a:rPr lang="en-US" dirty="0" smtClean="0"/>
              <a:t>(1)     	</a:t>
            </a:r>
            <a:r>
              <a:rPr lang="en-US" dirty="0" smtClean="0"/>
              <a:t>	search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</a:t>
            </a:r>
            <a:r>
              <a:rPr lang="en-US" dirty="0" smtClean="0"/>
              <a:t> add </a:t>
            </a:r>
            <a:r>
              <a:rPr lang="en-US" dirty="0" smtClean="0"/>
              <a:t>at front         </a:t>
            </a:r>
            <a:r>
              <a:rPr lang="en-US" i="1" dirty="0" smtClean="0"/>
              <a:t>O</a:t>
            </a:r>
            <a:r>
              <a:rPr lang="en-US" dirty="0" smtClean="0"/>
              <a:t>(1)     	</a:t>
            </a:r>
            <a:r>
              <a:rPr lang="en-US" dirty="0" smtClean="0"/>
              <a:t>	search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</a:t>
            </a:r>
            <a:r>
              <a:rPr lang="en-US" dirty="0" smtClean="0"/>
              <a:t>orted array              </a:t>
            </a:r>
            <a:r>
              <a:rPr lang="en-US" dirty="0" smtClean="0"/>
              <a:t>   search </a:t>
            </a:r>
            <a:r>
              <a:rPr lang="en-US" dirty="0" smtClean="0"/>
              <a:t>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</a:t>
            </a:r>
            <a:r>
              <a:rPr lang="en-US" dirty="0" smtClean="0"/>
              <a:t>		stored </a:t>
            </a:r>
            <a:r>
              <a:rPr lang="en-US" dirty="0" smtClean="0"/>
              <a:t>in reverse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</a:t>
            </a:r>
            <a:r>
              <a:rPr lang="en-US" dirty="0" smtClean="0"/>
              <a:t>	</a:t>
            </a:r>
            <a:r>
              <a:rPr lang="en-US" sz="1000" dirty="0" smtClean="0"/>
              <a:t> 	</a:t>
            </a:r>
            <a:r>
              <a:rPr lang="en-US" dirty="0" smtClean="0"/>
              <a:t>remove </a:t>
            </a:r>
            <a:r>
              <a:rPr lang="en-US" dirty="0" smtClean="0"/>
              <a:t>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</a:t>
            </a:r>
            <a:r>
              <a:rPr lang="en-US" dirty="0" smtClean="0"/>
              <a:t>		leftmost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/>
              <a:t>   </a:t>
            </a:r>
            <a:r>
              <a:rPr lang="en-US" dirty="0" smtClean="0"/>
              <a:t>put </a:t>
            </a:r>
            <a:r>
              <a:rPr lang="en-US" dirty="0"/>
              <a:t>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/>
              <a:t>)	</a:t>
            </a:r>
            <a:r>
              <a:rPr lang="en-US" dirty="0" smtClean="0"/>
              <a:t>	leftmost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(our) hash table          add                     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i="1" dirty="0" smtClean="0"/>
              <a:t>(1)        </a:t>
            </a:r>
            <a:r>
              <a:rPr lang="en-US" i="1" dirty="0" smtClean="0"/>
              <a:t>		</a:t>
            </a:r>
            <a:r>
              <a:rPr lang="en-US" dirty="0" smtClean="0"/>
              <a:t>iterate </a:t>
            </a:r>
            <a:r>
              <a:rPr lang="en-US" dirty="0" smtClean="0"/>
              <a:t>over keys </a:t>
            </a:r>
            <a:r>
              <a:rPr lang="en-US" i="1" dirty="0" smtClean="0"/>
              <a:t>O(n)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2073</Words>
  <Application>Microsoft Macintosh PowerPoint</Application>
  <PresentationFormat>On-screen Show (4:3)</PresentationFormat>
  <Paragraphs>601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CSE373: Data Structures &amp; Algorithms  Priority Queues</vt:lpstr>
      <vt:lpstr>A Quick Note:</vt:lpstr>
      <vt:lpstr>A new ADT: Priority Queue</vt:lpstr>
      <vt:lpstr>Priorities</vt:lpstr>
      <vt:lpstr>Example</vt:lpstr>
      <vt:lpstr>Applications</vt:lpstr>
      <vt:lpstr>More applications</vt:lpstr>
      <vt:lpstr>Finding a good data structure</vt:lpstr>
      <vt:lpstr>Need a good data structure!</vt:lpstr>
      <vt:lpstr>More on possibilities</vt:lpstr>
      <vt:lpstr>Our data structure</vt:lpstr>
      <vt:lpstr>Structure Property: Completeness</vt:lpstr>
      <vt:lpstr>Heap Order Property</vt:lpstr>
      <vt:lpstr>Our data structure</vt:lpstr>
      <vt:lpstr>Our data structure</vt:lpstr>
      <vt:lpstr>Our data structure</vt:lpstr>
      <vt:lpstr>Operations: basic idea</vt:lpstr>
      <vt:lpstr>DeleteMin</vt:lpstr>
      <vt:lpstr>2. Restore the Structure Property</vt:lpstr>
      <vt:lpstr>3. Restore the Heap Property</vt:lpstr>
      <vt:lpstr>DeleteMin: Run Time Analysis</vt:lpstr>
      <vt:lpstr>Insert</vt:lpstr>
      <vt:lpstr>Insert: Maintain the Structure Property</vt:lpstr>
      <vt:lpstr>Maintain the heap property</vt:lpstr>
      <vt:lpstr>Insert: Run Time Analysis</vt:lpstr>
      <vt:lpstr>Array Representation of Binary Trees</vt:lpstr>
      <vt:lpstr>Judging the array implementation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Priority Queues</dc:title>
  <dc:creator>Hunter Zahn</dc:creator>
  <cp:lastModifiedBy>Hunter Zahn</cp:lastModifiedBy>
  <cp:revision>3</cp:revision>
  <dcterms:created xsi:type="dcterms:W3CDTF">2016-07-11T16:00:26Z</dcterms:created>
  <dcterms:modified xsi:type="dcterms:W3CDTF">2016-07-11T16:09:03Z</dcterms:modified>
</cp:coreProperties>
</file>